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9" r:id="rId2"/>
    <p:sldId id="307" r:id="rId3"/>
    <p:sldId id="308" r:id="rId4"/>
    <p:sldId id="311" r:id="rId5"/>
    <p:sldId id="313" r:id="rId6"/>
    <p:sldId id="317" r:id="rId7"/>
    <p:sldId id="315" r:id="rId8"/>
    <p:sldId id="319" r:id="rId9"/>
    <p:sldId id="316" r:id="rId10"/>
    <p:sldId id="310" r:id="rId11"/>
    <p:sldId id="303" r:id="rId12"/>
    <p:sldId id="318" r:id="rId13"/>
    <p:sldId id="309" r:id="rId14"/>
    <p:sldId id="320" r:id="rId15"/>
    <p:sldId id="288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86"/>
  </p:normalViewPr>
  <p:slideViewPr>
    <p:cSldViewPr snapToObjects="1">
      <p:cViewPr varScale="1">
        <p:scale>
          <a:sx n="118" d="100"/>
          <a:sy n="118" d="100"/>
        </p:scale>
        <p:origin x="224" y="3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5/26/23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5/26/23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Ferrite heating: Preliminary analysis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SPS BWS Task Force – Giannis Papazoglou &amp; Federico </a:t>
            </a:r>
            <a:r>
              <a:rPr lang="en-US" sz="1800" dirty="0" err="1"/>
              <a:t>Carra</a:t>
            </a:r>
            <a:r>
              <a:rPr lang="en-US" sz="1800" dirty="0"/>
              <a:t> – CERN-EN-MME</a:t>
            </a:r>
          </a:p>
          <a:p>
            <a:pPr algn="l"/>
            <a:r>
              <a:rPr lang="en-US" sz="1800" dirty="0"/>
              <a:t>2023-05-23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DDA1893-64E7-4801-8783-60D4FE79DFE3}"/>
              </a:ext>
            </a:extLst>
          </p:cNvPr>
          <p:cNvSpPr txBox="1"/>
          <p:nvPr/>
        </p:nvSpPr>
        <p:spPr>
          <a:xfrm>
            <a:off x="5591944" y="6134707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dirty="0">
                <a:solidFill>
                  <a:srgbClr val="FFFFFF"/>
                </a:solidFill>
                <a:latin typeface="Arial"/>
              </a:rPr>
              <a:t>EDMS: 	2897472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0498C-E835-0820-FC6F-E5DC348A7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model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E361C-DE1B-68F0-C691-55E717B0B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FCBC8-C44B-B0FE-C1EE-6D214CFB8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5B2BE-A0BE-CA8B-32F8-D400A32D3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7F0B9-CFB9-6D43-9427-5B90D4FAD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18877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A picture containing LEGO, machine, cartoon&#10;&#10;Description automatically generated">
            <a:extLst>
              <a:ext uri="{FF2B5EF4-FFF2-40B4-BE49-F238E27FC236}">
                <a16:creationId xmlns:a16="http://schemas.microsoft.com/office/drawing/2014/main" id="{24EEAFC2-A6E3-3489-305A-4ACA9D9ADE5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4785" r="15345"/>
          <a:stretch/>
        </p:blipFill>
        <p:spPr>
          <a:xfrm>
            <a:off x="1092259" y="1124744"/>
            <a:ext cx="4248472" cy="4608512"/>
          </a:xfrm>
        </p:spPr>
      </p:pic>
      <p:sp>
        <p:nvSpPr>
          <p:cNvPr id="18" name="Title 17">
            <a:extLst>
              <a:ext uri="{FF2B5EF4-FFF2-40B4-BE49-F238E27FC236}">
                <a16:creationId xmlns:a16="http://schemas.microsoft.com/office/drawing/2014/main" id="{7BD8BB6D-4894-438C-8C7C-8A0A679773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Design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3A5333-3FBF-4D71-1438-B757F33708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20136" y="1124744"/>
            <a:ext cx="3682917" cy="5067791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2D5A0B3E-C990-48EE-8457-776C7C3A3B29}"/>
              </a:ext>
            </a:extLst>
          </p:cNvPr>
          <p:cNvCxnSpPr/>
          <p:nvPr/>
        </p:nvCxnSpPr>
        <p:spPr>
          <a:xfrm>
            <a:off x="5087888" y="3573016"/>
            <a:ext cx="1872208" cy="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1E3ABB39-8E29-9DC7-5014-17FD632006E7}"/>
              </a:ext>
            </a:extLst>
          </p:cNvPr>
          <p:cNvSpPr txBox="1"/>
          <p:nvPr/>
        </p:nvSpPr>
        <p:spPr>
          <a:xfrm>
            <a:off x="5502341" y="3284984"/>
            <a:ext cx="104330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dirty="0">
                <a:solidFill>
                  <a:srgbClr val="FF0000"/>
                </a:solidFill>
              </a:rPr>
              <a:t>Simplified Design</a:t>
            </a:r>
            <a:endParaRPr lang="en-GB" dirty="0">
              <a:solidFill>
                <a:srgbClr val="FF0000"/>
              </a:solidFill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CFFD0AD8-4538-4B01-AA11-A2EA486A2388}"/>
              </a:ext>
            </a:extLst>
          </p:cNvPr>
          <p:cNvCxnSpPr>
            <a:cxnSpLocks/>
            <a:stCxn id="15" idx="2"/>
          </p:cNvCxnSpPr>
          <p:nvPr/>
        </p:nvCxnSpPr>
        <p:spPr>
          <a:xfrm>
            <a:off x="7392144" y="2147863"/>
            <a:ext cx="720080" cy="34503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6323AC11-7B9E-A4B2-4CCA-73B8E19F52B7}"/>
              </a:ext>
            </a:extLst>
          </p:cNvPr>
          <p:cNvSpPr txBox="1"/>
          <p:nvPr/>
        </p:nvSpPr>
        <p:spPr>
          <a:xfrm>
            <a:off x="6987302" y="1593865"/>
            <a:ext cx="80968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Ferrite Block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5716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976043" cy="4608512"/>
          </a:xfrm>
        </p:spPr>
        <p:txBody>
          <a:bodyPr/>
          <a:lstStyle/>
          <a:p>
            <a:r>
              <a:rPr lang="en-US" dirty="0"/>
              <a:t>Thermal conductance between ferrite and  = 6.2 e-2 W/(m^2*K)</a:t>
            </a:r>
          </a:p>
          <a:p>
            <a:r>
              <a:rPr lang="en-US" dirty="0"/>
              <a:t>Convection around the chamber to 22C ambient = 7 W/(m^2K) </a:t>
            </a:r>
          </a:p>
          <a:p>
            <a:r>
              <a:rPr lang="en-US" dirty="0"/>
              <a:t>Emissivity Ferrite = 0.8</a:t>
            </a:r>
          </a:p>
          <a:p>
            <a:r>
              <a:rPr lang="en-US" dirty="0"/>
              <a:t>Emissivity tank = 0.35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Boundaries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960A82-1304-29F4-5EF6-EDA4A0AE7F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91786" y="-11985"/>
            <a:ext cx="3589565" cy="33689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07295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A picture containing text, screenshot, colorfulness, diagram&#10;&#10;Description automatically generated">
            <a:extLst>
              <a:ext uri="{FF2B5EF4-FFF2-40B4-BE49-F238E27FC236}">
                <a16:creationId xmlns:a16="http://schemas.microsoft.com/office/drawing/2014/main" id="{11F49CF3-0770-A7F3-10A7-D6E9C55805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47683" y="1196752"/>
            <a:ext cx="8496633" cy="4860007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Results 35 W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FB13CEA-AB87-509F-2F94-39413DBD1A49}"/>
              </a:ext>
            </a:extLst>
          </p:cNvPr>
          <p:cNvSpPr txBox="1"/>
          <p:nvPr/>
        </p:nvSpPr>
        <p:spPr>
          <a:xfrm>
            <a:off x="8976320" y="1766424"/>
            <a:ext cx="2232248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Analytical: 380C</a:t>
            </a:r>
            <a:endParaRPr lang="en-GB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39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5123286-B358-1B5A-9233-741476CA9F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Currie Point of Fe ~ 375 C </a:t>
            </a:r>
            <a:r>
              <a:rPr lang="en-GB" dirty="0">
                <a:sym typeface="Wingdings" pitchFamily="2" charset="2"/>
              </a:rPr>
              <a:t> Need to stay below that to avoid saturation</a:t>
            </a:r>
          </a:p>
          <a:p>
            <a:r>
              <a:rPr lang="en-GB" dirty="0">
                <a:sym typeface="Wingdings" pitchFamily="2" charset="2"/>
              </a:rPr>
              <a:t>Outgassing  can be an issue in high temperatures</a:t>
            </a:r>
          </a:p>
          <a:p>
            <a:r>
              <a:rPr lang="en-GB" dirty="0">
                <a:sym typeface="Wingdings" pitchFamily="2" charset="2"/>
              </a:rPr>
              <a:t>Overall: Suggested to stay below 250 C</a:t>
            </a:r>
          </a:p>
          <a:p>
            <a:endParaRPr lang="en-GB" dirty="0">
              <a:sym typeface="Wingdings" pitchFamily="2" charset="2"/>
            </a:endParaRPr>
          </a:p>
          <a:p>
            <a:r>
              <a:rPr lang="en-GB" dirty="0">
                <a:sym typeface="Wingdings" pitchFamily="2" charset="2"/>
              </a:rPr>
              <a:t>For a total power around 30-40 W we could spread it in 4 tiles without active cooling.</a:t>
            </a:r>
          </a:p>
          <a:p>
            <a:r>
              <a:rPr lang="en-GB" dirty="0">
                <a:sym typeface="Wingdings" pitchFamily="2" charset="2"/>
              </a:rPr>
              <a:t>In the case of 100 W </a:t>
            </a:r>
            <a:r>
              <a:rPr lang="en-GB">
                <a:sym typeface="Wingdings" pitchFamily="2" charset="2"/>
              </a:rPr>
              <a:t> difficult </a:t>
            </a:r>
            <a:r>
              <a:rPr lang="en-GB" dirty="0">
                <a:sym typeface="Wingdings" pitchFamily="2" charset="2"/>
              </a:rPr>
              <a:t>to work without active cooling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9215824-72F7-B304-E7AE-4C8182C878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99A6A26-2FDE-AF7C-8C62-F4DC69688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9976416-774D-6A24-C5E3-E47D25C829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0E5E15C7-9CAA-B1DE-998A-C4F3B0B82B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Other considerations</a:t>
            </a:r>
          </a:p>
        </p:txBody>
      </p:sp>
    </p:spTree>
    <p:extLst>
      <p:ext uri="{BB962C8B-B14F-4D97-AF65-F5344CB8AC3E}">
        <p14:creationId xmlns:p14="http://schemas.microsoft.com/office/powerpoint/2010/main" val="318728097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4B1760E7-DD59-4040-93C9-D180E6809A2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Preliminary analysis for the Ferrite heating:</a:t>
            </a:r>
          </a:p>
          <a:p>
            <a:pPr marL="742950" lvl="1" indent="-457200">
              <a:buFont typeface="+mj-lt"/>
              <a:buAutoNum type="arabicPeriod"/>
            </a:pPr>
            <a:r>
              <a:rPr lang="en-US" dirty="0"/>
              <a:t>Analytical calculations</a:t>
            </a:r>
          </a:p>
          <a:p>
            <a:pPr marL="742950" lvl="1" indent="-457200">
              <a:buFont typeface="+mj-lt"/>
              <a:buAutoNum type="arabicPeriod"/>
            </a:pPr>
            <a:r>
              <a:rPr lang="en-US" dirty="0"/>
              <a:t>ANSYS calculations using simplified mode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/>
              <a:t>Giannis Papazoglou &amp; Federico </a:t>
            </a:r>
            <a:r>
              <a:rPr lang="en-GB" dirty="0" err="1"/>
              <a:t>Carra</a:t>
            </a:r>
            <a:r>
              <a:rPr lang="en-GB" dirty="0"/>
              <a:t>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</p:spTree>
    <p:extLst>
      <p:ext uri="{BB962C8B-B14F-4D97-AF65-F5344CB8AC3E}">
        <p14:creationId xmlns:p14="http://schemas.microsoft.com/office/powerpoint/2010/main" val="16314133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70498C-E835-0820-FC6F-E5DC348A7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Analytical Calculations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2E361C-DE1B-68F0-C691-55E717B0BC8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7FCBC8-C44B-B0FE-C1EE-6D214CFB82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C5B2BE-A0BE-CA8B-32F8-D400A32D3A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7F0B9-CFB9-6D43-9427-5B90D4FAD1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093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Housekeeping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352FB87-4872-10B5-322D-776EB46E51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19954"/>
          <a:stretch/>
        </p:blipFill>
        <p:spPr>
          <a:xfrm>
            <a:off x="407988" y="1916832"/>
            <a:ext cx="3667125" cy="1944216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E66280C-6E75-8F2F-BFD8-8C87B38E15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39816" y="1916832"/>
            <a:ext cx="1295400" cy="154305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50F9A0-274D-2C82-DC13-E306668FB1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82627" y="1915621"/>
            <a:ext cx="1228725" cy="134302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7215791E-3B48-E2C2-B479-54CB356EED7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77025" y="3308598"/>
            <a:ext cx="1162050" cy="11049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8E4A6847-4B15-8510-B1CA-08DBCFAFB2C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7988" y="4755073"/>
            <a:ext cx="6124575" cy="107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6731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42C3F69-515D-8198-589F-C8C5359088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292" y="1441326"/>
            <a:ext cx="4182781" cy="3715866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Small Tile 35W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32427-723A-E1D6-B2C1-C6FB26718D63}"/>
              </a:ext>
            </a:extLst>
          </p:cNvPr>
          <p:cNvSpPr txBox="1"/>
          <p:nvPr/>
        </p:nvSpPr>
        <p:spPr>
          <a:xfrm>
            <a:off x="1965167" y="1089042"/>
            <a:ext cx="1407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DCB62EE-908D-727B-76CC-0BFF600B04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0654" y="1585342"/>
            <a:ext cx="4333875" cy="35433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D2065A5-736D-06CE-66DF-100200825CEC}"/>
              </a:ext>
            </a:extLst>
          </p:cNvPr>
          <p:cNvSpPr txBox="1"/>
          <p:nvPr/>
        </p:nvSpPr>
        <p:spPr>
          <a:xfrm>
            <a:off x="7590774" y="1172090"/>
            <a:ext cx="12417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Radiation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52907E-56C3-D0CF-593E-597D61DB4D48}"/>
              </a:ext>
            </a:extLst>
          </p:cNvPr>
          <p:cNvSpPr txBox="1"/>
          <p:nvPr/>
        </p:nvSpPr>
        <p:spPr>
          <a:xfrm>
            <a:off x="3706547" y="5560012"/>
            <a:ext cx="47789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Conduction/Radiation =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0.1 %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51D0C9C-6D9A-72F0-49F3-F67E9D1DC48E}"/>
              </a:ext>
            </a:extLst>
          </p:cNvPr>
          <p:cNvSpPr txBox="1"/>
          <p:nvPr/>
        </p:nvSpPr>
        <p:spPr>
          <a:xfrm>
            <a:off x="1186010" y="3933057"/>
            <a:ext cx="1813646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420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9D3282-0AC4-05E6-19AA-5196D076F2EF}"/>
              </a:ext>
            </a:extLst>
          </p:cNvPr>
          <p:cNvSpPr txBox="1"/>
          <p:nvPr/>
        </p:nvSpPr>
        <p:spPr>
          <a:xfrm>
            <a:off x="6606545" y="3131848"/>
            <a:ext cx="2225960" cy="245217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420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1646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BD37497-E220-7453-9DD2-59EFD8A24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5400" y="1533941"/>
            <a:ext cx="4562474" cy="386055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AAE33D-8B4D-2801-CBEC-88B684E2A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84032" y="1509117"/>
            <a:ext cx="4562475" cy="364807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Tile 35W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32427-723A-E1D6-B2C1-C6FB26718D63}"/>
              </a:ext>
            </a:extLst>
          </p:cNvPr>
          <p:cNvSpPr txBox="1"/>
          <p:nvPr/>
        </p:nvSpPr>
        <p:spPr>
          <a:xfrm>
            <a:off x="1965167" y="1089042"/>
            <a:ext cx="1407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2065A5-736D-06CE-66DF-100200825CEC}"/>
              </a:ext>
            </a:extLst>
          </p:cNvPr>
          <p:cNvSpPr txBox="1"/>
          <p:nvPr/>
        </p:nvSpPr>
        <p:spPr>
          <a:xfrm>
            <a:off x="7590774" y="1172090"/>
            <a:ext cx="12417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Radiation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E52907E-56C3-D0CF-593E-597D61DB4D48}"/>
              </a:ext>
            </a:extLst>
          </p:cNvPr>
          <p:cNvSpPr txBox="1"/>
          <p:nvPr/>
        </p:nvSpPr>
        <p:spPr>
          <a:xfrm>
            <a:off x="3706547" y="5560012"/>
            <a:ext cx="47789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Conduction/Radiation =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0.25 %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9A4E332-8E2D-CB19-1260-F03F55A3D69B}"/>
              </a:ext>
            </a:extLst>
          </p:cNvPr>
          <p:cNvSpPr txBox="1"/>
          <p:nvPr/>
        </p:nvSpPr>
        <p:spPr>
          <a:xfrm>
            <a:off x="1127448" y="4149080"/>
            <a:ext cx="1813646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380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4E15DA7-AE65-EF6A-8521-FF77E34EA2D7}"/>
              </a:ext>
            </a:extLst>
          </p:cNvPr>
          <p:cNvSpPr txBox="1"/>
          <p:nvPr/>
        </p:nvSpPr>
        <p:spPr>
          <a:xfrm>
            <a:off x="6595524" y="3131848"/>
            <a:ext cx="2225960" cy="245217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380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7865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251A5B57-DF3D-00A3-1CBB-3F65CD6AC8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1592" y="1598973"/>
            <a:ext cx="4183231" cy="3604904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5CA53A9-5C93-9D16-152B-5C67E271DE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6943" y="1593902"/>
            <a:ext cx="4210050" cy="360997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 Large Tiles 35W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32427-723A-E1D6-B2C1-C6FB26718D63}"/>
              </a:ext>
            </a:extLst>
          </p:cNvPr>
          <p:cNvSpPr txBox="1"/>
          <p:nvPr/>
        </p:nvSpPr>
        <p:spPr>
          <a:xfrm>
            <a:off x="1965167" y="1089042"/>
            <a:ext cx="1407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2065A5-736D-06CE-66DF-100200825CEC}"/>
              </a:ext>
            </a:extLst>
          </p:cNvPr>
          <p:cNvSpPr txBox="1"/>
          <p:nvPr/>
        </p:nvSpPr>
        <p:spPr>
          <a:xfrm>
            <a:off x="7590774" y="1172090"/>
            <a:ext cx="12417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Radiation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1C5581-6180-5BBA-C58B-137BC420D1A0}"/>
              </a:ext>
            </a:extLst>
          </p:cNvPr>
          <p:cNvSpPr txBox="1"/>
          <p:nvPr/>
        </p:nvSpPr>
        <p:spPr>
          <a:xfrm>
            <a:off x="3706547" y="5560012"/>
            <a:ext cx="47789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Conduction/Radiation =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0.35 %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DBF5330-1C85-5363-8B6C-4992C62AA4F9}"/>
              </a:ext>
            </a:extLst>
          </p:cNvPr>
          <p:cNvSpPr txBox="1"/>
          <p:nvPr/>
        </p:nvSpPr>
        <p:spPr>
          <a:xfrm>
            <a:off x="1271464" y="4005064"/>
            <a:ext cx="1813646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290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99BC9B0-76A8-6610-AAA3-C59C2086BB2A}"/>
              </a:ext>
            </a:extLst>
          </p:cNvPr>
          <p:cNvSpPr txBox="1"/>
          <p:nvPr/>
        </p:nvSpPr>
        <p:spPr>
          <a:xfrm>
            <a:off x="6580447" y="3153672"/>
            <a:ext cx="2225960" cy="245217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290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7380484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50F6711-4C05-102A-CB01-0E0933AFF3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408" y="1628799"/>
            <a:ext cx="4136027" cy="3816425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D73EE9C7-C970-EE25-39E5-775FD9DC33B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08288" y="1700807"/>
            <a:ext cx="4266231" cy="3571279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4 Large Tiles 35W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32427-723A-E1D6-B2C1-C6FB26718D63}"/>
              </a:ext>
            </a:extLst>
          </p:cNvPr>
          <p:cNvSpPr txBox="1"/>
          <p:nvPr/>
        </p:nvSpPr>
        <p:spPr>
          <a:xfrm>
            <a:off x="1965167" y="1089042"/>
            <a:ext cx="1407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2065A5-736D-06CE-66DF-100200825CEC}"/>
              </a:ext>
            </a:extLst>
          </p:cNvPr>
          <p:cNvSpPr txBox="1"/>
          <p:nvPr/>
        </p:nvSpPr>
        <p:spPr>
          <a:xfrm>
            <a:off x="7590774" y="1172090"/>
            <a:ext cx="12417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Radiation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DDC848C-0DFC-C630-EA49-9A8379121862}"/>
              </a:ext>
            </a:extLst>
          </p:cNvPr>
          <p:cNvSpPr txBox="1"/>
          <p:nvPr/>
        </p:nvSpPr>
        <p:spPr>
          <a:xfrm>
            <a:off x="3706547" y="5560012"/>
            <a:ext cx="477890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Conduction/Radiation =</a:t>
            </a:r>
            <a:r>
              <a:rPr lang="en-US" b="1" dirty="0">
                <a:solidFill>
                  <a:srgbClr val="FF0000"/>
                </a:solidFill>
                <a:sym typeface="Wingdings" panose="05000000000000000000" pitchFamily="2" charset="2"/>
              </a:rPr>
              <a:t> 0.5 %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82C0D13-A6C7-E233-C978-F93985BED80E}"/>
              </a:ext>
            </a:extLst>
          </p:cNvPr>
          <p:cNvSpPr txBox="1"/>
          <p:nvPr/>
        </p:nvSpPr>
        <p:spPr>
          <a:xfrm>
            <a:off x="1199456" y="4005064"/>
            <a:ext cx="1813646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215 degC</a:t>
            </a:r>
            <a:endParaRPr lang="en-GB" sz="1400" b="1" dirty="0">
              <a:solidFill>
                <a:srgbClr val="2F2F2F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8C0E63C-2DA4-F184-4309-03F8FD305333}"/>
              </a:ext>
            </a:extLst>
          </p:cNvPr>
          <p:cNvSpPr txBox="1"/>
          <p:nvPr/>
        </p:nvSpPr>
        <p:spPr>
          <a:xfrm>
            <a:off x="6966384" y="3284984"/>
            <a:ext cx="2225960" cy="245217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215 degC</a:t>
            </a:r>
            <a:endParaRPr lang="en-GB" sz="1400" b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385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F28D7239-4721-EA61-0297-E9E5E65DDD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3392" y="1553977"/>
            <a:ext cx="4238625" cy="3724275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7AAF910-A799-590C-E6AB-8465A210EF7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44183" y="1628800"/>
            <a:ext cx="4324350" cy="3476625"/>
          </a:xfrm>
          <a:prstGeom prst="rect">
            <a:avLst/>
          </a:prstGeo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2023-05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Giannis Papazoglou &amp; Federico Carra | SPS BWS Task Force | EDMS: 2897472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F2CEAB74-9149-4FC9-90AC-A96C33BA13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Large Tile 100W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6332427-723A-E1D6-B2C1-C6FB26718D63}"/>
              </a:ext>
            </a:extLst>
          </p:cNvPr>
          <p:cNvSpPr txBox="1"/>
          <p:nvPr/>
        </p:nvSpPr>
        <p:spPr>
          <a:xfrm>
            <a:off x="1965167" y="1089042"/>
            <a:ext cx="1407575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Conduction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2065A5-736D-06CE-66DF-100200825CEC}"/>
              </a:ext>
            </a:extLst>
          </p:cNvPr>
          <p:cNvSpPr txBox="1"/>
          <p:nvPr/>
        </p:nvSpPr>
        <p:spPr>
          <a:xfrm>
            <a:off x="7590774" y="1172090"/>
            <a:ext cx="1241731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b="1" dirty="0">
                <a:solidFill>
                  <a:srgbClr val="FF0000"/>
                </a:solidFill>
              </a:rPr>
              <a:t>Radiation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D7A8F4E-F313-69BC-B7A5-83AF0FF75C58}"/>
              </a:ext>
            </a:extLst>
          </p:cNvPr>
          <p:cNvSpPr txBox="1"/>
          <p:nvPr/>
        </p:nvSpPr>
        <p:spPr>
          <a:xfrm>
            <a:off x="1127448" y="3933056"/>
            <a:ext cx="1813646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580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BD5785-92BF-9891-0FD7-515C580A72F1}"/>
              </a:ext>
            </a:extLst>
          </p:cNvPr>
          <p:cNvSpPr txBox="1"/>
          <p:nvPr/>
        </p:nvSpPr>
        <p:spPr>
          <a:xfrm>
            <a:off x="6528048" y="3122412"/>
            <a:ext cx="2232248" cy="246221"/>
          </a:xfrm>
          <a:prstGeom prst="rect">
            <a:avLst/>
          </a:prstGeom>
          <a:solidFill>
            <a:schemeClr val="bg1"/>
          </a:solidFill>
          <a:ln w="57150">
            <a:solidFill>
              <a:srgbClr val="FF0000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b="1" dirty="0">
                <a:solidFill>
                  <a:srgbClr val="2F2F2F"/>
                </a:solidFill>
              </a:rPr>
              <a:t>T_FeC = 580 degC</a:t>
            </a:r>
            <a:endParaRPr lang="en-GB" sz="1400" b="1" dirty="0">
              <a:solidFill>
                <a:srgbClr val="2F2F2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660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203</TotalTime>
  <Words>478</Words>
  <Application>Microsoft Macintosh PowerPoint</Application>
  <PresentationFormat>Widescreen</PresentationFormat>
  <Paragraphs>97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Office Theme</vt:lpstr>
      <vt:lpstr>Ferrite heating: Preliminary analysis</vt:lpstr>
      <vt:lpstr>Overview</vt:lpstr>
      <vt:lpstr>Analytical Calculations</vt:lpstr>
      <vt:lpstr>Housekeeping</vt:lpstr>
      <vt:lpstr>Small Tile 35W</vt:lpstr>
      <vt:lpstr>Large Tile 35W</vt:lpstr>
      <vt:lpstr>2 Large Tiles 35W</vt:lpstr>
      <vt:lpstr>4 Large Tiles 35W</vt:lpstr>
      <vt:lpstr>Large Tile 100W</vt:lpstr>
      <vt:lpstr>Preliminary model</vt:lpstr>
      <vt:lpstr>Design</vt:lpstr>
      <vt:lpstr>Boundaries</vt:lpstr>
      <vt:lpstr>Results 35 W</vt:lpstr>
      <vt:lpstr>Other considerations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Galina Galdo</dc:creator>
  <cp:lastModifiedBy>Giannis Papazoglou</cp:lastModifiedBy>
  <cp:revision>13</cp:revision>
  <cp:lastPrinted>2020-01-30T13:49:18Z</cp:lastPrinted>
  <dcterms:created xsi:type="dcterms:W3CDTF">2021-11-05T07:27:56Z</dcterms:created>
  <dcterms:modified xsi:type="dcterms:W3CDTF">2023-05-26T07:51:46Z</dcterms:modified>
</cp:coreProperties>
</file>