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1" r:id="rId1"/>
  </p:sldMasterIdLst>
  <p:notesMasterIdLst>
    <p:notesMasterId r:id="rId10"/>
  </p:notesMasterIdLst>
  <p:sldIdLst>
    <p:sldId id="429" r:id="rId2"/>
    <p:sldId id="600" r:id="rId3"/>
    <p:sldId id="610" r:id="rId4"/>
    <p:sldId id="615" r:id="rId5"/>
    <p:sldId id="616" r:id="rId6"/>
    <p:sldId id="617" r:id="rId7"/>
    <p:sldId id="613" r:id="rId8"/>
    <p:sldId id="614" r:id="rId9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k Kramer" initials="PK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B1"/>
    <a:srgbClr val="0069B5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2" autoAdjust="0"/>
    <p:restoredTop sz="93333" autoAdjust="0"/>
  </p:normalViewPr>
  <p:slideViewPr>
    <p:cSldViewPr snapToGrid="0" snapToObjects="1">
      <p:cViewPr varScale="1">
        <p:scale>
          <a:sx n="141" d="100"/>
          <a:sy n="141" d="100"/>
        </p:scale>
        <p:origin x="150" y="3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r">
              <a:defRPr sz="1300"/>
            </a:lvl1pPr>
          </a:lstStyle>
          <a:p>
            <a:fld id="{A645F4A8-1038-2E46-9F3B-8A0AD0542A68}" type="datetimeFigureOut">
              <a:rPr lang="de-DE" smtClean="0"/>
              <a:t>25.05.2023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9" tIns="47784" rIns="95569" bIns="477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5569" tIns="47784" rIns="95569" bIns="4778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r">
              <a:defRPr sz="1300"/>
            </a:lvl1pPr>
          </a:lstStyle>
          <a:p>
            <a:fld id="{91E7CD4E-40E3-6241-B5F3-B693DBA2FE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502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7CD4E-40E3-6241-B5F3-B693DBA2FE9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555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7CD4E-40E3-6241-B5F3-B693DBA2FE9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9209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7CD4E-40E3-6241-B5F3-B693DBA2FE9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61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7CD4E-40E3-6241-B5F3-B693DBA2FE9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552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7CD4E-40E3-6241-B5F3-B693DBA2FE9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4879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7CD4E-40E3-6241-B5F3-B693DBA2FE9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001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7CD4E-40E3-6241-B5F3-B693DBA2FE9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883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068B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199" y="6490574"/>
            <a:ext cx="3096237" cy="365125"/>
          </a:xfrm>
        </p:spPr>
        <p:txBody>
          <a:bodyPr/>
          <a:lstStyle/>
          <a:p>
            <a:r>
              <a:rPr lang="en-US"/>
              <a:t>26-May-23, WS TF meeting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153986" y="6490573"/>
            <a:ext cx="1884028" cy="365125"/>
          </a:xfrm>
        </p:spPr>
        <p:txBody>
          <a:bodyPr/>
          <a:lstStyle/>
          <a:p>
            <a:r>
              <a:rPr lang="en-GB"/>
              <a:t>Christine Vollinger for the Impedance Working Group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369E3-7AA5-A246-ADF2-0BA3E2D616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669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38870" y="442854"/>
            <a:ext cx="10453380" cy="2387600"/>
          </a:xfrm>
        </p:spPr>
        <p:txBody>
          <a:bodyPr anchor="b"/>
          <a:lstStyle>
            <a:lvl1pPr algn="ctr">
              <a:defRPr sz="6000">
                <a:solidFill>
                  <a:srgbClr val="0068B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38869" y="4142095"/>
            <a:ext cx="3465352" cy="1655762"/>
          </a:xfrm>
        </p:spPr>
        <p:txBody>
          <a:bodyPr/>
          <a:lstStyle>
            <a:lvl1pPr marL="0" indent="0" algn="l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06679" y="4502791"/>
            <a:ext cx="1034712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572" y="4629453"/>
            <a:ext cx="5427677" cy="784428"/>
          </a:xfrm>
          <a:prstGeom prst="rect">
            <a:avLst/>
          </a:prstGeom>
        </p:spPr>
      </p:pic>
      <p:pic>
        <p:nvPicPr>
          <p:cNvPr id="9" name="Bild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400" y="4577762"/>
            <a:ext cx="902763" cy="887810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5670957" y="4577762"/>
            <a:ext cx="0" cy="8361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3363985" y="3129094"/>
            <a:ext cx="6023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ICAP’18, October 20-24, 2018, Key West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6887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9451" y="185981"/>
            <a:ext cx="11360257" cy="1146873"/>
          </a:xfrm>
        </p:spPr>
        <p:txBody>
          <a:bodyPr/>
          <a:lstStyle>
            <a:lvl1pPr>
              <a:defRPr b="1">
                <a:solidFill>
                  <a:srgbClr val="0068B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9451" y="1332854"/>
            <a:ext cx="11360256" cy="4844109"/>
          </a:xfrm>
        </p:spPr>
        <p:txBody>
          <a:bodyPr/>
          <a:lstStyle>
            <a:lvl1pPr>
              <a:buClr>
                <a:srgbClr val="0068B1"/>
              </a:buClr>
              <a:defRPr/>
            </a:lvl1pPr>
            <a:lvl2pPr>
              <a:buClr>
                <a:srgbClr val="0068B1"/>
              </a:buClr>
              <a:defRPr/>
            </a:lvl2pPr>
            <a:lvl3pPr>
              <a:buClr>
                <a:srgbClr val="0068B1"/>
              </a:buClr>
              <a:defRPr/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657" y="324381"/>
            <a:ext cx="843050" cy="82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386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9451" y="185981"/>
            <a:ext cx="11360257" cy="1146873"/>
          </a:xfrm>
        </p:spPr>
        <p:txBody>
          <a:bodyPr/>
          <a:lstStyle>
            <a:lvl1pPr>
              <a:defRPr b="1">
                <a:solidFill>
                  <a:srgbClr val="0068B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9451" y="1332854"/>
            <a:ext cx="5220000" cy="4844109"/>
          </a:xfrm>
        </p:spPr>
        <p:txBody>
          <a:bodyPr/>
          <a:lstStyle>
            <a:lvl1pPr>
              <a:buClr>
                <a:srgbClr val="0068B1"/>
              </a:buClr>
              <a:defRPr/>
            </a:lvl1pPr>
            <a:lvl2pPr>
              <a:buClr>
                <a:srgbClr val="0068B1"/>
              </a:buClr>
              <a:defRPr/>
            </a:lvl2pPr>
            <a:lvl3pPr>
              <a:buClr>
                <a:srgbClr val="0068B1"/>
              </a:buClr>
              <a:defRPr/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657" y="324381"/>
            <a:ext cx="843050" cy="829086"/>
          </a:xfrm>
          <a:prstGeom prst="rect">
            <a:avLst/>
          </a:prstGeom>
        </p:spPr>
      </p:pic>
      <p:sp>
        <p:nvSpPr>
          <p:cNvPr id="8" name="Inhaltsplatzhalter 2"/>
          <p:cNvSpPr>
            <a:spLocks noGrp="1"/>
          </p:cNvSpPr>
          <p:nvPr>
            <p:ph idx="13"/>
          </p:nvPr>
        </p:nvSpPr>
        <p:spPr>
          <a:xfrm>
            <a:off x="6157520" y="1332854"/>
            <a:ext cx="5220000" cy="4844109"/>
          </a:xfrm>
        </p:spPr>
        <p:txBody>
          <a:bodyPr/>
          <a:lstStyle>
            <a:lvl1pPr>
              <a:buClr>
                <a:srgbClr val="0068B1"/>
              </a:buClr>
              <a:defRPr/>
            </a:lvl1pPr>
            <a:lvl2pPr>
              <a:buClr>
                <a:srgbClr val="0068B1"/>
              </a:buClr>
              <a:defRPr/>
            </a:lvl2pPr>
            <a:lvl3pPr>
              <a:buClr>
                <a:srgbClr val="0068B1"/>
              </a:buClr>
              <a:defRPr/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68125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657" y="324381"/>
            <a:ext cx="843050" cy="82908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610100" y="2833180"/>
            <a:ext cx="2971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400" b="1" i="0" u="none" strike="noStrike" kern="1200" cap="none" spc="0" normalizeH="0" baseline="0" noProof="0" dirty="0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Backup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0068B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674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657" y="324381"/>
            <a:ext cx="843050" cy="82908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318469" y="1893613"/>
            <a:ext cx="95550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Thank</a:t>
            </a:r>
            <a:r>
              <a:rPr kumimoji="0" lang="de-DE" sz="4400" b="1" i="0" u="none" strike="noStrike" kern="1200" cap="none" spc="0" normalizeH="0" baseline="0" noProof="0" dirty="0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de-DE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you</a:t>
            </a:r>
            <a:r>
              <a:rPr kumimoji="0" lang="de-DE" sz="4400" b="1" i="0" u="none" strike="noStrike" kern="1200" cap="none" spc="0" normalizeH="0" baseline="0" noProof="0" dirty="0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de-DE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for</a:t>
            </a:r>
            <a:r>
              <a:rPr kumimoji="0" lang="de-DE" sz="4400" b="1" i="0" u="none" strike="noStrike" kern="1200" cap="none" spc="0" normalizeH="0" baseline="0" noProof="0" dirty="0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de-DE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your</a:t>
            </a:r>
            <a:r>
              <a:rPr kumimoji="0" lang="de-DE" sz="4400" b="1" i="0" u="none" strike="noStrike" kern="1200" cap="none" spc="0" normalizeH="0" baseline="0" noProof="0" dirty="0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de-DE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attention</a:t>
            </a:r>
            <a:r>
              <a:rPr kumimoji="0" lang="de-DE" sz="4400" b="1" i="0" u="none" strike="noStrike" kern="1200" cap="none" spc="0" normalizeH="0" baseline="0" noProof="0" dirty="0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Questions</a:t>
            </a:r>
            <a:r>
              <a:rPr kumimoji="0" lang="de-DE" sz="4400" b="1" i="0" u="none" strike="noStrike" kern="1200" cap="none" spc="0" normalizeH="0" baseline="0" noProof="0" dirty="0">
                <a:ln>
                  <a:noFill/>
                </a:ln>
                <a:solidFill>
                  <a:srgbClr val="0068B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?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0068B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48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9451" y="185981"/>
            <a:ext cx="11360257" cy="1146873"/>
          </a:xfrm>
        </p:spPr>
        <p:txBody>
          <a:bodyPr/>
          <a:lstStyle>
            <a:lvl1pPr>
              <a:defRPr b="1">
                <a:solidFill>
                  <a:srgbClr val="0068B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9451" y="1332854"/>
            <a:ext cx="5220000" cy="4844109"/>
          </a:xfrm>
        </p:spPr>
        <p:txBody>
          <a:bodyPr/>
          <a:lstStyle>
            <a:lvl1pPr>
              <a:buClr>
                <a:srgbClr val="0068B1"/>
              </a:buClr>
              <a:defRPr/>
            </a:lvl1pPr>
            <a:lvl2pPr>
              <a:buClr>
                <a:srgbClr val="0068B1"/>
              </a:buClr>
              <a:defRPr/>
            </a:lvl2pPr>
            <a:lvl3pPr>
              <a:buClr>
                <a:srgbClr val="0068B1"/>
              </a:buClr>
              <a:defRPr/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26-May-23, WS TF meeting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Christine Vollinger for the Impedance Working Group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32369E3-7AA5-A246-ADF2-0BA3E2D61618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657" y="324381"/>
            <a:ext cx="843050" cy="829086"/>
          </a:xfrm>
          <a:prstGeom prst="rect">
            <a:avLst/>
          </a:prstGeom>
        </p:spPr>
      </p:pic>
      <p:sp>
        <p:nvSpPr>
          <p:cNvPr id="8" name="Inhaltsplatzhalter 2"/>
          <p:cNvSpPr>
            <a:spLocks noGrp="1"/>
          </p:cNvSpPr>
          <p:nvPr>
            <p:ph idx="13"/>
          </p:nvPr>
        </p:nvSpPr>
        <p:spPr>
          <a:xfrm>
            <a:off x="6157520" y="1332854"/>
            <a:ext cx="5220000" cy="4844109"/>
          </a:xfrm>
        </p:spPr>
        <p:txBody>
          <a:bodyPr/>
          <a:lstStyle>
            <a:lvl1pPr>
              <a:buClr>
                <a:srgbClr val="0068B1"/>
              </a:buClr>
              <a:defRPr/>
            </a:lvl1pPr>
            <a:lvl2pPr>
              <a:buClr>
                <a:srgbClr val="0068B1"/>
              </a:buClr>
              <a:defRPr/>
            </a:lvl2pPr>
            <a:lvl3pPr>
              <a:buClr>
                <a:srgbClr val="0068B1"/>
              </a:buClr>
              <a:defRPr/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33936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501468"/>
            <a:ext cx="12192000" cy="356532"/>
          </a:xfrm>
          <a:prstGeom prst="rect">
            <a:avLst/>
          </a:prstGeom>
          <a:solidFill>
            <a:srgbClr val="0069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490574"/>
            <a:ext cx="3396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072892" y="6503769"/>
            <a:ext cx="2046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905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392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0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554" y="636388"/>
            <a:ext cx="10391775" cy="1525587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1A63A0"/>
                </a:solidFill>
                <a:latin typeface="Roboto" panose="02000000000000000000" pitchFamily="2" charset="0"/>
              </a:rPr>
              <a:t>S</a:t>
            </a:r>
            <a:r>
              <a:rPr lang="en-GB" sz="4000" dirty="0">
                <a:solidFill>
                  <a:srgbClr val="1A63A0"/>
                </a:solidFill>
                <a:latin typeface="Roboto" panose="02000000000000000000" pitchFamily="2" charset="0"/>
              </a:rPr>
              <a:t>PS WS Measurements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78288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C. Vollinger and Michael S. Sullivan for Impedance Working Group</a:t>
            </a:r>
          </a:p>
          <a:p>
            <a:endParaRPr lang="en-US" sz="1000" dirty="0"/>
          </a:p>
          <a:p>
            <a:r>
              <a:rPr lang="en-US" dirty="0"/>
              <a:t>73</a:t>
            </a:r>
            <a:r>
              <a:rPr lang="en-US" baseline="30000" dirty="0"/>
              <a:t>rd</a:t>
            </a:r>
            <a:r>
              <a:rPr lang="en-US" dirty="0"/>
              <a:t> IWG meeting, 25</a:t>
            </a:r>
            <a:r>
              <a:rPr lang="en-US" baseline="30000" dirty="0"/>
              <a:t>th</a:t>
            </a:r>
            <a:r>
              <a:rPr lang="en-US" dirty="0"/>
              <a:t> May 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640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887" y="1033082"/>
            <a:ext cx="11360256" cy="475385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SY-BI Group provided a WS (hot spare, ready for installation):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Goal of this RF-measurements </a:t>
            </a: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is to </a:t>
            </a:r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benchmark our simulation results with the correct </a:t>
            </a: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wire scanner </a:t>
            </a:r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geometry of the hot spare.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I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 2017, only the PSB WS was measured and a benchmarking of the SPS WS si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mulation geometry was not possible due to lack of measurements.</a:t>
            </a:r>
            <a:b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→ First conclusion should be to carry out RF-measurements on all equipment before installation.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Further, we will confirm all suggested mitigation methods, by first installing on this hot spare before their possible installation in TS1.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Comparison between the hot spare geometry and the simulation geometry of 2017 showed that a number of corrections needed to be carried out on the geometry. The former results, however, remain fully reproduceable. 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These are: Steel wire to be replaced with carbon wire (and with correct diameter), correction of the fork position, insertion of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Macor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removal of the insert of the feed-through,… (see talk of Michael for details).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So far, the hot spare was measured and the first measurement results were used to track the inconsistencies between the hot spare and the simulation model of 2017.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We think that the most critical modes are at 769 MHz (Q ~320), 820 MHz (Q ~2300), and 869 MHz (Q ~250).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Note that for calculating the load on the wire, different modes are contributing then those contributing to the longitudinal impedance. </a:t>
            </a:r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E.g. strong resonances showing up in impedance calculations do not necessarily contribute most to the heating of the wire. </a:t>
            </a:r>
            <a:b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en-US" sz="18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Equally, rather broad resonances which are typically less critical for impedance can contribute a lot to the wire heating.</a:t>
            </a: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GB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F9B15B5-A44E-5E46-7734-3356E97F0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451" y="185982"/>
            <a:ext cx="11360257" cy="52379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69B5"/>
                </a:solidFill>
              </a:rPr>
              <a:t>First measurement of the SPS Wire Scanner</a:t>
            </a:r>
            <a:endParaRPr lang="en-GB" dirty="0">
              <a:solidFill>
                <a:srgbClr val="0069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831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F9B15B5-A44E-5E46-7734-3356E97F0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451" y="185982"/>
            <a:ext cx="11360257" cy="52379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69B5"/>
                </a:solidFill>
              </a:rPr>
              <a:t>First measurement results of the WS hot spare </a:t>
            </a:r>
            <a:endParaRPr lang="en-GB" dirty="0">
              <a:solidFill>
                <a:srgbClr val="0069B5"/>
              </a:solidFill>
            </a:endParaRPr>
          </a:p>
        </p:txBody>
      </p:sp>
      <p:pic>
        <p:nvPicPr>
          <p:cNvPr id="10" name="Picture 9" descr="A screen shot of a computer&#10;&#10;Description automatically generated with low confidence">
            <a:extLst>
              <a:ext uri="{FF2B5EF4-FFF2-40B4-BE49-F238E27FC236}">
                <a16:creationId xmlns:a16="http://schemas.microsoft.com/office/drawing/2014/main" id="{1EF45478-B571-DD9B-E19E-972A4A07A0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903" r="13844" b="2712"/>
          <a:stretch/>
        </p:blipFill>
        <p:spPr>
          <a:xfrm>
            <a:off x="139603" y="923316"/>
            <a:ext cx="5744665" cy="4367602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993EB91-C7F7-5AA6-05B0-987C02CEBE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209" r="13546" b="3613"/>
          <a:stretch/>
        </p:blipFill>
        <p:spPr>
          <a:xfrm>
            <a:off x="6087878" y="923316"/>
            <a:ext cx="5813280" cy="434644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6E55D9-495E-EC5E-793B-F05F3B10210C}"/>
              </a:ext>
            </a:extLst>
          </p:cNvPr>
          <p:cNvSpPr txBox="1"/>
          <p:nvPr/>
        </p:nvSpPr>
        <p:spPr>
          <a:xfrm>
            <a:off x="233067" y="5504158"/>
            <a:ext cx="9308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Probe measurement of modes of range 1 MHz – 2 GHz with different couplings.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9E385CD-9DA2-84DB-E3C8-77665A2F4704}"/>
              </a:ext>
            </a:extLst>
          </p:cNvPr>
          <p:cNvGrpSpPr/>
          <p:nvPr/>
        </p:nvGrpSpPr>
        <p:grpSpPr>
          <a:xfrm>
            <a:off x="2069293" y="1167978"/>
            <a:ext cx="7623564" cy="1504883"/>
            <a:chOff x="2069293" y="1167978"/>
            <a:chExt cx="7623564" cy="150488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2FCEB20-C36F-6571-65FD-0435116FDB0C}"/>
                </a:ext>
              </a:extLst>
            </p:cNvPr>
            <p:cNvSpPr/>
            <p:nvPr/>
          </p:nvSpPr>
          <p:spPr>
            <a:xfrm>
              <a:off x="2069293" y="1167978"/>
              <a:ext cx="1652251" cy="1504883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5FA5E11-E68D-A3F9-FD03-5BF7BDA042A3}"/>
                </a:ext>
              </a:extLst>
            </p:cNvPr>
            <p:cNvSpPr/>
            <p:nvPr/>
          </p:nvSpPr>
          <p:spPr>
            <a:xfrm>
              <a:off x="8040606" y="1167978"/>
              <a:ext cx="1652251" cy="1504883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703D728-67D7-05B2-90AF-1B148353B23B}"/>
              </a:ext>
            </a:extLst>
          </p:cNvPr>
          <p:cNvGrpSpPr/>
          <p:nvPr/>
        </p:nvGrpSpPr>
        <p:grpSpPr>
          <a:xfrm>
            <a:off x="2401886" y="721241"/>
            <a:ext cx="7108010" cy="665743"/>
            <a:chOff x="2401886" y="721241"/>
            <a:chExt cx="7108010" cy="665743"/>
          </a:xfrm>
        </p:grpSpPr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B610F545-4FF7-622C-430A-FFBEE55B09A7}"/>
                </a:ext>
              </a:extLst>
            </p:cNvPr>
            <p:cNvSpPr/>
            <p:nvPr/>
          </p:nvSpPr>
          <p:spPr>
            <a:xfrm>
              <a:off x="2401886" y="829532"/>
              <a:ext cx="398864" cy="526538"/>
            </a:xfrm>
            <a:prstGeom prst="downArrow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97EB121C-67A1-79A6-90F1-8FBDC0255CA6}"/>
                </a:ext>
              </a:extLst>
            </p:cNvPr>
            <p:cNvSpPr/>
            <p:nvPr/>
          </p:nvSpPr>
          <p:spPr>
            <a:xfrm>
              <a:off x="3107767" y="721241"/>
              <a:ext cx="398864" cy="526538"/>
            </a:xfrm>
            <a:prstGeom prst="downArrow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F2911F18-9CB6-1675-115B-346CA0CF28E1}"/>
                </a:ext>
              </a:extLst>
            </p:cNvPr>
            <p:cNvSpPr/>
            <p:nvPr/>
          </p:nvSpPr>
          <p:spPr>
            <a:xfrm>
              <a:off x="8405151" y="860446"/>
              <a:ext cx="398864" cy="526538"/>
            </a:xfrm>
            <a:prstGeom prst="downArrow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9B4BBB39-0AE1-EF9E-C63F-2C237FF85794}"/>
                </a:ext>
              </a:extLst>
            </p:cNvPr>
            <p:cNvSpPr/>
            <p:nvPr/>
          </p:nvSpPr>
          <p:spPr>
            <a:xfrm>
              <a:off x="9111032" y="752155"/>
              <a:ext cx="398864" cy="526538"/>
            </a:xfrm>
            <a:prstGeom prst="downArrow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A4E5E5C6-07EC-2302-8C23-2A2808414285}"/>
              </a:ext>
            </a:extLst>
          </p:cNvPr>
          <p:cNvSpPr/>
          <p:nvPr/>
        </p:nvSpPr>
        <p:spPr>
          <a:xfrm>
            <a:off x="2895418" y="1356070"/>
            <a:ext cx="340151" cy="7924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78BD275-AC61-F490-FEC2-6C3D1AECC8B3}"/>
              </a:ext>
            </a:extLst>
          </p:cNvPr>
          <p:cNvSpPr/>
          <p:nvPr/>
        </p:nvSpPr>
        <p:spPr>
          <a:xfrm>
            <a:off x="8866731" y="1388467"/>
            <a:ext cx="340151" cy="7924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182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F9B15B5-A44E-5E46-7734-3356E97F0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451" y="185982"/>
            <a:ext cx="11360257" cy="52379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69B5"/>
                </a:solidFill>
              </a:rPr>
              <a:t>First measurement results of the WS hot spare </a:t>
            </a:r>
            <a:endParaRPr lang="en-GB" dirty="0">
              <a:solidFill>
                <a:srgbClr val="0069B5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D5FA4A5-9295-2637-B6AD-32D3DC560D6E}"/>
              </a:ext>
            </a:extLst>
          </p:cNvPr>
          <p:cNvGrpSpPr/>
          <p:nvPr/>
        </p:nvGrpSpPr>
        <p:grpSpPr>
          <a:xfrm>
            <a:off x="2143969" y="799302"/>
            <a:ext cx="9456899" cy="5163710"/>
            <a:chOff x="449451" y="709780"/>
            <a:chExt cx="9456899" cy="516371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6E55D9-495E-EC5E-793B-F05F3B10210C}"/>
                </a:ext>
              </a:extLst>
            </p:cNvPr>
            <p:cNvSpPr txBox="1"/>
            <p:nvPr/>
          </p:nvSpPr>
          <p:spPr>
            <a:xfrm>
              <a:off x="597548" y="5504158"/>
              <a:ext cx="93088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Probe measurement of 769 MHz mode giving Q ~320.</a:t>
              </a:r>
              <a:endParaRPr lang="en-GB" dirty="0"/>
            </a:p>
          </p:txBody>
        </p:sp>
        <p:pic>
          <p:nvPicPr>
            <p:cNvPr id="3" name="Picture 2" descr="A screen shot of a graph&#10;&#10;Description automatically generated with low confidence">
              <a:extLst>
                <a:ext uri="{FF2B5EF4-FFF2-40B4-BE49-F238E27FC236}">
                  <a16:creationId xmlns:a16="http://schemas.microsoft.com/office/drawing/2014/main" id="{1288D1BB-74B8-075D-B45D-52BB65CEB4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" t="3543" r="13984" b="3496"/>
            <a:stretch/>
          </p:blipFill>
          <p:spPr>
            <a:xfrm>
              <a:off x="449451" y="709780"/>
              <a:ext cx="6087170" cy="4715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2264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F9B15B5-A44E-5E46-7734-3356E97F0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451" y="185982"/>
            <a:ext cx="11360257" cy="52379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69B5"/>
                </a:solidFill>
              </a:rPr>
              <a:t>First measurement results of the WS hot spare </a:t>
            </a:r>
            <a:endParaRPr lang="en-GB" dirty="0">
              <a:solidFill>
                <a:srgbClr val="0069B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6E55D9-495E-EC5E-793B-F05F3B10210C}"/>
              </a:ext>
            </a:extLst>
          </p:cNvPr>
          <p:cNvSpPr txBox="1"/>
          <p:nvPr/>
        </p:nvSpPr>
        <p:spPr>
          <a:xfrm>
            <a:off x="2292066" y="5593680"/>
            <a:ext cx="9308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Probe measurement of 819 MHz mode giving Q ~2300.</a:t>
            </a:r>
          </a:p>
          <a:p>
            <a:r>
              <a:rPr lang="en-US" dirty="0"/>
              <a:t>Note that the coupling of probe 2 (S22) could not be further reduced.</a:t>
            </a:r>
            <a:endParaRPr lang="en-GB" dirty="0"/>
          </a:p>
        </p:txBody>
      </p:sp>
      <p:pic>
        <p:nvPicPr>
          <p:cNvPr id="9" name="Picture 8" descr="A screen 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82A74435-CB3C-B29D-F232-341D360FD6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60" r="13546" b="3512"/>
          <a:stretch/>
        </p:blipFill>
        <p:spPr>
          <a:xfrm>
            <a:off x="2143969" y="906972"/>
            <a:ext cx="6087170" cy="469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464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F9B15B5-A44E-5E46-7734-3356E97F0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451" y="185982"/>
            <a:ext cx="11360257" cy="52379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69B5"/>
                </a:solidFill>
              </a:rPr>
              <a:t>First measurement results of the WS hot spare </a:t>
            </a:r>
            <a:endParaRPr lang="en-GB" dirty="0">
              <a:solidFill>
                <a:srgbClr val="0069B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6E55D9-495E-EC5E-793B-F05F3B10210C}"/>
              </a:ext>
            </a:extLst>
          </p:cNvPr>
          <p:cNvSpPr txBox="1"/>
          <p:nvPr/>
        </p:nvSpPr>
        <p:spPr>
          <a:xfrm>
            <a:off x="2292066" y="5593680"/>
            <a:ext cx="9308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Probe measurement of 869 MHz mode giving Q ~250.</a:t>
            </a:r>
          </a:p>
          <a:p>
            <a:r>
              <a:rPr lang="en-US" dirty="0"/>
              <a:t>Note that the coupling of probe 2 (S22) could not be further reduced.</a:t>
            </a:r>
            <a:endParaRPr lang="en-GB" dirty="0"/>
          </a:p>
        </p:txBody>
      </p:sp>
      <p:pic>
        <p:nvPicPr>
          <p:cNvPr id="3" name="Picture 2" descr="A screen shot of a graph&#10;&#10;Description automatically generated with medium confidence">
            <a:extLst>
              <a:ext uri="{FF2B5EF4-FFF2-40B4-BE49-F238E27FC236}">
                <a16:creationId xmlns:a16="http://schemas.microsoft.com/office/drawing/2014/main" id="{2A915D69-4150-8C40-7120-8205CE47E8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64" r="13546" b="3612"/>
          <a:stretch/>
        </p:blipFill>
        <p:spPr>
          <a:xfrm>
            <a:off x="2143969" y="824637"/>
            <a:ext cx="6107215" cy="469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086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00" y="1704496"/>
            <a:ext cx="11527271" cy="30913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RF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>-measurements were used for benchmarking the simulation results, corrections on the simulation geometry (starting from the 2017 model) were required.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>Today, we could excellently reproduce the measured values (see talk of Michael in this TF meeting).</a:t>
            </a: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 suggest to complete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RFmeasurements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including the possible mitigations</a:t>
            </a:r>
            <a:endParaRPr lang="en-US" sz="18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1800" dirty="0">
                <a:solidFill>
                  <a:srgbClr val="0068B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 ferrites on the tank wall, applicable quickly on the horizontal WS geometry (will be done today).</a:t>
            </a:r>
          </a:p>
          <a:p>
            <a:pPr marL="342900" indent="-342900">
              <a:buAutoNum type="arabicPeriod"/>
            </a:pPr>
            <a:r>
              <a:rPr lang="en-US" sz="1800" dirty="0">
                <a:solidFill>
                  <a:srgbClr val="0068B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With ferrites inserted via the view port, appears also feasible for the TS in June.</a:t>
            </a:r>
          </a:p>
          <a:p>
            <a:pPr marL="342900" indent="-342900">
              <a:buAutoNum type="arabicPeriod"/>
            </a:pPr>
            <a:r>
              <a:rPr lang="en-US" sz="1800" dirty="0">
                <a:solidFill>
                  <a:srgbClr val="0068B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 a modified coupler using the </a:t>
            </a:r>
            <a:r>
              <a:rPr lang="en-US" sz="1800" dirty="0">
                <a:solidFill>
                  <a:srgbClr val="0068B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access on the feed-through, reaching into the shaft (currently in simulation).</a:t>
            </a:r>
          </a:p>
          <a:p>
            <a:pPr marL="342900" indent="-342900">
              <a:buAutoNum type="arabicPeriod"/>
            </a:pPr>
            <a:r>
              <a:rPr lang="en-US" sz="1800" dirty="0">
                <a:solidFill>
                  <a:srgbClr val="0068B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Others?</a:t>
            </a:r>
          </a:p>
          <a:p>
            <a:pPr marL="342900" indent="-342900">
              <a:buAutoNum type="arabicPeriod"/>
            </a:pPr>
            <a:endParaRPr lang="en-US" sz="1800" dirty="0">
              <a:solidFill>
                <a:srgbClr val="0068B1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0068B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F9B15B5-A44E-5E46-7734-3356E97F0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451" y="185982"/>
            <a:ext cx="11360257" cy="52379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69B5"/>
                </a:solidFill>
              </a:rPr>
              <a:t>Conclusions drawn &amp; next steps</a:t>
            </a:r>
            <a:endParaRPr lang="en-GB" dirty="0">
              <a:solidFill>
                <a:srgbClr val="0069B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5C2054-8355-CA94-DEB6-E6D3CCDD5D0D}"/>
              </a:ext>
            </a:extLst>
          </p:cNvPr>
          <p:cNvSpPr txBox="1"/>
          <p:nvPr/>
        </p:nvSpPr>
        <p:spPr>
          <a:xfrm>
            <a:off x="646376" y="5352117"/>
            <a:ext cx="11163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For future cases, IWG would like to stress the necessity of RF-measurements on all components before installation.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09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0EC48-2418-3B58-6752-A932717A8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4330" y="2500756"/>
            <a:ext cx="5772306" cy="1146873"/>
          </a:xfrm>
        </p:spPr>
        <p:txBody>
          <a:bodyPr>
            <a:normAutofit fontScale="90000"/>
          </a:bodyPr>
          <a:lstStyle/>
          <a:p>
            <a:r>
              <a:rPr lang="en-US" dirty="0"/>
              <a:t>Thank you for your time!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Comments/Questions?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D30E2-033E-4C34-A689-8EFCF9645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26-May-23, WS TF meeting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D4408-0D94-01DB-331F-04BA540CB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Vollinger for the Impedance Working Group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25E99-0823-6E29-F993-159A4900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369E3-7AA5-A246-ADF2-0BA3E2D616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894975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339749</TotalTime>
  <Words>699</Words>
  <Application>Microsoft Office PowerPoint</Application>
  <PresentationFormat>Widescreen</PresentationFormat>
  <Paragraphs>66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Roboto</vt:lpstr>
      <vt:lpstr>1_Office-Design</vt:lpstr>
      <vt:lpstr>SPS WS Measurements</vt:lpstr>
      <vt:lpstr>First measurement of the SPS Wire Scanner</vt:lpstr>
      <vt:lpstr>First measurement results of the WS hot spare </vt:lpstr>
      <vt:lpstr>First measurement results of the WS hot spare </vt:lpstr>
      <vt:lpstr>First measurement results of the WS hot spare </vt:lpstr>
      <vt:lpstr>First measurement results of the WS hot spare </vt:lpstr>
      <vt:lpstr>Conclusions drawn &amp; next steps</vt:lpstr>
      <vt:lpstr>Thank you for your time!  Comments/Questions?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Christine Vollinger</cp:lastModifiedBy>
  <cp:revision>1883</cp:revision>
  <cp:lastPrinted>2018-07-09T09:04:39Z</cp:lastPrinted>
  <dcterms:created xsi:type="dcterms:W3CDTF">2016-10-04T23:36:54Z</dcterms:created>
  <dcterms:modified xsi:type="dcterms:W3CDTF">2023-05-26T06:30:01Z</dcterms:modified>
</cp:coreProperties>
</file>