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344" r:id="rId6"/>
    <p:sldId id="348" r:id="rId7"/>
    <p:sldId id="349" r:id="rId8"/>
    <p:sldId id="262" r:id="rId9"/>
    <p:sldId id="1129" r:id="rId10"/>
    <p:sldId id="1152" r:id="rId11"/>
    <p:sldId id="345" r:id="rId12"/>
    <p:sldId id="346" r:id="rId13"/>
    <p:sldId id="347" r:id="rId14"/>
    <p:sldId id="1160" r:id="rId15"/>
    <p:sldId id="351" r:id="rId16"/>
    <p:sldId id="352" r:id="rId17"/>
    <p:sldId id="355" r:id="rId18"/>
    <p:sldId id="353" r:id="rId19"/>
    <p:sldId id="354" r:id="rId20"/>
    <p:sldId id="1153" r:id="rId21"/>
    <p:sldId id="1154" r:id="rId22"/>
    <p:sldId id="1155" r:id="rId23"/>
    <p:sldId id="1156" r:id="rId24"/>
    <p:sldId id="1159" r:id="rId25"/>
    <p:sldId id="350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D0EDA5"/>
    <a:srgbClr val="008F00"/>
    <a:srgbClr val="F9E9A6"/>
    <a:srgbClr val="F7F6B6"/>
    <a:srgbClr val="E7F7DF"/>
    <a:srgbClr val="00FA00"/>
    <a:srgbClr val="AB7942"/>
    <a:srgbClr val="00FDFF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74"/>
    <p:restoredTop sz="95462"/>
  </p:normalViewPr>
  <p:slideViewPr>
    <p:cSldViewPr snapToGrid="0" snapToObjects="1" showGuides="1">
      <p:cViewPr varScale="1">
        <p:scale>
          <a:sx n="115" d="100"/>
          <a:sy n="115" d="100"/>
        </p:scale>
        <p:origin x="177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59525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1270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3009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Test result of MBXF1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80000" cy="1201994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err="1"/>
              <a:t>Michinaka</a:t>
            </a:r>
            <a:r>
              <a:rPr lang="en-GB" b="1" dirty="0"/>
              <a:t> SUGANO (KEK)</a:t>
            </a:r>
          </a:p>
          <a:p>
            <a:r>
              <a:rPr lang="en-GB" altLang="ja-JP" b="1" dirty="0">
                <a:solidFill>
                  <a:schemeClr val="tx2"/>
                </a:solidFill>
              </a:rPr>
              <a:t>KEK</a:t>
            </a:r>
          </a:p>
          <a:p>
            <a:r>
              <a:rPr lang="en-GB" altLang="ja-JP" b="1" dirty="0">
                <a:solidFill>
                  <a:schemeClr val="tx2"/>
                </a:solidFill>
                <a:ea typeface="Calibri" charset="0"/>
                <a:cs typeface="Calibri" charset="0"/>
              </a:rPr>
              <a:t>On behalf of CERN-KEK Collaboration for D1 Development for HL-LHC</a:t>
            </a:r>
          </a:p>
          <a:p>
            <a:endParaRPr lang="en-GB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Jun. </a:t>
            </a:r>
            <a:r>
              <a:rPr lang="en-US" dirty="0"/>
              <a:t>7</a:t>
            </a:r>
            <a:r>
              <a:rPr lang="en-US" noProof="0" dirty="0"/>
              <a:t>, 2023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22743D-F7B8-6346-B640-86FE34743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1.9 K Hi-pot test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26718E3-7F94-2745-BFDE-85DFA28082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881" y="715170"/>
            <a:ext cx="8384456" cy="4030107"/>
          </a:xfrm>
        </p:spPr>
        <p:txBody>
          <a:bodyPr>
            <a:noAutofit/>
          </a:bodyPr>
          <a:lstStyle/>
          <a:p>
            <a:r>
              <a:rPr kumimoji="1" lang="en-US" altLang="ja-JP" sz="2000" dirty="0"/>
              <a:t>Hi-pot test was performed after cool-down in the 1st and 2nd cycles.</a:t>
            </a:r>
          </a:p>
          <a:p>
            <a:r>
              <a:rPr lang="en-US" altLang="ja-JP" sz="2000" dirty="0">
                <a:solidFill>
                  <a:srgbClr val="FF0000"/>
                </a:solidFill>
              </a:rPr>
              <a:t>MBXF1 passed all the following tests.</a:t>
            </a:r>
          </a:p>
          <a:p>
            <a:pPr marL="0" indent="0">
              <a:buNone/>
            </a:pPr>
            <a:r>
              <a:rPr lang="ja-JP" altLang="en-US" sz="2000">
                <a:solidFill>
                  <a:srgbClr val="FF0000"/>
                </a:solidFill>
              </a:rPr>
              <a:t>　　</a:t>
            </a:r>
            <a:r>
              <a:rPr lang="en-US" altLang="ja-JP" sz="2000" dirty="0"/>
              <a:t>Criteria: Leak current &lt; 10 </a:t>
            </a:r>
            <a:r>
              <a:rPr lang="en-US" altLang="ja-JP" sz="2000" dirty="0">
                <a:latin typeface="Symbol" pitchFamily="2" charset="2"/>
              </a:rPr>
              <a:t>m</a:t>
            </a:r>
            <a:r>
              <a:rPr lang="en-US" altLang="ja-JP" sz="2000" dirty="0"/>
              <a:t>A for 30sec</a:t>
            </a:r>
          </a:p>
          <a:p>
            <a:pPr lvl="1"/>
            <a:r>
              <a:rPr kumimoji="1" lang="en-US" altLang="ja-JP" sz="2000" dirty="0"/>
              <a:t>Coil-GND: 1.3 kV</a:t>
            </a:r>
          </a:p>
          <a:p>
            <a:pPr lvl="1"/>
            <a:r>
              <a:rPr lang="en-US" altLang="ja-JP" sz="2000" dirty="0"/>
              <a:t>Heater-GND: 2.3 kV</a:t>
            </a:r>
          </a:p>
          <a:p>
            <a:pPr lvl="1"/>
            <a:r>
              <a:rPr lang="en-US" altLang="ja-JP" sz="2000" dirty="0"/>
              <a:t>Between adjacent heater strips: 2.3 kV</a:t>
            </a:r>
          </a:p>
          <a:p>
            <a:pPr marL="457200" lvl="1" indent="0">
              <a:buNone/>
            </a:pPr>
            <a:endParaRPr lang="en-US" altLang="ja-JP" sz="2000" dirty="0"/>
          </a:p>
          <a:p>
            <a:pPr marL="457200" lvl="1" indent="0">
              <a:buNone/>
            </a:pPr>
            <a:endParaRPr lang="en-US" altLang="ja-JP" sz="2000" dirty="0"/>
          </a:p>
          <a:p>
            <a:pPr marL="457200" lvl="1" indent="0">
              <a:buNone/>
            </a:pPr>
            <a:endParaRPr lang="en-US" altLang="ja-JP" sz="2000" dirty="0"/>
          </a:p>
          <a:p>
            <a:pPr marL="457200" lvl="1" indent="0">
              <a:buNone/>
            </a:pPr>
            <a:endParaRPr lang="en-US" altLang="ja-JP" sz="2000" dirty="0"/>
          </a:p>
          <a:p>
            <a:r>
              <a:rPr kumimoji="1" lang="en-US" altLang="ja-JP" sz="2000" dirty="0"/>
              <a:t>Another 1.9 K Hi-pot test will be conducted before the 2nd warm-up.</a:t>
            </a:r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956818A-BF54-CB47-8789-E3E4E6BE7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05848188-3EFE-E74D-A75F-4971CABA57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0439" y="2898755"/>
            <a:ext cx="1642087" cy="131366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0C352C4-F354-FF4E-BCCB-95927807332F}"/>
              </a:ext>
            </a:extLst>
          </p:cNvPr>
          <p:cNvSpPr txBox="1"/>
          <p:nvPr/>
        </p:nvSpPr>
        <p:spPr>
          <a:xfrm>
            <a:off x="3083335" y="2849165"/>
            <a:ext cx="48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HV+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FA2CCAB-BC93-E34C-8BDF-7692D7404C61}"/>
              </a:ext>
            </a:extLst>
          </p:cNvPr>
          <p:cNvSpPr txBox="1"/>
          <p:nvPr/>
        </p:nvSpPr>
        <p:spPr>
          <a:xfrm>
            <a:off x="2965752" y="3392218"/>
            <a:ext cx="48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HV+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315A40D-E13D-934E-8AA1-2ADC6A08E25C}"/>
              </a:ext>
            </a:extLst>
          </p:cNvPr>
          <p:cNvSpPr txBox="1"/>
          <p:nvPr/>
        </p:nvSpPr>
        <p:spPr>
          <a:xfrm>
            <a:off x="3055012" y="3652936"/>
            <a:ext cx="526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432FF"/>
                </a:solidFill>
              </a:rPr>
              <a:t>GND</a:t>
            </a:r>
            <a:endParaRPr kumimoji="1" lang="ja-JP" altLang="en-US" sz="1200">
              <a:solidFill>
                <a:srgbClr val="0432FF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5108FBD-F98E-6B4E-9F8B-A725398CFCA6}"/>
              </a:ext>
            </a:extLst>
          </p:cNvPr>
          <p:cNvSpPr txBox="1"/>
          <p:nvPr/>
        </p:nvSpPr>
        <p:spPr>
          <a:xfrm>
            <a:off x="4359794" y="3115219"/>
            <a:ext cx="526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432FF"/>
                </a:solidFill>
              </a:rPr>
              <a:t>GND</a:t>
            </a:r>
            <a:endParaRPr kumimoji="1" lang="ja-JP" altLang="en-US" sz="1200">
              <a:solidFill>
                <a:srgbClr val="0432FF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70A1FD9-0F13-8447-8482-5599A2BABCE8}"/>
              </a:ext>
            </a:extLst>
          </p:cNvPr>
          <p:cNvSpPr txBox="1"/>
          <p:nvPr/>
        </p:nvSpPr>
        <p:spPr>
          <a:xfrm>
            <a:off x="2906324" y="3116226"/>
            <a:ext cx="526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432FF"/>
                </a:solidFill>
              </a:rPr>
              <a:t>GND</a:t>
            </a:r>
            <a:endParaRPr kumimoji="1" lang="ja-JP" altLang="en-US" sz="1200">
              <a:solidFill>
                <a:srgbClr val="0432FF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E7D6BB68-2727-CE4C-BBFC-DFCD1B28878D}"/>
              </a:ext>
            </a:extLst>
          </p:cNvPr>
          <p:cNvSpPr txBox="1"/>
          <p:nvPr/>
        </p:nvSpPr>
        <p:spPr>
          <a:xfrm>
            <a:off x="4096741" y="3649907"/>
            <a:ext cx="526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0432FF"/>
                </a:solidFill>
              </a:rPr>
              <a:t>GND</a:t>
            </a:r>
            <a:endParaRPr kumimoji="1" lang="ja-JP" altLang="en-US" sz="1200">
              <a:solidFill>
                <a:srgbClr val="0432FF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D37E9B8-B37C-CE40-A463-DDB48F08F6E4}"/>
              </a:ext>
            </a:extLst>
          </p:cNvPr>
          <p:cNvSpPr txBox="1"/>
          <p:nvPr/>
        </p:nvSpPr>
        <p:spPr>
          <a:xfrm>
            <a:off x="4115977" y="2846186"/>
            <a:ext cx="48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HV+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DE38CD60-FB1B-F94E-90B0-8E2D8D9CD6D8}"/>
              </a:ext>
            </a:extLst>
          </p:cNvPr>
          <p:cNvSpPr txBox="1"/>
          <p:nvPr/>
        </p:nvSpPr>
        <p:spPr>
          <a:xfrm>
            <a:off x="4258927" y="3384253"/>
            <a:ext cx="48763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HV+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CF51BD5-4767-7B4A-BE19-1809FFDF2D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0450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図 34" descr="グラフィカル ユーザー インターフェイス, グラフ, ヒストグラム&#10;&#10;自動的に生成された説明">
            <a:extLst>
              <a:ext uri="{FF2B5EF4-FFF2-40B4-BE49-F238E27FC236}">
                <a16:creationId xmlns:a16="http://schemas.microsoft.com/office/drawing/2014/main" id="{C822C86A-332D-6213-CBB1-08ED8A7CC9E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593" y="527258"/>
            <a:ext cx="8532000" cy="349591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C47023C1-B83A-4D44-963B-DCEAC387E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32354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Validation of varistor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8C40BAF-18E6-4848-9DC9-A6E3B13984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089" y="3862789"/>
            <a:ext cx="8737711" cy="2724138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Signals from Rogowski coils and temperature of </a:t>
            </a:r>
            <a:r>
              <a:rPr lang="en-US" altLang="ja-JP" sz="1800" dirty="0" err="1"/>
              <a:t>SiC</a:t>
            </a:r>
            <a:r>
              <a:rPr lang="en-US" altLang="ja-JP" sz="1800" dirty="0"/>
              <a:t> disks has been monitored every shutoff/quench event to ensure no sign of imbalance promotion</a:t>
            </a:r>
          </a:p>
          <a:p>
            <a:pPr lvl="1"/>
            <a:r>
              <a:rPr lang="en-US" altLang="ja-JP" sz="1800" dirty="0"/>
              <a:t>At every higher current we perform 3kA shutdown to check reproducibility </a:t>
            </a:r>
          </a:p>
          <a:p>
            <a:r>
              <a:rPr lang="en-US" altLang="ja-JP" sz="1800" dirty="0"/>
              <a:t>In the 1</a:t>
            </a:r>
            <a:r>
              <a:rPr lang="en-US" altLang="ja-JP" sz="1800" baseline="30000" dirty="0"/>
              <a:t>st</a:t>
            </a:r>
            <a:r>
              <a:rPr lang="en-US" altLang="ja-JP" sz="1800" dirty="0"/>
              <a:t> cycle:</a:t>
            </a:r>
          </a:p>
          <a:p>
            <a:pPr lvl="1"/>
            <a:r>
              <a:rPr lang="en-US" altLang="ja-JP" sz="1800" dirty="0"/>
              <a:t>Current imbalance &lt; 7% </a:t>
            </a:r>
          </a:p>
          <a:p>
            <a:pPr lvl="1"/>
            <a:r>
              <a:rPr lang="en-US" altLang="ja-JP" sz="1800" dirty="0"/>
              <a:t>Turn-on time imbalance &lt; 300 µs</a:t>
            </a:r>
          </a:p>
          <a:p>
            <a:r>
              <a:rPr lang="en-US" altLang="ja-JP" sz="1800" dirty="0"/>
              <a:t>Detailed report  can be found :</a:t>
            </a:r>
          </a:p>
          <a:p>
            <a:pPr lvl="1"/>
            <a:r>
              <a:rPr lang="en-US" altLang="ja-JP" sz="1800" dirty="0"/>
              <a:t>https://</a:t>
            </a:r>
            <a:r>
              <a:rPr lang="en-US" altLang="ja-JP" sz="1800" dirty="0" err="1"/>
              <a:t>indico.cern.ch</a:t>
            </a:r>
            <a:r>
              <a:rPr lang="en-US" altLang="ja-JP" sz="1800" dirty="0"/>
              <a:t>/event/1282199/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D51430-A197-F54C-8E1C-7A8BAE30D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8453111-3468-C74D-AD7C-E9E0ADC06A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588A44B8-E6FD-B8D8-F718-811AFB4438C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483" y="4893441"/>
            <a:ext cx="3413110" cy="1681003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A504BFF8-DB56-2DD8-95BF-2A59CC21FB89}"/>
              </a:ext>
            </a:extLst>
          </p:cNvPr>
          <p:cNvSpPr txBox="1"/>
          <p:nvPr/>
        </p:nvSpPr>
        <p:spPr>
          <a:xfrm>
            <a:off x="1166833" y="1258600"/>
            <a:ext cx="1292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Current</a:t>
            </a:r>
          </a:p>
          <a:p>
            <a:r>
              <a:rPr kumimoji="1" lang="en-US" altLang="ja-JP" sz="1400" dirty="0"/>
              <a:t>waveform</a:t>
            </a:r>
            <a:endParaRPr kumimoji="1" lang="ja-JP" altLang="en-US" sz="140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839CB89-6C51-8D4D-C1D4-2CFE7843F5CE}"/>
              </a:ext>
            </a:extLst>
          </p:cNvPr>
          <p:cNvSpPr txBox="1"/>
          <p:nvPr/>
        </p:nvSpPr>
        <p:spPr>
          <a:xfrm>
            <a:off x="3202181" y="2911831"/>
            <a:ext cx="1292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Current peak</a:t>
            </a:r>
            <a:endParaRPr kumimoji="1" lang="ja-JP" altLang="en-US" sz="1400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6E37C0E-4816-CC2B-022E-E3837B1ECC36}"/>
              </a:ext>
            </a:extLst>
          </p:cNvPr>
          <p:cNvSpPr txBox="1"/>
          <p:nvPr/>
        </p:nvSpPr>
        <p:spPr>
          <a:xfrm>
            <a:off x="4947713" y="1299039"/>
            <a:ext cx="12920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Turn-on time</a:t>
            </a:r>
            <a:endParaRPr kumimoji="1" lang="ja-JP" altLang="en-US" sz="1400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C4371008-0061-D1C3-65E8-FCA39BAF74FE}"/>
              </a:ext>
            </a:extLst>
          </p:cNvPr>
          <p:cNvSpPr txBox="1"/>
          <p:nvPr/>
        </p:nvSpPr>
        <p:spPr>
          <a:xfrm>
            <a:off x="384175" y="271073"/>
            <a:ext cx="18211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3kA shutdown</a:t>
            </a:r>
            <a:endParaRPr kumimoji="1" lang="ja-JP" altLang="en-US"/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18691BA7-82D1-6294-D631-603D611F59A0}"/>
              </a:ext>
            </a:extLst>
          </p:cNvPr>
          <p:cNvSpPr txBox="1"/>
          <p:nvPr/>
        </p:nvSpPr>
        <p:spPr>
          <a:xfrm>
            <a:off x="7239913" y="1241382"/>
            <a:ext cx="12920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Analysis for determining the turn-on time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6710042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589CA029-DD55-A440-8759-BEE299D80C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93" y="377113"/>
            <a:ext cx="9144000" cy="296912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4BD33A1-AC8A-374F-93E1-11E58882C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Jun. 7, 2023</a:t>
            </a:r>
            <a:endParaRPr lang="en-GB" noProof="0" dirty="0"/>
          </a:p>
        </p:txBody>
      </p:sp>
      <p:graphicFrame>
        <p:nvGraphicFramePr>
          <p:cNvPr id="7" name="表 6">
            <a:extLst>
              <a:ext uri="{FF2B5EF4-FFF2-40B4-BE49-F238E27FC236}">
                <a16:creationId xmlns:a16="http://schemas.microsoft.com/office/drawing/2014/main" id="{ECD3892F-EBE5-9841-9E93-07ED659CFAF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1147818"/>
              </p:ext>
            </p:extLst>
          </p:nvPr>
        </p:nvGraphicFramePr>
        <p:xfrm>
          <a:off x="247011" y="3468274"/>
          <a:ext cx="2517076" cy="330502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7512">
                  <a:extLst>
                    <a:ext uri="{9D8B030D-6E8A-4147-A177-3AD203B41FA5}">
                      <a16:colId xmlns:a16="http://schemas.microsoft.com/office/drawing/2014/main" val="3360689503"/>
                    </a:ext>
                  </a:extLst>
                </a:gridCol>
                <a:gridCol w="757555">
                  <a:extLst>
                    <a:ext uri="{9D8B030D-6E8A-4147-A177-3AD203B41FA5}">
                      <a16:colId xmlns:a16="http://schemas.microsoft.com/office/drawing/2014/main" val="3104614099"/>
                    </a:ext>
                  </a:extLst>
                </a:gridCol>
                <a:gridCol w="485104">
                  <a:extLst>
                    <a:ext uri="{9D8B030D-6E8A-4147-A177-3AD203B41FA5}">
                      <a16:colId xmlns:a16="http://schemas.microsoft.com/office/drawing/2014/main" val="671335531"/>
                    </a:ext>
                  </a:extLst>
                </a:gridCol>
                <a:gridCol w="606905">
                  <a:extLst>
                    <a:ext uri="{9D8B030D-6E8A-4147-A177-3AD203B41FA5}">
                      <a16:colId xmlns:a16="http://schemas.microsoft.com/office/drawing/2014/main" val="3147421282"/>
                    </a:ext>
                  </a:extLst>
                </a:gridCol>
              </a:tblGrid>
              <a:tr h="561822">
                <a:tc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Quench</a:t>
                      </a:r>
                    </a:p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#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Run ID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latin typeface="+mn-lt"/>
                        </a:rPr>
                        <a:t>Iq</a:t>
                      </a:r>
                      <a:r>
                        <a:rPr kumimoji="1" lang="en-US" altLang="ja-JP" sz="1200" dirty="0">
                          <a:latin typeface="+mn-lt"/>
                        </a:rPr>
                        <a:t> (A)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756916"/>
                  </a:ext>
                </a:extLst>
              </a:tr>
              <a:tr h="161265">
                <a:tc rowSpan="9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</a:t>
                      </a:r>
                      <a:r>
                        <a:rPr kumimoji="1" lang="en-US" altLang="ja-JP" sz="1200" baseline="30000" dirty="0">
                          <a:latin typeface="+mn-lt"/>
                        </a:rPr>
                        <a:t>st</a:t>
                      </a:r>
                      <a:r>
                        <a:rPr kumimoji="1" lang="en-US" altLang="ja-JP" sz="1200" dirty="0">
                          <a:latin typeface="+mn-lt"/>
                        </a:rPr>
                        <a:t> TC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69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10639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795002"/>
                  </a:ext>
                </a:extLst>
              </a:tr>
              <a:tr h="251285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2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71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11353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26096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–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73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12099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6475743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3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75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12260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1460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4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77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12331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78729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5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79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12326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20584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6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80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12559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94434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82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12778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78968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–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86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13214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48165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2</a:t>
                      </a:r>
                      <a:r>
                        <a:rPr kumimoji="1" lang="en-US" altLang="ja-JP" sz="1200" baseline="30000" dirty="0">
                          <a:latin typeface="+mn-lt"/>
                        </a:rPr>
                        <a:t>nd</a:t>
                      </a:r>
                      <a:r>
                        <a:rPr kumimoji="1" lang="en-US" altLang="ja-JP" sz="1200" dirty="0">
                          <a:latin typeface="+mn-lt"/>
                        </a:rPr>
                        <a:t> TC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–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508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13213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794524"/>
                  </a:ext>
                </a:extLst>
              </a:tr>
            </a:tbl>
          </a:graphicData>
        </a:graphic>
      </p:graphicFrame>
      <p:sp>
        <p:nvSpPr>
          <p:cNvPr id="5" name="角丸四角形 4">
            <a:extLst>
              <a:ext uri="{FF2B5EF4-FFF2-40B4-BE49-F238E27FC236}">
                <a16:creationId xmlns:a16="http://schemas.microsoft.com/office/drawing/2014/main" id="{A6E86BBD-A3B5-1F4B-8D1A-F3F75C8684DB}"/>
              </a:ext>
            </a:extLst>
          </p:cNvPr>
          <p:cNvSpPr/>
          <p:nvPr/>
        </p:nvSpPr>
        <p:spPr>
          <a:xfrm>
            <a:off x="7738946" y="400165"/>
            <a:ext cx="1393903" cy="2788568"/>
          </a:xfrm>
          <a:prstGeom prst="round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9A782E0A-3A7A-4A4C-87C6-0DF491B7EB09}"/>
              </a:ext>
            </a:extLst>
          </p:cNvPr>
          <p:cNvSpPr txBox="1"/>
          <p:nvPr/>
        </p:nvSpPr>
        <p:spPr>
          <a:xfrm>
            <a:off x="2899761" y="4540767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err="1">
                <a:solidFill>
                  <a:srgbClr val="FF0000"/>
                </a:solidFill>
              </a:rPr>
              <a:t>I</a:t>
            </a:r>
            <a:r>
              <a:rPr kumimoji="1" lang="en-US" altLang="ja-JP" sz="1400" i="1" baseline="-25000" dirty="0" err="1">
                <a:solidFill>
                  <a:srgbClr val="FF0000"/>
                </a:solidFill>
              </a:rPr>
              <a:t>nominal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8708EE0A-27F3-984C-8FF6-D0F01D8E178F}"/>
              </a:ext>
            </a:extLst>
          </p:cNvPr>
          <p:cNvCxnSpPr>
            <a:cxnSpLocks/>
          </p:cNvCxnSpPr>
          <p:nvPr/>
        </p:nvCxnSpPr>
        <p:spPr>
          <a:xfrm flipH="1">
            <a:off x="2754794" y="4716005"/>
            <a:ext cx="211873" cy="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69B1D72-0186-8F48-B023-CDF54F7AAEB3}"/>
              </a:ext>
            </a:extLst>
          </p:cNvPr>
          <p:cNvSpPr txBox="1"/>
          <p:nvPr/>
        </p:nvSpPr>
        <p:spPr>
          <a:xfrm>
            <a:off x="2899761" y="6172490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err="1">
                <a:solidFill>
                  <a:srgbClr val="FF0000"/>
                </a:solidFill>
              </a:rPr>
              <a:t>I</a:t>
            </a:r>
            <a:r>
              <a:rPr kumimoji="1" lang="en-US" altLang="ja-JP" sz="1400" i="1" baseline="-25000" dirty="0" err="1">
                <a:solidFill>
                  <a:srgbClr val="FF0000"/>
                </a:solidFill>
              </a:rPr>
              <a:t>ultimate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F077B9A0-6343-E143-99BC-BFBC25A8CB93}"/>
              </a:ext>
            </a:extLst>
          </p:cNvPr>
          <p:cNvCxnSpPr>
            <a:cxnSpLocks/>
          </p:cNvCxnSpPr>
          <p:nvPr/>
        </p:nvCxnSpPr>
        <p:spPr>
          <a:xfrm flipH="1">
            <a:off x="2754794" y="6347728"/>
            <a:ext cx="211873" cy="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280BB8E-AF7E-894D-8F82-7635C0B8ABCA}"/>
              </a:ext>
            </a:extLst>
          </p:cNvPr>
          <p:cNvSpPr txBox="1"/>
          <p:nvPr/>
        </p:nvSpPr>
        <p:spPr>
          <a:xfrm>
            <a:off x="4114801" y="3401369"/>
            <a:ext cx="3709670" cy="1323439"/>
          </a:xfrm>
          <a:prstGeom prst="rect">
            <a:avLst/>
          </a:prstGeom>
          <a:solidFill>
            <a:srgbClr val="D0EDA5"/>
          </a:solidFill>
          <a:ln>
            <a:solidFill>
              <a:srgbClr val="92D05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accent5"/>
                </a:solidFill>
              </a:rPr>
              <a:t>Temperature: 1.9 K</a:t>
            </a:r>
          </a:p>
          <a:p>
            <a:r>
              <a:rPr kumimoji="1" lang="en-US" altLang="ja-JP" sz="1600" dirty="0">
                <a:solidFill>
                  <a:schemeClr val="accent5"/>
                </a:solidFill>
              </a:rPr>
              <a:t>Ramp rate: 12 A/s or 30 A/s</a:t>
            </a:r>
          </a:p>
          <a:p>
            <a:r>
              <a:rPr kumimoji="1" lang="en-US" altLang="ja-JP" sz="1600" dirty="0">
                <a:solidFill>
                  <a:schemeClr val="accent5"/>
                </a:solidFill>
              </a:rPr>
              <a:t>Quench detection: 0.1 V, 10 msec</a:t>
            </a:r>
          </a:p>
          <a:p>
            <a:r>
              <a:rPr kumimoji="1" lang="en-US" altLang="ja-JP" sz="1600" dirty="0">
                <a:solidFill>
                  <a:schemeClr val="accent5"/>
                </a:solidFill>
              </a:rPr>
              <a:t>Quench protection: QPH and varistor</a:t>
            </a:r>
          </a:p>
          <a:p>
            <a:r>
              <a:rPr kumimoji="1" lang="en-US" altLang="ja-JP" sz="1600" dirty="0">
                <a:solidFill>
                  <a:schemeClr val="accent5"/>
                </a:solidFill>
              </a:rPr>
              <a:t>Quench start location: quench antenna</a:t>
            </a: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1397D24-C1AB-3248-AEC1-A725AF7BF6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32234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Training performance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7BD9B1-1EFF-C945-93EB-CA04FBA82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38256" y="4866603"/>
            <a:ext cx="4989067" cy="1817486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r>
              <a:rPr lang="en-US" altLang="ja-JP" sz="1600" dirty="0"/>
              <a:t>The training quenches started at a lower current with respect to the prototype.</a:t>
            </a:r>
          </a:p>
          <a:p>
            <a:r>
              <a:rPr lang="en-US" altLang="ja-JP" sz="1600" dirty="0"/>
              <a:t>After 2 quenches, the magnet current reached</a:t>
            </a:r>
            <a:r>
              <a:rPr lang="ja-JP" altLang="en-US" sz="1600" dirty="0"/>
              <a:t>　</a:t>
            </a:r>
            <a:r>
              <a:rPr lang="en-US" altLang="ja-JP" sz="1600" dirty="0"/>
              <a:t>the nominal current.</a:t>
            </a:r>
          </a:p>
          <a:p>
            <a:r>
              <a:rPr lang="en-US" altLang="ja-JP" sz="1600" dirty="0"/>
              <a:t>The ultimate current was attained after 7 quenches.</a:t>
            </a:r>
          </a:p>
          <a:p>
            <a:r>
              <a:rPr lang="en-US" altLang="ja-JP" sz="1600" dirty="0">
                <a:solidFill>
                  <a:srgbClr val="FF0000"/>
                </a:solidFill>
              </a:rPr>
              <a:t>After thermal cycle, t</a:t>
            </a:r>
            <a:r>
              <a:rPr kumimoji="1" lang="en-US" altLang="ja-JP" sz="1600" dirty="0">
                <a:solidFill>
                  <a:srgbClr val="FF0000"/>
                </a:solidFill>
              </a:rPr>
              <a:t>he magnet reached the ultimate current without quench, showing perfect training memory.</a:t>
            </a:r>
            <a:endParaRPr lang="en-US" altLang="ja-JP" sz="1600" dirty="0">
              <a:solidFill>
                <a:srgbClr val="FF000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C378C3A-707B-4849-92E2-EAF5E53EE646}"/>
              </a:ext>
            </a:extLst>
          </p:cNvPr>
          <p:cNvSpPr txBox="1"/>
          <p:nvPr/>
        </p:nvSpPr>
        <p:spPr>
          <a:xfrm>
            <a:off x="2899761" y="6469854"/>
            <a:ext cx="657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i="1" dirty="0" err="1">
                <a:solidFill>
                  <a:srgbClr val="FF0000"/>
                </a:solidFill>
              </a:rPr>
              <a:t>I</a:t>
            </a:r>
            <a:r>
              <a:rPr kumimoji="1" lang="en-US" altLang="ja-JP" sz="1400" i="1" baseline="-25000" dirty="0" err="1">
                <a:solidFill>
                  <a:srgbClr val="FF0000"/>
                </a:solidFill>
              </a:rPr>
              <a:t>ultimate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8B3C5026-9824-8146-9701-FAAD39EE2370}"/>
              </a:ext>
            </a:extLst>
          </p:cNvPr>
          <p:cNvCxnSpPr>
            <a:cxnSpLocks/>
          </p:cNvCxnSpPr>
          <p:nvPr/>
        </p:nvCxnSpPr>
        <p:spPr>
          <a:xfrm flipH="1">
            <a:off x="2754794" y="6645092"/>
            <a:ext cx="211873" cy="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A45AF97-3880-5045-B7DF-FFA59C291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575316-FB9E-BC46-9BF8-BB10A9B844DD}"/>
              </a:ext>
            </a:extLst>
          </p:cNvPr>
          <p:cNvSpPr txBox="1"/>
          <p:nvPr/>
        </p:nvSpPr>
        <p:spPr>
          <a:xfrm>
            <a:off x="247011" y="3129720"/>
            <a:ext cx="2569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chemeClr val="accent5"/>
                </a:solidFill>
              </a:rPr>
              <a:t>Quench current of MBXF1</a:t>
            </a:r>
            <a:endParaRPr kumimoji="1" lang="ja-JP" altLang="en-US" sz="1600">
              <a:solidFill>
                <a:schemeClr val="accent5"/>
              </a:solidFill>
            </a:endParaRPr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E54680EE-872D-5745-95B7-65A96FF6F504}"/>
              </a:ext>
            </a:extLst>
          </p:cNvPr>
          <p:cNvCxnSpPr/>
          <p:nvPr/>
        </p:nvCxnSpPr>
        <p:spPr>
          <a:xfrm>
            <a:off x="8587379" y="795812"/>
            <a:ext cx="0" cy="200722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606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EBF5CA-8589-B04F-85DA-34F44B5915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15421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Quench start location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ECE4CD8-9CB4-EF41-8B1A-16D8B0D8B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Jun. 7, 2023</a:t>
            </a:r>
            <a:endParaRPr lang="en-GB" noProof="0" dirty="0"/>
          </a:p>
        </p:txBody>
      </p:sp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9D06C001-0587-A345-96BF-F73E8D27A7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0107651"/>
              </p:ext>
            </p:extLst>
          </p:nvPr>
        </p:nvGraphicFramePr>
        <p:xfrm>
          <a:off x="112717" y="555380"/>
          <a:ext cx="5648420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51442">
                  <a:extLst>
                    <a:ext uri="{9D8B030D-6E8A-4147-A177-3AD203B41FA5}">
                      <a16:colId xmlns:a16="http://schemas.microsoft.com/office/drawing/2014/main" val="3360689503"/>
                    </a:ext>
                  </a:extLst>
                </a:gridCol>
                <a:gridCol w="757555">
                  <a:extLst>
                    <a:ext uri="{9D8B030D-6E8A-4147-A177-3AD203B41FA5}">
                      <a16:colId xmlns:a16="http://schemas.microsoft.com/office/drawing/2014/main" val="3104614099"/>
                    </a:ext>
                  </a:extLst>
                </a:gridCol>
                <a:gridCol w="698817">
                  <a:extLst>
                    <a:ext uri="{9D8B030D-6E8A-4147-A177-3AD203B41FA5}">
                      <a16:colId xmlns:a16="http://schemas.microsoft.com/office/drawing/2014/main" val="671335531"/>
                    </a:ext>
                  </a:extLst>
                </a:gridCol>
                <a:gridCol w="646430">
                  <a:extLst>
                    <a:ext uri="{9D8B030D-6E8A-4147-A177-3AD203B41FA5}">
                      <a16:colId xmlns:a16="http://schemas.microsoft.com/office/drawing/2014/main" val="3147421282"/>
                    </a:ext>
                  </a:extLst>
                </a:gridCol>
                <a:gridCol w="1170305">
                  <a:extLst>
                    <a:ext uri="{9D8B030D-6E8A-4147-A177-3AD203B41FA5}">
                      <a16:colId xmlns:a16="http://schemas.microsoft.com/office/drawing/2014/main" val="2656693798"/>
                    </a:ext>
                  </a:extLst>
                </a:gridCol>
                <a:gridCol w="1041717">
                  <a:extLst>
                    <a:ext uri="{9D8B030D-6E8A-4147-A177-3AD203B41FA5}">
                      <a16:colId xmlns:a16="http://schemas.microsoft.com/office/drawing/2014/main" val="3196319666"/>
                    </a:ext>
                  </a:extLst>
                </a:gridCol>
                <a:gridCol w="882154">
                  <a:extLst>
                    <a:ext uri="{9D8B030D-6E8A-4147-A177-3AD203B41FA5}">
                      <a16:colId xmlns:a16="http://schemas.microsoft.com/office/drawing/2014/main" val="92663262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Quench</a:t>
                      </a:r>
                    </a:p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#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Run ID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 err="1">
                          <a:latin typeface="+mn-lt"/>
                        </a:rPr>
                        <a:t>Iq</a:t>
                      </a:r>
                      <a:r>
                        <a:rPr kumimoji="1" lang="en-US" altLang="ja-JP" sz="1200" dirty="0">
                          <a:latin typeface="+mn-lt"/>
                        </a:rPr>
                        <a:t> (A)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Quench origin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Longitudinal</a:t>
                      </a:r>
                    </a:p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position</a:t>
                      </a:r>
                    </a:p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by QA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Position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756916"/>
                  </a:ext>
                </a:extLst>
              </a:tr>
              <a:tr h="0">
                <a:tc rowSpan="7"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</a:t>
                      </a:r>
                      <a:r>
                        <a:rPr kumimoji="1" lang="en-US" altLang="ja-JP" sz="1200" baseline="30000" dirty="0">
                          <a:latin typeface="+mn-lt"/>
                        </a:rPr>
                        <a:t>st</a:t>
                      </a:r>
                      <a:r>
                        <a:rPr kumimoji="1" lang="en-US" altLang="ja-JP" sz="1200" dirty="0">
                          <a:latin typeface="+mn-lt"/>
                        </a:rPr>
                        <a:t> TC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69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10639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Top coil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1, 2, 3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LE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579500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2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71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11353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Bottom coil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2, 3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LE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226096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3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75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12260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Top coil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9, 10, 11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RE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21460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4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77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12331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Top coil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4, 5, 6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SS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78729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5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79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12326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Bottom coil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2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LE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205844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6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80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12559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Bottom coil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10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RE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8944347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7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82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12778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Top coil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1, 2, 3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+mn-lt"/>
                        </a:rPr>
                        <a:t>LE</a:t>
                      </a:r>
                      <a:endParaRPr kumimoji="1" lang="ja-JP" altLang="en-US" sz="1200">
                        <a:latin typeface="+mn-lt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1789681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48FA6BE8-1B4D-C745-A9CA-94031FE790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58" y="3150868"/>
            <a:ext cx="4815492" cy="1818206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C3CCEC5-5404-2348-97C3-869CB48FE0C5}"/>
              </a:ext>
            </a:extLst>
          </p:cNvPr>
          <p:cNvSpPr txBox="1"/>
          <p:nvPr/>
        </p:nvSpPr>
        <p:spPr>
          <a:xfrm>
            <a:off x="682944" y="4834965"/>
            <a:ext cx="4507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ID and long. position of quench antennas (QAs)</a:t>
            </a:r>
            <a:endParaRPr kumimoji="1" lang="ja-JP" altLang="en-US" sz="1600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9F87F8ED-5EDC-B642-AB81-8AEC8022FF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4773" y="856860"/>
            <a:ext cx="3310333" cy="3799545"/>
          </a:xfrm>
          <a:prstGeom prst="rect">
            <a:avLst/>
          </a:prstGeom>
        </p:spPr>
      </p:pic>
      <p:sp>
        <p:nvSpPr>
          <p:cNvPr id="13" name="円/楕円 12">
            <a:extLst>
              <a:ext uri="{FF2B5EF4-FFF2-40B4-BE49-F238E27FC236}">
                <a16:creationId xmlns:a16="http://schemas.microsoft.com/office/drawing/2014/main" id="{E2D01C2A-418E-4849-8582-7D26CD5EEA3A}"/>
              </a:ext>
            </a:extLst>
          </p:cNvPr>
          <p:cNvSpPr/>
          <p:nvPr/>
        </p:nvSpPr>
        <p:spPr>
          <a:xfrm>
            <a:off x="7839600" y="1998057"/>
            <a:ext cx="580516" cy="306467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72C4D2C0-518A-F140-A313-0ADC119896AA}"/>
              </a:ext>
            </a:extLst>
          </p:cNvPr>
          <p:cNvSpPr txBox="1"/>
          <p:nvPr/>
        </p:nvSpPr>
        <p:spPr>
          <a:xfrm>
            <a:off x="6207074" y="485936"/>
            <a:ext cx="2213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Run 69: </a:t>
            </a:r>
            <a:r>
              <a:rPr kumimoji="1" lang="en-US" altLang="ja-JP" dirty="0" err="1"/>
              <a:t>I</a:t>
            </a:r>
            <a:r>
              <a:rPr kumimoji="1" lang="en-US" altLang="ja-JP" baseline="-25000" dirty="0" err="1"/>
              <a:t>q</a:t>
            </a:r>
            <a:r>
              <a:rPr kumimoji="1" lang="en-US" altLang="ja-JP" dirty="0"/>
              <a:t>=11353 A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7054AA2-3E3B-254D-BC33-7E3D1D5353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5382213"/>
            <a:ext cx="7920000" cy="1275008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kumimoji="1" lang="en-US" altLang="ja-JP" sz="1800" dirty="0"/>
              <a:t>The quench position was identified by using quench antennas.</a:t>
            </a:r>
          </a:p>
          <a:p>
            <a:r>
              <a:rPr kumimoji="1" lang="en-US" altLang="ja-JP" sz="1800" dirty="0"/>
              <a:t>The </a:t>
            </a:r>
            <a:r>
              <a:rPr lang="en-US" altLang="ja-JP" sz="1800" dirty="0"/>
              <a:t>first quench occurred at LE same as MBXFP1. Then the quench origin changed with progressing training. No specific weak point was found.</a:t>
            </a:r>
          </a:p>
          <a:p>
            <a:r>
              <a:rPr lang="en-US" altLang="ja-JP" sz="1800" dirty="0"/>
              <a:t>Normal training behavior was confirmed.</a:t>
            </a: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2D1E931-A966-7A4B-964C-5E3442039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67290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F1B89C89-8B05-9446-9852-1DD2F3F7F2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693" t="18644" r="17460" b="15613"/>
          <a:stretch/>
        </p:blipFill>
        <p:spPr>
          <a:xfrm>
            <a:off x="858644" y="542835"/>
            <a:ext cx="7128979" cy="418737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FDB4A484-6D50-F04C-A054-16A81156B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43394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Current holding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A7AEB44-FF6C-FC4D-9F59-55C561C830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4" y="4797740"/>
            <a:ext cx="8765173" cy="1463829"/>
          </a:xfrm>
        </p:spPr>
        <p:txBody>
          <a:bodyPr>
            <a:normAutofit/>
          </a:bodyPr>
          <a:lstStyle/>
          <a:p>
            <a:pPr algn="just"/>
            <a:r>
              <a:rPr kumimoji="1" lang="en-US" altLang="ja-JP" sz="1800" dirty="0">
                <a:solidFill>
                  <a:srgbClr val="FF0000"/>
                </a:solidFill>
              </a:rPr>
              <a:t>The current holding for 4 hours</a:t>
            </a:r>
            <a:r>
              <a:rPr lang="en-US" altLang="ja-JP" sz="1800" dirty="0">
                <a:solidFill>
                  <a:srgbClr val="FF0000"/>
                </a:solidFill>
              </a:rPr>
              <a:t> </a:t>
            </a:r>
            <a:r>
              <a:rPr lang="en-US" altLang="ja-JP" sz="1800" dirty="0"/>
              <a:t>was successfully done </a:t>
            </a:r>
            <a:r>
              <a:rPr lang="en-US" altLang="ja-JP" sz="1800" dirty="0">
                <a:solidFill>
                  <a:srgbClr val="FF0000"/>
                </a:solidFill>
              </a:rPr>
              <a:t>at the nominal, nominal +200 A, and the ultimate current</a:t>
            </a:r>
            <a:r>
              <a:rPr lang="en-US" altLang="ja-JP" sz="1800" dirty="0"/>
              <a:t>.  This is the first time of current holding at the ultimate current for more than a half hour including the 2 m-long model magnets.</a:t>
            </a:r>
          </a:p>
          <a:p>
            <a:r>
              <a:rPr kumimoji="1" lang="en-US" altLang="ja-JP" sz="1800" dirty="0"/>
              <a:t>The ramping-up/down up to the ultimate current with a ramp rate of 30 A/s was also successful. 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F16371-9DDA-BE40-8A05-65326D9B08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357EBB-A041-414A-BCD3-3103B893AB7F}"/>
              </a:ext>
            </a:extLst>
          </p:cNvPr>
          <p:cNvSpPr txBox="1"/>
          <p:nvPr/>
        </p:nvSpPr>
        <p:spPr>
          <a:xfrm>
            <a:off x="6292285" y="759833"/>
            <a:ext cx="825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30 A/s</a:t>
            </a:r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5E5D9365-21D4-AC44-B280-EF051B894C9A}"/>
              </a:ext>
            </a:extLst>
          </p:cNvPr>
          <p:cNvCxnSpPr>
            <a:cxnSpLocks/>
          </p:cNvCxnSpPr>
          <p:nvPr/>
        </p:nvCxnSpPr>
        <p:spPr>
          <a:xfrm>
            <a:off x="6793398" y="1072747"/>
            <a:ext cx="0" cy="203722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0E739C4-895D-6148-AF88-9664A97C8A80}"/>
              </a:ext>
            </a:extLst>
          </p:cNvPr>
          <p:cNvSpPr txBox="1"/>
          <p:nvPr/>
        </p:nvSpPr>
        <p:spPr>
          <a:xfrm>
            <a:off x="6049960" y="1322183"/>
            <a:ext cx="9364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Ultimate</a:t>
            </a:r>
            <a:endParaRPr kumimoji="1" lang="ja-JP" altLang="en-US" sz="1600">
              <a:solidFill>
                <a:srgbClr val="FF000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F16BCF4-93FB-7C41-BBB2-BDA088955373}"/>
              </a:ext>
            </a:extLst>
          </p:cNvPr>
          <p:cNvSpPr txBox="1"/>
          <p:nvPr/>
        </p:nvSpPr>
        <p:spPr>
          <a:xfrm>
            <a:off x="4717624" y="1720809"/>
            <a:ext cx="934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Nominal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+ 200 A</a:t>
            </a:r>
            <a:endParaRPr kumimoji="1" lang="ja-JP" altLang="en-US" sz="160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B35B84E-73CD-9F41-84CA-1138EE8ECEDD}"/>
              </a:ext>
            </a:extLst>
          </p:cNvPr>
          <p:cNvSpPr txBox="1"/>
          <p:nvPr/>
        </p:nvSpPr>
        <p:spPr>
          <a:xfrm>
            <a:off x="5753515" y="1765643"/>
            <a:ext cx="934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Nominal</a:t>
            </a:r>
          </a:p>
          <a:p>
            <a:r>
              <a:rPr kumimoji="1" lang="en-US" altLang="ja-JP" sz="1600" dirty="0">
                <a:solidFill>
                  <a:srgbClr val="FF0000"/>
                </a:solidFill>
              </a:rPr>
              <a:t>(MFM)</a:t>
            </a:r>
            <a:endParaRPr kumimoji="1" lang="ja-JP" altLang="en-US" sz="1600">
              <a:solidFill>
                <a:srgbClr val="FF0000"/>
              </a:solidFill>
            </a:endParaRPr>
          </a:p>
        </p:txBody>
      </p:sp>
      <p:sp>
        <p:nvSpPr>
          <p:cNvPr id="17" name="右中かっこ 16">
            <a:extLst>
              <a:ext uri="{FF2B5EF4-FFF2-40B4-BE49-F238E27FC236}">
                <a16:creationId xmlns:a16="http://schemas.microsoft.com/office/drawing/2014/main" id="{A0D99AD9-ACAC-B24B-B116-568AA6D0B9E0}"/>
              </a:ext>
            </a:extLst>
          </p:cNvPr>
          <p:cNvSpPr/>
          <p:nvPr/>
        </p:nvSpPr>
        <p:spPr>
          <a:xfrm>
            <a:off x="5433194" y="3032175"/>
            <a:ext cx="274320" cy="718457"/>
          </a:xfrm>
          <a:prstGeom prst="rightBrac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7A216AE-90E1-EA48-80AA-CCCCFCFF7531}"/>
              </a:ext>
            </a:extLst>
          </p:cNvPr>
          <p:cNvSpPr txBox="1"/>
          <p:nvPr/>
        </p:nvSpPr>
        <p:spPr>
          <a:xfrm>
            <a:off x="5707514" y="3228816"/>
            <a:ext cx="11753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No quench</a:t>
            </a:r>
            <a:endParaRPr kumimoji="1" lang="ja-JP" altLang="en-US" sz="160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7487FC0-AA61-F243-8124-DA93DD903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495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652BCA9-4C08-4D46-BCAD-C90474BCE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01622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Measured maximum coil voltage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54CC303-0C95-824A-B465-ABB2BC35F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4" y="4735125"/>
            <a:ext cx="8948057" cy="191591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kumimoji="1" lang="en-US" altLang="ja-JP" sz="1800" dirty="0"/>
              <a:t>The maximum coil voltage was evaluated by the current shutdown and quench. </a:t>
            </a:r>
          </a:p>
          <a:p>
            <a:r>
              <a:rPr kumimoji="1" lang="en-US" altLang="ja-JP" sz="1800" dirty="0"/>
              <a:t>Dump resistors of 25 </a:t>
            </a:r>
            <a:r>
              <a:rPr kumimoji="1" lang="en-US" altLang="ja-JP" sz="1800" dirty="0" err="1"/>
              <a:t>m</a:t>
            </a:r>
            <a:r>
              <a:rPr kumimoji="1" lang="en-US" altLang="ja-JP" sz="1800" dirty="0" err="1">
                <a:latin typeface="Symbol" pitchFamily="2" charset="2"/>
              </a:rPr>
              <a:t>W</a:t>
            </a:r>
            <a:r>
              <a:rPr kumimoji="1" lang="en-US" altLang="ja-JP" sz="1800" dirty="0"/>
              <a:t> or 50 </a:t>
            </a:r>
            <a:r>
              <a:rPr kumimoji="1" lang="en-US" altLang="ja-JP" sz="1800" dirty="0" err="1"/>
              <a:t>m</a:t>
            </a:r>
            <a:r>
              <a:rPr kumimoji="1" lang="en-US" altLang="ja-JP" sz="1800" dirty="0" err="1">
                <a:latin typeface="Symbol" pitchFamily="2" charset="2"/>
              </a:rPr>
              <a:t>W</a:t>
            </a:r>
            <a:r>
              <a:rPr kumimoji="1" lang="en-US" altLang="ja-JP" sz="1800" dirty="0"/>
              <a:t> were utilized for MBXFP1.</a:t>
            </a:r>
          </a:p>
          <a:p>
            <a:pPr lvl="1"/>
            <a:r>
              <a:rPr kumimoji="1" lang="en-US" altLang="ja-JP" sz="1600" dirty="0" err="1"/>
              <a:t>R</a:t>
            </a:r>
            <a:r>
              <a:rPr kumimoji="1" lang="en-US" altLang="ja-JP" sz="1600" baseline="-25000" dirty="0" err="1"/>
              <a:t>dump</a:t>
            </a:r>
            <a:r>
              <a:rPr kumimoji="1" lang="en-US" altLang="ja-JP" sz="1600" dirty="0"/>
              <a:t>=25 </a:t>
            </a:r>
            <a:r>
              <a:rPr kumimoji="1" lang="en-US" altLang="ja-JP" sz="1600" dirty="0" err="1"/>
              <a:t>m</a:t>
            </a:r>
            <a:r>
              <a:rPr kumimoji="1" lang="en-US" altLang="ja-JP" sz="1600" dirty="0" err="1">
                <a:latin typeface="Symbol" pitchFamily="2" charset="2"/>
              </a:rPr>
              <a:t>W</a:t>
            </a:r>
            <a:r>
              <a:rPr kumimoji="1" lang="en-US" altLang="ja-JP" sz="1600" dirty="0"/>
              <a:t> </a:t>
            </a:r>
            <a:r>
              <a:rPr kumimoji="1" lang="en-US" altLang="ja-JP" sz="1600" dirty="0">
                <a:sym typeface="Wingdings" pitchFamily="2" charset="2"/>
              </a:rPr>
              <a:t> Insufficient energy extraction</a:t>
            </a:r>
          </a:p>
          <a:p>
            <a:pPr lvl="1"/>
            <a:r>
              <a:rPr lang="en-US" altLang="ja-JP" sz="1600" dirty="0" err="1">
                <a:sym typeface="Wingdings" pitchFamily="2" charset="2"/>
              </a:rPr>
              <a:t>R</a:t>
            </a:r>
            <a:r>
              <a:rPr lang="en-US" altLang="ja-JP" sz="1600" baseline="-25000" dirty="0" err="1">
                <a:sym typeface="Wingdings" pitchFamily="2" charset="2"/>
              </a:rPr>
              <a:t>dump</a:t>
            </a:r>
            <a:r>
              <a:rPr lang="en-US" altLang="ja-JP" sz="1600" dirty="0">
                <a:sym typeface="Wingdings" pitchFamily="2" charset="2"/>
              </a:rPr>
              <a:t>=50 </a:t>
            </a:r>
            <a:r>
              <a:rPr lang="en-US" altLang="ja-JP" sz="1600" dirty="0" err="1">
                <a:sym typeface="Wingdings" pitchFamily="2" charset="2"/>
              </a:rPr>
              <a:t>m</a:t>
            </a:r>
            <a:r>
              <a:rPr lang="en-US" altLang="ja-JP" sz="1600" dirty="0" err="1">
                <a:latin typeface="Symbol" pitchFamily="2" charset="2"/>
                <a:sym typeface="Wingdings" pitchFamily="2" charset="2"/>
              </a:rPr>
              <a:t>W</a:t>
            </a:r>
            <a:r>
              <a:rPr lang="en-US" altLang="ja-JP" sz="1600" dirty="0">
                <a:sym typeface="Wingdings" pitchFamily="2" charset="2"/>
              </a:rPr>
              <a:t>  Maximum coil voltage exceeding 600 V below the ultimate current</a:t>
            </a:r>
            <a:endParaRPr kumimoji="1" lang="en-US" altLang="ja-JP" sz="1600" dirty="0"/>
          </a:p>
          <a:p>
            <a:r>
              <a:rPr lang="en-US" altLang="ja-JP" sz="1800" dirty="0"/>
              <a:t>In MBXF1, the varistors are confirmed to be effective to suppress the maximum coil voltage thanks to their non-linear </a:t>
            </a:r>
            <a:r>
              <a:rPr lang="en-US" altLang="ja-JP" sz="1800" i="1" dirty="0"/>
              <a:t>V</a:t>
            </a:r>
            <a:r>
              <a:rPr lang="en-US" altLang="ja-JP" sz="1800" dirty="0"/>
              <a:t>-</a:t>
            </a:r>
            <a:r>
              <a:rPr lang="en-US" altLang="ja-JP" sz="1800" i="1" dirty="0"/>
              <a:t>I</a:t>
            </a:r>
            <a:r>
              <a:rPr lang="en-US" altLang="ja-JP" sz="1800" dirty="0"/>
              <a:t> characteristics.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DB1E700-674C-CF4A-A44D-FCBB0069EF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Jun. 7, 2023</a:t>
            </a:r>
            <a:endParaRPr lang="en-GB" noProof="0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94D7C5F4-0933-1D4F-8750-F6425A023E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75" t="15554" r="27195" b="3006"/>
          <a:stretch/>
        </p:blipFill>
        <p:spPr>
          <a:xfrm>
            <a:off x="1113805" y="751835"/>
            <a:ext cx="6368664" cy="3994548"/>
          </a:xfrm>
          <a:prstGeom prst="rect">
            <a:avLst/>
          </a:prstGeom>
        </p:spPr>
      </p:pic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FEFECA90-47F2-4642-8BA0-75F0D4E19007}"/>
              </a:ext>
            </a:extLst>
          </p:cNvPr>
          <p:cNvCxnSpPr/>
          <p:nvPr/>
        </p:nvCxnSpPr>
        <p:spPr>
          <a:xfrm flipV="1">
            <a:off x="2062976" y="2642839"/>
            <a:ext cx="4527395" cy="1550020"/>
          </a:xfrm>
          <a:prstGeom prst="line">
            <a:avLst/>
          </a:prstGeom>
          <a:ln w="12700">
            <a:solidFill>
              <a:srgbClr val="0432FF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7E10E1C-560E-BE43-B6CC-8AED5A2AED06}"/>
              </a:ext>
            </a:extLst>
          </p:cNvPr>
          <p:cNvCxnSpPr>
            <a:cxnSpLocks/>
          </p:cNvCxnSpPr>
          <p:nvPr/>
        </p:nvCxnSpPr>
        <p:spPr>
          <a:xfrm flipV="1">
            <a:off x="2062975" y="1128156"/>
            <a:ext cx="4831374" cy="3064704"/>
          </a:xfrm>
          <a:prstGeom prst="line">
            <a:avLst/>
          </a:prstGeom>
          <a:ln w="12700">
            <a:solidFill>
              <a:srgbClr val="0432FF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B1C2D233-A058-C047-9C14-50152A0A4BA9}"/>
              </a:ext>
            </a:extLst>
          </p:cNvPr>
          <p:cNvCxnSpPr>
            <a:cxnSpLocks/>
          </p:cNvCxnSpPr>
          <p:nvPr/>
        </p:nvCxnSpPr>
        <p:spPr>
          <a:xfrm flipV="1">
            <a:off x="6894349" y="950026"/>
            <a:ext cx="0" cy="3294000"/>
          </a:xfrm>
          <a:prstGeom prst="line">
            <a:avLst/>
          </a:prstGeom>
          <a:ln w="1270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4A5C0C0-19C2-BC4E-B8BA-069B27E99C9E}"/>
              </a:ext>
            </a:extLst>
          </p:cNvPr>
          <p:cNvCxnSpPr>
            <a:cxnSpLocks/>
          </p:cNvCxnSpPr>
          <p:nvPr/>
        </p:nvCxnSpPr>
        <p:spPr>
          <a:xfrm flipV="1">
            <a:off x="6500486" y="948051"/>
            <a:ext cx="0" cy="329400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33A86FF9-63B2-2347-8CD8-FD2528898812}"/>
              </a:ext>
            </a:extLst>
          </p:cNvPr>
          <p:cNvSpPr txBox="1"/>
          <p:nvPr/>
        </p:nvSpPr>
        <p:spPr>
          <a:xfrm>
            <a:off x="6184810" y="3305889"/>
            <a:ext cx="533800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i="1" dirty="0" err="1"/>
              <a:t>I</a:t>
            </a:r>
            <a:r>
              <a:rPr kumimoji="1" lang="en-US" altLang="ja-JP" sz="1600" i="1" baseline="-25000" dirty="0" err="1"/>
              <a:t>nominal</a:t>
            </a:r>
            <a:endParaRPr kumimoji="1" lang="ja-JP" altLang="en-US" sz="1600" i="1" baseline="-2500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695070D6-D4E6-394F-BFE6-F8E86F4F2C1E}"/>
              </a:ext>
            </a:extLst>
          </p:cNvPr>
          <p:cNvSpPr txBox="1"/>
          <p:nvPr/>
        </p:nvSpPr>
        <p:spPr>
          <a:xfrm>
            <a:off x="6602329" y="3697162"/>
            <a:ext cx="535403" cy="246221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kumimoji="1" lang="en-US" altLang="ja-JP" sz="1600" i="1" dirty="0" err="1"/>
              <a:t>I</a:t>
            </a:r>
            <a:r>
              <a:rPr kumimoji="1" lang="en-US" altLang="ja-JP" sz="1600" i="1" baseline="-25000" dirty="0" err="1"/>
              <a:t>ultimate</a:t>
            </a:r>
            <a:endParaRPr kumimoji="1" lang="ja-JP" altLang="en-US" sz="1600" i="1" baseline="-2500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E42CDF0-10FA-5A47-B5B0-F08D6C5DD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61470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16B09E-EDEC-B54E-BA6D-D554270CB8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MITTs, magnet dissipation energy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6FA49EA-752E-8449-BDEB-1472D2C68F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0CD6483-B0E4-0543-B85C-101812D389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52" r="14578" b="2865"/>
          <a:stretch/>
        </p:blipFill>
        <p:spPr>
          <a:xfrm>
            <a:off x="185936" y="900000"/>
            <a:ext cx="4285703" cy="3292859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E44303F9-FF05-C848-A600-A7AD1EEC3FF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97" r="12116"/>
          <a:stretch/>
        </p:blipFill>
        <p:spPr>
          <a:xfrm>
            <a:off x="4572000" y="900000"/>
            <a:ext cx="4386064" cy="3389998"/>
          </a:xfrm>
          <a:prstGeom prst="rect">
            <a:avLst/>
          </a:prstGeom>
        </p:spPr>
      </p:pic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C861629A-1174-0444-99DB-FFA26C7822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323" y="4289998"/>
            <a:ext cx="7741353" cy="1844558"/>
          </a:xfrm>
        </p:spPr>
        <p:txBody>
          <a:bodyPr>
            <a:normAutofit/>
          </a:bodyPr>
          <a:lstStyle/>
          <a:p>
            <a:r>
              <a:rPr kumimoji="1" lang="en-US" altLang="ja-JP" sz="1600" dirty="0"/>
              <a:t>Through the commissioning of the Varistor system, it was </a:t>
            </a:r>
            <a:r>
              <a:rPr lang="en-US" altLang="ja-JP" sz="1600" dirty="0"/>
              <a:t>found that parameter </a:t>
            </a:r>
            <a:r>
              <a:rPr lang="en-US" altLang="ja-JP" sz="1600" dirty="0">
                <a:latin typeface="Symbol" pitchFamily="2" charset="2"/>
              </a:rPr>
              <a:t>b</a:t>
            </a:r>
            <a:r>
              <a:rPr lang="en-US" altLang="ja-JP" sz="1600" dirty="0"/>
              <a:t> has a current dependence and is smaller at lower current.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1600" dirty="0"/>
              <a:t>It turns out to be the higher MIITs and lower energy extraction at the current below 10 kA </a:t>
            </a:r>
            <a:r>
              <a:rPr lang="en-US" altLang="ja-JP" sz="1600" dirty="0" err="1"/>
              <a:t>wrt</a:t>
            </a:r>
            <a:r>
              <a:rPr lang="en-US" altLang="ja-JP" sz="1600" dirty="0"/>
              <a:t> the design.</a:t>
            </a:r>
          </a:p>
          <a:p>
            <a:r>
              <a:rPr kumimoji="1" lang="en-US" altLang="ja-JP" sz="1600" dirty="0"/>
              <a:t>Nevertheless, profit of using the Varistor is obvious: the dissipation energy during the training quenches are significantly reduced </a:t>
            </a:r>
            <a:r>
              <a:rPr kumimoji="1" lang="en-US" altLang="ja-JP" sz="1600" dirty="0" err="1"/>
              <a:t>wrt</a:t>
            </a:r>
            <a:r>
              <a:rPr kumimoji="1" lang="en-US" altLang="ja-JP" sz="1600" dirty="0"/>
              <a:t> </a:t>
            </a:r>
            <a:r>
              <a:rPr kumimoji="1" lang="en-US" altLang="ja-JP" sz="1600" dirty="0" err="1"/>
              <a:t>R</a:t>
            </a:r>
            <a:r>
              <a:rPr kumimoji="1" lang="en-US" altLang="ja-JP" sz="1600" baseline="-25000" dirty="0" err="1"/>
              <a:t>dump</a:t>
            </a:r>
            <a:r>
              <a:rPr kumimoji="1" lang="en-US" altLang="ja-JP" sz="1600" dirty="0"/>
              <a:t>=25 </a:t>
            </a:r>
            <a:r>
              <a:rPr kumimoji="1" lang="en-US" altLang="ja-JP" sz="1600" dirty="0" err="1"/>
              <a:t>m</a:t>
            </a:r>
            <a:r>
              <a:rPr kumimoji="1" lang="en-US" altLang="ja-JP" sz="1600" dirty="0" err="1">
                <a:latin typeface="Symbol" pitchFamily="2" charset="2"/>
              </a:rPr>
              <a:t>W</a:t>
            </a:r>
            <a:r>
              <a:rPr kumimoji="1" lang="en-US" altLang="ja-JP" sz="1600" dirty="0"/>
              <a:t> while the maximum voltage is below 600 V.</a:t>
            </a:r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F787063D-2F7C-7346-A9B6-C7A6692F2906}"/>
              </a:ext>
            </a:extLst>
          </p:cNvPr>
          <p:cNvSpPr/>
          <p:nvPr/>
        </p:nvSpPr>
        <p:spPr>
          <a:xfrm>
            <a:off x="7270594" y="1321419"/>
            <a:ext cx="870999" cy="10593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>
            <a:extLst>
              <a:ext uri="{FF2B5EF4-FFF2-40B4-BE49-F238E27FC236}">
                <a16:creationId xmlns:a16="http://schemas.microsoft.com/office/drawing/2014/main" id="{CD60CA50-E456-FD40-89D0-1A2C51192CC9}"/>
              </a:ext>
            </a:extLst>
          </p:cNvPr>
          <p:cNvSpPr/>
          <p:nvPr/>
        </p:nvSpPr>
        <p:spPr>
          <a:xfrm>
            <a:off x="2940210" y="1451517"/>
            <a:ext cx="870999" cy="105937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5428307-D927-9446-83CC-0B3D3FD9F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43909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>
            <a:extLst>
              <a:ext uri="{FF2B5EF4-FFF2-40B4-BE49-F238E27FC236}">
                <a16:creationId xmlns:a16="http://schemas.microsoft.com/office/drawing/2014/main" id="{297FE4D5-3F8B-A54F-8329-7A252126AC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52" t="15415" r="33138" b="2027"/>
          <a:stretch/>
        </p:blipFill>
        <p:spPr>
          <a:xfrm>
            <a:off x="1440399" y="629233"/>
            <a:ext cx="5729835" cy="405073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9AAC436B-605C-7845-8BBF-C876BDFA93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977" y="-79616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He gas recovery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7EC49CD-A0BA-2B46-99A7-5ECC3675C1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4859934"/>
            <a:ext cx="8108254" cy="1074768"/>
          </a:xfrm>
        </p:spPr>
        <p:txBody>
          <a:bodyPr>
            <a:noAutofit/>
          </a:bodyPr>
          <a:lstStyle/>
          <a:p>
            <a:pPr algn="just"/>
            <a:r>
              <a:rPr lang="en-US" altLang="ja-JP" sz="1800" dirty="0"/>
              <a:t>Measured evaporated He gas volume at the shutdown at the ultimate current </a:t>
            </a:r>
          </a:p>
          <a:p>
            <a:pPr marL="0" indent="0" algn="just">
              <a:buNone/>
            </a:pPr>
            <a:r>
              <a:rPr lang="en-US" altLang="ja-JP" sz="1800" dirty="0"/>
              <a:t>      = 290 m</a:t>
            </a:r>
            <a:r>
              <a:rPr lang="en-US" altLang="ja-JP" sz="1800" baseline="30000" dirty="0"/>
              <a:t>3 </a:t>
            </a:r>
            <a:r>
              <a:rPr lang="en-US" altLang="ja-JP" sz="1800" dirty="0"/>
              <a:t>(as prediction) &lt; Capacity of the He gas bag = 320 m</a:t>
            </a:r>
            <a:r>
              <a:rPr lang="en-US" altLang="ja-JP" sz="1800" baseline="30000" dirty="0"/>
              <a:t>3</a:t>
            </a:r>
          </a:p>
          <a:p>
            <a:pPr algn="just"/>
            <a:r>
              <a:rPr lang="en-US" altLang="ja-JP" sz="1800" dirty="0">
                <a:solidFill>
                  <a:srgbClr val="FF0000"/>
                </a:solidFill>
              </a:rPr>
              <a:t>Evaporated He gas could be completely recovered up to the ultimate current. </a:t>
            </a:r>
            <a:r>
              <a:rPr lang="en-US" altLang="ja-JP" sz="1800" dirty="0"/>
              <a:t>An increase in the capacity of He gas bag was successful.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E9DF2DE-BB20-3347-97BD-1778F57AA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WP3 meeting, Jun. 7, 2023</a:t>
            </a:r>
            <a:endParaRPr lang="en-GB" noProof="0" dirty="0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33E93A-F4A1-F14F-842D-A6E61E9A041B}"/>
              </a:ext>
            </a:extLst>
          </p:cNvPr>
          <p:cNvCxnSpPr>
            <a:cxnSpLocks/>
          </p:cNvCxnSpPr>
          <p:nvPr/>
        </p:nvCxnSpPr>
        <p:spPr>
          <a:xfrm>
            <a:off x="2341756" y="1139523"/>
            <a:ext cx="4605454" cy="0"/>
          </a:xfrm>
          <a:prstGeom prst="line">
            <a:avLst/>
          </a:prstGeom>
          <a:ln w="19050">
            <a:solidFill>
              <a:srgbClr val="FFC00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03E5446-CC4A-2E46-8799-17B20ABBA892}"/>
              </a:ext>
            </a:extLst>
          </p:cNvPr>
          <p:cNvSpPr txBox="1"/>
          <p:nvPr/>
        </p:nvSpPr>
        <p:spPr>
          <a:xfrm>
            <a:off x="2635742" y="966008"/>
            <a:ext cx="258275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C000"/>
                </a:solidFill>
              </a:rPr>
              <a:t>Capacity of He gas bag</a:t>
            </a:r>
            <a:endParaRPr kumimoji="1" lang="ja-JP" altLang="en-US">
              <a:solidFill>
                <a:srgbClr val="FFC000"/>
              </a:solidFill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AF580EE5-9D21-B44C-B332-1FF25DF41EAA}"/>
              </a:ext>
            </a:extLst>
          </p:cNvPr>
          <p:cNvSpPr txBox="1"/>
          <p:nvPr/>
        </p:nvSpPr>
        <p:spPr>
          <a:xfrm>
            <a:off x="6423103" y="1690681"/>
            <a:ext cx="121058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0432FF"/>
                </a:solidFill>
              </a:rPr>
              <a:t>Shutdown</a:t>
            </a:r>
          </a:p>
          <a:p>
            <a:r>
              <a:rPr kumimoji="1" lang="en-US" altLang="ja-JP" dirty="0">
                <a:solidFill>
                  <a:srgbClr val="0432FF"/>
                </a:solidFill>
              </a:rPr>
              <a:t>at </a:t>
            </a:r>
            <a:r>
              <a:rPr kumimoji="1" lang="en-US" altLang="ja-JP" i="1" dirty="0" err="1">
                <a:solidFill>
                  <a:srgbClr val="0432FF"/>
                </a:solidFill>
              </a:rPr>
              <a:t>I</a:t>
            </a:r>
            <a:r>
              <a:rPr kumimoji="1" lang="en-US" altLang="ja-JP" i="1" baseline="-25000" dirty="0" err="1">
                <a:solidFill>
                  <a:srgbClr val="0432FF"/>
                </a:solidFill>
              </a:rPr>
              <a:t>ultimate</a:t>
            </a:r>
            <a:endParaRPr kumimoji="1" lang="ja-JP" altLang="en-US" i="1" baseline="-25000">
              <a:solidFill>
                <a:srgbClr val="0432FF"/>
              </a:solidFill>
            </a:endParaRPr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C6D9630D-64AC-7B4F-9966-4CC3DB2ED1BC}"/>
              </a:ext>
            </a:extLst>
          </p:cNvPr>
          <p:cNvCxnSpPr/>
          <p:nvPr/>
        </p:nvCxnSpPr>
        <p:spPr>
          <a:xfrm flipV="1">
            <a:off x="6653561" y="1494263"/>
            <a:ext cx="0" cy="245327"/>
          </a:xfrm>
          <a:prstGeom prst="straightConnector1">
            <a:avLst/>
          </a:prstGeom>
          <a:ln w="19050">
            <a:solidFill>
              <a:srgbClr val="0432FF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792BEFB-11C8-984C-9EA7-DCF8D8545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2591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AED3B8-26AD-9B46-BED7-E1327F7F4B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1062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Joint resistance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D056AC2-A19F-084C-A6E1-939FFC134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540" y="5329061"/>
            <a:ext cx="6982920" cy="360000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Joint resistance was evaluated to be 0.645 </a:t>
            </a:r>
            <a:r>
              <a:rPr lang="en-US" altLang="ja-JP" sz="1800" dirty="0" err="1"/>
              <a:t>n</a:t>
            </a:r>
            <a:r>
              <a:rPr lang="en-US" altLang="ja-JP" sz="1800" dirty="0" err="1">
                <a:latin typeface="Symbol" pitchFamily="2" charset="2"/>
              </a:rPr>
              <a:t>W</a:t>
            </a:r>
            <a:r>
              <a:rPr lang="en-US" altLang="ja-JP" sz="1800" dirty="0">
                <a:latin typeface="Symbol" pitchFamily="2" charset="2"/>
              </a:rPr>
              <a:t> </a:t>
            </a:r>
            <a:r>
              <a:rPr lang="en-US" altLang="ja-JP" sz="1800" dirty="0">
                <a:solidFill>
                  <a:srgbClr val="FF0000"/>
                </a:solidFill>
                <a:latin typeface="Symbol" pitchFamily="2" charset="2"/>
              </a:rPr>
              <a:t>&lt;</a:t>
            </a:r>
            <a:r>
              <a:rPr lang="en-US" altLang="ja-JP" sz="1800" dirty="0">
                <a:solidFill>
                  <a:srgbClr val="FF0000"/>
                </a:solidFill>
              </a:rPr>
              <a:t>1 </a:t>
            </a:r>
            <a:r>
              <a:rPr lang="en-US" altLang="ja-JP" sz="1800" dirty="0" err="1">
                <a:solidFill>
                  <a:srgbClr val="FF0000"/>
                </a:solidFill>
              </a:rPr>
              <a:t>n</a:t>
            </a:r>
            <a:r>
              <a:rPr lang="en-US" altLang="ja-JP" sz="1800" dirty="0" err="1">
                <a:solidFill>
                  <a:srgbClr val="FF0000"/>
                </a:solidFill>
                <a:latin typeface="Symbol" pitchFamily="2" charset="2"/>
              </a:rPr>
              <a:t>W</a:t>
            </a:r>
            <a:r>
              <a:rPr lang="en-US" altLang="ja-JP" sz="1800" dirty="0" err="1"/>
              <a:t>.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FA36E48-90D8-F94B-ADB8-C24506B09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297C02A-746D-FA44-AE04-DD7C395FFC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29" t="16380" r="11111" b="2625"/>
          <a:stretch/>
        </p:blipFill>
        <p:spPr>
          <a:xfrm>
            <a:off x="4349930" y="699135"/>
            <a:ext cx="4558939" cy="4424239"/>
          </a:xfrm>
          <a:prstGeom prst="rect">
            <a:avLst/>
          </a:prstGeom>
        </p:spPr>
      </p:pic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9F6E01C-F4E2-3645-B1A2-0E53435A89F4}"/>
              </a:ext>
            </a:extLst>
          </p:cNvPr>
          <p:cNvGrpSpPr/>
          <p:nvPr/>
        </p:nvGrpSpPr>
        <p:grpSpPr>
          <a:xfrm>
            <a:off x="351256" y="1486041"/>
            <a:ext cx="3887164" cy="2562627"/>
            <a:chOff x="235131" y="1364796"/>
            <a:chExt cx="3887164" cy="2562627"/>
          </a:xfrm>
        </p:grpSpPr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745AD8D2-E489-E04F-8BED-5E79904CA8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5131" y="1364796"/>
              <a:ext cx="3809923" cy="2562627"/>
            </a:xfrm>
            <a:prstGeom prst="rect">
              <a:avLst/>
            </a:prstGeom>
          </p:spPr>
        </p:pic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77E13E44-94B0-C24B-A373-F024EDD6DADA}"/>
                </a:ext>
              </a:extLst>
            </p:cNvPr>
            <p:cNvSpPr/>
            <p:nvPr/>
          </p:nvSpPr>
          <p:spPr>
            <a:xfrm>
              <a:off x="3717561" y="2683239"/>
              <a:ext cx="404734" cy="107929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7" name="角丸四角形 16">
            <a:extLst>
              <a:ext uri="{FF2B5EF4-FFF2-40B4-BE49-F238E27FC236}">
                <a16:creationId xmlns:a16="http://schemas.microsoft.com/office/drawing/2014/main" id="{E96F1D15-D2CF-AB4B-9AF0-8DF09A221F85}"/>
              </a:ext>
            </a:extLst>
          </p:cNvPr>
          <p:cNvSpPr/>
          <p:nvPr/>
        </p:nvSpPr>
        <p:spPr>
          <a:xfrm>
            <a:off x="2827134" y="1696846"/>
            <a:ext cx="293167" cy="20780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>
            <a:extLst>
              <a:ext uri="{FF2B5EF4-FFF2-40B4-BE49-F238E27FC236}">
                <a16:creationId xmlns:a16="http://schemas.microsoft.com/office/drawing/2014/main" id="{48F29139-E5D6-A84E-AB5E-ED16A78F3B33}"/>
              </a:ext>
            </a:extLst>
          </p:cNvPr>
          <p:cNvSpPr/>
          <p:nvPr/>
        </p:nvSpPr>
        <p:spPr>
          <a:xfrm>
            <a:off x="3120301" y="3663816"/>
            <a:ext cx="293167" cy="207806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4C31826-8A02-4E40-975F-0E26BE39325D}"/>
              </a:ext>
            </a:extLst>
          </p:cNvPr>
          <p:cNvSpPr txBox="1"/>
          <p:nvPr/>
        </p:nvSpPr>
        <p:spPr>
          <a:xfrm>
            <a:off x="3160134" y="1415845"/>
            <a:ext cx="13003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Splice joint</a:t>
            </a:r>
            <a:endParaRPr kumimoji="1" lang="ja-JP" altLang="en-US">
              <a:solidFill>
                <a:srgbClr val="FF0000"/>
              </a:solidFill>
            </a:endParaRPr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8DE8B639-24B4-FA45-9EF0-3D824EB853B1}"/>
              </a:ext>
            </a:extLst>
          </p:cNvPr>
          <p:cNvCxnSpPr>
            <a:cxnSpLocks/>
          </p:cNvCxnSpPr>
          <p:nvPr/>
        </p:nvCxnSpPr>
        <p:spPr>
          <a:xfrm flipH="1">
            <a:off x="3338135" y="1758502"/>
            <a:ext cx="200037" cy="457701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角丸四角形 22">
            <a:extLst>
              <a:ext uri="{FF2B5EF4-FFF2-40B4-BE49-F238E27FC236}">
                <a16:creationId xmlns:a16="http://schemas.microsoft.com/office/drawing/2014/main" id="{E83B435C-A162-0543-ADFC-C40513447344}"/>
              </a:ext>
            </a:extLst>
          </p:cNvPr>
          <p:cNvSpPr/>
          <p:nvPr/>
        </p:nvSpPr>
        <p:spPr>
          <a:xfrm>
            <a:off x="3144958" y="2216203"/>
            <a:ext cx="361547" cy="240244"/>
          </a:xfrm>
          <a:prstGeom prst="roundRect">
            <a:avLst/>
          </a:prstGeom>
          <a:noFill/>
          <a:ln w="1905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8250889-7D2E-2243-8B1E-082EA8F3D8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1073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2528985-7EF7-4E49-B6F7-3DDF44A051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RRR measurement</a:t>
            </a:r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D8C71BE-5D20-5943-B2C0-A1A67F3BA5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96847" y="4349031"/>
                <a:ext cx="8585788" cy="1514288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1800" dirty="0"/>
                  <a:t>RRR was evaluated during the warm-up after the 1st test cycle.  RRR is defined as the following equation.</a:t>
                </a:r>
              </a:p>
              <a:p>
                <a:pPr marL="0" indent="0">
                  <a:buNone/>
                </a:pPr>
                <a:r>
                  <a:rPr lang="en-US" altLang="ja-JP" sz="1800" dirty="0"/>
                  <a:t>      </a:t>
                </a:r>
                <a14:m>
                  <m:oMath xmlns:m="http://schemas.openxmlformats.org/officeDocument/2006/math"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𝑅𝑅𝑅</m:t>
                    </m:r>
                    <m:r>
                      <a:rPr lang="en-US" altLang="ja-JP" sz="2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(293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en-US" altLang="ja-JP" sz="2000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sSub>
                          <m:sSubPr>
                            <m:ctrlP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ja-JP" sz="2000" b="0" i="1" smtClean="0">
                                <a:latin typeface="Cambria Math" panose="02040503050406030204" pitchFamily="18" charset="0"/>
                              </a:rPr>
                              <m:t>𝑙𝑜𝑤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ja-JP" sz="2000" dirty="0"/>
                  <a:t>, </a:t>
                </a:r>
                <a:r>
                  <a:rPr lang="en-US" altLang="ja-JP" sz="1600" i="1" dirty="0" err="1"/>
                  <a:t>R</a:t>
                </a:r>
                <a:r>
                  <a:rPr lang="en-US" altLang="ja-JP" sz="1600" i="1" baseline="-25000" dirty="0" err="1"/>
                  <a:t>low</a:t>
                </a:r>
                <a:r>
                  <a:rPr lang="en-US" altLang="ja-JP" sz="1600" dirty="0"/>
                  <a:t>: Normal resistance just before superconducting transition</a:t>
                </a:r>
              </a:p>
              <a:p>
                <a:r>
                  <a:rPr lang="en-US" altLang="ja-JP" sz="1800" dirty="0"/>
                  <a:t>RRR= 197 for MBXF1 (ex. RRR=217 for MBXFP1)</a:t>
                </a:r>
                <a:endParaRPr kumimoji="1" lang="ja-JP" altLang="en-US" sz="1800"/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CD8C71BE-5D20-5943-B2C0-A1A67F3BA5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6847" y="4349031"/>
                <a:ext cx="8585788" cy="1514288"/>
              </a:xfrm>
              <a:blipFill>
                <a:blip r:embed="rId2"/>
                <a:stretch>
                  <a:fillRect l="-1477" t="-5000" r="-295" b="-583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DA4A328-9AF6-A14F-8B97-47F8E34B3F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9EE417D-23EA-3145-9E4F-6EA7AF559D4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781" t="17535" r="28750" b="3269"/>
          <a:stretch/>
        </p:blipFill>
        <p:spPr>
          <a:xfrm>
            <a:off x="2997661" y="1034470"/>
            <a:ext cx="3343501" cy="2781931"/>
          </a:xfrm>
          <a:prstGeom prst="rect">
            <a:avLst/>
          </a:prstGeom>
        </p:spPr>
      </p:pic>
      <p:sp>
        <p:nvSpPr>
          <p:cNvPr id="7" name="角丸四角形 6">
            <a:extLst>
              <a:ext uri="{FF2B5EF4-FFF2-40B4-BE49-F238E27FC236}">
                <a16:creationId xmlns:a16="http://schemas.microsoft.com/office/drawing/2014/main" id="{C2E28332-5FC0-5940-B290-F4C13A2BFC1C}"/>
              </a:ext>
            </a:extLst>
          </p:cNvPr>
          <p:cNvSpPr/>
          <p:nvPr/>
        </p:nvSpPr>
        <p:spPr>
          <a:xfrm>
            <a:off x="5948643" y="1159014"/>
            <a:ext cx="285750" cy="214312"/>
          </a:xfrm>
          <a:prstGeom prst="roundRect">
            <a:avLst/>
          </a:prstGeom>
          <a:noFill/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4F426BAE-2ACB-DC45-9657-330F42A759CA}"/>
              </a:ext>
            </a:extLst>
          </p:cNvPr>
          <p:cNvSpPr/>
          <p:nvPr/>
        </p:nvSpPr>
        <p:spPr>
          <a:xfrm>
            <a:off x="3433009" y="3329470"/>
            <a:ext cx="285750" cy="214312"/>
          </a:xfrm>
          <a:prstGeom prst="roundRect">
            <a:avLst/>
          </a:prstGeom>
          <a:noFill/>
          <a:ln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D6A8A11B-7D68-5547-825F-F8371BFB911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18" t="16125" r="29101" b="3936"/>
          <a:stretch/>
        </p:blipFill>
        <p:spPr>
          <a:xfrm>
            <a:off x="0" y="1532332"/>
            <a:ext cx="2958509" cy="2284069"/>
          </a:xfrm>
          <a:prstGeom prst="rect">
            <a:avLst/>
          </a:prstGeom>
        </p:spPr>
      </p:pic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25FC6127-7340-4240-A951-ADCF51EECF71}"/>
              </a:ext>
            </a:extLst>
          </p:cNvPr>
          <p:cNvCxnSpPr/>
          <p:nvPr/>
        </p:nvCxnSpPr>
        <p:spPr>
          <a:xfrm flipH="1" flipV="1">
            <a:off x="2850777" y="3329470"/>
            <a:ext cx="582232" cy="107156"/>
          </a:xfrm>
          <a:prstGeom prst="straightConnector1">
            <a:avLst/>
          </a:prstGeom>
          <a:ln w="19050">
            <a:solidFill>
              <a:srgbClr val="92D050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C81A9626-B4E8-4548-8733-4F603BC8F6B9}"/>
              </a:ext>
            </a:extLst>
          </p:cNvPr>
          <p:cNvCxnSpPr>
            <a:cxnSpLocks/>
          </p:cNvCxnSpPr>
          <p:nvPr/>
        </p:nvCxnSpPr>
        <p:spPr>
          <a:xfrm>
            <a:off x="6273545" y="1266170"/>
            <a:ext cx="315514" cy="266162"/>
          </a:xfrm>
          <a:prstGeom prst="straightConnector1">
            <a:avLst/>
          </a:prstGeom>
          <a:ln w="19050">
            <a:solidFill>
              <a:srgbClr val="92D050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図 16">
            <a:extLst>
              <a:ext uri="{FF2B5EF4-FFF2-40B4-BE49-F238E27FC236}">
                <a16:creationId xmlns:a16="http://schemas.microsoft.com/office/drawing/2014/main" id="{D0873C4D-CC64-3A4B-8592-34ADBBE7200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0883" t="17683" r="27526" b="3241"/>
          <a:stretch/>
        </p:blipFill>
        <p:spPr>
          <a:xfrm>
            <a:off x="6380314" y="1551329"/>
            <a:ext cx="2777019" cy="2265072"/>
          </a:xfrm>
          <a:prstGeom prst="rect">
            <a:avLst/>
          </a:prstGeom>
        </p:spPr>
      </p:pic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BAB4CFD-0D7F-534B-9083-3D1EB5B80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6999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901054" y="1134460"/>
            <a:ext cx="7539200" cy="393630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GB" sz="2400" dirty="0"/>
              <a:t>Test result of the 1st cycle for MBXF1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1.9 K Hi-pot test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Validation of newly implemented varistor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Training performance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Energy extraction with varistor 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 He gas recovery with an additional storage bag</a:t>
            </a:r>
          </a:p>
          <a:p>
            <a:pPr lvl="1">
              <a:lnSpc>
                <a:spcPct val="150000"/>
              </a:lnSpc>
            </a:pPr>
            <a:r>
              <a:rPr lang="en-GB" sz="2000" dirty="0"/>
              <a:t>Other test items (Joint resistance, RRR measurement)</a:t>
            </a: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noProof="0" dirty="0"/>
              <a:t>WP3 meeting, Jun. </a:t>
            </a:r>
            <a:r>
              <a:rPr lang="en-US" altLang="ja-JP" dirty="0"/>
              <a:t>7</a:t>
            </a:r>
            <a:r>
              <a:rPr lang="en-US" altLang="ja-JP" noProof="0" dirty="0"/>
              <a:t>, 2023</a:t>
            </a:r>
            <a:endParaRPr lang="en-GB" altLang="ja-JP" noProof="0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2A28830-3066-2248-BAE3-363BF8DE4A02}"/>
              </a:ext>
            </a:extLst>
          </p:cNvPr>
          <p:cNvSpPr txBox="1"/>
          <p:nvPr/>
        </p:nvSpPr>
        <p:spPr>
          <a:xfrm>
            <a:off x="856880" y="5179746"/>
            <a:ext cx="7430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accent5"/>
                </a:solidFill>
              </a:rPr>
              <a:t>The results of MFM will be presented in another talk by </a:t>
            </a:r>
            <a:r>
              <a:rPr kumimoji="1" lang="en-US" altLang="ja-JP" dirty="0" err="1">
                <a:solidFill>
                  <a:schemeClr val="accent5"/>
                </a:solidFill>
              </a:rPr>
              <a:t>Kento</a:t>
            </a:r>
            <a:r>
              <a:rPr kumimoji="1" lang="en-US" altLang="ja-JP" dirty="0">
                <a:solidFill>
                  <a:schemeClr val="accent5"/>
                </a:solidFill>
              </a:rPr>
              <a:t> SUZUKI.</a:t>
            </a:r>
            <a:endParaRPr kumimoji="1" lang="ja-JP" altLang="en-US">
              <a:solidFill>
                <a:schemeClr val="accent5"/>
              </a:solidFill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83B9393-DC37-2A4A-A95D-CEAC98B17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6531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3F9F750-4A78-6B47-BE08-81DBD36EF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3FF986A-0670-4B40-ABDE-4EACAE2E1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317" y="975518"/>
            <a:ext cx="8211366" cy="4906963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Cold test of the first series production magnet (MBXF1) </a:t>
            </a:r>
            <a:r>
              <a:rPr lang="en-US" altLang="ja-JP" sz="1800"/>
              <a:t>is being </a:t>
            </a:r>
            <a:r>
              <a:rPr lang="en-US" altLang="ja-JP" sz="1800" dirty="0"/>
              <a:t>performed at KEK. The results are summarized as follows.</a:t>
            </a:r>
          </a:p>
          <a:p>
            <a:pPr lvl="1"/>
            <a:r>
              <a:rPr kumimoji="1" lang="en-US" altLang="ja-JP" sz="1800" dirty="0"/>
              <a:t>1.9 K Hi-pot test </a:t>
            </a:r>
            <a:r>
              <a:rPr kumimoji="1" lang="en-US" altLang="ja-JP" sz="1800" dirty="0">
                <a:sym typeface="Wingdings" pitchFamily="2" charset="2"/>
              </a:rPr>
              <a:t> Passed</a:t>
            </a:r>
          </a:p>
          <a:p>
            <a:pPr lvl="1"/>
            <a:r>
              <a:rPr kumimoji="1" lang="en-US" altLang="ja-JP" sz="1800" dirty="0">
                <a:sym typeface="Wingdings" pitchFamily="2" charset="2"/>
              </a:rPr>
              <a:t>Successful validation of newly implemented varistor</a:t>
            </a:r>
          </a:p>
          <a:p>
            <a:pPr lvl="1"/>
            <a:r>
              <a:rPr lang="en-US" altLang="ja-JP" sz="1800" dirty="0">
                <a:sym typeface="Wingdings" pitchFamily="2" charset="2"/>
              </a:rPr>
              <a:t>Good training performance: 2 quenches to the nominal, 7 quenches to the ultimate</a:t>
            </a:r>
          </a:p>
          <a:p>
            <a:pPr lvl="1"/>
            <a:r>
              <a:rPr lang="en-US" altLang="ja-JP" sz="1800" dirty="0">
                <a:sym typeface="Wingdings" pitchFamily="2" charset="2"/>
              </a:rPr>
              <a:t>Reaching the ultimate without quench after thermal cycle, perfect training memory</a:t>
            </a:r>
          </a:p>
          <a:p>
            <a:pPr lvl="1"/>
            <a:r>
              <a:rPr kumimoji="1" lang="en-US" altLang="ja-JP" sz="1800" dirty="0">
                <a:sym typeface="Wingdings" pitchFamily="2" charset="2"/>
              </a:rPr>
              <a:t>Current holding at the </a:t>
            </a:r>
            <a:r>
              <a:rPr lang="en-US" altLang="ja-JP" sz="1800" dirty="0">
                <a:sym typeface="Wingdings" pitchFamily="2" charset="2"/>
              </a:rPr>
              <a:t>ultimate for 4 hours  OK</a:t>
            </a:r>
          </a:p>
          <a:p>
            <a:pPr lvl="1"/>
            <a:r>
              <a:rPr lang="en-US" altLang="ja-JP" sz="1800" dirty="0">
                <a:sym typeface="Wingdings" pitchFamily="2" charset="2"/>
              </a:rPr>
              <a:t>Ramp to the ultimate with 30 A/s  OK</a:t>
            </a:r>
          </a:p>
          <a:p>
            <a:pPr lvl="1"/>
            <a:r>
              <a:rPr kumimoji="1" lang="en-US" altLang="ja-JP" sz="1800" dirty="0">
                <a:sym typeface="Wingdings" pitchFamily="2" charset="2"/>
              </a:rPr>
              <a:t>Complete recovery of evaporated He gas </a:t>
            </a:r>
            <a:r>
              <a:rPr lang="en-US" altLang="ja-JP" sz="1800" dirty="0">
                <a:sym typeface="Wingdings" pitchFamily="2" charset="2"/>
              </a:rPr>
              <a:t>in the shutdown at the ultimate</a:t>
            </a:r>
          </a:p>
          <a:p>
            <a:pPr lvl="1"/>
            <a:r>
              <a:rPr lang="en-US" altLang="ja-JP" sz="1800" dirty="0">
                <a:sym typeface="Wingdings" pitchFamily="2" charset="2"/>
              </a:rPr>
              <a:t>Joint resistance &lt; 1n</a:t>
            </a:r>
            <a:r>
              <a:rPr lang="en-US" altLang="ja-JP" sz="1800" dirty="0">
                <a:latin typeface="Symbol" pitchFamily="2" charset="2"/>
                <a:sym typeface="Wingdings" pitchFamily="2" charset="2"/>
              </a:rPr>
              <a:t>W</a:t>
            </a:r>
            <a:r>
              <a:rPr lang="en-US" altLang="ja-JP" sz="1800" dirty="0">
                <a:sym typeface="Wingdings" pitchFamily="2" charset="2"/>
              </a:rPr>
              <a:t>  OK</a:t>
            </a:r>
          </a:p>
          <a:p>
            <a:pPr lvl="1"/>
            <a:endParaRPr lang="en-US" altLang="ja-JP" sz="1800" dirty="0"/>
          </a:p>
          <a:p>
            <a:pPr algn="just"/>
            <a:r>
              <a:rPr lang="en-US" altLang="ja-JP" sz="1800" dirty="0"/>
              <a:t>MFM in the 2nd test cycle is ongoing. The 2nd test cycle will be completed in the week of June 12.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3A17290-8DCB-7F43-AC2F-3211459FA9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8F63CC1-1411-C245-9F09-7622BF9461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41394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1437937-B351-4147-983E-B0E412CF8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EDBCA4B-3CD3-9340-A38B-08575D6CE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E67C207-1B12-774E-B485-FD7381E9B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0E6AF15-74FA-2449-9D46-1B0007194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34169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0C21260-5519-1F4A-A0B8-24B69F47B9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035" y="44604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Current history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1731FF7-3E96-B94D-ACCD-71BE8436DD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035" y="5384786"/>
            <a:ext cx="8587320" cy="360000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Many shutdowns were repeated mainly for the validation test of the varistor. </a:t>
            </a:r>
          </a:p>
          <a:p>
            <a:pPr marL="0" indent="0">
              <a:buNone/>
            </a:pPr>
            <a:endParaRPr kumimoji="1" lang="en-US" altLang="ja-JP" sz="18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C3C3BAC-E979-344B-AE13-2F3A3339C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9C58ED8-5136-2749-B714-4AE1924528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434" t="16535" b="4444"/>
          <a:stretch/>
        </p:blipFill>
        <p:spPr>
          <a:xfrm>
            <a:off x="278340" y="1287310"/>
            <a:ext cx="8007016" cy="3440807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9F919EC6-28B4-EB40-81A3-34FE8B77B0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7316" t="16535" r="65974" b="7260"/>
          <a:stretch/>
        </p:blipFill>
        <p:spPr>
          <a:xfrm>
            <a:off x="3624146" y="1287310"/>
            <a:ext cx="5609064" cy="3318143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CCCC5D4-B88F-FC42-A612-F8B18EA6C847}"/>
              </a:ext>
            </a:extLst>
          </p:cNvPr>
          <p:cNvSpPr txBox="1"/>
          <p:nvPr/>
        </p:nvSpPr>
        <p:spPr>
          <a:xfrm>
            <a:off x="7071344" y="1009690"/>
            <a:ext cx="1460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Thermal cycle</a:t>
            </a:r>
            <a:endParaRPr kumimoji="1" lang="ja-JP" altLang="en-US" sz="160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1647E35F-F505-CB4F-9E08-E0818EACDC3C}"/>
              </a:ext>
            </a:extLst>
          </p:cNvPr>
          <p:cNvCxnSpPr>
            <a:cxnSpLocks/>
          </p:cNvCxnSpPr>
          <p:nvPr/>
        </p:nvCxnSpPr>
        <p:spPr>
          <a:xfrm>
            <a:off x="7885230" y="1287310"/>
            <a:ext cx="0" cy="162348"/>
          </a:xfrm>
          <a:prstGeom prst="straightConnector1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E1A464D-5637-9E49-8911-750E1ACBA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8636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8D62FD-D978-1647-9C9F-124CFC5AA7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22124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D1 magnet (MBXF)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0DC300F-1C2D-8841-A586-5CBA7E794B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C3EC95AC-9661-F045-9A5E-59A1102D31A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4762" y="463352"/>
            <a:ext cx="6369238" cy="3212969"/>
          </a:xfrm>
          <a:prstGeom prst="rect">
            <a:avLst/>
          </a:prstGeom>
        </p:spPr>
      </p:pic>
      <p:sp>
        <p:nvSpPr>
          <p:cNvPr id="6" name="円/楕円 5">
            <a:extLst>
              <a:ext uri="{FF2B5EF4-FFF2-40B4-BE49-F238E27FC236}">
                <a16:creationId xmlns:a16="http://schemas.microsoft.com/office/drawing/2014/main" id="{4E42B04F-497F-4E49-BFEA-E3A9ABB1DFE3}"/>
              </a:ext>
            </a:extLst>
          </p:cNvPr>
          <p:cNvSpPr/>
          <p:nvPr/>
        </p:nvSpPr>
        <p:spPr>
          <a:xfrm>
            <a:off x="4452530" y="1924606"/>
            <a:ext cx="887347" cy="1359551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662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4378C59-4230-2B44-B4F8-0415B18BEA7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92122"/>
            <a:ext cx="2643963" cy="2621037"/>
          </a:xfrm>
          <a:prstGeom prst="rect">
            <a:avLst/>
          </a:prstGeom>
        </p:spPr>
      </p:pic>
      <p:sp>
        <p:nvSpPr>
          <p:cNvPr id="9" name="コンテンツ プレースホルダー 2">
            <a:extLst>
              <a:ext uri="{FF2B5EF4-FFF2-40B4-BE49-F238E27FC236}">
                <a16:creationId xmlns:a16="http://schemas.microsoft.com/office/drawing/2014/main" id="{A22406BF-FB11-4745-B17F-4F98A6F6C4A8}"/>
              </a:ext>
            </a:extLst>
          </p:cNvPr>
          <p:cNvSpPr txBox="1">
            <a:spLocks/>
          </p:cNvSpPr>
          <p:nvPr/>
        </p:nvSpPr>
        <p:spPr>
          <a:xfrm>
            <a:off x="517971" y="5481971"/>
            <a:ext cx="7811989" cy="1272795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altLang="ja-JP" sz="1600" dirty="0">
                <a:latin typeface="Arial"/>
                <a:cs typeface="Times New Roman" charset="0"/>
              </a:rPr>
              <a:t>Current status of D1 prototype and series production magnet</a:t>
            </a:r>
          </a:p>
          <a:p>
            <a:pPr lvl="1"/>
            <a:r>
              <a:rPr lang="en-US" altLang="ja-JP" sz="1400" dirty="0"/>
              <a:t>MBXFP1 : In preparation for the horizontal test at CERN</a:t>
            </a:r>
          </a:p>
          <a:p>
            <a:pPr lvl="1"/>
            <a:r>
              <a:rPr lang="en-US" altLang="ja-JP" sz="1400" b="1" dirty="0"/>
              <a:t>MBXF1: The 1st test cycle was completed. The 2nd test cycle is being conducted.</a:t>
            </a:r>
          </a:p>
          <a:p>
            <a:pPr lvl="1"/>
            <a:r>
              <a:rPr lang="en-US" altLang="ja-JP" sz="1400" dirty="0"/>
              <a:t>MBXF5: Magnet assembly has been almost completed in Hitachi.</a:t>
            </a:r>
          </a:p>
          <a:p>
            <a:pPr lvl="1"/>
            <a:r>
              <a:rPr lang="en-US" altLang="ja-JP" sz="1400" dirty="0"/>
              <a:t>MBXF2: Coil winding and curing was completed.</a:t>
            </a:r>
            <a:endParaRPr lang="ja-JP" altLang="en-US" sz="1400"/>
          </a:p>
        </p:txBody>
      </p:sp>
      <p:sp>
        <p:nvSpPr>
          <p:cNvPr id="10" name="コンテンツ プレースホルダー 2">
            <a:extLst>
              <a:ext uri="{FF2B5EF4-FFF2-40B4-BE49-F238E27FC236}">
                <a16:creationId xmlns:a16="http://schemas.microsoft.com/office/drawing/2014/main" id="{7EC98FA8-B851-C746-96A2-33F42D883833}"/>
              </a:ext>
            </a:extLst>
          </p:cNvPr>
          <p:cNvSpPr txBox="1">
            <a:spLocks/>
          </p:cNvSpPr>
          <p:nvPr/>
        </p:nvSpPr>
        <p:spPr>
          <a:xfrm>
            <a:off x="517972" y="3676321"/>
            <a:ext cx="8369551" cy="1487539"/>
          </a:xfrm>
          <a:prstGeom prst="rect">
            <a:avLst/>
          </a:prstGeom>
          <a:solidFill>
            <a:schemeClr val="bg1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Beam separation dipole (D1) by KEK</a:t>
            </a:r>
          </a:p>
          <a:p>
            <a:pPr lvl="1"/>
            <a:r>
              <a:rPr kumimoji="0" lang="en-GB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Design study of D1 for HL-LHC within the framework of the CERN-KEK collaboration since 2011.</a:t>
            </a:r>
            <a:r>
              <a:rPr kumimoji="0" lang="ja-JP" altLang="ja-JP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 </a:t>
            </a:r>
            <a:endParaRPr kumimoji="0" lang="en-GB" altLang="ja-JP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Times New Roman" charset="0"/>
              <a:cs typeface="Times New Roman" charset="0"/>
            </a:endParaRPr>
          </a:p>
          <a:p>
            <a:pPr lvl="1"/>
            <a:r>
              <a:rPr kumimoji="0" lang="en-GB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150 mm single aperture, 35 Tm (5.6 T x 6.3 m), Nb-</a:t>
            </a:r>
            <a:r>
              <a:rPr kumimoji="0" lang="en-GB" altLang="ja-JP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Ti</a:t>
            </a:r>
            <a:r>
              <a:rPr kumimoji="0" lang="en-GB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technology.</a:t>
            </a:r>
          </a:p>
          <a:p>
            <a:pPr lvl="1"/>
            <a:r>
              <a:rPr kumimoji="0" lang="en-GB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Development </a:t>
            </a:r>
            <a:r>
              <a:rPr kumimoji="0" lang="fr-CH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2-m long model </a:t>
            </a:r>
            <a:r>
              <a:rPr kumimoji="0" lang="fr-CH" altLang="ja-JP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magnets</a:t>
            </a:r>
            <a:r>
              <a:rPr kumimoji="0" lang="fr-CH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(3 </a:t>
            </a:r>
            <a:r>
              <a:rPr kumimoji="0" lang="fr-CH" altLang="ja-JP" sz="1400" b="0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units</a:t>
            </a:r>
            <a:r>
              <a:rPr kumimoji="0" lang="fr-CH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)</a:t>
            </a:r>
            <a:r>
              <a:rPr kumimoji="0" lang="en-US" altLang="ja-JP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at KEK</a:t>
            </a:r>
            <a:endParaRPr kumimoji="0" lang="en-GB" altLang="ja-JP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Times New Roman" charset="0"/>
              <a:cs typeface="Times New Roman" charset="0"/>
            </a:endParaRPr>
          </a:p>
          <a:p>
            <a:r>
              <a:rPr kumimoji="0" lang="en-GB" altLang="ja-JP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Deliverables for HL-LHC</a:t>
            </a:r>
          </a:p>
          <a:p>
            <a:pPr lvl="1"/>
            <a:r>
              <a:rPr kumimoji="0" lang="fr-CH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1 full-</a:t>
            </a:r>
            <a:r>
              <a:rPr kumimoji="0" lang="fr-CH" altLang="ja-JP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scale</a:t>
            </a:r>
            <a:r>
              <a:rPr kumimoji="0" lang="fr-CH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prototype cold mass (LMBXFP)</a:t>
            </a:r>
          </a:p>
          <a:p>
            <a:pPr lvl="1"/>
            <a:r>
              <a:rPr kumimoji="0" lang="fr-CH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6 </a:t>
            </a:r>
            <a:r>
              <a:rPr kumimoji="0" lang="fr-CH" altLang="ja-JP" sz="1400" b="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series</a:t>
            </a:r>
            <a:r>
              <a:rPr kumimoji="0" lang="fr-CH" altLang="ja-JP" sz="1400" b="0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Times New Roman" charset="0"/>
                <a:cs typeface="Times New Roman" charset="0"/>
              </a:rPr>
              <a:t> cold masses (LMBXF1-6)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5B090A-8A03-EB49-99E8-9AA8F6B79870}"/>
              </a:ext>
            </a:extLst>
          </p:cNvPr>
          <p:cNvSpPr txBox="1"/>
          <p:nvPr/>
        </p:nvSpPr>
        <p:spPr>
          <a:xfrm>
            <a:off x="8169934" y="5945577"/>
            <a:ext cx="10486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solidFill>
                  <a:srgbClr val="FF0000"/>
                </a:solidFill>
              </a:rPr>
              <a:t>This slide</a:t>
            </a:r>
            <a:endParaRPr kumimoji="1" lang="ja-JP" altLang="en-US" sz="1600">
              <a:solidFill>
                <a:srgbClr val="FF0000"/>
              </a:solidFill>
            </a:endParaRPr>
          </a:p>
        </p:txBody>
      </p: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BAC3A21E-6B12-1044-B0E1-B9B89331DB23}"/>
              </a:ext>
            </a:extLst>
          </p:cNvPr>
          <p:cNvCxnSpPr>
            <a:cxnSpLocks/>
          </p:cNvCxnSpPr>
          <p:nvPr/>
        </p:nvCxnSpPr>
        <p:spPr>
          <a:xfrm flipH="1">
            <a:off x="8073483" y="6142128"/>
            <a:ext cx="167702" cy="0"/>
          </a:xfrm>
          <a:prstGeom prst="straightConnector1">
            <a:avLst/>
          </a:prstGeom>
          <a:ln w="19050">
            <a:solidFill>
              <a:srgbClr val="FF0000"/>
            </a:solidFill>
            <a:prstDash val="solid"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F014848B-CEF8-5041-BAF3-14237ACAC2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7070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D770591-8DA9-9E4B-8A14-337DB2E89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Remaining issues in the KEK test facility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2366F6B-4A50-8B4C-9E8F-1F715E2071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374" y="1174693"/>
            <a:ext cx="8719569" cy="4906963"/>
          </a:xfrm>
        </p:spPr>
        <p:txBody>
          <a:bodyPr>
            <a:normAutofit/>
          </a:bodyPr>
          <a:lstStyle/>
          <a:p>
            <a:r>
              <a:rPr kumimoji="1" lang="en-US" altLang="ja-JP" sz="1800" dirty="0"/>
              <a:t>Sufficient energy extraction with the allowable maximum voltage and</a:t>
            </a:r>
            <a:r>
              <a:rPr lang="en-US" altLang="ja-JP" sz="1800" dirty="0"/>
              <a:t> </a:t>
            </a:r>
            <a:r>
              <a:rPr kumimoji="1" lang="en-US" altLang="ja-JP" sz="1800" dirty="0"/>
              <a:t>complete </a:t>
            </a:r>
            <a:r>
              <a:rPr lang="en-US" altLang="ja-JP" sz="1800" dirty="0"/>
              <a:t>He gas recovery is needed.</a:t>
            </a:r>
          </a:p>
          <a:p>
            <a:r>
              <a:rPr lang="en-US" altLang="ja-JP" sz="1800" dirty="0"/>
              <a:t>Dump resistors of 25 </a:t>
            </a:r>
            <a:r>
              <a:rPr lang="en-US" altLang="ja-JP" sz="1800" dirty="0" err="1"/>
              <a:t>m</a:t>
            </a:r>
            <a:r>
              <a:rPr lang="en-US" altLang="ja-JP" sz="1800" dirty="0" err="1">
                <a:latin typeface="Symbol" pitchFamily="2" charset="2"/>
              </a:rPr>
              <a:t>W</a:t>
            </a:r>
            <a:r>
              <a:rPr lang="en-US" altLang="ja-JP" sz="1800" dirty="0"/>
              <a:t> or 50 </a:t>
            </a:r>
            <a:r>
              <a:rPr lang="en-US" altLang="ja-JP" sz="1800" dirty="0" err="1"/>
              <a:t>m</a:t>
            </a:r>
            <a:r>
              <a:rPr lang="en-US" altLang="ja-JP" sz="1800" dirty="0" err="1">
                <a:latin typeface="Symbol" pitchFamily="2" charset="2"/>
              </a:rPr>
              <a:t>W</a:t>
            </a:r>
            <a:r>
              <a:rPr lang="en-US" altLang="ja-JP" sz="1800" dirty="0"/>
              <a:t> were used for the cold test of MBXFP1.</a:t>
            </a:r>
          </a:p>
          <a:p>
            <a:pPr lvl="1" algn="just"/>
            <a:r>
              <a:rPr lang="en-US" altLang="ja-JP" sz="1800" dirty="0"/>
              <a:t>25 </a:t>
            </a:r>
            <a:r>
              <a:rPr lang="en-US" altLang="ja-JP" sz="1800" dirty="0" err="1"/>
              <a:t>m</a:t>
            </a:r>
            <a:r>
              <a:rPr lang="en-US" altLang="ja-JP" sz="1800" dirty="0" err="1">
                <a:latin typeface="Symbol" pitchFamily="2" charset="2"/>
              </a:rPr>
              <a:t>W</a:t>
            </a:r>
            <a:r>
              <a:rPr lang="en-US" altLang="ja-JP" sz="1800" dirty="0"/>
              <a:t>: </a:t>
            </a:r>
            <a:r>
              <a:rPr kumimoji="1" lang="en-US" altLang="ja-JP" sz="1800" dirty="0"/>
              <a:t> Insufficient energy extraction resulted in incomplete He gas </a:t>
            </a:r>
            <a:r>
              <a:rPr lang="en-US" altLang="ja-JP" sz="1800" dirty="0"/>
              <a:t>recovery.</a:t>
            </a:r>
          </a:p>
          <a:p>
            <a:pPr lvl="1"/>
            <a:r>
              <a:rPr lang="en-US" altLang="ja-JP" sz="1800" dirty="0"/>
              <a:t>50 </a:t>
            </a:r>
            <a:r>
              <a:rPr lang="en-US" altLang="ja-JP" sz="1800" dirty="0" err="1"/>
              <a:t>m</a:t>
            </a:r>
            <a:r>
              <a:rPr lang="en-US" altLang="ja-JP" sz="1800" dirty="0" err="1">
                <a:latin typeface="Symbol" pitchFamily="2" charset="2"/>
              </a:rPr>
              <a:t>W</a:t>
            </a:r>
            <a:r>
              <a:rPr lang="en-US" altLang="ja-JP" sz="1800" dirty="0"/>
              <a:t>: The maximum voltage exceeded the allowable limit of 600 V for the </a:t>
            </a:r>
          </a:p>
          <a:p>
            <a:pPr marL="457200" lvl="1" indent="0">
              <a:buNone/>
            </a:pPr>
            <a:r>
              <a:rPr lang="en-US" altLang="ja-JP" sz="1800" dirty="0"/>
              <a:t>                 DCCB of the power converter. Training above 106% of the nominal </a:t>
            </a:r>
          </a:p>
          <a:p>
            <a:pPr marL="457200" lvl="1" indent="0">
              <a:buNone/>
            </a:pPr>
            <a:r>
              <a:rPr lang="en-US" altLang="ja-JP" sz="1800" dirty="0"/>
              <a:t>                 current could not be performed.</a:t>
            </a:r>
          </a:p>
          <a:p>
            <a:r>
              <a:rPr lang="en-US" altLang="ja-JP" sz="1800" dirty="0">
                <a:solidFill>
                  <a:srgbClr val="0432FF"/>
                </a:solidFill>
              </a:rPr>
              <a:t>Target: Maximum voltage &lt; 600 V at the ultimate current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rgbClr val="0432FF"/>
                </a:solidFill>
              </a:rPr>
              <a:t>                 Magnet dissipation energy &lt; Safety limit = 1.6 MJ </a:t>
            </a:r>
          </a:p>
          <a:p>
            <a:pPr marL="0" indent="0">
              <a:buNone/>
            </a:pPr>
            <a:r>
              <a:rPr lang="en-US" altLang="ja-JP" sz="1800" dirty="0">
                <a:solidFill>
                  <a:srgbClr val="0432FF"/>
                </a:solidFill>
              </a:rPr>
              <a:t>                 (Max. experienced energy in the cold test of MBXFP1)</a:t>
            </a:r>
          </a:p>
          <a:p>
            <a:r>
              <a:rPr lang="en-US" altLang="ja-JP" sz="1800" dirty="0">
                <a:solidFill>
                  <a:srgbClr val="FF0000"/>
                </a:solidFill>
              </a:rPr>
              <a:t>To satisfy these targets, varistor and additional He gas bag were implemented before the cold test of MBXF1.</a:t>
            </a:r>
            <a:br>
              <a:rPr lang="en-US" altLang="ja-JP" sz="1800" dirty="0"/>
            </a:br>
            <a:endParaRPr lang="en-US" altLang="ja-JP" sz="1800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A453062-0CE6-2D49-9557-4ED09835F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3BC6A23-835F-C445-88C8-2FFC009183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7751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Installation of the new EE system: Varistor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83543" y="900000"/>
            <a:ext cx="4392488" cy="5456350"/>
          </a:xfrm>
        </p:spPr>
        <p:txBody>
          <a:bodyPr>
            <a:normAutofit/>
          </a:bodyPr>
          <a:lstStyle/>
          <a:p>
            <a:pPr algn="l"/>
            <a:r>
              <a:rPr lang="en-GB" sz="1800" dirty="0"/>
              <a:t>Non-linear resistor: varistor (</a:t>
            </a:r>
            <a:r>
              <a:rPr lang="en-GB" sz="1800" dirty="0" err="1"/>
              <a:t>Metrosil</a:t>
            </a:r>
            <a:r>
              <a:rPr lang="en-GB" sz="1800" baseline="30000" dirty="0"/>
              <a:t>®</a:t>
            </a:r>
            <a:r>
              <a:rPr lang="en-GB" sz="1800" dirty="0"/>
              <a:t>)</a:t>
            </a:r>
          </a:p>
          <a:p>
            <a:pPr lvl="1"/>
            <a:r>
              <a:rPr lang="en-GB" sz="1800" dirty="0"/>
              <a:t>Composed of </a:t>
            </a:r>
            <a:r>
              <a:rPr lang="en-GB" sz="1800" dirty="0" err="1"/>
              <a:t>SiC</a:t>
            </a:r>
            <a:r>
              <a:rPr lang="en-GB" sz="1800" dirty="0"/>
              <a:t> disks </a:t>
            </a:r>
          </a:p>
          <a:p>
            <a:pPr lvl="1"/>
            <a:r>
              <a:rPr lang="en-GB" sz="1800" dirty="0"/>
              <a:t>C=32.01</a:t>
            </a:r>
          </a:p>
          <a:p>
            <a:pPr lvl="1"/>
            <a:r>
              <a:rPr lang="en-GB" sz="1800" dirty="0"/>
              <a:t>β =0.3</a:t>
            </a:r>
          </a:p>
          <a:p>
            <a:pPr algn="l"/>
            <a:endParaRPr lang="en-GB" sz="1800" dirty="0"/>
          </a:p>
          <a:p>
            <a:pPr algn="l"/>
            <a:r>
              <a:rPr lang="en-GB" sz="1800" dirty="0"/>
              <a:t>Technical meetings with CERN experts had been held twice so far, and some concerns attributed to “parallel connection scheme” were raised </a:t>
            </a:r>
          </a:p>
          <a:p>
            <a:pPr lvl="1"/>
            <a:r>
              <a:rPr lang="en-GB" sz="1800" dirty="0"/>
              <a:t>Imbalance of the circuit current</a:t>
            </a:r>
          </a:p>
          <a:p>
            <a:pPr lvl="1"/>
            <a:r>
              <a:rPr lang="en-GB" sz="1800" dirty="0"/>
              <a:t>Imbalance of the turn-on time</a:t>
            </a:r>
          </a:p>
          <a:p>
            <a:pPr algn="l"/>
            <a:endParaRPr lang="en-GB" sz="1800" dirty="0"/>
          </a:p>
          <a:p>
            <a:pPr algn="l"/>
            <a:r>
              <a:rPr lang="en-GB" sz="1800" dirty="0"/>
              <a:t>KEK had proposed a “gradual powering plan” to check the EE system and setup for monitoring current imbalance using Rogowski coils (PEM Ltd.)</a:t>
            </a:r>
          </a:p>
          <a:p>
            <a:pPr lvl="1"/>
            <a:endParaRPr lang="en-GB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Jun. 7, 2023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757ACD84-EE89-EA6A-3A6F-D884D020A39B}"/>
              </a:ext>
            </a:extLst>
          </p:cNvPr>
          <p:cNvGrpSpPr/>
          <p:nvPr/>
        </p:nvGrpSpPr>
        <p:grpSpPr>
          <a:xfrm>
            <a:off x="4568850" y="875904"/>
            <a:ext cx="3676738" cy="2374192"/>
            <a:chOff x="6232857" y="752502"/>
            <a:chExt cx="3072329" cy="1963264"/>
          </a:xfrm>
        </p:grpSpPr>
        <p:pic>
          <p:nvPicPr>
            <p:cNvPr id="3" name="図 2">
              <a:extLst>
                <a:ext uri="{FF2B5EF4-FFF2-40B4-BE49-F238E27FC236}">
                  <a16:creationId xmlns:a16="http://schemas.microsoft.com/office/drawing/2014/main" id="{5590ABC8-3F6C-5324-2CC5-6B05879577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300191" y="752502"/>
              <a:ext cx="3004995" cy="196326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テキスト ボックス 5">
                  <a:extLst>
                    <a:ext uri="{FF2B5EF4-FFF2-40B4-BE49-F238E27FC236}">
                      <a16:creationId xmlns:a16="http://schemas.microsoft.com/office/drawing/2014/main" id="{10B16E4A-2E88-A75A-531B-E7253222BB70}"/>
                    </a:ext>
                  </a:extLst>
                </p:cNvPr>
                <p:cNvSpPr txBox="1"/>
                <p:nvPr/>
              </p:nvSpPr>
              <p:spPr>
                <a:xfrm>
                  <a:off x="6232857" y="1424869"/>
                  <a:ext cx="2299855" cy="38228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𝑉</m:t>
                        </m:r>
                        <m:r>
                          <a:rPr lang="ja-JP" altLang="en-US"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ja-JP" alt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ja-JP" altLang="en-US">
                            <a:latin typeface="Cambria Math" panose="02040503050406030204" pitchFamily="18" charset="0"/>
                          </a:rPr>
                          <m:t>×</m:t>
                        </m:r>
                        <m:sSup>
                          <m:sSupPr>
                            <m:ctrlPr>
                              <a:rPr lang="ja-JP" altLang="en-US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ja-JP" altLang="en-US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p>
                            <m:r>
                              <a:rPr lang="ja-JP" altLang="en-US" i="1">
                                <a:latin typeface="Cambria Math" panose="02040503050406030204" pitchFamily="18" charset="0"/>
                              </a:rPr>
                              <m:t>𝛽</m:t>
                            </m:r>
                          </m:sup>
                        </m:sSup>
                      </m:oMath>
                    </m:oMathPara>
                  </a14:m>
                  <a:endParaRPr lang="ja-JP" altLang="en-US"/>
                </a:p>
              </p:txBody>
            </p:sp>
          </mc:Choice>
          <mc:Fallback xmlns="">
            <p:sp>
              <p:nvSpPr>
                <p:cNvPr id="6" name="テキスト ボックス 5">
                  <a:extLst>
                    <a:ext uri="{FF2B5EF4-FFF2-40B4-BE49-F238E27FC236}">
                      <a16:creationId xmlns:a16="http://schemas.microsoft.com/office/drawing/2014/main" id="{10B16E4A-2E88-A75A-531B-E7253222BB7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32857" y="1424869"/>
                  <a:ext cx="2299855" cy="382284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ja-JP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7" name="図 6" descr="屋内, テーブル, 車, トラック が含まれている画像&#10;&#10;自動的に生成された説明">
            <a:extLst>
              <a:ext uri="{FF2B5EF4-FFF2-40B4-BE49-F238E27FC236}">
                <a16:creationId xmlns:a16="http://schemas.microsoft.com/office/drawing/2014/main" id="{EED4BE1D-D3C0-8A14-060B-869AAE0F225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174" y="2964951"/>
            <a:ext cx="3042626" cy="228197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C9B017E0-C76A-0FA8-CCF8-7533F265AAB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4426" y="4964977"/>
            <a:ext cx="3676738" cy="1822998"/>
          </a:xfrm>
          <a:prstGeom prst="rect">
            <a:avLst/>
          </a:prstGeom>
        </p:spPr>
      </p:pic>
      <p:pic>
        <p:nvPicPr>
          <p:cNvPr id="2" name="図 1" descr="屋内, テーブル, 座る, です が含まれている画像&#10;&#10;自動的に生成された説明">
            <a:extLst>
              <a:ext uri="{FF2B5EF4-FFF2-40B4-BE49-F238E27FC236}">
                <a16:creationId xmlns:a16="http://schemas.microsoft.com/office/drawing/2014/main" id="{06E755A4-8FD0-4BB8-B681-09045A520FC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357" y="888516"/>
            <a:ext cx="1584176" cy="118813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7B355C-3FB5-044D-8079-88E2BC8E7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959" y="0"/>
            <a:ext cx="7920000" cy="493986"/>
          </a:xfrm>
        </p:spPr>
        <p:txBody>
          <a:bodyPr/>
          <a:lstStyle/>
          <a:p>
            <a:r>
              <a:rPr lang="en-US" altLang="ja-JP" dirty="0"/>
              <a:t>Additional Helium Gas Storage Bag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83EDB0-FFFF-1948-8FFB-D107A2844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834" y="493986"/>
            <a:ext cx="8584552" cy="2133599"/>
          </a:xfrm>
        </p:spPr>
        <p:txBody>
          <a:bodyPr>
            <a:noAutofit/>
          </a:bodyPr>
          <a:lstStyle/>
          <a:p>
            <a:r>
              <a:rPr kumimoji="1" lang="en-US" altLang="ja-JP" sz="1800" dirty="0"/>
              <a:t>Limitation of helium gas recovery at quenches of MBXFP1.</a:t>
            </a:r>
          </a:p>
          <a:p>
            <a:r>
              <a:rPr kumimoji="1" lang="en-US" altLang="ja-JP" sz="1800" dirty="0"/>
              <a:t>Present capacity: </a:t>
            </a:r>
            <a:r>
              <a:rPr kumimoji="1" lang="en-US" altLang="ja-JP" sz="1800" dirty="0">
                <a:solidFill>
                  <a:srgbClr val="00B0F0"/>
                </a:solidFill>
              </a:rPr>
              <a:t>280 m</a:t>
            </a:r>
            <a:r>
              <a:rPr kumimoji="1" lang="en-US" altLang="ja-JP" sz="1800" baseline="30000" dirty="0">
                <a:solidFill>
                  <a:srgbClr val="00B0F0"/>
                </a:solidFill>
              </a:rPr>
              <a:t>3</a:t>
            </a:r>
            <a:r>
              <a:rPr kumimoji="1" lang="en-US" altLang="ja-JP" sz="1800" dirty="0"/>
              <a:t> (#2: 80 m</a:t>
            </a:r>
            <a:r>
              <a:rPr kumimoji="1" lang="en-US" altLang="ja-JP" sz="1800" baseline="30000" dirty="0"/>
              <a:t>3</a:t>
            </a:r>
            <a:r>
              <a:rPr kumimoji="1" lang="en-US" altLang="ja-JP" sz="1800" dirty="0"/>
              <a:t>, #4: 200m</a:t>
            </a:r>
            <a:r>
              <a:rPr kumimoji="1" lang="en-US" altLang="ja-JP" sz="1800" baseline="30000" dirty="0"/>
              <a:t>3</a:t>
            </a:r>
            <a:r>
              <a:rPr kumimoji="1" lang="en-US" altLang="ja-JP" sz="1800" dirty="0"/>
              <a:t>)</a:t>
            </a:r>
          </a:p>
          <a:p>
            <a:r>
              <a:rPr kumimoji="1" lang="en-US" altLang="ja-JP" sz="1800" dirty="0"/>
              <a:t>Helium gas at 13.23 kA w/ Varistors: </a:t>
            </a:r>
            <a:r>
              <a:rPr kumimoji="1" lang="en-US" altLang="ja-JP" sz="1800" dirty="0">
                <a:solidFill>
                  <a:srgbClr val="FF0000"/>
                </a:solidFill>
              </a:rPr>
              <a:t>294 m</a:t>
            </a:r>
            <a:r>
              <a:rPr kumimoji="1" lang="en-US" altLang="ja-JP" sz="1800" baseline="30000" dirty="0">
                <a:solidFill>
                  <a:srgbClr val="FF0000"/>
                </a:solidFill>
              </a:rPr>
              <a:t>3</a:t>
            </a:r>
            <a:r>
              <a:rPr kumimoji="1" lang="en-US" altLang="ja-JP" sz="1800" dirty="0"/>
              <a:t> (prediction)</a:t>
            </a:r>
          </a:p>
          <a:p>
            <a:r>
              <a:rPr lang="en-US" altLang="ja-JP" sz="1800" dirty="0"/>
              <a:t>Plan: new Helium gasbag (#4b, </a:t>
            </a:r>
            <a:r>
              <a:rPr lang="en-US" altLang="ja-JP" sz="1800" dirty="0">
                <a:solidFill>
                  <a:srgbClr val="00B0F0"/>
                </a:solidFill>
              </a:rPr>
              <a:t>40 m</a:t>
            </a:r>
            <a:r>
              <a:rPr lang="en-US" altLang="ja-JP" sz="1800" baseline="30000" dirty="0">
                <a:solidFill>
                  <a:srgbClr val="00B0F0"/>
                </a:solidFill>
              </a:rPr>
              <a:t>3</a:t>
            </a:r>
            <a:r>
              <a:rPr lang="en-US" altLang="ja-JP" sz="1800" dirty="0"/>
              <a:t>)</a:t>
            </a:r>
          </a:p>
          <a:p>
            <a:pPr lvl="1">
              <a:buFont typeface="Wingdings" pitchFamily="2" charset="2"/>
              <a:buChar char="Ø"/>
            </a:pPr>
            <a:r>
              <a:rPr kumimoji="1" lang="en-US" altLang="ja-JP" sz="1800" dirty="0"/>
              <a:t>Total capacity: </a:t>
            </a:r>
            <a:r>
              <a:rPr kumimoji="1" lang="en-US" altLang="ja-JP" sz="1800" dirty="0">
                <a:solidFill>
                  <a:srgbClr val="00B0F0"/>
                </a:solidFill>
              </a:rPr>
              <a:t>320 m</a:t>
            </a:r>
            <a:r>
              <a:rPr kumimoji="1" lang="en-US" altLang="ja-JP" sz="1800" baseline="30000" dirty="0">
                <a:solidFill>
                  <a:srgbClr val="00B0F0"/>
                </a:solidFill>
              </a:rPr>
              <a:t>3</a:t>
            </a:r>
            <a:r>
              <a:rPr kumimoji="1" lang="en-US" altLang="ja-JP" sz="1800" dirty="0"/>
              <a:t> &gt; </a:t>
            </a:r>
            <a:r>
              <a:rPr lang="en-US" altLang="ja-JP" sz="1800" dirty="0"/>
              <a:t>294 m</a:t>
            </a:r>
            <a:r>
              <a:rPr lang="en-US" altLang="ja-JP" sz="1800" baseline="30000" dirty="0"/>
              <a:t>3</a:t>
            </a:r>
            <a:r>
              <a:rPr lang="en-US" altLang="ja-JP" sz="1800" dirty="0"/>
              <a:t> </a:t>
            </a:r>
            <a:endParaRPr kumimoji="1" lang="en-US" altLang="ja-JP" sz="1800" dirty="0"/>
          </a:p>
          <a:p>
            <a:pPr lvl="1">
              <a:buFont typeface="Wingdings" pitchFamily="2" charset="2"/>
              <a:buChar char="Ø"/>
            </a:pPr>
            <a:r>
              <a:rPr lang="en-US" altLang="ja-JP" sz="1800" dirty="0"/>
              <a:t>#4b Gasbag </a:t>
            </a:r>
            <a:r>
              <a:rPr kumimoji="1" lang="en-US" altLang="ja-JP" sz="1800" dirty="0"/>
              <a:t>to be installed </a:t>
            </a:r>
            <a:r>
              <a:rPr lang="en-US" altLang="ja-JP" sz="1800" dirty="0"/>
              <a:t>next to #4 Gasbag </a:t>
            </a:r>
            <a:r>
              <a:rPr kumimoji="1" lang="en-US" altLang="ja-JP" sz="1800" dirty="0"/>
              <a:t>in the same tent warehouse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1800" dirty="0"/>
              <a:t>The gasbag is already available. The drawings are being prepared in a rush.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4BA9EB-48CB-F94C-824D-E068818C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C2E41F6-7313-9742-875F-8907E9470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C649A076-2957-934D-976C-A0184E27064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8244" y="4102349"/>
            <a:ext cx="4642263" cy="268684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30BC4C1-0B67-8B4A-BDFF-5D73490EA34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0181" y="2862227"/>
            <a:ext cx="1879435" cy="1210679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646B6A7B-8243-FC48-A7CF-D68E529CCCCE}"/>
              </a:ext>
            </a:extLst>
          </p:cNvPr>
          <p:cNvSpPr txBox="1"/>
          <p:nvPr/>
        </p:nvSpPr>
        <p:spPr>
          <a:xfrm>
            <a:off x="5859648" y="5809508"/>
            <a:ext cx="21034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rgbClr val="00B0F0"/>
                </a:solidFill>
              </a:rPr>
              <a:t>NEW #4b gasbag 40 m</a:t>
            </a:r>
            <a:r>
              <a:rPr kumimoji="1" lang="en-US" altLang="ja-JP" sz="1400" baseline="30000" dirty="0">
                <a:solidFill>
                  <a:srgbClr val="00B0F0"/>
                </a:solidFill>
              </a:rPr>
              <a:t>3</a:t>
            </a:r>
            <a:endParaRPr kumimoji="1" lang="ja-JP" altLang="en-US" sz="1400" baseline="30000">
              <a:solidFill>
                <a:srgbClr val="00B0F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CF981ECC-E30A-9C42-B0D6-92155A55AE9B}"/>
              </a:ext>
            </a:extLst>
          </p:cNvPr>
          <p:cNvSpPr txBox="1"/>
          <p:nvPr/>
        </p:nvSpPr>
        <p:spPr>
          <a:xfrm>
            <a:off x="5472381" y="4733307"/>
            <a:ext cx="16337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solidFill>
                  <a:schemeClr val="bg1"/>
                </a:solidFill>
              </a:rPr>
              <a:t>#4 gasbag 200 m</a:t>
            </a:r>
            <a:r>
              <a:rPr kumimoji="1" lang="en-US" altLang="ja-JP" sz="1400" baseline="30000" dirty="0">
                <a:solidFill>
                  <a:schemeClr val="bg1"/>
                </a:solidFill>
              </a:rPr>
              <a:t>3</a:t>
            </a:r>
            <a:endParaRPr kumimoji="1" lang="ja-JP" altLang="en-US" sz="1400" baseline="30000">
              <a:solidFill>
                <a:schemeClr val="bg1"/>
              </a:solidFill>
            </a:endParaRP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CBBA75DC-EAEE-7E4A-9C82-ED700289BA2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9508" y="2834438"/>
            <a:ext cx="1923801" cy="1282534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E0433729-55E6-4F46-B5B0-34280783C39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1145" y="3237107"/>
            <a:ext cx="4083972" cy="2079849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ADFEF61-CD33-CC40-8DAC-D0FA49021DE8}"/>
              </a:ext>
            </a:extLst>
          </p:cNvPr>
          <p:cNvSpPr txBox="1"/>
          <p:nvPr/>
        </p:nvSpPr>
        <p:spPr>
          <a:xfrm>
            <a:off x="344385" y="5320144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 the event of MBXFP1 quench</a:t>
            </a:r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9743B7D-E758-C5BF-6E6E-BFE3D2A75FBC}"/>
              </a:ext>
            </a:extLst>
          </p:cNvPr>
          <p:cNvSpPr txBox="1"/>
          <p:nvPr/>
        </p:nvSpPr>
        <p:spPr>
          <a:xfrm>
            <a:off x="-5706" y="-11237"/>
            <a:ext cx="1014701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200" b="1" dirty="0">
                <a:solidFill>
                  <a:schemeClr val="bg2"/>
                </a:solidFill>
              </a:rPr>
              <a:t>Recall</a:t>
            </a:r>
            <a:endParaRPr kumimoji="1" lang="ja-JP" altLang="en-US" sz="2200" b="1">
              <a:solidFill>
                <a:schemeClr val="bg2"/>
              </a:solidFill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2C3BB0C-D9DB-8339-EC03-6EA208295C39}"/>
              </a:ext>
            </a:extLst>
          </p:cNvPr>
          <p:cNvSpPr txBox="1"/>
          <p:nvPr/>
        </p:nvSpPr>
        <p:spPr>
          <a:xfrm rot="1674192">
            <a:off x="5371619" y="1231534"/>
            <a:ext cx="3727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>
                <a:solidFill>
                  <a:schemeClr val="tx1">
                    <a:alpha val="26890"/>
                  </a:schemeClr>
                </a:solidFill>
              </a:rPr>
              <a:t>Reported at the 5</a:t>
            </a:r>
            <a:r>
              <a:rPr kumimoji="1" lang="en-US" altLang="ja-JP" sz="2400" baseline="30000" dirty="0">
                <a:solidFill>
                  <a:schemeClr val="tx1">
                    <a:alpha val="26890"/>
                  </a:schemeClr>
                </a:solidFill>
              </a:rPr>
              <a:t>th</a:t>
            </a:r>
            <a:r>
              <a:rPr kumimoji="1" lang="en-US" altLang="ja-JP" sz="2400" dirty="0">
                <a:solidFill>
                  <a:schemeClr val="tx1">
                    <a:alpha val="26890"/>
                  </a:schemeClr>
                </a:solidFill>
              </a:rPr>
              <a:t> D1 SC</a:t>
            </a:r>
            <a:endParaRPr kumimoji="1" lang="ja-JP" altLang="en-US" sz="2400">
              <a:solidFill>
                <a:schemeClr val="tx1">
                  <a:alpha val="2689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063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47B355C-3FB5-044D-8079-88E2BC8E7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959" y="0"/>
            <a:ext cx="7920000" cy="493986"/>
          </a:xfrm>
        </p:spPr>
        <p:txBody>
          <a:bodyPr/>
          <a:lstStyle/>
          <a:p>
            <a:r>
              <a:rPr lang="en-US" altLang="ja-JP" dirty="0"/>
              <a:t>Additional Helium Gas Storage Bag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783EDB0-FFFF-1948-8FFB-D107A28446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9748" y="1041547"/>
            <a:ext cx="5141420" cy="1410432"/>
          </a:xfrm>
        </p:spPr>
        <p:txBody>
          <a:bodyPr>
            <a:noAutofit/>
          </a:bodyPr>
          <a:lstStyle/>
          <a:p>
            <a:r>
              <a:rPr lang="en-US" altLang="ja-JP" sz="1800" dirty="0"/>
              <a:t>New Helium gasbag (#40-sub, </a:t>
            </a:r>
            <a:r>
              <a:rPr lang="en-US" altLang="ja-JP" sz="1800" dirty="0">
                <a:solidFill>
                  <a:srgbClr val="00B0F0"/>
                </a:solidFill>
              </a:rPr>
              <a:t>40 m</a:t>
            </a:r>
            <a:r>
              <a:rPr lang="en-US" altLang="ja-JP" sz="1800" baseline="30000" dirty="0">
                <a:solidFill>
                  <a:srgbClr val="00B0F0"/>
                </a:solidFill>
              </a:rPr>
              <a:t>3</a:t>
            </a:r>
            <a:r>
              <a:rPr lang="en-US" altLang="ja-JP" sz="1800" dirty="0"/>
              <a:t>):</a:t>
            </a:r>
          </a:p>
          <a:p>
            <a:pPr lvl="1">
              <a:buFont typeface="Wingdings" pitchFamily="2" charset="2"/>
              <a:buChar char="Ø"/>
            </a:pPr>
            <a:r>
              <a:rPr lang="en-US" altLang="ja-JP" sz="1800" dirty="0"/>
              <a:t>construction and system commissioning completed in March 2023.</a:t>
            </a:r>
          </a:p>
          <a:p>
            <a:r>
              <a:rPr lang="en-US" altLang="ja-JP" sz="1800" dirty="0"/>
              <a:t>In operation for MBXF1 powering test.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54BA9EB-48CB-F94C-824D-E068818C8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C2E41F6-7313-9742-875F-8907E9470B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C690EFB5-D18F-4EED-8036-05E517710A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4549" y="2927721"/>
            <a:ext cx="4312251" cy="3234188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7193F49D-50B5-F74B-6725-0B0BD92AC34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853" t="52644" r="12351" b="2065"/>
          <a:stretch/>
        </p:blipFill>
        <p:spPr>
          <a:xfrm>
            <a:off x="259748" y="2947995"/>
            <a:ext cx="4349969" cy="3213914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49906F47-72EC-0CCA-E9FD-ACFC37AE30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8439" y="688427"/>
            <a:ext cx="3312641" cy="1918798"/>
          </a:xfrm>
          <a:prstGeom prst="rect">
            <a:avLst/>
          </a:prstGeom>
        </p:spPr>
      </p:pic>
      <p:sp>
        <p:nvSpPr>
          <p:cNvPr id="23" name="円/楕円 22">
            <a:extLst>
              <a:ext uri="{FF2B5EF4-FFF2-40B4-BE49-F238E27FC236}">
                <a16:creationId xmlns:a16="http://schemas.microsoft.com/office/drawing/2014/main" id="{56FB3CB0-B6E1-DDE0-FF9B-1A23E6CBE255}"/>
              </a:ext>
            </a:extLst>
          </p:cNvPr>
          <p:cNvSpPr/>
          <p:nvPr/>
        </p:nvSpPr>
        <p:spPr>
          <a:xfrm>
            <a:off x="919839" y="4982987"/>
            <a:ext cx="1300847" cy="1141137"/>
          </a:xfrm>
          <a:prstGeom prst="ellipse">
            <a:avLst/>
          </a:prstGeom>
          <a:solidFill>
            <a:schemeClr val="accent4">
              <a:lumMod val="20000"/>
              <a:lumOff val="80000"/>
              <a:alpha val="45434"/>
            </a:schemeClr>
          </a:solidFill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0E69CEF8-C91B-F940-10FB-7814436A4545}"/>
              </a:ext>
            </a:extLst>
          </p:cNvPr>
          <p:cNvCxnSpPr/>
          <p:nvPr/>
        </p:nvCxnSpPr>
        <p:spPr>
          <a:xfrm>
            <a:off x="1696396" y="5768452"/>
            <a:ext cx="244116" cy="0"/>
          </a:xfrm>
          <a:prstGeom prst="line">
            <a:avLst/>
          </a:prstGeom>
          <a:ln w="38100">
            <a:solidFill>
              <a:srgbClr val="FF0000"/>
            </a:solidFill>
            <a:prstDash val="solid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>
            <a:extLst>
              <a:ext uri="{FF2B5EF4-FFF2-40B4-BE49-F238E27FC236}">
                <a16:creationId xmlns:a16="http://schemas.microsoft.com/office/drawing/2014/main" id="{36CAD003-548E-9583-E1D4-CCF60D0E8520}"/>
              </a:ext>
            </a:extLst>
          </p:cNvPr>
          <p:cNvCxnSpPr>
            <a:cxnSpLocks/>
          </p:cNvCxnSpPr>
          <p:nvPr/>
        </p:nvCxnSpPr>
        <p:spPr>
          <a:xfrm flipH="1">
            <a:off x="7111545" y="2451979"/>
            <a:ext cx="209006" cy="1436622"/>
          </a:xfrm>
          <a:prstGeom prst="straightConnector1">
            <a:avLst/>
          </a:prstGeom>
          <a:ln w="28575">
            <a:solidFill>
              <a:srgbClr val="FF0000"/>
            </a:solidFill>
            <a:prstDash val="solid"/>
            <a:headEnd type="none" w="med" len="med"/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円/楕円 31">
            <a:extLst>
              <a:ext uri="{FF2B5EF4-FFF2-40B4-BE49-F238E27FC236}">
                <a16:creationId xmlns:a16="http://schemas.microsoft.com/office/drawing/2014/main" id="{96392A69-E9E0-929A-B02B-14614322C6BD}"/>
              </a:ext>
            </a:extLst>
          </p:cNvPr>
          <p:cNvSpPr/>
          <p:nvPr/>
        </p:nvSpPr>
        <p:spPr>
          <a:xfrm>
            <a:off x="6301649" y="1504294"/>
            <a:ext cx="1881052" cy="947685"/>
          </a:xfrm>
          <a:prstGeom prst="ellipse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906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9BBBB24-D28B-2A45-AEAE-D650C987F1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Test s</a:t>
            </a:r>
            <a:r>
              <a:rPr kumimoji="1" lang="en-US" altLang="ja-JP" dirty="0"/>
              <a:t>chedule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3B80296-2F20-F443-BE83-BD02056BB7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006" y="900000"/>
            <a:ext cx="7920000" cy="5104648"/>
          </a:xfrm>
        </p:spPr>
        <p:txBody>
          <a:bodyPr>
            <a:noAutofit/>
          </a:bodyPr>
          <a:lstStyle/>
          <a:p>
            <a:r>
              <a:rPr kumimoji="1" lang="en-US" altLang="ja-JP" sz="1800" dirty="0"/>
              <a:t>Insertion of MBXF1 into the vertical cryostat: April 7</a:t>
            </a:r>
          </a:p>
          <a:p>
            <a:r>
              <a:rPr lang="en-US" altLang="ja-JP" sz="1800" dirty="0"/>
              <a:t>1st test cycle</a:t>
            </a:r>
            <a:endParaRPr kumimoji="1" lang="en-US" altLang="ja-JP" sz="1800" dirty="0"/>
          </a:p>
          <a:p>
            <a:pPr lvl="1"/>
            <a:r>
              <a:rPr lang="en-US" altLang="ja-JP" sz="1800" dirty="0"/>
              <a:t>Cool-down: April 12 – 17</a:t>
            </a:r>
          </a:p>
          <a:p>
            <a:pPr lvl="1"/>
            <a:r>
              <a:rPr kumimoji="1" lang="en-US" altLang="ja-JP" sz="1800" dirty="0"/>
              <a:t>1.9 K Hi-pot test: April 17 </a:t>
            </a:r>
          </a:p>
          <a:p>
            <a:pPr lvl="1"/>
            <a:r>
              <a:rPr lang="en-US" altLang="ja-JP" sz="1800" dirty="0"/>
              <a:t>System check: April 18 – 26</a:t>
            </a:r>
          </a:p>
          <a:p>
            <a:pPr lvl="1"/>
            <a:r>
              <a:rPr lang="en-US" altLang="ja-JP" sz="1800" dirty="0"/>
              <a:t>MFM at 3 kA: April 19</a:t>
            </a:r>
          </a:p>
          <a:p>
            <a:pPr lvl="1"/>
            <a:r>
              <a:rPr lang="en-US" altLang="ja-JP" sz="1800" dirty="0"/>
              <a:t>Training: April 27 – May 2</a:t>
            </a:r>
          </a:p>
          <a:p>
            <a:pPr lvl="1"/>
            <a:r>
              <a:rPr lang="en-US" altLang="ja-JP" sz="1800" dirty="0"/>
              <a:t>MFM: May 10 – 17</a:t>
            </a:r>
          </a:p>
          <a:p>
            <a:pPr lvl="1"/>
            <a:r>
              <a:rPr kumimoji="1" lang="en-US" altLang="ja-JP" sz="1800" dirty="0"/>
              <a:t>Current holding at the ultimate current: May 18</a:t>
            </a:r>
          </a:p>
          <a:p>
            <a:pPr lvl="1"/>
            <a:r>
              <a:rPr lang="en-US" altLang="ja-JP" sz="1800" dirty="0"/>
              <a:t>Warm-up: May 18 – 26</a:t>
            </a:r>
          </a:p>
          <a:p>
            <a:r>
              <a:rPr kumimoji="1" lang="en-US" altLang="ja-JP" sz="1800" dirty="0"/>
              <a:t>2nd test cycle</a:t>
            </a:r>
          </a:p>
          <a:p>
            <a:pPr lvl="1"/>
            <a:r>
              <a:rPr lang="en-US" altLang="ja-JP" sz="1800" dirty="0"/>
              <a:t>Cool-down: May 28 – 31</a:t>
            </a:r>
          </a:p>
          <a:p>
            <a:pPr lvl="1"/>
            <a:r>
              <a:rPr lang="en-US" altLang="ja-JP" sz="1800" dirty="0"/>
              <a:t>1.9 K Hi-pot test: June 1</a:t>
            </a:r>
          </a:p>
          <a:p>
            <a:pPr lvl="1"/>
            <a:r>
              <a:rPr lang="en-US" altLang="ja-JP" sz="1800" dirty="0"/>
              <a:t>System check: June 2</a:t>
            </a:r>
          </a:p>
          <a:p>
            <a:pPr lvl="1"/>
            <a:r>
              <a:rPr lang="en-US" altLang="ja-JP" sz="1800" dirty="0"/>
              <a:t>MFM at 3 kA: June 2</a:t>
            </a:r>
          </a:p>
          <a:p>
            <a:pPr lvl="1"/>
            <a:r>
              <a:rPr kumimoji="1" lang="en-US" altLang="ja-JP" sz="1800" dirty="0"/>
              <a:t>Training: June 5</a:t>
            </a:r>
          </a:p>
          <a:p>
            <a:pPr lvl="1"/>
            <a:r>
              <a:rPr lang="en-US" altLang="ja-JP" sz="1800" dirty="0"/>
              <a:t>MFM: June 6 – 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B78882A-03BB-C94B-89CE-D2A6D8B55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3649915-27ED-E941-BF23-E13BE3E87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2489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6F6C26-00A7-1E41-BB37-02D9479B8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35372"/>
            <a:ext cx="7920000" cy="720000"/>
          </a:xfrm>
        </p:spPr>
        <p:txBody>
          <a:bodyPr/>
          <a:lstStyle/>
          <a:p>
            <a:r>
              <a:rPr kumimoji="1" lang="en-US" altLang="ja-JP" dirty="0"/>
              <a:t>Test items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06BA085-E9D5-F549-80E6-D24ED93C4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454129"/>
            <a:ext cx="7920000" cy="6262221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ja-JP" sz="1500" dirty="0"/>
              <a:t>1.9 K Hi-pot test </a:t>
            </a:r>
          </a:p>
          <a:p>
            <a:pPr lvl="1" indent="-342900" algn="just">
              <a:lnSpc>
                <a:spcPct val="107000"/>
              </a:lnSpc>
              <a:buFont typeface="Symbol" pitchFamily="2" charset="2"/>
              <a:buChar char=""/>
            </a:pPr>
            <a:r>
              <a:rPr lang="en-US" altLang="ja-JP" sz="15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Coils to ground: max 1.3 kV</a:t>
            </a:r>
            <a:endParaRPr lang="ja-JP" altLang="ja-JP" sz="15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1" indent="-342900" algn="just">
              <a:lnSpc>
                <a:spcPct val="107000"/>
              </a:lnSpc>
              <a:buFont typeface="Symbol" pitchFamily="2" charset="2"/>
              <a:buChar char=""/>
            </a:pPr>
            <a:r>
              <a:rPr lang="en-US" altLang="ja-JP" sz="15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Heater to coils: max 2.3 kV</a:t>
            </a:r>
            <a:endParaRPr lang="ja-JP" altLang="ja-JP" sz="15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628650" lvl="1" algn="just">
              <a:lnSpc>
                <a:spcPct val="107000"/>
              </a:lnSpc>
            </a:pPr>
            <a:r>
              <a:rPr lang="en-GB" altLang="ja-JP" sz="1500" dirty="0">
                <a:solidFill>
                  <a:srgbClr val="FF0000"/>
                </a:solidFill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R14: The magnet shall fulfil the electrical test requirements during assembly and at 1.9 K.</a:t>
            </a:r>
            <a:endParaRPr lang="en-US" altLang="ja-JP" sz="1500" dirty="0"/>
          </a:p>
          <a:p>
            <a:r>
              <a:rPr kumimoji="1" lang="en-US" altLang="ja-JP" sz="1500" dirty="0"/>
              <a:t>System check with </a:t>
            </a:r>
            <a:r>
              <a:rPr kumimoji="1" lang="en-US" altLang="ja-JP" sz="1500" dirty="0" err="1"/>
              <a:t>Metrosil</a:t>
            </a:r>
            <a:r>
              <a:rPr kumimoji="1" lang="en-US" altLang="ja-JP" sz="1500" dirty="0"/>
              <a:t> varistors</a:t>
            </a:r>
          </a:p>
          <a:p>
            <a:r>
              <a:rPr lang="en-US" altLang="ja-JP" sz="1500" dirty="0"/>
              <a:t>MFM at 3 kA</a:t>
            </a:r>
          </a:p>
          <a:p>
            <a:r>
              <a:rPr kumimoji="1" lang="en-US" altLang="ja-JP" sz="1500" dirty="0"/>
              <a:t>Training up to the ultimate current</a:t>
            </a:r>
          </a:p>
          <a:p>
            <a:pPr marL="628650" lvl="1" algn="just">
              <a:lnSpc>
                <a:spcPct val="107000"/>
              </a:lnSpc>
            </a:pPr>
            <a:r>
              <a:rPr lang="en-GB" altLang="ja-JP" sz="1500" dirty="0">
                <a:solidFill>
                  <a:srgbClr val="FF0000"/>
                </a:solidFill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R1: Ramp to the ultimate current with ramp of 12 A/s and flattop for 4 hours.</a:t>
            </a:r>
            <a:endParaRPr lang="ja-JP" altLang="ja-JP" sz="15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628650" lvl="1" algn="just">
              <a:lnSpc>
                <a:spcPct val="107000"/>
              </a:lnSpc>
            </a:pPr>
            <a:r>
              <a:rPr lang="en-GB" altLang="ja-JP" sz="1500" dirty="0">
                <a:solidFill>
                  <a:srgbClr val="FF0000"/>
                </a:solidFill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R21: Ramp to and from the ultimate current at ±30 A/s</a:t>
            </a:r>
            <a:endParaRPr kumimoji="1" lang="en-US" altLang="ja-JP" sz="1500" dirty="0"/>
          </a:p>
          <a:p>
            <a:r>
              <a:rPr kumimoji="1" lang="en-US" altLang="ja-JP" sz="1500" dirty="0"/>
              <a:t>MFM up to the nominal current</a:t>
            </a:r>
          </a:p>
          <a:p>
            <a:pPr lvl="1" indent="-342900" algn="just">
              <a:lnSpc>
                <a:spcPct val="107000"/>
              </a:lnSpc>
              <a:buFont typeface="Symbol" pitchFamily="2" charset="2"/>
              <a:buChar char=""/>
            </a:pPr>
            <a:r>
              <a:rPr lang="en-US" altLang="ja-JP" sz="15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Perform Z-scan field measurement at [</a:t>
            </a:r>
            <a:r>
              <a:rPr lang="en-GB" altLang="ja-JP" sz="1500" dirty="0"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687, 1k, 3k, 5k, 7k, 9k, 10k, </a:t>
            </a:r>
            <a:r>
              <a:rPr lang="en-US" altLang="ja-JP" sz="1500" dirty="0"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11k, </a:t>
            </a:r>
            <a:r>
              <a:rPr lang="en-GB" altLang="ja-JP" sz="1500" dirty="0"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12k, 11k, 10k, 9k, 7k, 5k, 3k, 1k, 687</a:t>
            </a:r>
            <a:r>
              <a:rPr lang="en-US" altLang="ja-JP" sz="15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] A.</a:t>
            </a:r>
            <a:endParaRPr lang="ja-JP" altLang="ja-JP" sz="15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1" indent="-342900" algn="just">
              <a:lnSpc>
                <a:spcPct val="107000"/>
              </a:lnSpc>
              <a:buFont typeface="Symbol" pitchFamily="2" charset="2"/>
              <a:buChar char=""/>
            </a:pPr>
            <a:r>
              <a:rPr lang="en-US" altLang="ja-JP" sz="1500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Perform DC-loop at the magnetic center. </a:t>
            </a:r>
            <a:endParaRPr lang="ja-JP" altLang="ja-JP" sz="15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1" indent="-342900" algn="just">
              <a:lnSpc>
                <a:spcPct val="107000"/>
              </a:lnSpc>
              <a:buFont typeface="Symbol" pitchFamily="2" charset="2"/>
              <a:buChar char=""/>
            </a:pPr>
            <a:r>
              <a:rPr lang="en-GB" altLang="ja-JP" sz="1500" dirty="0"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Splice joint resistance </a:t>
            </a:r>
            <a:r>
              <a:rPr lang="en-US" altLang="ja-JP" sz="1500" dirty="0"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and inductance </a:t>
            </a:r>
            <a:r>
              <a:rPr lang="en-GB" altLang="ja-JP" sz="1500" dirty="0"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measurements along with the field measurement.</a:t>
            </a:r>
            <a:endParaRPr lang="ja-JP" altLang="ja-JP" sz="15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628650" lvl="1">
              <a:lnSpc>
                <a:spcPct val="107000"/>
              </a:lnSpc>
            </a:pPr>
            <a:r>
              <a:rPr lang="en-GB" altLang="ja-JP" sz="1500" dirty="0">
                <a:solidFill>
                  <a:srgbClr val="FF0000"/>
                </a:solidFill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R8: The integral multipoles of the magnet at 1.9 K and at nominal current shall target the range “upper limit, lower limit” as defined in Table 1.</a:t>
            </a:r>
            <a:endParaRPr lang="ja-JP" altLang="ja-JP" sz="150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628650" lvl="1">
              <a:lnSpc>
                <a:spcPct val="107000"/>
              </a:lnSpc>
            </a:pPr>
            <a:r>
              <a:rPr lang="en-GB" altLang="ja-JP" sz="1500" dirty="0">
                <a:solidFill>
                  <a:srgbClr val="FF0000"/>
                </a:solidFill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R19: Each internal splice shall have an electrical resistance lower than 1 </a:t>
            </a:r>
            <a:r>
              <a:rPr lang="en-GB" altLang="ja-JP" sz="1500" dirty="0" err="1">
                <a:solidFill>
                  <a:srgbClr val="FF0000"/>
                </a:solidFill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n</a:t>
            </a:r>
            <a:r>
              <a:rPr lang="en-GB" altLang="ja-JP" sz="1500" dirty="0" err="1">
                <a:solidFill>
                  <a:srgbClr val="FF0000"/>
                </a:solidFill>
                <a:effectLst/>
                <a:latin typeface="Symbol" pitchFamily="2" charset="2"/>
                <a:ea typeface="游明朝" panose="02020400000000000000" pitchFamily="18" charset="-128"/>
                <a:cs typeface="Calibri" panose="020F0502020204030204" pitchFamily="34" charset="0"/>
              </a:rPr>
              <a:t>W</a:t>
            </a:r>
            <a:r>
              <a:rPr lang="en-GB" altLang="ja-JP" sz="1500" dirty="0">
                <a:solidFill>
                  <a:srgbClr val="FF0000"/>
                </a:solidFill>
                <a:effectLst/>
                <a:ea typeface="游明朝" panose="02020400000000000000" pitchFamily="18" charset="-128"/>
                <a:cs typeface="Calibri" panose="020F0502020204030204" pitchFamily="34" charset="0"/>
              </a:rPr>
              <a:t> at 1.9 K.</a:t>
            </a:r>
            <a:endParaRPr kumimoji="1" lang="en-US" altLang="ja-JP" sz="1500" dirty="0"/>
          </a:p>
          <a:p>
            <a:r>
              <a:rPr lang="en-US" altLang="ja-JP" sz="1500" dirty="0"/>
              <a:t>1.9 K Hi-pot test (only at the end of the 2nd cycle)</a:t>
            </a:r>
          </a:p>
          <a:p>
            <a:r>
              <a:rPr lang="en-US" altLang="ja-JP" sz="1500" dirty="0"/>
              <a:t>Warm-up</a:t>
            </a:r>
          </a:p>
          <a:p>
            <a:pPr lvl="1"/>
            <a:r>
              <a:rPr kumimoji="1" lang="en-US" altLang="ja-JP" sz="1500" dirty="0"/>
              <a:t>RRR measurement</a:t>
            </a:r>
            <a:endParaRPr kumimoji="1" lang="ja-JP" altLang="en-US" sz="15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447B086-6D52-7243-8577-198EAE3FD7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WP3 meeting, Jun. 7, 2023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81F213C-F4E8-BF43-9B32-204546FFD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33934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0EDA5"/>
        </a:solidFill>
        <a:ln>
          <a:solidFill>
            <a:srgbClr val="92D050"/>
          </a:solidFill>
        </a:ln>
        <a:effectLst/>
      </a:spPr>
      <a:bodyPr rtlCol="0" anchor="ctr"/>
      <a:lstStyle>
        <a:defPPr algn="ctr">
          <a:defRPr kumimoji="1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  <a:prstDash val="solid"/>
          <a:headEnd type="none" w="med" len="med"/>
          <a:tailEnd type="none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L-LHC_format" id="{81FC9E3B-1F93-D64F-8F35-96B495E04755}" vid="{698955D6-C102-BC4D-9B02-4D0C0F843016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1160</TotalTime>
  <Words>2095</Words>
  <Application>Microsoft Macintosh PowerPoint</Application>
  <PresentationFormat>画面に合わせる (4:3)</PresentationFormat>
  <Paragraphs>343</Paragraphs>
  <Slides>22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Symbol</vt:lpstr>
      <vt:lpstr>Wingdings</vt:lpstr>
      <vt:lpstr>Thème Office</vt:lpstr>
      <vt:lpstr>Test result of MBXF1</vt:lpstr>
      <vt:lpstr>Outline</vt:lpstr>
      <vt:lpstr>D1 magnet (MBXF)</vt:lpstr>
      <vt:lpstr>Remaining issues in the KEK test facility</vt:lpstr>
      <vt:lpstr>Installation of the new EE system: Varistor</vt:lpstr>
      <vt:lpstr>Additional Helium Gas Storage Bag</vt:lpstr>
      <vt:lpstr>Additional Helium Gas Storage Bag</vt:lpstr>
      <vt:lpstr>Test schedule</vt:lpstr>
      <vt:lpstr>Test items</vt:lpstr>
      <vt:lpstr>1.9 K Hi-pot test</vt:lpstr>
      <vt:lpstr>Validation of varistor</vt:lpstr>
      <vt:lpstr>Training performance</vt:lpstr>
      <vt:lpstr>Quench start location</vt:lpstr>
      <vt:lpstr>Current holding</vt:lpstr>
      <vt:lpstr>Measured maximum coil voltage</vt:lpstr>
      <vt:lpstr>MITTs, magnet dissipation energy</vt:lpstr>
      <vt:lpstr>He gas recovery</vt:lpstr>
      <vt:lpstr>Joint resistance</vt:lpstr>
      <vt:lpstr>RRR measurement</vt:lpstr>
      <vt:lpstr>Summary</vt:lpstr>
      <vt:lpstr>PowerPoint プレゼンテーション</vt:lpstr>
      <vt:lpstr>Current history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result of MBXF1</dc:title>
  <dc:creator>Sugano Michinaka</dc:creator>
  <cp:lastModifiedBy>Sugano Michinaka</cp:lastModifiedBy>
  <cp:revision>52</cp:revision>
  <cp:lastPrinted>2018-10-06T05:21:15Z</cp:lastPrinted>
  <dcterms:created xsi:type="dcterms:W3CDTF">2023-06-02T01:09:43Z</dcterms:created>
  <dcterms:modified xsi:type="dcterms:W3CDTF">2023-06-07T03:59:15Z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