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47"/>
  </p:notesMasterIdLst>
  <p:handoutMasterIdLst>
    <p:handoutMasterId r:id="rId48"/>
  </p:handoutMasterIdLst>
  <p:sldIdLst>
    <p:sldId id="263" r:id="rId5"/>
    <p:sldId id="699" r:id="rId6"/>
    <p:sldId id="319" r:id="rId7"/>
    <p:sldId id="339" r:id="rId8"/>
    <p:sldId id="706" r:id="rId9"/>
    <p:sldId id="708" r:id="rId10"/>
    <p:sldId id="338" r:id="rId11"/>
    <p:sldId id="262" r:id="rId12"/>
    <p:sldId id="340" r:id="rId13"/>
    <p:sldId id="686" r:id="rId14"/>
    <p:sldId id="679" r:id="rId15"/>
    <p:sldId id="683" r:id="rId16"/>
    <p:sldId id="682" r:id="rId17"/>
    <p:sldId id="709" r:id="rId18"/>
    <p:sldId id="684" r:id="rId19"/>
    <p:sldId id="687" r:id="rId20"/>
    <p:sldId id="283" r:id="rId21"/>
    <p:sldId id="696" r:id="rId22"/>
    <p:sldId id="694" r:id="rId23"/>
    <p:sldId id="688" r:id="rId24"/>
    <p:sldId id="689" r:id="rId25"/>
    <p:sldId id="700" r:id="rId26"/>
    <p:sldId id="691" r:id="rId27"/>
    <p:sldId id="693" r:id="rId28"/>
    <p:sldId id="692" r:id="rId29"/>
    <p:sldId id="697" r:id="rId30"/>
    <p:sldId id="712" r:id="rId31"/>
    <p:sldId id="710" r:id="rId32"/>
    <p:sldId id="698" r:id="rId33"/>
    <p:sldId id="711" r:id="rId34"/>
    <p:sldId id="266" r:id="rId35"/>
    <p:sldId id="695" r:id="rId36"/>
    <p:sldId id="701" r:id="rId37"/>
    <p:sldId id="267" r:id="rId38"/>
    <p:sldId id="681" r:id="rId39"/>
    <p:sldId id="268" r:id="rId40"/>
    <p:sldId id="269" r:id="rId41"/>
    <p:sldId id="657" r:id="rId42"/>
    <p:sldId id="685" r:id="rId43"/>
    <p:sldId id="333" r:id="rId44"/>
    <p:sldId id="690" r:id="rId45"/>
    <p:sldId id="680" r:id="rId4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42"/>
    <p:restoredTop sz="96327"/>
  </p:normalViewPr>
  <p:slideViewPr>
    <p:cSldViewPr snapToObjects="1" showGuides="1">
      <p:cViewPr varScale="1">
        <p:scale>
          <a:sx n="162" d="100"/>
          <a:sy n="162" d="100"/>
        </p:scale>
        <p:origin x="208" y="32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07/06/2023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07/06/2023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WP3 meeting, 23.06.07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8288F91-F6C8-A244-9607-70AC1878C6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1" y="4559021"/>
            <a:ext cx="1371600" cy="41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>
            <a:normAutofit/>
          </a:bodyPr>
          <a:lstStyle>
            <a:lvl1pPr algn="l">
              <a:defRPr sz="2000"/>
            </a:lvl1pPr>
            <a:lvl2pPr algn="l">
              <a:defRPr sz="2000"/>
            </a:lvl2pPr>
            <a:lvl3pPr algn="l">
              <a:defRPr sz="20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図 12">
            <a:extLst>
              <a:ext uri="{FF2B5EF4-FFF2-40B4-BE49-F238E27FC236}">
                <a16:creationId xmlns:a16="http://schemas.microsoft.com/office/drawing/2014/main" id="{968CFA7E-3945-A94A-9AB7-443C8642D0A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103" y="4565753"/>
            <a:ext cx="833969" cy="5003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>
            <a:normAutofit/>
          </a:bodyPr>
          <a:lstStyle>
            <a:lvl1pPr algn="l">
              <a:defRPr sz="1800"/>
            </a:lvl1pPr>
            <a:lvl2pPr algn="l">
              <a:defRPr sz="1800"/>
            </a:lvl2pPr>
            <a:lvl3pPr algn="l">
              <a:defRPr sz="1800"/>
            </a:lvl3pPr>
            <a:lvl4pPr algn="l">
              <a:defRPr sz="1800"/>
            </a:lvl4pPr>
            <a:lvl5pPr algn="l"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>
            <a:normAutofit/>
          </a:bodyPr>
          <a:lstStyle>
            <a:lvl1pPr algn="l">
              <a:defRPr sz="1800"/>
            </a:lvl1pPr>
            <a:lvl2pPr algn="l">
              <a:defRPr sz="1800"/>
            </a:lvl2pPr>
            <a:lvl3pPr algn="l">
              <a:defRPr sz="1800"/>
            </a:lvl3pPr>
            <a:lvl4pPr algn="l">
              <a:defRPr sz="1800"/>
            </a:lvl4pPr>
            <a:lvl5pPr algn="l"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6" name="図 15">
            <a:extLst>
              <a:ext uri="{FF2B5EF4-FFF2-40B4-BE49-F238E27FC236}">
                <a16:creationId xmlns:a16="http://schemas.microsoft.com/office/drawing/2014/main" id="{286261FA-9987-B042-8FAB-8AC0FBC74CC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103" y="4565753"/>
            <a:ext cx="833969" cy="5003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図 12">
            <a:extLst>
              <a:ext uri="{FF2B5EF4-FFF2-40B4-BE49-F238E27FC236}">
                <a16:creationId xmlns:a16="http://schemas.microsoft.com/office/drawing/2014/main" id="{B4AA46FE-7923-444D-85C6-F9639525641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103" y="4565753"/>
            <a:ext cx="833969" cy="5003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1" name="図 10">
            <a:extLst>
              <a:ext uri="{FF2B5EF4-FFF2-40B4-BE49-F238E27FC236}">
                <a16:creationId xmlns:a16="http://schemas.microsoft.com/office/drawing/2014/main" id="{A757A369-E463-8F4D-AF69-5108DD7C8D0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103" y="4565753"/>
            <a:ext cx="833969" cy="5003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noProof="0"/>
              <a:t>アイコンをクリックして図を追加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図 13">
            <a:extLst>
              <a:ext uri="{FF2B5EF4-FFF2-40B4-BE49-F238E27FC236}">
                <a16:creationId xmlns:a16="http://schemas.microsoft.com/office/drawing/2014/main" id="{5AE84A65-B96F-404C-B458-E345687A570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48103" y="4565753"/>
            <a:ext cx="833969" cy="5003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5E61EB77-3275-AF49-A406-9BA4F660289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151" y="4559021"/>
            <a:ext cx="1371600" cy="41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WP3 meeting, 23.06.07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kumimoji="1"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hyperlink" Target="https://edms.cern.ch/document/2747312/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package" Target="../embeddings/Microsoft_Excel_______.xlsx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package" Target="../embeddings/Microsoft_Excel_______1.xlsx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tif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7" Type="http://schemas.openxmlformats.org/officeDocument/2006/relationships/image" Target="../media/image55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package" Target="../embeddings/Microsoft_Excel_______2.xlsx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emf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emf"/><Relationship Id="rId2" Type="http://schemas.openxmlformats.org/officeDocument/2006/relationships/package" Target="../embeddings/Microsoft_Excel_______3.xlsx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package" Target="../embeddings/Microsoft_Excel_______4.xlsx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tiff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emf"/><Relationship Id="rId2" Type="http://schemas.openxmlformats.org/officeDocument/2006/relationships/package" Target="../embeddings/Microsoft_Excel_______5.xlsx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9.e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tif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tiff"/><Relationship Id="rId3" Type="http://schemas.openxmlformats.org/officeDocument/2006/relationships/image" Target="../media/image19.tiff"/><Relationship Id="rId7" Type="http://schemas.openxmlformats.org/officeDocument/2006/relationships/image" Target="../media/image23.tiff"/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tiff"/><Relationship Id="rId5" Type="http://schemas.openxmlformats.org/officeDocument/2006/relationships/image" Target="../media/image21.tiff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Magnetic measurements </a:t>
            </a:r>
            <a:br>
              <a:rPr lang="en-GB" dirty="0"/>
            </a:br>
            <a:r>
              <a:rPr lang="en-GB" dirty="0"/>
              <a:t>for the 1</a:t>
            </a:r>
            <a:r>
              <a:rPr lang="en-GB" baseline="30000" dirty="0"/>
              <a:t>st</a:t>
            </a:r>
            <a:r>
              <a:rPr lang="en-GB" dirty="0"/>
              <a:t> series of D1: MBXF1 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Kento Suzuki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WP3meeting, 23.06.07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00CC8B-1888-BB3B-3C77-6A158C841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Test schedule 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B7234B-C4AA-C2FA-24E8-076CCE98A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MBXF1 reception : 3/16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b="1" dirty="0">
                <a:solidFill>
                  <a:srgbClr val="00B050"/>
                </a:solidFill>
              </a:rPr>
              <a:t>Horizontal MM (</a:t>
            </a:r>
            <a:r>
              <a:rPr kumimoji="1" lang="en-US" altLang="ja-JP" b="1" i="1" dirty="0">
                <a:solidFill>
                  <a:srgbClr val="00B050"/>
                </a:solidFill>
              </a:rPr>
              <a:t>I</a:t>
            </a:r>
            <a:r>
              <a:rPr kumimoji="1" lang="en-US" altLang="ja-JP" b="1" dirty="0">
                <a:solidFill>
                  <a:srgbClr val="00B050"/>
                </a:solidFill>
              </a:rPr>
              <a:t>=15A): 3/17 – 3/24</a:t>
            </a:r>
          </a:p>
          <a:p>
            <a:endParaRPr lang="en-US" altLang="ja-JP" dirty="0"/>
          </a:p>
          <a:p>
            <a:r>
              <a:rPr kumimoji="1" lang="en-US" altLang="ja-JP" dirty="0"/>
              <a:t>Vertical MM in the 1</a:t>
            </a:r>
            <a:r>
              <a:rPr kumimoji="1" lang="en-US" altLang="ja-JP" baseline="30000" dirty="0"/>
              <a:t>st</a:t>
            </a:r>
            <a:r>
              <a:rPr kumimoji="1" lang="en-US" altLang="ja-JP" dirty="0"/>
              <a:t> thermal cycle : </a:t>
            </a:r>
          </a:p>
          <a:p>
            <a:pPr lvl="1"/>
            <a:r>
              <a:rPr lang="en-US" altLang="ja-JP" dirty="0"/>
              <a:t>Room temperature (</a:t>
            </a:r>
            <a:r>
              <a:rPr lang="en-US" altLang="ja-JP" i="1" dirty="0"/>
              <a:t>I</a:t>
            </a:r>
            <a:r>
              <a:rPr lang="en-US" altLang="ja-JP" dirty="0"/>
              <a:t>=10A) : 4/10</a:t>
            </a:r>
          </a:p>
          <a:p>
            <a:pPr lvl="1"/>
            <a:r>
              <a:rPr lang="en-US" altLang="ja-JP" dirty="0"/>
              <a:t>1.9 K temperature (</a:t>
            </a:r>
            <a:r>
              <a:rPr lang="en-US" altLang="ja-JP" i="1" dirty="0"/>
              <a:t>I</a:t>
            </a:r>
            <a:r>
              <a:rPr lang="en-US" altLang="ja-JP" dirty="0"/>
              <a:t>=687A-12110A) : 5/10 – 5/16</a:t>
            </a:r>
            <a:endParaRPr kumimoji="1" lang="en-US" altLang="ja-JP" dirty="0"/>
          </a:p>
          <a:p>
            <a:pPr lvl="1"/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BC8D383-ED09-6A48-0FFA-3C62FFB12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7FC3DF7-5CB6-F320-1F01-EB6945B80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557771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79E1CF8-A7BE-3DE0-D93B-BB850440A7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36559"/>
            <a:ext cx="7920000" cy="540000"/>
          </a:xfrm>
        </p:spPr>
        <p:txBody>
          <a:bodyPr/>
          <a:lstStyle/>
          <a:p>
            <a:r>
              <a:rPr lang="en-US" altLang="ja-JP" dirty="0"/>
              <a:t>Preparation work during horizontal MM (3/17)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E79EC02-6BDD-35E6-8170-A7619FDAE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09DF99C-EB5B-F767-2059-349F1BB22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18" name="図 17" descr="屋内, 草, グリーン, 空港 が含まれている画像&#10;&#10;自動的に生成された説明">
            <a:extLst>
              <a:ext uri="{FF2B5EF4-FFF2-40B4-BE49-F238E27FC236}">
                <a16:creationId xmlns:a16="http://schemas.microsoft.com/office/drawing/2014/main" id="{B444AA19-726B-CA8E-201D-5534A14DCF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9702" y="601129"/>
            <a:ext cx="3522537" cy="2641902"/>
          </a:xfrm>
          <a:prstGeom prst="rect">
            <a:avLst/>
          </a:prstGeom>
        </p:spPr>
      </p:pic>
      <p:pic>
        <p:nvPicPr>
          <p:cNvPr id="6" name="図 5" descr="屋内, 荷物, いっぱい, 部屋 が含まれている画像&#10;&#10;自動的に生成された説明">
            <a:extLst>
              <a:ext uri="{FF2B5EF4-FFF2-40B4-BE49-F238E27FC236}">
                <a16:creationId xmlns:a16="http://schemas.microsoft.com/office/drawing/2014/main" id="{2E5948C5-31AF-301A-88FA-5151D976F80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125" y="719952"/>
            <a:ext cx="2912578" cy="3883437"/>
          </a:xfrm>
          <a:prstGeom prst="rect">
            <a:avLst/>
          </a:prstGeom>
        </p:spPr>
      </p:pic>
      <p:pic>
        <p:nvPicPr>
          <p:cNvPr id="8" name="図 7" descr="屋内, 飛行機, 座る, 草 が含まれている画像&#10;&#10;自動的に生成された説明">
            <a:extLst>
              <a:ext uri="{FF2B5EF4-FFF2-40B4-BE49-F238E27FC236}">
                <a16:creationId xmlns:a16="http://schemas.microsoft.com/office/drawing/2014/main" id="{12B8EC4A-4F37-89C7-C4B4-AB6FD36960E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9863" y="2354812"/>
            <a:ext cx="3522537" cy="2641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95377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8EB5C61-8D82-E148-4630-1E7DE51B9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998" y="9236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Rotating coil for the horizontal MM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91F3C1-B2DB-CE26-90D9-B433885DD3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087" y="818138"/>
            <a:ext cx="7920000" cy="3680222"/>
          </a:xfrm>
        </p:spPr>
        <p:txBody>
          <a:bodyPr/>
          <a:lstStyle/>
          <a:p>
            <a:r>
              <a:rPr kumimoji="1" lang="en-US" altLang="ja-JP" dirty="0"/>
              <a:t>Common layout with the vertical MM system</a:t>
            </a:r>
          </a:p>
          <a:p>
            <a:pPr lvl="1"/>
            <a:r>
              <a:rPr lang="en-JP" altLang="ja-JP"/>
              <a:t>A long coil (500mm) sandwitched by two short </a:t>
            </a:r>
            <a:r>
              <a:rPr lang="en-US" altLang="ja-JP" dirty="0"/>
              <a:t>one</a:t>
            </a:r>
            <a:r>
              <a:rPr lang="en-JP" altLang="ja-JP"/>
              <a:t>s (50mm)</a:t>
            </a:r>
          </a:p>
          <a:p>
            <a:pPr lvl="1"/>
            <a:r>
              <a:rPr lang="en-JP" altLang="ja-JP"/>
              <a:t>Long coil for </a:t>
            </a:r>
            <a:r>
              <a:rPr lang="en-JP" altLang="ja-JP" u="sng"/>
              <a:t>integral measurement</a:t>
            </a:r>
          </a:p>
          <a:p>
            <a:pPr lvl="1"/>
            <a:r>
              <a:rPr lang="en-JP" altLang="ja-JP"/>
              <a:t>Short coils for </a:t>
            </a:r>
            <a:r>
              <a:rPr lang="en-JP" altLang="ja-JP" u="sng"/>
              <a:t>profile measurement</a:t>
            </a:r>
            <a:r>
              <a:rPr lang="en-JP" altLang="ja-JP"/>
              <a:t> </a:t>
            </a:r>
            <a:endParaRPr lang="en-US" altLang="ja-JP" dirty="0"/>
          </a:p>
          <a:p>
            <a:r>
              <a:rPr lang="en-US" altLang="ja-JP" dirty="0"/>
              <a:t>Measurement procedure : EDMS 2747312</a:t>
            </a:r>
          </a:p>
          <a:p>
            <a:pPr lvl="1"/>
            <a:r>
              <a:rPr lang="en" altLang="ja-JP" b="0" i="0" dirty="0">
                <a:effectLst/>
                <a:latin typeface="Helvetica" pitchFamily="2" charset="0"/>
                <a:hlinkClick r:id="rId2"/>
              </a:rPr>
              <a:t>https://edms.cern.ch/document/2747312/1</a:t>
            </a:r>
            <a:endParaRPr lang="en" altLang="ja-JP" b="0" i="0" dirty="0">
              <a:effectLst/>
              <a:latin typeface="Helvetica" pitchFamily="2" charset="0"/>
            </a:endParaRPr>
          </a:p>
          <a:p>
            <a:r>
              <a:rPr lang="en" altLang="ja-JP" dirty="0">
                <a:latin typeface="Helvetica" pitchFamily="2" charset="0"/>
              </a:rPr>
              <a:t>Expected coverage:</a:t>
            </a:r>
            <a:endParaRPr lang="en-JP" altLang="ja-JP"/>
          </a:p>
          <a:p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EEC4B94-F6B3-24E8-6FE7-FD81A22EF1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AC52C30-C10A-8714-C135-F738B8EB4A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5F21CF-EB97-7550-32E5-F7B8CADC0688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801450" y="1958962"/>
            <a:ext cx="5040756" cy="1141304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40969BB0-9F86-7695-019C-C29363E8AEE9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291830"/>
            <a:ext cx="5040560" cy="1888837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C98A56EF-E516-5D10-C139-584F4E9F1072}"/>
              </a:ext>
            </a:extLst>
          </p:cNvPr>
          <p:cNvSpPr txBox="1"/>
          <p:nvPr/>
        </p:nvSpPr>
        <p:spPr>
          <a:xfrm>
            <a:off x="3059832" y="3939902"/>
            <a:ext cx="1944216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Short (LE-side)</a:t>
            </a:r>
          </a:p>
          <a:p>
            <a:r>
              <a:rPr kumimoji="1" lang="en-US" altLang="ja-JP" dirty="0"/>
              <a:t>Long</a:t>
            </a:r>
          </a:p>
          <a:p>
            <a:r>
              <a:rPr kumimoji="1" lang="en-US" altLang="ja-JP" dirty="0">
                <a:solidFill>
                  <a:schemeClr val="tx2"/>
                </a:solidFill>
              </a:rPr>
              <a:t>Short (RE-side)</a:t>
            </a:r>
            <a:endParaRPr kumimoji="1" lang="ja-JP" altLang="en-US">
              <a:solidFill>
                <a:schemeClr val="tx2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30F6EB2-C53E-1E56-ACE9-E522915FF76F}"/>
              </a:ext>
            </a:extLst>
          </p:cNvPr>
          <p:cNvSpPr txBox="1"/>
          <p:nvPr/>
        </p:nvSpPr>
        <p:spPr>
          <a:xfrm>
            <a:off x="8717352" y="106237"/>
            <a:ext cx="658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LE</a:t>
            </a:r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1585A3E-0AF2-3210-5F61-480D69C172B3}"/>
              </a:ext>
            </a:extLst>
          </p:cNvPr>
          <p:cNvSpPr txBox="1"/>
          <p:nvPr/>
        </p:nvSpPr>
        <p:spPr>
          <a:xfrm>
            <a:off x="8670323" y="4424772"/>
            <a:ext cx="658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RE</a:t>
            </a:r>
            <a:endParaRPr kumimoji="1" lang="ja-JP" altLang="en-US"/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E82A6269-5081-3478-D4DE-9F11E3DA6EDC}"/>
              </a:ext>
            </a:extLst>
          </p:cNvPr>
          <p:cNvCxnSpPr/>
          <p:nvPr/>
        </p:nvCxnSpPr>
        <p:spPr>
          <a:xfrm flipV="1">
            <a:off x="8892480" y="483518"/>
            <a:ext cx="0" cy="43833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CBE61F00-5705-6EAB-6A01-C08BEC70714F}"/>
              </a:ext>
            </a:extLst>
          </p:cNvPr>
          <p:cNvCxnSpPr>
            <a:cxnSpLocks/>
          </p:cNvCxnSpPr>
          <p:nvPr/>
        </p:nvCxnSpPr>
        <p:spPr>
          <a:xfrm>
            <a:off x="8820472" y="3946192"/>
            <a:ext cx="0" cy="47858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48330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>
            <a:extLst>
              <a:ext uri="{FF2B5EF4-FFF2-40B4-BE49-F238E27FC236}">
                <a16:creationId xmlns:a16="http://schemas.microsoft.com/office/drawing/2014/main" id="{F77E14F9-EA81-E37E-BCB5-E7F94C85483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2734300"/>
            <a:ext cx="5740562" cy="235773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EE88BEDD-76EC-1F7E-B701-DA3EC7FE561F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89734"/>
            <a:ext cx="5328592" cy="2326213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E2D3698D-32A9-8713-981D-2747BA0DF2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40614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Measured b</a:t>
            </a:r>
            <a:r>
              <a:rPr kumimoji="1" lang="en-US" altLang="ja-JP" baseline="-25000" dirty="0"/>
              <a:t>3 </a:t>
            </a:r>
            <a:r>
              <a:rPr kumimoji="1" lang="en-US" altLang="ja-JP" dirty="0"/>
              <a:t> profile </a:t>
            </a:r>
            <a:endParaRPr kumimoji="1" lang="ja-JP" altLang="en-US"/>
          </a:p>
        </p:txBody>
      </p:sp>
      <p:sp>
        <p:nvSpPr>
          <p:cNvPr id="12" name="コンテンツ プレースホルダー 11">
            <a:extLst>
              <a:ext uri="{FF2B5EF4-FFF2-40B4-BE49-F238E27FC236}">
                <a16:creationId xmlns:a16="http://schemas.microsoft.com/office/drawing/2014/main" id="{7569ED78-D6AD-5E7C-2E2E-E5403B0973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8771" y="627301"/>
            <a:ext cx="3637725" cy="4249524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The first check of the field profile along the entire coil of MBXF1</a:t>
            </a:r>
          </a:p>
          <a:p>
            <a:r>
              <a:rPr lang="en-US" altLang="ja-JP" i="1" dirty="0"/>
              <a:t>b</a:t>
            </a:r>
            <a:r>
              <a:rPr lang="en-US" altLang="ja-JP" i="1" baseline="-25000" dirty="0"/>
              <a:t>3</a:t>
            </a:r>
            <a:r>
              <a:rPr lang="en-US" altLang="ja-JP" dirty="0"/>
              <a:t> in the SS has a ’bump’ and a peak around the magnet center</a:t>
            </a:r>
          </a:p>
          <a:p>
            <a:r>
              <a:rPr lang="en-US" altLang="ja-JP" dirty="0"/>
              <a:t>Variation of ±0.8 units observed for the SS in the long coil measurement</a:t>
            </a:r>
          </a:p>
          <a:p>
            <a:pPr lvl="1"/>
            <a:r>
              <a:rPr lang="en-US" altLang="ja-JP" dirty="0"/>
              <a:t>This is not the first feature in the full-scale magnet</a:t>
            </a:r>
          </a:p>
          <a:p>
            <a:pPr lvl="1"/>
            <a:r>
              <a:rPr lang="en-US" altLang="ja-JP" dirty="0"/>
              <a:t>Similar feature was confirmed in the prototype too (see backup)  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A0F3B2F-2F53-62F6-9960-FC25FAC4E2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8F769BD-6B39-B0D1-5C7A-7B88BB878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06A4292-000B-5149-C159-6BEBCB34B036}"/>
              </a:ext>
            </a:extLst>
          </p:cNvPr>
          <p:cNvSpPr txBox="1"/>
          <p:nvPr/>
        </p:nvSpPr>
        <p:spPr>
          <a:xfrm>
            <a:off x="1427740" y="1602260"/>
            <a:ext cx="340646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b="1" dirty="0">
                <a:solidFill>
                  <a:srgbClr val="0070C0"/>
                </a:solidFill>
              </a:rPr>
              <a:t>short (RE, 50)</a:t>
            </a:r>
            <a:r>
              <a:rPr lang="ja-JP" altLang="en-US" sz="1350" b="1" dirty="0">
                <a:solidFill>
                  <a:srgbClr val="0070C0"/>
                </a:solidFill>
              </a:rPr>
              <a:t>　</a:t>
            </a:r>
            <a:r>
              <a:rPr lang="en-US" altLang="ja-JP" sz="1350" b="1" dirty="0"/>
              <a:t>long (500) </a:t>
            </a:r>
            <a:r>
              <a:rPr kumimoji="1" lang="en-US" altLang="ja-JP" sz="1350" b="1" dirty="0">
                <a:solidFill>
                  <a:srgbClr val="FF0000"/>
                </a:solidFill>
              </a:rPr>
              <a:t>short (LE, 50)</a:t>
            </a:r>
            <a:r>
              <a:rPr kumimoji="1" lang="ja-JP" altLang="en-US" sz="1350" b="1">
                <a:solidFill>
                  <a:srgbClr val="FF0000"/>
                </a:solidFill>
              </a:rPr>
              <a:t>　</a:t>
            </a:r>
            <a:endParaRPr kumimoji="1" lang="en-US" altLang="ja-JP" sz="1350" b="1" dirty="0">
              <a:solidFill>
                <a:srgbClr val="00B050"/>
              </a:solidFill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E1D09E2-6D13-4CBE-7AE0-8F3F0B5A3C95}"/>
              </a:ext>
            </a:extLst>
          </p:cNvPr>
          <p:cNvSpPr txBox="1"/>
          <p:nvPr/>
        </p:nvSpPr>
        <p:spPr>
          <a:xfrm>
            <a:off x="1447544" y="4296421"/>
            <a:ext cx="3747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Straight section (SS): -2500  - +2500</a:t>
            </a:r>
            <a:endParaRPr kumimoji="1" lang="ja-JP" altLang="en-US" sz="1400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2E1C6895-9970-386C-EACF-373310A6987F}"/>
              </a:ext>
            </a:extLst>
          </p:cNvPr>
          <p:cNvCxnSpPr/>
          <p:nvPr/>
        </p:nvCxnSpPr>
        <p:spPr>
          <a:xfrm>
            <a:off x="2267744" y="3147814"/>
            <a:ext cx="0" cy="792088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AF10949-A0D8-D118-02D2-D39409801329}"/>
              </a:ext>
            </a:extLst>
          </p:cNvPr>
          <p:cNvSpPr txBox="1"/>
          <p:nvPr/>
        </p:nvSpPr>
        <p:spPr>
          <a:xfrm>
            <a:off x="1015501" y="2908381"/>
            <a:ext cx="139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±0.8 units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3077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F5D01B2-15DE-ED08-F19A-EEA9ECC48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16296"/>
            <a:ext cx="7920000" cy="540000"/>
          </a:xfrm>
        </p:spPr>
        <p:txBody>
          <a:bodyPr/>
          <a:lstStyle/>
          <a:p>
            <a:r>
              <a:rPr lang="en-US" altLang="ja-JP" dirty="0"/>
              <a:t>FQ table of MBXF1 for room temperature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2C7A738-B2AE-0733-4093-507DCACA9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E92FF79-089A-3D2C-B285-56B65092B1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8" name="オブジェクト 7">
            <a:extLst>
              <a:ext uri="{FF2B5EF4-FFF2-40B4-BE49-F238E27FC236}">
                <a16:creationId xmlns:a16="http://schemas.microsoft.com/office/drawing/2014/main" id="{2C9638C7-6CCF-55D4-95DC-4067F61F889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7516304"/>
              </p:ext>
            </p:extLst>
          </p:nvPr>
        </p:nvGraphicFramePr>
        <p:xfrm>
          <a:off x="-9059" y="1109374"/>
          <a:ext cx="9153059" cy="40341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シート" r:id="rId2" imgW="12192000" imgH="5372100" progId="Excel.Sheet.12">
                  <p:embed/>
                </p:oleObj>
              </mc:Choice>
              <mc:Fallback>
                <p:oleObj name="シート" r:id="rId2" imgW="12192000" imgH="53721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-9059" y="1109374"/>
                        <a:ext cx="9153059" cy="403412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787CF76-9FE5-8164-D095-0085F368B2F1}"/>
              </a:ext>
            </a:extLst>
          </p:cNvPr>
          <p:cNvSpPr txBox="1"/>
          <p:nvPr/>
        </p:nvSpPr>
        <p:spPr>
          <a:xfrm>
            <a:off x="35496" y="351696"/>
            <a:ext cx="2088232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" altLang="ja-JP" sz="1000" u="none" strike="noStrike" dirty="0">
                <a:effectLst/>
              </a:rPr>
              <a:t>RE: -3505 mm - -2505 mm</a:t>
            </a:r>
          </a:p>
          <a:p>
            <a:r>
              <a:rPr lang="en" altLang="ja-JP" sz="1000" u="none" strike="noStrike" dirty="0">
                <a:effectLst/>
              </a:rPr>
              <a:t>SS: -2505 mm - 2495 mm</a:t>
            </a:r>
          </a:p>
          <a:p>
            <a:r>
              <a:rPr lang="en" altLang="ja-JP" sz="1000" u="none" strike="noStrike" dirty="0">
                <a:effectLst/>
              </a:rPr>
              <a:t>LE: 2495 mm - 3995 mm</a:t>
            </a:r>
          </a:p>
          <a:p>
            <a:r>
              <a:rPr lang="en" altLang="ja-JP" sz="1000" u="none" strike="noStrike" dirty="0">
                <a:effectLst/>
              </a:rPr>
              <a:t>Central: -255 mm - 245 mm</a:t>
            </a:r>
            <a:endParaRPr lang="en" altLang="ja-JP" sz="1000" b="0" i="0" u="none" strike="noStrike" dirty="0">
              <a:solidFill>
                <a:srgbClr val="000000"/>
              </a:solidFill>
              <a:effectLst/>
              <a:latin typeface="Helvetica" pitchFamily="2" charset="0"/>
              <a:ea typeface="游ゴシック" panose="020B0400000000000000" pitchFamily="34" charset="-128"/>
            </a:endParaRP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D89A9DAF-52D4-9DA6-4F19-1F437CAB807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58420" y="627534"/>
            <a:ext cx="1313580" cy="405162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B382E8E7-4657-FA68-9B39-9C2672B3C612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5" y="627534"/>
            <a:ext cx="1313579" cy="405162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FABE7B45-ED25-9FA4-8412-D1B41EE2151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8185" y="627534"/>
            <a:ext cx="1313576" cy="405162"/>
          </a:xfrm>
          <a:prstGeom prst="rect">
            <a:avLst/>
          </a:prstGeom>
        </p:spPr>
      </p:pic>
      <p:sp>
        <p:nvSpPr>
          <p:cNvPr id="14" name="角丸四角形 13">
            <a:extLst>
              <a:ext uri="{FF2B5EF4-FFF2-40B4-BE49-F238E27FC236}">
                <a16:creationId xmlns:a16="http://schemas.microsoft.com/office/drawing/2014/main" id="{59360C32-4C0B-3CD3-0EF3-D16C5A372A60}"/>
              </a:ext>
            </a:extLst>
          </p:cNvPr>
          <p:cNvSpPr/>
          <p:nvPr/>
        </p:nvSpPr>
        <p:spPr>
          <a:xfrm>
            <a:off x="7596336" y="1491630"/>
            <a:ext cx="792088" cy="216024"/>
          </a:xfrm>
          <a:prstGeom prst="roundRect">
            <a:avLst/>
          </a:prstGeom>
          <a:noFill/>
          <a:ln w="190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角丸四角形 14">
            <a:extLst>
              <a:ext uri="{FF2B5EF4-FFF2-40B4-BE49-F238E27FC236}">
                <a16:creationId xmlns:a16="http://schemas.microsoft.com/office/drawing/2014/main" id="{B03D3F54-F8F5-5C97-5A4A-38870BE357DC}"/>
              </a:ext>
            </a:extLst>
          </p:cNvPr>
          <p:cNvSpPr/>
          <p:nvPr/>
        </p:nvSpPr>
        <p:spPr>
          <a:xfrm>
            <a:off x="8388424" y="1699277"/>
            <a:ext cx="792088" cy="216024"/>
          </a:xfrm>
          <a:prstGeom prst="roundRect">
            <a:avLst/>
          </a:prstGeom>
          <a:noFill/>
          <a:ln w="190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角丸四角形 15">
            <a:extLst>
              <a:ext uri="{FF2B5EF4-FFF2-40B4-BE49-F238E27FC236}">
                <a16:creationId xmlns:a16="http://schemas.microsoft.com/office/drawing/2014/main" id="{8704879A-26F2-0578-FA81-8337493F1B24}"/>
              </a:ext>
            </a:extLst>
          </p:cNvPr>
          <p:cNvSpPr/>
          <p:nvPr/>
        </p:nvSpPr>
        <p:spPr>
          <a:xfrm>
            <a:off x="8388424" y="2067694"/>
            <a:ext cx="792088" cy="216024"/>
          </a:xfrm>
          <a:prstGeom prst="roundRect">
            <a:avLst/>
          </a:prstGeom>
          <a:noFill/>
          <a:ln w="190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4715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516400-539E-966A-F452-D0FB37230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kumimoji="1" lang="en-US" altLang="ja-JP" sz="2400" dirty="0"/>
              <a:t>Comparison with prototype and prediction (Roxie2D)</a:t>
            </a:r>
            <a:endParaRPr kumimoji="1" lang="ja-JP" altLang="en-US" sz="240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47402B5-94FF-A36A-A3AB-8E9755CCC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246FF5A-063A-D29E-E652-54CF384EB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graphicFrame>
        <p:nvGraphicFramePr>
          <p:cNvPr id="7" name="オブジェクト 6">
            <a:extLst>
              <a:ext uri="{FF2B5EF4-FFF2-40B4-BE49-F238E27FC236}">
                <a16:creationId xmlns:a16="http://schemas.microsoft.com/office/drawing/2014/main" id="{CD770CC5-F37E-7B9B-A1DC-72816594559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8789224"/>
              </p:ext>
            </p:extLst>
          </p:nvPr>
        </p:nvGraphicFramePr>
        <p:xfrm>
          <a:off x="231332" y="519462"/>
          <a:ext cx="8373116" cy="39656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シート" r:id="rId2" imgW="13728700" imgH="6502400" progId="Excel.Sheet.12">
                  <p:embed/>
                </p:oleObj>
              </mc:Choice>
              <mc:Fallback>
                <p:oleObj name="シート" r:id="rId2" imgW="13728700" imgH="65024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31332" y="519462"/>
                        <a:ext cx="8373116" cy="396560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290C6C9-A416-1BD5-537B-36F6148E954E}"/>
              </a:ext>
            </a:extLst>
          </p:cNvPr>
          <p:cNvSpPr txBox="1"/>
          <p:nvPr/>
        </p:nvSpPr>
        <p:spPr>
          <a:xfrm>
            <a:off x="269776" y="4497169"/>
            <a:ext cx="8604448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-  4.5 units increase was observed in b</a:t>
            </a:r>
            <a:r>
              <a:rPr kumimoji="1" lang="en-US" altLang="ja-JP" sz="1200" baseline="-25000" dirty="0"/>
              <a:t>3</a:t>
            </a:r>
            <a:r>
              <a:rPr kumimoji="1" lang="en-US" altLang="ja-JP" sz="1200" dirty="0"/>
              <a:t>, which is higher than Roxie2D’s expectation</a:t>
            </a:r>
          </a:p>
          <a:p>
            <a:pPr marL="171450" indent="-171450">
              <a:buFontTx/>
              <a:buChar char="-"/>
            </a:pPr>
            <a:r>
              <a:rPr kumimoji="1" lang="en-US" altLang="ja-JP" sz="1200" dirty="0"/>
              <a:t>3.3 units offset was observed in a2, which was already confirmed and reported in the previous WP3 meeting (23.02.10)</a:t>
            </a:r>
          </a:p>
          <a:p>
            <a:pPr marL="171450" indent="-171450">
              <a:buFontTx/>
              <a:buChar char="-"/>
            </a:pPr>
            <a:r>
              <a:rPr kumimoji="1" lang="en-US" altLang="ja-JP" sz="1200" dirty="0"/>
              <a:t>Good improvement observed for the other harmonics</a:t>
            </a:r>
          </a:p>
        </p:txBody>
      </p:sp>
    </p:spTree>
    <p:extLst>
      <p:ext uri="{BB962C8B-B14F-4D97-AF65-F5344CB8AC3E}">
        <p14:creationId xmlns:p14="http://schemas.microsoft.com/office/powerpoint/2010/main" val="36558440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00CC8B-1888-BB3B-3C77-6A158C841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Test schedule</a:t>
            </a:r>
            <a:r>
              <a:rPr kumimoji="1" lang="en-US" altLang="ja-JP" dirty="0"/>
              <a:t> 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B7234B-C4AA-C2FA-24E8-076CCE98A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MBXF1 reception : 3/16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Horizontal MM (</a:t>
            </a:r>
            <a:r>
              <a:rPr kumimoji="1" lang="en-US" altLang="ja-JP" i="1" dirty="0"/>
              <a:t>I</a:t>
            </a:r>
            <a:r>
              <a:rPr kumimoji="1" lang="en-US" altLang="ja-JP" dirty="0"/>
              <a:t>=15A): 3/17 – 3/24</a:t>
            </a:r>
          </a:p>
          <a:p>
            <a:endParaRPr lang="en-US" altLang="ja-JP" dirty="0"/>
          </a:p>
          <a:p>
            <a:r>
              <a:rPr kumimoji="1" lang="en-US" altLang="ja-JP" b="1" dirty="0">
                <a:solidFill>
                  <a:srgbClr val="00B050"/>
                </a:solidFill>
              </a:rPr>
              <a:t>Vertical MM in the 1</a:t>
            </a:r>
            <a:r>
              <a:rPr kumimoji="1" lang="en-US" altLang="ja-JP" b="1" baseline="30000" dirty="0">
                <a:solidFill>
                  <a:srgbClr val="00B050"/>
                </a:solidFill>
              </a:rPr>
              <a:t>st</a:t>
            </a:r>
            <a:r>
              <a:rPr kumimoji="1" lang="en-US" altLang="ja-JP" b="1" dirty="0">
                <a:solidFill>
                  <a:srgbClr val="00B050"/>
                </a:solidFill>
              </a:rPr>
              <a:t> thermal cycle : </a:t>
            </a:r>
          </a:p>
          <a:p>
            <a:pPr lvl="1"/>
            <a:r>
              <a:rPr lang="en-US" altLang="ja-JP" dirty="0">
                <a:solidFill>
                  <a:schemeClr val="tx1"/>
                </a:solidFill>
              </a:rPr>
              <a:t>Room temperature (</a:t>
            </a:r>
            <a:r>
              <a:rPr lang="en-US" altLang="ja-JP" i="1" dirty="0">
                <a:solidFill>
                  <a:schemeClr val="tx1"/>
                </a:solidFill>
              </a:rPr>
              <a:t>I</a:t>
            </a:r>
            <a:r>
              <a:rPr lang="en-US" altLang="ja-JP" dirty="0">
                <a:solidFill>
                  <a:schemeClr val="tx1"/>
                </a:solidFill>
              </a:rPr>
              <a:t>=10A) : 4/10</a:t>
            </a:r>
          </a:p>
          <a:p>
            <a:pPr lvl="1"/>
            <a:r>
              <a:rPr lang="en-US" altLang="ja-JP" dirty="0"/>
              <a:t>1.9 K temperature (</a:t>
            </a:r>
            <a:r>
              <a:rPr lang="en-US" altLang="ja-JP" i="1" dirty="0"/>
              <a:t>I</a:t>
            </a:r>
            <a:r>
              <a:rPr lang="en-US" altLang="ja-JP" dirty="0"/>
              <a:t>=687A-12110A) : 5/10 – 5/16</a:t>
            </a:r>
            <a:endParaRPr kumimoji="1" lang="en-US" altLang="ja-JP" dirty="0"/>
          </a:p>
          <a:p>
            <a:pPr lvl="1"/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BC8D383-ED09-6A48-0FFA-3C62FFB12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7FC3DF7-5CB6-F320-1F01-EB6945B80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41133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図 22" descr="屋内, 建物, テーブル, 座る が含まれている画像&#10;&#10;自動的に生成された説明">
            <a:extLst>
              <a:ext uri="{FF2B5EF4-FFF2-40B4-BE49-F238E27FC236}">
                <a16:creationId xmlns:a16="http://schemas.microsoft.com/office/drawing/2014/main" id="{0AA8B128-5077-B1DE-6C63-DA151AFC6900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3224" y="840200"/>
            <a:ext cx="2425776" cy="3234368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102DF13D-6390-7347-8D23-E42CD53E2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6482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Vertical Magnetic Measurement System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6D58B91-7F7D-EBAB-9A3B-F73642F43E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74" y="3483937"/>
            <a:ext cx="6863274" cy="1574380"/>
          </a:xfrm>
          <a:solidFill>
            <a:schemeClr val="bg1"/>
          </a:solidFill>
        </p:spPr>
        <p:txBody>
          <a:bodyPr>
            <a:normAutofit fontScale="92500" lnSpcReduction="20000"/>
          </a:bodyPr>
          <a:lstStyle/>
          <a:p>
            <a:r>
              <a:rPr lang="en-US" altLang="ja-JP" dirty="0"/>
              <a:t>PCB design </a:t>
            </a:r>
          </a:p>
          <a:p>
            <a:pPr lvl="1"/>
            <a:r>
              <a:rPr lang="en-US" altLang="ja-JP" dirty="0"/>
              <a:t>Common layout with the horizontal one</a:t>
            </a:r>
          </a:p>
          <a:p>
            <a:r>
              <a:rPr lang="en-US" altLang="ja-JP" dirty="0"/>
              <a:t>Shaft extension was completed before the prototype test</a:t>
            </a:r>
          </a:p>
          <a:p>
            <a:pPr lvl="1"/>
            <a:r>
              <a:rPr lang="en-US" altLang="ja-JP" dirty="0"/>
              <a:t>Attached a 1.7m-long extension to enlarge the measurement coverage</a:t>
            </a:r>
            <a:r>
              <a:rPr kumimoji="1" lang="en-US" altLang="ja-JP" dirty="0"/>
              <a:t> for the full scale (7m-long) magnet   </a:t>
            </a:r>
          </a:p>
          <a:p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60D4284-4CC8-4864-6035-3119CCC7D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39952" y="4767263"/>
            <a:ext cx="4392048" cy="270000"/>
          </a:xfrm>
        </p:spPr>
        <p:txBody>
          <a:bodyPr/>
          <a:lstStyle/>
          <a:p>
            <a:r>
              <a:rPr lang="fr-FR" noProof="0"/>
              <a:t>WP3 meeting, 23.06.07</a:t>
            </a:r>
            <a:endParaRPr lang="en-GB" noProof="0" dirty="0"/>
          </a:p>
        </p:txBody>
      </p:sp>
      <p:pic>
        <p:nvPicPr>
          <p:cNvPr id="13" name="Picture 6">
            <a:extLst>
              <a:ext uri="{FF2B5EF4-FFF2-40B4-BE49-F238E27FC236}">
                <a16:creationId xmlns:a16="http://schemas.microsoft.com/office/drawing/2014/main" id="{2DDBC4F9-1584-88C1-6B15-159FB25FC63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419" y="683678"/>
            <a:ext cx="4572000" cy="1035170"/>
          </a:xfrm>
          <a:prstGeom prst="rect">
            <a:avLst/>
          </a:prstGeom>
        </p:spPr>
      </p:pic>
      <p:pic>
        <p:nvPicPr>
          <p:cNvPr id="14" name="Picture 21">
            <a:extLst>
              <a:ext uri="{FF2B5EF4-FFF2-40B4-BE49-F238E27FC236}">
                <a16:creationId xmlns:a16="http://schemas.microsoft.com/office/drawing/2014/main" id="{E116A682-C987-15E4-AE2A-E73BF86C76D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74" y="1668678"/>
            <a:ext cx="4778158" cy="1806143"/>
          </a:xfrm>
          <a:prstGeom prst="rect">
            <a:avLst/>
          </a:prstGeom>
        </p:spPr>
      </p:pic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79A0D05-022C-4A61-3371-3C198334530C}"/>
              </a:ext>
            </a:extLst>
          </p:cNvPr>
          <p:cNvSpPr txBox="1"/>
          <p:nvPr/>
        </p:nvSpPr>
        <p:spPr>
          <a:xfrm>
            <a:off x="1905000" y="612739"/>
            <a:ext cx="164922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/>
              <a:t>Long (500)</a:t>
            </a:r>
            <a:endParaRPr kumimoji="1" lang="ja-JP" altLang="en-US" sz="140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FB70BC4-20C9-D33B-EDB0-95029617199F}"/>
              </a:ext>
            </a:extLst>
          </p:cNvPr>
          <p:cNvSpPr txBox="1"/>
          <p:nvPr/>
        </p:nvSpPr>
        <p:spPr>
          <a:xfrm>
            <a:off x="3670749" y="486559"/>
            <a:ext cx="159113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rgbClr val="0070C0"/>
                </a:solidFill>
              </a:rPr>
              <a:t>Short (RE, 50)</a:t>
            </a:r>
            <a:endParaRPr kumimoji="1" lang="ja-JP" altLang="en-US" sz="1400">
              <a:solidFill>
                <a:srgbClr val="0070C0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94D53E9C-55E1-17D2-83B6-37FEEDAFE574}"/>
              </a:ext>
            </a:extLst>
          </p:cNvPr>
          <p:cNvSpPr txBox="1"/>
          <p:nvPr/>
        </p:nvSpPr>
        <p:spPr>
          <a:xfrm>
            <a:off x="28819" y="541045"/>
            <a:ext cx="160390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rgbClr val="FF0000"/>
                </a:solidFill>
              </a:rPr>
              <a:t>Short (LE, 50)</a:t>
            </a:r>
            <a:endParaRPr kumimoji="1" lang="ja-JP" altLang="en-US" sz="1400">
              <a:solidFill>
                <a:srgbClr val="FF0000"/>
              </a:solidFill>
            </a:endParaRPr>
          </a:p>
        </p:txBody>
      </p:sp>
      <p:pic>
        <p:nvPicPr>
          <p:cNvPr id="27" name="図 26" descr="自転車, 建物, 部屋, 座る が含まれている画像&#10;&#10;自動的に生成された説明">
            <a:extLst>
              <a:ext uri="{FF2B5EF4-FFF2-40B4-BE49-F238E27FC236}">
                <a16:creationId xmlns:a16="http://schemas.microsoft.com/office/drawing/2014/main" id="{093BC70C-CD9B-DF0C-F131-29D48512648E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4248" y="3039869"/>
            <a:ext cx="2209752" cy="2209752"/>
          </a:xfrm>
          <a:prstGeom prst="rect">
            <a:avLst/>
          </a:prstGeom>
        </p:spPr>
      </p:pic>
      <p:pic>
        <p:nvPicPr>
          <p:cNvPr id="29" name="図 28" descr="人, 建物, 男, 夜 が含まれている画像&#10;&#10;自動的に生成された説明">
            <a:extLst>
              <a:ext uri="{FF2B5EF4-FFF2-40B4-BE49-F238E27FC236}">
                <a16:creationId xmlns:a16="http://schemas.microsoft.com/office/drawing/2014/main" id="{5B00E61B-9177-9BF9-4711-8A9F1062CA4E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6889" y="538004"/>
            <a:ext cx="2007111" cy="2676148"/>
          </a:xfrm>
          <a:prstGeom prst="rect">
            <a:avLst/>
          </a:prstGeom>
        </p:spPr>
      </p:pic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21965DCC-6D64-BDE4-11FE-7123B5599C9F}"/>
              </a:ext>
            </a:extLst>
          </p:cNvPr>
          <p:cNvSpPr txBox="1"/>
          <p:nvPr/>
        </p:nvSpPr>
        <p:spPr>
          <a:xfrm>
            <a:off x="5403303" y="855891"/>
            <a:ext cx="17197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Shaft extension work</a:t>
            </a:r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930AD01-2FAE-B385-9331-1422713CC2F9}"/>
              </a:ext>
            </a:extLst>
          </p:cNvPr>
          <p:cNvSpPr txBox="1"/>
          <p:nvPr/>
        </p:nvSpPr>
        <p:spPr>
          <a:xfrm>
            <a:off x="4926937" y="3075806"/>
            <a:ext cx="1591136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2021 May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8636F7D-4CC4-8CF1-B9FA-41BEF83C6D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6FE86B4-E53A-71CC-2EE7-406CEA2E3051}"/>
              </a:ext>
            </a:extLst>
          </p:cNvPr>
          <p:cNvSpPr txBox="1"/>
          <p:nvPr/>
        </p:nvSpPr>
        <p:spPr>
          <a:xfrm>
            <a:off x="7684437" y="439499"/>
            <a:ext cx="129614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10m long</a:t>
            </a:r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3541B6D-7DC3-1052-5052-8579AC4260B0}"/>
              </a:ext>
            </a:extLst>
          </p:cNvPr>
          <p:cNvSpPr txBox="1"/>
          <p:nvPr/>
        </p:nvSpPr>
        <p:spPr>
          <a:xfrm>
            <a:off x="1892197" y="2384815"/>
            <a:ext cx="1603908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dirty="0">
                <a:solidFill>
                  <a:srgbClr val="FF0000"/>
                </a:solidFill>
              </a:rPr>
              <a:t>Short (LE)</a:t>
            </a:r>
          </a:p>
          <a:p>
            <a:pPr algn="ctr"/>
            <a:r>
              <a:rPr kumimoji="1" lang="en-US" altLang="ja-JP" sz="1400" dirty="0"/>
              <a:t>Long </a:t>
            </a:r>
          </a:p>
          <a:p>
            <a:pPr algn="ctr"/>
            <a:r>
              <a:rPr kumimoji="1" lang="en-US" altLang="ja-JP" sz="1400" dirty="0">
                <a:solidFill>
                  <a:srgbClr val="0070C0"/>
                </a:solidFill>
              </a:rPr>
              <a:t>Short (RE)</a:t>
            </a:r>
            <a:endParaRPr kumimoji="1" lang="ja-JP" altLang="en-US" sz="140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99954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00CC8B-1888-BB3B-3C77-6A158C841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Test schedule</a:t>
            </a:r>
            <a:r>
              <a:rPr kumimoji="1" lang="en-US" altLang="ja-JP" dirty="0"/>
              <a:t> 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B7234B-C4AA-C2FA-24E8-076CCE98A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MBXF1 reception : 3/16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Horizontal MM (</a:t>
            </a:r>
            <a:r>
              <a:rPr kumimoji="1" lang="en-US" altLang="ja-JP" i="1" dirty="0"/>
              <a:t>I</a:t>
            </a:r>
            <a:r>
              <a:rPr kumimoji="1" lang="en-US" altLang="ja-JP" dirty="0"/>
              <a:t>=15A): 3/17 – 3/24</a:t>
            </a:r>
          </a:p>
          <a:p>
            <a:endParaRPr lang="en-US" altLang="ja-JP" dirty="0"/>
          </a:p>
          <a:p>
            <a:r>
              <a:rPr kumimoji="1" lang="en-US" altLang="ja-JP" b="1" dirty="0">
                <a:solidFill>
                  <a:srgbClr val="00B050"/>
                </a:solidFill>
              </a:rPr>
              <a:t>Vertical MM in the 1</a:t>
            </a:r>
            <a:r>
              <a:rPr kumimoji="1" lang="en-US" altLang="ja-JP" b="1" baseline="30000" dirty="0">
                <a:solidFill>
                  <a:srgbClr val="00B050"/>
                </a:solidFill>
              </a:rPr>
              <a:t>st</a:t>
            </a:r>
            <a:r>
              <a:rPr kumimoji="1" lang="en-US" altLang="ja-JP" b="1" dirty="0">
                <a:solidFill>
                  <a:srgbClr val="00B050"/>
                </a:solidFill>
              </a:rPr>
              <a:t> thermal cycle : </a:t>
            </a:r>
          </a:p>
          <a:p>
            <a:pPr lvl="1"/>
            <a:r>
              <a:rPr lang="en-US" altLang="ja-JP" b="1" dirty="0">
                <a:solidFill>
                  <a:srgbClr val="00B050"/>
                </a:solidFill>
              </a:rPr>
              <a:t>Room temperature (</a:t>
            </a:r>
            <a:r>
              <a:rPr lang="en-US" altLang="ja-JP" b="1" i="1" dirty="0">
                <a:solidFill>
                  <a:srgbClr val="00B050"/>
                </a:solidFill>
              </a:rPr>
              <a:t>I</a:t>
            </a:r>
            <a:r>
              <a:rPr lang="en-US" altLang="ja-JP" b="1" dirty="0">
                <a:solidFill>
                  <a:srgbClr val="00B050"/>
                </a:solidFill>
              </a:rPr>
              <a:t>=10A) : 4/10</a:t>
            </a:r>
          </a:p>
          <a:p>
            <a:pPr lvl="1"/>
            <a:r>
              <a:rPr lang="en-US" altLang="ja-JP" dirty="0"/>
              <a:t>1.9 K temperature (</a:t>
            </a:r>
            <a:r>
              <a:rPr lang="en-US" altLang="ja-JP" i="1" dirty="0"/>
              <a:t>I</a:t>
            </a:r>
            <a:r>
              <a:rPr lang="en-US" altLang="ja-JP" dirty="0"/>
              <a:t>=687A-12110A) : 5/10 – 5/16</a:t>
            </a:r>
            <a:endParaRPr kumimoji="1" lang="en-US" altLang="ja-JP" dirty="0"/>
          </a:p>
          <a:p>
            <a:pPr lvl="1"/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BC8D383-ED09-6A48-0FFA-3C62FFB12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7FC3DF7-5CB6-F320-1F01-EB6945B80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63969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FAE17D6-0A8D-8522-1EEE-889E778C9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2400" dirty="0"/>
              <a:t>Comparison w/ horizontal results -b3 / b5 profile</a:t>
            </a:r>
            <a:endParaRPr kumimoji="1" lang="ja-JP" altLang="en-US" sz="2400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20A1ABF-CF9E-CF70-CDD4-97B274B016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33A5CD5-9312-BC5D-8A0A-FA1BC131E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8A844742-F336-CD5E-7965-FBA4BCBDC6C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915566"/>
            <a:ext cx="4832309" cy="323173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F0BF28A2-C9A2-4050-1B2D-86F1E105928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657" y="876300"/>
            <a:ext cx="4378633" cy="320300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D6B64A5-4C65-22BE-9ED6-11EB7247022A}"/>
              </a:ext>
            </a:extLst>
          </p:cNvPr>
          <p:cNvSpPr txBox="1"/>
          <p:nvPr/>
        </p:nvSpPr>
        <p:spPr>
          <a:xfrm>
            <a:off x="251520" y="4333623"/>
            <a:ext cx="5598368" cy="3231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500" dirty="0"/>
              <a:t>-</a:t>
            </a:r>
            <a:r>
              <a:rPr kumimoji="1" lang="ja-JP" altLang="en-US" sz="1500"/>
              <a:t>　</a:t>
            </a:r>
            <a:r>
              <a:rPr kumimoji="1" lang="en-US" altLang="ja-JP" sz="1500" dirty="0"/>
              <a:t>Measured profiles are consistent with the horizontal results </a:t>
            </a:r>
          </a:p>
        </p:txBody>
      </p:sp>
    </p:spTree>
    <p:extLst>
      <p:ext uri="{BB962C8B-B14F-4D97-AF65-F5344CB8AC3E}">
        <p14:creationId xmlns:p14="http://schemas.microsoft.com/office/powerpoint/2010/main" val="2813525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EE066DF-7061-E1C6-6BA5-8A53200E3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Magnetic measurements at KEK 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D849CD6-B2D7-17DD-E496-7A7E8503A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0F4D1BC-B671-EAA6-EC0A-F6579DC81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ACEA4671-A095-5773-DD0A-49CE31E301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5330" y="832270"/>
            <a:ext cx="2956977" cy="3515453"/>
          </a:xfrm>
          <a:prstGeom prst="rect">
            <a:avLst/>
          </a:prstGeom>
        </p:spPr>
      </p:pic>
      <p:pic>
        <p:nvPicPr>
          <p:cNvPr id="8" name="図 7" descr="屋内, テーブル, 椅子, 座る が含まれている画像&#10;&#10;自動的に生成された説明">
            <a:extLst>
              <a:ext uri="{FF2B5EF4-FFF2-40B4-BE49-F238E27FC236}">
                <a16:creationId xmlns:a16="http://schemas.microsoft.com/office/drawing/2014/main" id="{521CF197-F67E-9F96-218F-F3955A9CC5EB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832271"/>
            <a:ext cx="2636590" cy="3515453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4B72432-C68B-E8CB-0B51-E72983EFD872}"/>
              </a:ext>
            </a:extLst>
          </p:cNvPr>
          <p:cNvSpPr txBox="1"/>
          <p:nvPr/>
        </p:nvSpPr>
        <p:spPr>
          <a:xfrm>
            <a:off x="711274" y="4438179"/>
            <a:ext cx="3461033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Horizontal system for warm MM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4FA4E83-CF84-8BA2-AC72-520794A7AB7F}"/>
              </a:ext>
            </a:extLst>
          </p:cNvPr>
          <p:cNvSpPr txBox="1"/>
          <p:nvPr/>
        </p:nvSpPr>
        <p:spPr>
          <a:xfrm>
            <a:off x="4686819" y="4459043"/>
            <a:ext cx="397344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Vertical system for warm/cold MM</a:t>
            </a:r>
          </a:p>
        </p:txBody>
      </p:sp>
    </p:spTree>
    <p:extLst>
      <p:ext uri="{BB962C8B-B14F-4D97-AF65-F5344CB8AC3E}">
        <p14:creationId xmlns:p14="http://schemas.microsoft.com/office/powerpoint/2010/main" val="29540452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2422AAD-03E6-3F23-4825-4C2817C2A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Comparison w/ horizontal results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15C53E4-B7BF-0D9C-E2F8-917464FBC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579D9BE-BB1C-E0E5-C4F6-D3D91D53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626539A5-861E-F700-7B23-41D721A4C243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699542"/>
            <a:ext cx="5197698" cy="4029051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9FC4E4B9-6DAF-B665-3EC2-9A29C323BC4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8303" y="411510"/>
            <a:ext cx="3215840" cy="2317003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1C362B69-956B-4332-DF7B-D973BB444A9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681875"/>
            <a:ext cx="3061040" cy="2205893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83ABA5A-917A-DEB2-AC85-DBF6DFE1DC8B}"/>
              </a:ext>
            </a:extLst>
          </p:cNvPr>
          <p:cNvSpPr txBox="1"/>
          <p:nvPr/>
        </p:nvSpPr>
        <p:spPr>
          <a:xfrm>
            <a:off x="2411760" y="411510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Integral</a:t>
            </a:r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FF81C380-D647-3287-DAA8-0C850B81166F}"/>
              </a:ext>
            </a:extLst>
          </p:cNvPr>
          <p:cNvSpPr txBox="1"/>
          <p:nvPr/>
        </p:nvSpPr>
        <p:spPr>
          <a:xfrm>
            <a:off x="233189" y="4728593"/>
            <a:ext cx="5598368" cy="3231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500" dirty="0"/>
              <a:t>-</a:t>
            </a:r>
            <a:r>
              <a:rPr kumimoji="1" lang="ja-JP" altLang="en-US" sz="1500"/>
              <a:t>　</a:t>
            </a:r>
            <a:r>
              <a:rPr kumimoji="1" lang="en-US" altLang="ja-JP" sz="1500" dirty="0"/>
              <a:t>Differences of measured harmonics are within 0.5 units</a:t>
            </a:r>
          </a:p>
        </p:txBody>
      </p:sp>
    </p:spTree>
    <p:extLst>
      <p:ext uri="{BB962C8B-B14F-4D97-AF65-F5344CB8AC3E}">
        <p14:creationId xmlns:p14="http://schemas.microsoft.com/office/powerpoint/2010/main" val="30564870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00CC8B-1888-BB3B-3C77-6A158C841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Test schedule</a:t>
            </a:r>
            <a:r>
              <a:rPr kumimoji="1" lang="en-US" altLang="ja-JP" dirty="0"/>
              <a:t> 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B7234B-C4AA-C2FA-24E8-076CCE98A3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5566"/>
            <a:ext cx="7920000" cy="3680222"/>
          </a:xfrm>
        </p:spPr>
        <p:txBody>
          <a:bodyPr/>
          <a:lstStyle/>
          <a:p>
            <a:r>
              <a:rPr lang="en-US" altLang="ja-JP" dirty="0"/>
              <a:t>MBXF1 reception : 3/16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Horizontal MM (</a:t>
            </a:r>
            <a:r>
              <a:rPr kumimoji="1" lang="en-US" altLang="ja-JP" i="1" dirty="0"/>
              <a:t>I</a:t>
            </a:r>
            <a:r>
              <a:rPr kumimoji="1" lang="en-US" altLang="ja-JP" dirty="0"/>
              <a:t>=15A): 3/17 – 3/24</a:t>
            </a:r>
          </a:p>
          <a:p>
            <a:endParaRPr lang="en-US" altLang="ja-JP" dirty="0"/>
          </a:p>
          <a:p>
            <a:r>
              <a:rPr kumimoji="1" lang="en-US" altLang="ja-JP" b="1" dirty="0">
                <a:solidFill>
                  <a:srgbClr val="00B050"/>
                </a:solidFill>
              </a:rPr>
              <a:t>Vertical MM in the 1</a:t>
            </a:r>
            <a:r>
              <a:rPr kumimoji="1" lang="en-US" altLang="ja-JP" b="1" baseline="30000" dirty="0">
                <a:solidFill>
                  <a:srgbClr val="00B050"/>
                </a:solidFill>
              </a:rPr>
              <a:t>st</a:t>
            </a:r>
            <a:r>
              <a:rPr kumimoji="1" lang="en-US" altLang="ja-JP" b="1" dirty="0">
                <a:solidFill>
                  <a:srgbClr val="00B050"/>
                </a:solidFill>
              </a:rPr>
              <a:t> thermal cycle : </a:t>
            </a:r>
          </a:p>
          <a:p>
            <a:pPr lvl="1"/>
            <a:r>
              <a:rPr lang="en-US" altLang="ja-JP" dirty="0">
                <a:solidFill>
                  <a:schemeClr val="tx1"/>
                </a:solidFill>
              </a:rPr>
              <a:t>Room temperature (</a:t>
            </a:r>
            <a:r>
              <a:rPr lang="en-US" altLang="ja-JP" i="1" dirty="0">
                <a:solidFill>
                  <a:schemeClr val="tx1"/>
                </a:solidFill>
              </a:rPr>
              <a:t>I</a:t>
            </a:r>
            <a:r>
              <a:rPr lang="en-US" altLang="ja-JP" dirty="0">
                <a:solidFill>
                  <a:schemeClr val="tx1"/>
                </a:solidFill>
              </a:rPr>
              <a:t>=10A) : 4/10</a:t>
            </a:r>
          </a:p>
          <a:p>
            <a:pPr lvl="1"/>
            <a:r>
              <a:rPr lang="en-US" altLang="ja-JP" b="1" dirty="0">
                <a:solidFill>
                  <a:srgbClr val="00B050"/>
                </a:solidFill>
              </a:rPr>
              <a:t>1.9 K temperature (</a:t>
            </a:r>
            <a:r>
              <a:rPr lang="en-US" altLang="ja-JP" b="1" i="1" dirty="0">
                <a:solidFill>
                  <a:srgbClr val="00B050"/>
                </a:solidFill>
              </a:rPr>
              <a:t>I</a:t>
            </a:r>
            <a:r>
              <a:rPr lang="en-US" altLang="ja-JP" b="1" dirty="0">
                <a:solidFill>
                  <a:srgbClr val="00B050"/>
                </a:solidFill>
              </a:rPr>
              <a:t>=687A-12110A) : 5/10 – 5/16</a:t>
            </a:r>
            <a:endParaRPr kumimoji="1" lang="en-US" altLang="ja-JP" b="1" dirty="0">
              <a:solidFill>
                <a:srgbClr val="00B050"/>
              </a:solidFill>
            </a:endParaRPr>
          </a:p>
          <a:p>
            <a:pPr lvl="1"/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BC8D383-ED09-6A48-0FFA-3C62FFB12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7FC3DF7-5CB6-F320-1F01-EB6945B80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410022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AB033F9-7242-47FD-EAF1-121EDB3DF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51470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Measurement procedure</a:t>
            </a:r>
            <a:endParaRPr kumimoji="1" lang="ja-JP" altLang="en-US"/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EB91523-AE4B-DFEA-822E-50148803B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3147814"/>
            <a:ext cx="8964488" cy="1444234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/>
              <a:t>Before the measurements we perform ’Pre-cycle’ so the </a:t>
            </a:r>
            <a:r>
              <a:rPr lang="en-US" altLang="ja-JP" dirty="0" err="1"/>
              <a:t>NbTI</a:t>
            </a:r>
            <a:r>
              <a:rPr lang="en-US" altLang="ja-JP" dirty="0"/>
              <a:t> cable experiences its magnetization up to the nominal field </a:t>
            </a:r>
          </a:p>
          <a:p>
            <a:r>
              <a:rPr lang="en-US" altLang="ja-JP" dirty="0"/>
              <a:t>Ramp rate, which was originally set to 10 A/s, was changed to </a:t>
            </a:r>
            <a:r>
              <a:rPr lang="en-US" altLang="ja-JP" b="1" dirty="0"/>
              <a:t>12A/s</a:t>
            </a:r>
            <a:r>
              <a:rPr lang="en-US" altLang="ja-JP" dirty="0"/>
              <a:t> according to the HL-LHC circuit parameters</a:t>
            </a:r>
            <a:r>
              <a:rPr lang="en-US" altLang="ja-JP" baseline="30000" dirty="0"/>
              <a:t>(*) </a:t>
            </a:r>
            <a:endParaRPr lang="en-US" altLang="ja-JP" dirty="0"/>
          </a:p>
          <a:p>
            <a:pPr lvl="1"/>
            <a:r>
              <a:rPr lang="en-US" altLang="ja-JP" dirty="0"/>
              <a:t>Accordingly out test plan was modified    </a:t>
            </a:r>
            <a:endParaRPr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2D507BB-E481-0D3C-EBB4-9F018A9E4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FD5FD42-D98E-A41A-6F24-C071F6677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E449BD2D-B1D7-AD25-901E-39FE39A8EF1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91680" y="627534"/>
            <a:ext cx="6012160" cy="2389069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10BDDD8-7514-18EE-F5E1-47A6023432D3}"/>
              </a:ext>
            </a:extLst>
          </p:cNvPr>
          <p:cNvSpPr txBox="1"/>
          <p:nvPr/>
        </p:nvSpPr>
        <p:spPr>
          <a:xfrm>
            <a:off x="1691680" y="4613374"/>
            <a:ext cx="63272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/>
              <a:t>(*)</a:t>
            </a:r>
            <a:r>
              <a:rPr lang="ja-JP" altLang="en-US" sz="1400"/>
              <a:t>https://cds.cern.ch/record/2298764/files/CERN-ACC-2017-0101_revised.pdf</a:t>
            </a:r>
          </a:p>
        </p:txBody>
      </p:sp>
    </p:spTree>
    <p:extLst>
      <p:ext uri="{BB962C8B-B14F-4D97-AF65-F5344CB8AC3E}">
        <p14:creationId xmlns:p14="http://schemas.microsoft.com/office/powerpoint/2010/main" val="10560322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32EA08-F20F-0B6B-D5B4-1A9EC421F1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96" y="0"/>
            <a:ext cx="9361040" cy="540000"/>
          </a:xfrm>
        </p:spPr>
        <p:txBody>
          <a:bodyPr/>
          <a:lstStyle/>
          <a:p>
            <a:r>
              <a:rPr kumimoji="1" lang="en-US" altLang="ja-JP" sz="2200" dirty="0"/>
              <a:t>DC loop at the Z center</a:t>
            </a:r>
            <a:r>
              <a:rPr lang="en-US" altLang="ja-JP" sz="2200" dirty="0"/>
              <a:t> for allowed normal (n=3-13)</a:t>
            </a:r>
            <a:endParaRPr kumimoji="1" lang="ja-JP" altLang="en-US" sz="22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5488F31-4794-EBF7-D099-1F8015213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52ABA14-DC5F-F297-846A-F663B0449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D9D90FF9-6692-CC9E-51DB-EAA328A25E7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2060" y="573069"/>
            <a:ext cx="3263900" cy="212090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BCE63231-5B3D-34EC-04B7-AB9657583BC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4284" y="483518"/>
            <a:ext cx="3263900" cy="215900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F0DC5E04-4C24-6D91-BD78-BC2626FED8ED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3650" y="555526"/>
            <a:ext cx="3180878" cy="2070689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C63E93F6-EEA5-3138-F8CD-25249BA783C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7353" y="3021691"/>
            <a:ext cx="3119347" cy="1998331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85478BBD-7815-68CF-EFD5-C25EA1FB5E68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022857"/>
            <a:ext cx="3119348" cy="1970751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DD22C39E-CAC5-8925-0970-AEC99C8C5BE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1513" y="3071302"/>
            <a:ext cx="2987402" cy="1983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8499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8177756-A743-C9F0-CAA7-463984BD8C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Integral loop for allowed normal (n=3-13) 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BDAFF0C-BDE7-17DE-A191-BA5FF8B251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4C4515E-E255-6E3E-F642-67AA5BA3A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1B565695-0D82-2933-98AC-0F299C4CA20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555526"/>
            <a:ext cx="3315383" cy="233061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C25F1481-FED9-972C-630B-905B1B913B8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6318" y="483518"/>
            <a:ext cx="3190134" cy="2330616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EC3FC91D-85B3-2605-23B8-FD3CBF93DB9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2425" y="483518"/>
            <a:ext cx="3078087" cy="2290429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BAAAED5-EE17-986A-47FA-0D87ECD8903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86054" y="2878754"/>
            <a:ext cx="3130377" cy="2276638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FA74A29C-2BCC-30C7-C8DA-F0733A9B5742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3791" y="2859782"/>
            <a:ext cx="3130377" cy="229561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9604DF2-63A9-D393-2E9C-668582E82694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2827879"/>
            <a:ext cx="3212219" cy="233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9071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CFF3473-87C4-336F-119D-B29B84CE1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56482"/>
            <a:ext cx="7920000" cy="540000"/>
          </a:xfrm>
        </p:spPr>
        <p:txBody>
          <a:bodyPr/>
          <a:lstStyle/>
          <a:p>
            <a:r>
              <a:rPr lang="en-US" altLang="ja-JP" sz="2200" dirty="0"/>
              <a:t>FQ</a:t>
            </a:r>
            <a:r>
              <a:rPr kumimoji="1" lang="en-US" altLang="ja-JP" sz="2200" dirty="0"/>
              <a:t> table of MBXF1 for </a:t>
            </a:r>
            <a:r>
              <a:rPr kumimoji="1" lang="en-US" altLang="ja-JP" sz="2200" i="1" dirty="0" err="1"/>
              <a:t>I</a:t>
            </a:r>
            <a:r>
              <a:rPr kumimoji="1" lang="en-US" altLang="ja-JP" sz="2200" i="1" baseline="-25000" dirty="0" err="1"/>
              <a:t>nominal</a:t>
            </a:r>
            <a:r>
              <a:rPr kumimoji="1" lang="en-US" altLang="ja-JP" sz="2200" i="1" dirty="0"/>
              <a:t> </a:t>
            </a:r>
            <a:r>
              <a:rPr kumimoji="1" lang="en-US" altLang="ja-JP" sz="2200" dirty="0"/>
              <a:t>(12.11kA)</a:t>
            </a:r>
            <a:endParaRPr kumimoji="1" lang="ja-JP" altLang="en-US" sz="22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9006092E-49C3-A7C8-63C6-84D311347D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 dirty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22C442A-276E-87BE-97B0-89EDADA2B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graphicFrame>
        <p:nvGraphicFramePr>
          <p:cNvPr id="14" name="オブジェクト 13">
            <a:extLst>
              <a:ext uri="{FF2B5EF4-FFF2-40B4-BE49-F238E27FC236}">
                <a16:creationId xmlns:a16="http://schemas.microsoft.com/office/drawing/2014/main" id="{DC06D52A-CBCE-67D0-DAF3-489348115C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9105359"/>
              </p:ext>
            </p:extLst>
          </p:nvPr>
        </p:nvGraphicFramePr>
        <p:xfrm>
          <a:off x="8924" y="1131590"/>
          <a:ext cx="9099580" cy="40119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シート" r:id="rId2" imgW="12192000" imgH="5372100" progId="Excel.Sheet.12">
                  <p:embed/>
                </p:oleObj>
              </mc:Choice>
              <mc:Fallback>
                <p:oleObj name="シート" r:id="rId2" imgW="12192000" imgH="53721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8924" y="1131590"/>
                        <a:ext cx="9099580" cy="401191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3E2E081-6406-9B8C-83FD-A82C35EA2A8F}"/>
              </a:ext>
            </a:extLst>
          </p:cNvPr>
          <p:cNvSpPr txBox="1"/>
          <p:nvPr/>
        </p:nvSpPr>
        <p:spPr>
          <a:xfrm>
            <a:off x="0" y="396818"/>
            <a:ext cx="1979712" cy="707886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" altLang="ja-JP" sz="1000" u="none" strike="noStrike" dirty="0">
                <a:effectLst/>
              </a:rPr>
              <a:t>RE: -3353 mm - -2853 mm</a:t>
            </a:r>
          </a:p>
          <a:p>
            <a:r>
              <a:rPr lang="en" altLang="ja-JP" sz="1000" u="none" strike="noStrike" dirty="0">
                <a:effectLst/>
              </a:rPr>
              <a:t>SS: -2853 mm - 2648 mm</a:t>
            </a:r>
          </a:p>
          <a:p>
            <a:r>
              <a:rPr lang="en" altLang="ja-JP" sz="1000" u="none" strike="noStrike" dirty="0">
                <a:effectLst/>
              </a:rPr>
              <a:t>LE: 2648 mm - 4148 mm</a:t>
            </a:r>
          </a:p>
          <a:p>
            <a:r>
              <a:rPr lang="en" altLang="ja-JP" sz="1000" u="none" strike="noStrike" dirty="0">
                <a:effectLst/>
              </a:rPr>
              <a:t>Central: -250 mm - 250 mm</a:t>
            </a:r>
            <a:endParaRPr lang="en" altLang="ja-JP" sz="1000" b="0" i="0" u="none" strike="noStrike" dirty="0">
              <a:solidFill>
                <a:srgbClr val="000000"/>
              </a:solidFill>
              <a:effectLst/>
              <a:latin typeface="Helvetica" pitchFamily="2" charset="0"/>
              <a:ea typeface="游ゴシック" panose="020B0400000000000000" pitchFamily="34" charset="-128"/>
            </a:endParaRPr>
          </a:p>
        </p:txBody>
      </p:sp>
      <p:pic>
        <p:nvPicPr>
          <p:cNvPr id="23" name="図 22">
            <a:extLst>
              <a:ext uri="{FF2B5EF4-FFF2-40B4-BE49-F238E27FC236}">
                <a16:creationId xmlns:a16="http://schemas.microsoft.com/office/drawing/2014/main" id="{61B3ECD5-9EE5-2FCB-5DA5-057BB6970D9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699542"/>
            <a:ext cx="1313577" cy="405161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AEA7899D-64E5-DC11-AC4E-8A8A80370FB4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699542"/>
            <a:ext cx="1313579" cy="405162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AF3EB03B-DEDC-F171-0CF3-730F6589C46F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7" y="699542"/>
            <a:ext cx="1313576" cy="405162"/>
          </a:xfrm>
          <a:prstGeom prst="rect">
            <a:avLst/>
          </a:prstGeom>
        </p:spPr>
      </p:pic>
      <p:sp>
        <p:nvSpPr>
          <p:cNvPr id="3" name="角丸四角形 2">
            <a:extLst>
              <a:ext uri="{FF2B5EF4-FFF2-40B4-BE49-F238E27FC236}">
                <a16:creationId xmlns:a16="http://schemas.microsoft.com/office/drawing/2014/main" id="{17E3AC97-2895-5153-BDA4-4EBB31877DDE}"/>
              </a:ext>
            </a:extLst>
          </p:cNvPr>
          <p:cNvSpPr/>
          <p:nvPr/>
        </p:nvSpPr>
        <p:spPr>
          <a:xfrm>
            <a:off x="7668344" y="1491630"/>
            <a:ext cx="792088" cy="216024"/>
          </a:xfrm>
          <a:prstGeom prst="roundRect">
            <a:avLst/>
          </a:prstGeom>
          <a:noFill/>
          <a:ln w="190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>
            <a:extLst>
              <a:ext uri="{FF2B5EF4-FFF2-40B4-BE49-F238E27FC236}">
                <a16:creationId xmlns:a16="http://schemas.microsoft.com/office/drawing/2014/main" id="{9E9BAC3E-1A6F-9725-B573-C57F1E94B916}"/>
              </a:ext>
            </a:extLst>
          </p:cNvPr>
          <p:cNvSpPr/>
          <p:nvPr/>
        </p:nvSpPr>
        <p:spPr>
          <a:xfrm>
            <a:off x="8388424" y="1699277"/>
            <a:ext cx="792088" cy="216024"/>
          </a:xfrm>
          <a:prstGeom prst="roundRect">
            <a:avLst/>
          </a:prstGeom>
          <a:noFill/>
          <a:ln w="190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角丸四角形 8">
            <a:extLst>
              <a:ext uri="{FF2B5EF4-FFF2-40B4-BE49-F238E27FC236}">
                <a16:creationId xmlns:a16="http://schemas.microsoft.com/office/drawing/2014/main" id="{2E4AB475-9AF9-3FED-F5C7-39B23C33370C}"/>
              </a:ext>
            </a:extLst>
          </p:cNvPr>
          <p:cNvSpPr/>
          <p:nvPr/>
        </p:nvSpPr>
        <p:spPr>
          <a:xfrm>
            <a:off x="8388424" y="2067694"/>
            <a:ext cx="792088" cy="216024"/>
          </a:xfrm>
          <a:prstGeom prst="roundRect">
            <a:avLst/>
          </a:prstGeom>
          <a:noFill/>
          <a:ln w="190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58208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C7BAFE-42FC-8E77-F54C-A92305C13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US" altLang="ja-JP" i="1" dirty="0"/>
              <a:t>b</a:t>
            </a:r>
            <a:r>
              <a:rPr lang="en-US" altLang="ja-JP" i="1" baseline="-25000" dirty="0"/>
              <a:t>3</a:t>
            </a:r>
            <a:r>
              <a:rPr lang="en-US" altLang="ja-JP" dirty="0"/>
              <a:t> Summary 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4EC9B44-7911-E58C-AC3E-38FBF552D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7F75FD0-2E53-34A7-50FC-5A3B9DFA5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B2D1DE9-00D0-5676-AF5A-42024B607F3A}"/>
              </a:ext>
            </a:extLst>
          </p:cNvPr>
          <p:cNvSpPr txBox="1"/>
          <p:nvPr/>
        </p:nvSpPr>
        <p:spPr>
          <a:xfrm>
            <a:off x="3635896" y="4681835"/>
            <a:ext cx="2592288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Error band defined by comparison between proto. and simulation </a:t>
            </a:r>
            <a:endParaRPr kumimoji="1" lang="ja-JP" altLang="en-US" sz="1200"/>
          </a:p>
        </p:txBody>
      </p:sp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BC645FC1-C265-49EB-A228-095A0A7F0A92}"/>
              </a:ext>
            </a:extLst>
          </p:cNvPr>
          <p:cNvCxnSpPr/>
          <p:nvPr/>
        </p:nvCxnSpPr>
        <p:spPr>
          <a:xfrm flipV="1">
            <a:off x="4648200" y="4587974"/>
            <a:ext cx="0" cy="17928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オブジェクト 7">
            <a:extLst>
              <a:ext uri="{FF2B5EF4-FFF2-40B4-BE49-F238E27FC236}">
                <a16:creationId xmlns:a16="http://schemas.microsoft.com/office/drawing/2014/main" id="{C1924D4F-66BC-A998-A456-7A3A4DD299D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8394027"/>
              </p:ext>
            </p:extLst>
          </p:nvPr>
        </p:nvGraphicFramePr>
        <p:xfrm>
          <a:off x="749424" y="480210"/>
          <a:ext cx="7639000" cy="41077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シート" r:id="rId2" imgW="8077200" imgH="4343400" progId="Excel.Sheet.12">
                  <p:embed/>
                </p:oleObj>
              </mc:Choice>
              <mc:Fallback>
                <p:oleObj name="シート" r:id="rId2" imgW="8077200" imgH="43434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49424" y="480210"/>
                        <a:ext cx="7639000" cy="41077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9891420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C7BAFE-42FC-8E77-F54C-A92305C13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US" altLang="ja-JP" i="1" dirty="0"/>
              <a:t>b</a:t>
            </a:r>
            <a:r>
              <a:rPr lang="en-US" altLang="ja-JP" i="1" baseline="-25000" dirty="0"/>
              <a:t>5</a:t>
            </a:r>
            <a:r>
              <a:rPr lang="en-US" altLang="ja-JP" dirty="0"/>
              <a:t> Summary 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4EC9B44-7911-E58C-AC3E-38FBF552D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7F75FD0-2E53-34A7-50FC-5A3B9DFA54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  <p:graphicFrame>
        <p:nvGraphicFramePr>
          <p:cNvPr id="9" name="オブジェクト 8">
            <a:extLst>
              <a:ext uri="{FF2B5EF4-FFF2-40B4-BE49-F238E27FC236}">
                <a16:creationId xmlns:a16="http://schemas.microsoft.com/office/drawing/2014/main" id="{F8304B44-F216-673B-A8ED-6B0E73CCB4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72965409"/>
              </p:ext>
            </p:extLst>
          </p:nvPr>
        </p:nvGraphicFramePr>
        <p:xfrm>
          <a:off x="768474" y="555526"/>
          <a:ext cx="7403926" cy="400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シート" r:id="rId2" imgW="8039100" imgH="4343400" progId="Excel.Sheet.12">
                  <p:embed/>
                </p:oleObj>
              </mc:Choice>
              <mc:Fallback>
                <p:oleObj name="シート" r:id="rId2" imgW="8039100" imgH="43434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68474" y="555526"/>
                        <a:ext cx="7403926" cy="4000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6029033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1060E7F-859D-468E-37E5-F0B56E7356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Predicted FQ in the LHC cryostat 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D682E7A-7F56-78C9-0454-F43EF1A61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AA087D9-7745-44BD-2B2E-1CB9D1E2B1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07B47756-6267-5326-4FA7-1CD0DEFF158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074200"/>
            <a:ext cx="9144000" cy="2865702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33665D1-D281-FF34-84C4-008CA5C5C867}"/>
              </a:ext>
            </a:extLst>
          </p:cNvPr>
          <p:cNvSpPr txBox="1"/>
          <p:nvPr/>
        </p:nvSpPr>
        <p:spPr>
          <a:xfrm>
            <a:off x="539552" y="4037779"/>
            <a:ext cx="5598368" cy="3231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500" dirty="0"/>
              <a:t>-</a:t>
            </a:r>
            <a:r>
              <a:rPr kumimoji="1" lang="ja-JP" altLang="en-US" sz="1500"/>
              <a:t>　</a:t>
            </a:r>
            <a:r>
              <a:rPr kumimoji="1" lang="en-US" altLang="ja-JP" sz="1500" dirty="0"/>
              <a:t>Almost all the harmonics are within the requirement !</a:t>
            </a:r>
          </a:p>
        </p:txBody>
      </p:sp>
    </p:spTree>
    <p:extLst>
      <p:ext uri="{BB962C8B-B14F-4D97-AF65-F5344CB8AC3E}">
        <p14:creationId xmlns:p14="http://schemas.microsoft.com/office/powerpoint/2010/main" val="21350858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E4E17E-0BB9-B858-CBC0-61CF707DC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Plan for MBXF MM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902BFD0-0ABC-2D1C-2FF8-D8D1BA16E2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843558"/>
            <a:ext cx="7920000" cy="3680222"/>
          </a:xfrm>
        </p:spPr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MBXF1</a:t>
            </a:r>
          </a:p>
          <a:p>
            <a:pPr lvl="1"/>
            <a:r>
              <a:rPr kumimoji="1" lang="en-US" altLang="ja-JP" dirty="0"/>
              <a:t>After the 2</a:t>
            </a:r>
            <a:r>
              <a:rPr kumimoji="1" lang="en-US" altLang="ja-JP" baseline="30000" dirty="0"/>
              <a:t>nd</a:t>
            </a:r>
            <a:r>
              <a:rPr kumimoji="1" lang="en-US" altLang="ja-JP" dirty="0"/>
              <a:t> thermal cycle we plan to perform the horizontal MM to confirm reproducibility</a:t>
            </a:r>
          </a:p>
          <a:p>
            <a:pPr lvl="2"/>
            <a:r>
              <a:rPr lang="en-US" altLang="ja-JP" dirty="0"/>
              <a:t>July 2023</a:t>
            </a:r>
          </a:p>
          <a:p>
            <a:r>
              <a:rPr kumimoji="1" lang="en-US" altLang="ja-JP" dirty="0"/>
              <a:t>MBXF5</a:t>
            </a:r>
          </a:p>
          <a:p>
            <a:pPr lvl="1"/>
            <a:r>
              <a:rPr lang="en-US" altLang="ja-JP" dirty="0"/>
              <a:t>The horizontal MM is planned after the reception, foreseen in this summer. </a:t>
            </a:r>
          </a:p>
          <a:p>
            <a:pPr lvl="2"/>
            <a:r>
              <a:rPr kumimoji="1" lang="en-US" altLang="ja-JP" dirty="0"/>
              <a:t>Detailed schedule will be decided later</a:t>
            </a:r>
          </a:p>
          <a:p>
            <a:r>
              <a:rPr lang="en-US" altLang="ja-JP" dirty="0"/>
              <a:t>MBXF2</a:t>
            </a:r>
          </a:p>
          <a:p>
            <a:pPr lvl="1"/>
            <a:r>
              <a:rPr lang="en-US" altLang="ja-JP" dirty="0"/>
              <a:t>The warm MM is planned after yoking but ground insulation issue is not fixed yet</a:t>
            </a:r>
          </a:p>
          <a:p>
            <a:pPr lvl="2"/>
            <a:r>
              <a:rPr kumimoji="1" lang="en-US" altLang="ja-JP" dirty="0"/>
              <a:t>Detailed schedule will be decided later</a:t>
            </a:r>
          </a:p>
          <a:p>
            <a:pPr lvl="2"/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9B07542-FC5D-BC78-61DB-D84D0634DC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2B0AB03-5BE6-12D9-44CA-A3E2B3118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0672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EC9D4-EB4F-9C43-B6B2-B6BA82753C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D1 magnetic models</a:t>
            </a:r>
            <a:endParaRPr lang="en-JP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3DA455-DD0D-5246-892C-8BB88509F9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9665243-B485-7E49-B954-575C4C82AAB7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8862" y="1005574"/>
            <a:ext cx="2208941" cy="20450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D85364-1428-0F44-854C-B0FB841220DA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5335" y="1015009"/>
            <a:ext cx="2360458" cy="20450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769383-5F14-8E4C-BA73-B1C3325375D1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6745" y="1024446"/>
            <a:ext cx="2005713" cy="2026180"/>
          </a:xfrm>
          <a:prstGeom prst="rect">
            <a:avLst/>
          </a:prstGeom>
        </p:spPr>
      </p:pic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1B82A5D3-16BB-E548-906B-FFCCB31FD130}"/>
              </a:ext>
            </a:extLst>
          </p:cNvPr>
          <p:cNvGraphicFramePr>
            <a:graphicFrameLocks noGrp="1"/>
          </p:cNvGraphicFramePr>
          <p:nvPr/>
        </p:nvGraphicFramePr>
        <p:xfrm>
          <a:off x="1331640" y="3358640"/>
          <a:ext cx="6480720" cy="99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0240">
                  <a:extLst>
                    <a:ext uri="{9D8B030D-6E8A-4147-A177-3AD203B41FA5}">
                      <a16:colId xmlns:a16="http://schemas.microsoft.com/office/drawing/2014/main" val="3560900089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1133524690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776396097"/>
                    </a:ext>
                  </a:extLst>
                </a:gridCol>
              </a:tblGrid>
              <a:tr h="486054">
                <a:tc>
                  <a:txBody>
                    <a:bodyPr/>
                    <a:lstStyle/>
                    <a:p>
                      <a:r>
                        <a:rPr lang="en-JP" sz="1400" dirty="0"/>
                        <a:t>w/o Cryostat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P" sz="1400" dirty="0">
                          <a:solidFill>
                            <a:schemeClr val="accent4"/>
                          </a:solidFill>
                        </a:rPr>
                        <a:t>KEK pit</a:t>
                      </a:r>
                    </a:p>
                    <a:p>
                      <a:endParaRPr lang="en-JP" sz="1400" dirty="0">
                        <a:solidFill>
                          <a:schemeClr val="accent4"/>
                        </a:solidFill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JP" sz="1400" dirty="0">
                          <a:solidFill>
                            <a:schemeClr val="accent4"/>
                          </a:solidFill>
                        </a:rPr>
                        <a:t>CERN cryostat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305328095"/>
                  </a:ext>
                </a:extLst>
              </a:tr>
              <a:tr h="486054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JP" sz="1400" dirty="0"/>
                        <a:t>Horizontal bench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JP" sz="1400" dirty="0">
                          <a:solidFill>
                            <a:schemeClr val="accent4"/>
                          </a:solidFill>
                        </a:rPr>
                        <a:t>Vertical test stand</a:t>
                      </a:r>
                    </a:p>
                    <a:p>
                      <a:r>
                        <a:rPr lang="en-JP" sz="1400" dirty="0">
                          <a:solidFill>
                            <a:schemeClr val="accent4"/>
                          </a:solidFill>
                        </a:rPr>
                        <a:t>- Off-centered by 150mm</a:t>
                      </a: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en-JP" sz="1400" dirty="0">
                          <a:solidFill>
                            <a:schemeClr val="accent4"/>
                          </a:solidFill>
                        </a:rPr>
                        <a:t>Used for design </a:t>
                      </a:r>
                    </a:p>
                    <a:p>
                      <a:r>
                        <a:rPr lang="en-JP" sz="1400" dirty="0">
                          <a:solidFill>
                            <a:schemeClr val="accent4"/>
                          </a:solidFill>
                        </a:rPr>
                        <a:t>- Centered*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724870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692F20A9-7344-B144-A882-3278D901C604}"/>
              </a:ext>
            </a:extLst>
          </p:cNvPr>
          <p:cNvSpPr txBox="1"/>
          <p:nvPr/>
        </p:nvSpPr>
        <p:spPr>
          <a:xfrm>
            <a:off x="5166066" y="4374847"/>
            <a:ext cx="38421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050" dirty="0"/>
              <a:t>(*) Actual cryostat is off-centerd by 54mm </a:t>
            </a:r>
          </a:p>
          <a:p>
            <a:r>
              <a:rPr lang="en-JP" sz="1050" dirty="0"/>
              <a:t>but not taken into account for our design </a:t>
            </a:r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E602EBEA-2297-E9DC-F4D1-F3447E749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70513317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BCCB97-8E25-5C0C-5EEA-C373C3642F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636CFE5-0CFC-C418-88B9-4B5EE82B96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kumimoji="1" lang="en-US" altLang="ja-JP" dirty="0"/>
              <a:t>The first magnetic measurements at the KKE test benches were completed for both room and 1.9 K temperatures.</a:t>
            </a:r>
          </a:p>
          <a:p>
            <a:endParaRPr lang="en-US" altLang="ja-JP" dirty="0"/>
          </a:p>
          <a:p>
            <a:r>
              <a:rPr lang="en-US" altLang="ja-JP" dirty="0"/>
              <a:t>Measured multipoles (integral) were comparable with the predictions by Opera, except for a</a:t>
            </a:r>
            <a:r>
              <a:rPr lang="en-US" altLang="ja-JP" baseline="-25000" dirty="0"/>
              <a:t>2</a:t>
            </a:r>
            <a:r>
              <a:rPr lang="en-US" altLang="ja-JP" dirty="0"/>
              <a:t> which is slightly bigger than expectation (-3.8 units) </a:t>
            </a:r>
          </a:p>
          <a:p>
            <a:endParaRPr lang="en-US" altLang="ja-JP" dirty="0"/>
          </a:p>
          <a:p>
            <a:r>
              <a:rPr lang="en-US" altLang="ja-JP" dirty="0"/>
              <a:t>The multipoles (integral) in the LHC cryostat were estimated based on the MBXF1 results, most of which were confirmed to be within tolerance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The detailed MM plans for MBXF5 and MBXF2 will be decided later.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3AC61BA-095C-38CC-CE31-E444663A9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7B4B561-199F-B641-FAF8-577C5CDB37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78246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68920C6-44B6-7F86-7CF8-E7E065271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211710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Supplement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A45C61C-F3BB-51E3-AB09-AB3C9D86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BE750C8-805A-DABC-21D2-7EB3D815D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66893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7222198-6589-8780-5583-D5FCCE4DD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Definition of coordinate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B5CF446-1CA8-8E27-9BE6-F4EAD71A54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E54E804-CEB7-3ABD-6D91-FCD852A7A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C95D0CC-337B-30DB-2E60-B4DE80DD9FA5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437" y="915566"/>
            <a:ext cx="7090927" cy="3992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2515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E1D7077-9C14-4B43-39D3-D5F353B84F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8532000" cy="540000"/>
          </a:xfrm>
        </p:spPr>
        <p:txBody>
          <a:bodyPr/>
          <a:lstStyle/>
          <a:p>
            <a:r>
              <a:rPr kumimoji="1" lang="en-US" altLang="ja-JP" dirty="0"/>
              <a:t>Analysis method </a:t>
            </a:r>
            <a:r>
              <a:rPr lang="en-US" altLang="ja-JP" dirty="0"/>
              <a:t>and</a:t>
            </a:r>
            <a:r>
              <a:rPr kumimoji="1" lang="en-US" altLang="ja-JP" dirty="0"/>
              <a:t> outcome </a:t>
            </a:r>
            <a:r>
              <a:rPr lang="en-US" altLang="ja-JP" dirty="0"/>
              <a:t>in horizontal MM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6E92688-3387-4CC6-0C33-B34D67567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E848B19-75CB-B49D-4A3B-5E433B0F14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36A0D7CA-3E2A-2C9A-667F-686C42BF37D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015675"/>
            <a:ext cx="6627000" cy="3112150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344ACE4-BF8A-7061-A455-5BDD2977EF9C}"/>
              </a:ext>
            </a:extLst>
          </p:cNvPr>
          <p:cNvSpPr txBox="1"/>
          <p:nvPr/>
        </p:nvSpPr>
        <p:spPr>
          <a:xfrm>
            <a:off x="6943306" y="2283718"/>
            <a:ext cx="2183656" cy="120032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00B050"/>
                </a:solidFill>
              </a:rPr>
              <a:t>Longitudinal magnetic center </a:t>
            </a:r>
            <a:r>
              <a:rPr kumimoji="1" lang="en-US" altLang="ja-JP" dirty="0" err="1">
                <a:solidFill>
                  <a:srgbClr val="00B050"/>
                </a:solidFill>
              </a:rPr>
              <a:t>w.r.t.</a:t>
            </a:r>
            <a:r>
              <a:rPr kumimoji="1" lang="en-US" altLang="ja-JP" dirty="0">
                <a:solidFill>
                  <a:srgbClr val="00B050"/>
                </a:solidFill>
              </a:rPr>
              <a:t> Mechanical center</a:t>
            </a:r>
            <a:endParaRPr kumimoji="1" lang="ja-JP" altLang="en-US">
              <a:solidFill>
                <a:srgbClr val="00B050"/>
              </a:solidFill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EF52415-0FEC-FE37-5EF2-AE07E149FC08}"/>
              </a:ext>
            </a:extLst>
          </p:cNvPr>
          <p:cNvSpPr txBox="1"/>
          <p:nvPr/>
        </p:nvSpPr>
        <p:spPr>
          <a:xfrm>
            <a:off x="3454428" y="3435846"/>
            <a:ext cx="327781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00B050"/>
                </a:solidFill>
              </a:rPr>
              <a:t>Transverse magnetic center </a:t>
            </a:r>
            <a:r>
              <a:rPr kumimoji="1" lang="en-US" altLang="ja-JP" dirty="0" err="1">
                <a:solidFill>
                  <a:srgbClr val="00B050"/>
                </a:solidFill>
              </a:rPr>
              <a:t>w.r.t.</a:t>
            </a:r>
            <a:r>
              <a:rPr kumimoji="1" lang="en-US" altLang="ja-JP" dirty="0">
                <a:solidFill>
                  <a:srgbClr val="00B050"/>
                </a:solidFill>
              </a:rPr>
              <a:t> Mechanical axis</a:t>
            </a:r>
            <a:endParaRPr kumimoji="1" lang="ja-JP" altLang="en-US">
              <a:solidFill>
                <a:srgbClr val="00B050"/>
              </a:solidFill>
            </a:endParaRPr>
          </a:p>
        </p:txBody>
      </p:sp>
      <p:sp>
        <p:nvSpPr>
          <p:cNvPr id="9" name="右矢印 8">
            <a:extLst>
              <a:ext uri="{FF2B5EF4-FFF2-40B4-BE49-F238E27FC236}">
                <a16:creationId xmlns:a16="http://schemas.microsoft.com/office/drawing/2014/main" id="{C3F5DD60-2A5E-CAE4-FAAE-1804AC4ECDE0}"/>
              </a:ext>
            </a:extLst>
          </p:cNvPr>
          <p:cNvSpPr/>
          <p:nvPr/>
        </p:nvSpPr>
        <p:spPr>
          <a:xfrm>
            <a:off x="6372200" y="2643758"/>
            <a:ext cx="506320" cy="2401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右矢印 9">
            <a:extLst>
              <a:ext uri="{FF2B5EF4-FFF2-40B4-BE49-F238E27FC236}">
                <a16:creationId xmlns:a16="http://schemas.microsoft.com/office/drawing/2014/main" id="{9BCD38D8-4B99-19B4-85DF-7D1FAC48FEF7}"/>
              </a:ext>
            </a:extLst>
          </p:cNvPr>
          <p:cNvSpPr/>
          <p:nvPr/>
        </p:nvSpPr>
        <p:spPr>
          <a:xfrm>
            <a:off x="5885820" y="1631921"/>
            <a:ext cx="992700" cy="24012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07B2C5C-1563-65FA-5AEB-36A0D04AF5CF}"/>
              </a:ext>
            </a:extLst>
          </p:cNvPr>
          <p:cNvSpPr txBox="1"/>
          <p:nvPr/>
        </p:nvSpPr>
        <p:spPr>
          <a:xfrm>
            <a:off x="6878520" y="1428817"/>
            <a:ext cx="2183656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rgbClr val="00B050"/>
                </a:solidFill>
              </a:rPr>
              <a:t>Multipole measurement</a:t>
            </a:r>
            <a:endParaRPr kumimoji="1" lang="ja-JP" altLang="en-US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82002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method (cont’d)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440" y="907752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GB" dirty="0"/>
              <a:t>BG elimination</a:t>
            </a:r>
          </a:p>
          <a:p>
            <a:pPr lvl="1"/>
            <a:r>
              <a:rPr lang="en-GB" dirty="0"/>
              <a:t>Direct subtraction (= waveform subtraction) since MBXF1</a:t>
            </a:r>
          </a:p>
          <a:p>
            <a:pPr marL="914400" lvl="2" indent="0">
              <a:buNone/>
            </a:pP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35</a:t>
            </a:fld>
            <a:endParaRPr lang="fr-FR"/>
          </a:p>
        </p:txBody>
      </p:sp>
      <p:sp>
        <p:nvSpPr>
          <p:cNvPr id="2" name="フリーフォーム 1">
            <a:extLst>
              <a:ext uri="{FF2B5EF4-FFF2-40B4-BE49-F238E27FC236}">
                <a16:creationId xmlns:a16="http://schemas.microsoft.com/office/drawing/2014/main" id="{C7184339-F5E9-ADDC-3F7B-44277089BA1C}"/>
              </a:ext>
            </a:extLst>
          </p:cNvPr>
          <p:cNvSpPr/>
          <p:nvPr/>
        </p:nvSpPr>
        <p:spPr>
          <a:xfrm>
            <a:off x="371991" y="2294838"/>
            <a:ext cx="2151934" cy="1512756"/>
          </a:xfrm>
          <a:custGeom>
            <a:avLst/>
            <a:gdLst>
              <a:gd name="connsiteX0" fmla="*/ 0 w 2151934"/>
              <a:gd name="connsiteY0" fmla="*/ 912669 h 1512756"/>
              <a:gd name="connsiteX1" fmla="*/ 701270 w 2151934"/>
              <a:gd name="connsiteY1" fmla="*/ 12019 h 1512756"/>
              <a:gd name="connsiteX2" fmla="*/ 1478166 w 2151934"/>
              <a:gd name="connsiteY2" fmla="*/ 1490185 h 1512756"/>
              <a:gd name="connsiteX3" fmla="*/ 2151934 w 2151934"/>
              <a:gd name="connsiteY3" fmla="*/ 768290 h 1512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1934" h="1512756">
                <a:moveTo>
                  <a:pt x="0" y="912669"/>
                </a:moveTo>
                <a:cubicBezTo>
                  <a:pt x="227454" y="414217"/>
                  <a:pt x="454909" y="-84234"/>
                  <a:pt x="701270" y="12019"/>
                </a:cubicBezTo>
                <a:cubicBezTo>
                  <a:pt x="947631" y="108272"/>
                  <a:pt x="1236389" y="1364140"/>
                  <a:pt x="1478166" y="1490185"/>
                </a:cubicBezTo>
                <a:cubicBezTo>
                  <a:pt x="1719943" y="1616230"/>
                  <a:pt x="1935938" y="1192260"/>
                  <a:pt x="2151934" y="768290"/>
                </a:cubicBezTo>
              </a:path>
            </a:pathLst>
          </a:cu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DB71198-0019-5F3B-D272-B3D0246D42E3}"/>
              </a:ext>
            </a:extLst>
          </p:cNvPr>
          <p:cNvSpPr txBox="1"/>
          <p:nvPr/>
        </p:nvSpPr>
        <p:spPr>
          <a:xfrm>
            <a:off x="4756173" y="2067932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BG field</a:t>
            </a:r>
            <a:endParaRPr kumimoji="1" lang="ja-JP" altLang="en-US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A710094B-1877-320F-5C85-5809073AC973}"/>
              </a:ext>
            </a:extLst>
          </p:cNvPr>
          <p:cNvCxnSpPr/>
          <p:nvPr/>
        </p:nvCxnSpPr>
        <p:spPr>
          <a:xfrm>
            <a:off x="107504" y="3156486"/>
            <a:ext cx="2664296" cy="0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B593564E-3BF1-B02B-FBFD-850FF47CE0ED}"/>
              </a:ext>
            </a:extLst>
          </p:cNvPr>
          <p:cNvCxnSpPr>
            <a:cxnSpLocks/>
          </p:cNvCxnSpPr>
          <p:nvPr/>
        </p:nvCxnSpPr>
        <p:spPr>
          <a:xfrm flipV="1">
            <a:off x="323528" y="2362948"/>
            <a:ext cx="0" cy="1376536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0808EF4F-8F0F-FC15-A686-30BC45AB7DAD}"/>
              </a:ext>
            </a:extLst>
          </p:cNvPr>
          <p:cNvCxnSpPr>
            <a:cxnSpLocks/>
          </p:cNvCxnSpPr>
          <p:nvPr/>
        </p:nvCxnSpPr>
        <p:spPr>
          <a:xfrm flipV="1">
            <a:off x="3275856" y="2288492"/>
            <a:ext cx="0" cy="1376536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BAA253AB-943E-2EE5-7F1A-899275EFEC65}"/>
              </a:ext>
            </a:extLst>
          </p:cNvPr>
          <p:cNvCxnSpPr/>
          <p:nvPr/>
        </p:nvCxnSpPr>
        <p:spPr>
          <a:xfrm>
            <a:off x="3275856" y="3177961"/>
            <a:ext cx="2664296" cy="0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" name="フリーフォーム 2">
            <a:extLst>
              <a:ext uri="{FF2B5EF4-FFF2-40B4-BE49-F238E27FC236}">
                <a16:creationId xmlns:a16="http://schemas.microsoft.com/office/drawing/2014/main" id="{C77DD018-16DC-9A27-C28D-0E22CFAB9733}"/>
              </a:ext>
            </a:extLst>
          </p:cNvPr>
          <p:cNvSpPr/>
          <p:nvPr/>
        </p:nvSpPr>
        <p:spPr>
          <a:xfrm>
            <a:off x="3284162" y="3075506"/>
            <a:ext cx="2151934" cy="224996"/>
          </a:xfrm>
          <a:custGeom>
            <a:avLst/>
            <a:gdLst>
              <a:gd name="connsiteX0" fmla="*/ 0 w 2151934"/>
              <a:gd name="connsiteY0" fmla="*/ 912669 h 1512756"/>
              <a:gd name="connsiteX1" fmla="*/ 701270 w 2151934"/>
              <a:gd name="connsiteY1" fmla="*/ 12019 h 1512756"/>
              <a:gd name="connsiteX2" fmla="*/ 1478166 w 2151934"/>
              <a:gd name="connsiteY2" fmla="*/ 1490185 h 1512756"/>
              <a:gd name="connsiteX3" fmla="*/ 2151934 w 2151934"/>
              <a:gd name="connsiteY3" fmla="*/ 768290 h 1512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1934" h="1512756">
                <a:moveTo>
                  <a:pt x="0" y="912669"/>
                </a:moveTo>
                <a:cubicBezTo>
                  <a:pt x="227454" y="414217"/>
                  <a:pt x="454909" y="-84234"/>
                  <a:pt x="701270" y="12019"/>
                </a:cubicBezTo>
                <a:cubicBezTo>
                  <a:pt x="947631" y="108272"/>
                  <a:pt x="1236389" y="1364140"/>
                  <a:pt x="1478166" y="1490185"/>
                </a:cubicBezTo>
                <a:cubicBezTo>
                  <a:pt x="1719943" y="1616230"/>
                  <a:pt x="1935938" y="1192260"/>
                  <a:pt x="2151934" y="768290"/>
                </a:cubicBezTo>
              </a:path>
            </a:pathLst>
          </a:cu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8322A577-91E8-8CB7-1828-A680B29B62A2}"/>
              </a:ext>
            </a:extLst>
          </p:cNvPr>
          <p:cNvSpPr txBox="1"/>
          <p:nvPr/>
        </p:nvSpPr>
        <p:spPr>
          <a:xfrm>
            <a:off x="1043608" y="2027548"/>
            <a:ext cx="25519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Dipole + BG field</a:t>
            </a:r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910AB4D-816A-5EDE-0F17-131C4CD259D6}"/>
              </a:ext>
            </a:extLst>
          </p:cNvPr>
          <p:cNvSpPr txBox="1"/>
          <p:nvPr/>
        </p:nvSpPr>
        <p:spPr>
          <a:xfrm>
            <a:off x="1775681" y="263628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I=15A</a:t>
            </a:r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B827190-CFA7-CF01-DAE8-A23703FE71CB}"/>
              </a:ext>
            </a:extLst>
          </p:cNvPr>
          <p:cNvSpPr txBox="1"/>
          <p:nvPr/>
        </p:nvSpPr>
        <p:spPr>
          <a:xfrm>
            <a:off x="4680030" y="2658973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I=0A</a:t>
            </a:r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08762BE-8310-A208-1C01-4E91B1FC804F}"/>
              </a:ext>
            </a:extLst>
          </p:cNvPr>
          <p:cNvSpPr txBox="1"/>
          <p:nvPr/>
        </p:nvSpPr>
        <p:spPr>
          <a:xfrm>
            <a:off x="2868039" y="2944906"/>
            <a:ext cx="3960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-</a:t>
            </a:r>
            <a:endParaRPr kumimoji="1" lang="ja-JP" altLang="en-US" sz="320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D9864BF-D16D-2F94-992F-0D7E998FD13F}"/>
              </a:ext>
            </a:extLst>
          </p:cNvPr>
          <p:cNvSpPr txBox="1"/>
          <p:nvPr/>
        </p:nvSpPr>
        <p:spPr>
          <a:xfrm>
            <a:off x="2568485" y="3175487"/>
            <a:ext cx="328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dirty="0"/>
              <a:t>t</a:t>
            </a:r>
            <a:endParaRPr kumimoji="1" lang="ja-JP" altLang="en-US" i="1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D334E68-0FEF-B86C-FF37-F36B547E9C0D}"/>
              </a:ext>
            </a:extLst>
          </p:cNvPr>
          <p:cNvSpPr txBox="1"/>
          <p:nvPr/>
        </p:nvSpPr>
        <p:spPr>
          <a:xfrm>
            <a:off x="5699787" y="3237294"/>
            <a:ext cx="3284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dirty="0"/>
              <a:t>t</a:t>
            </a:r>
            <a:endParaRPr kumimoji="1" lang="ja-JP" altLang="en-US" i="1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CEBF5992-ECD4-6C9D-A21D-12D1AAF230B0}"/>
              </a:ext>
            </a:extLst>
          </p:cNvPr>
          <p:cNvSpPr txBox="1"/>
          <p:nvPr/>
        </p:nvSpPr>
        <p:spPr>
          <a:xfrm>
            <a:off x="3265486" y="2027548"/>
            <a:ext cx="660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Vs</a:t>
            </a:r>
            <a:endParaRPr kumimoji="1"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AB68BC5-7FD7-ECDC-DA89-FF6C0FEFD36A}"/>
              </a:ext>
            </a:extLst>
          </p:cNvPr>
          <p:cNvSpPr txBox="1"/>
          <p:nvPr/>
        </p:nvSpPr>
        <p:spPr>
          <a:xfrm>
            <a:off x="212985" y="1986380"/>
            <a:ext cx="660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Vs</a:t>
            </a:r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5C742DF-3A80-90AB-13CA-C9E08E9AADF5}"/>
              </a:ext>
            </a:extLst>
          </p:cNvPr>
          <p:cNvSpPr txBox="1"/>
          <p:nvPr/>
        </p:nvSpPr>
        <p:spPr>
          <a:xfrm>
            <a:off x="6101959" y="2990091"/>
            <a:ext cx="648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=</a:t>
            </a:r>
            <a:endParaRPr kumimoji="1" lang="ja-JP" altLang="en-US"/>
          </a:p>
        </p:txBody>
      </p:sp>
      <p:sp>
        <p:nvSpPr>
          <p:cNvPr id="28" name="フリーフォーム 27">
            <a:extLst>
              <a:ext uri="{FF2B5EF4-FFF2-40B4-BE49-F238E27FC236}">
                <a16:creationId xmlns:a16="http://schemas.microsoft.com/office/drawing/2014/main" id="{B3B96C50-00CD-4D46-F853-D94763DFAB35}"/>
              </a:ext>
            </a:extLst>
          </p:cNvPr>
          <p:cNvSpPr/>
          <p:nvPr/>
        </p:nvSpPr>
        <p:spPr>
          <a:xfrm>
            <a:off x="6894866" y="2355138"/>
            <a:ext cx="2151934" cy="1512756"/>
          </a:xfrm>
          <a:custGeom>
            <a:avLst/>
            <a:gdLst>
              <a:gd name="connsiteX0" fmla="*/ 0 w 2151934"/>
              <a:gd name="connsiteY0" fmla="*/ 912669 h 1512756"/>
              <a:gd name="connsiteX1" fmla="*/ 701270 w 2151934"/>
              <a:gd name="connsiteY1" fmla="*/ 12019 h 1512756"/>
              <a:gd name="connsiteX2" fmla="*/ 1478166 w 2151934"/>
              <a:gd name="connsiteY2" fmla="*/ 1490185 h 1512756"/>
              <a:gd name="connsiteX3" fmla="*/ 2151934 w 2151934"/>
              <a:gd name="connsiteY3" fmla="*/ 768290 h 1512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51934" h="1512756">
                <a:moveTo>
                  <a:pt x="0" y="912669"/>
                </a:moveTo>
                <a:cubicBezTo>
                  <a:pt x="227454" y="414217"/>
                  <a:pt x="454909" y="-84234"/>
                  <a:pt x="701270" y="12019"/>
                </a:cubicBezTo>
                <a:cubicBezTo>
                  <a:pt x="947631" y="108272"/>
                  <a:pt x="1236389" y="1364140"/>
                  <a:pt x="1478166" y="1490185"/>
                </a:cubicBezTo>
                <a:cubicBezTo>
                  <a:pt x="1719943" y="1616230"/>
                  <a:pt x="1935938" y="1192260"/>
                  <a:pt x="2151934" y="768290"/>
                </a:cubicBezTo>
              </a:path>
            </a:pathLst>
          </a:cu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22961478-28FD-FC55-040C-D0E3D86EBE44}"/>
              </a:ext>
            </a:extLst>
          </p:cNvPr>
          <p:cNvCxnSpPr/>
          <p:nvPr/>
        </p:nvCxnSpPr>
        <p:spPr>
          <a:xfrm>
            <a:off x="6630379" y="3216786"/>
            <a:ext cx="2664296" cy="0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直線矢印コネクタ 29">
            <a:extLst>
              <a:ext uri="{FF2B5EF4-FFF2-40B4-BE49-F238E27FC236}">
                <a16:creationId xmlns:a16="http://schemas.microsoft.com/office/drawing/2014/main" id="{3B79F677-8C26-F5AA-08CF-DE9551CEDA2B}"/>
              </a:ext>
            </a:extLst>
          </p:cNvPr>
          <p:cNvCxnSpPr>
            <a:cxnSpLocks/>
          </p:cNvCxnSpPr>
          <p:nvPr/>
        </p:nvCxnSpPr>
        <p:spPr>
          <a:xfrm flipV="1">
            <a:off x="6846403" y="2423248"/>
            <a:ext cx="0" cy="1376536"/>
          </a:xfrm>
          <a:prstGeom prst="straightConnector1">
            <a:avLst/>
          </a:prstGeom>
          <a:ln w="12700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F868B2C-C712-BD33-18C7-E06D2CEC52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Inclination angle</a:t>
            </a:r>
            <a:r>
              <a:rPr kumimoji="1" lang="en-US" altLang="ja-JP" dirty="0"/>
              <a:t> of the mover stage 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BD617E1-D5FE-E1DC-20D7-74439A1034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093" y="4031144"/>
            <a:ext cx="8179339" cy="945667"/>
          </a:xfrm>
        </p:spPr>
        <p:txBody>
          <a:bodyPr>
            <a:normAutofit/>
          </a:bodyPr>
          <a:lstStyle/>
          <a:p>
            <a:r>
              <a:rPr lang="en-US" altLang="ja-JP" sz="1800" dirty="0"/>
              <a:t>Change in the </a:t>
            </a:r>
            <a:r>
              <a:rPr kumimoji="1" lang="en-US" altLang="ja-JP" sz="1800" dirty="0"/>
              <a:t>inclination angle of the stage affects </a:t>
            </a:r>
            <a:r>
              <a:rPr lang="en-US" altLang="ja-JP" sz="1800" dirty="0"/>
              <a:t>a1 measurement and thus it was used as correction for analysis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F07B598-0F69-7876-1829-B33E236E5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AF13E72-6B57-55AD-03F9-53EC9C0C5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36</a:t>
            </a:fld>
            <a:endParaRPr lang="fr-FR"/>
          </a:p>
        </p:txBody>
      </p:sp>
      <p:pic>
        <p:nvPicPr>
          <p:cNvPr id="12" name="図 11" descr="屋内, テーブル, キッチン, 部屋 が含まれている画像&#10;&#10;自動的に生成された説明">
            <a:extLst>
              <a:ext uri="{FF2B5EF4-FFF2-40B4-BE49-F238E27FC236}">
                <a16:creationId xmlns:a16="http://schemas.microsoft.com/office/drawing/2014/main" id="{D67568D2-7581-1918-7D86-7516FEE8E151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275606"/>
            <a:ext cx="2736304" cy="2052228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FD0226A3-2E7D-9D64-21C3-641FB586B1A1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6517" y="1131590"/>
            <a:ext cx="3814192" cy="2517366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AAD02DD-1E67-7472-BEA6-2DFD3F188576}"/>
              </a:ext>
            </a:extLst>
          </p:cNvPr>
          <p:cNvSpPr txBox="1"/>
          <p:nvPr/>
        </p:nvSpPr>
        <p:spPr>
          <a:xfrm>
            <a:off x="7164288" y="1902468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-&gt; Magnet</a:t>
            </a:r>
            <a:endParaRPr kumimoji="1" lang="ja-JP" altLang="en-US"/>
          </a:p>
        </p:txBody>
      </p: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F4A7C99F-ACAA-882F-204A-8F20B2F61A22}"/>
              </a:ext>
            </a:extLst>
          </p:cNvPr>
          <p:cNvCxnSpPr/>
          <p:nvPr/>
        </p:nvCxnSpPr>
        <p:spPr>
          <a:xfrm>
            <a:off x="5436096" y="1419622"/>
            <a:ext cx="0" cy="181637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5461B296-C150-D866-87BB-6EA1AFDC0EC3}"/>
              </a:ext>
            </a:extLst>
          </p:cNvPr>
          <p:cNvSpPr txBox="1"/>
          <p:nvPr/>
        </p:nvSpPr>
        <p:spPr>
          <a:xfrm>
            <a:off x="5570626" y="2922498"/>
            <a:ext cx="2889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ΔV=18mV ~ 1.6 </a:t>
            </a:r>
            <a:r>
              <a:rPr kumimoji="1" lang="en-US" altLang="ja-JP" dirty="0" err="1"/>
              <a:t>mrad</a:t>
            </a:r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330B14F7-B49E-4266-ACCF-7CFF24C70D25}"/>
              </a:ext>
            </a:extLst>
          </p:cNvPr>
          <p:cNvSpPr txBox="1"/>
          <p:nvPr/>
        </p:nvSpPr>
        <p:spPr>
          <a:xfrm>
            <a:off x="5570626" y="891381"/>
            <a:ext cx="30338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NA2-10 signal along the stage</a:t>
            </a:r>
            <a:endParaRPr kumimoji="1" lang="ja-JP" altLang="en-US" sz="140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43AA484-18FE-35C3-5A37-9658B5640F23}"/>
              </a:ext>
            </a:extLst>
          </p:cNvPr>
          <p:cNvSpPr txBox="1"/>
          <p:nvPr/>
        </p:nvSpPr>
        <p:spPr>
          <a:xfrm>
            <a:off x="1619672" y="2715766"/>
            <a:ext cx="86409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Mover stage</a:t>
            </a:r>
            <a:endParaRPr kumimoji="1" lang="ja-JP" altLang="en-US"/>
          </a:p>
        </p:txBody>
      </p: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BF593B00-9307-5FDC-FC6D-4B78EA1F1B69}"/>
              </a:ext>
            </a:extLst>
          </p:cNvPr>
          <p:cNvCxnSpPr/>
          <p:nvPr/>
        </p:nvCxnSpPr>
        <p:spPr>
          <a:xfrm>
            <a:off x="1547664" y="2643758"/>
            <a:ext cx="69775" cy="720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図 23" descr="人, 屋内, グリーン, テーブル が含まれている画像&#10;&#10;自動的に生成された説明">
            <a:extLst>
              <a:ext uri="{FF2B5EF4-FFF2-40B4-BE49-F238E27FC236}">
                <a16:creationId xmlns:a16="http://schemas.microsoft.com/office/drawing/2014/main" id="{6238BB83-A0B8-FEF6-7708-15615EAE8F4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2204" y="1206407"/>
            <a:ext cx="2003053" cy="2670737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EBDE1E12-7279-01FF-04F3-47CA1F4ECAC7}"/>
              </a:ext>
            </a:extLst>
          </p:cNvPr>
          <p:cNvSpPr txBox="1"/>
          <p:nvPr/>
        </p:nvSpPr>
        <p:spPr>
          <a:xfrm>
            <a:off x="3594519" y="718629"/>
            <a:ext cx="1040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NA2-10</a:t>
            </a:r>
            <a:endParaRPr kumimoji="1" lang="ja-JP" altLang="en-US"/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210C0255-15EC-17C4-4569-7EAD4D1F82E8}"/>
              </a:ext>
            </a:extLst>
          </p:cNvPr>
          <p:cNvCxnSpPr/>
          <p:nvPr/>
        </p:nvCxnSpPr>
        <p:spPr>
          <a:xfrm>
            <a:off x="4283968" y="996121"/>
            <a:ext cx="0" cy="4235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462140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CB18A78-134C-FAF7-AACF-BF5ECCC290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Determination of probe position (X,Y)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C01AB2-1D2D-4136-7EA0-BD0847760E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4568" y="843558"/>
            <a:ext cx="3167912" cy="3960436"/>
          </a:xfrm>
        </p:spPr>
        <p:txBody>
          <a:bodyPr/>
          <a:lstStyle/>
          <a:p>
            <a:r>
              <a:rPr kumimoji="1" lang="en-US" altLang="ja-JP" dirty="0"/>
              <a:t>Probe position in transverse was measured through a 0.5” SMR mounted on the probe head and a laser tracker</a:t>
            </a:r>
            <a:endParaRPr lang="en-US" altLang="ja-JP" dirty="0"/>
          </a:p>
          <a:p>
            <a:r>
              <a:rPr lang="en-US" altLang="ja-JP" dirty="0"/>
              <a:t>The position was then  transferred to the feed down analysis for determination of the magnetic center</a:t>
            </a:r>
            <a:endParaRPr kumimoji="1"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FB90013-C345-3D50-9194-B26AC45C4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33F8812-462F-B4D2-80FD-F4EF2DE69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37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A0C6FB6-5C88-5F44-8F60-BC7AAD4A7F1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695013"/>
            <a:ext cx="1352252" cy="1732722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CB6E3C06-CA23-544C-AE71-CE0333D75F14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0105" y="610569"/>
            <a:ext cx="2216157" cy="1817166"/>
          </a:xfrm>
          <a:prstGeom prst="rect">
            <a:avLst/>
          </a:prstGeom>
        </p:spPr>
      </p:pic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C974A8B-108D-7D00-E201-85B71CD7B6B8}"/>
              </a:ext>
            </a:extLst>
          </p:cNvPr>
          <p:cNvGrpSpPr/>
          <p:nvPr/>
        </p:nvGrpSpPr>
        <p:grpSpPr>
          <a:xfrm>
            <a:off x="61636" y="2474862"/>
            <a:ext cx="5688632" cy="2668638"/>
            <a:chOff x="61636" y="2474862"/>
            <a:chExt cx="5688632" cy="2668638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6CE30153-DCDA-594B-D312-D506267FA6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636" y="2474862"/>
              <a:ext cx="5688632" cy="2668638"/>
            </a:xfrm>
            <a:prstGeom prst="rect">
              <a:avLst/>
            </a:prstGeom>
          </p:spPr>
        </p:pic>
        <p:cxnSp>
          <p:nvCxnSpPr>
            <p:cNvPr id="10" name="直線コネクタ 9">
              <a:extLst>
                <a:ext uri="{FF2B5EF4-FFF2-40B4-BE49-F238E27FC236}">
                  <a16:creationId xmlns:a16="http://schemas.microsoft.com/office/drawing/2014/main" id="{01514B8F-B1B9-0E69-AC7F-03E58A3E8F16}"/>
                </a:ext>
              </a:extLst>
            </p:cNvPr>
            <p:cNvCxnSpPr/>
            <p:nvPr/>
          </p:nvCxnSpPr>
          <p:spPr>
            <a:xfrm>
              <a:off x="612000" y="3538800"/>
              <a:ext cx="4644000" cy="0"/>
            </a:xfrm>
            <a:prstGeom prst="line">
              <a:avLst/>
            </a:prstGeom>
            <a:ln w="635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141741B-256A-47B2-E0A0-0B9A908AAD63}"/>
              </a:ext>
            </a:extLst>
          </p:cNvPr>
          <p:cNvSpPr txBox="1"/>
          <p:nvPr/>
        </p:nvSpPr>
        <p:spPr>
          <a:xfrm>
            <a:off x="755576" y="3507854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i="1" dirty="0"/>
              <a:t>Mechanical axis</a:t>
            </a:r>
            <a:endParaRPr kumimoji="1" lang="ja-JP" altLang="en-US" sz="1400" i="1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0D92E238-22A6-F091-2E22-683435101890}"/>
              </a:ext>
            </a:extLst>
          </p:cNvPr>
          <p:cNvSpPr txBox="1"/>
          <p:nvPr/>
        </p:nvSpPr>
        <p:spPr>
          <a:xfrm>
            <a:off x="3597299" y="2749417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Probe trajectory</a:t>
            </a:r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05C6C34-A6DB-B5B8-1FBA-CFEF96ED672D}"/>
              </a:ext>
            </a:extLst>
          </p:cNvPr>
          <p:cNvSpPr txBox="1"/>
          <p:nvPr/>
        </p:nvSpPr>
        <p:spPr>
          <a:xfrm>
            <a:off x="795087" y="443466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RE</a:t>
            </a:r>
            <a:r>
              <a:rPr kumimoji="1" lang="ja-JP" altLang="en-US"/>
              <a:t>←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2A1BA310-7FA6-E959-5966-4A358CBD1A4B}"/>
              </a:ext>
            </a:extLst>
          </p:cNvPr>
          <p:cNvSpPr txBox="1"/>
          <p:nvPr/>
        </p:nvSpPr>
        <p:spPr>
          <a:xfrm>
            <a:off x="4338156" y="4398874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→</a:t>
            </a:r>
            <a:r>
              <a:rPr kumimoji="1" lang="en-US" altLang="ja-JP" dirty="0"/>
              <a:t> LE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902776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F50A300-5398-AB6F-93C2-65F4CE46B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3DCAC62-1704-B2A1-6268-C0E438B59D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38</a:t>
            </a:fld>
            <a:endParaRPr lang="fr-FR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6ADAF188-7A9F-5025-5664-80E3497AF7CD}"/>
              </a:ext>
            </a:extLst>
          </p:cNvPr>
          <p:cNvCxnSpPr>
            <a:cxnSpLocks/>
          </p:cNvCxnSpPr>
          <p:nvPr/>
        </p:nvCxnSpPr>
        <p:spPr>
          <a:xfrm>
            <a:off x="7236296" y="861433"/>
            <a:ext cx="0" cy="558189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C7627E5-61F8-2EBD-75B1-CAD8130B43A8}"/>
              </a:ext>
            </a:extLst>
          </p:cNvPr>
          <p:cNvSpPr txBox="1"/>
          <p:nvPr/>
        </p:nvSpPr>
        <p:spPr>
          <a:xfrm>
            <a:off x="615644" y="1316216"/>
            <a:ext cx="1152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MBXF1</a:t>
            </a:r>
            <a:endParaRPr kumimoji="1" lang="ja-JP" altLang="en-US" b="1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AD7C1C49-32B7-4CE3-7696-778E6361A917}"/>
              </a:ext>
            </a:extLst>
          </p:cNvPr>
          <p:cNvSpPr txBox="1"/>
          <p:nvPr/>
        </p:nvSpPr>
        <p:spPr>
          <a:xfrm>
            <a:off x="632315" y="3848147"/>
            <a:ext cx="1152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/>
              <a:t>MBXFP</a:t>
            </a:r>
            <a:endParaRPr kumimoji="1" lang="ja-JP" altLang="en-US" b="1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E30220A-0DDE-6E72-03D8-865F113993DE}"/>
              </a:ext>
            </a:extLst>
          </p:cNvPr>
          <p:cNvSpPr txBox="1"/>
          <p:nvPr/>
        </p:nvSpPr>
        <p:spPr>
          <a:xfrm>
            <a:off x="3059832" y="2929399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Horizontal (Long)</a:t>
            </a:r>
          </a:p>
          <a:p>
            <a:r>
              <a:rPr kumimoji="1" lang="en-US" altLang="ja-JP" dirty="0">
                <a:solidFill>
                  <a:srgbClr val="0070C0"/>
                </a:solidFill>
              </a:rPr>
              <a:t>Vertical (Long, warm,1</a:t>
            </a:r>
            <a:r>
              <a:rPr kumimoji="1" lang="en-US" altLang="ja-JP" baseline="30000" dirty="0">
                <a:solidFill>
                  <a:srgbClr val="0070C0"/>
                </a:solidFill>
              </a:rPr>
              <a:t>st</a:t>
            </a:r>
            <a:r>
              <a:rPr kumimoji="1" lang="en-US" altLang="ja-JP" dirty="0">
                <a:solidFill>
                  <a:srgbClr val="0070C0"/>
                </a:solidFill>
              </a:rPr>
              <a:t> cycle )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B7683A0-5AE7-F262-EABA-10DF62E034E7}"/>
              </a:ext>
            </a:extLst>
          </p:cNvPr>
          <p:cNvSpPr txBox="1"/>
          <p:nvPr/>
        </p:nvSpPr>
        <p:spPr>
          <a:xfrm>
            <a:off x="7135239" y="3877635"/>
            <a:ext cx="1763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+/- 0.8 unit (long)</a:t>
            </a:r>
            <a:endParaRPr kumimoji="1" lang="ja-JP" altLang="en-US"/>
          </a:p>
        </p:txBody>
      </p:sp>
      <p:sp>
        <p:nvSpPr>
          <p:cNvPr id="21" name="フリーフォーム 20">
            <a:extLst>
              <a:ext uri="{FF2B5EF4-FFF2-40B4-BE49-F238E27FC236}">
                <a16:creationId xmlns:a16="http://schemas.microsoft.com/office/drawing/2014/main" id="{817653C9-C23D-6880-625C-E458A5440493}"/>
              </a:ext>
            </a:extLst>
          </p:cNvPr>
          <p:cNvSpPr/>
          <p:nvPr/>
        </p:nvSpPr>
        <p:spPr>
          <a:xfrm>
            <a:off x="7656844" y="1851545"/>
            <a:ext cx="633156" cy="1728317"/>
          </a:xfrm>
          <a:custGeom>
            <a:avLst/>
            <a:gdLst>
              <a:gd name="connsiteX0" fmla="*/ 0 w 633156"/>
              <a:gd name="connsiteY0" fmla="*/ 0 h 1728317"/>
              <a:gd name="connsiteX1" fmla="*/ 633046 w 633156"/>
              <a:gd name="connsiteY1" fmla="*/ 813917 h 1728317"/>
              <a:gd name="connsiteX2" fmla="*/ 40193 w 633156"/>
              <a:gd name="connsiteY2" fmla="*/ 1728317 h 1728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3156" h="1728317">
                <a:moveTo>
                  <a:pt x="0" y="0"/>
                </a:moveTo>
                <a:cubicBezTo>
                  <a:pt x="313173" y="262932"/>
                  <a:pt x="626347" y="525864"/>
                  <a:pt x="633046" y="813917"/>
                </a:cubicBezTo>
                <a:cubicBezTo>
                  <a:pt x="639745" y="1101970"/>
                  <a:pt x="339969" y="1415143"/>
                  <a:pt x="40193" y="1728317"/>
                </a:cubicBezTo>
              </a:path>
            </a:pathLst>
          </a:custGeom>
          <a:noFill/>
          <a:ln w="38100">
            <a:solidFill>
              <a:srgbClr val="00B050"/>
            </a:solidFill>
            <a:headEnd type="arrow"/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5" name="図 24">
            <a:extLst>
              <a:ext uri="{FF2B5EF4-FFF2-40B4-BE49-F238E27FC236}">
                <a16:creationId xmlns:a16="http://schemas.microsoft.com/office/drawing/2014/main" id="{4EA9D7BC-645A-3B78-1F54-DF436C2DE64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3" y="2499742"/>
            <a:ext cx="5544615" cy="2669083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32965CB8-E866-CDC9-BB29-370DE48E93AC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6607" y="145576"/>
            <a:ext cx="5688632" cy="2498182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F45E43EB-1313-3CEB-1958-CBC03A68EE2E}"/>
              </a:ext>
            </a:extLst>
          </p:cNvPr>
          <p:cNvSpPr txBox="1"/>
          <p:nvPr/>
        </p:nvSpPr>
        <p:spPr>
          <a:xfrm>
            <a:off x="3636308" y="1650060"/>
            <a:ext cx="319507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b="1" dirty="0">
                <a:solidFill>
                  <a:srgbClr val="0070C0"/>
                </a:solidFill>
              </a:rPr>
              <a:t>short2 (50)</a:t>
            </a:r>
            <a:r>
              <a:rPr lang="ja-JP" altLang="en-US" sz="1350" b="1" dirty="0">
                <a:solidFill>
                  <a:srgbClr val="0070C0"/>
                </a:solidFill>
              </a:rPr>
              <a:t>　</a:t>
            </a:r>
            <a:r>
              <a:rPr lang="en-US" altLang="ja-JP" sz="1350" b="1" dirty="0"/>
              <a:t>long (500) </a:t>
            </a:r>
          </a:p>
          <a:p>
            <a:r>
              <a:rPr kumimoji="1" lang="en-US" altLang="ja-JP" sz="1350" b="1" dirty="0">
                <a:solidFill>
                  <a:srgbClr val="FF0000"/>
                </a:solidFill>
              </a:rPr>
              <a:t>short1 (50), </a:t>
            </a:r>
            <a:r>
              <a:rPr kumimoji="1" lang="en-US" altLang="ja-JP" sz="1350" b="1" dirty="0">
                <a:solidFill>
                  <a:srgbClr val="00B050"/>
                </a:solidFill>
              </a:rPr>
              <a:t>portable (80)</a:t>
            </a:r>
            <a:r>
              <a:rPr kumimoji="1" lang="ja-JP" altLang="en-US" sz="1350" b="1">
                <a:solidFill>
                  <a:srgbClr val="FF0000"/>
                </a:solidFill>
              </a:rPr>
              <a:t>　</a:t>
            </a:r>
            <a:endParaRPr kumimoji="1" lang="en-US" altLang="ja-JP" sz="1350" b="1" dirty="0">
              <a:solidFill>
                <a:srgbClr val="00B050"/>
              </a:solidFill>
            </a:endParaRPr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C179C359-1FD7-FF30-8C07-24076BDFCB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88104"/>
            <a:ext cx="7920000" cy="540000"/>
          </a:xfrm>
        </p:spPr>
        <p:txBody>
          <a:bodyPr/>
          <a:lstStyle/>
          <a:p>
            <a:r>
              <a:rPr lang="en-US" altLang="ja-JP" dirty="0"/>
              <a:t>About b3 structure</a:t>
            </a:r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EA07C09-C2B8-FD43-D580-3267FFA69559}"/>
              </a:ext>
            </a:extLst>
          </p:cNvPr>
          <p:cNvSpPr txBox="1"/>
          <p:nvPr/>
        </p:nvSpPr>
        <p:spPr>
          <a:xfrm>
            <a:off x="7283112" y="956829"/>
            <a:ext cx="1763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+/- 0.8 unit (long)</a:t>
            </a:r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43B81CA-1CB8-2522-5DA0-F983A64BBD06}"/>
              </a:ext>
            </a:extLst>
          </p:cNvPr>
          <p:cNvSpPr txBox="1"/>
          <p:nvPr/>
        </p:nvSpPr>
        <p:spPr>
          <a:xfrm>
            <a:off x="6946102" y="-3953"/>
            <a:ext cx="1763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+/- 1.5 unit (short)</a:t>
            </a:r>
            <a:endParaRPr kumimoji="1" lang="ja-JP" altLang="en-US"/>
          </a:p>
        </p:txBody>
      </p:sp>
      <p:cxnSp>
        <p:nvCxnSpPr>
          <p:cNvPr id="6" name="直線矢印コネクタ 5">
            <a:extLst>
              <a:ext uri="{FF2B5EF4-FFF2-40B4-BE49-F238E27FC236}">
                <a16:creationId xmlns:a16="http://schemas.microsoft.com/office/drawing/2014/main" id="{B497A590-8EB7-15DD-871A-D48360F27EF2}"/>
              </a:ext>
            </a:extLst>
          </p:cNvPr>
          <p:cNvCxnSpPr>
            <a:cxnSpLocks/>
          </p:cNvCxnSpPr>
          <p:nvPr/>
        </p:nvCxnSpPr>
        <p:spPr>
          <a:xfrm>
            <a:off x="6946102" y="451896"/>
            <a:ext cx="0" cy="108012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直線矢印コネクタ 17">
            <a:extLst>
              <a:ext uri="{FF2B5EF4-FFF2-40B4-BE49-F238E27FC236}">
                <a16:creationId xmlns:a16="http://schemas.microsoft.com/office/drawing/2014/main" id="{6ABDC5D4-A293-D8F2-DB39-6F9A36433266}"/>
              </a:ext>
            </a:extLst>
          </p:cNvPr>
          <p:cNvCxnSpPr>
            <a:cxnSpLocks/>
          </p:cNvCxnSpPr>
          <p:nvPr/>
        </p:nvCxnSpPr>
        <p:spPr>
          <a:xfrm>
            <a:off x="7073859" y="3667914"/>
            <a:ext cx="0" cy="87273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981680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516400-539E-966A-F452-D0FB37230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Horizontal MM results II  – </a:t>
            </a:r>
            <a:r>
              <a:rPr lang="en-US" altLang="ja-JP" dirty="0"/>
              <a:t>I</a:t>
            </a:r>
            <a:r>
              <a:rPr kumimoji="1" lang="en-US" altLang="ja-JP" dirty="0"/>
              <a:t>ntegral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47402B5-94FF-A36A-A3AB-8E9755CCCD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246FF5A-063A-D29E-E652-54CF384EB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39</a:t>
            </a:fld>
            <a:endParaRPr lang="fr-FR"/>
          </a:p>
        </p:txBody>
      </p:sp>
      <p:graphicFrame>
        <p:nvGraphicFramePr>
          <p:cNvPr id="9" name="オブジェクト 8">
            <a:extLst>
              <a:ext uri="{FF2B5EF4-FFF2-40B4-BE49-F238E27FC236}">
                <a16:creationId xmlns:a16="http://schemas.microsoft.com/office/drawing/2014/main" id="{29D1A67B-882F-1F6F-FB40-26DCF320319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62591792"/>
              </p:ext>
            </p:extLst>
          </p:nvPr>
        </p:nvGraphicFramePr>
        <p:xfrm>
          <a:off x="1609078" y="511481"/>
          <a:ext cx="5616624" cy="44709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シート" r:id="rId2" imgW="8153400" imgH="6489700" progId="Excel.Sheet.12">
                  <p:embed/>
                </p:oleObj>
              </mc:Choice>
              <mc:Fallback>
                <p:oleObj name="シート" r:id="rId2" imgW="8153400" imgH="64897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609078" y="511481"/>
                        <a:ext cx="5616624" cy="447094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64485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E29366-7FB1-2183-9248-466D512C1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6775" y="15647"/>
            <a:ext cx="6448771" cy="540000"/>
          </a:xfrm>
        </p:spPr>
        <p:txBody>
          <a:bodyPr/>
          <a:lstStyle/>
          <a:p>
            <a:r>
              <a:rPr lang="en-US" altLang="ja-JP" sz="2400" dirty="0"/>
              <a:t>Magnetic design goal for the D1 series </a:t>
            </a:r>
            <a:endParaRPr kumimoji="1" lang="ja-JP" altLang="en-US" sz="24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890A632-3923-CDF4-E8C3-3C211F6B4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C10201E-0F39-1CD1-DDBB-9C1888928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0466C342-2BDB-5284-D378-02F22C242238}"/>
              </a:ext>
            </a:extLst>
          </p:cNvPr>
          <p:cNvGrpSpPr/>
          <p:nvPr/>
        </p:nvGrpSpPr>
        <p:grpSpPr>
          <a:xfrm>
            <a:off x="722785" y="1252591"/>
            <a:ext cx="3213023" cy="3922024"/>
            <a:chOff x="120807" y="922559"/>
            <a:chExt cx="2756704" cy="3479800"/>
          </a:xfrm>
        </p:grpSpPr>
        <p:pic>
          <p:nvPicPr>
            <p:cNvPr id="16" name="図 15">
              <a:extLst>
                <a:ext uri="{FF2B5EF4-FFF2-40B4-BE49-F238E27FC236}">
                  <a16:creationId xmlns:a16="http://schemas.microsoft.com/office/drawing/2014/main" id="{89B5F881-3ED3-B0F3-E650-30A8552E59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0807" y="922559"/>
              <a:ext cx="774700" cy="3479800"/>
            </a:xfrm>
            <a:prstGeom prst="rect">
              <a:avLst/>
            </a:prstGeom>
          </p:spPr>
        </p:pic>
        <p:pic>
          <p:nvPicPr>
            <p:cNvPr id="17" name="図 16">
              <a:extLst>
                <a:ext uri="{FF2B5EF4-FFF2-40B4-BE49-F238E27FC236}">
                  <a16:creationId xmlns:a16="http://schemas.microsoft.com/office/drawing/2014/main" id="{B24020DC-C948-C895-FF55-F7A45E6CD8C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83611" y="922559"/>
              <a:ext cx="1993900" cy="3479800"/>
            </a:xfrm>
            <a:prstGeom prst="rect">
              <a:avLst/>
            </a:prstGeom>
          </p:spPr>
        </p:pic>
      </p:grpSp>
      <p:pic>
        <p:nvPicPr>
          <p:cNvPr id="29" name="図 28">
            <a:extLst>
              <a:ext uri="{FF2B5EF4-FFF2-40B4-BE49-F238E27FC236}">
                <a16:creationId xmlns:a16="http://schemas.microsoft.com/office/drawing/2014/main" id="{342D0A90-D926-D2D1-453E-57500104D468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5123" y="579751"/>
            <a:ext cx="4395389" cy="1991999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786F4B4-3568-F27A-3C82-F741D30A2D9D}"/>
              </a:ext>
            </a:extLst>
          </p:cNvPr>
          <p:cNvSpPr txBox="1"/>
          <p:nvPr/>
        </p:nvSpPr>
        <p:spPr>
          <a:xfrm>
            <a:off x="944455" y="975510"/>
            <a:ext cx="259228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/>
              <a:t>Limit on integral at nominal field</a:t>
            </a:r>
            <a:endParaRPr kumimoji="1" lang="ja-JP" altLang="en-US" sz="1200" b="1"/>
          </a:p>
        </p:txBody>
      </p:sp>
      <p:sp>
        <p:nvSpPr>
          <p:cNvPr id="32" name="正方形/長方形 31">
            <a:extLst>
              <a:ext uri="{FF2B5EF4-FFF2-40B4-BE49-F238E27FC236}">
                <a16:creationId xmlns:a16="http://schemas.microsoft.com/office/drawing/2014/main" id="{46EAB8F5-DEB7-9257-142A-BA9627D53B5D}"/>
              </a:ext>
            </a:extLst>
          </p:cNvPr>
          <p:cNvSpPr/>
          <p:nvPr/>
        </p:nvSpPr>
        <p:spPr>
          <a:xfrm>
            <a:off x="523714" y="1646030"/>
            <a:ext cx="3516142" cy="182585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下矢印 33">
            <a:extLst>
              <a:ext uri="{FF2B5EF4-FFF2-40B4-BE49-F238E27FC236}">
                <a16:creationId xmlns:a16="http://schemas.microsoft.com/office/drawing/2014/main" id="{B91EEDC9-264F-F780-ED9F-F51D07A60945}"/>
              </a:ext>
            </a:extLst>
          </p:cNvPr>
          <p:cNvSpPr/>
          <p:nvPr/>
        </p:nvSpPr>
        <p:spPr>
          <a:xfrm rot="13963097">
            <a:off x="4261891" y="1152218"/>
            <a:ext cx="173602" cy="72909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角丸四角形 34">
            <a:extLst>
              <a:ext uri="{FF2B5EF4-FFF2-40B4-BE49-F238E27FC236}">
                <a16:creationId xmlns:a16="http://schemas.microsoft.com/office/drawing/2014/main" id="{7381D2F6-D2B6-A0F2-2D59-9B6E2494EE25}"/>
              </a:ext>
            </a:extLst>
          </p:cNvPr>
          <p:cNvSpPr/>
          <p:nvPr/>
        </p:nvSpPr>
        <p:spPr>
          <a:xfrm>
            <a:off x="5263376" y="1695689"/>
            <a:ext cx="504056" cy="444013"/>
          </a:xfrm>
          <a:prstGeom prst="roundRect">
            <a:avLst/>
          </a:prstGeom>
          <a:noFill/>
          <a:ln w="31750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5C7117A7-6953-5CDE-EB14-CDBCFD3F2423}"/>
              </a:ext>
            </a:extLst>
          </p:cNvPr>
          <p:cNvSpPr txBox="1"/>
          <p:nvPr/>
        </p:nvSpPr>
        <p:spPr>
          <a:xfrm>
            <a:off x="4067944" y="2182093"/>
            <a:ext cx="979509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200" dirty="0"/>
              <a:t>Design</a:t>
            </a:r>
          </a:p>
          <a:p>
            <a:r>
              <a:rPr kumimoji="1" lang="en-US" altLang="ja-JP" sz="1200" dirty="0"/>
              <a:t>parameter</a:t>
            </a:r>
            <a:endParaRPr kumimoji="1" lang="ja-JP" altLang="en-US" sz="1200"/>
          </a:p>
        </p:txBody>
      </p:sp>
      <p:sp>
        <p:nvSpPr>
          <p:cNvPr id="38" name="フリーフォーム 37">
            <a:extLst>
              <a:ext uri="{FF2B5EF4-FFF2-40B4-BE49-F238E27FC236}">
                <a16:creationId xmlns:a16="http://schemas.microsoft.com/office/drawing/2014/main" id="{0C84E3A5-573C-50D4-449C-8BF40D93D3EC}"/>
              </a:ext>
            </a:extLst>
          </p:cNvPr>
          <p:cNvSpPr/>
          <p:nvPr/>
        </p:nvSpPr>
        <p:spPr>
          <a:xfrm>
            <a:off x="5089924" y="1917694"/>
            <a:ext cx="173452" cy="726063"/>
          </a:xfrm>
          <a:custGeom>
            <a:avLst/>
            <a:gdLst>
              <a:gd name="connsiteX0" fmla="*/ 167401 w 167401"/>
              <a:gd name="connsiteY0" fmla="*/ 0 h 468352"/>
              <a:gd name="connsiteX1" fmla="*/ 133 w 167401"/>
              <a:gd name="connsiteY1" fmla="*/ 211874 h 468352"/>
              <a:gd name="connsiteX2" fmla="*/ 145099 w 167401"/>
              <a:gd name="connsiteY2" fmla="*/ 468352 h 4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401" h="468352">
                <a:moveTo>
                  <a:pt x="167401" y="0"/>
                </a:moveTo>
                <a:cubicBezTo>
                  <a:pt x="85625" y="66907"/>
                  <a:pt x="3850" y="133815"/>
                  <a:pt x="133" y="211874"/>
                </a:cubicBezTo>
                <a:cubicBezTo>
                  <a:pt x="-3584" y="289933"/>
                  <a:pt x="70757" y="379142"/>
                  <a:pt x="145099" y="468352"/>
                </a:cubicBezTo>
              </a:path>
            </a:pathLst>
          </a:custGeom>
          <a:noFill/>
          <a:ln w="34925">
            <a:solidFill>
              <a:schemeClr val="accent6">
                <a:lumMod val="75000"/>
              </a:schemeClr>
            </a:solidFill>
            <a:headEnd type="none"/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6E1CE998-33E4-BECC-6A86-02654B171C55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5561" y="2643758"/>
            <a:ext cx="3942943" cy="2464339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EBCA96DF-6FA8-9AE2-09D5-9C95626AA8C4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734" y="106237"/>
            <a:ext cx="2422177" cy="859139"/>
          </a:xfrm>
          <a:prstGeom prst="rect">
            <a:avLst/>
          </a:prstGeom>
        </p:spPr>
      </p:pic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E67E449-14B3-6E90-F4C7-EBF72BCA32AC}"/>
              </a:ext>
            </a:extLst>
          </p:cNvPr>
          <p:cNvSpPr txBox="1"/>
          <p:nvPr/>
        </p:nvSpPr>
        <p:spPr>
          <a:xfrm>
            <a:off x="152992" y="122541"/>
            <a:ext cx="1582926" cy="30777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EDMS: 2045899</a:t>
            </a:r>
            <a:endParaRPr kumimoji="1" lang="ja-JP" altLang="en-US" sz="140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69B7816-CFBB-8818-0532-11CF4BED697B}"/>
              </a:ext>
            </a:extLst>
          </p:cNvPr>
          <p:cNvSpPr txBox="1"/>
          <p:nvPr/>
        </p:nvSpPr>
        <p:spPr>
          <a:xfrm>
            <a:off x="6319075" y="627655"/>
            <a:ext cx="29552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i="1" dirty="0" err="1"/>
              <a:t>K.Suzuki</a:t>
            </a:r>
            <a:r>
              <a:rPr kumimoji="1" lang="en-US" altLang="ja-JP" sz="800" i="1" dirty="0"/>
              <a:t> et al. IEEE TASC vol30, no.4 June 2020, 4002706</a:t>
            </a:r>
            <a:endParaRPr kumimoji="1" lang="ja-JP" altLang="en-US" sz="800" i="1"/>
          </a:p>
        </p:txBody>
      </p:sp>
    </p:spTree>
    <p:extLst>
      <p:ext uri="{BB962C8B-B14F-4D97-AF65-F5344CB8AC3E}">
        <p14:creationId xmlns:p14="http://schemas.microsoft.com/office/powerpoint/2010/main" val="395538456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A883B-2081-314C-A744-FBD7DCDC27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19708" y="-90749"/>
            <a:ext cx="5940000" cy="540000"/>
          </a:xfrm>
        </p:spPr>
        <p:txBody>
          <a:bodyPr/>
          <a:lstStyle/>
          <a:p>
            <a:r>
              <a:rPr lang="en-US" dirty="0"/>
              <a:t>Measurement</a:t>
            </a:r>
            <a:r>
              <a:rPr lang="en-JP"/>
              <a:t> </a:t>
            </a:r>
            <a:r>
              <a:rPr lang="en-JP" dirty="0"/>
              <a:t>coverage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624BA2-6C7F-3F46-980C-E49164F42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DFAE46B-DCD3-0541-BC08-1C1CED95A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40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1A2B21-F27B-BC49-9521-EF1FAC1A895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06769" y="2717855"/>
            <a:ext cx="6487394" cy="51435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6F782A-757B-C148-8520-B971DD4EFAA4}"/>
              </a:ext>
            </a:extLst>
          </p:cNvPr>
          <p:cNvSpPr txBox="1"/>
          <p:nvPr/>
        </p:nvSpPr>
        <p:spPr>
          <a:xfrm>
            <a:off x="2789802" y="2426075"/>
            <a:ext cx="6480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350" dirty="0">
                <a:solidFill>
                  <a:srgbClr val="FF0000"/>
                </a:solidFill>
              </a:rPr>
              <a:t>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F0AC8B0-F276-2047-9C54-AB382BCACA70}"/>
              </a:ext>
            </a:extLst>
          </p:cNvPr>
          <p:cNvSpPr txBox="1"/>
          <p:nvPr/>
        </p:nvSpPr>
        <p:spPr>
          <a:xfrm>
            <a:off x="6329177" y="4535584"/>
            <a:ext cx="6480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350" dirty="0">
                <a:solidFill>
                  <a:schemeClr val="tx2"/>
                </a:solidFill>
              </a:rPr>
              <a:t>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D84121-ACAD-7344-BC51-E204F0FB76C3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302" y="361887"/>
            <a:ext cx="4077072" cy="22933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B4A29F3-3D3F-BD4A-981C-30B90DFEEFDC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469417"/>
            <a:ext cx="3514353" cy="197682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4FD34518-DBEE-8545-978D-24734004410E}"/>
              </a:ext>
            </a:extLst>
          </p:cNvPr>
          <p:cNvSpPr/>
          <p:nvPr/>
        </p:nvSpPr>
        <p:spPr>
          <a:xfrm>
            <a:off x="4450465" y="1113588"/>
            <a:ext cx="701909" cy="394976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7629FB0-EFC0-0944-A218-083D20B522D4}"/>
              </a:ext>
            </a:extLst>
          </p:cNvPr>
          <p:cNvCxnSpPr/>
          <p:nvPr/>
        </p:nvCxnSpPr>
        <p:spPr>
          <a:xfrm flipV="1">
            <a:off x="5152374" y="594927"/>
            <a:ext cx="67698" cy="518662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56FDAB7-8270-E842-8982-9CF0B1CD5B44}"/>
              </a:ext>
            </a:extLst>
          </p:cNvPr>
          <p:cNvCxnSpPr>
            <a:cxnSpLocks/>
            <a:stCxn id="9" idx="3"/>
          </p:cNvCxnSpPr>
          <p:nvPr/>
        </p:nvCxnSpPr>
        <p:spPr>
          <a:xfrm>
            <a:off x="5152374" y="1508563"/>
            <a:ext cx="67698" cy="580712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F24BE2C-2A26-CB4A-BD1E-9C98B6A4AD28}"/>
              </a:ext>
            </a:extLst>
          </p:cNvPr>
          <p:cNvSpPr txBox="1"/>
          <p:nvPr/>
        </p:nvSpPr>
        <p:spPr>
          <a:xfrm>
            <a:off x="2838897" y="4535584"/>
            <a:ext cx="64807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350" dirty="0">
                <a:solidFill>
                  <a:schemeClr val="tx2"/>
                </a:solidFill>
              </a:rPr>
              <a:t>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A73FA5-6D45-1B4D-9B69-3E888033E35C}"/>
              </a:ext>
            </a:extLst>
          </p:cNvPr>
          <p:cNvSpPr txBox="1"/>
          <p:nvPr/>
        </p:nvSpPr>
        <p:spPr>
          <a:xfrm rot="16200000">
            <a:off x="849631" y="2969446"/>
            <a:ext cx="9856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r>
              <a:rPr lang="en-JP" baseline="-25000" dirty="0"/>
              <a:t>3 </a:t>
            </a:r>
            <a:r>
              <a:rPr lang="en-JP" dirty="0"/>
              <a:t>(unit)</a:t>
            </a:r>
            <a:endParaRPr lang="en-JP" baseline="-250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30DE6C2-B887-0A4F-BA58-9FB942AC9132}"/>
              </a:ext>
            </a:extLst>
          </p:cNvPr>
          <p:cNvSpPr txBox="1"/>
          <p:nvPr/>
        </p:nvSpPr>
        <p:spPr>
          <a:xfrm>
            <a:off x="6672469" y="5052043"/>
            <a:ext cx="9856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JP" dirty="0"/>
              <a:t>Z (mm)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D003843-C2F7-B340-8E78-24822C2AC1E9}"/>
              </a:ext>
            </a:extLst>
          </p:cNvPr>
          <p:cNvCxnSpPr>
            <a:cxnSpLocks/>
          </p:cNvCxnSpPr>
          <p:nvPr/>
        </p:nvCxnSpPr>
        <p:spPr>
          <a:xfrm flipH="1">
            <a:off x="2838897" y="2412734"/>
            <a:ext cx="2381175" cy="446843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098A5E1-CEDD-7146-ADAF-67C8703F2F78}"/>
              </a:ext>
            </a:extLst>
          </p:cNvPr>
          <p:cNvCxnSpPr>
            <a:cxnSpLocks/>
          </p:cNvCxnSpPr>
          <p:nvPr/>
        </p:nvCxnSpPr>
        <p:spPr>
          <a:xfrm flipV="1">
            <a:off x="3162933" y="2446240"/>
            <a:ext cx="5081475" cy="436724"/>
          </a:xfrm>
          <a:prstGeom prst="line">
            <a:avLst/>
          </a:prstGeom>
          <a:ln w="12700"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A873913-40A0-4141-AE63-7F05FEBF112B}"/>
              </a:ext>
            </a:extLst>
          </p:cNvPr>
          <p:cNvSpPr txBox="1"/>
          <p:nvPr/>
        </p:nvSpPr>
        <p:spPr>
          <a:xfrm>
            <a:off x="6462210" y="303498"/>
            <a:ext cx="75608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35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2879499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777C081-6509-691F-F66E-B6DFCF73D6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2016" y="141510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Z-scan result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7A454B8-F67F-E517-28A9-2E91D598DE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72B65328-BE4B-F2C3-C221-7F2B66E59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41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9A5E2AB-6147-762D-9641-09CA9B65289A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708" y="968226"/>
            <a:ext cx="4457700" cy="3187700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830B175C-E9EC-ABF3-9602-EB5EE4F4F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28863" y="1013508"/>
            <a:ext cx="4509429" cy="318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887735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9C7175-FF01-28CD-01FD-D2CA1FB5D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Transfer function (T/kA, T</a:t>
            </a:r>
            <a:r>
              <a:rPr kumimoji="1" lang="ja-JP" altLang="en-US"/>
              <a:t>・</a:t>
            </a:r>
            <a:r>
              <a:rPr kumimoji="1" lang="en-US" altLang="ja-JP" dirty="0"/>
              <a:t>m/kA)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25B5B13-9ACA-7EB9-97A0-9D99E9434E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2192631-3506-9C7A-23B7-6152C579A6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42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1CCC105-18F0-51FF-0F33-2C03DB6D79F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803" y="1157403"/>
            <a:ext cx="5000181" cy="3046793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59F198A4-D911-9F53-12EA-BDB01CCDA4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0776" y="1157403"/>
            <a:ext cx="4176024" cy="3046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0868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E29366-7FB1-2183-9248-466D512C1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6775" y="15647"/>
            <a:ext cx="6448771" cy="540000"/>
          </a:xfrm>
        </p:spPr>
        <p:txBody>
          <a:bodyPr/>
          <a:lstStyle/>
          <a:p>
            <a:r>
              <a:rPr lang="en-US" altLang="ja-JP" sz="2400" dirty="0"/>
              <a:t>Magnetic design goal for the D1 series </a:t>
            </a:r>
            <a:endParaRPr kumimoji="1" lang="ja-JP" altLang="en-US" sz="24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890A632-3923-CDF4-E8C3-3C211F6B4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C10201E-0F39-1CD1-DDBB-9C1888928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342D0A90-D926-D2D1-453E-57500104D46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5123" y="579751"/>
            <a:ext cx="4395389" cy="1991999"/>
          </a:xfrm>
          <a:prstGeom prst="rect">
            <a:avLst/>
          </a:prstGeom>
        </p:spPr>
      </p:pic>
      <p:sp>
        <p:nvSpPr>
          <p:cNvPr id="35" name="角丸四角形 34">
            <a:extLst>
              <a:ext uri="{FF2B5EF4-FFF2-40B4-BE49-F238E27FC236}">
                <a16:creationId xmlns:a16="http://schemas.microsoft.com/office/drawing/2014/main" id="{7381D2F6-D2B6-A0F2-2D59-9B6E2494EE25}"/>
              </a:ext>
            </a:extLst>
          </p:cNvPr>
          <p:cNvSpPr/>
          <p:nvPr/>
        </p:nvSpPr>
        <p:spPr>
          <a:xfrm>
            <a:off x="5263376" y="1695689"/>
            <a:ext cx="504056" cy="444013"/>
          </a:xfrm>
          <a:prstGeom prst="roundRect">
            <a:avLst/>
          </a:prstGeom>
          <a:noFill/>
          <a:ln w="31750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 37">
            <a:extLst>
              <a:ext uri="{FF2B5EF4-FFF2-40B4-BE49-F238E27FC236}">
                <a16:creationId xmlns:a16="http://schemas.microsoft.com/office/drawing/2014/main" id="{0C84E3A5-573C-50D4-449C-8BF40D93D3EC}"/>
              </a:ext>
            </a:extLst>
          </p:cNvPr>
          <p:cNvSpPr/>
          <p:nvPr/>
        </p:nvSpPr>
        <p:spPr>
          <a:xfrm>
            <a:off x="5089924" y="1917694"/>
            <a:ext cx="173452" cy="726063"/>
          </a:xfrm>
          <a:custGeom>
            <a:avLst/>
            <a:gdLst>
              <a:gd name="connsiteX0" fmla="*/ 167401 w 167401"/>
              <a:gd name="connsiteY0" fmla="*/ 0 h 468352"/>
              <a:gd name="connsiteX1" fmla="*/ 133 w 167401"/>
              <a:gd name="connsiteY1" fmla="*/ 211874 h 468352"/>
              <a:gd name="connsiteX2" fmla="*/ 145099 w 167401"/>
              <a:gd name="connsiteY2" fmla="*/ 468352 h 4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401" h="468352">
                <a:moveTo>
                  <a:pt x="167401" y="0"/>
                </a:moveTo>
                <a:cubicBezTo>
                  <a:pt x="85625" y="66907"/>
                  <a:pt x="3850" y="133815"/>
                  <a:pt x="133" y="211874"/>
                </a:cubicBezTo>
                <a:cubicBezTo>
                  <a:pt x="-3584" y="289933"/>
                  <a:pt x="70757" y="379142"/>
                  <a:pt x="145099" y="468352"/>
                </a:cubicBezTo>
              </a:path>
            </a:pathLst>
          </a:custGeom>
          <a:noFill/>
          <a:ln w="34925">
            <a:solidFill>
              <a:schemeClr val="accent6">
                <a:lumMod val="75000"/>
              </a:schemeClr>
            </a:solidFill>
            <a:headEnd type="none"/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6E1CE998-33E4-BECC-6A86-02654B171C5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5561" y="2643758"/>
            <a:ext cx="3942943" cy="2464339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BAAB8207-963A-61C4-54BE-8BAAD4B38BA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076" y="579751"/>
            <a:ext cx="1688128" cy="1593502"/>
          </a:xfrm>
          <a:prstGeom prst="rect">
            <a:avLst/>
          </a:prstGeom>
        </p:spPr>
      </p:pic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F172EF8F-00BC-3C2A-E8F9-6C69D5F643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6651113"/>
              </p:ext>
            </p:extLst>
          </p:nvPr>
        </p:nvGraphicFramePr>
        <p:xfrm>
          <a:off x="376019" y="2165950"/>
          <a:ext cx="2637961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5723">
                  <a:extLst>
                    <a:ext uri="{9D8B030D-6E8A-4147-A177-3AD203B41FA5}">
                      <a16:colId xmlns:a16="http://schemas.microsoft.com/office/drawing/2014/main" val="45018460"/>
                    </a:ext>
                  </a:extLst>
                </a:gridCol>
              </a:tblGrid>
              <a:tr h="448185"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Parameters for design</a:t>
                      </a:r>
                    </a:p>
                  </a:txBody>
                  <a:tcPr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2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Symbol" charset="2"/>
                          <a:ea typeface="Symbol" charset="2"/>
                          <a:cs typeface="Symbol" charset="2"/>
                        </a:rPr>
                        <a:t>f</a:t>
                      </a:r>
                      <a:r>
                        <a:rPr kumimoji="1" lang="en-US" altLang="ja-JP" sz="1200" dirty="0">
                          <a:latin typeface="Arial"/>
                          <a:cs typeface="Arial"/>
                        </a:rPr>
                        <a:t>1</a:t>
                      </a:r>
                      <a:endParaRPr kumimoji="1" lang="ja-JP" altLang="en-US" sz="12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1.1680</a:t>
                      </a:r>
                      <a:endParaRPr lang="ja-JP" sz="12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2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Symbol" charset="2"/>
                          <a:ea typeface="Symbol" charset="2"/>
                          <a:cs typeface="Symbol" charset="2"/>
                        </a:rPr>
                        <a:t>f</a:t>
                      </a:r>
                      <a:r>
                        <a:rPr kumimoji="1" lang="en-US" altLang="ja-JP" sz="1200" dirty="0">
                          <a:latin typeface="+mn-lt"/>
                          <a:ea typeface="+mn-ea"/>
                          <a:cs typeface="Arial"/>
                        </a:rPr>
                        <a:t>2</a:t>
                      </a:r>
                      <a:endParaRPr kumimoji="1" lang="ja-JP" altLang="en-US" sz="12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27.8471</a:t>
                      </a:r>
                      <a:endParaRPr lang="ja-JP" sz="12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2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Symbol" charset="2"/>
                          <a:ea typeface="Symbol" charset="2"/>
                          <a:cs typeface="Symbol" charset="2"/>
                        </a:rPr>
                        <a:t>f</a:t>
                      </a:r>
                      <a:r>
                        <a:rPr kumimoji="1" lang="en-US" altLang="ja-JP" sz="1200" dirty="0">
                          <a:latin typeface="+mn-lt"/>
                          <a:ea typeface="+mn-ea"/>
                          <a:cs typeface="Arial"/>
                        </a:rPr>
                        <a:t>3</a:t>
                      </a:r>
                      <a:endParaRPr kumimoji="1" lang="ja-JP" altLang="en-US" sz="12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50.3830</a:t>
                      </a:r>
                      <a:endParaRPr lang="ja-JP" sz="12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2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Symbol" charset="2"/>
                          <a:ea typeface="Symbol" charset="2"/>
                          <a:cs typeface="Symbol" charset="2"/>
                        </a:rPr>
                        <a:t>f</a:t>
                      </a:r>
                      <a:r>
                        <a:rPr kumimoji="1" lang="en-US" altLang="ja-JP" sz="1200" dirty="0">
                          <a:latin typeface="+mn-lt"/>
                          <a:ea typeface="+mn-ea"/>
                          <a:cs typeface="Arial"/>
                        </a:rPr>
                        <a:t>4</a:t>
                      </a:r>
                      <a:endParaRPr kumimoji="1" lang="ja-JP" altLang="en-US" sz="12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70.7156</a:t>
                      </a:r>
                      <a:endParaRPr lang="ja-JP" sz="12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2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Symbol" charset="2"/>
                          <a:ea typeface="Symbol" charset="2"/>
                          <a:cs typeface="Symbol" charset="2"/>
                        </a:rPr>
                        <a:t>a</a:t>
                      </a:r>
                      <a:r>
                        <a:rPr kumimoji="1" lang="en-US" altLang="ja-JP" sz="1200" dirty="0">
                          <a:latin typeface="+mn-lt"/>
                          <a:ea typeface="+mn-ea"/>
                          <a:cs typeface="Arial"/>
                        </a:rPr>
                        <a:t>2</a:t>
                      </a:r>
                      <a:endParaRPr kumimoji="1" lang="ja-JP" altLang="en-US" sz="12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27.5527</a:t>
                      </a:r>
                    </a:p>
                  </a:txBody>
                  <a:tcPr marL="12700" marR="12700" marT="1270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2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Symbol" charset="2"/>
                          <a:ea typeface="Symbol" charset="2"/>
                          <a:cs typeface="Symbol" charset="2"/>
                        </a:rPr>
                        <a:t>a</a:t>
                      </a:r>
                      <a:r>
                        <a:rPr kumimoji="1" lang="en-US" altLang="ja-JP" sz="1200" dirty="0">
                          <a:latin typeface="+mn-lt"/>
                          <a:ea typeface="+mn-ea"/>
                          <a:cs typeface="Arial"/>
                        </a:rPr>
                        <a:t>3</a:t>
                      </a:r>
                      <a:endParaRPr kumimoji="1" lang="ja-JP" altLang="en-US" sz="12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52.5639</a:t>
                      </a:r>
                    </a:p>
                  </a:txBody>
                  <a:tcPr marL="12700" marR="12700" marT="1270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2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Symbol" charset="2"/>
                          <a:ea typeface="Symbol" charset="2"/>
                          <a:cs typeface="Symbol" charset="2"/>
                        </a:rPr>
                        <a:t>a</a:t>
                      </a:r>
                      <a:r>
                        <a:rPr kumimoji="1" lang="en-US" altLang="ja-JP" sz="1200" dirty="0">
                          <a:latin typeface="+mn-lt"/>
                          <a:ea typeface="+mn-ea"/>
                          <a:cs typeface="Arial"/>
                        </a:rPr>
                        <a:t>4</a:t>
                      </a:r>
                      <a:endParaRPr kumimoji="1" lang="ja-JP" altLang="en-US" sz="12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70.3048</a:t>
                      </a:r>
                    </a:p>
                  </a:txBody>
                  <a:tcPr marL="12700" marR="12700" marT="1270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53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kern="100" dirty="0">
                          <a:effectLst/>
                          <a:latin typeface="+mn-lt"/>
                          <a:ea typeface="游明朝" charset="-128"/>
                          <a:cs typeface="Times New Roman" charset="0"/>
                        </a:rPr>
                        <a:t>Azimuthal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kern="100" dirty="0">
                          <a:effectLst/>
                          <a:latin typeface="+mn-lt"/>
                          <a:ea typeface="游明朝" charset="-128"/>
                          <a:cs typeface="Times New Roman" charset="0"/>
                        </a:rPr>
                        <a:t>insulation thickness (mm)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charset="-128"/>
                          <a:cs typeface="Times New Roman" charset="0"/>
                        </a:rPr>
                        <a:t>0.1297</a:t>
                      </a:r>
                      <a:endParaRPr lang="ja-JP" sz="12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762894F-C1E4-4102-1A28-B85EC5744E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9930662"/>
              </p:ext>
            </p:extLst>
          </p:nvPr>
        </p:nvGraphicFramePr>
        <p:xfrm>
          <a:off x="3349991" y="2602535"/>
          <a:ext cx="1726065" cy="212852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54007">
                  <a:extLst>
                    <a:ext uri="{9D8B030D-6E8A-4147-A177-3AD203B41FA5}">
                      <a16:colId xmlns:a16="http://schemas.microsoft.com/office/drawing/2014/main" val="543857102"/>
                    </a:ext>
                  </a:extLst>
                </a:gridCol>
                <a:gridCol w="1172058">
                  <a:extLst>
                    <a:ext uri="{9D8B030D-6E8A-4147-A177-3AD203B41FA5}">
                      <a16:colId xmlns:a16="http://schemas.microsoft.com/office/drawing/2014/main" val="738282685"/>
                    </a:ext>
                  </a:extLst>
                </a:gridCol>
              </a:tblGrid>
              <a:tr h="3013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b3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JP" sz="1200" b="1" u="none" strike="noStrike" dirty="0">
                          <a:effectLst/>
                          <a:latin typeface="+mn-lt"/>
                        </a:rPr>
                        <a:t>-3.15011</a:t>
                      </a:r>
                      <a:endParaRPr lang="en-JP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900385"/>
                  </a:ext>
                </a:extLst>
              </a:tr>
              <a:tr h="3013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b5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JP" sz="1200" b="1" u="none" strike="noStrike" dirty="0">
                          <a:effectLst/>
                          <a:latin typeface="+mn-lt"/>
                        </a:rPr>
                        <a:t>-2.99980</a:t>
                      </a:r>
                      <a:endParaRPr lang="en-JP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659728"/>
                  </a:ext>
                </a:extLst>
              </a:tr>
              <a:tr h="3013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b7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0.01068</a:t>
                      </a: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531018"/>
                  </a:ext>
                </a:extLst>
              </a:tr>
              <a:tr h="3013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b9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JP" sz="1200" b="1" u="none" strike="noStrike" dirty="0">
                          <a:effectLst/>
                          <a:latin typeface="+mn-lt"/>
                        </a:rPr>
                        <a:t>0.03186</a:t>
                      </a:r>
                      <a:endParaRPr lang="en-JP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076952"/>
                  </a:ext>
                </a:extLst>
              </a:tr>
              <a:tr h="3013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b11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0.09035</a:t>
                      </a: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297622"/>
                  </a:ext>
                </a:extLst>
              </a:tr>
              <a:tr h="3013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b13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JP" sz="1200" b="1" u="none" strike="noStrike" dirty="0">
                          <a:effectLst/>
                          <a:latin typeface="+mn-lt"/>
                        </a:rPr>
                        <a:t>-0.64140</a:t>
                      </a:r>
                      <a:endParaRPr lang="en-JP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8025387"/>
                  </a:ext>
                </a:extLst>
              </a:tr>
              <a:tr h="320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b15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JP" sz="1200" b="1" u="none" strike="noStrike" dirty="0">
                          <a:effectLst/>
                          <a:latin typeface="+mn-lt"/>
                        </a:rPr>
                        <a:t>-1.07244</a:t>
                      </a:r>
                      <a:endParaRPr lang="en-JP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7170914"/>
                  </a:ext>
                </a:extLst>
              </a:tr>
            </a:tbl>
          </a:graphicData>
        </a:graphic>
      </p:graphicFrame>
      <p:sp>
        <p:nvSpPr>
          <p:cNvPr id="8" name="Right Arrow 8">
            <a:extLst>
              <a:ext uri="{FF2B5EF4-FFF2-40B4-BE49-F238E27FC236}">
                <a16:creationId xmlns:a16="http://schemas.microsoft.com/office/drawing/2014/main" id="{06B0EAB5-5A46-8830-8F9F-36F9D12C4699}"/>
              </a:ext>
            </a:extLst>
          </p:cNvPr>
          <p:cNvSpPr/>
          <p:nvPr/>
        </p:nvSpPr>
        <p:spPr>
          <a:xfrm>
            <a:off x="3008798" y="2643758"/>
            <a:ext cx="441629" cy="1224136"/>
          </a:xfrm>
          <a:prstGeom prst="rightArrow">
            <a:avLst/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42DF2E4-ED36-7642-FD47-9A61CB51F14B}"/>
              </a:ext>
            </a:extLst>
          </p:cNvPr>
          <p:cNvSpPr txBox="1"/>
          <p:nvPr/>
        </p:nvSpPr>
        <p:spPr>
          <a:xfrm>
            <a:off x="1880599" y="627534"/>
            <a:ext cx="11513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Cross sectional design tuned</a:t>
            </a:r>
          </a:p>
          <a:p>
            <a:r>
              <a:rPr kumimoji="1" lang="en-US" altLang="ja-JP" dirty="0"/>
              <a:t>by Roxie</a:t>
            </a:r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5D48DDD-FD24-C4E1-BDFE-37648B4074F7}"/>
              </a:ext>
            </a:extLst>
          </p:cNvPr>
          <p:cNvSpPr txBox="1"/>
          <p:nvPr/>
        </p:nvSpPr>
        <p:spPr>
          <a:xfrm>
            <a:off x="3695373" y="220241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1.9K, 3kA</a:t>
            </a:r>
            <a:endParaRPr kumimoji="1" lang="ja-JP" altLang="en-US"/>
          </a:p>
        </p:txBody>
      </p:sp>
      <p:sp>
        <p:nvSpPr>
          <p:cNvPr id="11" name="角丸四角形 10">
            <a:extLst>
              <a:ext uri="{FF2B5EF4-FFF2-40B4-BE49-F238E27FC236}">
                <a16:creationId xmlns:a16="http://schemas.microsoft.com/office/drawing/2014/main" id="{98A600E5-D8E6-0798-7C5D-92E1B0BA209B}"/>
              </a:ext>
            </a:extLst>
          </p:cNvPr>
          <p:cNvSpPr/>
          <p:nvPr/>
        </p:nvSpPr>
        <p:spPr>
          <a:xfrm>
            <a:off x="3287903" y="2571750"/>
            <a:ext cx="1726065" cy="369332"/>
          </a:xfrm>
          <a:prstGeom prst="roundRect">
            <a:avLst/>
          </a:prstGeom>
          <a:noFill/>
          <a:ln w="31750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4909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4E29366-7FB1-2183-9248-466D512C11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26775" y="15647"/>
            <a:ext cx="6448771" cy="540000"/>
          </a:xfrm>
        </p:spPr>
        <p:txBody>
          <a:bodyPr/>
          <a:lstStyle/>
          <a:p>
            <a:r>
              <a:rPr lang="en-US" altLang="ja-JP" sz="2400" dirty="0"/>
              <a:t>Magnetic design goal for the D1 series </a:t>
            </a:r>
            <a:endParaRPr kumimoji="1" lang="ja-JP" altLang="en-US" sz="24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890A632-3923-CDF4-E8C3-3C211F6B44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C10201E-0F39-1CD1-DDBB-9C1888928D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29" name="図 28">
            <a:extLst>
              <a:ext uri="{FF2B5EF4-FFF2-40B4-BE49-F238E27FC236}">
                <a16:creationId xmlns:a16="http://schemas.microsoft.com/office/drawing/2014/main" id="{342D0A90-D926-D2D1-453E-57500104D468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5123" y="579751"/>
            <a:ext cx="4395389" cy="1991999"/>
          </a:xfrm>
          <a:prstGeom prst="rect">
            <a:avLst/>
          </a:prstGeom>
        </p:spPr>
      </p:pic>
      <p:sp>
        <p:nvSpPr>
          <p:cNvPr id="35" name="角丸四角形 34">
            <a:extLst>
              <a:ext uri="{FF2B5EF4-FFF2-40B4-BE49-F238E27FC236}">
                <a16:creationId xmlns:a16="http://schemas.microsoft.com/office/drawing/2014/main" id="{7381D2F6-D2B6-A0F2-2D59-9B6E2494EE25}"/>
              </a:ext>
            </a:extLst>
          </p:cNvPr>
          <p:cNvSpPr/>
          <p:nvPr/>
        </p:nvSpPr>
        <p:spPr>
          <a:xfrm>
            <a:off x="5263376" y="1695689"/>
            <a:ext cx="504056" cy="444013"/>
          </a:xfrm>
          <a:prstGeom prst="roundRect">
            <a:avLst/>
          </a:prstGeom>
          <a:noFill/>
          <a:ln w="31750">
            <a:solidFill>
              <a:schemeClr val="accent6">
                <a:lumMod val="75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フリーフォーム 37">
            <a:extLst>
              <a:ext uri="{FF2B5EF4-FFF2-40B4-BE49-F238E27FC236}">
                <a16:creationId xmlns:a16="http://schemas.microsoft.com/office/drawing/2014/main" id="{0C84E3A5-573C-50D4-449C-8BF40D93D3EC}"/>
              </a:ext>
            </a:extLst>
          </p:cNvPr>
          <p:cNvSpPr/>
          <p:nvPr/>
        </p:nvSpPr>
        <p:spPr>
          <a:xfrm>
            <a:off x="5089924" y="1917694"/>
            <a:ext cx="173452" cy="726063"/>
          </a:xfrm>
          <a:custGeom>
            <a:avLst/>
            <a:gdLst>
              <a:gd name="connsiteX0" fmla="*/ 167401 w 167401"/>
              <a:gd name="connsiteY0" fmla="*/ 0 h 468352"/>
              <a:gd name="connsiteX1" fmla="*/ 133 w 167401"/>
              <a:gd name="connsiteY1" fmla="*/ 211874 h 468352"/>
              <a:gd name="connsiteX2" fmla="*/ 145099 w 167401"/>
              <a:gd name="connsiteY2" fmla="*/ 468352 h 4683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401" h="468352">
                <a:moveTo>
                  <a:pt x="167401" y="0"/>
                </a:moveTo>
                <a:cubicBezTo>
                  <a:pt x="85625" y="66907"/>
                  <a:pt x="3850" y="133815"/>
                  <a:pt x="133" y="211874"/>
                </a:cubicBezTo>
                <a:cubicBezTo>
                  <a:pt x="-3584" y="289933"/>
                  <a:pt x="70757" y="379142"/>
                  <a:pt x="145099" y="468352"/>
                </a:cubicBezTo>
              </a:path>
            </a:pathLst>
          </a:custGeom>
          <a:noFill/>
          <a:ln w="34925">
            <a:solidFill>
              <a:schemeClr val="accent6">
                <a:lumMod val="75000"/>
              </a:schemeClr>
            </a:solidFill>
            <a:headEnd type="none"/>
            <a:tailEnd type="arrow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3" name="図 42">
            <a:extLst>
              <a:ext uri="{FF2B5EF4-FFF2-40B4-BE49-F238E27FC236}">
                <a16:creationId xmlns:a16="http://schemas.microsoft.com/office/drawing/2014/main" id="{6E1CE998-33E4-BECC-6A86-02654B171C55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5561" y="2643758"/>
            <a:ext cx="3942943" cy="2464339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BAAB8207-963A-61C4-54BE-8BAAD4B38BA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076" y="579751"/>
            <a:ext cx="1688128" cy="1593502"/>
          </a:xfrm>
          <a:prstGeom prst="rect">
            <a:avLst/>
          </a:prstGeom>
        </p:spPr>
      </p:pic>
      <p:graphicFrame>
        <p:nvGraphicFramePr>
          <p:cNvPr id="6" name="表 5">
            <a:extLst>
              <a:ext uri="{FF2B5EF4-FFF2-40B4-BE49-F238E27FC236}">
                <a16:creationId xmlns:a16="http://schemas.microsoft.com/office/drawing/2014/main" id="{F172EF8F-00BC-3C2A-E8F9-6C69D5F64327}"/>
              </a:ext>
            </a:extLst>
          </p:cNvPr>
          <p:cNvGraphicFramePr>
            <a:graphicFrameLocks noGrp="1"/>
          </p:cNvGraphicFramePr>
          <p:nvPr/>
        </p:nvGraphicFramePr>
        <p:xfrm>
          <a:off x="376019" y="2165950"/>
          <a:ext cx="2637961" cy="292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22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5723">
                  <a:extLst>
                    <a:ext uri="{9D8B030D-6E8A-4147-A177-3AD203B41FA5}">
                      <a16:colId xmlns:a16="http://schemas.microsoft.com/office/drawing/2014/main" val="45018460"/>
                    </a:ext>
                  </a:extLst>
                </a:gridCol>
              </a:tblGrid>
              <a:tr h="448185">
                <a:tc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b="1" dirty="0">
                          <a:solidFill>
                            <a:schemeClr val="tx1"/>
                          </a:solidFill>
                          <a:latin typeface="Arial" charset="0"/>
                          <a:ea typeface="Arial" charset="0"/>
                          <a:cs typeface="Arial" charset="0"/>
                        </a:rPr>
                        <a:t>Parameters for design</a:t>
                      </a:r>
                    </a:p>
                  </a:txBody>
                  <a:tcPr anchor="b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62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Symbol" charset="2"/>
                          <a:ea typeface="Symbol" charset="2"/>
                          <a:cs typeface="Symbol" charset="2"/>
                        </a:rPr>
                        <a:t>f</a:t>
                      </a:r>
                      <a:r>
                        <a:rPr kumimoji="1" lang="en-US" altLang="ja-JP" sz="1200" dirty="0">
                          <a:latin typeface="Arial"/>
                          <a:cs typeface="Arial"/>
                        </a:rPr>
                        <a:t>1</a:t>
                      </a:r>
                      <a:endParaRPr kumimoji="1" lang="ja-JP" altLang="en-US" sz="1200" dirty="0">
                        <a:latin typeface="Arial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1.1680</a:t>
                      </a:r>
                      <a:endParaRPr lang="ja-JP" sz="12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2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Symbol" charset="2"/>
                          <a:ea typeface="Symbol" charset="2"/>
                          <a:cs typeface="Symbol" charset="2"/>
                        </a:rPr>
                        <a:t>f</a:t>
                      </a:r>
                      <a:r>
                        <a:rPr kumimoji="1" lang="en-US" altLang="ja-JP" sz="1200" dirty="0">
                          <a:latin typeface="+mn-lt"/>
                          <a:ea typeface="+mn-ea"/>
                          <a:cs typeface="Arial"/>
                        </a:rPr>
                        <a:t>2</a:t>
                      </a:r>
                      <a:endParaRPr kumimoji="1" lang="ja-JP" altLang="en-US" sz="12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27.8471</a:t>
                      </a:r>
                      <a:endParaRPr lang="ja-JP" sz="12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62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Symbol" charset="2"/>
                          <a:ea typeface="Symbol" charset="2"/>
                          <a:cs typeface="Symbol" charset="2"/>
                        </a:rPr>
                        <a:t>f</a:t>
                      </a:r>
                      <a:r>
                        <a:rPr kumimoji="1" lang="en-US" altLang="ja-JP" sz="1200" dirty="0">
                          <a:latin typeface="+mn-lt"/>
                          <a:ea typeface="+mn-ea"/>
                          <a:cs typeface="Arial"/>
                        </a:rPr>
                        <a:t>3</a:t>
                      </a:r>
                      <a:endParaRPr kumimoji="1" lang="ja-JP" altLang="en-US" sz="12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50.3830</a:t>
                      </a:r>
                      <a:endParaRPr lang="ja-JP" sz="12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2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Symbol" charset="2"/>
                          <a:ea typeface="Symbol" charset="2"/>
                          <a:cs typeface="Symbol" charset="2"/>
                        </a:rPr>
                        <a:t>f</a:t>
                      </a:r>
                      <a:r>
                        <a:rPr kumimoji="1" lang="en-US" altLang="ja-JP" sz="1200" dirty="0">
                          <a:latin typeface="+mn-lt"/>
                          <a:ea typeface="+mn-ea"/>
                          <a:cs typeface="Arial"/>
                        </a:rPr>
                        <a:t>4</a:t>
                      </a:r>
                      <a:endParaRPr kumimoji="1" lang="ja-JP" altLang="en-US" sz="12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b="1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70.7156</a:t>
                      </a:r>
                      <a:endParaRPr lang="ja-JP" sz="1200" b="1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62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Symbol" charset="2"/>
                          <a:ea typeface="Symbol" charset="2"/>
                          <a:cs typeface="Symbol" charset="2"/>
                        </a:rPr>
                        <a:t>a</a:t>
                      </a:r>
                      <a:r>
                        <a:rPr kumimoji="1" lang="en-US" altLang="ja-JP" sz="1200" dirty="0">
                          <a:latin typeface="+mn-lt"/>
                          <a:ea typeface="+mn-ea"/>
                          <a:cs typeface="Arial"/>
                        </a:rPr>
                        <a:t>2</a:t>
                      </a:r>
                      <a:endParaRPr kumimoji="1" lang="ja-JP" altLang="en-US" sz="12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27.5527</a:t>
                      </a:r>
                    </a:p>
                  </a:txBody>
                  <a:tcPr marL="12700" marR="12700" marT="1270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2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Symbol" charset="2"/>
                          <a:ea typeface="Symbol" charset="2"/>
                          <a:cs typeface="Symbol" charset="2"/>
                        </a:rPr>
                        <a:t>a</a:t>
                      </a:r>
                      <a:r>
                        <a:rPr kumimoji="1" lang="en-US" altLang="ja-JP" sz="1200" dirty="0">
                          <a:latin typeface="+mn-lt"/>
                          <a:ea typeface="+mn-ea"/>
                          <a:cs typeface="Arial"/>
                        </a:rPr>
                        <a:t>3</a:t>
                      </a:r>
                      <a:endParaRPr kumimoji="1" lang="ja-JP" altLang="en-US" sz="12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52.5639</a:t>
                      </a:r>
                    </a:p>
                  </a:txBody>
                  <a:tcPr marL="12700" marR="12700" marT="1270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629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Symbol" charset="2"/>
                          <a:ea typeface="Symbol" charset="2"/>
                          <a:cs typeface="Symbol" charset="2"/>
                        </a:rPr>
                        <a:t>a</a:t>
                      </a:r>
                      <a:r>
                        <a:rPr kumimoji="1" lang="en-US" altLang="ja-JP" sz="1200" dirty="0">
                          <a:latin typeface="+mn-lt"/>
                          <a:ea typeface="+mn-ea"/>
                          <a:cs typeface="Arial"/>
                        </a:rPr>
                        <a:t>4</a:t>
                      </a:r>
                      <a:endParaRPr kumimoji="1" lang="ja-JP" altLang="en-US" sz="1200" dirty="0">
                        <a:latin typeface="+mn-lt"/>
                        <a:cs typeface="Arial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70.3048</a:t>
                      </a:r>
                    </a:p>
                  </a:txBody>
                  <a:tcPr marL="12700" marR="12700" marT="1270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538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kern="100" dirty="0">
                          <a:effectLst/>
                          <a:latin typeface="+mn-lt"/>
                          <a:ea typeface="游明朝" charset="-128"/>
                          <a:cs typeface="Times New Roman" charset="0"/>
                        </a:rPr>
                        <a:t>Azimuthal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kern="100" dirty="0">
                          <a:effectLst/>
                          <a:latin typeface="+mn-lt"/>
                          <a:ea typeface="游明朝" charset="-128"/>
                          <a:cs typeface="Times New Roman" charset="0"/>
                        </a:rPr>
                        <a:t>insulation thickness (mm)</a:t>
                      </a: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200" b="1" kern="1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游明朝" charset="-128"/>
                          <a:cs typeface="Times New Roman" charset="0"/>
                        </a:rPr>
                        <a:t>0.1297</a:t>
                      </a:r>
                      <a:endParaRPr lang="ja-JP" sz="1200" b="1" kern="100" dirty="0">
                        <a:solidFill>
                          <a:schemeClr val="tx1"/>
                        </a:solidFill>
                        <a:effectLst/>
                        <a:latin typeface="+mn-lt"/>
                        <a:ea typeface="游明朝" charset="-128"/>
                        <a:cs typeface="Times New Roman" charset="0"/>
                      </a:endParaRPr>
                    </a:p>
                  </a:txBody>
                  <a:tcPr marL="68580" marR="68580" marT="0" marB="0" anchor="ctr"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F762894F-C1E4-4102-1A28-B85EC5744E1F}"/>
              </a:ext>
            </a:extLst>
          </p:cNvPr>
          <p:cNvGraphicFramePr>
            <a:graphicFrameLocks noGrp="1"/>
          </p:cNvGraphicFramePr>
          <p:nvPr/>
        </p:nvGraphicFramePr>
        <p:xfrm>
          <a:off x="3349991" y="2602535"/>
          <a:ext cx="1726065" cy="2128526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554007">
                  <a:extLst>
                    <a:ext uri="{9D8B030D-6E8A-4147-A177-3AD203B41FA5}">
                      <a16:colId xmlns:a16="http://schemas.microsoft.com/office/drawing/2014/main" val="543857102"/>
                    </a:ext>
                  </a:extLst>
                </a:gridCol>
                <a:gridCol w="1172058">
                  <a:extLst>
                    <a:ext uri="{9D8B030D-6E8A-4147-A177-3AD203B41FA5}">
                      <a16:colId xmlns:a16="http://schemas.microsoft.com/office/drawing/2014/main" val="738282685"/>
                    </a:ext>
                  </a:extLst>
                </a:gridCol>
              </a:tblGrid>
              <a:tr h="3013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b3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JP" sz="1200" b="1" u="none" strike="noStrike" dirty="0">
                          <a:effectLst/>
                          <a:latin typeface="+mn-lt"/>
                        </a:rPr>
                        <a:t>-3.15011</a:t>
                      </a:r>
                      <a:endParaRPr lang="en-JP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2900385"/>
                  </a:ext>
                </a:extLst>
              </a:tr>
              <a:tr h="3013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b5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JP" sz="1200" b="1" u="none" strike="noStrike" dirty="0">
                          <a:effectLst/>
                          <a:latin typeface="+mn-lt"/>
                        </a:rPr>
                        <a:t>-2.99980</a:t>
                      </a:r>
                      <a:endParaRPr lang="en-JP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5659728"/>
                  </a:ext>
                </a:extLst>
              </a:tr>
              <a:tr h="3013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b7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0.01068</a:t>
                      </a: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531018"/>
                  </a:ext>
                </a:extLst>
              </a:tr>
              <a:tr h="3013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b9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JP" sz="1200" b="1" u="none" strike="noStrike" dirty="0">
                          <a:effectLst/>
                          <a:latin typeface="+mn-lt"/>
                        </a:rPr>
                        <a:t>0.03186</a:t>
                      </a:r>
                      <a:endParaRPr lang="en-JP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1076952"/>
                  </a:ext>
                </a:extLst>
              </a:tr>
              <a:tr h="3013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b11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JP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0.09035</a:t>
                      </a: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1297622"/>
                  </a:ext>
                </a:extLst>
              </a:tr>
              <a:tr h="30138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b13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JP" sz="1200" b="1" u="none" strike="noStrike" dirty="0">
                          <a:effectLst/>
                          <a:latin typeface="+mn-lt"/>
                        </a:rPr>
                        <a:t>-0.64140</a:t>
                      </a:r>
                      <a:endParaRPr lang="en-JP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8025387"/>
                  </a:ext>
                </a:extLst>
              </a:tr>
              <a:tr h="320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u="none" strike="noStrike" dirty="0">
                          <a:effectLst/>
                          <a:latin typeface="+mn-lt"/>
                        </a:rPr>
                        <a:t>b15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JP" sz="1200" b="1" u="none" strike="noStrike" dirty="0">
                          <a:effectLst/>
                          <a:latin typeface="+mn-lt"/>
                        </a:rPr>
                        <a:t>-1.07244</a:t>
                      </a:r>
                      <a:endParaRPr lang="en-JP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8306" marR="8306" marT="830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7170914"/>
                  </a:ext>
                </a:extLst>
              </a:tr>
            </a:tbl>
          </a:graphicData>
        </a:graphic>
      </p:graphicFrame>
      <p:sp>
        <p:nvSpPr>
          <p:cNvPr id="8" name="Right Arrow 8">
            <a:extLst>
              <a:ext uri="{FF2B5EF4-FFF2-40B4-BE49-F238E27FC236}">
                <a16:creationId xmlns:a16="http://schemas.microsoft.com/office/drawing/2014/main" id="{06B0EAB5-5A46-8830-8F9F-36F9D12C4699}"/>
              </a:ext>
            </a:extLst>
          </p:cNvPr>
          <p:cNvSpPr/>
          <p:nvPr/>
        </p:nvSpPr>
        <p:spPr>
          <a:xfrm>
            <a:off x="3008798" y="2643758"/>
            <a:ext cx="441629" cy="1224136"/>
          </a:xfrm>
          <a:prstGeom prst="rightArrow">
            <a:avLst/>
          </a:prstGeom>
          <a:solidFill>
            <a:srgbClr val="FFFF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42DF2E4-ED36-7642-FD47-9A61CB51F14B}"/>
              </a:ext>
            </a:extLst>
          </p:cNvPr>
          <p:cNvSpPr txBox="1"/>
          <p:nvPr/>
        </p:nvSpPr>
        <p:spPr>
          <a:xfrm>
            <a:off x="1880599" y="627534"/>
            <a:ext cx="115130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Cross sectional design tuned</a:t>
            </a:r>
          </a:p>
          <a:p>
            <a:r>
              <a:rPr kumimoji="1" lang="en-US" altLang="ja-JP" dirty="0"/>
              <a:t>by Roxie</a:t>
            </a:r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5D48DDD-FD24-C4E1-BDFE-37648B4074F7}"/>
              </a:ext>
            </a:extLst>
          </p:cNvPr>
          <p:cNvSpPr txBox="1"/>
          <p:nvPr/>
        </p:nvSpPr>
        <p:spPr>
          <a:xfrm>
            <a:off x="3695373" y="220241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1.9K, 3kA</a:t>
            </a:r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5614EE0B-74A7-D352-2CF8-54A956F92158}"/>
              </a:ext>
            </a:extLst>
          </p:cNvPr>
          <p:cNvSpPr/>
          <p:nvPr/>
        </p:nvSpPr>
        <p:spPr>
          <a:xfrm>
            <a:off x="107504" y="555647"/>
            <a:ext cx="9073008" cy="4536383"/>
          </a:xfrm>
          <a:prstGeom prst="rect">
            <a:avLst/>
          </a:prstGeom>
          <a:solidFill>
            <a:schemeClr val="bg1">
              <a:lumMod val="9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>
            <a:extLst>
              <a:ext uri="{FF2B5EF4-FFF2-40B4-BE49-F238E27FC236}">
                <a16:creationId xmlns:a16="http://schemas.microsoft.com/office/drawing/2014/main" id="{D3BD5CD7-BDD1-BE6F-7A89-D329C4374ED3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124" y="1348516"/>
            <a:ext cx="8686800" cy="2945524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F108235-701C-8E96-4C5E-803CCF14D29E}"/>
              </a:ext>
            </a:extLst>
          </p:cNvPr>
          <p:cNvSpPr txBox="1"/>
          <p:nvPr/>
        </p:nvSpPr>
        <p:spPr>
          <a:xfrm>
            <a:off x="2332705" y="943012"/>
            <a:ext cx="47525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Expected field integral at CERN cryostat</a:t>
            </a:r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C7D304F-9E98-7BE0-6CB3-8AE2D3397FD8}"/>
              </a:ext>
            </a:extLst>
          </p:cNvPr>
          <p:cNvSpPr txBox="1"/>
          <p:nvPr/>
        </p:nvSpPr>
        <p:spPr>
          <a:xfrm>
            <a:off x="5237084" y="1273066"/>
            <a:ext cx="295523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i="1" dirty="0" err="1"/>
              <a:t>K.Suzuki</a:t>
            </a:r>
            <a:r>
              <a:rPr kumimoji="1" lang="en-US" altLang="ja-JP" sz="800" i="1" dirty="0"/>
              <a:t> et al. IEEE TASC vol.32, no.6 Sept 2022, </a:t>
            </a:r>
            <a:r>
              <a:rPr lang="en-US" altLang="ja-JP" sz="800" b="0" i="0" u="none" strike="noStrike" dirty="0">
                <a:solidFill>
                  <a:srgbClr val="333333"/>
                </a:solidFill>
                <a:effectLst/>
                <a:latin typeface="HelveticaNeue Regular"/>
              </a:rPr>
              <a:t>9000407</a:t>
            </a:r>
            <a:endParaRPr kumimoji="1" lang="ja-JP" altLang="en-US" sz="800" i="1"/>
          </a:p>
        </p:txBody>
      </p:sp>
    </p:spTree>
    <p:extLst>
      <p:ext uri="{BB962C8B-B14F-4D97-AF65-F5344CB8AC3E}">
        <p14:creationId xmlns:p14="http://schemas.microsoft.com/office/powerpoint/2010/main" val="749476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E15468A5-1130-DA4E-BFE9-584B8F0DF27E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989" y="112795"/>
            <a:ext cx="5410571" cy="253155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B77D8A-2E35-6C48-9E1E-365F60097F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96" y="-20538"/>
            <a:ext cx="6696744" cy="540000"/>
          </a:xfrm>
        </p:spPr>
        <p:txBody>
          <a:bodyPr/>
          <a:lstStyle/>
          <a:p>
            <a:r>
              <a:rPr lang="en-US" dirty="0"/>
              <a:t>Remark I: Environmental effect</a:t>
            </a:r>
            <a:endParaRPr lang="en-JP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F8BC97-7188-4D47-B6F1-736EFD7F3B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B66426D-CA33-5E44-8A33-CC51F7E082E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0556" y="1190554"/>
            <a:ext cx="2085820" cy="1021156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B30EF0E-3E16-5745-87ED-0645327496FD}"/>
              </a:ext>
            </a:extLst>
          </p:cNvPr>
          <p:cNvCxnSpPr/>
          <p:nvPr/>
        </p:nvCxnSpPr>
        <p:spPr>
          <a:xfrm>
            <a:off x="6876256" y="1878034"/>
            <a:ext cx="0" cy="159162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2822BB2-B467-D94A-94B3-872DCC5F5964}"/>
              </a:ext>
            </a:extLst>
          </p:cNvPr>
          <p:cNvSpPr txBox="1"/>
          <p:nvPr/>
        </p:nvSpPr>
        <p:spPr>
          <a:xfrm>
            <a:off x="6605590" y="1575871"/>
            <a:ext cx="8934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~6</a:t>
            </a:r>
            <a:r>
              <a:rPr lang="en-JP" sz="1350"/>
              <a:t> </a:t>
            </a:r>
            <a:r>
              <a:rPr lang="en-JP" sz="1350" dirty="0"/>
              <a:t>units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6B8B376-7D85-DC44-B154-B38BFEEC663A}"/>
              </a:ext>
            </a:extLst>
          </p:cNvPr>
          <p:cNvSpPr/>
          <p:nvPr/>
        </p:nvSpPr>
        <p:spPr>
          <a:xfrm>
            <a:off x="7003131" y="333968"/>
            <a:ext cx="1836204" cy="232193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/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5CDEE432-6A05-C420-AF63-0549A7D8B654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64135" y="2717531"/>
            <a:ext cx="4932401" cy="2302491"/>
          </a:xfrm>
          <a:prstGeom prst="rect">
            <a:avLst/>
          </a:prstGeom>
        </p:spPr>
      </p:pic>
      <p:sp>
        <p:nvSpPr>
          <p:cNvPr id="14" name="TextBox 16">
            <a:extLst>
              <a:ext uri="{FF2B5EF4-FFF2-40B4-BE49-F238E27FC236}">
                <a16:creationId xmlns:a16="http://schemas.microsoft.com/office/drawing/2014/main" id="{9485F508-7327-F481-C519-C2769A72F7A6}"/>
              </a:ext>
            </a:extLst>
          </p:cNvPr>
          <p:cNvSpPr txBox="1"/>
          <p:nvPr/>
        </p:nvSpPr>
        <p:spPr>
          <a:xfrm>
            <a:off x="8155836" y="3347941"/>
            <a:ext cx="89345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~6</a:t>
            </a:r>
            <a:r>
              <a:rPr lang="en-JP" sz="1350"/>
              <a:t> </a:t>
            </a:r>
            <a:r>
              <a:rPr lang="en-JP" sz="1350" dirty="0"/>
              <a:t>units</a:t>
            </a:r>
          </a:p>
        </p:txBody>
      </p:sp>
      <p:cxnSp>
        <p:nvCxnSpPr>
          <p:cNvPr id="20" name="Straight Arrow Connector 14">
            <a:extLst>
              <a:ext uri="{FF2B5EF4-FFF2-40B4-BE49-F238E27FC236}">
                <a16:creationId xmlns:a16="http://schemas.microsoft.com/office/drawing/2014/main" id="{A2CCF143-4881-2FAC-5BF3-AA4E83C044C8}"/>
              </a:ext>
            </a:extLst>
          </p:cNvPr>
          <p:cNvCxnSpPr/>
          <p:nvPr/>
        </p:nvCxnSpPr>
        <p:spPr>
          <a:xfrm>
            <a:off x="8172400" y="3867894"/>
            <a:ext cx="0" cy="159162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AE398C62-D39A-F8EC-161A-4D9134C175EA}"/>
              </a:ext>
            </a:extLst>
          </p:cNvPr>
          <p:cNvGrpSpPr/>
          <p:nvPr/>
        </p:nvGrpSpPr>
        <p:grpSpPr>
          <a:xfrm>
            <a:off x="2599418" y="598982"/>
            <a:ext cx="1734742" cy="4081234"/>
            <a:chOff x="367170" y="587489"/>
            <a:chExt cx="1734742" cy="4081234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D9110F4-DDBF-8F4E-85CD-F45483678A20}"/>
                </a:ext>
              </a:extLst>
            </p:cNvPr>
            <p:cNvSpPr txBox="1"/>
            <p:nvPr/>
          </p:nvSpPr>
          <p:spPr>
            <a:xfrm>
              <a:off x="899592" y="587489"/>
              <a:ext cx="1097527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JP" sz="1350" b="1" dirty="0"/>
                <a:t>KEK pit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CDEBB27-1E6D-F349-B545-059001A6CDEE}"/>
                </a:ext>
              </a:extLst>
            </p:cNvPr>
            <p:cNvSpPr/>
            <p:nvPr/>
          </p:nvSpPr>
          <p:spPr>
            <a:xfrm>
              <a:off x="367170" y="587489"/>
              <a:ext cx="1734742" cy="408123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JP" sz="1350"/>
            </a:p>
          </p:txBody>
        </p:sp>
        <p:pic>
          <p:nvPicPr>
            <p:cNvPr id="4" name="Picture 4">
              <a:extLst>
                <a:ext uri="{FF2B5EF4-FFF2-40B4-BE49-F238E27FC236}">
                  <a16:creationId xmlns:a16="http://schemas.microsoft.com/office/drawing/2014/main" id="{0B72FC74-0C38-D80A-CDBE-67C44550883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7544" y="3007345"/>
              <a:ext cx="1617108" cy="1497128"/>
            </a:xfrm>
            <a:prstGeom prst="rect">
              <a:avLst/>
            </a:prstGeom>
          </p:spPr>
        </p:pic>
        <p:pic>
          <p:nvPicPr>
            <p:cNvPr id="22" name="Picture 5">
              <a:extLst>
                <a:ext uri="{FF2B5EF4-FFF2-40B4-BE49-F238E27FC236}">
                  <a16:creationId xmlns:a16="http://schemas.microsoft.com/office/drawing/2014/main" id="{34C4DC36-9B4B-7FB3-8999-60F0B7B56E1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4182" y="1019728"/>
              <a:ext cx="1680470" cy="1335997"/>
            </a:xfrm>
            <a:prstGeom prst="rect">
              <a:avLst/>
            </a:prstGeom>
          </p:spPr>
        </p:pic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5E822ECA-BDE3-260E-FE60-656293E7E748}"/>
              </a:ext>
            </a:extLst>
          </p:cNvPr>
          <p:cNvGrpSpPr/>
          <p:nvPr/>
        </p:nvGrpSpPr>
        <p:grpSpPr>
          <a:xfrm>
            <a:off x="683568" y="566161"/>
            <a:ext cx="2016224" cy="3877797"/>
            <a:chOff x="2425628" y="546830"/>
            <a:chExt cx="2016224" cy="3877797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A8E66DF-C6F1-AB44-9E1F-3654DCC5D6AF}"/>
                </a:ext>
              </a:extLst>
            </p:cNvPr>
            <p:cNvSpPr txBox="1"/>
            <p:nvPr/>
          </p:nvSpPr>
          <p:spPr>
            <a:xfrm>
              <a:off x="2508989" y="546830"/>
              <a:ext cx="1932863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JP" sz="1350" b="1" dirty="0"/>
                <a:t>CERN cryostat</a:t>
              </a:r>
            </a:p>
          </p:txBody>
        </p:sp>
        <p:pic>
          <p:nvPicPr>
            <p:cNvPr id="7" name="Picture 5">
              <a:extLst>
                <a:ext uri="{FF2B5EF4-FFF2-40B4-BE49-F238E27FC236}">
                  <a16:creationId xmlns:a16="http://schemas.microsoft.com/office/drawing/2014/main" id="{9D7D1384-BACA-C886-1205-AA72F0FAA51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65774" y="3058315"/>
              <a:ext cx="1660054" cy="1366312"/>
            </a:xfrm>
            <a:prstGeom prst="rect">
              <a:avLst/>
            </a:prstGeom>
          </p:spPr>
        </p:pic>
        <p:pic>
          <p:nvPicPr>
            <p:cNvPr id="23" name="Picture 8">
              <a:extLst>
                <a:ext uri="{FF2B5EF4-FFF2-40B4-BE49-F238E27FC236}">
                  <a16:creationId xmlns:a16="http://schemas.microsoft.com/office/drawing/2014/main" id="{78D2D555-1DB1-4F30-2C2F-6D40ADB329C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25628" y="884289"/>
              <a:ext cx="1851936" cy="1654156"/>
            </a:xfrm>
            <a:prstGeom prst="rect">
              <a:avLst/>
            </a:prstGeom>
          </p:spPr>
        </p:pic>
      </p:grp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F14E6ABC-521D-B36D-D9E5-3371B5D63EB5}"/>
              </a:ext>
            </a:extLst>
          </p:cNvPr>
          <p:cNvSpPr txBox="1"/>
          <p:nvPr/>
        </p:nvSpPr>
        <p:spPr>
          <a:xfrm>
            <a:off x="35496" y="1563638"/>
            <a:ext cx="850117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/>
              <a:t>Opera3D</a:t>
            </a:r>
            <a:endParaRPr kumimoji="1" lang="ja-JP" altLang="en-US" sz="1200" b="1"/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6407318-A3C1-9C98-BD40-9D6A858BF015}"/>
              </a:ext>
            </a:extLst>
          </p:cNvPr>
          <p:cNvSpPr txBox="1"/>
          <p:nvPr/>
        </p:nvSpPr>
        <p:spPr>
          <a:xfrm>
            <a:off x="5887107" y="3028615"/>
            <a:ext cx="1690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rgbClr val="00B050"/>
                </a:solidFill>
              </a:rPr>
              <a:t>b</a:t>
            </a:r>
            <a:r>
              <a:rPr kumimoji="1" lang="en-US" altLang="ja-JP" sz="1400" baseline="-25000" dirty="0">
                <a:solidFill>
                  <a:srgbClr val="00B050"/>
                </a:solidFill>
              </a:rPr>
              <a:t>3</a:t>
            </a:r>
            <a:r>
              <a:rPr kumimoji="1" lang="en-US" altLang="ja-JP" sz="1400" dirty="0">
                <a:solidFill>
                  <a:srgbClr val="00B050"/>
                </a:solidFill>
              </a:rPr>
              <a:t> vs current</a:t>
            </a:r>
            <a:endParaRPr kumimoji="1" lang="ja-JP" altLang="en-US" sz="1400" baseline="-25000">
              <a:solidFill>
                <a:srgbClr val="00B050"/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E05602AE-5C7A-5704-4FC4-D2C8063DD6B7}"/>
              </a:ext>
            </a:extLst>
          </p:cNvPr>
          <p:cNvSpPr txBox="1"/>
          <p:nvPr/>
        </p:nvSpPr>
        <p:spPr>
          <a:xfrm>
            <a:off x="35496" y="3648023"/>
            <a:ext cx="838939" cy="27699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/>
              <a:t>Roxie2D</a:t>
            </a:r>
            <a:endParaRPr kumimoji="1" lang="ja-JP" altLang="en-US" sz="1200" b="1"/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54D77EE6-6781-AB76-B699-1F4110AB1373}"/>
              </a:ext>
            </a:extLst>
          </p:cNvPr>
          <p:cNvSpPr txBox="1"/>
          <p:nvPr/>
        </p:nvSpPr>
        <p:spPr>
          <a:xfrm>
            <a:off x="5982506" y="591287"/>
            <a:ext cx="21733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solidFill>
                  <a:srgbClr val="00B050"/>
                </a:solidFill>
              </a:rPr>
              <a:t>b</a:t>
            </a:r>
            <a:r>
              <a:rPr kumimoji="1" lang="en-US" altLang="ja-JP" sz="1400" baseline="-25000" dirty="0">
                <a:solidFill>
                  <a:srgbClr val="00B050"/>
                </a:solidFill>
              </a:rPr>
              <a:t>3</a:t>
            </a:r>
            <a:r>
              <a:rPr kumimoji="1" lang="en-US" altLang="ja-JP" sz="1400" dirty="0">
                <a:solidFill>
                  <a:srgbClr val="00B050"/>
                </a:solidFill>
              </a:rPr>
              <a:t> vs longitudinal pos.</a:t>
            </a:r>
            <a:endParaRPr kumimoji="1" lang="ja-JP" altLang="en-US" sz="1400" baseline="-25000">
              <a:solidFill>
                <a:srgbClr val="00B050"/>
              </a:solidFill>
            </a:endParaRPr>
          </a:p>
        </p:txBody>
      </p: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B19E8BB4-D91F-310F-1D9B-F95027A1BF92}"/>
              </a:ext>
            </a:extLst>
          </p:cNvPr>
          <p:cNvCxnSpPr/>
          <p:nvPr/>
        </p:nvCxnSpPr>
        <p:spPr>
          <a:xfrm>
            <a:off x="-252536" y="2643758"/>
            <a:ext cx="9396536" cy="0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FA28B2D-2D1B-E6F7-684D-B1226660F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25762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51470"/>
            <a:ext cx="7920000" cy="540000"/>
          </a:xfrm>
        </p:spPr>
        <p:txBody>
          <a:bodyPr/>
          <a:lstStyle/>
          <a:p>
            <a:r>
              <a:rPr lang="en-GB" dirty="0"/>
              <a:t>Remark II : Contribution from “coil-end field”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2F735CB2-77EB-9C2E-5901-2C39D8E2DE06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4544" y="1008610"/>
            <a:ext cx="5976664" cy="336616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64E6FD6D-29F3-DC85-5DCF-E97A29E3BB9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7191" y="1127381"/>
            <a:ext cx="3755266" cy="2524489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7A8AC70-8CFF-B66E-FB2E-F6BD6539F793}"/>
              </a:ext>
            </a:extLst>
          </p:cNvPr>
          <p:cNvSpPr txBox="1"/>
          <p:nvPr/>
        </p:nvSpPr>
        <p:spPr>
          <a:xfrm>
            <a:off x="6259193" y="1194270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i="1" dirty="0"/>
              <a:t>RE</a:t>
            </a:r>
            <a:endParaRPr kumimoji="1" lang="ja-JP" altLang="en-US" sz="1200" i="1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5F6F780-10C8-9431-9592-A5FCE297ECFF}"/>
              </a:ext>
            </a:extLst>
          </p:cNvPr>
          <p:cNvSpPr txBox="1"/>
          <p:nvPr/>
        </p:nvSpPr>
        <p:spPr>
          <a:xfrm>
            <a:off x="8542744" y="116193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i="1" dirty="0"/>
              <a:t>LE</a:t>
            </a:r>
            <a:endParaRPr kumimoji="1" lang="ja-JP" altLang="en-US" sz="1200" i="1"/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67FFBC0F-F4BB-0886-A833-D25DC053744D}"/>
              </a:ext>
            </a:extLst>
          </p:cNvPr>
          <p:cNvCxnSpPr/>
          <p:nvPr/>
        </p:nvCxnSpPr>
        <p:spPr>
          <a:xfrm>
            <a:off x="6588224" y="1449241"/>
            <a:ext cx="0" cy="180020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ECB3F4E5-EE2D-C47E-8EEB-FB935FA2B673}"/>
              </a:ext>
            </a:extLst>
          </p:cNvPr>
          <p:cNvCxnSpPr/>
          <p:nvPr/>
        </p:nvCxnSpPr>
        <p:spPr>
          <a:xfrm>
            <a:off x="8460432" y="1449241"/>
            <a:ext cx="0" cy="180020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AF1B596-ABC6-BD8B-6BED-42CD75E70C6C}"/>
              </a:ext>
            </a:extLst>
          </p:cNvPr>
          <p:cNvSpPr txBox="1"/>
          <p:nvPr/>
        </p:nvSpPr>
        <p:spPr>
          <a:xfrm>
            <a:off x="863588" y="3920925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Prototype result at CERN (warm)</a:t>
            </a:r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95C04BB5-EB8A-7679-2DAA-AF1227110FAB}"/>
              </a:ext>
            </a:extLst>
          </p:cNvPr>
          <p:cNvSpPr txBox="1"/>
          <p:nvPr/>
        </p:nvSpPr>
        <p:spPr>
          <a:xfrm>
            <a:off x="6310181" y="3728446"/>
            <a:ext cx="28338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Prototype result at KEK (1.9K, 12.11 kA)</a:t>
            </a:r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39C0332-FACB-5A21-44AA-52FBA7E6FE42}"/>
              </a:ext>
            </a:extLst>
          </p:cNvPr>
          <p:cNvSpPr txBox="1"/>
          <p:nvPr/>
        </p:nvSpPr>
        <p:spPr>
          <a:xfrm>
            <a:off x="7276037" y="1555774"/>
            <a:ext cx="10801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i="1" dirty="0"/>
              <a:t>SS</a:t>
            </a:r>
            <a:endParaRPr kumimoji="1" lang="ja-JP" altLang="en-US" sz="1200" i="1"/>
          </a:p>
        </p:txBody>
      </p:sp>
      <p:sp>
        <p:nvSpPr>
          <p:cNvPr id="21" name="正方形/長方形 20">
            <a:extLst>
              <a:ext uri="{FF2B5EF4-FFF2-40B4-BE49-F238E27FC236}">
                <a16:creationId xmlns:a16="http://schemas.microsoft.com/office/drawing/2014/main" id="{A412A9B8-44BD-F441-2BC1-FCC71CC9E389}"/>
              </a:ext>
            </a:extLst>
          </p:cNvPr>
          <p:cNvSpPr/>
          <p:nvPr/>
        </p:nvSpPr>
        <p:spPr>
          <a:xfrm>
            <a:off x="323528" y="2139702"/>
            <a:ext cx="1080120" cy="19253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D9EF0B64-C1E1-69C1-11FF-B6FA8C819218}"/>
              </a:ext>
            </a:extLst>
          </p:cNvPr>
          <p:cNvSpPr/>
          <p:nvPr/>
        </p:nvSpPr>
        <p:spPr>
          <a:xfrm>
            <a:off x="1899744" y="2139702"/>
            <a:ext cx="434937" cy="192532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D97BB3B-1AA7-851D-170F-522BDE5238A9}"/>
              </a:ext>
            </a:extLst>
          </p:cNvPr>
          <p:cNvSpPr txBox="1"/>
          <p:nvPr/>
        </p:nvSpPr>
        <p:spPr>
          <a:xfrm>
            <a:off x="612000" y="4510317"/>
            <a:ext cx="8349681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highlight>
                  <a:srgbClr val="FFFF00"/>
                </a:highlight>
              </a:rPr>
              <a:t>Discrepancy observed at coil end, resulting in negative offsets to the </a:t>
            </a:r>
            <a:r>
              <a:rPr kumimoji="1" lang="en-US" altLang="ja-JP" i="1" dirty="0">
                <a:highlight>
                  <a:srgbClr val="FFFF00"/>
                </a:highlight>
              </a:rPr>
              <a:t>b</a:t>
            </a:r>
            <a:r>
              <a:rPr kumimoji="1" lang="en-US" altLang="ja-JP" i="1" baseline="-25000" dirty="0">
                <a:highlight>
                  <a:srgbClr val="FFFF00"/>
                </a:highlight>
              </a:rPr>
              <a:t>3</a:t>
            </a:r>
            <a:r>
              <a:rPr kumimoji="1" lang="en-US" altLang="ja-JP" dirty="0">
                <a:highlight>
                  <a:srgbClr val="FFFF00"/>
                </a:highlight>
              </a:rPr>
              <a:t> integral </a:t>
            </a:r>
            <a:endParaRPr kumimoji="1" lang="ja-JP" altLang="en-US">
              <a:highlight>
                <a:srgbClr val="FFFF00"/>
              </a:highlight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6FDF50C-FDEA-C3B8-9648-0413FB92C748}"/>
              </a:ext>
            </a:extLst>
          </p:cNvPr>
          <p:cNvSpPr txBox="1"/>
          <p:nvPr/>
        </p:nvSpPr>
        <p:spPr>
          <a:xfrm>
            <a:off x="233224" y="634998"/>
            <a:ext cx="54188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800"/>
              <a:t>https://indico.cern.ch/event/1269740/contributions/5378345/attachments/2644433/4577520/2023-03-22_Room%20temperature%20magnetic%20measurements%20of%20D1%20cold%20mass%20prototype.pdf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02DB8F0-166E-79F4-DAAA-A5FFFEA916C8}"/>
              </a:ext>
            </a:extLst>
          </p:cNvPr>
          <p:cNvSpPr txBox="1"/>
          <p:nvPr/>
        </p:nvSpPr>
        <p:spPr>
          <a:xfrm>
            <a:off x="3852101" y="982206"/>
            <a:ext cx="2041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i="1" dirty="0"/>
              <a:t>By Mariano </a:t>
            </a:r>
            <a:r>
              <a:rPr kumimoji="1" lang="en-US" altLang="ja-JP" sz="1400" i="1" dirty="0" err="1"/>
              <a:t>Pentella</a:t>
            </a:r>
            <a:endParaRPr kumimoji="1" lang="ja-JP" altLang="en-US" sz="1400" i="1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00CC8B-1888-BB3B-3C77-6A158C841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Test schedule 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1B7234B-C4AA-C2FA-24E8-076CCE98A3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MBXF1 reception : 3/16</a:t>
            </a:r>
            <a:endParaRPr kumimoji="1" lang="en-US" altLang="ja-JP" dirty="0"/>
          </a:p>
          <a:p>
            <a:endParaRPr kumimoji="1" lang="en-US" altLang="ja-JP" dirty="0"/>
          </a:p>
          <a:p>
            <a:r>
              <a:rPr kumimoji="1" lang="en-US" altLang="ja-JP" dirty="0"/>
              <a:t>Horizontal MM (</a:t>
            </a:r>
            <a:r>
              <a:rPr kumimoji="1" lang="en-US" altLang="ja-JP" i="1" dirty="0"/>
              <a:t>I</a:t>
            </a:r>
            <a:r>
              <a:rPr kumimoji="1" lang="en-US" altLang="ja-JP" dirty="0"/>
              <a:t>=15A): 3/17 – 3/24</a:t>
            </a:r>
          </a:p>
          <a:p>
            <a:endParaRPr lang="en-US" altLang="ja-JP" dirty="0"/>
          </a:p>
          <a:p>
            <a:r>
              <a:rPr kumimoji="1" lang="en-US" altLang="ja-JP" dirty="0"/>
              <a:t>Vertical MM in the 1</a:t>
            </a:r>
            <a:r>
              <a:rPr kumimoji="1" lang="en-US" altLang="ja-JP" baseline="30000" dirty="0"/>
              <a:t>st</a:t>
            </a:r>
            <a:r>
              <a:rPr kumimoji="1" lang="en-US" altLang="ja-JP" dirty="0"/>
              <a:t> thermal cycle : </a:t>
            </a:r>
          </a:p>
          <a:p>
            <a:pPr lvl="1"/>
            <a:r>
              <a:rPr lang="en-US" altLang="ja-JP" dirty="0"/>
              <a:t>Room temperature (</a:t>
            </a:r>
            <a:r>
              <a:rPr lang="en-US" altLang="ja-JP" i="1" dirty="0"/>
              <a:t>I</a:t>
            </a:r>
            <a:r>
              <a:rPr lang="en-US" altLang="ja-JP" dirty="0"/>
              <a:t>=10A) : 4/10</a:t>
            </a:r>
          </a:p>
          <a:p>
            <a:pPr lvl="1"/>
            <a:r>
              <a:rPr lang="en-US" altLang="ja-JP" dirty="0"/>
              <a:t>1.9 K temperature (</a:t>
            </a:r>
            <a:r>
              <a:rPr lang="en-US" altLang="ja-JP" i="1" dirty="0"/>
              <a:t>I</a:t>
            </a:r>
            <a:r>
              <a:rPr lang="en-US" altLang="ja-JP" dirty="0"/>
              <a:t>=687A-12110A) : 5/10 – 5/16</a:t>
            </a:r>
            <a:endParaRPr kumimoji="1" lang="en-US" altLang="ja-JP" dirty="0"/>
          </a:p>
          <a:p>
            <a:pPr lvl="1"/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DBC8D383-ED09-6A48-0FFA-3C62FFB12B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23.06.07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7FC3DF7-5CB6-F320-1F01-EB6945B80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94620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KEK-v1" id="{DAC08015-C320-4648-8174-4A0A91551A95}" vid="{F3C8C6E4-B1F4-7349-ABD8-8509700966F2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AD56BA-2B7C-434F-AA6C-906DAF6E63F1}">
  <ds:schemaRefs>
    <ds:schemaRef ds:uri="http://schemas.microsoft.com/office/2006/metadata/properties"/>
    <ds:schemaRef ds:uri="http://schemas.microsoft.com/office/infopath/2007/PartnerControl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2611</TotalTime>
  <Words>1724</Words>
  <Application>Microsoft Macintosh PowerPoint</Application>
  <PresentationFormat>画面に合わせる (16:9)</PresentationFormat>
  <Paragraphs>377</Paragraphs>
  <Slides>42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42</vt:i4>
      </vt:variant>
    </vt:vector>
  </HeadingPairs>
  <TitlesOfParts>
    <vt:vector size="51" baseType="lpstr">
      <vt:lpstr>HelveticaNeue Regular</vt:lpstr>
      <vt:lpstr>Arial</vt:lpstr>
      <vt:lpstr>Calibri</vt:lpstr>
      <vt:lpstr>Helvetica</vt:lpstr>
      <vt:lpstr>Symbol</vt:lpstr>
      <vt:lpstr>Wingdings</vt:lpstr>
      <vt:lpstr>Thème Office</vt:lpstr>
      <vt:lpstr>シート</vt:lpstr>
      <vt:lpstr>Microsoft Excel ワークシート</vt:lpstr>
      <vt:lpstr>Magnetic measurements  for the 1st series of D1: MBXF1 </vt:lpstr>
      <vt:lpstr>Magnetic measurements at KEK </vt:lpstr>
      <vt:lpstr>D1 magnetic models</vt:lpstr>
      <vt:lpstr>Magnetic design goal for the D1 series </vt:lpstr>
      <vt:lpstr>Magnetic design goal for the D1 series </vt:lpstr>
      <vt:lpstr>Magnetic design goal for the D1 series </vt:lpstr>
      <vt:lpstr>Remark I: Environmental effect</vt:lpstr>
      <vt:lpstr>Remark II : Contribution from “coil-end field”</vt:lpstr>
      <vt:lpstr>Test schedule </vt:lpstr>
      <vt:lpstr>Test schedule </vt:lpstr>
      <vt:lpstr>Preparation work during horizontal MM (3/17)</vt:lpstr>
      <vt:lpstr>Rotating coil for the horizontal MM</vt:lpstr>
      <vt:lpstr>Measured b3  profile </vt:lpstr>
      <vt:lpstr>FQ table of MBXF1 for room temperature</vt:lpstr>
      <vt:lpstr>Comparison with prototype and prediction (Roxie2D)</vt:lpstr>
      <vt:lpstr>Test schedule </vt:lpstr>
      <vt:lpstr>Vertical Magnetic Measurement System</vt:lpstr>
      <vt:lpstr>Test schedule </vt:lpstr>
      <vt:lpstr>Comparison w/ horizontal results -b3 / b5 profile</vt:lpstr>
      <vt:lpstr>Comparison w/ horizontal results</vt:lpstr>
      <vt:lpstr>Test schedule </vt:lpstr>
      <vt:lpstr>Measurement procedure</vt:lpstr>
      <vt:lpstr>DC loop at the Z center for allowed normal (n=3-13)</vt:lpstr>
      <vt:lpstr>Integral loop for allowed normal (n=3-13) </vt:lpstr>
      <vt:lpstr>FQ table of MBXF1 for Inominal (12.11kA)</vt:lpstr>
      <vt:lpstr>b3 Summary </vt:lpstr>
      <vt:lpstr>b5 Summary </vt:lpstr>
      <vt:lpstr>Predicted FQ in the LHC cryostat </vt:lpstr>
      <vt:lpstr>Plan for MBXF MM</vt:lpstr>
      <vt:lpstr>Summary</vt:lpstr>
      <vt:lpstr>Thank you</vt:lpstr>
      <vt:lpstr>Supplement</vt:lpstr>
      <vt:lpstr>Definition of coordinate</vt:lpstr>
      <vt:lpstr>Analysis method and outcome in horizontal MM</vt:lpstr>
      <vt:lpstr>Analysis method (cont’d)</vt:lpstr>
      <vt:lpstr>Inclination angle of the mover stage </vt:lpstr>
      <vt:lpstr>Determination of probe position (X,Y)</vt:lpstr>
      <vt:lpstr>About b3 structure</vt:lpstr>
      <vt:lpstr>Horizontal MM results II  – Integral</vt:lpstr>
      <vt:lpstr>Measurement coverage</vt:lpstr>
      <vt:lpstr>Z-scan result</vt:lpstr>
      <vt:lpstr>Transfer function (T/kA, T・m/kA)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 results of the first series of D1: MBXF1</dc:title>
  <dc:creator>SUZUKI Kento</dc:creator>
  <cp:lastModifiedBy>SUZUKI Kento</cp:lastModifiedBy>
  <cp:revision>54</cp:revision>
  <dcterms:created xsi:type="dcterms:W3CDTF">2023-05-25T07:58:35Z</dcterms:created>
  <dcterms:modified xsi:type="dcterms:W3CDTF">2023-06-07T09:06:31Z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