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19"/>
  </p:notesMasterIdLst>
  <p:sldIdLst>
    <p:sldId id="747" r:id="rId2"/>
    <p:sldId id="750" r:id="rId3"/>
    <p:sldId id="1469" r:id="rId4"/>
    <p:sldId id="1478" r:id="rId5"/>
    <p:sldId id="1481" r:id="rId6"/>
    <p:sldId id="1470" r:id="rId7"/>
    <p:sldId id="1482" r:id="rId8"/>
    <p:sldId id="1480" r:id="rId9"/>
    <p:sldId id="1483" r:id="rId10"/>
    <p:sldId id="1471" r:id="rId11"/>
    <p:sldId id="1472" r:id="rId12"/>
    <p:sldId id="1473" r:id="rId13"/>
    <p:sldId id="1474" r:id="rId14"/>
    <p:sldId id="1475" r:id="rId15"/>
    <p:sldId id="1479" r:id="rId16"/>
    <p:sldId id="1476" r:id="rId17"/>
    <p:sldId id="1477" r:id="rId1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C8617E-0E1D-66DD-64F0-8564D877AC68}" name="Ralf Trant" initials="RT" userId="S::ralf.trant@cern.ch::41411755-7889-4359-af31-011e7c8f9f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3792" autoAdjust="0"/>
  </p:normalViewPr>
  <p:slideViewPr>
    <p:cSldViewPr snapToGrid="0" snapToObjects="1">
      <p:cViewPr varScale="1">
        <p:scale>
          <a:sx n="164" d="100"/>
          <a:sy n="164" d="100"/>
        </p:scale>
        <p:origin x="172" y="104"/>
      </p:cViewPr>
      <p:guideLst/>
    </p:cSldViewPr>
  </p:slideViewPr>
  <p:notesTextViewPr>
    <p:cViewPr>
      <p:scale>
        <a:sx n="3" d="2"/>
        <a:sy n="3" d="2"/>
      </p:scale>
      <p:origin x="0" y="0"/>
    </p:cViewPr>
  </p:notesTextViewPr>
  <p:sorterViewPr>
    <p:cViewPr>
      <p:scale>
        <a:sx n="170" d="100"/>
        <a:sy n="170" d="100"/>
      </p:scale>
      <p:origin x="0" y="-57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0B14902B-19F8-498D-B578-215E01D00051}" type="datetimeFigureOut">
              <a:rPr lang="en-GB" smtClean="0"/>
              <a:t>24/05/2023</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6AAA344F-B7E0-4414-BB23-481779C9988C}" type="slidenum">
              <a:rPr lang="en-GB" smtClean="0"/>
              <a:t>‹#›</a:t>
            </a:fld>
            <a:endParaRPr lang="en-GB"/>
          </a:p>
        </p:txBody>
      </p:sp>
    </p:spTree>
    <p:extLst>
      <p:ext uri="{BB962C8B-B14F-4D97-AF65-F5344CB8AC3E}">
        <p14:creationId xmlns:p14="http://schemas.microsoft.com/office/powerpoint/2010/main" val="2512587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a:t>
            </a:fld>
            <a:endParaRPr lang="en-GB"/>
          </a:p>
        </p:txBody>
      </p:sp>
    </p:spTree>
    <p:extLst>
      <p:ext uri="{BB962C8B-B14F-4D97-AF65-F5344CB8AC3E}">
        <p14:creationId xmlns:p14="http://schemas.microsoft.com/office/powerpoint/2010/main" val="3717903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12</a:t>
            </a:fld>
            <a:endParaRPr lang="en-GB"/>
          </a:p>
        </p:txBody>
      </p:sp>
    </p:spTree>
    <p:extLst>
      <p:ext uri="{BB962C8B-B14F-4D97-AF65-F5344CB8AC3E}">
        <p14:creationId xmlns:p14="http://schemas.microsoft.com/office/powerpoint/2010/main" val="1543658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13</a:t>
            </a:fld>
            <a:endParaRPr lang="en-GB"/>
          </a:p>
        </p:txBody>
      </p:sp>
    </p:spTree>
    <p:extLst>
      <p:ext uri="{BB962C8B-B14F-4D97-AF65-F5344CB8AC3E}">
        <p14:creationId xmlns:p14="http://schemas.microsoft.com/office/powerpoint/2010/main" val="1425697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14</a:t>
            </a:fld>
            <a:endParaRPr lang="en-GB"/>
          </a:p>
        </p:txBody>
      </p:sp>
    </p:spTree>
    <p:extLst>
      <p:ext uri="{BB962C8B-B14F-4D97-AF65-F5344CB8AC3E}">
        <p14:creationId xmlns:p14="http://schemas.microsoft.com/office/powerpoint/2010/main" val="2619917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15</a:t>
            </a:fld>
            <a:endParaRPr lang="en-GB"/>
          </a:p>
        </p:txBody>
      </p:sp>
    </p:spTree>
    <p:extLst>
      <p:ext uri="{BB962C8B-B14F-4D97-AF65-F5344CB8AC3E}">
        <p14:creationId xmlns:p14="http://schemas.microsoft.com/office/powerpoint/2010/main" val="26129077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16</a:t>
            </a:fld>
            <a:endParaRPr lang="en-GB"/>
          </a:p>
        </p:txBody>
      </p:sp>
    </p:spTree>
    <p:extLst>
      <p:ext uri="{BB962C8B-B14F-4D97-AF65-F5344CB8AC3E}">
        <p14:creationId xmlns:p14="http://schemas.microsoft.com/office/powerpoint/2010/main" val="1994561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17</a:t>
            </a:fld>
            <a:endParaRPr lang="en-GB"/>
          </a:p>
        </p:txBody>
      </p:sp>
    </p:spTree>
    <p:extLst>
      <p:ext uri="{BB962C8B-B14F-4D97-AF65-F5344CB8AC3E}">
        <p14:creationId xmlns:p14="http://schemas.microsoft.com/office/powerpoint/2010/main" val="814116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2</a:t>
            </a:fld>
            <a:endParaRPr lang="en-GB"/>
          </a:p>
        </p:txBody>
      </p:sp>
    </p:spTree>
    <p:extLst>
      <p:ext uri="{BB962C8B-B14F-4D97-AF65-F5344CB8AC3E}">
        <p14:creationId xmlns:p14="http://schemas.microsoft.com/office/powerpoint/2010/main" val="3716293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3</a:t>
            </a:fld>
            <a:endParaRPr lang="en-GB"/>
          </a:p>
        </p:txBody>
      </p:sp>
    </p:spTree>
    <p:extLst>
      <p:ext uri="{BB962C8B-B14F-4D97-AF65-F5344CB8AC3E}">
        <p14:creationId xmlns:p14="http://schemas.microsoft.com/office/powerpoint/2010/main" val="2699698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4</a:t>
            </a:fld>
            <a:endParaRPr lang="en-GB"/>
          </a:p>
        </p:txBody>
      </p:sp>
    </p:spTree>
    <p:extLst>
      <p:ext uri="{BB962C8B-B14F-4D97-AF65-F5344CB8AC3E}">
        <p14:creationId xmlns:p14="http://schemas.microsoft.com/office/powerpoint/2010/main" val="2071445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5</a:t>
            </a:fld>
            <a:endParaRPr lang="en-GB"/>
          </a:p>
        </p:txBody>
      </p:sp>
    </p:spTree>
    <p:extLst>
      <p:ext uri="{BB962C8B-B14F-4D97-AF65-F5344CB8AC3E}">
        <p14:creationId xmlns:p14="http://schemas.microsoft.com/office/powerpoint/2010/main" val="4227661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6</a:t>
            </a:fld>
            <a:endParaRPr lang="en-GB"/>
          </a:p>
        </p:txBody>
      </p:sp>
    </p:spTree>
    <p:extLst>
      <p:ext uri="{BB962C8B-B14F-4D97-AF65-F5344CB8AC3E}">
        <p14:creationId xmlns:p14="http://schemas.microsoft.com/office/powerpoint/2010/main" val="3679979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7</a:t>
            </a:fld>
            <a:endParaRPr lang="en-GB"/>
          </a:p>
        </p:txBody>
      </p:sp>
    </p:spTree>
    <p:extLst>
      <p:ext uri="{BB962C8B-B14F-4D97-AF65-F5344CB8AC3E}">
        <p14:creationId xmlns:p14="http://schemas.microsoft.com/office/powerpoint/2010/main" val="694782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10</a:t>
            </a:fld>
            <a:endParaRPr lang="en-GB"/>
          </a:p>
        </p:txBody>
      </p:sp>
    </p:spTree>
    <p:extLst>
      <p:ext uri="{BB962C8B-B14F-4D97-AF65-F5344CB8AC3E}">
        <p14:creationId xmlns:p14="http://schemas.microsoft.com/office/powerpoint/2010/main" val="773522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11</a:t>
            </a:fld>
            <a:endParaRPr lang="en-GB"/>
          </a:p>
        </p:txBody>
      </p:sp>
    </p:spTree>
    <p:extLst>
      <p:ext uri="{BB962C8B-B14F-4D97-AF65-F5344CB8AC3E}">
        <p14:creationId xmlns:p14="http://schemas.microsoft.com/office/powerpoint/2010/main" val="3620052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F2FA4-508F-B54E-983E-D28E0C948F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7F5FB0-B77A-844A-A439-E5283B83C1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FAAD5B-FB4D-3248-84EE-08651D3C6986}"/>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5DADF57F-DA6A-4347-9C96-A6DE884D2D42}"/>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940DA45D-21D5-FA4A-AD89-9424FCF6BBC8}"/>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94457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E1F5-D95C-FC49-8192-E8761259CF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6BCF75-1BE4-854B-8A57-2E90A95D310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911183-F559-F94C-92A3-2933434CE81F}"/>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FE17A374-842F-5843-80BC-4281FA171E9A}"/>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35C97756-9736-9D4E-8249-9268D49261E2}"/>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04737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9F4B72-D843-2447-81E0-3E5E04FD65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6F99C8-622C-094E-A62B-52DDE9DCD51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1535E-6A91-4D41-B3E9-AA962C375241}"/>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FAAFB77D-E240-094B-B218-CCE9DCF209B1}"/>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2CEF9CCC-A367-E941-B83B-30FA2BCFD618}"/>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71547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0EAF2-B1B4-9148-BF84-AE9A4FA45E0A}"/>
              </a:ext>
            </a:extLst>
          </p:cNvPr>
          <p:cNvSpPr>
            <a:spLocks noGrp="1"/>
          </p:cNvSpPr>
          <p:nvPr>
            <p:ph type="title"/>
          </p:nvPr>
        </p:nvSpPr>
        <p:spPr>
          <a:xfrm>
            <a:off x="838200" y="365126"/>
            <a:ext cx="10515600" cy="804456"/>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8A832FA-5303-3042-A1F8-A0E63871DD3E}"/>
              </a:ext>
            </a:extLst>
          </p:cNvPr>
          <p:cNvSpPr>
            <a:spLocks noGrp="1"/>
          </p:cNvSpPr>
          <p:nvPr>
            <p:ph idx="1"/>
          </p:nvPr>
        </p:nvSpPr>
        <p:spPr>
          <a:xfrm>
            <a:off x="838200" y="1360967"/>
            <a:ext cx="10515600" cy="48159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828E4F-E55A-B442-928E-2E6F8F8A6BE4}"/>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19A11447-D728-D446-B4F6-34C421ADA93C}"/>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942F468B-3916-8641-BB3E-5CBC6AD4DAE9}"/>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830187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25690-280D-B841-B81F-857053C7C7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336A21-BC2D-8A49-8194-2520F7DDBD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2F399BA-C78F-934A-9FF5-A22EECA50D57}"/>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E43AF31E-37E1-B34A-ABF7-E7075C746E32}"/>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49474CB6-B35D-384C-B820-5C878375EDB2}"/>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31222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4A19B-45E5-E840-B4BF-94B6D878F6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19F741-D2BE-074B-87A9-12C66ED3550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729E15-C01C-2746-B91A-288FB8AB2E4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66D946-8325-E549-9B34-5F03FB671A9D}"/>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484E8C1-91A5-1340-8723-23F0BC08D618}"/>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0FB5080E-B3FE-954F-A13A-D3C565319A0A}"/>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437145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64B06-D98B-9743-955C-03F672B5A2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14D651-D58E-5A4D-9613-8F56662622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F93D13-DC9D-764E-8DFE-FDB19EB0534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055769-B522-0249-8936-7522B05680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0B36FF6-BE3F-B34F-97B6-8A6E4911439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3F4526-3FE3-4C45-88DA-3FB716C3E814}"/>
              </a:ext>
            </a:extLst>
          </p:cNvPr>
          <p:cNvSpPr>
            <a:spLocks noGrp="1"/>
          </p:cNvSpPr>
          <p:nvPr>
            <p:ph type="dt" sz="half" idx="10"/>
          </p:nvPr>
        </p:nvSpPr>
        <p:spPr/>
        <p:txBody>
          <a:bodyPr/>
          <a:lstStyle/>
          <a:p>
            <a:r>
              <a:rPr lang="en-US"/>
              <a:t>TE-MPE</a:t>
            </a:r>
          </a:p>
        </p:txBody>
      </p:sp>
      <p:sp>
        <p:nvSpPr>
          <p:cNvPr id="8" name="Footer Placeholder 7">
            <a:extLst>
              <a:ext uri="{FF2B5EF4-FFF2-40B4-BE49-F238E27FC236}">
                <a16:creationId xmlns:a16="http://schemas.microsoft.com/office/drawing/2014/main" id="{999A96E6-F931-0E4B-A864-02EE71CEAB43}"/>
              </a:ext>
            </a:extLst>
          </p:cNvPr>
          <p:cNvSpPr>
            <a:spLocks noGrp="1"/>
          </p:cNvSpPr>
          <p:nvPr>
            <p:ph type="ftr" sz="quarter" idx="11"/>
          </p:nvPr>
        </p:nvSpPr>
        <p:spPr/>
        <p:txBody>
          <a:bodyPr/>
          <a:lstStyle/>
          <a:p>
            <a:r>
              <a:rPr lang="en-GB"/>
              <a:t>ATS CONS Day 14 October 2022</a:t>
            </a:r>
            <a:endParaRPr lang="en-US"/>
          </a:p>
        </p:txBody>
      </p:sp>
      <p:sp>
        <p:nvSpPr>
          <p:cNvPr id="9" name="Slide Number Placeholder 8">
            <a:extLst>
              <a:ext uri="{FF2B5EF4-FFF2-40B4-BE49-F238E27FC236}">
                <a16:creationId xmlns:a16="http://schemas.microsoft.com/office/drawing/2014/main" id="{4C7423E7-480B-7E47-A29F-4BD41F17374E}"/>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452212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4F43E-AF2C-F444-8801-F49785870222}"/>
              </a:ext>
            </a:extLst>
          </p:cNvPr>
          <p:cNvSpPr>
            <a:spLocks noGrp="1"/>
          </p:cNvSpPr>
          <p:nvPr>
            <p:ph type="title"/>
          </p:nvPr>
        </p:nvSpPr>
        <p:spPr>
          <a:xfrm>
            <a:off x="838200" y="365126"/>
            <a:ext cx="10515600" cy="687498"/>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8C766F35-C113-3842-91E3-E9DB443586C6}"/>
              </a:ext>
            </a:extLst>
          </p:cNvPr>
          <p:cNvSpPr>
            <a:spLocks noGrp="1"/>
          </p:cNvSpPr>
          <p:nvPr>
            <p:ph type="dt" sz="half" idx="10"/>
          </p:nvPr>
        </p:nvSpPr>
        <p:spPr/>
        <p:txBody>
          <a:bodyPr/>
          <a:lstStyle/>
          <a:p>
            <a:r>
              <a:rPr lang="en-US"/>
              <a:t>TE-MPE</a:t>
            </a:r>
          </a:p>
        </p:txBody>
      </p:sp>
      <p:sp>
        <p:nvSpPr>
          <p:cNvPr id="4" name="Footer Placeholder 3">
            <a:extLst>
              <a:ext uri="{FF2B5EF4-FFF2-40B4-BE49-F238E27FC236}">
                <a16:creationId xmlns:a16="http://schemas.microsoft.com/office/drawing/2014/main" id="{1C534712-0595-5E46-B687-4EC707BAA37C}"/>
              </a:ext>
            </a:extLst>
          </p:cNvPr>
          <p:cNvSpPr>
            <a:spLocks noGrp="1"/>
          </p:cNvSpPr>
          <p:nvPr>
            <p:ph type="ftr" sz="quarter" idx="11"/>
          </p:nvPr>
        </p:nvSpPr>
        <p:spPr/>
        <p:txBody>
          <a:bodyPr/>
          <a:lstStyle/>
          <a:p>
            <a:r>
              <a:rPr lang="en-GB"/>
              <a:t>ATS CONS Day 14 October 2022</a:t>
            </a:r>
            <a:endParaRPr lang="en-US"/>
          </a:p>
        </p:txBody>
      </p:sp>
      <p:sp>
        <p:nvSpPr>
          <p:cNvPr id="5" name="Slide Number Placeholder 4">
            <a:extLst>
              <a:ext uri="{FF2B5EF4-FFF2-40B4-BE49-F238E27FC236}">
                <a16:creationId xmlns:a16="http://schemas.microsoft.com/office/drawing/2014/main" id="{3D6964D5-3C50-7044-B9EE-574A8C0A34F1}"/>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52782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6E59CB-263C-A541-9BCB-281BF81E6551}"/>
              </a:ext>
            </a:extLst>
          </p:cNvPr>
          <p:cNvSpPr>
            <a:spLocks noGrp="1"/>
          </p:cNvSpPr>
          <p:nvPr>
            <p:ph type="dt" sz="half" idx="10"/>
          </p:nvPr>
        </p:nvSpPr>
        <p:spPr/>
        <p:txBody>
          <a:bodyPr/>
          <a:lstStyle/>
          <a:p>
            <a:r>
              <a:rPr lang="en-US"/>
              <a:t>TE-MPE</a:t>
            </a:r>
          </a:p>
        </p:txBody>
      </p:sp>
      <p:sp>
        <p:nvSpPr>
          <p:cNvPr id="3" name="Footer Placeholder 2">
            <a:extLst>
              <a:ext uri="{FF2B5EF4-FFF2-40B4-BE49-F238E27FC236}">
                <a16:creationId xmlns:a16="http://schemas.microsoft.com/office/drawing/2014/main" id="{645744A4-E16D-6C40-8071-4FBA7F7FBACB}"/>
              </a:ext>
            </a:extLst>
          </p:cNvPr>
          <p:cNvSpPr>
            <a:spLocks noGrp="1"/>
          </p:cNvSpPr>
          <p:nvPr>
            <p:ph type="ftr" sz="quarter" idx="11"/>
          </p:nvPr>
        </p:nvSpPr>
        <p:spPr/>
        <p:txBody>
          <a:bodyPr/>
          <a:lstStyle/>
          <a:p>
            <a:r>
              <a:rPr lang="en-GB"/>
              <a:t>ATS CONS Day 14 October 2022</a:t>
            </a:r>
            <a:endParaRPr lang="en-US"/>
          </a:p>
        </p:txBody>
      </p:sp>
      <p:sp>
        <p:nvSpPr>
          <p:cNvPr id="4" name="Slide Number Placeholder 3">
            <a:extLst>
              <a:ext uri="{FF2B5EF4-FFF2-40B4-BE49-F238E27FC236}">
                <a16:creationId xmlns:a16="http://schemas.microsoft.com/office/drawing/2014/main" id="{96DC5948-567F-3E48-8289-4DEE20753C35}"/>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48394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03086-CAED-2D4A-9B4B-28A888C79A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0DC93-2041-AC4E-862D-7A8E813FAC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442939-88D5-144E-A56D-DB643C0F42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BA1FD4F-679E-5345-BAE6-81F29741DAF8}"/>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2D13C26-E9CC-6642-8F20-8242CAD9CCA9}"/>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07286F86-FACF-D344-ABC4-E8645BFDB13B}"/>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407972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8F6A1-715B-D741-B855-568A8F11A8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27C6518-61ED-3C4B-BF61-600B7D37B9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238340-6E4C-D04F-9A7B-9CFA964A4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279830-C6AF-9347-A311-2EE80013EF3B}"/>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1B49ADB-053B-8B46-B94F-E68ADB808C3D}"/>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9286AC1D-6826-364E-9C5C-B7D9A3940E6B}"/>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666337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FD1626-4ADE-184B-8D9F-2B1CF05AE3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5055D8-7136-B046-8C68-FCEEA1C15C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470C74-2B74-F148-9F5C-54380A9CF5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TE-MPE</a:t>
            </a:r>
          </a:p>
        </p:txBody>
      </p:sp>
      <p:sp>
        <p:nvSpPr>
          <p:cNvPr id="5" name="Footer Placeholder 4">
            <a:extLst>
              <a:ext uri="{FF2B5EF4-FFF2-40B4-BE49-F238E27FC236}">
                <a16:creationId xmlns:a16="http://schemas.microsoft.com/office/drawing/2014/main" id="{B514555E-C412-A94D-8EF9-977196477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ATS CONS Day 14 October 2022</a:t>
            </a:r>
            <a:endParaRPr lang="en-US"/>
          </a:p>
        </p:txBody>
      </p:sp>
      <p:sp>
        <p:nvSpPr>
          <p:cNvPr id="6" name="Slide Number Placeholder 5">
            <a:extLst>
              <a:ext uri="{FF2B5EF4-FFF2-40B4-BE49-F238E27FC236}">
                <a16:creationId xmlns:a16="http://schemas.microsoft.com/office/drawing/2014/main" id="{D2232637-0546-9742-A187-BBDBB6D39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5A08B-2425-6040-AEE9-86C7B423E582}" type="slidenum">
              <a:rPr lang="en-US" smtClean="0"/>
              <a:t>‹#›</a:t>
            </a:fld>
            <a:endParaRPr lang="en-US"/>
          </a:p>
        </p:txBody>
      </p:sp>
    </p:spTree>
    <p:extLst>
      <p:ext uri="{BB962C8B-B14F-4D97-AF65-F5344CB8AC3E}">
        <p14:creationId xmlns:p14="http://schemas.microsoft.com/office/powerpoint/2010/main" val="2409319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EBBD1-10B4-1447-B3F7-7F153036395D}"/>
              </a:ext>
            </a:extLst>
          </p:cNvPr>
          <p:cNvSpPr>
            <a:spLocks noGrp="1"/>
          </p:cNvSpPr>
          <p:nvPr>
            <p:ph type="ctrTitle"/>
          </p:nvPr>
        </p:nvSpPr>
        <p:spPr>
          <a:xfrm>
            <a:off x="1367246" y="1706058"/>
            <a:ext cx="9492343" cy="897097"/>
          </a:xfrm>
        </p:spPr>
        <p:txBody>
          <a:bodyPr>
            <a:normAutofit fontScale="90000"/>
          </a:bodyPr>
          <a:lstStyle/>
          <a:p>
            <a:r>
              <a:rPr lang="en-GB" sz="5400" b="1" dirty="0">
                <a:solidFill>
                  <a:schemeClr val="accent1">
                    <a:lumMod val="50000"/>
                  </a:schemeClr>
                </a:solidFill>
                <a:effectLst/>
                <a:latin typeface="Calibri Light" panose="020F0302020204030204" pitchFamily="34" charset="0"/>
                <a:ea typeface="Times New Roman" panose="02020603050405020304" pitchFamily="18" charset="0"/>
              </a:rPr>
              <a:t>PS Booster Magnets </a:t>
            </a:r>
            <a:br>
              <a:rPr lang="en-GB" sz="5400" b="1" dirty="0">
                <a:solidFill>
                  <a:schemeClr val="accent1">
                    <a:lumMod val="50000"/>
                  </a:schemeClr>
                </a:solidFill>
                <a:effectLst/>
                <a:latin typeface="Calibri Light" panose="020F0302020204030204" pitchFamily="34" charset="0"/>
                <a:ea typeface="Times New Roman" panose="02020603050405020304" pitchFamily="18" charset="0"/>
              </a:rPr>
            </a:br>
            <a:r>
              <a:rPr lang="en-GB" sz="5400" b="1" dirty="0">
                <a:solidFill>
                  <a:schemeClr val="accent1">
                    <a:lumMod val="50000"/>
                  </a:schemeClr>
                </a:solidFill>
                <a:effectLst/>
                <a:latin typeface="Calibri Light" panose="020F0302020204030204" pitchFamily="34" charset="0"/>
                <a:ea typeface="Times New Roman" panose="02020603050405020304" pitchFamily="18" charset="0"/>
              </a:rPr>
              <a:t>Task Force Day</a:t>
            </a:r>
            <a:br>
              <a:rPr lang="en-GB" sz="5400" b="1" dirty="0">
                <a:solidFill>
                  <a:schemeClr val="accent1">
                    <a:lumMod val="50000"/>
                  </a:schemeClr>
                </a:solidFill>
                <a:effectLst/>
                <a:latin typeface="Calibri Light" panose="020F0302020204030204" pitchFamily="34" charset="0"/>
                <a:ea typeface="Times New Roman" panose="02020603050405020304" pitchFamily="18" charset="0"/>
              </a:rPr>
            </a:br>
            <a:r>
              <a:rPr lang="en-GB" sz="5400" b="1" dirty="0">
                <a:solidFill>
                  <a:schemeClr val="accent1">
                    <a:lumMod val="50000"/>
                  </a:schemeClr>
                </a:solidFill>
                <a:effectLst/>
                <a:latin typeface="Calibri Light" panose="020F0302020204030204" pitchFamily="34" charset="0"/>
                <a:ea typeface="Times New Roman" panose="02020603050405020304" pitchFamily="18" charset="0"/>
              </a:rPr>
              <a:t>14 June 2023</a:t>
            </a:r>
            <a:endParaRPr lang="en-US" sz="2200" dirty="0"/>
          </a:p>
        </p:txBody>
      </p:sp>
      <p:sp>
        <p:nvSpPr>
          <p:cNvPr id="3" name="Subtitle 2">
            <a:extLst>
              <a:ext uri="{FF2B5EF4-FFF2-40B4-BE49-F238E27FC236}">
                <a16:creationId xmlns:a16="http://schemas.microsoft.com/office/drawing/2014/main" id="{E84A766E-072E-8E4B-A4FD-6D57BB8EC526}"/>
              </a:ext>
            </a:extLst>
          </p:cNvPr>
          <p:cNvSpPr>
            <a:spLocks noGrp="1"/>
          </p:cNvSpPr>
          <p:nvPr>
            <p:ph type="subTitle" idx="1"/>
          </p:nvPr>
        </p:nvSpPr>
        <p:spPr>
          <a:xfrm>
            <a:off x="838201" y="3508189"/>
            <a:ext cx="10563224" cy="1340036"/>
          </a:xfrm>
        </p:spPr>
        <p:txBody>
          <a:bodyPr>
            <a:normAutofit/>
          </a:bodyPr>
          <a:lstStyle/>
          <a:p>
            <a:r>
              <a:rPr lang="fr-CH" sz="2600" dirty="0">
                <a:effectLst/>
                <a:latin typeface="Calibri" panose="020F0502020204030204" pitchFamily="34" charset="0"/>
                <a:ea typeface="Calibri" panose="020F0502020204030204" pitchFamily="34" charset="0"/>
                <a:cs typeface="Times New Roman" panose="02020603050405020304" pitchFamily="18" charset="0"/>
              </a:rPr>
              <a:t>G.P. di Giovanni (BE-OP), G. Favre (EN-MME), A.T. Perez Fontenla (EN-MME), </a:t>
            </a:r>
            <a:br>
              <a:rPr lang="fr-CH" sz="2600" dirty="0">
                <a:effectLst/>
                <a:latin typeface="Calibri" panose="020F0502020204030204" pitchFamily="34" charset="0"/>
                <a:ea typeface="Calibri" panose="020F0502020204030204" pitchFamily="34" charset="0"/>
                <a:cs typeface="Times New Roman" panose="02020603050405020304" pitchFamily="18" charset="0"/>
              </a:rPr>
            </a:br>
            <a:r>
              <a:rPr lang="fr-CH" sz="2600" dirty="0">
                <a:effectLst/>
                <a:latin typeface="Calibri" panose="020F0502020204030204" pitchFamily="34" charset="0"/>
                <a:ea typeface="Calibri" panose="020F0502020204030204" pitchFamily="34" charset="0"/>
                <a:cs typeface="Times New Roman" panose="02020603050405020304" pitchFamily="18" charset="0"/>
              </a:rPr>
              <a:t>M. Karppinen (TE-MSC) , S. Mathot (EN-MME), A. Newborough (TE-MSC), L. Scibile (TE), S. </a:t>
            </a:r>
            <a:r>
              <a:rPr lang="fr-CH" sz="2600" dirty="0" err="1">
                <a:effectLst/>
                <a:latin typeface="Calibri" panose="020F0502020204030204" pitchFamily="34" charset="0"/>
                <a:ea typeface="Calibri" panose="020F0502020204030204" pitchFamily="34" charset="0"/>
                <a:cs typeface="Times New Roman" panose="02020603050405020304" pitchFamily="18" charset="0"/>
              </a:rPr>
              <a:t>Sgobba</a:t>
            </a:r>
            <a:r>
              <a:rPr lang="fr-CH" sz="2600" dirty="0">
                <a:effectLst/>
                <a:latin typeface="Calibri" panose="020F0502020204030204" pitchFamily="34" charset="0"/>
                <a:ea typeface="Calibri" panose="020F0502020204030204" pitchFamily="34" charset="0"/>
                <a:cs typeface="Times New Roman" panose="02020603050405020304" pitchFamily="18" charset="0"/>
              </a:rPr>
              <a:t> (EN-MME), R. Trant (TE)</a:t>
            </a:r>
            <a:endParaRPr lang="en-US" sz="2600" i="1" dirty="0">
              <a:solidFill>
                <a:schemeClr val="accent1">
                  <a:lumMod val="50000"/>
                </a:schemeClr>
              </a:solidFill>
            </a:endParaRPr>
          </a:p>
        </p:txBody>
      </p:sp>
      <p:sp>
        <p:nvSpPr>
          <p:cNvPr id="4" name="TextBox 3">
            <a:extLst>
              <a:ext uri="{FF2B5EF4-FFF2-40B4-BE49-F238E27FC236}">
                <a16:creationId xmlns:a16="http://schemas.microsoft.com/office/drawing/2014/main" id="{8E058D37-DBBF-8840-8697-F87C620EA96D}"/>
              </a:ext>
            </a:extLst>
          </p:cNvPr>
          <p:cNvSpPr txBox="1"/>
          <p:nvPr/>
        </p:nvSpPr>
        <p:spPr>
          <a:xfrm>
            <a:off x="4990744" y="5372985"/>
            <a:ext cx="2238997" cy="646331"/>
          </a:xfrm>
          <a:prstGeom prst="rect">
            <a:avLst/>
          </a:prstGeom>
          <a:noFill/>
        </p:spPr>
        <p:txBody>
          <a:bodyPr wrap="square" rtlCol="0">
            <a:spAutoFit/>
          </a:bodyPr>
          <a:lstStyle/>
          <a:p>
            <a:pPr algn="ctr"/>
            <a:r>
              <a:rPr lang="en-US" dirty="0"/>
              <a:t> PSB-TF  </a:t>
            </a:r>
          </a:p>
          <a:p>
            <a:pPr algn="ctr"/>
            <a:r>
              <a:rPr lang="en-US" dirty="0"/>
              <a:t>24 May 2023</a:t>
            </a:r>
          </a:p>
        </p:txBody>
      </p:sp>
    </p:spTree>
    <p:extLst>
      <p:ext uri="{BB962C8B-B14F-4D97-AF65-F5344CB8AC3E}">
        <p14:creationId xmlns:p14="http://schemas.microsoft.com/office/powerpoint/2010/main" val="942686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10</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1 – table of content </a:t>
            </a:r>
            <a:endParaRPr lang="en-US" dirty="0"/>
          </a:p>
        </p:txBody>
      </p:sp>
    </p:spTree>
    <p:extLst>
      <p:ext uri="{BB962C8B-B14F-4D97-AF65-F5344CB8AC3E}">
        <p14:creationId xmlns:p14="http://schemas.microsoft.com/office/powerpoint/2010/main" val="539194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11</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2 – table of content </a:t>
            </a:r>
            <a:endParaRPr lang="en-US" dirty="0"/>
          </a:p>
        </p:txBody>
      </p:sp>
    </p:spTree>
    <p:extLst>
      <p:ext uri="{BB962C8B-B14F-4D97-AF65-F5344CB8AC3E}">
        <p14:creationId xmlns:p14="http://schemas.microsoft.com/office/powerpoint/2010/main" val="2922505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12</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3 – table of content </a:t>
            </a:r>
            <a:endParaRPr lang="en-US" dirty="0"/>
          </a:p>
        </p:txBody>
      </p:sp>
    </p:spTree>
    <p:extLst>
      <p:ext uri="{BB962C8B-B14F-4D97-AF65-F5344CB8AC3E}">
        <p14:creationId xmlns:p14="http://schemas.microsoft.com/office/powerpoint/2010/main" val="572925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13</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4 – table of content </a:t>
            </a:r>
            <a:endParaRPr lang="en-US" dirty="0"/>
          </a:p>
        </p:txBody>
      </p:sp>
    </p:spTree>
    <p:extLst>
      <p:ext uri="{BB962C8B-B14F-4D97-AF65-F5344CB8AC3E}">
        <p14:creationId xmlns:p14="http://schemas.microsoft.com/office/powerpoint/2010/main" val="819232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14</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5 – table of content </a:t>
            </a:r>
            <a:endParaRPr lang="en-US" dirty="0"/>
          </a:p>
        </p:txBody>
      </p:sp>
    </p:spTree>
    <p:extLst>
      <p:ext uri="{BB962C8B-B14F-4D97-AF65-F5344CB8AC3E}">
        <p14:creationId xmlns:p14="http://schemas.microsoft.com/office/powerpoint/2010/main" val="3223136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15</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068204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a:p>
            <a:endParaRPr lang="en-GB"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16</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160756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17</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830168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838200" y="1428750"/>
            <a:ext cx="10515600" cy="4739504"/>
          </a:xfrm>
        </p:spPr>
        <p:txBody>
          <a:bodyPr>
            <a:noAutofit/>
          </a:bodyPr>
          <a:lstStyle/>
          <a:p>
            <a:pPr marL="0" marR="0" indent="0" algn="just">
              <a:spcBef>
                <a:spcPts val="0"/>
              </a:spcBef>
              <a:spcAft>
                <a:spcPts val="0"/>
              </a:spcAft>
              <a:buNone/>
            </a:pPr>
            <a:r>
              <a:rPr lang="en-GB" sz="2400" dirty="0">
                <a:solidFill>
                  <a:srgbClr val="000000"/>
                </a:solidFill>
                <a:effectLst/>
                <a:latin typeface="Calibri" panose="020F0502020204030204" pitchFamily="34" charset="0"/>
                <a:ea typeface="Calibri" panose="020F0502020204030204" pitchFamily="34" charset="0"/>
              </a:rPr>
              <a:t>This task force will carry out a full analysis of the impact of increasing failure rates in the PS Booster main ring magnets and propose possible mitigation measures. The various objectives of this Task Force with different timelines and problematics call for an approach by subtasks. </a:t>
            </a:r>
            <a:endParaRPr lang="en-US" sz="2400" dirty="0">
              <a:effectLst/>
              <a:latin typeface="Calibri" panose="020F0502020204030204" pitchFamily="34" charset="0"/>
              <a:ea typeface="Calibri" panose="020F0502020204030204" pitchFamily="34" charset="0"/>
            </a:endParaRPr>
          </a:p>
          <a:p>
            <a:pPr algn="just">
              <a:spcBef>
                <a:spcPts val="0"/>
              </a:spcBef>
            </a:pPr>
            <a:endParaRPr lang="en-US" sz="24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r>
              <a:rPr lang="en-GB" sz="2400" dirty="0">
                <a:solidFill>
                  <a:srgbClr val="000000"/>
                </a:solidFill>
                <a:effectLst/>
                <a:latin typeface="Calibri" panose="020F0502020204030204" pitchFamily="34" charset="0"/>
                <a:ea typeface="Times New Roman" panose="02020603050405020304" pitchFamily="18" charset="0"/>
              </a:rPr>
              <a:t>The Task Force shall report on its findings at the TE-TM, present an intermediate report to the IEFC by end of June 2023 and a final report to the Chamonix workshop early 2024. In addition to summarising the analysis described above, the different subtasks shall put forward technical proposals.</a:t>
            </a:r>
            <a:endParaRPr lang="en-US" sz="2400" dirty="0">
              <a:effectLst/>
              <a:latin typeface="Calibri" panose="020F0502020204030204" pitchFamily="34" charset="0"/>
              <a:ea typeface="Calibri" panose="020F0502020204030204" pitchFamily="34" charset="0"/>
            </a:endParaRPr>
          </a:p>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2</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a:t>Mandate</a:t>
            </a:r>
            <a:endParaRPr lang="en-US" dirty="0"/>
          </a:p>
        </p:txBody>
      </p:sp>
    </p:spTree>
    <p:extLst>
      <p:ext uri="{BB962C8B-B14F-4D97-AF65-F5344CB8AC3E}">
        <p14:creationId xmlns:p14="http://schemas.microsoft.com/office/powerpoint/2010/main" val="1265849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62000" y="1169582"/>
            <a:ext cx="10591799" cy="4998672"/>
          </a:xfrm>
        </p:spPr>
        <p:txBody>
          <a:bodyPr>
            <a:noAutofit/>
          </a:bodyPr>
          <a:lstStyle/>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Subtask-1: Readiness and history of spares, including those in radioactive storage.</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Subtask-2: Analysis and understanding of the failure modes and processes to evaluate the nature and severity of the causes for these failures, including the magnets in radioactive storage.  </a:t>
            </a:r>
          </a:p>
          <a:p>
            <a:pPr marL="0" marR="0" lvl="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Subtask-3: Options including respective decision criteria, for in-situ and ex-situ patches and repairs of water leaks and other failures, including those that will induce PS Booster performance limitations.</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Subtask-4: Identification of degraded beam operation modes and alternative beam optics or beam parameters to mitigate the stresses on the magnets to limit or slow down further degradation of the magnets.</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Subtask-5: Preparation of the medium-term plan to re-establish a set of spare magnets to compensate for the loss of magnets which cannot be repaired, including procurement of new magnets, evaluating the option of a new design and addressing timeline aspects.</a:t>
            </a:r>
            <a:endParaRPr lang="en-US" sz="2200" dirty="0">
              <a:effectLst/>
              <a:latin typeface="Calibri" panose="020F0502020204030204" pitchFamily="34" charset="0"/>
              <a:ea typeface="Calibri" panose="020F0502020204030204" pitchFamily="34" charset="0"/>
            </a:endParaRPr>
          </a:p>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3</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a:t>Mandate </a:t>
            </a:r>
            <a:r>
              <a:rPr lang="fr-CH" dirty="0" err="1"/>
              <a:t>ctd</a:t>
            </a:r>
            <a:r>
              <a:rPr lang="fr-CH" dirty="0"/>
              <a:t>.</a:t>
            </a:r>
            <a:endParaRPr lang="en-US" dirty="0"/>
          </a:p>
        </p:txBody>
      </p:sp>
    </p:spTree>
    <p:extLst>
      <p:ext uri="{BB962C8B-B14F-4D97-AF65-F5344CB8AC3E}">
        <p14:creationId xmlns:p14="http://schemas.microsoft.com/office/powerpoint/2010/main" val="1621294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972152"/>
            <a:ext cx="10946316" cy="5196102"/>
          </a:xfrm>
        </p:spPr>
        <p:txBody>
          <a:bodyPr>
            <a:noAutofit/>
          </a:bodyPr>
          <a:lstStyle/>
          <a:p>
            <a:pPr marL="342900" marR="0" lvl="0" indent="-342900" algn="just">
              <a:spcBef>
                <a:spcPts val="0"/>
              </a:spcBef>
              <a:spcAft>
                <a:spcPts val="0"/>
              </a:spcAft>
              <a:buFont typeface="Symbol" panose="05050102010706020507" pitchFamily="18" charset="2"/>
              <a:buChar char=""/>
            </a:pPr>
            <a:r>
              <a:rPr lang="en-GB" sz="1600" dirty="0">
                <a:solidFill>
                  <a:srgbClr val="000000"/>
                </a:solidFill>
                <a:effectLst/>
                <a:latin typeface="Calibri" panose="020F0502020204030204" pitchFamily="34" charset="0"/>
                <a:ea typeface="Times New Roman" panose="02020603050405020304" pitchFamily="18" charset="0"/>
              </a:rPr>
              <a:t>Subtask-1:</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Is the management of the spares efficiently including the time response to repair those removed from the PSB tunnel for various technical reasons?</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Is the prioritisation between ALARA considerations and operation needs managed properly for the magnets in the radioactive storages?</a:t>
            </a:r>
            <a:endParaRPr lang="en-US" sz="16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16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1600" dirty="0">
                <a:solidFill>
                  <a:srgbClr val="000000"/>
                </a:solidFill>
                <a:effectLst/>
                <a:latin typeface="Calibri" panose="020F0502020204030204" pitchFamily="34" charset="0"/>
                <a:ea typeface="Times New Roman" panose="02020603050405020304" pitchFamily="18" charset="0"/>
              </a:rPr>
              <a:t>Subtask-2: </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all the failure modes properly understood?</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processes to evaluate the nature and severity of the causes for these failures strong enough? </a:t>
            </a:r>
            <a:endParaRPr lang="en-US" sz="1600" dirty="0">
              <a:effectLst/>
              <a:latin typeface="Calibri" panose="020F0502020204030204" pitchFamily="34" charset="0"/>
              <a:ea typeface="Calibri" panose="020F0502020204030204" pitchFamily="34" charset="0"/>
            </a:endParaRPr>
          </a:p>
          <a:p>
            <a:pPr marR="0" indent="0">
              <a:spcBef>
                <a:spcPts val="0"/>
              </a:spcBef>
              <a:spcAft>
                <a:spcPts val="0"/>
              </a:spcAft>
              <a:buNone/>
            </a:pPr>
            <a:r>
              <a:rPr lang="en-GB" sz="1600" dirty="0">
                <a:solidFill>
                  <a:srgbClr val="000000"/>
                </a:solidFill>
                <a:effectLst/>
                <a:latin typeface="Calibri" panose="020F0502020204030204" pitchFamily="34" charset="0"/>
                <a:ea typeface="Times New Roman" panose="02020603050405020304" pitchFamily="18" charset="0"/>
              </a:rPr>
              <a:t> </a:t>
            </a:r>
            <a:endParaRPr lang="en-US" sz="16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1600" dirty="0">
                <a:solidFill>
                  <a:srgbClr val="000000"/>
                </a:solidFill>
                <a:effectLst/>
                <a:latin typeface="Calibri" panose="020F0502020204030204" pitchFamily="34" charset="0"/>
                <a:ea typeface="Times New Roman" panose="02020603050405020304" pitchFamily="18" charset="0"/>
              </a:rPr>
              <a:t>Subtask-3: </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procedures available for the repairs according the identified types of failure?</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ALARA consideration taken into account professionally?</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information and training ensured at the appropriate level for CERN and subcontractor’s personnel?</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criteria for in-situ versus ex-situ well defined and easy to implement?</a:t>
            </a:r>
            <a:endParaRPr lang="en-US" sz="16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r>
              <a:rPr lang="en-GB" sz="1600" dirty="0">
                <a:solidFill>
                  <a:srgbClr val="000000"/>
                </a:solidFill>
                <a:effectLst/>
                <a:latin typeface="Calibri" panose="020F0502020204030204" pitchFamily="34" charset="0"/>
                <a:ea typeface="Times New Roman" panose="02020603050405020304" pitchFamily="18" charset="0"/>
              </a:rPr>
              <a:t> </a:t>
            </a:r>
            <a:endParaRPr lang="en-US" sz="16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1600" dirty="0">
                <a:solidFill>
                  <a:srgbClr val="000000"/>
                </a:solidFill>
                <a:effectLst/>
                <a:latin typeface="Calibri" panose="020F0502020204030204" pitchFamily="34" charset="0"/>
                <a:ea typeface="Times New Roman" panose="02020603050405020304" pitchFamily="18" charset="0"/>
              </a:rPr>
              <a:t>Subtask-4:</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present failure rates and identified causes compatible with operation of the PSB at higher energies (2 GeV)?</a:t>
            </a:r>
            <a:endParaRPr lang="en-US" sz="1600"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In case of shortage of spares, are the degraded operation modes identified and easy to implement?</a:t>
            </a:r>
            <a:endParaRPr lang="en-US" sz="16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16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1600" dirty="0">
                <a:solidFill>
                  <a:srgbClr val="000000"/>
                </a:solidFill>
                <a:effectLst/>
                <a:latin typeface="Calibri" panose="020F0502020204030204" pitchFamily="34" charset="0"/>
                <a:ea typeface="Times New Roman" panose="02020603050405020304" pitchFamily="18" charset="0"/>
              </a:rPr>
              <a:t>Subtask-5: </a:t>
            </a:r>
            <a:endParaRPr lang="en-US" sz="16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priorities between new magnets and new coils understood and compatible assuming the present level of resources?</a:t>
            </a:r>
            <a:endParaRPr lang="en-US" sz="16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Is the medium-term plan compatible with CERN capabilities and/or external subcontracting options?</a:t>
            </a:r>
            <a:endParaRPr lang="en-US" sz="16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sz="1600" dirty="0">
                <a:solidFill>
                  <a:srgbClr val="000000"/>
                </a:solidFill>
                <a:effectLst/>
                <a:latin typeface="Calibri" panose="020F0502020204030204" pitchFamily="34" charset="0"/>
                <a:ea typeface="Times New Roman" panose="02020603050405020304" pitchFamily="18" charset="0"/>
              </a:rPr>
              <a:t>Are the scope, quantities of coils vs magnets, timelines and costs consolidated and ready for implementation?</a:t>
            </a:r>
            <a:endParaRPr lang="en-US" sz="1600" dirty="0">
              <a:effectLst/>
              <a:latin typeface="Calibri" panose="020F0502020204030204" pitchFamily="34" charset="0"/>
              <a:ea typeface="Calibri" panose="020F050202020403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4</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a:xfrm>
            <a:off x="838200" y="220751"/>
            <a:ext cx="10515600" cy="804456"/>
          </a:xfrm>
        </p:spPr>
        <p:txBody>
          <a:bodyPr>
            <a:normAutofit/>
          </a:bodyPr>
          <a:lstStyle/>
          <a:p>
            <a:r>
              <a:rPr lang="en-GB" b="1" i="1"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DRAFT</a:t>
            </a:r>
            <a:r>
              <a:rPr lang="en-GB" dirty="0">
                <a:solidFill>
                  <a:srgbClr val="000000"/>
                </a:solidFill>
                <a:effectLst/>
                <a:latin typeface="Calibri Light" panose="020F0302020204030204" pitchFamily="34" charset="0"/>
                <a:ea typeface="Calibri" panose="020F0502020204030204" pitchFamily="34" charset="0"/>
                <a:cs typeface="Calibri Light" panose="020F0302020204030204" pitchFamily="34" charset="0"/>
              </a:rPr>
              <a:t> of ‘Charge for the Reviewers’</a:t>
            </a:r>
            <a:endParaRPr lang="en-US"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88021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972152"/>
            <a:ext cx="10946316" cy="5196102"/>
          </a:xfrm>
        </p:spPr>
        <p:txBody>
          <a:bodyPr>
            <a:noAutofit/>
          </a:bodyPr>
          <a:lstStyle/>
          <a:p>
            <a:pPr marL="342900" marR="0" lvl="0" indent="-342900">
              <a:lnSpc>
                <a:spcPct val="107000"/>
              </a:lnSpc>
              <a:spcBef>
                <a:spcPts val="0"/>
              </a:spcBef>
              <a:spcAft>
                <a:spcPts val="0"/>
              </a:spcAft>
              <a:buFont typeface="Calibri" panose="020F0502020204030204" pitchFamily="34" charset="0"/>
              <a:buChar char="-"/>
            </a:pPr>
            <a:r>
              <a:rPr lang="fr-CH" sz="1800" u="sng" dirty="0">
                <a:effectLst/>
                <a:latin typeface="Calibri" panose="020F0502020204030204" pitchFamily="34" charset="0"/>
                <a:ea typeface="Calibri" panose="020F0502020204030204" pitchFamily="34" charset="0"/>
                <a:cs typeface="Times New Roman" panose="02020603050405020304" pitchFamily="18" charset="0"/>
              </a:rPr>
              <a:t>PSB-TF</a:t>
            </a:r>
            <a:r>
              <a:rPr lang="fr-CH" sz="1800" dirty="0">
                <a:effectLst/>
                <a:latin typeface="Calibri" panose="020F0502020204030204" pitchFamily="34" charset="0"/>
                <a:ea typeface="Calibri" panose="020F0502020204030204" pitchFamily="34" charset="0"/>
                <a:cs typeface="Times New Roman" panose="02020603050405020304" pitchFamily="18" charset="0"/>
              </a:rPr>
              <a:t>: G.P. di Giovanni (BE-OP), G. Favre (EN-MME), A.T. Perez Fontenla (EN-MME), </a:t>
            </a:r>
            <a:br>
              <a:rPr lang="fr-CH" sz="1800" dirty="0">
                <a:effectLst/>
                <a:latin typeface="Calibri" panose="020F0502020204030204" pitchFamily="34" charset="0"/>
                <a:ea typeface="Calibri" panose="020F0502020204030204" pitchFamily="34" charset="0"/>
                <a:cs typeface="Times New Roman" panose="02020603050405020304" pitchFamily="18" charset="0"/>
              </a:rPr>
            </a:br>
            <a:r>
              <a:rPr lang="fr-CH" sz="1800" dirty="0">
                <a:effectLst/>
                <a:latin typeface="Calibri" panose="020F0502020204030204" pitchFamily="34" charset="0"/>
                <a:ea typeface="Calibri" panose="020F0502020204030204" pitchFamily="34" charset="0"/>
                <a:cs typeface="Times New Roman" panose="02020603050405020304" pitchFamily="18" charset="0"/>
              </a:rPr>
              <a:t>M. Karppinen (TE-MSC) , S. Mathot (EN-MME), A. Newborough (TE-MSC), L. Scibile (TE), S. </a:t>
            </a:r>
            <a:r>
              <a:rPr lang="fr-CH" sz="1800" dirty="0" err="1">
                <a:effectLst/>
                <a:latin typeface="Calibri" panose="020F0502020204030204" pitchFamily="34" charset="0"/>
                <a:ea typeface="Calibri" panose="020F0502020204030204" pitchFamily="34" charset="0"/>
                <a:cs typeface="Times New Roman" panose="02020603050405020304" pitchFamily="18" charset="0"/>
              </a:rPr>
              <a:t>Sgobba</a:t>
            </a:r>
            <a:r>
              <a:rPr lang="fr-CH" sz="1800" dirty="0">
                <a:effectLst/>
                <a:latin typeface="Calibri" panose="020F0502020204030204" pitchFamily="34" charset="0"/>
                <a:ea typeface="Calibri" panose="020F0502020204030204" pitchFamily="34" charset="0"/>
                <a:cs typeface="Times New Roman" panose="02020603050405020304" pitchFamily="18" charset="0"/>
              </a:rPr>
              <a:t> (EN-MME), R. Trant (TE)</a:t>
            </a:r>
            <a:br>
              <a:rPr lang="fr-CH"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ATS-MB</a:t>
            </a:r>
            <a:r>
              <a:rPr lang="en-US" sz="1800" dirty="0">
                <a:effectLst/>
                <a:latin typeface="Calibri" panose="020F0502020204030204" pitchFamily="34" charset="0"/>
                <a:ea typeface="Calibri" panose="020F0502020204030204" pitchFamily="34" charset="0"/>
                <a:cs typeface="Times New Roman" panose="02020603050405020304" pitchFamily="18" charset="0"/>
              </a:rPr>
              <a:t>: K. Foraz (EN), B. Goddard (SY), R. Jones (BE), M. Lamont (DG-DI), M. Meddahi (ATS-DO)</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fr-CH" sz="1800" u="sng" dirty="0">
                <a:effectLst/>
                <a:latin typeface="Calibri" panose="020F0502020204030204" pitchFamily="34" charset="0"/>
                <a:ea typeface="Calibri" panose="020F0502020204030204" pitchFamily="34" charset="0"/>
                <a:cs typeface="Times New Roman" panose="02020603050405020304" pitchFamily="18" charset="0"/>
              </a:rPr>
              <a:t>EN</a:t>
            </a:r>
            <a:r>
              <a:rPr lang="fr-CH" sz="1800" dirty="0">
                <a:effectLst/>
                <a:latin typeface="Calibri" panose="020F0502020204030204" pitchFamily="34" charset="0"/>
                <a:ea typeface="Calibri" panose="020F0502020204030204" pitchFamily="34" charset="0"/>
                <a:cs typeface="Times New Roman" panose="02020603050405020304" pitchFamily="18" charset="0"/>
              </a:rPr>
              <a:t>: M. Albert (EN-ACE), Serge </a:t>
            </a:r>
            <a:r>
              <a:rPr lang="fr-CH" sz="1800" dirty="0" err="1">
                <a:effectLst/>
                <a:latin typeface="Calibri" panose="020F0502020204030204" pitchFamily="34" charset="0"/>
                <a:ea typeface="Calibri" panose="020F0502020204030204" pitchFamily="34" charset="0"/>
                <a:cs typeface="Times New Roman" panose="02020603050405020304" pitchFamily="18" charset="0"/>
              </a:rPr>
              <a:t>Deleval</a:t>
            </a:r>
            <a:r>
              <a:rPr lang="fr-CH" sz="1800" dirty="0">
                <a:effectLst/>
                <a:latin typeface="Calibri" panose="020F0502020204030204" pitchFamily="34" charset="0"/>
                <a:ea typeface="Calibri" panose="020F0502020204030204" pitchFamily="34" charset="0"/>
                <a:cs typeface="Times New Roman" panose="02020603050405020304" pitchFamily="18" charset="0"/>
              </a:rPr>
              <a:t> (EN-CV), Said Atieh (EN-MME)   </a:t>
            </a:r>
            <a:br>
              <a:rPr lang="fr-CH" sz="1800" dirty="0">
                <a:effectLst/>
                <a:latin typeface="Calibri" panose="020F0502020204030204" pitchFamily="34" charset="0"/>
                <a:ea typeface="Calibri" panose="020F0502020204030204" pitchFamily="34" charset="0"/>
                <a:cs typeface="Times New Roman" panose="02020603050405020304" pitchFamily="18" charset="0"/>
              </a:rPr>
            </a:br>
            <a:r>
              <a:rPr lang="fr-CH"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fr-CH" sz="1800" u="sng" dirty="0">
                <a:effectLst/>
                <a:latin typeface="Calibri" panose="020F0502020204030204" pitchFamily="34" charset="0"/>
                <a:ea typeface="Calibri" panose="020F0502020204030204" pitchFamily="34" charset="0"/>
                <a:cs typeface="Times New Roman" panose="02020603050405020304" pitchFamily="18" charset="0"/>
              </a:rPr>
              <a:t>HSE</a:t>
            </a:r>
            <a:r>
              <a:rPr lang="fr-CH" sz="1800" dirty="0">
                <a:effectLst/>
                <a:latin typeface="Calibri" panose="020F0502020204030204" pitchFamily="34" charset="0"/>
                <a:ea typeface="Calibri" panose="020F0502020204030204" pitchFamily="34" charset="0"/>
                <a:cs typeface="Times New Roman" panose="02020603050405020304" pitchFamily="18" charset="0"/>
              </a:rPr>
              <a:t>: F. </a:t>
            </a:r>
            <a:r>
              <a:rPr lang="fr-CH" sz="1800" dirty="0" err="1">
                <a:effectLst/>
                <a:latin typeface="Calibri" panose="020F0502020204030204" pitchFamily="34" charset="0"/>
                <a:ea typeface="Calibri" panose="020F0502020204030204" pitchFamily="34" charset="0"/>
                <a:cs typeface="Times New Roman" panose="02020603050405020304" pitchFamily="18" charset="0"/>
              </a:rPr>
              <a:t>Pozzi</a:t>
            </a:r>
            <a:r>
              <a:rPr lang="fr-CH" sz="1800" dirty="0">
                <a:effectLst/>
                <a:latin typeface="Calibri" panose="020F0502020204030204" pitchFamily="34" charset="0"/>
                <a:ea typeface="Calibri" panose="020F0502020204030204" pitchFamily="34" charset="0"/>
                <a:cs typeface="Times New Roman" panose="02020603050405020304" pitchFamily="18" charset="0"/>
              </a:rPr>
              <a:t> (HSE-RP), O. Prouteau (HSE-OHS)</a:t>
            </a:r>
            <a:br>
              <a:rPr lang="fr-CH"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fr-CH" sz="1800" u="sng" dirty="0">
                <a:effectLst/>
                <a:latin typeface="Calibri" panose="020F0502020204030204" pitchFamily="34" charset="0"/>
                <a:ea typeface="Calibri" panose="020F0502020204030204" pitchFamily="34" charset="0"/>
                <a:cs typeface="Times New Roman" panose="02020603050405020304" pitchFamily="18" charset="0"/>
              </a:rPr>
              <a:t>TE</a:t>
            </a:r>
            <a:r>
              <a:rPr lang="fr-CH" sz="1800" dirty="0">
                <a:effectLst/>
                <a:latin typeface="Calibri" panose="020F0502020204030204" pitchFamily="34" charset="0"/>
                <a:ea typeface="Calibri" panose="020F0502020204030204" pitchFamily="34" charset="0"/>
                <a:cs typeface="Times New Roman" panose="02020603050405020304" pitchFamily="18" charset="0"/>
              </a:rPr>
              <a:t>: A. Devred (TE-MSC) , J.A. Ferreira Somoza (TE-VSC), J.M. Jimenez (TE)</a:t>
            </a:r>
            <a:br>
              <a:rPr lang="fr-CH"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Calibri" panose="020F0502020204030204" pitchFamily="34" charset="0"/>
              <a:buChar char="-"/>
            </a:pPr>
            <a:r>
              <a:rPr lang="fr-CH" sz="1800" dirty="0">
                <a:effectLst/>
                <a:latin typeface="Calibri" panose="020F0502020204030204" pitchFamily="34" charset="0"/>
                <a:ea typeface="Calibri" panose="020F0502020204030204" pitchFamily="34" charset="0"/>
                <a:cs typeface="Times New Roman" panose="02020603050405020304" pitchFamily="18" charset="0"/>
              </a:rPr>
              <a:t>L.S. Miralles Verge (CERN: RCS), </a:t>
            </a:r>
            <a:r>
              <a:rPr lang="en-US" sz="1800" dirty="0">
                <a:effectLst/>
                <a:latin typeface="Calibri" panose="020F0502020204030204" pitchFamily="34" charset="0"/>
                <a:ea typeface="Calibri" panose="020F0502020204030204" pitchFamily="34" charset="0"/>
              </a:rPr>
              <a:t>Alexander </a:t>
            </a:r>
            <a:r>
              <a:rPr lang="en-US" sz="1800" dirty="0" err="1">
                <a:effectLst/>
                <a:latin typeface="Calibri" panose="020F0502020204030204" pitchFamily="34" charset="0"/>
                <a:ea typeface="Calibri" panose="020F0502020204030204" pitchFamily="34" charset="0"/>
              </a:rPr>
              <a:t>Gabard</a:t>
            </a:r>
            <a:r>
              <a:rPr lang="en-US" sz="1800" dirty="0">
                <a:effectLst/>
                <a:latin typeface="Calibri" panose="020F0502020204030204" pitchFamily="34" charset="0"/>
                <a:ea typeface="Calibri" panose="020F0502020204030204" pitchFamily="34" charset="0"/>
              </a:rPr>
              <a:t> </a:t>
            </a:r>
            <a:r>
              <a:rPr lang="fr-CH" sz="1800" i="1" dirty="0">
                <a:effectLst/>
                <a:latin typeface="Calibri" panose="020F0502020204030204" pitchFamily="34" charset="0"/>
                <a:ea typeface="Calibri" panose="020F0502020204030204" pitchFamily="34" charset="0"/>
                <a:cs typeface="Times New Roman" panose="02020603050405020304" pitchFamily="18" charset="0"/>
              </a:rPr>
              <a:t>(PSI) T.B.C </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5</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a:xfrm>
            <a:off x="838200" y="220751"/>
            <a:ext cx="10515600" cy="804456"/>
          </a:xfrm>
        </p:spPr>
        <p:txBody>
          <a:bodyPr>
            <a:normAutofit/>
          </a:bodyPr>
          <a:lstStyle/>
          <a:p>
            <a:r>
              <a:rPr lang="en-GB" b="1" i="1" dirty="0">
                <a:effectLst/>
                <a:latin typeface="Calibri Light" panose="020F0302020204030204" pitchFamily="34" charset="0"/>
                <a:ea typeface="Calibri" panose="020F0502020204030204" pitchFamily="34" charset="0"/>
                <a:cs typeface="Calibri Light" panose="020F0302020204030204" pitchFamily="34" charset="0"/>
              </a:rPr>
              <a:t>PSB-TF day participants</a:t>
            </a:r>
            <a:endParaRPr lang="en-US"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693939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23900" y="1396229"/>
            <a:ext cx="10963275" cy="4739504"/>
          </a:xfrm>
        </p:spPr>
        <p:txBody>
          <a:bodyPr>
            <a:noAutofit/>
          </a:bodyPr>
          <a:lstStyle/>
          <a:p>
            <a:pPr marL="0" marR="0" indent="0">
              <a:spcBef>
                <a:spcPts val="0"/>
              </a:spcBef>
              <a:spcAft>
                <a:spcPts val="0"/>
              </a:spcAft>
              <a:buNone/>
              <a:tabLst>
                <a:tab pos="630555" algn="l"/>
                <a:tab pos="720090" algn="l"/>
              </a:tabLst>
            </a:pPr>
            <a:r>
              <a:rPr lang="en-GB" sz="2400" dirty="0">
                <a:solidFill>
                  <a:srgbClr val="000000"/>
                </a:solidFill>
                <a:effectLst/>
                <a:latin typeface="Calibri" panose="020F0502020204030204" pitchFamily="34" charset="0"/>
                <a:ea typeface="Calibri" panose="020F0502020204030204" pitchFamily="34" charset="0"/>
              </a:rPr>
              <a:t>Chair: Ralf Trant (TE)</a:t>
            </a: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400" dirty="0">
                <a:solidFill>
                  <a:srgbClr val="000000"/>
                </a:solidFill>
                <a:effectLst/>
                <a:latin typeface="Calibri" panose="020F0502020204030204" pitchFamily="34" charset="0"/>
                <a:ea typeface="Calibri" panose="020F0502020204030204" pitchFamily="34" charset="0"/>
              </a:rPr>
              <a:t>Scientific secretary: Luigi Scibile</a:t>
            </a:r>
            <a:r>
              <a:rPr lang="en-US" sz="2400" dirty="0">
                <a:solidFill>
                  <a:srgbClr val="000000"/>
                </a:solidFill>
                <a:effectLst/>
                <a:latin typeface="Calibri" panose="020F0502020204030204" pitchFamily="34" charset="0"/>
                <a:ea typeface="Calibri" panose="020F0502020204030204" pitchFamily="34" charset="0"/>
              </a:rPr>
              <a:t> (TE)</a:t>
            </a:r>
            <a:br>
              <a:rPr lang="en-US" sz="2400" dirty="0">
                <a:solidFill>
                  <a:srgbClr val="000000"/>
                </a:solidFill>
                <a:effectLst/>
                <a:latin typeface="Calibri" panose="020F0502020204030204" pitchFamily="34" charset="0"/>
                <a:ea typeface="Calibri" panose="020F0502020204030204" pitchFamily="34" charset="0"/>
              </a:rPr>
            </a:b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400" dirty="0">
                <a:solidFill>
                  <a:srgbClr val="000000"/>
                </a:solidFill>
                <a:effectLst/>
                <a:latin typeface="Calibri" panose="020F0502020204030204" pitchFamily="34" charset="0"/>
                <a:ea typeface="Calibri" panose="020F0502020204030204" pitchFamily="34" charset="0"/>
              </a:rPr>
              <a:t>Subtask 1: </a:t>
            </a:r>
            <a:r>
              <a:rPr lang="en-GB" sz="2400" u="sng" dirty="0">
                <a:solidFill>
                  <a:srgbClr val="000000"/>
                </a:solidFill>
                <a:effectLst/>
                <a:latin typeface="Calibri" panose="020F0502020204030204" pitchFamily="34" charset="0"/>
                <a:ea typeface="Calibri" panose="020F0502020204030204" pitchFamily="34" charset="0"/>
              </a:rPr>
              <a:t>Anthony Newborough</a:t>
            </a:r>
            <a:r>
              <a:rPr lang="en-GB" sz="2400" dirty="0">
                <a:solidFill>
                  <a:srgbClr val="000000"/>
                </a:solidFill>
                <a:effectLst/>
                <a:latin typeface="Calibri" panose="020F0502020204030204" pitchFamily="34" charset="0"/>
                <a:ea typeface="Calibri" panose="020F0502020204030204" pitchFamily="34" charset="0"/>
              </a:rPr>
              <a:t> (TE-MSC)</a:t>
            </a:r>
            <a:br>
              <a:rPr lang="en-GB" sz="2400" dirty="0">
                <a:solidFill>
                  <a:srgbClr val="000000"/>
                </a:solidFill>
                <a:effectLst/>
                <a:latin typeface="Calibri" panose="020F0502020204030204" pitchFamily="34" charset="0"/>
                <a:ea typeface="Calibri" panose="020F0502020204030204" pitchFamily="34" charset="0"/>
              </a:rPr>
            </a:b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fr-CH" sz="2400" dirty="0" err="1">
                <a:solidFill>
                  <a:srgbClr val="000000"/>
                </a:solidFill>
                <a:effectLst/>
                <a:latin typeface="Calibri" panose="020F0502020204030204" pitchFamily="34" charset="0"/>
                <a:ea typeface="Calibri" panose="020F0502020204030204" pitchFamily="34" charset="0"/>
              </a:rPr>
              <a:t>Subtask</a:t>
            </a:r>
            <a:r>
              <a:rPr lang="fr-CH" sz="2400" dirty="0">
                <a:solidFill>
                  <a:srgbClr val="000000"/>
                </a:solidFill>
                <a:effectLst/>
                <a:latin typeface="Calibri" panose="020F0502020204030204" pitchFamily="34" charset="0"/>
                <a:ea typeface="Calibri" panose="020F0502020204030204" pitchFamily="34" charset="0"/>
              </a:rPr>
              <a:t> 2: </a:t>
            </a:r>
            <a:r>
              <a:rPr lang="fr-CH" sz="2400" u="sng" dirty="0">
                <a:effectLst/>
                <a:latin typeface="Calibri" panose="020F0502020204030204" pitchFamily="34" charset="0"/>
                <a:ea typeface="Calibri" panose="020F0502020204030204" pitchFamily="34" charset="0"/>
              </a:rPr>
              <a:t>Stefano </a:t>
            </a:r>
            <a:r>
              <a:rPr lang="fr-CH" sz="2400" u="sng" dirty="0" err="1">
                <a:effectLst/>
                <a:latin typeface="Calibri" panose="020F0502020204030204" pitchFamily="34" charset="0"/>
                <a:ea typeface="Calibri" panose="020F0502020204030204" pitchFamily="34" charset="0"/>
              </a:rPr>
              <a:t>Sgobba</a:t>
            </a:r>
            <a:r>
              <a:rPr lang="fr-CH" sz="2400" u="sng" dirty="0">
                <a:effectLst/>
                <a:latin typeface="Calibri" panose="020F0502020204030204" pitchFamily="34" charset="0"/>
                <a:ea typeface="Calibri" panose="020F0502020204030204" pitchFamily="34" charset="0"/>
              </a:rPr>
              <a:t> (EN-MME)</a:t>
            </a:r>
            <a:r>
              <a:rPr lang="fr-CH" sz="2400" dirty="0">
                <a:solidFill>
                  <a:srgbClr val="000000"/>
                </a:solidFill>
                <a:effectLst/>
                <a:latin typeface="Calibri" panose="020F0502020204030204" pitchFamily="34" charset="0"/>
                <a:ea typeface="Calibri" panose="020F0502020204030204" pitchFamily="34" charset="0"/>
              </a:rPr>
              <a:t>, </a:t>
            </a:r>
            <a:r>
              <a:rPr lang="fr-CH" sz="2400" dirty="0">
                <a:effectLst/>
                <a:latin typeface="Calibri" panose="020F0502020204030204" pitchFamily="34" charset="0"/>
                <a:ea typeface="Calibri" panose="020F0502020204030204" pitchFamily="34" charset="0"/>
              </a:rPr>
              <a:t>Ana Teresa Perez Fontenla</a:t>
            </a:r>
            <a:r>
              <a:rPr lang="fr-CH" sz="2400" dirty="0">
                <a:solidFill>
                  <a:srgbClr val="000000"/>
                </a:solidFill>
                <a:effectLst/>
                <a:latin typeface="Calibri" panose="020F0502020204030204" pitchFamily="34" charset="0"/>
                <a:ea typeface="Calibri" panose="020F0502020204030204" pitchFamily="34" charset="0"/>
              </a:rPr>
              <a:t> (EN-MME)</a:t>
            </a:r>
            <a:br>
              <a:rPr lang="fr-CH" sz="2400" dirty="0">
                <a:solidFill>
                  <a:srgbClr val="000000"/>
                </a:solidFill>
                <a:effectLst/>
                <a:latin typeface="Calibri" panose="020F0502020204030204" pitchFamily="34" charset="0"/>
                <a:ea typeface="Calibri" panose="020F0502020204030204" pitchFamily="34" charset="0"/>
              </a:rPr>
            </a:b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fr-CH" sz="2400" dirty="0" err="1">
                <a:solidFill>
                  <a:srgbClr val="000000"/>
                </a:solidFill>
                <a:effectLst/>
                <a:latin typeface="Calibri" panose="020F0502020204030204" pitchFamily="34" charset="0"/>
                <a:ea typeface="Calibri" panose="020F0502020204030204" pitchFamily="34" charset="0"/>
              </a:rPr>
              <a:t>Subtask</a:t>
            </a:r>
            <a:r>
              <a:rPr lang="fr-CH" sz="2400" dirty="0">
                <a:solidFill>
                  <a:srgbClr val="000000"/>
                </a:solidFill>
                <a:effectLst/>
                <a:latin typeface="Calibri" panose="020F0502020204030204" pitchFamily="34" charset="0"/>
                <a:ea typeface="Calibri" panose="020F0502020204030204" pitchFamily="34" charset="0"/>
              </a:rPr>
              <a:t> 3: </a:t>
            </a:r>
            <a:r>
              <a:rPr lang="fr-CH" sz="2400" u="sng" dirty="0">
                <a:solidFill>
                  <a:srgbClr val="000000"/>
                </a:solidFill>
                <a:effectLst/>
                <a:latin typeface="Calibri" panose="020F0502020204030204" pitchFamily="34" charset="0"/>
                <a:ea typeface="Calibri" panose="020F0502020204030204" pitchFamily="34" charset="0"/>
              </a:rPr>
              <a:t>Gilles Favre</a:t>
            </a:r>
            <a:r>
              <a:rPr lang="fr-CH" sz="2400" dirty="0">
                <a:solidFill>
                  <a:srgbClr val="000000"/>
                </a:solidFill>
                <a:effectLst/>
                <a:latin typeface="Calibri" panose="020F0502020204030204" pitchFamily="34" charset="0"/>
                <a:ea typeface="Calibri" panose="020F0502020204030204" pitchFamily="34" charset="0"/>
              </a:rPr>
              <a:t>, Serge Mathot (EN-MME), Antony Newborough (TE-MSC)</a:t>
            </a:r>
            <a:br>
              <a:rPr lang="fr-CH" sz="2400" dirty="0">
                <a:solidFill>
                  <a:srgbClr val="000000"/>
                </a:solidFill>
                <a:effectLst/>
                <a:latin typeface="Calibri" panose="020F0502020204030204" pitchFamily="34" charset="0"/>
                <a:ea typeface="Calibri" panose="020F0502020204030204" pitchFamily="34" charset="0"/>
              </a:rPr>
            </a:b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400" dirty="0">
                <a:solidFill>
                  <a:srgbClr val="000000"/>
                </a:solidFill>
                <a:effectLst/>
                <a:latin typeface="Calibri" panose="020F0502020204030204" pitchFamily="34" charset="0"/>
                <a:ea typeface="Calibri" panose="020F0502020204030204" pitchFamily="34" charset="0"/>
              </a:rPr>
              <a:t>Subtask 4: </a:t>
            </a:r>
            <a:r>
              <a:rPr lang="en-GB" sz="2400" u="sng" dirty="0">
                <a:solidFill>
                  <a:srgbClr val="000000"/>
                </a:solidFill>
                <a:effectLst/>
                <a:latin typeface="Calibri" panose="020F0502020204030204" pitchFamily="34" charset="0"/>
                <a:ea typeface="Calibri" panose="020F0502020204030204" pitchFamily="34" charset="0"/>
              </a:rPr>
              <a:t>Gian Piero di Giovanni</a:t>
            </a:r>
            <a:r>
              <a:rPr lang="en-GB" sz="2400" dirty="0">
                <a:solidFill>
                  <a:srgbClr val="000000"/>
                </a:solidFill>
                <a:effectLst/>
                <a:latin typeface="Calibri" panose="020F0502020204030204" pitchFamily="34" charset="0"/>
                <a:ea typeface="Calibri" panose="020F0502020204030204" pitchFamily="34" charset="0"/>
              </a:rPr>
              <a:t> (BE-OP), </a:t>
            </a:r>
            <a:r>
              <a:rPr lang="en-US" sz="2400" kern="0" dirty="0" err="1">
                <a:effectLst/>
                <a:highlight>
                  <a:srgbClr val="FFFF00"/>
                </a:highlight>
                <a:latin typeface="Calibri" panose="020F0502020204030204" pitchFamily="34" charset="0"/>
                <a:ea typeface="Calibri" panose="020F0502020204030204" pitchFamily="34" charset="0"/>
              </a:rPr>
              <a:t>Foteini</a:t>
            </a:r>
            <a:r>
              <a:rPr lang="en-US" sz="2400" kern="0" dirty="0">
                <a:effectLst/>
                <a:latin typeface="Calibri" panose="020F0502020204030204" pitchFamily="34" charset="0"/>
                <a:ea typeface="Calibri" panose="020F0502020204030204" pitchFamily="34" charset="0"/>
              </a:rPr>
              <a:t> </a:t>
            </a:r>
            <a:r>
              <a:rPr lang="en-US" sz="2400" kern="0" dirty="0" err="1">
                <a:effectLst/>
                <a:latin typeface="Calibri" panose="020F0502020204030204" pitchFamily="34" charset="0"/>
                <a:ea typeface="Calibri" panose="020F0502020204030204" pitchFamily="34" charset="0"/>
              </a:rPr>
              <a:t>Asvesta</a:t>
            </a:r>
            <a:r>
              <a:rPr lang="en-US" sz="2400" kern="0" dirty="0">
                <a:effectLst/>
                <a:latin typeface="Calibri" panose="020F0502020204030204" pitchFamily="34" charset="0"/>
                <a:ea typeface="Calibri" panose="020F0502020204030204" pitchFamily="34" charset="0"/>
              </a:rPr>
              <a:t> (BE-ABP)</a:t>
            </a:r>
            <a:br>
              <a:rPr lang="en-GB" sz="2400" dirty="0">
                <a:solidFill>
                  <a:srgbClr val="000000"/>
                </a:solidFill>
                <a:effectLst/>
                <a:latin typeface="Calibri" panose="020F0502020204030204" pitchFamily="34" charset="0"/>
                <a:ea typeface="Calibri" panose="020F0502020204030204" pitchFamily="34" charset="0"/>
              </a:rPr>
            </a:br>
            <a:endParaRPr lang="en-US" sz="24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nl-NL" sz="2400" dirty="0" err="1">
                <a:solidFill>
                  <a:srgbClr val="000000"/>
                </a:solidFill>
                <a:effectLst/>
                <a:latin typeface="Calibri" panose="020F0502020204030204" pitchFamily="34" charset="0"/>
                <a:ea typeface="Calibri" panose="020F0502020204030204" pitchFamily="34" charset="0"/>
              </a:rPr>
              <a:t>Subtask</a:t>
            </a:r>
            <a:r>
              <a:rPr lang="nl-NL" sz="2400" dirty="0">
                <a:solidFill>
                  <a:srgbClr val="000000"/>
                </a:solidFill>
                <a:effectLst/>
                <a:latin typeface="Calibri" panose="020F0502020204030204" pitchFamily="34" charset="0"/>
                <a:ea typeface="Calibri" panose="020F0502020204030204" pitchFamily="34" charset="0"/>
              </a:rPr>
              <a:t> 5: </a:t>
            </a:r>
            <a:r>
              <a:rPr lang="nl-NL" sz="2400" u="sng" dirty="0">
                <a:solidFill>
                  <a:srgbClr val="000000"/>
                </a:solidFill>
                <a:effectLst/>
                <a:latin typeface="Calibri" panose="020F0502020204030204" pitchFamily="34" charset="0"/>
                <a:ea typeface="Calibri" panose="020F0502020204030204" pitchFamily="34" charset="0"/>
              </a:rPr>
              <a:t>Mikko Karppinen</a:t>
            </a:r>
            <a:r>
              <a:rPr lang="nl-NL" sz="2400" dirty="0">
                <a:solidFill>
                  <a:srgbClr val="000000"/>
                </a:solidFill>
                <a:effectLst/>
                <a:latin typeface="Calibri" panose="020F0502020204030204" pitchFamily="34" charset="0"/>
                <a:ea typeface="Calibri" panose="020F0502020204030204" pitchFamily="34" charset="0"/>
              </a:rPr>
              <a:t> (TE-MSC), Anthony Newborough (TE-MSC)</a:t>
            </a:r>
          </a:p>
          <a:p>
            <a:pPr marL="0" marR="0" indent="0">
              <a:spcBef>
                <a:spcPts val="0"/>
              </a:spcBef>
              <a:spcAft>
                <a:spcPts val="0"/>
              </a:spcAft>
              <a:buNone/>
              <a:tabLst>
                <a:tab pos="630555" algn="l"/>
                <a:tab pos="720090" algn="l"/>
              </a:tabLst>
            </a:pPr>
            <a:endParaRPr lang="nl-NL" sz="2400" b="1" i="1" dirty="0">
              <a:solidFill>
                <a:srgbClr val="000000"/>
              </a:solidFill>
              <a:latin typeface="Calibri" panose="020F0502020204030204" pitchFamily="34" charset="0"/>
              <a:cs typeface="Arial" panose="020B0604020202020204" pitchFamily="34" charset="0"/>
            </a:endParaRPr>
          </a:p>
          <a:p>
            <a:pPr marL="0" marR="0" indent="0">
              <a:spcBef>
                <a:spcPts val="0"/>
              </a:spcBef>
              <a:spcAft>
                <a:spcPts val="0"/>
              </a:spcAft>
              <a:buNone/>
              <a:tabLst>
                <a:tab pos="630555" algn="l"/>
                <a:tab pos="720090" algn="l"/>
              </a:tabLst>
            </a:pPr>
            <a:r>
              <a:rPr lang="nl-NL" sz="2400" dirty="0">
                <a:solidFill>
                  <a:srgbClr val="000000"/>
                </a:solidFill>
                <a:latin typeface="Calibri" panose="020F0502020204030204" pitchFamily="34" charset="0"/>
                <a:cs typeface="Arial" panose="020B0604020202020204" pitchFamily="34" charset="0"/>
              </a:rPr>
              <a:t>EN-CV: </a:t>
            </a:r>
            <a:r>
              <a:rPr lang="nl-NL" sz="2400" dirty="0">
                <a:solidFill>
                  <a:srgbClr val="000000"/>
                </a:solidFill>
                <a:highlight>
                  <a:srgbClr val="FFFF00"/>
                </a:highlight>
                <a:latin typeface="Calibri" panose="020F0502020204030204" pitchFamily="34" charset="0"/>
                <a:cs typeface="Arial" panose="020B0604020202020204" pitchFamily="34" charset="0"/>
              </a:rPr>
              <a:t>Serge</a:t>
            </a:r>
            <a:r>
              <a:rPr lang="nl-NL" sz="2400" dirty="0">
                <a:solidFill>
                  <a:srgbClr val="000000"/>
                </a:solidFill>
                <a:latin typeface="Calibri" panose="020F0502020204030204" pitchFamily="34" charset="0"/>
                <a:cs typeface="Arial" panose="020B0604020202020204" pitchFamily="34" charset="0"/>
              </a:rPr>
              <a:t> </a:t>
            </a:r>
            <a:r>
              <a:rPr lang="nl-NL" sz="2400" dirty="0" err="1">
                <a:solidFill>
                  <a:srgbClr val="000000"/>
                </a:solidFill>
                <a:latin typeface="Calibri" panose="020F0502020204030204" pitchFamily="34" charset="0"/>
                <a:cs typeface="Arial" panose="020B0604020202020204" pitchFamily="34" charset="0"/>
              </a:rPr>
              <a:t>Deleval</a:t>
            </a:r>
            <a:r>
              <a:rPr lang="nl-NL" sz="2400" dirty="0">
                <a:solidFill>
                  <a:srgbClr val="000000"/>
                </a:solidFill>
                <a:latin typeface="Calibri" panose="020F0502020204030204" pitchFamily="34" charset="0"/>
                <a:cs typeface="Arial" panose="020B0604020202020204" pitchFamily="34" charset="0"/>
              </a:rPr>
              <a:t>, EN-ACE: </a:t>
            </a:r>
            <a:r>
              <a:rPr lang="nl-NL" sz="2400" dirty="0">
                <a:solidFill>
                  <a:srgbClr val="000000"/>
                </a:solidFill>
                <a:highlight>
                  <a:srgbClr val="FFFF00"/>
                </a:highlight>
                <a:latin typeface="Calibri" panose="020F0502020204030204" pitchFamily="34" charset="0"/>
                <a:cs typeface="Arial" panose="020B0604020202020204" pitchFamily="34" charset="0"/>
              </a:rPr>
              <a:t>Markus</a:t>
            </a:r>
            <a:r>
              <a:rPr lang="nl-NL" sz="2400" dirty="0">
                <a:solidFill>
                  <a:srgbClr val="000000"/>
                </a:solidFill>
                <a:latin typeface="Calibri" panose="020F0502020204030204" pitchFamily="34" charset="0"/>
                <a:cs typeface="Arial" panose="020B0604020202020204" pitchFamily="34" charset="0"/>
              </a:rPr>
              <a:t> Albert  </a:t>
            </a:r>
            <a:endParaRPr lang="en-US" sz="2400"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6</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pPr marL="0" marR="0" indent="0" algn="just">
              <a:lnSpc>
                <a:spcPct val="105000"/>
              </a:lnSpc>
              <a:spcBef>
                <a:spcPts val="200"/>
              </a:spcBef>
              <a:spcAft>
                <a:spcPts val="0"/>
              </a:spcAft>
              <a:buNone/>
            </a:pPr>
            <a:r>
              <a:rPr lang="en-GB" b="1" dirty="0">
                <a:solidFill>
                  <a:schemeClr val="accent1">
                    <a:lumMod val="50000"/>
                  </a:schemeClr>
                </a:solidFill>
                <a:effectLst/>
                <a:latin typeface="Calibri Light" panose="020F0302020204030204" pitchFamily="34" charset="0"/>
                <a:ea typeface="Times New Roman" panose="02020603050405020304" pitchFamily="18" charset="0"/>
              </a:rPr>
              <a:t>Task Force Members </a:t>
            </a:r>
            <a:r>
              <a:rPr lang="en-GB" b="1" dirty="0">
                <a:solidFill>
                  <a:schemeClr val="accent1">
                    <a:lumMod val="50000"/>
                  </a:schemeClr>
                </a:solidFill>
                <a:effectLst/>
                <a:highlight>
                  <a:srgbClr val="FFFF00"/>
                </a:highlight>
                <a:latin typeface="Calibri Light" panose="020F0302020204030204" pitchFamily="34" charset="0"/>
                <a:ea typeface="Times New Roman" panose="02020603050405020304" pitchFamily="18" charset="0"/>
              </a:rPr>
              <a:t>&amp; expert support</a:t>
            </a:r>
            <a:endParaRPr lang="en-US" b="1" dirty="0">
              <a:solidFill>
                <a:schemeClr val="accent1">
                  <a:lumMod val="50000"/>
                </a:schemeClr>
              </a:solidFill>
              <a:effectLst/>
              <a:highlight>
                <a:srgbClr val="FFFF00"/>
              </a:highlight>
              <a:latin typeface="Calibri Light" panose="020F0302020204030204" pitchFamily="34" charset="0"/>
            </a:endParaRPr>
          </a:p>
        </p:txBody>
      </p:sp>
    </p:spTree>
    <p:extLst>
      <p:ext uri="{BB962C8B-B14F-4D97-AF65-F5344CB8AC3E}">
        <p14:creationId xmlns:p14="http://schemas.microsoft.com/office/powerpoint/2010/main" val="97281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a:buFontTx/>
              <a:buChar char="-"/>
            </a:pPr>
            <a:r>
              <a:rPr lang="fr-CH" sz="2400" i="1" dirty="0" err="1">
                <a:cs typeface="Arial" panose="020B0604020202020204" pitchFamily="34" charset="0"/>
              </a:rPr>
              <a:t>Typical</a:t>
            </a:r>
            <a:r>
              <a:rPr lang="fr-CH" sz="2400" i="1" dirty="0">
                <a:cs typeface="Arial" panose="020B0604020202020204" pitchFamily="34" charset="0"/>
              </a:rPr>
              <a:t> scenario for a magnet exchange – Markus Albert 	 	15’ + 10’</a:t>
            </a:r>
            <a:br>
              <a:rPr lang="fr-CH" sz="2400" i="1" dirty="0">
                <a:cs typeface="Arial" panose="020B0604020202020204" pitchFamily="34" charset="0"/>
              </a:rPr>
            </a:br>
            <a:r>
              <a:rPr lang="fr-CH" sz="2400" i="1" dirty="0">
                <a:cs typeface="Arial" panose="020B0604020202020204" pitchFamily="34" charset="0"/>
              </a:rPr>
              <a:t>(invite Jose </a:t>
            </a:r>
            <a:r>
              <a:rPr lang="fr-CH" sz="2400" i="1" dirty="0" err="1">
                <a:cs typeface="Arial" panose="020B0604020202020204" pitchFamily="34" charset="0"/>
              </a:rPr>
              <a:t>from</a:t>
            </a:r>
            <a:r>
              <a:rPr lang="fr-CH" sz="2400" i="1" dirty="0">
                <a:cs typeface="Arial" panose="020B0604020202020204" pitchFamily="34" charset="0"/>
              </a:rPr>
              <a:t> vacuum group?)</a:t>
            </a:r>
            <a:br>
              <a:rPr lang="fr-CH" sz="2400" i="1" dirty="0">
                <a:cs typeface="Arial" panose="020B0604020202020204" pitchFamily="34" charset="0"/>
              </a:rPr>
            </a:br>
            <a:endParaRPr lang="fr-CH" sz="2400" i="1" dirty="0">
              <a:cs typeface="Arial" panose="020B0604020202020204" pitchFamily="34" charset="0"/>
            </a:endParaRPr>
          </a:p>
          <a:p>
            <a:pPr>
              <a:buFontTx/>
              <a:buChar char="-"/>
            </a:pPr>
            <a:r>
              <a:rPr lang="fr-CH" sz="2400" i="1" dirty="0">
                <a:cs typeface="Arial" panose="020B0604020202020204" pitchFamily="34" charset="0"/>
              </a:rPr>
              <a:t>PSB </a:t>
            </a:r>
            <a:r>
              <a:rPr lang="fr-CH" sz="2400" i="1" dirty="0" err="1">
                <a:cs typeface="Arial" panose="020B0604020202020204" pitchFamily="34" charset="0"/>
              </a:rPr>
              <a:t>cooling</a:t>
            </a:r>
            <a:r>
              <a:rPr lang="fr-CH" sz="2400" i="1" dirty="0">
                <a:cs typeface="Arial" panose="020B0604020202020204" pitchFamily="34" charset="0"/>
              </a:rPr>
              <a:t> circuits: </a:t>
            </a:r>
            <a:r>
              <a:rPr lang="fr-CH" sz="2400" i="1" dirty="0" err="1">
                <a:cs typeface="Arial" panose="020B0604020202020204" pitchFamily="34" charset="0"/>
              </a:rPr>
              <a:t>current</a:t>
            </a:r>
            <a:r>
              <a:rPr lang="fr-CH" sz="2400" i="1" dirty="0">
                <a:cs typeface="Arial" panose="020B0604020202020204" pitchFamily="34" charset="0"/>
              </a:rPr>
              <a:t> </a:t>
            </a:r>
            <a:r>
              <a:rPr lang="fr-CH" sz="2400" i="1" dirty="0" err="1">
                <a:cs typeface="Arial" panose="020B0604020202020204" pitchFamily="34" charset="0"/>
              </a:rPr>
              <a:t>knowledge</a:t>
            </a:r>
            <a:r>
              <a:rPr lang="fr-CH" sz="2400" i="1" dirty="0">
                <a:cs typeface="Arial" panose="020B0604020202020204" pitchFamily="34" charset="0"/>
              </a:rPr>
              <a:t> on </a:t>
            </a:r>
            <a:r>
              <a:rPr lang="fr-CH" sz="2400" i="1" dirty="0" err="1">
                <a:cs typeface="Arial" panose="020B0604020202020204" pitchFamily="34" charset="0"/>
              </a:rPr>
              <a:t>Sulpher</a:t>
            </a:r>
            <a:r>
              <a:rPr lang="fr-CH" sz="2400" i="1" dirty="0">
                <a:cs typeface="Arial" panose="020B0604020202020204" pitchFamily="34" charset="0"/>
              </a:rPr>
              <a:t> content/</a:t>
            </a:r>
            <a:r>
              <a:rPr lang="fr-CH" sz="2400" i="1" dirty="0" err="1">
                <a:cs typeface="Arial" panose="020B0604020202020204" pitchFamily="34" charset="0"/>
              </a:rPr>
              <a:t>origin</a:t>
            </a:r>
            <a:r>
              <a:rPr lang="fr-CH" sz="2400" i="1" dirty="0">
                <a:cs typeface="Arial" panose="020B0604020202020204" pitchFamily="34" charset="0"/>
              </a:rPr>
              <a:t> &amp; future </a:t>
            </a:r>
            <a:r>
              <a:rPr lang="fr-CH" sz="2400" i="1" dirty="0" err="1">
                <a:cs typeface="Arial" panose="020B0604020202020204" pitchFamily="34" charset="0"/>
              </a:rPr>
              <a:t>measures</a:t>
            </a:r>
            <a:r>
              <a:rPr lang="fr-CH" sz="2400" i="1" dirty="0">
                <a:cs typeface="Arial" panose="020B0604020202020204" pitchFamily="34" charset="0"/>
              </a:rPr>
              <a:t> </a:t>
            </a:r>
            <a:br>
              <a:rPr lang="fr-CH" sz="2400" i="1" dirty="0">
                <a:cs typeface="Arial" panose="020B0604020202020204" pitchFamily="34" charset="0"/>
              </a:rPr>
            </a:br>
            <a:r>
              <a:rPr lang="fr-CH" sz="2400" i="1" dirty="0">
                <a:cs typeface="Arial" panose="020B0604020202020204" pitchFamily="34" charset="0"/>
              </a:rPr>
              <a:t>(incl. </a:t>
            </a:r>
            <a:r>
              <a:rPr lang="fr-CH" sz="2400" i="1" dirty="0" err="1">
                <a:cs typeface="Arial" panose="020B0604020202020204" pitchFamily="34" charset="0"/>
              </a:rPr>
              <a:t>other</a:t>
            </a:r>
            <a:r>
              <a:rPr lang="fr-CH" sz="2400" i="1" dirty="0">
                <a:cs typeface="Arial" panose="020B0604020202020204" pitchFamily="34" charset="0"/>
              </a:rPr>
              <a:t> machines?)  			Serge </a:t>
            </a:r>
            <a:r>
              <a:rPr lang="fr-CH" sz="2400" i="1" dirty="0" err="1">
                <a:cs typeface="Arial" panose="020B0604020202020204" pitchFamily="34" charset="0"/>
              </a:rPr>
              <a:t>Deleval</a:t>
            </a:r>
            <a:r>
              <a:rPr lang="fr-CH" sz="2400" i="1" dirty="0">
                <a:cs typeface="Arial" panose="020B0604020202020204" pitchFamily="34" charset="0"/>
              </a:rPr>
              <a:t>		15’ + 10’</a:t>
            </a:r>
            <a:br>
              <a:rPr lang="fr-CH" sz="2400" i="1" dirty="0">
                <a:cs typeface="Arial" panose="020B0604020202020204" pitchFamily="34" charset="0"/>
              </a:rPr>
            </a:br>
            <a:r>
              <a:rPr lang="fr-CH" sz="2400" i="1" dirty="0">
                <a:cs typeface="Arial" panose="020B0604020202020204" pitchFamily="34" charset="0"/>
              </a:rPr>
              <a:t>(invite xxx?)</a:t>
            </a:r>
            <a:br>
              <a:rPr lang="fr-CH" sz="2400" i="1" dirty="0">
                <a:cs typeface="Arial" panose="020B0604020202020204" pitchFamily="34" charset="0"/>
              </a:rPr>
            </a:br>
            <a:br>
              <a:rPr lang="fr-CH" sz="2400" i="1" dirty="0">
                <a:cs typeface="Arial" panose="020B0604020202020204" pitchFamily="34" charset="0"/>
              </a:rPr>
            </a:br>
            <a:endParaRPr lang="fr-CH" sz="2400" i="1" dirty="0">
              <a:cs typeface="Arial" panose="020B0604020202020204" pitchFamily="34" charset="0"/>
            </a:endParaRPr>
          </a:p>
          <a:p>
            <a:pPr marL="0" indent="0">
              <a:buNone/>
            </a:pPr>
            <a:br>
              <a:rPr lang="fr-CH" sz="2400" i="1" dirty="0">
                <a:cs typeface="Arial" panose="020B0604020202020204" pitchFamily="34" charset="0"/>
              </a:rPr>
            </a:br>
            <a:br>
              <a:rPr lang="fr-CH" sz="2400" i="1" dirty="0">
                <a:cs typeface="Arial" panose="020B0604020202020204" pitchFamily="34" charset="0"/>
              </a:rPr>
            </a:br>
            <a:endParaRPr lang="fr-CH" sz="2400" i="1" dirty="0">
              <a:cs typeface="Arial" panose="020B0604020202020204" pitchFamily="34" charset="0"/>
            </a:endParaRPr>
          </a:p>
          <a:p>
            <a:pPr>
              <a:buFontTx/>
              <a:buChar char="-"/>
            </a:pPr>
            <a:endParaRPr lang="en-US" sz="2400"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7</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normAutofit/>
          </a:bodyPr>
          <a:lstStyle/>
          <a:p>
            <a:r>
              <a:rPr lang="fr-CH" sz="3200" dirty="0"/>
              <a:t>TF meeting </a:t>
            </a:r>
            <a:r>
              <a:rPr lang="fr-CH" sz="3200" dirty="0" err="1"/>
              <a:t>next</a:t>
            </a:r>
            <a:r>
              <a:rPr lang="fr-CH" sz="3200" dirty="0"/>
              <a:t> </a:t>
            </a:r>
            <a:r>
              <a:rPr lang="fr-CH" sz="3200" dirty="0" err="1"/>
              <a:t>week</a:t>
            </a:r>
            <a:r>
              <a:rPr lang="fr-CH" sz="3200" dirty="0"/>
              <a:t> – topics to </a:t>
            </a:r>
            <a:r>
              <a:rPr lang="fr-CH" sz="3200" dirty="0" err="1"/>
              <a:t>be</a:t>
            </a:r>
            <a:r>
              <a:rPr lang="fr-CH" sz="3200" dirty="0"/>
              <a:t> </a:t>
            </a:r>
            <a:r>
              <a:rPr lang="fr-CH" sz="3200" dirty="0" err="1"/>
              <a:t>prepared</a:t>
            </a:r>
            <a:r>
              <a:rPr lang="fr-CH" sz="3200" dirty="0"/>
              <a:t> for TF-</a:t>
            </a:r>
            <a:r>
              <a:rPr lang="fr-CH" sz="3200" dirty="0" err="1"/>
              <a:t>day</a:t>
            </a:r>
            <a:endParaRPr lang="en-US" sz="3200" dirty="0"/>
          </a:p>
        </p:txBody>
      </p:sp>
    </p:spTree>
    <p:extLst>
      <p:ext uri="{BB962C8B-B14F-4D97-AF65-F5344CB8AC3E}">
        <p14:creationId xmlns:p14="http://schemas.microsoft.com/office/powerpoint/2010/main" val="4278882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FAEC-3F03-9F90-5F38-1C43DD7F2FE3}"/>
              </a:ext>
            </a:extLst>
          </p:cNvPr>
          <p:cNvSpPr>
            <a:spLocks noGrp="1"/>
          </p:cNvSpPr>
          <p:nvPr>
            <p:ph type="title"/>
          </p:nvPr>
        </p:nvSpPr>
        <p:spPr/>
        <p:txBody>
          <a:bodyPr/>
          <a:lstStyle/>
          <a:p>
            <a:r>
              <a:rPr lang="fr-CH" dirty="0"/>
              <a:t>‘agenda’ for the PSB-TF </a:t>
            </a:r>
            <a:r>
              <a:rPr lang="fr-CH" dirty="0" err="1"/>
              <a:t>day</a:t>
            </a:r>
            <a:r>
              <a:rPr lang="fr-CH" dirty="0"/>
              <a:t> – the </a:t>
            </a:r>
            <a:r>
              <a:rPr lang="fr-CH" dirty="0" err="1"/>
              <a:t>morning</a:t>
            </a:r>
            <a:endParaRPr lang="en-US" dirty="0"/>
          </a:p>
        </p:txBody>
      </p:sp>
      <p:sp>
        <p:nvSpPr>
          <p:cNvPr id="3" name="Content Placeholder 2">
            <a:extLst>
              <a:ext uri="{FF2B5EF4-FFF2-40B4-BE49-F238E27FC236}">
                <a16:creationId xmlns:a16="http://schemas.microsoft.com/office/drawing/2014/main" id="{5CCCFECA-B716-1FEE-9FAE-A7B4845A121E}"/>
              </a:ext>
            </a:extLst>
          </p:cNvPr>
          <p:cNvSpPr>
            <a:spLocks noGrp="1"/>
          </p:cNvSpPr>
          <p:nvPr>
            <p:ph idx="1"/>
          </p:nvPr>
        </p:nvSpPr>
        <p:spPr>
          <a:xfrm>
            <a:off x="558459" y="1360967"/>
            <a:ext cx="11224413" cy="4579390"/>
          </a:xfrm>
        </p:spPr>
        <p:txBody>
          <a:bodyPr>
            <a:normAutofit/>
          </a:bodyPr>
          <a:lstStyle/>
          <a:p>
            <a:r>
              <a:rPr lang="fr-CH" sz="2400" dirty="0"/>
              <a:t>Introduction to the TF: Ralf						5’ +   5’</a:t>
            </a:r>
          </a:p>
          <a:p>
            <a:r>
              <a:rPr lang="fr-CH" sz="2400" dirty="0"/>
              <a:t>ST1: Antony 								15’ + 10’</a:t>
            </a:r>
          </a:p>
          <a:p>
            <a:r>
              <a:rPr lang="fr-CH" sz="2400" dirty="0"/>
              <a:t>ST2: Stefano / Ana Teresa						15’ + 10’	</a:t>
            </a:r>
          </a:p>
          <a:p>
            <a:r>
              <a:rPr lang="fr-CH" sz="2400" dirty="0"/>
              <a:t>ST3: Gilles / Antony							25’ + 15’</a:t>
            </a:r>
          </a:p>
          <a:p>
            <a:r>
              <a:rPr lang="fr-CH" sz="2400" dirty="0"/>
              <a:t>ST4: Gian </a:t>
            </a:r>
            <a:r>
              <a:rPr lang="fr-CH" sz="2400" dirty="0" err="1"/>
              <a:t>Pierro</a:t>
            </a:r>
            <a:r>
              <a:rPr lang="fr-CH" sz="2400" dirty="0"/>
              <a:t>							15’ + 10’</a:t>
            </a:r>
          </a:p>
          <a:p>
            <a:r>
              <a:rPr lang="fr-CH" sz="2400" dirty="0"/>
              <a:t>ST5: Mikko	 / Antony						25’ + 15’</a:t>
            </a:r>
          </a:p>
          <a:p>
            <a:endParaRPr lang="fr-CH" sz="2400" dirty="0"/>
          </a:p>
          <a:p>
            <a:endParaRPr lang="fr-CH" sz="2400" dirty="0"/>
          </a:p>
          <a:p>
            <a:pPr marL="0" indent="0">
              <a:buNone/>
            </a:pPr>
            <a:r>
              <a:rPr lang="en-US" sz="2400" dirty="0"/>
              <a:t>When can we have a dry run?</a:t>
            </a:r>
          </a:p>
        </p:txBody>
      </p:sp>
      <p:sp>
        <p:nvSpPr>
          <p:cNvPr id="4" name="Date Placeholder 3">
            <a:extLst>
              <a:ext uri="{FF2B5EF4-FFF2-40B4-BE49-F238E27FC236}">
                <a16:creationId xmlns:a16="http://schemas.microsoft.com/office/drawing/2014/main" id="{42E4D7A3-88A7-EA62-F24C-0F7D2B217E64}"/>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88EA9F2D-4537-0628-00AC-2F63C7744238}"/>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4E97B970-4B8E-0137-446D-9AA89F34A055}"/>
              </a:ext>
            </a:extLst>
          </p:cNvPr>
          <p:cNvSpPr>
            <a:spLocks noGrp="1"/>
          </p:cNvSpPr>
          <p:nvPr>
            <p:ph type="sldNum" sz="quarter" idx="12"/>
          </p:nvPr>
        </p:nvSpPr>
        <p:spPr/>
        <p:txBody>
          <a:bodyPr/>
          <a:lstStyle/>
          <a:p>
            <a:fld id="{CF95A08B-2425-6040-AEE9-86C7B423E582}" type="slidenum">
              <a:rPr lang="en-US" smtClean="0"/>
              <a:t>8</a:t>
            </a:fld>
            <a:endParaRPr lang="en-US"/>
          </a:p>
        </p:txBody>
      </p:sp>
    </p:spTree>
    <p:extLst>
      <p:ext uri="{BB962C8B-B14F-4D97-AF65-F5344CB8AC3E}">
        <p14:creationId xmlns:p14="http://schemas.microsoft.com/office/powerpoint/2010/main" val="3380355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FAEC-3F03-9F90-5F38-1C43DD7F2FE3}"/>
              </a:ext>
            </a:extLst>
          </p:cNvPr>
          <p:cNvSpPr>
            <a:spLocks noGrp="1"/>
          </p:cNvSpPr>
          <p:nvPr>
            <p:ph type="title"/>
          </p:nvPr>
        </p:nvSpPr>
        <p:spPr/>
        <p:txBody>
          <a:bodyPr/>
          <a:lstStyle/>
          <a:p>
            <a:r>
              <a:rPr lang="fr-CH" dirty="0"/>
              <a:t>‘agenda’ for the PSB-TF </a:t>
            </a:r>
            <a:r>
              <a:rPr lang="fr-CH" dirty="0" err="1"/>
              <a:t>day</a:t>
            </a:r>
            <a:r>
              <a:rPr lang="fr-CH" dirty="0"/>
              <a:t> – to </a:t>
            </a:r>
            <a:r>
              <a:rPr lang="fr-CH" dirty="0" err="1"/>
              <a:t>be</a:t>
            </a:r>
            <a:r>
              <a:rPr lang="fr-CH" dirty="0"/>
              <a:t> </a:t>
            </a:r>
            <a:r>
              <a:rPr lang="fr-CH" dirty="0" err="1"/>
              <a:t>clarified</a:t>
            </a:r>
            <a:r>
              <a:rPr lang="fr-CH" dirty="0"/>
              <a:t> ?</a:t>
            </a:r>
            <a:endParaRPr lang="en-US" dirty="0"/>
          </a:p>
        </p:txBody>
      </p:sp>
      <p:sp>
        <p:nvSpPr>
          <p:cNvPr id="3" name="Content Placeholder 2">
            <a:extLst>
              <a:ext uri="{FF2B5EF4-FFF2-40B4-BE49-F238E27FC236}">
                <a16:creationId xmlns:a16="http://schemas.microsoft.com/office/drawing/2014/main" id="{5CCCFECA-B716-1FEE-9FAE-A7B4845A121E}"/>
              </a:ext>
            </a:extLst>
          </p:cNvPr>
          <p:cNvSpPr>
            <a:spLocks noGrp="1"/>
          </p:cNvSpPr>
          <p:nvPr>
            <p:ph idx="1"/>
          </p:nvPr>
        </p:nvSpPr>
        <p:spPr>
          <a:xfrm>
            <a:off x="558459" y="1360967"/>
            <a:ext cx="11224413" cy="4760973"/>
          </a:xfrm>
        </p:spPr>
        <p:txBody>
          <a:bodyPr>
            <a:normAutofit/>
          </a:bodyPr>
          <a:lstStyle/>
          <a:p>
            <a:r>
              <a:rPr lang="fr-CH" dirty="0" err="1"/>
              <a:t>Mock</a:t>
            </a:r>
            <a:r>
              <a:rPr lang="fr-CH" dirty="0"/>
              <a:t>-up </a:t>
            </a:r>
            <a:r>
              <a:rPr lang="fr-CH" dirty="0" err="1"/>
              <a:t>will</a:t>
            </a:r>
            <a:r>
              <a:rPr lang="fr-CH" dirty="0"/>
              <a:t> </a:t>
            </a:r>
            <a:r>
              <a:rPr lang="fr-CH" dirty="0" err="1"/>
              <a:t>be</a:t>
            </a:r>
            <a:r>
              <a:rPr lang="fr-CH" dirty="0"/>
              <a:t> (</a:t>
            </a:r>
            <a:r>
              <a:rPr lang="fr-CH" dirty="0" err="1"/>
              <a:t>primarily</a:t>
            </a:r>
            <a:r>
              <a:rPr lang="fr-CH" dirty="0"/>
              <a:t>) </a:t>
            </a:r>
            <a:r>
              <a:rPr lang="fr-CH" dirty="0" err="1"/>
              <a:t>covered</a:t>
            </a:r>
            <a:r>
              <a:rPr lang="fr-CH" dirty="0"/>
              <a:t> by ST?</a:t>
            </a:r>
            <a:br>
              <a:rPr lang="fr-CH" dirty="0"/>
            </a:br>
            <a:endParaRPr lang="fr-CH" dirty="0"/>
          </a:p>
          <a:p>
            <a:r>
              <a:rPr lang="fr-CH" dirty="0"/>
              <a:t>Magnet w/o </a:t>
            </a:r>
            <a:r>
              <a:rPr lang="fr-CH" dirty="0" err="1"/>
              <a:t>cooling</a:t>
            </a:r>
            <a:r>
              <a:rPr lang="fr-CH" dirty="0"/>
              <a:t>: </a:t>
            </a:r>
            <a:r>
              <a:rPr lang="fr-CH" dirty="0" err="1"/>
              <a:t>measurements</a:t>
            </a:r>
            <a:r>
              <a:rPr lang="fr-CH" dirty="0"/>
              <a:t> to </a:t>
            </a:r>
            <a:r>
              <a:rPr lang="fr-CH" dirty="0" err="1"/>
              <a:t>be</a:t>
            </a:r>
            <a:r>
              <a:rPr lang="fr-CH" dirty="0"/>
              <a:t> </a:t>
            </a:r>
            <a:r>
              <a:rPr lang="fr-CH" dirty="0" err="1"/>
              <a:t>shown</a:t>
            </a:r>
            <a:r>
              <a:rPr lang="fr-CH" dirty="0"/>
              <a:t> by Antonio and to </a:t>
            </a:r>
            <a:r>
              <a:rPr lang="fr-CH" dirty="0" err="1"/>
              <a:t>be</a:t>
            </a:r>
            <a:r>
              <a:rPr lang="fr-CH" dirty="0"/>
              <a:t> </a:t>
            </a:r>
            <a:r>
              <a:rPr lang="fr-CH" dirty="0" err="1"/>
              <a:t>picked</a:t>
            </a:r>
            <a:r>
              <a:rPr lang="fr-CH" dirty="0"/>
              <a:t>-up by Gian Piero ?</a:t>
            </a:r>
            <a:br>
              <a:rPr lang="fr-CH" dirty="0"/>
            </a:br>
            <a:endParaRPr lang="fr-CH" dirty="0"/>
          </a:p>
          <a:p>
            <a:r>
              <a:rPr lang="fr-CH" dirty="0"/>
              <a:t>…</a:t>
            </a:r>
            <a:br>
              <a:rPr lang="fr-CH" dirty="0"/>
            </a:br>
            <a:endParaRPr lang="fr-CH" dirty="0"/>
          </a:p>
          <a:p>
            <a:r>
              <a:rPr lang="fr-CH" dirty="0"/>
              <a:t>…</a:t>
            </a:r>
          </a:p>
          <a:p>
            <a:endParaRPr lang="fr-CH" sz="2400" dirty="0"/>
          </a:p>
          <a:p>
            <a:pPr marL="0" indent="0">
              <a:buNone/>
            </a:pPr>
            <a:endParaRPr lang="en-US" dirty="0"/>
          </a:p>
        </p:txBody>
      </p:sp>
      <p:sp>
        <p:nvSpPr>
          <p:cNvPr id="4" name="Date Placeholder 3">
            <a:extLst>
              <a:ext uri="{FF2B5EF4-FFF2-40B4-BE49-F238E27FC236}">
                <a16:creationId xmlns:a16="http://schemas.microsoft.com/office/drawing/2014/main" id="{42E4D7A3-88A7-EA62-F24C-0F7D2B217E64}"/>
              </a:ext>
            </a:extLst>
          </p:cNvPr>
          <p:cNvSpPr>
            <a:spLocks noGrp="1"/>
          </p:cNvSpPr>
          <p:nvPr>
            <p:ph type="dt" sz="half" idx="10"/>
          </p:nvPr>
        </p:nvSpPr>
        <p:spPr/>
        <p:txBody>
          <a:bodyPr/>
          <a:lstStyle/>
          <a:p>
            <a:r>
              <a:rPr lang="en-GB" dirty="0"/>
              <a:t>24 May 2023</a:t>
            </a:r>
            <a:endParaRPr lang="en-US" dirty="0"/>
          </a:p>
        </p:txBody>
      </p:sp>
      <p:sp>
        <p:nvSpPr>
          <p:cNvPr id="5" name="Footer Placeholder 4">
            <a:extLst>
              <a:ext uri="{FF2B5EF4-FFF2-40B4-BE49-F238E27FC236}">
                <a16:creationId xmlns:a16="http://schemas.microsoft.com/office/drawing/2014/main" id="{88EA9F2D-4537-0628-00AC-2F63C7744238}"/>
              </a:ext>
            </a:extLst>
          </p:cNvPr>
          <p:cNvSpPr>
            <a:spLocks noGrp="1"/>
          </p:cNvSpPr>
          <p:nvPr>
            <p:ph type="ftr" sz="quarter" idx="11"/>
          </p:nvPr>
        </p:nvSpPr>
        <p:spPr/>
        <p:txBody>
          <a:bodyPr/>
          <a:lstStyle/>
          <a:p>
            <a:r>
              <a:rPr lang="fr-CH" dirty="0"/>
              <a:t>PSB-TF</a:t>
            </a:r>
            <a:endParaRPr lang="en-US" dirty="0"/>
          </a:p>
        </p:txBody>
      </p:sp>
      <p:sp>
        <p:nvSpPr>
          <p:cNvPr id="6" name="Slide Number Placeholder 5">
            <a:extLst>
              <a:ext uri="{FF2B5EF4-FFF2-40B4-BE49-F238E27FC236}">
                <a16:creationId xmlns:a16="http://schemas.microsoft.com/office/drawing/2014/main" id="{4E97B970-4B8E-0137-446D-9AA89F34A055}"/>
              </a:ext>
            </a:extLst>
          </p:cNvPr>
          <p:cNvSpPr>
            <a:spLocks noGrp="1"/>
          </p:cNvSpPr>
          <p:nvPr>
            <p:ph type="sldNum" sz="quarter" idx="12"/>
          </p:nvPr>
        </p:nvSpPr>
        <p:spPr/>
        <p:txBody>
          <a:bodyPr/>
          <a:lstStyle/>
          <a:p>
            <a:fld id="{CF95A08B-2425-6040-AEE9-86C7B423E582}" type="slidenum">
              <a:rPr lang="en-US" smtClean="0"/>
              <a:t>9</a:t>
            </a:fld>
            <a:endParaRPr lang="en-US"/>
          </a:p>
        </p:txBody>
      </p:sp>
    </p:spTree>
    <p:extLst>
      <p:ext uri="{BB962C8B-B14F-4D97-AF65-F5344CB8AC3E}">
        <p14:creationId xmlns:p14="http://schemas.microsoft.com/office/powerpoint/2010/main" val="3292866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15076</TotalTime>
  <Words>1228</Words>
  <Application>Microsoft Office PowerPoint</Application>
  <PresentationFormat>Widescreen</PresentationFormat>
  <Paragraphs>145</Paragraphs>
  <Slides>17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Courier New</vt:lpstr>
      <vt:lpstr>Symbol</vt:lpstr>
      <vt:lpstr>Office Theme</vt:lpstr>
      <vt:lpstr>PS Booster Magnets  Task Force Day 14 June 2023</vt:lpstr>
      <vt:lpstr>Mandate</vt:lpstr>
      <vt:lpstr>Mandate ctd.</vt:lpstr>
      <vt:lpstr>DRAFT of ‘Charge for the Reviewers’</vt:lpstr>
      <vt:lpstr>PSB-TF day participants</vt:lpstr>
      <vt:lpstr>Task Force Members &amp; expert support</vt:lpstr>
      <vt:lpstr>TF meeting next week – topics to be prepared for TF-day</vt:lpstr>
      <vt:lpstr>‘agenda’ for the PSB-TF day – the morning</vt:lpstr>
      <vt:lpstr>‘agenda’ for the PSB-TF day – to be clarified ?</vt:lpstr>
      <vt:lpstr>Subtask 1 – table of content </vt:lpstr>
      <vt:lpstr>Subtask 2 – table of content </vt:lpstr>
      <vt:lpstr>Subtask 3 – table of content </vt:lpstr>
      <vt:lpstr>Subtask 4 – table of content </vt:lpstr>
      <vt:lpstr>Subtask 5 – table of content </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 Cons Day - template</dc:title>
  <dc:subject/>
  <dc:creator>Mike Lamont</dc:creator>
  <cp:keywords/>
  <dc:description/>
  <cp:lastModifiedBy>Ralf Trant</cp:lastModifiedBy>
  <cp:revision>242</cp:revision>
  <cp:lastPrinted>2023-05-17T08:59:51Z</cp:lastPrinted>
  <dcterms:created xsi:type="dcterms:W3CDTF">2019-05-03T08:31:28Z</dcterms:created>
  <dcterms:modified xsi:type="dcterms:W3CDTF">2023-05-24T13:52:11Z</dcterms:modified>
  <cp:category/>
</cp:coreProperties>
</file>