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37.jpg" ContentType="image/jpg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media/image91.jpg" ContentType="image/p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2" r:id="rId2"/>
  </p:sldMasterIdLst>
  <p:notesMasterIdLst>
    <p:notesMasterId r:id="rId77"/>
  </p:notesMasterIdLst>
  <p:sldIdLst>
    <p:sldId id="396" r:id="rId3"/>
    <p:sldId id="1129" r:id="rId4"/>
    <p:sldId id="1240" r:id="rId5"/>
    <p:sldId id="1236" r:id="rId6"/>
    <p:sldId id="1132" r:id="rId7"/>
    <p:sldId id="1226" r:id="rId8"/>
    <p:sldId id="1227" r:id="rId9"/>
    <p:sldId id="1231" r:id="rId10"/>
    <p:sldId id="1228" r:id="rId11"/>
    <p:sldId id="1262" r:id="rId12"/>
    <p:sldId id="1157" r:id="rId13"/>
    <p:sldId id="1259" r:id="rId14"/>
    <p:sldId id="1223" r:id="rId15"/>
    <p:sldId id="1238" r:id="rId16"/>
    <p:sldId id="494" r:id="rId17"/>
    <p:sldId id="739" r:id="rId18"/>
    <p:sldId id="578" r:id="rId19"/>
    <p:sldId id="1187" r:id="rId20"/>
    <p:sldId id="1260" r:id="rId21"/>
    <p:sldId id="1225" r:id="rId22"/>
    <p:sldId id="1150" r:id="rId23"/>
    <p:sldId id="1229" r:id="rId24"/>
    <p:sldId id="689" r:id="rId25"/>
    <p:sldId id="690" r:id="rId26"/>
    <p:sldId id="1082" r:id="rId27"/>
    <p:sldId id="1081" r:id="rId28"/>
    <p:sldId id="977" r:id="rId29"/>
    <p:sldId id="691" r:id="rId30"/>
    <p:sldId id="602" r:id="rId31"/>
    <p:sldId id="694" r:id="rId32"/>
    <p:sldId id="1003" r:id="rId33"/>
    <p:sldId id="1091" r:id="rId34"/>
    <p:sldId id="1059" r:id="rId35"/>
    <p:sldId id="1060" r:id="rId36"/>
    <p:sldId id="1061" r:id="rId37"/>
    <p:sldId id="1097" r:id="rId38"/>
    <p:sldId id="1151" r:id="rId39"/>
    <p:sldId id="501" r:id="rId40"/>
    <p:sldId id="741" r:id="rId41"/>
    <p:sldId id="703" r:id="rId42"/>
    <p:sldId id="1098" r:id="rId43"/>
    <p:sldId id="1095" r:id="rId44"/>
    <p:sldId id="1105" r:id="rId45"/>
    <p:sldId id="1241" r:id="rId46"/>
    <p:sldId id="1232" r:id="rId47"/>
    <p:sldId id="632" r:id="rId48"/>
    <p:sldId id="353" r:id="rId49"/>
    <p:sldId id="747" r:id="rId50"/>
    <p:sldId id="1220" r:id="rId51"/>
    <p:sldId id="1258" r:id="rId52"/>
    <p:sldId id="1250" r:id="rId53"/>
    <p:sldId id="1251" r:id="rId54"/>
    <p:sldId id="1237" r:id="rId55"/>
    <p:sldId id="1252" r:id="rId56"/>
    <p:sldId id="1161" r:id="rId57"/>
    <p:sldId id="260" r:id="rId58"/>
    <p:sldId id="1233" r:id="rId59"/>
    <p:sldId id="604" r:id="rId60"/>
    <p:sldId id="605" r:id="rId61"/>
    <p:sldId id="366" r:id="rId62"/>
    <p:sldId id="1190" r:id="rId63"/>
    <p:sldId id="1182" r:id="rId64"/>
    <p:sldId id="365" r:id="rId65"/>
    <p:sldId id="707" r:id="rId66"/>
    <p:sldId id="1234" r:id="rId67"/>
    <p:sldId id="1135" r:id="rId68"/>
    <p:sldId id="1216" r:id="rId69"/>
    <p:sldId id="732" r:id="rId70"/>
    <p:sldId id="688" r:id="rId71"/>
    <p:sldId id="742" r:id="rId72"/>
    <p:sldId id="596" r:id="rId73"/>
    <p:sldId id="709" r:id="rId74"/>
    <p:sldId id="653" r:id="rId75"/>
    <p:sldId id="1261" r:id="rId76"/>
  </p:sldIdLst>
  <p:sldSz cx="9144000" cy="6858000" type="screen4x3"/>
  <p:notesSz cx="6858000" cy="9144000"/>
  <p:defaultTextStyle>
    <a:defPPr>
      <a:defRPr lang="en-US"/>
    </a:defPPr>
    <a:lvl1pPr marL="0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0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6" algn="l" defTabSz="4571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3">
          <p15:clr>
            <a:srgbClr val="A4A3A4"/>
          </p15:clr>
        </p15:guide>
        <p15:guide id="2" pos="5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5122"/>
    <a:srgbClr val="7959D5"/>
    <a:srgbClr val="956A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3" autoAdjust="0"/>
    <p:restoredTop sz="94660"/>
  </p:normalViewPr>
  <p:slideViewPr>
    <p:cSldViewPr snapToGrid="0" snapToObjects="1" showGuides="1">
      <p:cViewPr varScale="1">
        <p:scale>
          <a:sx n="63" d="100"/>
          <a:sy n="63" d="100"/>
        </p:scale>
        <p:origin x="1380" y="52"/>
      </p:cViewPr>
      <p:guideLst>
        <p:guide orient="horz" pos="2853"/>
        <p:guide pos="533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9203D-590E-8740-9671-B6F8C1459E35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73BE2-512E-5E48-A1E0-E060F9206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99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0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6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73BE2-512E-5E48-A1E0-E060F92060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30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Differential atomic clock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81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13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US-UK collaboration serves as a testbed for full-scale terrestrial (kilometer-scale) </a:t>
            </a:r>
            <a:r>
              <a:rPr lang="en-GB" sz="1200" dirty="0"/>
              <a:t>and satellite-based (thousands of kilometres scale) </a:t>
            </a:r>
            <a:r>
              <a:rPr lang="en-US" sz="1200" dirty="0"/>
              <a:t>detectors and builds the framework for global scientific endeavor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11D20-7EF0-4357-A7DE-08E72EA6D211}" type="slidenum">
              <a:rPr lang="en-GB" smtClean="0"/>
              <a:pPr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47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LMRoman12-Regular"/>
              </a:rPr>
              <a:t>As a technology demonstrator, MAGIS-100 is not expected to be sufficiently sensitive to detect known candidate sources of gravitational waves. Nevertheless, within its frequency range it aims to achieve a record sensitivity, improving on the current bounds.</a:t>
            </a:r>
          </a:p>
          <a:p>
            <a:pPr algn="l"/>
            <a:endParaRPr lang="en-GB" sz="1800" b="0" i="0" u="none" strike="noStrike" baseline="0" dirty="0">
              <a:latin typeface="LMRoman12-Regular"/>
            </a:endParaRPr>
          </a:p>
          <a:p>
            <a:pPr algn="l"/>
            <a:r>
              <a:rPr lang="en-GB" dirty="0"/>
              <a:t>Additionally, the recent discovery by LIGO of a binary black hole merger with a total mass of 150 solar masses motivates further studies of intermediate mass black holes. Earlier observations of such binaries at lower frequencies (including mid-band frequencies) would provide valuable astrophysical insight. Moreover, even heavier black holes than the LIGO observation, hundreds of solar masses and above, would merge in the mid-band. Therefore, this would be the ideal band to discover such black holes, if they exist.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1D20-7EF0-4357-A7DE-08E72EA6D211}" type="slidenum">
              <a:rPr lang="en-GB" smtClean="0"/>
              <a:pPr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878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73BE2-512E-5E48-A1E0-E060F92060D4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97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73BE2-512E-5E48-A1E0-E060F92060D4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41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309BD-2EF9-7947-9A45-D730E412CB55}" type="slidenum">
              <a:rPr lang="en-US"/>
              <a:pPr/>
              <a:t>5</a:t>
            </a:fld>
            <a:endParaRPr lang="en-US"/>
          </a:p>
        </p:txBody>
      </p:sp>
      <p:sp>
        <p:nvSpPr>
          <p:cNvPr id="221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1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86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C2B942-0BFA-48B6-8918-76AF0DCEE472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0779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C2B942-0BFA-48B6-8918-76AF0DCEE472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966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55283">
              <a:defRPr/>
            </a:pPr>
            <a:fld id="{F2F51DA2-0555-4B66-8856-7B54CE5FCB36}" type="slidenum">
              <a:rPr lang="en-US" smtClean="0"/>
              <a:pPr defTabSz="955283">
                <a:defRPr/>
              </a:pPr>
              <a:t>16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5075" y="712788"/>
            <a:ext cx="4749800" cy="356235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159" y="4512318"/>
            <a:ext cx="5293455" cy="4276728"/>
          </a:xfrm>
          <a:noFill/>
          <a:ln/>
        </p:spPr>
        <p:txBody>
          <a:bodyPr lIns="93910" tIns="46956" rIns="93910" bIns="46956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6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55283">
              <a:defRPr/>
            </a:pPr>
            <a:fld id="{F2F51DA2-0555-4B66-8856-7B54CE5FCB36}" type="slidenum">
              <a:rPr lang="en-US" smtClean="0"/>
              <a:pPr defTabSz="955283">
                <a:defRPr/>
              </a:pPr>
              <a:t>20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5075" y="712788"/>
            <a:ext cx="4749800" cy="356235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159" y="4512318"/>
            <a:ext cx="5293455" cy="4276728"/>
          </a:xfrm>
          <a:noFill/>
          <a:ln/>
        </p:spPr>
        <p:txBody>
          <a:bodyPr lIns="93910" tIns="46956" rIns="93910" bIns="46956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3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B4799-7F33-4CB2-86C3-2DA2F057AE68}" type="slidenum">
              <a:rPr lang="en-US"/>
              <a:pPr/>
              <a:t>27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2" tIns="45716" rIns="91432" bIns="45716"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913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32FC9-8DE6-CA48-B2B6-C8D4B9CC22C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53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baseline="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1B406F-70DE-4C96-B925-2E59A01EFC16}" type="slidenum">
              <a:rPr lang="en-US" smtClean="0">
                <a:latin typeface="Source Sans Pro"/>
              </a:rPr>
              <a:pPr/>
              <a:t>31</a:t>
            </a:fld>
            <a:endParaRPr lang="en-US"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80585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1EC09-5D57-0148-9214-5B9C3F3CCD9C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B409B-71ED-4545-8F70-B5E5BD93E4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61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3CF29A-0217-CF40-886B-D10A06BDBE7E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2BA5D-4627-484A-AD63-A664874D05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D9E546-8229-9A41-9527-8F16D378CF15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A9706-DAFD-E947-91F9-02A2520971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95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57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848414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2091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2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200">
                <a:solidFill>
                  <a:srgbClr val="505050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7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 i="0">
                <a:solidFill>
                  <a:srgbClr val="004C97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8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9/16/2022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5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L. Valerio | MAGIS-100 Shaft Utilities Introduction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4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2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8" y="5328760"/>
            <a:ext cx="8499231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4316829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817013"/>
            <a:ext cx="9189720" cy="3345225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249845"/>
            <a:ext cx="9010786" cy="3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36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4" y="971552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5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6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011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1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6" y="971551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3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4765103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5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6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31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51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6" y="958852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5"/>
            <a:ext cx="675368" cy="241300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5" y="6504215"/>
            <a:ext cx="6262119" cy="250031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7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66A0CE-C8A1-544F-B04E-A51F685580A1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987D3-C84C-1B43-ACDC-64E0C8D0B1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67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2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5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6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207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5"/>
            <a:ext cx="675368" cy="241300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C7E1B65-1920-CF40-87B8-818D6517E0EA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6" y="6504216"/>
            <a:ext cx="6260399" cy="24287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1"/>
            <a:ext cx="8675688" cy="5802923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84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6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7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3E1E9B-0AC4-7C4B-9A60-E78FA7182A0F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125CB-BABB-0647-82EC-72A42E8D81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7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63D38F-6AC8-324D-9691-0874C9FAF3BA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73D13-93A6-E047-91D2-B8658A3117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6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5" indent="0">
              <a:buNone/>
              <a:defRPr sz="2000" b="1"/>
            </a:lvl2pPr>
            <a:lvl3pPr marL="914249" indent="0">
              <a:buNone/>
              <a:defRPr sz="1800" b="1"/>
            </a:lvl3pPr>
            <a:lvl4pPr marL="1371375" indent="0">
              <a:buNone/>
              <a:defRPr sz="1600" b="1"/>
            </a:lvl4pPr>
            <a:lvl5pPr marL="1828499" indent="0">
              <a:buNone/>
              <a:defRPr sz="1600" b="1"/>
            </a:lvl5pPr>
            <a:lvl6pPr marL="2285624" indent="0">
              <a:buNone/>
              <a:defRPr sz="1600" b="1"/>
            </a:lvl6pPr>
            <a:lvl7pPr marL="2742747" indent="0">
              <a:buNone/>
              <a:defRPr sz="1600" b="1"/>
            </a:lvl7pPr>
            <a:lvl8pPr marL="3199872" indent="0">
              <a:buNone/>
              <a:defRPr sz="1600" b="1"/>
            </a:lvl8pPr>
            <a:lvl9pPr marL="365699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5" indent="0">
              <a:buNone/>
              <a:defRPr sz="2000" b="1"/>
            </a:lvl2pPr>
            <a:lvl3pPr marL="914249" indent="0">
              <a:buNone/>
              <a:defRPr sz="1800" b="1"/>
            </a:lvl3pPr>
            <a:lvl4pPr marL="1371375" indent="0">
              <a:buNone/>
              <a:defRPr sz="1600" b="1"/>
            </a:lvl4pPr>
            <a:lvl5pPr marL="1828499" indent="0">
              <a:buNone/>
              <a:defRPr sz="1600" b="1"/>
            </a:lvl5pPr>
            <a:lvl6pPr marL="2285624" indent="0">
              <a:buNone/>
              <a:defRPr sz="1600" b="1"/>
            </a:lvl6pPr>
            <a:lvl7pPr marL="2742747" indent="0">
              <a:buNone/>
              <a:defRPr sz="1600" b="1"/>
            </a:lvl7pPr>
            <a:lvl8pPr marL="3199872" indent="0">
              <a:buNone/>
              <a:defRPr sz="1600" b="1"/>
            </a:lvl8pPr>
            <a:lvl9pPr marL="365699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6ADEA2-47A0-204E-B720-F792905D4EF4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CEC79-641D-7F43-9A59-2CE59EFD25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2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925DB0-E49A-184B-9EB1-ED063FE9137E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FC918-9776-9A4E-8537-62BB08031C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6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40F4B-2DDA-CA4A-8AC2-CAE3AD91F362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8421C-9C7B-D94A-8400-C3AD7BE3C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1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5" indent="0">
              <a:buNone/>
              <a:defRPr sz="1200"/>
            </a:lvl2pPr>
            <a:lvl3pPr marL="914249" indent="0">
              <a:buNone/>
              <a:defRPr sz="1000"/>
            </a:lvl3pPr>
            <a:lvl4pPr marL="1371375" indent="0">
              <a:buNone/>
              <a:defRPr sz="900"/>
            </a:lvl4pPr>
            <a:lvl5pPr marL="1828499" indent="0">
              <a:buNone/>
              <a:defRPr sz="900"/>
            </a:lvl5pPr>
            <a:lvl6pPr marL="2285624" indent="0">
              <a:buNone/>
              <a:defRPr sz="900"/>
            </a:lvl6pPr>
            <a:lvl7pPr marL="2742747" indent="0">
              <a:buNone/>
              <a:defRPr sz="900"/>
            </a:lvl7pPr>
            <a:lvl8pPr marL="3199872" indent="0">
              <a:buNone/>
              <a:defRPr sz="900"/>
            </a:lvl8pPr>
            <a:lvl9pPr marL="365699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E52F1C-F048-BB41-B734-0BD2EA7C47E5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1F361-2E5D-C048-8F2C-57E10CE662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4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5" indent="0">
              <a:buNone/>
              <a:defRPr sz="2800"/>
            </a:lvl2pPr>
            <a:lvl3pPr marL="914249" indent="0">
              <a:buNone/>
              <a:defRPr sz="2400"/>
            </a:lvl3pPr>
            <a:lvl4pPr marL="1371375" indent="0">
              <a:buNone/>
              <a:defRPr sz="2000"/>
            </a:lvl4pPr>
            <a:lvl5pPr marL="1828499" indent="0">
              <a:buNone/>
              <a:defRPr sz="2000"/>
            </a:lvl5pPr>
            <a:lvl6pPr marL="2285624" indent="0">
              <a:buNone/>
              <a:defRPr sz="2000"/>
            </a:lvl6pPr>
            <a:lvl7pPr marL="2742747" indent="0">
              <a:buNone/>
              <a:defRPr sz="2000"/>
            </a:lvl7pPr>
            <a:lvl8pPr marL="3199872" indent="0">
              <a:buNone/>
              <a:defRPr sz="2000"/>
            </a:lvl8pPr>
            <a:lvl9pPr marL="3656997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5" indent="0">
              <a:buNone/>
              <a:defRPr sz="1200"/>
            </a:lvl2pPr>
            <a:lvl3pPr marL="914249" indent="0">
              <a:buNone/>
              <a:defRPr sz="1000"/>
            </a:lvl3pPr>
            <a:lvl4pPr marL="1371375" indent="0">
              <a:buNone/>
              <a:defRPr sz="900"/>
            </a:lvl4pPr>
            <a:lvl5pPr marL="1828499" indent="0">
              <a:buNone/>
              <a:defRPr sz="900"/>
            </a:lvl5pPr>
            <a:lvl6pPr marL="2285624" indent="0">
              <a:buNone/>
              <a:defRPr sz="900"/>
            </a:lvl6pPr>
            <a:lvl7pPr marL="2742747" indent="0">
              <a:buNone/>
              <a:defRPr sz="900"/>
            </a:lvl7pPr>
            <a:lvl8pPr marL="3199872" indent="0">
              <a:buNone/>
              <a:defRPr sz="900"/>
            </a:lvl8pPr>
            <a:lvl9pPr marL="365699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F30558-FA6E-3442-8BC9-AB69C5CAA755}" type="datetime1">
              <a:rPr lang="en-US"/>
              <a:pPr/>
              <a:t>6/14/2023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00809-5D5C-EB40-BE60-0EB044B2B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8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772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14400"/>
            <a:ext cx="822960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5567" fontAlgn="base">
              <a:spcBef>
                <a:spcPct val="0"/>
              </a:spcBef>
              <a:spcAft>
                <a:spcPct val="0"/>
              </a:spcAft>
            </a:pPr>
            <a:fld id="{77A56C44-FC79-9E42-A425-C64F78F2D381}" type="datetime1">
              <a:rPr lang="en-US" smtClean="0">
                <a:ea typeface="ＭＳ Ｐゴシック" charset="0"/>
                <a:cs typeface="ＭＳ Ｐゴシック" charset="0"/>
              </a:rPr>
              <a:pPr defTabSz="455567" fontAlgn="base">
                <a:spcBef>
                  <a:spcPct val="0"/>
                </a:spcBef>
                <a:spcAft>
                  <a:spcPct val="0"/>
                </a:spcAft>
              </a:pPr>
              <a:t>6/14/2023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7125">
              <a:defRPr sz="12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Aaron S. Chou,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5567" fontAlgn="base">
              <a:spcBef>
                <a:spcPct val="0"/>
              </a:spcBef>
              <a:spcAft>
                <a:spcPct val="0"/>
              </a:spcAft>
            </a:pPr>
            <a:fld id="{1DA55670-9CE0-2F44-8417-EAFC0E09788B}" type="slidenum">
              <a:rPr lang="en-US" smtClean="0">
                <a:ea typeface="ＭＳ Ｐゴシック" charset="0"/>
                <a:cs typeface="ＭＳ Ｐゴシック" charset="0"/>
              </a:rPr>
              <a:pPr defTabSz="45556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84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5" r:id="rId12"/>
    <p:sldLayoutId id="2147483681" r:id="rId13"/>
    <p:sldLayoutId id="2147483690" r:id="rId14"/>
    <p:sldLayoutId id="2147483691" r:id="rId15"/>
  </p:sldLayoutIdLst>
  <p:hf hdr="0" dt="0"/>
  <p:txStyles>
    <p:titleStyle>
      <a:lvl1pPr algn="ctr" defTabSz="455567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Garamond"/>
          <a:ea typeface="ＭＳ Ｐゴシック" pitchFamily="-106" charset="-128"/>
          <a:cs typeface="Garamond"/>
        </a:defRPr>
      </a:lvl1pPr>
      <a:lvl2pPr algn="ctr" defTabSz="455567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5567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5567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5567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125" algn="ctr" defTabSz="4571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249" algn="ctr" defTabSz="4571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375" algn="ctr" defTabSz="4571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499" algn="ctr" defTabSz="4571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1278" indent="-341278" algn="l" defTabSz="45556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1287" indent="-284135" algn="l" defTabSz="45556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1297" indent="-226990" algn="l" defTabSz="45556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598449" indent="-226990" algn="l" defTabSz="45556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5603" indent="-226990" algn="l" defTabSz="455567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185" indent="-228562" algn="l" defTabSz="45712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10" indent="-228562" algn="l" defTabSz="45712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34" indent="-228562" algn="l" defTabSz="45712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9" indent="-228562" algn="l" defTabSz="45712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5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9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5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9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24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7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72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97" algn="l" defTabSz="4571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5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pPr>
                <a:defRPr/>
              </a:pPr>
              <a:t>6/14/2023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6" y="6504216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7" y="4477486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2400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6227810"/>
            <a:ext cx="8699500" cy="269849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3855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0.png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Relationship Id="rId9" Type="http://schemas.openxmlformats.org/officeDocument/2006/relationships/image" Target="../media/image55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40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4.png"/><Relationship Id="rId5" Type="http://schemas.openxmlformats.org/officeDocument/2006/relationships/image" Target="../media/image47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75.png"/><Relationship Id="rId7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7.png"/><Relationship Id="rId5" Type="http://schemas.openxmlformats.org/officeDocument/2006/relationships/image" Target="../media/image72.png"/><Relationship Id="rId4" Type="http://schemas.openxmlformats.org/officeDocument/2006/relationships/image" Target="../media/image73.png"/><Relationship Id="rId9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74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9.em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emf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g"/><Relationship Id="rId5" Type="http://schemas.openxmlformats.org/officeDocument/2006/relationships/image" Target="../media/image90.jpg"/><Relationship Id="rId4" Type="http://schemas.openxmlformats.org/officeDocument/2006/relationships/image" Target="../media/image89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3" Type="http://schemas.openxmlformats.org/officeDocument/2006/relationships/image" Target="../media/image109.gif"/><Relationship Id="rId7" Type="http://schemas.openxmlformats.org/officeDocument/2006/relationships/image" Target="../media/image113.emf"/><Relationship Id="rId2" Type="http://schemas.openxmlformats.org/officeDocument/2006/relationships/image" Target="../media/image10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emf"/><Relationship Id="rId11" Type="http://schemas.openxmlformats.org/officeDocument/2006/relationships/image" Target="../media/image117.jpg"/><Relationship Id="rId5" Type="http://schemas.openxmlformats.org/officeDocument/2006/relationships/image" Target="../media/image111.png"/><Relationship Id="rId10" Type="http://schemas.openxmlformats.org/officeDocument/2006/relationships/image" Target="../media/image116.emf"/><Relationship Id="rId4" Type="http://schemas.openxmlformats.org/officeDocument/2006/relationships/image" Target="../media/image110.png"/><Relationship Id="rId9" Type="http://schemas.openxmlformats.org/officeDocument/2006/relationships/image" Target="../media/image1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em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gis.fnal.gov/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4" Type="http://schemas.openxmlformats.org/officeDocument/2006/relationships/hyperlink" Target="https://arxiv.org/pdf/1911.11755.pdf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emf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3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jpg"/><Relationship Id="rId3" Type="http://schemas.openxmlformats.org/officeDocument/2006/relationships/image" Target="../media/image134.jpg"/><Relationship Id="rId7" Type="http://schemas.openxmlformats.org/officeDocument/2006/relationships/image" Target="../media/image13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jpg"/><Relationship Id="rId5" Type="http://schemas.openxmlformats.org/officeDocument/2006/relationships/image" Target="../media/image136.jpg"/><Relationship Id="rId10" Type="http://schemas.openxmlformats.org/officeDocument/2006/relationships/image" Target="../media/image141.jpg"/><Relationship Id="rId4" Type="http://schemas.openxmlformats.org/officeDocument/2006/relationships/image" Target="../media/image135.JPG"/><Relationship Id="rId9" Type="http://schemas.openxmlformats.org/officeDocument/2006/relationships/image" Target="../media/image140.jp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5.jpeg"/><Relationship Id="rId4" Type="http://schemas.openxmlformats.org/officeDocument/2006/relationships/image" Target="../media/image144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jpg"/><Relationship Id="rId4" Type="http://schemas.openxmlformats.org/officeDocument/2006/relationships/image" Target="../media/image148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104.02835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9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jpg"/><Relationship Id="rId4" Type="http://schemas.openxmlformats.org/officeDocument/2006/relationships/image" Target="../media/image14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64903"/>
          </a:xfrm>
        </p:spPr>
      </p:pic>
    </p:spTree>
    <p:extLst>
      <p:ext uri="{BB962C8B-B14F-4D97-AF65-F5344CB8AC3E}">
        <p14:creationId xmlns:p14="http://schemas.microsoft.com/office/powerpoint/2010/main" val="195335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6B49F-EF1A-D7AF-BEF1-C497BDF6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</a:t>
            </a:r>
            <a:r>
              <a:rPr lang="en-US" dirty="0" err="1"/>
              <a:t>Lagrangian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75F42D-A935-626A-D6ED-B0E17D556D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50" r="44064"/>
          <a:stretch/>
        </p:blipFill>
        <p:spPr>
          <a:xfrm>
            <a:off x="650240" y="1417638"/>
            <a:ext cx="3281680" cy="45259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A27797-AA44-DB3F-A464-C9BA13F9D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760" y="1422718"/>
            <a:ext cx="4381240" cy="438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92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B52652-3870-48AA-A451-068A15FFD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080" y="1178159"/>
            <a:ext cx="2539597" cy="2557051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4C8E6221-5A01-4F8E-81B4-F39FB0F8B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"/>
            <a:ext cx="9144000" cy="117815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altLang="en-US" sz="2400" i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altLang="en-US" sz="24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altLang="en-US" dirty="0">
                <a:solidFill>
                  <a:srgbClr val="BC008B"/>
                </a:solidFill>
                <a:latin typeface="Comic Sans MS" panose="030F0702030302020204" pitchFamily="66" charset="0"/>
              </a:rPr>
              <a:t>The Standard Model Mandala: Least understood:  “mysterious” </a:t>
            </a:r>
            <a:r>
              <a:rPr lang="en-US" altLang="en-US" dirty="0">
                <a:solidFill>
                  <a:srgbClr val="0070C0"/>
                </a:solidFill>
                <a:latin typeface="Comic Sans MS" panose="030F0702030302020204" pitchFamily="66" charset="0"/>
              </a:rPr>
              <a:t>Higgs</a:t>
            </a:r>
            <a:r>
              <a:rPr lang="en-US" altLang="en-US" dirty="0">
                <a:solidFill>
                  <a:srgbClr val="BC008B"/>
                </a:solidFill>
                <a:latin typeface="Comic Sans MS" panose="030F0702030302020204" pitchFamily="66" charset="0"/>
              </a:rPr>
              <a:t> and “</a:t>
            </a:r>
            <a:r>
              <a:rPr lang="en-US" altLang="en-US" dirty="0" err="1">
                <a:solidFill>
                  <a:srgbClr val="BC008B"/>
                </a:solidFill>
                <a:latin typeface="Comic Sans MS" panose="030F0702030302020204" pitchFamily="66" charset="0"/>
              </a:rPr>
              <a:t>elusive”</a:t>
            </a:r>
            <a:r>
              <a:rPr lang="en-US" altLang="en-US" i="1" dirty="0" err="1">
                <a:solidFill>
                  <a:srgbClr val="7959D5"/>
                </a:solidFill>
                <a:latin typeface="Comic Sans MS" panose="030F0702030302020204" pitchFamily="66" charset="0"/>
              </a:rPr>
              <a:t>Neutrinos</a:t>
            </a:r>
            <a:endParaRPr lang="en-US" altLang="en-US" i="1" dirty="0">
              <a:solidFill>
                <a:srgbClr val="7959D5"/>
              </a:solidFill>
              <a:latin typeface="Comic Sans MS" panose="030F0702030302020204" pitchFamily="66" charset="0"/>
            </a:endParaRPr>
          </a:p>
          <a:p>
            <a:endParaRPr lang="en-US" altLang="en-US" dirty="0">
              <a:solidFill>
                <a:srgbClr val="BC008B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F7C91AD-9A3B-4A6B-B304-0C8F49865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1" y="5167515"/>
            <a:ext cx="8961119" cy="1413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altLang="en-US" sz="2000" i="1" dirty="0">
                <a:solidFill>
                  <a:srgbClr val="0070C0"/>
                </a:solidFill>
                <a:latin typeface="Comic Sans MS" panose="030F0702030302020204" pitchFamily="66" charset="0"/>
              </a:rPr>
              <a:t>To advance understanding of Higgs, need even higher energy colliders than available today: </a:t>
            </a:r>
          </a:p>
          <a:p>
            <a:endParaRPr lang="en-US" altLang="en-US" sz="20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FCC (CERN plan or elsewhere), ILC/CLIC,..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altLang="en-US" sz="20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altLang="en-US" sz="2000" i="1" dirty="0">
                <a:solidFill>
                  <a:srgbClr val="0070C0"/>
                </a:solidFill>
                <a:latin typeface="Comic Sans MS" panose="030F0702030302020204" pitchFamily="66" charset="0"/>
              </a:rPr>
              <a:t>To advance understanding of Neutrinos, need higher power proton accelerators for long-baseline Neutrino experiments: </a:t>
            </a:r>
          </a:p>
          <a:p>
            <a:endParaRPr lang="en-US" alt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Y2K (Japan) and DUNE/PIP-II (US)</a:t>
            </a:r>
          </a:p>
          <a:p>
            <a:endParaRPr lang="en-US" altLang="en-US" sz="24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en-US" altLang="en-US" sz="24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en-US" altLang="en-US" i="1" dirty="0">
              <a:solidFill>
                <a:srgbClr val="7959D5"/>
              </a:solidFill>
              <a:latin typeface="Comic Sans MS" panose="030F0702030302020204" pitchFamily="66" charset="0"/>
            </a:endParaRPr>
          </a:p>
          <a:p>
            <a:endParaRPr lang="en-US" altLang="en-US" dirty="0">
              <a:solidFill>
                <a:srgbClr val="BC008B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114D54-8DD6-41B9-81EF-60FC784BC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028" y="1516677"/>
            <a:ext cx="3151771" cy="2113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E8C5D8-A642-4062-8505-DAC91EA8E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30503"/>
            <a:ext cx="3151772" cy="19999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A0B1AC1-18EC-3181-9D4C-8FFFBF314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6028" y="2750539"/>
            <a:ext cx="1267092" cy="8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38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70C46CA-0A00-F551-F021-FB49C0202D24}"/>
              </a:ext>
            </a:extLst>
          </p:cNvPr>
          <p:cNvSpPr txBox="1"/>
          <p:nvPr/>
        </p:nvSpPr>
        <p:spPr>
          <a:xfrm>
            <a:off x="746760" y="1683495"/>
            <a:ext cx="76504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CLASH OF THE TITANS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The United States and Japan are embarking on ambitious efforts to wring a key secret of the universe from the subatomic phantoms known as neutrinos</a:t>
            </a: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u="sng" dirty="0"/>
              <a:t>Science</a:t>
            </a:r>
            <a:r>
              <a:rPr lang="en-US" sz="2000" b="1" i="1" dirty="0"/>
              <a:t> 29 SEP 2022        </a:t>
            </a:r>
            <a:r>
              <a:rPr lang="en-US" sz="2000" b="1" i="1" dirty="0">
                <a:solidFill>
                  <a:srgbClr val="C00000"/>
                </a:solidFill>
              </a:rPr>
              <a:t>by</a:t>
            </a:r>
            <a:r>
              <a:rPr lang="en-US" sz="2000" b="1" dirty="0">
                <a:solidFill>
                  <a:srgbClr val="C00000"/>
                </a:solidFill>
              </a:rPr>
              <a:t>        ADRIAN  CHO</a:t>
            </a:r>
          </a:p>
          <a:p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6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13B72A4-3DD6-484F-A2D5-C03E4083D133}" type="slidenum">
              <a:rPr lang="en-GB" altLang="en-US" sz="180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800"/>
          </a:p>
        </p:txBody>
      </p:sp>
      <p:pic>
        <p:nvPicPr>
          <p:cNvPr id="51203" name="Picture 2" descr="universe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72" y="2656612"/>
            <a:ext cx="4678885" cy="396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0" y="304800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70C0"/>
                </a:solidFill>
              </a:rPr>
              <a:t>Telescopes to the early universe</a:t>
            </a:r>
          </a:p>
        </p:txBody>
      </p:sp>
      <p:sp>
        <p:nvSpPr>
          <p:cNvPr id="51205" name="Oval 6"/>
          <p:cNvSpPr>
            <a:spLocks noChangeArrowheads="1"/>
          </p:cNvSpPr>
          <p:nvPr/>
        </p:nvSpPr>
        <p:spPr bwMode="auto">
          <a:xfrm>
            <a:off x="7545453" y="3371225"/>
            <a:ext cx="1127125" cy="1143000"/>
          </a:xfrm>
          <a:prstGeom prst="ellipse">
            <a:avLst/>
          </a:prstGeom>
          <a:gradFill rotWithShape="1">
            <a:gsLst>
              <a:gs pos="0">
                <a:srgbClr val="B7B2F6"/>
              </a:gs>
              <a:gs pos="100000">
                <a:srgbClr val="2A1CE4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2A1CE4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now</a:t>
            </a:r>
          </a:p>
        </p:txBody>
      </p:sp>
      <p:sp>
        <p:nvSpPr>
          <p:cNvPr id="51206" name="Oval 7"/>
          <p:cNvSpPr>
            <a:spLocks noChangeArrowheads="1"/>
          </p:cNvSpPr>
          <p:nvPr/>
        </p:nvSpPr>
        <p:spPr bwMode="auto">
          <a:xfrm>
            <a:off x="407229" y="3561875"/>
            <a:ext cx="1295400" cy="1219200"/>
          </a:xfrm>
          <a:prstGeom prst="ellipse">
            <a:avLst/>
          </a:prstGeom>
          <a:gradFill rotWithShape="1">
            <a:gsLst>
              <a:gs pos="0">
                <a:srgbClr val="E6F83E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Big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Bang</a:t>
            </a:r>
          </a:p>
        </p:txBody>
      </p:sp>
      <p:sp>
        <p:nvSpPr>
          <p:cNvPr id="51207" name="Oval 8"/>
          <p:cNvSpPr>
            <a:spLocks noChangeArrowheads="1"/>
          </p:cNvSpPr>
          <p:nvPr/>
        </p:nvSpPr>
        <p:spPr bwMode="auto">
          <a:xfrm>
            <a:off x="914400" y="48006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8" name="Oval 9"/>
          <p:cNvSpPr>
            <a:spLocks noChangeArrowheads="1"/>
          </p:cNvSpPr>
          <p:nvPr/>
        </p:nvSpPr>
        <p:spPr bwMode="auto">
          <a:xfrm>
            <a:off x="3352800" y="3497580"/>
            <a:ext cx="617220" cy="2033290"/>
          </a:xfrm>
          <a:prstGeom prst="ellipse">
            <a:avLst/>
          </a:prstGeom>
          <a:noFill/>
          <a:ln w="63500" algn="ctr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9" name="Oval 10"/>
          <p:cNvSpPr>
            <a:spLocks noChangeArrowheads="1"/>
          </p:cNvSpPr>
          <p:nvPr/>
        </p:nvSpPr>
        <p:spPr bwMode="auto">
          <a:xfrm>
            <a:off x="990600" y="4876800"/>
            <a:ext cx="76200" cy="152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0" name="Oval 11"/>
          <p:cNvSpPr>
            <a:spLocks noChangeArrowheads="1"/>
          </p:cNvSpPr>
          <p:nvPr/>
        </p:nvSpPr>
        <p:spPr bwMode="auto">
          <a:xfrm>
            <a:off x="1066800" y="48768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1" name="Oval 12"/>
          <p:cNvSpPr>
            <a:spLocks noChangeArrowheads="1"/>
          </p:cNvSpPr>
          <p:nvPr/>
        </p:nvSpPr>
        <p:spPr bwMode="auto">
          <a:xfrm>
            <a:off x="735279" y="379095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2" name="Oval 13"/>
          <p:cNvSpPr>
            <a:spLocks noChangeArrowheads="1"/>
          </p:cNvSpPr>
          <p:nvPr/>
        </p:nvSpPr>
        <p:spPr bwMode="auto">
          <a:xfrm>
            <a:off x="3352800" y="304800"/>
            <a:ext cx="76200" cy="7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D84DC618-BB20-4DA9-BBBA-3BD3446A2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030" y="863292"/>
            <a:ext cx="86639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CC3300"/>
                </a:solidFill>
              </a:rPr>
              <a:t>Reaching the energy scale in the laboratory to simulate the earlier times and higher energies in the Universe’s evolution is daunting!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CC3300"/>
                </a:solidFill>
              </a:rPr>
              <a:t>   But, the “signals” are all there in the space-time of our laboratories,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CC3300"/>
                </a:solidFill>
              </a:rPr>
              <a:t>   albeit as very weak “tremors” and “fossils” from the Big-Bang early universe!  Need “</a:t>
            </a:r>
            <a:r>
              <a:rPr lang="en-US" altLang="en-US" sz="2000" b="1" dirty="0">
                <a:solidFill>
                  <a:srgbClr val="002060"/>
                </a:solidFill>
              </a:rPr>
              <a:t>Cosmic Archaeology</a:t>
            </a:r>
            <a:r>
              <a:rPr lang="en-US" altLang="en-US" sz="2000" b="1" dirty="0">
                <a:solidFill>
                  <a:srgbClr val="CC3300"/>
                </a:solidFill>
              </a:rPr>
              <a:t>”!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C0E238-1C6E-49FC-B78A-954938D37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425" y="4620238"/>
            <a:ext cx="2254575" cy="193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10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0" y="304800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70C0"/>
                </a:solidFill>
              </a:rPr>
              <a:t>Current Estimate of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70C0"/>
                </a:solidFill>
              </a:rPr>
              <a:t>Mass-Energy Budget of the Universe</a:t>
            </a:r>
          </a:p>
        </p:txBody>
      </p:sp>
      <p:sp>
        <p:nvSpPr>
          <p:cNvPr id="51207" name="Oval 8"/>
          <p:cNvSpPr>
            <a:spLocks noChangeArrowheads="1"/>
          </p:cNvSpPr>
          <p:nvPr/>
        </p:nvSpPr>
        <p:spPr bwMode="auto">
          <a:xfrm>
            <a:off x="914400" y="48006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9" name="Oval 10"/>
          <p:cNvSpPr>
            <a:spLocks noChangeArrowheads="1"/>
          </p:cNvSpPr>
          <p:nvPr/>
        </p:nvSpPr>
        <p:spPr bwMode="auto">
          <a:xfrm>
            <a:off x="990600" y="4876800"/>
            <a:ext cx="76200" cy="152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0" name="Oval 11"/>
          <p:cNvSpPr>
            <a:spLocks noChangeArrowheads="1"/>
          </p:cNvSpPr>
          <p:nvPr/>
        </p:nvSpPr>
        <p:spPr bwMode="auto">
          <a:xfrm>
            <a:off x="1066800" y="48768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1" name="Oval 12"/>
          <p:cNvSpPr>
            <a:spLocks noChangeArrowheads="1"/>
          </p:cNvSpPr>
          <p:nvPr/>
        </p:nvSpPr>
        <p:spPr bwMode="auto">
          <a:xfrm>
            <a:off x="735279" y="379095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12" name="Oval 13"/>
          <p:cNvSpPr>
            <a:spLocks noChangeArrowheads="1"/>
          </p:cNvSpPr>
          <p:nvPr/>
        </p:nvSpPr>
        <p:spPr bwMode="auto">
          <a:xfrm>
            <a:off x="3352800" y="304800"/>
            <a:ext cx="76200" cy="7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C0E238-1C6E-49FC-B78A-954938D37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548353"/>
            <a:ext cx="5231455" cy="448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44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9795" y="1095322"/>
            <a:ext cx="800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latin typeface="URWPalladioL"/>
              </a:rPr>
              <a:t>Ω</a:t>
            </a:r>
            <a:r>
              <a:rPr lang="en-US" sz="2400" b="1" baseline="-25000" dirty="0">
                <a:latin typeface="URWPalladioL" pitchFamily="2" charset="0"/>
              </a:rPr>
              <a:t>DE</a:t>
            </a:r>
            <a:r>
              <a:rPr lang="en-US" sz="2400" b="1" dirty="0">
                <a:latin typeface="URWPalladioL" pitchFamily="2" charset="0"/>
              </a:rPr>
              <a:t> </a:t>
            </a:r>
          </a:p>
          <a:p>
            <a:endParaRPr lang="en-US" sz="2400" b="1" baseline="30000" dirty="0">
              <a:latin typeface="URWPalladioL" pitchFamily="2" charset="0"/>
              <a:ea typeface="Cambria Math"/>
            </a:endParaRPr>
          </a:p>
          <a:p>
            <a:endParaRPr lang="en-US" sz="2400" b="1" dirty="0">
              <a:latin typeface="URWPalladioL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0041" y="5089893"/>
            <a:ext cx="7903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959D5"/>
                </a:solidFill>
                <a:latin typeface="URWPalladioL"/>
              </a:rPr>
              <a:t>~ 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4</a:t>
            </a:r>
            <a:r>
              <a:rPr lang="en-US" sz="2400" b="1" dirty="0">
                <a:solidFill>
                  <a:srgbClr val="7959D5"/>
                </a:solidFill>
                <a:latin typeface="+mj-lt"/>
                <a:ea typeface="Cambria Math"/>
              </a:rPr>
              <a:t>×10</a:t>
            </a:r>
            <a:r>
              <a:rPr lang="en-US" sz="2400" b="1" baseline="30000" dirty="0">
                <a:solidFill>
                  <a:srgbClr val="7959D5"/>
                </a:solidFill>
                <a:latin typeface="+mj-lt"/>
              </a:rPr>
              <a:t>-10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 Nm</a:t>
            </a:r>
            <a:r>
              <a:rPr lang="en-US" sz="2400" b="1" baseline="30000" dirty="0">
                <a:solidFill>
                  <a:srgbClr val="7959D5"/>
                </a:solidFill>
                <a:latin typeface="+mj-lt"/>
              </a:rPr>
              <a:t>-2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  </a:t>
            </a:r>
            <a:r>
              <a:rPr lang="en-US" sz="2400" b="1" dirty="0">
                <a:solidFill>
                  <a:srgbClr val="7959D5"/>
                </a:solidFill>
                <a:latin typeface="+mj-lt"/>
                <a:sym typeface="Wingdings" pitchFamily="2" charset="2"/>
              </a:rPr>
              <a:t>  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Measurement of Casimir effect (1996)</a:t>
            </a:r>
          </a:p>
          <a:p>
            <a:pPr marL="342882" indent="-342882">
              <a:buFontTx/>
              <a:buChar char="-"/>
            </a:pPr>
            <a:endParaRPr lang="en-US" sz="2400" b="1" baseline="30000" dirty="0">
              <a:solidFill>
                <a:srgbClr val="7959D5"/>
              </a:solidFill>
              <a:latin typeface="+mj-lt"/>
            </a:endParaRPr>
          </a:p>
          <a:p>
            <a:r>
              <a:rPr lang="en-US" sz="2400" b="1" dirty="0">
                <a:solidFill>
                  <a:srgbClr val="7959D5"/>
                </a:solidFill>
                <a:latin typeface="+mj-lt"/>
              </a:rPr>
              <a:t>~ 1.3</a:t>
            </a:r>
            <a:r>
              <a:rPr lang="en-US" sz="2400" b="1" dirty="0">
                <a:solidFill>
                  <a:srgbClr val="7959D5"/>
                </a:solidFill>
                <a:latin typeface="+mj-lt"/>
                <a:ea typeface="Cambria Math"/>
              </a:rPr>
              <a:t>×10</a:t>
            </a:r>
            <a:r>
              <a:rPr lang="en-US" sz="2400" b="1" baseline="30000" dirty="0">
                <a:solidFill>
                  <a:srgbClr val="7959D5"/>
                </a:solidFill>
                <a:latin typeface="+mj-lt"/>
              </a:rPr>
              <a:t>-10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 Nm</a:t>
            </a:r>
            <a:r>
              <a:rPr lang="en-US" sz="2400" b="1" baseline="30000" dirty="0">
                <a:solidFill>
                  <a:srgbClr val="7959D5"/>
                </a:solidFill>
                <a:latin typeface="+mj-lt"/>
              </a:rPr>
              <a:t>-2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  </a:t>
            </a:r>
            <a:r>
              <a:rPr lang="en-US" sz="2400" b="1" dirty="0">
                <a:solidFill>
                  <a:srgbClr val="7959D5"/>
                </a:solidFill>
                <a:latin typeface="+mj-lt"/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7959D5"/>
                </a:solidFill>
                <a:latin typeface="+mj-lt"/>
              </a:rPr>
              <a:t>Cold cathode ionization gauge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latin typeface="+mj-lt"/>
              </a:rPr>
              <a:t>	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1683" y="1084195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  <a:ea typeface="Cambria Math"/>
              </a:rPr>
              <a:t>  </a:t>
            </a:r>
            <a:r>
              <a:rPr lang="en-US" sz="2400" b="1" dirty="0">
                <a:latin typeface="+mj-lt"/>
                <a:ea typeface="Cambria Math"/>
              </a:rPr>
              <a:t>=   6.3×10</a:t>
            </a:r>
            <a:r>
              <a:rPr lang="en-US" sz="2400" b="1" baseline="30000" dirty="0">
                <a:latin typeface="+mj-lt"/>
                <a:ea typeface="Cambria Math"/>
              </a:rPr>
              <a:t>-10</a:t>
            </a:r>
            <a:r>
              <a:rPr lang="en-US" sz="2400" b="1" dirty="0">
                <a:latin typeface="+mj-lt"/>
                <a:ea typeface="Cambria Math"/>
              </a:rPr>
              <a:t> Jm</a:t>
            </a:r>
            <a:r>
              <a:rPr lang="en-US" sz="2400" b="1" baseline="30000" dirty="0">
                <a:latin typeface="+mj-lt"/>
                <a:ea typeface="Cambria Math"/>
              </a:rPr>
              <a:t>-3</a:t>
            </a:r>
            <a:endParaRPr lang="en-US" sz="24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1867" y="1855938"/>
            <a:ext cx="82497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en-GB" sz="2400" b="1" dirty="0">
                <a:solidFill>
                  <a:srgbClr val="3366FF"/>
                </a:solidFill>
              </a:rPr>
              <a:t>Corresponds to energy density of a static electric field:</a:t>
            </a:r>
          </a:p>
          <a:p>
            <a:pPr eaLnBrk="1" hangingPunct="1">
              <a:buNone/>
            </a:pPr>
            <a:endParaRPr lang="en-GB" sz="2000" b="1" dirty="0">
              <a:solidFill>
                <a:srgbClr val="3366FF"/>
              </a:solidFill>
            </a:endParaRPr>
          </a:p>
          <a:p>
            <a:pPr eaLnBrk="1" hangingPunct="1">
              <a:buNone/>
            </a:pPr>
            <a:r>
              <a:rPr lang="en-GB" sz="2400" b="1" dirty="0">
                <a:solidFill>
                  <a:srgbClr val="3366FF"/>
                </a:solidFill>
                <a:latin typeface="+mj-lt"/>
              </a:rPr>
              <a:t>                            </a:t>
            </a:r>
            <a:r>
              <a:rPr lang="en-GB" sz="2400" b="1" dirty="0">
                <a:solidFill>
                  <a:srgbClr val="FF0000"/>
                </a:solidFill>
                <a:latin typeface="+mj-lt"/>
              </a:rPr>
              <a:t>E =  12 V/m   </a:t>
            </a:r>
            <a:r>
              <a:rPr lang="en-GB" sz="2400" b="1" i="1" dirty="0">
                <a:solidFill>
                  <a:srgbClr val="0070C0"/>
                </a:solidFill>
                <a:latin typeface="+mj-lt"/>
              </a:rPr>
              <a:t>                    </a:t>
            </a:r>
            <a:r>
              <a:rPr lang="en-GB" sz="2400" b="1" dirty="0">
                <a:solidFill>
                  <a:srgbClr val="0070C0"/>
                </a:solidFill>
                <a:latin typeface="+mj-lt"/>
              </a:rPr>
              <a:t>(Dark Energy)</a:t>
            </a:r>
          </a:p>
          <a:p>
            <a:pPr eaLnBrk="1" hangingPunct="1">
              <a:buNone/>
            </a:pPr>
            <a:r>
              <a:rPr lang="en-GB" sz="2000" b="1" dirty="0">
                <a:solidFill>
                  <a:srgbClr val="3366FF"/>
                </a:solidFill>
                <a:latin typeface="URWPalladioL"/>
              </a:rPr>
              <a:t>          </a:t>
            </a:r>
          </a:p>
          <a:p>
            <a:pPr eaLnBrk="1" hangingPunct="1">
              <a:buNone/>
            </a:pPr>
            <a:r>
              <a:rPr lang="en-GB" sz="2400" b="1" dirty="0">
                <a:solidFill>
                  <a:srgbClr val="3366FF"/>
                </a:solidFill>
                <a:latin typeface="+mj-lt"/>
              </a:rPr>
              <a:t>“Dark Matter” density is even higher implying:</a:t>
            </a:r>
          </a:p>
          <a:p>
            <a:pPr eaLnBrk="1" hangingPunct="1">
              <a:buNone/>
            </a:pPr>
            <a:endParaRPr lang="en-GB" sz="2000" b="1" dirty="0">
              <a:solidFill>
                <a:srgbClr val="3366FF"/>
              </a:solidFill>
              <a:latin typeface="URWPalladioL"/>
            </a:endParaRPr>
          </a:p>
          <a:p>
            <a:pPr eaLnBrk="1" hangingPunct="1">
              <a:buNone/>
            </a:pPr>
            <a:r>
              <a:rPr lang="en-GB" sz="2000" b="1" dirty="0">
                <a:solidFill>
                  <a:srgbClr val="3366FF"/>
                </a:solidFill>
                <a:latin typeface="URWPalladioL"/>
              </a:rPr>
              <a:t>                            </a:t>
            </a:r>
            <a:r>
              <a:rPr lang="en-GB" sz="2400" b="1" dirty="0">
                <a:solidFill>
                  <a:srgbClr val="FF0000"/>
                </a:solidFill>
                <a:latin typeface="+mj-lt"/>
              </a:rPr>
              <a:t>E ~ 10 kV/m  !!  </a:t>
            </a:r>
            <a:r>
              <a:rPr lang="en-GB" sz="2400" b="1" dirty="0">
                <a:solidFill>
                  <a:srgbClr val="3366FF"/>
                </a:solidFill>
                <a:latin typeface="+mj-lt"/>
              </a:rPr>
              <a:t>               (Dark Matter)</a:t>
            </a:r>
          </a:p>
          <a:p>
            <a:pPr eaLnBrk="1" hangingPunct="1">
              <a:buNone/>
            </a:pPr>
            <a:endParaRPr lang="en-GB" sz="2400" b="1" dirty="0">
              <a:solidFill>
                <a:srgbClr val="3366FF"/>
              </a:solidFill>
              <a:latin typeface="+mj-lt"/>
            </a:endParaRPr>
          </a:p>
          <a:p>
            <a:pPr eaLnBrk="1" hangingPunct="1">
              <a:buNone/>
            </a:pPr>
            <a:r>
              <a:rPr lang="en-GB" sz="2400" b="1" dirty="0">
                <a:solidFill>
                  <a:srgbClr val="FF0000"/>
                </a:solidFill>
                <a:latin typeface="+mj-lt"/>
              </a:rPr>
              <a:t>Must look for “AC”-effects (fluctuations) on a fixed background!</a:t>
            </a:r>
          </a:p>
        </p:txBody>
      </p:sp>
      <p:sp>
        <p:nvSpPr>
          <p:cNvPr id="9" name="Rectangle 8"/>
          <p:cNvSpPr/>
          <p:nvPr/>
        </p:nvSpPr>
        <p:spPr>
          <a:xfrm>
            <a:off x="1351890" y="156980"/>
            <a:ext cx="61816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    PHYSICAL MEASURE of the DARK SECTOR: </a:t>
            </a:r>
          </a:p>
          <a:p>
            <a:r>
              <a:rPr lang="en-US" sz="2400" b="1" i="1" dirty="0">
                <a:solidFill>
                  <a:srgbClr val="0070C0"/>
                </a:solidFill>
              </a:rPr>
              <a:t>DARK MATTER/ENERGY and FORCE ESTIMATES </a:t>
            </a:r>
            <a:endParaRPr lang="en-GB" sz="2400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1890" y="3828009"/>
            <a:ext cx="798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latin typeface="+mj-lt"/>
              </a:rPr>
              <a:t>Ω</a:t>
            </a:r>
            <a:r>
              <a:rPr lang="en-US" sz="2400" b="1" baseline="-25000" dirty="0">
                <a:latin typeface="URWPalladioL"/>
              </a:rPr>
              <a:t>DM</a:t>
            </a:r>
            <a:r>
              <a:rPr lang="en-US" sz="2400" b="1" dirty="0">
                <a:latin typeface="URWPalladioL"/>
              </a:rPr>
              <a:t> </a:t>
            </a:r>
            <a:endParaRPr lang="en-US" sz="2400" b="1" baseline="30000" dirty="0">
              <a:latin typeface="URWPalladioL"/>
              <a:ea typeface="Cambria Math"/>
            </a:endParaRPr>
          </a:p>
          <a:p>
            <a:endParaRPr lang="en-US" sz="2400" b="1" dirty="0">
              <a:latin typeface="URWPalladio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6" name="Rectangle 8"/>
          <p:cNvSpPr>
            <a:spLocks noGrp="1" noChangeArrowheads="1"/>
          </p:cNvSpPr>
          <p:nvPr>
            <p:ph type="title"/>
          </p:nvPr>
        </p:nvSpPr>
        <p:spPr>
          <a:xfrm>
            <a:off x="256323" y="2804151"/>
            <a:ext cx="8686800" cy="873125"/>
          </a:xfrm>
        </p:spPr>
        <p:txBody>
          <a:bodyPr/>
          <a:lstStyle/>
          <a:p>
            <a:pPr>
              <a:spcBef>
                <a:spcPts val="2400"/>
              </a:spcBef>
              <a:spcAft>
                <a:spcPts val="2400"/>
              </a:spcAft>
              <a:defRPr/>
            </a:pP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Probing the Very “Early”  Universe and the “Dark” Universe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</a:t>
            </a:r>
            <a:b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via Atomic Beam Interferometry</a:t>
            </a:r>
            <a:b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en-US" sz="2000" b="0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86035" y="2259624"/>
            <a:ext cx="80273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986589" y="2967335"/>
            <a:ext cx="68098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Detection of Stochastic Low Frequency Gravitational Wave Background from the “Early”  universe of the “Big-bang Era” (Inflation or other contributors of space-time metric perturbations/</a:t>
            </a:r>
            <a:r>
              <a:rPr lang="en-US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fluctuatiions</a:t>
            </a:r>
            <a:endParaRPr lang="en-US" sz="24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US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                                     +</a:t>
            </a:r>
          </a:p>
          <a:p>
            <a:r>
              <a:rPr lang="en-US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Perturbed Atomic Transitions via Coupling of the Standard Model Sector (i.e. QCD, fine structure constant in QED, etc.) with the “Dark” sector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41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535" y="1393031"/>
            <a:ext cx="8680103" cy="0"/>
          </a:xfrm>
          <a:custGeom>
            <a:avLst/>
            <a:gdLst/>
            <a:ahLst/>
            <a:cxnLst/>
            <a:rect l="l" t="t" r="r" b="b"/>
            <a:pathLst>
              <a:path w="12345035">
                <a:moveTo>
                  <a:pt x="0" y="0"/>
                </a:moveTo>
                <a:lnTo>
                  <a:pt x="50799" y="0"/>
                </a:lnTo>
                <a:lnTo>
                  <a:pt x="12293855" y="0"/>
                </a:lnTo>
                <a:lnTo>
                  <a:pt x="12344655" y="0"/>
                </a:lnTo>
              </a:path>
            </a:pathLst>
          </a:custGeom>
          <a:ln w="1015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01002" y="1253728"/>
            <a:ext cx="278606" cy="278606"/>
          </a:xfrm>
          <a:custGeom>
            <a:avLst/>
            <a:gdLst/>
            <a:ahLst/>
            <a:cxnLst/>
            <a:rect l="l" t="t" r="r" b="b"/>
            <a:pathLst>
              <a:path w="396240" h="396239">
                <a:moveTo>
                  <a:pt x="0" y="0"/>
                </a:moveTo>
                <a:lnTo>
                  <a:pt x="99059" y="198120"/>
                </a:lnTo>
                <a:lnTo>
                  <a:pt x="0" y="396240"/>
                </a:lnTo>
                <a:lnTo>
                  <a:pt x="396252" y="1981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299" y="1253728"/>
            <a:ext cx="278606" cy="278606"/>
          </a:xfrm>
          <a:custGeom>
            <a:avLst/>
            <a:gdLst/>
            <a:ahLst/>
            <a:cxnLst/>
            <a:rect l="l" t="t" r="r" b="b"/>
            <a:pathLst>
              <a:path w="396240" h="396239">
                <a:moveTo>
                  <a:pt x="396240" y="0"/>
                </a:moveTo>
                <a:lnTo>
                  <a:pt x="0" y="198120"/>
                </a:lnTo>
                <a:lnTo>
                  <a:pt x="396240" y="396240"/>
                </a:lnTo>
                <a:lnTo>
                  <a:pt x="297179" y="198120"/>
                </a:lnTo>
                <a:lnTo>
                  <a:pt x="3962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7601" y="1312664"/>
            <a:ext cx="410766" cy="160734"/>
          </a:xfrm>
          <a:custGeom>
            <a:avLst/>
            <a:gdLst/>
            <a:ahLst/>
            <a:cxnLst/>
            <a:rect l="l" t="t" r="r" b="b"/>
            <a:pathLst>
              <a:path w="584200" h="228600">
                <a:moveTo>
                  <a:pt x="0" y="0"/>
                </a:moveTo>
                <a:lnTo>
                  <a:pt x="584200" y="0"/>
                </a:lnTo>
                <a:lnTo>
                  <a:pt x="5842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942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12726" y="1312664"/>
            <a:ext cx="3178969" cy="160734"/>
          </a:xfrm>
          <a:custGeom>
            <a:avLst/>
            <a:gdLst/>
            <a:ahLst/>
            <a:cxnLst/>
            <a:rect l="l" t="t" r="r" b="b"/>
            <a:pathLst>
              <a:path w="4521200" h="228600">
                <a:moveTo>
                  <a:pt x="0" y="228600"/>
                </a:moveTo>
                <a:lnTo>
                  <a:pt x="4521200" y="228600"/>
                </a:lnTo>
                <a:lnTo>
                  <a:pt x="45212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005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49207" y="237975"/>
            <a:ext cx="6634758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>
              <a:tabLst>
                <a:tab pos="706312" algn="l"/>
                <a:tab pos="2086347" algn="l"/>
              </a:tabLst>
            </a:pPr>
            <a:r>
              <a:rPr sz="3000" b="0" dirty="0">
                <a:solidFill>
                  <a:srgbClr val="000000"/>
                </a:solidFill>
                <a:latin typeface="Gill Sans MT"/>
                <a:cs typeface="Gill Sans MT"/>
              </a:rPr>
              <a:t>The	</a:t>
            </a:r>
            <a:r>
              <a:rPr sz="3000" b="0" spc="-14" dirty="0">
                <a:solidFill>
                  <a:srgbClr val="000000"/>
                </a:solidFill>
                <a:latin typeface="Gill Sans MT"/>
                <a:cs typeface="Gill Sans MT"/>
              </a:rPr>
              <a:t>Problem	</a:t>
            </a:r>
            <a:r>
              <a:rPr sz="3000" b="0" dirty="0">
                <a:solidFill>
                  <a:srgbClr val="000000"/>
                </a:solidFill>
                <a:latin typeface="Gill Sans MT"/>
                <a:cs typeface="Gill Sans MT"/>
              </a:rPr>
              <a:t>of Dark</a:t>
            </a:r>
            <a:r>
              <a:rPr sz="3000" b="0" spc="-77" dirty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sz="3000" b="0" dirty="0">
                <a:solidFill>
                  <a:srgbClr val="000000"/>
                </a:solidFill>
                <a:latin typeface="Gill Sans MT"/>
                <a:cs typeface="Gill Sans MT"/>
              </a:rPr>
              <a:t>Matter</a:t>
            </a:r>
            <a:endParaRPr sz="3000" dirty="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2539" y="1312664"/>
            <a:ext cx="1500188" cy="160734"/>
          </a:xfrm>
          <a:custGeom>
            <a:avLst/>
            <a:gdLst/>
            <a:ahLst/>
            <a:cxnLst/>
            <a:rect l="l" t="t" r="r" b="b"/>
            <a:pathLst>
              <a:path w="2133600" h="228600">
                <a:moveTo>
                  <a:pt x="0" y="0"/>
                </a:moveTo>
                <a:lnTo>
                  <a:pt x="2133600" y="0"/>
                </a:lnTo>
                <a:lnTo>
                  <a:pt x="21336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A11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5719" y="1634133"/>
            <a:ext cx="851892" cy="266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/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10</a:t>
            </a:r>
            <a:r>
              <a:rPr sz="1700" baseline="26041" dirty="0">
                <a:solidFill>
                  <a:srgbClr val="A11400"/>
                </a:solidFill>
                <a:latin typeface="Gill Sans MT"/>
                <a:cs typeface="Gill Sans MT"/>
              </a:rPr>
              <a:t>-43</a:t>
            </a:r>
            <a:r>
              <a:rPr sz="1700" spc="-264" baseline="26041" dirty="0">
                <a:solidFill>
                  <a:srgbClr val="A11400"/>
                </a:solidFill>
                <a:latin typeface="Gill Sans MT"/>
                <a:cs typeface="Gill Sans MT"/>
              </a:rPr>
              <a:t> 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GeV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88524" y="1585913"/>
            <a:ext cx="942529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 marR="3572" indent="62506">
              <a:lnSpc>
                <a:spcPts val="1969"/>
              </a:lnSpc>
            </a:pP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10</a:t>
            </a:r>
            <a:r>
              <a:rPr sz="1700" baseline="26041" dirty="0">
                <a:solidFill>
                  <a:srgbClr val="A11400"/>
                </a:solidFill>
                <a:latin typeface="Gill Sans MT"/>
                <a:cs typeface="Gill Sans MT"/>
              </a:rPr>
              <a:t>48 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GeV  </a:t>
            </a:r>
            <a:r>
              <a:rPr sz="1700" spc="-4" dirty="0">
                <a:solidFill>
                  <a:srgbClr val="A11400"/>
                </a:solidFill>
                <a:latin typeface="Gill Sans MT"/>
                <a:cs typeface="Gill Sans MT"/>
              </a:rPr>
              <a:t>(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M</a:t>
            </a:r>
            <a:r>
              <a:rPr sz="1700" spc="-70" dirty="0">
                <a:solidFill>
                  <a:srgbClr val="A11400"/>
                </a:solidFill>
                <a:latin typeface="Gill Sans MT"/>
                <a:cs typeface="Gill Sans MT"/>
              </a:rPr>
              <a:t>A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CHO)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3805" y="1634133"/>
            <a:ext cx="631329" cy="266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/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100</a:t>
            </a:r>
            <a:r>
              <a:rPr sz="1700" spc="-70" dirty="0">
                <a:solidFill>
                  <a:srgbClr val="A11400"/>
                </a:solidFill>
                <a:latin typeface="Gill Sans MT"/>
                <a:cs typeface="Gill Sans MT"/>
              </a:rPr>
              <a:t> 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eV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66867" y="1648421"/>
            <a:ext cx="734467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658" marR="3572" indent="-160729">
              <a:lnSpc>
                <a:spcPts val="1969"/>
              </a:lnSpc>
            </a:pP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10</a:t>
            </a:r>
            <a:r>
              <a:rPr sz="1700" baseline="26041" dirty="0">
                <a:solidFill>
                  <a:srgbClr val="A11400"/>
                </a:solidFill>
                <a:latin typeface="Gill Sans MT"/>
                <a:cs typeface="Gill Sans MT"/>
              </a:rPr>
              <a:t>2</a:t>
            </a:r>
            <a:r>
              <a:rPr sz="1700" spc="-226" baseline="26041" dirty="0">
                <a:solidFill>
                  <a:srgbClr val="A11400"/>
                </a:solidFill>
                <a:latin typeface="Gill Sans MT"/>
                <a:cs typeface="Gill Sans MT"/>
              </a:rPr>
              <a:t> 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GeV  </a:t>
            </a:r>
            <a:r>
              <a:rPr sz="1700" spc="-4" dirty="0">
                <a:solidFill>
                  <a:srgbClr val="A11400"/>
                </a:solidFill>
                <a:latin typeface="Gill Sans MT"/>
                <a:cs typeface="Gill Sans MT"/>
              </a:rPr>
              <a:t>(SM)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55727" y="857250"/>
            <a:ext cx="860822" cy="33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/>
            <a:r>
              <a:rPr sz="2100" spc="-4" dirty="0">
                <a:solidFill>
                  <a:srgbClr val="005F00"/>
                </a:solidFill>
                <a:latin typeface="Gill Sans MT"/>
                <a:cs typeface="Gill Sans MT"/>
              </a:rPr>
              <a:t>bosonic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56165" y="937617"/>
            <a:ext cx="547836" cy="223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/>
            <a:r>
              <a:rPr sz="1400" dirty="0">
                <a:solidFill>
                  <a:srgbClr val="011997"/>
                </a:solidFill>
                <a:latin typeface="Gill Sans MT"/>
                <a:cs typeface="Gill Sans MT"/>
              </a:rPr>
              <a:t>WIMPs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53766" y="1634133"/>
            <a:ext cx="693390" cy="579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/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10</a:t>
            </a:r>
            <a:r>
              <a:rPr sz="1700" baseline="26041" dirty="0">
                <a:solidFill>
                  <a:srgbClr val="A11400"/>
                </a:solidFill>
                <a:latin typeface="Gill Sans MT"/>
                <a:cs typeface="Gill Sans MT"/>
              </a:rPr>
              <a:t>-22</a:t>
            </a:r>
            <a:r>
              <a:rPr sz="1700" spc="-264" baseline="26041" dirty="0">
                <a:solidFill>
                  <a:srgbClr val="A11400"/>
                </a:solidFill>
                <a:latin typeface="Gill Sans MT"/>
                <a:cs typeface="Gill Sans MT"/>
              </a:rPr>
              <a:t> </a:t>
            </a:r>
            <a:r>
              <a:rPr sz="1700" dirty="0">
                <a:solidFill>
                  <a:srgbClr val="A11400"/>
                </a:solidFill>
                <a:latin typeface="Gill Sans MT"/>
                <a:cs typeface="Gill Sans MT"/>
              </a:rPr>
              <a:t>eV</a:t>
            </a:r>
            <a:endParaRPr sz="1700" dirty="0">
              <a:latin typeface="Gill Sans MT"/>
              <a:cs typeface="Gill Sans MT"/>
            </a:endParaRPr>
          </a:p>
          <a:p>
            <a:pPr marL="80364">
              <a:spcBef>
                <a:spcPts val="436"/>
              </a:spcBef>
            </a:pPr>
            <a:endParaRPr sz="1700" dirty="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1552" y="2263698"/>
            <a:ext cx="8549450" cy="51475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b="1" spc="-4" dirty="0">
                <a:solidFill>
                  <a:srgbClr val="A11400"/>
                </a:solidFill>
                <a:latin typeface="Gill Sans MT"/>
                <a:cs typeface="Gill Sans MT"/>
              </a:rPr>
              <a:t>Fit in</a:t>
            </a:r>
            <a:r>
              <a:rPr b="1" spc="-49" dirty="0">
                <a:solidFill>
                  <a:srgbClr val="A11400"/>
                </a:solidFill>
                <a:latin typeface="Gill Sans MT"/>
                <a:cs typeface="Gill Sans MT"/>
              </a:rPr>
              <a:t> </a:t>
            </a:r>
            <a:r>
              <a:rPr lang="en-US" b="1" spc="-49" dirty="0">
                <a:solidFill>
                  <a:srgbClr val="A11400"/>
                </a:solidFill>
                <a:latin typeface="Gill Sans MT"/>
                <a:cs typeface="Gill Sans MT"/>
              </a:rPr>
              <a:t>visible </a:t>
            </a:r>
            <a:r>
              <a:rPr b="1" spc="-4" dirty="0">
                <a:solidFill>
                  <a:srgbClr val="A11400"/>
                </a:solidFill>
                <a:latin typeface="Gill Sans MT"/>
                <a:cs typeface="Gill Sans MT"/>
              </a:rPr>
              <a:t>galaxy</a:t>
            </a:r>
            <a:endParaRPr b="1" dirty="0">
              <a:latin typeface="Times New Roman"/>
              <a:cs typeface="Times New Roman"/>
            </a:endParaRPr>
          </a:p>
          <a:p>
            <a:pPr marL="10268" algn="ctr">
              <a:lnSpc>
                <a:spcPts val="2960"/>
              </a:lnSpc>
            </a:pPr>
            <a:r>
              <a:rPr b="1" spc="-4" dirty="0">
                <a:solidFill>
                  <a:srgbClr val="942192"/>
                </a:solidFill>
                <a:latin typeface="Gill Sans MT"/>
                <a:cs typeface="Gill Sans MT"/>
              </a:rPr>
              <a:t>One </a:t>
            </a:r>
            <a:r>
              <a:rPr b="1" spc="-7" dirty="0">
                <a:solidFill>
                  <a:srgbClr val="942192"/>
                </a:solidFill>
                <a:latin typeface="Gill Sans MT"/>
                <a:cs typeface="Gill Sans MT"/>
              </a:rPr>
              <a:t>Possibility: </a:t>
            </a:r>
            <a:r>
              <a:rPr b="1" dirty="0">
                <a:solidFill>
                  <a:srgbClr val="942192"/>
                </a:solidFill>
                <a:latin typeface="Gill Sans MT"/>
                <a:cs typeface="Gill Sans MT"/>
              </a:rPr>
              <a:t>Same </a:t>
            </a:r>
            <a:r>
              <a:rPr b="1" spc="-4" dirty="0">
                <a:solidFill>
                  <a:srgbClr val="942192"/>
                </a:solidFill>
                <a:latin typeface="Gill Sans MT"/>
                <a:cs typeface="Gill Sans MT"/>
              </a:rPr>
              <a:t>scale </a:t>
            </a:r>
            <a:r>
              <a:rPr lang="en-US" b="1" spc="-4" dirty="0">
                <a:solidFill>
                  <a:srgbClr val="942192"/>
                </a:solidFill>
                <a:latin typeface="Gill Sans MT"/>
                <a:cs typeface="Gill Sans MT"/>
              </a:rPr>
              <a:t>as visible galaxy </a:t>
            </a:r>
            <a:r>
              <a:rPr b="1" spc="-11" dirty="0">
                <a:solidFill>
                  <a:srgbClr val="942192"/>
                </a:solidFill>
                <a:latin typeface="Gill Sans MT"/>
                <a:cs typeface="Gill Sans MT"/>
              </a:rPr>
              <a:t>for </a:t>
            </a:r>
            <a:r>
              <a:rPr b="1" dirty="0">
                <a:solidFill>
                  <a:srgbClr val="942192"/>
                </a:solidFill>
                <a:latin typeface="Gill Sans MT"/>
                <a:cs typeface="Gill Sans MT"/>
              </a:rPr>
              <a:t>Dark</a:t>
            </a:r>
            <a:r>
              <a:rPr b="1" spc="-288" dirty="0">
                <a:solidFill>
                  <a:srgbClr val="942192"/>
                </a:solidFill>
                <a:latin typeface="Gill Sans MT"/>
                <a:cs typeface="Gill Sans MT"/>
              </a:rPr>
              <a:t> </a:t>
            </a:r>
            <a:r>
              <a:rPr b="1" dirty="0">
                <a:solidFill>
                  <a:srgbClr val="942192"/>
                </a:solidFill>
                <a:latin typeface="Gill Sans MT"/>
                <a:cs typeface="Gill Sans MT"/>
              </a:rPr>
              <a:t>Matter?</a:t>
            </a:r>
            <a:endParaRPr b="1" dirty="0">
              <a:latin typeface="Gill Sans MT"/>
              <a:cs typeface="Gill Sans MT"/>
            </a:endParaRPr>
          </a:p>
          <a:p>
            <a:pPr marL="1786" algn="ctr">
              <a:lnSpc>
                <a:spcPts val="2960"/>
              </a:lnSpc>
            </a:pPr>
            <a:r>
              <a:rPr lang="en-US" b="1" spc="-42" dirty="0">
                <a:solidFill>
                  <a:srgbClr val="942192"/>
                </a:solidFill>
                <a:latin typeface="Gill Sans MT"/>
                <a:cs typeface="Gill Sans MT"/>
              </a:rPr>
              <a:t>Dark Sun, Other Dark Stars, Dark Milky Way Galaxy,..??</a:t>
            </a:r>
            <a:endParaRPr b="1" dirty="0">
              <a:latin typeface="Gill Sans MT"/>
              <a:cs typeface="Gill Sans MT"/>
            </a:endParaRPr>
          </a:p>
          <a:p>
            <a:pPr>
              <a:spcBef>
                <a:spcPts val="28"/>
              </a:spcBef>
            </a:pPr>
            <a:endParaRPr b="1" dirty="0">
              <a:latin typeface="Times New Roman"/>
              <a:cs typeface="Times New Roman"/>
            </a:endParaRPr>
          </a:p>
          <a:p>
            <a:pPr marL="8929" marR="3572" algn="ctr">
              <a:lnSpc>
                <a:spcPts val="2883"/>
              </a:lnSpc>
            </a:pPr>
            <a:r>
              <a:rPr lang="en-US" b="1" spc="-4" dirty="0">
                <a:solidFill>
                  <a:srgbClr val="005F00"/>
                </a:solidFill>
                <a:latin typeface="Gill Sans MT"/>
                <a:cs typeface="Gill Sans MT"/>
              </a:rPr>
              <a:t>Many </a:t>
            </a:r>
            <a:r>
              <a:rPr b="1" spc="-4" dirty="0">
                <a:solidFill>
                  <a:srgbClr val="005F00"/>
                </a:solidFill>
                <a:latin typeface="Gill Sans MT"/>
                <a:cs typeface="Gill Sans MT"/>
              </a:rPr>
              <a:t>Generic</a:t>
            </a:r>
            <a:r>
              <a:rPr b="1" spc="14" dirty="0">
                <a:solidFill>
                  <a:srgbClr val="005F00"/>
                </a:solidFill>
                <a:latin typeface="Gill Sans MT"/>
                <a:cs typeface="Gill Sans MT"/>
              </a:rPr>
              <a:t> </a:t>
            </a:r>
            <a:r>
              <a:rPr lang="en-US" b="1" spc="14" dirty="0">
                <a:solidFill>
                  <a:srgbClr val="005F00"/>
                </a:solidFill>
                <a:latin typeface="Gill Sans MT"/>
                <a:cs typeface="Gill Sans MT"/>
              </a:rPr>
              <a:t>Conceptual/Theoretical </a:t>
            </a:r>
            <a:r>
              <a:rPr b="1" spc="7" dirty="0">
                <a:solidFill>
                  <a:srgbClr val="005F00"/>
                </a:solidFill>
                <a:latin typeface="Gill Sans MT"/>
                <a:cs typeface="Gill Sans MT"/>
              </a:rPr>
              <a:t>Candidates:</a:t>
            </a:r>
            <a:endParaRPr lang="en-US" b="1" spc="7" dirty="0">
              <a:solidFill>
                <a:srgbClr val="005F00"/>
              </a:solidFill>
              <a:latin typeface="Gill Sans MT"/>
              <a:cs typeface="Gill Sans MT"/>
            </a:endParaRPr>
          </a:p>
          <a:p>
            <a:pPr marL="8929" marR="3572" algn="ctr">
              <a:lnSpc>
                <a:spcPts val="2883"/>
              </a:lnSpc>
            </a:pPr>
            <a:r>
              <a:rPr lang="en-US" b="1" spc="7" dirty="0">
                <a:solidFill>
                  <a:srgbClr val="005F00"/>
                </a:solidFill>
                <a:latin typeface="Gill Sans MT"/>
                <a:cs typeface="Gill Sans MT"/>
              </a:rPr>
              <a:t>Hidden Sector Photons,  </a:t>
            </a:r>
            <a:r>
              <a:rPr b="1" spc="7" dirty="0">
                <a:solidFill>
                  <a:srgbClr val="005F00"/>
                </a:solidFill>
                <a:latin typeface="Gill Sans MT"/>
                <a:cs typeface="Gill Sans MT"/>
              </a:rPr>
              <a:t>Axions,</a:t>
            </a:r>
            <a:r>
              <a:rPr b="1" spc="-246" dirty="0">
                <a:solidFill>
                  <a:srgbClr val="005F00"/>
                </a:solidFill>
                <a:latin typeface="Gill Sans MT"/>
                <a:cs typeface="Gill Sans MT"/>
              </a:rPr>
              <a:t> </a:t>
            </a:r>
            <a:r>
              <a:rPr lang="en-US" b="1" spc="-246" dirty="0">
                <a:solidFill>
                  <a:srgbClr val="005F00"/>
                </a:solidFill>
                <a:latin typeface="Gill Sans MT"/>
                <a:cs typeface="Gill Sans MT"/>
              </a:rPr>
              <a:t> </a:t>
            </a:r>
            <a:r>
              <a:rPr b="1" spc="-11" dirty="0">
                <a:solidFill>
                  <a:srgbClr val="005F00"/>
                </a:solidFill>
                <a:latin typeface="Gill Sans MT"/>
                <a:cs typeface="Gill Sans MT"/>
              </a:rPr>
              <a:t>Massive</a:t>
            </a:r>
            <a:r>
              <a:rPr b="1" spc="-373" dirty="0">
                <a:solidFill>
                  <a:srgbClr val="005F00"/>
                </a:solidFill>
                <a:latin typeface="Gill Sans MT"/>
                <a:cs typeface="Gill Sans MT"/>
              </a:rPr>
              <a:t> </a:t>
            </a:r>
            <a:r>
              <a:rPr lang="en-US" b="1" spc="-46" dirty="0">
                <a:solidFill>
                  <a:srgbClr val="005F00"/>
                </a:solidFill>
                <a:latin typeface="Gill Sans MT"/>
                <a:cs typeface="Gill Sans MT"/>
              </a:rPr>
              <a:t>Vector Bosons,  Relaxions, ….</a:t>
            </a:r>
          </a:p>
          <a:p>
            <a:pPr marL="8929" marR="3572" algn="ctr">
              <a:lnSpc>
                <a:spcPts val="2883"/>
              </a:lnSpc>
            </a:pPr>
            <a:endParaRPr b="1" dirty="0">
              <a:latin typeface="Times New Roman"/>
              <a:cs typeface="Times New Roman"/>
            </a:endParaRPr>
          </a:p>
          <a:p>
            <a:pPr marL="6251" algn="ctr"/>
            <a:r>
              <a:rPr b="1" spc="-11" dirty="0">
                <a:solidFill>
                  <a:srgbClr val="011997"/>
                </a:solidFill>
                <a:latin typeface="Gill Sans MT"/>
                <a:cs typeface="Gill Sans MT"/>
              </a:rPr>
              <a:t>How </a:t>
            </a:r>
            <a:r>
              <a:rPr b="1" dirty="0">
                <a:solidFill>
                  <a:srgbClr val="011997"/>
                </a:solidFill>
                <a:latin typeface="Gill Sans MT"/>
                <a:cs typeface="Gill Sans MT"/>
              </a:rPr>
              <a:t>do </a:t>
            </a:r>
            <a:r>
              <a:rPr b="1" spc="-28" dirty="0">
                <a:solidFill>
                  <a:srgbClr val="011997"/>
                </a:solidFill>
                <a:latin typeface="Gill Sans MT"/>
                <a:cs typeface="Gill Sans MT"/>
              </a:rPr>
              <a:t>we </a:t>
            </a:r>
            <a:r>
              <a:rPr b="1" spc="-11" dirty="0">
                <a:solidFill>
                  <a:srgbClr val="011997"/>
                </a:solidFill>
                <a:latin typeface="Gill Sans MT"/>
                <a:cs typeface="Gill Sans MT"/>
              </a:rPr>
              <a:t>search for</a:t>
            </a:r>
            <a:r>
              <a:rPr b="1" spc="-25" dirty="0">
                <a:solidFill>
                  <a:srgbClr val="011997"/>
                </a:solidFill>
                <a:latin typeface="Gill Sans MT"/>
                <a:cs typeface="Gill Sans MT"/>
              </a:rPr>
              <a:t> </a:t>
            </a:r>
            <a:r>
              <a:rPr b="1" dirty="0">
                <a:solidFill>
                  <a:srgbClr val="011997"/>
                </a:solidFill>
                <a:latin typeface="Gill Sans MT"/>
                <a:cs typeface="Gill Sans MT"/>
              </a:rPr>
              <a:t>them?</a:t>
            </a:r>
            <a:r>
              <a:rPr lang="en-US" b="1" dirty="0">
                <a:solidFill>
                  <a:srgbClr val="011997"/>
                </a:solidFill>
                <a:latin typeface="Gill Sans MT"/>
                <a:cs typeface="Gill Sans MT"/>
              </a:rPr>
              <a:t> </a:t>
            </a:r>
            <a:r>
              <a:rPr lang="en-US" b="1" dirty="0">
                <a:solidFill>
                  <a:srgbClr val="011997"/>
                </a:solidFill>
                <a:latin typeface="Gill Sans MT"/>
                <a:cs typeface="Gill Sans MT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11997"/>
                </a:solidFill>
                <a:latin typeface="Gill Sans MT"/>
                <a:cs typeface="Gill Sans MT"/>
              </a:rPr>
              <a:t>AC Effects of Dark Matter:</a:t>
            </a:r>
          </a:p>
          <a:p>
            <a:pPr marL="6251" algn="ctr"/>
            <a:endParaRPr lang="en-US" b="1" dirty="0">
              <a:solidFill>
                <a:srgbClr val="011997"/>
              </a:solidFill>
              <a:latin typeface="Gill Sans MT"/>
              <a:cs typeface="Gill Sans MT"/>
            </a:endParaRPr>
          </a:p>
          <a:p>
            <a:pPr marL="6251" algn="ctr"/>
            <a:r>
              <a:rPr lang="en-US" sz="2000" b="1" dirty="0">
                <a:solidFill>
                  <a:srgbClr val="FF0000"/>
                </a:solidFill>
                <a:latin typeface="Gill Sans MT"/>
                <a:cs typeface="Gill Sans MT"/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  <a:latin typeface="Gill Sans MT"/>
                <a:cs typeface="Gill Sans MT"/>
              </a:rPr>
              <a:t>** </a:t>
            </a:r>
            <a:r>
              <a:rPr lang="en-US" sz="2000" b="1" dirty="0">
                <a:solidFill>
                  <a:srgbClr val="011997"/>
                </a:solidFill>
                <a:latin typeface="Gill Sans MT"/>
                <a:cs typeface="Gill Sans MT"/>
              </a:rPr>
              <a:t>I. On Photons </a:t>
            </a:r>
            <a:r>
              <a:rPr lang="en-US" sz="2000" b="1" i="1" dirty="0">
                <a:solidFill>
                  <a:srgbClr val="FF0000"/>
                </a:solidFill>
                <a:latin typeface="Gill Sans MT"/>
                <a:cs typeface="Gill Sans MT"/>
              </a:rPr>
              <a:t>(Sensitive and Precise Coupling to “alpha”~ 1/137) </a:t>
            </a:r>
            <a:endParaRPr lang="en-US" sz="2000" b="1" i="1" dirty="0">
              <a:solidFill>
                <a:srgbClr val="0070C0"/>
              </a:solidFill>
              <a:latin typeface="Gill Sans MT"/>
              <a:cs typeface="Gill Sans MT"/>
            </a:endParaRPr>
          </a:p>
          <a:p>
            <a:pPr marL="6251" algn="ctr"/>
            <a:r>
              <a:rPr lang="en-US" sz="2000" b="1" dirty="0">
                <a:solidFill>
                  <a:srgbClr val="011997"/>
                </a:solidFill>
                <a:latin typeface="Gill Sans MT"/>
                <a:cs typeface="Gill Sans MT"/>
              </a:rPr>
              <a:t>II. On Electrons/Nucleons </a:t>
            </a:r>
            <a:r>
              <a:rPr lang="en-US" sz="2000" b="1" i="1" dirty="0">
                <a:solidFill>
                  <a:srgbClr val="FF0000"/>
                </a:solidFill>
                <a:latin typeface="Gill Sans MT"/>
                <a:cs typeface="Gill Sans MT"/>
              </a:rPr>
              <a:t>( SQUIDS : Materials with Special NMR properties)</a:t>
            </a:r>
            <a:endParaRPr lang="en-US" b="1" i="1" dirty="0">
              <a:solidFill>
                <a:srgbClr val="FF0000"/>
              </a:solidFill>
              <a:latin typeface="Gill Sans MT"/>
              <a:cs typeface="Gill Sans MT"/>
            </a:endParaRPr>
          </a:p>
          <a:p>
            <a:pPr marL="6251" algn="ctr"/>
            <a:r>
              <a:rPr lang="en-US" b="1" i="1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latin typeface="Gill Sans MT"/>
                <a:cs typeface="Gill Sans MT"/>
              </a:rPr>
              <a:t>** I will only address this aspect.</a:t>
            </a:r>
          </a:p>
          <a:p>
            <a:pPr marL="6251" algn="ctr"/>
            <a:endParaRPr lang="en-US" sz="2800" b="1" i="1" dirty="0">
              <a:solidFill>
                <a:srgbClr val="FF0000"/>
              </a:solidFill>
              <a:latin typeface="Gill Sans MT"/>
              <a:cs typeface="Gill Sans MT"/>
            </a:endParaRPr>
          </a:p>
          <a:p>
            <a:pPr marL="6251" algn="ctr"/>
            <a:endParaRPr sz="2400" b="1" i="1" dirty="0">
              <a:solidFill>
                <a:srgbClr val="0070C0"/>
              </a:solidFill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6F5F-F7CF-4527-BA4E-4D31C60E4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86A368-6BF7-408B-9071-A57D255EA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707" y="181429"/>
            <a:ext cx="9189707" cy="687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74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E7E1B-F56F-5C1D-0C02-8C976AED4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70560"/>
            <a:ext cx="8077200" cy="4111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Recent references of DM Ultralight Scalar coupling to Standard Model sector 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217391-DCFE-C95A-A041-74D005C5F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548" y="1504188"/>
            <a:ext cx="7030211" cy="2506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F984AF-8FA8-6D88-6EF7-E9AE1C8C9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34" y="4214113"/>
            <a:ext cx="7030210" cy="202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0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7668" y="4607282"/>
            <a:ext cx="9120188" cy="64543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    </a:t>
            </a:r>
          </a:p>
          <a:p>
            <a:endParaRPr lang="en-US" sz="3600" dirty="0">
              <a:solidFill>
                <a:schemeClr val="bg1"/>
              </a:solidFill>
              <a:latin typeface="+mj-lt"/>
            </a:endParaRPr>
          </a:p>
          <a:p>
            <a:endParaRPr lang="en-US" sz="3600" dirty="0">
              <a:solidFill>
                <a:schemeClr val="bg1"/>
              </a:solidFill>
              <a:latin typeface="+mj-lt"/>
            </a:endParaRPr>
          </a:p>
          <a:p>
            <a:endParaRPr lang="en-US" sz="3600" dirty="0">
              <a:solidFill>
                <a:schemeClr val="bg1"/>
              </a:solidFill>
              <a:latin typeface="+mj-lt"/>
            </a:endParaRPr>
          </a:p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Probing the Dark Universe and Primordial Gravitational</a:t>
            </a:r>
          </a:p>
          <a:p>
            <a:r>
              <a:rPr lang="en-US" sz="2800" dirty="0">
                <a:solidFill>
                  <a:srgbClr val="FF0000"/>
                </a:solidFill>
                <a:latin typeface="+mj-lt"/>
              </a:rPr>
              <a:t>                              Waves with Atomic Beams  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en-US" sz="3600" dirty="0">
                <a:solidFill>
                  <a:srgbClr val="FF0000"/>
                </a:solidFill>
                <a:latin typeface="+mj-lt"/>
              </a:rPr>
              <a:t>     </a:t>
            </a:r>
            <a:r>
              <a:rPr lang="en-US" sz="2000" i="1" dirty="0">
                <a:solidFill>
                  <a:srgbClr val="9E5122"/>
                </a:solidFill>
                <a:latin typeface="+mj-lt"/>
              </a:rPr>
              <a:t>Matter-wave Atomic Gradiometer Interferometric Sensor (MAGIS-100</a:t>
            </a:r>
          </a:p>
          <a:p>
            <a:r>
              <a:rPr lang="en-US" sz="2400" dirty="0">
                <a:solidFill>
                  <a:srgbClr val="FF0000"/>
                </a:solidFill>
                <a:latin typeface="+mj-lt"/>
              </a:rPr>
              <a:t>                                                      </a:t>
            </a:r>
            <a:r>
              <a:rPr lang="en-US" sz="2400" dirty="0">
                <a:solidFill>
                  <a:srgbClr val="002060"/>
                </a:solidFill>
                <a:latin typeface="+mj-lt"/>
              </a:rPr>
              <a:t>June 15, 2023    </a:t>
            </a:r>
          </a:p>
          <a:p>
            <a:r>
              <a:rPr lang="en-US" sz="2400" dirty="0">
                <a:solidFill>
                  <a:srgbClr val="002060"/>
                </a:solidFill>
                <a:latin typeface="+mj-lt"/>
              </a:rPr>
              <a:t>                                             CERN BE-ABP Seminar</a:t>
            </a:r>
          </a:p>
          <a:p>
            <a:r>
              <a:rPr lang="en-US" sz="2400" dirty="0">
                <a:solidFill>
                  <a:srgbClr val="FF0000"/>
                </a:solidFill>
                <a:latin typeface="+mj-lt"/>
              </a:rPr>
              <a:t>                                                        </a:t>
            </a:r>
          </a:p>
          <a:p>
            <a:endParaRPr lang="en-US" sz="3600" dirty="0">
              <a:solidFill>
                <a:srgbClr val="FF0000"/>
              </a:solidFill>
              <a:latin typeface="+mj-lt"/>
            </a:endParaRPr>
          </a:p>
          <a:p>
            <a:r>
              <a:rPr lang="en-US" sz="3600" dirty="0">
                <a:solidFill>
                  <a:srgbClr val="FF0000"/>
                </a:solidFill>
                <a:latin typeface="+mj-lt"/>
              </a:rPr>
              <a:t>                  </a:t>
            </a:r>
            <a:br>
              <a:rPr lang="en-US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D4CAA96-CF02-41C8-B9EE-487B39A14287}"/>
              </a:ext>
            </a:extLst>
          </p:cNvPr>
          <p:cNvSpPr txBox="1">
            <a:spLocks/>
          </p:cNvSpPr>
          <p:nvPr/>
        </p:nvSpPr>
        <p:spPr>
          <a:xfrm>
            <a:off x="247458" y="3835825"/>
            <a:ext cx="9109902" cy="1416895"/>
          </a:xfrm>
          <a:prstGeom prst="rect">
            <a:avLst/>
          </a:prstGeom>
        </p:spPr>
        <p:txBody>
          <a:bodyPr vert="horz" wrap="square" lIns="0" tIns="45720" anchor="ctr" anchorCtr="0">
            <a:noAutofit/>
          </a:bodyPr>
          <a:lstStyle>
            <a:lvl1pPr marL="0" indent="0" algn="l" defTabSz="457200" rtl="0" eaLnBrk="1" fontAlgn="base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i="1" dirty="0">
              <a:solidFill>
                <a:srgbClr val="7959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br>
              <a:rPr lang="en-US" sz="24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14434E-4CFE-45C0-E28E-F4E0BF021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5585776"/>
            <a:ext cx="2271828" cy="12722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7E6BD6-9FA2-5CB0-50B4-C4A25425E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6774" y="5585776"/>
            <a:ext cx="20574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46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6" name="Rectangle 8"/>
          <p:cNvSpPr>
            <a:spLocks noGrp="1" noChangeArrowheads="1"/>
          </p:cNvSpPr>
          <p:nvPr>
            <p:ph type="title"/>
          </p:nvPr>
        </p:nvSpPr>
        <p:spPr>
          <a:xfrm>
            <a:off x="256323" y="2274856"/>
            <a:ext cx="8686800" cy="784830"/>
          </a:xfrm>
        </p:spPr>
        <p:txBody>
          <a:bodyPr/>
          <a:lstStyle/>
          <a:p>
            <a:pPr>
              <a:spcBef>
                <a:spcPts val="2400"/>
              </a:spcBef>
              <a:spcAft>
                <a:spcPts val="2400"/>
              </a:spcAft>
              <a:defRPr/>
            </a:pP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Probing the Very Early Universe and the “Dark” Universe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</a:t>
            </a:r>
            <a:b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via Atomic Beam Interferometry</a:t>
            </a:r>
            <a:b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b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en-US" sz="2000" b="0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58311" y="1444284"/>
            <a:ext cx="80273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26720" y="1490025"/>
            <a:ext cx="8275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Detection of Stochastic Low Frequency Gravitational Wave Background from the “Inflationary” Era + Perturbed Atomic Transitions via Coupling of the Electromagnetic Sector (i.e. fine structure constant) with the “Dark” sector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AA2B66-693E-45EE-9513-2CAA7DFE7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12" y="3429000"/>
            <a:ext cx="1682496" cy="1402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9E8E83-1A9E-4CDB-AB73-2313BB1A8BB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195500" y="3059687"/>
            <a:ext cx="1506540" cy="162597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ABE9BDF-3B77-4906-B92A-6FCD10AA3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4028" y="2936645"/>
            <a:ext cx="1778540" cy="251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C90F0A4-DE66-46FA-BADB-02910312DEEA}"/>
              </a:ext>
            </a:extLst>
          </p:cNvPr>
          <p:cNvSpPr txBox="1">
            <a:spLocks/>
          </p:cNvSpPr>
          <p:nvPr/>
        </p:nvSpPr>
        <p:spPr bwMode="auto">
          <a:xfrm>
            <a:off x="345526" y="5365065"/>
            <a:ext cx="8356514" cy="28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br>
              <a:rPr lang="en-US" sz="2000" i="1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br>
              <a:rPr lang="en-US" sz="3200" i="1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Strain: (dl/l) ~10E-25 @ 1 Hz?? Here we need a lot of hand-holding from theoretical astrophysicists and cosmologists</a:t>
            </a:r>
            <a:br>
              <a:rPr lang="en-US" sz="3200" i="1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br>
              <a:rPr lang="en-US" sz="2000" dirty="0">
                <a:solidFill>
                  <a:srgbClr val="7959D5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4" name="Picture 2" descr="E:\Inflation 2.jpg">
            <a:extLst>
              <a:ext uri="{FF2B5EF4-FFF2-40B4-BE49-F238E27FC236}">
                <a16:creationId xmlns:a16="http://schemas.microsoft.com/office/drawing/2014/main" id="{5BBAD53B-42B9-40D0-983A-3315DD5F5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021" y="3083479"/>
            <a:ext cx="2041112" cy="162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AA700B-C169-4582-91C4-4920DE77F8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9250" y="6186237"/>
            <a:ext cx="3858724" cy="61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51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01297"/>
            <a:ext cx="8077200" cy="55784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594360"/>
            <a:r>
              <a:rPr sz="3100" spc="-5" dirty="0"/>
              <a:t>Gravitational </a:t>
            </a:r>
            <a:r>
              <a:rPr sz="3100" spc="-63" dirty="0"/>
              <a:t>Wave</a:t>
            </a:r>
            <a:r>
              <a:rPr sz="3100" spc="-99" dirty="0"/>
              <a:t> </a:t>
            </a:r>
            <a:r>
              <a:rPr sz="3100" spc="-5" dirty="0"/>
              <a:t>Spectrum</a:t>
            </a:r>
            <a:endParaRPr sz="3100" dirty="0"/>
          </a:p>
        </p:txBody>
      </p:sp>
      <p:sp>
        <p:nvSpPr>
          <p:cNvPr id="3" name="object 3"/>
          <p:cNvSpPr/>
          <p:nvPr/>
        </p:nvSpPr>
        <p:spPr>
          <a:xfrm>
            <a:off x="2614726" y="1219158"/>
            <a:ext cx="1276160" cy="298323"/>
          </a:xfrm>
          <a:custGeom>
            <a:avLst/>
            <a:gdLst/>
            <a:ahLst/>
            <a:cxnLst/>
            <a:rect l="l" t="t" r="r" b="b"/>
            <a:pathLst>
              <a:path w="1417954" h="331469">
                <a:moveTo>
                  <a:pt x="0" y="330949"/>
                </a:moveTo>
                <a:lnTo>
                  <a:pt x="1417466" y="330949"/>
                </a:lnTo>
                <a:lnTo>
                  <a:pt x="1417466" y="0"/>
                </a:lnTo>
                <a:lnTo>
                  <a:pt x="0" y="0"/>
                </a:lnTo>
                <a:lnTo>
                  <a:pt x="0" y="330949"/>
                </a:lnTo>
                <a:close/>
              </a:path>
            </a:pathLst>
          </a:custGeom>
          <a:solidFill>
            <a:srgbClr val="0E9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269480" y="788670"/>
            <a:ext cx="569214" cy="285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/>
            <a:r>
              <a:rPr dirty="0">
                <a:solidFill>
                  <a:srgbClr val="009051"/>
                </a:solidFill>
                <a:latin typeface="Times New Roman"/>
                <a:cs typeface="Times New Roman"/>
              </a:rPr>
              <a:t>LIGO</a:t>
            </a:r>
            <a:endParaRPr dirty="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585540" y="1219158"/>
          <a:ext cx="2004022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6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320">
                <a:tc rowSpan="2"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8100">
                      <a:solidFill>
                        <a:srgbClr val="000000"/>
                      </a:solidFill>
                      <a:prstDash val="solid"/>
                    </a:lnB>
                    <a:solidFill>
                      <a:srgbClr val="0E9CDC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90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B w="38100">
                      <a:solidFill>
                        <a:srgbClr val="000000"/>
                      </a:solidFill>
                      <a:prstDash val="solid"/>
                    </a:lnB>
                    <a:solidFill>
                      <a:srgbClr val="0E9CDC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  <a:lnB w="38100">
                      <a:solidFill>
                        <a:srgbClr val="000000"/>
                      </a:solidFill>
                      <a:prstDash val="solid"/>
                    </a:lnB>
                    <a:solidFill>
                      <a:srgbClr val="009051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  <a:lnB w="38100">
                      <a:solidFill>
                        <a:srgbClr val="000000"/>
                      </a:solidFill>
                      <a:prstDash val="solid"/>
                    </a:lnB>
                    <a:solidFill>
                      <a:srgbClr val="009051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000000"/>
                      </a:solidFill>
                      <a:prstDash val="solid"/>
                    </a:lnL>
                    <a:lnB w="38100">
                      <a:solidFill>
                        <a:srgbClr val="000000"/>
                      </a:solidFill>
                      <a:prstDash val="solid"/>
                    </a:lnB>
                    <a:solidFill>
                      <a:srgbClr val="0090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381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000000"/>
                      </a:solidFill>
                      <a:prstDash val="solid"/>
                    </a:lnL>
                    <a:lnT w="381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1066238" y="1207721"/>
            <a:ext cx="831353" cy="366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00528" y="1219158"/>
            <a:ext cx="762953" cy="298323"/>
          </a:xfrm>
          <a:custGeom>
            <a:avLst/>
            <a:gdLst/>
            <a:ahLst/>
            <a:cxnLst/>
            <a:rect l="l" t="t" r="r" b="b"/>
            <a:pathLst>
              <a:path w="847725" h="331469">
                <a:moveTo>
                  <a:pt x="0" y="0"/>
                </a:moveTo>
                <a:lnTo>
                  <a:pt x="847531" y="0"/>
                </a:lnTo>
                <a:lnTo>
                  <a:pt x="847531" y="330949"/>
                </a:lnTo>
                <a:lnTo>
                  <a:pt x="0" y="330949"/>
                </a:lnTo>
                <a:lnTo>
                  <a:pt x="0" y="0"/>
                </a:lnTo>
                <a:close/>
              </a:path>
            </a:pathLst>
          </a:custGeom>
          <a:solidFill>
            <a:srgbClr val="C825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48660" y="1524167"/>
            <a:ext cx="1441895" cy="0"/>
          </a:xfrm>
          <a:custGeom>
            <a:avLst/>
            <a:gdLst/>
            <a:ahLst/>
            <a:cxnLst/>
            <a:rect l="l" t="t" r="r" b="b"/>
            <a:pathLst>
              <a:path w="1602104">
                <a:moveTo>
                  <a:pt x="0" y="0"/>
                </a:moveTo>
                <a:lnTo>
                  <a:pt x="1601984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91153" y="1448729"/>
            <a:ext cx="150876" cy="150876"/>
          </a:xfrm>
          <a:custGeom>
            <a:avLst/>
            <a:gdLst/>
            <a:ahLst/>
            <a:cxnLst/>
            <a:rect l="l" t="t" r="r" b="b"/>
            <a:pathLst>
              <a:path w="167640" h="167639">
                <a:moveTo>
                  <a:pt x="0" y="0"/>
                </a:moveTo>
                <a:lnTo>
                  <a:pt x="41910" y="83820"/>
                </a:lnTo>
                <a:lnTo>
                  <a:pt x="0" y="167627"/>
                </a:lnTo>
                <a:lnTo>
                  <a:pt x="167640" y="838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02529" y="1423202"/>
            <a:ext cx="0" cy="188024"/>
          </a:xfrm>
          <a:custGeom>
            <a:avLst/>
            <a:gdLst/>
            <a:ahLst/>
            <a:cxnLst/>
            <a:rect l="l" t="t" r="r" b="b"/>
            <a:pathLst>
              <a:path h="208914">
                <a:moveTo>
                  <a:pt x="0" y="208691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57975" y="1794510"/>
            <a:ext cx="108585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>
              <a:tabLst>
                <a:tab pos="508064" algn="l"/>
              </a:tabLst>
            </a:pPr>
            <a:r>
              <a:rPr sz="1600" dirty="0">
                <a:latin typeface="Times New Roman"/>
                <a:cs typeface="Times New Roman"/>
              </a:rPr>
              <a:t>Hz	10</a:t>
            </a:r>
            <a:r>
              <a:rPr sz="1600" baseline="25462" dirty="0">
                <a:latin typeface="Times New Roman"/>
                <a:cs typeface="Times New Roman"/>
              </a:rPr>
              <a:t>2</a:t>
            </a:r>
            <a:r>
              <a:rPr sz="1600" spc="-135" baseline="25462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Hz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43850" y="1794510"/>
            <a:ext cx="58864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/>
            <a:r>
              <a:rPr sz="1600" dirty="0">
                <a:latin typeface="Times New Roman"/>
                <a:cs typeface="Times New Roman"/>
              </a:rPr>
              <a:t>10</a:t>
            </a:r>
            <a:r>
              <a:rPr sz="1600" baseline="25462" dirty="0">
                <a:latin typeface="Times New Roman"/>
                <a:cs typeface="Times New Roman"/>
              </a:rPr>
              <a:t>3</a:t>
            </a:r>
            <a:r>
              <a:rPr sz="1600" spc="-135" baseline="25462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Hz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72150" y="1524167"/>
            <a:ext cx="990410" cy="0"/>
          </a:xfrm>
          <a:custGeom>
            <a:avLst/>
            <a:gdLst/>
            <a:ahLst/>
            <a:cxnLst/>
            <a:rect l="l" t="t" r="r" b="b"/>
            <a:pathLst>
              <a:path w="1100455">
                <a:moveTo>
                  <a:pt x="0" y="0"/>
                </a:moveTo>
                <a:lnTo>
                  <a:pt x="19049" y="0"/>
                </a:lnTo>
                <a:lnTo>
                  <a:pt x="1100117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6138" y="1448729"/>
            <a:ext cx="150876" cy="150876"/>
          </a:xfrm>
          <a:custGeom>
            <a:avLst/>
            <a:gdLst/>
            <a:ahLst/>
            <a:cxnLst/>
            <a:rect l="l" t="t" r="r" b="b"/>
            <a:pathLst>
              <a:path w="167640" h="167639">
                <a:moveTo>
                  <a:pt x="167640" y="0"/>
                </a:moveTo>
                <a:lnTo>
                  <a:pt x="0" y="83820"/>
                </a:lnTo>
                <a:lnTo>
                  <a:pt x="167640" y="167627"/>
                </a:lnTo>
                <a:lnTo>
                  <a:pt x="125730" y="83820"/>
                </a:lnTo>
                <a:lnTo>
                  <a:pt x="1676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16926" y="1524167"/>
            <a:ext cx="477203" cy="0"/>
          </a:xfrm>
          <a:custGeom>
            <a:avLst/>
            <a:gdLst/>
            <a:ahLst/>
            <a:cxnLst/>
            <a:rect l="l" t="t" r="r" b="b"/>
            <a:pathLst>
              <a:path w="530225">
                <a:moveTo>
                  <a:pt x="0" y="0"/>
                </a:moveTo>
                <a:lnTo>
                  <a:pt x="530076" y="0"/>
                </a:lnTo>
              </a:path>
            </a:pathLst>
          </a:custGeom>
          <a:ln w="3810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80110" y="1794510"/>
            <a:ext cx="70294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/>
            <a:r>
              <a:rPr sz="1600" dirty="0">
                <a:latin typeface="Times New Roman"/>
                <a:cs typeface="Times New Roman"/>
              </a:rPr>
              <a:t>10</a:t>
            </a:r>
            <a:r>
              <a:rPr sz="1600" baseline="25462" dirty="0">
                <a:latin typeface="Times New Roman"/>
                <a:cs typeface="Times New Roman"/>
              </a:rPr>
              <a:t>-18</a:t>
            </a:r>
            <a:r>
              <a:rPr sz="1600" spc="-135" baseline="25462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Hz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228427" y="1430254"/>
            <a:ext cx="0" cy="188024"/>
          </a:xfrm>
          <a:custGeom>
            <a:avLst/>
            <a:gdLst/>
            <a:ahLst/>
            <a:cxnLst/>
            <a:rect l="l" t="t" r="r" b="b"/>
            <a:pathLst>
              <a:path h="208914">
                <a:moveTo>
                  <a:pt x="0" y="208691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143000" y="788670"/>
            <a:ext cx="531495" cy="285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/>
            <a:r>
              <a:rPr dirty="0">
                <a:solidFill>
                  <a:srgbClr val="C82506"/>
                </a:solidFill>
                <a:latin typeface="Times New Roman"/>
                <a:cs typeface="Times New Roman"/>
              </a:rPr>
              <a:t>CMB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714064" y="1430254"/>
            <a:ext cx="0" cy="188024"/>
          </a:xfrm>
          <a:custGeom>
            <a:avLst/>
            <a:gdLst/>
            <a:ahLst/>
            <a:cxnLst/>
            <a:rect l="l" t="t" r="r" b="b"/>
            <a:pathLst>
              <a:path h="208914">
                <a:moveTo>
                  <a:pt x="0" y="208691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617022" y="1829305"/>
            <a:ext cx="19293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0050">
              <a:tabLst>
                <a:tab pos="1211009" algn="l"/>
              </a:tabLst>
            </a:pPr>
            <a:r>
              <a:rPr sz="1600" dirty="0">
                <a:latin typeface="Times New Roman"/>
                <a:cs typeface="Times New Roman"/>
              </a:rPr>
              <a:t>10</a:t>
            </a:r>
            <a:r>
              <a:rPr sz="1600" baseline="25462" dirty="0">
                <a:latin typeface="Times New Roman"/>
                <a:cs typeface="Times New Roman"/>
              </a:rPr>
              <a:t>-4 </a:t>
            </a:r>
            <a:r>
              <a:rPr sz="1600" dirty="0">
                <a:latin typeface="Times New Roman"/>
                <a:cs typeface="Times New Roman"/>
              </a:rPr>
              <a:t>Hz	10</a:t>
            </a:r>
            <a:r>
              <a:rPr sz="1600" baseline="25462" dirty="0">
                <a:latin typeface="Times New Roman"/>
                <a:cs typeface="Times New Roman"/>
              </a:rPr>
              <a:t>-3</a:t>
            </a:r>
            <a:r>
              <a:rPr sz="1600" spc="-135" baseline="25462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Hz</a:t>
            </a:r>
          </a:p>
          <a:p>
            <a:pPr>
              <a:spcBef>
                <a:spcPts val="45"/>
              </a:spcBef>
            </a:pP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244623" y="2573675"/>
            <a:ext cx="4654754" cy="24547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881903" y="833321"/>
            <a:ext cx="2736342" cy="2377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9731">
              <a:lnSpc>
                <a:spcPts val="1809"/>
              </a:lnSpc>
            </a:pPr>
            <a:r>
              <a:rPr dirty="0">
                <a:solidFill>
                  <a:srgbClr val="0E9CDC"/>
                </a:solidFill>
                <a:latin typeface="Times New Roman"/>
                <a:cs typeface="Times New Roman"/>
              </a:rPr>
              <a:t>new</a:t>
            </a:r>
            <a:r>
              <a:rPr spc="-90" dirty="0">
                <a:solidFill>
                  <a:srgbClr val="0E9CDC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E9CDC"/>
                </a:solidFill>
                <a:latin typeface="Times New Roman"/>
                <a:cs typeface="Times New Roman"/>
              </a:rPr>
              <a:t>sensors</a:t>
            </a:r>
            <a:endParaRPr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dirty="0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84011">
              <a:tabLst>
                <a:tab pos="895540" algn="l"/>
                <a:tab pos="1787081" algn="l"/>
                <a:tab pos="2530031" algn="l"/>
              </a:tabLst>
            </a:pPr>
            <a:r>
              <a:rPr sz="1600" dirty="0">
                <a:latin typeface="Times New Roman"/>
                <a:cs typeface="Times New Roman"/>
              </a:rPr>
              <a:t>10</a:t>
            </a:r>
            <a:r>
              <a:rPr sz="1600" baseline="25462" dirty="0">
                <a:latin typeface="Times New Roman"/>
                <a:cs typeface="Times New Roman"/>
              </a:rPr>
              <a:t>-2 </a:t>
            </a:r>
            <a:r>
              <a:rPr sz="1600" dirty="0">
                <a:latin typeface="Times New Roman"/>
                <a:cs typeface="Times New Roman"/>
              </a:rPr>
              <a:t>Hz	10</a:t>
            </a:r>
            <a:r>
              <a:rPr sz="1600" baseline="25462" dirty="0">
                <a:latin typeface="Times New Roman"/>
                <a:cs typeface="Times New Roman"/>
              </a:rPr>
              <a:t>-1 </a:t>
            </a:r>
            <a:r>
              <a:rPr sz="1600" dirty="0">
                <a:latin typeface="Times New Roman"/>
                <a:cs typeface="Times New Roman"/>
              </a:rPr>
              <a:t>Hz	1 Hz	10</a:t>
            </a:r>
          </a:p>
          <a:p>
            <a:pPr marL="24575"/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29718" marR="1040702" indent="-30290">
              <a:lnSpc>
                <a:spcPct val="120800"/>
              </a:lnSpc>
            </a:pPr>
            <a:endParaRPr baseline="25641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86572" y="1908816"/>
            <a:ext cx="1065757" cy="569673"/>
          </a:xfrm>
          <a:custGeom>
            <a:avLst/>
            <a:gdLst/>
            <a:ahLst/>
            <a:cxnLst/>
            <a:rect l="l" t="t" r="r" b="b"/>
            <a:pathLst>
              <a:path w="774700" h="2220595">
                <a:moveTo>
                  <a:pt x="0" y="1110227"/>
                </a:moveTo>
                <a:lnTo>
                  <a:pt x="774094" y="1110227"/>
                </a:lnTo>
              </a:path>
            </a:pathLst>
          </a:custGeom>
          <a:ln w="2220455">
            <a:solidFill>
              <a:srgbClr val="9417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509454" y="1734056"/>
            <a:ext cx="142875" cy="167450"/>
          </a:xfrm>
          <a:custGeom>
            <a:avLst/>
            <a:gdLst/>
            <a:ahLst/>
            <a:cxnLst/>
            <a:rect l="l" t="t" r="r" b="b"/>
            <a:pathLst>
              <a:path w="158750" h="186055">
                <a:moveTo>
                  <a:pt x="134340" y="0"/>
                </a:moveTo>
                <a:lnTo>
                  <a:pt x="0" y="130708"/>
                </a:lnTo>
                <a:lnTo>
                  <a:pt x="158305" y="185889"/>
                </a:lnTo>
                <a:lnTo>
                  <a:pt x="134340" y="0"/>
                </a:lnTo>
                <a:close/>
              </a:path>
            </a:pathLst>
          </a:custGeom>
          <a:solidFill>
            <a:srgbClr val="9417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446A2850-1458-4EFF-94D0-EA3E27B691EB}"/>
              </a:ext>
            </a:extLst>
          </p:cNvPr>
          <p:cNvSpPr txBox="1"/>
          <p:nvPr/>
        </p:nvSpPr>
        <p:spPr>
          <a:xfrm>
            <a:off x="2081583" y="763690"/>
            <a:ext cx="146482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"/>
            <a:r>
              <a:rPr lang="en-US" dirty="0">
                <a:solidFill>
                  <a:srgbClr val="009051"/>
                </a:solidFill>
                <a:latin typeface="Times New Roman"/>
                <a:cs typeface="Times New Roman"/>
              </a:rPr>
              <a:t>LISA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A7D2F697-BFEC-4300-8543-91C32A8C3FE9}"/>
              </a:ext>
            </a:extLst>
          </p:cNvPr>
          <p:cNvSpPr txBox="1">
            <a:spLocks/>
          </p:cNvSpPr>
          <p:nvPr/>
        </p:nvSpPr>
        <p:spPr bwMode="auto">
          <a:xfrm>
            <a:off x="127221" y="5280261"/>
            <a:ext cx="8778240" cy="118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8001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marL="594360"/>
            <a:r>
              <a:rPr lang="en-US" sz="2400" spc="-5" dirty="0">
                <a:solidFill>
                  <a:srgbClr val="FF0000"/>
                </a:solidFill>
              </a:rPr>
              <a:t>Gravitational radiation in the mid-band falls in a gap between the lower and upper reaches of earth-based LIGO and space-based LISA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986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CF218-9407-4A1B-9523-0E406D214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76960"/>
            <a:ext cx="8229600" cy="5441950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                        TUTORIAL 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                               on 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             ATOM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559680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GW detection with atoms playing both roles: clock and inertial reference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169497" y="3453612"/>
            <a:ext cx="6450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/>
              <a:t>Measure differential acceleration between two inertial masses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339" y="1104487"/>
            <a:ext cx="292735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7"/>
          <p:cNvSpPr/>
          <p:nvPr/>
        </p:nvSpPr>
        <p:spPr bwMode="auto">
          <a:xfrm>
            <a:off x="3777270" y="1878193"/>
            <a:ext cx="1819276" cy="357188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938" t="8713" r="1936" b="5630"/>
          <a:stretch>
            <a:fillRect/>
          </a:stretch>
        </p:blipFill>
        <p:spPr bwMode="auto">
          <a:xfrm rot="5400000">
            <a:off x="5022944" y="1681851"/>
            <a:ext cx="233695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5916062" y="1343060"/>
            <a:ext cx="498764" cy="14131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179299" y="1384623"/>
            <a:ext cx="0" cy="13716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32603" y="1800258"/>
            <a:ext cx="234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+ 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sin(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175" y="2589967"/>
            <a:ext cx="682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strain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 flipV="1">
            <a:off x="7329233" y="2229755"/>
            <a:ext cx="290942" cy="529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65994" y="1010548"/>
            <a:ext cx="1075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frequency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841847" y="1370768"/>
            <a:ext cx="221673" cy="498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76101" y="4340383"/>
          <a:ext cx="7791798" cy="1478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266">
                  <a:extLst>
                    <a:ext uri="{9D8B030D-6E8A-4147-A177-3AD203B41FA5}">
                      <a16:colId xmlns:a16="http://schemas.microsoft.com/office/drawing/2014/main" val="3964054994"/>
                    </a:ext>
                  </a:extLst>
                </a:gridCol>
                <a:gridCol w="2597266">
                  <a:extLst>
                    <a:ext uri="{9D8B030D-6E8A-4147-A177-3AD203B41FA5}">
                      <a16:colId xmlns:a16="http://schemas.microsoft.com/office/drawing/2014/main" val="3907580356"/>
                    </a:ext>
                  </a:extLst>
                </a:gridCol>
                <a:gridCol w="2597266">
                  <a:extLst>
                    <a:ext uri="{9D8B030D-6E8A-4147-A177-3AD203B41FA5}">
                      <a16:colId xmlns:a16="http://schemas.microsoft.com/office/drawing/2014/main" val="1000409320"/>
                    </a:ext>
                  </a:extLst>
                </a:gridCol>
              </a:tblGrid>
              <a:tr h="2010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Atom Interferometry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67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Proof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Suspended end mirrors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Freely falling atoms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715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Proof mass separation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Laser interferometry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Light flight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784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interferometer 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Atomic phase (clock)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670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562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1864395" y="3545758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interference (via atomic optics)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306" y="1502228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600" y="3963856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47773" y="5428940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06" y="1039132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2695136" y="828134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524575" y="6383973"/>
            <a:ext cx="468837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http://scienceblogs.com/principles/2013/10/22/quantum-erasure/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http://www.cobolt.se/interferometry.html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8130" y="2461406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5504400" y="537959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2213710" y="4004044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4111260" y="5759024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6628826" y="4075434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50658" y="4086936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05194" y="250981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1207584725"/>
      </p:ext>
    </p:extLst>
  </p:cSld>
  <p:clrMapOvr>
    <a:masterClrMapping/>
  </p:clrMapOvr>
  <p:transition advTm="110886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Rechteck 5"/>
          <p:cNvSpPr/>
          <p:nvPr/>
        </p:nvSpPr>
        <p:spPr bwMode="auto">
          <a:xfrm>
            <a:off x="1111726" y="2178185"/>
            <a:ext cx="862165" cy="12382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777870" y="3184257"/>
            <a:ext cx="6058383" cy="3364181"/>
            <a:chOff x="9575403" y="3169214"/>
            <a:chExt cx="3248855" cy="2464136"/>
          </a:xfrm>
        </p:grpSpPr>
        <p:sp>
          <p:nvSpPr>
            <p:cNvPr id="8" name="Rechteck 4"/>
            <p:cNvSpPr/>
            <p:nvPr/>
          </p:nvSpPr>
          <p:spPr bwMode="auto">
            <a:xfrm>
              <a:off x="9575403" y="3169214"/>
              <a:ext cx="3248855" cy="2464136"/>
            </a:xfrm>
            <a:prstGeom prst="rect">
              <a:avLst/>
            </a:prstGeom>
            <a:solidFill>
              <a:schemeClr val="bg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/>
              <a:endParaRPr lang="en-US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9575403" y="3771055"/>
              <a:ext cx="3248855" cy="1862200"/>
            </a:xfrm>
            <a:prstGeom prst="rect">
              <a:avLst/>
            </a:prstGeom>
            <a:solidFill>
              <a:srgbClr val="52A1D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3816" r="3310" b="9297"/>
            <a:stretch/>
          </p:blipFill>
          <p:spPr bwMode="auto">
            <a:xfrm>
              <a:off x="10142485" y="3855015"/>
              <a:ext cx="2071284" cy="176924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8BB626A8-1787-4AB1-A871-2CD632B32377}"/>
              </a:ext>
            </a:extLst>
          </p:cNvPr>
          <p:cNvSpPr txBox="1">
            <a:spLocks/>
          </p:cNvSpPr>
          <p:nvPr/>
        </p:nvSpPr>
        <p:spPr bwMode="auto">
          <a:xfrm>
            <a:off x="711200" y="1016318"/>
            <a:ext cx="80772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MAGIS-100 will use Strontium atoms --- the best atomic clocks to date</a:t>
            </a:r>
          </a:p>
        </p:txBody>
      </p:sp>
      <p:pic>
        <p:nvPicPr>
          <p:cNvPr id="13" name="Picture 2" descr="Lowest strontium energy levels, used for cooling and trap - ping. The... |  Download Scientific Diagram">
            <a:extLst>
              <a:ext uri="{FF2B5EF4-FFF2-40B4-BE49-F238E27FC236}">
                <a16:creationId xmlns:a16="http://schemas.microsoft.com/office/drawing/2014/main" id="{A5F5D77D-02A4-4735-A492-E319AE5B5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67" y="1757998"/>
            <a:ext cx="368084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777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optics using light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6757"/>
          <a:stretch>
            <a:fillRect/>
          </a:stretch>
        </p:blipFill>
        <p:spPr bwMode="auto">
          <a:xfrm>
            <a:off x="4021784" y="1885169"/>
            <a:ext cx="5062256" cy="376612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91332" y="1558977"/>
            <a:ext cx="1983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/>
              <a:t>Rabi oscillations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36300" y="5231567"/>
            <a:ext cx="7425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Time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64227" y="5875934"/>
            <a:ext cx="3212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In practice, typically 2-photon Raman or Bragg transitions</a:t>
            </a:r>
          </a:p>
        </p:txBody>
      </p:sp>
    </p:spTree>
    <p:extLst>
      <p:ext uri="{BB962C8B-B14F-4D97-AF65-F5344CB8AC3E}">
        <p14:creationId xmlns:p14="http://schemas.microsoft.com/office/powerpoint/2010/main" val="2563277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92019" y="835015"/>
            <a:ext cx="2934730" cy="5673204"/>
            <a:chOff x="-3177015" y="272236"/>
            <a:chExt cx="3195653" cy="61776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267"/>
            <a:stretch/>
          </p:blipFill>
          <p:spPr>
            <a:xfrm>
              <a:off x="-3176598" y="272236"/>
              <a:ext cx="3102045" cy="617760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-1172449" y="636373"/>
              <a:ext cx="1191087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-759939" y="2218110"/>
              <a:ext cx="722870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-3177015" y="636373"/>
              <a:ext cx="225715" cy="3789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800100" lvl="1" indent="-342900"/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Pulse Atom Interferometry</a:t>
            </a:r>
          </a:p>
        </p:txBody>
      </p:sp>
      <p:pic>
        <p:nvPicPr>
          <p:cNvPr id="637963" name="Picture 11"/>
          <p:cNvPicPr>
            <a:picLocks noChangeAspect="1" noChangeArrowheads="1"/>
          </p:cNvPicPr>
          <p:nvPr/>
        </p:nvPicPr>
        <p:blipFill>
          <a:blip r:embed="rId4" cstate="print"/>
          <a:srcRect l="1580" r="4929"/>
          <a:stretch>
            <a:fillRect/>
          </a:stretch>
        </p:blipFill>
        <p:spPr bwMode="auto">
          <a:xfrm>
            <a:off x="2865120" y="1023303"/>
            <a:ext cx="5988789" cy="429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091552" y="5296066"/>
            <a:ext cx="3671774" cy="1014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 Long duration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 Large </a:t>
            </a:r>
            <a:r>
              <a:rPr lang="en-US" sz="2000" dirty="0" err="1"/>
              <a:t>wavepacket</a:t>
            </a:r>
            <a:r>
              <a:rPr lang="en-US" sz="2000" dirty="0"/>
              <a:t> separation</a:t>
            </a:r>
          </a:p>
        </p:txBody>
      </p:sp>
    </p:spTree>
    <p:extLst>
      <p:ext uri="{BB962C8B-B14F-4D97-AF65-F5344CB8AC3E}">
        <p14:creationId xmlns:p14="http://schemas.microsoft.com/office/powerpoint/2010/main" val="3897297878"/>
      </p:ext>
    </p:extLst>
  </p:cSld>
  <p:clrMapOvr>
    <a:masterClrMapping/>
  </p:clrMapOvr>
  <p:transition advTm="624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849081" y="1036320"/>
            <a:ext cx="4119686" cy="2370317"/>
            <a:chOff x="9565770" y="1378876"/>
            <a:chExt cx="4712131" cy="2711185"/>
          </a:xfrm>
        </p:grpSpPr>
        <p:pic>
          <p:nvPicPr>
            <p:cNvPr id="44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8851" t="10929" r="2154" b="21222"/>
            <a:stretch>
              <a:fillRect/>
            </a:stretch>
          </p:blipFill>
          <p:spPr bwMode="auto">
            <a:xfrm>
              <a:off x="9652039" y="1378876"/>
              <a:ext cx="4625862" cy="2711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9565770" y="3074515"/>
              <a:ext cx="660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latin typeface="+mj-lt"/>
                  <a:ea typeface="Verdana" pitchFamily="34" charset="0"/>
                  <a:cs typeface="Verdana" pitchFamily="34" charset="0"/>
                </a:rPr>
                <a:t>Atom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 rot="5400000">
              <a:off x="13292044" y="3212709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err="1"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5400000">
              <a:off x="10001354" y="1837162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err="1"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5400000">
              <a:off x="11898904" y="3592142"/>
              <a:ext cx="6534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+mj-lt"/>
                  <a:ea typeface="Verdana" pitchFamily="34" charset="0"/>
                  <a:cs typeface="Verdana" pitchFamily="34" charset="0"/>
                </a:rPr>
                <a:t>Mirror</a:t>
              </a:r>
            </a:p>
          </p:txBody>
        </p:sp>
      </p:grp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Pulse Atom Interferometry: </a:t>
            </a:r>
            <a:br>
              <a:rPr lang="en-US" dirty="0"/>
            </a:br>
            <a:r>
              <a:rPr lang="en-US" sz="2400" dirty="0">
                <a:solidFill>
                  <a:srgbClr val="FF0000"/>
                </a:solidFill>
              </a:rPr>
              <a:t>0.5 m separated in Stanford 10 meter experiment</a:t>
            </a:r>
          </a:p>
        </p:txBody>
      </p:sp>
      <p:pic>
        <p:nvPicPr>
          <p:cNvPr id="702467" name="Picture 3"/>
          <p:cNvPicPr>
            <a:picLocks noChangeAspect="1" noChangeArrowheads="1"/>
          </p:cNvPicPr>
          <p:nvPr/>
        </p:nvPicPr>
        <p:blipFill>
          <a:blip r:embed="rId4" cstate="print"/>
          <a:srcRect r="6277"/>
          <a:stretch>
            <a:fillRect/>
          </a:stretch>
        </p:blipFill>
        <p:spPr bwMode="auto">
          <a:xfrm>
            <a:off x="684213" y="954088"/>
            <a:ext cx="1768475" cy="5715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" y="1455740"/>
            <a:ext cx="4681538" cy="1154113"/>
            <a:chOff x="0" y="917"/>
            <a:chExt cx="2949" cy="727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406" y="917"/>
              <a:ext cx="1892" cy="727"/>
              <a:chOff x="406" y="917"/>
              <a:chExt cx="1892" cy="727"/>
            </a:xfrm>
          </p:grpSpPr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406" y="1165"/>
                <a:ext cx="1892" cy="479"/>
                <a:chOff x="1138" y="3187"/>
                <a:chExt cx="3783" cy="957"/>
              </a:xfrm>
            </p:grpSpPr>
            <p:pic>
              <p:nvPicPr>
                <p:cNvPr id="702480" name="Picture 1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t="3476" r="2875" b="8342"/>
                <a:stretch>
                  <a:fillRect/>
                </a:stretch>
              </p:blipFill>
              <p:spPr bwMode="auto">
                <a:xfrm>
                  <a:off x="1138" y="3236"/>
                  <a:ext cx="3783" cy="8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</p:pic>
            <p:sp>
              <p:nvSpPr>
                <p:cNvPr id="702481" name="Rectangle 17"/>
                <p:cNvSpPr>
                  <a:spLocks noChangeArrowheads="1"/>
                </p:cNvSpPr>
                <p:nvPr/>
              </p:nvSpPr>
              <p:spPr bwMode="auto">
                <a:xfrm>
                  <a:off x="3006" y="3962"/>
                  <a:ext cx="197" cy="18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2482" name="Rectangle 18"/>
                <p:cNvSpPr>
                  <a:spLocks noChangeArrowheads="1"/>
                </p:cNvSpPr>
                <p:nvPr/>
              </p:nvSpPr>
              <p:spPr bwMode="auto">
                <a:xfrm>
                  <a:off x="3011" y="3187"/>
                  <a:ext cx="197" cy="111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02483" name="Line 19"/>
              <p:cNvSpPr>
                <a:spLocks noChangeShapeType="1"/>
              </p:cNvSpPr>
              <p:nvPr/>
            </p:nvSpPr>
            <p:spPr bwMode="auto">
              <a:xfrm flipH="1">
                <a:off x="1039" y="919"/>
                <a:ext cx="351" cy="306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484" name="Line 20"/>
              <p:cNvSpPr>
                <a:spLocks noChangeShapeType="1"/>
              </p:cNvSpPr>
              <p:nvPr/>
            </p:nvSpPr>
            <p:spPr bwMode="auto">
              <a:xfrm>
                <a:off x="1380" y="917"/>
                <a:ext cx="421" cy="31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02490" name="Text Box 26"/>
            <p:cNvSpPr txBox="1">
              <a:spLocks noChangeArrowheads="1"/>
            </p:cNvSpPr>
            <p:nvPr/>
          </p:nvSpPr>
          <p:spPr bwMode="auto">
            <a:xfrm>
              <a:off x="0" y="943"/>
              <a:ext cx="8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/2 pulse</a:t>
              </a:r>
            </a:p>
          </p:txBody>
        </p:sp>
        <p:sp>
          <p:nvSpPr>
            <p:cNvPr id="702491" name="Rectangle 27"/>
            <p:cNvSpPr>
              <a:spLocks noChangeArrowheads="1"/>
            </p:cNvSpPr>
            <p:nvPr/>
          </p:nvSpPr>
          <p:spPr bwMode="auto">
            <a:xfrm>
              <a:off x="2033" y="937"/>
              <a:ext cx="9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 dirty="0"/>
                <a:t>“</a:t>
              </a:r>
              <a:r>
                <a:rPr lang="en-US" sz="1600" dirty="0" err="1"/>
                <a:t>beamsplitter</a:t>
              </a:r>
              <a:r>
                <a:rPr lang="en-US" sz="1600" dirty="0"/>
                <a:t>”</a:t>
              </a: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0" y="2552700"/>
            <a:ext cx="4395788" cy="1171575"/>
            <a:chOff x="0" y="1608"/>
            <a:chExt cx="2769" cy="738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89" y="1608"/>
              <a:ext cx="1830" cy="738"/>
              <a:chOff x="389" y="1608"/>
              <a:chExt cx="1830" cy="738"/>
            </a:xfrm>
          </p:grpSpPr>
          <p:pic>
            <p:nvPicPr>
              <p:cNvPr id="702469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r="2159"/>
              <a:stretch>
                <a:fillRect/>
              </a:stretch>
            </p:blipFill>
            <p:spPr bwMode="auto">
              <a:xfrm>
                <a:off x="389" y="1836"/>
                <a:ext cx="1830" cy="5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  <a:effectLst/>
            </p:spPr>
          </p:pic>
          <p:sp>
            <p:nvSpPr>
              <p:cNvPr id="702470" name="Line 6"/>
              <p:cNvSpPr>
                <a:spLocks noChangeShapeType="1"/>
              </p:cNvSpPr>
              <p:nvPr/>
            </p:nvSpPr>
            <p:spPr bwMode="auto">
              <a:xfrm>
                <a:off x="1971" y="1608"/>
                <a:ext cx="0" cy="317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471" name="Line 7"/>
              <p:cNvSpPr>
                <a:spLocks noChangeShapeType="1"/>
              </p:cNvSpPr>
              <p:nvPr/>
            </p:nvSpPr>
            <p:spPr bwMode="auto">
              <a:xfrm>
                <a:off x="971" y="1633"/>
                <a:ext cx="0" cy="317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02492" name="Text Box 28"/>
            <p:cNvSpPr txBox="1">
              <a:spLocks noChangeArrowheads="1"/>
            </p:cNvSpPr>
            <p:nvPr/>
          </p:nvSpPr>
          <p:spPr bwMode="auto">
            <a:xfrm>
              <a:off x="0" y="1692"/>
              <a:ext cx="8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 pulse</a:t>
              </a:r>
            </a:p>
          </p:txBody>
        </p:sp>
        <p:sp>
          <p:nvSpPr>
            <p:cNvPr id="702493" name="Rectangle 29"/>
            <p:cNvSpPr>
              <a:spLocks noChangeArrowheads="1"/>
            </p:cNvSpPr>
            <p:nvPr/>
          </p:nvSpPr>
          <p:spPr bwMode="auto">
            <a:xfrm>
              <a:off x="2206" y="1645"/>
              <a:ext cx="5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 dirty="0"/>
                <a:t>“mirror”</a:t>
              </a: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0" y="3587750"/>
            <a:ext cx="5253038" cy="1695450"/>
            <a:chOff x="0" y="2260"/>
            <a:chExt cx="3309" cy="1068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16" y="2260"/>
              <a:ext cx="3093" cy="1068"/>
              <a:chOff x="216" y="2260"/>
              <a:chExt cx="3093" cy="1068"/>
            </a:xfrm>
          </p:grpSpPr>
          <p:pic>
            <p:nvPicPr>
              <p:cNvPr id="702473" name="Picture 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r="1778"/>
              <a:stretch>
                <a:fillRect/>
              </a:stretch>
            </p:blipFill>
            <p:spPr bwMode="auto">
              <a:xfrm>
                <a:off x="216" y="2858"/>
                <a:ext cx="3093" cy="47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  <a:effectLst/>
            </p:spPr>
          </p:pic>
          <p:sp>
            <p:nvSpPr>
              <p:cNvPr id="702474" name="Line 10"/>
              <p:cNvSpPr>
                <a:spLocks noChangeShapeType="1"/>
              </p:cNvSpPr>
              <p:nvPr/>
            </p:nvSpPr>
            <p:spPr bwMode="auto">
              <a:xfrm flipH="1">
                <a:off x="791" y="2304"/>
                <a:ext cx="365" cy="546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475" name="Line 11"/>
              <p:cNvSpPr>
                <a:spLocks noChangeShapeType="1"/>
              </p:cNvSpPr>
              <p:nvPr/>
            </p:nvSpPr>
            <p:spPr bwMode="auto">
              <a:xfrm>
                <a:off x="1138" y="2309"/>
                <a:ext cx="819" cy="58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476" name="Line 12"/>
              <p:cNvSpPr>
                <a:spLocks noChangeShapeType="1"/>
              </p:cNvSpPr>
              <p:nvPr/>
            </p:nvSpPr>
            <p:spPr bwMode="auto">
              <a:xfrm flipH="1">
                <a:off x="1261" y="2260"/>
                <a:ext cx="575" cy="652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477" name="Line 13"/>
              <p:cNvSpPr>
                <a:spLocks noChangeShapeType="1"/>
              </p:cNvSpPr>
              <p:nvPr/>
            </p:nvSpPr>
            <p:spPr bwMode="auto">
              <a:xfrm>
                <a:off x="1828" y="2266"/>
                <a:ext cx="598" cy="62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02494" name="Rectangle 30"/>
            <p:cNvSpPr>
              <a:spLocks noChangeArrowheads="1"/>
            </p:cNvSpPr>
            <p:nvPr/>
          </p:nvSpPr>
          <p:spPr bwMode="auto">
            <a:xfrm>
              <a:off x="2049" y="2339"/>
              <a:ext cx="9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 dirty="0"/>
                <a:t>“</a:t>
              </a:r>
              <a:r>
                <a:rPr lang="en-US" sz="1600" dirty="0" err="1"/>
                <a:t>beamsplitter</a:t>
              </a:r>
              <a:r>
                <a:rPr lang="en-US" sz="1600" dirty="0"/>
                <a:t>”</a:t>
              </a:r>
            </a:p>
          </p:txBody>
        </p:sp>
        <p:sp>
          <p:nvSpPr>
            <p:cNvPr id="702495" name="Text Box 31"/>
            <p:cNvSpPr txBox="1">
              <a:spLocks noChangeArrowheads="1"/>
            </p:cNvSpPr>
            <p:nvPr/>
          </p:nvSpPr>
          <p:spPr bwMode="auto">
            <a:xfrm>
              <a:off x="0" y="2474"/>
              <a:ext cx="8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/2 pulse</a:t>
              </a:r>
            </a:p>
          </p:txBody>
        </p:sp>
      </p:grpSp>
      <p:grpSp>
        <p:nvGrpSpPr>
          <p:cNvPr id="10" name="Group 46"/>
          <p:cNvGrpSpPr/>
          <p:nvPr/>
        </p:nvGrpSpPr>
        <p:grpSpPr>
          <a:xfrm>
            <a:off x="436813" y="1716507"/>
            <a:ext cx="8370304" cy="4981073"/>
            <a:chOff x="436813" y="1716507"/>
            <a:chExt cx="8370304" cy="4981073"/>
          </a:xfrm>
        </p:grpSpPr>
        <p:pic>
          <p:nvPicPr>
            <p:cNvPr id="702486" name="Picture 22"/>
            <p:cNvPicPr>
              <a:picLocks noChangeAspect="1" noChangeArrowheads="1"/>
            </p:cNvPicPr>
            <p:nvPr/>
          </p:nvPicPr>
          <p:blipFill>
            <a:blip r:embed="rId8" cstate="print"/>
            <a:srcRect r="1147" b="10814"/>
            <a:stretch>
              <a:fillRect/>
            </a:stretch>
          </p:blipFill>
          <p:spPr bwMode="auto">
            <a:xfrm>
              <a:off x="436813" y="5208092"/>
              <a:ext cx="4038601" cy="11604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  <a:effectLst/>
          </p:spPr>
        </p:pic>
        <p:grpSp>
          <p:nvGrpSpPr>
            <p:cNvPr id="11" name="Group 10"/>
            <p:cNvGrpSpPr/>
            <p:nvPr/>
          </p:nvGrpSpPr>
          <p:grpSpPr>
            <a:xfrm>
              <a:off x="5783891" y="4644061"/>
              <a:ext cx="2239330" cy="2053519"/>
              <a:chOff x="5181600" y="1852613"/>
              <a:chExt cx="3581400" cy="3209925"/>
            </a:xfrm>
          </p:grpSpPr>
          <p:sp>
            <p:nvSpPr>
              <p:cNvPr id="39" name="Text Box 7"/>
              <p:cNvSpPr txBox="1">
                <a:spLocks noChangeArrowheads="1"/>
              </p:cNvSpPr>
              <p:nvPr/>
            </p:nvSpPr>
            <p:spPr bwMode="auto">
              <a:xfrm>
                <a:off x="5605463" y="2779713"/>
                <a:ext cx="1798637" cy="3365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Interior view</a:t>
                </a:r>
              </a:p>
            </p:txBody>
          </p:sp>
          <p:pic>
            <p:nvPicPr>
              <p:cNvPr id="40" name="Picture 10" descr="surf"/>
              <p:cNvPicPr>
                <a:picLocks noChangeAspect="1" noChangeArrowheads="1" noCrop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81600" y="1852613"/>
                <a:ext cx="3486150" cy="3209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" name="Text Box 14"/>
              <p:cNvSpPr txBox="1">
                <a:spLocks noChangeArrowheads="1"/>
              </p:cNvSpPr>
              <p:nvPr/>
            </p:nvSpPr>
            <p:spPr bwMode="auto">
              <a:xfrm>
                <a:off x="7162800" y="3333750"/>
                <a:ext cx="1600200" cy="57731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None/>
                </a:pPr>
                <a:r>
                  <a:rPr lang="en-US" dirty="0"/>
                  <a:t>|</a:t>
                </a:r>
                <a:r>
                  <a:rPr lang="en-US" dirty="0" err="1"/>
                  <a:t>p+k</a:t>
                </a:r>
                <a:r>
                  <a:rPr lang="en-US" dirty="0"/>
                  <a:t>&gt;</a:t>
                </a:r>
              </a:p>
            </p:txBody>
          </p:sp>
          <p:sp>
            <p:nvSpPr>
              <p:cNvPr id="42" name="Text Box 15"/>
              <p:cNvSpPr txBox="1">
                <a:spLocks noChangeArrowheads="1"/>
              </p:cNvSpPr>
              <p:nvPr/>
            </p:nvSpPr>
            <p:spPr bwMode="auto">
              <a:xfrm>
                <a:off x="5305670" y="2197428"/>
                <a:ext cx="1600200" cy="57731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None/>
                </a:pPr>
                <a:r>
                  <a:rPr lang="en-US" dirty="0"/>
                  <a:t>|p &gt;</a:t>
                </a:r>
              </a:p>
            </p:txBody>
          </p:sp>
        </p:grpSp>
        <p:cxnSp>
          <p:nvCxnSpPr>
            <p:cNvPr id="43" name="Elbow Connector 42"/>
            <p:cNvCxnSpPr/>
            <p:nvPr/>
          </p:nvCxnSpPr>
          <p:spPr>
            <a:xfrm rot="5400000">
              <a:off x="6147217" y="2548194"/>
              <a:ext cx="3491588" cy="1828213"/>
            </a:xfrm>
            <a:prstGeom prst="bentConnector3">
              <a:avLst>
                <a:gd name="adj1" fmla="val 70733"/>
              </a:avLst>
            </a:prstGeom>
            <a:ln w="41275">
              <a:headEnd w="med" len="lg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 bwMode="auto">
          <a:xfrm>
            <a:off x="4702428" y="824935"/>
            <a:ext cx="4372992" cy="296220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537960" y="3597275"/>
            <a:ext cx="148526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95563" y="338953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Time</a:t>
            </a:r>
          </a:p>
        </p:txBody>
      </p:sp>
      <p:cxnSp>
        <p:nvCxnSpPr>
          <p:cNvPr id="57" name="Straight Arrow Connector 56"/>
          <p:cNvCxnSpPr>
            <a:stCxn id="60" idx="3"/>
          </p:cNvCxnSpPr>
          <p:nvPr/>
        </p:nvCxnSpPr>
        <p:spPr>
          <a:xfrm flipH="1" flipV="1">
            <a:off x="4849081" y="925114"/>
            <a:ext cx="4678" cy="4059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8722" y="1631469"/>
            <a:ext cx="970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Position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5258769"/>
      </p:ext>
    </p:extLst>
  </p:cSld>
  <p:clrMapOvr>
    <a:masterClrMapping/>
  </p:clrMapOvr>
  <p:transition advTm="1536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/>
          <p:nvPr/>
        </p:nvGrpSpPr>
        <p:grpSpPr>
          <a:xfrm>
            <a:off x="5292080" y="419792"/>
            <a:ext cx="787400" cy="5781780"/>
            <a:chOff x="3735894" y="730250"/>
            <a:chExt cx="787400" cy="5232400"/>
          </a:xfrm>
        </p:grpSpPr>
        <p:sp>
          <p:nvSpPr>
            <p:cNvPr id="2" name="Rectangle 1"/>
            <p:cNvSpPr/>
            <p:nvPr/>
          </p:nvSpPr>
          <p:spPr>
            <a:xfrm>
              <a:off x="3735894" y="730250"/>
              <a:ext cx="787400" cy="5232400"/>
            </a:xfrm>
            <a:prstGeom prst="rect">
              <a:avLst/>
            </a:prstGeom>
            <a:solidFill>
              <a:srgbClr val="0000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862894" y="850900"/>
              <a:ext cx="533400" cy="215900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62894" y="5638800"/>
              <a:ext cx="533400" cy="215900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Oval 13"/>
          <p:cNvSpPr/>
          <p:nvPr/>
        </p:nvSpPr>
        <p:spPr>
          <a:xfrm>
            <a:off x="5589742" y="5585990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622002" y="644841"/>
            <a:ext cx="127555" cy="52935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589742" y="4924315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589742" y="4924315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604402" y="632184"/>
            <a:ext cx="104775" cy="52768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583420" y="4931622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639984" y="4897825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639984" y="623849"/>
            <a:ext cx="127555" cy="52935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607776" y="5596101"/>
            <a:ext cx="146738" cy="14673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602819" y="5512622"/>
            <a:ext cx="146738" cy="146736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1043"/>
            <a:ext cx="4752528" cy="569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179512" y="340041"/>
            <a:ext cx="475252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Wave function of atom has phase factor exp(i</a:t>
            </a:r>
            <a:r>
              <a:rPr lang="en-GB" sz="2400" b="1" dirty="0">
                <a:latin typeface="Symbol" pitchFamily="18" charset="2"/>
              </a:rPr>
              <a:t>f</a:t>
            </a:r>
            <a:r>
              <a:rPr lang="en-GB" sz="2400" b="1" dirty="0"/>
              <a:t>)  </a:t>
            </a: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6100462" y="949641"/>
            <a:ext cx="475252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The </a:t>
            </a:r>
            <a:r>
              <a:rPr lang="en-GB" sz="2400" b="1" dirty="0" err="1"/>
              <a:t>wavefunction</a:t>
            </a:r>
            <a:endParaRPr lang="en-GB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Phase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Symbol" panose="05050102010706020507" pitchFamily="18" charset="2"/>
              <a:buChar char="F"/>
            </a:pPr>
            <a:r>
              <a:rPr lang="en-GB" sz="2400" b="1" dirty="0"/>
              <a:t>~ </a:t>
            </a:r>
            <a:r>
              <a:rPr lang="en-GB" sz="2400" b="1" dirty="0" err="1"/>
              <a:t>k.z</a:t>
            </a:r>
            <a:r>
              <a:rPr lang="en-GB" sz="2400" b="1" dirty="0"/>
              <a:t> ~ </a:t>
            </a:r>
            <a:r>
              <a:rPr lang="en-GB" sz="2400" b="1" dirty="0" err="1"/>
              <a:t>k.g</a:t>
            </a:r>
            <a:r>
              <a:rPr lang="en-GB" sz="2400" b="1" dirty="0"/>
              <a:t>.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GB" sz="2400" b="1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10 m rise/fall ~1 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100 m rise/fall ~ 3.2s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sz="2400" b="1" dirty="0"/>
              <a:t>1000 m rise/fall ~ 10 s</a:t>
            </a:r>
          </a:p>
        </p:txBody>
      </p:sp>
      <p:sp>
        <p:nvSpPr>
          <p:cNvPr id="4" name="Rectangle 3"/>
          <p:cNvSpPr/>
          <p:nvPr/>
        </p:nvSpPr>
        <p:spPr>
          <a:xfrm>
            <a:off x="7780541" y="1764328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</a:t>
            </a:r>
            <a:r>
              <a:rPr lang="en-US" sz="2000" b="1" baseline="30000" dirty="0">
                <a:solidFill>
                  <a:srgbClr val="C00000"/>
                </a:solidFill>
              </a:rPr>
              <a:t>2</a:t>
            </a:r>
            <a:endParaRPr lang="en-US" sz="2000" dirty="0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81D04D09-13E9-4BD5-9AC4-782302129057}"/>
              </a:ext>
            </a:extLst>
          </p:cNvPr>
          <p:cNvSpPr txBox="1">
            <a:spLocks noChangeArrowheads="1"/>
          </p:cNvSpPr>
          <p:nvPr/>
        </p:nvSpPr>
        <p:spPr>
          <a:xfrm>
            <a:off x="6100462" y="3323794"/>
            <a:ext cx="2954335" cy="1159677"/>
          </a:xfrm>
          <a:prstGeom prst="rect">
            <a:avLst/>
          </a:prstGeom>
        </p:spPr>
        <p:txBody>
          <a:bodyPr/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1-5 m separation possible in 100 </a:t>
            </a:r>
          </a:p>
          <a:p>
            <a:r>
              <a:rPr lang="en-US" dirty="0">
                <a:solidFill>
                  <a:srgbClr val="FF0000"/>
                </a:solidFill>
              </a:rPr>
              <a:t>meter experiment </a:t>
            </a:r>
            <a:r>
              <a:rPr lang="en-US" sz="2400" dirty="0">
                <a:solidFill>
                  <a:srgbClr val="0070C0"/>
                </a:solidFill>
              </a:rPr>
              <a:t>(10-50 cm already achieved at Stanford with 10 m interferometer)</a:t>
            </a:r>
          </a:p>
        </p:txBody>
      </p:sp>
    </p:spTree>
    <p:extLst>
      <p:ext uri="{BB962C8B-B14F-4D97-AF65-F5344CB8AC3E}">
        <p14:creationId xmlns:p14="http://schemas.microsoft.com/office/powerpoint/2010/main" val="78206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-2.5E-6 -0.1194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4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8148E-6 L 1.11111E-6 -0.63218 " pathEditMode="relative" rAng="0" ptsTypes="AA">
                                      <p:cBhvr>
                                        <p:cTn id="20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4.44444E-6 -0.25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44444E-6 -0.25185 L 4.44444E-6 -0.1425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00"/>
                            </p:stCondLst>
                            <p:childTnLst>
                              <p:par>
                                <p:cTn id="3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4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15556 L -4.44444E-6 -0.2518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44444E-6 -0.25185 L -4.44444E-6 0.003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63588 L 2.22222E-6 -2.22222E-6 " pathEditMode="relative" rAng="0" ptsTypes="AA">
                                      <p:cBhvr>
                                        <p:cTn id="44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6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900"/>
                            </p:stCondLst>
                            <p:childTnLst>
                              <p:par>
                                <p:cTn id="5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12014 L -2.5E-6 0.00023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12107 L 0.00139 -0.07385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7" grpId="0" animBg="1"/>
      <p:bldP spid="7" grpId="1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0" grpId="3" animBg="1"/>
      <p:bldP spid="12" grpId="0" animBg="1"/>
      <p:bldP spid="12" grpId="1" animBg="1"/>
      <p:bldP spid="13" grpId="0" animBg="1"/>
      <p:bldP spid="13" grpId="1" animBg="1"/>
      <p:bldP spid="13" grpId="2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C34AF43-5B7F-556D-ED39-ED5A89AA5FA2}"/>
              </a:ext>
            </a:extLst>
          </p:cNvPr>
          <p:cNvSpPr txBox="1"/>
          <p:nvPr/>
        </p:nvSpPr>
        <p:spPr>
          <a:xfrm>
            <a:off x="461060" y="1737467"/>
            <a:ext cx="841156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+mj-lt"/>
              </a:rPr>
              <a:t>       Probing the Dark Universe and Primordial </a:t>
            </a:r>
          </a:p>
          <a:p>
            <a:r>
              <a:rPr lang="en-US" sz="3200" b="1" dirty="0">
                <a:solidFill>
                  <a:srgbClr val="FF0000"/>
                </a:solidFill>
                <a:latin typeface="+mj-lt"/>
              </a:rPr>
              <a:t>        Gravitational Waves </a:t>
            </a: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with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 Atomic Beams</a:t>
            </a:r>
          </a:p>
          <a:p>
            <a:endParaRPr lang="en-US" sz="3200" b="1" dirty="0">
              <a:solidFill>
                <a:srgbClr val="FF0000"/>
              </a:solidFill>
              <a:latin typeface="+mj-lt"/>
            </a:endParaRPr>
          </a:p>
          <a:p>
            <a:r>
              <a:rPr lang="en-US" sz="2400" b="1" i="1" dirty="0">
                <a:solidFill>
                  <a:srgbClr val="C00000"/>
                </a:solidFill>
                <a:latin typeface="+mj-lt"/>
              </a:rPr>
              <a:t>   Matter-wave Atomic Gradiometer Interferometric Sensor </a:t>
            </a:r>
          </a:p>
          <a:p>
            <a:r>
              <a:rPr lang="en-US" sz="2400" b="1" i="1" dirty="0">
                <a:solidFill>
                  <a:srgbClr val="C00000"/>
                </a:solidFill>
                <a:latin typeface="+mj-lt"/>
              </a:rPr>
              <a:t>                                        (MAGIS – 100)</a:t>
            </a:r>
          </a:p>
          <a:p>
            <a:r>
              <a:rPr lang="en-US" sz="2400" dirty="0">
                <a:solidFill>
                  <a:srgbClr val="0070C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en-US" sz="2400" dirty="0">
                <a:solidFill>
                  <a:srgbClr val="0070C0"/>
                </a:solidFill>
                <a:latin typeface="Monotype Corsiva" panose="03010101010201010101" pitchFamily="66" charset="0"/>
              </a:rPr>
              <a:t>                              </a:t>
            </a:r>
            <a:r>
              <a:rPr lang="en-US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Swapan Chattopadhyay</a:t>
            </a:r>
          </a:p>
          <a:p>
            <a:r>
              <a:rPr lang="en-US" sz="2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UC Berkeley and Fermilab</a:t>
            </a:r>
          </a:p>
          <a:p>
            <a:endParaRPr lang="en-US" sz="2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June 15, 2023    </a:t>
            </a: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CERN BE-ABP Seminar</a:t>
            </a:r>
            <a:endParaRPr lang="en-US" sz="2400" b="1" i="1" dirty="0">
              <a:solidFill>
                <a:srgbClr val="0070C0"/>
              </a:solidFill>
              <a:latin typeface="+mj-lt"/>
            </a:endParaRPr>
          </a:p>
          <a:p>
            <a:endParaRPr lang="en-US" sz="2400" b="1" i="1" dirty="0">
              <a:solidFill>
                <a:srgbClr val="C00000"/>
              </a:solidFill>
              <a:latin typeface="+mj-lt"/>
            </a:endParaRPr>
          </a:p>
          <a:p>
            <a:endParaRPr lang="en-US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0061E9-8FBF-2DBA-3EA6-F1A3FAB29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6" y="407194"/>
            <a:ext cx="710318" cy="7103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743371-B82D-83A4-2B6D-4A000DD11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201149" y="478037"/>
            <a:ext cx="639475" cy="63947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04ECCF5-E432-4F6A-E99E-63AF811C6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04" y="1211512"/>
            <a:ext cx="2414435" cy="411162"/>
          </a:xfrm>
        </p:spPr>
        <p:txBody>
          <a:bodyPr/>
          <a:lstStyle/>
          <a:p>
            <a:r>
              <a:rPr lang="en-US" sz="2400" dirty="0">
                <a:solidFill>
                  <a:srgbClr val="002060"/>
                </a:solidFill>
              </a:rPr>
              <a:t>Fermilab DOE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613E6B-1CD3-46E6-C7CC-0AC3E9618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339" y="544762"/>
            <a:ext cx="1613198" cy="625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C66777-C771-335A-254B-BC5791505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539" y="544762"/>
            <a:ext cx="1696565" cy="6394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37625F-49E5-7641-1B13-594907329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5979" y="134256"/>
            <a:ext cx="2276648" cy="122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163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ullApparatusSmal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8246" y="1525827"/>
            <a:ext cx="1956436" cy="2619453"/>
          </a:xfrm>
          <a:prstGeom prst="rect">
            <a:avLst/>
          </a:prstGeom>
        </p:spPr>
      </p:pic>
      <p:pic>
        <p:nvPicPr>
          <p:cNvPr id="9" name="Picture 4" descr="\\ATOMSRV1\ep\Experiment Pictures\fisheyeetc\stanford10mTow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9146" y="777240"/>
            <a:ext cx="2274534" cy="39596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meter scale atomic fountain at Stanford</a:t>
            </a:r>
          </a:p>
        </p:txBody>
      </p:sp>
      <p:pic>
        <p:nvPicPr>
          <p:cNvPr id="7" name="Picture 6" descr="3DSolderingSide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8876" y="4888775"/>
            <a:ext cx="2242457" cy="1681844"/>
          </a:xfrm>
          <a:prstGeom prst="rect">
            <a:avLst/>
          </a:prstGeom>
        </p:spPr>
      </p:pic>
      <p:pic>
        <p:nvPicPr>
          <p:cNvPr id="8" name="Picture 7" descr="MirrorInstalledImageSmall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4484" y="4817521"/>
            <a:ext cx="2129906" cy="1597430"/>
          </a:xfrm>
          <a:prstGeom prst="rect">
            <a:avLst/>
          </a:prstGeom>
        </p:spPr>
      </p:pic>
      <p:pic>
        <p:nvPicPr>
          <p:cNvPr id="10" name="Picture 9" descr="ShortenedApparatus.pd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" y="830942"/>
            <a:ext cx="4016829" cy="5632688"/>
          </a:xfrm>
          <a:prstGeom prst="rect">
            <a:avLst/>
          </a:prstGeom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0438" y="2773680"/>
            <a:ext cx="1048170" cy="17643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 bwMode="auto">
          <a:xfrm flipH="1">
            <a:off x="5471160" y="3276600"/>
            <a:ext cx="1844040" cy="411480"/>
          </a:xfrm>
          <a:prstGeom prst="straightConnector1">
            <a:avLst/>
          </a:prstGeom>
          <a:ln>
            <a:solidFill>
              <a:srgbClr val="E6E6E6"/>
            </a:solidFill>
            <a:headEnd type="none" w="med" len="med"/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" name="Group 10"/>
          <p:cNvGrpSpPr/>
          <p:nvPr/>
        </p:nvGrpSpPr>
        <p:grpSpPr>
          <a:xfrm>
            <a:off x="6816776" y="790985"/>
            <a:ext cx="1930984" cy="1786801"/>
            <a:chOff x="1850347" y="1831556"/>
            <a:chExt cx="4064955" cy="3240128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 l="3625" t="20724" r="9970"/>
            <a:stretch>
              <a:fillRect/>
            </a:stretch>
          </p:blipFill>
          <p:spPr bwMode="auto">
            <a:xfrm>
              <a:off x="1952902" y="1831556"/>
              <a:ext cx="3962400" cy="3240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1850347" y="1874696"/>
              <a:ext cx="9637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&lt; 3 </a:t>
              </a:r>
              <a:r>
                <a:rPr lang="en-US" sz="2000" dirty="0" err="1"/>
                <a:t>nK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40229895"/>
      </p:ext>
    </p:extLst>
  </p:cSld>
  <p:clrMapOvr>
    <a:masterClrMapping/>
  </p:clrMapOvr>
  <p:transition advTm="44445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at long interrogation time</a:t>
            </a:r>
            <a:endParaRPr lang="en-US" dirty="0">
              <a:ea typeface="ＭＳ Ｐゴシック" pitchFamily="34" charset="-128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599090" y="767164"/>
            <a:ext cx="4058570" cy="2686007"/>
            <a:chOff x="438150" y="1746885"/>
            <a:chExt cx="4815840" cy="3270920"/>
          </a:xfrm>
        </p:grpSpPr>
        <p:pic>
          <p:nvPicPr>
            <p:cNvPr id="22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t="579"/>
            <a:stretch>
              <a:fillRect/>
            </a:stretch>
          </p:blipFill>
          <p:spPr bwMode="auto">
            <a:xfrm>
              <a:off x="438150" y="1746885"/>
              <a:ext cx="4170045" cy="3270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3" descr="C:\thesis\sugarbaker\trunk\introduction\singleSho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82489" y="1851660"/>
              <a:ext cx="571501" cy="1047752"/>
            </a:xfrm>
            <a:prstGeom prst="rect">
              <a:avLst/>
            </a:prstGeom>
            <a:noFill/>
          </p:spPr>
        </p:pic>
      </p:grpSp>
      <p:grpSp>
        <p:nvGrpSpPr>
          <p:cNvPr id="3" name="Group 31"/>
          <p:cNvGrpSpPr/>
          <p:nvPr/>
        </p:nvGrpSpPr>
        <p:grpSpPr>
          <a:xfrm>
            <a:off x="273501" y="4893380"/>
            <a:ext cx="5699760" cy="1615440"/>
            <a:chOff x="785813" y="4084509"/>
            <a:chExt cx="7572375" cy="2273423"/>
          </a:xfrm>
        </p:grpSpPr>
        <p:pic>
          <p:nvPicPr>
            <p:cNvPr id="30003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6384" y="5605463"/>
              <a:ext cx="7571232" cy="43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0034" name="Picture 2" descr="C:\thesis\sugarbaker\talk\assembledImage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5813" y="4084509"/>
              <a:ext cx="7572375" cy="1544765"/>
            </a:xfrm>
            <a:prstGeom prst="rect">
              <a:avLst/>
            </a:prstGeom>
            <a:noFill/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29113" y="5956061"/>
              <a:ext cx="447674" cy="401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8"/>
          <p:cNvGrpSpPr/>
          <p:nvPr/>
        </p:nvGrpSpPr>
        <p:grpSpPr>
          <a:xfrm>
            <a:off x="5640687" y="1121143"/>
            <a:ext cx="2492528" cy="1833709"/>
            <a:chOff x="5241553" y="1393462"/>
            <a:chExt cx="2823289" cy="2077045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553" y="1393462"/>
              <a:ext cx="2823289" cy="20770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 bwMode="auto">
            <a:xfrm>
              <a:off x="5241553" y="1393462"/>
              <a:ext cx="499680" cy="4671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216575" y="4491555"/>
            <a:ext cx="2560320" cy="1570133"/>
            <a:chOff x="1083745" y="1719221"/>
            <a:chExt cx="3230048" cy="195208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8" t="52351"/>
            <a:stretch>
              <a:fillRect/>
            </a:stretch>
          </p:blipFill>
          <p:spPr bwMode="auto">
            <a:xfrm>
              <a:off x="1165872" y="1719221"/>
              <a:ext cx="3147921" cy="19520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 bwMode="auto">
            <a:xfrm>
              <a:off x="1094282" y="1740809"/>
              <a:ext cx="479685" cy="2998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083745" y="1788218"/>
              <a:ext cx="479685" cy="2998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535237" y="3061840"/>
            <a:ext cx="2920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Wavepacket separation at apex  (this data 50 </a:t>
            </a:r>
            <a:r>
              <a:rPr lang="en-US" i="1" dirty="0" err="1"/>
              <a:t>nK</a:t>
            </a:r>
            <a:r>
              <a:rPr lang="en-US" i="1" dirty="0"/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883821" y="648264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1600" dirty="0"/>
              <a:t>Dickerson, et al., PRL </a:t>
            </a:r>
            <a:r>
              <a:rPr lang="en-US" sz="1600" b="1" dirty="0"/>
              <a:t>111</a:t>
            </a:r>
            <a:r>
              <a:rPr lang="en-US" sz="1600" dirty="0"/>
              <a:t>, 083001 (2013).</a:t>
            </a:r>
            <a:endParaRPr lang="en-US" sz="1600" dirty="0">
              <a:effectLst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8478" y="4525615"/>
            <a:ext cx="292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Interference (3 </a:t>
            </a:r>
            <a:r>
              <a:rPr lang="en-US" i="1" dirty="0" err="1"/>
              <a:t>nK</a:t>
            </a:r>
            <a:r>
              <a:rPr lang="en-US" i="1" dirty="0"/>
              <a:t> cloud)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15543" y="885372"/>
            <a:ext cx="655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Port 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22801" y="1342572"/>
            <a:ext cx="655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Port 2</a:t>
            </a:r>
          </a:p>
        </p:txBody>
      </p:sp>
      <p:sp>
        <p:nvSpPr>
          <p:cNvPr id="6" name="Rectangle 5"/>
          <p:cNvSpPr/>
          <p:nvPr/>
        </p:nvSpPr>
        <p:spPr>
          <a:xfrm>
            <a:off x="924213" y="3534535"/>
            <a:ext cx="3251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2T = 2.3 seconds</a:t>
            </a:r>
          </a:p>
          <a:p>
            <a:pPr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 cm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wavepacket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separation</a:t>
            </a:r>
          </a:p>
        </p:txBody>
      </p:sp>
    </p:spTree>
    <p:extLst>
      <p:ext uri="{BB962C8B-B14F-4D97-AF65-F5344CB8AC3E}">
        <p14:creationId xmlns:p14="http://schemas.microsoft.com/office/powerpoint/2010/main" val="372756322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gradiometer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9630" y="989715"/>
            <a:ext cx="75320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dirty="0"/>
              <a:t> Clock </a:t>
            </a:r>
            <a:r>
              <a:rPr lang="en-US" sz="2000" dirty="0"/>
              <a:t>- Single photon transitions in clock atoms (e.g., Sr, </a:t>
            </a:r>
            <a:r>
              <a:rPr lang="en-US" sz="2000" dirty="0" err="1"/>
              <a:t>Yb</a:t>
            </a:r>
            <a:r>
              <a:rPr lang="en-US" sz="2000" dirty="0"/>
              <a:t>, …)</a:t>
            </a:r>
          </a:p>
          <a:p>
            <a:pPr>
              <a:lnSpc>
                <a:spcPct val="150000"/>
              </a:lnSpc>
            </a:pPr>
            <a:r>
              <a:rPr lang="en-US" sz="2000" i="1" dirty="0"/>
              <a:t> Gradiometer -</a:t>
            </a:r>
            <a:r>
              <a:rPr lang="en-US" sz="2000" dirty="0"/>
              <a:t> Compare two separated clock atoms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 Inertially sensitive (e.g., accelerometer pulse sequence)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 Common laser phase noise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E305DD-E3A5-4DA2-A635-E2404EB1C0AD}"/>
              </a:ext>
            </a:extLst>
          </p:cNvPr>
          <p:cNvGrpSpPr/>
          <p:nvPr/>
        </p:nvGrpSpPr>
        <p:grpSpPr>
          <a:xfrm>
            <a:off x="118323" y="4389295"/>
            <a:ext cx="8894618" cy="1152634"/>
            <a:chOff x="109066" y="1366957"/>
            <a:chExt cx="8894618" cy="1152634"/>
          </a:xfrm>
        </p:grpSpPr>
        <p:pic>
          <p:nvPicPr>
            <p:cNvPr id="6" name="Picture 1">
              <a:extLst>
                <a:ext uri="{FF2B5EF4-FFF2-40B4-BE49-F238E27FC236}">
                  <a16:creationId xmlns:a16="http://schemas.microsoft.com/office/drawing/2014/main" id="{B1E9FA8D-D6CD-4AA8-B0C4-3C944186A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9066" y="1465075"/>
              <a:ext cx="8894618" cy="105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C68849-DF4B-4C09-9387-0EC4A55CBA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b="6642"/>
            <a:stretch>
              <a:fillRect/>
            </a:stretch>
          </p:blipFill>
          <p:spPr bwMode="auto">
            <a:xfrm>
              <a:off x="1878757" y="1366957"/>
              <a:ext cx="1378371" cy="112925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41B877-2F51-46C2-AA7C-B0B3EF3CA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b="6642"/>
            <a:stretch>
              <a:fillRect/>
            </a:stretch>
          </p:blipFill>
          <p:spPr bwMode="auto">
            <a:xfrm>
              <a:off x="5805948" y="1377466"/>
              <a:ext cx="1378371" cy="112925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EC0A001-6876-47EC-8E75-F4A2FB7B6FF4}"/>
              </a:ext>
            </a:extLst>
          </p:cNvPr>
          <p:cNvSpPr txBox="1"/>
          <p:nvPr/>
        </p:nvSpPr>
        <p:spPr>
          <a:xfrm>
            <a:off x="227196" y="5307654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Laser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899EDE-5652-41D4-8671-3525C08E4701}"/>
              </a:ext>
            </a:extLst>
          </p:cNvPr>
          <p:cNvSpPr txBox="1"/>
          <p:nvPr/>
        </p:nvSpPr>
        <p:spPr>
          <a:xfrm>
            <a:off x="8153209" y="5333879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Laser</a:t>
            </a:r>
          </a:p>
        </p:txBody>
      </p:sp>
      <p:sp>
        <p:nvSpPr>
          <p:cNvPr id="12" name="Text Box 34">
            <a:extLst>
              <a:ext uri="{FF2B5EF4-FFF2-40B4-BE49-F238E27FC236}">
                <a16:creationId xmlns:a16="http://schemas.microsoft.com/office/drawing/2014/main" id="{EF48E8E0-ABE5-4218-B48E-ACFC5F0D7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590" y="3862991"/>
            <a:ext cx="193228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Tahoma" pitchFamily="34" charset="0"/>
              </a:rPr>
              <a:t>Common interferometer laser 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034D35-E640-4467-9C9C-FCF293C64A95}"/>
              </a:ext>
            </a:extLst>
          </p:cNvPr>
          <p:cNvSpPr txBox="1"/>
          <p:nvPr/>
        </p:nvSpPr>
        <p:spPr>
          <a:xfrm>
            <a:off x="2234954" y="4035565"/>
            <a:ext cx="831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Tahoma" pitchFamily="34" charset="0"/>
              </a:rPr>
              <a:t>Atoms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600EED-2CB7-4A99-B44F-37410267371E}"/>
              </a:ext>
            </a:extLst>
          </p:cNvPr>
          <p:cNvSpPr txBox="1"/>
          <p:nvPr/>
        </p:nvSpPr>
        <p:spPr>
          <a:xfrm>
            <a:off x="6153022" y="4073434"/>
            <a:ext cx="831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Tahoma" pitchFamily="34" charset="0"/>
              </a:rPr>
              <a:t>Atoms</a:t>
            </a:r>
          </a:p>
        </p:txBody>
      </p:sp>
      <p:pic>
        <p:nvPicPr>
          <p:cNvPr id="15" name="Picture 38">
            <a:extLst>
              <a:ext uri="{FF2B5EF4-FFF2-40B4-BE49-F238E27FC236}">
                <a16:creationId xmlns:a16="http://schemas.microsoft.com/office/drawing/2014/main" id="{ED70AB33-0953-4C5F-9833-29860DDDC9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12386" t="68551" r="9810" b="19399"/>
          <a:stretch/>
        </p:blipFill>
        <p:spPr bwMode="auto">
          <a:xfrm>
            <a:off x="1849797" y="5791642"/>
            <a:ext cx="5345870" cy="19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4">
            <a:extLst>
              <a:ext uri="{FF2B5EF4-FFF2-40B4-BE49-F238E27FC236}">
                <a16:creationId xmlns:a16="http://schemas.microsoft.com/office/drawing/2014/main" id="{8C19085D-95E5-4B1D-BF79-FA97A75DC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49" y="5958935"/>
            <a:ext cx="2464842" cy="38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</a:rPr>
              <a:t>Measurement baseline</a:t>
            </a:r>
          </a:p>
        </p:txBody>
      </p:sp>
    </p:spTree>
    <p:extLst>
      <p:ext uri="{BB962C8B-B14F-4D97-AF65-F5344CB8AC3E}">
        <p14:creationId xmlns:p14="http://schemas.microsoft.com/office/powerpoint/2010/main" val="31060105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0"/>
          <p:cNvGrpSpPr/>
          <p:nvPr/>
        </p:nvGrpSpPr>
        <p:grpSpPr>
          <a:xfrm>
            <a:off x="1539819" y="1604415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5446" y="4925041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4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5"/>
          <p:cNvGrpSpPr/>
          <p:nvPr/>
        </p:nvGrpSpPr>
        <p:grpSpPr>
          <a:xfrm>
            <a:off x="804066" y="5826132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Example: Two Atomic Clocks</a:t>
            </a:r>
          </a:p>
        </p:txBody>
      </p:sp>
      <p:grpSp>
        <p:nvGrpSpPr>
          <p:cNvPr id="6" name="Group 133"/>
          <p:cNvGrpSpPr/>
          <p:nvPr/>
        </p:nvGrpSpPr>
        <p:grpSpPr>
          <a:xfrm>
            <a:off x="804066" y="2359032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3" name="Straight Arrow Connector 112"/>
          <p:cNvCxnSpPr/>
          <p:nvPr/>
        </p:nvCxnSpPr>
        <p:spPr>
          <a:xfrm>
            <a:off x="595157" y="3091061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638014" y="4219770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Time</a:t>
            </a:r>
          </a:p>
        </p:txBody>
      </p: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4279" y="2088474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85"/>
          <p:cNvGrpSpPr/>
          <p:nvPr/>
        </p:nvGrpSpPr>
        <p:grpSpPr>
          <a:xfrm rot="16200000">
            <a:off x="6508926" y="2586731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33530" y="2098985"/>
            <a:ext cx="990600" cy="990600"/>
          </a:xfrm>
          <a:prstGeom prst="rect">
            <a:avLst/>
          </a:prstGeom>
          <a:noFill/>
        </p:spPr>
      </p:pic>
      <p:grpSp>
        <p:nvGrpSpPr>
          <p:cNvPr id="9" name="Group 102"/>
          <p:cNvGrpSpPr/>
          <p:nvPr/>
        </p:nvGrpSpPr>
        <p:grpSpPr>
          <a:xfrm rot="16200000">
            <a:off x="2168177" y="2597242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130"/>
          <p:cNvGrpSpPr/>
          <p:nvPr/>
        </p:nvGrpSpPr>
        <p:grpSpPr>
          <a:xfrm>
            <a:off x="4193537" y="802926"/>
            <a:ext cx="1185789" cy="977351"/>
            <a:chOff x="4193537" y="913288"/>
            <a:chExt cx="1185789" cy="97735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6" name="Straight Connector 135"/>
          <p:cNvCxnSpPr/>
          <p:nvPr/>
        </p:nvCxnSpPr>
        <p:spPr>
          <a:xfrm flipV="1">
            <a:off x="4381500" y="1076325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41"/>
          <p:cNvGrpSpPr/>
          <p:nvPr/>
        </p:nvGrpSpPr>
        <p:grpSpPr>
          <a:xfrm>
            <a:off x="4135485" y="3721012"/>
            <a:ext cx="3957638" cy="1220501"/>
            <a:chOff x="4135485" y="3721012"/>
            <a:chExt cx="3957638" cy="1220501"/>
          </a:xfrm>
        </p:grpSpPr>
        <p:sp>
          <p:nvSpPr>
            <p:cNvPr id="137" name="TextBox 136"/>
            <p:cNvSpPr txBox="1"/>
            <p:nvPr/>
          </p:nvSpPr>
          <p:spPr>
            <a:xfrm>
              <a:off x="4449808" y="3721012"/>
              <a:ext cx="3386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i="1" dirty="0"/>
                <a:t>Phase evolved by atom after time T</a:t>
              </a:r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4135485" y="4112838"/>
              <a:ext cx="871538" cy="728661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7221585" y="4084263"/>
              <a:ext cx="871538" cy="857250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44"/>
          <p:cNvGrpSpPr/>
          <p:nvPr/>
        </p:nvGrpSpPr>
        <p:grpSpPr>
          <a:xfrm>
            <a:off x="1524000" y="2636520"/>
            <a:ext cx="5044440" cy="538460"/>
            <a:chOff x="1524000" y="2636520"/>
            <a:chExt cx="5044440" cy="538460"/>
          </a:xfrm>
        </p:grpSpPr>
        <p:sp>
          <p:nvSpPr>
            <p:cNvPr id="143" name="TextBox 142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</p:grpSp>
      <p:pic>
        <p:nvPicPr>
          <p:cNvPr id="14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4464050" y="1204119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0349" y="248883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5855446" y="1522208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486542" y="1519190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7281" y="596062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1460517"/>
      </p:ext>
    </p:extLst>
  </p:cSld>
  <p:clrMapOvr>
    <a:masterClrMapping/>
  </p:clrMapOvr>
  <p:transition advTm="1513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95365 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77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-4.72222E-6 0.500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95365 4.4444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 bwMode="auto">
          <a:xfrm>
            <a:off x="8176387" y="4641471"/>
            <a:ext cx="842963" cy="842963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4074" y="4900372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4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0"/>
          <p:cNvGrpSpPr/>
          <p:nvPr/>
        </p:nvGrpSpPr>
        <p:grpSpPr>
          <a:xfrm>
            <a:off x="1539819" y="1615083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5"/>
          <p:cNvGrpSpPr/>
          <p:nvPr/>
        </p:nvGrpSpPr>
        <p:grpSpPr>
          <a:xfrm>
            <a:off x="804066" y="5826132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804066" y="2359032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4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6493160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33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2136645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9371" y="3033139"/>
            <a:ext cx="2343150" cy="157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>
            <a:stCxn id="33" idx="2"/>
            <a:endCxn id="30" idx="1"/>
          </p:cNvCxnSpPr>
          <p:nvPr/>
        </p:nvCxnSpPr>
        <p:spPr>
          <a:xfrm>
            <a:off x="7032403" y="3782199"/>
            <a:ext cx="1267433" cy="98272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17990" y="3135868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GW changes light travel time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95157" y="3091061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8014" y="4219770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Time</a:t>
            </a:r>
          </a:p>
        </p:txBody>
      </p:sp>
      <p:grpSp>
        <p:nvGrpSpPr>
          <p:cNvPr id="9" name="Group 35"/>
          <p:cNvGrpSpPr/>
          <p:nvPr/>
        </p:nvGrpSpPr>
        <p:grpSpPr>
          <a:xfrm>
            <a:off x="4193537" y="802926"/>
            <a:ext cx="1185789" cy="977351"/>
            <a:chOff x="4193537" y="913288"/>
            <a:chExt cx="1185789" cy="977351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1" name="Straight Connector 40"/>
          <p:cNvCxnSpPr/>
          <p:nvPr/>
        </p:nvCxnSpPr>
        <p:spPr>
          <a:xfrm flipV="1">
            <a:off x="4381500" y="1076325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73099" y="3882257"/>
            <a:ext cx="1370901" cy="35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46"/>
          <p:cNvGrpSpPr/>
          <p:nvPr/>
        </p:nvGrpSpPr>
        <p:grpSpPr>
          <a:xfrm>
            <a:off x="1524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</p:grp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4464050" y="1204119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5048080"/>
      </p:ext>
    </p:extLst>
  </p:cSld>
  <p:clrMapOvr>
    <a:masterClrMapping/>
  </p:clrMapOvr>
  <p:transition advTm="151399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3"/>
          <p:cNvGrpSpPr/>
          <p:nvPr/>
        </p:nvGrpSpPr>
        <p:grpSpPr>
          <a:xfrm>
            <a:off x="662172" y="2910842"/>
            <a:ext cx="7429500" cy="415637"/>
            <a:chOff x="0" y="1239646"/>
            <a:chExt cx="7429500" cy="415637"/>
          </a:xfrm>
        </p:grpSpPr>
        <p:sp>
          <p:nvSpPr>
            <p:cNvPr id="82" name="Rectangle 81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87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7698" y="3707091"/>
            <a:ext cx="26003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2315" y="3720942"/>
            <a:ext cx="26003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Noise from the Laser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455" y="2608811"/>
            <a:ext cx="476683" cy="37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6"/>
          <p:cNvGrpSpPr/>
          <p:nvPr/>
        </p:nvGrpSpPr>
        <p:grpSpPr>
          <a:xfrm>
            <a:off x="846581" y="2576999"/>
            <a:ext cx="7359594" cy="1658724"/>
            <a:chOff x="263239" y="775849"/>
            <a:chExt cx="7359594" cy="1658724"/>
          </a:xfrm>
        </p:grpSpPr>
        <p:sp>
          <p:nvSpPr>
            <p:cNvPr id="51" name="Rectangle 50"/>
            <p:cNvSpPr/>
            <p:nvPr/>
          </p:nvSpPr>
          <p:spPr bwMode="auto">
            <a:xfrm>
              <a:off x="263239" y="775849"/>
              <a:ext cx="623454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708768" y="1920043"/>
              <a:ext cx="734290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888543" y="1921954"/>
              <a:ext cx="734290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665019" y="1094510"/>
            <a:ext cx="532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The phase of the laser is imprinted onto the atom.</a:t>
            </a:r>
          </a:p>
        </p:txBody>
      </p:sp>
      <p:cxnSp>
        <p:nvCxnSpPr>
          <p:cNvPr id="92" name="Straight Connector 91"/>
          <p:cNvCxnSpPr>
            <a:stCxn id="98" idx="1"/>
          </p:cNvCxnSpPr>
          <p:nvPr/>
        </p:nvCxnSpPr>
        <p:spPr>
          <a:xfrm flipH="1">
            <a:off x="1324303" y="2049769"/>
            <a:ext cx="837006" cy="614603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161309" y="1865103"/>
            <a:ext cx="5329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Laser phase noise, mechanical platform noise, etc.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18655" y="5306293"/>
            <a:ext cx="835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Laser phase is </a:t>
            </a:r>
            <a:r>
              <a:rPr lang="en-US" b="1" i="1" dirty="0"/>
              <a:t>common</a:t>
            </a:r>
            <a:r>
              <a:rPr lang="en-US" i="1" dirty="0"/>
              <a:t> to both atoms – rejected in a differential measurement.</a:t>
            </a:r>
          </a:p>
        </p:txBody>
      </p:sp>
      <p:pic>
        <p:nvPicPr>
          <p:cNvPr id="8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32385" y="2640284"/>
            <a:ext cx="990600" cy="990600"/>
          </a:xfrm>
          <a:prstGeom prst="rect">
            <a:avLst/>
          </a:prstGeom>
          <a:noFill/>
        </p:spPr>
      </p:pic>
      <p:grpSp>
        <p:nvGrpSpPr>
          <p:cNvPr id="5" name="Group 89"/>
          <p:cNvGrpSpPr/>
          <p:nvPr/>
        </p:nvGrpSpPr>
        <p:grpSpPr>
          <a:xfrm rot="18660000">
            <a:off x="6367032" y="3138541"/>
            <a:ext cx="755595" cy="1888"/>
            <a:chOff x="3412152" y="3004071"/>
            <a:chExt cx="755595" cy="1888"/>
          </a:xfrm>
        </p:grpSpPr>
        <p:cxnSp>
          <p:nvCxnSpPr>
            <p:cNvPr id="91" name="Straight Arrow Connector 90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4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91636" y="2650795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94"/>
          <p:cNvGrpSpPr/>
          <p:nvPr/>
        </p:nvGrpSpPr>
        <p:grpSpPr>
          <a:xfrm rot="18660000">
            <a:off x="2026283" y="3149052"/>
            <a:ext cx="755595" cy="1888"/>
            <a:chOff x="3412152" y="3004071"/>
            <a:chExt cx="755595" cy="1888"/>
          </a:xfrm>
        </p:grpSpPr>
        <p:cxnSp>
          <p:nvCxnSpPr>
            <p:cNvPr id="96" name="Straight Arrow Connector 95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34234884"/>
      </p:ext>
    </p:extLst>
  </p:cSld>
  <p:clrMapOvr>
    <a:masterClrMapping/>
  </p:clrMapOvr>
  <p:transition advTm="1176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3050" t="18942" r="16879" b="-325"/>
          <a:stretch/>
        </p:blipFill>
        <p:spPr>
          <a:xfrm>
            <a:off x="102588" y="1735929"/>
            <a:ext cx="4290955" cy="420163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91439" y="1707780"/>
            <a:ext cx="365760" cy="3546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atom interferometer response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882" y="3217120"/>
            <a:ext cx="1186650" cy="343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882" y="2684980"/>
            <a:ext cx="632880" cy="4125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886483" y="2165230"/>
            <a:ext cx="33795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/>
              <a:t>Two ways for phase to vary: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00239" y="3222298"/>
            <a:ext cx="206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Gravitational wave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00239" y="2726214"/>
            <a:ext cx="140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Dark matter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886483" y="4035823"/>
            <a:ext cx="37745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Each interferometer measures the change over time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Laser noise is common-mode suppressed in the gradiometer</a:t>
            </a:r>
          </a:p>
          <a:p>
            <a:pPr marL="344488" indent="-344488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4949843" y="878561"/>
            <a:ext cx="3579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Excited state phase evolution: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3310" y="1425150"/>
            <a:ext cx="2160714" cy="3986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832465" y="2105888"/>
            <a:ext cx="4001194" cy="1684713"/>
          </a:xfrm>
          <a:prstGeom prst="rect">
            <a:avLst/>
          </a:prstGeom>
          <a:solidFill>
            <a:schemeClr val="bg2">
              <a:lumMod val="60000"/>
              <a:lumOff val="40000"/>
              <a:alpha val="3686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grpSp>
        <p:nvGrpSpPr>
          <p:cNvPr id="15" name="Group 35">
            <a:extLst>
              <a:ext uri="{FF2B5EF4-FFF2-40B4-BE49-F238E27FC236}">
                <a16:creationId xmlns:a16="http://schemas.microsoft.com/office/drawing/2014/main" id="{BE9772EC-E045-4BA1-9D26-DDA1219C407C}"/>
              </a:ext>
            </a:extLst>
          </p:cNvPr>
          <p:cNvGrpSpPr/>
          <p:nvPr/>
        </p:nvGrpSpPr>
        <p:grpSpPr>
          <a:xfrm>
            <a:off x="2043018" y="817155"/>
            <a:ext cx="1185789" cy="977351"/>
            <a:chOff x="4193537" y="913288"/>
            <a:chExt cx="1185789" cy="97735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7C320A-1212-416E-83F3-FB9823B08E6F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C654E70-EDD1-4D17-9EE1-448807EA1C4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D51320F7-24E4-4D94-B200-51C07A186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D97AE03D-EB69-4277-BC7D-B880009900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4AD298F-85A9-4613-8050-E36A63EE8A89}"/>
              </a:ext>
            </a:extLst>
          </p:cNvPr>
          <p:cNvCxnSpPr/>
          <p:nvPr/>
        </p:nvCxnSpPr>
        <p:spPr>
          <a:xfrm flipV="1">
            <a:off x="2326451" y="1085881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5">
            <a:extLst>
              <a:ext uri="{FF2B5EF4-FFF2-40B4-BE49-F238E27FC236}">
                <a16:creationId xmlns:a16="http://schemas.microsoft.com/office/drawing/2014/main" id="{914E6730-D4F5-4AEF-A99C-D37B560CC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409001" y="1213675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8E13202-FD46-4091-8F4B-0143F6D5C864}"/>
              </a:ext>
            </a:extLst>
          </p:cNvPr>
          <p:cNvSpPr txBox="1"/>
          <p:nvPr/>
        </p:nvSpPr>
        <p:spPr>
          <a:xfrm>
            <a:off x="2565993" y="6182782"/>
            <a:ext cx="403424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Graham et al., PRL </a:t>
            </a:r>
            <a:r>
              <a:rPr lang="en-US" sz="1600" b="1" dirty="0"/>
              <a:t>110</a:t>
            </a:r>
            <a:r>
              <a:rPr lang="en-US" sz="1600" dirty="0"/>
              <a:t>, 171102 (2013).</a:t>
            </a:r>
          </a:p>
          <a:p>
            <a:pPr>
              <a:buNone/>
            </a:pPr>
            <a:r>
              <a:rPr lang="nb-NO" sz="1600" dirty="0"/>
              <a:t>Arvanitaki et al., arXiv:1606.04541 (2016).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308233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LBNF-DUNE @ </a:t>
            </a:r>
            <a:r>
              <a:rPr lang="en-GB" altLang="en-US" dirty="0" err="1"/>
              <a:t>Fermilab</a:t>
            </a:r>
            <a:r>
              <a:rPr lang="en-GB" altLang="en-US" dirty="0"/>
              <a:t> </a:t>
            </a:r>
            <a:br>
              <a:rPr lang="en-GB" altLang="en-US" dirty="0"/>
            </a:br>
            <a:r>
              <a:rPr lang="en-GB" altLang="en-US" dirty="0"/>
              <a:t>houses 4 km vertical shaft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855" y="3429000"/>
            <a:ext cx="8797925" cy="2924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dropped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995" y="1080073"/>
            <a:ext cx="2891318" cy="230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F53A75-ADED-4867-9A78-A8FEF15FB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86511">
            <a:off x="279877" y="2440161"/>
            <a:ext cx="5323258" cy="14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003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/>
          <p:nvPr/>
        </p:nvSpPr>
        <p:spPr>
          <a:xfrm>
            <a:off x="1021977" y="291463"/>
            <a:ext cx="9144000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4500">
                <a:solidFill>
                  <a:srgbClr val="AA794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US" sz="2000" b="1" dirty="0">
                <a:solidFill>
                  <a:srgbClr val="C00000"/>
                </a:solidFill>
              </a:rPr>
              <a:t>Dark Energy and G</a:t>
            </a:r>
            <a:r>
              <a:rPr sz="2000" b="1" dirty="0">
                <a:solidFill>
                  <a:srgbClr val="C00000"/>
                </a:solidFill>
              </a:rPr>
              <a:t>ravitational Wave Detection with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sz="2000" b="1" dirty="0">
                <a:solidFill>
                  <a:srgbClr val="C00000"/>
                </a:solidFill>
              </a:rPr>
              <a:t>Accelerometers</a:t>
            </a:r>
          </a:p>
        </p:txBody>
      </p:sp>
      <p:sp>
        <p:nvSpPr>
          <p:cNvPr id="560" name="Shape 560"/>
          <p:cNvSpPr/>
          <p:nvPr/>
        </p:nvSpPr>
        <p:spPr>
          <a:xfrm>
            <a:off x="513815" y="2772741"/>
            <a:ext cx="5918402" cy="1210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1800" b="1" dirty="0"/>
              <a:t>Two 10 m atom interferometers at either ends of a mine shaft</a:t>
            </a:r>
            <a:r>
              <a:rPr sz="2000" b="1" dirty="0"/>
              <a:t>.</a:t>
            </a:r>
            <a:r>
              <a:rPr lang="en-US" sz="2000" b="1" dirty="0"/>
              <a:t> </a:t>
            </a:r>
            <a:r>
              <a:rPr lang="en-US" sz="1800" b="1" dirty="0"/>
              <a:t>Both interferometers will be operated by common lasers. Signal scales with length ~ 1 km between interferometers.</a:t>
            </a:r>
            <a:endParaRPr sz="1800" b="1" dirty="0"/>
          </a:p>
        </p:txBody>
      </p:sp>
      <p:sp>
        <p:nvSpPr>
          <p:cNvPr id="562" name="Shape 562"/>
          <p:cNvSpPr/>
          <p:nvPr/>
        </p:nvSpPr>
        <p:spPr>
          <a:xfrm>
            <a:off x="190644" y="4006019"/>
            <a:ext cx="6313289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1800" b="1" dirty="0"/>
              <a:t>Allows free fall time ~ 1s.  Maximally sensitive in the </a:t>
            </a:r>
            <a:endParaRPr lang="en-US" sz="1800" b="1" dirty="0"/>
          </a:p>
          <a:p>
            <a:r>
              <a:rPr sz="1800" b="1" dirty="0"/>
              <a:t>1 Hz band.</a:t>
            </a:r>
          </a:p>
        </p:txBody>
      </p:sp>
      <p:sp>
        <p:nvSpPr>
          <p:cNvPr id="563" name="Shape 563"/>
          <p:cNvSpPr/>
          <p:nvPr/>
        </p:nvSpPr>
        <p:spPr>
          <a:xfrm>
            <a:off x="190644" y="4346599"/>
            <a:ext cx="6241572" cy="2325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33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endParaRPr lang="en-US" sz="2320" dirty="0">
              <a:solidFill>
                <a:srgbClr val="0070C0"/>
              </a:solidFill>
            </a:endParaRPr>
          </a:p>
          <a:p>
            <a:r>
              <a:rPr lang="en-US" sz="2320" dirty="0">
                <a:sym typeface="Wingdings" panose="05000000000000000000" pitchFamily="2" charset="2"/>
              </a:rPr>
              <a:t>      </a:t>
            </a:r>
            <a:r>
              <a:rPr lang="en-US" sz="2320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sz="2320" dirty="0"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POSSIBILITIES in the Sanford Lab where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DUNE long-baseline neutrino experiment 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will be carried out by a global team using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high powered beams from Fermilab sent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to underground detectors with a vertical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shaft of a few kilometers.</a:t>
            </a:r>
            <a:endParaRPr sz="2000" b="1" dirty="0">
              <a:solidFill>
                <a:srgbClr val="FF0000"/>
              </a:solidFill>
            </a:endParaRPr>
          </a:p>
        </p:txBody>
      </p:sp>
      <p:pic>
        <p:nvPicPr>
          <p:cNvPr id="565" name="earthsetup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216" y="1337022"/>
            <a:ext cx="2389195" cy="4627574"/>
          </a:xfrm>
          <a:prstGeom prst="rect">
            <a:avLst/>
          </a:prstGeom>
          <a:ln w="12700">
            <a:miter lim="400000"/>
          </a:ln>
        </p:spPr>
      </p:pic>
      <p:sp>
        <p:nvSpPr>
          <p:cNvPr id="566" name="Shape 566"/>
          <p:cNvSpPr/>
          <p:nvPr/>
        </p:nvSpPr>
        <p:spPr>
          <a:xfrm>
            <a:off x="513814" y="1337022"/>
            <a:ext cx="5990119" cy="139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 defTabSz="596900"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2000" b="1" dirty="0"/>
              <a:t>Gravitational waves @ 1 Hz could open the window for direct tests of cosmic inflation</a:t>
            </a:r>
            <a:r>
              <a:rPr lang="en-US" sz="2000" b="1" dirty="0"/>
              <a:t>, f</a:t>
            </a:r>
            <a:r>
              <a:rPr sz="2000" b="1" dirty="0"/>
              <a:t>requency range inaccessible to LIGO/LISA</a:t>
            </a:r>
            <a:r>
              <a:rPr lang="en-US" sz="2000" b="1" dirty="0"/>
              <a:t>. Atomic interferometers can also be sensitive detectors of “dark” energy.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rgbClr val="FF0000"/>
                </a:solidFill>
              </a:rPr>
              <a:t>EXAMPLE: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4276107558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" grpId="0" animBg="1" advAuto="0"/>
      <p:bldP spid="563" grpId="0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181877" y="5083434"/>
            <a:ext cx="8411985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solidFill>
                  <a:schemeClr val="tx2"/>
                </a:solidFill>
                <a:latin typeface="Helvetica" charset="0"/>
              </a:rPr>
              <a:t>Hence  “dark” sector and gravitational wave background search using Atomic Beam Interferometers at Fermilab.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17284" y="-17970"/>
            <a:ext cx="841066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4400" i="1" dirty="0">
                <a:solidFill>
                  <a:srgbClr val="FF0000"/>
                </a:solidFill>
                <a:latin typeface="Helvetica" charset="0"/>
              </a:rPr>
              <a:t>Early Explorations at Fermilab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373" y="1121076"/>
            <a:ext cx="83424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Precision Neutrino science in deep underground facilities a Core Competency of Fermilab.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An vertical underground shaft a few kilometers long already exists at the Sanford Lab housing the DUNE experiment.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A 100 meter tall NuMI shaft already exists in the MINOS facility which can be carefully examined for an intermediate experiment.</a:t>
            </a:r>
          </a:p>
        </p:txBody>
      </p:sp>
    </p:spTree>
    <p:extLst>
      <p:ext uri="{BB962C8B-B14F-4D97-AF65-F5344CB8AC3E}">
        <p14:creationId xmlns:p14="http://schemas.microsoft.com/office/powerpoint/2010/main" val="59891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51104-E353-4BFA-8212-5D42B9B0E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BC350-C3CA-4C79-B526-17FA9935B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12800"/>
            <a:ext cx="8229600" cy="5441950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rgbClr val="7959D5"/>
                </a:solidFill>
              </a:rPr>
              <a:t>Many thanks to </a:t>
            </a:r>
            <a:r>
              <a:rPr lang="en-US" b="1" i="1" dirty="0">
                <a:solidFill>
                  <a:srgbClr val="0070C0"/>
                </a:solidFill>
              </a:rPr>
              <a:t>Dr. Yannis Papaphilippou and Dr. Gianluigi Arduini</a:t>
            </a:r>
            <a:r>
              <a:rPr lang="en-US" b="1" i="1" dirty="0">
                <a:solidFill>
                  <a:srgbClr val="7959D5"/>
                </a:solidFill>
              </a:rPr>
              <a:t>  for inviting me to give this special seminar.</a:t>
            </a:r>
          </a:p>
          <a:p>
            <a:pPr marL="0" indent="0">
              <a:buNone/>
            </a:pPr>
            <a:endParaRPr lang="en-US" b="1" i="1" dirty="0">
              <a:solidFill>
                <a:srgbClr val="7959D5"/>
              </a:solidFill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7959D5"/>
                </a:solidFill>
              </a:rPr>
              <a:t>Thanks to MAGIS-100 collaboration colleagues, especially the institutional principals: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Jason Hogan (Stanford, USA) , Spokesperson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Rob Plunkett (Fermilab, USA) , Project Manager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Swapan Chattopadhyay (Fermilab/Stanford, USA), Founding Principal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Tim Kovachy (Northwestern U., USA)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Sergei Nagaitsev (U. Chicago, USA)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Ariel Schwarzman (SLAC/Stanford, USA)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Ian Shipsey (Oxford, UK)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Val Gibson (Cambridge, UK)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Jon Coleman(Liverpool, UK)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Surjeet Rajendran (John Hopkins U., USA)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  </a:t>
            </a:r>
            <a:r>
              <a:rPr lang="en-US" b="1" i="1" dirty="0">
                <a:solidFill>
                  <a:srgbClr val="FF0000"/>
                </a:solidFill>
              </a:rPr>
              <a:t>(Jeremiah Mitchell , my ex-PhD student, now at Cambridge, UK)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970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105 meter tall NuMI shaft in the MINOS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78247"/>
            <a:ext cx="1619250" cy="1143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878247"/>
            <a:ext cx="6000750" cy="952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1900989"/>
            <a:ext cx="4800600" cy="4114800"/>
          </a:xfrm>
          <a:prstGeom prst="rect">
            <a:avLst/>
          </a:prstGeom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2171310"/>
            <a:ext cx="2495549" cy="162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0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3819190"/>
            <a:ext cx="2495549" cy="2196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37796217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7977324" y="3119209"/>
            <a:ext cx="316153" cy="166396"/>
          </a:xfrm>
          <a:prstGeom prst="rect">
            <a:avLst/>
          </a:prstGeom>
          <a:solidFill>
            <a:srgbClr val="5076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detector at </a:t>
            </a:r>
            <a:r>
              <a:rPr lang="en-US" dirty="0" err="1"/>
              <a:t>Fermilab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61196" y="1065337"/>
            <a:ext cx="6901595" cy="2452297"/>
            <a:chOff x="636846" y="1105593"/>
            <a:chExt cx="7868459" cy="27958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606" b="-1005"/>
            <a:stretch/>
          </p:blipFill>
          <p:spPr>
            <a:xfrm>
              <a:off x="636846" y="3413760"/>
              <a:ext cx="7866611" cy="4876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930"/>
            <a:stretch/>
          </p:blipFill>
          <p:spPr>
            <a:xfrm>
              <a:off x="638694" y="1105593"/>
              <a:ext cx="7866611" cy="2323407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7" y="3661576"/>
            <a:ext cx="1630282" cy="2131088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 bwMode="auto">
          <a:xfrm>
            <a:off x="5537605" y="1470931"/>
            <a:ext cx="777306" cy="1213355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51935" y="761394"/>
            <a:ext cx="2133866" cy="2773961"/>
            <a:chOff x="8365335" y="452271"/>
            <a:chExt cx="2330939" cy="3030147"/>
          </a:xfrm>
        </p:grpSpPr>
        <p:sp>
          <p:nvSpPr>
            <p:cNvPr id="9" name="Rectangle 8"/>
            <p:cNvSpPr/>
            <p:nvPr/>
          </p:nvSpPr>
          <p:spPr bwMode="auto">
            <a:xfrm>
              <a:off x="9263921" y="1910947"/>
              <a:ext cx="345351" cy="181763"/>
            </a:xfrm>
            <a:prstGeom prst="rect">
              <a:avLst/>
            </a:prstGeom>
            <a:solidFill>
              <a:srgbClr val="5076E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9263921" y="715828"/>
              <a:ext cx="345351" cy="181763"/>
            </a:xfrm>
            <a:prstGeom prst="rect">
              <a:avLst/>
            </a:prstGeom>
            <a:solidFill>
              <a:srgbClr val="5076E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8737114" y="503771"/>
              <a:ext cx="1044833" cy="2911243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9263921" y="715828"/>
              <a:ext cx="345351" cy="250833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>
              <a:off x="9445366" y="1103591"/>
              <a:ext cx="0" cy="281732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Arrow: Down 19"/>
            <p:cNvSpPr/>
            <p:nvPr/>
          </p:nvSpPr>
          <p:spPr bwMode="auto">
            <a:xfrm>
              <a:off x="9239685" y="452271"/>
              <a:ext cx="393821" cy="210543"/>
            </a:xfrm>
            <a:prstGeom prst="downArrow">
              <a:avLst/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81947" y="684996"/>
              <a:ext cx="914327" cy="252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800" b="1" dirty="0">
                  <a:solidFill>
                    <a:srgbClr val="5076E2"/>
                  </a:solidFill>
                </a:rPr>
                <a:t>Source</a:t>
              </a:r>
              <a:r>
                <a:rPr lang="en-US" sz="900" b="1" dirty="0">
                  <a:solidFill>
                    <a:srgbClr val="5076E2"/>
                  </a:solidFill>
                </a:rPr>
                <a:t> 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63784" y="1881192"/>
              <a:ext cx="914328" cy="252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800" b="1" dirty="0">
                  <a:solidFill>
                    <a:srgbClr val="5076E2"/>
                  </a:solidFill>
                </a:rPr>
                <a:t>Source</a:t>
              </a:r>
              <a:r>
                <a:rPr lang="en-US" sz="900" b="1" dirty="0">
                  <a:solidFill>
                    <a:srgbClr val="5076E2"/>
                  </a:solidFill>
                </a:rPr>
                <a:t> 2</a:t>
              </a:r>
            </a:p>
          </p:txBody>
        </p:sp>
        <p:sp>
          <p:nvSpPr>
            <p:cNvPr id="25" name="Arrow: Down 24"/>
            <p:cNvSpPr/>
            <p:nvPr/>
          </p:nvSpPr>
          <p:spPr bwMode="auto">
            <a:xfrm flipV="1">
              <a:off x="9254833" y="3271875"/>
              <a:ext cx="393821" cy="210543"/>
            </a:xfrm>
            <a:prstGeom prst="downArrow">
              <a:avLst/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8590735" y="1227362"/>
              <a:ext cx="843684" cy="252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900" dirty="0"/>
                <a:t>50 meters</a:t>
              </a:r>
            </a:p>
          </p:txBody>
        </p:sp>
        <p:cxnSp>
          <p:nvCxnSpPr>
            <p:cNvPr id="27" name="Straight Arrow Connector 26"/>
            <p:cNvCxnSpPr>
              <a:cxnSpLocks/>
            </p:cNvCxnSpPr>
            <p:nvPr/>
          </p:nvCxnSpPr>
          <p:spPr>
            <a:xfrm>
              <a:off x="9162436" y="815798"/>
              <a:ext cx="0" cy="1095663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6200000">
              <a:off x="8654329" y="2440353"/>
              <a:ext cx="785324" cy="252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900" dirty="0"/>
                <a:t>50 meters</a:t>
              </a:r>
            </a:p>
          </p:txBody>
        </p:sp>
        <p:cxnSp>
          <p:nvCxnSpPr>
            <p:cNvPr id="29" name="Straight Arrow Connector 28"/>
            <p:cNvCxnSpPr>
              <a:cxnSpLocks/>
            </p:cNvCxnSpPr>
            <p:nvPr/>
          </p:nvCxnSpPr>
          <p:spPr>
            <a:xfrm>
              <a:off x="9161140" y="2018466"/>
              <a:ext cx="0" cy="1111786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 bwMode="auto">
            <a:xfrm>
              <a:off x="9415779" y="1000921"/>
              <a:ext cx="59173" cy="5917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cxnSp>
          <p:nvCxnSpPr>
            <p:cNvPr id="31" name="Straight Arrow Connector 30"/>
            <p:cNvCxnSpPr>
              <a:cxnSpLocks/>
            </p:cNvCxnSpPr>
            <p:nvPr/>
          </p:nvCxnSpPr>
          <p:spPr>
            <a:xfrm>
              <a:off x="9446562" y="2330493"/>
              <a:ext cx="0" cy="281732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 bwMode="auto">
            <a:xfrm>
              <a:off x="9416975" y="2227823"/>
              <a:ext cx="59173" cy="5917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7907741" y="1677678"/>
              <a:ext cx="1167338" cy="252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900" dirty="0"/>
                <a:t>100 meters</a:t>
              </a:r>
            </a:p>
          </p:txBody>
        </p:sp>
        <p:cxnSp>
          <p:nvCxnSpPr>
            <p:cNvPr id="34" name="Straight Arrow Connector 33"/>
            <p:cNvCxnSpPr>
              <a:cxnSpLocks/>
            </p:cNvCxnSpPr>
            <p:nvPr/>
          </p:nvCxnSpPr>
          <p:spPr>
            <a:xfrm>
              <a:off x="8612651" y="528007"/>
              <a:ext cx="0" cy="2856714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8440468" y="3058718"/>
            <a:ext cx="837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800" b="1" dirty="0">
                <a:solidFill>
                  <a:srgbClr val="5076E2"/>
                </a:solidFill>
              </a:rPr>
              <a:t>Source</a:t>
            </a:r>
            <a:r>
              <a:rPr lang="en-US" sz="900" b="1" dirty="0">
                <a:solidFill>
                  <a:srgbClr val="5076E2"/>
                </a:solidFill>
              </a:rPr>
              <a:t> 3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6D4DE49-FF58-4A5F-8E03-5438715EE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689" y="3700521"/>
            <a:ext cx="2146139" cy="184165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5E73C73-1F16-436F-A38D-A56FF9904234}"/>
              </a:ext>
            </a:extLst>
          </p:cNvPr>
          <p:cNvSpPr txBox="1"/>
          <p:nvPr/>
        </p:nvSpPr>
        <p:spPr>
          <a:xfrm>
            <a:off x="4279702" y="3739348"/>
            <a:ext cx="4587587" cy="2585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/>
              <a:t>Detector modes of operation</a:t>
            </a:r>
            <a:r>
              <a:rPr lang="en-US" dirty="0"/>
              <a:t> 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Max drop time &gt;3 seconds (sources 1,2)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Max free fall with launch (sources 2,3)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 Max baseline (sources 1,3)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 Newtonian noise rejection (sources 1,2,3)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Extreme QM, 4 - 9 s (drop 1 or launch 3)</a:t>
            </a:r>
          </a:p>
        </p:txBody>
      </p:sp>
    </p:spTree>
    <p:extLst>
      <p:ext uri="{BB962C8B-B14F-4D97-AF65-F5344CB8AC3E}">
        <p14:creationId xmlns:p14="http://schemas.microsoft.com/office/powerpoint/2010/main" val="127245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5015-60FE-4A28-A7F9-5443544EA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10-meter MAGIS prototype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521AAB-BC43-481C-87ED-EC0D6F30D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7" y="1107936"/>
            <a:ext cx="4428199" cy="33731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E07DEC-BD37-4619-A9F2-07F7784E6E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170" y="2996192"/>
            <a:ext cx="5021769" cy="37663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97BCB0-7AC5-476D-907A-C40EA24F93A3}"/>
              </a:ext>
            </a:extLst>
          </p:cNvPr>
          <p:cNvSpPr txBox="1"/>
          <p:nvPr/>
        </p:nvSpPr>
        <p:spPr>
          <a:xfrm>
            <a:off x="532356" y="4481051"/>
            <a:ext cx="224362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Sr gradiometer CAD</a:t>
            </a:r>
          </a:p>
          <a:p>
            <a:pPr>
              <a:buNone/>
            </a:pPr>
            <a:r>
              <a:rPr lang="en-US" i="1" dirty="0"/>
              <a:t>(atom source detail)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74D17A-A768-4D4D-A8D5-B4A04D5414B6}"/>
              </a:ext>
            </a:extLst>
          </p:cNvPr>
          <p:cNvSpPr txBox="1"/>
          <p:nvPr/>
        </p:nvSpPr>
        <p:spPr>
          <a:xfrm>
            <a:off x="5044128" y="2580276"/>
            <a:ext cx="343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Two assembled Sr atom sources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6AB416C-E033-49E9-9F93-D624C09765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b="6715"/>
          <a:stretch/>
        </p:blipFill>
        <p:spPr bwMode="auto">
          <a:xfrm>
            <a:off x="5915354" y="841061"/>
            <a:ext cx="1934903" cy="158395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075315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5015-60FE-4A28-A7F9-5443544EA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10-meter MAGIS prototype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521AAB-BC43-481C-87ED-EC0D6F30D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7" y="1107936"/>
            <a:ext cx="4428199" cy="33731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97BCB0-7AC5-476D-907A-C40EA24F93A3}"/>
              </a:ext>
            </a:extLst>
          </p:cNvPr>
          <p:cNvSpPr txBox="1"/>
          <p:nvPr/>
        </p:nvSpPr>
        <p:spPr>
          <a:xfrm>
            <a:off x="532356" y="4481051"/>
            <a:ext cx="224362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Sr gradiometer CAD</a:t>
            </a:r>
          </a:p>
          <a:p>
            <a:pPr>
              <a:buNone/>
            </a:pPr>
            <a:r>
              <a:rPr lang="en-US" i="1" dirty="0"/>
              <a:t>(atom source detail)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74D17A-A768-4D4D-A8D5-B4A04D5414B6}"/>
              </a:ext>
            </a:extLst>
          </p:cNvPr>
          <p:cNvSpPr txBox="1"/>
          <p:nvPr/>
        </p:nvSpPr>
        <p:spPr>
          <a:xfrm>
            <a:off x="2973380" y="5989596"/>
            <a:ext cx="147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Optics frame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815F1F-0335-427D-B276-B722CFB6ED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7"/>
          <a:stretch/>
        </p:blipFill>
        <p:spPr>
          <a:xfrm>
            <a:off x="4516288" y="1140736"/>
            <a:ext cx="3879274" cy="25435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018DDB-C4B1-4B86-B378-EDE02FE13B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288" y="3817171"/>
            <a:ext cx="3879274" cy="29094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06E830-FF5A-4B6B-A1B6-1C875D82ADDF}"/>
              </a:ext>
            </a:extLst>
          </p:cNvPr>
          <p:cNvSpPr txBox="1"/>
          <p:nvPr/>
        </p:nvSpPr>
        <p:spPr>
          <a:xfrm>
            <a:off x="4854065" y="778591"/>
            <a:ext cx="360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Complete vacuum system w. coils</a:t>
            </a:r>
          </a:p>
        </p:txBody>
      </p:sp>
    </p:spTree>
    <p:extLst>
      <p:ext uri="{BB962C8B-B14F-4D97-AF65-F5344CB8AC3E}">
        <p14:creationId xmlns:p14="http://schemas.microsoft.com/office/powerpoint/2010/main" val="33792382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901C14-F0AE-45BB-A3DA-516DD3AB4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7447" y="1313261"/>
            <a:ext cx="3139419" cy="24296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20" y="165515"/>
            <a:ext cx="6172200" cy="857250"/>
          </a:xfrm>
        </p:spPr>
        <p:txBody>
          <a:bodyPr>
            <a:normAutofit/>
          </a:bodyPr>
          <a:lstStyle/>
          <a:p>
            <a:r>
              <a:rPr lang="en-US" sz="2550" dirty="0">
                <a:latin typeface="+mn-lt"/>
              </a:rPr>
              <a:t>MAGIS-100 Experiment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59581-D319-4638-9DB2-5BD35B923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627" y="1313261"/>
            <a:ext cx="3903545" cy="242961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F6408D7-47DA-4D05-8F6B-6B026BA9F9A8}"/>
              </a:ext>
            </a:extLst>
          </p:cNvPr>
          <p:cNvSpPr txBox="1"/>
          <p:nvPr/>
        </p:nvSpPr>
        <p:spPr>
          <a:xfrm>
            <a:off x="1355946" y="3843249"/>
            <a:ext cx="5846949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17 modules, each with magnetic shielding, vacuum pipe, current-carrying wires for generating bias magnetic field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Three Sr atom sources over 100 m baseline, local optical lattices can launch atoms from each source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High-power laser system with agile frequency control, spatially filtered beam mode, and precisely controlled pointing 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Construction and testing of subsystems underway</a:t>
            </a:r>
          </a:p>
          <a:p>
            <a:pPr marL="214313" indent="-214313">
              <a:buFontTx/>
              <a:buChar char="-"/>
            </a:pPr>
            <a:endParaRPr lang="en-US" sz="1350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350" dirty="0">
              <a:latin typeface="Calibri" panose="020F0502020204030204" pitchFamily="34" charset="0"/>
            </a:endParaRPr>
          </a:p>
          <a:p>
            <a:endParaRPr lang="en-US" sz="1350" dirty="0">
              <a:latin typeface="Calibri" panose="020F0502020204030204" pitchFamily="34" charset="0"/>
            </a:endParaRPr>
          </a:p>
          <a:p>
            <a:pPr marL="214313" indent="-214313">
              <a:buFontTx/>
              <a:buChar char="-"/>
            </a:pPr>
            <a:endParaRPr lang="en-US" sz="1350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350" dirty="0"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31EC8C-FA9F-401A-A380-E4C1E98AA045}"/>
              </a:ext>
            </a:extLst>
          </p:cNvPr>
          <p:cNvSpPr txBox="1"/>
          <p:nvPr/>
        </p:nvSpPr>
        <p:spPr>
          <a:xfrm>
            <a:off x="1485900" y="5663418"/>
            <a:ext cx="699241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Abe et al., Quantum Science and Technology (2021)</a:t>
            </a:r>
          </a:p>
        </p:txBody>
      </p:sp>
    </p:spTree>
    <p:extLst>
      <p:ext uri="{BB962C8B-B14F-4D97-AF65-F5344CB8AC3E}">
        <p14:creationId xmlns:p14="http://schemas.microsoft.com/office/powerpoint/2010/main" val="28791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C5D87-C426-4BFC-A334-66CB7E1A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Stanford Set-up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7A83533-67C6-4759-9E5A-590EBDE243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5455" b="28988"/>
          <a:stretch/>
        </p:blipFill>
        <p:spPr>
          <a:xfrm>
            <a:off x="118566" y="1054463"/>
            <a:ext cx="8906868" cy="580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936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3849"/>
            <a:ext cx="8713787" cy="504825"/>
          </a:xfrm>
        </p:spPr>
        <p:txBody>
          <a:bodyPr/>
          <a:lstStyle/>
          <a:p>
            <a:r>
              <a:rPr lang="en-GB" dirty="0"/>
              <a:t>Typical Atom Trap as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00" y="4327503"/>
            <a:ext cx="4536504" cy="243501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b="1" dirty="0"/>
              <a:t>A Portable Atom Trap built at a university lab </a:t>
            </a:r>
            <a:r>
              <a:rPr lang="en-GB" sz="1800" b="1" dirty="0">
                <a:sym typeface="Wingdings" panose="05000000000000000000" pitchFamily="2" charset="2"/>
              </a:rPr>
              <a:t> Today’s record </a:t>
            </a:r>
            <a:r>
              <a:rPr lang="en-GB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50</a:t>
            </a:r>
            <a:r>
              <a:rPr lang="en-GB" sz="1800" b="1" dirty="0">
                <a:sym typeface="Wingdings" panose="05000000000000000000" pitchFamily="2" charset="2"/>
              </a:rPr>
              <a:t> </a:t>
            </a:r>
            <a:r>
              <a:rPr lang="en-GB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pico-Kelvin </a:t>
            </a:r>
            <a:r>
              <a:rPr lang="en-GB" sz="1800" b="1" dirty="0">
                <a:sym typeface="Wingdings" panose="05000000000000000000" pitchFamily="2" charset="2"/>
              </a:rPr>
              <a:t> with number of trapped atoms ~ </a:t>
            </a:r>
            <a:r>
              <a:rPr lang="en-GB" sz="1800" b="1" dirty="0">
                <a:solidFill>
                  <a:srgbClr val="FF0000"/>
                </a:solidFill>
              </a:rPr>
              <a:t>10</a:t>
            </a:r>
            <a:r>
              <a:rPr lang="en-GB" sz="1800" b="1" baseline="30000" dirty="0">
                <a:solidFill>
                  <a:srgbClr val="FF0000"/>
                </a:solidFill>
              </a:rPr>
              <a:t>8   </a:t>
            </a:r>
          </a:p>
          <a:p>
            <a:pPr marL="0" indent="0">
              <a:buNone/>
            </a:pPr>
            <a:r>
              <a:rPr lang="en-GB" sz="1800" b="1" baseline="30000" dirty="0">
                <a:solidFill>
                  <a:srgbClr val="FF0000"/>
                </a:solidFill>
              </a:rPr>
              <a:t>  </a:t>
            </a:r>
            <a:endParaRPr lang="en-GB" sz="1800" b="1" dirty="0"/>
          </a:p>
          <a:p>
            <a:pPr>
              <a:buFont typeface="Arial" pitchFamily="34" charset="0"/>
              <a:buChar char="•"/>
            </a:pPr>
            <a:r>
              <a:rPr lang="en-GB" sz="1800" b="1" dirty="0"/>
              <a:t>Still needs improvement in stability, lifetime and repetition rate for being useful in interferometric detection of gravitational background or “dark” energy</a:t>
            </a:r>
          </a:p>
          <a:p>
            <a:pPr>
              <a:buFont typeface="Arial" pitchFamily="34" charset="0"/>
              <a:buChar char="•"/>
            </a:pPr>
            <a:endParaRPr lang="en-GB" sz="1800" b="1" dirty="0"/>
          </a:p>
        </p:txBody>
      </p:sp>
      <p:pic>
        <p:nvPicPr>
          <p:cNvPr id="5" name="Picture 3" descr="C:\Users\coleman\Pictures\Camera\20130329_211049(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861" y="1154719"/>
            <a:ext cx="2992406" cy="2244305"/>
          </a:xfrm>
          <a:prstGeom prst="rect">
            <a:avLst/>
          </a:prstGeom>
          <a:noFill/>
        </p:spPr>
      </p:pic>
      <p:pic>
        <p:nvPicPr>
          <p:cNvPr id="6" name="Picture 5" descr="12mm.bmp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60031" y="1268760"/>
            <a:ext cx="3398431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5844" y="3399024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 cloud  of ultra-cold atoms 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Temp ~ 5</a:t>
            </a:r>
            <a:r>
              <a:rPr lang="en-GB" sz="20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sz="2000" b="1" dirty="0">
                <a:solidFill>
                  <a:srgbClr val="FF0000"/>
                </a:solidFill>
              </a:rPr>
              <a:t>k 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17 x 10</a:t>
            </a:r>
            <a:r>
              <a:rPr lang="en-GB" sz="2000" b="1" baseline="30000" dirty="0">
                <a:solidFill>
                  <a:srgbClr val="FF0000"/>
                </a:solidFill>
              </a:rPr>
              <a:t>6</a:t>
            </a:r>
            <a:r>
              <a:rPr lang="en-GB" sz="2000" b="1" dirty="0">
                <a:solidFill>
                  <a:srgbClr val="FF0000"/>
                </a:solidFill>
              </a:rPr>
              <a:t> Atoms</a:t>
            </a:r>
          </a:p>
        </p:txBody>
      </p:sp>
      <p:pic>
        <p:nvPicPr>
          <p:cNvPr id="8" name="AtomTrapTurnedOnAndOff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860031" y="3521897"/>
            <a:ext cx="3398431" cy="276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2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Atom sources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24006" y="1027432"/>
            <a:ext cx="5222881" cy="3769876"/>
          </a:xfrm>
        </p:spPr>
        <p:txBody>
          <a:bodyPr/>
          <a:lstStyle/>
          <a:p>
            <a:pPr marL="214313" indent="-214313">
              <a:buFont typeface="Arial" charset="0"/>
              <a:buChar char="•"/>
            </a:pPr>
            <a:r>
              <a:rPr lang="en-US" sz="2000" dirty="0"/>
              <a:t>Up to 1,000lb weight.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000" dirty="0"/>
              <a:t>Top, middle, and bottom of shaft.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000" dirty="0"/>
              <a:t>Very tight fit, last components installed.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000" dirty="0"/>
              <a:t>Approximate cost $1M each.</a:t>
            </a:r>
          </a:p>
          <a:p>
            <a:endParaRPr lang="en-US" dirty="0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216DAE8-C68E-DC4F-912E-5C56F4BC3E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0" y="33147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704CDA-FB44-464D-88A7-5CCA5AEEF086}"/>
              </a:ext>
            </a:extLst>
          </p:cNvPr>
          <p:cNvSpPr txBox="1"/>
          <p:nvPr/>
        </p:nvSpPr>
        <p:spPr>
          <a:xfrm>
            <a:off x="4572001" y="5120003"/>
            <a:ext cx="28300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Bottom atom source and retroreflective mirror shown.  </a:t>
            </a:r>
          </a:p>
        </p:txBody>
      </p:sp>
      <p:pic>
        <p:nvPicPr>
          <p:cNvPr id="16" name="Picture 1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C24133F-D3AB-2A43-8C56-9E6BD0CC94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"/>
          <a:stretch/>
        </p:blipFill>
        <p:spPr bwMode="auto">
          <a:xfrm>
            <a:off x="1682496" y="2789704"/>
            <a:ext cx="2252301" cy="2415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E0DB524-71C3-F64F-8254-D654DDD70032}"/>
              </a:ext>
            </a:extLst>
          </p:cNvPr>
          <p:cNvSpPr txBox="1"/>
          <p:nvPr/>
        </p:nvSpPr>
        <p:spPr>
          <a:xfrm>
            <a:off x="1620442" y="5120003"/>
            <a:ext cx="28300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Atom source detail.</a:t>
            </a:r>
          </a:p>
        </p:txBody>
      </p:sp>
      <p:pic>
        <p:nvPicPr>
          <p:cNvPr id="3" name="Picture 2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AF480A96-F44A-C97F-B498-71FA4A67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5526" y="1310029"/>
            <a:ext cx="2844785" cy="3794982"/>
          </a:xfrm>
          <a:prstGeom prst="rect">
            <a:avLst/>
          </a:prstGeom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CB2C8DB2-03FF-2628-62C0-0F4969228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048" y="5735410"/>
            <a:ext cx="1047702" cy="21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722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285750" y="243944"/>
            <a:ext cx="851535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4400" i="1" dirty="0">
                <a:solidFill>
                  <a:srgbClr val="FF0000"/>
                </a:solidFill>
                <a:latin typeface="Helvetica" charset="0"/>
              </a:rPr>
              <a:t>CHALLENGES: </a:t>
            </a:r>
          </a:p>
          <a:p>
            <a:r>
              <a:rPr lang="en-US" sz="2400" i="1" dirty="0">
                <a:solidFill>
                  <a:srgbClr val="0070C0"/>
                </a:solidFill>
                <a:latin typeface="Helvetica" charset="0"/>
              </a:rPr>
              <a:t>Systematic accounting of various noise sources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8611" y="1419204"/>
            <a:ext cx="834248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Gravity Gradient Noise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Environmental Newtonian Noise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Coriolis Effect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Intrinsic Atomic Clock Stability (currently           but projected to extend to           with </a:t>
            </a:r>
            <a:r>
              <a:rPr lang="en-US" sz="2400" b="1" dirty="0">
                <a:solidFill>
                  <a:srgbClr val="C00000"/>
                </a:solidFill>
              </a:rPr>
              <a:t>10</a:t>
            </a:r>
            <a:r>
              <a:rPr lang="en-US" sz="2400" b="1" baseline="30000" dirty="0">
                <a:solidFill>
                  <a:srgbClr val="C00000"/>
                </a:solidFill>
              </a:rPr>
              <a:t>8</a:t>
            </a:r>
            <a:r>
              <a:rPr lang="en-US" sz="2400" baseline="30000" dirty="0"/>
              <a:t>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 free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Sr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 atoms at  50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pK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 as opposed to much fewer atoms bound in an optical lattice, thus raising ‘shot’ noise) </a:t>
            </a:r>
            <a:r>
              <a:rPr lang="en-US" sz="2400" baseline="30000" dirty="0"/>
              <a:t>       </a:t>
            </a:r>
          </a:p>
          <a:p>
            <a:endParaRPr lang="en-US" sz="2400" b="1" dirty="0">
              <a:solidFill>
                <a:schemeClr val="accent2">
                  <a:lumMod val="75000"/>
                </a:schemeClr>
              </a:solidFill>
              <a:latin typeface="Helvetica" charset="0"/>
            </a:endParaRPr>
          </a:p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Helvetica" charset="0"/>
              </a:rPr>
              <a:t>Laser wave-front “jitter”/noise (equivalent to seismic noise in LIGO)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3182" y="3977759"/>
            <a:ext cx="906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10</a:t>
            </a:r>
            <a:r>
              <a:rPr lang="en-US" sz="2400" b="1" baseline="30000" dirty="0">
                <a:solidFill>
                  <a:srgbClr val="C00000"/>
                </a:solidFill>
              </a:rPr>
              <a:t>-22  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04007" y="3635194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10</a:t>
            </a:r>
            <a:r>
              <a:rPr lang="en-US" sz="2400" b="1" baseline="30000" dirty="0">
                <a:solidFill>
                  <a:srgbClr val="C00000"/>
                </a:solidFill>
              </a:rPr>
              <a:t>-18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48859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96836C0-854D-C841-88F4-00E44B43D191}"/>
              </a:ext>
            </a:extLst>
          </p:cNvPr>
          <p:cNvSpPr txBox="1"/>
          <p:nvPr/>
        </p:nvSpPr>
        <p:spPr>
          <a:xfrm>
            <a:off x="0" y="520791"/>
            <a:ext cx="8997395" cy="4737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539" b="1" dirty="0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MAGIS-100: Matter-wave Atomic Gradiometer Interferometric Sensor to Probe the Dark Sector and Primordial Gravitational Waves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A93644B-98C8-4765-A62C-013403154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10" y="6021034"/>
            <a:ext cx="5569035" cy="4872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F02451-8A83-4A86-8D22-EFC3763C90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981" y="6034428"/>
            <a:ext cx="817020" cy="46050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09563DA-0442-4A64-8450-C1FFDB3C5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382" y="1587315"/>
            <a:ext cx="1281127" cy="96084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902ECA3-4C10-4FA2-A719-1329F92F1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477" y="2582300"/>
            <a:ext cx="1278032" cy="95852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AE7FDFD-25EB-42D5-A1EE-2289468A7A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3281" y="1827080"/>
            <a:ext cx="2485031" cy="1646629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98D4866-AA0A-46B5-AED1-B021C9BE46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706" y="1757974"/>
            <a:ext cx="2570327" cy="170314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5FAE61C-4C5A-4AEA-B9BF-FE999B2C33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8832" y="3933396"/>
            <a:ext cx="2482800" cy="164662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6925645-382D-4864-B905-DCE6FDDA82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3981" y="3972125"/>
            <a:ext cx="2396150" cy="156917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F00218F5-9994-4679-8D42-91EFC577596E}"/>
              </a:ext>
            </a:extLst>
          </p:cNvPr>
          <p:cNvSpPr txBox="1"/>
          <p:nvPr/>
        </p:nvSpPr>
        <p:spPr>
          <a:xfrm>
            <a:off x="4038561" y="394345"/>
            <a:ext cx="4645875" cy="1200329"/>
          </a:xfrm>
          <a:prstGeom prst="rect">
            <a:avLst/>
          </a:prstGeom>
          <a:solidFill>
            <a:srgbClr val="C8102E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Acceleration (top) and Gravity Gradient Noise (below) at the surface (left) and at the bottom (right) of the MAGIS-100 shaft at Fermilab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5ADB41D-2E99-4851-B58E-5F4612D49608}"/>
              </a:ext>
            </a:extLst>
          </p:cNvPr>
          <p:cNvSpPr txBox="1"/>
          <p:nvPr/>
        </p:nvSpPr>
        <p:spPr>
          <a:xfrm>
            <a:off x="1074383" y="553620"/>
            <a:ext cx="1590221" cy="923330"/>
          </a:xfrm>
          <a:prstGeom prst="rect">
            <a:avLst/>
          </a:prstGeom>
          <a:solidFill>
            <a:srgbClr val="C8102E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Laser </a:t>
            </a:r>
            <a:r>
              <a:rPr lang="en-US" b="1" dirty="0" err="1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Wavefront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 Aberrations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4F18E1A-45FA-4161-B858-51EE73C7BF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869" y="3661726"/>
            <a:ext cx="4045169" cy="2095917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8FB9843-3F74-463B-9E41-0CAACD93E7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04056" y="5757643"/>
            <a:ext cx="1080380" cy="91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8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915" y="993596"/>
            <a:ext cx="8752114" cy="570406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Introduction</a:t>
            </a:r>
          </a:p>
          <a:p>
            <a:pPr marL="0" indent="0">
              <a:buNone/>
            </a:pPr>
            <a:endParaRPr lang="en-US" b="1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2.    Challenges </a:t>
            </a:r>
            <a:r>
              <a:rPr lang="en-US" b="1" i="1" dirty="0">
                <a:solidFill>
                  <a:srgbClr val="7030A0"/>
                </a:solidFill>
                <a:sym typeface="Wingdings" panose="05000000000000000000" pitchFamily="2" charset="2"/>
              </a:rPr>
              <a:t>“Beyond the Standard Model” </a:t>
            </a: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of Particle Physics and Cosmology: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              </a:t>
            </a:r>
            <a:r>
              <a:rPr lang="en-US" b="1" i="1" dirty="0">
                <a:solidFill>
                  <a:srgbClr val="FF0000"/>
                </a:solidFill>
                <a:sym typeface="Wingdings" panose="05000000000000000000" pitchFamily="2" charset="2"/>
              </a:rPr>
              <a:t>Cosmic Archaeology </a:t>
            </a: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of “weak signals” from </a:t>
            </a:r>
            <a:r>
              <a:rPr lang="en-US" b="1" i="1" dirty="0">
                <a:solidFill>
                  <a:srgbClr val="7030A0"/>
                </a:solidFill>
                <a:sym typeface="Wingdings" panose="05000000000000000000" pitchFamily="2" charset="2"/>
              </a:rPr>
              <a:t>“Early”/ “Dark” universe</a:t>
            </a:r>
          </a:p>
          <a:p>
            <a:pPr marL="457200" indent="-457200">
              <a:buAutoNum type="arabicPeriod" startAt="3"/>
            </a:pPr>
            <a:endParaRPr lang="en-US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3.   Exploiting Quantum Superposition/Entanglement:</a:t>
            </a:r>
            <a:endParaRPr lang="en-US" b="1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7030A0"/>
                </a:solidFill>
                <a:sym typeface="Wingdings" panose="05000000000000000000" pitchFamily="2" charset="2"/>
              </a:rPr>
              <a:t>        Atomic Interferometric Probe of the “Early Universe” /”Dark Sector”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7030A0"/>
                </a:solidFill>
                <a:sym typeface="Wingdings" panose="05000000000000000000" pitchFamily="2" charset="2"/>
              </a:rPr>
              <a:t>     </a:t>
            </a:r>
            <a:endParaRPr lang="en-US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4. Atom Interferometry: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         </a:t>
            </a:r>
            <a:r>
              <a:rPr lang="en-US" b="1" i="1" dirty="0">
                <a:solidFill>
                  <a:srgbClr val="7959D5"/>
                </a:solidFill>
                <a:sym typeface="Wingdings" panose="05000000000000000000" pitchFamily="2" charset="2"/>
              </a:rPr>
              <a:t>A Tutorial</a:t>
            </a:r>
          </a:p>
          <a:p>
            <a:pPr marL="0" indent="0">
              <a:buNone/>
            </a:pPr>
            <a:endParaRPr lang="en-US" b="1" i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5. MAGIS-100 Experiment</a:t>
            </a:r>
          </a:p>
          <a:p>
            <a:pPr marL="0" indent="0">
              <a:buNone/>
            </a:pPr>
            <a:endParaRPr lang="en-US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6. Background and History   </a:t>
            </a:r>
            <a:r>
              <a:rPr lang="en-US" b="1" i="1" dirty="0">
                <a:solidFill>
                  <a:srgbClr val="7959D5"/>
                </a:solidFill>
                <a:sym typeface="Wingdings" panose="05000000000000000000" pitchFamily="2" charset="2"/>
              </a:rPr>
              <a:t>The US</a:t>
            </a: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b="1" i="1" dirty="0">
                <a:solidFill>
                  <a:srgbClr val="7959D5"/>
                </a:solidFill>
                <a:sym typeface="Wingdings" panose="05000000000000000000" pitchFamily="2" charset="2"/>
              </a:rPr>
              <a:t>“</a:t>
            </a:r>
            <a:r>
              <a:rPr lang="en-US" b="1" i="1" dirty="0">
                <a:solidFill>
                  <a:srgbClr val="7030A0"/>
                </a:solidFill>
                <a:sym typeface="Wingdings" panose="05000000000000000000" pitchFamily="2" charset="2"/>
              </a:rPr>
              <a:t>Quantum Initiative” : QuantISED Pgm</a:t>
            </a:r>
          </a:p>
          <a:p>
            <a:pPr marL="0" indent="0">
              <a:buNone/>
            </a:pPr>
            <a:endParaRPr lang="en-US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3600" b="1" i="1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endParaRPr lang="en-US" sz="36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sz="24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D2884C-B0DE-49E9-924A-51BA68862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60338"/>
            <a:ext cx="8077200" cy="4111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5014712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5E31EE8-BEAA-4A2A-8341-EB93AE9BC098}"/>
              </a:ext>
            </a:extLst>
          </p:cNvPr>
          <p:cNvSpPr txBox="1">
            <a:spLocks noChangeArrowheads="1"/>
          </p:cNvSpPr>
          <p:nvPr/>
        </p:nvSpPr>
        <p:spPr>
          <a:xfrm>
            <a:off x="983678" y="507614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0000"/>
                </a:solidFill>
                <a:latin typeface="+mn-lt"/>
              </a:rPr>
              <a:t>Gravity Gradient Noise Suppression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326604-3B41-47BE-A61B-23DFE2421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628" y="1396534"/>
            <a:ext cx="5320292" cy="37070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D99176-E310-49F1-B9B0-DF98F36723FE}"/>
              </a:ext>
            </a:extLst>
          </p:cNvPr>
          <p:cNvSpPr txBox="1"/>
          <p:nvPr/>
        </p:nvSpPr>
        <p:spPr>
          <a:xfrm>
            <a:off x="1387928" y="5663418"/>
            <a:ext cx="699241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J. Mitchell, TK et al., JINST (2022)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775790-8A8F-4ACB-971A-D33DFDA79D2B}"/>
              </a:ext>
            </a:extLst>
          </p:cNvPr>
          <p:cNvSpPr txBox="1"/>
          <p:nvPr/>
        </p:nvSpPr>
        <p:spPr>
          <a:xfrm flipH="1">
            <a:off x="763660" y="5196707"/>
            <a:ext cx="7689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Measurements at multiple heights can strongly distinguish between exponential dependence of GGN signal on depth and a linear dependence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9FE1B8-A4DD-47BD-AA49-44F308EFB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340" y="1334594"/>
            <a:ext cx="2318397" cy="319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916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346" y="159533"/>
            <a:ext cx="6172200" cy="857250"/>
          </a:xfrm>
        </p:spPr>
        <p:txBody>
          <a:bodyPr>
            <a:normAutofit/>
          </a:bodyPr>
          <a:lstStyle/>
          <a:p>
            <a:r>
              <a:rPr lang="en-US" sz="2550" dirty="0">
                <a:latin typeface="+mn-lt"/>
              </a:rPr>
              <a:t>Various Detector Operation Modes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6408D7-47DA-4D05-8F6B-6B026BA9F9A8}"/>
              </a:ext>
            </a:extLst>
          </p:cNvPr>
          <p:cNvSpPr txBox="1"/>
          <p:nvPr/>
        </p:nvSpPr>
        <p:spPr>
          <a:xfrm>
            <a:off x="1254346" y="4087089"/>
            <a:ext cx="5846949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(A): Maximum drop time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(B): Maximum gradiometer baseline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(C): 3 interferometers, useful for characterizing Newtonian gravity gradient noise</a:t>
            </a:r>
          </a:p>
          <a:p>
            <a:pPr marL="214313" indent="-214313">
              <a:buFontTx/>
              <a:buChar char="-"/>
            </a:pPr>
            <a:r>
              <a:rPr lang="en-US" sz="2000" b="1" dirty="0">
                <a:latin typeface="Calibri" panose="020F0502020204030204" pitchFamily="34" charset="0"/>
              </a:rPr>
              <a:t>(D) Dual isotope mode.  Alternative dark matter search mode involving a differential measurement between co-located, simultaneous interferometers with different isotopes of Sr.</a:t>
            </a:r>
          </a:p>
          <a:p>
            <a:endParaRPr lang="en-US" sz="1350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350" dirty="0">
              <a:latin typeface="Calibri" panose="020F0502020204030204" pitchFamily="34" charset="0"/>
            </a:endParaRPr>
          </a:p>
          <a:p>
            <a:endParaRPr lang="en-US" sz="1350" dirty="0">
              <a:latin typeface="Calibri" panose="020F0502020204030204" pitchFamily="34" charset="0"/>
            </a:endParaRPr>
          </a:p>
          <a:p>
            <a:pPr marL="214313" indent="-214313">
              <a:buFontTx/>
              <a:buChar char="-"/>
            </a:pPr>
            <a:endParaRPr lang="en-US" sz="1350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350" dirty="0"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6CD0E1-A3AD-44BC-AB6F-FD6E2E282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480" y="1004562"/>
            <a:ext cx="4155440" cy="303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4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A04BAE-8255-4173-A0A1-BF16D8A8D672}"/>
              </a:ext>
            </a:extLst>
          </p:cNvPr>
          <p:cNvSpPr txBox="1"/>
          <p:nvPr/>
        </p:nvSpPr>
        <p:spPr>
          <a:xfrm>
            <a:off x="2127880" y="335020"/>
            <a:ext cx="6071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Interferometry Laser Beam Delivery</a:t>
            </a:r>
          </a:p>
        </p:txBody>
      </p:sp>
      <p:pic>
        <p:nvPicPr>
          <p:cNvPr id="39" name="Picture 38" descr="A picture containing table&#10;&#10;Description automatically generated">
            <a:extLst>
              <a:ext uri="{FF2B5EF4-FFF2-40B4-BE49-F238E27FC236}">
                <a16:creationId xmlns:a16="http://schemas.microsoft.com/office/drawing/2014/main" id="{48355E6D-1D9A-4721-8D5C-6C0DAA9FF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769" y="2597842"/>
            <a:ext cx="764721" cy="2176514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907F64C6-625E-4FD0-B7FA-EB47C7E0F542}"/>
              </a:ext>
            </a:extLst>
          </p:cNvPr>
          <p:cNvSpPr/>
          <p:nvPr/>
        </p:nvSpPr>
        <p:spPr>
          <a:xfrm>
            <a:off x="1549146" y="2612057"/>
            <a:ext cx="281939" cy="183869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B66F533-F5C1-4A6F-9327-20750299883A}"/>
              </a:ext>
            </a:extLst>
          </p:cNvPr>
          <p:cNvCxnSpPr>
            <a:cxnSpLocks/>
          </p:cNvCxnSpPr>
          <p:nvPr/>
        </p:nvCxnSpPr>
        <p:spPr>
          <a:xfrm flipV="1">
            <a:off x="1835209" y="1365358"/>
            <a:ext cx="991508" cy="124670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6EF37ED-20D3-454E-BCB2-9F61822150DC}"/>
              </a:ext>
            </a:extLst>
          </p:cNvPr>
          <p:cNvGrpSpPr/>
          <p:nvPr/>
        </p:nvGrpSpPr>
        <p:grpSpPr>
          <a:xfrm>
            <a:off x="2033947" y="1355074"/>
            <a:ext cx="5899538" cy="2373434"/>
            <a:chOff x="1400553" y="2561412"/>
            <a:chExt cx="10488066" cy="4219436"/>
          </a:xfrm>
        </p:grpSpPr>
        <p:pic>
          <p:nvPicPr>
            <p:cNvPr id="42" name="Picture 41" descr="Diagram&#10;&#10;Description automatically generated">
              <a:extLst>
                <a:ext uri="{FF2B5EF4-FFF2-40B4-BE49-F238E27FC236}">
                  <a16:creationId xmlns:a16="http://schemas.microsoft.com/office/drawing/2014/main" id="{0AEDEE0F-6E7C-416D-B80F-01A0B1ABB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7720" y="2579692"/>
              <a:ext cx="6438715" cy="3913225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D0B0B22-710D-4347-BA60-299EA53CDC2E}"/>
                </a:ext>
              </a:extLst>
            </p:cNvPr>
            <p:cNvSpPr/>
            <p:nvPr/>
          </p:nvSpPr>
          <p:spPr>
            <a:xfrm>
              <a:off x="2868690" y="2561412"/>
              <a:ext cx="6438715" cy="3931506"/>
            </a:xfrm>
            <a:prstGeom prst="rect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4C26891-7D12-419D-BE71-ED2981FB811D}"/>
                </a:ext>
              </a:extLst>
            </p:cNvPr>
            <p:cNvSpPr/>
            <p:nvPr/>
          </p:nvSpPr>
          <p:spPr>
            <a:xfrm>
              <a:off x="10450477" y="5501159"/>
              <a:ext cx="1438142" cy="99001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tlCol="0" anchor="ctr"/>
            <a:lstStyle/>
            <a:p>
              <a:pPr algn="ctr"/>
              <a:r>
                <a:rPr lang="en-US" sz="788" dirty="0">
                  <a:solidFill>
                    <a:schemeClr val="tx1"/>
                  </a:solidFill>
                  <a:latin typeface="3ds" panose="02000503020000020004" pitchFamily="2" charset="0"/>
                </a:rPr>
                <a:t>A feedback loop will actively stabilize after-fiber laser power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11C6877-CCDD-4612-8BD8-10B48D7ABCE2}"/>
                </a:ext>
              </a:extLst>
            </p:cNvPr>
            <p:cNvSpPr/>
            <p:nvPr/>
          </p:nvSpPr>
          <p:spPr>
            <a:xfrm>
              <a:off x="3108422" y="2686427"/>
              <a:ext cx="3383218" cy="112562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88" dirty="0">
                  <a:solidFill>
                    <a:schemeClr val="tx1"/>
                  </a:solidFill>
                  <a:latin typeface="3ds" panose="02000503020000020004" pitchFamily="2" charset="0"/>
                </a:rPr>
                <a:t>The interferometer beam is relay-imaged over the 10m distance between the laser lab to the top of the shaft via two in-vacuum lenses in a 4f configuration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85EBB2-86EC-4A39-BB6C-4475400776B5}"/>
                </a:ext>
              </a:extLst>
            </p:cNvPr>
            <p:cNvSpPr/>
            <p:nvPr/>
          </p:nvSpPr>
          <p:spPr>
            <a:xfrm>
              <a:off x="4869873" y="5532028"/>
              <a:ext cx="2676374" cy="87275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tlCol="0" anchor="ctr"/>
            <a:lstStyle/>
            <a:p>
              <a:pPr marL="102870" algn="ctr"/>
              <a:r>
                <a:rPr lang="en-US" sz="788" dirty="0">
                  <a:solidFill>
                    <a:schemeClr val="tx1"/>
                  </a:solidFill>
                  <a:latin typeface="3ds" panose="02000503020000020004" pitchFamily="2" charset="0"/>
                </a:rPr>
                <a:t>The relay imaged beam passes through an optical fiber which converts residual pointing jitter into intensity fluctuati</a:t>
              </a:r>
              <a:r>
                <a:rPr lang="en-US" sz="788" dirty="0">
                  <a:solidFill>
                    <a:schemeClr val="tx1"/>
                  </a:solidFill>
                  <a:latin typeface="3ds" panose="02000503020000020004"/>
                </a:rPr>
                <a:t>ons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91ED61B-262A-4FE6-838E-AC1755948C82}"/>
                </a:ext>
              </a:extLst>
            </p:cNvPr>
            <p:cNvSpPr txBox="1"/>
            <p:nvPr/>
          </p:nvSpPr>
          <p:spPr>
            <a:xfrm>
              <a:off x="1542269" y="5748778"/>
              <a:ext cx="972579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Support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56A7E1F-F827-4B91-A2F5-B29B8FE2C99B}"/>
                </a:ext>
              </a:extLst>
            </p:cNvPr>
            <p:cNvSpPr txBox="1"/>
            <p:nvPr/>
          </p:nvSpPr>
          <p:spPr>
            <a:xfrm>
              <a:off x="1609053" y="4153893"/>
              <a:ext cx="1359504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Relay Lens 1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C77F6F2-2F59-4C07-AD40-090D1E10C790}"/>
                </a:ext>
              </a:extLst>
            </p:cNvPr>
            <p:cNvCxnSpPr>
              <a:cxnSpLocks/>
            </p:cNvCxnSpPr>
            <p:nvPr/>
          </p:nvCxnSpPr>
          <p:spPr>
            <a:xfrm>
              <a:off x="6276580" y="4221571"/>
              <a:ext cx="268151" cy="309649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5E435A0-6FD4-44C3-A32C-D287D5C335A6}"/>
                </a:ext>
              </a:extLst>
            </p:cNvPr>
            <p:cNvSpPr txBox="1"/>
            <p:nvPr/>
          </p:nvSpPr>
          <p:spPr>
            <a:xfrm>
              <a:off x="5683441" y="3855586"/>
              <a:ext cx="1119401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3ds" panose="02000503020000020004" pitchFamily="2" charset="0"/>
                </a:rPr>
                <a:t>Beam Path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4E1A2F3-B397-4ED8-875F-557FB3D4D523}"/>
                </a:ext>
              </a:extLst>
            </p:cNvPr>
            <p:cNvCxnSpPr>
              <a:cxnSpLocks/>
            </p:cNvCxnSpPr>
            <p:nvPr/>
          </p:nvCxnSpPr>
          <p:spPr>
            <a:xfrm>
              <a:off x="7832589" y="3903806"/>
              <a:ext cx="608059" cy="398429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B036298-86E8-4827-AF1F-4B7A612CF9AE}"/>
                </a:ext>
              </a:extLst>
            </p:cNvPr>
            <p:cNvSpPr txBox="1"/>
            <p:nvPr/>
          </p:nvSpPr>
          <p:spPr>
            <a:xfrm>
              <a:off x="6642118" y="3531972"/>
              <a:ext cx="1278586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3ds" panose="02000503020000020004" pitchFamily="2" charset="0"/>
                </a:rPr>
                <a:t>Relay Lens 2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A0E6BB0A-D920-41E2-A7BC-B0E01FECA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7428" y="5735304"/>
              <a:ext cx="842955" cy="131967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DB9AC4D-74BE-45F7-AA15-250EE4192237}"/>
                </a:ext>
              </a:extLst>
            </p:cNvPr>
            <p:cNvCxnSpPr>
              <a:cxnSpLocks/>
            </p:cNvCxnSpPr>
            <p:nvPr/>
          </p:nvCxnSpPr>
          <p:spPr>
            <a:xfrm>
              <a:off x="2537428" y="4536305"/>
              <a:ext cx="1043115" cy="379651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DC370EF-60FF-43E7-9EA0-8E459C4D58BA}"/>
                </a:ext>
              </a:extLst>
            </p:cNvPr>
            <p:cNvSpPr txBox="1"/>
            <p:nvPr/>
          </p:nvSpPr>
          <p:spPr>
            <a:xfrm>
              <a:off x="1400553" y="5100846"/>
              <a:ext cx="1374304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Laser Room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436E17E7-7E7B-475D-9270-7E71A0F2B28B}"/>
                </a:ext>
              </a:extLst>
            </p:cNvPr>
            <p:cNvCxnSpPr>
              <a:cxnSpLocks/>
            </p:cNvCxnSpPr>
            <p:nvPr/>
          </p:nvCxnSpPr>
          <p:spPr>
            <a:xfrm>
              <a:off x="2569563" y="5300141"/>
              <a:ext cx="511177" cy="66682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5A04C174-A91F-46F1-A2C9-1ADF4B939A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60528" y="3052340"/>
              <a:ext cx="1099963" cy="547003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E1F82F0-27D7-4A78-94BA-02FA010859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123" y="3858015"/>
              <a:ext cx="1151624" cy="1143278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7E6C5EF-B9A3-4BC0-A6FE-9221259BD63B}"/>
                </a:ext>
              </a:extLst>
            </p:cNvPr>
            <p:cNvSpPr txBox="1"/>
            <p:nvPr/>
          </p:nvSpPr>
          <p:spPr>
            <a:xfrm>
              <a:off x="9767451" y="3267392"/>
              <a:ext cx="1299043" cy="902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Vertical Telescope Lenses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B154F538-A529-4CBF-BB10-02AB174DC4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40648" y="5162417"/>
              <a:ext cx="955141" cy="22563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A346EA2-8703-44C9-B92B-92F86E3E641B}"/>
                </a:ext>
              </a:extLst>
            </p:cNvPr>
            <p:cNvSpPr txBox="1"/>
            <p:nvPr/>
          </p:nvSpPr>
          <p:spPr>
            <a:xfrm>
              <a:off x="9406758" y="4826636"/>
              <a:ext cx="129904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After-Fiber Breadboard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1369FF8-CF0D-4E83-B002-C358BCE861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46154" y="4391019"/>
              <a:ext cx="1382210" cy="77858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4AC0B81-52AB-4D33-98D0-449B72DFAEEC}"/>
                </a:ext>
              </a:extLst>
            </p:cNvPr>
            <p:cNvSpPr txBox="1"/>
            <p:nvPr/>
          </p:nvSpPr>
          <p:spPr>
            <a:xfrm>
              <a:off x="10336321" y="4157557"/>
              <a:ext cx="1474266" cy="902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Wall Mounted Optics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66432E8-D7ED-4636-8156-8FAB60CAC7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00669" y="2847875"/>
              <a:ext cx="1606746" cy="134660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DDD94ACC-9066-4129-9B75-24B8838996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00551" y="6008697"/>
              <a:ext cx="427380" cy="227752"/>
            </a:xfrm>
            <a:prstGeom prst="straightConnector1">
              <a:avLst/>
            </a:prstGeom>
            <a:ln w="63500">
              <a:solidFill>
                <a:schemeClr val="tx1"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EF1D452-FA37-473D-91C0-5037923C9A76}"/>
                </a:ext>
              </a:extLst>
            </p:cNvPr>
            <p:cNvSpPr txBox="1"/>
            <p:nvPr/>
          </p:nvSpPr>
          <p:spPr>
            <a:xfrm>
              <a:off x="9314491" y="5631816"/>
              <a:ext cx="1180912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100-Meter Deep Shaft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C67B8CD-D843-4499-8E6F-013641F1E377}"/>
                </a:ext>
              </a:extLst>
            </p:cNvPr>
            <p:cNvSpPr txBox="1"/>
            <p:nvPr/>
          </p:nvSpPr>
          <p:spPr>
            <a:xfrm>
              <a:off x="10407416" y="2828367"/>
              <a:ext cx="129904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3ds" panose="02000503020000020004" pitchFamily="2" charset="0"/>
                </a:rPr>
                <a:t>Tip tilt mirror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8A45AFF-3EFB-474A-DC75-F5663DB0609D}"/>
              </a:ext>
            </a:extLst>
          </p:cNvPr>
          <p:cNvSpPr txBox="1"/>
          <p:nvPr/>
        </p:nvSpPr>
        <p:spPr>
          <a:xfrm>
            <a:off x="2420470" y="3829271"/>
            <a:ext cx="53807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</a:t>
            </a:r>
            <a:r>
              <a:rPr lang="en-US" sz="2000" b="1" dirty="0"/>
              <a:t>4f relay imaging beamline in vacuum to transport beam from laser room to 100-meter shaft</a:t>
            </a:r>
          </a:p>
          <a:p>
            <a:endParaRPr lang="en-US" sz="2000" b="1" dirty="0"/>
          </a:p>
          <a:p>
            <a:r>
              <a:rPr lang="en-US" sz="2000" b="1" dirty="0"/>
              <a:t>-In-vacuum propagation for spatial mode filtering</a:t>
            </a:r>
          </a:p>
          <a:p>
            <a:endParaRPr lang="en-US" sz="2000" b="1" dirty="0"/>
          </a:p>
          <a:p>
            <a:r>
              <a:rPr lang="en-US" sz="2000" b="1" dirty="0"/>
              <a:t>-Tip-tilt mirror for pointing control</a:t>
            </a:r>
          </a:p>
          <a:p>
            <a:endParaRPr lang="en-US" sz="2000" b="1" dirty="0"/>
          </a:p>
          <a:p>
            <a:r>
              <a:rPr lang="en-US" sz="2000" b="1" dirty="0"/>
              <a:t>-Telescope to magnify beam to ~1 cm waist</a:t>
            </a:r>
          </a:p>
        </p:txBody>
      </p:sp>
    </p:spTree>
    <p:extLst>
      <p:ext uri="{BB962C8B-B14F-4D97-AF65-F5344CB8AC3E}">
        <p14:creationId xmlns:p14="http://schemas.microsoft.com/office/powerpoint/2010/main" val="2618628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8800" y="1281795"/>
            <a:ext cx="8331200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rgbClr val="0070C0"/>
                </a:solidFill>
              </a:rPr>
              <a:t>Intensity profiles of perturbed beams before and after free propagation (simulation)</a:t>
            </a:r>
          </a:p>
          <a:p>
            <a:pPr>
              <a:buNone/>
            </a:pPr>
            <a:r>
              <a:rPr lang="en-US" sz="2000" b="1" dirty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en-US" sz="1350" dirty="0"/>
              <a:t>	</a:t>
            </a:r>
          </a:p>
          <a:p>
            <a:pPr>
              <a:buNone/>
            </a:pPr>
            <a:endParaRPr lang="en-US" sz="1350" dirty="0"/>
          </a:p>
          <a:p>
            <a:pPr>
              <a:buNone/>
            </a:pPr>
            <a:endParaRPr lang="en-US" sz="1350" dirty="0"/>
          </a:p>
          <a:p>
            <a:pPr>
              <a:buNone/>
            </a:pPr>
            <a:endParaRPr lang="en-US" sz="1350" dirty="0"/>
          </a:p>
          <a:p>
            <a:pPr>
              <a:buNone/>
            </a:pPr>
            <a:endParaRPr lang="en-US" sz="1350" dirty="0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195FA950-A2DF-4628-BB3B-C34993F3FD2B}"/>
              </a:ext>
            </a:extLst>
          </p:cNvPr>
          <p:cNvSpPr txBox="1">
            <a:spLocks noChangeArrowheads="1"/>
          </p:cNvSpPr>
          <p:nvPr/>
        </p:nvSpPr>
        <p:spPr>
          <a:xfrm>
            <a:off x="1485900" y="468301"/>
            <a:ext cx="6172200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FF0000"/>
                </a:solidFill>
                <a:latin typeface="+mn-lt"/>
              </a:rPr>
              <a:t>Spatial Filtering via Free Propagation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C996E1-B592-45F6-8CAE-540D0292C894}"/>
              </a:ext>
            </a:extLst>
          </p:cNvPr>
          <p:cNvSpPr txBox="1"/>
          <p:nvPr/>
        </p:nvSpPr>
        <p:spPr>
          <a:xfrm>
            <a:off x="2719135" y="2614014"/>
            <a:ext cx="6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Initial 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13A71-F7EE-45DC-800B-A7E69F642B26}"/>
              </a:ext>
            </a:extLst>
          </p:cNvPr>
          <p:cNvSpPr txBox="1"/>
          <p:nvPr/>
        </p:nvSpPr>
        <p:spPr>
          <a:xfrm>
            <a:off x="4376484" y="2444375"/>
            <a:ext cx="6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Just before telescope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D840DA-0E0C-48FC-80E5-562267320967}"/>
              </a:ext>
            </a:extLst>
          </p:cNvPr>
          <p:cNvSpPr txBox="1"/>
          <p:nvPr/>
        </p:nvSpPr>
        <p:spPr>
          <a:xfrm>
            <a:off x="201864" y="2557014"/>
            <a:ext cx="1557152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Difference between perturbed and unperturbed beams after </a:t>
            </a:r>
            <a:r>
              <a:rPr lang="en-US" sz="900" dirty="0"/>
              <a:t>propagation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BD73F-6A80-4B16-83F0-9E89D2156E1E}"/>
              </a:ext>
            </a:extLst>
          </p:cNvPr>
          <p:cNvSpPr txBox="1"/>
          <p:nvPr/>
        </p:nvSpPr>
        <p:spPr>
          <a:xfrm>
            <a:off x="1506354" y="3210732"/>
            <a:ext cx="93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Small absorptive disc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2C6155-BC3B-4237-B91D-5D85F58A290A}"/>
              </a:ext>
            </a:extLst>
          </p:cNvPr>
          <p:cNvSpPr txBox="1"/>
          <p:nvPr/>
        </p:nvSpPr>
        <p:spPr>
          <a:xfrm>
            <a:off x="1506354" y="4285152"/>
            <a:ext cx="93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Intensity grating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2BF9B8-11B5-4A48-A62F-B678DC14F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276" y="2321654"/>
            <a:ext cx="6687450" cy="330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049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1733010" y="651918"/>
            <a:ext cx="5967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Fiber Noise Cancellation (FNC)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5A26B-C3D9-B917-0ACD-52C40F823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197" y="1717565"/>
            <a:ext cx="9053477" cy="324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081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EB859-C614-40A9-9919-BABFB53F5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65130C-D829-4841-A881-68959EB75D36}"/>
              </a:ext>
            </a:extLst>
          </p:cNvPr>
          <p:cNvSpPr txBox="1"/>
          <p:nvPr/>
        </p:nvSpPr>
        <p:spPr>
          <a:xfrm>
            <a:off x="457200" y="1833096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URWPalladioL"/>
                <a:sym typeface="Symbol"/>
              </a:rPr>
              <a:t>But useful to have two interferometric set-ups to establish correlations of the field</a:t>
            </a:r>
            <a:r>
              <a:rPr lang="en-US" sz="4000" dirty="0">
                <a:latin typeface="URWPalladioL" pitchFamily="2" charset="0"/>
                <a:sym typeface="Symbol"/>
              </a:rPr>
              <a:t></a:t>
            </a:r>
            <a:endParaRPr lang="en-GB" sz="4000" dirty="0">
              <a:latin typeface="URWPalladio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6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3F5E2-F1AE-489C-A2DE-77523C6E9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57" y="810613"/>
            <a:ext cx="8077200" cy="411162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Dark contents of the vacuum and background gravitational wave stochastic background may be sensitive to location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57" y="1655422"/>
            <a:ext cx="8020637" cy="475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42106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886E953F-E267-4648-A43A-2D02881206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00" y="504824"/>
            <a:ext cx="8832821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0527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18000" y="5994400"/>
            <a:ext cx="431800" cy="42545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Elbow Connector 6"/>
          <p:cNvCxnSpPr>
            <a:stCxn id="2" idx="2"/>
            <a:endCxn id="5" idx="1"/>
          </p:cNvCxnSpPr>
          <p:nvPr/>
        </p:nvCxnSpPr>
        <p:spPr>
          <a:xfrm rot="16200000" flipH="1">
            <a:off x="3224213" y="5113337"/>
            <a:ext cx="244475" cy="1943100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3" idx="2"/>
          </p:cNvCxnSpPr>
          <p:nvPr/>
        </p:nvCxnSpPr>
        <p:spPr>
          <a:xfrm rot="5400000">
            <a:off x="5592765" y="5119689"/>
            <a:ext cx="257174" cy="1943097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81200" y="730250"/>
            <a:ext cx="787400" cy="523240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299200" y="730250"/>
            <a:ext cx="787400" cy="523240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51763" y="5236525"/>
            <a:ext cx="1809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URWPalladioL"/>
                <a:sym typeface="Symbol"/>
              </a:rPr>
              <a:t>∆</a:t>
            </a:r>
            <a:r>
              <a:rPr lang="el-GR" sz="4000" dirty="0">
                <a:latin typeface="URWPalladioL"/>
                <a:sym typeface="Symbol"/>
              </a:rPr>
              <a:t>φ</a:t>
            </a:r>
            <a:r>
              <a:rPr lang="en-US" sz="4000" dirty="0">
                <a:latin typeface="URWPalladioL"/>
                <a:sym typeface="Symbol"/>
              </a:rPr>
              <a:t>=0</a:t>
            </a:r>
            <a:r>
              <a:rPr lang="en-US" sz="4000" dirty="0">
                <a:latin typeface="URWPalladioL" pitchFamily="2" charset="0"/>
                <a:sym typeface="Symbol"/>
              </a:rPr>
              <a:t></a:t>
            </a:r>
            <a:endParaRPr lang="en-GB" sz="4000" dirty="0">
              <a:latin typeface="URWPalladioL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08200" y="8509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26200" y="8636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08200" y="56388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426200" y="56515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B053A3-8C7B-44B3-B35A-0E6D0DCB77C1}"/>
              </a:ext>
            </a:extLst>
          </p:cNvPr>
          <p:cNvSpPr txBox="1"/>
          <p:nvPr/>
        </p:nvSpPr>
        <p:spPr>
          <a:xfrm>
            <a:off x="3160667" y="863600"/>
            <a:ext cx="27464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URWPalladioL"/>
                <a:sym typeface="Symbol"/>
              </a:rPr>
              <a:t>Relative motion in the Galactic Frame establishes long-tern space-time </a:t>
            </a:r>
            <a:r>
              <a:rPr lang="en-US" sz="2800" b="1">
                <a:solidFill>
                  <a:srgbClr val="FF0000"/>
                </a:solidFill>
                <a:latin typeface="URWPalladioL"/>
                <a:sym typeface="Symbol"/>
              </a:rPr>
              <a:t>“correlations”</a:t>
            </a:r>
            <a:endParaRPr lang="en-GB" sz="4000" dirty="0">
              <a:latin typeface="URWPalladio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16" grpId="0"/>
      <p:bldP spid="8" grpId="0" animBg="1"/>
      <p:bldP spid="10" grpId="0" animBg="1"/>
      <p:bldP spid="11" grpId="0" animBg="1"/>
      <p:bldP spid="12" grpId="0" animBg="1"/>
      <p:bldP spid="1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/>
          <p:nvPr/>
        </p:nvGrpSpPr>
        <p:grpSpPr>
          <a:xfrm>
            <a:off x="-9144002" y="-3"/>
            <a:ext cx="18288001" cy="6858003"/>
            <a:chOff x="-9144002" y="-3"/>
            <a:chExt cx="18288001" cy="6858003"/>
          </a:xfrm>
        </p:grpSpPr>
        <p:pic>
          <p:nvPicPr>
            <p:cNvPr id="1027" name="Picture 3" descr="Z:\files\DEatominter\darkclouds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3999" cy="6858000"/>
            </a:xfrm>
            <a:prstGeom prst="rect">
              <a:avLst/>
            </a:prstGeom>
            <a:noFill/>
          </p:spPr>
        </p:pic>
        <p:pic>
          <p:nvPicPr>
            <p:cNvPr id="1028" name="Picture 4" descr="Z:\files\DEatominter\darkclouds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9144002" y="-3"/>
              <a:ext cx="9143999" cy="6858000"/>
            </a:xfrm>
            <a:prstGeom prst="rect">
              <a:avLst/>
            </a:prstGeom>
            <a:noFill/>
          </p:spPr>
        </p:pic>
      </p:grpSp>
      <p:sp>
        <p:nvSpPr>
          <p:cNvPr id="5" name="Rectangle 4"/>
          <p:cNvSpPr/>
          <p:nvPr/>
        </p:nvSpPr>
        <p:spPr>
          <a:xfrm>
            <a:off x="4318000" y="5994400"/>
            <a:ext cx="431800" cy="42545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Elbow Connector 6"/>
          <p:cNvCxnSpPr>
            <a:stCxn id="2" idx="2"/>
            <a:endCxn id="5" idx="1"/>
          </p:cNvCxnSpPr>
          <p:nvPr/>
        </p:nvCxnSpPr>
        <p:spPr>
          <a:xfrm rot="16200000" flipH="1">
            <a:off x="3224213" y="5113337"/>
            <a:ext cx="244475" cy="1943100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3" idx="2"/>
          </p:cNvCxnSpPr>
          <p:nvPr/>
        </p:nvCxnSpPr>
        <p:spPr>
          <a:xfrm rot="5400000">
            <a:off x="5592765" y="5119689"/>
            <a:ext cx="257174" cy="1943097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81200" y="730250"/>
            <a:ext cx="787400" cy="523240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299200" y="730250"/>
            <a:ext cx="787400" cy="5232400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108200" y="8509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26200" y="8636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08200" y="56388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426200" y="5651500"/>
            <a:ext cx="533400" cy="2159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449250" y="5236525"/>
            <a:ext cx="2214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URWPalladioL"/>
                <a:sym typeface="Symbol"/>
              </a:rPr>
              <a:t>∆</a:t>
            </a:r>
            <a:r>
              <a:rPr lang="el-GR" sz="4000" dirty="0">
                <a:latin typeface="URWPalladioL"/>
                <a:sym typeface="Symbol"/>
              </a:rPr>
              <a:t>φ</a:t>
            </a:r>
            <a:r>
              <a:rPr lang="en-US" sz="4000" dirty="0">
                <a:latin typeface="URWPalladioL"/>
                <a:sym typeface="Symbol"/>
              </a:rPr>
              <a:t>≠0…</a:t>
            </a:r>
            <a:r>
              <a:rPr lang="en-US" sz="4000" dirty="0">
                <a:latin typeface="URWPalladioL" pitchFamily="2" charset="0"/>
                <a:sym typeface="Symbol"/>
              </a:rPr>
              <a:t></a:t>
            </a:r>
            <a:endParaRPr lang="en-GB" sz="4000" dirty="0">
              <a:latin typeface="URWPalladio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 0 L 0 0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 -3.01874E-6 L 0 -3.01874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 0 L 0 0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19D6F-39A6-42A8-B95C-CF423F7A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97" y="382564"/>
            <a:ext cx="8077200" cy="487680"/>
          </a:xfrm>
        </p:spPr>
        <p:txBody>
          <a:bodyPr/>
          <a:lstStyle/>
          <a:p>
            <a:r>
              <a:rPr lang="en-US" b="0" dirty="0">
                <a:hlinkClick r:id="rId2"/>
              </a:rPr>
              <a:t>https://magis.fnal.gov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FB3AC44-C32B-45B1-AA52-DFC1FA5ED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21" y="789646"/>
            <a:ext cx="8694682" cy="544195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</a:rPr>
              <a:t>                                              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ATOMS in FREE FALL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    The Matter-wave Atomic Gradiometer Interferometric Sensor, also known as MAGIS-100, is a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Quantum Sensor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under construction at Fermilab that aims to explore fundamental physics with a 100-meter-long atom interferometer. This novel detector will search for </a:t>
            </a: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ultralight dark matter;</a:t>
            </a: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test quantum mechanics in new regimes; and </a:t>
            </a: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pave the way for future gravitational wave detectors.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956AC4"/>
                </a:solidFill>
                <a:latin typeface="Calibri" panose="020F0502020204030204" pitchFamily="34" charset="0"/>
              </a:rPr>
              <a:t>     The detector will be housed in a 100-meter-deep shaft at Fermilab that was constructed for a neutrino experiment many years ago. To explore aspects of quantum physics, scientists will drop groups of atoms down a vacuum tube, followed by beams of laser light. </a:t>
            </a:r>
          </a:p>
          <a:p>
            <a:pPr marL="0" indent="0">
              <a:buNone/>
            </a:pPr>
            <a:r>
              <a:rPr lang="en-US" b="1" i="0" dirty="0">
                <a:solidFill>
                  <a:srgbClr val="956AC4"/>
                </a:solidFill>
                <a:effectLst/>
                <a:latin typeface="Calibri" panose="020F0502020204030204" pitchFamily="34" charset="0"/>
              </a:rPr>
              <a:t>     MAGIS-100 combines established techniques from state-of-the-art 10-meter-scale atom interferometers with the latest technological advances of the world’s best atomic clocks. In addition to enabling new quantum experiments, MAGIS-100 will provide a development platform for a future kilometer-scale detector that would be sensitive enough to detect gravitational waves from known sources.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0426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EBBC3-3C34-40CA-9643-D8CAE48C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664" y="581458"/>
            <a:ext cx="8639175" cy="514350"/>
          </a:xfrm>
        </p:spPr>
        <p:txBody>
          <a:bodyPr>
            <a:normAutofit/>
          </a:bodyPr>
          <a:lstStyle/>
          <a:p>
            <a:r>
              <a:rPr lang="en-US" sz="2400" dirty="0"/>
              <a:t>Ultimate Goal: Establish International Network and beyond</a:t>
            </a:r>
            <a:endParaRPr lang="en-GB" sz="2400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A06D507F-D2CF-43B6-B94C-6AD92E8F3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7720" y="4947920"/>
            <a:ext cx="6088121" cy="1496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D9F598-3376-43C5-86C8-7E6275AA63DD}"/>
              </a:ext>
            </a:extLst>
          </p:cNvPr>
          <p:cNvSpPr txBox="1"/>
          <p:nvPr/>
        </p:nvSpPr>
        <p:spPr>
          <a:xfrm>
            <a:off x="6174445" y="2467223"/>
            <a:ext cx="2969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For more details on AION see </a:t>
            </a:r>
            <a:r>
              <a:rPr lang="en-GB" sz="1400" b="1" dirty="0">
                <a:hlinkClick r:id="rId4"/>
              </a:rPr>
              <a:t>https://arxiv.org/pdf/1911.11755.pdf</a:t>
            </a:r>
            <a:endParaRPr lang="en-GB" sz="1400" b="1" dirty="0"/>
          </a:p>
        </p:txBody>
      </p:sp>
      <p:pic>
        <p:nvPicPr>
          <p:cNvPr id="12" name="Picture 11" descr="Screenshot 2019-01-17 at 11.07.55.png">
            <a:extLst>
              <a:ext uri="{FF2B5EF4-FFF2-40B4-BE49-F238E27FC236}">
                <a16:creationId xmlns:a16="http://schemas.microsoft.com/office/drawing/2014/main" id="{0B916E7C-F702-48ED-A06F-D2450A7476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8" b="15106"/>
          <a:stretch/>
        </p:blipFill>
        <p:spPr>
          <a:xfrm>
            <a:off x="717758" y="1375930"/>
            <a:ext cx="5246162" cy="343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02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062C2-C9D9-473D-AA2E-6C75443AA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F52FF8-7A63-45BE-B0CA-5FCEB5332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17" y="274639"/>
            <a:ext cx="8527926" cy="637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6711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70284-FB75-43A5-B797-95D5784B1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871D5E-905D-4E8C-B894-7CBE71B5D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14" y="217714"/>
            <a:ext cx="8408086" cy="628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360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8791-5489-4FD2-BF5A-7CA558701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Testbed for GW sensor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969FAE-7A4F-488F-83E7-0946CBA43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20" y="1292978"/>
            <a:ext cx="8525386" cy="34720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03C738-C5F7-42EB-88E1-40DC47374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5019278"/>
            <a:ext cx="4039588" cy="9867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AE1EC9-2A37-4378-8F75-FA6191B04F9C}"/>
              </a:ext>
            </a:extLst>
          </p:cNvPr>
          <p:cNvSpPr txBox="1"/>
          <p:nvPr/>
        </p:nvSpPr>
        <p:spPr>
          <a:xfrm>
            <a:off x="316388" y="5022478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Recent discovery of 150 solar mass black hole merger by LIGO is encouraging as heavier mergers would occur in the mid-band frequency range.</a:t>
            </a:r>
          </a:p>
        </p:txBody>
      </p:sp>
    </p:spTree>
    <p:extLst>
      <p:ext uri="{BB962C8B-B14F-4D97-AF65-F5344CB8AC3E}">
        <p14:creationId xmlns:p14="http://schemas.microsoft.com/office/powerpoint/2010/main" val="14714981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090546"/>
            <a:ext cx="1318085" cy="165783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1" y="1081754"/>
            <a:ext cx="1223621" cy="167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105" y="1187121"/>
            <a:ext cx="1249970" cy="16666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7811" y="1081754"/>
            <a:ext cx="1346390" cy="166662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 bwMode="auto">
          <a:xfrm>
            <a:off x="6349712" y="3003818"/>
            <a:ext cx="213099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Surjeet Rajendran</a:t>
            </a:r>
          </a:p>
          <a:p>
            <a:r>
              <a:rPr lang="en-US" sz="1800" dirty="0"/>
              <a:t>Johns Hopkins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29415" y="2962734"/>
            <a:ext cx="4442586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Mark Kasevich, Peter Graham and Jason Hogan, Stanford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419" y="3822892"/>
            <a:ext cx="1783142" cy="187675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 bwMode="auto">
          <a:xfrm>
            <a:off x="129415" y="5818311"/>
            <a:ext cx="260595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Swapan Chattopadhyay </a:t>
            </a:r>
          </a:p>
          <a:p>
            <a:r>
              <a:rPr lang="en-US" sz="1800" dirty="0"/>
              <a:t>Fermilab/UC Berkeley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764" y="1090546"/>
            <a:ext cx="1346391" cy="1682988"/>
          </a:xfrm>
          <a:prstGeom prst="rect">
            <a:avLst/>
          </a:prstGeom>
        </p:spPr>
      </p:pic>
      <p:sp>
        <p:nvSpPr>
          <p:cNvPr id="11" name="AutoShape 2" descr="Image result for jonathon coleman liverpool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Image result for jonathon coleman liverpool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757" y="3845454"/>
            <a:ext cx="2019809" cy="18500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29" y="3822892"/>
            <a:ext cx="2542486" cy="1906864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EBCFD2CD-824F-4F44-8A2C-704692BC151C}"/>
              </a:ext>
            </a:extLst>
          </p:cNvPr>
          <p:cNvSpPr txBox="1">
            <a:spLocks/>
          </p:cNvSpPr>
          <p:nvPr/>
        </p:nvSpPr>
        <p:spPr bwMode="auto">
          <a:xfrm>
            <a:off x="4463036" y="2923604"/>
            <a:ext cx="1905759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Timothy Kovachy</a:t>
            </a:r>
          </a:p>
          <a:p>
            <a:r>
              <a:rPr lang="en-US" sz="1800" dirty="0"/>
              <a:t>Northwestern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18D140F-F0C4-4E50-B9B9-CDD2484AEA6A}"/>
              </a:ext>
            </a:extLst>
          </p:cNvPr>
          <p:cNvSpPr txBox="1">
            <a:spLocks/>
          </p:cNvSpPr>
          <p:nvPr/>
        </p:nvSpPr>
        <p:spPr bwMode="auto">
          <a:xfrm>
            <a:off x="5582386" y="5877590"/>
            <a:ext cx="2898324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Jonathon Coleman</a:t>
            </a:r>
          </a:p>
          <a:p>
            <a:r>
              <a:rPr lang="en-US" sz="1800" dirty="0"/>
              <a:t>University of Liverpool, UK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09055-90EB-47A0-BF43-B720FFC6DC48}"/>
              </a:ext>
            </a:extLst>
          </p:cNvPr>
          <p:cNvSpPr txBox="1">
            <a:spLocks/>
          </p:cNvSpPr>
          <p:nvPr/>
        </p:nvSpPr>
        <p:spPr bwMode="auto">
          <a:xfrm>
            <a:off x="3079173" y="5877590"/>
            <a:ext cx="213099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Robert Plunkett</a:t>
            </a:r>
          </a:p>
          <a:p>
            <a:r>
              <a:rPr lang="en-US" sz="1800" dirty="0"/>
              <a:t>Fermilab</a:t>
            </a:r>
          </a:p>
        </p:txBody>
      </p:sp>
    </p:spTree>
    <p:extLst>
      <p:ext uri="{BB962C8B-B14F-4D97-AF65-F5344CB8AC3E}">
        <p14:creationId xmlns:p14="http://schemas.microsoft.com/office/powerpoint/2010/main" val="249826729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ADE0F-194D-4897-8A05-7AFB5CBBA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B50DC-592A-45EC-99F0-89689B88CAA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65</a:t>
            </a:fld>
            <a:endParaRPr lang="en-US"/>
          </a:p>
        </p:txBody>
      </p:sp>
      <p:pic>
        <p:nvPicPr>
          <p:cNvPr id="4098" name="Picture 2" descr="Ian Shipsey | Guildford Astronomical Society">
            <a:extLst>
              <a:ext uri="{FF2B5EF4-FFF2-40B4-BE49-F238E27FC236}">
                <a16:creationId xmlns:a16="http://schemas.microsoft.com/office/drawing/2014/main" id="{36877E19-CBC5-40A6-AD61-3765D47CE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228" y="439992"/>
            <a:ext cx="18764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alerie Gibson - Wikipedia">
            <a:extLst>
              <a:ext uri="{FF2B5EF4-FFF2-40B4-BE49-F238E27FC236}">
                <a16:creationId xmlns:a16="http://schemas.microsoft.com/office/drawing/2014/main" id="{A307C60A-CA34-4747-BA74-41FD5C2B1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3371850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Sergei Nagaitsev | Department of Physics | The University of Chicago">
            <a:extLst>
              <a:ext uri="{FF2B5EF4-FFF2-40B4-BE49-F238E27FC236}">
                <a16:creationId xmlns:a16="http://schemas.microsoft.com/office/drawing/2014/main" id="{841AA019-6881-42B1-9C7E-A1D63470A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227" y="3478464"/>
            <a:ext cx="2247271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riel Schwartzman">
            <a:extLst>
              <a:ext uri="{FF2B5EF4-FFF2-40B4-BE49-F238E27FC236}">
                <a16:creationId xmlns:a16="http://schemas.microsoft.com/office/drawing/2014/main" id="{27FBD37C-125E-4BE6-BD8F-E988DEB9C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60" y="489348"/>
            <a:ext cx="1959134" cy="195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D1F0CB8-ACC0-4C5A-AD85-2D17407A2B55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-1109663" y="4155250"/>
            <a:ext cx="7358063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marL="223234" indent="0">
              <a:buNone/>
            </a:pPr>
            <a:r>
              <a:rPr lang="en-US" sz="1800" dirty="0"/>
              <a:t>Val Gibson</a:t>
            </a:r>
          </a:p>
          <a:p>
            <a:pPr marL="223234" indent="0">
              <a:buNone/>
            </a:pPr>
            <a:r>
              <a:rPr lang="en-US" sz="1800" dirty="0"/>
              <a:t>Cambridge, UK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8EBE2AD-A85A-45A2-8D7E-827093496863}"/>
              </a:ext>
            </a:extLst>
          </p:cNvPr>
          <p:cNvSpPr txBox="1">
            <a:spLocks/>
          </p:cNvSpPr>
          <p:nvPr/>
        </p:nvSpPr>
        <p:spPr bwMode="auto">
          <a:xfrm>
            <a:off x="6011228" y="2960688"/>
            <a:ext cx="1905759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Ian Shipsey</a:t>
            </a:r>
          </a:p>
          <a:p>
            <a:r>
              <a:rPr lang="en-US" sz="1800" dirty="0"/>
              <a:t>Oxford, UK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AE66D00-E704-4061-8BB3-E125229502E6}"/>
              </a:ext>
            </a:extLst>
          </p:cNvPr>
          <p:cNvSpPr txBox="1">
            <a:spLocks/>
          </p:cNvSpPr>
          <p:nvPr/>
        </p:nvSpPr>
        <p:spPr bwMode="auto">
          <a:xfrm>
            <a:off x="5911733" y="6056315"/>
            <a:ext cx="254625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Sergei Nagaitsev</a:t>
            </a:r>
          </a:p>
          <a:p>
            <a:r>
              <a:rPr lang="en-US" sz="1800" dirty="0"/>
              <a:t>Jefferson Lab/OFU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E82932-4D38-4BFE-9DE3-DAA1DA77C631}"/>
              </a:ext>
            </a:extLst>
          </p:cNvPr>
          <p:cNvSpPr txBox="1">
            <a:spLocks/>
          </p:cNvSpPr>
          <p:nvPr/>
        </p:nvSpPr>
        <p:spPr bwMode="auto">
          <a:xfrm>
            <a:off x="840343" y="2527832"/>
            <a:ext cx="2611755" cy="77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1800" dirty="0"/>
              <a:t>Ariel Schwartzman</a:t>
            </a:r>
          </a:p>
          <a:p>
            <a:r>
              <a:rPr lang="en-US" sz="1800" dirty="0"/>
              <a:t>SLAC</a:t>
            </a:r>
          </a:p>
        </p:txBody>
      </p:sp>
    </p:spTree>
    <p:extLst>
      <p:ext uri="{BB962C8B-B14F-4D97-AF65-F5344CB8AC3E}">
        <p14:creationId xmlns:p14="http://schemas.microsoft.com/office/powerpoint/2010/main" val="849287630"/>
      </p:ext>
    </p:extLst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2482"/>
            <a:ext cx="8077200" cy="411162"/>
          </a:xfrm>
        </p:spPr>
        <p:txBody>
          <a:bodyPr/>
          <a:lstStyle/>
          <a:p>
            <a:r>
              <a:rPr lang="en-US" sz="6000" i="1" dirty="0">
                <a:solidFill>
                  <a:srgbClr val="0070C0"/>
                </a:solidFill>
              </a:rPr>
              <a:t>Thank You!</a:t>
            </a:r>
            <a:br>
              <a:rPr lang="en-US" sz="6000" i="1" dirty="0">
                <a:solidFill>
                  <a:srgbClr val="0070C0"/>
                </a:solidFill>
              </a:rPr>
            </a:br>
            <a:r>
              <a:rPr lang="en-US" sz="6000" i="1" dirty="0">
                <a:solidFill>
                  <a:srgbClr val="0070C0"/>
                </a:solidFill>
              </a:rPr>
              <a:t>For your</a:t>
            </a:r>
            <a:br>
              <a:rPr lang="en-US" sz="6000" i="1" dirty="0">
                <a:solidFill>
                  <a:srgbClr val="0070C0"/>
                </a:solidFill>
              </a:rPr>
            </a:br>
            <a:r>
              <a:rPr lang="en-US" sz="6000" i="1" dirty="0">
                <a:solidFill>
                  <a:srgbClr val="0070C0"/>
                </a:solidFill>
              </a:rPr>
              <a:t>Attention!!!!!!!!</a:t>
            </a:r>
          </a:p>
        </p:txBody>
      </p:sp>
      <p:sp>
        <p:nvSpPr>
          <p:cNvPr id="3" name="AutoShape 2" descr="Image result for Isaac Newton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492" y="160338"/>
            <a:ext cx="1511709" cy="207516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310102"/>
            <a:ext cx="1371600" cy="18727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B66C12-3D67-4479-BF37-7FA375520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384" y="3029416"/>
            <a:ext cx="1792215" cy="3736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43203D-E23C-492B-ABD4-CDA3311B84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5567" y="3213294"/>
            <a:ext cx="2069609" cy="36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562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11188" y="0"/>
            <a:ext cx="77755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4400" b="1">
                <a:solidFill>
                  <a:srgbClr val="CC00CC"/>
                </a:solidFill>
              </a:rPr>
              <a:t>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4400" b="1">
                <a:solidFill>
                  <a:srgbClr val="CC00CC"/>
                </a:solidFill>
              </a:rPr>
              <a:t>                  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CA39B67-11AA-48D4-A232-4B954CACE8AE}"/>
              </a:ext>
            </a:extLst>
          </p:cNvPr>
          <p:cNvSpPr txBox="1">
            <a:spLocks/>
          </p:cNvSpPr>
          <p:nvPr/>
        </p:nvSpPr>
        <p:spPr>
          <a:xfrm>
            <a:off x="455612" y="2447867"/>
            <a:ext cx="8077200" cy="411162"/>
          </a:xfrm>
          <a:prstGeom prst="rect">
            <a:avLst/>
          </a:prstGeom>
        </p:spPr>
        <p:txBody>
          <a:bodyPr/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4800" i="1" dirty="0">
                <a:solidFill>
                  <a:srgbClr val="FF0000"/>
                </a:solidFill>
              </a:rPr>
              <a:t>EXTRAS</a:t>
            </a:r>
          </a:p>
          <a:p>
            <a:r>
              <a:rPr lang="en-US" sz="4800" i="1" dirty="0">
                <a:solidFill>
                  <a:srgbClr val="FF0000"/>
                </a:solidFill>
              </a:rPr>
              <a:t>Historical Background of US Quantum Initiatives</a:t>
            </a:r>
            <a:endParaRPr lang="en-US" sz="4800" i="1" dirty="0">
              <a:solidFill>
                <a:srgbClr val="7959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6084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1" y="3640999"/>
            <a:ext cx="2940756" cy="411162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DOE 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ROUND TABLE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Feb. 25, 2016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  Gaithersburg, Maryland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(OHEP, ASCR, BES)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including NSF, NIST and OSTP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0844" y="45861"/>
            <a:ext cx="6603999" cy="25452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5688" y="2755402"/>
            <a:ext cx="3547822" cy="266307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93511" y="5896058"/>
            <a:ext cx="819573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2000" dirty="0">
                <a:solidFill>
                  <a:srgbClr val="0070C0"/>
                </a:solidFill>
              </a:rPr>
              <a:t>Cross-cutting Opportunities and challenges at the quantum frontier that includes quantum sensors for HEP,  material science and quantum computing </a:t>
            </a:r>
          </a:p>
        </p:txBody>
      </p:sp>
    </p:spTree>
    <p:extLst>
      <p:ext uri="{BB962C8B-B14F-4D97-AF65-F5344CB8AC3E}">
        <p14:creationId xmlns:p14="http://schemas.microsoft.com/office/powerpoint/2010/main" val="20182315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47" t="6252" r="7323" b="7637"/>
          <a:stretch/>
        </p:blipFill>
        <p:spPr>
          <a:xfrm rot="5400000">
            <a:off x="1751154" y="1452045"/>
            <a:ext cx="5709974" cy="39589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47" t="6252" r="7323" b="7637"/>
          <a:stretch/>
        </p:blipFill>
        <p:spPr>
          <a:xfrm rot="5400000">
            <a:off x="978961" y="1241625"/>
            <a:ext cx="6633500" cy="459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3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566E8-DF41-4802-97F1-B5A258AE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4111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MAGIS-100 @ Fermilab: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An element in the national program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DOE HEP-QIS QuantISED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00D5E8-C4E2-4FED-B66E-0E4244A3D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870841"/>
            <a:ext cx="8905611" cy="2655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850E85-2B25-4F0B-BC7A-C911FCCE6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5" y="4797028"/>
            <a:ext cx="9144000" cy="13751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249DBA-4B7D-4546-BF73-2F84B1FD0316}"/>
              </a:ext>
            </a:extLst>
          </p:cNvPr>
          <p:cNvSpPr txBox="1"/>
          <p:nvPr/>
        </p:nvSpPr>
        <p:spPr>
          <a:xfrm>
            <a:off x="2579373" y="1439958"/>
            <a:ext cx="4051664" cy="430883"/>
          </a:xfrm>
          <a:prstGeom prst="rect">
            <a:avLst/>
          </a:prstGeom>
          <a:noFill/>
        </p:spPr>
        <p:txBody>
          <a:bodyPr wrap="square" lIns="121917" tIns="60958" rIns="121917" bIns="60958">
            <a:spAutoFit/>
          </a:bodyPr>
          <a:lstStyle/>
          <a:p>
            <a:r>
              <a:rPr lang="en-GB" sz="2000" b="1" dirty="0">
                <a:hlinkClick r:id="rId4"/>
              </a:rPr>
              <a:t> https://arxiv.org/abs/2104.02835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45108379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291" y="773331"/>
            <a:ext cx="7906109" cy="59436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961" y="274638"/>
            <a:ext cx="8763755" cy="411162"/>
          </a:xfrm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Google, Microsoft, IBM, Harvard, Yale, Stanford, U. Chicago, FNAL, ANL, LBNL, ORNL…all gather on October 18, 2016 at…</a:t>
            </a:r>
          </a:p>
        </p:txBody>
      </p:sp>
    </p:spTree>
    <p:extLst>
      <p:ext uri="{BB962C8B-B14F-4D97-AF65-F5344CB8AC3E}">
        <p14:creationId xmlns:p14="http://schemas.microsoft.com/office/powerpoint/2010/main" val="321975160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/>
        </p:nvSpPr>
        <p:spPr>
          <a:xfrm>
            <a:off x="422712" y="3608663"/>
            <a:ext cx="8443356" cy="2475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defTabSz="330387">
              <a:lnSpc>
                <a:spcPct val="200000"/>
              </a:lnSpc>
              <a:spcBef>
                <a:spcPts val="3164"/>
              </a:spcBef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6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          </a:t>
            </a:r>
          </a:p>
          <a:p>
            <a:pPr defTabSz="330387">
              <a:lnSpc>
                <a:spcPct val="200000"/>
              </a:lnSpc>
              <a:spcBef>
                <a:spcPts val="3164"/>
              </a:spcBef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defTabSz="330387">
              <a:lnSpc>
                <a:spcPct val="200000"/>
              </a:lnSpc>
              <a:spcBef>
                <a:spcPts val="3164"/>
              </a:spcBef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hape 187"/>
          <p:cNvSpPr/>
          <p:nvPr/>
        </p:nvSpPr>
        <p:spPr>
          <a:xfrm>
            <a:off x="277932" y="199446"/>
            <a:ext cx="8694420" cy="650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endParaRPr lang="en-US" sz="2000" b="1" i="1" dirty="0">
              <a:solidFill>
                <a:srgbClr val="0070C0"/>
              </a:solidFill>
            </a:endParaRP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0070C0"/>
                </a:solidFill>
              </a:rPr>
              <a:t>  Searches for New particles/Interactions: </a:t>
            </a:r>
            <a:r>
              <a:rPr lang="en-US" sz="2000" b="1" i="1" dirty="0">
                <a:solidFill>
                  <a:srgbClr val="C00000"/>
                </a:solidFill>
              </a:rPr>
              <a:t>“Dark” Matter/Energy  </a:t>
            </a:r>
            <a:r>
              <a:rPr lang="en-US" sz="2000" b="1" i="1" dirty="0">
                <a:solidFill>
                  <a:srgbClr val="0070C0"/>
                </a:solidFill>
              </a:rPr>
              <a:t>***</a:t>
            </a:r>
          </a:p>
          <a:p>
            <a:endParaRPr lang="en-US" sz="2000" b="1" i="1" dirty="0">
              <a:solidFill>
                <a:srgbClr val="FF000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  Probes of the very early universe: </a:t>
            </a:r>
            <a:r>
              <a:rPr lang="en-US" sz="2000" b="1" i="1" dirty="0">
                <a:solidFill>
                  <a:srgbClr val="C00000"/>
                </a:solidFill>
                <a:sym typeface="Wingdings" panose="05000000000000000000" pitchFamily="2" charset="2"/>
              </a:rPr>
              <a:t>Inflationary Cosmology</a:t>
            </a:r>
            <a:r>
              <a:rPr lang="en-US" sz="2000" b="1" i="1" dirty="0">
                <a:solidFill>
                  <a:srgbClr val="C00000"/>
                </a:solidFill>
              </a:rPr>
              <a:t> </a:t>
            </a:r>
            <a:r>
              <a:rPr lang="en-US" sz="2000" b="1" i="1" dirty="0">
                <a:solidFill>
                  <a:srgbClr val="002060"/>
                </a:solidFill>
              </a:rPr>
              <a:t>***</a:t>
            </a: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  </a:t>
            </a:r>
            <a:r>
              <a:rPr lang="en-US" sz="2000" b="1" i="1" dirty="0">
                <a:solidFill>
                  <a:srgbClr val="0070C0"/>
                </a:solidFill>
              </a:rPr>
              <a:t>Quantum Computers: </a:t>
            </a:r>
            <a:r>
              <a:rPr lang="en-US" sz="2000" b="1" i="1" dirty="0">
                <a:solidFill>
                  <a:srgbClr val="C00000"/>
                </a:solidFill>
              </a:rPr>
              <a:t>Quantum Information Science </a:t>
            </a:r>
            <a:r>
              <a:rPr lang="en-US" sz="2000" b="1" i="1" dirty="0">
                <a:solidFill>
                  <a:srgbClr val="FF0000"/>
                </a:solidFill>
              </a:rPr>
              <a:t> </a:t>
            </a:r>
          </a:p>
          <a:p>
            <a:r>
              <a:rPr lang="en-US" sz="2000" b="1" i="1" dirty="0">
                <a:solidFill>
                  <a:srgbClr val="FF0000"/>
                </a:solidFill>
              </a:rPr>
              <a:t>         CRYPTOGRAPHY, MARKET OPTIMIZATION, ARTIFICIAL INTELLIGENCE</a:t>
            </a:r>
          </a:p>
          <a:p>
            <a:endParaRPr lang="en-US" sz="2000" b="1" i="1" dirty="0">
              <a:solidFill>
                <a:srgbClr val="FF000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  Bio-Signals (magneto-encephalography): </a:t>
            </a:r>
            <a:r>
              <a:rPr lang="en-US" sz="2000" b="1" i="1" dirty="0">
                <a:solidFill>
                  <a:srgbClr val="C00000"/>
                </a:solidFill>
                <a:sym typeface="Wingdings" panose="05000000000000000000" pitchFamily="2" charset="2"/>
              </a:rPr>
              <a:t>Neuro-science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endParaRPr lang="en-US" sz="2000" b="1" i="1" dirty="0">
              <a:solidFill>
                <a:srgbClr val="0070C0"/>
              </a:solidFill>
            </a:endParaRP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  New “strongly correlated” Materials: Material Science of</a:t>
            </a:r>
          </a:p>
          <a:p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         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DESIGNER MATERIALS: “Dirac” and “Weyl” materials for</a:t>
            </a:r>
          </a:p>
          <a:p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         particle and field detection </a:t>
            </a:r>
            <a:endParaRPr lang="en-US" sz="2000" b="1" i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   Detection of “Weak” Environmental Signals: Geo-science</a:t>
            </a:r>
          </a:p>
          <a:p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         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CLIMATE CHANGE SCIENCE</a:t>
            </a:r>
            <a:endParaRPr lang="en-US" sz="20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sz="20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*** I will address these topics with the specific example of atomic beams</a:t>
            </a:r>
          </a:p>
          <a:p>
            <a:endParaRPr lang="en-US" sz="1800" b="1" i="1" dirty="0">
              <a:solidFill>
                <a:srgbClr val="0070C0"/>
              </a:solidFill>
            </a:endParaRPr>
          </a:p>
        </p:txBody>
      </p:sp>
      <p:sp>
        <p:nvSpPr>
          <p:cNvPr id="5" name="Shape 300"/>
          <p:cNvSpPr/>
          <p:nvPr/>
        </p:nvSpPr>
        <p:spPr>
          <a:xfrm>
            <a:off x="422712" y="170007"/>
            <a:ext cx="8205165" cy="616148"/>
          </a:xfrm>
          <a:prstGeom prst="rect">
            <a:avLst/>
          </a:prstGeom>
          <a:ln w="12700">
            <a:miter lim="400000"/>
          </a:ln>
          <a:effectLst>
            <a:outerShdw blurRad="38100" dist="47770" dir="5400000" rotWithShape="0">
              <a:srgbClr val="000000">
                <a:alpha val="41608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defTabSz="469900">
              <a:defRPr sz="4100" b="1">
                <a:solidFill>
                  <a:srgbClr val="11053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    </a:t>
            </a:r>
            <a:r>
              <a:rPr lang="en-US" sz="3600" dirty="0">
                <a:solidFill>
                  <a:srgbClr val="7959D5"/>
                </a:solidFill>
              </a:rPr>
              <a:t>Quantum Sensors: APPLICATIONS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BBA4440-9382-4CEA-93F5-84430AAD9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17275" y="2837519"/>
            <a:ext cx="1406900" cy="8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DD9DA3-D5F2-4DD3-9AFF-529449FF8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464" y="3617481"/>
            <a:ext cx="1285763" cy="910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62B881-D964-4AC8-A890-281E52AD5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230" y="4699817"/>
            <a:ext cx="1523057" cy="9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056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46966" y="164529"/>
            <a:ext cx="8080729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>
            <a:lvl1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Garamond"/>
                <a:ea typeface="ＭＳ Ｐゴシック" pitchFamily="-106" charset="-128"/>
                <a:cs typeface="Garamond"/>
              </a:defRPr>
            </a:lvl1pPr>
            <a:lvl2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defTabSz="455567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12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24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375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499" algn="ctr" defTabSz="457125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sz="3200" i="1" dirty="0">
                <a:solidFill>
                  <a:srgbClr val="FF0000"/>
                </a:solidFill>
                <a:latin typeface="Helvetica" charset="0"/>
              </a:rPr>
              <a:t>National Quantum Program Model</a:t>
            </a:r>
          </a:p>
        </p:txBody>
      </p:sp>
      <p:sp>
        <p:nvSpPr>
          <p:cNvPr id="2" name="Rectangle 1"/>
          <p:cNvSpPr/>
          <p:nvPr/>
        </p:nvSpPr>
        <p:spPr>
          <a:xfrm>
            <a:off x="300704" y="1938692"/>
            <a:ext cx="8542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0070C0"/>
                </a:solidFill>
                <a:latin typeface="Helvetica" charset="0"/>
              </a:rPr>
              <a:t>Quantum Initiatives program started in 2018 by US DOE Office of Science and NSF</a:t>
            </a:r>
          </a:p>
          <a:p>
            <a:endParaRPr lang="en-US" sz="2000" b="1" dirty="0">
              <a:solidFill>
                <a:srgbClr val="0070C0"/>
              </a:solidFill>
              <a:latin typeface="Helvetica" charset="0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0070C0"/>
                </a:solidFill>
                <a:latin typeface="Helvetica" charset="0"/>
              </a:rPr>
              <a:t>Distributed across US west coast, east coast and central states</a:t>
            </a:r>
          </a:p>
          <a:p>
            <a:endParaRPr lang="en-US" sz="2000" b="1" dirty="0">
              <a:solidFill>
                <a:srgbClr val="0070C0"/>
              </a:solidFill>
              <a:latin typeface="Helvetica" charset="0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0070C0"/>
                </a:solidFill>
                <a:latin typeface="Helvetica" charset="0"/>
              </a:rPr>
              <a:t>Quantum Program expected to grow to $600 M/year in a few years’ time, pending success of the pilot programs</a:t>
            </a:r>
          </a:p>
          <a:p>
            <a:endParaRPr lang="en-US" sz="2000" b="1" dirty="0">
              <a:solidFill>
                <a:srgbClr val="0070C0"/>
              </a:solidFill>
              <a:latin typeface="Helvetica" charset="0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0070C0"/>
                </a:solidFill>
                <a:latin typeface="Helvetica" charset="0"/>
              </a:rPr>
              <a:t>Mezzo-scale model of 6 to 12 prime research groups across the country including universities and laboratories receiving $ 10 M - $25 M per year for 5 years is already funded in the US starting this year, 2020.</a:t>
            </a:r>
          </a:p>
          <a:p>
            <a:r>
              <a:rPr lang="en-US" sz="2400" b="1" dirty="0">
                <a:solidFill>
                  <a:srgbClr val="0070C0"/>
                </a:solidFill>
                <a:latin typeface="Helvetica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3461776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403370" y="428155"/>
            <a:ext cx="9090660" cy="562570"/>
          </a:xfrm>
          <a:prstGeom prst="rect">
            <a:avLst/>
          </a:prstGeom>
          <a:ln w="12700">
            <a:miter lim="400000"/>
          </a:ln>
          <a:effectLst>
            <a:outerShdw blurRad="38100" dist="47770" dir="5400000" rotWithShape="0">
              <a:srgbClr val="000000">
                <a:alpha val="4160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 defTabSz="469900">
              <a:defRPr sz="4100" b="1">
                <a:solidFill>
                  <a:srgbClr val="11053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sz="2000" dirty="0">
                <a:solidFill>
                  <a:srgbClr val="FF0000"/>
                </a:solidFill>
              </a:rPr>
              <a:t>       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Gill Sans Ultra Bold" panose="020B0A02020104020203" pitchFamily="34" charset="0"/>
              </a:rPr>
              <a:t>PROSPECTS: </a:t>
            </a: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TREMENDOUS POTENTIAL of QUANTUM SENSORS for COSMIC ARCHAEOLOGY</a:t>
            </a:r>
          </a:p>
          <a:p>
            <a:endParaRPr lang="en-US" sz="2000" dirty="0">
              <a:solidFill>
                <a:srgbClr val="FF0000"/>
              </a:solidFill>
              <a:latin typeface="Gill Sans Ultra Bold" panose="020B0A02020104020203" pitchFamily="34" charset="0"/>
            </a:endParaRPr>
          </a:p>
        </p:txBody>
      </p:sp>
      <p:sp>
        <p:nvSpPr>
          <p:cNvPr id="19" name="Shape 196"/>
          <p:cNvSpPr/>
          <p:nvPr/>
        </p:nvSpPr>
        <p:spPr>
          <a:xfrm>
            <a:off x="456709" y="963862"/>
            <a:ext cx="8283921" cy="1918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800">
                <a:solidFill>
                  <a:srgbClr val="01199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US" sz="16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Detector development and particle physics community will benefit from further research investments into the areas of quantum-entangled materials, cavity-qubit entangled electronics, optically entangled atoms etc. to advance the precision detection of exotic particles and fields.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810" y="2827499"/>
            <a:ext cx="2011680" cy="14635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579" y="2713459"/>
            <a:ext cx="1594141" cy="10592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3A5C6D-89B0-4F94-BB0E-DEA584E03258}"/>
              </a:ext>
            </a:extLst>
          </p:cNvPr>
          <p:cNvSpPr txBox="1"/>
          <p:nvPr/>
        </p:nvSpPr>
        <p:spPr>
          <a:xfrm>
            <a:off x="273584" y="4232144"/>
            <a:ext cx="85958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Critical for the </a:t>
            </a: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EDUCATION, TRAINING, ENGAGEMENT  </a:t>
            </a:r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of the </a:t>
            </a: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NEXT GENERATION </a:t>
            </a:r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in</a:t>
            </a: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the </a:t>
            </a: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TWENTY-FIRST CENTURY ENLIGHTENMENT! </a:t>
            </a:r>
            <a:endParaRPr lang="en-GB" sz="2400" b="1" dirty="0">
              <a:solidFill>
                <a:srgbClr val="FF0000"/>
              </a:solidFill>
            </a:endParaRPr>
          </a:p>
          <a:p>
            <a:pPr lvl="0">
              <a:buNone/>
              <a:defRPr/>
            </a:pPr>
            <a:endParaRPr lang="en-GB" sz="1800" b="1" i="1" dirty="0">
              <a:solidFill>
                <a:srgbClr val="C00000"/>
              </a:solidFill>
            </a:endParaRP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82C2B381-3DCB-460A-9DC0-2B23F726EA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5347" b="6663"/>
          <a:stretch/>
        </p:blipFill>
        <p:spPr bwMode="auto">
          <a:xfrm>
            <a:off x="456709" y="5002818"/>
            <a:ext cx="8229600" cy="175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08313A-BD74-4F17-BDC3-203356E4299B}"/>
              </a:ext>
            </a:extLst>
          </p:cNvPr>
          <p:cNvSpPr txBox="1"/>
          <p:nvPr/>
        </p:nvSpPr>
        <p:spPr>
          <a:xfrm>
            <a:off x="273584" y="3772689"/>
            <a:ext cx="543379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TRAINING THE QUANTUM WORKFORCE!! </a:t>
            </a:r>
            <a:endParaRPr lang="en-GB" sz="2400" b="1" dirty="0">
              <a:solidFill>
                <a:srgbClr val="FF0000"/>
              </a:solidFill>
            </a:endParaRPr>
          </a:p>
          <a:p>
            <a:pPr lvl="0">
              <a:buNone/>
              <a:defRPr/>
            </a:pPr>
            <a:endParaRPr lang="en-GB" sz="1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37942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2482"/>
            <a:ext cx="8077200" cy="411162"/>
          </a:xfrm>
        </p:spPr>
        <p:txBody>
          <a:bodyPr/>
          <a:lstStyle/>
          <a:p>
            <a:r>
              <a:rPr lang="en-US" sz="6000" i="1" dirty="0">
                <a:solidFill>
                  <a:srgbClr val="0070C0"/>
                </a:solidFill>
              </a:rPr>
              <a:t>Thank You!</a:t>
            </a:r>
            <a:br>
              <a:rPr lang="en-US" sz="6000" i="1" dirty="0">
                <a:solidFill>
                  <a:srgbClr val="0070C0"/>
                </a:solidFill>
              </a:rPr>
            </a:br>
            <a:r>
              <a:rPr lang="en-US" sz="6000" i="1" dirty="0">
                <a:solidFill>
                  <a:srgbClr val="0070C0"/>
                </a:solidFill>
              </a:rPr>
              <a:t>For your</a:t>
            </a:r>
            <a:br>
              <a:rPr lang="en-US" sz="6000" i="1" dirty="0">
                <a:solidFill>
                  <a:srgbClr val="0070C0"/>
                </a:solidFill>
              </a:rPr>
            </a:br>
            <a:r>
              <a:rPr lang="en-US" sz="6000" i="1" dirty="0">
                <a:solidFill>
                  <a:srgbClr val="0070C0"/>
                </a:solidFill>
              </a:rPr>
              <a:t>Attention!!!!!!!!</a:t>
            </a:r>
          </a:p>
        </p:txBody>
      </p:sp>
      <p:sp>
        <p:nvSpPr>
          <p:cNvPr id="3" name="AutoShape 2" descr="Image result for Isaac Newton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492" y="160338"/>
            <a:ext cx="1511709" cy="207516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310102"/>
            <a:ext cx="1371600" cy="18727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B66C12-3D67-4479-BF37-7FA375520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384" y="3029416"/>
            <a:ext cx="1792215" cy="3736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43203D-E23C-492B-ABD4-CDA3311B84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5567" y="3213294"/>
            <a:ext cx="2069609" cy="36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19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683F-ED2C-40A1-9CFF-535E9F79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E20BC59-D000-4074-9AF6-E7B596B9E9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8840"/>
          <a:stretch/>
        </p:blipFill>
        <p:spPr>
          <a:xfrm>
            <a:off x="307086" y="1148080"/>
            <a:ext cx="4188714" cy="2987040"/>
          </a:xfrm>
          <a:prstGeom prst="rect">
            <a:avLst/>
          </a:prstGeom>
        </p:spPr>
      </p:pic>
      <p:pic>
        <p:nvPicPr>
          <p:cNvPr id="7" name="Picture 2" descr="Gordon and Betty Moore Foundation - Wikipedia">
            <a:extLst>
              <a:ext uri="{FF2B5EF4-FFF2-40B4-BE49-F238E27FC236}">
                <a16:creationId xmlns:a16="http://schemas.microsoft.com/office/drawing/2014/main" id="{E9970B6A-8EB5-45CE-9931-746038DCB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1" y="1669918"/>
            <a:ext cx="3225184" cy="125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UK Research and Innovation (UKRI) Releases New Open Access Policy | LJ  INFOdocket">
            <a:extLst>
              <a:ext uri="{FF2B5EF4-FFF2-40B4-BE49-F238E27FC236}">
                <a16:creationId xmlns:a16="http://schemas.microsoft.com/office/drawing/2014/main" id="{2718287F-FD6E-4286-9676-C06D99F9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38" y="4925229"/>
            <a:ext cx="38100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62EE00-EDFB-4179-A402-2C53B5592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617" y="3429000"/>
            <a:ext cx="3170208" cy="1200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997D3E-103B-4F9D-974B-0C1889A50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4797" y="4947921"/>
            <a:ext cx="2951284" cy="159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182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187BD-3B1F-49F9-BC35-B2B41BA9749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sp>
        <p:nvSpPr>
          <p:cNvPr id="5" name="Shape 300">
            <a:extLst>
              <a:ext uri="{FF2B5EF4-FFF2-40B4-BE49-F238E27FC236}">
                <a16:creationId xmlns:a16="http://schemas.microsoft.com/office/drawing/2014/main" id="{D1F94064-AAB8-408F-A6E2-3D3FCAD75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487" y="645795"/>
            <a:ext cx="8734096" cy="4017963"/>
          </a:xfrm>
          <a:prstGeom prst="rect">
            <a:avLst/>
          </a:prstGeom>
          <a:ln w="12700">
            <a:miter lim="400000"/>
          </a:ln>
          <a:effectLst>
            <a:outerShdw blurRad="38100" dist="47770" dir="5400000" rotWithShape="0">
              <a:srgbClr val="000000">
                <a:alpha val="41608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defTabSz="469900">
              <a:defRPr sz="4100" b="1">
                <a:solidFill>
                  <a:srgbClr val="11053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marL="223234" indent="0">
              <a:buNone/>
            </a:pPr>
            <a:r>
              <a:rPr lang="en-US" sz="3600" dirty="0">
                <a:solidFill>
                  <a:srgbClr val="7959D5"/>
                </a:solidFill>
              </a:rPr>
              <a:t>                STANDARD MODEL </a:t>
            </a:r>
          </a:p>
          <a:p>
            <a:pPr marL="223234" indent="0">
              <a:buNone/>
            </a:pPr>
            <a:r>
              <a:rPr lang="en-US" sz="3600" dirty="0">
                <a:solidFill>
                  <a:srgbClr val="7959D5"/>
                </a:solidFill>
              </a:rPr>
              <a:t>                              of </a:t>
            </a:r>
          </a:p>
          <a:p>
            <a:pPr marL="223234" indent="0">
              <a:buNone/>
            </a:pPr>
            <a:r>
              <a:rPr lang="en-US" sz="3600" dirty="0">
                <a:solidFill>
                  <a:srgbClr val="7959D5"/>
                </a:solidFill>
              </a:rPr>
              <a:t>PARTICLE PHYSICS and COSMOLOGY</a:t>
            </a:r>
          </a:p>
        </p:txBody>
      </p:sp>
    </p:spTree>
    <p:extLst>
      <p:ext uri="{BB962C8B-B14F-4D97-AF65-F5344CB8AC3E}">
        <p14:creationId xmlns:p14="http://schemas.microsoft.com/office/powerpoint/2010/main" val="541762567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|28.2|15|2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6|27.6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3350</Words>
  <Application>Microsoft Office PowerPoint</Application>
  <PresentationFormat>On-screen Show (4:3)</PresentationFormat>
  <Paragraphs>513</Paragraphs>
  <Slides>74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94" baseType="lpstr">
      <vt:lpstr>3ds</vt:lpstr>
      <vt:lpstr>Arial</vt:lpstr>
      <vt:lpstr>Calibri</vt:lpstr>
      <vt:lpstr>Comic Sans MS</vt:lpstr>
      <vt:lpstr>Garamond</vt:lpstr>
      <vt:lpstr>Gill Sans</vt:lpstr>
      <vt:lpstr>Gill Sans MT</vt:lpstr>
      <vt:lpstr>Gill Sans Ultra Bold</vt:lpstr>
      <vt:lpstr>Helvetica</vt:lpstr>
      <vt:lpstr>Helvetica Neue Medium</vt:lpstr>
      <vt:lpstr>LMRoman12-Regular</vt:lpstr>
      <vt:lpstr>Monotype Corsiva</vt:lpstr>
      <vt:lpstr>Source Sans Pro</vt:lpstr>
      <vt:lpstr>Symbol</vt:lpstr>
      <vt:lpstr>Tahoma</vt:lpstr>
      <vt:lpstr>Times New Roman</vt:lpstr>
      <vt:lpstr>URWPalladioL</vt:lpstr>
      <vt:lpstr>Wingdings</vt:lpstr>
      <vt:lpstr>1_Office Theme</vt:lpstr>
      <vt:lpstr>Fermilab_PPT_090915</vt:lpstr>
      <vt:lpstr>PowerPoint Presentation</vt:lpstr>
      <vt:lpstr>PowerPoint Presentation</vt:lpstr>
      <vt:lpstr>Fermilab DOE</vt:lpstr>
      <vt:lpstr>ACKNOWLEDGEMENTS</vt:lpstr>
      <vt:lpstr>OUTLINE</vt:lpstr>
      <vt:lpstr>https://magis.fnal.gov </vt:lpstr>
      <vt:lpstr>MAGIS-100 @ Fermilab: An element in the national program DOE HEP-QIS QuantISED </vt:lpstr>
      <vt:lpstr>Funding</vt:lpstr>
      <vt:lpstr>PowerPoint Presentation</vt:lpstr>
      <vt:lpstr>Standard Model Lagrangian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Probing the Very “Early”  Universe and the “Dark” Universe: via Atomic Beam Interferometry         </vt:lpstr>
      <vt:lpstr>The Problem of Dark Matter</vt:lpstr>
      <vt:lpstr>PowerPoint Presentation</vt:lpstr>
      <vt:lpstr>Recent references of DM Ultralight Scalar coupling to Standard Model sector  </vt:lpstr>
      <vt:lpstr>Probing the Very Early Universe and the “Dark” Universe: via Atomic Beam Interferometry         </vt:lpstr>
      <vt:lpstr>Gravitational Wave Spectrum</vt:lpstr>
      <vt:lpstr>PowerPoint Presentation</vt:lpstr>
      <vt:lpstr>GW detection with atoms playing both roles: clock and inertial reference</vt:lpstr>
      <vt:lpstr>Atom interference (via atomic optics)</vt:lpstr>
      <vt:lpstr> </vt:lpstr>
      <vt:lpstr>Atom optics using light</vt:lpstr>
      <vt:lpstr>Light Pulse Atom Interferometry</vt:lpstr>
      <vt:lpstr>Light Pulse Atom Interferometry:  0.5 m separated in Stanford 10 meter experiment</vt:lpstr>
      <vt:lpstr>PowerPoint Presentation</vt:lpstr>
      <vt:lpstr>10 meter scale atomic fountain at Stanford</vt:lpstr>
      <vt:lpstr>Interference at long interrogation time</vt:lpstr>
      <vt:lpstr>Clock gradiometer</vt:lpstr>
      <vt:lpstr>Simple Example: Two Atomic Clocks</vt:lpstr>
      <vt:lpstr>Simple Example: Two Atomic Clocks</vt:lpstr>
      <vt:lpstr>Phase Noise from the Laser</vt:lpstr>
      <vt:lpstr>Differential atom interferometer response</vt:lpstr>
      <vt:lpstr>LBNF-DUNE @ Fermilab  houses 4 km vertical shaft</vt:lpstr>
      <vt:lpstr>PowerPoint Presentation</vt:lpstr>
      <vt:lpstr>Hence  “dark” sector and gravitational wave background search using Atomic Beam Interferometers at Fermilab.</vt:lpstr>
      <vt:lpstr>105 meter tall NuMI shaft in the MINOS</vt:lpstr>
      <vt:lpstr>MAGIS-100 detector at Fermilab</vt:lpstr>
      <vt:lpstr>Stanford 10-meter MAGIS prototype</vt:lpstr>
      <vt:lpstr>Stanford 10-meter MAGIS prototype</vt:lpstr>
      <vt:lpstr>MAGIS-100 Experiment</vt:lpstr>
      <vt:lpstr>At Stanford Set-up</vt:lpstr>
      <vt:lpstr>Typical Atom Trap as Source</vt:lpstr>
      <vt:lpstr>Atom sources</vt:lpstr>
      <vt:lpstr>PowerPoint Presentation</vt:lpstr>
      <vt:lpstr>PowerPoint Presentation</vt:lpstr>
      <vt:lpstr>PowerPoint Presentation</vt:lpstr>
      <vt:lpstr>Various Detector Operation Modes</vt:lpstr>
      <vt:lpstr>PowerPoint Presentation</vt:lpstr>
      <vt:lpstr>PowerPoint Presentation</vt:lpstr>
      <vt:lpstr>PowerPoint Presentation</vt:lpstr>
      <vt:lpstr>PowerPoint Presentation</vt:lpstr>
      <vt:lpstr>Dark contents of the vacuum and background gravitational wave stochastic background may be sensitive to location</vt:lpstr>
      <vt:lpstr>PowerPoint Presentation</vt:lpstr>
      <vt:lpstr>PowerPoint Presentation</vt:lpstr>
      <vt:lpstr>PowerPoint Presentation</vt:lpstr>
      <vt:lpstr>Ultimate Goal: Establish International Network and beyond</vt:lpstr>
      <vt:lpstr>PowerPoint Presentation</vt:lpstr>
      <vt:lpstr>PowerPoint Presentation</vt:lpstr>
      <vt:lpstr>Testbed for GW sensor</vt:lpstr>
      <vt:lpstr>The Team</vt:lpstr>
      <vt:lpstr>PowerPoint Presentation</vt:lpstr>
      <vt:lpstr>Thank You! For your Attention!!!!!!!!</vt:lpstr>
      <vt:lpstr>PowerPoint Presentation</vt:lpstr>
      <vt:lpstr>DOE  ROUND TABLE Feb. 25, 2016   Gaithersburg, Maryland (OHEP, ASCR, BES) including NSF, NIST and OSTP</vt:lpstr>
      <vt:lpstr>PowerPoint Presentation</vt:lpstr>
      <vt:lpstr>Google, Microsoft, IBM, Harvard, Yale, Stanford, U. Chicago, FNAL, ANL, LBNL, ORNL…all gather on October 18, 2016 at…</vt:lpstr>
      <vt:lpstr>PowerPoint Presentation</vt:lpstr>
      <vt:lpstr>PowerPoint Presentation</vt:lpstr>
      <vt:lpstr>PowerPoint Presentation</vt:lpstr>
      <vt:lpstr>Thank You! For your Attention!!!!!!!!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is this place on Earth? Darjeeling!!! (8,000 ft) – my boyhood days!!</dc:title>
  <dc:creator>Swapan Chaterji x3636 13095V</dc:creator>
  <cp:lastModifiedBy>Swapan Chaterji</cp:lastModifiedBy>
  <cp:revision>245</cp:revision>
  <dcterms:created xsi:type="dcterms:W3CDTF">2019-04-18T10:27:21Z</dcterms:created>
  <dcterms:modified xsi:type="dcterms:W3CDTF">2023-06-15T03:22:10Z</dcterms:modified>
</cp:coreProperties>
</file>