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53"/>
  </p:notesMasterIdLst>
  <p:sldIdLst>
    <p:sldId id="256" r:id="rId4"/>
    <p:sldId id="258" r:id="rId5"/>
    <p:sldId id="427" r:id="rId6"/>
    <p:sldId id="535" r:id="rId7"/>
    <p:sldId id="468" r:id="rId8"/>
    <p:sldId id="426" r:id="rId9"/>
    <p:sldId id="469" r:id="rId10"/>
    <p:sldId id="470" r:id="rId11"/>
    <p:sldId id="471" r:id="rId12"/>
    <p:sldId id="452" r:id="rId13"/>
    <p:sldId id="453" r:id="rId14"/>
    <p:sldId id="494" r:id="rId15"/>
    <p:sldId id="495" r:id="rId16"/>
    <p:sldId id="496" r:id="rId17"/>
    <p:sldId id="497" r:id="rId18"/>
    <p:sldId id="454" r:id="rId19"/>
    <p:sldId id="507" r:id="rId20"/>
    <p:sldId id="520" r:id="rId21"/>
    <p:sldId id="519" r:id="rId22"/>
    <p:sldId id="521" r:id="rId23"/>
    <p:sldId id="522" r:id="rId24"/>
    <p:sldId id="523" r:id="rId25"/>
    <p:sldId id="524" r:id="rId26"/>
    <p:sldId id="534" r:id="rId27"/>
    <p:sldId id="525" r:id="rId28"/>
    <p:sldId id="526" r:id="rId29"/>
    <p:sldId id="536" r:id="rId30"/>
    <p:sldId id="533" r:id="rId31"/>
    <p:sldId id="527" r:id="rId32"/>
    <p:sldId id="537" r:id="rId33"/>
    <p:sldId id="475" r:id="rId34"/>
    <p:sldId id="504" r:id="rId35"/>
    <p:sldId id="480" r:id="rId36"/>
    <p:sldId id="457" r:id="rId37"/>
    <p:sldId id="486" r:id="rId38"/>
    <p:sldId id="479" r:id="rId39"/>
    <p:sldId id="445" r:id="rId40"/>
    <p:sldId id="364" r:id="rId41"/>
    <p:sldId id="382" r:id="rId42"/>
    <p:sldId id="314" r:id="rId43"/>
    <p:sldId id="357" r:id="rId44"/>
    <p:sldId id="360" r:id="rId45"/>
    <p:sldId id="481" r:id="rId46"/>
    <p:sldId id="460" r:id="rId47"/>
    <p:sldId id="482" r:id="rId48"/>
    <p:sldId id="465" r:id="rId49"/>
    <p:sldId id="500" r:id="rId50"/>
    <p:sldId id="501" r:id="rId51"/>
    <p:sldId id="503" r:id="rId52"/>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6"/>
            <p14:sldId id="258"/>
            <p14:sldId id="427"/>
            <p14:sldId id="535"/>
            <p14:sldId id="468"/>
            <p14:sldId id="426"/>
            <p14:sldId id="469"/>
            <p14:sldId id="470"/>
            <p14:sldId id="471"/>
            <p14:sldId id="452"/>
            <p14:sldId id="453"/>
            <p14:sldId id="494"/>
            <p14:sldId id="495"/>
            <p14:sldId id="496"/>
            <p14:sldId id="497"/>
            <p14:sldId id="454"/>
            <p14:sldId id="507"/>
            <p14:sldId id="520"/>
            <p14:sldId id="519"/>
            <p14:sldId id="521"/>
            <p14:sldId id="522"/>
            <p14:sldId id="523"/>
            <p14:sldId id="524"/>
            <p14:sldId id="534"/>
            <p14:sldId id="525"/>
            <p14:sldId id="526"/>
            <p14:sldId id="536"/>
            <p14:sldId id="533"/>
            <p14:sldId id="527"/>
            <p14:sldId id="537"/>
            <p14:sldId id="475"/>
            <p14:sldId id="504"/>
            <p14:sldId id="480"/>
            <p14:sldId id="457"/>
            <p14:sldId id="486"/>
            <p14:sldId id="479"/>
            <p14:sldId id="445"/>
            <p14:sldId id="364"/>
            <p14:sldId id="382"/>
            <p14:sldId id="314"/>
            <p14:sldId id="357"/>
            <p14:sldId id="360"/>
            <p14:sldId id="481"/>
            <p14:sldId id="460"/>
            <p14:sldId id="482"/>
            <p14:sldId id="465"/>
            <p14:sldId id="500"/>
            <p14:sldId id="501"/>
            <p14:sldId id="50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a:srgbClr val="FF7E00"/>
    <a:srgbClr val="30FC00"/>
    <a:srgbClr val="0096FF"/>
    <a:srgbClr val="EED5B9"/>
    <a:srgbClr val="6EFF47"/>
    <a:srgbClr val="9034A7"/>
    <a:srgbClr val="161616"/>
    <a:srgbClr val="13131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2" autoAdjust="0"/>
    <p:restoredTop sz="90792" autoAdjust="0"/>
  </p:normalViewPr>
  <p:slideViewPr>
    <p:cSldViewPr>
      <p:cViewPr varScale="1">
        <p:scale>
          <a:sx n="86" d="100"/>
          <a:sy n="86" d="100"/>
        </p:scale>
        <p:origin x="120" y="84"/>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notesMaster" Target="notesMasters/notesMaster1.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ableStyles" Target="tableStyle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02.06.2023</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dirty="0"/>
              <a:t>Sources :</a:t>
            </a:r>
          </a:p>
          <a:p>
            <a:endParaRPr lang="fr-FR" dirty="0"/>
          </a:p>
        </p:txBody>
      </p:sp>
      <p:sp>
        <p:nvSpPr>
          <p:cNvPr id="4" name="Espace réservé du numéro de diapositive 3"/>
          <p:cNvSpPr>
            <a:spLocks noGrp="1"/>
          </p:cNvSpPr>
          <p:nvPr>
            <p:ph type="sldNum" sz="quarter" idx="5"/>
          </p:nvPr>
        </p:nvSpPr>
        <p:spPr/>
        <p:txBody>
          <a:bodyPr/>
          <a:lstStyle/>
          <a:p>
            <a:fld id="{CD7EBA44-2749-4505-B776-1307762B45EE}" type="slidenum">
              <a:rPr lang="de-AT" smtClean="0"/>
              <a:t>1</a:t>
            </a:fld>
            <a:endParaRPr lang="de-AT"/>
          </a:p>
        </p:txBody>
      </p:sp>
    </p:spTree>
    <p:extLst>
      <p:ext uri="{BB962C8B-B14F-4D97-AF65-F5344CB8AC3E}">
        <p14:creationId xmlns:p14="http://schemas.microsoft.com/office/powerpoint/2010/main" val="21343252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10</a:t>
            </a:fld>
            <a:endParaRPr lang="de-AT"/>
          </a:p>
        </p:txBody>
      </p:sp>
    </p:spTree>
    <p:extLst>
      <p:ext uri="{BB962C8B-B14F-4D97-AF65-F5344CB8AC3E}">
        <p14:creationId xmlns:p14="http://schemas.microsoft.com/office/powerpoint/2010/main" val="22141489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11</a:t>
            </a:fld>
            <a:endParaRPr lang="de-AT"/>
          </a:p>
        </p:txBody>
      </p:sp>
    </p:spTree>
    <p:extLst>
      <p:ext uri="{BB962C8B-B14F-4D97-AF65-F5344CB8AC3E}">
        <p14:creationId xmlns:p14="http://schemas.microsoft.com/office/powerpoint/2010/main" val="31532680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12</a:t>
            </a:fld>
            <a:endParaRPr lang="de-AT"/>
          </a:p>
        </p:txBody>
      </p:sp>
    </p:spTree>
    <p:extLst>
      <p:ext uri="{BB962C8B-B14F-4D97-AF65-F5344CB8AC3E}">
        <p14:creationId xmlns:p14="http://schemas.microsoft.com/office/powerpoint/2010/main" val="3631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13</a:t>
            </a:fld>
            <a:endParaRPr lang="de-AT"/>
          </a:p>
        </p:txBody>
      </p:sp>
    </p:spTree>
    <p:extLst>
      <p:ext uri="{BB962C8B-B14F-4D97-AF65-F5344CB8AC3E}">
        <p14:creationId xmlns:p14="http://schemas.microsoft.com/office/powerpoint/2010/main" val="768319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14</a:t>
            </a:fld>
            <a:endParaRPr lang="de-AT"/>
          </a:p>
        </p:txBody>
      </p:sp>
    </p:spTree>
    <p:extLst>
      <p:ext uri="{BB962C8B-B14F-4D97-AF65-F5344CB8AC3E}">
        <p14:creationId xmlns:p14="http://schemas.microsoft.com/office/powerpoint/2010/main" val="7625165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15</a:t>
            </a:fld>
            <a:endParaRPr lang="de-AT"/>
          </a:p>
        </p:txBody>
      </p:sp>
    </p:spTree>
    <p:extLst>
      <p:ext uri="{BB962C8B-B14F-4D97-AF65-F5344CB8AC3E}">
        <p14:creationId xmlns:p14="http://schemas.microsoft.com/office/powerpoint/2010/main" val="40456243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16</a:t>
            </a:fld>
            <a:endParaRPr lang="de-AT"/>
          </a:p>
        </p:txBody>
      </p:sp>
    </p:spTree>
    <p:extLst>
      <p:ext uri="{BB962C8B-B14F-4D97-AF65-F5344CB8AC3E}">
        <p14:creationId xmlns:p14="http://schemas.microsoft.com/office/powerpoint/2010/main" val="4699542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17</a:t>
            </a:fld>
            <a:endParaRPr lang="de-AT"/>
          </a:p>
        </p:txBody>
      </p:sp>
    </p:spTree>
    <p:extLst>
      <p:ext uri="{BB962C8B-B14F-4D97-AF65-F5344CB8AC3E}">
        <p14:creationId xmlns:p14="http://schemas.microsoft.com/office/powerpoint/2010/main" val="3280249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18</a:t>
            </a:fld>
            <a:endParaRPr lang="de-AT"/>
          </a:p>
        </p:txBody>
      </p:sp>
    </p:spTree>
    <p:extLst>
      <p:ext uri="{BB962C8B-B14F-4D97-AF65-F5344CB8AC3E}">
        <p14:creationId xmlns:p14="http://schemas.microsoft.com/office/powerpoint/2010/main" val="42108950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19</a:t>
            </a:fld>
            <a:endParaRPr lang="de-AT"/>
          </a:p>
        </p:txBody>
      </p:sp>
    </p:spTree>
    <p:extLst>
      <p:ext uri="{BB962C8B-B14F-4D97-AF65-F5344CB8AC3E}">
        <p14:creationId xmlns:p14="http://schemas.microsoft.com/office/powerpoint/2010/main" val="338330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dirty="0"/>
              <a:t>Sources :</a:t>
            </a:r>
          </a:p>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a:t>
            </a:fld>
            <a:endParaRPr lang="de-AT"/>
          </a:p>
        </p:txBody>
      </p:sp>
    </p:spTree>
    <p:extLst>
      <p:ext uri="{BB962C8B-B14F-4D97-AF65-F5344CB8AC3E}">
        <p14:creationId xmlns:p14="http://schemas.microsoft.com/office/powerpoint/2010/main" val="18629383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20</a:t>
            </a:fld>
            <a:endParaRPr lang="de-AT"/>
          </a:p>
        </p:txBody>
      </p:sp>
    </p:spTree>
    <p:extLst>
      <p:ext uri="{BB962C8B-B14F-4D97-AF65-F5344CB8AC3E}">
        <p14:creationId xmlns:p14="http://schemas.microsoft.com/office/powerpoint/2010/main" val="29687313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21</a:t>
            </a:fld>
            <a:endParaRPr lang="de-AT"/>
          </a:p>
        </p:txBody>
      </p:sp>
    </p:spTree>
    <p:extLst>
      <p:ext uri="{BB962C8B-B14F-4D97-AF65-F5344CB8AC3E}">
        <p14:creationId xmlns:p14="http://schemas.microsoft.com/office/powerpoint/2010/main" val="14329863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22</a:t>
            </a:fld>
            <a:endParaRPr lang="de-AT"/>
          </a:p>
        </p:txBody>
      </p:sp>
    </p:spTree>
    <p:extLst>
      <p:ext uri="{BB962C8B-B14F-4D97-AF65-F5344CB8AC3E}">
        <p14:creationId xmlns:p14="http://schemas.microsoft.com/office/powerpoint/2010/main" val="5388537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23</a:t>
            </a:fld>
            <a:endParaRPr lang="de-AT"/>
          </a:p>
        </p:txBody>
      </p:sp>
    </p:spTree>
    <p:extLst>
      <p:ext uri="{BB962C8B-B14F-4D97-AF65-F5344CB8AC3E}">
        <p14:creationId xmlns:p14="http://schemas.microsoft.com/office/powerpoint/2010/main" val="4337610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24</a:t>
            </a:fld>
            <a:endParaRPr lang="de-AT"/>
          </a:p>
        </p:txBody>
      </p:sp>
    </p:spTree>
    <p:extLst>
      <p:ext uri="{BB962C8B-B14F-4D97-AF65-F5344CB8AC3E}">
        <p14:creationId xmlns:p14="http://schemas.microsoft.com/office/powerpoint/2010/main" val="2758969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25</a:t>
            </a:fld>
            <a:endParaRPr lang="de-AT"/>
          </a:p>
        </p:txBody>
      </p:sp>
    </p:spTree>
    <p:extLst>
      <p:ext uri="{BB962C8B-B14F-4D97-AF65-F5344CB8AC3E}">
        <p14:creationId xmlns:p14="http://schemas.microsoft.com/office/powerpoint/2010/main" val="17626120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26</a:t>
            </a:fld>
            <a:endParaRPr lang="de-AT"/>
          </a:p>
        </p:txBody>
      </p:sp>
    </p:spTree>
    <p:extLst>
      <p:ext uri="{BB962C8B-B14F-4D97-AF65-F5344CB8AC3E}">
        <p14:creationId xmlns:p14="http://schemas.microsoft.com/office/powerpoint/2010/main" val="35244996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27</a:t>
            </a:fld>
            <a:endParaRPr lang="de-AT"/>
          </a:p>
        </p:txBody>
      </p:sp>
    </p:spTree>
    <p:extLst>
      <p:ext uri="{BB962C8B-B14F-4D97-AF65-F5344CB8AC3E}">
        <p14:creationId xmlns:p14="http://schemas.microsoft.com/office/powerpoint/2010/main" val="33229057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28</a:t>
            </a:fld>
            <a:endParaRPr lang="de-AT"/>
          </a:p>
        </p:txBody>
      </p:sp>
    </p:spTree>
    <p:extLst>
      <p:ext uri="{BB962C8B-B14F-4D97-AF65-F5344CB8AC3E}">
        <p14:creationId xmlns:p14="http://schemas.microsoft.com/office/powerpoint/2010/main" val="18811205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29</a:t>
            </a:fld>
            <a:endParaRPr lang="de-AT"/>
          </a:p>
        </p:txBody>
      </p:sp>
    </p:spTree>
    <p:extLst>
      <p:ext uri="{BB962C8B-B14F-4D97-AF65-F5344CB8AC3E}">
        <p14:creationId xmlns:p14="http://schemas.microsoft.com/office/powerpoint/2010/main" val="3860162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3</a:t>
            </a:fld>
            <a:endParaRPr lang="de-AT"/>
          </a:p>
        </p:txBody>
      </p:sp>
    </p:spTree>
    <p:extLst>
      <p:ext uri="{BB962C8B-B14F-4D97-AF65-F5344CB8AC3E}">
        <p14:creationId xmlns:p14="http://schemas.microsoft.com/office/powerpoint/2010/main" val="6056949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30</a:t>
            </a:fld>
            <a:endParaRPr lang="de-AT"/>
          </a:p>
        </p:txBody>
      </p:sp>
    </p:spTree>
    <p:extLst>
      <p:ext uri="{BB962C8B-B14F-4D97-AF65-F5344CB8AC3E}">
        <p14:creationId xmlns:p14="http://schemas.microsoft.com/office/powerpoint/2010/main" val="15024640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dirty="0"/>
              <a:t>Sources :</a:t>
            </a:r>
          </a:p>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31</a:t>
            </a:fld>
            <a:endParaRPr lang="de-AT"/>
          </a:p>
        </p:txBody>
      </p:sp>
    </p:spTree>
    <p:extLst>
      <p:ext uri="{BB962C8B-B14F-4D97-AF65-F5344CB8AC3E}">
        <p14:creationId xmlns:p14="http://schemas.microsoft.com/office/powerpoint/2010/main" val="21233682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dirty="0"/>
              <a:t>Sources :</a:t>
            </a:r>
          </a:p>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32</a:t>
            </a:fld>
            <a:endParaRPr lang="de-AT"/>
          </a:p>
        </p:txBody>
      </p:sp>
    </p:spTree>
    <p:extLst>
      <p:ext uri="{BB962C8B-B14F-4D97-AF65-F5344CB8AC3E}">
        <p14:creationId xmlns:p14="http://schemas.microsoft.com/office/powerpoint/2010/main" val="388256501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33</a:t>
            </a:fld>
            <a:endParaRPr lang="de-AT"/>
          </a:p>
        </p:txBody>
      </p:sp>
    </p:spTree>
    <p:extLst>
      <p:ext uri="{BB962C8B-B14F-4D97-AF65-F5344CB8AC3E}">
        <p14:creationId xmlns:p14="http://schemas.microsoft.com/office/powerpoint/2010/main" val="6680738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34</a:t>
            </a:fld>
            <a:endParaRPr lang="de-AT"/>
          </a:p>
        </p:txBody>
      </p:sp>
    </p:spTree>
    <p:extLst>
      <p:ext uri="{BB962C8B-B14F-4D97-AF65-F5344CB8AC3E}">
        <p14:creationId xmlns:p14="http://schemas.microsoft.com/office/powerpoint/2010/main" val="39775141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D7EBA44-2749-4505-B776-1307762B45EE}" type="slidenum">
              <a:rPr lang="de-AT" smtClean="0"/>
              <a:t>35</a:t>
            </a:fld>
            <a:endParaRPr lang="de-AT"/>
          </a:p>
        </p:txBody>
      </p:sp>
    </p:spTree>
    <p:extLst>
      <p:ext uri="{BB962C8B-B14F-4D97-AF65-F5344CB8AC3E}">
        <p14:creationId xmlns:p14="http://schemas.microsoft.com/office/powerpoint/2010/main" val="7881691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36</a:t>
            </a:fld>
            <a:endParaRPr lang="de-AT"/>
          </a:p>
        </p:txBody>
      </p:sp>
    </p:spTree>
    <p:extLst>
      <p:ext uri="{BB962C8B-B14F-4D97-AF65-F5344CB8AC3E}">
        <p14:creationId xmlns:p14="http://schemas.microsoft.com/office/powerpoint/2010/main" val="40746063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37</a:t>
            </a:fld>
            <a:endParaRPr lang="de-AT"/>
          </a:p>
        </p:txBody>
      </p:sp>
    </p:spTree>
    <p:extLst>
      <p:ext uri="{BB962C8B-B14F-4D97-AF65-F5344CB8AC3E}">
        <p14:creationId xmlns:p14="http://schemas.microsoft.com/office/powerpoint/2010/main" val="9106598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5"/>
          </p:nvPr>
        </p:nvSpPr>
        <p:spPr/>
        <p:txBody>
          <a:bodyPr/>
          <a:lstStyle/>
          <a:p>
            <a:fld id="{CD7EBA44-2749-4505-B776-1307762B45EE}" type="slidenum">
              <a:rPr lang="de-AT" smtClean="0"/>
              <a:t>38</a:t>
            </a:fld>
            <a:endParaRPr lang="de-AT"/>
          </a:p>
        </p:txBody>
      </p:sp>
    </p:spTree>
    <p:extLst>
      <p:ext uri="{BB962C8B-B14F-4D97-AF65-F5344CB8AC3E}">
        <p14:creationId xmlns:p14="http://schemas.microsoft.com/office/powerpoint/2010/main" val="138627285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D7EBA44-2749-4505-B776-1307762B45EE}" type="slidenum">
              <a:rPr lang="de-AT" smtClean="0"/>
              <a:t>39</a:t>
            </a:fld>
            <a:endParaRPr lang="de-AT"/>
          </a:p>
        </p:txBody>
      </p:sp>
    </p:spTree>
    <p:extLst>
      <p:ext uri="{BB962C8B-B14F-4D97-AF65-F5344CB8AC3E}">
        <p14:creationId xmlns:p14="http://schemas.microsoft.com/office/powerpoint/2010/main" val="1935820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a:t>
            </a:fld>
            <a:endParaRPr lang="de-AT"/>
          </a:p>
        </p:txBody>
      </p:sp>
    </p:spTree>
    <p:extLst>
      <p:ext uri="{BB962C8B-B14F-4D97-AF65-F5344CB8AC3E}">
        <p14:creationId xmlns:p14="http://schemas.microsoft.com/office/powerpoint/2010/main" val="60569493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40</a:t>
            </a:fld>
            <a:endParaRPr lang="de-AT"/>
          </a:p>
        </p:txBody>
      </p:sp>
    </p:spTree>
    <p:extLst>
      <p:ext uri="{BB962C8B-B14F-4D97-AF65-F5344CB8AC3E}">
        <p14:creationId xmlns:p14="http://schemas.microsoft.com/office/powerpoint/2010/main" val="2163970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dirty="0"/>
              <a:t>Sources :</a:t>
            </a:r>
          </a:p>
          <a:p>
            <a:endParaRPr lang="fr-FR" dirty="0"/>
          </a:p>
        </p:txBody>
      </p:sp>
      <p:sp>
        <p:nvSpPr>
          <p:cNvPr id="4" name="Espace réservé du numéro de diapositive 3"/>
          <p:cNvSpPr>
            <a:spLocks noGrp="1"/>
          </p:cNvSpPr>
          <p:nvPr>
            <p:ph type="sldNum" sz="quarter" idx="5"/>
          </p:nvPr>
        </p:nvSpPr>
        <p:spPr/>
        <p:txBody>
          <a:bodyPr/>
          <a:lstStyle/>
          <a:p>
            <a:fld id="{CD7EBA44-2749-4505-B776-1307762B45EE}" type="slidenum">
              <a:rPr lang="de-AT" smtClean="0"/>
              <a:t>41</a:t>
            </a:fld>
            <a:endParaRPr lang="de-AT"/>
          </a:p>
        </p:txBody>
      </p:sp>
    </p:spTree>
    <p:extLst>
      <p:ext uri="{BB962C8B-B14F-4D97-AF65-F5344CB8AC3E}">
        <p14:creationId xmlns:p14="http://schemas.microsoft.com/office/powerpoint/2010/main" val="68448667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dirty="0"/>
              <a:t>Sources :</a:t>
            </a:r>
          </a:p>
          <a:p>
            <a:r>
              <a:rPr lang="en-GB" dirty="0"/>
              <a:t>Beam size, crossing angle : </a:t>
            </a:r>
            <a:r>
              <a:rPr lang="en-GB" b="0" i="0" dirty="0" err="1">
                <a:solidFill>
                  <a:srgbClr val="222222"/>
                </a:solidFill>
                <a:effectLst/>
                <a:latin typeface="Arial" panose="020B0604020202020204" pitchFamily="34" charset="0"/>
              </a:rPr>
              <a:t>Aihara</a:t>
            </a:r>
            <a:r>
              <a:rPr lang="en-GB" b="0" i="0" dirty="0">
                <a:solidFill>
                  <a:srgbClr val="222222"/>
                </a:solidFill>
                <a:effectLst/>
                <a:latin typeface="Arial" panose="020B0604020202020204" pitchFamily="34" charset="0"/>
              </a:rPr>
              <a:t>, Hiroaki, et al. "the international linear collider. A global project." </a:t>
            </a:r>
            <a:r>
              <a:rPr lang="en-GB" b="0" i="1" dirty="0" err="1">
                <a:solidFill>
                  <a:srgbClr val="222222"/>
                </a:solidFill>
                <a:effectLst/>
                <a:latin typeface="Arial" panose="020B0604020202020204" pitchFamily="34" charset="0"/>
              </a:rPr>
              <a:t>arXiv</a:t>
            </a:r>
            <a:r>
              <a:rPr lang="en-GB" b="0" i="1" dirty="0">
                <a:solidFill>
                  <a:srgbClr val="222222"/>
                </a:solidFill>
                <a:effectLst/>
                <a:latin typeface="Arial" panose="020B0604020202020204" pitchFamily="34" charset="0"/>
              </a:rPr>
              <a:t> preprint arXiv:1901.09829</a:t>
            </a:r>
            <a:r>
              <a:rPr lang="en-GB" b="0" i="0" dirty="0">
                <a:solidFill>
                  <a:srgbClr val="222222"/>
                </a:solidFill>
                <a:effectLst/>
                <a:latin typeface="Arial" panose="020B0604020202020204" pitchFamily="34" charset="0"/>
              </a:rPr>
              <a:t> (2019).</a:t>
            </a:r>
          </a:p>
          <a:p>
            <a:r>
              <a:rPr lang="en-GB" b="0" i="0" dirty="0">
                <a:solidFill>
                  <a:srgbClr val="222222"/>
                </a:solidFill>
                <a:effectLst/>
                <a:latin typeface="Arial" panose="020B0604020202020204" pitchFamily="34" charset="0"/>
              </a:rPr>
              <a:t>L* : ILC TDR vol.4</a:t>
            </a:r>
          </a:p>
          <a:p>
            <a:endParaRPr lang="en-GB" b="0" i="0" dirty="0">
              <a:solidFill>
                <a:srgbClr val="222222"/>
              </a:solidFill>
              <a:effectLst/>
              <a:latin typeface="Arial" panose="020B0604020202020204" pitchFamily="34" charset="0"/>
            </a:endParaRPr>
          </a:p>
          <a:p>
            <a:pPr marL="0" marR="0" lvl="0" indent="0" algn="l" defTabSz="342900" rtl="0" eaLnBrk="1" fontAlgn="auto" latinLnBrk="0" hangingPunct="1">
              <a:lnSpc>
                <a:spcPct val="100000"/>
              </a:lnSpc>
              <a:spcBef>
                <a:spcPts val="0"/>
              </a:spcBef>
              <a:spcAft>
                <a:spcPts val="0"/>
              </a:spcAft>
              <a:buClrTx/>
              <a:buSzTx/>
              <a:buFontTx/>
              <a:buNone/>
              <a:tabLst/>
              <a:defRPr/>
            </a:pPr>
            <a:r>
              <a:rPr lang="en-GB" b="0" i="0" dirty="0">
                <a:solidFill>
                  <a:srgbClr val="222222"/>
                </a:solidFill>
                <a:effectLst/>
                <a:latin typeface="Arial" panose="020B0604020202020204" pitchFamily="34" charset="0"/>
              </a:rPr>
              <a:t>Alignment : Mark Jones, Alignment in the MDI area : CLIC, ILC and HL-LHC solutions as case studies for FCC-</a:t>
            </a:r>
            <a:r>
              <a:rPr lang="en-GB" b="0" i="0" dirty="0" err="1">
                <a:solidFill>
                  <a:srgbClr val="222222"/>
                </a:solidFill>
                <a:effectLst/>
                <a:latin typeface="Arial" panose="020B0604020202020204" pitchFamily="34" charset="0"/>
              </a:rPr>
              <a:t>ee</a:t>
            </a:r>
            <a:r>
              <a:rPr lang="en-GB" b="0" i="0" dirty="0">
                <a:solidFill>
                  <a:srgbClr val="222222"/>
                </a:solidFill>
                <a:effectLst/>
                <a:latin typeface="Arial" panose="020B0604020202020204" pitchFamily="34" charset="0"/>
              </a:rPr>
              <a:t>, FCC-</a:t>
            </a:r>
            <a:r>
              <a:rPr lang="en-GB" b="0" i="0" dirty="0" err="1">
                <a:solidFill>
                  <a:srgbClr val="222222"/>
                </a:solidFill>
                <a:effectLst/>
                <a:latin typeface="Arial" panose="020B0604020202020204" pitchFamily="34" charset="0"/>
              </a:rPr>
              <a:t>ee</a:t>
            </a:r>
            <a:r>
              <a:rPr lang="en-GB" b="0" i="0" dirty="0">
                <a:solidFill>
                  <a:srgbClr val="222222"/>
                </a:solidFill>
                <a:effectLst/>
                <a:latin typeface="Arial" panose="020B0604020202020204" pitchFamily="34" charset="0"/>
              </a:rPr>
              <a:t> MDI workshop 13/09/2019</a:t>
            </a:r>
            <a:endParaRPr lang="en-US" sz="1050" dirty="0">
              <a:solidFill>
                <a:schemeClr val="bg1">
                  <a:lumMod val="65000"/>
                </a:schemeClr>
              </a:solidFill>
              <a:latin typeface="Arial" panose="020B0604020202020204" pitchFamily="34" charset="0"/>
              <a:cs typeface="Arial" panose="020B0604020202020204" pitchFamily="34" charset="0"/>
            </a:endParaRPr>
          </a:p>
          <a:p>
            <a:endParaRPr lang="en-GB" sz="450" kern="120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CD7EBA44-2749-4505-B776-1307762B45EE}" type="slidenum">
              <a:rPr lang="de-AT" smtClean="0"/>
              <a:t>42</a:t>
            </a:fld>
            <a:endParaRPr lang="de-AT"/>
          </a:p>
        </p:txBody>
      </p:sp>
    </p:spTree>
    <p:extLst>
      <p:ext uri="{BB962C8B-B14F-4D97-AF65-F5344CB8AC3E}">
        <p14:creationId xmlns:p14="http://schemas.microsoft.com/office/powerpoint/2010/main" val="16412238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43</a:t>
            </a:fld>
            <a:endParaRPr lang="de-AT"/>
          </a:p>
        </p:txBody>
      </p:sp>
    </p:spTree>
    <p:extLst>
      <p:ext uri="{BB962C8B-B14F-4D97-AF65-F5344CB8AC3E}">
        <p14:creationId xmlns:p14="http://schemas.microsoft.com/office/powerpoint/2010/main" val="412609678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44</a:t>
            </a:fld>
            <a:endParaRPr lang="de-AT"/>
          </a:p>
        </p:txBody>
      </p:sp>
    </p:spTree>
    <p:extLst>
      <p:ext uri="{BB962C8B-B14F-4D97-AF65-F5344CB8AC3E}">
        <p14:creationId xmlns:p14="http://schemas.microsoft.com/office/powerpoint/2010/main" val="258430154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45</a:t>
            </a:fld>
            <a:endParaRPr lang="de-AT"/>
          </a:p>
        </p:txBody>
      </p:sp>
    </p:spTree>
    <p:extLst>
      <p:ext uri="{BB962C8B-B14F-4D97-AF65-F5344CB8AC3E}">
        <p14:creationId xmlns:p14="http://schemas.microsoft.com/office/powerpoint/2010/main" val="112668096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46</a:t>
            </a:fld>
            <a:endParaRPr lang="de-AT"/>
          </a:p>
        </p:txBody>
      </p:sp>
    </p:spTree>
    <p:extLst>
      <p:ext uri="{BB962C8B-B14F-4D97-AF65-F5344CB8AC3E}">
        <p14:creationId xmlns:p14="http://schemas.microsoft.com/office/powerpoint/2010/main" val="5935619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47</a:t>
            </a:fld>
            <a:endParaRPr lang="de-AT"/>
          </a:p>
        </p:txBody>
      </p:sp>
    </p:spTree>
    <p:extLst>
      <p:ext uri="{BB962C8B-B14F-4D97-AF65-F5344CB8AC3E}">
        <p14:creationId xmlns:p14="http://schemas.microsoft.com/office/powerpoint/2010/main" val="422189155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48</a:t>
            </a:fld>
            <a:endParaRPr lang="de-AT"/>
          </a:p>
        </p:txBody>
      </p:sp>
    </p:spTree>
    <p:extLst>
      <p:ext uri="{BB962C8B-B14F-4D97-AF65-F5344CB8AC3E}">
        <p14:creationId xmlns:p14="http://schemas.microsoft.com/office/powerpoint/2010/main" val="7255494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49</a:t>
            </a:fld>
            <a:endParaRPr lang="de-AT"/>
          </a:p>
        </p:txBody>
      </p:sp>
    </p:spTree>
    <p:extLst>
      <p:ext uri="{BB962C8B-B14F-4D97-AF65-F5344CB8AC3E}">
        <p14:creationId xmlns:p14="http://schemas.microsoft.com/office/powerpoint/2010/main" val="35304038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5</a:t>
            </a:fld>
            <a:endParaRPr lang="de-AT"/>
          </a:p>
        </p:txBody>
      </p:sp>
    </p:spTree>
    <p:extLst>
      <p:ext uri="{BB962C8B-B14F-4D97-AF65-F5344CB8AC3E}">
        <p14:creationId xmlns:p14="http://schemas.microsoft.com/office/powerpoint/2010/main" val="5147555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6</a:t>
            </a:fld>
            <a:endParaRPr lang="de-AT"/>
          </a:p>
        </p:txBody>
      </p:sp>
    </p:spTree>
    <p:extLst>
      <p:ext uri="{BB962C8B-B14F-4D97-AF65-F5344CB8AC3E}">
        <p14:creationId xmlns:p14="http://schemas.microsoft.com/office/powerpoint/2010/main" val="3906422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7</a:t>
            </a:fld>
            <a:endParaRPr lang="de-AT"/>
          </a:p>
        </p:txBody>
      </p:sp>
    </p:spTree>
    <p:extLst>
      <p:ext uri="{BB962C8B-B14F-4D97-AF65-F5344CB8AC3E}">
        <p14:creationId xmlns:p14="http://schemas.microsoft.com/office/powerpoint/2010/main" val="1579622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8</a:t>
            </a:fld>
            <a:endParaRPr lang="de-AT"/>
          </a:p>
        </p:txBody>
      </p:sp>
    </p:spTree>
    <p:extLst>
      <p:ext uri="{BB962C8B-B14F-4D97-AF65-F5344CB8AC3E}">
        <p14:creationId xmlns:p14="http://schemas.microsoft.com/office/powerpoint/2010/main" val="28340379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9</a:t>
            </a:fld>
            <a:endParaRPr lang="de-AT"/>
          </a:p>
        </p:txBody>
      </p:sp>
    </p:spTree>
    <p:extLst>
      <p:ext uri="{BB962C8B-B14F-4D97-AF65-F5344CB8AC3E}">
        <p14:creationId xmlns:p14="http://schemas.microsoft.com/office/powerpoint/2010/main" val="36581738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6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098"/>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74133"/>
            <a:ext cx="447815" cy="180000"/>
          </a:xfrm>
          <a:prstGeom prst="rect">
            <a:avLst/>
          </a:prstGeom>
        </p:spPr>
      </p:pic>
    </p:spTree>
    <p:extLst>
      <p:ext uri="{BB962C8B-B14F-4D97-AF65-F5344CB8AC3E}">
        <p14:creationId xmlns:p14="http://schemas.microsoft.com/office/powerpoint/2010/main" val="3150473132"/>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6FA6CB-9A5B-49A0-A4F0-D45E40D0A37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FFA4C7D-9D2E-4089-B996-A12A399FBDFF}"/>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5856197-4FB4-44A0-8DDC-3B98508966C1}"/>
              </a:ext>
            </a:extLst>
          </p:cNvPr>
          <p:cNvSpPr>
            <a:spLocks noGrp="1"/>
          </p:cNvSpPr>
          <p:nvPr>
            <p:ph type="dt" sz="half" idx="10"/>
          </p:nvPr>
        </p:nvSpPr>
        <p:spPr/>
        <p:txBody>
          <a:bodyPr/>
          <a:lstStyle/>
          <a:p>
            <a:fld id="{A41A8E3E-545D-4664-9F94-896A8427D7FF}" type="datetimeFigureOut">
              <a:rPr lang="fr-FR" smtClean="0"/>
              <a:t>02/06/2023</a:t>
            </a:fld>
            <a:endParaRPr lang="fr-FR"/>
          </a:p>
        </p:txBody>
      </p:sp>
      <p:sp>
        <p:nvSpPr>
          <p:cNvPr id="5" name="Espace réservé du pied de page 4">
            <a:extLst>
              <a:ext uri="{FF2B5EF4-FFF2-40B4-BE49-F238E27FC236}">
                <a16:creationId xmlns:a16="http://schemas.microsoft.com/office/drawing/2014/main" id="{1BA767AD-E832-4ABC-92AB-4AC13522C1D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4F82410-EE43-4490-86F8-833BF0710D65}"/>
              </a:ext>
            </a:extLst>
          </p:cNvPr>
          <p:cNvSpPr>
            <a:spLocks noGrp="1"/>
          </p:cNvSpPr>
          <p:nvPr>
            <p:ph type="sldNum" sz="quarter" idx="12"/>
          </p:nvPr>
        </p:nvSpPr>
        <p:spPr/>
        <p:txBody>
          <a:bodyPr/>
          <a:lstStyle/>
          <a:p>
            <a:fld id="{3665B25F-4720-417D-BE83-28163C19DE13}" type="slidenum">
              <a:rPr lang="fr-FR" smtClean="0"/>
              <a:t>‹#›</a:t>
            </a:fld>
            <a:endParaRPr lang="fr-FR"/>
          </a:p>
        </p:txBody>
      </p:sp>
    </p:spTree>
    <p:extLst>
      <p:ext uri="{BB962C8B-B14F-4D97-AF65-F5344CB8AC3E}">
        <p14:creationId xmlns:p14="http://schemas.microsoft.com/office/powerpoint/2010/main" val="3892655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100814"/>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187"/>
            <a:ext cx="324000"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74222"/>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098"/>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74133"/>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6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098"/>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74133"/>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3"/>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image" Target="../media/image2.png"/><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299" y="97423"/>
            <a:ext cx="324000"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450" y="0"/>
            <a:ext cx="914355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299" y="94965"/>
            <a:ext cx="324000"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130450"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 id="2147483669" r:id="rId12"/>
    <p:sldLayoutId id="2147483670" r:id="rId13"/>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tif"/><Relationship Id="rId7" Type="http://schemas.openxmlformats.org/officeDocument/2006/relationships/image" Target="../media/image24.emf"/><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emf"/></Relationships>
</file>

<file path=ppt/slides/_rels/slide11.xml.rels><?xml version="1.0" encoding="UTF-8" standalone="yes"?>
<Relationships xmlns="http://schemas.openxmlformats.org/package/2006/relationships"><Relationship Id="rId8" Type="http://schemas.openxmlformats.org/officeDocument/2006/relationships/image" Target="../media/image29.emf"/><Relationship Id="rId3" Type="http://schemas.openxmlformats.org/officeDocument/2006/relationships/image" Target="../media/image8.tif"/><Relationship Id="rId7"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27.JPG"/><Relationship Id="rId11" Type="http://schemas.openxmlformats.org/officeDocument/2006/relationships/image" Target="../media/image32.JPG"/><Relationship Id="rId5" Type="http://schemas.openxmlformats.org/officeDocument/2006/relationships/image" Target="../media/image26.jpe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12.xml.rels><?xml version="1.0" encoding="UTF-8" standalone="yes"?>
<Relationships xmlns="http://schemas.openxmlformats.org/package/2006/relationships"><Relationship Id="rId8" Type="http://schemas.openxmlformats.org/officeDocument/2006/relationships/image" Target="../media/image29.emf"/><Relationship Id="rId3" Type="http://schemas.openxmlformats.org/officeDocument/2006/relationships/image" Target="../media/image8.tif"/><Relationship Id="rId7"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27.JPG"/><Relationship Id="rId11" Type="http://schemas.openxmlformats.org/officeDocument/2006/relationships/image" Target="../media/image32.JPG"/><Relationship Id="rId5" Type="http://schemas.openxmlformats.org/officeDocument/2006/relationships/image" Target="../media/image26.jpe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13.xml.rels><?xml version="1.0" encoding="UTF-8" standalone="yes"?>
<Relationships xmlns="http://schemas.openxmlformats.org/package/2006/relationships"><Relationship Id="rId8" Type="http://schemas.openxmlformats.org/officeDocument/2006/relationships/image" Target="../media/image29.emf"/><Relationship Id="rId3" Type="http://schemas.openxmlformats.org/officeDocument/2006/relationships/image" Target="../media/image8.tif"/><Relationship Id="rId7"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27.JPG"/><Relationship Id="rId11" Type="http://schemas.openxmlformats.org/officeDocument/2006/relationships/image" Target="../media/image32.JPG"/><Relationship Id="rId5" Type="http://schemas.openxmlformats.org/officeDocument/2006/relationships/image" Target="../media/image26.jpe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14.xml.rels><?xml version="1.0" encoding="UTF-8" standalone="yes"?>
<Relationships xmlns="http://schemas.openxmlformats.org/package/2006/relationships"><Relationship Id="rId8" Type="http://schemas.openxmlformats.org/officeDocument/2006/relationships/image" Target="../media/image32.JPG"/><Relationship Id="rId3" Type="http://schemas.openxmlformats.org/officeDocument/2006/relationships/image" Target="../media/image8.tif"/><Relationship Id="rId7"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27.JPG"/><Relationship Id="rId11" Type="http://schemas.openxmlformats.org/officeDocument/2006/relationships/image" Target="../media/image30.png"/><Relationship Id="rId5" Type="http://schemas.openxmlformats.org/officeDocument/2006/relationships/image" Target="../media/image26.jpeg"/><Relationship Id="rId10" Type="http://schemas.openxmlformats.org/officeDocument/2006/relationships/image" Target="../media/image29.emf"/><Relationship Id="rId4" Type="http://schemas.openxmlformats.org/officeDocument/2006/relationships/image" Target="../media/image25.png"/><Relationship Id="rId9" Type="http://schemas.openxmlformats.org/officeDocument/2006/relationships/image" Target="../media/image31.png"/></Relationships>
</file>

<file path=ppt/slides/_rels/slide15.xml.rels><?xml version="1.0" encoding="UTF-8" standalone="yes"?>
<Relationships xmlns="http://schemas.openxmlformats.org/package/2006/relationships"><Relationship Id="rId8" Type="http://schemas.openxmlformats.org/officeDocument/2006/relationships/image" Target="../media/image32.JPG"/><Relationship Id="rId3" Type="http://schemas.openxmlformats.org/officeDocument/2006/relationships/image" Target="../media/image8.tif"/><Relationship Id="rId7"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27.JPG"/><Relationship Id="rId11" Type="http://schemas.openxmlformats.org/officeDocument/2006/relationships/image" Target="../media/image30.png"/><Relationship Id="rId5" Type="http://schemas.openxmlformats.org/officeDocument/2006/relationships/image" Target="../media/image26.jpeg"/><Relationship Id="rId10" Type="http://schemas.openxmlformats.org/officeDocument/2006/relationships/image" Target="../media/image29.emf"/><Relationship Id="rId4" Type="http://schemas.openxmlformats.org/officeDocument/2006/relationships/image" Target="../media/image25.png"/><Relationship Id="rId9"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8.tif"/></Relationships>
</file>

<file path=ppt/slides/_rels/slide18.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38.png"/><Relationship Id="rId4" Type="http://schemas.openxmlformats.org/officeDocument/2006/relationships/image" Target="../media/image8.tif"/></Relationships>
</file>

<file path=ppt/slides/_rels/slide19.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38.png"/><Relationship Id="rId4" Type="http://schemas.openxmlformats.org/officeDocument/2006/relationships/image" Target="../media/image8.tif"/></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8.tif"/></Relationships>
</file>

<file path=ppt/slides/_rels/slide20.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image" Target="../media/image38.png"/><Relationship Id="rId4" Type="http://schemas.openxmlformats.org/officeDocument/2006/relationships/image" Target="../media/image8.tif"/></Relationships>
</file>

<file path=ppt/slides/_rels/slide21.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8.tif"/><Relationship Id="rId7" Type="http://schemas.openxmlformats.org/officeDocument/2006/relationships/image" Target="../media/image42.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sv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s>
</file>

<file path=ppt/slides/_rels/slide22.xml.rels><?xml version="1.0" encoding="UTF-8" standalone="yes"?>
<Relationships xmlns="http://schemas.openxmlformats.org/package/2006/relationships"><Relationship Id="rId8" Type="http://schemas.openxmlformats.org/officeDocument/2006/relationships/image" Target="../media/image50.jpeg"/><Relationship Id="rId3" Type="http://schemas.openxmlformats.org/officeDocument/2006/relationships/image" Target="../media/image8.tif"/><Relationship Id="rId7" Type="http://schemas.openxmlformats.org/officeDocument/2006/relationships/image" Target="../media/image49.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hyperlink" Target="https://iopscience.iop.org/article/10.1088/1361-6501/acc6e3" TargetMode="External"/><Relationship Id="rId5" Type="http://schemas.openxmlformats.org/officeDocument/2006/relationships/image" Target="../media/image48.png"/><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54.png"/><Relationship Id="rId5" Type="http://schemas.openxmlformats.org/officeDocument/2006/relationships/image" Target="../media/image53.png"/><Relationship Id="rId10" Type="http://schemas.openxmlformats.org/officeDocument/2006/relationships/hyperlink" Target="https://iopscience.iop.org/article/10.1088/1361-6501/acc6e3" TargetMode="External"/><Relationship Id="rId4" Type="http://schemas.openxmlformats.org/officeDocument/2006/relationships/image" Target="../media/image52.png"/><Relationship Id="rId9" Type="http://schemas.openxmlformats.org/officeDocument/2006/relationships/image" Target="../media/image8.tif"/></Relationships>
</file>

<file path=ppt/slides/_rels/slide24.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8.tif"/><Relationship Id="rId7" Type="http://schemas.openxmlformats.org/officeDocument/2006/relationships/image" Target="../media/image59.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58.png"/><Relationship Id="rId5" Type="http://schemas.openxmlformats.org/officeDocument/2006/relationships/image" Target="../media/image57.png"/><Relationship Id="rId10" Type="http://schemas.openxmlformats.org/officeDocument/2006/relationships/image" Target="../media/image62.png"/><Relationship Id="rId4" Type="http://schemas.openxmlformats.org/officeDocument/2006/relationships/hyperlink" Target="https://iopscience.iop.org/article/10.1088/1361-6501/acc6e3" TargetMode="External"/><Relationship Id="rId9" Type="http://schemas.openxmlformats.org/officeDocument/2006/relationships/image" Target="../media/image61.png"/></Relationships>
</file>

<file path=ppt/slides/_rels/slide25.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notesSlide" Target="../notesSlides/notesSlide25.xml"/><Relationship Id="rId1" Type="http://schemas.openxmlformats.org/officeDocument/2006/relationships/slideLayout" Target="../slideLayouts/slideLayout6.xml"/><Relationship Id="rId5" Type="http://schemas.openxmlformats.org/officeDocument/2006/relationships/hyperlink" Target="https://iopscience.iop.org/article/10.1088/1361-6501/acc6e3" TargetMode="External"/><Relationship Id="rId4" Type="http://schemas.openxmlformats.org/officeDocument/2006/relationships/image" Target="../media/image63.png"/></Relationships>
</file>

<file path=ppt/slides/_rels/slide2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6.xml"/><Relationship Id="rId1" Type="http://schemas.openxmlformats.org/officeDocument/2006/relationships/slideLayout" Target="../slideLayouts/slideLayout6.xml"/><Relationship Id="rId5" Type="http://schemas.openxmlformats.org/officeDocument/2006/relationships/image" Target="../media/image65.png"/><Relationship Id="rId4" Type="http://schemas.openxmlformats.org/officeDocument/2006/relationships/image" Target="../media/image8.tif"/></Relationships>
</file>

<file path=ppt/slides/_rels/slide27.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6.png"/><Relationship Id="rId7" Type="http://schemas.openxmlformats.org/officeDocument/2006/relationships/image" Target="../media/image8.tif"/><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image" Target="../media/image69.jpg"/><Relationship Id="rId5" Type="http://schemas.openxmlformats.org/officeDocument/2006/relationships/image" Target="../media/image68.png"/><Relationship Id="rId10" Type="http://schemas.openxmlformats.org/officeDocument/2006/relationships/image" Target="../media/image72.png"/><Relationship Id="rId4" Type="http://schemas.openxmlformats.org/officeDocument/2006/relationships/image" Target="../media/image67.png"/><Relationship Id="rId9" Type="http://schemas.openxmlformats.org/officeDocument/2006/relationships/image" Target="../media/image71.png"/></Relationships>
</file>

<file path=ppt/slides/_rels/slide28.xml.rels><?xml version="1.0" encoding="UTF-8" standalone="yes"?>
<Relationships xmlns="http://schemas.openxmlformats.org/package/2006/relationships"><Relationship Id="rId3" Type="http://schemas.openxmlformats.org/officeDocument/2006/relationships/image" Target="../media/image8.tif"/><Relationship Id="rId7" Type="http://schemas.openxmlformats.org/officeDocument/2006/relationships/image" Target="../media/image76.png"/><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29.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notesSlide" Target="../notesSlides/notesSlide29.xml"/><Relationship Id="rId1" Type="http://schemas.openxmlformats.org/officeDocument/2006/relationships/slideLayout" Target="../slideLayouts/slideLayout6.xml"/><Relationship Id="rId5" Type="http://schemas.openxmlformats.org/officeDocument/2006/relationships/image" Target="../media/image78.png"/><Relationship Id="rId4" Type="http://schemas.openxmlformats.org/officeDocument/2006/relationships/image" Target="../media/image77.png"/></Relationships>
</file>

<file path=ppt/slides/_rels/slide3.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8.tif"/><Relationship Id="rId7"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image" Target="../media/image37.emf"/><Relationship Id="rId5" Type="http://schemas.openxmlformats.org/officeDocument/2006/relationships/image" Target="../media/image69.jpg"/><Relationship Id="rId4" Type="http://schemas.openxmlformats.org/officeDocument/2006/relationships/image" Target="../media/image65.png"/></Relationships>
</file>

<file path=ppt/slides/_rels/slide31.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notesSlide" Target="../notesSlides/notesSlide33.xm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79.jpeg"/></Relationships>
</file>

<file path=ppt/slides/_rels/slide34.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85.png"/><Relationship Id="rId3" Type="http://schemas.openxmlformats.org/officeDocument/2006/relationships/image" Target="../media/image8.tif"/><Relationship Id="rId7" Type="http://schemas.openxmlformats.org/officeDocument/2006/relationships/image" Target="../media/image82.png"/><Relationship Id="rId12" Type="http://schemas.openxmlformats.org/officeDocument/2006/relationships/image" Target="../media/image43.png"/><Relationship Id="rId2" Type="http://schemas.openxmlformats.org/officeDocument/2006/relationships/notesSlide" Target="../notesSlides/notesSlide34.xml"/><Relationship Id="rId16" Type="http://schemas.openxmlformats.org/officeDocument/2006/relationships/image" Target="../media/image86.png"/><Relationship Id="rId1" Type="http://schemas.openxmlformats.org/officeDocument/2006/relationships/slideLayout" Target="../slideLayouts/slideLayout6.xml"/><Relationship Id="rId6" Type="http://schemas.openxmlformats.org/officeDocument/2006/relationships/image" Target="../media/image81.png"/><Relationship Id="rId11" Type="http://schemas.openxmlformats.org/officeDocument/2006/relationships/image" Target="../media/image84.png"/><Relationship Id="rId5" Type="http://schemas.openxmlformats.org/officeDocument/2006/relationships/image" Target="../media/image45.png"/><Relationship Id="rId15" Type="http://schemas.openxmlformats.org/officeDocument/2006/relationships/image" Target="../media/image42.png"/><Relationship Id="rId10" Type="http://schemas.openxmlformats.org/officeDocument/2006/relationships/image" Target="../media/image41.png"/><Relationship Id="rId4" Type="http://schemas.openxmlformats.org/officeDocument/2006/relationships/image" Target="../media/image80.png"/><Relationship Id="rId9" Type="http://schemas.openxmlformats.org/officeDocument/2006/relationships/image" Target="../media/image83.png"/><Relationship Id="rId14" Type="http://schemas.openxmlformats.org/officeDocument/2006/relationships/image" Target="../media/image46.png"/></Relationships>
</file>

<file path=ppt/slides/_rels/slide35.xml.rels><?xml version="1.0" encoding="UTF-8" standalone="yes"?>
<Relationships xmlns="http://schemas.openxmlformats.org/package/2006/relationships"><Relationship Id="rId8" Type="http://schemas.openxmlformats.org/officeDocument/2006/relationships/image" Target="../media/image91.png"/><Relationship Id="rId13" Type="http://schemas.openxmlformats.org/officeDocument/2006/relationships/image" Target="../media/image95.png"/><Relationship Id="rId3" Type="http://schemas.openxmlformats.org/officeDocument/2006/relationships/image" Target="../media/image87.png"/><Relationship Id="rId7" Type="http://schemas.openxmlformats.org/officeDocument/2006/relationships/image" Target="../media/image90.png"/><Relationship Id="rId12" Type="http://schemas.openxmlformats.org/officeDocument/2006/relationships/image" Target="../media/image29.emf"/><Relationship Id="rId2" Type="http://schemas.openxmlformats.org/officeDocument/2006/relationships/notesSlide" Target="../notesSlides/notesSlide35.xml"/><Relationship Id="rId1" Type="http://schemas.openxmlformats.org/officeDocument/2006/relationships/slideLayout" Target="../slideLayouts/slideLayout18.xml"/><Relationship Id="rId6" Type="http://schemas.openxmlformats.org/officeDocument/2006/relationships/image" Target="../media/image89.png"/><Relationship Id="rId11" Type="http://schemas.openxmlformats.org/officeDocument/2006/relationships/image" Target="../media/image94.png"/><Relationship Id="rId5" Type="http://schemas.openxmlformats.org/officeDocument/2006/relationships/image" Target="../media/image8.tif"/><Relationship Id="rId10" Type="http://schemas.openxmlformats.org/officeDocument/2006/relationships/image" Target="../media/image93.png"/><Relationship Id="rId4" Type="http://schemas.openxmlformats.org/officeDocument/2006/relationships/image" Target="../media/image88.png"/><Relationship Id="rId9" Type="http://schemas.openxmlformats.org/officeDocument/2006/relationships/image" Target="../media/image92.png"/></Relationships>
</file>

<file path=ppt/slides/_rels/slide36.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notesSlide" Target="../notesSlides/notesSlide36.xml"/><Relationship Id="rId1" Type="http://schemas.openxmlformats.org/officeDocument/2006/relationships/slideLayout" Target="../slideLayouts/slideLayout6.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37.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notesSlide" Target="../notesSlides/notesSlide37.xml"/><Relationship Id="rId1" Type="http://schemas.openxmlformats.org/officeDocument/2006/relationships/slideLayout" Target="../slideLayouts/slideLayout6.xml"/><Relationship Id="rId5" Type="http://schemas.openxmlformats.org/officeDocument/2006/relationships/image" Target="../media/image100.png"/><Relationship Id="rId4" Type="http://schemas.openxmlformats.org/officeDocument/2006/relationships/image" Target="../media/image99.png"/></Relationships>
</file>

<file path=ppt/slides/_rels/slide38.xml.rels><?xml version="1.0" encoding="UTF-8" standalone="yes"?>
<Relationships xmlns="http://schemas.openxmlformats.org/package/2006/relationships"><Relationship Id="rId3" Type="http://schemas.openxmlformats.org/officeDocument/2006/relationships/image" Target="../media/image8.tif"/><Relationship Id="rId7" Type="http://schemas.openxmlformats.org/officeDocument/2006/relationships/image" Target="../media/image210.png"/><Relationship Id="rId2" Type="http://schemas.openxmlformats.org/officeDocument/2006/relationships/notesSlide" Target="../notesSlides/notesSlide38.xml"/><Relationship Id="rId1" Type="http://schemas.openxmlformats.org/officeDocument/2006/relationships/slideLayout" Target="../slideLayouts/slideLayout8.xml"/><Relationship Id="rId5" Type="http://schemas.openxmlformats.org/officeDocument/2006/relationships/image" Target="../media/image102.emf"/><Relationship Id="rId4" Type="http://schemas.openxmlformats.org/officeDocument/2006/relationships/image" Target="../media/image101.png"/></Relationships>
</file>

<file path=ppt/slides/_rels/slide39.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image" Target="../media/image211.png"/><Relationship Id="rId7" Type="http://schemas.openxmlformats.org/officeDocument/2006/relationships/image" Target="../media/image280.png"/><Relationship Id="rId2" Type="http://schemas.openxmlformats.org/officeDocument/2006/relationships/notesSlide" Target="../notesSlides/notesSlide39.xml"/><Relationship Id="rId1" Type="http://schemas.openxmlformats.org/officeDocument/2006/relationships/slideLayout" Target="../slideLayouts/slideLayout8.xml"/><Relationship Id="rId5" Type="http://schemas.openxmlformats.org/officeDocument/2006/relationships/image" Target="../media/image103.png"/><Relationship Id="rId4" Type="http://schemas.openxmlformats.org/officeDocument/2006/relationships/image" Target="../media/image8.tif"/><Relationship Id="rId9" Type="http://schemas.openxmlformats.org/officeDocument/2006/relationships/image" Target="../media/image105.emf"/></Relationships>
</file>

<file path=ppt/slides/_rels/slide4.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13" Type="http://schemas.openxmlformats.org/officeDocument/2006/relationships/image" Target="../media/image32.JPG"/><Relationship Id="rId18" Type="http://schemas.openxmlformats.org/officeDocument/2006/relationships/image" Target="../media/image28.png"/><Relationship Id="rId21" Type="http://schemas.openxmlformats.org/officeDocument/2006/relationships/image" Target="../media/image112.png"/><Relationship Id="rId12" Type="http://schemas.openxmlformats.org/officeDocument/2006/relationships/image" Target="../media/image27.JPG"/><Relationship Id="rId17" Type="http://schemas.openxmlformats.org/officeDocument/2006/relationships/image" Target="../media/image110.png"/><Relationship Id="rId2" Type="http://schemas.openxmlformats.org/officeDocument/2006/relationships/notesSlide" Target="../notesSlides/notesSlide40.xml"/><Relationship Id="rId16" Type="http://schemas.openxmlformats.org/officeDocument/2006/relationships/image" Target="../media/image109.png"/><Relationship Id="rId20" Type="http://schemas.openxmlformats.org/officeDocument/2006/relationships/image" Target="../media/image111.png"/><Relationship Id="rId1" Type="http://schemas.openxmlformats.org/officeDocument/2006/relationships/slideLayout" Target="../slideLayouts/slideLayout13.xml"/><Relationship Id="rId11" Type="http://schemas.openxmlformats.org/officeDocument/2006/relationships/image" Target="../media/image106.JPG"/><Relationship Id="rId15" Type="http://schemas.openxmlformats.org/officeDocument/2006/relationships/image" Target="../media/image108.emf"/><Relationship Id="rId23" Type="http://schemas.openxmlformats.org/officeDocument/2006/relationships/image" Target="../media/image310.png"/><Relationship Id="rId10" Type="http://schemas.openxmlformats.org/officeDocument/2006/relationships/image" Target="../media/image8.tif"/><Relationship Id="rId19" Type="http://schemas.openxmlformats.org/officeDocument/2006/relationships/image" Target="../media/image31.png"/><Relationship Id="rId9" Type="http://schemas.openxmlformats.org/officeDocument/2006/relationships/image" Target="../media/image350.png"/><Relationship Id="rId14" Type="http://schemas.openxmlformats.org/officeDocument/2006/relationships/image" Target="../media/image107.JPG"/></Relationships>
</file>

<file path=ppt/slides/_rels/slide41.xml.rels><?xml version="1.0" encoding="UTF-8" standalone="yes"?>
<Relationships xmlns="http://schemas.openxmlformats.org/package/2006/relationships"><Relationship Id="rId8" Type="http://schemas.openxmlformats.org/officeDocument/2006/relationships/image" Target="../media/image610.png"/><Relationship Id="rId3" Type="http://schemas.openxmlformats.org/officeDocument/2006/relationships/image" Target="../media/image23.png"/><Relationship Id="rId7" Type="http://schemas.openxmlformats.org/officeDocument/2006/relationships/image" Target="../media/image570.png"/><Relationship Id="rId2" Type="http://schemas.openxmlformats.org/officeDocument/2006/relationships/notesSlide" Target="../notesSlides/notesSlide41.xml"/><Relationship Id="rId1" Type="http://schemas.openxmlformats.org/officeDocument/2006/relationships/slideLayout" Target="../slideLayouts/slideLayout14.xml"/><Relationship Id="rId5" Type="http://schemas.openxmlformats.org/officeDocument/2006/relationships/image" Target="../media/image8.tif"/><Relationship Id="rId4" Type="http://schemas.openxmlformats.org/officeDocument/2006/relationships/image" Target="../media/image113.png"/></Relationships>
</file>

<file path=ppt/slides/_rels/slide42.xml.rels><?xml version="1.0" encoding="UTF-8" standalone="yes"?>
<Relationships xmlns="http://schemas.openxmlformats.org/package/2006/relationships"><Relationship Id="rId8" Type="http://schemas.openxmlformats.org/officeDocument/2006/relationships/image" Target="../media/image650.png"/><Relationship Id="rId3" Type="http://schemas.openxmlformats.org/officeDocument/2006/relationships/image" Target="../media/image8.tif"/><Relationship Id="rId2" Type="http://schemas.openxmlformats.org/officeDocument/2006/relationships/notesSlide" Target="../notesSlides/notesSlide42.xml"/><Relationship Id="rId1" Type="http://schemas.openxmlformats.org/officeDocument/2006/relationships/slideLayout" Target="../slideLayouts/slideLayout8.xml"/><Relationship Id="rId6" Type="http://schemas.openxmlformats.org/officeDocument/2006/relationships/image" Target="../media/image115.emf"/><Relationship Id="rId5" Type="http://schemas.openxmlformats.org/officeDocument/2006/relationships/image" Target="../media/image114.emf"/><Relationship Id="rId4" Type="http://schemas.openxmlformats.org/officeDocument/2006/relationships/image" Target="../media/image24.emf"/><Relationship Id="rId9" Type="http://schemas.openxmlformats.org/officeDocument/2006/relationships/image" Target="../media/image660.png"/></Relationships>
</file>

<file path=ppt/slides/_rels/slide43.xml.rels><?xml version="1.0" encoding="UTF-8" standalone="yes"?>
<Relationships xmlns="http://schemas.openxmlformats.org/package/2006/relationships"><Relationship Id="rId3" Type="http://schemas.openxmlformats.org/officeDocument/2006/relationships/image" Target="../media/image8.tif"/><Relationship Id="rId7" Type="http://schemas.openxmlformats.org/officeDocument/2006/relationships/image" Target="../media/image119.png"/><Relationship Id="rId2" Type="http://schemas.openxmlformats.org/officeDocument/2006/relationships/notesSlide" Target="../notesSlides/notesSlide43.xml"/><Relationship Id="rId1" Type="http://schemas.openxmlformats.org/officeDocument/2006/relationships/slideLayout" Target="../slideLayouts/slideLayout6.xml"/><Relationship Id="rId6" Type="http://schemas.openxmlformats.org/officeDocument/2006/relationships/image" Target="../media/image118.png"/><Relationship Id="rId5" Type="http://schemas.openxmlformats.org/officeDocument/2006/relationships/image" Target="../media/image117.png"/><Relationship Id="rId4" Type="http://schemas.openxmlformats.org/officeDocument/2006/relationships/image" Target="../media/image116.png"/></Relationships>
</file>

<file path=ppt/slides/_rels/slide44.xml.rels><?xml version="1.0" encoding="UTF-8" standalone="yes"?>
<Relationships xmlns="http://schemas.openxmlformats.org/package/2006/relationships"><Relationship Id="rId3" Type="http://schemas.openxmlformats.org/officeDocument/2006/relationships/image" Target="../media/image8.tif"/><Relationship Id="rId7" Type="http://schemas.openxmlformats.org/officeDocument/2006/relationships/image" Target="../media/image123.jpeg"/><Relationship Id="rId2" Type="http://schemas.openxmlformats.org/officeDocument/2006/relationships/notesSlide" Target="../notesSlides/notesSlide44.xml"/><Relationship Id="rId1" Type="http://schemas.openxmlformats.org/officeDocument/2006/relationships/slideLayout" Target="../slideLayouts/slideLayout6.xml"/><Relationship Id="rId6" Type="http://schemas.openxmlformats.org/officeDocument/2006/relationships/image" Target="../media/image122.JPG"/><Relationship Id="rId5" Type="http://schemas.openxmlformats.org/officeDocument/2006/relationships/image" Target="../media/image121.JPG"/><Relationship Id="rId4" Type="http://schemas.openxmlformats.org/officeDocument/2006/relationships/image" Target="../media/image120.JPG"/></Relationships>
</file>

<file path=ppt/slides/_rels/slide45.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notesSlide" Target="../notesSlides/notesSlide45.xml"/><Relationship Id="rId1" Type="http://schemas.openxmlformats.org/officeDocument/2006/relationships/slideLayout" Target="../slideLayouts/slideLayout6.xml"/><Relationship Id="rId5" Type="http://schemas.openxmlformats.org/officeDocument/2006/relationships/image" Target="../media/image69.jpg"/><Relationship Id="rId4" Type="http://schemas.openxmlformats.org/officeDocument/2006/relationships/image" Target="../media/image124.png"/></Relationships>
</file>

<file path=ppt/slides/_rels/slide46.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9.jpg"/><Relationship Id="rId7" Type="http://schemas.openxmlformats.org/officeDocument/2006/relationships/image" Target="../media/image70.png"/><Relationship Id="rId2" Type="http://schemas.openxmlformats.org/officeDocument/2006/relationships/notesSlide" Target="../notesSlides/notesSlide46.xml"/><Relationship Id="rId1" Type="http://schemas.openxmlformats.org/officeDocument/2006/relationships/slideLayout" Target="../slideLayouts/slideLayout6.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8.tif"/><Relationship Id="rId9" Type="http://schemas.openxmlformats.org/officeDocument/2006/relationships/image" Target="../media/image71.png"/></Relationships>
</file>

<file path=ppt/slides/_rels/slide47.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9.jpg"/><Relationship Id="rId7" Type="http://schemas.openxmlformats.org/officeDocument/2006/relationships/image" Target="../media/image70.png"/><Relationship Id="rId2" Type="http://schemas.openxmlformats.org/officeDocument/2006/relationships/notesSlide" Target="../notesSlides/notesSlide47.xml"/><Relationship Id="rId1" Type="http://schemas.openxmlformats.org/officeDocument/2006/relationships/slideLayout" Target="../slideLayouts/slideLayout6.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8.tif"/><Relationship Id="rId9" Type="http://schemas.openxmlformats.org/officeDocument/2006/relationships/image" Target="../media/image71.png"/></Relationships>
</file>

<file path=ppt/slides/_rels/slide48.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9.jpg"/><Relationship Id="rId7" Type="http://schemas.openxmlformats.org/officeDocument/2006/relationships/image" Target="../media/image70.png"/><Relationship Id="rId2" Type="http://schemas.openxmlformats.org/officeDocument/2006/relationships/notesSlide" Target="../notesSlides/notesSlide48.xml"/><Relationship Id="rId1" Type="http://schemas.openxmlformats.org/officeDocument/2006/relationships/slideLayout" Target="../slideLayouts/slideLayout6.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8.tif"/><Relationship Id="rId9" Type="http://schemas.openxmlformats.org/officeDocument/2006/relationships/image" Target="../media/image71.png"/></Relationships>
</file>

<file path=ppt/slides/_rels/slide49.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9.jpg"/><Relationship Id="rId7" Type="http://schemas.openxmlformats.org/officeDocument/2006/relationships/image" Target="../media/image70.png"/><Relationship Id="rId2" Type="http://schemas.openxmlformats.org/officeDocument/2006/relationships/notesSlide" Target="../notesSlides/notesSlide49.xml"/><Relationship Id="rId1" Type="http://schemas.openxmlformats.org/officeDocument/2006/relationships/slideLayout" Target="../slideLayouts/slideLayout6.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8.tif"/><Relationship Id="rId9" Type="http://schemas.openxmlformats.org/officeDocument/2006/relationships/image" Target="../media/image71.png"/></Relationships>
</file>

<file path=ppt/slides/_rels/slide5.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674071BD-B290-42F5-9B7A-FB812D611CC0}"/>
              </a:ext>
            </a:extLst>
          </p:cNvPr>
          <p:cNvSpPr>
            <a:spLocks noGrp="1"/>
          </p:cNvSpPr>
          <p:nvPr>
            <p:ph type="ctrTitle"/>
          </p:nvPr>
        </p:nvSpPr>
        <p:spPr>
          <a:xfrm>
            <a:off x="442800" y="987574"/>
            <a:ext cx="8263350" cy="1790700"/>
          </a:xfrm>
        </p:spPr>
        <p:txBody>
          <a:bodyPr/>
          <a:lstStyle/>
          <a:p>
            <a:pPr>
              <a:lnSpc>
                <a:spcPct val="100000"/>
              </a:lnSpc>
            </a:pPr>
            <a:r>
              <a:rPr lang="en-US" dirty="0"/>
              <a:t>FCC-</a:t>
            </a:r>
            <a:r>
              <a:rPr lang="en-US" dirty="0" err="1"/>
              <a:t>ee</a:t>
            </a:r>
            <a:r>
              <a:rPr lang="en-US" dirty="0"/>
              <a:t> Machine detector interface </a:t>
            </a:r>
            <a:br>
              <a:rPr lang="en-US" dirty="0"/>
            </a:br>
            <a:r>
              <a:rPr lang="en-US" dirty="0"/>
              <a:t>Alignment STUDIES </a:t>
            </a:r>
          </a:p>
        </p:txBody>
      </p:sp>
      <p:sp>
        <p:nvSpPr>
          <p:cNvPr id="7" name="Untertitel 6">
            <a:extLst>
              <a:ext uri="{FF2B5EF4-FFF2-40B4-BE49-F238E27FC236}">
                <a16:creationId xmlns:a16="http://schemas.microsoft.com/office/drawing/2014/main" id="{BDDF5FE7-61C3-4A63-AC5B-BA33D7F62E61}"/>
              </a:ext>
            </a:extLst>
          </p:cNvPr>
          <p:cNvSpPr>
            <a:spLocks noGrp="1"/>
          </p:cNvSpPr>
          <p:nvPr>
            <p:ph type="subTitle" idx="1"/>
          </p:nvPr>
        </p:nvSpPr>
        <p:spPr>
          <a:xfrm>
            <a:off x="323528" y="3206637"/>
            <a:ext cx="8382622" cy="1241822"/>
          </a:xfrm>
        </p:spPr>
        <p:txBody>
          <a:bodyPr/>
          <a:lstStyle/>
          <a:p>
            <a:pPr algn="l">
              <a:lnSpc>
                <a:spcPts val="1238"/>
              </a:lnSpc>
            </a:pPr>
            <a:r>
              <a:rPr lang="en-US" sz="1600" dirty="0">
                <a:solidFill>
                  <a:schemeClr val="bg1"/>
                </a:solidFill>
              </a:rPr>
              <a:t>Léonard WATRELOT</a:t>
            </a:r>
          </a:p>
          <a:p>
            <a:pPr algn="l">
              <a:lnSpc>
                <a:spcPts val="1238"/>
              </a:lnSpc>
            </a:pPr>
            <a:r>
              <a:rPr lang="en-US" sz="1200" dirty="0">
                <a:solidFill>
                  <a:schemeClr val="bg1"/>
                </a:solidFill>
              </a:rPr>
              <a:t>PhD student, CERN BE-GM-HPA section, SMI, CNAM (Conservatoire National des Arts et Métiers)</a:t>
            </a:r>
          </a:p>
          <a:p>
            <a:pPr algn="l">
              <a:lnSpc>
                <a:spcPts val="1238"/>
              </a:lnSpc>
            </a:pPr>
            <a:endParaRPr lang="en-US" dirty="0"/>
          </a:p>
          <a:p>
            <a:pPr algn="l">
              <a:lnSpc>
                <a:spcPts val="1238"/>
              </a:lnSpc>
            </a:pPr>
            <a:r>
              <a:rPr lang="en-US" dirty="0"/>
              <a:t>Mark JONES (CERN), Mateusz SOSIN (CERN) and Stéphane DURAND (</a:t>
            </a:r>
            <a:r>
              <a:rPr lang="en-US" dirty="0" err="1"/>
              <a:t>GeF</a:t>
            </a:r>
            <a:r>
              <a:rPr lang="en-US" dirty="0"/>
              <a:t>, CNAM)</a:t>
            </a:r>
          </a:p>
          <a:p>
            <a:pPr algn="l">
              <a:lnSpc>
                <a:spcPts val="1238"/>
              </a:lnSpc>
            </a:pPr>
            <a:endParaRPr lang="en-US" dirty="0"/>
          </a:p>
          <a:p>
            <a:pPr algn="l">
              <a:lnSpc>
                <a:spcPts val="1238"/>
              </a:lnSpc>
            </a:pPr>
            <a:r>
              <a:rPr lang="en-US" dirty="0"/>
              <a:t>Many thanks to :</a:t>
            </a:r>
          </a:p>
          <a:p>
            <a:pPr algn="l">
              <a:lnSpc>
                <a:spcPts val="1238"/>
              </a:lnSpc>
            </a:pPr>
            <a:r>
              <a:rPr lang="en-US" dirty="0"/>
              <a:t>Manuela Boscolo, Francesco Fransesini, Michael Koratzinos, Hélène Mainaud Durand, Mika Masuzawa, Luigi Pellegrino and Vivien Rude</a:t>
            </a:r>
          </a:p>
          <a:p>
            <a:pPr algn="l">
              <a:lnSpc>
                <a:spcPts val="1238"/>
              </a:lnSpc>
            </a:pPr>
            <a:endParaRPr lang="en-US" dirty="0"/>
          </a:p>
          <a:p>
            <a:pPr algn="l">
              <a:lnSpc>
                <a:spcPts val="1238"/>
              </a:lnSpc>
            </a:pPr>
            <a:endParaRPr lang="en-US" dirty="0"/>
          </a:p>
        </p:txBody>
      </p:sp>
      <p:sp>
        <p:nvSpPr>
          <p:cNvPr id="2" name="Textfeld 1">
            <a:extLst>
              <a:ext uri="{FF2B5EF4-FFF2-40B4-BE49-F238E27FC236}">
                <a16:creationId xmlns:a16="http://schemas.microsoft.com/office/drawing/2014/main" id="{B75C5EC8-F6BE-4EDD-8A1F-E7C4E339CEBA}"/>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
        <p:nvSpPr>
          <p:cNvPr id="3" name="Textfeld 2">
            <a:extLst>
              <a:ext uri="{FF2B5EF4-FFF2-40B4-BE49-F238E27FC236}">
                <a16:creationId xmlns:a16="http://schemas.microsoft.com/office/drawing/2014/main" id="{0C80D029-2104-4318-B440-2F5B3EC0DEE2}"/>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pic>
        <p:nvPicPr>
          <p:cNvPr id="12" name="Picture 11" descr="A picture containing graphical user interface&#10;&#10;Description automatically generated">
            <a:extLst>
              <a:ext uri="{FF2B5EF4-FFF2-40B4-BE49-F238E27FC236}">
                <a16:creationId xmlns:a16="http://schemas.microsoft.com/office/drawing/2014/main" id="{014E5DEE-41E5-4149-9C28-CDC9BC6012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Tree>
    <p:extLst>
      <p:ext uri="{BB962C8B-B14F-4D97-AF65-F5344CB8AC3E}">
        <p14:creationId xmlns:p14="http://schemas.microsoft.com/office/powerpoint/2010/main" val="3660757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9</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92899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Hasn’t it been done in the past ? Is there any similar MDI ?</a:t>
            </a:r>
            <a:endParaRPr lang="en-US" sz="1800" dirty="0">
              <a:latin typeface="Arial" panose="020B0604020202020204" pitchFamily="34" charset="0"/>
              <a:cs typeface="Arial" panose="020B0604020202020204" pitchFamily="34" charset="0"/>
            </a:endParaRPr>
          </a:p>
          <a:p>
            <a:pPr>
              <a:lnSpc>
                <a:spcPct val="100000"/>
              </a:lnSpc>
              <a:spcBef>
                <a:spcPts val="300"/>
              </a:spcBef>
            </a:pPr>
            <a:r>
              <a:rPr lang="en-US" sz="1800" b="0" dirty="0">
                <a:latin typeface="Arial" panose="020B0604020202020204" pitchFamily="34" charset="0"/>
                <a:cs typeface="Arial" panose="020B0604020202020204" pitchFamily="34" charset="0"/>
              </a:rPr>
              <a:t>s</a:t>
            </a:r>
            <a:endParaRPr lang="en-US" sz="1800" dirty="0">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1CF332B4-BF77-41FE-9E88-282847E1DDD8}"/>
              </a:ext>
            </a:extLst>
          </p:cNvPr>
          <p:cNvGrpSpPr/>
          <p:nvPr/>
        </p:nvGrpSpPr>
        <p:grpSpPr>
          <a:xfrm>
            <a:off x="3642139" y="869461"/>
            <a:ext cx="5471970" cy="2159831"/>
            <a:chOff x="1404287" y="988514"/>
            <a:chExt cx="5471970" cy="2159831"/>
          </a:xfrm>
        </p:grpSpPr>
        <p:pic>
          <p:nvPicPr>
            <p:cNvPr id="15" name="Picture 14">
              <a:extLst>
                <a:ext uri="{FF2B5EF4-FFF2-40B4-BE49-F238E27FC236}">
                  <a16:creationId xmlns:a16="http://schemas.microsoft.com/office/drawing/2014/main" id="{E58F74B4-0573-4444-BD85-2D2D60F4882B}"/>
                </a:ext>
              </a:extLst>
            </p:cNvPr>
            <p:cNvPicPr>
              <a:picLocks noChangeAspect="1"/>
            </p:cNvPicPr>
            <p:nvPr/>
          </p:nvPicPr>
          <p:blipFill>
            <a:blip r:embed="rId4"/>
            <a:stretch>
              <a:fillRect/>
            </a:stretch>
          </p:blipFill>
          <p:spPr>
            <a:xfrm>
              <a:off x="2927739" y="988514"/>
              <a:ext cx="3948518" cy="2079937"/>
            </a:xfrm>
            <a:prstGeom prst="rect">
              <a:avLst/>
            </a:prstGeom>
          </p:spPr>
        </p:pic>
        <p:sp>
          <p:nvSpPr>
            <p:cNvPr id="19" name="TextBox 18">
              <a:extLst>
                <a:ext uri="{FF2B5EF4-FFF2-40B4-BE49-F238E27FC236}">
                  <a16:creationId xmlns:a16="http://schemas.microsoft.com/office/drawing/2014/main" id="{71D380C4-2B44-4E14-B63F-D3C5269CE283}"/>
                </a:ext>
              </a:extLst>
            </p:cNvPr>
            <p:cNvSpPr txBox="1"/>
            <p:nvPr/>
          </p:nvSpPr>
          <p:spPr>
            <a:xfrm>
              <a:off x="2993183" y="1028019"/>
              <a:ext cx="1440160" cy="215444"/>
            </a:xfrm>
            <a:prstGeom prst="rect">
              <a:avLst/>
            </a:prstGeom>
            <a:solidFill>
              <a:srgbClr val="92D050"/>
            </a:solidFill>
          </p:spPr>
          <p:txBody>
            <a:bodyPr wrap="square" rtlCol="0">
              <a:spAutoFit/>
            </a:bodyPr>
            <a:lstStyle/>
            <a:p>
              <a:pPr algn="l"/>
              <a:r>
                <a:rPr lang="en-GB" sz="800" dirty="0" err="1">
                  <a:solidFill>
                    <a:schemeClr val="bg1"/>
                  </a:solidFill>
                </a:rPr>
                <a:t>SuperKEKB</a:t>
              </a:r>
              <a:r>
                <a:rPr lang="en-GB" sz="800" dirty="0">
                  <a:solidFill>
                    <a:schemeClr val="bg1"/>
                  </a:solidFill>
                </a:rPr>
                <a:t>/Belle II MDI</a:t>
              </a:r>
            </a:p>
          </p:txBody>
        </p:sp>
        <p:sp>
          <p:nvSpPr>
            <p:cNvPr id="21" name="Textplatzhalter 5">
              <a:extLst>
                <a:ext uri="{FF2B5EF4-FFF2-40B4-BE49-F238E27FC236}">
                  <a16:creationId xmlns:a16="http://schemas.microsoft.com/office/drawing/2014/main" id="{93E5FCFA-EC68-4AB4-A80D-2359E4F7758D}"/>
                </a:ext>
              </a:extLst>
            </p:cNvPr>
            <p:cNvSpPr txBox="1">
              <a:spLocks/>
            </p:cNvSpPr>
            <p:nvPr/>
          </p:nvSpPr>
          <p:spPr>
            <a:xfrm>
              <a:off x="1404287" y="2752763"/>
              <a:ext cx="1584177" cy="395582"/>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GB" baseline="30000" dirty="0">
                  <a:solidFill>
                    <a:schemeClr val="bg1">
                      <a:lumMod val="65000"/>
                    </a:schemeClr>
                  </a:solidFill>
                </a:rPr>
                <a:t>N. Ohuchi, “Final-Focus Superconducting Magnets for </a:t>
              </a:r>
              <a:r>
                <a:rPr lang="en-GB" baseline="30000" dirty="0" err="1">
                  <a:solidFill>
                    <a:schemeClr val="bg1">
                      <a:lumMod val="65000"/>
                    </a:schemeClr>
                  </a:solidFill>
                </a:rPr>
                <a:t>SuperKEKB</a:t>
              </a:r>
              <a:r>
                <a:rPr lang="en-GB" baseline="30000" dirty="0">
                  <a:solidFill>
                    <a:schemeClr val="bg1">
                      <a:lumMod val="65000"/>
                    </a:schemeClr>
                  </a:solidFill>
                </a:rPr>
                <a:t>”, IPAC 18, 01/05/2018</a:t>
              </a:r>
            </a:p>
            <a:p>
              <a:pPr>
                <a:lnSpc>
                  <a:spcPct val="100000"/>
                </a:lnSpc>
              </a:pPr>
              <a:endParaRPr lang="en-US" baseline="30000" dirty="0">
                <a:solidFill>
                  <a:schemeClr val="bg1"/>
                </a:solidFill>
              </a:endParaRPr>
            </a:p>
          </p:txBody>
        </p:sp>
      </p:grpSp>
      <p:grpSp>
        <p:nvGrpSpPr>
          <p:cNvPr id="4" name="Group 3">
            <a:extLst>
              <a:ext uri="{FF2B5EF4-FFF2-40B4-BE49-F238E27FC236}">
                <a16:creationId xmlns:a16="http://schemas.microsoft.com/office/drawing/2014/main" id="{3370C061-7CC6-437E-948E-80679323CDAF}"/>
              </a:ext>
            </a:extLst>
          </p:cNvPr>
          <p:cNvGrpSpPr/>
          <p:nvPr/>
        </p:nvGrpSpPr>
        <p:grpSpPr>
          <a:xfrm>
            <a:off x="35496" y="836246"/>
            <a:ext cx="5008907" cy="2122424"/>
            <a:chOff x="179512" y="946028"/>
            <a:chExt cx="5008907" cy="2122424"/>
          </a:xfrm>
        </p:grpSpPr>
        <p:grpSp>
          <p:nvGrpSpPr>
            <p:cNvPr id="2" name="Group 1">
              <a:extLst>
                <a:ext uri="{FF2B5EF4-FFF2-40B4-BE49-F238E27FC236}">
                  <a16:creationId xmlns:a16="http://schemas.microsoft.com/office/drawing/2014/main" id="{55FB2063-E536-4E3A-8B21-F2233CFE7B46}"/>
                </a:ext>
              </a:extLst>
            </p:cNvPr>
            <p:cNvGrpSpPr/>
            <p:nvPr/>
          </p:nvGrpSpPr>
          <p:grpSpPr>
            <a:xfrm>
              <a:off x="179512" y="946028"/>
              <a:ext cx="5008907" cy="2122424"/>
              <a:chOff x="179512" y="946028"/>
              <a:chExt cx="5008907" cy="2122424"/>
            </a:xfrm>
          </p:grpSpPr>
          <p:pic>
            <p:nvPicPr>
              <p:cNvPr id="10" name="Picture 9">
                <a:extLst>
                  <a:ext uri="{FF2B5EF4-FFF2-40B4-BE49-F238E27FC236}">
                    <a16:creationId xmlns:a16="http://schemas.microsoft.com/office/drawing/2014/main" id="{098A9DC9-0BC6-4D7F-A692-91439D050C6F}"/>
                  </a:ext>
                </a:extLst>
              </p:cNvPr>
              <p:cNvPicPr>
                <a:picLocks noChangeAspect="1"/>
              </p:cNvPicPr>
              <p:nvPr/>
            </p:nvPicPr>
            <p:blipFill>
              <a:blip r:embed="rId5"/>
              <a:stretch>
                <a:fillRect/>
              </a:stretch>
            </p:blipFill>
            <p:spPr>
              <a:xfrm>
                <a:off x="179512" y="988515"/>
                <a:ext cx="2952328" cy="2079937"/>
              </a:xfrm>
              <a:prstGeom prst="rect">
                <a:avLst/>
              </a:prstGeom>
            </p:spPr>
          </p:pic>
          <p:sp>
            <p:nvSpPr>
              <p:cNvPr id="12" name="Textplatzhalter 5">
                <a:extLst>
                  <a:ext uri="{FF2B5EF4-FFF2-40B4-BE49-F238E27FC236}">
                    <a16:creationId xmlns:a16="http://schemas.microsoft.com/office/drawing/2014/main" id="{814841C9-CE38-49EF-BD82-B0C1D2137D79}"/>
                  </a:ext>
                </a:extLst>
              </p:cNvPr>
              <p:cNvSpPr txBox="1">
                <a:spLocks/>
              </p:cNvSpPr>
              <p:nvPr/>
            </p:nvSpPr>
            <p:spPr>
              <a:xfrm>
                <a:off x="3078359" y="946028"/>
                <a:ext cx="2110060" cy="395582"/>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baseline="30000" dirty="0">
                    <a:solidFill>
                      <a:schemeClr val="bg1">
                        <a:lumMod val="65000"/>
                      </a:schemeClr>
                    </a:solidFill>
                  </a:rPr>
                  <a:t>L. PELLEGRINO, MDI mechanical design, integration and assembly at DAFNE/KLOE with the crab-waist configuration, 3rd FCC-</a:t>
                </a:r>
                <a:r>
                  <a:rPr lang="en-US" baseline="30000" dirty="0" err="1">
                    <a:solidFill>
                      <a:schemeClr val="bg1">
                        <a:lumMod val="65000"/>
                      </a:schemeClr>
                    </a:solidFill>
                  </a:rPr>
                  <a:t>ee</a:t>
                </a:r>
                <a:r>
                  <a:rPr lang="en-US" baseline="30000" dirty="0">
                    <a:solidFill>
                      <a:schemeClr val="bg1">
                        <a:lumMod val="65000"/>
                      </a:schemeClr>
                    </a:solidFill>
                  </a:rPr>
                  <a:t> MDI workshop, 9-20 September 2019, CERN.</a:t>
                </a:r>
                <a:endParaRPr lang="en-US" dirty="0">
                  <a:solidFill>
                    <a:schemeClr val="bg1">
                      <a:lumMod val="65000"/>
                    </a:schemeClr>
                  </a:solidFill>
                </a:endParaRPr>
              </a:p>
            </p:txBody>
          </p:sp>
        </p:grpSp>
        <p:sp>
          <p:nvSpPr>
            <p:cNvPr id="22" name="TextBox 21">
              <a:extLst>
                <a:ext uri="{FF2B5EF4-FFF2-40B4-BE49-F238E27FC236}">
                  <a16:creationId xmlns:a16="http://schemas.microsoft.com/office/drawing/2014/main" id="{FB6200A2-443D-43A7-A873-3D81C41F1B05}"/>
                </a:ext>
              </a:extLst>
            </p:cNvPr>
            <p:cNvSpPr txBox="1"/>
            <p:nvPr/>
          </p:nvSpPr>
          <p:spPr>
            <a:xfrm>
              <a:off x="251520" y="1035852"/>
              <a:ext cx="1106755" cy="215444"/>
            </a:xfrm>
            <a:prstGeom prst="rect">
              <a:avLst/>
            </a:prstGeom>
            <a:solidFill>
              <a:srgbClr val="92D050"/>
            </a:solidFill>
          </p:spPr>
          <p:txBody>
            <a:bodyPr wrap="square" rtlCol="0">
              <a:spAutoFit/>
            </a:bodyPr>
            <a:lstStyle/>
            <a:p>
              <a:pPr algn="l"/>
              <a:r>
                <a:rPr lang="en-GB" sz="800" dirty="0">
                  <a:solidFill>
                    <a:schemeClr val="bg1"/>
                  </a:solidFill>
                </a:rPr>
                <a:t>DAFNE/KLOE MDI</a:t>
              </a:r>
            </a:p>
          </p:txBody>
        </p:sp>
      </p:grpSp>
      <p:pic>
        <p:nvPicPr>
          <p:cNvPr id="23" name="Picture 3">
            <a:extLst>
              <a:ext uri="{FF2B5EF4-FFF2-40B4-BE49-F238E27FC236}">
                <a16:creationId xmlns:a16="http://schemas.microsoft.com/office/drawing/2014/main" id="{68DEEE9C-9C08-40CB-8B1D-3345691D6905}"/>
              </a:ext>
            </a:extLst>
          </p:cNvPr>
          <p:cNvPicPr>
            <a:picLocks noChangeAspect="1"/>
          </p:cNvPicPr>
          <p:nvPr/>
        </p:nvPicPr>
        <p:blipFill>
          <a:blip r:embed="rId6"/>
          <a:stretch>
            <a:fillRect/>
          </a:stretch>
        </p:blipFill>
        <p:spPr>
          <a:xfrm>
            <a:off x="35496" y="3039189"/>
            <a:ext cx="3226387" cy="2036325"/>
          </a:xfrm>
          <a:prstGeom prst="rect">
            <a:avLst/>
          </a:prstGeom>
          <a:ln>
            <a:noFill/>
          </a:ln>
        </p:spPr>
      </p:pic>
      <p:sp>
        <p:nvSpPr>
          <p:cNvPr id="24" name="Textplatzhalter 5">
            <a:extLst>
              <a:ext uri="{FF2B5EF4-FFF2-40B4-BE49-F238E27FC236}">
                <a16:creationId xmlns:a16="http://schemas.microsoft.com/office/drawing/2014/main" id="{65CA0F2A-8453-40B3-9014-10582FEEF295}"/>
              </a:ext>
            </a:extLst>
          </p:cNvPr>
          <p:cNvSpPr txBox="1">
            <a:spLocks/>
          </p:cNvSpPr>
          <p:nvPr/>
        </p:nvSpPr>
        <p:spPr>
          <a:xfrm>
            <a:off x="3193868" y="3051757"/>
            <a:ext cx="1419698" cy="449700"/>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US" baseline="30000" dirty="0">
                <a:solidFill>
                  <a:schemeClr val="bg1">
                    <a:lumMod val="65000"/>
                  </a:schemeClr>
                </a:solidFill>
              </a:rPr>
              <a:t>CLIC Machine Detector Interface, MDI mini workshop, HKUST IAS, Philip Burrows on behalf of Lau </a:t>
            </a:r>
            <a:r>
              <a:rPr lang="en-US" baseline="30000" dirty="0" err="1">
                <a:solidFill>
                  <a:schemeClr val="bg1">
                    <a:lumMod val="65000"/>
                  </a:schemeClr>
                </a:solidFill>
              </a:rPr>
              <a:t>Gatignon</a:t>
            </a:r>
            <a:r>
              <a:rPr lang="en-US" baseline="30000" dirty="0">
                <a:solidFill>
                  <a:schemeClr val="bg1">
                    <a:lumMod val="65000"/>
                  </a:schemeClr>
                </a:solidFill>
              </a:rPr>
              <a:t>, 2020</a:t>
            </a:r>
          </a:p>
          <a:p>
            <a:endParaRPr lang="en-US" baseline="30000" dirty="0"/>
          </a:p>
        </p:txBody>
      </p:sp>
      <p:pic>
        <p:nvPicPr>
          <p:cNvPr id="28" name="Picture 27">
            <a:extLst>
              <a:ext uri="{FF2B5EF4-FFF2-40B4-BE49-F238E27FC236}">
                <a16:creationId xmlns:a16="http://schemas.microsoft.com/office/drawing/2014/main" id="{FF1742F8-F3A6-46DC-9FE7-538407BB5C11}"/>
              </a:ext>
            </a:extLst>
          </p:cNvPr>
          <p:cNvPicPr>
            <a:picLocks noChangeAspect="1"/>
          </p:cNvPicPr>
          <p:nvPr/>
        </p:nvPicPr>
        <p:blipFill>
          <a:blip r:embed="rId7"/>
          <a:stretch>
            <a:fillRect/>
          </a:stretch>
        </p:blipFill>
        <p:spPr>
          <a:xfrm>
            <a:off x="5166551" y="2981742"/>
            <a:ext cx="3948518" cy="2115810"/>
          </a:xfrm>
          <a:prstGeom prst="rect">
            <a:avLst/>
          </a:prstGeom>
        </p:spPr>
      </p:pic>
      <p:sp>
        <p:nvSpPr>
          <p:cNvPr id="29" name="Textplatzhalter 5">
            <a:extLst>
              <a:ext uri="{FF2B5EF4-FFF2-40B4-BE49-F238E27FC236}">
                <a16:creationId xmlns:a16="http://schemas.microsoft.com/office/drawing/2014/main" id="{3BFA2BBD-28BB-4AF1-A7EE-6D1430E274A7}"/>
              </a:ext>
            </a:extLst>
          </p:cNvPr>
          <p:cNvSpPr txBox="1">
            <a:spLocks/>
          </p:cNvSpPr>
          <p:nvPr/>
        </p:nvSpPr>
        <p:spPr>
          <a:xfrm>
            <a:off x="3571893" y="4653284"/>
            <a:ext cx="1584178" cy="449700"/>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baseline="30000" dirty="0">
                <a:solidFill>
                  <a:schemeClr val="bg1">
                    <a:lumMod val="65000"/>
                  </a:schemeClr>
                </a:solidFill>
              </a:rPr>
              <a:t>Marcel </a:t>
            </a:r>
            <a:r>
              <a:rPr lang="en-US" baseline="30000" dirty="0" err="1">
                <a:solidFill>
                  <a:schemeClr val="bg1">
                    <a:lumMod val="65000"/>
                  </a:schemeClr>
                </a:solidFill>
              </a:rPr>
              <a:t>Stanitzki</a:t>
            </a:r>
            <a:r>
              <a:rPr lang="en-US" baseline="30000" dirty="0">
                <a:solidFill>
                  <a:schemeClr val="bg1">
                    <a:lumMod val="65000"/>
                  </a:schemeClr>
                </a:solidFill>
              </a:rPr>
              <a:t>, The </a:t>
            </a:r>
            <a:r>
              <a:rPr lang="en-US" baseline="30000" dirty="0" err="1">
                <a:solidFill>
                  <a:schemeClr val="bg1">
                    <a:lumMod val="65000"/>
                  </a:schemeClr>
                </a:solidFill>
              </a:rPr>
              <a:t>SiD</a:t>
            </a:r>
            <a:r>
              <a:rPr lang="en-US" baseline="30000" dirty="0">
                <a:solidFill>
                  <a:schemeClr val="bg1">
                    <a:lumMod val="65000"/>
                  </a:schemeClr>
                </a:solidFill>
              </a:rPr>
              <a:t> Detector – Machine Backgrounds, 01/2020, Hong Kong</a:t>
            </a:r>
          </a:p>
          <a:p>
            <a:endParaRPr lang="en-US" baseline="30000" dirty="0"/>
          </a:p>
        </p:txBody>
      </p:sp>
      <p:sp>
        <p:nvSpPr>
          <p:cNvPr id="30" name="TextBox 29">
            <a:extLst>
              <a:ext uri="{FF2B5EF4-FFF2-40B4-BE49-F238E27FC236}">
                <a16:creationId xmlns:a16="http://schemas.microsoft.com/office/drawing/2014/main" id="{9EC7154C-A76F-4E5E-8AC3-CFBE94A78C6F}"/>
              </a:ext>
            </a:extLst>
          </p:cNvPr>
          <p:cNvSpPr txBox="1"/>
          <p:nvPr/>
        </p:nvSpPr>
        <p:spPr>
          <a:xfrm>
            <a:off x="104880" y="3069659"/>
            <a:ext cx="453637" cy="215444"/>
          </a:xfrm>
          <a:prstGeom prst="rect">
            <a:avLst/>
          </a:prstGeom>
          <a:solidFill>
            <a:srgbClr val="92D050"/>
          </a:solidFill>
        </p:spPr>
        <p:txBody>
          <a:bodyPr wrap="square" rtlCol="0">
            <a:spAutoFit/>
          </a:bodyPr>
          <a:lstStyle/>
          <a:p>
            <a:pPr algn="ctr"/>
            <a:r>
              <a:rPr lang="en-GB" sz="800" dirty="0">
                <a:solidFill>
                  <a:schemeClr val="bg1"/>
                </a:solidFill>
              </a:rPr>
              <a:t>CLIC</a:t>
            </a:r>
          </a:p>
        </p:txBody>
      </p:sp>
      <p:sp>
        <p:nvSpPr>
          <p:cNvPr id="31" name="TextBox 30">
            <a:extLst>
              <a:ext uri="{FF2B5EF4-FFF2-40B4-BE49-F238E27FC236}">
                <a16:creationId xmlns:a16="http://schemas.microsoft.com/office/drawing/2014/main" id="{B4C58F0E-F28C-48AB-B597-CA7C93BCEEFD}"/>
              </a:ext>
            </a:extLst>
          </p:cNvPr>
          <p:cNvSpPr txBox="1"/>
          <p:nvPr/>
        </p:nvSpPr>
        <p:spPr>
          <a:xfrm>
            <a:off x="5220072" y="3039189"/>
            <a:ext cx="384618" cy="215444"/>
          </a:xfrm>
          <a:prstGeom prst="rect">
            <a:avLst/>
          </a:prstGeom>
          <a:solidFill>
            <a:srgbClr val="92D050"/>
          </a:solidFill>
        </p:spPr>
        <p:txBody>
          <a:bodyPr wrap="square" rtlCol="0">
            <a:spAutoFit/>
          </a:bodyPr>
          <a:lstStyle/>
          <a:p>
            <a:pPr algn="ctr"/>
            <a:r>
              <a:rPr lang="en-GB" sz="800" dirty="0">
                <a:solidFill>
                  <a:schemeClr val="bg1"/>
                </a:solidFill>
              </a:rPr>
              <a:t>ILC</a:t>
            </a:r>
          </a:p>
        </p:txBody>
      </p:sp>
      <p:sp>
        <p:nvSpPr>
          <p:cNvPr id="5" name="Textfeld 1">
            <a:extLst>
              <a:ext uri="{FF2B5EF4-FFF2-40B4-BE49-F238E27FC236}">
                <a16:creationId xmlns:a16="http://schemas.microsoft.com/office/drawing/2014/main" id="{6230303D-51B3-103A-0D37-7DB0EB4001BA}"/>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38151479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10</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Can existing sensors do the job ?</a:t>
            </a:r>
            <a:endParaRPr lang="en-US" sz="1800" dirty="0">
              <a:latin typeface="Arial" panose="020B0604020202020204" pitchFamily="34" charset="0"/>
              <a:cs typeface="Arial" panose="020B0604020202020204" pitchFamily="34" charset="0"/>
            </a:endParaRPr>
          </a:p>
        </p:txBody>
      </p:sp>
      <p:grpSp>
        <p:nvGrpSpPr>
          <p:cNvPr id="2" name="Groupe 1">
            <a:extLst>
              <a:ext uri="{FF2B5EF4-FFF2-40B4-BE49-F238E27FC236}">
                <a16:creationId xmlns:a16="http://schemas.microsoft.com/office/drawing/2014/main" id="{167D0831-8CA4-8DE1-5362-A7C6BADF09FA}"/>
              </a:ext>
            </a:extLst>
          </p:cNvPr>
          <p:cNvGrpSpPr/>
          <p:nvPr/>
        </p:nvGrpSpPr>
        <p:grpSpPr>
          <a:xfrm>
            <a:off x="53138" y="1235791"/>
            <a:ext cx="3583364" cy="1180006"/>
            <a:chOff x="0" y="1124339"/>
            <a:chExt cx="3583364" cy="1180006"/>
          </a:xfrm>
        </p:grpSpPr>
        <p:pic>
          <p:nvPicPr>
            <p:cNvPr id="10" name="Picture 21">
              <a:extLst>
                <a:ext uri="{FF2B5EF4-FFF2-40B4-BE49-F238E27FC236}">
                  <a16:creationId xmlns:a16="http://schemas.microsoft.com/office/drawing/2014/main" id="{F19F7FEB-01B4-42F3-A2A4-95A7E9981EE7}"/>
                </a:ext>
              </a:extLst>
            </p:cNvPr>
            <p:cNvPicPr>
              <a:picLocks noChangeAspect="1"/>
            </p:cNvPicPr>
            <p:nvPr/>
          </p:nvPicPr>
          <p:blipFill rotWithShape="1">
            <a:blip r:embed="rId4"/>
            <a:srcRect b="33449"/>
            <a:stretch/>
          </p:blipFill>
          <p:spPr>
            <a:xfrm>
              <a:off x="0" y="1124339"/>
              <a:ext cx="3583364" cy="953368"/>
            </a:xfrm>
            <a:prstGeom prst="rect">
              <a:avLst/>
            </a:prstGeom>
          </p:spPr>
        </p:pic>
        <p:sp>
          <p:nvSpPr>
            <p:cNvPr id="12" name="TextBox 22">
              <a:extLst>
                <a:ext uri="{FF2B5EF4-FFF2-40B4-BE49-F238E27FC236}">
                  <a16:creationId xmlns:a16="http://schemas.microsoft.com/office/drawing/2014/main" id="{49D50A28-4395-476C-92C4-8E5842E87FEC}"/>
                </a:ext>
              </a:extLst>
            </p:cNvPr>
            <p:cNvSpPr txBox="1"/>
            <p:nvPr/>
          </p:nvSpPr>
          <p:spPr>
            <a:xfrm>
              <a:off x="51505" y="2027346"/>
              <a:ext cx="3269217" cy="276999"/>
            </a:xfrm>
            <a:prstGeom prst="rect">
              <a:avLst/>
            </a:prstGeom>
            <a:noFill/>
          </p:spPr>
          <p:txBody>
            <a:bodyPr wrap="square">
              <a:spAutoFit/>
            </a:bodyPr>
            <a:lstStyle/>
            <a:p>
              <a:pPr marL="0" indent="0">
                <a:buFont typeface="Arial"/>
                <a:buNone/>
              </a:pPr>
              <a:r>
                <a:rPr lang="en-GB" sz="600" dirty="0">
                  <a:solidFill>
                    <a:schemeClr val="bg1">
                      <a:lumMod val="50000"/>
                    </a:schemeClr>
                  </a:solidFill>
                </a:rPr>
                <a:t>HIE-ISOLDE alignment and system, technical design and project status, J.-C. </a:t>
              </a:r>
              <a:r>
                <a:rPr lang="en-GB" sz="600" dirty="0" err="1">
                  <a:solidFill>
                    <a:schemeClr val="bg1">
                      <a:lumMod val="50000"/>
                    </a:schemeClr>
                  </a:solidFill>
                </a:rPr>
                <a:t>Gayde</a:t>
              </a:r>
              <a:r>
                <a:rPr lang="en-GB" sz="600" dirty="0">
                  <a:solidFill>
                    <a:schemeClr val="bg1">
                      <a:lumMod val="50000"/>
                    </a:schemeClr>
                  </a:solidFill>
                </a:rPr>
                <a:t>, 2012. </a:t>
              </a:r>
            </a:p>
          </p:txBody>
        </p:sp>
      </p:grpSp>
      <p:grpSp>
        <p:nvGrpSpPr>
          <p:cNvPr id="15" name="Group 14">
            <a:extLst>
              <a:ext uri="{FF2B5EF4-FFF2-40B4-BE49-F238E27FC236}">
                <a16:creationId xmlns:a16="http://schemas.microsoft.com/office/drawing/2014/main" id="{3392E724-48BD-4961-955D-2C0D95911EA3}"/>
              </a:ext>
            </a:extLst>
          </p:cNvPr>
          <p:cNvGrpSpPr/>
          <p:nvPr/>
        </p:nvGrpSpPr>
        <p:grpSpPr>
          <a:xfrm>
            <a:off x="3636502" y="1160089"/>
            <a:ext cx="1453436" cy="1404456"/>
            <a:chOff x="3684836" y="3495693"/>
            <a:chExt cx="1728359" cy="1670114"/>
          </a:xfrm>
        </p:grpSpPr>
        <p:pic>
          <p:nvPicPr>
            <p:cNvPr id="19" name="Picture 2">
              <a:extLst>
                <a:ext uri="{FF2B5EF4-FFF2-40B4-BE49-F238E27FC236}">
                  <a16:creationId xmlns:a16="http://schemas.microsoft.com/office/drawing/2014/main" id="{8FC4F20A-7DDB-46A0-AE50-6A094F5063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6792" y="3495693"/>
              <a:ext cx="1626403" cy="1479795"/>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2">
              <a:extLst>
                <a:ext uri="{FF2B5EF4-FFF2-40B4-BE49-F238E27FC236}">
                  <a16:creationId xmlns:a16="http://schemas.microsoft.com/office/drawing/2014/main" id="{DA899CE1-131C-435F-9D4D-DF1C69A2A6F3}"/>
                </a:ext>
              </a:extLst>
            </p:cNvPr>
            <p:cNvSpPr txBox="1"/>
            <p:nvPr/>
          </p:nvSpPr>
          <p:spPr>
            <a:xfrm>
              <a:off x="3684836" y="4946211"/>
              <a:ext cx="1646584" cy="219596"/>
            </a:xfrm>
            <a:prstGeom prst="rect">
              <a:avLst/>
            </a:prstGeom>
            <a:noFill/>
          </p:spPr>
          <p:txBody>
            <a:bodyPr wrap="square">
              <a:spAutoFit/>
            </a:bodyPr>
            <a:lstStyle/>
            <a:p>
              <a:pPr marL="0" indent="0">
                <a:buFont typeface="Arial"/>
                <a:buNone/>
              </a:pPr>
              <a:r>
                <a:rPr lang="en-GB" sz="600" dirty="0">
                  <a:solidFill>
                    <a:schemeClr val="bg1">
                      <a:lumMod val="50000"/>
                    </a:schemeClr>
                  </a:solidFill>
                </a:rPr>
                <a:t>BCAM, Open Source Instrument</a:t>
              </a:r>
            </a:p>
          </p:txBody>
        </p:sp>
      </p:grpSp>
      <p:pic>
        <p:nvPicPr>
          <p:cNvPr id="22" name="Image 45">
            <a:extLst>
              <a:ext uri="{FF2B5EF4-FFF2-40B4-BE49-F238E27FC236}">
                <a16:creationId xmlns:a16="http://schemas.microsoft.com/office/drawing/2014/main" id="{161DF1B8-7EDF-4B27-9AB4-82FEE86003CB}"/>
              </a:ext>
            </a:extLst>
          </p:cNvPr>
          <p:cNvPicPr>
            <a:picLocks noChangeAspect="1"/>
          </p:cNvPicPr>
          <p:nvPr/>
        </p:nvPicPr>
        <p:blipFill rotWithShape="1">
          <a:blip r:embed="rId6">
            <a:extLst>
              <a:ext uri="{28A0092B-C50C-407E-A947-70E740481C1C}">
                <a14:useLocalDpi xmlns:a14="http://schemas.microsoft.com/office/drawing/2010/main" val="0"/>
              </a:ext>
            </a:extLst>
          </a:blip>
          <a:srcRect l="22780" t="21025" r="18331" b="28970"/>
          <a:stretch/>
        </p:blipFill>
        <p:spPr>
          <a:xfrm>
            <a:off x="372366" y="3912139"/>
            <a:ext cx="1659960" cy="1057142"/>
          </a:xfrm>
          <a:prstGeom prst="rect">
            <a:avLst/>
          </a:prstGeom>
          <a:ln>
            <a:solidFill>
              <a:schemeClr val="tx1"/>
            </a:solidFill>
          </a:ln>
        </p:spPr>
      </p:pic>
      <p:pic>
        <p:nvPicPr>
          <p:cNvPr id="23" name="Image 35">
            <a:extLst>
              <a:ext uri="{FF2B5EF4-FFF2-40B4-BE49-F238E27FC236}">
                <a16:creationId xmlns:a16="http://schemas.microsoft.com/office/drawing/2014/main" id="{A28EB874-DCB2-4C27-B826-568EF4C51B0F}"/>
              </a:ext>
            </a:extLst>
          </p:cNvPr>
          <p:cNvPicPr>
            <a:picLocks noChangeAspect="1"/>
          </p:cNvPicPr>
          <p:nvPr/>
        </p:nvPicPr>
        <p:blipFill rotWithShape="1">
          <a:blip r:embed="rId7">
            <a:clrChange>
              <a:clrFrom>
                <a:srgbClr val="FFFFFF"/>
              </a:clrFrom>
              <a:clrTo>
                <a:srgbClr val="FFFFFF">
                  <a:alpha val="0"/>
                </a:srgbClr>
              </a:clrTo>
            </a:clrChange>
          </a:blip>
          <a:srcRect r="3889"/>
          <a:stretch/>
        </p:blipFill>
        <p:spPr>
          <a:xfrm>
            <a:off x="53138" y="2960228"/>
            <a:ext cx="2232248" cy="905626"/>
          </a:xfrm>
          <a:prstGeom prst="rect">
            <a:avLst/>
          </a:prstGeom>
        </p:spPr>
      </p:pic>
      <p:sp>
        <p:nvSpPr>
          <p:cNvPr id="24" name="ZoneTexte 86">
            <a:extLst>
              <a:ext uri="{FF2B5EF4-FFF2-40B4-BE49-F238E27FC236}">
                <a16:creationId xmlns:a16="http://schemas.microsoft.com/office/drawing/2014/main" id="{AB921C4C-FA85-480F-BC1B-9F8D910F2E29}"/>
              </a:ext>
            </a:extLst>
          </p:cNvPr>
          <p:cNvSpPr txBox="1"/>
          <p:nvPr/>
        </p:nvSpPr>
        <p:spPr>
          <a:xfrm>
            <a:off x="21090" y="2749127"/>
            <a:ext cx="2376264" cy="261610"/>
          </a:xfrm>
          <a:prstGeom prst="rect">
            <a:avLst/>
          </a:prstGeom>
          <a:noFill/>
        </p:spPr>
        <p:txBody>
          <a:bodyPr wrap="square" rtlCol="0" anchor="ctr">
            <a:spAutoFit/>
          </a:bodyPr>
          <a:lstStyle/>
          <a:p>
            <a:r>
              <a:rPr lang="fr-FR" sz="1100" dirty="0" err="1"/>
              <a:t>Hydrostatic</a:t>
            </a:r>
            <a:r>
              <a:rPr lang="fr-FR" sz="1100" dirty="0"/>
              <a:t> </a:t>
            </a:r>
            <a:r>
              <a:rPr lang="fr-FR" sz="1100" dirty="0" err="1"/>
              <a:t>Leveling</a:t>
            </a:r>
            <a:r>
              <a:rPr lang="fr-FR" sz="1100" dirty="0"/>
              <a:t> System (HLS)</a:t>
            </a:r>
          </a:p>
        </p:txBody>
      </p:sp>
      <p:sp>
        <p:nvSpPr>
          <p:cNvPr id="27" name="ZoneTexte 47">
            <a:extLst>
              <a:ext uri="{FF2B5EF4-FFF2-40B4-BE49-F238E27FC236}">
                <a16:creationId xmlns:a16="http://schemas.microsoft.com/office/drawing/2014/main" id="{7E84BC4F-38F8-46CB-B483-A4B6B49EC7BD}"/>
              </a:ext>
            </a:extLst>
          </p:cNvPr>
          <p:cNvSpPr txBox="1"/>
          <p:nvPr/>
        </p:nvSpPr>
        <p:spPr>
          <a:xfrm>
            <a:off x="2409707" y="2744977"/>
            <a:ext cx="2162293" cy="261610"/>
          </a:xfrm>
          <a:prstGeom prst="rect">
            <a:avLst/>
          </a:prstGeom>
          <a:noFill/>
        </p:spPr>
        <p:txBody>
          <a:bodyPr wrap="square" rtlCol="0" anchor="ctr">
            <a:spAutoFit/>
          </a:bodyPr>
          <a:lstStyle/>
          <a:p>
            <a:r>
              <a:rPr lang="fr-FR" sz="1100" dirty="0"/>
              <a:t>Wire </a:t>
            </a:r>
            <a:r>
              <a:rPr lang="fr-FR" sz="1100" dirty="0" err="1"/>
              <a:t>Positioning</a:t>
            </a:r>
            <a:r>
              <a:rPr lang="fr-FR" sz="1100" dirty="0"/>
              <a:t> </a:t>
            </a:r>
            <a:r>
              <a:rPr lang="fr-FR" sz="1100" dirty="0" err="1"/>
              <a:t>Sensor</a:t>
            </a:r>
            <a:r>
              <a:rPr lang="fr-FR" sz="1100" dirty="0"/>
              <a:t> (WPS)</a:t>
            </a:r>
          </a:p>
        </p:txBody>
      </p:sp>
      <p:grpSp>
        <p:nvGrpSpPr>
          <p:cNvPr id="28" name="Group 27">
            <a:extLst>
              <a:ext uri="{FF2B5EF4-FFF2-40B4-BE49-F238E27FC236}">
                <a16:creationId xmlns:a16="http://schemas.microsoft.com/office/drawing/2014/main" id="{ECE8A25D-0061-4540-AD5F-2EB7D5EB006C}"/>
              </a:ext>
            </a:extLst>
          </p:cNvPr>
          <p:cNvGrpSpPr/>
          <p:nvPr/>
        </p:nvGrpSpPr>
        <p:grpSpPr>
          <a:xfrm>
            <a:off x="6223808" y="949758"/>
            <a:ext cx="2822323" cy="1067285"/>
            <a:chOff x="2141932" y="3414550"/>
            <a:chExt cx="3933399" cy="1487448"/>
          </a:xfrm>
        </p:grpSpPr>
        <p:pic>
          <p:nvPicPr>
            <p:cNvPr id="29" name="Picture 28">
              <a:extLst>
                <a:ext uri="{FF2B5EF4-FFF2-40B4-BE49-F238E27FC236}">
                  <a16:creationId xmlns:a16="http://schemas.microsoft.com/office/drawing/2014/main" id="{E753872B-940C-4F98-B43D-20BAE7208069}"/>
                </a:ext>
              </a:extLst>
            </p:cNvPr>
            <p:cNvPicPr>
              <a:picLocks noChangeAspect="1"/>
            </p:cNvPicPr>
            <p:nvPr/>
          </p:nvPicPr>
          <p:blipFill>
            <a:blip r:embed="rId8"/>
            <a:stretch>
              <a:fillRect/>
            </a:stretch>
          </p:blipFill>
          <p:spPr>
            <a:xfrm>
              <a:off x="4092067" y="3414550"/>
              <a:ext cx="1983264" cy="1487448"/>
            </a:xfrm>
            <a:prstGeom prst="rect">
              <a:avLst/>
            </a:prstGeom>
          </p:spPr>
        </p:pic>
        <p:sp>
          <p:nvSpPr>
            <p:cNvPr id="30" name="TextBox 20">
              <a:extLst>
                <a:ext uri="{FF2B5EF4-FFF2-40B4-BE49-F238E27FC236}">
                  <a16:creationId xmlns:a16="http://schemas.microsoft.com/office/drawing/2014/main" id="{7F14DA52-A5E9-4C00-A9B4-78F987E745A7}"/>
                </a:ext>
              </a:extLst>
            </p:cNvPr>
            <p:cNvSpPr txBox="1"/>
            <p:nvPr/>
          </p:nvSpPr>
          <p:spPr>
            <a:xfrm>
              <a:off x="2141932" y="3803125"/>
              <a:ext cx="2094396" cy="461665"/>
            </a:xfrm>
            <a:prstGeom prst="rect">
              <a:avLst/>
            </a:prstGeom>
            <a:noFill/>
          </p:spPr>
          <p:txBody>
            <a:bodyPr wrap="square">
              <a:spAutoFit/>
            </a:bodyPr>
            <a:lstStyle/>
            <a:p>
              <a:pPr marL="0" indent="0">
                <a:buFont typeface="Arial"/>
                <a:buNone/>
              </a:pPr>
              <a:r>
                <a:rPr lang="en-GB" sz="600" dirty="0" err="1">
                  <a:solidFill>
                    <a:schemeClr val="bg1">
                      <a:lumMod val="50000"/>
                    </a:schemeClr>
                  </a:solidFill>
                </a:rPr>
                <a:t>Gayde</a:t>
              </a:r>
              <a:r>
                <a:rPr lang="en-GB" sz="600" dirty="0">
                  <a:solidFill>
                    <a:schemeClr val="bg1">
                      <a:lumMod val="50000"/>
                    </a:schemeClr>
                  </a:solidFill>
                </a:rPr>
                <a:t>, J-Ch, and </a:t>
              </a:r>
              <a:r>
                <a:rPr lang="en-GB" sz="600" dirty="0" err="1">
                  <a:solidFill>
                    <a:schemeClr val="bg1">
                      <a:lumMod val="50000"/>
                    </a:schemeClr>
                  </a:solidFill>
                </a:rPr>
                <a:t>Kamugasa</a:t>
              </a:r>
              <a:r>
                <a:rPr lang="en-GB" sz="600" dirty="0">
                  <a:solidFill>
                    <a:schemeClr val="bg1">
                      <a:lumMod val="50000"/>
                    </a:schemeClr>
                  </a:solidFill>
                </a:rPr>
                <a:t>, S., "Evaluation of Frequency Scanning Interferometer Performances for Surveying, Alignment and Monitoring of Physics Instrumentation." (2018): WEPAF069.</a:t>
              </a:r>
            </a:p>
          </p:txBody>
        </p:sp>
      </p:grpSp>
      <p:grpSp>
        <p:nvGrpSpPr>
          <p:cNvPr id="3" name="Groupe 2">
            <a:extLst>
              <a:ext uri="{FF2B5EF4-FFF2-40B4-BE49-F238E27FC236}">
                <a16:creationId xmlns:a16="http://schemas.microsoft.com/office/drawing/2014/main" id="{8526BE12-D028-32C1-B173-7CC3DCC9F362}"/>
              </a:ext>
            </a:extLst>
          </p:cNvPr>
          <p:cNvGrpSpPr/>
          <p:nvPr/>
        </p:nvGrpSpPr>
        <p:grpSpPr>
          <a:xfrm>
            <a:off x="5217963" y="2270977"/>
            <a:ext cx="3856558" cy="2596570"/>
            <a:chOff x="5217963" y="2270977"/>
            <a:chExt cx="3856558" cy="2596570"/>
          </a:xfrm>
        </p:grpSpPr>
        <p:pic>
          <p:nvPicPr>
            <p:cNvPr id="31" name="Picture 30">
              <a:extLst>
                <a:ext uri="{FF2B5EF4-FFF2-40B4-BE49-F238E27FC236}">
                  <a16:creationId xmlns:a16="http://schemas.microsoft.com/office/drawing/2014/main" id="{A886BC5F-2CCA-4D40-B552-903269596AE2}"/>
                </a:ext>
              </a:extLst>
            </p:cNvPr>
            <p:cNvPicPr>
              <a:picLocks noChangeAspect="1"/>
            </p:cNvPicPr>
            <p:nvPr/>
          </p:nvPicPr>
          <p:blipFill>
            <a:blip r:embed="rId9"/>
            <a:stretch>
              <a:fillRect/>
            </a:stretch>
          </p:blipFill>
          <p:spPr>
            <a:xfrm>
              <a:off x="5217963" y="2270977"/>
              <a:ext cx="3856558" cy="2596570"/>
            </a:xfrm>
            <a:prstGeom prst="rect">
              <a:avLst/>
            </a:prstGeom>
          </p:spPr>
        </p:pic>
        <p:sp>
          <p:nvSpPr>
            <p:cNvPr id="32" name="TextBox 20">
              <a:extLst>
                <a:ext uri="{FF2B5EF4-FFF2-40B4-BE49-F238E27FC236}">
                  <a16:creationId xmlns:a16="http://schemas.microsoft.com/office/drawing/2014/main" id="{B6A21AD2-5685-C370-B75B-B0BD2B2B3DA3}"/>
                </a:ext>
              </a:extLst>
            </p:cNvPr>
            <p:cNvSpPr txBox="1"/>
            <p:nvPr/>
          </p:nvSpPr>
          <p:spPr>
            <a:xfrm>
              <a:off x="5596004" y="4440710"/>
              <a:ext cx="1515670" cy="369332"/>
            </a:xfrm>
            <a:prstGeom prst="rect">
              <a:avLst/>
            </a:prstGeom>
            <a:noFill/>
          </p:spPr>
          <p:txBody>
            <a:bodyPr wrap="square">
              <a:spAutoFit/>
            </a:bodyPr>
            <a:lstStyle/>
            <a:p>
              <a:pPr marL="0" indent="0">
                <a:buFont typeface="Arial"/>
                <a:buNone/>
              </a:pPr>
              <a:r>
                <a:rPr lang="en-GB" sz="600" dirty="0">
                  <a:solidFill>
                    <a:schemeClr val="bg1">
                      <a:lumMod val="50000"/>
                    </a:schemeClr>
                  </a:solidFill>
                </a:rPr>
                <a:t>M. Sosin, A. Herty, J. Rutkowski on behalf of GM-HPA Team</a:t>
              </a:r>
            </a:p>
            <a:p>
              <a:pPr marL="0" indent="0">
                <a:buFont typeface="Arial"/>
                <a:buNone/>
              </a:pPr>
              <a:r>
                <a:rPr lang="en-GB" sz="600" dirty="0">
                  <a:solidFill>
                    <a:schemeClr val="bg1">
                      <a:lumMod val="50000"/>
                    </a:schemeClr>
                  </a:solidFill>
                </a:rPr>
                <a:t>WP15.4 Sensor review, 2021.07.06</a:t>
              </a:r>
            </a:p>
          </p:txBody>
        </p:sp>
      </p:grpSp>
      <p:pic>
        <p:nvPicPr>
          <p:cNvPr id="36" name="Image 38">
            <a:extLst>
              <a:ext uri="{FF2B5EF4-FFF2-40B4-BE49-F238E27FC236}">
                <a16:creationId xmlns:a16="http://schemas.microsoft.com/office/drawing/2014/main" id="{E65E4335-9035-492D-8783-D85FC4E00F3C}"/>
              </a:ext>
            </a:extLst>
          </p:cNvPr>
          <p:cNvPicPr>
            <a:picLocks noChangeAspect="1"/>
          </p:cNvPicPr>
          <p:nvPr/>
        </p:nvPicPr>
        <p:blipFill rotWithShape="1">
          <a:blip r:embed="rId10">
            <a:clrChange>
              <a:clrFrom>
                <a:srgbClr val="FFFFFF"/>
              </a:clrFrom>
              <a:clrTo>
                <a:srgbClr val="FFFFFF">
                  <a:alpha val="0"/>
                </a:srgbClr>
              </a:clrTo>
            </a:clrChange>
          </a:blip>
          <a:srcRect b="6842"/>
          <a:stretch/>
        </p:blipFill>
        <p:spPr>
          <a:xfrm>
            <a:off x="2532385" y="4350508"/>
            <a:ext cx="1893389" cy="761145"/>
          </a:xfrm>
          <a:prstGeom prst="rect">
            <a:avLst/>
          </a:prstGeom>
        </p:spPr>
      </p:pic>
      <p:pic>
        <p:nvPicPr>
          <p:cNvPr id="37" name="Image 54">
            <a:extLst>
              <a:ext uri="{FF2B5EF4-FFF2-40B4-BE49-F238E27FC236}">
                <a16:creationId xmlns:a16="http://schemas.microsoft.com/office/drawing/2014/main" id="{8159FF4E-CD08-4F77-8F63-914000C4637E}"/>
              </a:ext>
            </a:extLst>
          </p:cNvPr>
          <p:cNvPicPr>
            <a:picLocks noChangeAspect="1"/>
          </p:cNvPicPr>
          <p:nvPr/>
        </p:nvPicPr>
        <p:blipFill rotWithShape="1">
          <a:blip r:embed="rId11">
            <a:extLst>
              <a:ext uri="{28A0092B-C50C-407E-A947-70E740481C1C}">
                <a14:useLocalDpi xmlns:a14="http://schemas.microsoft.com/office/drawing/2010/main" val="0"/>
              </a:ext>
            </a:extLst>
          </a:blip>
          <a:srcRect l="38289" t="15642" r="7827" b="28046"/>
          <a:stretch/>
        </p:blipFill>
        <p:spPr>
          <a:xfrm>
            <a:off x="2620251" y="3024375"/>
            <a:ext cx="1717659" cy="1346298"/>
          </a:xfrm>
          <a:prstGeom prst="rect">
            <a:avLst/>
          </a:prstGeom>
          <a:ln>
            <a:solidFill>
              <a:schemeClr val="tx1"/>
            </a:solidFill>
          </a:ln>
        </p:spPr>
      </p:pic>
      <p:sp>
        <p:nvSpPr>
          <p:cNvPr id="4" name="Textfeld 1">
            <a:extLst>
              <a:ext uri="{FF2B5EF4-FFF2-40B4-BE49-F238E27FC236}">
                <a16:creationId xmlns:a16="http://schemas.microsoft.com/office/drawing/2014/main" id="{33E1C855-276B-0914-94C2-12DF1B84E011}"/>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24230357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10</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Can existing sensors do the job ?</a:t>
            </a:r>
            <a:endParaRPr lang="en-US" sz="1800" dirty="0">
              <a:latin typeface="Arial" panose="020B0604020202020204" pitchFamily="34" charset="0"/>
              <a:cs typeface="Arial" panose="020B0604020202020204" pitchFamily="34" charset="0"/>
            </a:endParaRPr>
          </a:p>
          <a:p>
            <a:pPr>
              <a:lnSpc>
                <a:spcPct val="100000"/>
              </a:lnSpc>
              <a:spcBef>
                <a:spcPts val="300"/>
              </a:spcBef>
            </a:pPr>
            <a:endParaRPr lang="en-US" sz="1800" dirty="0">
              <a:latin typeface="Arial" panose="020B0604020202020204" pitchFamily="34" charset="0"/>
              <a:cs typeface="Arial" panose="020B0604020202020204" pitchFamily="34" charset="0"/>
            </a:endParaRPr>
          </a:p>
        </p:txBody>
      </p:sp>
      <p:grpSp>
        <p:nvGrpSpPr>
          <p:cNvPr id="2" name="Groupe 1">
            <a:extLst>
              <a:ext uri="{FF2B5EF4-FFF2-40B4-BE49-F238E27FC236}">
                <a16:creationId xmlns:a16="http://schemas.microsoft.com/office/drawing/2014/main" id="{167D0831-8CA4-8DE1-5362-A7C6BADF09FA}"/>
              </a:ext>
            </a:extLst>
          </p:cNvPr>
          <p:cNvGrpSpPr/>
          <p:nvPr/>
        </p:nvGrpSpPr>
        <p:grpSpPr>
          <a:xfrm>
            <a:off x="53138" y="1235791"/>
            <a:ext cx="3583364" cy="1180006"/>
            <a:chOff x="0" y="1124339"/>
            <a:chExt cx="3583364" cy="1180006"/>
          </a:xfrm>
        </p:grpSpPr>
        <p:pic>
          <p:nvPicPr>
            <p:cNvPr id="10" name="Picture 21">
              <a:extLst>
                <a:ext uri="{FF2B5EF4-FFF2-40B4-BE49-F238E27FC236}">
                  <a16:creationId xmlns:a16="http://schemas.microsoft.com/office/drawing/2014/main" id="{F19F7FEB-01B4-42F3-A2A4-95A7E9981EE7}"/>
                </a:ext>
              </a:extLst>
            </p:cNvPr>
            <p:cNvPicPr>
              <a:picLocks noChangeAspect="1"/>
            </p:cNvPicPr>
            <p:nvPr/>
          </p:nvPicPr>
          <p:blipFill rotWithShape="1">
            <a:blip r:embed="rId4"/>
            <a:srcRect b="33449"/>
            <a:stretch/>
          </p:blipFill>
          <p:spPr>
            <a:xfrm>
              <a:off x="0" y="1124339"/>
              <a:ext cx="3583364" cy="953368"/>
            </a:xfrm>
            <a:prstGeom prst="rect">
              <a:avLst/>
            </a:prstGeom>
          </p:spPr>
        </p:pic>
        <p:sp>
          <p:nvSpPr>
            <p:cNvPr id="12" name="TextBox 22">
              <a:extLst>
                <a:ext uri="{FF2B5EF4-FFF2-40B4-BE49-F238E27FC236}">
                  <a16:creationId xmlns:a16="http://schemas.microsoft.com/office/drawing/2014/main" id="{49D50A28-4395-476C-92C4-8E5842E87FEC}"/>
                </a:ext>
              </a:extLst>
            </p:cNvPr>
            <p:cNvSpPr txBox="1"/>
            <p:nvPr/>
          </p:nvSpPr>
          <p:spPr>
            <a:xfrm>
              <a:off x="51505" y="2027346"/>
              <a:ext cx="3269217" cy="276999"/>
            </a:xfrm>
            <a:prstGeom prst="rect">
              <a:avLst/>
            </a:prstGeom>
            <a:noFill/>
          </p:spPr>
          <p:txBody>
            <a:bodyPr wrap="square">
              <a:spAutoFit/>
            </a:bodyPr>
            <a:lstStyle/>
            <a:p>
              <a:pPr marL="0" indent="0">
                <a:buFont typeface="Arial"/>
                <a:buNone/>
              </a:pPr>
              <a:r>
                <a:rPr lang="en-GB" sz="600" dirty="0">
                  <a:solidFill>
                    <a:schemeClr val="bg1">
                      <a:lumMod val="50000"/>
                    </a:schemeClr>
                  </a:solidFill>
                </a:rPr>
                <a:t>HIE-ISOLDE alignment and system, technical design and project status, J.-C. </a:t>
              </a:r>
              <a:r>
                <a:rPr lang="en-GB" sz="600" dirty="0" err="1">
                  <a:solidFill>
                    <a:schemeClr val="bg1">
                      <a:lumMod val="50000"/>
                    </a:schemeClr>
                  </a:solidFill>
                </a:rPr>
                <a:t>Gayde</a:t>
              </a:r>
              <a:r>
                <a:rPr lang="en-GB" sz="600" dirty="0">
                  <a:solidFill>
                    <a:schemeClr val="bg1">
                      <a:lumMod val="50000"/>
                    </a:schemeClr>
                  </a:solidFill>
                </a:rPr>
                <a:t>, 2012. </a:t>
              </a:r>
            </a:p>
          </p:txBody>
        </p:sp>
      </p:grpSp>
      <p:grpSp>
        <p:nvGrpSpPr>
          <p:cNvPr id="15" name="Group 14">
            <a:extLst>
              <a:ext uri="{FF2B5EF4-FFF2-40B4-BE49-F238E27FC236}">
                <a16:creationId xmlns:a16="http://schemas.microsoft.com/office/drawing/2014/main" id="{3392E724-48BD-4961-955D-2C0D95911EA3}"/>
              </a:ext>
            </a:extLst>
          </p:cNvPr>
          <p:cNvGrpSpPr/>
          <p:nvPr/>
        </p:nvGrpSpPr>
        <p:grpSpPr>
          <a:xfrm>
            <a:off x="3636502" y="1160089"/>
            <a:ext cx="1453436" cy="1404456"/>
            <a:chOff x="3684836" y="3495693"/>
            <a:chExt cx="1728359" cy="1670114"/>
          </a:xfrm>
        </p:grpSpPr>
        <p:pic>
          <p:nvPicPr>
            <p:cNvPr id="19" name="Picture 2">
              <a:extLst>
                <a:ext uri="{FF2B5EF4-FFF2-40B4-BE49-F238E27FC236}">
                  <a16:creationId xmlns:a16="http://schemas.microsoft.com/office/drawing/2014/main" id="{8FC4F20A-7DDB-46A0-AE50-6A094F5063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6792" y="3495693"/>
              <a:ext cx="1626403" cy="1479795"/>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2">
              <a:extLst>
                <a:ext uri="{FF2B5EF4-FFF2-40B4-BE49-F238E27FC236}">
                  <a16:creationId xmlns:a16="http://schemas.microsoft.com/office/drawing/2014/main" id="{DA899CE1-131C-435F-9D4D-DF1C69A2A6F3}"/>
                </a:ext>
              </a:extLst>
            </p:cNvPr>
            <p:cNvSpPr txBox="1"/>
            <p:nvPr/>
          </p:nvSpPr>
          <p:spPr>
            <a:xfrm>
              <a:off x="3684836" y="4946211"/>
              <a:ext cx="1646584" cy="219596"/>
            </a:xfrm>
            <a:prstGeom prst="rect">
              <a:avLst/>
            </a:prstGeom>
            <a:noFill/>
          </p:spPr>
          <p:txBody>
            <a:bodyPr wrap="square">
              <a:spAutoFit/>
            </a:bodyPr>
            <a:lstStyle/>
            <a:p>
              <a:pPr marL="0" indent="0">
                <a:buFont typeface="Arial"/>
                <a:buNone/>
              </a:pPr>
              <a:r>
                <a:rPr lang="en-GB" sz="600" dirty="0">
                  <a:solidFill>
                    <a:schemeClr val="bg1">
                      <a:lumMod val="50000"/>
                    </a:schemeClr>
                  </a:solidFill>
                </a:rPr>
                <a:t>BCAM, Open Source Instrument</a:t>
              </a:r>
            </a:p>
          </p:txBody>
        </p:sp>
      </p:grpSp>
      <p:pic>
        <p:nvPicPr>
          <p:cNvPr id="22" name="Image 45">
            <a:extLst>
              <a:ext uri="{FF2B5EF4-FFF2-40B4-BE49-F238E27FC236}">
                <a16:creationId xmlns:a16="http://schemas.microsoft.com/office/drawing/2014/main" id="{161DF1B8-7EDF-4B27-9AB4-82FEE86003CB}"/>
              </a:ext>
            </a:extLst>
          </p:cNvPr>
          <p:cNvPicPr>
            <a:picLocks noChangeAspect="1"/>
          </p:cNvPicPr>
          <p:nvPr/>
        </p:nvPicPr>
        <p:blipFill rotWithShape="1">
          <a:blip r:embed="rId6">
            <a:extLst>
              <a:ext uri="{28A0092B-C50C-407E-A947-70E740481C1C}">
                <a14:useLocalDpi xmlns:a14="http://schemas.microsoft.com/office/drawing/2010/main" val="0"/>
              </a:ext>
            </a:extLst>
          </a:blip>
          <a:srcRect l="22780" t="21025" r="18331" b="28970"/>
          <a:stretch/>
        </p:blipFill>
        <p:spPr>
          <a:xfrm>
            <a:off x="372366" y="3912139"/>
            <a:ext cx="1659960" cy="1057142"/>
          </a:xfrm>
          <a:prstGeom prst="rect">
            <a:avLst/>
          </a:prstGeom>
          <a:ln>
            <a:solidFill>
              <a:schemeClr val="tx1"/>
            </a:solidFill>
          </a:ln>
        </p:spPr>
      </p:pic>
      <p:pic>
        <p:nvPicPr>
          <p:cNvPr id="23" name="Image 35">
            <a:extLst>
              <a:ext uri="{FF2B5EF4-FFF2-40B4-BE49-F238E27FC236}">
                <a16:creationId xmlns:a16="http://schemas.microsoft.com/office/drawing/2014/main" id="{A28EB874-DCB2-4C27-B826-568EF4C51B0F}"/>
              </a:ext>
            </a:extLst>
          </p:cNvPr>
          <p:cNvPicPr>
            <a:picLocks noChangeAspect="1"/>
          </p:cNvPicPr>
          <p:nvPr/>
        </p:nvPicPr>
        <p:blipFill rotWithShape="1">
          <a:blip r:embed="rId7">
            <a:clrChange>
              <a:clrFrom>
                <a:srgbClr val="FFFFFF"/>
              </a:clrFrom>
              <a:clrTo>
                <a:srgbClr val="FFFFFF">
                  <a:alpha val="0"/>
                </a:srgbClr>
              </a:clrTo>
            </a:clrChange>
          </a:blip>
          <a:srcRect r="3889"/>
          <a:stretch/>
        </p:blipFill>
        <p:spPr>
          <a:xfrm>
            <a:off x="53138" y="2960228"/>
            <a:ext cx="2232248" cy="905626"/>
          </a:xfrm>
          <a:prstGeom prst="rect">
            <a:avLst/>
          </a:prstGeom>
        </p:spPr>
      </p:pic>
      <p:sp>
        <p:nvSpPr>
          <p:cNvPr id="24" name="ZoneTexte 86">
            <a:extLst>
              <a:ext uri="{FF2B5EF4-FFF2-40B4-BE49-F238E27FC236}">
                <a16:creationId xmlns:a16="http://schemas.microsoft.com/office/drawing/2014/main" id="{AB921C4C-FA85-480F-BC1B-9F8D910F2E29}"/>
              </a:ext>
            </a:extLst>
          </p:cNvPr>
          <p:cNvSpPr txBox="1"/>
          <p:nvPr/>
        </p:nvSpPr>
        <p:spPr>
          <a:xfrm>
            <a:off x="21090" y="2749127"/>
            <a:ext cx="2376264" cy="261610"/>
          </a:xfrm>
          <a:prstGeom prst="rect">
            <a:avLst/>
          </a:prstGeom>
          <a:noFill/>
        </p:spPr>
        <p:txBody>
          <a:bodyPr wrap="square" rtlCol="0" anchor="ctr">
            <a:spAutoFit/>
          </a:bodyPr>
          <a:lstStyle/>
          <a:p>
            <a:r>
              <a:rPr lang="fr-FR" sz="1100" dirty="0" err="1"/>
              <a:t>Hydrostatic</a:t>
            </a:r>
            <a:r>
              <a:rPr lang="fr-FR" sz="1100" dirty="0"/>
              <a:t> </a:t>
            </a:r>
            <a:r>
              <a:rPr lang="fr-FR" sz="1100" dirty="0" err="1"/>
              <a:t>Leveling</a:t>
            </a:r>
            <a:r>
              <a:rPr lang="fr-FR" sz="1100" dirty="0"/>
              <a:t> System (HLS)</a:t>
            </a:r>
          </a:p>
        </p:txBody>
      </p:sp>
      <p:sp>
        <p:nvSpPr>
          <p:cNvPr id="27" name="ZoneTexte 47">
            <a:extLst>
              <a:ext uri="{FF2B5EF4-FFF2-40B4-BE49-F238E27FC236}">
                <a16:creationId xmlns:a16="http://schemas.microsoft.com/office/drawing/2014/main" id="{7E84BC4F-38F8-46CB-B483-A4B6B49EC7BD}"/>
              </a:ext>
            </a:extLst>
          </p:cNvPr>
          <p:cNvSpPr txBox="1"/>
          <p:nvPr/>
        </p:nvSpPr>
        <p:spPr>
          <a:xfrm>
            <a:off x="2409707" y="2744977"/>
            <a:ext cx="2162293" cy="261610"/>
          </a:xfrm>
          <a:prstGeom prst="rect">
            <a:avLst/>
          </a:prstGeom>
          <a:noFill/>
        </p:spPr>
        <p:txBody>
          <a:bodyPr wrap="square" rtlCol="0" anchor="ctr">
            <a:spAutoFit/>
          </a:bodyPr>
          <a:lstStyle/>
          <a:p>
            <a:r>
              <a:rPr lang="fr-FR" sz="1100" dirty="0"/>
              <a:t>Wire </a:t>
            </a:r>
            <a:r>
              <a:rPr lang="fr-FR" sz="1100" dirty="0" err="1"/>
              <a:t>Positioning</a:t>
            </a:r>
            <a:r>
              <a:rPr lang="fr-FR" sz="1100" dirty="0"/>
              <a:t> </a:t>
            </a:r>
            <a:r>
              <a:rPr lang="fr-FR" sz="1100" dirty="0" err="1"/>
              <a:t>Sensor</a:t>
            </a:r>
            <a:r>
              <a:rPr lang="fr-FR" sz="1100" dirty="0"/>
              <a:t> (WPS)</a:t>
            </a:r>
          </a:p>
        </p:txBody>
      </p:sp>
      <p:grpSp>
        <p:nvGrpSpPr>
          <p:cNvPr id="28" name="Group 27">
            <a:extLst>
              <a:ext uri="{FF2B5EF4-FFF2-40B4-BE49-F238E27FC236}">
                <a16:creationId xmlns:a16="http://schemas.microsoft.com/office/drawing/2014/main" id="{ECE8A25D-0061-4540-AD5F-2EB7D5EB006C}"/>
              </a:ext>
            </a:extLst>
          </p:cNvPr>
          <p:cNvGrpSpPr/>
          <p:nvPr/>
        </p:nvGrpSpPr>
        <p:grpSpPr>
          <a:xfrm>
            <a:off x="6223808" y="949758"/>
            <a:ext cx="2822323" cy="1067285"/>
            <a:chOff x="2141932" y="3414550"/>
            <a:chExt cx="3933399" cy="1487448"/>
          </a:xfrm>
        </p:grpSpPr>
        <p:pic>
          <p:nvPicPr>
            <p:cNvPr id="29" name="Picture 28">
              <a:extLst>
                <a:ext uri="{FF2B5EF4-FFF2-40B4-BE49-F238E27FC236}">
                  <a16:creationId xmlns:a16="http://schemas.microsoft.com/office/drawing/2014/main" id="{E753872B-940C-4F98-B43D-20BAE7208069}"/>
                </a:ext>
              </a:extLst>
            </p:cNvPr>
            <p:cNvPicPr>
              <a:picLocks noChangeAspect="1"/>
            </p:cNvPicPr>
            <p:nvPr/>
          </p:nvPicPr>
          <p:blipFill>
            <a:blip r:embed="rId8"/>
            <a:stretch>
              <a:fillRect/>
            </a:stretch>
          </p:blipFill>
          <p:spPr>
            <a:xfrm>
              <a:off x="4092067" y="3414550"/>
              <a:ext cx="1983264" cy="1487448"/>
            </a:xfrm>
            <a:prstGeom prst="rect">
              <a:avLst/>
            </a:prstGeom>
          </p:spPr>
        </p:pic>
        <p:sp>
          <p:nvSpPr>
            <p:cNvPr id="30" name="TextBox 20">
              <a:extLst>
                <a:ext uri="{FF2B5EF4-FFF2-40B4-BE49-F238E27FC236}">
                  <a16:creationId xmlns:a16="http://schemas.microsoft.com/office/drawing/2014/main" id="{7F14DA52-A5E9-4C00-A9B4-78F987E745A7}"/>
                </a:ext>
              </a:extLst>
            </p:cNvPr>
            <p:cNvSpPr txBox="1"/>
            <p:nvPr/>
          </p:nvSpPr>
          <p:spPr>
            <a:xfrm>
              <a:off x="2141932" y="3803125"/>
              <a:ext cx="2094396" cy="461665"/>
            </a:xfrm>
            <a:prstGeom prst="rect">
              <a:avLst/>
            </a:prstGeom>
            <a:noFill/>
          </p:spPr>
          <p:txBody>
            <a:bodyPr wrap="square">
              <a:spAutoFit/>
            </a:bodyPr>
            <a:lstStyle/>
            <a:p>
              <a:pPr marL="0" indent="0">
                <a:buFont typeface="Arial"/>
                <a:buNone/>
              </a:pPr>
              <a:r>
                <a:rPr lang="en-GB" sz="600" dirty="0" err="1">
                  <a:solidFill>
                    <a:schemeClr val="bg1">
                      <a:lumMod val="50000"/>
                    </a:schemeClr>
                  </a:solidFill>
                </a:rPr>
                <a:t>Gayde</a:t>
              </a:r>
              <a:r>
                <a:rPr lang="en-GB" sz="600" dirty="0">
                  <a:solidFill>
                    <a:schemeClr val="bg1">
                      <a:lumMod val="50000"/>
                    </a:schemeClr>
                  </a:solidFill>
                </a:rPr>
                <a:t>, J-Ch, and </a:t>
              </a:r>
              <a:r>
                <a:rPr lang="en-GB" sz="600" dirty="0" err="1">
                  <a:solidFill>
                    <a:schemeClr val="bg1">
                      <a:lumMod val="50000"/>
                    </a:schemeClr>
                  </a:solidFill>
                </a:rPr>
                <a:t>Kamugasa</a:t>
              </a:r>
              <a:r>
                <a:rPr lang="en-GB" sz="600" dirty="0">
                  <a:solidFill>
                    <a:schemeClr val="bg1">
                      <a:lumMod val="50000"/>
                    </a:schemeClr>
                  </a:solidFill>
                </a:rPr>
                <a:t>, S., "Evaluation of Frequency Scanning Interferometer Performances for Surveying, Alignment and Monitoring of Physics Instrumentation." (2018): WEPAF069.</a:t>
              </a:r>
            </a:p>
          </p:txBody>
        </p:sp>
      </p:grpSp>
      <p:grpSp>
        <p:nvGrpSpPr>
          <p:cNvPr id="3" name="Groupe 2">
            <a:extLst>
              <a:ext uri="{FF2B5EF4-FFF2-40B4-BE49-F238E27FC236}">
                <a16:creationId xmlns:a16="http://schemas.microsoft.com/office/drawing/2014/main" id="{8526BE12-D028-32C1-B173-7CC3DCC9F362}"/>
              </a:ext>
            </a:extLst>
          </p:cNvPr>
          <p:cNvGrpSpPr/>
          <p:nvPr/>
        </p:nvGrpSpPr>
        <p:grpSpPr>
          <a:xfrm>
            <a:off x="5217963" y="2270977"/>
            <a:ext cx="3856558" cy="2596570"/>
            <a:chOff x="5217963" y="2270977"/>
            <a:chExt cx="3856558" cy="2596570"/>
          </a:xfrm>
        </p:grpSpPr>
        <p:pic>
          <p:nvPicPr>
            <p:cNvPr id="31" name="Picture 30">
              <a:extLst>
                <a:ext uri="{FF2B5EF4-FFF2-40B4-BE49-F238E27FC236}">
                  <a16:creationId xmlns:a16="http://schemas.microsoft.com/office/drawing/2014/main" id="{A886BC5F-2CCA-4D40-B552-903269596AE2}"/>
                </a:ext>
              </a:extLst>
            </p:cNvPr>
            <p:cNvPicPr>
              <a:picLocks noChangeAspect="1"/>
            </p:cNvPicPr>
            <p:nvPr/>
          </p:nvPicPr>
          <p:blipFill>
            <a:blip r:embed="rId9"/>
            <a:stretch>
              <a:fillRect/>
            </a:stretch>
          </p:blipFill>
          <p:spPr>
            <a:xfrm>
              <a:off x="5217963" y="2270977"/>
              <a:ext cx="3856558" cy="2596570"/>
            </a:xfrm>
            <a:prstGeom prst="rect">
              <a:avLst/>
            </a:prstGeom>
          </p:spPr>
        </p:pic>
        <p:sp>
          <p:nvSpPr>
            <p:cNvPr id="32" name="TextBox 20">
              <a:extLst>
                <a:ext uri="{FF2B5EF4-FFF2-40B4-BE49-F238E27FC236}">
                  <a16:creationId xmlns:a16="http://schemas.microsoft.com/office/drawing/2014/main" id="{B6A21AD2-5685-C370-B75B-B0BD2B2B3DA3}"/>
                </a:ext>
              </a:extLst>
            </p:cNvPr>
            <p:cNvSpPr txBox="1"/>
            <p:nvPr/>
          </p:nvSpPr>
          <p:spPr>
            <a:xfrm>
              <a:off x="5596004" y="4440710"/>
              <a:ext cx="1515670" cy="369332"/>
            </a:xfrm>
            <a:prstGeom prst="rect">
              <a:avLst/>
            </a:prstGeom>
            <a:noFill/>
          </p:spPr>
          <p:txBody>
            <a:bodyPr wrap="square">
              <a:spAutoFit/>
            </a:bodyPr>
            <a:lstStyle/>
            <a:p>
              <a:pPr marL="0" indent="0">
                <a:buFont typeface="Arial"/>
                <a:buNone/>
              </a:pPr>
              <a:r>
                <a:rPr lang="en-GB" sz="600" dirty="0">
                  <a:solidFill>
                    <a:schemeClr val="bg1">
                      <a:lumMod val="50000"/>
                    </a:schemeClr>
                  </a:solidFill>
                </a:rPr>
                <a:t>M. Sosin, A. Herty, J. Rutkowski on behalf of GM-HPA Team</a:t>
              </a:r>
            </a:p>
            <a:p>
              <a:pPr marL="0" indent="0">
                <a:buFont typeface="Arial"/>
                <a:buNone/>
              </a:pPr>
              <a:r>
                <a:rPr lang="en-GB" sz="600" dirty="0">
                  <a:solidFill>
                    <a:schemeClr val="bg1">
                      <a:lumMod val="50000"/>
                    </a:schemeClr>
                  </a:solidFill>
                </a:rPr>
                <a:t>WP15.4 Sensor review, 2021.07.06</a:t>
              </a:r>
            </a:p>
          </p:txBody>
        </p:sp>
      </p:grpSp>
      <p:sp>
        <p:nvSpPr>
          <p:cNvPr id="34" name="TextBox 33">
            <a:extLst>
              <a:ext uri="{FF2B5EF4-FFF2-40B4-BE49-F238E27FC236}">
                <a16:creationId xmlns:a16="http://schemas.microsoft.com/office/drawing/2014/main" id="{1C03FBEB-0057-4963-96ED-AFBC2998E83D}"/>
              </a:ext>
            </a:extLst>
          </p:cNvPr>
          <p:cNvSpPr txBox="1"/>
          <p:nvPr/>
        </p:nvSpPr>
        <p:spPr>
          <a:xfrm rot="19872543">
            <a:off x="1273563" y="1512031"/>
            <a:ext cx="2674624" cy="518219"/>
          </a:xfrm>
          <a:prstGeom prst="rect">
            <a:avLst/>
          </a:prstGeom>
          <a:solidFill>
            <a:srgbClr val="FFFFFF">
              <a:alpha val="50196"/>
            </a:srgbClr>
          </a:solidFill>
        </p:spPr>
        <p:txBody>
          <a:bodyPr wrap="square" rtlCol="0">
            <a:spAutoFit/>
          </a:bodyPr>
          <a:lstStyle/>
          <a:p>
            <a:pPr algn="ctr">
              <a:lnSpc>
                <a:spcPts val="3700"/>
              </a:lnSpc>
            </a:pPr>
            <a:r>
              <a:rPr lang="en-GB" sz="2400" dirty="0">
                <a:solidFill>
                  <a:srgbClr val="FF0000"/>
                </a:solidFill>
              </a:rPr>
              <a:t>Radiations</a:t>
            </a:r>
          </a:p>
        </p:txBody>
      </p:sp>
      <p:pic>
        <p:nvPicPr>
          <p:cNvPr id="36" name="Image 38">
            <a:extLst>
              <a:ext uri="{FF2B5EF4-FFF2-40B4-BE49-F238E27FC236}">
                <a16:creationId xmlns:a16="http://schemas.microsoft.com/office/drawing/2014/main" id="{01EBFEE1-4732-44D6-AED1-2C7C4F5169AA}"/>
              </a:ext>
            </a:extLst>
          </p:cNvPr>
          <p:cNvPicPr>
            <a:picLocks noChangeAspect="1"/>
          </p:cNvPicPr>
          <p:nvPr/>
        </p:nvPicPr>
        <p:blipFill rotWithShape="1">
          <a:blip r:embed="rId10">
            <a:clrChange>
              <a:clrFrom>
                <a:srgbClr val="FFFFFF"/>
              </a:clrFrom>
              <a:clrTo>
                <a:srgbClr val="FFFFFF">
                  <a:alpha val="0"/>
                </a:srgbClr>
              </a:clrTo>
            </a:clrChange>
          </a:blip>
          <a:srcRect b="6842"/>
          <a:stretch/>
        </p:blipFill>
        <p:spPr>
          <a:xfrm>
            <a:off x="2532385" y="4350508"/>
            <a:ext cx="1893389" cy="761145"/>
          </a:xfrm>
          <a:prstGeom prst="rect">
            <a:avLst/>
          </a:prstGeom>
        </p:spPr>
      </p:pic>
      <p:pic>
        <p:nvPicPr>
          <p:cNvPr id="37" name="Image 54">
            <a:extLst>
              <a:ext uri="{FF2B5EF4-FFF2-40B4-BE49-F238E27FC236}">
                <a16:creationId xmlns:a16="http://schemas.microsoft.com/office/drawing/2014/main" id="{0846F320-090C-4712-B807-381AB398DED6}"/>
              </a:ext>
            </a:extLst>
          </p:cNvPr>
          <p:cNvPicPr>
            <a:picLocks noChangeAspect="1"/>
          </p:cNvPicPr>
          <p:nvPr/>
        </p:nvPicPr>
        <p:blipFill rotWithShape="1">
          <a:blip r:embed="rId11">
            <a:extLst>
              <a:ext uri="{28A0092B-C50C-407E-A947-70E740481C1C}">
                <a14:useLocalDpi xmlns:a14="http://schemas.microsoft.com/office/drawing/2010/main" val="0"/>
              </a:ext>
            </a:extLst>
          </a:blip>
          <a:srcRect l="38289" t="15642" r="7827" b="28046"/>
          <a:stretch/>
        </p:blipFill>
        <p:spPr>
          <a:xfrm>
            <a:off x="2620251" y="3024375"/>
            <a:ext cx="1717659" cy="1346298"/>
          </a:xfrm>
          <a:prstGeom prst="rect">
            <a:avLst/>
          </a:prstGeom>
          <a:ln>
            <a:solidFill>
              <a:schemeClr val="tx1"/>
            </a:solidFill>
          </a:ln>
        </p:spPr>
      </p:pic>
      <p:sp>
        <p:nvSpPr>
          <p:cNvPr id="4" name="Textfeld 1">
            <a:extLst>
              <a:ext uri="{FF2B5EF4-FFF2-40B4-BE49-F238E27FC236}">
                <a16:creationId xmlns:a16="http://schemas.microsoft.com/office/drawing/2014/main" id="{D6912A9B-AC38-C87B-FA0A-44CE4ED8D435}"/>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3755965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10</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Can existing sensors do the job ?</a:t>
            </a:r>
            <a:endParaRPr lang="en-US" sz="1800" dirty="0">
              <a:latin typeface="Arial" panose="020B0604020202020204" pitchFamily="34" charset="0"/>
              <a:cs typeface="Arial" panose="020B0604020202020204" pitchFamily="34" charset="0"/>
            </a:endParaRPr>
          </a:p>
          <a:p>
            <a:pPr>
              <a:lnSpc>
                <a:spcPct val="100000"/>
              </a:lnSpc>
              <a:spcBef>
                <a:spcPts val="300"/>
              </a:spcBef>
            </a:pPr>
            <a:endParaRPr lang="en-US" sz="1800" dirty="0">
              <a:latin typeface="Arial" panose="020B0604020202020204" pitchFamily="34" charset="0"/>
              <a:cs typeface="Arial" panose="020B0604020202020204" pitchFamily="34" charset="0"/>
            </a:endParaRPr>
          </a:p>
        </p:txBody>
      </p:sp>
      <p:grpSp>
        <p:nvGrpSpPr>
          <p:cNvPr id="2" name="Groupe 1">
            <a:extLst>
              <a:ext uri="{FF2B5EF4-FFF2-40B4-BE49-F238E27FC236}">
                <a16:creationId xmlns:a16="http://schemas.microsoft.com/office/drawing/2014/main" id="{167D0831-8CA4-8DE1-5362-A7C6BADF09FA}"/>
              </a:ext>
            </a:extLst>
          </p:cNvPr>
          <p:cNvGrpSpPr/>
          <p:nvPr/>
        </p:nvGrpSpPr>
        <p:grpSpPr>
          <a:xfrm>
            <a:off x="53138" y="1235791"/>
            <a:ext cx="3583364" cy="1180006"/>
            <a:chOff x="0" y="1124339"/>
            <a:chExt cx="3583364" cy="1180006"/>
          </a:xfrm>
        </p:grpSpPr>
        <p:pic>
          <p:nvPicPr>
            <p:cNvPr id="10" name="Picture 21">
              <a:extLst>
                <a:ext uri="{FF2B5EF4-FFF2-40B4-BE49-F238E27FC236}">
                  <a16:creationId xmlns:a16="http://schemas.microsoft.com/office/drawing/2014/main" id="{F19F7FEB-01B4-42F3-A2A4-95A7E9981EE7}"/>
                </a:ext>
              </a:extLst>
            </p:cNvPr>
            <p:cNvPicPr>
              <a:picLocks noChangeAspect="1"/>
            </p:cNvPicPr>
            <p:nvPr/>
          </p:nvPicPr>
          <p:blipFill rotWithShape="1">
            <a:blip r:embed="rId4"/>
            <a:srcRect b="33449"/>
            <a:stretch/>
          </p:blipFill>
          <p:spPr>
            <a:xfrm>
              <a:off x="0" y="1124339"/>
              <a:ext cx="3583364" cy="953368"/>
            </a:xfrm>
            <a:prstGeom prst="rect">
              <a:avLst/>
            </a:prstGeom>
          </p:spPr>
        </p:pic>
        <p:sp>
          <p:nvSpPr>
            <p:cNvPr id="12" name="TextBox 22">
              <a:extLst>
                <a:ext uri="{FF2B5EF4-FFF2-40B4-BE49-F238E27FC236}">
                  <a16:creationId xmlns:a16="http://schemas.microsoft.com/office/drawing/2014/main" id="{49D50A28-4395-476C-92C4-8E5842E87FEC}"/>
                </a:ext>
              </a:extLst>
            </p:cNvPr>
            <p:cNvSpPr txBox="1"/>
            <p:nvPr/>
          </p:nvSpPr>
          <p:spPr>
            <a:xfrm>
              <a:off x="51505" y="2027346"/>
              <a:ext cx="3269217" cy="276999"/>
            </a:xfrm>
            <a:prstGeom prst="rect">
              <a:avLst/>
            </a:prstGeom>
            <a:noFill/>
          </p:spPr>
          <p:txBody>
            <a:bodyPr wrap="square">
              <a:spAutoFit/>
            </a:bodyPr>
            <a:lstStyle/>
            <a:p>
              <a:pPr marL="0" indent="0">
                <a:buFont typeface="Arial"/>
                <a:buNone/>
              </a:pPr>
              <a:r>
                <a:rPr lang="en-GB" sz="600" dirty="0">
                  <a:solidFill>
                    <a:schemeClr val="bg1">
                      <a:lumMod val="50000"/>
                    </a:schemeClr>
                  </a:solidFill>
                </a:rPr>
                <a:t>HIE-ISOLDE alignment and system, technical design and project status, J.-C. </a:t>
              </a:r>
              <a:r>
                <a:rPr lang="en-GB" sz="600" dirty="0" err="1">
                  <a:solidFill>
                    <a:schemeClr val="bg1">
                      <a:lumMod val="50000"/>
                    </a:schemeClr>
                  </a:solidFill>
                </a:rPr>
                <a:t>Gayde</a:t>
              </a:r>
              <a:r>
                <a:rPr lang="en-GB" sz="600" dirty="0">
                  <a:solidFill>
                    <a:schemeClr val="bg1">
                      <a:lumMod val="50000"/>
                    </a:schemeClr>
                  </a:solidFill>
                </a:rPr>
                <a:t>, 2012. </a:t>
              </a:r>
            </a:p>
          </p:txBody>
        </p:sp>
      </p:grpSp>
      <p:grpSp>
        <p:nvGrpSpPr>
          <p:cNvPr id="15" name="Group 14">
            <a:extLst>
              <a:ext uri="{FF2B5EF4-FFF2-40B4-BE49-F238E27FC236}">
                <a16:creationId xmlns:a16="http://schemas.microsoft.com/office/drawing/2014/main" id="{3392E724-48BD-4961-955D-2C0D95911EA3}"/>
              </a:ext>
            </a:extLst>
          </p:cNvPr>
          <p:cNvGrpSpPr/>
          <p:nvPr/>
        </p:nvGrpSpPr>
        <p:grpSpPr>
          <a:xfrm>
            <a:off x="3636502" y="1160089"/>
            <a:ext cx="1453436" cy="1404456"/>
            <a:chOff x="3684836" y="3495693"/>
            <a:chExt cx="1728359" cy="1670114"/>
          </a:xfrm>
        </p:grpSpPr>
        <p:pic>
          <p:nvPicPr>
            <p:cNvPr id="19" name="Picture 2">
              <a:extLst>
                <a:ext uri="{FF2B5EF4-FFF2-40B4-BE49-F238E27FC236}">
                  <a16:creationId xmlns:a16="http://schemas.microsoft.com/office/drawing/2014/main" id="{8FC4F20A-7DDB-46A0-AE50-6A094F5063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6792" y="3495693"/>
              <a:ext cx="1626403" cy="1479795"/>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2">
              <a:extLst>
                <a:ext uri="{FF2B5EF4-FFF2-40B4-BE49-F238E27FC236}">
                  <a16:creationId xmlns:a16="http://schemas.microsoft.com/office/drawing/2014/main" id="{DA899CE1-131C-435F-9D4D-DF1C69A2A6F3}"/>
                </a:ext>
              </a:extLst>
            </p:cNvPr>
            <p:cNvSpPr txBox="1"/>
            <p:nvPr/>
          </p:nvSpPr>
          <p:spPr>
            <a:xfrm>
              <a:off x="3684836" y="4946211"/>
              <a:ext cx="1646584" cy="219596"/>
            </a:xfrm>
            <a:prstGeom prst="rect">
              <a:avLst/>
            </a:prstGeom>
            <a:noFill/>
          </p:spPr>
          <p:txBody>
            <a:bodyPr wrap="square">
              <a:spAutoFit/>
            </a:bodyPr>
            <a:lstStyle/>
            <a:p>
              <a:pPr marL="0" indent="0">
                <a:buFont typeface="Arial"/>
                <a:buNone/>
              </a:pPr>
              <a:r>
                <a:rPr lang="en-GB" sz="600" dirty="0">
                  <a:solidFill>
                    <a:schemeClr val="bg1">
                      <a:lumMod val="50000"/>
                    </a:schemeClr>
                  </a:solidFill>
                </a:rPr>
                <a:t>BCAM, Open Source Instrument</a:t>
              </a:r>
            </a:p>
          </p:txBody>
        </p:sp>
      </p:grpSp>
      <p:pic>
        <p:nvPicPr>
          <p:cNvPr id="22" name="Image 45">
            <a:extLst>
              <a:ext uri="{FF2B5EF4-FFF2-40B4-BE49-F238E27FC236}">
                <a16:creationId xmlns:a16="http://schemas.microsoft.com/office/drawing/2014/main" id="{161DF1B8-7EDF-4B27-9AB4-82FEE86003CB}"/>
              </a:ext>
            </a:extLst>
          </p:cNvPr>
          <p:cNvPicPr>
            <a:picLocks noChangeAspect="1"/>
          </p:cNvPicPr>
          <p:nvPr/>
        </p:nvPicPr>
        <p:blipFill rotWithShape="1">
          <a:blip r:embed="rId6">
            <a:extLst>
              <a:ext uri="{28A0092B-C50C-407E-A947-70E740481C1C}">
                <a14:useLocalDpi xmlns:a14="http://schemas.microsoft.com/office/drawing/2010/main" val="0"/>
              </a:ext>
            </a:extLst>
          </a:blip>
          <a:srcRect l="22780" t="21025" r="18331" b="28970"/>
          <a:stretch/>
        </p:blipFill>
        <p:spPr>
          <a:xfrm>
            <a:off x="372366" y="3912139"/>
            <a:ext cx="1659960" cy="1057142"/>
          </a:xfrm>
          <a:prstGeom prst="rect">
            <a:avLst/>
          </a:prstGeom>
          <a:ln>
            <a:solidFill>
              <a:schemeClr val="tx1"/>
            </a:solidFill>
          </a:ln>
        </p:spPr>
      </p:pic>
      <p:pic>
        <p:nvPicPr>
          <p:cNvPr id="23" name="Image 35">
            <a:extLst>
              <a:ext uri="{FF2B5EF4-FFF2-40B4-BE49-F238E27FC236}">
                <a16:creationId xmlns:a16="http://schemas.microsoft.com/office/drawing/2014/main" id="{A28EB874-DCB2-4C27-B826-568EF4C51B0F}"/>
              </a:ext>
            </a:extLst>
          </p:cNvPr>
          <p:cNvPicPr>
            <a:picLocks noChangeAspect="1"/>
          </p:cNvPicPr>
          <p:nvPr/>
        </p:nvPicPr>
        <p:blipFill rotWithShape="1">
          <a:blip r:embed="rId7">
            <a:clrChange>
              <a:clrFrom>
                <a:srgbClr val="FFFFFF"/>
              </a:clrFrom>
              <a:clrTo>
                <a:srgbClr val="FFFFFF">
                  <a:alpha val="0"/>
                </a:srgbClr>
              </a:clrTo>
            </a:clrChange>
          </a:blip>
          <a:srcRect r="3889"/>
          <a:stretch/>
        </p:blipFill>
        <p:spPr>
          <a:xfrm>
            <a:off x="53138" y="2960228"/>
            <a:ext cx="2232248" cy="905626"/>
          </a:xfrm>
          <a:prstGeom prst="rect">
            <a:avLst/>
          </a:prstGeom>
        </p:spPr>
      </p:pic>
      <p:sp>
        <p:nvSpPr>
          <p:cNvPr id="24" name="ZoneTexte 86">
            <a:extLst>
              <a:ext uri="{FF2B5EF4-FFF2-40B4-BE49-F238E27FC236}">
                <a16:creationId xmlns:a16="http://schemas.microsoft.com/office/drawing/2014/main" id="{AB921C4C-FA85-480F-BC1B-9F8D910F2E29}"/>
              </a:ext>
            </a:extLst>
          </p:cNvPr>
          <p:cNvSpPr txBox="1"/>
          <p:nvPr/>
        </p:nvSpPr>
        <p:spPr>
          <a:xfrm>
            <a:off x="21090" y="2749127"/>
            <a:ext cx="2376264" cy="261610"/>
          </a:xfrm>
          <a:prstGeom prst="rect">
            <a:avLst/>
          </a:prstGeom>
          <a:noFill/>
        </p:spPr>
        <p:txBody>
          <a:bodyPr wrap="square" rtlCol="0" anchor="ctr">
            <a:spAutoFit/>
          </a:bodyPr>
          <a:lstStyle/>
          <a:p>
            <a:r>
              <a:rPr lang="fr-FR" sz="1100" dirty="0" err="1"/>
              <a:t>Hydrostatic</a:t>
            </a:r>
            <a:r>
              <a:rPr lang="fr-FR" sz="1100" dirty="0"/>
              <a:t> </a:t>
            </a:r>
            <a:r>
              <a:rPr lang="fr-FR" sz="1100" dirty="0" err="1"/>
              <a:t>Leveling</a:t>
            </a:r>
            <a:r>
              <a:rPr lang="fr-FR" sz="1100" dirty="0"/>
              <a:t> System (HLS)</a:t>
            </a:r>
          </a:p>
        </p:txBody>
      </p:sp>
      <p:sp>
        <p:nvSpPr>
          <p:cNvPr id="27" name="ZoneTexte 47">
            <a:extLst>
              <a:ext uri="{FF2B5EF4-FFF2-40B4-BE49-F238E27FC236}">
                <a16:creationId xmlns:a16="http://schemas.microsoft.com/office/drawing/2014/main" id="{7E84BC4F-38F8-46CB-B483-A4B6B49EC7BD}"/>
              </a:ext>
            </a:extLst>
          </p:cNvPr>
          <p:cNvSpPr txBox="1"/>
          <p:nvPr/>
        </p:nvSpPr>
        <p:spPr>
          <a:xfrm>
            <a:off x="2409707" y="2744977"/>
            <a:ext cx="2162293" cy="261610"/>
          </a:xfrm>
          <a:prstGeom prst="rect">
            <a:avLst/>
          </a:prstGeom>
          <a:noFill/>
        </p:spPr>
        <p:txBody>
          <a:bodyPr wrap="square" rtlCol="0" anchor="ctr">
            <a:spAutoFit/>
          </a:bodyPr>
          <a:lstStyle/>
          <a:p>
            <a:r>
              <a:rPr lang="fr-FR" sz="1100" dirty="0"/>
              <a:t>Wire </a:t>
            </a:r>
            <a:r>
              <a:rPr lang="fr-FR" sz="1100" dirty="0" err="1"/>
              <a:t>Positioning</a:t>
            </a:r>
            <a:r>
              <a:rPr lang="fr-FR" sz="1100" dirty="0"/>
              <a:t> </a:t>
            </a:r>
            <a:r>
              <a:rPr lang="fr-FR" sz="1100" dirty="0" err="1"/>
              <a:t>Sensor</a:t>
            </a:r>
            <a:r>
              <a:rPr lang="fr-FR" sz="1100" dirty="0"/>
              <a:t> (WPS)</a:t>
            </a:r>
          </a:p>
        </p:txBody>
      </p:sp>
      <p:grpSp>
        <p:nvGrpSpPr>
          <p:cNvPr id="28" name="Group 27">
            <a:extLst>
              <a:ext uri="{FF2B5EF4-FFF2-40B4-BE49-F238E27FC236}">
                <a16:creationId xmlns:a16="http://schemas.microsoft.com/office/drawing/2014/main" id="{ECE8A25D-0061-4540-AD5F-2EB7D5EB006C}"/>
              </a:ext>
            </a:extLst>
          </p:cNvPr>
          <p:cNvGrpSpPr/>
          <p:nvPr/>
        </p:nvGrpSpPr>
        <p:grpSpPr>
          <a:xfrm>
            <a:off x="6223808" y="949758"/>
            <a:ext cx="2822323" cy="1067285"/>
            <a:chOff x="2141932" y="3414550"/>
            <a:chExt cx="3933399" cy="1487448"/>
          </a:xfrm>
        </p:grpSpPr>
        <p:pic>
          <p:nvPicPr>
            <p:cNvPr id="29" name="Picture 28">
              <a:extLst>
                <a:ext uri="{FF2B5EF4-FFF2-40B4-BE49-F238E27FC236}">
                  <a16:creationId xmlns:a16="http://schemas.microsoft.com/office/drawing/2014/main" id="{E753872B-940C-4F98-B43D-20BAE7208069}"/>
                </a:ext>
              </a:extLst>
            </p:cNvPr>
            <p:cNvPicPr>
              <a:picLocks noChangeAspect="1"/>
            </p:cNvPicPr>
            <p:nvPr/>
          </p:nvPicPr>
          <p:blipFill>
            <a:blip r:embed="rId8"/>
            <a:stretch>
              <a:fillRect/>
            </a:stretch>
          </p:blipFill>
          <p:spPr>
            <a:xfrm>
              <a:off x="4092067" y="3414550"/>
              <a:ext cx="1983264" cy="1487448"/>
            </a:xfrm>
            <a:prstGeom prst="rect">
              <a:avLst/>
            </a:prstGeom>
          </p:spPr>
        </p:pic>
        <p:sp>
          <p:nvSpPr>
            <p:cNvPr id="30" name="TextBox 20">
              <a:extLst>
                <a:ext uri="{FF2B5EF4-FFF2-40B4-BE49-F238E27FC236}">
                  <a16:creationId xmlns:a16="http://schemas.microsoft.com/office/drawing/2014/main" id="{7F14DA52-A5E9-4C00-A9B4-78F987E745A7}"/>
                </a:ext>
              </a:extLst>
            </p:cNvPr>
            <p:cNvSpPr txBox="1"/>
            <p:nvPr/>
          </p:nvSpPr>
          <p:spPr>
            <a:xfrm>
              <a:off x="2141932" y="3803125"/>
              <a:ext cx="2094396" cy="461665"/>
            </a:xfrm>
            <a:prstGeom prst="rect">
              <a:avLst/>
            </a:prstGeom>
            <a:noFill/>
          </p:spPr>
          <p:txBody>
            <a:bodyPr wrap="square">
              <a:spAutoFit/>
            </a:bodyPr>
            <a:lstStyle/>
            <a:p>
              <a:pPr marL="0" indent="0">
                <a:buFont typeface="Arial"/>
                <a:buNone/>
              </a:pPr>
              <a:r>
                <a:rPr lang="en-GB" sz="600" dirty="0" err="1">
                  <a:solidFill>
                    <a:schemeClr val="bg1">
                      <a:lumMod val="50000"/>
                    </a:schemeClr>
                  </a:solidFill>
                </a:rPr>
                <a:t>Gayde</a:t>
              </a:r>
              <a:r>
                <a:rPr lang="en-GB" sz="600" dirty="0">
                  <a:solidFill>
                    <a:schemeClr val="bg1">
                      <a:lumMod val="50000"/>
                    </a:schemeClr>
                  </a:solidFill>
                </a:rPr>
                <a:t>, J-Ch, and </a:t>
              </a:r>
              <a:r>
                <a:rPr lang="en-GB" sz="600" dirty="0" err="1">
                  <a:solidFill>
                    <a:schemeClr val="bg1">
                      <a:lumMod val="50000"/>
                    </a:schemeClr>
                  </a:solidFill>
                </a:rPr>
                <a:t>Kamugasa</a:t>
              </a:r>
              <a:r>
                <a:rPr lang="en-GB" sz="600" dirty="0">
                  <a:solidFill>
                    <a:schemeClr val="bg1">
                      <a:lumMod val="50000"/>
                    </a:schemeClr>
                  </a:solidFill>
                </a:rPr>
                <a:t>, S., "Evaluation of Frequency Scanning Interferometer Performances for Surveying, Alignment and Monitoring of Physics Instrumentation." (2018): WEPAF069.</a:t>
              </a:r>
            </a:p>
          </p:txBody>
        </p:sp>
      </p:grpSp>
      <p:grpSp>
        <p:nvGrpSpPr>
          <p:cNvPr id="3" name="Groupe 2">
            <a:extLst>
              <a:ext uri="{FF2B5EF4-FFF2-40B4-BE49-F238E27FC236}">
                <a16:creationId xmlns:a16="http://schemas.microsoft.com/office/drawing/2014/main" id="{8526BE12-D028-32C1-B173-7CC3DCC9F362}"/>
              </a:ext>
            </a:extLst>
          </p:cNvPr>
          <p:cNvGrpSpPr/>
          <p:nvPr/>
        </p:nvGrpSpPr>
        <p:grpSpPr>
          <a:xfrm>
            <a:off x="5217963" y="2270977"/>
            <a:ext cx="3856558" cy="2596570"/>
            <a:chOff x="5217963" y="2270977"/>
            <a:chExt cx="3856558" cy="2596570"/>
          </a:xfrm>
        </p:grpSpPr>
        <p:pic>
          <p:nvPicPr>
            <p:cNvPr id="31" name="Picture 30">
              <a:extLst>
                <a:ext uri="{FF2B5EF4-FFF2-40B4-BE49-F238E27FC236}">
                  <a16:creationId xmlns:a16="http://schemas.microsoft.com/office/drawing/2014/main" id="{A886BC5F-2CCA-4D40-B552-903269596AE2}"/>
                </a:ext>
              </a:extLst>
            </p:cNvPr>
            <p:cNvPicPr>
              <a:picLocks noChangeAspect="1"/>
            </p:cNvPicPr>
            <p:nvPr/>
          </p:nvPicPr>
          <p:blipFill>
            <a:blip r:embed="rId9"/>
            <a:stretch>
              <a:fillRect/>
            </a:stretch>
          </p:blipFill>
          <p:spPr>
            <a:xfrm>
              <a:off x="5217963" y="2270977"/>
              <a:ext cx="3856558" cy="2596570"/>
            </a:xfrm>
            <a:prstGeom prst="rect">
              <a:avLst/>
            </a:prstGeom>
          </p:spPr>
        </p:pic>
        <p:sp>
          <p:nvSpPr>
            <p:cNvPr id="32" name="TextBox 20">
              <a:extLst>
                <a:ext uri="{FF2B5EF4-FFF2-40B4-BE49-F238E27FC236}">
                  <a16:creationId xmlns:a16="http://schemas.microsoft.com/office/drawing/2014/main" id="{B6A21AD2-5685-C370-B75B-B0BD2B2B3DA3}"/>
                </a:ext>
              </a:extLst>
            </p:cNvPr>
            <p:cNvSpPr txBox="1"/>
            <p:nvPr/>
          </p:nvSpPr>
          <p:spPr>
            <a:xfrm>
              <a:off x="5596004" y="4440710"/>
              <a:ext cx="1515670" cy="369332"/>
            </a:xfrm>
            <a:prstGeom prst="rect">
              <a:avLst/>
            </a:prstGeom>
            <a:noFill/>
          </p:spPr>
          <p:txBody>
            <a:bodyPr wrap="square">
              <a:spAutoFit/>
            </a:bodyPr>
            <a:lstStyle/>
            <a:p>
              <a:pPr marL="0" indent="0">
                <a:buFont typeface="Arial"/>
                <a:buNone/>
              </a:pPr>
              <a:r>
                <a:rPr lang="en-GB" sz="600" dirty="0">
                  <a:solidFill>
                    <a:schemeClr val="bg1">
                      <a:lumMod val="50000"/>
                    </a:schemeClr>
                  </a:solidFill>
                </a:rPr>
                <a:t>M. Sosin, A. Herty, J. Rutkowski on behalf of GM-HPA Team</a:t>
              </a:r>
            </a:p>
            <a:p>
              <a:pPr marL="0" indent="0">
                <a:buFont typeface="Arial"/>
                <a:buNone/>
              </a:pPr>
              <a:r>
                <a:rPr lang="en-GB" sz="600" dirty="0">
                  <a:solidFill>
                    <a:schemeClr val="bg1">
                      <a:lumMod val="50000"/>
                    </a:schemeClr>
                  </a:solidFill>
                </a:rPr>
                <a:t>WP15.4 Sensor review, 2021.07.06</a:t>
              </a:r>
            </a:p>
          </p:txBody>
        </p:sp>
      </p:grpSp>
      <p:sp>
        <p:nvSpPr>
          <p:cNvPr id="34" name="TextBox 33">
            <a:extLst>
              <a:ext uri="{FF2B5EF4-FFF2-40B4-BE49-F238E27FC236}">
                <a16:creationId xmlns:a16="http://schemas.microsoft.com/office/drawing/2014/main" id="{1C03FBEB-0057-4963-96ED-AFBC2998E83D}"/>
              </a:ext>
            </a:extLst>
          </p:cNvPr>
          <p:cNvSpPr txBox="1"/>
          <p:nvPr/>
        </p:nvSpPr>
        <p:spPr>
          <a:xfrm rot="19872543">
            <a:off x="1273563" y="1512031"/>
            <a:ext cx="2674624" cy="518219"/>
          </a:xfrm>
          <a:prstGeom prst="rect">
            <a:avLst/>
          </a:prstGeom>
          <a:solidFill>
            <a:srgbClr val="FFFFFF">
              <a:alpha val="50196"/>
            </a:srgbClr>
          </a:solidFill>
        </p:spPr>
        <p:txBody>
          <a:bodyPr wrap="square" rtlCol="0">
            <a:spAutoFit/>
          </a:bodyPr>
          <a:lstStyle/>
          <a:p>
            <a:pPr algn="ctr">
              <a:lnSpc>
                <a:spcPts val="3700"/>
              </a:lnSpc>
            </a:pPr>
            <a:r>
              <a:rPr lang="en-GB" sz="2400" dirty="0">
                <a:solidFill>
                  <a:srgbClr val="FF0000"/>
                </a:solidFill>
              </a:rPr>
              <a:t>Radiations</a:t>
            </a:r>
          </a:p>
        </p:txBody>
      </p:sp>
      <p:pic>
        <p:nvPicPr>
          <p:cNvPr id="36" name="Image 38">
            <a:extLst>
              <a:ext uri="{FF2B5EF4-FFF2-40B4-BE49-F238E27FC236}">
                <a16:creationId xmlns:a16="http://schemas.microsoft.com/office/drawing/2014/main" id="{7E351878-F58C-485E-8DBE-1F7672D30A43}"/>
              </a:ext>
            </a:extLst>
          </p:cNvPr>
          <p:cNvPicPr>
            <a:picLocks noChangeAspect="1"/>
          </p:cNvPicPr>
          <p:nvPr/>
        </p:nvPicPr>
        <p:blipFill rotWithShape="1">
          <a:blip r:embed="rId10">
            <a:clrChange>
              <a:clrFrom>
                <a:srgbClr val="FFFFFF"/>
              </a:clrFrom>
              <a:clrTo>
                <a:srgbClr val="FFFFFF">
                  <a:alpha val="0"/>
                </a:srgbClr>
              </a:clrTo>
            </a:clrChange>
          </a:blip>
          <a:srcRect b="6842"/>
          <a:stretch/>
        </p:blipFill>
        <p:spPr>
          <a:xfrm>
            <a:off x="2532385" y="4350508"/>
            <a:ext cx="1893389" cy="761145"/>
          </a:xfrm>
          <a:prstGeom prst="rect">
            <a:avLst/>
          </a:prstGeom>
        </p:spPr>
      </p:pic>
      <p:pic>
        <p:nvPicPr>
          <p:cNvPr id="37" name="Image 54">
            <a:extLst>
              <a:ext uri="{FF2B5EF4-FFF2-40B4-BE49-F238E27FC236}">
                <a16:creationId xmlns:a16="http://schemas.microsoft.com/office/drawing/2014/main" id="{107F0375-7AA6-406D-9CC5-B75BDDD14051}"/>
              </a:ext>
            </a:extLst>
          </p:cNvPr>
          <p:cNvPicPr>
            <a:picLocks noChangeAspect="1"/>
          </p:cNvPicPr>
          <p:nvPr/>
        </p:nvPicPr>
        <p:blipFill rotWithShape="1">
          <a:blip r:embed="rId11">
            <a:extLst>
              <a:ext uri="{28A0092B-C50C-407E-A947-70E740481C1C}">
                <a14:useLocalDpi xmlns:a14="http://schemas.microsoft.com/office/drawing/2010/main" val="0"/>
              </a:ext>
            </a:extLst>
          </a:blip>
          <a:srcRect l="38289" t="15642" r="7827" b="28046"/>
          <a:stretch/>
        </p:blipFill>
        <p:spPr>
          <a:xfrm>
            <a:off x="2620251" y="3024375"/>
            <a:ext cx="1717659" cy="1346298"/>
          </a:xfrm>
          <a:prstGeom prst="rect">
            <a:avLst/>
          </a:prstGeom>
          <a:ln>
            <a:solidFill>
              <a:schemeClr val="tx1"/>
            </a:solidFill>
          </a:ln>
        </p:spPr>
      </p:pic>
      <p:sp>
        <p:nvSpPr>
          <p:cNvPr id="33" name="TextBox 32">
            <a:extLst>
              <a:ext uri="{FF2B5EF4-FFF2-40B4-BE49-F238E27FC236}">
                <a16:creationId xmlns:a16="http://schemas.microsoft.com/office/drawing/2014/main" id="{7959DAAB-EBDD-4CC3-ACAA-101AB24EB8E8}"/>
              </a:ext>
            </a:extLst>
          </p:cNvPr>
          <p:cNvSpPr txBox="1"/>
          <p:nvPr/>
        </p:nvSpPr>
        <p:spPr>
          <a:xfrm rot="19872543">
            <a:off x="573735" y="3541808"/>
            <a:ext cx="3562806" cy="518219"/>
          </a:xfrm>
          <a:prstGeom prst="rect">
            <a:avLst/>
          </a:prstGeom>
          <a:solidFill>
            <a:srgbClr val="FFFFFF">
              <a:alpha val="50196"/>
            </a:srgbClr>
          </a:solidFill>
        </p:spPr>
        <p:txBody>
          <a:bodyPr wrap="square" rtlCol="0">
            <a:spAutoFit/>
          </a:bodyPr>
          <a:lstStyle/>
          <a:p>
            <a:pPr algn="ctr">
              <a:lnSpc>
                <a:spcPts val="3700"/>
              </a:lnSpc>
            </a:pPr>
            <a:r>
              <a:rPr lang="en-GB" sz="2400" dirty="0">
                <a:solidFill>
                  <a:srgbClr val="FF0000"/>
                </a:solidFill>
              </a:rPr>
              <a:t>Infrastructure required</a:t>
            </a:r>
          </a:p>
        </p:txBody>
      </p:sp>
      <p:sp>
        <p:nvSpPr>
          <p:cNvPr id="4" name="Textfeld 1">
            <a:extLst>
              <a:ext uri="{FF2B5EF4-FFF2-40B4-BE49-F238E27FC236}">
                <a16:creationId xmlns:a16="http://schemas.microsoft.com/office/drawing/2014/main" id="{91C359BE-9134-D6BD-9200-66D12FC86E3B}"/>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3950147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10</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Can existing sensors do the job ?</a:t>
            </a:r>
            <a:endParaRPr lang="en-US" sz="1800" dirty="0">
              <a:latin typeface="Arial" panose="020B0604020202020204" pitchFamily="34" charset="0"/>
              <a:cs typeface="Arial" panose="020B0604020202020204" pitchFamily="34" charset="0"/>
            </a:endParaRPr>
          </a:p>
          <a:p>
            <a:pPr>
              <a:lnSpc>
                <a:spcPct val="100000"/>
              </a:lnSpc>
              <a:spcBef>
                <a:spcPts val="300"/>
              </a:spcBef>
            </a:pPr>
            <a:endParaRPr lang="en-US" sz="1800" dirty="0">
              <a:latin typeface="Arial" panose="020B0604020202020204" pitchFamily="34" charset="0"/>
              <a:cs typeface="Arial" panose="020B0604020202020204" pitchFamily="34" charset="0"/>
            </a:endParaRPr>
          </a:p>
        </p:txBody>
      </p:sp>
      <p:grpSp>
        <p:nvGrpSpPr>
          <p:cNvPr id="2" name="Groupe 1">
            <a:extLst>
              <a:ext uri="{FF2B5EF4-FFF2-40B4-BE49-F238E27FC236}">
                <a16:creationId xmlns:a16="http://schemas.microsoft.com/office/drawing/2014/main" id="{167D0831-8CA4-8DE1-5362-A7C6BADF09FA}"/>
              </a:ext>
            </a:extLst>
          </p:cNvPr>
          <p:cNvGrpSpPr/>
          <p:nvPr/>
        </p:nvGrpSpPr>
        <p:grpSpPr>
          <a:xfrm>
            <a:off x="53138" y="1235791"/>
            <a:ext cx="3583364" cy="1180006"/>
            <a:chOff x="0" y="1124339"/>
            <a:chExt cx="3583364" cy="1180006"/>
          </a:xfrm>
        </p:grpSpPr>
        <p:pic>
          <p:nvPicPr>
            <p:cNvPr id="10" name="Picture 21">
              <a:extLst>
                <a:ext uri="{FF2B5EF4-FFF2-40B4-BE49-F238E27FC236}">
                  <a16:creationId xmlns:a16="http://schemas.microsoft.com/office/drawing/2014/main" id="{F19F7FEB-01B4-42F3-A2A4-95A7E9981EE7}"/>
                </a:ext>
              </a:extLst>
            </p:cNvPr>
            <p:cNvPicPr>
              <a:picLocks noChangeAspect="1"/>
            </p:cNvPicPr>
            <p:nvPr/>
          </p:nvPicPr>
          <p:blipFill rotWithShape="1">
            <a:blip r:embed="rId4"/>
            <a:srcRect b="33449"/>
            <a:stretch/>
          </p:blipFill>
          <p:spPr>
            <a:xfrm>
              <a:off x="0" y="1124339"/>
              <a:ext cx="3583364" cy="953368"/>
            </a:xfrm>
            <a:prstGeom prst="rect">
              <a:avLst/>
            </a:prstGeom>
          </p:spPr>
        </p:pic>
        <p:sp>
          <p:nvSpPr>
            <p:cNvPr id="12" name="TextBox 22">
              <a:extLst>
                <a:ext uri="{FF2B5EF4-FFF2-40B4-BE49-F238E27FC236}">
                  <a16:creationId xmlns:a16="http://schemas.microsoft.com/office/drawing/2014/main" id="{49D50A28-4395-476C-92C4-8E5842E87FEC}"/>
                </a:ext>
              </a:extLst>
            </p:cNvPr>
            <p:cNvSpPr txBox="1"/>
            <p:nvPr/>
          </p:nvSpPr>
          <p:spPr>
            <a:xfrm>
              <a:off x="51505" y="2027346"/>
              <a:ext cx="3269217" cy="276999"/>
            </a:xfrm>
            <a:prstGeom prst="rect">
              <a:avLst/>
            </a:prstGeom>
            <a:noFill/>
          </p:spPr>
          <p:txBody>
            <a:bodyPr wrap="square">
              <a:spAutoFit/>
            </a:bodyPr>
            <a:lstStyle/>
            <a:p>
              <a:pPr marL="0" indent="0">
                <a:buFont typeface="Arial"/>
                <a:buNone/>
              </a:pPr>
              <a:r>
                <a:rPr lang="en-GB" sz="600" dirty="0">
                  <a:solidFill>
                    <a:schemeClr val="bg1">
                      <a:lumMod val="50000"/>
                    </a:schemeClr>
                  </a:solidFill>
                </a:rPr>
                <a:t>HIE-ISOLDE alignment and system, technical design and project status, J.-C. </a:t>
              </a:r>
              <a:r>
                <a:rPr lang="en-GB" sz="600" dirty="0" err="1">
                  <a:solidFill>
                    <a:schemeClr val="bg1">
                      <a:lumMod val="50000"/>
                    </a:schemeClr>
                  </a:solidFill>
                </a:rPr>
                <a:t>Gayde</a:t>
              </a:r>
              <a:r>
                <a:rPr lang="en-GB" sz="600" dirty="0">
                  <a:solidFill>
                    <a:schemeClr val="bg1">
                      <a:lumMod val="50000"/>
                    </a:schemeClr>
                  </a:solidFill>
                </a:rPr>
                <a:t>, 2012. </a:t>
              </a:r>
            </a:p>
          </p:txBody>
        </p:sp>
      </p:grpSp>
      <p:grpSp>
        <p:nvGrpSpPr>
          <p:cNvPr id="15" name="Group 14">
            <a:extLst>
              <a:ext uri="{FF2B5EF4-FFF2-40B4-BE49-F238E27FC236}">
                <a16:creationId xmlns:a16="http://schemas.microsoft.com/office/drawing/2014/main" id="{3392E724-48BD-4961-955D-2C0D95911EA3}"/>
              </a:ext>
            </a:extLst>
          </p:cNvPr>
          <p:cNvGrpSpPr/>
          <p:nvPr/>
        </p:nvGrpSpPr>
        <p:grpSpPr>
          <a:xfrm>
            <a:off x="3636502" y="1160089"/>
            <a:ext cx="1453436" cy="1404456"/>
            <a:chOff x="3684836" y="3495693"/>
            <a:chExt cx="1728359" cy="1670114"/>
          </a:xfrm>
        </p:grpSpPr>
        <p:pic>
          <p:nvPicPr>
            <p:cNvPr id="19" name="Picture 2">
              <a:extLst>
                <a:ext uri="{FF2B5EF4-FFF2-40B4-BE49-F238E27FC236}">
                  <a16:creationId xmlns:a16="http://schemas.microsoft.com/office/drawing/2014/main" id="{8FC4F20A-7DDB-46A0-AE50-6A094F5063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6792" y="3495693"/>
              <a:ext cx="1626403" cy="1479795"/>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2">
              <a:extLst>
                <a:ext uri="{FF2B5EF4-FFF2-40B4-BE49-F238E27FC236}">
                  <a16:creationId xmlns:a16="http://schemas.microsoft.com/office/drawing/2014/main" id="{DA899CE1-131C-435F-9D4D-DF1C69A2A6F3}"/>
                </a:ext>
              </a:extLst>
            </p:cNvPr>
            <p:cNvSpPr txBox="1"/>
            <p:nvPr/>
          </p:nvSpPr>
          <p:spPr>
            <a:xfrm>
              <a:off x="3684836" y="4946211"/>
              <a:ext cx="1646584" cy="219596"/>
            </a:xfrm>
            <a:prstGeom prst="rect">
              <a:avLst/>
            </a:prstGeom>
            <a:noFill/>
          </p:spPr>
          <p:txBody>
            <a:bodyPr wrap="square">
              <a:spAutoFit/>
            </a:bodyPr>
            <a:lstStyle/>
            <a:p>
              <a:pPr marL="0" indent="0">
                <a:buFont typeface="Arial"/>
                <a:buNone/>
              </a:pPr>
              <a:r>
                <a:rPr lang="en-GB" sz="600" dirty="0">
                  <a:solidFill>
                    <a:schemeClr val="bg1">
                      <a:lumMod val="50000"/>
                    </a:schemeClr>
                  </a:solidFill>
                </a:rPr>
                <a:t>BCAM, Open Source Instrument</a:t>
              </a:r>
            </a:p>
          </p:txBody>
        </p:sp>
      </p:grpSp>
      <p:pic>
        <p:nvPicPr>
          <p:cNvPr id="22" name="Image 45">
            <a:extLst>
              <a:ext uri="{FF2B5EF4-FFF2-40B4-BE49-F238E27FC236}">
                <a16:creationId xmlns:a16="http://schemas.microsoft.com/office/drawing/2014/main" id="{161DF1B8-7EDF-4B27-9AB4-82FEE86003CB}"/>
              </a:ext>
            </a:extLst>
          </p:cNvPr>
          <p:cNvPicPr>
            <a:picLocks noChangeAspect="1"/>
          </p:cNvPicPr>
          <p:nvPr/>
        </p:nvPicPr>
        <p:blipFill rotWithShape="1">
          <a:blip r:embed="rId6">
            <a:extLst>
              <a:ext uri="{28A0092B-C50C-407E-A947-70E740481C1C}">
                <a14:useLocalDpi xmlns:a14="http://schemas.microsoft.com/office/drawing/2010/main" val="0"/>
              </a:ext>
            </a:extLst>
          </a:blip>
          <a:srcRect l="22780" t="21025" r="18331" b="28970"/>
          <a:stretch/>
        </p:blipFill>
        <p:spPr>
          <a:xfrm>
            <a:off x="372366" y="3912139"/>
            <a:ext cx="1659960" cy="1057142"/>
          </a:xfrm>
          <a:prstGeom prst="rect">
            <a:avLst/>
          </a:prstGeom>
          <a:ln>
            <a:solidFill>
              <a:schemeClr val="tx1"/>
            </a:solidFill>
          </a:ln>
        </p:spPr>
      </p:pic>
      <p:pic>
        <p:nvPicPr>
          <p:cNvPr id="23" name="Image 35">
            <a:extLst>
              <a:ext uri="{FF2B5EF4-FFF2-40B4-BE49-F238E27FC236}">
                <a16:creationId xmlns:a16="http://schemas.microsoft.com/office/drawing/2014/main" id="{A28EB874-DCB2-4C27-B826-568EF4C51B0F}"/>
              </a:ext>
            </a:extLst>
          </p:cNvPr>
          <p:cNvPicPr>
            <a:picLocks noChangeAspect="1"/>
          </p:cNvPicPr>
          <p:nvPr/>
        </p:nvPicPr>
        <p:blipFill rotWithShape="1">
          <a:blip r:embed="rId7">
            <a:clrChange>
              <a:clrFrom>
                <a:srgbClr val="FFFFFF"/>
              </a:clrFrom>
              <a:clrTo>
                <a:srgbClr val="FFFFFF">
                  <a:alpha val="0"/>
                </a:srgbClr>
              </a:clrTo>
            </a:clrChange>
          </a:blip>
          <a:srcRect r="3889"/>
          <a:stretch/>
        </p:blipFill>
        <p:spPr>
          <a:xfrm>
            <a:off x="53138" y="2960228"/>
            <a:ext cx="2232248" cy="905626"/>
          </a:xfrm>
          <a:prstGeom prst="rect">
            <a:avLst/>
          </a:prstGeom>
        </p:spPr>
      </p:pic>
      <p:sp>
        <p:nvSpPr>
          <p:cNvPr id="24" name="ZoneTexte 86">
            <a:extLst>
              <a:ext uri="{FF2B5EF4-FFF2-40B4-BE49-F238E27FC236}">
                <a16:creationId xmlns:a16="http://schemas.microsoft.com/office/drawing/2014/main" id="{AB921C4C-FA85-480F-BC1B-9F8D910F2E29}"/>
              </a:ext>
            </a:extLst>
          </p:cNvPr>
          <p:cNvSpPr txBox="1"/>
          <p:nvPr/>
        </p:nvSpPr>
        <p:spPr>
          <a:xfrm>
            <a:off x="21090" y="2749127"/>
            <a:ext cx="2376264" cy="261610"/>
          </a:xfrm>
          <a:prstGeom prst="rect">
            <a:avLst/>
          </a:prstGeom>
          <a:noFill/>
        </p:spPr>
        <p:txBody>
          <a:bodyPr wrap="square" rtlCol="0" anchor="ctr">
            <a:spAutoFit/>
          </a:bodyPr>
          <a:lstStyle/>
          <a:p>
            <a:r>
              <a:rPr lang="fr-FR" sz="1100" dirty="0" err="1"/>
              <a:t>Hydrostatic</a:t>
            </a:r>
            <a:r>
              <a:rPr lang="fr-FR" sz="1100" dirty="0"/>
              <a:t> </a:t>
            </a:r>
            <a:r>
              <a:rPr lang="fr-FR" sz="1100" dirty="0" err="1"/>
              <a:t>Leveling</a:t>
            </a:r>
            <a:r>
              <a:rPr lang="fr-FR" sz="1100" dirty="0"/>
              <a:t> System (HLS)</a:t>
            </a:r>
          </a:p>
        </p:txBody>
      </p:sp>
      <p:pic>
        <p:nvPicPr>
          <p:cNvPr id="25" name="Image 54">
            <a:extLst>
              <a:ext uri="{FF2B5EF4-FFF2-40B4-BE49-F238E27FC236}">
                <a16:creationId xmlns:a16="http://schemas.microsoft.com/office/drawing/2014/main" id="{CD99F2CA-ACDF-44A1-A43A-1E7D51CD6B49}"/>
              </a:ext>
            </a:extLst>
          </p:cNvPr>
          <p:cNvPicPr>
            <a:picLocks noChangeAspect="1"/>
          </p:cNvPicPr>
          <p:nvPr/>
        </p:nvPicPr>
        <p:blipFill rotWithShape="1">
          <a:blip r:embed="rId8">
            <a:extLst>
              <a:ext uri="{28A0092B-C50C-407E-A947-70E740481C1C}">
                <a14:useLocalDpi xmlns:a14="http://schemas.microsoft.com/office/drawing/2010/main" val="0"/>
              </a:ext>
            </a:extLst>
          </a:blip>
          <a:srcRect l="38289" t="15642" r="7827" b="28046"/>
          <a:stretch/>
        </p:blipFill>
        <p:spPr>
          <a:xfrm>
            <a:off x="2620251" y="3024375"/>
            <a:ext cx="1717659" cy="1346298"/>
          </a:xfrm>
          <a:prstGeom prst="rect">
            <a:avLst/>
          </a:prstGeom>
          <a:ln>
            <a:solidFill>
              <a:schemeClr val="tx1"/>
            </a:solidFill>
          </a:ln>
        </p:spPr>
      </p:pic>
      <p:pic>
        <p:nvPicPr>
          <p:cNvPr id="26" name="Image 38">
            <a:extLst>
              <a:ext uri="{FF2B5EF4-FFF2-40B4-BE49-F238E27FC236}">
                <a16:creationId xmlns:a16="http://schemas.microsoft.com/office/drawing/2014/main" id="{C7B40356-77B5-4301-9538-851173CA461E}"/>
              </a:ext>
            </a:extLst>
          </p:cNvPr>
          <p:cNvPicPr>
            <a:picLocks noChangeAspect="1"/>
          </p:cNvPicPr>
          <p:nvPr/>
        </p:nvPicPr>
        <p:blipFill rotWithShape="1">
          <a:blip r:embed="rId9">
            <a:clrChange>
              <a:clrFrom>
                <a:srgbClr val="FFFFFF"/>
              </a:clrFrom>
              <a:clrTo>
                <a:srgbClr val="FFFFFF">
                  <a:alpha val="0"/>
                </a:srgbClr>
              </a:clrTo>
            </a:clrChange>
          </a:blip>
          <a:srcRect b="6842"/>
          <a:stretch/>
        </p:blipFill>
        <p:spPr>
          <a:xfrm>
            <a:off x="2532385" y="4350508"/>
            <a:ext cx="1893389" cy="761145"/>
          </a:xfrm>
          <a:prstGeom prst="rect">
            <a:avLst/>
          </a:prstGeom>
        </p:spPr>
      </p:pic>
      <p:sp>
        <p:nvSpPr>
          <p:cNvPr id="27" name="ZoneTexte 47">
            <a:extLst>
              <a:ext uri="{FF2B5EF4-FFF2-40B4-BE49-F238E27FC236}">
                <a16:creationId xmlns:a16="http://schemas.microsoft.com/office/drawing/2014/main" id="{7E84BC4F-38F8-46CB-B483-A4B6B49EC7BD}"/>
              </a:ext>
            </a:extLst>
          </p:cNvPr>
          <p:cNvSpPr txBox="1"/>
          <p:nvPr/>
        </p:nvSpPr>
        <p:spPr>
          <a:xfrm>
            <a:off x="2409707" y="2744977"/>
            <a:ext cx="2162293" cy="261610"/>
          </a:xfrm>
          <a:prstGeom prst="rect">
            <a:avLst/>
          </a:prstGeom>
          <a:noFill/>
        </p:spPr>
        <p:txBody>
          <a:bodyPr wrap="square" rtlCol="0" anchor="ctr">
            <a:spAutoFit/>
          </a:bodyPr>
          <a:lstStyle/>
          <a:p>
            <a:r>
              <a:rPr lang="fr-FR" sz="1100" dirty="0"/>
              <a:t>Wire </a:t>
            </a:r>
            <a:r>
              <a:rPr lang="fr-FR" sz="1100" dirty="0" err="1"/>
              <a:t>Positioning</a:t>
            </a:r>
            <a:r>
              <a:rPr lang="fr-FR" sz="1100" dirty="0"/>
              <a:t> </a:t>
            </a:r>
            <a:r>
              <a:rPr lang="fr-FR" sz="1100" dirty="0" err="1"/>
              <a:t>Sensor</a:t>
            </a:r>
            <a:r>
              <a:rPr lang="fr-FR" sz="1100" dirty="0"/>
              <a:t> (WPS)</a:t>
            </a:r>
          </a:p>
        </p:txBody>
      </p:sp>
      <p:grpSp>
        <p:nvGrpSpPr>
          <p:cNvPr id="28" name="Group 27">
            <a:extLst>
              <a:ext uri="{FF2B5EF4-FFF2-40B4-BE49-F238E27FC236}">
                <a16:creationId xmlns:a16="http://schemas.microsoft.com/office/drawing/2014/main" id="{ECE8A25D-0061-4540-AD5F-2EB7D5EB006C}"/>
              </a:ext>
            </a:extLst>
          </p:cNvPr>
          <p:cNvGrpSpPr/>
          <p:nvPr/>
        </p:nvGrpSpPr>
        <p:grpSpPr>
          <a:xfrm>
            <a:off x="6223808" y="949758"/>
            <a:ext cx="2822323" cy="1067285"/>
            <a:chOff x="2141932" y="3414550"/>
            <a:chExt cx="3933399" cy="1487448"/>
          </a:xfrm>
        </p:grpSpPr>
        <p:pic>
          <p:nvPicPr>
            <p:cNvPr id="29" name="Picture 28">
              <a:extLst>
                <a:ext uri="{FF2B5EF4-FFF2-40B4-BE49-F238E27FC236}">
                  <a16:creationId xmlns:a16="http://schemas.microsoft.com/office/drawing/2014/main" id="{E753872B-940C-4F98-B43D-20BAE7208069}"/>
                </a:ext>
              </a:extLst>
            </p:cNvPr>
            <p:cNvPicPr>
              <a:picLocks noChangeAspect="1"/>
            </p:cNvPicPr>
            <p:nvPr/>
          </p:nvPicPr>
          <p:blipFill>
            <a:blip r:embed="rId10"/>
            <a:stretch>
              <a:fillRect/>
            </a:stretch>
          </p:blipFill>
          <p:spPr>
            <a:xfrm>
              <a:off x="4092067" y="3414550"/>
              <a:ext cx="1983264" cy="1487448"/>
            </a:xfrm>
            <a:prstGeom prst="rect">
              <a:avLst/>
            </a:prstGeom>
          </p:spPr>
        </p:pic>
        <p:sp>
          <p:nvSpPr>
            <p:cNvPr id="30" name="TextBox 20">
              <a:extLst>
                <a:ext uri="{FF2B5EF4-FFF2-40B4-BE49-F238E27FC236}">
                  <a16:creationId xmlns:a16="http://schemas.microsoft.com/office/drawing/2014/main" id="{7F14DA52-A5E9-4C00-A9B4-78F987E745A7}"/>
                </a:ext>
              </a:extLst>
            </p:cNvPr>
            <p:cNvSpPr txBox="1"/>
            <p:nvPr/>
          </p:nvSpPr>
          <p:spPr>
            <a:xfrm>
              <a:off x="2141932" y="3803125"/>
              <a:ext cx="2094396" cy="461665"/>
            </a:xfrm>
            <a:prstGeom prst="rect">
              <a:avLst/>
            </a:prstGeom>
            <a:noFill/>
          </p:spPr>
          <p:txBody>
            <a:bodyPr wrap="square">
              <a:spAutoFit/>
            </a:bodyPr>
            <a:lstStyle/>
            <a:p>
              <a:pPr marL="0" indent="0">
                <a:buFont typeface="Arial"/>
                <a:buNone/>
              </a:pPr>
              <a:r>
                <a:rPr lang="en-GB" sz="600" dirty="0" err="1">
                  <a:solidFill>
                    <a:schemeClr val="bg1">
                      <a:lumMod val="50000"/>
                    </a:schemeClr>
                  </a:solidFill>
                </a:rPr>
                <a:t>Gayde</a:t>
              </a:r>
              <a:r>
                <a:rPr lang="en-GB" sz="600" dirty="0">
                  <a:solidFill>
                    <a:schemeClr val="bg1">
                      <a:lumMod val="50000"/>
                    </a:schemeClr>
                  </a:solidFill>
                </a:rPr>
                <a:t>, J-Ch, and </a:t>
              </a:r>
              <a:r>
                <a:rPr lang="en-GB" sz="600" dirty="0" err="1">
                  <a:solidFill>
                    <a:schemeClr val="bg1">
                      <a:lumMod val="50000"/>
                    </a:schemeClr>
                  </a:solidFill>
                </a:rPr>
                <a:t>Kamugasa</a:t>
              </a:r>
              <a:r>
                <a:rPr lang="en-GB" sz="600" dirty="0">
                  <a:solidFill>
                    <a:schemeClr val="bg1">
                      <a:lumMod val="50000"/>
                    </a:schemeClr>
                  </a:solidFill>
                </a:rPr>
                <a:t>, S., "Evaluation of Frequency Scanning Interferometer Performances for Surveying, Alignment and Monitoring of Physics Instrumentation." (2018): WEPAF069.</a:t>
              </a:r>
            </a:p>
          </p:txBody>
        </p:sp>
      </p:grpSp>
      <p:grpSp>
        <p:nvGrpSpPr>
          <p:cNvPr id="3" name="Groupe 2">
            <a:extLst>
              <a:ext uri="{FF2B5EF4-FFF2-40B4-BE49-F238E27FC236}">
                <a16:creationId xmlns:a16="http://schemas.microsoft.com/office/drawing/2014/main" id="{8526BE12-D028-32C1-B173-7CC3DCC9F362}"/>
              </a:ext>
            </a:extLst>
          </p:cNvPr>
          <p:cNvGrpSpPr/>
          <p:nvPr/>
        </p:nvGrpSpPr>
        <p:grpSpPr>
          <a:xfrm>
            <a:off x="5217963" y="2270977"/>
            <a:ext cx="3856558" cy="2596570"/>
            <a:chOff x="5217963" y="2270977"/>
            <a:chExt cx="3856558" cy="2596570"/>
          </a:xfrm>
        </p:grpSpPr>
        <p:pic>
          <p:nvPicPr>
            <p:cNvPr id="31" name="Picture 30">
              <a:extLst>
                <a:ext uri="{FF2B5EF4-FFF2-40B4-BE49-F238E27FC236}">
                  <a16:creationId xmlns:a16="http://schemas.microsoft.com/office/drawing/2014/main" id="{A886BC5F-2CCA-4D40-B552-903269596AE2}"/>
                </a:ext>
              </a:extLst>
            </p:cNvPr>
            <p:cNvPicPr>
              <a:picLocks noChangeAspect="1"/>
            </p:cNvPicPr>
            <p:nvPr/>
          </p:nvPicPr>
          <p:blipFill>
            <a:blip r:embed="rId11"/>
            <a:stretch>
              <a:fillRect/>
            </a:stretch>
          </p:blipFill>
          <p:spPr>
            <a:xfrm>
              <a:off x="5217963" y="2270977"/>
              <a:ext cx="3856558" cy="2596570"/>
            </a:xfrm>
            <a:prstGeom prst="rect">
              <a:avLst/>
            </a:prstGeom>
          </p:spPr>
        </p:pic>
        <p:sp>
          <p:nvSpPr>
            <p:cNvPr id="32" name="TextBox 20">
              <a:extLst>
                <a:ext uri="{FF2B5EF4-FFF2-40B4-BE49-F238E27FC236}">
                  <a16:creationId xmlns:a16="http://schemas.microsoft.com/office/drawing/2014/main" id="{B6A21AD2-5685-C370-B75B-B0BD2B2B3DA3}"/>
                </a:ext>
              </a:extLst>
            </p:cNvPr>
            <p:cNvSpPr txBox="1"/>
            <p:nvPr/>
          </p:nvSpPr>
          <p:spPr>
            <a:xfrm>
              <a:off x="5596004" y="4440710"/>
              <a:ext cx="1515670" cy="369332"/>
            </a:xfrm>
            <a:prstGeom prst="rect">
              <a:avLst/>
            </a:prstGeom>
            <a:noFill/>
          </p:spPr>
          <p:txBody>
            <a:bodyPr wrap="square">
              <a:spAutoFit/>
            </a:bodyPr>
            <a:lstStyle/>
            <a:p>
              <a:pPr marL="0" indent="0">
                <a:buFont typeface="Arial"/>
                <a:buNone/>
              </a:pPr>
              <a:r>
                <a:rPr lang="en-GB" sz="600" dirty="0">
                  <a:solidFill>
                    <a:schemeClr val="bg1">
                      <a:lumMod val="50000"/>
                    </a:schemeClr>
                  </a:solidFill>
                </a:rPr>
                <a:t>M. Sosin, A. Herty, J. Rutkowski on behalf of GM-HPA Team</a:t>
              </a:r>
            </a:p>
            <a:p>
              <a:pPr marL="0" indent="0">
                <a:buFont typeface="Arial"/>
                <a:buNone/>
              </a:pPr>
              <a:r>
                <a:rPr lang="en-GB" sz="600" dirty="0">
                  <a:solidFill>
                    <a:schemeClr val="bg1">
                      <a:lumMod val="50000"/>
                    </a:schemeClr>
                  </a:solidFill>
                </a:rPr>
                <a:t>WP15.4 Sensor review, 2021.07.06</a:t>
              </a:r>
            </a:p>
          </p:txBody>
        </p:sp>
      </p:grpSp>
      <p:sp>
        <p:nvSpPr>
          <p:cNvPr id="33" name="TextBox 32">
            <a:extLst>
              <a:ext uri="{FF2B5EF4-FFF2-40B4-BE49-F238E27FC236}">
                <a16:creationId xmlns:a16="http://schemas.microsoft.com/office/drawing/2014/main" id="{7959DAAB-EBDD-4CC3-ACAA-101AB24EB8E8}"/>
              </a:ext>
            </a:extLst>
          </p:cNvPr>
          <p:cNvSpPr txBox="1"/>
          <p:nvPr/>
        </p:nvSpPr>
        <p:spPr>
          <a:xfrm rot="19872543">
            <a:off x="573735" y="3541808"/>
            <a:ext cx="3562806" cy="518219"/>
          </a:xfrm>
          <a:prstGeom prst="rect">
            <a:avLst/>
          </a:prstGeom>
          <a:solidFill>
            <a:srgbClr val="FFFFFF">
              <a:alpha val="50196"/>
            </a:srgbClr>
          </a:solidFill>
        </p:spPr>
        <p:txBody>
          <a:bodyPr wrap="square" rtlCol="0">
            <a:spAutoFit/>
          </a:bodyPr>
          <a:lstStyle/>
          <a:p>
            <a:pPr algn="ctr">
              <a:lnSpc>
                <a:spcPts val="3700"/>
              </a:lnSpc>
            </a:pPr>
            <a:r>
              <a:rPr lang="en-GB" sz="2400" dirty="0">
                <a:solidFill>
                  <a:srgbClr val="FF0000"/>
                </a:solidFill>
              </a:rPr>
              <a:t>Infrastructure required</a:t>
            </a:r>
          </a:p>
        </p:txBody>
      </p:sp>
      <p:sp>
        <p:nvSpPr>
          <p:cNvPr id="34" name="TextBox 33">
            <a:extLst>
              <a:ext uri="{FF2B5EF4-FFF2-40B4-BE49-F238E27FC236}">
                <a16:creationId xmlns:a16="http://schemas.microsoft.com/office/drawing/2014/main" id="{1C03FBEB-0057-4963-96ED-AFBC2998E83D}"/>
              </a:ext>
            </a:extLst>
          </p:cNvPr>
          <p:cNvSpPr txBox="1"/>
          <p:nvPr/>
        </p:nvSpPr>
        <p:spPr>
          <a:xfrm rot="19872543">
            <a:off x="1273563" y="1512031"/>
            <a:ext cx="2674624" cy="518219"/>
          </a:xfrm>
          <a:prstGeom prst="rect">
            <a:avLst/>
          </a:prstGeom>
          <a:solidFill>
            <a:srgbClr val="FFFFFF">
              <a:alpha val="50196"/>
            </a:srgbClr>
          </a:solidFill>
        </p:spPr>
        <p:txBody>
          <a:bodyPr wrap="square" rtlCol="0">
            <a:spAutoFit/>
          </a:bodyPr>
          <a:lstStyle/>
          <a:p>
            <a:pPr algn="ctr">
              <a:lnSpc>
                <a:spcPts val="3700"/>
              </a:lnSpc>
            </a:pPr>
            <a:r>
              <a:rPr lang="en-GB" sz="2400" dirty="0">
                <a:solidFill>
                  <a:srgbClr val="FF0000"/>
                </a:solidFill>
              </a:rPr>
              <a:t>Radiations</a:t>
            </a:r>
          </a:p>
        </p:txBody>
      </p:sp>
      <p:sp>
        <p:nvSpPr>
          <p:cNvPr id="35" name="TextBox 34">
            <a:extLst>
              <a:ext uri="{FF2B5EF4-FFF2-40B4-BE49-F238E27FC236}">
                <a16:creationId xmlns:a16="http://schemas.microsoft.com/office/drawing/2014/main" id="{FBDDD745-567F-4102-9FBF-014E6FEDFE9A}"/>
              </a:ext>
            </a:extLst>
          </p:cNvPr>
          <p:cNvSpPr txBox="1"/>
          <p:nvPr/>
        </p:nvSpPr>
        <p:spPr>
          <a:xfrm rot="19872543">
            <a:off x="5520878" y="2801197"/>
            <a:ext cx="2674624" cy="518219"/>
          </a:xfrm>
          <a:prstGeom prst="rect">
            <a:avLst/>
          </a:prstGeom>
          <a:solidFill>
            <a:srgbClr val="FFFFFF">
              <a:alpha val="50196"/>
            </a:srgbClr>
          </a:solidFill>
        </p:spPr>
        <p:txBody>
          <a:bodyPr wrap="square" rtlCol="0">
            <a:spAutoFit/>
          </a:bodyPr>
          <a:lstStyle/>
          <a:p>
            <a:pPr algn="ctr">
              <a:lnSpc>
                <a:spcPts val="3700"/>
              </a:lnSpc>
            </a:pPr>
            <a:r>
              <a:rPr lang="en-GB" sz="2400" dirty="0">
                <a:solidFill>
                  <a:srgbClr val="FF0000"/>
                </a:solidFill>
              </a:rPr>
              <a:t>Early design</a:t>
            </a:r>
          </a:p>
        </p:txBody>
      </p:sp>
      <p:sp>
        <p:nvSpPr>
          <p:cNvPr id="4" name="Textfeld 1">
            <a:extLst>
              <a:ext uri="{FF2B5EF4-FFF2-40B4-BE49-F238E27FC236}">
                <a16:creationId xmlns:a16="http://schemas.microsoft.com/office/drawing/2014/main" id="{FC1D3789-5989-3CDB-A25A-9746578486B9}"/>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1234412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10</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Can existing sensors do the job ?</a:t>
            </a:r>
            <a:endParaRPr lang="en-US" sz="1800" dirty="0">
              <a:latin typeface="Arial" panose="020B0604020202020204" pitchFamily="34" charset="0"/>
              <a:cs typeface="Arial" panose="020B0604020202020204" pitchFamily="34" charset="0"/>
            </a:endParaRPr>
          </a:p>
          <a:p>
            <a:pPr>
              <a:lnSpc>
                <a:spcPct val="100000"/>
              </a:lnSpc>
              <a:spcBef>
                <a:spcPts val="300"/>
              </a:spcBef>
            </a:pPr>
            <a:endParaRPr lang="en-US" sz="1800" dirty="0">
              <a:latin typeface="Arial" panose="020B0604020202020204" pitchFamily="34" charset="0"/>
              <a:cs typeface="Arial" panose="020B0604020202020204" pitchFamily="34" charset="0"/>
            </a:endParaRPr>
          </a:p>
        </p:txBody>
      </p:sp>
      <p:grpSp>
        <p:nvGrpSpPr>
          <p:cNvPr id="2" name="Groupe 1">
            <a:extLst>
              <a:ext uri="{FF2B5EF4-FFF2-40B4-BE49-F238E27FC236}">
                <a16:creationId xmlns:a16="http://schemas.microsoft.com/office/drawing/2014/main" id="{167D0831-8CA4-8DE1-5362-A7C6BADF09FA}"/>
              </a:ext>
            </a:extLst>
          </p:cNvPr>
          <p:cNvGrpSpPr/>
          <p:nvPr/>
        </p:nvGrpSpPr>
        <p:grpSpPr>
          <a:xfrm>
            <a:off x="53138" y="1235791"/>
            <a:ext cx="3583364" cy="1180006"/>
            <a:chOff x="0" y="1124339"/>
            <a:chExt cx="3583364" cy="1180006"/>
          </a:xfrm>
        </p:grpSpPr>
        <p:pic>
          <p:nvPicPr>
            <p:cNvPr id="10" name="Picture 21">
              <a:extLst>
                <a:ext uri="{FF2B5EF4-FFF2-40B4-BE49-F238E27FC236}">
                  <a16:creationId xmlns:a16="http://schemas.microsoft.com/office/drawing/2014/main" id="{F19F7FEB-01B4-42F3-A2A4-95A7E9981EE7}"/>
                </a:ext>
              </a:extLst>
            </p:cNvPr>
            <p:cNvPicPr>
              <a:picLocks noChangeAspect="1"/>
            </p:cNvPicPr>
            <p:nvPr/>
          </p:nvPicPr>
          <p:blipFill rotWithShape="1">
            <a:blip r:embed="rId4"/>
            <a:srcRect b="33449"/>
            <a:stretch/>
          </p:blipFill>
          <p:spPr>
            <a:xfrm>
              <a:off x="0" y="1124339"/>
              <a:ext cx="3583364" cy="953368"/>
            </a:xfrm>
            <a:prstGeom prst="rect">
              <a:avLst/>
            </a:prstGeom>
          </p:spPr>
        </p:pic>
        <p:sp>
          <p:nvSpPr>
            <p:cNvPr id="12" name="TextBox 22">
              <a:extLst>
                <a:ext uri="{FF2B5EF4-FFF2-40B4-BE49-F238E27FC236}">
                  <a16:creationId xmlns:a16="http://schemas.microsoft.com/office/drawing/2014/main" id="{49D50A28-4395-476C-92C4-8E5842E87FEC}"/>
                </a:ext>
              </a:extLst>
            </p:cNvPr>
            <p:cNvSpPr txBox="1"/>
            <p:nvPr/>
          </p:nvSpPr>
          <p:spPr>
            <a:xfrm>
              <a:off x="51505" y="2027346"/>
              <a:ext cx="3269217" cy="276999"/>
            </a:xfrm>
            <a:prstGeom prst="rect">
              <a:avLst/>
            </a:prstGeom>
            <a:noFill/>
          </p:spPr>
          <p:txBody>
            <a:bodyPr wrap="square">
              <a:spAutoFit/>
            </a:bodyPr>
            <a:lstStyle/>
            <a:p>
              <a:pPr marL="0" indent="0">
                <a:buFont typeface="Arial"/>
                <a:buNone/>
              </a:pPr>
              <a:r>
                <a:rPr lang="en-GB" sz="600" dirty="0">
                  <a:solidFill>
                    <a:schemeClr val="bg1">
                      <a:lumMod val="50000"/>
                    </a:schemeClr>
                  </a:solidFill>
                </a:rPr>
                <a:t>HIE-ISOLDE alignment and system, technical design and project status, J.-C. </a:t>
              </a:r>
              <a:r>
                <a:rPr lang="en-GB" sz="600" dirty="0" err="1">
                  <a:solidFill>
                    <a:schemeClr val="bg1">
                      <a:lumMod val="50000"/>
                    </a:schemeClr>
                  </a:solidFill>
                </a:rPr>
                <a:t>Gayde</a:t>
              </a:r>
              <a:r>
                <a:rPr lang="en-GB" sz="600" dirty="0">
                  <a:solidFill>
                    <a:schemeClr val="bg1">
                      <a:lumMod val="50000"/>
                    </a:schemeClr>
                  </a:solidFill>
                </a:rPr>
                <a:t>, 2012. </a:t>
              </a:r>
            </a:p>
          </p:txBody>
        </p:sp>
      </p:grpSp>
      <p:grpSp>
        <p:nvGrpSpPr>
          <p:cNvPr id="15" name="Group 14">
            <a:extLst>
              <a:ext uri="{FF2B5EF4-FFF2-40B4-BE49-F238E27FC236}">
                <a16:creationId xmlns:a16="http://schemas.microsoft.com/office/drawing/2014/main" id="{3392E724-48BD-4961-955D-2C0D95911EA3}"/>
              </a:ext>
            </a:extLst>
          </p:cNvPr>
          <p:cNvGrpSpPr/>
          <p:nvPr/>
        </p:nvGrpSpPr>
        <p:grpSpPr>
          <a:xfrm>
            <a:off x="3636502" y="1160089"/>
            <a:ext cx="1453436" cy="1404456"/>
            <a:chOff x="3684836" y="3495693"/>
            <a:chExt cx="1728359" cy="1670114"/>
          </a:xfrm>
        </p:grpSpPr>
        <p:pic>
          <p:nvPicPr>
            <p:cNvPr id="19" name="Picture 2">
              <a:extLst>
                <a:ext uri="{FF2B5EF4-FFF2-40B4-BE49-F238E27FC236}">
                  <a16:creationId xmlns:a16="http://schemas.microsoft.com/office/drawing/2014/main" id="{8FC4F20A-7DDB-46A0-AE50-6A094F5063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6792" y="3495693"/>
              <a:ext cx="1626403" cy="1479795"/>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2">
              <a:extLst>
                <a:ext uri="{FF2B5EF4-FFF2-40B4-BE49-F238E27FC236}">
                  <a16:creationId xmlns:a16="http://schemas.microsoft.com/office/drawing/2014/main" id="{DA899CE1-131C-435F-9D4D-DF1C69A2A6F3}"/>
                </a:ext>
              </a:extLst>
            </p:cNvPr>
            <p:cNvSpPr txBox="1"/>
            <p:nvPr/>
          </p:nvSpPr>
          <p:spPr>
            <a:xfrm>
              <a:off x="3684836" y="4946211"/>
              <a:ext cx="1646584" cy="219596"/>
            </a:xfrm>
            <a:prstGeom prst="rect">
              <a:avLst/>
            </a:prstGeom>
            <a:noFill/>
          </p:spPr>
          <p:txBody>
            <a:bodyPr wrap="square">
              <a:spAutoFit/>
            </a:bodyPr>
            <a:lstStyle/>
            <a:p>
              <a:pPr marL="0" indent="0">
                <a:buFont typeface="Arial"/>
                <a:buNone/>
              </a:pPr>
              <a:r>
                <a:rPr lang="en-GB" sz="600" dirty="0">
                  <a:solidFill>
                    <a:schemeClr val="bg1">
                      <a:lumMod val="50000"/>
                    </a:schemeClr>
                  </a:solidFill>
                </a:rPr>
                <a:t>BCAM, Open Source Instrument</a:t>
              </a:r>
            </a:p>
          </p:txBody>
        </p:sp>
      </p:grpSp>
      <p:pic>
        <p:nvPicPr>
          <p:cNvPr id="22" name="Image 45">
            <a:extLst>
              <a:ext uri="{FF2B5EF4-FFF2-40B4-BE49-F238E27FC236}">
                <a16:creationId xmlns:a16="http://schemas.microsoft.com/office/drawing/2014/main" id="{161DF1B8-7EDF-4B27-9AB4-82FEE86003CB}"/>
              </a:ext>
            </a:extLst>
          </p:cNvPr>
          <p:cNvPicPr>
            <a:picLocks noChangeAspect="1"/>
          </p:cNvPicPr>
          <p:nvPr/>
        </p:nvPicPr>
        <p:blipFill rotWithShape="1">
          <a:blip r:embed="rId6">
            <a:extLst>
              <a:ext uri="{28A0092B-C50C-407E-A947-70E740481C1C}">
                <a14:useLocalDpi xmlns:a14="http://schemas.microsoft.com/office/drawing/2010/main" val="0"/>
              </a:ext>
            </a:extLst>
          </a:blip>
          <a:srcRect l="22780" t="21025" r="18331" b="28970"/>
          <a:stretch/>
        </p:blipFill>
        <p:spPr>
          <a:xfrm>
            <a:off x="372366" y="3912139"/>
            <a:ext cx="1659960" cy="1057142"/>
          </a:xfrm>
          <a:prstGeom prst="rect">
            <a:avLst/>
          </a:prstGeom>
          <a:ln>
            <a:solidFill>
              <a:schemeClr val="tx1"/>
            </a:solidFill>
          </a:ln>
        </p:spPr>
      </p:pic>
      <p:pic>
        <p:nvPicPr>
          <p:cNvPr id="23" name="Image 35">
            <a:extLst>
              <a:ext uri="{FF2B5EF4-FFF2-40B4-BE49-F238E27FC236}">
                <a16:creationId xmlns:a16="http://schemas.microsoft.com/office/drawing/2014/main" id="{A28EB874-DCB2-4C27-B826-568EF4C51B0F}"/>
              </a:ext>
            </a:extLst>
          </p:cNvPr>
          <p:cNvPicPr>
            <a:picLocks noChangeAspect="1"/>
          </p:cNvPicPr>
          <p:nvPr/>
        </p:nvPicPr>
        <p:blipFill rotWithShape="1">
          <a:blip r:embed="rId7">
            <a:clrChange>
              <a:clrFrom>
                <a:srgbClr val="FFFFFF"/>
              </a:clrFrom>
              <a:clrTo>
                <a:srgbClr val="FFFFFF">
                  <a:alpha val="0"/>
                </a:srgbClr>
              </a:clrTo>
            </a:clrChange>
          </a:blip>
          <a:srcRect r="3889"/>
          <a:stretch/>
        </p:blipFill>
        <p:spPr>
          <a:xfrm>
            <a:off x="53138" y="2960228"/>
            <a:ext cx="2232248" cy="905626"/>
          </a:xfrm>
          <a:prstGeom prst="rect">
            <a:avLst/>
          </a:prstGeom>
        </p:spPr>
      </p:pic>
      <p:sp>
        <p:nvSpPr>
          <p:cNvPr id="24" name="ZoneTexte 86">
            <a:extLst>
              <a:ext uri="{FF2B5EF4-FFF2-40B4-BE49-F238E27FC236}">
                <a16:creationId xmlns:a16="http://schemas.microsoft.com/office/drawing/2014/main" id="{AB921C4C-FA85-480F-BC1B-9F8D910F2E29}"/>
              </a:ext>
            </a:extLst>
          </p:cNvPr>
          <p:cNvSpPr txBox="1"/>
          <p:nvPr/>
        </p:nvSpPr>
        <p:spPr>
          <a:xfrm>
            <a:off x="21090" y="2749127"/>
            <a:ext cx="2376264" cy="261610"/>
          </a:xfrm>
          <a:prstGeom prst="rect">
            <a:avLst/>
          </a:prstGeom>
          <a:noFill/>
        </p:spPr>
        <p:txBody>
          <a:bodyPr wrap="square" rtlCol="0" anchor="ctr">
            <a:spAutoFit/>
          </a:bodyPr>
          <a:lstStyle/>
          <a:p>
            <a:r>
              <a:rPr lang="fr-FR" sz="1100" dirty="0" err="1"/>
              <a:t>Hydrostatic</a:t>
            </a:r>
            <a:r>
              <a:rPr lang="fr-FR" sz="1100" dirty="0"/>
              <a:t> </a:t>
            </a:r>
            <a:r>
              <a:rPr lang="fr-FR" sz="1100" dirty="0" err="1"/>
              <a:t>Leveling</a:t>
            </a:r>
            <a:r>
              <a:rPr lang="fr-FR" sz="1100" dirty="0"/>
              <a:t> System (HLS)</a:t>
            </a:r>
          </a:p>
        </p:txBody>
      </p:sp>
      <p:pic>
        <p:nvPicPr>
          <p:cNvPr id="25" name="Image 54">
            <a:extLst>
              <a:ext uri="{FF2B5EF4-FFF2-40B4-BE49-F238E27FC236}">
                <a16:creationId xmlns:a16="http://schemas.microsoft.com/office/drawing/2014/main" id="{CD99F2CA-ACDF-44A1-A43A-1E7D51CD6B49}"/>
              </a:ext>
            </a:extLst>
          </p:cNvPr>
          <p:cNvPicPr>
            <a:picLocks noChangeAspect="1"/>
          </p:cNvPicPr>
          <p:nvPr/>
        </p:nvPicPr>
        <p:blipFill rotWithShape="1">
          <a:blip r:embed="rId8">
            <a:extLst>
              <a:ext uri="{28A0092B-C50C-407E-A947-70E740481C1C}">
                <a14:useLocalDpi xmlns:a14="http://schemas.microsoft.com/office/drawing/2010/main" val="0"/>
              </a:ext>
            </a:extLst>
          </a:blip>
          <a:srcRect l="38289" t="15642" r="7827" b="28046"/>
          <a:stretch/>
        </p:blipFill>
        <p:spPr>
          <a:xfrm>
            <a:off x="2620251" y="3024375"/>
            <a:ext cx="1717659" cy="1346298"/>
          </a:xfrm>
          <a:prstGeom prst="rect">
            <a:avLst/>
          </a:prstGeom>
          <a:ln>
            <a:solidFill>
              <a:schemeClr val="tx1"/>
            </a:solidFill>
          </a:ln>
        </p:spPr>
      </p:pic>
      <p:pic>
        <p:nvPicPr>
          <p:cNvPr id="26" name="Image 38">
            <a:extLst>
              <a:ext uri="{FF2B5EF4-FFF2-40B4-BE49-F238E27FC236}">
                <a16:creationId xmlns:a16="http://schemas.microsoft.com/office/drawing/2014/main" id="{C7B40356-77B5-4301-9538-851173CA461E}"/>
              </a:ext>
            </a:extLst>
          </p:cNvPr>
          <p:cNvPicPr>
            <a:picLocks noChangeAspect="1"/>
          </p:cNvPicPr>
          <p:nvPr/>
        </p:nvPicPr>
        <p:blipFill rotWithShape="1">
          <a:blip r:embed="rId9">
            <a:clrChange>
              <a:clrFrom>
                <a:srgbClr val="FFFFFF"/>
              </a:clrFrom>
              <a:clrTo>
                <a:srgbClr val="FFFFFF">
                  <a:alpha val="0"/>
                </a:srgbClr>
              </a:clrTo>
            </a:clrChange>
          </a:blip>
          <a:srcRect b="6842"/>
          <a:stretch/>
        </p:blipFill>
        <p:spPr>
          <a:xfrm>
            <a:off x="2532385" y="4350508"/>
            <a:ext cx="1893389" cy="761145"/>
          </a:xfrm>
          <a:prstGeom prst="rect">
            <a:avLst/>
          </a:prstGeom>
        </p:spPr>
      </p:pic>
      <p:sp>
        <p:nvSpPr>
          <p:cNvPr id="27" name="ZoneTexte 47">
            <a:extLst>
              <a:ext uri="{FF2B5EF4-FFF2-40B4-BE49-F238E27FC236}">
                <a16:creationId xmlns:a16="http://schemas.microsoft.com/office/drawing/2014/main" id="{7E84BC4F-38F8-46CB-B483-A4B6B49EC7BD}"/>
              </a:ext>
            </a:extLst>
          </p:cNvPr>
          <p:cNvSpPr txBox="1"/>
          <p:nvPr/>
        </p:nvSpPr>
        <p:spPr>
          <a:xfrm>
            <a:off x="2409707" y="2744977"/>
            <a:ext cx="2162293" cy="261610"/>
          </a:xfrm>
          <a:prstGeom prst="rect">
            <a:avLst/>
          </a:prstGeom>
          <a:noFill/>
        </p:spPr>
        <p:txBody>
          <a:bodyPr wrap="square" rtlCol="0" anchor="ctr">
            <a:spAutoFit/>
          </a:bodyPr>
          <a:lstStyle/>
          <a:p>
            <a:r>
              <a:rPr lang="fr-FR" sz="1100" dirty="0"/>
              <a:t>Wire </a:t>
            </a:r>
            <a:r>
              <a:rPr lang="fr-FR" sz="1100" dirty="0" err="1"/>
              <a:t>Positioning</a:t>
            </a:r>
            <a:r>
              <a:rPr lang="fr-FR" sz="1100" dirty="0"/>
              <a:t> </a:t>
            </a:r>
            <a:r>
              <a:rPr lang="fr-FR" sz="1100" dirty="0" err="1"/>
              <a:t>Sensor</a:t>
            </a:r>
            <a:r>
              <a:rPr lang="fr-FR" sz="1100" dirty="0"/>
              <a:t> (WPS)</a:t>
            </a:r>
          </a:p>
        </p:txBody>
      </p:sp>
      <p:grpSp>
        <p:nvGrpSpPr>
          <p:cNvPr id="28" name="Group 27">
            <a:extLst>
              <a:ext uri="{FF2B5EF4-FFF2-40B4-BE49-F238E27FC236}">
                <a16:creationId xmlns:a16="http://schemas.microsoft.com/office/drawing/2014/main" id="{ECE8A25D-0061-4540-AD5F-2EB7D5EB006C}"/>
              </a:ext>
            </a:extLst>
          </p:cNvPr>
          <p:cNvGrpSpPr/>
          <p:nvPr/>
        </p:nvGrpSpPr>
        <p:grpSpPr>
          <a:xfrm>
            <a:off x="6223808" y="949758"/>
            <a:ext cx="2822323" cy="1067285"/>
            <a:chOff x="2141932" y="3414550"/>
            <a:chExt cx="3933399" cy="1487448"/>
          </a:xfrm>
        </p:grpSpPr>
        <p:pic>
          <p:nvPicPr>
            <p:cNvPr id="29" name="Picture 28">
              <a:extLst>
                <a:ext uri="{FF2B5EF4-FFF2-40B4-BE49-F238E27FC236}">
                  <a16:creationId xmlns:a16="http://schemas.microsoft.com/office/drawing/2014/main" id="{E753872B-940C-4F98-B43D-20BAE7208069}"/>
                </a:ext>
              </a:extLst>
            </p:cNvPr>
            <p:cNvPicPr>
              <a:picLocks noChangeAspect="1"/>
            </p:cNvPicPr>
            <p:nvPr/>
          </p:nvPicPr>
          <p:blipFill>
            <a:blip r:embed="rId10"/>
            <a:stretch>
              <a:fillRect/>
            </a:stretch>
          </p:blipFill>
          <p:spPr>
            <a:xfrm>
              <a:off x="4092067" y="3414550"/>
              <a:ext cx="1983264" cy="1487448"/>
            </a:xfrm>
            <a:prstGeom prst="rect">
              <a:avLst/>
            </a:prstGeom>
          </p:spPr>
        </p:pic>
        <p:sp>
          <p:nvSpPr>
            <p:cNvPr id="30" name="TextBox 20">
              <a:extLst>
                <a:ext uri="{FF2B5EF4-FFF2-40B4-BE49-F238E27FC236}">
                  <a16:creationId xmlns:a16="http://schemas.microsoft.com/office/drawing/2014/main" id="{7F14DA52-A5E9-4C00-A9B4-78F987E745A7}"/>
                </a:ext>
              </a:extLst>
            </p:cNvPr>
            <p:cNvSpPr txBox="1"/>
            <p:nvPr/>
          </p:nvSpPr>
          <p:spPr>
            <a:xfrm>
              <a:off x="2141932" y="3803125"/>
              <a:ext cx="2094396" cy="461665"/>
            </a:xfrm>
            <a:prstGeom prst="rect">
              <a:avLst/>
            </a:prstGeom>
            <a:noFill/>
          </p:spPr>
          <p:txBody>
            <a:bodyPr wrap="square">
              <a:spAutoFit/>
            </a:bodyPr>
            <a:lstStyle/>
            <a:p>
              <a:pPr marL="0" indent="0">
                <a:buFont typeface="Arial"/>
                <a:buNone/>
              </a:pPr>
              <a:r>
                <a:rPr lang="en-GB" sz="600" dirty="0" err="1">
                  <a:solidFill>
                    <a:schemeClr val="bg1">
                      <a:lumMod val="50000"/>
                    </a:schemeClr>
                  </a:solidFill>
                </a:rPr>
                <a:t>Gayde</a:t>
              </a:r>
              <a:r>
                <a:rPr lang="en-GB" sz="600" dirty="0">
                  <a:solidFill>
                    <a:schemeClr val="bg1">
                      <a:lumMod val="50000"/>
                    </a:schemeClr>
                  </a:solidFill>
                </a:rPr>
                <a:t>, J-Ch, and </a:t>
              </a:r>
              <a:r>
                <a:rPr lang="en-GB" sz="600" dirty="0" err="1">
                  <a:solidFill>
                    <a:schemeClr val="bg1">
                      <a:lumMod val="50000"/>
                    </a:schemeClr>
                  </a:solidFill>
                </a:rPr>
                <a:t>Kamugasa</a:t>
              </a:r>
              <a:r>
                <a:rPr lang="en-GB" sz="600" dirty="0">
                  <a:solidFill>
                    <a:schemeClr val="bg1">
                      <a:lumMod val="50000"/>
                    </a:schemeClr>
                  </a:solidFill>
                </a:rPr>
                <a:t>, S., "Evaluation of Frequency Scanning Interferometer Performances for Surveying, Alignment and Monitoring of Physics Instrumentation." (2018): WEPAF069.</a:t>
              </a:r>
            </a:p>
          </p:txBody>
        </p:sp>
      </p:grpSp>
      <p:grpSp>
        <p:nvGrpSpPr>
          <p:cNvPr id="3" name="Groupe 2">
            <a:extLst>
              <a:ext uri="{FF2B5EF4-FFF2-40B4-BE49-F238E27FC236}">
                <a16:creationId xmlns:a16="http://schemas.microsoft.com/office/drawing/2014/main" id="{8526BE12-D028-32C1-B173-7CC3DCC9F362}"/>
              </a:ext>
            </a:extLst>
          </p:cNvPr>
          <p:cNvGrpSpPr/>
          <p:nvPr/>
        </p:nvGrpSpPr>
        <p:grpSpPr>
          <a:xfrm>
            <a:off x="5217963" y="2270977"/>
            <a:ext cx="3856558" cy="2596570"/>
            <a:chOff x="5217963" y="2270977"/>
            <a:chExt cx="3856558" cy="2596570"/>
          </a:xfrm>
        </p:grpSpPr>
        <p:pic>
          <p:nvPicPr>
            <p:cNvPr id="31" name="Picture 30">
              <a:extLst>
                <a:ext uri="{FF2B5EF4-FFF2-40B4-BE49-F238E27FC236}">
                  <a16:creationId xmlns:a16="http://schemas.microsoft.com/office/drawing/2014/main" id="{A886BC5F-2CCA-4D40-B552-903269596AE2}"/>
                </a:ext>
              </a:extLst>
            </p:cNvPr>
            <p:cNvPicPr>
              <a:picLocks noChangeAspect="1"/>
            </p:cNvPicPr>
            <p:nvPr/>
          </p:nvPicPr>
          <p:blipFill>
            <a:blip r:embed="rId11"/>
            <a:stretch>
              <a:fillRect/>
            </a:stretch>
          </p:blipFill>
          <p:spPr>
            <a:xfrm>
              <a:off x="5217963" y="2270977"/>
              <a:ext cx="3856558" cy="2596570"/>
            </a:xfrm>
            <a:prstGeom prst="rect">
              <a:avLst/>
            </a:prstGeom>
          </p:spPr>
        </p:pic>
        <p:sp>
          <p:nvSpPr>
            <p:cNvPr id="32" name="TextBox 20">
              <a:extLst>
                <a:ext uri="{FF2B5EF4-FFF2-40B4-BE49-F238E27FC236}">
                  <a16:creationId xmlns:a16="http://schemas.microsoft.com/office/drawing/2014/main" id="{B6A21AD2-5685-C370-B75B-B0BD2B2B3DA3}"/>
                </a:ext>
              </a:extLst>
            </p:cNvPr>
            <p:cNvSpPr txBox="1"/>
            <p:nvPr/>
          </p:nvSpPr>
          <p:spPr>
            <a:xfrm>
              <a:off x="5596004" y="4440710"/>
              <a:ext cx="1515670" cy="369332"/>
            </a:xfrm>
            <a:prstGeom prst="rect">
              <a:avLst/>
            </a:prstGeom>
            <a:noFill/>
          </p:spPr>
          <p:txBody>
            <a:bodyPr wrap="square">
              <a:spAutoFit/>
            </a:bodyPr>
            <a:lstStyle/>
            <a:p>
              <a:pPr marL="0" indent="0">
                <a:buFont typeface="Arial"/>
                <a:buNone/>
              </a:pPr>
              <a:r>
                <a:rPr lang="en-GB" sz="600" dirty="0">
                  <a:solidFill>
                    <a:schemeClr val="bg1">
                      <a:lumMod val="50000"/>
                    </a:schemeClr>
                  </a:solidFill>
                </a:rPr>
                <a:t>M. Sosin, A. Herty, J. Rutkowski on behalf of GM-HPA Team</a:t>
              </a:r>
            </a:p>
            <a:p>
              <a:pPr marL="0" indent="0">
                <a:buFont typeface="Arial"/>
                <a:buNone/>
              </a:pPr>
              <a:r>
                <a:rPr lang="en-GB" sz="600" dirty="0">
                  <a:solidFill>
                    <a:schemeClr val="bg1">
                      <a:lumMod val="50000"/>
                    </a:schemeClr>
                  </a:solidFill>
                </a:rPr>
                <a:t>WP15.4 Sensor review, 2021.07.06</a:t>
              </a:r>
            </a:p>
          </p:txBody>
        </p:sp>
      </p:grpSp>
      <p:sp>
        <p:nvSpPr>
          <p:cNvPr id="33" name="TextBox 32">
            <a:extLst>
              <a:ext uri="{FF2B5EF4-FFF2-40B4-BE49-F238E27FC236}">
                <a16:creationId xmlns:a16="http://schemas.microsoft.com/office/drawing/2014/main" id="{7959DAAB-EBDD-4CC3-ACAA-101AB24EB8E8}"/>
              </a:ext>
            </a:extLst>
          </p:cNvPr>
          <p:cNvSpPr txBox="1"/>
          <p:nvPr/>
        </p:nvSpPr>
        <p:spPr>
          <a:xfrm rot="19872543">
            <a:off x="573735" y="3541808"/>
            <a:ext cx="3562806" cy="518219"/>
          </a:xfrm>
          <a:prstGeom prst="rect">
            <a:avLst/>
          </a:prstGeom>
          <a:solidFill>
            <a:srgbClr val="FFFFFF">
              <a:alpha val="50196"/>
            </a:srgbClr>
          </a:solidFill>
        </p:spPr>
        <p:txBody>
          <a:bodyPr wrap="square" rtlCol="0">
            <a:spAutoFit/>
          </a:bodyPr>
          <a:lstStyle/>
          <a:p>
            <a:pPr algn="ctr">
              <a:lnSpc>
                <a:spcPts val="3700"/>
              </a:lnSpc>
            </a:pPr>
            <a:r>
              <a:rPr lang="en-GB" sz="2400" dirty="0">
                <a:solidFill>
                  <a:srgbClr val="FF0000"/>
                </a:solidFill>
              </a:rPr>
              <a:t>Infrastructure required</a:t>
            </a:r>
          </a:p>
        </p:txBody>
      </p:sp>
      <p:sp>
        <p:nvSpPr>
          <p:cNvPr id="34" name="TextBox 33">
            <a:extLst>
              <a:ext uri="{FF2B5EF4-FFF2-40B4-BE49-F238E27FC236}">
                <a16:creationId xmlns:a16="http://schemas.microsoft.com/office/drawing/2014/main" id="{1C03FBEB-0057-4963-96ED-AFBC2998E83D}"/>
              </a:ext>
            </a:extLst>
          </p:cNvPr>
          <p:cNvSpPr txBox="1"/>
          <p:nvPr/>
        </p:nvSpPr>
        <p:spPr>
          <a:xfrm rot="19872543">
            <a:off x="1273563" y="1512031"/>
            <a:ext cx="2674624" cy="518219"/>
          </a:xfrm>
          <a:prstGeom prst="rect">
            <a:avLst/>
          </a:prstGeom>
          <a:solidFill>
            <a:srgbClr val="FFFFFF">
              <a:alpha val="50196"/>
            </a:srgbClr>
          </a:solidFill>
        </p:spPr>
        <p:txBody>
          <a:bodyPr wrap="square" rtlCol="0">
            <a:spAutoFit/>
          </a:bodyPr>
          <a:lstStyle/>
          <a:p>
            <a:pPr algn="ctr">
              <a:lnSpc>
                <a:spcPts val="3700"/>
              </a:lnSpc>
            </a:pPr>
            <a:r>
              <a:rPr lang="en-GB" sz="2400" dirty="0">
                <a:solidFill>
                  <a:srgbClr val="FF0000"/>
                </a:solidFill>
              </a:rPr>
              <a:t>Radiations</a:t>
            </a:r>
          </a:p>
        </p:txBody>
      </p:sp>
      <p:sp>
        <p:nvSpPr>
          <p:cNvPr id="35" name="TextBox 34">
            <a:extLst>
              <a:ext uri="{FF2B5EF4-FFF2-40B4-BE49-F238E27FC236}">
                <a16:creationId xmlns:a16="http://schemas.microsoft.com/office/drawing/2014/main" id="{FBDDD745-567F-4102-9FBF-014E6FEDFE9A}"/>
              </a:ext>
            </a:extLst>
          </p:cNvPr>
          <p:cNvSpPr txBox="1"/>
          <p:nvPr/>
        </p:nvSpPr>
        <p:spPr>
          <a:xfrm rot="19872543">
            <a:off x="5520878" y="2801197"/>
            <a:ext cx="2674624" cy="518219"/>
          </a:xfrm>
          <a:prstGeom prst="rect">
            <a:avLst/>
          </a:prstGeom>
          <a:solidFill>
            <a:srgbClr val="FFFFFF">
              <a:alpha val="50196"/>
            </a:srgbClr>
          </a:solidFill>
        </p:spPr>
        <p:txBody>
          <a:bodyPr wrap="square" rtlCol="0">
            <a:spAutoFit/>
          </a:bodyPr>
          <a:lstStyle/>
          <a:p>
            <a:pPr algn="ctr">
              <a:lnSpc>
                <a:spcPts val="3700"/>
              </a:lnSpc>
            </a:pPr>
            <a:r>
              <a:rPr lang="en-GB" sz="2400" dirty="0">
                <a:solidFill>
                  <a:srgbClr val="FF0000"/>
                </a:solidFill>
              </a:rPr>
              <a:t>Early design</a:t>
            </a:r>
          </a:p>
        </p:txBody>
      </p:sp>
      <p:sp>
        <p:nvSpPr>
          <p:cNvPr id="36" name="Text Placeholder 2">
            <a:extLst>
              <a:ext uri="{FF2B5EF4-FFF2-40B4-BE49-F238E27FC236}">
                <a16:creationId xmlns:a16="http://schemas.microsoft.com/office/drawing/2014/main" id="{0C11A241-2E6E-4892-96A1-EEE54405F397}"/>
              </a:ext>
            </a:extLst>
          </p:cNvPr>
          <p:cNvSpPr txBox="1">
            <a:spLocks/>
          </p:cNvSpPr>
          <p:nvPr/>
        </p:nvSpPr>
        <p:spPr>
          <a:xfrm>
            <a:off x="4139952" y="435806"/>
            <a:ext cx="5065192" cy="314581"/>
          </a:xfrm>
          <a:prstGeom prst="rect">
            <a:avLst/>
          </a:prstGeom>
        </p:spPr>
        <p:txBody>
          <a:bodyPr vert="horz" lIns="91440" tIns="45720" rIns="91440" bIns="45720" rtlCol="0" anchor="t">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lnSpc>
                <a:spcPct val="100000"/>
              </a:lnSpc>
              <a:buFont typeface="Wingdings" panose="05000000000000000000" pitchFamily="2" charset="2"/>
              <a:buChar char="Ø"/>
            </a:pPr>
            <a:r>
              <a:rPr lang="en-GB" sz="900" b="0" dirty="0"/>
              <a:t>Other sensor technology share the same limitations (inductive, ultrasonic …)</a:t>
            </a:r>
          </a:p>
        </p:txBody>
      </p:sp>
      <p:sp>
        <p:nvSpPr>
          <p:cNvPr id="5" name="TextBox 4">
            <a:extLst>
              <a:ext uri="{FF2B5EF4-FFF2-40B4-BE49-F238E27FC236}">
                <a16:creationId xmlns:a16="http://schemas.microsoft.com/office/drawing/2014/main" id="{F2088C09-FBA3-A46B-21C5-66013265BE4E}"/>
              </a:ext>
            </a:extLst>
          </p:cNvPr>
          <p:cNvSpPr txBox="1"/>
          <p:nvPr/>
        </p:nvSpPr>
        <p:spPr>
          <a:xfrm>
            <a:off x="4139952" y="619696"/>
            <a:ext cx="4577898" cy="230832"/>
          </a:xfrm>
          <a:prstGeom prst="rect">
            <a:avLst/>
          </a:prstGeom>
          <a:noFill/>
        </p:spPr>
        <p:txBody>
          <a:bodyPr wrap="square">
            <a:spAutoFit/>
          </a:bodyPr>
          <a:lstStyle/>
          <a:p>
            <a:pPr marL="171450" indent="-171450">
              <a:lnSpc>
                <a:spcPct val="100000"/>
              </a:lnSpc>
              <a:buFont typeface="Wingdings" panose="05000000000000000000" pitchFamily="2" charset="2"/>
              <a:buChar char="Ø"/>
            </a:pPr>
            <a:r>
              <a:rPr lang="en-GB" sz="900" b="0" dirty="0"/>
              <a:t>Underlined by the absence of solutions from the CLIC and ILC projects</a:t>
            </a:r>
          </a:p>
        </p:txBody>
      </p:sp>
      <p:sp>
        <p:nvSpPr>
          <p:cNvPr id="6" name="Textfeld 1">
            <a:extLst>
              <a:ext uri="{FF2B5EF4-FFF2-40B4-BE49-F238E27FC236}">
                <a16:creationId xmlns:a16="http://schemas.microsoft.com/office/drawing/2014/main" id="{B3E18112-0D87-BFAE-1B30-8FA5392C9951}"/>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34254718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11</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Proposition of a strategy for the alignment and monitoring of the MDI</a:t>
            </a:r>
            <a:endParaRPr lang="en-US" sz="18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E915D011-EC8A-4BE0-B754-46555A47A5E1}"/>
              </a:ext>
            </a:extLst>
          </p:cNvPr>
          <p:cNvSpPr txBox="1"/>
          <p:nvPr/>
        </p:nvSpPr>
        <p:spPr>
          <a:xfrm>
            <a:off x="63632" y="3267174"/>
            <a:ext cx="3720615" cy="1754326"/>
          </a:xfrm>
          <a:prstGeom prst="rect">
            <a:avLst/>
          </a:prstGeom>
          <a:noFill/>
        </p:spPr>
        <p:txBody>
          <a:bodyPr wrap="square">
            <a:spAutoFit/>
          </a:bodyPr>
          <a:lstStyle/>
          <a:p>
            <a:pPr algn="l"/>
            <a:r>
              <a:rPr lang="fr-FR" sz="1200" dirty="0"/>
              <a:t>Goals :</a:t>
            </a:r>
          </a:p>
          <a:p>
            <a:pPr marL="171450" indent="-171450" algn="l">
              <a:buFont typeface="Arial" panose="020B0604020202020204" pitchFamily="34" charset="0"/>
              <a:buChar char="•"/>
            </a:pPr>
            <a:r>
              <a:rPr lang="fr-FR" sz="1200" dirty="0"/>
              <a:t>Monitor an interface at the end of QC1 to </a:t>
            </a:r>
            <a:r>
              <a:rPr lang="fr-FR" sz="1200" dirty="0" err="1"/>
              <a:t>retrieve</a:t>
            </a:r>
            <a:r>
              <a:rPr lang="fr-FR" sz="1200" dirty="0"/>
              <a:t> the position of </a:t>
            </a:r>
            <a:r>
              <a:rPr lang="fr-FR" sz="1200" dirty="0" err="1"/>
              <a:t>internal</a:t>
            </a:r>
            <a:r>
              <a:rPr lang="fr-FR" sz="1200" dirty="0"/>
              <a:t> component (</a:t>
            </a:r>
            <a:r>
              <a:rPr lang="fr-FR" sz="1200" dirty="0" err="1"/>
              <a:t>monitored</a:t>
            </a:r>
            <a:r>
              <a:rPr lang="fr-FR" sz="1200" dirty="0"/>
              <a:t> </a:t>
            </a:r>
            <a:r>
              <a:rPr lang="fr-FR" sz="1200" dirty="0" err="1"/>
              <a:t>thanks</a:t>
            </a:r>
            <a:r>
              <a:rPr lang="fr-FR" sz="1200" dirty="0"/>
              <a:t> to the </a:t>
            </a:r>
            <a:r>
              <a:rPr lang="fr-FR" sz="1200" dirty="0" err="1"/>
              <a:t>internal</a:t>
            </a:r>
            <a:r>
              <a:rPr lang="fr-FR" sz="1200" dirty="0"/>
              <a:t> monitoring system).</a:t>
            </a:r>
          </a:p>
          <a:p>
            <a:pPr marL="171450" indent="-171450" algn="l">
              <a:buFont typeface="Arial" panose="020B0604020202020204" pitchFamily="34" charset="0"/>
              <a:buChar char="•"/>
            </a:pPr>
            <a:r>
              <a:rPr lang="fr-FR" sz="1200" dirty="0"/>
              <a:t>Monitor the </a:t>
            </a:r>
            <a:r>
              <a:rPr lang="fr-FR" sz="1200" dirty="0" err="1"/>
              <a:t>alignment</a:t>
            </a:r>
            <a:r>
              <a:rPr lang="fr-FR" sz="1200" dirty="0"/>
              <a:t> </a:t>
            </a:r>
            <a:r>
              <a:rPr lang="fr-FR" sz="1200" dirty="0" err="1"/>
              <a:t>between</a:t>
            </a:r>
            <a:r>
              <a:rPr lang="fr-FR" sz="1200" dirty="0"/>
              <a:t> QC1 and QC2.</a:t>
            </a:r>
          </a:p>
          <a:p>
            <a:pPr marL="171450" indent="-171450" algn="l">
              <a:buFont typeface="Arial" panose="020B0604020202020204" pitchFamily="34" charset="0"/>
              <a:buChar char="•"/>
            </a:pPr>
            <a:r>
              <a:rPr lang="fr-FR" sz="1200" dirty="0"/>
              <a:t>Monitor the </a:t>
            </a:r>
            <a:r>
              <a:rPr lang="fr-FR" sz="1200" dirty="0" err="1"/>
              <a:t>alignment</a:t>
            </a:r>
            <a:r>
              <a:rPr lang="fr-FR" sz="1200" dirty="0"/>
              <a:t> </a:t>
            </a:r>
            <a:r>
              <a:rPr lang="fr-FR" sz="1200" dirty="0" err="1"/>
              <a:t>between</a:t>
            </a:r>
            <a:r>
              <a:rPr lang="fr-FR" sz="1200" dirty="0"/>
              <a:t> the </a:t>
            </a:r>
            <a:r>
              <a:rPr lang="fr-FR" sz="1200" dirty="0" err="1"/>
              <a:t>inner</a:t>
            </a:r>
            <a:r>
              <a:rPr lang="fr-FR" sz="1200" dirty="0"/>
              <a:t> components and the </a:t>
            </a:r>
            <a:r>
              <a:rPr lang="fr-FR" sz="1200" dirty="0" err="1"/>
              <a:t>experiment</a:t>
            </a:r>
            <a:r>
              <a:rPr lang="fr-FR" sz="1200" dirty="0"/>
              <a:t> </a:t>
            </a:r>
            <a:r>
              <a:rPr lang="fr-FR" sz="1200" dirty="0" err="1"/>
              <a:t>solenoid</a:t>
            </a:r>
            <a:r>
              <a:rPr lang="fr-FR" sz="1200" dirty="0"/>
              <a:t>.</a:t>
            </a:r>
          </a:p>
          <a:p>
            <a:pPr marL="171450" indent="-171450">
              <a:buFont typeface="Arial" panose="020B0604020202020204" pitchFamily="34" charset="0"/>
              <a:buChar char="•"/>
            </a:pPr>
            <a:r>
              <a:rPr lang="fr-FR" sz="1200" dirty="0"/>
              <a:t>Monitor the </a:t>
            </a:r>
            <a:r>
              <a:rPr lang="fr-FR" sz="1200" dirty="0" err="1"/>
              <a:t>alignment</a:t>
            </a:r>
            <a:r>
              <a:rPr lang="fr-FR" sz="1200" dirty="0"/>
              <a:t> </a:t>
            </a:r>
            <a:r>
              <a:rPr lang="fr-FR" sz="1200" dirty="0" err="1"/>
              <a:t>between</a:t>
            </a:r>
            <a:r>
              <a:rPr lang="fr-FR" sz="1200" dirty="0"/>
              <a:t> the </a:t>
            </a:r>
            <a:r>
              <a:rPr lang="fr-FR" sz="1200" dirty="0" err="1"/>
              <a:t>two</a:t>
            </a:r>
            <a:r>
              <a:rPr lang="fr-FR" sz="1200" dirty="0"/>
              <a:t> </a:t>
            </a:r>
            <a:r>
              <a:rPr lang="fr-FR" sz="1200" dirty="0" err="1"/>
              <a:t>sides</a:t>
            </a:r>
            <a:r>
              <a:rPr lang="fr-FR" sz="1200" dirty="0"/>
              <a:t> of the </a:t>
            </a:r>
            <a:r>
              <a:rPr lang="fr-FR" sz="1200" dirty="0" err="1"/>
              <a:t>experiment</a:t>
            </a:r>
            <a:r>
              <a:rPr lang="fr-FR" sz="1200" dirty="0"/>
              <a:t>.</a:t>
            </a:r>
          </a:p>
        </p:txBody>
      </p:sp>
      <p:sp>
        <p:nvSpPr>
          <p:cNvPr id="15" name="Text Placeholder 2">
            <a:extLst>
              <a:ext uri="{FF2B5EF4-FFF2-40B4-BE49-F238E27FC236}">
                <a16:creationId xmlns:a16="http://schemas.microsoft.com/office/drawing/2014/main" id="{42552743-8627-477C-98AE-3561FEFDD6AF}"/>
              </a:ext>
            </a:extLst>
          </p:cNvPr>
          <p:cNvSpPr txBox="1">
            <a:spLocks/>
          </p:cNvSpPr>
          <p:nvPr/>
        </p:nvSpPr>
        <p:spPr>
          <a:xfrm>
            <a:off x="35496" y="988515"/>
            <a:ext cx="8017632" cy="3088800"/>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Wingdings" panose="05000000000000000000" pitchFamily="2" charset="2"/>
              <a:buChar char="Ø"/>
            </a:pPr>
            <a:r>
              <a:rPr lang="en-GB" b="0" dirty="0"/>
              <a:t>Alignment and monitoring system composed of :</a:t>
            </a:r>
          </a:p>
          <a:p>
            <a:pPr marL="758250" lvl="1" indent="-285750">
              <a:buFont typeface="Wingdings" panose="05000000000000000000" pitchFamily="2" charset="2"/>
              <a:buChar char="§"/>
            </a:pPr>
            <a:r>
              <a:rPr lang="en-GB" dirty="0"/>
              <a:t>External alignment system</a:t>
            </a:r>
          </a:p>
          <a:p>
            <a:pPr marL="758250" lvl="1" indent="-285750">
              <a:buFont typeface="Wingdings" panose="05000000000000000000" pitchFamily="2" charset="2"/>
              <a:buChar char="§"/>
            </a:pPr>
            <a:r>
              <a:rPr lang="en-GB" b="0" dirty="0"/>
              <a:t>Internal alignment system</a:t>
            </a:r>
          </a:p>
          <a:p>
            <a:pPr marL="758250" lvl="1" indent="-285750">
              <a:lnSpc>
                <a:spcPct val="100000"/>
              </a:lnSpc>
              <a:buFont typeface="Wingdings" panose="05000000000000000000" pitchFamily="2" charset="2"/>
              <a:buChar char="§"/>
            </a:pPr>
            <a:endParaRPr lang="en-GB" b="0" dirty="0"/>
          </a:p>
        </p:txBody>
      </p:sp>
      <p:pic>
        <p:nvPicPr>
          <p:cNvPr id="19" name="Image 2">
            <a:extLst>
              <a:ext uri="{FF2B5EF4-FFF2-40B4-BE49-F238E27FC236}">
                <a16:creationId xmlns:a16="http://schemas.microsoft.com/office/drawing/2014/main" id="{230E84E6-9845-9BE8-31DC-43CB093A6F7D}"/>
              </a:ext>
            </a:extLst>
          </p:cNvPr>
          <p:cNvPicPr>
            <a:picLocks noChangeAspect="1"/>
          </p:cNvPicPr>
          <p:nvPr/>
        </p:nvPicPr>
        <p:blipFill rotWithShape="1">
          <a:blip r:embed="rId4">
            <a:clrChange>
              <a:clrFrom>
                <a:srgbClr val="FFFFFF"/>
              </a:clrFrom>
              <a:clrTo>
                <a:srgbClr val="FFFFFF">
                  <a:alpha val="0"/>
                </a:srgbClr>
              </a:clrTo>
            </a:clrChange>
          </a:blip>
          <a:srcRect l="1995" t="3958" r="9738" b="7286"/>
          <a:stretch/>
        </p:blipFill>
        <p:spPr>
          <a:xfrm>
            <a:off x="3784247" y="937525"/>
            <a:ext cx="5324257" cy="3300514"/>
          </a:xfrm>
          <a:prstGeom prst="rect">
            <a:avLst/>
          </a:prstGeom>
        </p:spPr>
      </p:pic>
      <p:sp>
        <p:nvSpPr>
          <p:cNvPr id="23" name="Rectangle 22">
            <a:extLst>
              <a:ext uri="{FF2B5EF4-FFF2-40B4-BE49-F238E27FC236}">
                <a16:creationId xmlns:a16="http://schemas.microsoft.com/office/drawing/2014/main" id="{8F60E6C8-CE3F-6A86-BAE7-91B0489C3BAE}"/>
              </a:ext>
            </a:extLst>
          </p:cNvPr>
          <p:cNvSpPr/>
          <p:nvPr/>
        </p:nvSpPr>
        <p:spPr>
          <a:xfrm rot="346547">
            <a:off x="4866022" y="2354332"/>
            <a:ext cx="350133" cy="50561"/>
          </a:xfrm>
          <a:prstGeom prst="rect">
            <a:avLst/>
          </a:prstGeom>
          <a:solidFill>
            <a:schemeClr val="accent5"/>
          </a:solidFill>
          <a:ln>
            <a:solidFill>
              <a:schemeClr val="accent5"/>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72BC82FC-7963-BDD4-6416-AA0B7BDD4CE3}"/>
              </a:ext>
            </a:extLst>
          </p:cNvPr>
          <p:cNvSpPr/>
          <p:nvPr/>
        </p:nvSpPr>
        <p:spPr>
          <a:xfrm rot="346547">
            <a:off x="7677151" y="2631414"/>
            <a:ext cx="350133" cy="50561"/>
          </a:xfrm>
          <a:prstGeom prst="rect">
            <a:avLst/>
          </a:prstGeom>
          <a:solidFill>
            <a:schemeClr val="accent5"/>
          </a:solidFill>
          <a:ln>
            <a:solidFill>
              <a:schemeClr val="accent5"/>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25" name="Oval 22">
            <a:extLst>
              <a:ext uri="{FF2B5EF4-FFF2-40B4-BE49-F238E27FC236}">
                <a16:creationId xmlns:a16="http://schemas.microsoft.com/office/drawing/2014/main" id="{745710E2-08EC-88E9-0B5D-96AD111CBC05}"/>
              </a:ext>
            </a:extLst>
          </p:cNvPr>
          <p:cNvSpPr/>
          <p:nvPr/>
        </p:nvSpPr>
        <p:spPr>
          <a:xfrm rot="1374717">
            <a:off x="7320363" y="1957911"/>
            <a:ext cx="620719" cy="1382849"/>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3">
            <a:extLst>
              <a:ext uri="{FF2B5EF4-FFF2-40B4-BE49-F238E27FC236}">
                <a16:creationId xmlns:a16="http://schemas.microsoft.com/office/drawing/2014/main" id="{7F86C977-418F-9EE6-C88F-1E166DBB78D1}"/>
              </a:ext>
            </a:extLst>
          </p:cNvPr>
          <p:cNvSpPr/>
          <p:nvPr/>
        </p:nvSpPr>
        <p:spPr>
          <a:xfrm rot="1374717">
            <a:off x="4919017" y="1710368"/>
            <a:ext cx="688536" cy="1382849"/>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Straight Connector 24">
            <a:extLst>
              <a:ext uri="{FF2B5EF4-FFF2-40B4-BE49-F238E27FC236}">
                <a16:creationId xmlns:a16="http://schemas.microsoft.com/office/drawing/2014/main" id="{FCFC9670-11CA-85EC-819B-6DFA823D2106}"/>
              </a:ext>
            </a:extLst>
          </p:cNvPr>
          <p:cNvCxnSpPr>
            <a:cxnSpLocks/>
            <a:endCxn id="25" idx="0"/>
          </p:cNvCxnSpPr>
          <p:nvPr/>
        </p:nvCxnSpPr>
        <p:spPr>
          <a:xfrm>
            <a:off x="5475984" y="1740282"/>
            <a:ext cx="2423922" cy="27218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5">
            <a:extLst>
              <a:ext uri="{FF2B5EF4-FFF2-40B4-BE49-F238E27FC236}">
                <a16:creationId xmlns:a16="http://schemas.microsoft.com/office/drawing/2014/main" id="{FDBB236D-8501-C05B-5A3A-E15BF6D39BE4}"/>
              </a:ext>
            </a:extLst>
          </p:cNvPr>
          <p:cNvCxnSpPr>
            <a:cxnSpLocks/>
            <a:endCxn id="25" idx="4"/>
          </p:cNvCxnSpPr>
          <p:nvPr/>
        </p:nvCxnSpPr>
        <p:spPr>
          <a:xfrm>
            <a:off x="5011259" y="3047422"/>
            <a:ext cx="2350281" cy="238788"/>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TextBox 1">
            <a:extLst>
              <a:ext uri="{FF2B5EF4-FFF2-40B4-BE49-F238E27FC236}">
                <a16:creationId xmlns:a16="http://schemas.microsoft.com/office/drawing/2014/main" id="{FB4431BF-E686-212F-228E-773B145E40DA}"/>
              </a:ext>
            </a:extLst>
          </p:cNvPr>
          <p:cNvSpPr txBox="1"/>
          <p:nvPr/>
        </p:nvSpPr>
        <p:spPr>
          <a:xfrm>
            <a:off x="5127637" y="3500652"/>
            <a:ext cx="518091" cy="246221"/>
          </a:xfrm>
          <a:prstGeom prst="rect">
            <a:avLst/>
          </a:prstGeom>
          <a:noFill/>
        </p:spPr>
        <p:txBody>
          <a:bodyPr wrap="none" rtlCol="0">
            <a:spAutoFit/>
          </a:bodyPr>
          <a:lstStyle/>
          <a:p>
            <a:pPr algn="l"/>
            <a:r>
              <a:rPr lang="en-GB" sz="1000" dirty="0"/>
              <a:t>QC1L</a:t>
            </a:r>
          </a:p>
        </p:txBody>
      </p:sp>
      <p:sp>
        <p:nvSpPr>
          <p:cNvPr id="30" name="TextBox 30">
            <a:extLst>
              <a:ext uri="{FF2B5EF4-FFF2-40B4-BE49-F238E27FC236}">
                <a16:creationId xmlns:a16="http://schemas.microsoft.com/office/drawing/2014/main" id="{F9961261-C9AC-81ED-08DB-99C18D19FBE4}"/>
              </a:ext>
            </a:extLst>
          </p:cNvPr>
          <p:cNvSpPr txBox="1"/>
          <p:nvPr/>
        </p:nvSpPr>
        <p:spPr>
          <a:xfrm>
            <a:off x="6461551" y="3558117"/>
            <a:ext cx="540533" cy="246221"/>
          </a:xfrm>
          <a:prstGeom prst="rect">
            <a:avLst/>
          </a:prstGeom>
          <a:noFill/>
        </p:spPr>
        <p:txBody>
          <a:bodyPr wrap="none" rtlCol="0">
            <a:spAutoFit/>
          </a:bodyPr>
          <a:lstStyle/>
          <a:p>
            <a:pPr algn="l"/>
            <a:r>
              <a:rPr lang="en-GB" sz="1000" dirty="0"/>
              <a:t>QC1R</a:t>
            </a:r>
          </a:p>
        </p:txBody>
      </p:sp>
      <p:cxnSp>
        <p:nvCxnSpPr>
          <p:cNvPr id="31" name="Straight Arrow Connector 3">
            <a:extLst>
              <a:ext uri="{FF2B5EF4-FFF2-40B4-BE49-F238E27FC236}">
                <a16:creationId xmlns:a16="http://schemas.microsoft.com/office/drawing/2014/main" id="{6C286606-37ED-E80F-3770-B1CDE194E616}"/>
              </a:ext>
            </a:extLst>
          </p:cNvPr>
          <p:cNvCxnSpPr>
            <a:stCxn id="29" idx="0"/>
            <a:endCxn id="22" idx="2"/>
          </p:cNvCxnSpPr>
          <p:nvPr/>
        </p:nvCxnSpPr>
        <p:spPr>
          <a:xfrm flipV="1">
            <a:off x="5386683" y="2472612"/>
            <a:ext cx="264420" cy="1028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4">
            <a:extLst>
              <a:ext uri="{FF2B5EF4-FFF2-40B4-BE49-F238E27FC236}">
                <a16:creationId xmlns:a16="http://schemas.microsoft.com/office/drawing/2014/main" id="{18F51EE1-F15E-3D01-9E30-E3AE3ADD67F6}"/>
              </a:ext>
            </a:extLst>
          </p:cNvPr>
          <p:cNvCxnSpPr>
            <a:cxnSpLocks/>
            <a:endCxn id="21" idx="2"/>
          </p:cNvCxnSpPr>
          <p:nvPr/>
        </p:nvCxnSpPr>
        <p:spPr>
          <a:xfrm flipV="1">
            <a:off x="6818583" y="2619228"/>
            <a:ext cx="357515" cy="9627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TextBox 35">
            <a:extLst>
              <a:ext uri="{FF2B5EF4-FFF2-40B4-BE49-F238E27FC236}">
                <a16:creationId xmlns:a16="http://schemas.microsoft.com/office/drawing/2014/main" id="{17C681AE-DA43-201A-B981-C7FA102B4BC1}"/>
              </a:ext>
            </a:extLst>
          </p:cNvPr>
          <p:cNvSpPr txBox="1"/>
          <p:nvPr/>
        </p:nvSpPr>
        <p:spPr>
          <a:xfrm>
            <a:off x="4139168" y="3160095"/>
            <a:ext cx="518091" cy="246221"/>
          </a:xfrm>
          <a:prstGeom prst="rect">
            <a:avLst/>
          </a:prstGeom>
          <a:noFill/>
        </p:spPr>
        <p:txBody>
          <a:bodyPr wrap="none" rtlCol="0">
            <a:spAutoFit/>
          </a:bodyPr>
          <a:lstStyle/>
          <a:p>
            <a:pPr algn="l"/>
            <a:r>
              <a:rPr lang="en-GB" sz="1000" dirty="0"/>
              <a:t>QC2L</a:t>
            </a:r>
          </a:p>
        </p:txBody>
      </p:sp>
      <p:cxnSp>
        <p:nvCxnSpPr>
          <p:cNvPr id="34" name="Straight Arrow Connector 36">
            <a:extLst>
              <a:ext uri="{FF2B5EF4-FFF2-40B4-BE49-F238E27FC236}">
                <a16:creationId xmlns:a16="http://schemas.microsoft.com/office/drawing/2014/main" id="{52F5A36D-62EA-9C65-0E10-EBA274524712}"/>
              </a:ext>
            </a:extLst>
          </p:cNvPr>
          <p:cNvCxnSpPr>
            <a:cxnSpLocks/>
            <a:endCxn id="23" idx="2"/>
          </p:cNvCxnSpPr>
          <p:nvPr/>
        </p:nvCxnSpPr>
        <p:spPr>
          <a:xfrm flipV="1">
            <a:off x="4463957" y="2404765"/>
            <a:ext cx="574588" cy="7620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7">
            <a:extLst>
              <a:ext uri="{FF2B5EF4-FFF2-40B4-BE49-F238E27FC236}">
                <a16:creationId xmlns:a16="http://schemas.microsoft.com/office/drawing/2014/main" id="{759B7062-8081-655B-8A61-152257B3B105}"/>
              </a:ext>
            </a:extLst>
          </p:cNvPr>
          <p:cNvSpPr txBox="1"/>
          <p:nvPr/>
        </p:nvSpPr>
        <p:spPr>
          <a:xfrm>
            <a:off x="7399050" y="3649534"/>
            <a:ext cx="654078" cy="246221"/>
          </a:xfrm>
          <a:prstGeom prst="rect">
            <a:avLst/>
          </a:prstGeom>
          <a:noFill/>
        </p:spPr>
        <p:txBody>
          <a:bodyPr wrap="square" rtlCol="0">
            <a:spAutoFit/>
          </a:bodyPr>
          <a:lstStyle/>
          <a:p>
            <a:pPr algn="l"/>
            <a:r>
              <a:rPr lang="en-GB" sz="1000" dirty="0"/>
              <a:t>QC2R</a:t>
            </a:r>
          </a:p>
        </p:txBody>
      </p:sp>
      <p:cxnSp>
        <p:nvCxnSpPr>
          <p:cNvPr id="36" name="Straight Arrow Connector 38">
            <a:extLst>
              <a:ext uri="{FF2B5EF4-FFF2-40B4-BE49-F238E27FC236}">
                <a16:creationId xmlns:a16="http://schemas.microsoft.com/office/drawing/2014/main" id="{F95EB7E6-640E-789F-B6AD-FD27ADC88FC5}"/>
              </a:ext>
            </a:extLst>
          </p:cNvPr>
          <p:cNvCxnSpPr>
            <a:cxnSpLocks/>
            <a:endCxn id="24" idx="2"/>
          </p:cNvCxnSpPr>
          <p:nvPr/>
        </p:nvCxnSpPr>
        <p:spPr>
          <a:xfrm flipV="1">
            <a:off x="7723839" y="2681847"/>
            <a:ext cx="125835" cy="9744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 name="Groupe 1">
            <a:extLst>
              <a:ext uri="{FF2B5EF4-FFF2-40B4-BE49-F238E27FC236}">
                <a16:creationId xmlns:a16="http://schemas.microsoft.com/office/drawing/2014/main" id="{7F439A74-BCB7-5307-07F5-3F898C88F43A}"/>
              </a:ext>
            </a:extLst>
          </p:cNvPr>
          <p:cNvGrpSpPr/>
          <p:nvPr/>
        </p:nvGrpSpPr>
        <p:grpSpPr>
          <a:xfrm>
            <a:off x="211745" y="1764958"/>
            <a:ext cx="3044342" cy="1392198"/>
            <a:chOff x="350685" y="1760828"/>
            <a:chExt cx="3044342" cy="1392198"/>
          </a:xfrm>
        </p:grpSpPr>
        <p:pic>
          <p:nvPicPr>
            <p:cNvPr id="38" name="Image 4">
              <a:extLst>
                <a:ext uri="{FF2B5EF4-FFF2-40B4-BE49-F238E27FC236}">
                  <a16:creationId xmlns:a16="http://schemas.microsoft.com/office/drawing/2014/main" id="{FCA6BDFC-DEEA-DF98-7F60-139518A5960B}"/>
                </a:ext>
              </a:extLst>
            </p:cNvPr>
            <p:cNvPicPr>
              <a:picLocks noChangeAspect="1"/>
            </p:cNvPicPr>
            <p:nvPr/>
          </p:nvPicPr>
          <p:blipFill>
            <a:blip r:embed="rId5"/>
            <a:stretch>
              <a:fillRect/>
            </a:stretch>
          </p:blipFill>
          <p:spPr>
            <a:xfrm>
              <a:off x="378952" y="1781266"/>
              <a:ext cx="2760393" cy="1351322"/>
            </a:xfrm>
            <a:prstGeom prst="rect">
              <a:avLst/>
            </a:prstGeom>
          </p:spPr>
        </p:pic>
        <p:sp>
          <p:nvSpPr>
            <p:cNvPr id="39" name="TextBox 16">
              <a:extLst>
                <a:ext uri="{FF2B5EF4-FFF2-40B4-BE49-F238E27FC236}">
                  <a16:creationId xmlns:a16="http://schemas.microsoft.com/office/drawing/2014/main" id="{301B6192-EE40-5019-4595-EC9AA230AF77}"/>
                </a:ext>
              </a:extLst>
            </p:cNvPr>
            <p:cNvSpPr txBox="1"/>
            <p:nvPr/>
          </p:nvSpPr>
          <p:spPr>
            <a:xfrm>
              <a:off x="350685" y="1760828"/>
              <a:ext cx="2613605" cy="261610"/>
            </a:xfrm>
            <a:prstGeom prst="rect">
              <a:avLst/>
            </a:prstGeom>
            <a:noFill/>
          </p:spPr>
          <p:txBody>
            <a:bodyPr wrap="square" rtlCol="0">
              <a:spAutoFit/>
            </a:bodyPr>
            <a:lstStyle/>
            <a:p>
              <a:pPr algn="l"/>
              <a:r>
                <a:rPr lang="en-GB" sz="1100" dirty="0">
                  <a:solidFill>
                    <a:schemeClr val="bg1"/>
                  </a:solidFill>
                </a:rPr>
                <a:t>FCC-</a:t>
              </a:r>
              <a:r>
                <a:rPr lang="en-GB" sz="1100" dirty="0" err="1">
                  <a:solidFill>
                    <a:schemeClr val="bg1"/>
                  </a:solidFill>
                </a:rPr>
                <a:t>ee</a:t>
              </a:r>
              <a:r>
                <a:rPr lang="en-GB" sz="1100" dirty="0">
                  <a:solidFill>
                    <a:schemeClr val="bg1"/>
                  </a:solidFill>
                </a:rPr>
                <a:t> QC1</a:t>
              </a:r>
            </a:p>
          </p:txBody>
        </p:sp>
        <p:sp>
          <p:nvSpPr>
            <p:cNvPr id="40" name="ZoneTexte 17">
              <a:extLst>
                <a:ext uri="{FF2B5EF4-FFF2-40B4-BE49-F238E27FC236}">
                  <a16:creationId xmlns:a16="http://schemas.microsoft.com/office/drawing/2014/main" id="{C6EFE5EC-323E-96D4-9139-BEA52016BD8A}"/>
                </a:ext>
              </a:extLst>
            </p:cNvPr>
            <p:cNvSpPr txBox="1"/>
            <p:nvPr/>
          </p:nvSpPr>
          <p:spPr>
            <a:xfrm>
              <a:off x="1702839" y="2922194"/>
              <a:ext cx="1692188" cy="230832"/>
            </a:xfrm>
            <a:prstGeom prst="rect">
              <a:avLst/>
            </a:prstGeom>
            <a:noFill/>
          </p:spPr>
          <p:txBody>
            <a:bodyPr wrap="square" rtlCol="0">
              <a:spAutoFit/>
            </a:bodyPr>
            <a:lstStyle/>
            <a:p>
              <a:r>
                <a:rPr lang="fr-FR" sz="900" dirty="0">
                  <a:solidFill>
                    <a:schemeClr val="bg1"/>
                  </a:solidFill>
                </a:rPr>
                <a:t>Design by M. Koratzinos</a:t>
              </a:r>
            </a:p>
          </p:txBody>
        </p:sp>
      </p:grpSp>
      <p:sp>
        <p:nvSpPr>
          <p:cNvPr id="22" name="Rectangle 21">
            <a:extLst>
              <a:ext uri="{FF2B5EF4-FFF2-40B4-BE49-F238E27FC236}">
                <a16:creationId xmlns:a16="http://schemas.microsoft.com/office/drawing/2014/main" id="{91B549B6-C165-C425-F8A1-C749E0B9CE73}"/>
              </a:ext>
            </a:extLst>
          </p:cNvPr>
          <p:cNvSpPr/>
          <p:nvPr/>
        </p:nvSpPr>
        <p:spPr>
          <a:xfrm rot="346547">
            <a:off x="5355114" y="2409559"/>
            <a:ext cx="598340" cy="63213"/>
          </a:xfrm>
          <a:prstGeom prst="rect">
            <a:avLst/>
          </a:prstGeom>
          <a:solidFill>
            <a:schemeClr val="accent2"/>
          </a:solidFill>
          <a:ln>
            <a:solidFill>
              <a:schemeClr val="accent5"/>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981FA790-8898-39B1-459F-C42D940623EE}"/>
              </a:ext>
            </a:extLst>
          </p:cNvPr>
          <p:cNvSpPr/>
          <p:nvPr/>
        </p:nvSpPr>
        <p:spPr>
          <a:xfrm rot="346547">
            <a:off x="6880109" y="2556175"/>
            <a:ext cx="598340" cy="63213"/>
          </a:xfrm>
          <a:prstGeom prst="rect">
            <a:avLst/>
          </a:prstGeom>
          <a:solidFill>
            <a:schemeClr val="accent2"/>
          </a:solidFill>
          <a:ln>
            <a:solidFill>
              <a:schemeClr val="accent5"/>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3" name="Textfeld 1">
            <a:extLst>
              <a:ext uri="{FF2B5EF4-FFF2-40B4-BE49-F238E27FC236}">
                <a16:creationId xmlns:a16="http://schemas.microsoft.com/office/drawing/2014/main" id="{46891D60-58AC-B119-77CE-44590EE0114F}"/>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15583157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diagram&#10;&#10;Description automatically generated">
            <a:extLst>
              <a:ext uri="{FF2B5EF4-FFF2-40B4-BE49-F238E27FC236}">
                <a16:creationId xmlns:a16="http://schemas.microsoft.com/office/drawing/2014/main" id="{65EA99CD-66F8-E17C-CBA4-6E7338F41EF5}"/>
              </a:ext>
            </a:extLst>
          </p:cNvPr>
          <p:cNvPicPr>
            <a:picLocks noChangeAspect="1"/>
          </p:cNvPicPr>
          <p:nvPr/>
        </p:nvPicPr>
        <p:blipFill rotWithShape="1">
          <a:blip r:embed="rId3">
            <a:extLst>
              <a:ext uri="{28A0092B-C50C-407E-A947-70E740481C1C}">
                <a14:useLocalDpi xmlns:a14="http://schemas.microsoft.com/office/drawing/2010/main" val="0"/>
              </a:ext>
            </a:extLst>
          </a:blip>
          <a:srcRect l="6354" t="7677" b="6583"/>
          <a:stretch/>
        </p:blipFill>
        <p:spPr>
          <a:xfrm>
            <a:off x="2699792" y="1032639"/>
            <a:ext cx="6507659" cy="4038185"/>
          </a:xfrm>
          <a:prstGeom prst="rect">
            <a:avLst/>
          </a:prstGeom>
        </p:spPr>
      </p:pic>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12</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3" name="ZoneTexte 5">
            <a:extLst>
              <a:ext uri="{FF2B5EF4-FFF2-40B4-BE49-F238E27FC236}">
                <a16:creationId xmlns:a16="http://schemas.microsoft.com/office/drawing/2014/main" id="{3C08B74C-2406-4350-B271-70DEB92F5D73}"/>
              </a:ext>
            </a:extLst>
          </p:cNvPr>
          <p:cNvSpPr txBox="1"/>
          <p:nvPr/>
        </p:nvSpPr>
        <p:spPr>
          <a:xfrm>
            <a:off x="-37121" y="4804946"/>
            <a:ext cx="4187445" cy="338554"/>
          </a:xfrm>
          <a:prstGeom prst="rect">
            <a:avLst/>
          </a:prstGeom>
          <a:noFill/>
        </p:spPr>
        <p:txBody>
          <a:bodyPr wrap="square" rtlCol="0">
            <a:spAutoFit/>
          </a:bodyPr>
          <a:lstStyle/>
          <a:p>
            <a:r>
              <a:rPr lang="fr-FR" sz="800" dirty="0">
                <a:solidFill>
                  <a:schemeClr val="accent5"/>
                </a:solidFill>
              </a:rPr>
              <a:t>Optimal network : </a:t>
            </a:r>
            <a:r>
              <a:rPr lang="fr-FR" sz="800" dirty="0" err="1">
                <a:solidFill>
                  <a:schemeClr val="accent5"/>
                </a:solidFill>
              </a:rPr>
              <a:t>too</a:t>
            </a:r>
            <a:r>
              <a:rPr lang="fr-FR" sz="800" dirty="0">
                <a:solidFill>
                  <a:schemeClr val="accent5"/>
                </a:solidFill>
              </a:rPr>
              <a:t> </a:t>
            </a:r>
            <a:r>
              <a:rPr lang="fr-FR" sz="800" dirty="0" err="1">
                <a:solidFill>
                  <a:schemeClr val="accent5"/>
                </a:solidFill>
              </a:rPr>
              <a:t>much</a:t>
            </a:r>
            <a:r>
              <a:rPr lang="fr-FR" sz="800" dirty="0">
                <a:solidFill>
                  <a:schemeClr val="accent5"/>
                </a:solidFill>
              </a:rPr>
              <a:t> </a:t>
            </a:r>
            <a:r>
              <a:rPr lang="fr-FR" sz="800" dirty="0" err="1">
                <a:solidFill>
                  <a:schemeClr val="accent5"/>
                </a:solidFill>
              </a:rPr>
              <a:t>measurements</a:t>
            </a:r>
            <a:r>
              <a:rPr lang="fr-FR" sz="800" dirty="0">
                <a:solidFill>
                  <a:schemeClr val="accent5"/>
                </a:solidFill>
              </a:rPr>
              <a:t>, </a:t>
            </a:r>
            <a:r>
              <a:rPr lang="fr-FR" sz="800" dirty="0" err="1">
                <a:solidFill>
                  <a:schemeClr val="accent5"/>
                </a:solidFill>
              </a:rPr>
              <a:t>some</a:t>
            </a:r>
            <a:r>
              <a:rPr lang="fr-FR" sz="800" dirty="0">
                <a:solidFill>
                  <a:schemeClr val="accent5"/>
                </a:solidFill>
              </a:rPr>
              <a:t> (</a:t>
            </a:r>
            <a:r>
              <a:rPr lang="fr-FR" sz="800" dirty="0" err="1">
                <a:solidFill>
                  <a:schemeClr val="accent5"/>
                </a:solidFill>
              </a:rPr>
              <a:t>plenty</a:t>
            </a:r>
            <a:r>
              <a:rPr lang="fr-FR" sz="800" dirty="0">
                <a:solidFill>
                  <a:schemeClr val="accent5"/>
                </a:solidFill>
              </a:rPr>
              <a:t>) </a:t>
            </a:r>
            <a:r>
              <a:rPr lang="fr-FR" sz="800" dirty="0" err="1">
                <a:solidFill>
                  <a:schemeClr val="accent5"/>
                </a:solidFill>
              </a:rPr>
              <a:t>wont</a:t>
            </a:r>
            <a:r>
              <a:rPr lang="fr-FR" sz="800" dirty="0">
                <a:solidFill>
                  <a:schemeClr val="accent5"/>
                </a:solidFill>
              </a:rPr>
              <a:t> </a:t>
            </a:r>
            <a:r>
              <a:rPr lang="fr-FR" sz="800" dirty="0" err="1">
                <a:solidFill>
                  <a:schemeClr val="accent5"/>
                </a:solidFill>
              </a:rPr>
              <a:t>be</a:t>
            </a:r>
            <a:r>
              <a:rPr lang="fr-FR" sz="800" dirty="0">
                <a:solidFill>
                  <a:schemeClr val="accent5"/>
                </a:solidFill>
              </a:rPr>
              <a:t> possible.</a:t>
            </a:r>
          </a:p>
          <a:p>
            <a:r>
              <a:rPr lang="fr-FR" sz="800" dirty="0" err="1">
                <a:solidFill>
                  <a:schemeClr val="accent5"/>
                </a:solidFill>
              </a:rPr>
              <a:t>Any</a:t>
            </a:r>
            <a:r>
              <a:rPr lang="fr-FR" sz="800" dirty="0">
                <a:solidFill>
                  <a:schemeClr val="accent5"/>
                </a:solidFill>
              </a:rPr>
              <a:t> update on the design </a:t>
            </a:r>
            <a:r>
              <a:rPr lang="fr-FR" sz="800" dirty="0" err="1">
                <a:solidFill>
                  <a:schemeClr val="accent5"/>
                </a:solidFill>
              </a:rPr>
              <a:t>would</a:t>
            </a:r>
            <a:r>
              <a:rPr lang="fr-FR" sz="800" dirty="0">
                <a:solidFill>
                  <a:schemeClr val="accent5"/>
                </a:solidFill>
              </a:rPr>
              <a:t> </a:t>
            </a:r>
            <a:r>
              <a:rPr lang="fr-FR" sz="800" dirty="0" err="1">
                <a:solidFill>
                  <a:schemeClr val="accent5"/>
                </a:solidFill>
              </a:rPr>
              <a:t>be</a:t>
            </a:r>
            <a:r>
              <a:rPr lang="fr-FR" sz="800" dirty="0">
                <a:solidFill>
                  <a:schemeClr val="accent5"/>
                </a:solidFill>
              </a:rPr>
              <a:t> </a:t>
            </a:r>
            <a:r>
              <a:rPr lang="fr-FR" sz="800" dirty="0" err="1">
                <a:solidFill>
                  <a:schemeClr val="accent5"/>
                </a:solidFill>
              </a:rPr>
              <a:t>much</a:t>
            </a:r>
            <a:r>
              <a:rPr lang="fr-FR" sz="800" dirty="0">
                <a:solidFill>
                  <a:schemeClr val="accent5"/>
                </a:solidFill>
              </a:rPr>
              <a:t> </a:t>
            </a:r>
            <a:r>
              <a:rPr lang="fr-FR" sz="800" dirty="0" err="1">
                <a:solidFill>
                  <a:schemeClr val="accent5"/>
                </a:solidFill>
              </a:rPr>
              <a:t>welcomed</a:t>
            </a:r>
            <a:r>
              <a:rPr lang="fr-FR" sz="800" dirty="0">
                <a:solidFill>
                  <a:schemeClr val="accent5"/>
                </a:solidFill>
              </a:rPr>
              <a:t>.</a:t>
            </a:r>
          </a:p>
        </p:txBody>
      </p:sp>
      <p:pic>
        <p:nvPicPr>
          <p:cNvPr id="25" name="Picture 2">
            <a:extLst>
              <a:ext uri="{FF2B5EF4-FFF2-40B4-BE49-F238E27FC236}">
                <a16:creationId xmlns:a16="http://schemas.microsoft.com/office/drawing/2014/main" id="{E0EDA0B1-FB5E-4BB2-8785-B46E299997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26035" y="443932"/>
            <a:ext cx="543264" cy="543264"/>
          </a:xfrm>
          <a:prstGeom prst="rect">
            <a:avLst/>
          </a:prstGeom>
          <a:noFill/>
          <a:extLst>
            <a:ext uri="{909E8E84-426E-40DD-AFC4-6F175D3DCCD1}">
              <a14:hiddenFill xmlns:a14="http://schemas.microsoft.com/office/drawing/2010/main">
                <a:solidFill>
                  <a:srgbClr val="FFFFFF"/>
                </a:solidFill>
              </a14:hiddenFill>
            </a:ext>
          </a:extLst>
        </p:spPr>
      </p:pic>
      <p:pic>
        <p:nvPicPr>
          <p:cNvPr id="26" name="Image 4">
            <a:extLst>
              <a:ext uri="{FF2B5EF4-FFF2-40B4-BE49-F238E27FC236}">
                <a16:creationId xmlns:a16="http://schemas.microsoft.com/office/drawing/2014/main" id="{6F56527D-300A-483A-B30A-8E9ACCEE1A36}"/>
              </a:ext>
            </a:extLst>
          </p:cNvPr>
          <p:cNvPicPr>
            <a:picLocks noChangeAspect="1"/>
          </p:cNvPicPr>
          <p:nvPr/>
        </p:nvPicPr>
        <p:blipFill>
          <a:blip r:embed="rId6"/>
          <a:stretch>
            <a:fillRect/>
          </a:stretch>
        </p:blipFill>
        <p:spPr>
          <a:xfrm>
            <a:off x="7837930" y="443932"/>
            <a:ext cx="543264" cy="543264"/>
          </a:xfrm>
          <a:prstGeom prst="rect">
            <a:avLst/>
          </a:prstGeom>
        </p:spPr>
      </p:pic>
      <p:sp>
        <p:nvSpPr>
          <p:cNvPr id="28" name="Titel 1">
            <a:extLst>
              <a:ext uri="{FF2B5EF4-FFF2-40B4-BE49-F238E27FC236}">
                <a16:creationId xmlns:a16="http://schemas.microsoft.com/office/drawing/2014/main" id="{7EDC6DE2-FC04-48E8-A574-C0D433E0B377}"/>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External alignment and monitoring system</a:t>
            </a:r>
            <a:endParaRPr lang="en-US" sz="18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17B3B505-63C5-44A1-448E-4BA5CC88EBF3}"/>
              </a:ext>
            </a:extLst>
          </p:cNvPr>
          <p:cNvSpPr txBox="1"/>
          <p:nvPr/>
        </p:nvSpPr>
        <p:spPr>
          <a:xfrm>
            <a:off x="3049" y="1213499"/>
            <a:ext cx="2822176" cy="3231654"/>
          </a:xfrm>
          <a:prstGeom prst="rect">
            <a:avLst/>
          </a:prstGeom>
          <a:noFill/>
        </p:spPr>
        <p:txBody>
          <a:bodyPr wrap="square">
            <a:spAutoFit/>
          </a:bodyPr>
          <a:lstStyle/>
          <a:p>
            <a:pPr algn="l"/>
            <a:r>
              <a:rPr lang="fr-FR" sz="1200" dirty="0"/>
              <a:t>Permanent network of </a:t>
            </a:r>
            <a:r>
              <a:rPr lang="fr-FR" sz="1200" dirty="0" err="1"/>
              <a:t>interferometric</a:t>
            </a:r>
            <a:r>
              <a:rPr lang="fr-FR" sz="1200" dirty="0"/>
              <a:t> distance </a:t>
            </a:r>
            <a:r>
              <a:rPr lang="fr-FR" sz="1200" dirty="0" err="1"/>
              <a:t>measurements</a:t>
            </a:r>
            <a:r>
              <a:rPr lang="fr-FR" sz="1200" dirty="0"/>
              <a:t> </a:t>
            </a:r>
            <a:r>
              <a:rPr lang="fr-FR" sz="1200" dirty="0" err="1"/>
              <a:t>based</a:t>
            </a:r>
            <a:r>
              <a:rPr lang="fr-FR" sz="1200" dirty="0"/>
              <a:t> on Frequency Scanning </a:t>
            </a:r>
            <a:r>
              <a:rPr lang="fr-FR" sz="1200" dirty="0" err="1"/>
              <a:t>Interferometry</a:t>
            </a:r>
            <a:r>
              <a:rPr lang="fr-FR" sz="1200" dirty="0"/>
              <a:t> (FSI).</a:t>
            </a:r>
          </a:p>
          <a:p>
            <a:pPr algn="l"/>
            <a:endParaRPr lang="fr-FR" sz="1200" dirty="0"/>
          </a:p>
          <a:p>
            <a:pPr algn="l"/>
            <a:endParaRPr lang="fr-FR" sz="1200" dirty="0"/>
          </a:p>
          <a:p>
            <a:pPr algn="l"/>
            <a:endParaRPr lang="fr-FR" sz="1200" dirty="0"/>
          </a:p>
          <a:p>
            <a:pPr algn="l"/>
            <a:r>
              <a:rPr lang="fr-FR" sz="1200" dirty="0"/>
              <a:t>Goals :</a:t>
            </a:r>
          </a:p>
          <a:p>
            <a:pPr marL="171450" indent="-171450" algn="l">
              <a:buFont typeface="Arial" panose="020B0604020202020204" pitchFamily="34" charset="0"/>
              <a:buChar char="•"/>
            </a:pPr>
            <a:r>
              <a:rPr lang="fr-FR" sz="1200" dirty="0"/>
              <a:t>Monitoring of the interface at the end of QC1</a:t>
            </a:r>
          </a:p>
          <a:p>
            <a:pPr marL="171450" indent="-171450" algn="l">
              <a:buFont typeface="Arial" panose="020B0604020202020204" pitchFamily="34" charset="0"/>
              <a:buChar char="•"/>
            </a:pPr>
            <a:r>
              <a:rPr lang="fr-FR" sz="1200" dirty="0"/>
              <a:t>Monitor the </a:t>
            </a:r>
            <a:r>
              <a:rPr lang="fr-FR" sz="1200" dirty="0" err="1"/>
              <a:t>alignment</a:t>
            </a:r>
            <a:r>
              <a:rPr lang="fr-FR" sz="1200" dirty="0"/>
              <a:t> </a:t>
            </a:r>
            <a:r>
              <a:rPr lang="fr-FR" sz="1200" dirty="0" err="1"/>
              <a:t>between</a:t>
            </a:r>
            <a:r>
              <a:rPr lang="fr-FR" sz="1200" dirty="0"/>
              <a:t> QC1 and QC2.</a:t>
            </a:r>
          </a:p>
          <a:p>
            <a:pPr marL="171450" indent="-171450" algn="l">
              <a:buFont typeface="Arial" panose="020B0604020202020204" pitchFamily="34" charset="0"/>
              <a:buChar char="•"/>
            </a:pPr>
            <a:r>
              <a:rPr lang="fr-FR" sz="1200" dirty="0"/>
              <a:t>Monitor the </a:t>
            </a:r>
            <a:r>
              <a:rPr lang="fr-FR" sz="1200" dirty="0" err="1"/>
              <a:t>alignment</a:t>
            </a:r>
            <a:r>
              <a:rPr lang="fr-FR" sz="1200" dirty="0"/>
              <a:t> </a:t>
            </a:r>
            <a:r>
              <a:rPr lang="fr-FR" sz="1200" dirty="0" err="1"/>
              <a:t>between</a:t>
            </a:r>
            <a:r>
              <a:rPr lang="fr-FR" sz="1200" dirty="0"/>
              <a:t> the </a:t>
            </a:r>
            <a:r>
              <a:rPr lang="fr-FR" sz="1200" dirty="0" err="1"/>
              <a:t>inner</a:t>
            </a:r>
            <a:r>
              <a:rPr lang="fr-FR" sz="1200" dirty="0"/>
              <a:t> components and the </a:t>
            </a:r>
            <a:r>
              <a:rPr lang="fr-FR" sz="1200" dirty="0" err="1"/>
              <a:t>experiment</a:t>
            </a:r>
            <a:r>
              <a:rPr lang="fr-FR" sz="1200" dirty="0"/>
              <a:t> </a:t>
            </a:r>
            <a:r>
              <a:rPr lang="fr-FR" sz="1200" dirty="0" err="1"/>
              <a:t>solenoid</a:t>
            </a:r>
            <a:r>
              <a:rPr lang="fr-FR" sz="1200" dirty="0"/>
              <a:t>.</a:t>
            </a:r>
          </a:p>
          <a:p>
            <a:pPr marL="171450" indent="-171450">
              <a:buFont typeface="Arial" panose="020B0604020202020204" pitchFamily="34" charset="0"/>
              <a:buChar char="•"/>
            </a:pPr>
            <a:r>
              <a:rPr lang="fr-FR" sz="1200" dirty="0"/>
              <a:t>Monitor the </a:t>
            </a:r>
            <a:r>
              <a:rPr lang="fr-FR" sz="1200" dirty="0" err="1"/>
              <a:t>alignment</a:t>
            </a:r>
            <a:r>
              <a:rPr lang="fr-FR" sz="1200" dirty="0"/>
              <a:t> </a:t>
            </a:r>
            <a:r>
              <a:rPr lang="fr-FR" sz="1200" dirty="0" err="1"/>
              <a:t>between</a:t>
            </a:r>
            <a:r>
              <a:rPr lang="fr-FR" sz="1200" dirty="0"/>
              <a:t> the </a:t>
            </a:r>
            <a:r>
              <a:rPr lang="fr-FR" sz="1200" dirty="0" err="1"/>
              <a:t>two</a:t>
            </a:r>
            <a:r>
              <a:rPr lang="fr-FR" sz="1200" dirty="0"/>
              <a:t> </a:t>
            </a:r>
            <a:r>
              <a:rPr lang="fr-FR" sz="1200" dirty="0" err="1"/>
              <a:t>sides</a:t>
            </a:r>
            <a:r>
              <a:rPr lang="fr-FR" sz="1200" dirty="0"/>
              <a:t> of the </a:t>
            </a:r>
            <a:r>
              <a:rPr lang="fr-FR" sz="1200" dirty="0" err="1"/>
              <a:t>experiment</a:t>
            </a:r>
            <a:r>
              <a:rPr lang="fr-FR" sz="1200" dirty="0"/>
              <a:t>.</a:t>
            </a:r>
          </a:p>
        </p:txBody>
      </p:sp>
      <p:sp>
        <p:nvSpPr>
          <p:cNvPr id="2" name="Textfeld 1">
            <a:extLst>
              <a:ext uri="{FF2B5EF4-FFF2-40B4-BE49-F238E27FC236}">
                <a16:creationId xmlns:a16="http://schemas.microsoft.com/office/drawing/2014/main" id="{BA274DFC-566F-04B0-3CD9-3B3EAA94CC7A}"/>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10059223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 name="Group 102">
            <a:extLst>
              <a:ext uri="{FF2B5EF4-FFF2-40B4-BE49-F238E27FC236}">
                <a16:creationId xmlns:a16="http://schemas.microsoft.com/office/drawing/2014/main" id="{4088C609-FE8C-FCCC-0126-A26E0D1A3271}"/>
              </a:ext>
            </a:extLst>
          </p:cNvPr>
          <p:cNvGrpSpPr/>
          <p:nvPr/>
        </p:nvGrpSpPr>
        <p:grpSpPr>
          <a:xfrm>
            <a:off x="49369" y="1923678"/>
            <a:ext cx="6241611" cy="3219822"/>
            <a:chOff x="49369" y="1923678"/>
            <a:chExt cx="6241611" cy="3219822"/>
          </a:xfrm>
        </p:grpSpPr>
        <p:grpSp>
          <p:nvGrpSpPr>
            <p:cNvPr id="36" name="Group 35">
              <a:extLst>
                <a:ext uri="{FF2B5EF4-FFF2-40B4-BE49-F238E27FC236}">
                  <a16:creationId xmlns:a16="http://schemas.microsoft.com/office/drawing/2014/main" id="{635D73F9-3FEB-E5C8-1720-81C6B5FE43AB}"/>
                </a:ext>
              </a:extLst>
            </p:cNvPr>
            <p:cNvGrpSpPr/>
            <p:nvPr/>
          </p:nvGrpSpPr>
          <p:grpSpPr>
            <a:xfrm>
              <a:off x="49369" y="1923678"/>
              <a:ext cx="6241611" cy="3219822"/>
              <a:chOff x="49369" y="1923678"/>
              <a:chExt cx="6241611" cy="3219822"/>
            </a:xfrm>
          </p:grpSpPr>
          <p:pic>
            <p:nvPicPr>
              <p:cNvPr id="2" name="Picture 1">
                <a:extLst>
                  <a:ext uri="{FF2B5EF4-FFF2-40B4-BE49-F238E27FC236}">
                    <a16:creationId xmlns:a16="http://schemas.microsoft.com/office/drawing/2014/main" id="{B96E1A5E-23BF-FCA5-B84D-57FA9CA600CB}"/>
                  </a:ext>
                </a:extLst>
              </p:cNvPr>
              <p:cNvPicPr>
                <a:picLocks noChangeAspect="1"/>
              </p:cNvPicPr>
              <p:nvPr/>
            </p:nvPicPr>
            <p:blipFill rotWithShape="1">
              <a:blip r:embed="rId3">
                <a:extLst>
                  <a:ext uri="{28A0092B-C50C-407E-A947-70E740481C1C}">
                    <a14:useLocalDpi xmlns:a14="http://schemas.microsoft.com/office/drawing/2010/main" val="0"/>
                  </a:ext>
                </a:extLst>
              </a:blip>
              <a:srcRect t="8291" b="-1"/>
              <a:stretch/>
            </p:blipFill>
            <p:spPr>
              <a:xfrm>
                <a:off x="49369" y="1923678"/>
                <a:ext cx="6241611" cy="3219822"/>
              </a:xfrm>
              <a:prstGeom prst="rect">
                <a:avLst/>
              </a:prstGeom>
              <a:ln>
                <a:noFill/>
              </a:ln>
            </p:spPr>
          </p:pic>
          <p:sp>
            <p:nvSpPr>
              <p:cNvPr id="35" name="Rectangle 34">
                <a:extLst>
                  <a:ext uri="{FF2B5EF4-FFF2-40B4-BE49-F238E27FC236}">
                    <a16:creationId xmlns:a16="http://schemas.microsoft.com/office/drawing/2014/main" id="{24260A53-E1DA-4762-483F-39DBD474DC85}"/>
                  </a:ext>
                </a:extLst>
              </p:cNvPr>
              <p:cNvSpPr/>
              <p:nvPr/>
            </p:nvSpPr>
            <p:spPr>
              <a:xfrm>
                <a:off x="323528" y="1995686"/>
                <a:ext cx="1377926" cy="2784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2" name="Rectangle 101">
              <a:extLst>
                <a:ext uri="{FF2B5EF4-FFF2-40B4-BE49-F238E27FC236}">
                  <a16:creationId xmlns:a16="http://schemas.microsoft.com/office/drawing/2014/main" id="{A408987E-6B24-C669-9A3B-7E42A95501E7}"/>
                </a:ext>
              </a:extLst>
            </p:cNvPr>
            <p:cNvSpPr/>
            <p:nvPr/>
          </p:nvSpPr>
          <p:spPr>
            <a:xfrm>
              <a:off x="3624194" y="4758370"/>
              <a:ext cx="2459974" cy="2784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13</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40" name="Text Placeholder 2">
            <a:extLst>
              <a:ext uri="{FF2B5EF4-FFF2-40B4-BE49-F238E27FC236}">
                <a16:creationId xmlns:a16="http://schemas.microsoft.com/office/drawing/2014/main" id="{A35D9F35-4A08-449A-A14D-1383B204EC4B}"/>
              </a:ext>
            </a:extLst>
          </p:cNvPr>
          <p:cNvSpPr txBox="1">
            <a:spLocks/>
          </p:cNvSpPr>
          <p:nvPr/>
        </p:nvSpPr>
        <p:spPr>
          <a:xfrm>
            <a:off x="0" y="1053672"/>
            <a:ext cx="6134836" cy="159654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Wingdings" panose="05000000000000000000" pitchFamily="2" charset="2"/>
              <a:buChar char="Ø"/>
            </a:pPr>
            <a:r>
              <a:rPr lang="en-GB" sz="1200" b="0" dirty="0"/>
              <a:t>Goal : monitor the deformation extremely precisely over the length of the assembly</a:t>
            </a:r>
          </a:p>
          <a:p>
            <a:pPr marL="285750" indent="-285750">
              <a:buFont typeface="Wingdings" panose="05000000000000000000" pitchFamily="2" charset="2"/>
              <a:buChar char="Ø"/>
            </a:pPr>
            <a:r>
              <a:rPr lang="en-GB" sz="1200" b="0" dirty="0"/>
              <a:t>Create a network of points accurate enough so another system can measure from it onto the inner components</a:t>
            </a:r>
          </a:p>
        </p:txBody>
      </p:sp>
      <p:cxnSp>
        <p:nvCxnSpPr>
          <p:cNvPr id="25" name="Straight Connector 24">
            <a:extLst>
              <a:ext uri="{FF2B5EF4-FFF2-40B4-BE49-F238E27FC236}">
                <a16:creationId xmlns:a16="http://schemas.microsoft.com/office/drawing/2014/main" id="{2C0975E5-1E3F-A742-FCDC-01619E8DE80F}"/>
              </a:ext>
            </a:extLst>
          </p:cNvPr>
          <p:cNvCxnSpPr>
            <a:cxnSpLocks/>
          </p:cNvCxnSpPr>
          <p:nvPr/>
        </p:nvCxnSpPr>
        <p:spPr>
          <a:xfrm>
            <a:off x="1979712" y="3648154"/>
            <a:ext cx="72008" cy="124107"/>
          </a:xfrm>
          <a:prstGeom prst="line">
            <a:avLst/>
          </a:prstGeom>
          <a:ln w="76200">
            <a:solidFill>
              <a:schemeClr val="accent5"/>
            </a:solidFill>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2" name="Text Placeholder 2">
            <a:extLst>
              <a:ext uri="{FF2B5EF4-FFF2-40B4-BE49-F238E27FC236}">
                <a16:creationId xmlns:a16="http://schemas.microsoft.com/office/drawing/2014/main" id="{49A7E421-AEA5-8D68-B7DD-68176C409313}"/>
              </a:ext>
            </a:extLst>
          </p:cNvPr>
          <p:cNvSpPr txBox="1">
            <a:spLocks/>
          </p:cNvSpPr>
          <p:nvPr/>
        </p:nvSpPr>
        <p:spPr>
          <a:xfrm>
            <a:off x="76432" y="1965593"/>
            <a:ext cx="1840563" cy="57606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lnSpc>
                <a:spcPct val="100000"/>
              </a:lnSpc>
            </a:pPr>
            <a:r>
              <a:rPr lang="en-GB" sz="1050" b="0" dirty="0">
                <a:solidFill>
                  <a:schemeClr val="accent5"/>
                </a:solidFill>
              </a:rPr>
              <a:t>Seems not possible to cross or put a hole here for the monitoring system (and numerous holes would be required)</a:t>
            </a:r>
          </a:p>
          <a:p>
            <a:pPr algn="ctr">
              <a:lnSpc>
                <a:spcPct val="100000"/>
              </a:lnSpc>
            </a:pPr>
            <a:r>
              <a:rPr lang="en-GB" sz="1050" b="0" dirty="0">
                <a:solidFill>
                  <a:schemeClr val="accent5"/>
                </a:solidFill>
              </a:rPr>
              <a:t> </a:t>
            </a:r>
            <a:endParaRPr lang="en-GB" sz="1100" b="0" dirty="0">
              <a:solidFill>
                <a:schemeClr val="accent5"/>
              </a:solidFill>
            </a:endParaRPr>
          </a:p>
        </p:txBody>
      </p:sp>
      <p:cxnSp>
        <p:nvCxnSpPr>
          <p:cNvPr id="34" name="Straight Arrow Connector 33">
            <a:extLst>
              <a:ext uri="{FF2B5EF4-FFF2-40B4-BE49-F238E27FC236}">
                <a16:creationId xmlns:a16="http://schemas.microsoft.com/office/drawing/2014/main" id="{76DF4964-594F-E9F3-7E91-61106C784C7D}"/>
              </a:ext>
            </a:extLst>
          </p:cNvPr>
          <p:cNvCxnSpPr/>
          <p:nvPr/>
        </p:nvCxnSpPr>
        <p:spPr>
          <a:xfrm>
            <a:off x="1475656" y="2715766"/>
            <a:ext cx="504056" cy="932388"/>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pic>
        <p:nvPicPr>
          <p:cNvPr id="143" name="Picture 142">
            <a:extLst>
              <a:ext uri="{FF2B5EF4-FFF2-40B4-BE49-F238E27FC236}">
                <a16:creationId xmlns:a16="http://schemas.microsoft.com/office/drawing/2014/main" id="{3E037D46-1454-7BBE-6687-E67F3ABDF67A}"/>
              </a:ext>
            </a:extLst>
          </p:cNvPr>
          <p:cNvPicPr>
            <a:picLocks noChangeAspect="1"/>
          </p:cNvPicPr>
          <p:nvPr/>
        </p:nvPicPr>
        <p:blipFill>
          <a:blip r:embed="rId5"/>
          <a:stretch>
            <a:fillRect/>
          </a:stretch>
        </p:blipFill>
        <p:spPr>
          <a:xfrm>
            <a:off x="7164289" y="441532"/>
            <a:ext cx="1870490" cy="1795035"/>
          </a:xfrm>
          <a:prstGeom prst="rect">
            <a:avLst/>
          </a:prstGeom>
        </p:spPr>
      </p:pic>
      <p:cxnSp>
        <p:nvCxnSpPr>
          <p:cNvPr id="5" name="Straight Connector 4">
            <a:extLst>
              <a:ext uri="{FF2B5EF4-FFF2-40B4-BE49-F238E27FC236}">
                <a16:creationId xmlns:a16="http://schemas.microsoft.com/office/drawing/2014/main" id="{AB354985-2390-6D19-8304-ADF7CB1AF2AE}"/>
              </a:ext>
            </a:extLst>
          </p:cNvPr>
          <p:cNvCxnSpPr>
            <a:cxnSpLocks/>
          </p:cNvCxnSpPr>
          <p:nvPr/>
        </p:nvCxnSpPr>
        <p:spPr>
          <a:xfrm>
            <a:off x="7443591" y="545534"/>
            <a:ext cx="432048" cy="767876"/>
          </a:xfrm>
          <a:prstGeom prst="line">
            <a:avLst/>
          </a:prstGeom>
          <a:ln w="76200">
            <a:solidFill>
              <a:schemeClr val="accent5"/>
            </a:solidFill>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6" name="Titel 1">
            <a:extLst>
              <a:ext uri="{FF2B5EF4-FFF2-40B4-BE49-F238E27FC236}">
                <a16:creationId xmlns:a16="http://schemas.microsoft.com/office/drawing/2014/main" id="{06B28386-44DF-BB9D-9810-956C28F26B91}"/>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Internal alignment system</a:t>
            </a:r>
            <a:endParaRPr lang="en-US" sz="1800" dirty="0">
              <a:latin typeface="Arial" panose="020B0604020202020204" pitchFamily="34" charset="0"/>
              <a:cs typeface="Arial" panose="020B0604020202020204" pitchFamily="34" charset="0"/>
            </a:endParaRPr>
          </a:p>
        </p:txBody>
      </p:sp>
      <p:sp>
        <p:nvSpPr>
          <p:cNvPr id="12" name="Text Placeholder 2">
            <a:extLst>
              <a:ext uri="{FF2B5EF4-FFF2-40B4-BE49-F238E27FC236}">
                <a16:creationId xmlns:a16="http://schemas.microsoft.com/office/drawing/2014/main" id="{83604F82-CB64-C00E-4838-1645E1B6D62A}"/>
              </a:ext>
            </a:extLst>
          </p:cNvPr>
          <p:cNvSpPr txBox="1">
            <a:spLocks/>
          </p:cNvSpPr>
          <p:nvPr/>
        </p:nvSpPr>
        <p:spPr>
          <a:xfrm>
            <a:off x="3790653" y="1682248"/>
            <a:ext cx="835902" cy="225536"/>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lnSpc>
                <a:spcPct val="100000"/>
              </a:lnSpc>
            </a:pPr>
            <a:r>
              <a:rPr lang="en-GB" sz="1050" b="0" dirty="0">
                <a:solidFill>
                  <a:schemeClr val="accent5"/>
                </a:solidFill>
              </a:rPr>
              <a:t>Interface</a:t>
            </a:r>
            <a:endParaRPr lang="en-GB" sz="1100" b="0" dirty="0">
              <a:solidFill>
                <a:schemeClr val="accent5"/>
              </a:solidFill>
            </a:endParaRPr>
          </a:p>
        </p:txBody>
      </p:sp>
      <p:cxnSp>
        <p:nvCxnSpPr>
          <p:cNvPr id="14" name="Straight Arrow Connector 13">
            <a:extLst>
              <a:ext uri="{FF2B5EF4-FFF2-40B4-BE49-F238E27FC236}">
                <a16:creationId xmlns:a16="http://schemas.microsoft.com/office/drawing/2014/main" id="{58834D51-EE50-168D-75CF-081F56F28605}"/>
              </a:ext>
            </a:extLst>
          </p:cNvPr>
          <p:cNvCxnSpPr>
            <a:cxnSpLocks/>
          </p:cNvCxnSpPr>
          <p:nvPr/>
        </p:nvCxnSpPr>
        <p:spPr>
          <a:xfrm>
            <a:off x="4491590" y="1851942"/>
            <a:ext cx="333678" cy="156172"/>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4" name="Textfeld 1">
            <a:extLst>
              <a:ext uri="{FF2B5EF4-FFF2-40B4-BE49-F238E27FC236}">
                <a16:creationId xmlns:a16="http://schemas.microsoft.com/office/drawing/2014/main" id="{691A122C-FEE6-E0AE-1A9B-DFEFDA105E55}"/>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12215319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 name="Group 102">
            <a:extLst>
              <a:ext uri="{FF2B5EF4-FFF2-40B4-BE49-F238E27FC236}">
                <a16:creationId xmlns:a16="http://schemas.microsoft.com/office/drawing/2014/main" id="{4088C609-FE8C-FCCC-0126-A26E0D1A3271}"/>
              </a:ext>
            </a:extLst>
          </p:cNvPr>
          <p:cNvGrpSpPr/>
          <p:nvPr/>
        </p:nvGrpSpPr>
        <p:grpSpPr>
          <a:xfrm>
            <a:off x="49369" y="1923678"/>
            <a:ext cx="6241611" cy="3219822"/>
            <a:chOff x="49369" y="1923678"/>
            <a:chExt cx="6241611" cy="3219822"/>
          </a:xfrm>
        </p:grpSpPr>
        <p:grpSp>
          <p:nvGrpSpPr>
            <p:cNvPr id="36" name="Group 35">
              <a:extLst>
                <a:ext uri="{FF2B5EF4-FFF2-40B4-BE49-F238E27FC236}">
                  <a16:creationId xmlns:a16="http://schemas.microsoft.com/office/drawing/2014/main" id="{635D73F9-3FEB-E5C8-1720-81C6B5FE43AB}"/>
                </a:ext>
              </a:extLst>
            </p:cNvPr>
            <p:cNvGrpSpPr/>
            <p:nvPr/>
          </p:nvGrpSpPr>
          <p:grpSpPr>
            <a:xfrm>
              <a:off x="49369" y="1923678"/>
              <a:ext cx="6241611" cy="3219822"/>
              <a:chOff x="49369" y="1923678"/>
              <a:chExt cx="6241611" cy="3219822"/>
            </a:xfrm>
          </p:grpSpPr>
          <p:pic>
            <p:nvPicPr>
              <p:cNvPr id="2" name="Picture 1">
                <a:extLst>
                  <a:ext uri="{FF2B5EF4-FFF2-40B4-BE49-F238E27FC236}">
                    <a16:creationId xmlns:a16="http://schemas.microsoft.com/office/drawing/2014/main" id="{B96E1A5E-23BF-FCA5-B84D-57FA9CA600CB}"/>
                  </a:ext>
                </a:extLst>
              </p:cNvPr>
              <p:cNvPicPr>
                <a:picLocks noChangeAspect="1"/>
              </p:cNvPicPr>
              <p:nvPr/>
            </p:nvPicPr>
            <p:blipFill rotWithShape="1">
              <a:blip r:embed="rId3">
                <a:extLst>
                  <a:ext uri="{28A0092B-C50C-407E-A947-70E740481C1C}">
                    <a14:useLocalDpi xmlns:a14="http://schemas.microsoft.com/office/drawing/2010/main" val="0"/>
                  </a:ext>
                </a:extLst>
              </a:blip>
              <a:srcRect t="8291" b="-1"/>
              <a:stretch/>
            </p:blipFill>
            <p:spPr>
              <a:xfrm>
                <a:off x="49369" y="1923678"/>
                <a:ext cx="6241611" cy="3219822"/>
              </a:xfrm>
              <a:prstGeom prst="rect">
                <a:avLst/>
              </a:prstGeom>
              <a:ln>
                <a:noFill/>
              </a:ln>
            </p:spPr>
          </p:pic>
          <p:sp>
            <p:nvSpPr>
              <p:cNvPr id="35" name="Rectangle 34">
                <a:extLst>
                  <a:ext uri="{FF2B5EF4-FFF2-40B4-BE49-F238E27FC236}">
                    <a16:creationId xmlns:a16="http://schemas.microsoft.com/office/drawing/2014/main" id="{24260A53-E1DA-4762-483F-39DBD474DC85}"/>
                  </a:ext>
                </a:extLst>
              </p:cNvPr>
              <p:cNvSpPr/>
              <p:nvPr/>
            </p:nvSpPr>
            <p:spPr>
              <a:xfrm>
                <a:off x="323528" y="1995686"/>
                <a:ext cx="1377926" cy="2784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2" name="Rectangle 101">
              <a:extLst>
                <a:ext uri="{FF2B5EF4-FFF2-40B4-BE49-F238E27FC236}">
                  <a16:creationId xmlns:a16="http://schemas.microsoft.com/office/drawing/2014/main" id="{A408987E-6B24-C669-9A3B-7E42A95501E7}"/>
                </a:ext>
              </a:extLst>
            </p:cNvPr>
            <p:cNvSpPr/>
            <p:nvPr/>
          </p:nvSpPr>
          <p:spPr>
            <a:xfrm>
              <a:off x="3624194" y="4758370"/>
              <a:ext cx="2459974" cy="2784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13</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40" name="Text Placeholder 2">
            <a:extLst>
              <a:ext uri="{FF2B5EF4-FFF2-40B4-BE49-F238E27FC236}">
                <a16:creationId xmlns:a16="http://schemas.microsoft.com/office/drawing/2014/main" id="{A35D9F35-4A08-449A-A14D-1383B204EC4B}"/>
              </a:ext>
            </a:extLst>
          </p:cNvPr>
          <p:cNvSpPr txBox="1">
            <a:spLocks/>
          </p:cNvSpPr>
          <p:nvPr/>
        </p:nvSpPr>
        <p:spPr>
          <a:xfrm>
            <a:off x="0" y="1053672"/>
            <a:ext cx="6134836" cy="159654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Wingdings" panose="05000000000000000000" pitchFamily="2" charset="2"/>
              <a:buChar char="Ø"/>
            </a:pPr>
            <a:r>
              <a:rPr lang="en-GB" sz="1200" b="0" dirty="0"/>
              <a:t>Goal : monitor the deformation extremely precisely over the length of the assembly</a:t>
            </a:r>
          </a:p>
          <a:p>
            <a:pPr marL="285750" indent="-285750">
              <a:buFont typeface="Wingdings" panose="05000000000000000000" pitchFamily="2" charset="2"/>
              <a:buChar char="Ø"/>
            </a:pPr>
            <a:r>
              <a:rPr lang="en-GB" sz="1200" b="0" dirty="0"/>
              <a:t>Create a network of points accurate enough so another system can measure from it onto the inner components</a:t>
            </a:r>
          </a:p>
        </p:txBody>
      </p:sp>
      <p:cxnSp>
        <p:nvCxnSpPr>
          <p:cNvPr id="25" name="Straight Connector 24">
            <a:extLst>
              <a:ext uri="{FF2B5EF4-FFF2-40B4-BE49-F238E27FC236}">
                <a16:creationId xmlns:a16="http://schemas.microsoft.com/office/drawing/2014/main" id="{2C0975E5-1E3F-A742-FCDC-01619E8DE80F}"/>
              </a:ext>
            </a:extLst>
          </p:cNvPr>
          <p:cNvCxnSpPr>
            <a:cxnSpLocks/>
          </p:cNvCxnSpPr>
          <p:nvPr/>
        </p:nvCxnSpPr>
        <p:spPr>
          <a:xfrm>
            <a:off x="1979712" y="3648154"/>
            <a:ext cx="72008" cy="124107"/>
          </a:xfrm>
          <a:prstGeom prst="line">
            <a:avLst/>
          </a:prstGeom>
          <a:ln w="76200">
            <a:solidFill>
              <a:schemeClr val="accent5"/>
            </a:solidFill>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2" name="Text Placeholder 2">
            <a:extLst>
              <a:ext uri="{FF2B5EF4-FFF2-40B4-BE49-F238E27FC236}">
                <a16:creationId xmlns:a16="http://schemas.microsoft.com/office/drawing/2014/main" id="{49A7E421-AEA5-8D68-B7DD-68176C409313}"/>
              </a:ext>
            </a:extLst>
          </p:cNvPr>
          <p:cNvSpPr txBox="1">
            <a:spLocks/>
          </p:cNvSpPr>
          <p:nvPr/>
        </p:nvSpPr>
        <p:spPr>
          <a:xfrm>
            <a:off x="76432" y="1965593"/>
            <a:ext cx="1840563" cy="57606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lnSpc>
                <a:spcPct val="100000"/>
              </a:lnSpc>
            </a:pPr>
            <a:r>
              <a:rPr lang="en-GB" sz="1050" b="0" dirty="0">
                <a:solidFill>
                  <a:schemeClr val="accent5"/>
                </a:solidFill>
              </a:rPr>
              <a:t>Seems not possible to cross or put a hole here for the monitoring system (and numerous holes would be required)</a:t>
            </a:r>
          </a:p>
          <a:p>
            <a:pPr algn="ctr">
              <a:lnSpc>
                <a:spcPct val="100000"/>
              </a:lnSpc>
            </a:pPr>
            <a:r>
              <a:rPr lang="en-GB" sz="1050" b="0" dirty="0">
                <a:solidFill>
                  <a:schemeClr val="accent5"/>
                </a:solidFill>
              </a:rPr>
              <a:t> </a:t>
            </a:r>
            <a:endParaRPr lang="en-GB" sz="1100" b="0" dirty="0">
              <a:solidFill>
                <a:schemeClr val="accent5"/>
              </a:solidFill>
            </a:endParaRPr>
          </a:p>
        </p:txBody>
      </p:sp>
      <p:cxnSp>
        <p:nvCxnSpPr>
          <p:cNvPr id="34" name="Straight Arrow Connector 33">
            <a:extLst>
              <a:ext uri="{FF2B5EF4-FFF2-40B4-BE49-F238E27FC236}">
                <a16:creationId xmlns:a16="http://schemas.microsoft.com/office/drawing/2014/main" id="{76DF4964-594F-E9F3-7E91-61106C784C7D}"/>
              </a:ext>
            </a:extLst>
          </p:cNvPr>
          <p:cNvCxnSpPr/>
          <p:nvPr/>
        </p:nvCxnSpPr>
        <p:spPr>
          <a:xfrm>
            <a:off x="1475656" y="2715766"/>
            <a:ext cx="504056" cy="932388"/>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43" name="Text Placeholder 2">
            <a:extLst>
              <a:ext uri="{FF2B5EF4-FFF2-40B4-BE49-F238E27FC236}">
                <a16:creationId xmlns:a16="http://schemas.microsoft.com/office/drawing/2014/main" id="{B63C74B8-77BB-322D-317F-C7938EA982AC}"/>
              </a:ext>
            </a:extLst>
          </p:cNvPr>
          <p:cNvSpPr txBox="1">
            <a:spLocks/>
          </p:cNvSpPr>
          <p:nvPr/>
        </p:nvSpPr>
        <p:spPr>
          <a:xfrm>
            <a:off x="5148064" y="1635646"/>
            <a:ext cx="1377926" cy="57606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GB" sz="1050" b="0" dirty="0">
                <a:solidFill>
                  <a:schemeClr val="accent5"/>
                </a:solidFill>
              </a:rPr>
              <a:t>So we need to take the long way from the extremity and create a stable reference</a:t>
            </a:r>
            <a:endParaRPr lang="en-GB" sz="1100" b="0" dirty="0">
              <a:solidFill>
                <a:schemeClr val="accent5"/>
              </a:solidFill>
            </a:endParaRPr>
          </a:p>
        </p:txBody>
      </p:sp>
      <p:cxnSp>
        <p:nvCxnSpPr>
          <p:cNvPr id="47" name="Straight Arrow Connector 46">
            <a:extLst>
              <a:ext uri="{FF2B5EF4-FFF2-40B4-BE49-F238E27FC236}">
                <a16:creationId xmlns:a16="http://schemas.microsoft.com/office/drawing/2014/main" id="{4C87EFC4-5CFE-F754-254F-CC1E2D0458B4}"/>
              </a:ext>
            </a:extLst>
          </p:cNvPr>
          <p:cNvCxnSpPr>
            <a:cxnSpLocks/>
          </p:cNvCxnSpPr>
          <p:nvPr/>
        </p:nvCxnSpPr>
        <p:spPr>
          <a:xfrm flipH="1">
            <a:off x="5076056" y="1851942"/>
            <a:ext cx="216024" cy="143744"/>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9A1B7B85-719E-4569-E0EA-31DC458C9406}"/>
              </a:ext>
            </a:extLst>
          </p:cNvPr>
          <p:cNvCxnSpPr>
            <a:cxnSpLocks/>
          </p:cNvCxnSpPr>
          <p:nvPr/>
        </p:nvCxnSpPr>
        <p:spPr>
          <a:xfrm flipH="1">
            <a:off x="4187866" y="2708564"/>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7E038C11-1CA4-D086-A694-C86CF7D9D042}"/>
              </a:ext>
            </a:extLst>
          </p:cNvPr>
          <p:cNvCxnSpPr>
            <a:cxnSpLocks/>
          </p:cNvCxnSpPr>
          <p:nvPr/>
        </p:nvCxnSpPr>
        <p:spPr>
          <a:xfrm flipH="1">
            <a:off x="4766698" y="2378526"/>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F8A49CFE-6938-F70E-AF57-AFBEA43BF9A1}"/>
              </a:ext>
            </a:extLst>
          </p:cNvPr>
          <p:cNvCxnSpPr>
            <a:cxnSpLocks/>
          </p:cNvCxnSpPr>
          <p:nvPr/>
        </p:nvCxnSpPr>
        <p:spPr>
          <a:xfrm flipH="1">
            <a:off x="3626371" y="3031026"/>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4" name="Straight Arrow Connector 93">
            <a:extLst>
              <a:ext uri="{FF2B5EF4-FFF2-40B4-BE49-F238E27FC236}">
                <a16:creationId xmlns:a16="http://schemas.microsoft.com/office/drawing/2014/main" id="{C5FF9C8A-1941-9459-3DDB-EDD864559EA4}"/>
              </a:ext>
            </a:extLst>
          </p:cNvPr>
          <p:cNvCxnSpPr>
            <a:cxnSpLocks/>
          </p:cNvCxnSpPr>
          <p:nvPr/>
        </p:nvCxnSpPr>
        <p:spPr>
          <a:xfrm flipH="1">
            <a:off x="3074105" y="3335439"/>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4514FAAA-61E7-49B3-4811-2B742F366703}"/>
              </a:ext>
            </a:extLst>
          </p:cNvPr>
          <p:cNvCxnSpPr>
            <a:cxnSpLocks/>
          </p:cNvCxnSpPr>
          <p:nvPr/>
        </p:nvCxnSpPr>
        <p:spPr>
          <a:xfrm flipH="1">
            <a:off x="2510351" y="3630872"/>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7FB6E479-A076-C888-6E40-547FB4336237}"/>
              </a:ext>
            </a:extLst>
          </p:cNvPr>
          <p:cNvCxnSpPr>
            <a:cxnSpLocks/>
          </p:cNvCxnSpPr>
          <p:nvPr/>
        </p:nvCxnSpPr>
        <p:spPr>
          <a:xfrm flipH="1">
            <a:off x="2172877" y="3353489"/>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EAD70C33-9640-6FBD-EC0E-C534E591B71C}"/>
              </a:ext>
            </a:extLst>
          </p:cNvPr>
          <p:cNvCxnSpPr>
            <a:cxnSpLocks/>
          </p:cNvCxnSpPr>
          <p:nvPr/>
        </p:nvCxnSpPr>
        <p:spPr>
          <a:xfrm flipH="1">
            <a:off x="2722033" y="3056221"/>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B6294C03-6392-E842-422F-ADFC9A2B3706}"/>
              </a:ext>
            </a:extLst>
          </p:cNvPr>
          <p:cNvCxnSpPr>
            <a:cxnSpLocks/>
          </p:cNvCxnSpPr>
          <p:nvPr/>
        </p:nvCxnSpPr>
        <p:spPr>
          <a:xfrm flipH="1">
            <a:off x="3311590" y="2728644"/>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3609D491-9376-A9DE-6A84-DADB4359D5CE}"/>
              </a:ext>
            </a:extLst>
          </p:cNvPr>
          <p:cNvCxnSpPr>
            <a:cxnSpLocks/>
          </p:cNvCxnSpPr>
          <p:nvPr/>
        </p:nvCxnSpPr>
        <p:spPr>
          <a:xfrm flipH="1">
            <a:off x="3878184" y="2414856"/>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1489C2C5-588E-64AC-76D3-907F5CA72E01}"/>
              </a:ext>
            </a:extLst>
          </p:cNvPr>
          <p:cNvCxnSpPr>
            <a:cxnSpLocks/>
          </p:cNvCxnSpPr>
          <p:nvPr/>
        </p:nvCxnSpPr>
        <p:spPr>
          <a:xfrm flipH="1">
            <a:off x="4461297" y="2092394"/>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pic>
        <p:nvPicPr>
          <p:cNvPr id="143" name="Picture 142">
            <a:extLst>
              <a:ext uri="{FF2B5EF4-FFF2-40B4-BE49-F238E27FC236}">
                <a16:creationId xmlns:a16="http://schemas.microsoft.com/office/drawing/2014/main" id="{3E037D46-1454-7BBE-6687-E67F3ABDF67A}"/>
              </a:ext>
            </a:extLst>
          </p:cNvPr>
          <p:cNvPicPr>
            <a:picLocks noChangeAspect="1"/>
          </p:cNvPicPr>
          <p:nvPr/>
        </p:nvPicPr>
        <p:blipFill>
          <a:blip r:embed="rId5"/>
          <a:stretch>
            <a:fillRect/>
          </a:stretch>
        </p:blipFill>
        <p:spPr>
          <a:xfrm>
            <a:off x="7164289" y="441532"/>
            <a:ext cx="1870490" cy="1795035"/>
          </a:xfrm>
          <a:prstGeom prst="rect">
            <a:avLst/>
          </a:prstGeom>
        </p:spPr>
      </p:pic>
      <p:cxnSp>
        <p:nvCxnSpPr>
          <p:cNvPr id="5" name="Straight Connector 4">
            <a:extLst>
              <a:ext uri="{FF2B5EF4-FFF2-40B4-BE49-F238E27FC236}">
                <a16:creationId xmlns:a16="http://schemas.microsoft.com/office/drawing/2014/main" id="{AB354985-2390-6D19-8304-ADF7CB1AF2AE}"/>
              </a:ext>
            </a:extLst>
          </p:cNvPr>
          <p:cNvCxnSpPr>
            <a:cxnSpLocks/>
          </p:cNvCxnSpPr>
          <p:nvPr/>
        </p:nvCxnSpPr>
        <p:spPr>
          <a:xfrm>
            <a:off x="7443591" y="545534"/>
            <a:ext cx="432048" cy="767876"/>
          </a:xfrm>
          <a:prstGeom prst="line">
            <a:avLst/>
          </a:prstGeom>
          <a:ln w="76200">
            <a:solidFill>
              <a:schemeClr val="accent5"/>
            </a:solidFill>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2" name="Titel 1">
            <a:extLst>
              <a:ext uri="{FF2B5EF4-FFF2-40B4-BE49-F238E27FC236}">
                <a16:creationId xmlns:a16="http://schemas.microsoft.com/office/drawing/2014/main" id="{02B81720-1ECD-B439-7951-72272FC8465E}"/>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Internal alignment system</a:t>
            </a:r>
            <a:endParaRPr lang="en-US" sz="1800" dirty="0">
              <a:latin typeface="Arial" panose="020B0604020202020204" pitchFamily="34" charset="0"/>
              <a:cs typeface="Arial" panose="020B0604020202020204" pitchFamily="34" charset="0"/>
            </a:endParaRPr>
          </a:p>
        </p:txBody>
      </p:sp>
      <p:sp>
        <p:nvSpPr>
          <p:cNvPr id="14" name="Text Placeholder 2">
            <a:extLst>
              <a:ext uri="{FF2B5EF4-FFF2-40B4-BE49-F238E27FC236}">
                <a16:creationId xmlns:a16="http://schemas.microsoft.com/office/drawing/2014/main" id="{98D254AC-D1AB-CB9B-70FD-1FF2EEEB966F}"/>
              </a:ext>
            </a:extLst>
          </p:cNvPr>
          <p:cNvSpPr txBox="1">
            <a:spLocks/>
          </p:cNvSpPr>
          <p:nvPr/>
        </p:nvSpPr>
        <p:spPr>
          <a:xfrm>
            <a:off x="3790653" y="1682248"/>
            <a:ext cx="835902" cy="225536"/>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lnSpc>
                <a:spcPct val="100000"/>
              </a:lnSpc>
            </a:pPr>
            <a:r>
              <a:rPr lang="en-GB" sz="1050" b="0" dirty="0">
                <a:solidFill>
                  <a:schemeClr val="accent5"/>
                </a:solidFill>
              </a:rPr>
              <a:t>Interface</a:t>
            </a:r>
            <a:endParaRPr lang="en-GB" sz="1100" b="0" dirty="0">
              <a:solidFill>
                <a:schemeClr val="accent5"/>
              </a:solidFill>
            </a:endParaRPr>
          </a:p>
        </p:txBody>
      </p:sp>
      <p:cxnSp>
        <p:nvCxnSpPr>
          <p:cNvPr id="19" name="Straight Arrow Connector 18">
            <a:extLst>
              <a:ext uri="{FF2B5EF4-FFF2-40B4-BE49-F238E27FC236}">
                <a16:creationId xmlns:a16="http://schemas.microsoft.com/office/drawing/2014/main" id="{17F02709-9693-1DF0-BBE9-AA3DEDE4AB9A}"/>
              </a:ext>
            </a:extLst>
          </p:cNvPr>
          <p:cNvCxnSpPr>
            <a:cxnSpLocks/>
          </p:cNvCxnSpPr>
          <p:nvPr/>
        </p:nvCxnSpPr>
        <p:spPr>
          <a:xfrm>
            <a:off x="4491590" y="1851942"/>
            <a:ext cx="333678" cy="156172"/>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3" name="Textfeld 1">
            <a:extLst>
              <a:ext uri="{FF2B5EF4-FFF2-40B4-BE49-F238E27FC236}">
                <a16:creationId xmlns:a16="http://schemas.microsoft.com/office/drawing/2014/main" id="{D84B1322-66FF-401D-1589-2EA6D1F9FF63}"/>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18663510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raphic of FCC">
            <a:extLst>
              <a:ext uri="{FF2B5EF4-FFF2-40B4-BE49-F238E27FC236}">
                <a16:creationId xmlns:a16="http://schemas.microsoft.com/office/drawing/2014/main" id="{8E4AE2B3-738A-0EF7-3B4C-9E04DF02CE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 t="6297" r="11" b="18642"/>
          <a:stretch/>
        </p:blipFill>
        <p:spPr bwMode="auto">
          <a:xfrm>
            <a:off x="0" y="339501"/>
            <a:ext cx="9144000" cy="4803999"/>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a:xfrm>
            <a:off x="35496" y="354691"/>
            <a:ext cx="3024336" cy="416859"/>
          </a:xfrm>
          <a:solidFill>
            <a:srgbClr val="FFFFFF">
              <a:alpha val="40000"/>
            </a:srgbClr>
          </a:solidFill>
        </p:spPr>
        <p:txBody>
          <a:bodyPr/>
          <a:lstStyle/>
          <a:p>
            <a:r>
              <a:rPr lang="en-US" sz="1800" dirty="0"/>
              <a:t>Table of content</a:t>
            </a:r>
          </a:p>
        </p:txBody>
      </p:sp>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a:t>
            </a:r>
          </a:p>
        </p:txBody>
      </p:sp>
      <p:sp>
        <p:nvSpPr>
          <p:cNvPr id="10" name="Textfeld 2">
            <a:extLst>
              <a:ext uri="{FF2B5EF4-FFF2-40B4-BE49-F238E27FC236}">
                <a16:creationId xmlns:a16="http://schemas.microsoft.com/office/drawing/2014/main" id="{C5EC8055-3FBE-41B1-BE4B-7DB6213A2581}"/>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9" name="Picture 8" descr="A picture containing graphical user interface&#10;&#10;Description automatically generated">
            <a:extLst>
              <a:ext uri="{FF2B5EF4-FFF2-40B4-BE49-F238E27FC236}">
                <a16:creationId xmlns:a16="http://schemas.microsoft.com/office/drawing/2014/main" id="{5AB5CD4B-0DBA-42F9-B9E6-083221A608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13" name="Text Placeholder 2">
            <a:extLst>
              <a:ext uri="{FF2B5EF4-FFF2-40B4-BE49-F238E27FC236}">
                <a16:creationId xmlns:a16="http://schemas.microsoft.com/office/drawing/2014/main" id="{B2FC5FDF-AE26-4496-BDBA-D359C09FFCDA}"/>
              </a:ext>
            </a:extLst>
          </p:cNvPr>
          <p:cNvSpPr>
            <a:spLocks noGrp="1"/>
          </p:cNvSpPr>
          <p:nvPr>
            <p:ph type="body" sz="quarter" idx="12"/>
          </p:nvPr>
        </p:nvSpPr>
        <p:spPr>
          <a:xfrm>
            <a:off x="35496" y="771550"/>
            <a:ext cx="3024336" cy="2088232"/>
          </a:xfrm>
          <a:solidFill>
            <a:srgbClr val="FFFFFF">
              <a:alpha val="40000"/>
            </a:srgbClr>
          </a:solidFill>
        </p:spPr>
        <p:txBody>
          <a:bodyPr/>
          <a:lstStyle/>
          <a:p>
            <a:pPr marL="285750" indent="-285750">
              <a:lnSpc>
                <a:spcPct val="100000"/>
              </a:lnSpc>
              <a:spcBef>
                <a:spcPts val="300"/>
              </a:spcBef>
              <a:buFont typeface="Wingdings" panose="05000000000000000000" pitchFamily="2" charset="2"/>
              <a:buChar char="Ø"/>
            </a:pPr>
            <a:r>
              <a:rPr lang="en-GB" b="0" dirty="0">
                <a:latin typeface="Arial" panose="020B0604020202020204" pitchFamily="34" charset="0"/>
                <a:cs typeface="Arial" panose="020B0604020202020204" pitchFamily="34" charset="0"/>
              </a:rPr>
              <a:t>The FCC-</a:t>
            </a:r>
            <a:r>
              <a:rPr lang="en-GB" b="0" dirty="0" err="1">
                <a:latin typeface="Arial" panose="020B0604020202020204" pitchFamily="34" charset="0"/>
                <a:cs typeface="Arial" panose="020B0604020202020204" pitchFamily="34" charset="0"/>
              </a:rPr>
              <a:t>ee</a:t>
            </a:r>
            <a:r>
              <a:rPr lang="en-GB" b="0" dirty="0">
                <a:latin typeface="Arial" panose="020B0604020202020204" pitchFamily="34" charset="0"/>
                <a:cs typeface="Arial" panose="020B0604020202020204" pitchFamily="34" charset="0"/>
              </a:rPr>
              <a:t> MDI design 	</a:t>
            </a:r>
          </a:p>
          <a:p>
            <a:pPr marL="285750" indent="-285750">
              <a:lnSpc>
                <a:spcPct val="100000"/>
              </a:lnSpc>
              <a:spcBef>
                <a:spcPts val="300"/>
              </a:spcBef>
              <a:buFont typeface="Wingdings" panose="05000000000000000000" pitchFamily="2" charset="2"/>
              <a:buChar char="Ø"/>
            </a:pPr>
            <a:r>
              <a:rPr lang="en-US" b="0" dirty="0">
                <a:latin typeface="Arial" panose="020B0604020202020204" pitchFamily="34" charset="0"/>
                <a:cs typeface="Arial" panose="020B0604020202020204" pitchFamily="34" charset="0"/>
              </a:rPr>
              <a:t>Challenges to face 		</a:t>
            </a:r>
          </a:p>
          <a:p>
            <a:pPr marL="285750" indent="-285750">
              <a:lnSpc>
                <a:spcPct val="100000"/>
              </a:lnSpc>
              <a:spcBef>
                <a:spcPts val="300"/>
              </a:spcBef>
              <a:buFont typeface="Wingdings" panose="05000000000000000000" pitchFamily="2" charset="2"/>
              <a:buChar char="Ø"/>
            </a:pPr>
            <a:r>
              <a:rPr lang="en-US" b="0" dirty="0">
                <a:latin typeface="Arial" panose="020B0604020202020204" pitchFamily="34" charset="0"/>
                <a:cs typeface="Arial" panose="020B0604020202020204" pitchFamily="34" charset="0"/>
              </a:rPr>
              <a:t>Alignment strategy proposition</a:t>
            </a:r>
          </a:p>
          <a:p>
            <a:pPr marL="285750" indent="-285750">
              <a:lnSpc>
                <a:spcPct val="100000"/>
              </a:lnSpc>
              <a:spcBef>
                <a:spcPts val="300"/>
              </a:spcBef>
              <a:buFont typeface="Wingdings" panose="05000000000000000000" pitchFamily="2" charset="2"/>
              <a:buChar char="Ø"/>
            </a:pPr>
            <a:r>
              <a:rPr lang="en-US" b="0" dirty="0">
                <a:latin typeface="Arial" panose="020B0604020202020204" pitchFamily="34" charset="0"/>
                <a:cs typeface="Arial" panose="020B0604020202020204" pitchFamily="34" charset="0"/>
              </a:rPr>
              <a:t>External alignment system</a:t>
            </a:r>
          </a:p>
          <a:p>
            <a:pPr marL="285750" indent="-285750">
              <a:lnSpc>
                <a:spcPct val="100000"/>
              </a:lnSpc>
              <a:spcBef>
                <a:spcPts val="300"/>
              </a:spcBef>
              <a:buFont typeface="Wingdings" panose="05000000000000000000" pitchFamily="2" charset="2"/>
              <a:buChar char="Ø"/>
            </a:pPr>
            <a:r>
              <a:rPr lang="en-US" b="0" dirty="0">
                <a:latin typeface="Arial" panose="020B0604020202020204" pitchFamily="34" charset="0"/>
                <a:cs typeface="Arial" panose="020B0604020202020204" pitchFamily="34" charset="0"/>
              </a:rPr>
              <a:t>Internal alignment system</a:t>
            </a:r>
          </a:p>
          <a:p>
            <a:pPr marL="285750" indent="-285750">
              <a:lnSpc>
                <a:spcPct val="100000"/>
              </a:lnSpc>
              <a:spcBef>
                <a:spcPts val="300"/>
              </a:spcBef>
              <a:buFont typeface="Wingdings" panose="05000000000000000000" pitchFamily="2" charset="2"/>
              <a:buChar char="Ø"/>
            </a:pPr>
            <a:r>
              <a:rPr lang="en-US" b="0" dirty="0">
                <a:latin typeface="Arial" panose="020B0604020202020204" pitchFamily="34" charset="0"/>
                <a:cs typeface="Arial" panose="020B0604020202020204" pitchFamily="34" charset="0"/>
              </a:rPr>
              <a:t>Full system implementation</a:t>
            </a:r>
          </a:p>
          <a:p>
            <a:pPr marL="285750" indent="-285750">
              <a:lnSpc>
                <a:spcPct val="100000"/>
              </a:lnSpc>
              <a:spcBef>
                <a:spcPts val="300"/>
              </a:spcBef>
              <a:buFont typeface="Wingdings" panose="05000000000000000000" pitchFamily="2" charset="2"/>
              <a:buChar char="Ø"/>
            </a:pPr>
            <a:r>
              <a:rPr lang="en-US" b="0" dirty="0">
                <a:latin typeface="Arial" panose="020B0604020202020204" pitchFamily="34" charset="0"/>
                <a:cs typeface="Arial" panose="020B0604020202020204" pitchFamily="34" charset="0"/>
              </a:rPr>
              <a:t>Prototype testing</a:t>
            </a:r>
          </a:p>
          <a:p>
            <a:pPr marL="285750" indent="-285750">
              <a:lnSpc>
                <a:spcPct val="100000"/>
              </a:lnSpc>
              <a:spcBef>
                <a:spcPts val="300"/>
              </a:spcBef>
              <a:buFont typeface="Wingdings" panose="05000000000000000000" pitchFamily="2" charset="2"/>
              <a:buChar char="Ø"/>
            </a:pPr>
            <a:r>
              <a:rPr lang="en-US" b="0" dirty="0">
                <a:latin typeface="Arial" panose="020B0604020202020204" pitchFamily="34" charset="0"/>
                <a:cs typeface="Arial" panose="020B0604020202020204" pitchFamily="34" charset="0"/>
              </a:rPr>
              <a:t>Discussion</a:t>
            </a:r>
          </a:p>
        </p:txBody>
      </p:sp>
      <p:sp>
        <p:nvSpPr>
          <p:cNvPr id="3" name="Textfeld 1">
            <a:extLst>
              <a:ext uri="{FF2B5EF4-FFF2-40B4-BE49-F238E27FC236}">
                <a16:creationId xmlns:a16="http://schemas.microsoft.com/office/drawing/2014/main" id="{CAEE3109-A7CC-C53C-702C-E8FE716FB39D}"/>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
        <p:nvSpPr>
          <p:cNvPr id="5" name="TextBox 4">
            <a:extLst>
              <a:ext uri="{FF2B5EF4-FFF2-40B4-BE49-F238E27FC236}">
                <a16:creationId xmlns:a16="http://schemas.microsoft.com/office/drawing/2014/main" id="{3D1CCDCD-8E52-C99E-339A-78D5C68F4150}"/>
              </a:ext>
            </a:extLst>
          </p:cNvPr>
          <p:cNvSpPr txBox="1"/>
          <p:nvPr/>
        </p:nvSpPr>
        <p:spPr>
          <a:xfrm>
            <a:off x="8036517" y="4840478"/>
            <a:ext cx="1085828" cy="300082"/>
          </a:xfrm>
          <a:prstGeom prst="rect">
            <a:avLst/>
          </a:prstGeom>
          <a:noFill/>
        </p:spPr>
        <p:txBody>
          <a:bodyPr wrap="square">
            <a:spAutoFit/>
          </a:bodyPr>
          <a:lstStyle/>
          <a:p>
            <a:r>
              <a:rPr lang="en-GB" b="0" i="0" dirty="0">
                <a:solidFill>
                  <a:srgbClr val="3B4952"/>
                </a:solidFill>
                <a:effectLst/>
                <a:latin typeface="sourcesans-regular"/>
              </a:rPr>
              <a:t>Image: CERN</a:t>
            </a:r>
            <a:endParaRPr lang="en-US" dirty="0"/>
          </a:p>
        </p:txBody>
      </p:sp>
    </p:spTree>
    <p:extLst>
      <p:ext uri="{BB962C8B-B14F-4D97-AF65-F5344CB8AC3E}">
        <p14:creationId xmlns:p14="http://schemas.microsoft.com/office/powerpoint/2010/main" val="15765991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 name="Group 102">
            <a:extLst>
              <a:ext uri="{FF2B5EF4-FFF2-40B4-BE49-F238E27FC236}">
                <a16:creationId xmlns:a16="http://schemas.microsoft.com/office/drawing/2014/main" id="{4088C609-FE8C-FCCC-0126-A26E0D1A3271}"/>
              </a:ext>
            </a:extLst>
          </p:cNvPr>
          <p:cNvGrpSpPr/>
          <p:nvPr/>
        </p:nvGrpSpPr>
        <p:grpSpPr>
          <a:xfrm>
            <a:off x="49369" y="1923678"/>
            <a:ext cx="6241611" cy="3219822"/>
            <a:chOff x="49369" y="1923678"/>
            <a:chExt cx="6241611" cy="3219822"/>
          </a:xfrm>
        </p:grpSpPr>
        <p:grpSp>
          <p:nvGrpSpPr>
            <p:cNvPr id="36" name="Group 35">
              <a:extLst>
                <a:ext uri="{FF2B5EF4-FFF2-40B4-BE49-F238E27FC236}">
                  <a16:creationId xmlns:a16="http://schemas.microsoft.com/office/drawing/2014/main" id="{635D73F9-3FEB-E5C8-1720-81C6B5FE43AB}"/>
                </a:ext>
              </a:extLst>
            </p:cNvPr>
            <p:cNvGrpSpPr/>
            <p:nvPr/>
          </p:nvGrpSpPr>
          <p:grpSpPr>
            <a:xfrm>
              <a:off x="49369" y="1923678"/>
              <a:ext cx="6241611" cy="3219822"/>
              <a:chOff x="49369" y="1923678"/>
              <a:chExt cx="6241611" cy="3219822"/>
            </a:xfrm>
          </p:grpSpPr>
          <p:pic>
            <p:nvPicPr>
              <p:cNvPr id="2" name="Picture 1">
                <a:extLst>
                  <a:ext uri="{FF2B5EF4-FFF2-40B4-BE49-F238E27FC236}">
                    <a16:creationId xmlns:a16="http://schemas.microsoft.com/office/drawing/2014/main" id="{B96E1A5E-23BF-FCA5-B84D-57FA9CA600CB}"/>
                  </a:ext>
                </a:extLst>
              </p:cNvPr>
              <p:cNvPicPr>
                <a:picLocks noChangeAspect="1"/>
              </p:cNvPicPr>
              <p:nvPr/>
            </p:nvPicPr>
            <p:blipFill rotWithShape="1">
              <a:blip r:embed="rId3">
                <a:extLst>
                  <a:ext uri="{28A0092B-C50C-407E-A947-70E740481C1C}">
                    <a14:useLocalDpi xmlns:a14="http://schemas.microsoft.com/office/drawing/2010/main" val="0"/>
                  </a:ext>
                </a:extLst>
              </a:blip>
              <a:srcRect t="8291" b="-1"/>
              <a:stretch/>
            </p:blipFill>
            <p:spPr>
              <a:xfrm>
                <a:off x="49369" y="1923678"/>
                <a:ext cx="6241611" cy="3219822"/>
              </a:xfrm>
              <a:prstGeom prst="rect">
                <a:avLst/>
              </a:prstGeom>
              <a:ln>
                <a:noFill/>
              </a:ln>
            </p:spPr>
          </p:pic>
          <p:sp>
            <p:nvSpPr>
              <p:cNvPr id="35" name="Rectangle 34">
                <a:extLst>
                  <a:ext uri="{FF2B5EF4-FFF2-40B4-BE49-F238E27FC236}">
                    <a16:creationId xmlns:a16="http://schemas.microsoft.com/office/drawing/2014/main" id="{24260A53-E1DA-4762-483F-39DBD474DC85}"/>
                  </a:ext>
                </a:extLst>
              </p:cNvPr>
              <p:cNvSpPr/>
              <p:nvPr/>
            </p:nvSpPr>
            <p:spPr>
              <a:xfrm>
                <a:off x="323528" y="1995686"/>
                <a:ext cx="1377926" cy="2784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2" name="Rectangle 101">
              <a:extLst>
                <a:ext uri="{FF2B5EF4-FFF2-40B4-BE49-F238E27FC236}">
                  <a16:creationId xmlns:a16="http://schemas.microsoft.com/office/drawing/2014/main" id="{A408987E-6B24-C669-9A3B-7E42A95501E7}"/>
                </a:ext>
              </a:extLst>
            </p:cNvPr>
            <p:cNvSpPr/>
            <p:nvPr/>
          </p:nvSpPr>
          <p:spPr>
            <a:xfrm>
              <a:off x="3624194" y="4758370"/>
              <a:ext cx="2459974" cy="2784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13</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41" name="Titel 1">
            <a:extLst>
              <a:ext uri="{FF2B5EF4-FFF2-40B4-BE49-F238E27FC236}">
                <a16:creationId xmlns:a16="http://schemas.microsoft.com/office/drawing/2014/main" id="{5F5BAE8B-7D99-435C-BFF4-D2099D00E801}"/>
              </a:ext>
            </a:extLst>
          </p:cNvPr>
          <p:cNvSpPr txBox="1">
            <a:spLocks/>
          </p:cNvSpPr>
          <p:nvPr/>
        </p:nvSpPr>
        <p:spPr>
          <a:xfrm>
            <a:off x="35496" y="443932"/>
            <a:ext cx="9217024"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endParaRPr lang="en-US" sz="1800" b="0" dirty="0">
              <a:latin typeface="Arial" panose="020B0604020202020204" pitchFamily="34" charset="0"/>
              <a:cs typeface="Arial" panose="020B0604020202020204" pitchFamily="34" charset="0"/>
            </a:endParaRPr>
          </a:p>
        </p:txBody>
      </p:sp>
      <p:sp>
        <p:nvSpPr>
          <p:cNvPr id="40" name="Text Placeholder 2">
            <a:extLst>
              <a:ext uri="{FF2B5EF4-FFF2-40B4-BE49-F238E27FC236}">
                <a16:creationId xmlns:a16="http://schemas.microsoft.com/office/drawing/2014/main" id="{A35D9F35-4A08-449A-A14D-1383B204EC4B}"/>
              </a:ext>
            </a:extLst>
          </p:cNvPr>
          <p:cNvSpPr txBox="1">
            <a:spLocks/>
          </p:cNvSpPr>
          <p:nvPr/>
        </p:nvSpPr>
        <p:spPr>
          <a:xfrm>
            <a:off x="0" y="1053672"/>
            <a:ext cx="6134836" cy="159654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Wingdings" panose="05000000000000000000" pitchFamily="2" charset="2"/>
              <a:buChar char="Ø"/>
            </a:pPr>
            <a:r>
              <a:rPr lang="en-GB" sz="1200" b="0" dirty="0"/>
              <a:t>Goal : monitor the deformation extremely precisely over the length of the assembly</a:t>
            </a:r>
          </a:p>
          <a:p>
            <a:pPr marL="285750" indent="-285750">
              <a:buFont typeface="Wingdings" panose="05000000000000000000" pitchFamily="2" charset="2"/>
              <a:buChar char="Ø"/>
            </a:pPr>
            <a:r>
              <a:rPr lang="en-GB" sz="1200" b="0" dirty="0"/>
              <a:t>Create a network of points accurate enough so another system can measure from it onto the inner components</a:t>
            </a:r>
          </a:p>
        </p:txBody>
      </p:sp>
      <p:cxnSp>
        <p:nvCxnSpPr>
          <p:cNvPr id="25" name="Straight Connector 24">
            <a:extLst>
              <a:ext uri="{FF2B5EF4-FFF2-40B4-BE49-F238E27FC236}">
                <a16:creationId xmlns:a16="http://schemas.microsoft.com/office/drawing/2014/main" id="{2C0975E5-1E3F-A742-FCDC-01619E8DE80F}"/>
              </a:ext>
            </a:extLst>
          </p:cNvPr>
          <p:cNvCxnSpPr>
            <a:cxnSpLocks/>
          </p:cNvCxnSpPr>
          <p:nvPr/>
        </p:nvCxnSpPr>
        <p:spPr>
          <a:xfrm>
            <a:off x="1979712" y="3648154"/>
            <a:ext cx="72008" cy="124107"/>
          </a:xfrm>
          <a:prstGeom prst="line">
            <a:avLst/>
          </a:prstGeom>
          <a:ln w="76200">
            <a:solidFill>
              <a:schemeClr val="accent5"/>
            </a:solidFill>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2" name="Text Placeholder 2">
            <a:extLst>
              <a:ext uri="{FF2B5EF4-FFF2-40B4-BE49-F238E27FC236}">
                <a16:creationId xmlns:a16="http://schemas.microsoft.com/office/drawing/2014/main" id="{49A7E421-AEA5-8D68-B7DD-68176C409313}"/>
              </a:ext>
            </a:extLst>
          </p:cNvPr>
          <p:cNvSpPr txBox="1">
            <a:spLocks/>
          </p:cNvSpPr>
          <p:nvPr/>
        </p:nvSpPr>
        <p:spPr>
          <a:xfrm>
            <a:off x="76432" y="1965593"/>
            <a:ext cx="1840563" cy="57606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lnSpc>
                <a:spcPct val="100000"/>
              </a:lnSpc>
            </a:pPr>
            <a:r>
              <a:rPr lang="en-GB" sz="1050" b="0" dirty="0">
                <a:solidFill>
                  <a:schemeClr val="accent5"/>
                </a:solidFill>
              </a:rPr>
              <a:t>Seems not possible to cross or put a hole here for the monitoring system (and numerous holes would be required)</a:t>
            </a:r>
          </a:p>
          <a:p>
            <a:pPr algn="ctr">
              <a:lnSpc>
                <a:spcPct val="100000"/>
              </a:lnSpc>
            </a:pPr>
            <a:r>
              <a:rPr lang="en-GB" sz="1050" b="0" dirty="0">
                <a:solidFill>
                  <a:schemeClr val="accent5"/>
                </a:solidFill>
              </a:rPr>
              <a:t> </a:t>
            </a:r>
            <a:endParaRPr lang="en-GB" sz="1100" b="0" dirty="0">
              <a:solidFill>
                <a:schemeClr val="accent5"/>
              </a:solidFill>
            </a:endParaRPr>
          </a:p>
        </p:txBody>
      </p:sp>
      <p:cxnSp>
        <p:nvCxnSpPr>
          <p:cNvPr id="34" name="Straight Arrow Connector 33">
            <a:extLst>
              <a:ext uri="{FF2B5EF4-FFF2-40B4-BE49-F238E27FC236}">
                <a16:creationId xmlns:a16="http://schemas.microsoft.com/office/drawing/2014/main" id="{76DF4964-594F-E9F3-7E91-61106C784C7D}"/>
              </a:ext>
            </a:extLst>
          </p:cNvPr>
          <p:cNvCxnSpPr/>
          <p:nvPr/>
        </p:nvCxnSpPr>
        <p:spPr>
          <a:xfrm>
            <a:off x="1475656" y="2715766"/>
            <a:ext cx="504056" cy="932388"/>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4C87EFC4-5CFE-F754-254F-CC1E2D0458B4}"/>
              </a:ext>
            </a:extLst>
          </p:cNvPr>
          <p:cNvCxnSpPr>
            <a:cxnSpLocks/>
          </p:cNvCxnSpPr>
          <p:nvPr/>
        </p:nvCxnSpPr>
        <p:spPr>
          <a:xfrm flipH="1">
            <a:off x="5076056" y="1851942"/>
            <a:ext cx="216024" cy="143744"/>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9A1B7B85-719E-4569-E0EA-31DC458C9406}"/>
              </a:ext>
            </a:extLst>
          </p:cNvPr>
          <p:cNvCxnSpPr>
            <a:cxnSpLocks/>
          </p:cNvCxnSpPr>
          <p:nvPr/>
        </p:nvCxnSpPr>
        <p:spPr>
          <a:xfrm flipH="1">
            <a:off x="4187866" y="2708564"/>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7E038C11-1CA4-D086-A694-C86CF7D9D042}"/>
              </a:ext>
            </a:extLst>
          </p:cNvPr>
          <p:cNvCxnSpPr>
            <a:cxnSpLocks/>
          </p:cNvCxnSpPr>
          <p:nvPr/>
        </p:nvCxnSpPr>
        <p:spPr>
          <a:xfrm flipH="1">
            <a:off x="4766698" y="2378526"/>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F8A49CFE-6938-F70E-AF57-AFBEA43BF9A1}"/>
              </a:ext>
            </a:extLst>
          </p:cNvPr>
          <p:cNvCxnSpPr>
            <a:cxnSpLocks/>
          </p:cNvCxnSpPr>
          <p:nvPr/>
        </p:nvCxnSpPr>
        <p:spPr>
          <a:xfrm flipH="1">
            <a:off x="3626371" y="3031026"/>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4" name="Straight Arrow Connector 93">
            <a:extLst>
              <a:ext uri="{FF2B5EF4-FFF2-40B4-BE49-F238E27FC236}">
                <a16:creationId xmlns:a16="http://schemas.microsoft.com/office/drawing/2014/main" id="{C5FF9C8A-1941-9459-3DDB-EDD864559EA4}"/>
              </a:ext>
            </a:extLst>
          </p:cNvPr>
          <p:cNvCxnSpPr>
            <a:cxnSpLocks/>
          </p:cNvCxnSpPr>
          <p:nvPr/>
        </p:nvCxnSpPr>
        <p:spPr>
          <a:xfrm flipH="1">
            <a:off x="3074105" y="3335439"/>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4514FAAA-61E7-49B3-4811-2B742F366703}"/>
              </a:ext>
            </a:extLst>
          </p:cNvPr>
          <p:cNvCxnSpPr>
            <a:cxnSpLocks/>
          </p:cNvCxnSpPr>
          <p:nvPr/>
        </p:nvCxnSpPr>
        <p:spPr>
          <a:xfrm flipH="1">
            <a:off x="2510351" y="3630872"/>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7FB6E479-A076-C888-6E40-547FB4336237}"/>
              </a:ext>
            </a:extLst>
          </p:cNvPr>
          <p:cNvCxnSpPr>
            <a:cxnSpLocks/>
          </p:cNvCxnSpPr>
          <p:nvPr/>
        </p:nvCxnSpPr>
        <p:spPr>
          <a:xfrm flipH="1">
            <a:off x="2172877" y="3353489"/>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EAD70C33-9640-6FBD-EC0E-C534E591B71C}"/>
              </a:ext>
            </a:extLst>
          </p:cNvPr>
          <p:cNvCxnSpPr>
            <a:cxnSpLocks/>
          </p:cNvCxnSpPr>
          <p:nvPr/>
        </p:nvCxnSpPr>
        <p:spPr>
          <a:xfrm flipH="1">
            <a:off x="2722033" y="3056221"/>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B6294C03-6392-E842-422F-ADFC9A2B3706}"/>
              </a:ext>
            </a:extLst>
          </p:cNvPr>
          <p:cNvCxnSpPr>
            <a:cxnSpLocks/>
          </p:cNvCxnSpPr>
          <p:nvPr/>
        </p:nvCxnSpPr>
        <p:spPr>
          <a:xfrm flipH="1">
            <a:off x="3311590" y="2728644"/>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3609D491-9376-A9DE-6A84-DADB4359D5CE}"/>
              </a:ext>
            </a:extLst>
          </p:cNvPr>
          <p:cNvCxnSpPr>
            <a:cxnSpLocks/>
          </p:cNvCxnSpPr>
          <p:nvPr/>
        </p:nvCxnSpPr>
        <p:spPr>
          <a:xfrm flipH="1">
            <a:off x="3878184" y="2414856"/>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1489C2C5-588E-64AC-76D3-907F5CA72E01}"/>
              </a:ext>
            </a:extLst>
          </p:cNvPr>
          <p:cNvCxnSpPr>
            <a:cxnSpLocks/>
          </p:cNvCxnSpPr>
          <p:nvPr/>
        </p:nvCxnSpPr>
        <p:spPr>
          <a:xfrm flipH="1">
            <a:off x="4461297" y="2092394"/>
            <a:ext cx="573438" cy="322462"/>
          </a:xfrm>
          <a:prstGeom prst="straightConnector1">
            <a:avLst/>
          </a:prstGeom>
          <a:ln w="12700">
            <a:solidFill>
              <a:schemeClr val="accent5"/>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01" name="Text Placeholder 2">
            <a:extLst>
              <a:ext uri="{FF2B5EF4-FFF2-40B4-BE49-F238E27FC236}">
                <a16:creationId xmlns:a16="http://schemas.microsoft.com/office/drawing/2014/main" id="{14E5247E-9F22-3F1A-0BDF-772AAB8415EC}"/>
              </a:ext>
            </a:extLst>
          </p:cNvPr>
          <p:cNvSpPr txBox="1">
            <a:spLocks/>
          </p:cNvSpPr>
          <p:nvPr/>
        </p:nvSpPr>
        <p:spPr>
          <a:xfrm>
            <a:off x="3931368" y="3777054"/>
            <a:ext cx="2295002" cy="57606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GB" sz="1050" b="0" dirty="0">
                <a:solidFill>
                  <a:schemeClr val="accent5"/>
                </a:solidFill>
              </a:rPr>
              <a:t>Once we have a well monitored network, we can measure the objects inside</a:t>
            </a:r>
            <a:endParaRPr lang="en-GB" sz="1100" b="0" dirty="0">
              <a:solidFill>
                <a:schemeClr val="accent5"/>
              </a:solidFill>
            </a:endParaRPr>
          </a:p>
        </p:txBody>
      </p:sp>
      <p:cxnSp>
        <p:nvCxnSpPr>
          <p:cNvPr id="105" name="Straight Arrow Connector 104">
            <a:extLst>
              <a:ext uri="{FF2B5EF4-FFF2-40B4-BE49-F238E27FC236}">
                <a16:creationId xmlns:a16="http://schemas.microsoft.com/office/drawing/2014/main" id="{F22C3153-F1EA-7F2C-49D8-4AB3078EC374}"/>
              </a:ext>
            </a:extLst>
          </p:cNvPr>
          <p:cNvCxnSpPr>
            <a:cxnSpLocks/>
          </p:cNvCxnSpPr>
          <p:nvPr/>
        </p:nvCxnSpPr>
        <p:spPr>
          <a:xfrm flipH="1" flipV="1">
            <a:off x="2267744" y="3939054"/>
            <a:ext cx="242607" cy="34165"/>
          </a:xfrm>
          <a:prstGeom prst="straightConnector1">
            <a:avLst/>
          </a:prstGeom>
          <a:ln>
            <a:solidFill>
              <a:schemeClr val="accent4"/>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B2FEDDB8-A814-8B03-AD52-9FEC2ECA37E5}"/>
              </a:ext>
            </a:extLst>
          </p:cNvPr>
          <p:cNvCxnSpPr>
            <a:cxnSpLocks/>
          </p:cNvCxnSpPr>
          <p:nvPr/>
        </p:nvCxnSpPr>
        <p:spPr>
          <a:xfrm flipH="1" flipV="1">
            <a:off x="2459596" y="3827796"/>
            <a:ext cx="50755" cy="125538"/>
          </a:xfrm>
          <a:prstGeom prst="straightConnector1">
            <a:avLst/>
          </a:prstGeom>
          <a:ln>
            <a:solidFill>
              <a:schemeClr val="accent4"/>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10" name="Straight Arrow Connector 109">
            <a:extLst>
              <a:ext uri="{FF2B5EF4-FFF2-40B4-BE49-F238E27FC236}">
                <a16:creationId xmlns:a16="http://schemas.microsoft.com/office/drawing/2014/main" id="{F4E10FDD-89DF-D4FD-3580-1CE73D3B2D55}"/>
              </a:ext>
            </a:extLst>
          </p:cNvPr>
          <p:cNvCxnSpPr>
            <a:cxnSpLocks/>
          </p:cNvCxnSpPr>
          <p:nvPr/>
        </p:nvCxnSpPr>
        <p:spPr>
          <a:xfrm>
            <a:off x="2171174" y="3665041"/>
            <a:ext cx="67215" cy="114664"/>
          </a:xfrm>
          <a:prstGeom prst="straightConnector1">
            <a:avLst/>
          </a:prstGeom>
          <a:ln>
            <a:solidFill>
              <a:schemeClr val="accent4"/>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12" name="Straight Arrow Connector 111">
            <a:extLst>
              <a:ext uri="{FF2B5EF4-FFF2-40B4-BE49-F238E27FC236}">
                <a16:creationId xmlns:a16="http://schemas.microsoft.com/office/drawing/2014/main" id="{0BE20AF1-A054-451D-1D85-218314C6423E}"/>
              </a:ext>
            </a:extLst>
          </p:cNvPr>
          <p:cNvCxnSpPr>
            <a:cxnSpLocks/>
          </p:cNvCxnSpPr>
          <p:nvPr/>
        </p:nvCxnSpPr>
        <p:spPr>
          <a:xfrm>
            <a:off x="2171174" y="3648154"/>
            <a:ext cx="144211" cy="62053"/>
          </a:xfrm>
          <a:prstGeom prst="straightConnector1">
            <a:avLst/>
          </a:prstGeom>
          <a:ln>
            <a:solidFill>
              <a:schemeClr val="accent4"/>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16" name="Straight Arrow Connector 115">
            <a:extLst>
              <a:ext uri="{FF2B5EF4-FFF2-40B4-BE49-F238E27FC236}">
                <a16:creationId xmlns:a16="http://schemas.microsoft.com/office/drawing/2014/main" id="{7745097B-C662-B4C1-2926-E3B0C160146F}"/>
              </a:ext>
            </a:extLst>
          </p:cNvPr>
          <p:cNvCxnSpPr>
            <a:cxnSpLocks/>
          </p:cNvCxnSpPr>
          <p:nvPr/>
        </p:nvCxnSpPr>
        <p:spPr>
          <a:xfrm>
            <a:off x="2746315" y="3353488"/>
            <a:ext cx="50755" cy="65671"/>
          </a:xfrm>
          <a:prstGeom prst="straightConnector1">
            <a:avLst/>
          </a:prstGeom>
          <a:ln>
            <a:solidFill>
              <a:schemeClr val="accent4"/>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3AD31708-5761-AB17-9ABA-5ED53A19FAB5}"/>
              </a:ext>
            </a:extLst>
          </p:cNvPr>
          <p:cNvCxnSpPr>
            <a:cxnSpLocks/>
          </p:cNvCxnSpPr>
          <p:nvPr/>
        </p:nvCxnSpPr>
        <p:spPr>
          <a:xfrm flipH="1" flipV="1">
            <a:off x="2867472" y="3475280"/>
            <a:ext cx="148453" cy="189761"/>
          </a:xfrm>
          <a:prstGeom prst="straightConnector1">
            <a:avLst/>
          </a:prstGeom>
          <a:ln>
            <a:solidFill>
              <a:schemeClr val="accent4"/>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22" name="Straight Arrow Connector 121">
            <a:extLst>
              <a:ext uri="{FF2B5EF4-FFF2-40B4-BE49-F238E27FC236}">
                <a16:creationId xmlns:a16="http://schemas.microsoft.com/office/drawing/2014/main" id="{4337038D-F96A-BBDF-E6C4-AA295566865E}"/>
              </a:ext>
            </a:extLst>
          </p:cNvPr>
          <p:cNvCxnSpPr>
            <a:cxnSpLocks/>
          </p:cNvCxnSpPr>
          <p:nvPr/>
        </p:nvCxnSpPr>
        <p:spPr>
          <a:xfrm flipH="1" flipV="1">
            <a:off x="2941698" y="3565092"/>
            <a:ext cx="74227" cy="83062"/>
          </a:xfrm>
          <a:prstGeom prst="straightConnector1">
            <a:avLst/>
          </a:prstGeom>
          <a:ln>
            <a:solidFill>
              <a:schemeClr val="accent4"/>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BBE8C30E-2B8D-A98B-E5FA-6F53531B0F5E}"/>
              </a:ext>
            </a:extLst>
          </p:cNvPr>
          <p:cNvCxnSpPr>
            <a:cxnSpLocks/>
          </p:cNvCxnSpPr>
          <p:nvPr/>
        </p:nvCxnSpPr>
        <p:spPr>
          <a:xfrm>
            <a:off x="3909882" y="2737318"/>
            <a:ext cx="3208" cy="108759"/>
          </a:xfrm>
          <a:prstGeom prst="straightConnector1">
            <a:avLst/>
          </a:prstGeom>
          <a:ln>
            <a:solidFill>
              <a:schemeClr val="accent4"/>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28" name="Straight Arrow Connector 127">
            <a:extLst>
              <a:ext uri="{FF2B5EF4-FFF2-40B4-BE49-F238E27FC236}">
                <a16:creationId xmlns:a16="http://schemas.microsoft.com/office/drawing/2014/main" id="{9FFF0B6B-BDA9-C661-530F-9E465D342FBC}"/>
              </a:ext>
            </a:extLst>
          </p:cNvPr>
          <p:cNvCxnSpPr>
            <a:cxnSpLocks/>
          </p:cNvCxnSpPr>
          <p:nvPr/>
        </p:nvCxnSpPr>
        <p:spPr>
          <a:xfrm>
            <a:off x="3909882" y="2715766"/>
            <a:ext cx="72181" cy="86292"/>
          </a:xfrm>
          <a:prstGeom prst="straightConnector1">
            <a:avLst/>
          </a:prstGeom>
          <a:ln>
            <a:solidFill>
              <a:schemeClr val="accent4"/>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CF9AD9D6-D48D-D867-5F9A-EB63648BCBDD}"/>
              </a:ext>
            </a:extLst>
          </p:cNvPr>
          <p:cNvCxnSpPr>
            <a:cxnSpLocks/>
          </p:cNvCxnSpPr>
          <p:nvPr/>
        </p:nvCxnSpPr>
        <p:spPr>
          <a:xfrm flipH="1" flipV="1">
            <a:off x="3982063" y="2879060"/>
            <a:ext cx="216024" cy="146290"/>
          </a:xfrm>
          <a:prstGeom prst="straightConnector1">
            <a:avLst/>
          </a:prstGeom>
          <a:ln>
            <a:solidFill>
              <a:schemeClr val="accent4"/>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31" name="Straight Arrow Connector 130">
            <a:extLst>
              <a:ext uri="{FF2B5EF4-FFF2-40B4-BE49-F238E27FC236}">
                <a16:creationId xmlns:a16="http://schemas.microsoft.com/office/drawing/2014/main" id="{E6DAF40D-8831-5DFD-DBC1-144226D8BD7D}"/>
              </a:ext>
            </a:extLst>
          </p:cNvPr>
          <p:cNvCxnSpPr>
            <a:cxnSpLocks/>
          </p:cNvCxnSpPr>
          <p:nvPr/>
        </p:nvCxnSpPr>
        <p:spPr>
          <a:xfrm flipH="1" flipV="1">
            <a:off x="4101517" y="2972285"/>
            <a:ext cx="86349" cy="58741"/>
          </a:xfrm>
          <a:prstGeom prst="straightConnector1">
            <a:avLst/>
          </a:prstGeom>
          <a:ln>
            <a:solidFill>
              <a:schemeClr val="accent4"/>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FE1FC4F3-9A4A-08D6-09B7-243EAD2741AA}"/>
              </a:ext>
            </a:extLst>
          </p:cNvPr>
          <p:cNvCxnSpPr>
            <a:cxnSpLocks/>
          </p:cNvCxnSpPr>
          <p:nvPr/>
        </p:nvCxnSpPr>
        <p:spPr>
          <a:xfrm flipH="1">
            <a:off x="5034735" y="2092394"/>
            <a:ext cx="4680" cy="90814"/>
          </a:xfrm>
          <a:prstGeom prst="straightConnector1">
            <a:avLst/>
          </a:prstGeom>
          <a:ln>
            <a:solidFill>
              <a:schemeClr val="accent4"/>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0FAC09A1-6D6D-539C-0B5F-653DC811EA94}"/>
              </a:ext>
            </a:extLst>
          </p:cNvPr>
          <p:cNvCxnSpPr>
            <a:cxnSpLocks/>
          </p:cNvCxnSpPr>
          <p:nvPr/>
        </p:nvCxnSpPr>
        <p:spPr>
          <a:xfrm flipH="1" flipV="1">
            <a:off x="5184068" y="2367302"/>
            <a:ext cx="108012" cy="47554"/>
          </a:xfrm>
          <a:prstGeom prst="straightConnector1">
            <a:avLst/>
          </a:prstGeom>
          <a:ln>
            <a:solidFill>
              <a:schemeClr val="accent4"/>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pic>
        <p:nvPicPr>
          <p:cNvPr id="143" name="Picture 142">
            <a:extLst>
              <a:ext uri="{FF2B5EF4-FFF2-40B4-BE49-F238E27FC236}">
                <a16:creationId xmlns:a16="http://schemas.microsoft.com/office/drawing/2014/main" id="{3E037D46-1454-7BBE-6687-E67F3ABDF67A}"/>
              </a:ext>
            </a:extLst>
          </p:cNvPr>
          <p:cNvPicPr>
            <a:picLocks noChangeAspect="1"/>
          </p:cNvPicPr>
          <p:nvPr/>
        </p:nvPicPr>
        <p:blipFill>
          <a:blip r:embed="rId5"/>
          <a:stretch>
            <a:fillRect/>
          </a:stretch>
        </p:blipFill>
        <p:spPr>
          <a:xfrm>
            <a:off x="7164289" y="441532"/>
            <a:ext cx="1870490" cy="1795035"/>
          </a:xfrm>
          <a:prstGeom prst="rect">
            <a:avLst/>
          </a:prstGeom>
        </p:spPr>
      </p:pic>
      <p:cxnSp>
        <p:nvCxnSpPr>
          <p:cNvPr id="145" name="Straight Arrow Connector 144">
            <a:extLst>
              <a:ext uri="{FF2B5EF4-FFF2-40B4-BE49-F238E27FC236}">
                <a16:creationId xmlns:a16="http://schemas.microsoft.com/office/drawing/2014/main" id="{509BDE08-F170-A571-C6E9-BB362E08CCB2}"/>
              </a:ext>
            </a:extLst>
          </p:cNvPr>
          <p:cNvCxnSpPr>
            <a:cxnSpLocks/>
          </p:cNvCxnSpPr>
          <p:nvPr/>
        </p:nvCxnSpPr>
        <p:spPr>
          <a:xfrm flipH="1" flipV="1">
            <a:off x="3015925" y="3648154"/>
            <a:ext cx="1074150" cy="252189"/>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AB354985-2390-6D19-8304-ADF7CB1AF2AE}"/>
              </a:ext>
            </a:extLst>
          </p:cNvPr>
          <p:cNvCxnSpPr>
            <a:cxnSpLocks/>
          </p:cNvCxnSpPr>
          <p:nvPr/>
        </p:nvCxnSpPr>
        <p:spPr>
          <a:xfrm>
            <a:off x="7443591" y="545534"/>
            <a:ext cx="432048" cy="767876"/>
          </a:xfrm>
          <a:prstGeom prst="line">
            <a:avLst/>
          </a:prstGeom>
          <a:ln w="76200">
            <a:solidFill>
              <a:schemeClr val="accent5"/>
            </a:solidFill>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6" name="Text Placeholder 2">
            <a:extLst>
              <a:ext uri="{FF2B5EF4-FFF2-40B4-BE49-F238E27FC236}">
                <a16:creationId xmlns:a16="http://schemas.microsoft.com/office/drawing/2014/main" id="{E65555B8-7A6F-1B05-C9F6-D4EC4924493D}"/>
              </a:ext>
            </a:extLst>
          </p:cNvPr>
          <p:cNvSpPr txBox="1">
            <a:spLocks/>
          </p:cNvSpPr>
          <p:nvPr/>
        </p:nvSpPr>
        <p:spPr>
          <a:xfrm>
            <a:off x="5148064" y="1635646"/>
            <a:ext cx="1377926" cy="57606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GB" sz="1050" b="0" dirty="0">
                <a:solidFill>
                  <a:schemeClr val="accent5"/>
                </a:solidFill>
              </a:rPr>
              <a:t>So we need to take the long way from the extremity and create a stable reference</a:t>
            </a:r>
            <a:endParaRPr lang="en-GB" sz="1100" b="0" dirty="0">
              <a:solidFill>
                <a:schemeClr val="accent5"/>
              </a:solidFill>
            </a:endParaRPr>
          </a:p>
        </p:txBody>
      </p:sp>
      <p:sp>
        <p:nvSpPr>
          <p:cNvPr id="12" name="Titel 1">
            <a:extLst>
              <a:ext uri="{FF2B5EF4-FFF2-40B4-BE49-F238E27FC236}">
                <a16:creationId xmlns:a16="http://schemas.microsoft.com/office/drawing/2014/main" id="{E21D46DC-9B9E-1DA8-04BC-E466D283964C}"/>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Internal alignment system</a:t>
            </a:r>
            <a:endParaRPr lang="en-US" sz="1800" dirty="0">
              <a:latin typeface="Arial" panose="020B0604020202020204" pitchFamily="34" charset="0"/>
              <a:cs typeface="Arial" panose="020B0604020202020204" pitchFamily="34" charset="0"/>
            </a:endParaRPr>
          </a:p>
        </p:txBody>
      </p:sp>
      <p:sp>
        <p:nvSpPr>
          <p:cNvPr id="14" name="Text Placeholder 2">
            <a:extLst>
              <a:ext uri="{FF2B5EF4-FFF2-40B4-BE49-F238E27FC236}">
                <a16:creationId xmlns:a16="http://schemas.microsoft.com/office/drawing/2014/main" id="{1CED8A8A-0B36-E897-752F-322B466AD8CE}"/>
              </a:ext>
            </a:extLst>
          </p:cNvPr>
          <p:cNvSpPr txBox="1">
            <a:spLocks/>
          </p:cNvSpPr>
          <p:nvPr/>
        </p:nvSpPr>
        <p:spPr>
          <a:xfrm>
            <a:off x="3790653" y="1682248"/>
            <a:ext cx="835902" cy="225536"/>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lnSpc>
                <a:spcPct val="100000"/>
              </a:lnSpc>
            </a:pPr>
            <a:r>
              <a:rPr lang="en-GB" sz="1050" b="0" dirty="0">
                <a:solidFill>
                  <a:schemeClr val="accent5"/>
                </a:solidFill>
              </a:rPr>
              <a:t>Interface</a:t>
            </a:r>
            <a:endParaRPr lang="en-GB" sz="1100" b="0" dirty="0">
              <a:solidFill>
                <a:schemeClr val="accent5"/>
              </a:solidFill>
            </a:endParaRPr>
          </a:p>
        </p:txBody>
      </p:sp>
      <p:cxnSp>
        <p:nvCxnSpPr>
          <p:cNvPr id="19" name="Straight Arrow Connector 18">
            <a:extLst>
              <a:ext uri="{FF2B5EF4-FFF2-40B4-BE49-F238E27FC236}">
                <a16:creationId xmlns:a16="http://schemas.microsoft.com/office/drawing/2014/main" id="{F3B2F0D7-788D-23A4-7E69-1735F3FD54FF}"/>
              </a:ext>
            </a:extLst>
          </p:cNvPr>
          <p:cNvCxnSpPr>
            <a:cxnSpLocks/>
          </p:cNvCxnSpPr>
          <p:nvPr/>
        </p:nvCxnSpPr>
        <p:spPr>
          <a:xfrm>
            <a:off x="4491590" y="1851942"/>
            <a:ext cx="333678" cy="156172"/>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7" name="Textfeld 1">
            <a:extLst>
              <a:ext uri="{FF2B5EF4-FFF2-40B4-BE49-F238E27FC236}">
                <a16:creationId xmlns:a16="http://schemas.microsoft.com/office/drawing/2014/main" id="{90E352D8-E214-A1C9-7013-862C8F1F73EB}"/>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19142252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14</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pic>
        <p:nvPicPr>
          <p:cNvPr id="12" name="Graphic 11">
            <a:extLst>
              <a:ext uri="{FF2B5EF4-FFF2-40B4-BE49-F238E27FC236}">
                <a16:creationId xmlns:a16="http://schemas.microsoft.com/office/drawing/2014/main" id="{72E298E5-3708-489D-8E0E-27CE79C9F3D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004" y="2610312"/>
            <a:ext cx="9059992" cy="2501241"/>
          </a:xfrm>
          <a:prstGeom prst="rect">
            <a:avLst/>
          </a:prstGeom>
        </p:spPr>
      </p:pic>
      <p:cxnSp>
        <p:nvCxnSpPr>
          <p:cNvPr id="14" name="Straight Connector 13">
            <a:extLst>
              <a:ext uri="{FF2B5EF4-FFF2-40B4-BE49-F238E27FC236}">
                <a16:creationId xmlns:a16="http://schemas.microsoft.com/office/drawing/2014/main" id="{BFEDEE47-2636-44F7-B35D-D69956EDB6A2}"/>
              </a:ext>
            </a:extLst>
          </p:cNvPr>
          <p:cNvCxnSpPr/>
          <p:nvPr/>
        </p:nvCxnSpPr>
        <p:spPr>
          <a:xfrm flipV="1">
            <a:off x="107504" y="3435846"/>
            <a:ext cx="1512168" cy="144016"/>
          </a:xfrm>
          <a:prstGeom prst="line">
            <a:avLst/>
          </a:prstGeom>
          <a:ln w="28575">
            <a:solidFill>
              <a:schemeClr val="accent4"/>
            </a:solidFill>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FDA04D8-FB24-44DF-9F15-7F6209E27BA4}"/>
              </a:ext>
            </a:extLst>
          </p:cNvPr>
          <p:cNvCxnSpPr/>
          <p:nvPr/>
        </p:nvCxnSpPr>
        <p:spPr>
          <a:xfrm>
            <a:off x="1619672" y="3435846"/>
            <a:ext cx="7344816" cy="0"/>
          </a:xfrm>
          <a:prstGeom prst="line">
            <a:avLst/>
          </a:prstGeom>
          <a:ln w="28575">
            <a:solidFill>
              <a:schemeClr val="accent4"/>
            </a:solidFill>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1ED7DEA-D1F5-4544-B915-138F45B2F86C}"/>
              </a:ext>
            </a:extLst>
          </p:cNvPr>
          <p:cNvCxnSpPr/>
          <p:nvPr/>
        </p:nvCxnSpPr>
        <p:spPr>
          <a:xfrm>
            <a:off x="107504" y="4083918"/>
            <a:ext cx="1512168" cy="144016"/>
          </a:xfrm>
          <a:prstGeom prst="line">
            <a:avLst/>
          </a:prstGeom>
          <a:ln w="28575">
            <a:solidFill>
              <a:schemeClr val="accent4"/>
            </a:solidFill>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A5AC358-9EAB-4F72-9781-CAEB457AA64D}"/>
              </a:ext>
            </a:extLst>
          </p:cNvPr>
          <p:cNvCxnSpPr/>
          <p:nvPr/>
        </p:nvCxnSpPr>
        <p:spPr>
          <a:xfrm>
            <a:off x="1691680" y="4227934"/>
            <a:ext cx="7272808" cy="0"/>
          </a:xfrm>
          <a:prstGeom prst="line">
            <a:avLst/>
          </a:prstGeom>
          <a:ln w="28575">
            <a:solidFill>
              <a:schemeClr val="accent4"/>
            </a:solidFill>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E28AE6E8-F53A-4F7F-AA21-A9B09FE45278}"/>
              </a:ext>
            </a:extLst>
          </p:cNvPr>
          <p:cNvSpPr/>
          <p:nvPr/>
        </p:nvSpPr>
        <p:spPr>
          <a:xfrm>
            <a:off x="2051720" y="3723878"/>
            <a:ext cx="2448272" cy="216023"/>
          </a:xfrm>
          <a:prstGeom prst="rect">
            <a:avLst/>
          </a:prstGeom>
          <a:noFill/>
          <a:ln w="28575">
            <a:solidFill>
              <a:schemeClr val="accent4"/>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3E348724-4D30-44D1-94D3-54382381C7FB}"/>
              </a:ext>
            </a:extLst>
          </p:cNvPr>
          <p:cNvSpPr/>
          <p:nvPr/>
        </p:nvSpPr>
        <p:spPr>
          <a:xfrm>
            <a:off x="4644008" y="3723878"/>
            <a:ext cx="2088232" cy="216010"/>
          </a:xfrm>
          <a:prstGeom prst="rect">
            <a:avLst/>
          </a:prstGeom>
          <a:noFill/>
          <a:ln w="28575">
            <a:solidFill>
              <a:schemeClr val="accent4"/>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F17AEEC1-5FA9-4397-B2D8-16002D813A7A}"/>
              </a:ext>
            </a:extLst>
          </p:cNvPr>
          <p:cNvSpPr/>
          <p:nvPr/>
        </p:nvSpPr>
        <p:spPr>
          <a:xfrm>
            <a:off x="6804248" y="3723878"/>
            <a:ext cx="2088232" cy="216009"/>
          </a:xfrm>
          <a:prstGeom prst="rect">
            <a:avLst/>
          </a:prstGeom>
          <a:noFill/>
          <a:ln w="28575">
            <a:solidFill>
              <a:schemeClr val="accent4"/>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itel 1">
            <a:extLst>
              <a:ext uri="{FF2B5EF4-FFF2-40B4-BE49-F238E27FC236}">
                <a16:creationId xmlns:a16="http://schemas.microsoft.com/office/drawing/2014/main" id="{5F5BAE8B-7D99-435C-BFF4-D2099D00E801}"/>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Internal alignment system</a:t>
            </a:r>
            <a:endParaRPr lang="en-US" sz="1800" dirty="0">
              <a:latin typeface="Arial" panose="020B0604020202020204" pitchFamily="34" charset="0"/>
              <a:cs typeface="Arial" panose="020B0604020202020204" pitchFamily="34" charset="0"/>
            </a:endParaRPr>
          </a:p>
        </p:txBody>
      </p:sp>
      <p:sp>
        <p:nvSpPr>
          <p:cNvPr id="39" name="ZoneTexte 17">
            <a:extLst>
              <a:ext uri="{FF2B5EF4-FFF2-40B4-BE49-F238E27FC236}">
                <a16:creationId xmlns:a16="http://schemas.microsoft.com/office/drawing/2014/main" id="{107F846B-B881-AE7A-7373-2C489C451181}"/>
              </a:ext>
            </a:extLst>
          </p:cNvPr>
          <p:cNvSpPr txBox="1"/>
          <p:nvPr/>
        </p:nvSpPr>
        <p:spPr>
          <a:xfrm>
            <a:off x="6881156" y="4238303"/>
            <a:ext cx="1692188" cy="230832"/>
          </a:xfrm>
          <a:prstGeom prst="rect">
            <a:avLst/>
          </a:prstGeom>
          <a:noFill/>
        </p:spPr>
        <p:txBody>
          <a:bodyPr wrap="square" rtlCol="0">
            <a:spAutoFit/>
          </a:bodyPr>
          <a:lstStyle/>
          <a:p>
            <a:r>
              <a:rPr lang="fr-FR" sz="900" dirty="0">
                <a:solidFill>
                  <a:schemeClr val="bg1"/>
                </a:solidFill>
              </a:rPr>
              <a:t>Design by M. Koratzinos</a:t>
            </a:r>
          </a:p>
        </p:txBody>
      </p:sp>
      <p:pic>
        <p:nvPicPr>
          <p:cNvPr id="6" name="Image 84">
            <a:extLst>
              <a:ext uri="{FF2B5EF4-FFF2-40B4-BE49-F238E27FC236}">
                <a16:creationId xmlns:a16="http://schemas.microsoft.com/office/drawing/2014/main" id="{E710B839-2ED9-74A6-5443-AB4CCC3AF5E2}"/>
              </a:ext>
            </a:extLst>
          </p:cNvPr>
          <p:cNvPicPr>
            <a:picLocks noChangeAspect="1"/>
          </p:cNvPicPr>
          <p:nvPr/>
        </p:nvPicPr>
        <p:blipFill rotWithShape="1">
          <a:blip r:embed="rId6">
            <a:extLst>
              <a:ext uri="{28A0092B-C50C-407E-A947-70E740481C1C}">
                <a14:useLocalDpi xmlns:a14="http://schemas.microsoft.com/office/drawing/2010/main" val="0"/>
              </a:ext>
            </a:extLst>
          </a:blip>
          <a:srcRect t="9824" b="62514"/>
          <a:stretch/>
        </p:blipFill>
        <p:spPr>
          <a:xfrm>
            <a:off x="7970423" y="689310"/>
            <a:ext cx="1149946" cy="882409"/>
          </a:xfrm>
          <a:prstGeom prst="rect">
            <a:avLst/>
          </a:prstGeom>
        </p:spPr>
      </p:pic>
      <p:pic>
        <p:nvPicPr>
          <p:cNvPr id="7" name="Image 96">
            <a:extLst>
              <a:ext uri="{FF2B5EF4-FFF2-40B4-BE49-F238E27FC236}">
                <a16:creationId xmlns:a16="http://schemas.microsoft.com/office/drawing/2014/main" id="{6646A0AF-54FE-6263-721B-08AA24B6E144}"/>
              </a:ext>
            </a:extLst>
          </p:cNvPr>
          <p:cNvPicPr>
            <a:picLocks noChangeAspect="1"/>
          </p:cNvPicPr>
          <p:nvPr/>
        </p:nvPicPr>
        <p:blipFill rotWithShape="1">
          <a:blip r:embed="rId7">
            <a:extLst>
              <a:ext uri="{28A0092B-C50C-407E-A947-70E740481C1C}">
                <a14:useLocalDpi xmlns:a14="http://schemas.microsoft.com/office/drawing/2010/main" val="0"/>
              </a:ext>
            </a:extLst>
          </a:blip>
          <a:srcRect t="8437" b="61089"/>
          <a:stretch/>
        </p:blipFill>
        <p:spPr>
          <a:xfrm>
            <a:off x="5954283" y="1470281"/>
            <a:ext cx="1133240" cy="958001"/>
          </a:xfrm>
          <a:prstGeom prst="rect">
            <a:avLst/>
          </a:prstGeom>
        </p:spPr>
      </p:pic>
      <p:pic>
        <p:nvPicPr>
          <p:cNvPr id="8" name="Image 90">
            <a:extLst>
              <a:ext uri="{FF2B5EF4-FFF2-40B4-BE49-F238E27FC236}">
                <a16:creationId xmlns:a16="http://schemas.microsoft.com/office/drawing/2014/main" id="{5D067809-460B-BA33-609E-71917F700E65}"/>
              </a:ext>
            </a:extLst>
          </p:cNvPr>
          <p:cNvPicPr>
            <a:picLocks noChangeAspect="1"/>
          </p:cNvPicPr>
          <p:nvPr/>
        </p:nvPicPr>
        <p:blipFill rotWithShape="1">
          <a:blip r:embed="rId8">
            <a:extLst>
              <a:ext uri="{28A0092B-C50C-407E-A947-70E740481C1C}">
                <a14:useLocalDpi xmlns:a14="http://schemas.microsoft.com/office/drawing/2010/main" val="0"/>
              </a:ext>
            </a:extLst>
          </a:blip>
          <a:srcRect t="8798" b="61088"/>
          <a:stretch/>
        </p:blipFill>
        <p:spPr>
          <a:xfrm>
            <a:off x="6999646" y="1491120"/>
            <a:ext cx="1126695" cy="941168"/>
          </a:xfrm>
          <a:prstGeom prst="rect">
            <a:avLst/>
          </a:prstGeom>
        </p:spPr>
      </p:pic>
      <p:pic>
        <p:nvPicPr>
          <p:cNvPr id="5" name="Image 80">
            <a:extLst>
              <a:ext uri="{FF2B5EF4-FFF2-40B4-BE49-F238E27FC236}">
                <a16:creationId xmlns:a16="http://schemas.microsoft.com/office/drawing/2014/main" id="{4D8A1C3F-E99C-7106-A4F3-D01A32B6054C}"/>
              </a:ext>
            </a:extLst>
          </p:cNvPr>
          <p:cNvPicPr>
            <a:picLocks noChangeAspect="1"/>
          </p:cNvPicPr>
          <p:nvPr/>
        </p:nvPicPr>
        <p:blipFill rotWithShape="1">
          <a:blip r:embed="rId9">
            <a:extLst>
              <a:ext uri="{28A0092B-C50C-407E-A947-70E740481C1C}">
                <a14:useLocalDpi xmlns:a14="http://schemas.microsoft.com/office/drawing/2010/main" val="0"/>
              </a:ext>
            </a:extLst>
          </a:blip>
          <a:srcRect t="10187" b="62151"/>
          <a:stretch/>
        </p:blipFill>
        <p:spPr>
          <a:xfrm>
            <a:off x="6957445" y="722927"/>
            <a:ext cx="1126695" cy="864568"/>
          </a:xfrm>
          <a:prstGeom prst="rect">
            <a:avLst/>
          </a:prstGeom>
        </p:spPr>
      </p:pic>
      <p:sp>
        <p:nvSpPr>
          <p:cNvPr id="10" name="Text Placeholder 2">
            <a:extLst>
              <a:ext uri="{FF2B5EF4-FFF2-40B4-BE49-F238E27FC236}">
                <a16:creationId xmlns:a16="http://schemas.microsoft.com/office/drawing/2014/main" id="{EDBB4D31-B385-067D-0821-ED77C0389CFC}"/>
              </a:ext>
            </a:extLst>
          </p:cNvPr>
          <p:cNvSpPr txBox="1">
            <a:spLocks/>
          </p:cNvSpPr>
          <p:nvPr/>
        </p:nvSpPr>
        <p:spPr>
          <a:xfrm>
            <a:off x="6446082" y="379844"/>
            <a:ext cx="2285079" cy="411310"/>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r>
              <a:rPr lang="en-GB" b="0" dirty="0"/>
              <a:t>Deformation models</a:t>
            </a:r>
          </a:p>
          <a:p>
            <a:pPr marL="758250" lvl="1" indent="-285750">
              <a:lnSpc>
                <a:spcPct val="100000"/>
              </a:lnSpc>
              <a:buFont typeface="Wingdings" panose="05000000000000000000" pitchFamily="2" charset="2"/>
              <a:buChar char="§"/>
            </a:pPr>
            <a:endParaRPr lang="en-GB" b="0" dirty="0"/>
          </a:p>
        </p:txBody>
      </p:sp>
      <p:pic>
        <p:nvPicPr>
          <p:cNvPr id="15" name="Image 74">
            <a:extLst>
              <a:ext uri="{FF2B5EF4-FFF2-40B4-BE49-F238E27FC236}">
                <a16:creationId xmlns:a16="http://schemas.microsoft.com/office/drawing/2014/main" id="{35127D0E-FAAF-9EDE-FBCD-D499356F6295}"/>
              </a:ext>
            </a:extLst>
          </p:cNvPr>
          <p:cNvPicPr>
            <a:picLocks noChangeAspect="1"/>
          </p:cNvPicPr>
          <p:nvPr/>
        </p:nvPicPr>
        <p:blipFill rotWithShape="1">
          <a:blip r:embed="rId10">
            <a:extLst>
              <a:ext uri="{28A0092B-C50C-407E-A947-70E740481C1C}">
                <a14:useLocalDpi xmlns:a14="http://schemas.microsoft.com/office/drawing/2010/main" val="0"/>
              </a:ext>
            </a:extLst>
          </a:blip>
          <a:srcRect t="9621" b="59696"/>
          <a:stretch/>
        </p:blipFill>
        <p:spPr>
          <a:xfrm>
            <a:off x="6084360" y="703330"/>
            <a:ext cx="1056749" cy="899418"/>
          </a:xfrm>
          <a:prstGeom prst="rect">
            <a:avLst/>
          </a:prstGeom>
        </p:spPr>
      </p:pic>
      <p:pic>
        <p:nvPicPr>
          <p:cNvPr id="38" name="Image 94">
            <a:extLst>
              <a:ext uri="{FF2B5EF4-FFF2-40B4-BE49-F238E27FC236}">
                <a16:creationId xmlns:a16="http://schemas.microsoft.com/office/drawing/2014/main" id="{BC17DF4B-8863-3E45-5366-5DAD718A60B3}"/>
              </a:ext>
            </a:extLst>
          </p:cNvPr>
          <p:cNvPicPr>
            <a:picLocks noChangeAspect="1"/>
          </p:cNvPicPr>
          <p:nvPr/>
        </p:nvPicPr>
        <p:blipFill rotWithShape="1">
          <a:blip r:embed="rId11">
            <a:extLst>
              <a:ext uri="{28A0092B-C50C-407E-A947-70E740481C1C}">
                <a14:useLocalDpi xmlns:a14="http://schemas.microsoft.com/office/drawing/2010/main" val="0"/>
              </a:ext>
            </a:extLst>
          </a:blip>
          <a:srcRect t="9823" b="61088"/>
          <a:stretch/>
        </p:blipFill>
        <p:spPr>
          <a:xfrm>
            <a:off x="8003618" y="1602812"/>
            <a:ext cx="1056749" cy="852690"/>
          </a:xfrm>
          <a:prstGeom prst="rect">
            <a:avLst/>
          </a:prstGeom>
        </p:spPr>
      </p:pic>
      <p:cxnSp>
        <p:nvCxnSpPr>
          <p:cNvPr id="44" name="Straight Arrow Connector 43">
            <a:extLst>
              <a:ext uri="{FF2B5EF4-FFF2-40B4-BE49-F238E27FC236}">
                <a16:creationId xmlns:a16="http://schemas.microsoft.com/office/drawing/2014/main" id="{1EF48C06-E80A-766A-76E5-3AE3FDA193FF}"/>
              </a:ext>
            </a:extLst>
          </p:cNvPr>
          <p:cNvCxnSpPr>
            <a:cxnSpLocks/>
          </p:cNvCxnSpPr>
          <p:nvPr/>
        </p:nvCxnSpPr>
        <p:spPr>
          <a:xfrm flipH="1">
            <a:off x="2274252" y="3075806"/>
            <a:ext cx="281524"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Text Placeholder 2">
            <a:extLst>
              <a:ext uri="{FF2B5EF4-FFF2-40B4-BE49-F238E27FC236}">
                <a16:creationId xmlns:a16="http://schemas.microsoft.com/office/drawing/2014/main" id="{B2822AC1-C31B-BBD9-B2E6-6E9432C5CD74}"/>
              </a:ext>
            </a:extLst>
          </p:cNvPr>
          <p:cNvSpPr txBox="1">
            <a:spLocks/>
          </p:cNvSpPr>
          <p:nvPr/>
        </p:nvSpPr>
        <p:spPr>
          <a:xfrm>
            <a:off x="1941957" y="2647185"/>
            <a:ext cx="3587719" cy="51323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000" b="0" dirty="0"/>
              <a:t>Cylinder of which the deformation is well known and from which we will measure the inner components</a:t>
            </a:r>
          </a:p>
        </p:txBody>
      </p:sp>
      <p:cxnSp>
        <p:nvCxnSpPr>
          <p:cNvPr id="48" name="Straight Connector 47">
            <a:extLst>
              <a:ext uri="{FF2B5EF4-FFF2-40B4-BE49-F238E27FC236}">
                <a16:creationId xmlns:a16="http://schemas.microsoft.com/office/drawing/2014/main" id="{33E32682-A407-3836-8D31-C9E0B59771E8}"/>
              </a:ext>
            </a:extLst>
          </p:cNvPr>
          <p:cNvCxnSpPr/>
          <p:nvPr/>
        </p:nvCxnSpPr>
        <p:spPr>
          <a:xfrm>
            <a:off x="1979712" y="3507854"/>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52" name="Straight Connector 51">
            <a:extLst>
              <a:ext uri="{FF2B5EF4-FFF2-40B4-BE49-F238E27FC236}">
                <a16:creationId xmlns:a16="http://schemas.microsoft.com/office/drawing/2014/main" id="{C9251E45-D76C-5C85-DAEF-FF62EFDC19B7}"/>
              </a:ext>
            </a:extLst>
          </p:cNvPr>
          <p:cNvCxnSpPr/>
          <p:nvPr/>
        </p:nvCxnSpPr>
        <p:spPr>
          <a:xfrm>
            <a:off x="2062986" y="3975906"/>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53" name="Straight Connector 52">
            <a:extLst>
              <a:ext uri="{FF2B5EF4-FFF2-40B4-BE49-F238E27FC236}">
                <a16:creationId xmlns:a16="http://schemas.microsoft.com/office/drawing/2014/main" id="{EA33BB97-EB5B-D46F-E5C6-3C7EFAAF20BB}"/>
              </a:ext>
            </a:extLst>
          </p:cNvPr>
          <p:cNvCxnSpPr>
            <a:cxnSpLocks/>
          </p:cNvCxnSpPr>
          <p:nvPr/>
        </p:nvCxnSpPr>
        <p:spPr>
          <a:xfrm flipH="1">
            <a:off x="1998325" y="3985953"/>
            <a:ext cx="59903" cy="169032"/>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55" name="Straight Connector 54">
            <a:extLst>
              <a:ext uri="{FF2B5EF4-FFF2-40B4-BE49-F238E27FC236}">
                <a16:creationId xmlns:a16="http://schemas.microsoft.com/office/drawing/2014/main" id="{CEBFA9FF-1441-AEFC-4DB3-A26D603D3B55}"/>
              </a:ext>
            </a:extLst>
          </p:cNvPr>
          <p:cNvCxnSpPr/>
          <p:nvPr/>
        </p:nvCxnSpPr>
        <p:spPr>
          <a:xfrm>
            <a:off x="4499992" y="3972605"/>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56" name="Straight Connector 55">
            <a:extLst>
              <a:ext uri="{FF2B5EF4-FFF2-40B4-BE49-F238E27FC236}">
                <a16:creationId xmlns:a16="http://schemas.microsoft.com/office/drawing/2014/main" id="{374E1E5C-C2DA-D23A-3B6F-B40B4CA5BD07}"/>
              </a:ext>
            </a:extLst>
          </p:cNvPr>
          <p:cNvCxnSpPr/>
          <p:nvPr/>
        </p:nvCxnSpPr>
        <p:spPr>
          <a:xfrm>
            <a:off x="4427984" y="3478452"/>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57" name="Straight Connector 56">
            <a:extLst>
              <a:ext uri="{FF2B5EF4-FFF2-40B4-BE49-F238E27FC236}">
                <a16:creationId xmlns:a16="http://schemas.microsoft.com/office/drawing/2014/main" id="{A72DCDA2-3200-1063-D2D6-3101D6D9E374}"/>
              </a:ext>
            </a:extLst>
          </p:cNvPr>
          <p:cNvCxnSpPr/>
          <p:nvPr/>
        </p:nvCxnSpPr>
        <p:spPr>
          <a:xfrm>
            <a:off x="4548000" y="3497976"/>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58" name="Straight Connector 57">
            <a:extLst>
              <a:ext uri="{FF2B5EF4-FFF2-40B4-BE49-F238E27FC236}">
                <a16:creationId xmlns:a16="http://schemas.microsoft.com/office/drawing/2014/main" id="{016BF2EE-4029-EAB7-624D-677133439BFB}"/>
              </a:ext>
            </a:extLst>
          </p:cNvPr>
          <p:cNvCxnSpPr/>
          <p:nvPr/>
        </p:nvCxnSpPr>
        <p:spPr>
          <a:xfrm>
            <a:off x="4620008" y="3962457"/>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59" name="Straight Connector 58">
            <a:extLst>
              <a:ext uri="{FF2B5EF4-FFF2-40B4-BE49-F238E27FC236}">
                <a16:creationId xmlns:a16="http://schemas.microsoft.com/office/drawing/2014/main" id="{A3C814EC-2408-844F-6F8E-DE3E654CEDEC}"/>
              </a:ext>
            </a:extLst>
          </p:cNvPr>
          <p:cNvCxnSpPr/>
          <p:nvPr/>
        </p:nvCxnSpPr>
        <p:spPr>
          <a:xfrm>
            <a:off x="6660232" y="3472896"/>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0" name="Straight Connector 59">
            <a:extLst>
              <a:ext uri="{FF2B5EF4-FFF2-40B4-BE49-F238E27FC236}">
                <a16:creationId xmlns:a16="http://schemas.microsoft.com/office/drawing/2014/main" id="{E6C35B91-55F9-EAC4-AB82-AC4486EDAF2B}"/>
              </a:ext>
            </a:extLst>
          </p:cNvPr>
          <p:cNvCxnSpPr/>
          <p:nvPr/>
        </p:nvCxnSpPr>
        <p:spPr>
          <a:xfrm>
            <a:off x="6728680" y="3942067"/>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1" name="Straight Connector 60">
            <a:extLst>
              <a:ext uri="{FF2B5EF4-FFF2-40B4-BE49-F238E27FC236}">
                <a16:creationId xmlns:a16="http://schemas.microsoft.com/office/drawing/2014/main" id="{18BF2B53-F55C-7AB4-B50D-42CDBB4B9944}"/>
              </a:ext>
            </a:extLst>
          </p:cNvPr>
          <p:cNvCxnSpPr/>
          <p:nvPr/>
        </p:nvCxnSpPr>
        <p:spPr>
          <a:xfrm>
            <a:off x="6739550" y="3491458"/>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2" name="Straight Connector 61">
            <a:extLst>
              <a:ext uri="{FF2B5EF4-FFF2-40B4-BE49-F238E27FC236}">
                <a16:creationId xmlns:a16="http://schemas.microsoft.com/office/drawing/2014/main" id="{9C7A0CC0-AF3C-3799-DE6F-C8A15BBA318F}"/>
              </a:ext>
            </a:extLst>
          </p:cNvPr>
          <p:cNvCxnSpPr/>
          <p:nvPr/>
        </p:nvCxnSpPr>
        <p:spPr>
          <a:xfrm>
            <a:off x="6824998" y="3950255"/>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3" name="Straight Connector 62">
            <a:extLst>
              <a:ext uri="{FF2B5EF4-FFF2-40B4-BE49-F238E27FC236}">
                <a16:creationId xmlns:a16="http://schemas.microsoft.com/office/drawing/2014/main" id="{33C60AB7-D249-B2A3-4F44-94642DA48815}"/>
              </a:ext>
            </a:extLst>
          </p:cNvPr>
          <p:cNvCxnSpPr/>
          <p:nvPr/>
        </p:nvCxnSpPr>
        <p:spPr>
          <a:xfrm>
            <a:off x="8820472" y="3478452"/>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4" name="Straight Connector 63">
            <a:extLst>
              <a:ext uri="{FF2B5EF4-FFF2-40B4-BE49-F238E27FC236}">
                <a16:creationId xmlns:a16="http://schemas.microsoft.com/office/drawing/2014/main" id="{4EDF3E65-782D-C0B1-F6F0-4EBC0C3CE197}"/>
              </a:ext>
            </a:extLst>
          </p:cNvPr>
          <p:cNvCxnSpPr/>
          <p:nvPr/>
        </p:nvCxnSpPr>
        <p:spPr>
          <a:xfrm>
            <a:off x="8892666" y="3948063"/>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5" name="Straight Connector 64">
            <a:extLst>
              <a:ext uri="{FF2B5EF4-FFF2-40B4-BE49-F238E27FC236}">
                <a16:creationId xmlns:a16="http://schemas.microsoft.com/office/drawing/2014/main" id="{21666F89-D3DE-94B3-1525-573149CCF649}"/>
              </a:ext>
            </a:extLst>
          </p:cNvPr>
          <p:cNvCxnSpPr>
            <a:cxnSpLocks/>
          </p:cNvCxnSpPr>
          <p:nvPr/>
        </p:nvCxnSpPr>
        <p:spPr>
          <a:xfrm flipH="1">
            <a:off x="4511996" y="3479548"/>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6" name="Straight Connector 65">
            <a:extLst>
              <a:ext uri="{FF2B5EF4-FFF2-40B4-BE49-F238E27FC236}">
                <a16:creationId xmlns:a16="http://schemas.microsoft.com/office/drawing/2014/main" id="{379C6712-5A86-5946-1AD7-294FD84A70DB}"/>
              </a:ext>
            </a:extLst>
          </p:cNvPr>
          <p:cNvCxnSpPr>
            <a:cxnSpLocks/>
          </p:cNvCxnSpPr>
          <p:nvPr/>
        </p:nvCxnSpPr>
        <p:spPr>
          <a:xfrm flipH="1">
            <a:off x="4635505" y="3486372"/>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7" name="Straight Connector 66">
            <a:extLst>
              <a:ext uri="{FF2B5EF4-FFF2-40B4-BE49-F238E27FC236}">
                <a16:creationId xmlns:a16="http://schemas.microsoft.com/office/drawing/2014/main" id="{A66A6798-0BA2-0E88-88F9-F239D7B8334C}"/>
              </a:ext>
            </a:extLst>
          </p:cNvPr>
          <p:cNvCxnSpPr>
            <a:cxnSpLocks/>
          </p:cNvCxnSpPr>
          <p:nvPr/>
        </p:nvCxnSpPr>
        <p:spPr>
          <a:xfrm flipH="1">
            <a:off x="4424730" y="3962796"/>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8" name="Straight Connector 67">
            <a:extLst>
              <a:ext uri="{FF2B5EF4-FFF2-40B4-BE49-F238E27FC236}">
                <a16:creationId xmlns:a16="http://schemas.microsoft.com/office/drawing/2014/main" id="{8B45DC11-24F8-D69B-C983-E47ECFB923E7}"/>
              </a:ext>
            </a:extLst>
          </p:cNvPr>
          <p:cNvCxnSpPr>
            <a:cxnSpLocks/>
          </p:cNvCxnSpPr>
          <p:nvPr/>
        </p:nvCxnSpPr>
        <p:spPr>
          <a:xfrm flipH="1">
            <a:off x="4546132" y="3955633"/>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9" name="Straight Connector 68">
            <a:extLst>
              <a:ext uri="{FF2B5EF4-FFF2-40B4-BE49-F238E27FC236}">
                <a16:creationId xmlns:a16="http://schemas.microsoft.com/office/drawing/2014/main" id="{DD5456CD-A214-D744-B911-DA50E1359715}"/>
              </a:ext>
            </a:extLst>
          </p:cNvPr>
          <p:cNvCxnSpPr>
            <a:cxnSpLocks/>
          </p:cNvCxnSpPr>
          <p:nvPr/>
        </p:nvCxnSpPr>
        <p:spPr>
          <a:xfrm flipH="1">
            <a:off x="2041222" y="3517683"/>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70" name="Straight Connector 69">
            <a:extLst>
              <a:ext uri="{FF2B5EF4-FFF2-40B4-BE49-F238E27FC236}">
                <a16:creationId xmlns:a16="http://schemas.microsoft.com/office/drawing/2014/main" id="{AFD05C1B-917D-D179-CE59-F0B5ACC55CBE}"/>
              </a:ext>
            </a:extLst>
          </p:cNvPr>
          <p:cNvCxnSpPr>
            <a:cxnSpLocks/>
          </p:cNvCxnSpPr>
          <p:nvPr/>
        </p:nvCxnSpPr>
        <p:spPr>
          <a:xfrm flipH="1">
            <a:off x="6746058" y="3488634"/>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71" name="Straight Connector 70">
            <a:extLst>
              <a:ext uri="{FF2B5EF4-FFF2-40B4-BE49-F238E27FC236}">
                <a16:creationId xmlns:a16="http://schemas.microsoft.com/office/drawing/2014/main" id="{744B1998-32FE-BF37-7096-040563D1F92D}"/>
              </a:ext>
            </a:extLst>
          </p:cNvPr>
          <p:cNvCxnSpPr>
            <a:cxnSpLocks/>
          </p:cNvCxnSpPr>
          <p:nvPr/>
        </p:nvCxnSpPr>
        <p:spPr>
          <a:xfrm flipH="1">
            <a:off x="6818066" y="3464054"/>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72" name="Straight Connector 71">
            <a:extLst>
              <a:ext uri="{FF2B5EF4-FFF2-40B4-BE49-F238E27FC236}">
                <a16:creationId xmlns:a16="http://schemas.microsoft.com/office/drawing/2014/main" id="{3ECB592C-1252-222D-9B69-8E7FDF6506B5}"/>
              </a:ext>
            </a:extLst>
          </p:cNvPr>
          <p:cNvCxnSpPr>
            <a:cxnSpLocks/>
          </p:cNvCxnSpPr>
          <p:nvPr/>
        </p:nvCxnSpPr>
        <p:spPr>
          <a:xfrm flipH="1">
            <a:off x="6667542" y="3950255"/>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73" name="Straight Connector 72">
            <a:extLst>
              <a:ext uri="{FF2B5EF4-FFF2-40B4-BE49-F238E27FC236}">
                <a16:creationId xmlns:a16="http://schemas.microsoft.com/office/drawing/2014/main" id="{4CA265CB-DB18-82FD-7CAA-96F6825E7B55}"/>
              </a:ext>
            </a:extLst>
          </p:cNvPr>
          <p:cNvCxnSpPr>
            <a:cxnSpLocks/>
          </p:cNvCxnSpPr>
          <p:nvPr/>
        </p:nvCxnSpPr>
        <p:spPr>
          <a:xfrm flipH="1">
            <a:off x="6745821" y="3950255"/>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74" name="Straight Connector 73">
            <a:extLst>
              <a:ext uri="{FF2B5EF4-FFF2-40B4-BE49-F238E27FC236}">
                <a16:creationId xmlns:a16="http://schemas.microsoft.com/office/drawing/2014/main" id="{0E1FE1BE-92D3-7382-5217-BB9E603B7A7C}"/>
              </a:ext>
            </a:extLst>
          </p:cNvPr>
          <p:cNvCxnSpPr>
            <a:cxnSpLocks/>
          </p:cNvCxnSpPr>
          <p:nvPr/>
        </p:nvCxnSpPr>
        <p:spPr>
          <a:xfrm flipH="1">
            <a:off x="8906636" y="3464054"/>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75" name="Straight Connector 74">
            <a:extLst>
              <a:ext uri="{FF2B5EF4-FFF2-40B4-BE49-F238E27FC236}">
                <a16:creationId xmlns:a16="http://schemas.microsoft.com/office/drawing/2014/main" id="{B036571D-4AF7-9F1E-71AD-A4AB54FF0A87}"/>
              </a:ext>
            </a:extLst>
          </p:cNvPr>
          <p:cNvCxnSpPr>
            <a:cxnSpLocks/>
          </p:cNvCxnSpPr>
          <p:nvPr/>
        </p:nvCxnSpPr>
        <p:spPr>
          <a:xfrm flipH="1">
            <a:off x="8834628" y="3962457"/>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76" name="Straight Arrow Connector 75">
            <a:extLst>
              <a:ext uri="{FF2B5EF4-FFF2-40B4-BE49-F238E27FC236}">
                <a16:creationId xmlns:a16="http://schemas.microsoft.com/office/drawing/2014/main" id="{41FD0152-98FC-CCF1-7CCB-9AFA44E9D00C}"/>
              </a:ext>
            </a:extLst>
          </p:cNvPr>
          <p:cNvCxnSpPr>
            <a:cxnSpLocks/>
          </p:cNvCxnSpPr>
          <p:nvPr/>
        </p:nvCxnSpPr>
        <p:spPr>
          <a:xfrm flipH="1" flipV="1">
            <a:off x="2098990" y="4121931"/>
            <a:ext cx="402552" cy="3286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8" name="Text Placeholder 2">
            <a:extLst>
              <a:ext uri="{FF2B5EF4-FFF2-40B4-BE49-F238E27FC236}">
                <a16:creationId xmlns:a16="http://schemas.microsoft.com/office/drawing/2014/main" id="{4143397A-5B97-6361-5420-751E186D16F3}"/>
              </a:ext>
            </a:extLst>
          </p:cNvPr>
          <p:cNvSpPr txBox="1">
            <a:spLocks/>
          </p:cNvSpPr>
          <p:nvPr/>
        </p:nvSpPr>
        <p:spPr>
          <a:xfrm>
            <a:off x="2430472" y="4370659"/>
            <a:ext cx="3587719" cy="51323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000" b="0" dirty="0"/>
              <a:t>Measurement on the inner components</a:t>
            </a:r>
          </a:p>
        </p:txBody>
      </p:sp>
      <p:sp>
        <p:nvSpPr>
          <p:cNvPr id="40" name="Text Placeholder 2">
            <a:extLst>
              <a:ext uri="{FF2B5EF4-FFF2-40B4-BE49-F238E27FC236}">
                <a16:creationId xmlns:a16="http://schemas.microsoft.com/office/drawing/2014/main" id="{A35D9F35-4A08-449A-A14D-1383B204EC4B}"/>
              </a:ext>
            </a:extLst>
          </p:cNvPr>
          <p:cNvSpPr txBox="1">
            <a:spLocks/>
          </p:cNvSpPr>
          <p:nvPr/>
        </p:nvSpPr>
        <p:spPr>
          <a:xfrm>
            <a:off x="35496" y="988515"/>
            <a:ext cx="6134836" cy="159654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Wingdings" panose="05000000000000000000" pitchFamily="2" charset="2"/>
              <a:buChar char="Ø"/>
            </a:pPr>
            <a:r>
              <a:rPr lang="en-GB" sz="1200" b="0" dirty="0"/>
              <a:t>Goal : monitor the deformation extremely precisely </a:t>
            </a:r>
            <a:r>
              <a:rPr lang="en-GB" sz="1200" b="0" dirty="0" err="1"/>
              <a:t>ove</a:t>
            </a:r>
            <a:r>
              <a:rPr lang="en-GB" sz="1200" b="0" dirty="0"/>
              <a:t> the length of the assembly</a:t>
            </a:r>
          </a:p>
          <a:p>
            <a:pPr marL="285750" indent="-285750">
              <a:buFont typeface="Wingdings" panose="05000000000000000000" pitchFamily="2" charset="2"/>
              <a:buChar char="Ø"/>
            </a:pPr>
            <a:r>
              <a:rPr lang="en-GB" sz="1200" b="0" dirty="0"/>
              <a:t>Create a network of points accurate enough so another system can measure from it onto the inner components</a:t>
            </a:r>
          </a:p>
          <a:p>
            <a:pPr marL="285750" indent="-285750">
              <a:buFont typeface="Wingdings" panose="05000000000000000000" pitchFamily="2" charset="2"/>
              <a:buChar char="Ø"/>
            </a:pPr>
            <a:r>
              <a:rPr lang="en-GB" sz="1200" b="0" dirty="0"/>
              <a:t>Deformation monitoring system + distance measurement system</a:t>
            </a:r>
          </a:p>
          <a:p>
            <a:pPr marL="758250" lvl="1" indent="-285750">
              <a:lnSpc>
                <a:spcPct val="100000"/>
              </a:lnSpc>
              <a:buFont typeface="Wingdings" panose="05000000000000000000" pitchFamily="2" charset="2"/>
              <a:buChar char="§"/>
            </a:pPr>
            <a:endParaRPr lang="en-GB" b="0" dirty="0"/>
          </a:p>
        </p:txBody>
      </p:sp>
      <p:sp>
        <p:nvSpPr>
          <p:cNvPr id="80" name="TextBox 79">
            <a:extLst>
              <a:ext uri="{FF2B5EF4-FFF2-40B4-BE49-F238E27FC236}">
                <a16:creationId xmlns:a16="http://schemas.microsoft.com/office/drawing/2014/main" id="{6DC63988-1327-9F7F-2D66-8021A283EC43}"/>
              </a:ext>
            </a:extLst>
          </p:cNvPr>
          <p:cNvSpPr txBox="1"/>
          <p:nvPr/>
        </p:nvSpPr>
        <p:spPr>
          <a:xfrm>
            <a:off x="102722" y="4580894"/>
            <a:ext cx="4578016" cy="461665"/>
          </a:xfrm>
          <a:prstGeom prst="rect">
            <a:avLst/>
          </a:prstGeom>
          <a:noFill/>
        </p:spPr>
        <p:txBody>
          <a:bodyPr wrap="square">
            <a:spAutoFit/>
          </a:bodyPr>
          <a:lstStyle/>
          <a:p>
            <a:pPr marL="285750" indent="-285750">
              <a:buFont typeface="Wingdings" panose="05000000000000000000" pitchFamily="2" charset="2"/>
              <a:buChar char="Ø"/>
            </a:pPr>
            <a:endParaRPr lang="en-GB" sz="1200" b="0" dirty="0"/>
          </a:p>
          <a:p>
            <a:pPr marL="285750" indent="-285750">
              <a:buFont typeface="Wingdings" panose="05000000000000000000" pitchFamily="2" charset="2"/>
              <a:buChar char="Ø"/>
            </a:pPr>
            <a:r>
              <a:rPr lang="en-GB" sz="1200" b="0" dirty="0"/>
              <a:t>Measurement system waiting for design update.</a:t>
            </a:r>
          </a:p>
        </p:txBody>
      </p:sp>
      <p:sp>
        <p:nvSpPr>
          <p:cNvPr id="3" name="Textfeld 1">
            <a:extLst>
              <a:ext uri="{FF2B5EF4-FFF2-40B4-BE49-F238E27FC236}">
                <a16:creationId xmlns:a16="http://schemas.microsoft.com/office/drawing/2014/main" id="{17B3DE11-5075-3436-B4FA-989FECAAA3D4}"/>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22723182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15</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dirty="0">
                <a:latin typeface="Arial" panose="020B0604020202020204" pitchFamily="34" charset="0"/>
                <a:cs typeface="Arial" panose="020B0604020202020204" pitchFamily="34" charset="0"/>
              </a:rPr>
              <a:t>Deformation monitoring</a:t>
            </a:r>
          </a:p>
        </p:txBody>
      </p:sp>
      <p:sp>
        <p:nvSpPr>
          <p:cNvPr id="9" name="TextBox 8">
            <a:extLst>
              <a:ext uri="{FF2B5EF4-FFF2-40B4-BE49-F238E27FC236}">
                <a16:creationId xmlns:a16="http://schemas.microsoft.com/office/drawing/2014/main" id="{839BA81A-6550-4E80-AED2-FEF4E848BF84}"/>
              </a:ext>
            </a:extLst>
          </p:cNvPr>
          <p:cNvSpPr txBox="1"/>
          <p:nvPr/>
        </p:nvSpPr>
        <p:spPr>
          <a:xfrm>
            <a:off x="145986" y="1028283"/>
            <a:ext cx="6408712" cy="1384995"/>
          </a:xfrm>
          <a:prstGeom prst="rect">
            <a:avLst/>
          </a:prstGeom>
          <a:noFill/>
        </p:spPr>
        <p:txBody>
          <a:bodyPr wrap="square" rtlCol="0">
            <a:spAutoFit/>
          </a:bodyPr>
          <a:lstStyle/>
          <a:p>
            <a:pPr marL="171450" indent="-171450" algn="l">
              <a:buFont typeface="Wingdings" panose="05000000000000000000" pitchFamily="2" charset="2"/>
              <a:buChar char="Ø"/>
            </a:pPr>
            <a:r>
              <a:rPr lang="en-GB" sz="1200" dirty="0"/>
              <a:t>Optical </a:t>
            </a:r>
            <a:r>
              <a:rPr lang="en-GB" sz="1200" dirty="0" err="1"/>
              <a:t>fiber</a:t>
            </a:r>
            <a:r>
              <a:rPr lang="en-GB" sz="1200" dirty="0"/>
              <a:t> placed in a helix shape, separated in portion by semi-reflective mirrors, which can be simultaneously and independently measured</a:t>
            </a:r>
          </a:p>
          <a:p>
            <a:pPr marL="171450" indent="-171450" algn="l">
              <a:buFont typeface="Wingdings" panose="05000000000000000000" pitchFamily="2" charset="2"/>
              <a:buChar char="Ø"/>
            </a:pPr>
            <a:r>
              <a:rPr lang="en-GB" sz="1200" dirty="0"/>
              <a:t>Helixes defined by their length, radius, step, number and position of portions</a:t>
            </a:r>
          </a:p>
          <a:p>
            <a:pPr marL="171450" indent="-171450" algn="l">
              <a:buFont typeface="Wingdings" panose="05000000000000000000" pitchFamily="2" charset="2"/>
              <a:buChar char="Ø"/>
            </a:pPr>
            <a:endParaRPr lang="en-GB" sz="1200" dirty="0"/>
          </a:p>
          <a:p>
            <a:pPr marL="171450" indent="-171450" algn="l">
              <a:buFont typeface="Wingdings" panose="05000000000000000000" pitchFamily="2" charset="2"/>
              <a:buChar char="Ø"/>
            </a:pPr>
            <a:r>
              <a:rPr lang="en-GB" sz="1200" dirty="0"/>
              <a:t>Two technology available for such measurements :</a:t>
            </a:r>
          </a:p>
          <a:p>
            <a:pPr marL="514313" lvl="1" indent="-171450">
              <a:buFont typeface="Arial" panose="020B0604020202020204" pitchFamily="34" charset="0"/>
              <a:buChar char="•"/>
            </a:pPr>
            <a:r>
              <a:rPr lang="en-GB" sz="1200" dirty="0"/>
              <a:t>SOFO (Surveillance </a:t>
            </a:r>
            <a:r>
              <a:rPr lang="en-GB" sz="1200" dirty="0" err="1"/>
              <a:t>d’Ouvrage</a:t>
            </a:r>
            <a:r>
              <a:rPr lang="en-GB" sz="1200" dirty="0"/>
              <a:t> par Fibre </a:t>
            </a:r>
            <a:r>
              <a:rPr lang="en-GB" sz="1200" dirty="0" err="1"/>
              <a:t>Optique</a:t>
            </a:r>
            <a:r>
              <a:rPr lang="en-GB" sz="1200" dirty="0"/>
              <a:t>) (locked at a prototype state)</a:t>
            </a:r>
          </a:p>
          <a:p>
            <a:pPr marL="514313" lvl="1" indent="-171450">
              <a:buFont typeface="Arial" panose="020B0604020202020204" pitchFamily="34" charset="0"/>
              <a:buChar char="•"/>
            </a:pPr>
            <a:r>
              <a:rPr lang="en-GB" sz="1200" dirty="0"/>
              <a:t>In-line multiplexed and distributed FSI measurement (in development at CERN)</a:t>
            </a:r>
          </a:p>
        </p:txBody>
      </p:sp>
      <p:pic>
        <p:nvPicPr>
          <p:cNvPr id="12" name="Picture 11" descr="Chart&#10;&#10;Description automatically generated">
            <a:extLst>
              <a:ext uri="{FF2B5EF4-FFF2-40B4-BE49-F238E27FC236}">
                <a16:creationId xmlns:a16="http://schemas.microsoft.com/office/drawing/2014/main" id="{5BAAB2C3-1AEA-41B5-9107-D0D656DCB64C}"/>
              </a:ext>
            </a:extLst>
          </p:cNvPr>
          <p:cNvPicPr>
            <a:picLocks noChangeAspect="1"/>
          </p:cNvPicPr>
          <p:nvPr/>
        </p:nvPicPr>
        <p:blipFill rotWithShape="1">
          <a:blip r:embed="rId4">
            <a:extLst>
              <a:ext uri="{28A0092B-C50C-407E-A947-70E740481C1C}">
                <a14:useLocalDpi xmlns:a14="http://schemas.microsoft.com/office/drawing/2010/main" val="0"/>
              </a:ext>
            </a:extLst>
          </a:blip>
          <a:srcRect l="4957" t="9952" r="4957" b="8631"/>
          <a:stretch/>
        </p:blipFill>
        <p:spPr>
          <a:xfrm>
            <a:off x="4967537" y="2496131"/>
            <a:ext cx="3949724" cy="2552193"/>
          </a:xfrm>
          <a:prstGeom prst="rect">
            <a:avLst/>
          </a:prstGeom>
        </p:spPr>
      </p:pic>
      <p:pic>
        <p:nvPicPr>
          <p:cNvPr id="15" name="Image 2">
            <a:extLst>
              <a:ext uri="{FF2B5EF4-FFF2-40B4-BE49-F238E27FC236}">
                <a16:creationId xmlns:a16="http://schemas.microsoft.com/office/drawing/2014/main" id="{874F9303-7E4B-47BF-AC96-78361F7BB134}"/>
              </a:ext>
            </a:extLst>
          </p:cNvPr>
          <p:cNvPicPr>
            <a:picLocks noChangeAspect="1"/>
          </p:cNvPicPr>
          <p:nvPr/>
        </p:nvPicPr>
        <p:blipFill rotWithShape="1">
          <a:blip r:embed="rId5">
            <a:extLst>
              <a:ext uri="{28A0092B-C50C-407E-A947-70E740481C1C}">
                <a14:useLocalDpi xmlns:a14="http://schemas.microsoft.com/office/drawing/2010/main" val="0"/>
              </a:ext>
            </a:extLst>
          </a:blip>
          <a:srcRect l="14316" t="17188" r="22538" b="5703"/>
          <a:stretch/>
        </p:blipFill>
        <p:spPr>
          <a:xfrm>
            <a:off x="7092280" y="443932"/>
            <a:ext cx="2016224" cy="1846536"/>
          </a:xfrm>
          <a:prstGeom prst="rect">
            <a:avLst/>
          </a:prstGeom>
        </p:spPr>
      </p:pic>
      <p:sp>
        <p:nvSpPr>
          <p:cNvPr id="3" name="TextBox 2">
            <a:extLst>
              <a:ext uri="{FF2B5EF4-FFF2-40B4-BE49-F238E27FC236}">
                <a16:creationId xmlns:a16="http://schemas.microsoft.com/office/drawing/2014/main" id="{6A433C32-6673-2DCC-0E82-AA04587799E5}"/>
              </a:ext>
            </a:extLst>
          </p:cNvPr>
          <p:cNvSpPr txBox="1"/>
          <p:nvPr/>
        </p:nvSpPr>
        <p:spPr>
          <a:xfrm>
            <a:off x="2699792" y="431319"/>
            <a:ext cx="5098616" cy="246221"/>
          </a:xfrm>
          <a:prstGeom prst="rect">
            <a:avLst/>
          </a:prstGeom>
          <a:noFill/>
        </p:spPr>
        <p:txBody>
          <a:bodyPr wrap="square">
            <a:spAutoFit/>
          </a:bodyPr>
          <a:lstStyle/>
          <a:p>
            <a:r>
              <a:rPr lang="en-GB" sz="1000" dirty="0">
                <a:hlinkClick r:id="rId6"/>
              </a:rPr>
              <a:t>https://iopscience.iop.org/article/10.1088/1361-6501/acc6e3</a:t>
            </a:r>
            <a:endParaRPr lang="en-GB" sz="1000" dirty="0"/>
          </a:p>
        </p:txBody>
      </p:sp>
      <p:sp>
        <p:nvSpPr>
          <p:cNvPr id="2" name="Textfeld 1">
            <a:extLst>
              <a:ext uri="{FF2B5EF4-FFF2-40B4-BE49-F238E27FC236}">
                <a16:creationId xmlns:a16="http://schemas.microsoft.com/office/drawing/2014/main" id="{95CEABA9-8FA0-3DCF-EE3C-8936F29F7470}"/>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grpSp>
        <p:nvGrpSpPr>
          <p:cNvPr id="7" name="Group 6">
            <a:extLst>
              <a:ext uri="{FF2B5EF4-FFF2-40B4-BE49-F238E27FC236}">
                <a16:creationId xmlns:a16="http://schemas.microsoft.com/office/drawing/2014/main" id="{23F6BF29-782A-B8D4-47C1-45E5D84243C8}"/>
              </a:ext>
            </a:extLst>
          </p:cNvPr>
          <p:cNvGrpSpPr/>
          <p:nvPr/>
        </p:nvGrpSpPr>
        <p:grpSpPr>
          <a:xfrm>
            <a:off x="323528" y="3219822"/>
            <a:ext cx="4644009" cy="1879955"/>
            <a:chOff x="1231422" y="3291830"/>
            <a:chExt cx="3822408" cy="1541173"/>
          </a:xfrm>
        </p:grpSpPr>
        <p:pic>
          <p:nvPicPr>
            <p:cNvPr id="5" name="Picture 4">
              <a:extLst>
                <a:ext uri="{FF2B5EF4-FFF2-40B4-BE49-F238E27FC236}">
                  <a16:creationId xmlns:a16="http://schemas.microsoft.com/office/drawing/2014/main" id="{2A3F1C90-D86F-2D7E-4072-BBCD5FA012D0}"/>
                </a:ext>
              </a:extLst>
            </p:cNvPr>
            <p:cNvPicPr>
              <a:picLocks noChangeAspect="1"/>
            </p:cNvPicPr>
            <p:nvPr/>
          </p:nvPicPr>
          <p:blipFill rotWithShape="1">
            <a:blip r:embed="rId7"/>
            <a:srcRect l="24641"/>
            <a:stretch/>
          </p:blipFill>
          <p:spPr>
            <a:xfrm>
              <a:off x="1310098" y="3291830"/>
              <a:ext cx="3743732" cy="1541173"/>
            </a:xfrm>
            <a:prstGeom prst="rect">
              <a:avLst/>
            </a:prstGeom>
          </p:spPr>
        </p:pic>
        <p:sp>
          <p:nvSpPr>
            <p:cNvPr id="6" name="Freeform: Shape 5">
              <a:extLst>
                <a:ext uri="{FF2B5EF4-FFF2-40B4-BE49-F238E27FC236}">
                  <a16:creationId xmlns:a16="http://schemas.microsoft.com/office/drawing/2014/main" id="{6F25595C-DA46-EB86-168B-571CCF871F05}"/>
                </a:ext>
              </a:extLst>
            </p:cNvPr>
            <p:cNvSpPr/>
            <p:nvPr/>
          </p:nvSpPr>
          <p:spPr>
            <a:xfrm>
              <a:off x="1231422" y="3872473"/>
              <a:ext cx="306572" cy="379886"/>
            </a:xfrm>
            <a:custGeom>
              <a:avLst/>
              <a:gdLst>
                <a:gd name="connsiteX0" fmla="*/ 389358 w 1415846"/>
                <a:gd name="connsiteY0" fmla="*/ 0 h 1575128"/>
                <a:gd name="connsiteX1" fmla="*/ 1415846 w 1415846"/>
                <a:gd name="connsiteY1" fmla="*/ 761017 h 1575128"/>
                <a:gd name="connsiteX2" fmla="*/ 1392248 w 1415846"/>
                <a:gd name="connsiteY2" fmla="*/ 861306 h 1575128"/>
                <a:gd name="connsiteX3" fmla="*/ 306767 w 1415846"/>
                <a:gd name="connsiteY3" fmla="*/ 1575128 h 1575128"/>
                <a:gd name="connsiteX4" fmla="*/ 0 w 1415846"/>
                <a:gd name="connsiteY4" fmla="*/ 814111 h 1575128"/>
                <a:gd name="connsiteX5" fmla="*/ 389358 w 1415846"/>
                <a:gd name="connsiteY5" fmla="*/ 0 h 1575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5846" h="1575128">
                  <a:moveTo>
                    <a:pt x="389358" y="0"/>
                  </a:moveTo>
                  <a:lnTo>
                    <a:pt x="1415846" y="761017"/>
                  </a:lnTo>
                  <a:lnTo>
                    <a:pt x="1392248" y="861306"/>
                  </a:lnTo>
                  <a:lnTo>
                    <a:pt x="306767" y="1575128"/>
                  </a:lnTo>
                  <a:lnTo>
                    <a:pt x="0" y="814111"/>
                  </a:lnTo>
                  <a:lnTo>
                    <a:pt x="389358"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028" name="Picture 4" descr="Câble fibre optique multimode, pour intérieur ou extérieur, CLT, par  touslescables.com">
            <a:extLst>
              <a:ext uri="{FF2B5EF4-FFF2-40B4-BE49-F238E27FC236}">
                <a16:creationId xmlns:a16="http://schemas.microsoft.com/office/drawing/2014/main" id="{D0240C3F-2BCB-1F6D-2057-D29EDA42515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31640" y="2643758"/>
            <a:ext cx="1656184" cy="7090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62038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10;&#10;Description automatically generated">
            <a:extLst>
              <a:ext uri="{FF2B5EF4-FFF2-40B4-BE49-F238E27FC236}">
                <a16:creationId xmlns:a16="http://schemas.microsoft.com/office/drawing/2014/main" id="{4BDCFFCC-522A-63E8-D107-4EEDE1B7847A}"/>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8009" t="12267" r="22930" b="7344"/>
          <a:stretch/>
        </p:blipFill>
        <p:spPr>
          <a:xfrm>
            <a:off x="12103" y="1349077"/>
            <a:ext cx="2006140" cy="2047934"/>
          </a:xfrm>
          <a:prstGeom prst="rect">
            <a:avLst/>
          </a:prstGeom>
        </p:spPr>
      </p:pic>
      <p:pic>
        <p:nvPicPr>
          <p:cNvPr id="5" name="Picture 4" descr="Chart&#10;&#10;Description automatically generated">
            <a:extLst>
              <a:ext uri="{FF2B5EF4-FFF2-40B4-BE49-F238E27FC236}">
                <a16:creationId xmlns:a16="http://schemas.microsoft.com/office/drawing/2014/main" id="{5F93E968-4C63-BC03-0475-59742A842F5A}"/>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8009" t="12267" r="22930" b="7344"/>
          <a:stretch/>
        </p:blipFill>
        <p:spPr>
          <a:xfrm>
            <a:off x="1415937" y="3113128"/>
            <a:ext cx="1941472" cy="1981919"/>
          </a:xfrm>
          <a:prstGeom prst="rect">
            <a:avLst/>
          </a:prstGeom>
        </p:spPr>
      </p:pic>
      <p:pic>
        <p:nvPicPr>
          <p:cNvPr id="7" name="Picture 6" descr="Chart&#10;&#10;Description automatically generated">
            <a:extLst>
              <a:ext uri="{FF2B5EF4-FFF2-40B4-BE49-F238E27FC236}">
                <a16:creationId xmlns:a16="http://schemas.microsoft.com/office/drawing/2014/main" id="{22EBEF28-35CF-86DA-0C59-06360ED907C2}"/>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18009" t="12267" r="22930" b="7344"/>
          <a:stretch/>
        </p:blipFill>
        <p:spPr>
          <a:xfrm>
            <a:off x="2999254" y="1511282"/>
            <a:ext cx="1961673" cy="2002541"/>
          </a:xfrm>
          <a:prstGeom prst="rect">
            <a:avLst/>
          </a:prstGeom>
        </p:spPr>
      </p:pic>
      <p:pic>
        <p:nvPicPr>
          <p:cNvPr id="10" name="Picture 9" descr="Chart&#10;&#10;Description automatically generated">
            <a:extLst>
              <a:ext uri="{FF2B5EF4-FFF2-40B4-BE49-F238E27FC236}">
                <a16:creationId xmlns:a16="http://schemas.microsoft.com/office/drawing/2014/main" id="{41A0D8E2-AB24-1DB5-3376-6B7C08B8FCAD}"/>
              </a:ext>
            </a:extLst>
          </p:cNvPr>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18009" t="12267" r="22930" b="7344"/>
          <a:stretch/>
        </p:blipFill>
        <p:spPr>
          <a:xfrm>
            <a:off x="4404987" y="3163695"/>
            <a:ext cx="1978084" cy="2019294"/>
          </a:xfrm>
          <a:prstGeom prst="rect">
            <a:avLst/>
          </a:prstGeom>
        </p:spPr>
      </p:pic>
      <p:pic>
        <p:nvPicPr>
          <p:cNvPr id="15" name="Picture 14" descr="Chart&#10;&#10;Description automatically generated">
            <a:extLst>
              <a:ext uri="{FF2B5EF4-FFF2-40B4-BE49-F238E27FC236}">
                <a16:creationId xmlns:a16="http://schemas.microsoft.com/office/drawing/2014/main" id="{D3958B7D-F631-4D2B-A95A-49E9B6B41E1F}"/>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18009" t="12267" r="22930" b="7344"/>
          <a:stretch/>
        </p:blipFill>
        <p:spPr>
          <a:xfrm>
            <a:off x="5837998" y="1453446"/>
            <a:ext cx="1914676" cy="1954566"/>
          </a:xfrm>
          <a:prstGeom prst="rect">
            <a:avLst/>
          </a:prstGeom>
        </p:spPr>
      </p:pic>
      <p:pic>
        <p:nvPicPr>
          <p:cNvPr id="20" name="Picture 19" descr="Chart&#10;&#10;Description automatically generated">
            <a:extLst>
              <a:ext uri="{FF2B5EF4-FFF2-40B4-BE49-F238E27FC236}">
                <a16:creationId xmlns:a16="http://schemas.microsoft.com/office/drawing/2014/main" id="{F03001FB-55D3-4DEB-1226-6EACFE0072BE}"/>
              </a:ext>
            </a:extLst>
          </p:cNvPr>
          <p:cNvPicPr>
            <a:picLocks noChangeAspect="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18009" t="12267" r="22930" b="7344"/>
          <a:stretch/>
        </p:blipFill>
        <p:spPr>
          <a:xfrm>
            <a:off x="7125658" y="3141332"/>
            <a:ext cx="1919188" cy="1959172"/>
          </a:xfrm>
          <a:prstGeom prst="rect">
            <a:avLst/>
          </a:prstGeom>
        </p:spPr>
      </p:pic>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16</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19" name="Titel 1">
            <a:extLst>
              <a:ext uri="{FF2B5EF4-FFF2-40B4-BE49-F238E27FC236}">
                <a16:creationId xmlns:a16="http://schemas.microsoft.com/office/drawing/2014/main" id="{8C1BFEEC-9F37-4E4E-80E1-EA7AD3FA9A29}"/>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dirty="0">
                <a:latin typeface="Arial" panose="020B0604020202020204" pitchFamily="34" charset="0"/>
                <a:cs typeface="Arial" panose="020B0604020202020204" pitchFamily="34" charset="0"/>
              </a:rPr>
              <a:t>Deformation monitoring</a:t>
            </a:r>
          </a:p>
        </p:txBody>
      </p:sp>
      <p:sp>
        <p:nvSpPr>
          <p:cNvPr id="2" name="TextBox 1">
            <a:extLst>
              <a:ext uri="{FF2B5EF4-FFF2-40B4-BE49-F238E27FC236}">
                <a16:creationId xmlns:a16="http://schemas.microsoft.com/office/drawing/2014/main" id="{29C93A5D-8341-08AC-CA9A-7E0326249BBD}"/>
              </a:ext>
            </a:extLst>
          </p:cNvPr>
          <p:cNvSpPr txBox="1"/>
          <p:nvPr/>
        </p:nvSpPr>
        <p:spPr>
          <a:xfrm>
            <a:off x="2699792" y="431319"/>
            <a:ext cx="5098616" cy="246221"/>
          </a:xfrm>
          <a:prstGeom prst="rect">
            <a:avLst/>
          </a:prstGeom>
          <a:noFill/>
        </p:spPr>
        <p:txBody>
          <a:bodyPr wrap="square">
            <a:spAutoFit/>
          </a:bodyPr>
          <a:lstStyle/>
          <a:p>
            <a:r>
              <a:rPr lang="en-GB" sz="1000" dirty="0">
                <a:hlinkClick r:id="rId10"/>
              </a:rPr>
              <a:t>https://iopscience.iop.org/article/10.1088/1361-6501/acc6e3</a:t>
            </a:r>
            <a:endParaRPr lang="en-GB" sz="1000" dirty="0"/>
          </a:p>
        </p:txBody>
      </p:sp>
      <p:grpSp>
        <p:nvGrpSpPr>
          <p:cNvPr id="14" name="Groupe 61">
            <a:extLst>
              <a:ext uri="{FF2B5EF4-FFF2-40B4-BE49-F238E27FC236}">
                <a16:creationId xmlns:a16="http://schemas.microsoft.com/office/drawing/2014/main" id="{2E94ADF9-D99D-B4B8-B67A-91C80978A061}"/>
              </a:ext>
            </a:extLst>
          </p:cNvPr>
          <p:cNvGrpSpPr/>
          <p:nvPr/>
        </p:nvGrpSpPr>
        <p:grpSpPr>
          <a:xfrm>
            <a:off x="3442938" y="800843"/>
            <a:ext cx="512738" cy="616984"/>
            <a:chOff x="7587654" y="1025945"/>
            <a:chExt cx="512738" cy="616984"/>
          </a:xfrm>
        </p:grpSpPr>
        <p:sp>
          <p:nvSpPr>
            <p:cNvPr id="22" name="Ellipse 48">
              <a:extLst>
                <a:ext uri="{FF2B5EF4-FFF2-40B4-BE49-F238E27FC236}">
                  <a16:creationId xmlns:a16="http://schemas.microsoft.com/office/drawing/2014/main" id="{7BFF013B-6DA3-D337-4AAA-5AEF60FB7FE8}"/>
                </a:ext>
              </a:extLst>
            </p:cNvPr>
            <p:cNvSpPr/>
            <p:nvPr/>
          </p:nvSpPr>
          <p:spPr>
            <a:xfrm>
              <a:off x="8028384" y="1263297"/>
              <a:ext cx="72008" cy="17365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3" name="Connecteur droit 50">
              <a:extLst>
                <a:ext uri="{FF2B5EF4-FFF2-40B4-BE49-F238E27FC236}">
                  <a16:creationId xmlns:a16="http://schemas.microsoft.com/office/drawing/2014/main" id="{A892480C-D9BA-FE96-FFAF-7061BFC4383C}"/>
                </a:ext>
              </a:extLst>
            </p:cNvPr>
            <p:cNvCxnSpPr>
              <a:stCxn id="22" idx="0"/>
            </p:cNvCxnSpPr>
            <p:nvPr/>
          </p:nvCxnSpPr>
          <p:spPr>
            <a:xfrm flipH="1" flipV="1">
              <a:off x="7596336" y="113159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cteur droit 51">
              <a:extLst>
                <a:ext uri="{FF2B5EF4-FFF2-40B4-BE49-F238E27FC236}">
                  <a16:creationId xmlns:a16="http://schemas.microsoft.com/office/drawing/2014/main" id="{DAE5F001-D85B-4AAD-01B8-2AED84B43DD0}"/>
                </a:ext>
              </a:extLst>
            </p:cNvPr>
            <p:cNvCxnSpPr/>
            <p:nvPr/>
          </p:nvCxnSpPr>
          <p:spPr>
            <a:xfrm flipH="1" flipV="1">
              <a:off x="7587654" y="130524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necteur droit avec flèche 53">
              <a:extLst>
                <a:ext uri="{FF2B5EF4-FFF2-40B4-BE49-F238E27FC236}">
                  <a16:creationId xmlns:a16="http://schemas.microsoft.com/office/drawing/2014/main" id="{05EE5121-D027-4854-AEA2-FE9D02B28083}"/>
                </a:ext>
              </a:extLst>
            </p:cNvPr>
            <p:cNvCxnSpPr/>
            <p:nvPr/>
          </p:nvCxnSpPr>
          <p:spPr>
            <a:xfrm flipV="1">
              <a:off x="8064388" y="1025945"/>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54">
              <a:extLst>
                <a:ext uri="{FF2B5EF4-FFF2-40B4-BE49-F238E27FC236}">
                  <a16:creationId xmlns:a16="http://schemas.microsoft.com/office/drawing/2014/main" id="{EA0B9E2E-D2F9-DAFC-2E32-6606E157B6CA}"/>
                </a:ext>
              </a:extLst>
            </p:cNvPr>
            <p:cNvCxnSpPr>
              <a:cxnSpLocks/>
            </p:cNvCxnSpPr>
            <p:nvPr/>
          </p:nvCxnSpPr>
          <p:spPr>
            <a:xfrm>
              <a:off x="8064388" y="1471431"/>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7" name="Groupe 62">
            <a:extLst>
              <a:ext uri="{FF2B5EF4-FFF2-40B4-BE49-F238E27FC236}">
                <a16:creationId xmlns:a16="http://schemas.microsoft.com/office/drawing/2014/main" id="{B872B9CB-2890-2D06-CD1B-20E27716F22E}"/>
              </a:ext>
            </a:extLst>
          </p:cNvPr>
          <p:cNvGrpSpPr/>
          <p:nvPr/>
        </p:nvGrpSpPr>
        <p:grpSpPr>
          <a:xfrm>
            <a:off x="2030613" y="916383"/>
            <a:ext cx="706463" cy="305357"/>
            <a:chOff x="7587654" y="1131590"/>
            <a:chExt cx="706463" cy="305357"/>
          </a:xfrm>
        </p:grpSpPr>
        <p:sp>
          <p:nvSpPr>
            <p:cNvPr id="28" name="Ellipse 63">
              <a:extLst>
                <a:ext uri="{FF2B5EF4-FFF2-40B4-BE49-F238E27FC236}">
                  <a16:creationId xmlns:a16="http://schemas.microsoft.com/office/drawing/2014/main" id="{D05CC7BC-895F-9C8D-AE49-609FCE86A8D3}"/>
                </a:ext>
              </a:extLst>
            </p:cNvPr>
            <p:cNvSpPr/>
            <p:nvPr/>
          </p:nvSpPr>
          <p:spPr>
            <a:xfrm>
              <a:off x="8028384" y="1263297"/>
              <a:ext cx="72008" cy="17365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9" name="Connecteur droit 64">
              <a:extLst>
                <a:ext uri="{FF2B5EF4-FFF2-40B4-BE49-F238E27FC236}">
                  <a16:creationId xmlns:a16="http://schemas.microsoft.com/office/drawing/2014/main" id="{B8014E8A-8971-A5E2-03E2-691FF7F8E777}"/>
                </a:ext>
              </a:extLst>
            </p:cNvPr>
            <p:cNvCxnSpPr>
              <a:stCxn id="28" idx="0"/>
            </p:cNvCxnSpPr>
            <p:nvPr/>
          </p:nvCxnSpPr>
          <p:spPr>
            <a:xfrm flipH="1" flipV="1">
              <a:off x="7596336" y="113159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Connecteur droit 65">
              <a:extLst>
                <a:ext uri="{FF2B5EF4-FFF2-40B4-BE49-F238E27FC236}">
                  <a16:creationId xmlns:a16="http://schemas.microsoft.com/office/drawing/2014/main" id="{7F517492-B6AC-1AF9-E274-C71114ED1A68}"/>
                </a:ext>
              </a:extLst>
            </p:cNvPr>
            <p:cNvCxnSpPr/>
            <p:nvPr/>
          </p:nvCxnSpPr>
          <p:spPr>
            <a:xfrm flipH="1" flipV="1">
              <a:off x="7587654" y="130524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Connecteur droit avec flèche 66">
              <a:extLst>
                <a:ext uri="{FF2B5EF4-FFF2-40B4-BE49-F238E27FC236}">
                  <a16:creationId xmlns:a16="http://schemas.microsoft.com/office/drawing/2014/main" id="{9258FA36-6245-06F9-17AF-5C877EBB162B}"/>
                </a:ext>
              </a:extLst>
            </p:cNvPr>
            <p:cNvCxnSpPr>
              <a:cxnSpLocks/>
            </p:cNvCxnSpPr>
            <p:nvPr/>
          </p:nvCxnSpPr>
          <p:spPr>
            <a:xfrm rot="16200000" flipV="1">
              <a:off x="7916111" y="1258401"/>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avec flèche 67">
              <a:extLst>
                <a:ext uri="{FF2B5EF4-FFF2-40B4-BE49-F238E27FC236}">
                  <a16:creationId xmlns:a16="http://schemas.microsoft.com/office/drawing/2014/main" id="{14C6CB20-7DA0-4839-04FE-AC0A4CED69DD}"/>
                </a:ext>
              </a:extLst>
            </p:cNvPr>
            <p:cNvCxnSpPr>
              <a:cxnSpLocks/>
            </p:cNvCxnSpPr>
            <p:nvPr/>
          </p:nvCxnSpPr>
          <p:spPr>
            <a:xfrm rot="16200000">
              <a:off x="8208368" y="1258401"/>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3" name="Groupe 75">
            <a:extLst>
              <a:ext uri="{FF2B5EF4-FFF2-40B4-BE49-F238E27FC236}">
                <a16:creationId xmlns:a16="http://schemas.microsoft.com/office/drawing/2014/main" id="{3EABC554-F9DF-F1FC-5917-D515FC2BBE64}"/>
              </a:ext>
            </a:extLst>
          </p:cNvPr>
          <p:cNvGrpSpPr/>
          <p:nvPr/>
        </p:nvGrpSpPr>
        <p:grpSpPr>
          <a:xfrm>
            <a:off x="4966500" y="894981"/>
            <a:ext cx="609626" cy="425081"/>
            <a:chOff x="8167341" y="697190"/>
            <a:chExt cx="609626" cy="425081"/>
          </a:xfrm>
        </p:grpSpPr>
        <p:grpSp>
          <p:nvGrpSpPr>
            <p:cNvPr id="34" name="Groupe 68">
              <a:extLst>
                <a:ext uri="{FF2B5EF4-FFF2-40B4-BE49-F238E27FC236}">
                  <a16:creationId xmlns:a16="http://schemas.microsoft.com/office/drawing/2014/main" id="{571EEAAB-C0BC-1B9D-DB25-E42155091456}"/>
                </a:ext>
              </a:extLst>
            </p:cNvPr>
            <p:cNvGrpSpPr/>
            <p:nvPr/>
          </p:nvGrpSpPr>
          <p:grpSpPr>
            <a:xfrm>
              <a:off x="8167341" y="697190"/>
              <a:ext cx="512738" cy="305357"/>
              <a:chOff x="7587654" y="1131590"/>
              <a:chExt cx="512738" cy="305357"/>
            </a:xfrm>
          </p:grpSpPr>
          <p:sp>
            <p:nvSpPr>
              <p:cNvPr id="36" name="Ellipse 69">
                <a:extLst>
                  <a:ext uri="{FF2B5EF4-FFF2-40B4-BE49-F238E27FC236}">
                    <a16:creationId xmlns:a16="http://schemas.microsoft.com/office/drawing/2014/main" id="{F3FCE30B-EC33-10BE-4F6E-5C0606E02657}"/>
                  </a:ext>
                </a:extLst>
              </p:cNvPr>
              <p:cNvSpPr/>
              <p:nvPr/>
            </p:nvSpPr>
            <p:spPr>
              <a:xfrm>
                <a:off x="8028384" y="1263297"/>
                <a:ext cx="72008" cy="17365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7" name="Connecteur droit 70">
                <a:extLst>
                  <a:ext uri="{FF2B5EF4-FFF2-40B4-BE49-F238E27FC236}">
                    <a16:creationId xmlns:a16="http://schemas.microsoft.com/office/drawing/2014/main" id="{CCD5A8B2-74AB-8630-DB25-C81396A23424}"/>
                  </a:ext>
                </a:extLst>
              </p:cNvPr>
              <p:cNvCxnSpPr>
                <a:stCxn id="36" idx="0"/>
              </p:cNvCxnSpPr>
              <p:nvPr/>
            </p:nvCxnSpPr>
            <p:spPr>
              <a:xfrm flipH="1" flipV="1">
                <a:off x="7596336" y="113159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Connecteur droit 71">
                <a:extLst>
                  <a:ext uri="{FF2B5EF4-FFF2-40B4-BE49-F238E27FC236}">
                    <a16:creationId xmlns:a16="http://schemas.microsoft.com/office/drawing/2014/main" id="{36614BDB-A362-A35E-F5B8-9A0F404C1EDE}"/>
                  </a:ext>
                </a:extLst>
              </p:cNvPr>
              <p:cNvCxnSpPr/>
              <p:nvPr/>
            </p:nvCxnSpPr>
            <p:spPr>
              <a:xfrm flipH="1" flipV="1">
                <a:off x="7587654" y="130524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5" name="Arc 34">
              <a:extLst>
                <a:ext uri="{FF2B5EF4-FFF2-40B4-BE49-F238E27FC236}">
                  <a16:creationId xmlns:a16="http://schemas.microsoft.com/office/drawing/2014/main" id="{A40CE59A-AC89-4354-3743-12FB5D86234C}"/>
                </a:ext>
              </a:extLst>
            </p:cNvPr>
            <p:cNvSpPr/>
            <p:nvPr/>
          </p:nvSpPr>
          <p:spPr>
            <a:xfrm>
              <a:off x="8511182" y="753724"/>
              <a:ext cx="265785" cy="368547"/>
            </a:xfrm>
            <a:prstGeom prst="arc">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grpSp>
        <p:nvGrpSpPr>
          <p:cNvPr id="39" name="Groupe 76">
            <a:extLst>
              <a:ext uri="{FF2B5EF4-FFF2-40B4-BE49-F238E27FC236}">
                <a16:creationId xmlns:a16="http://schemas.microsoft.com/office/drawing/2014/main" id="{EFD57E37-FCA6-32ED-9B0B-997CB3ADC707}"/>
              </a:ext>
            </a:extLst>
          </p:cNvPr>
          <p:cNvGrpSpPr/>
          <p:nvPr/>
        </p:nvGrpSpPr>
        <p:grpSpPr>
          <a:xfrm>
            <a:off x="582028" y="831942"/>
            <a:ext cx="512738" cy="385464"/>
            <a:chOff x="7587654" y="1051483"/>
            <a:chExt cx="512738" cy="385464"/>
          </a:xfrm>
        </p:grpSpPr>
        <p:sp>
          <p:nvSpPr>
            <p:cNvPr id="40" name="Ellipse 77">
              <a:extLst>
                <a:ext uri="{FF2B5EF4-FFF2-40B4-BE49-F238E27FC236}">
                  <a16:creationId xmlns:a16="http://schemas.microsoft.com/office/drawing/2014/main" id="{404704A6-A155-1316-8404-EFCB8676E7E3}"/>
                </a:ext>
              </a:extLst>
            </p:cNvPr>
            <p:cNvSpPr/>
            <p:nvPr/>
          </p:nvSpPr>
          <p:spPr>
            <a:xfrm>
              <a:off x="8028384" y="1263297"/>
              <a:ext cx="72008" cy="17365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1" name="Connecteur droit 78">
              <a:extLst>
                <a:ext uri="{FF2B5EF4-FFF2-40B4-BE49-F238E27FC236}">
                  <a16:creationId xmlns:a16="http://schemas.microsoft.com/office/drawing/2014/main" id="{EE0BD692-BFEA-E47B-6283-7C41C1D555AC}"/>
                </a:ext>
              </a:extLst>
            </p:cNvPr>
            <p:cNvCxnSpPr>
              <a:stCxn id="40" idx="0"/>
            </p:cNvCxnSpPr>
            <p:nvPr/>
          </p:nvCxnSpPr>
          <p:spPr>
            <a:xfrm flipH="1" flipV="1">
              <a:off x="7596336" y="113159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cteur droit 79">
              <a:extLst>
                <a:ext uri="{FF2B5EF4-FFF2-40B4-BE49-F238E27FC236}">
                  <a16:creationId xmlns:a16="http://schemas.microsoft.com/office/drawing/2014/main" id="{E896A53B-9273-9552-4B30-C31060A93302}"/>
                </a:ext>
              </a:extLst>
            </p:cNvPr>
            <p:cNvCxnSpPr/>
            <p:nvPr/>
          </p:nvCxnSpPr>
          <p:spPr>
            <a:xfrm flipH="1" flipV="1">
              <a:off x="7587654" y="130524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Connecteur droit avec flèche 81">
              <a:extLst>
                <a:ext uri="{FF2B5EF4-FFF2-40B4-BE49-F238E27FC236}">
                  <a16:creationId xmlns:a16="http://schemas.microsoft.com/office/drawing/2014/main" id="{25FB31D9-656B-C12A-9E4D-1DAA7B1EE13B}"/>
                </a:ext>
              </a:extLst>
            </p:cNvPr>
            <p:cNvCxnSpPr>
              <a:cxnSpLocks/>
            </p:cNvCxnSpPr>
            <p:nvPr/>
          </p:nvCxnSpPr>
          <p:spPr>
            <a:xfrm>
              <a:off x="7641323" y="1051483"/>
              <a:ext cx="458732" cy="152091"/>
            </a:xfrm>
            <a:prstGeom prst="straightConnector1">
              <a:avLst/>
            </a:prstGeom>
            <a:ln w="952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44" name="Groupe 108">
            <a:extLst>
              <a:ext uri="{FF2B5EF4-FFF2-40B4-BE49-F238E27FC236}">
                <a16:creationId xmlns:a16="http://schemas.microsoft.com/office/drawing/2014/main" id="{43AD68AC-1C02-B914-CD7B-2104AD67A7A8}"/>
              </a:ext>
            </a:extLst>
          </p:cNvPr>
          <p:cNvGrpSpPr/>
          <p:nvPr/>
        </p:nvGrpSpPr>
        <p:grpSpPr>
          <a:xfrm>
            <a:off x="6300324" y="812349"/>
            <a:ext cx="699182" cy="463166"/>
            <a:chOff x="7546458" y="688663"/>
            <a:chExt cx="699182" cy="463166"/>
          </a:xfrm>
        </p:grpSpPr>
        <p:grpSp>
          <p:nvGrpSpPr>
            <p:cNvPr id="45" name="Groupe 90">
              <a:extLst>
                <a:ext uri="{FF2B5EF4-FFF2-40B4-BE49-F238E27FC236}">
                  <a16:creationId xmlns:a16="http://schemas.microsoft.com/office/drawing/2014/main" id="{647443E1-2CA5-0899-E512-DF6FB9DD4BBF}"/>
                </a:ext>
              </a:extLst>
            </p:cNvPr>
            <p:cNvGrpSpPr/>
            <p:nvPr/>
          </p:nvGrpSpPr>
          <p:grpSpPr>
            <a:xfrm>
              <a:off x="7546458" y="838704"/>
              <a:ext cx="699182" cy="313125"/>
              <a:chOff x="7587654" y="1123822"/>
              <a:chExt cx="699182" cy="313125"/>
            </a:xfrm>
          </p:grpSpPr>
          <p:sp>
            <p:nvSpPr>
              <p:cNvPr id="47" name="Ellipse 91">
                <a:extLst>
                  <a:ext uri="{FF2B5EF4-FFF2-40B4-BE49-F238E27FC236}">
                    <a16:creationId xmlns:a16="http://schemas.microsoft.com/office/drawing/2014/main" id="{6720DE90-D323-6407-A526-E1F5DBA2E7C2}"/>
                  </a:ext>
                </a:extLst>
              </p:cNvPr>
              <p:cNvSpPr/>
              <p:nvPr/>
            </p:nvSpPr>
            <p:spPr>
              <a:xfrm>
                <a:off x="8028384" y="1263297"/>
                <a:ext cx="72008" cy="17365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8" name="Connecteur droit 92">
                <a:extLst>
                  <a:ext uri="{FF2B5EF4-FFF2-40B4-BE49-F238E27FC236}">
                    <a16:creationId xmlns:a16="http://schemas.microsoft.com/office/drawing/2014/main" id="{1DCF1356-290C-8BC3-BC20-F09F89598312}"/>
                  </a:ext>
                </a:extLst>
              </p:cNvPr>
              <p:cNvCxnSpPr>
                <a:stCxn id="47" idx="0"/>
              </p:cNvCxnSpPr>
              <p:nvPr/>
            </p:nvCxnSpPr>
            <p:spPr>
              <a:xfrm flipH="1" flipV="1">
                <a:off x="7596336" y="113159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Connecteur droit 93">
                <a:extLst>
                  <a:ext uri="{FF2B5EF4-FFF2-40B4-BE49-F238E27FC236}">
                    <a16:creationId xmlns:a16="http://schemas.microsoft.com/office/drawing/2014/main" id="{C9B85576-1F91-2741-A373-A2C31AADDBFD}"/>
                  </a:ext>
                </a:extLst>
              </p:cNvPr>
              <p:cNvCxnSpPr/>
              <p:nvPr/>
            </p:nvCxnSpPr>
            <p:spPr>
              <a:xfrm flipH="1" flipV="1">
                <a:off x="7587654" y="130524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Connecteur droit avec flèche 94">
                <a:extLst>
                  <a:ext uri="{FF2B5EF4-FFF2-40B4-BE49-F238E27FC236}">
                    <a16:creationId xmlns:a16="http://schemas.microsoft.com/office/drawing/2014/main" id="{3DBEF6E2-A075-4A4D-883E-A1F91771FF44}"/>
                  </a:ext>
                </a:extLst>
              </p:cNvPr>
              <p:cNvCxnSpPr>
                <a:cxnSpLocks/>
              </p:cNvCxnSpPr>
              <p:nvPr/>
            </p:nvCxnSpPr>
            <p:spPr>
              <a:xfrm rot="16200000" flipV="1">
                <a:off x="7882026" y="1038073"/>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necteur droit avec flèche 95">
                <a:extLst>
                  <a:ext uri="{FF2B5EF4-FFF2-40B4-BE49-F238E27FC236}">
                    <a16:creationId xmlns:a16="http://schemas.microsoft.com/office/drawing/2014/main" id="{22E8E4F3-8008-574C-0FE9-E202240CE1A1}"/>
                  </a:ext>
                </a:extLst>
              </p:cNvPr>
              <p:cNvCxnSpPr>
                <a:cxnSpLocks/>
              </p:cNvCxnSpPr>
              <p:nvPr/>
            </p:nvCxnSpPr>
            <p:spPr>
              <a:xfrm rot="16200000">
                <a:off x="8201087" y="1040465"/>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6" name="ZoneTexte 100">
              <a:extLst>
                <a:ext uri="{FF2B5EF4-FFF2-40B4-BE49-F238E27FC236}">
                  <a16:creationId xmlns:a16="http://schemas.microsoft.com/office/drawing/2014/main" id="{B16C8EA8-3F9E-B1FC-2B99-828D2439EBBB}"/>
                </a:ext>
              </a:extLst>
            </p:cNvPr>
            <p:cNvSpPr txBox="1"/>
            <p:nvPr/>
          </p:nvSpPr>
          <p:spPr>
            <a:xfrm>
              <a:off x="7847048" y="688663"/>
              <a:ext cx="334924" cy="300082"/>
            </a:xfrm>
            <a:prstGeom prst="rect">
              <a:avLst/>
            </a:prstGeom>
            <a:noFill/>
          </p:spPr>
          <p:txBody>
            <a:bodyPr wrap="square">
              <a:spAutoFit/>
            </a:bodyPr>
            <a:lstStyle/>
            <a:p>
              <a:r>
                <a:rPr lang="fr-FR" b="0" i="0" dirty="0">
                  <a:effectLst/>
                  <a:latin typeface="arial" panose="020B0604020202020204" pitchFamily="34" charset="0"/>
                </a:rPr>
                <a:t>Ø</a:t>
              </a:r>
              <a:endParaRPr lang="fr-FR" dirty="0"/>
            </a:p>
          </p:txBody>
        </p:sp>
      </p:grpSp>
      <p:grpSp>
        <p:nvGrpSpPr>
          <p:cNvPr id="52" name="Groupe 110">
            <a:extLst>
              <a:ext uri="{FF2B5EF4-FFF2-40B4-BE49-F238E27FC236}">
                <a16:creationId xmlns:a16="http://schemas.microsoft.com/office/drawing/2014/main" id="{64F11520-94E9-69C3-7C4C-98C226013299}"/>
              </a:ext>
            </a:extLst>
          </p:cNvPr>
          <p:cNvGrpSpPr/>
          <p:nvPr/>
        </p:nvGrpSpPr>
        <p:grpSpPr>
          <a:xfrm>
            <a:off x="7811922" y="811457"/>
            <a:ext cx="779239" cy="601947"/>
            <a:chOff x="6617121" y="557902"/>
            <a:chExt cx="779239" cy="601947"/>
          </a:xfrm>
        </p:grpSpPr>
        <p:grpSp>
          <p:nvGrpSpPr>
            <p:cNvPr id="53" name="Groupe 101">
              <a:extLst>
                <a:ext uri="{FF2B5EF4-FFF2-40B4-BE49-F238E27FC236}">
                  <a16:creationId xmlns:a16="http://schemas.microsoft.com/office/drawing/2014/main" id="{623B5859-EC02-7C80-40E2-044D0F89F03F}"/>
                </a:ext>
              </a:extLst>
            </p:cNvPr>
            <p:cNvGrpSpPr/>
            <p:nvPr/>
          </p:nvGrpSpPr>
          <p:grpSpPr>
            <a:xfrm>
              <a:off x="6617121" y="557902"/>
              <a:ext cx="608726" cy="601947"/>
              <a:chOff x="7587654" y="835000"/>
              <a:chExt cx="608726" cy="601947"/>
            </a:xfrm>
          </p:grpSpPr>
          <p:sp>
            <p:nvSpPr>
              <p:cNvPr id="55" name="Ellipse 102">
                <a:extLst>
                  <a:ext uri="{FF2B5EF4-FFF2-40B4-BE49-F238E27FC236}">
                    <a16:creationId xmlns:a16="http://schemas.microsoft.com/office/drawing/2014/main" id="{D436DB2E-FDF5-A28C-BA3A-3F91597B6F17}"/>
                  </a:ext>
                </a:extLst>
              </p:cNvPr>
              <p:cNvSpPr/>
              <p:nvPr/>
            </p:nvSpPr>
            <p:spPr>
              <a:xfrm>
                <a:off x="8028384" y="1263297"/>
                <a:ext cx="72008" cy="17365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6" name="Connecteur droit 103">
                <a:extLst>
                  <a:ext uri="{FF2B5EF4-FFF2-40B4-BE49-F238E27FC236}">
                    <a16:creationId xmlns:a16="http://schemas.microsoft.com/office/drawing/2014/main" id="{7D2FD466-B06A-7BA2-FB7F-977C999AC13F}"/>
                  </a:ext>
                </a:extLst>
              </p:cNvPr>
              <p:cNvCxnSpPr>
                <a:stCxn id="55" idx="0"/>
              </p:cNvCxnSpPr>
              <p:nvPr/>
            </p:nvCxnSpPr>
            <p:spPr>
              <a:xfrm flipH="1" flipV="1">
                <a:off x="7596336" y="113159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Connecteur droit 104">
                <a:extLst>
                  <a:ext uri="{FF2B5EF4-FFF2-40B4-BE49-F238E27FC236}">
                    <a16:creationId xmlns:a16="http://schemas.microsoft.com/office/drawing/2014/main" id="{39C5026F-83F1-8B73-BE61-7926BF9D3586}"/>
                  </a:ext>
                </a:extLst>
              </p:cNvPr>
              <p:cNvCxnSpPr/>
              <p:nvPr/>
            </p:nvCxnSpPr>
            <p:spPr>
              <a:xfrm flipH="1" flipV="1">
                <a:off x="7587654" y="130524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Connecteur droit avec flèche 105">
                <a:extLst>
                  <a:ext uri="{FF2B5EF4-FFF2-40B4-BE49-F238E27FC236}">
                    <a16:creationId xmlns:a16="http://schemas.microsoft.com/office/drawing/2014/main" id="{5D45B5F7-152A-9268-7D07-96B279B5767C}"/>
                  </a:ext>
                </a:extLst>
              </p:cNvPr>
              <p:cNvCxnSpPr>
                <a:cxnSpLocks/>
              </p:cNvCxnSpPr>
              <p:nvPr/>
            </p:nvCxnSpPr>
            <p:spPr>
              <a:xfrm flipV="1">
                <a:off x="8196380" y="835000"/>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necteur droit avec flèche 106">
                <a:extLst>
                  <a:ext uri="{FF2B5EF4-FFF2-40B4-BE49-F238E27FC236}">
                    <a16:creationId xmlns:a16="http://schemas.microsoft.com/office/drawing/2014/main" id="{D2AEBF36-4CED-5D83-49E4-34073ED6108C}"/>
                  </a:ext>
                </a:extLst>
              </p:cNvPr>
              <p:cNvCxnSpPr>
                <a:cxnSpLocks/>
              </p:cNvCxnSpPr>
              <p:nvPr/>
            </p:nvCxnSpPr>
            <p:spPr>
              <a:xfrm>
                <a:off x="8196380" y="1233128"/>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4" name="ZoneTexte 107">
              <a:extLst>
                <a:ext uri="{FF2B5EF4-FFF2-40B4-BE49-F238E27FC236}">
                  <a16:creationId xmlns:a16="http://schemas.microsoft.com/office/drawing/2014/main" id="{E81F2967-1AD0-7452-9542-2CCC8A426FF2}"/>
                </a:ext>
              </a:extLst>
            </p:cNvPr>
            <p:cNvSpPr txBox="1"/>
            <p:nvPr/>
          </p:nvSpPr>
          <p:spPr>
            <a:xfrm>
              <a:off x="7061436" y="699245"/>
              <a:ext cx="334924" cy="300082"/>
            </a:xfrm>
            <a:prstGeom prst="rect">
              <a:avLst/>
            </a:prstGeom>
            <a:noFill/>
          </p:spPr>
          <p:txBody>
            <a:bodyPr wrap="square">
              <a:spAutoFit/>
            </a:bodyPr>
            <a:lstStyle/>
            <a:p>
              <a:r>
                <a:rPr lang="fr-FR" b="0" i="0" dirty="0">
                  <a:effectLst/>
                  <a:latin typeface="arial" panose="020B0604020202020204" pitchFamily="34" charset="0"/>
                </a:rPr>
                <a:t>Ø</a:t>
              </a:r>
              <a:endParaRPr lang="fr-FR" dirty="0"/>
            </a:p>
          </p:txBody>
        </p:sp>
      </p:grpSp>
      <p:sp>
        <p:nvSpPr>
          <p:cNvPr id="4" name="Textfeld 1">
            <a:extLst>
              <a:ext uri="{FF2B5EF4-FFF2-40B4-BE49-F238E27FC236}">
                <a16:creationId xmlns:a16="http://schemas.microsoft.com/office/drawing/2014/main" id="{DF2E960C-D932-A785-712E-5D10B64F5B6E}"/>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19522954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17</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19" name="Titel 1">
            <a:extLst>
              <a:ext uri="{FF2B5EF4-FFF2-40B4-BE49-F238E27FC236}">
                <a16:creationId xmlns:a16="http://schemas.microsoft.com/office/drawing/2014/main" id="{8C1BFEEC-9F37-4E4E-80E1-EA7AD3FA9A29}"/>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dirty="0">
                <a:latin typeface="Arial" panose="020B0604020202020204" pitchFamily="34" charset="0"/>
                <a:cs typeface="Arial" panose="020B0604020202020204" pitchFamily="34" charset="0"/>
              </a:rPr>
              <a:t>Deformation monitoring</a:t>
            </a:r>
          </a:p>
        </p:txBody>
      </p:sp>
      <p:sp>
        <p:nvSpPr>
          <p:cNvPr id="2" name="TextBox 1">
            <a:extLst>
              <a:ext uri="{FF2B5EF4-FFF2-40B4-BE49-F238E27FC236}">
                <a16:creationId xmlns:a16="http://schemas.microsoft.com/office/drawing/2014/main" id="{29C93A5D-8341-08AC-CA9A-7E0326249BBD}"/>
              </a:ext>
            </a:extLst>
          </p:cNvPr>
          <p:cNvSpPr txBox="1"/>
          <p:nvPr/>
        </p:nvSpPr>
        <p:spPr>
          <a:xfrm>
            <a:off x="2699792" y="431319"/>
            <a:ext cx="5098616" cy="246221"/>
          </a:xfrm>
          <a:prstGeom prst="rect">
            <a:avLst/>
          </a:prstGeom>
          <a:noFill/>
        </p:spPr>
        <p:txBody>
          <a:bodyPr wrap="square">
            <a:spAutoFit/>
          </a:bodyPr>
          <a:lstStyle/>
          <a:p>
            <a:r>
              <a:rPr lang="en-GB" sz="1000" dirty="0">
                <a:hlinkClick r:id="rId4"/>
              </a:rPr>
              <a:t>https://iopscience.iop.org/article/10.1088/1361-6501/acc6e3</a:t>
            </a:r>
            <a:endParaRPr lang="en-GB" sz="1000" dirty="0"/>
          </a:p>
        </p:txBody>
      </p:sp>
      <p:pic>
        <p:nvPicPr>
          <p:cNvPr id="4" name="Image 6">
            <a:extLst>
              <a:ext uri="{FF2B5EF4-FFF2-40B4-BE49-F238E27FC236}">
                <a16:creationId xmlns:a16="http://schemas.microsoft.com/office/drawing/2014/main" id="{C2CD9122-EF31-493A-FC50-E30C7DCD577D}"/>
              </a:ext>
            </a:extLst>
          </p:cNvPr>
          <p:cNvPicPr>
            <a:picLocks noChangeAspect="1"/>
          </p:cNvPicPr>
          <p:nvPr/>
        </p:nvPicPr>
        <p:blipFill rotWithShape="1">
          <a:blip r:embed="rId5">
            <a:extLst>
              <a:ext uri="{28A0092B-C50C-407E-A947-70E740481C1C}">
                <a14:useLocalDpi xmlns:a14="http://schemas.microsoft.com/office/drawing/2010/main" val="0"/>
              </a:ext>
            </a:extLst>
          </a:blip>
          <a:srcRect l="16778" t="10857" r="21853" b="7344"/>
          <a:stretch/>
        </p:blipFill>
        <p:spPr>
          <a:xfrm>
            <a:off x="2969042" y="1478307"/>
            <a:ext cx="2006140" cy="2005479"/>
          </a:xfrm>
          <a:prstGeom prst="rect">
            <a:avLst/>
          </a:prstGeom>
        </p:spPr>
      </p:pic>
      <p:pic>
        <p:nvPicPr>
          <p:cNvPr id="6" name="Image 22">
            <a:extLst>
              <a:ext uri="{FF2B5EF4-FFF2-40B4-BE49-F238E27FC236}">
                <a16:creationId xmlns:a16="http://schemas.microsoft.com/office/drawing/2014/main" id="{F4207B9D-8035-A9A9-229E-1B89760F341C}"/>
              </a:ext>
            </a:extLst>
          </p:cNvPr>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16778" t="10857" r="21853" b="7344"/>
          <a:stretch/>
        </p:blipFill>
        <p:spPr>
          <a:xfrm>
            <a:off x="4390958" y="3137154"/>
            <a:ext cx="2006142" cy="2005480"/>
          </a:xfrm>
          <a:prstGeom prst="rect">
            <a:avLst/>
          </a:prstGeom>
        </p:spPr>
      </p:pic>
      <p:pic>
        <p:nvPicPr>
          <p:cNvPr id="8" name="Image 24">
            <a:extLst>
              <a:ext uri="{FF2B5EF4-FFF2-40B4-BE49-F238E27FC236}">
                <a16:creationId xmlns:a16="http://schemas.microsoft.com/office/drawing/2014/main" id="{AD59B3A3-F303-62C6-E1A8-EA82BB3014F6}"/>
              </a:ext>
            </a:extLst>
          </p:cNvPr>
          <p:cNvPicPr>
            <a:picLocks noChangeAspect="1"/>
          </p:cNvPicPr>
          <p:nvPr/>
        </p:nvPicPr>
        <p:blipFill rotWithShape="1">
          <a:blip r:embed="rId7">
            <a:extLst>
              <a:ext uri="{28A0092B-C50C-407E-A947-70E740481C1C}">
                <a14:useLocalDpi xmlns:a14="http://schemas.microsoft.com/office/drawing/2010/main" val="0"/>
              </a:ext>
            </a:extLst>
          </a:blip>
          <a:srcRect l="16778" t="10857" r="21853" b="7344"/>
          <a:stretch/>
        </p:blipFill>
        <p:spPr>
          <a:xfrm>
            <a:off x="5792265" y="1402533"/>
            <a:ext cx="2006143" cy="2005479"/>
          </a:xfrm>
          <a:prstGeom prst="rect">
            <a:avLst/>
          </a:prstGeom>
        </p:spPr>
      </p:pic>
      <p:pic>
        <p:nvPicPr>
          <p:cNvPr id="9" name="Image 28">
            <a:extLst>
              <a:ext uri="{FF2B5EF4-FFF2-40B4-BE49-F238E27FC236}">
                <a16:creationId xmlns:a16="http://schemas.microsoft.com/office/drawing/2014/main" id="{AB1B124C-F60D-A350-B6DE-19F31FC45CA3}"/>
              </a:ext>
            </a:extLst>
          </p:cNvPr>
          <p:cNvPicPr>
            <a:picLocks noChangeAspect="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16778" t="10857" r="22591" b="7344"/>
          <a:stretch/>
        </p:blipFill>
        <p:spPr>
          <a:xfrm>
            <a:off x="7080849" y="3096882"/>
            <a:ext cx="1982012" cy="2005480"/>
          </a:xfrm>
          <a:prstGeom prst="rect">
            <a:avLst/>
          </a:prstGeom>
        </p:spPr>
      </p:pic>
      <p:pic>
        <p:nvPicPr>
          <p:cNvPr id="12" name="Image 32">
            <a:extLst>
              <a:ext uri="{FF2B5EF4-FFF2-40B4-BE49-F238E27FC236}">
                <a16:creationId xmlns:a16="http://schemas.microsoft.com/office/drawing/2014/main" id="{31BBB0EA-21E3-0598-6EFE-C8F6DAABBE31}"/>
              </a:ext>
            </a:extLst>
          </p:cNvPr>
          <p:cNvPicPr>
            <a:picLocks noChangeAspect="1"/>
          </p:cNvPicPr>
          <p:nvPr/>
        </p:nvPicPr>
        <p:blipFill rotWithShape="1">
          <a:blip r:embed="rId9">
            <a:extLst>
              <a:ext uri="{28A0092B-C50C-407E-A947-70E740481C1C}">
                <a14:useLocalDpi xmlns:a14="http://schemas.microsoft.com/office/drawing/2010/main" val="0"/>
              </a:ext>
            </a:extLst>
          </a:blip>
          <a:srcRect l="18009" t="10857" r="22453" b="7344"/>
          <a:stretch/>
        </p:blipFill>
        <p:spPr>
          <a:xfrm>
            <a:off x="17876" y="1320062"/>
            <a:ext cx="2006140" cy="2067134"/>
          </a:xfrm>
          <a:prstGeom prst="rect">
            <a:avLst/>
          </a:prstGeom>
        </p:spPr>
      </p:pic>
      <p:grpSp>
        <p:nvGrpSpPr>
          <p:cNvPr id="14" name="Groupe 61">
            <a:extLst>
              <a:ext uri="{FF2B5EF4-FFF2-40B4-BE49-F238E27FC236}">
                <a16:creationId xmlns:a16="http://schemas.microsoft.com/office/drawing/2014/main" id="{2E94ADF9-D99D-B4B8-B67A-91C80978A061}"/>
              </a:ext>
            </a:extLst>
          </p:cNvPr>
          <p:cNvGrpSpPr/>
          <p:nvPr/>
        </p:nvGrpSpPr>
        <p:grpSpPr>
          <a:xfrm>
            <a:off x="3442938" y="800843"/>
            <a:ext cx="512738" cy="616984"/>
            <a:chOff x="7587654" y="1025945"/>
            <a:chExt cx="512738" cy="616984"/>
          </a:xfrm>
        </p:grpSpPr>
        <p:sp>
          <p:nvSpPr>
            <p:cNvPr id="22" name="Ellipse 48">
              <a:extLst>
                <a:ext uri="{FF2B5EF4-FFF2-40B4-BE49-F238E27FC236}">
                  <a16:creationId xmlns:a16="http://schemas.microsoft.com/office/drawing/2014/main" id="{7BFF013B-6DA3-D337-4AAA-5AEF60FB7FE8}"/>
                </a:ext>
              </a:extLst>
            </p:cNvPr>
            <p:cNvSpPr/>
            <p:nvPr/>
          </p:nvSpPr>
          <p:spPr>
            <a:xfrm>
              <a:off x="8028384" y="1263297"/>
              <a:ext cx="72008" cy="17365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3" name="Connecteur droit 50">
              <a:extLst>
                <a:ext uri="{FF2B5EF4-FFF2-40B4-BE49-F238E27FC236}">
                  <a16:creationId xmlns:a16="http://schemas.microsoft.com/office/drawing/2014/main" id="{A892480C-D9BA-FE96-FFAF-7061BFC4383C}"/>
                </a:ext>
              </a:extLst>
            </p:cNvPr>
            <p:cNvCxnSpPr>
              <a:stCxn id="22" idx="0"/>
            </p:cNvCxnSpPr>
            <p:nvPr/>
          </p:nvCxnSpPr>
          <p:spPr>
            <a:xfrm flipH="1" flipV="1">
              <a:off x="7596336" y="113159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cteur droit 51">
              <a:extLst>
                <a:ext uri="{FF2B5EF4-FFF2-40B4-BE49-F238E27FC236}">
                  <a16:creationId xmlns:a16="http://schemas.microsoft.com/office/drawing/2014/main" id="{DAE5F001-D85B-4AAD-01B8-2AED84B43DD0}"/>
                </a:ext>
              </a:extLst>
            </p:cNvPr>
            <p:cNvCxnSpPr/>
            <p:nvPr/>
          </p:nvCxnSpPr>
          <p:spPr>
            <a:xfrm flipH="1" flipV="1">
              <a:off x="7587654" y="130524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necteur droit avec flèche 53">
              <a:extLst>
                <a:ext uri="{FF2B5EF4-FFF2-40B4-BE49-F238E27FC236}">
                  <a16:creationId xmlns:a16="http://schemas.microsoft.com/office/drawing/2014/main" id="{05EE5121-D027-4854-AEA2-FE9D02B28083}"/>
                </a:ext>
              </a:extLst>
            </p:cNvPr>
            <p:cNvCxnSpPr/>
            <p:nvPr/>
          </p:nvCxnSpPr>
          <p:spPr>
            <a:xfrm flipV="1">
              <a:off x="8064388" y="1025945"/>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54">
              <a:extLst>
                <a:ext uri="{FF2B5EF4-FFF2-40B4-BE49-F238E27FC236}">
                  <a16:creationId xmlns:a16="http://schemas.microsoft.com/office/drawing/2014/main" id="{EA0B9E2E-D2F9-DAFC-2E32-6606E157B6CA}"/>
                </a:ext>
              </a:extLst>
            </p:cNvPr>
            <p:cNvCxnSpPr>
              <a:cxnSpLocks/>
            </p:cNvCxnSpPr>
            <p:nvPr/>
          </p:nvCxnSpPr>
          <p:spPr>
            <a:xfrm>
              <a:off x="8064388" y="1471431"/>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7" name="Groupe 62">
            <a:extLst>
              <a:ext uri="{FF2B5EF4-FFF2-40B4-BE49-F238E27FC236}">
                <a16:creationId xmlns:a16="http://schemas.microsoft.com/office/drawing/2014/main" id="{B872B9CB-2890-2D06-CD1B-20E27716F22E}"/>
              </a:ext>
            </a:extLst>
          </p:cNvPr>
          <p:cNvGrpSpPr/>
          <p:nvPr/>
        </p:nvGrpSpPr>
        <p:grpSpPr>
          <a:xfrm>
            <a:off x="2030613" y="916383"/>
            <a:ext cx="706463" cy="305357"/>
            <a:chOff x="7587654" y="1131590"/>
            <a:chExt cx="706463" cy="305357"/>
          </a:xfrm>
        </p:grpSpPr>
        <p:sp>
          <p:nvSpPr>
            <p:cNvPr id="28" name="Ellipse 63">
              <a:extLst>
                <a:ext uri="{FF2B5EF4-FFF2-40B4-BE49-F238E27FC236}">
                  <a16:creationId xmlns:a16="http://schemas.microsoft.com/office/drawing/2014/main" id="{D05CC7BC-895F-9C8D-AE49-609FCE86A8D3}"/>
                </a:ext>
              </a:extLst>
            </p:cNvPr>
            <p:cNvSpPr/>
            <p:nvPr/>
          </p:nvSpPr>
          <p:spPr>
            <a:xfrm>
              <a:off x="8028384" y="1263297"/>
              <a:ext cx="72008" cy="17365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9" name="Connecteur droit 64">
              <a:extLst>
                <a:ext uri="{FF2B5EF4-FFF2-40B4-BE49-F238E27FC236}">
                  <a16:creationId xmlns:a16="http://schemas.microsoft.com/office/drawing/2014/main" id="{B8014E8A-8971-A5E2-03E2-691FF7F8E777}"/>
                </a:ext>
              </a:extLst>
            </p:cNvPr>
            <p:cNvCxnSpPr>
              <a:stCxn id="28" idx="0"/>
            </p:cNvCxnSpPr>
            <p:nvPr/>
          </p:nvCxnSpPr>
          <p:spPr>
            <a:xfrm flipH="1" flipV="1">
              <a:off x="7596336" y="113159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Connecteur droit 65">
              <a:extLst>
                <a:ext uri="{FF2B5EF4-FFF2-40B4-BE49-F238E27FC236}">
                  <a16:creationId xmlns:a16="http://schemas.microsoft.com/office/drawing/2014/main" id="{7F517492-B6AC-1AF9-E274-C71114ED1A68}"/>
                </a:ext>
              </a:extLst>
            </p:cNvPr>
            <p:cNvCxnSpPr/>
            <p:nvPr/>
          </p:nvCxnSpPr>
          <p:spPr>
            <a:xfrm flipH="1" flipV="1">
              <a:off x="7587654" y="130524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Connecteur droit avec flèche 66">
              <a:extLst>
                <a:ext uri="{FF2B5EF4-FFF2-40B4-BE49-F238E27FC236}">
                  <a16:creationId xmlns:a16="http://schemas.microsoft.com/office/drawing/2014/main" id="{9258FA36-6245-06F9-17AF-5C877EBB162B}"/>
                </a:ext>
              </a:extLst>
            </p:cNvPr>
            <p:cNvCxnSpPr>
              <a:cxnSpLocks/>
            </p:cNvCxnSpPr>
            <p:nvPr/>
          </p:nvCxnSpPr>
          <p:spPr>
            <a:xfrm rot="16200000" flipV="1">
              <a:off x="7916111" y="1258401"/>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avec flèche 67">
              <a:extLst>
                <a:ext uri="{FF2B5EF4-FFF2-40B4-BE49-F238E27FC236}">
                  <a16:creationId xmlns:a16="http://schemas.microsoft.com/office/drawing/2014/main" id="{14C6CB20-7DA0-4839-04FE-AC0A4CED69DD}"/>
                </a:ext>
              </a:extLst>
            </p:cNvPr>
            <p:cNvCxnSpPr>
              <a:cxnSpLocks/>
            </p:cNvCxnSpPr>
            <p:nvPr/>
          </p:nvCxnSpPr>
          <p:spPr>
            <a:xfrm rot="16200000">
              <a:off x="8208368" y="1258401"/>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3" name="Groupe 75">
            <a:extLst>
              <a:ext uri="{FF2B5EF4-FFF2-40B4-BE49-F238E27FC236}">
                <a16:creationId xmlns:a16="http://schemas.microsoft.com/office/drawing/2014/main" id="{3EABC554-F9DF-F1FC-5917-D515FC2BBE64}"/>
              </a:ext>
            </a:extLst>
          </p:cNvPr>
          <p:cNvGrpSpPr/>
          <p:nvPr/>
        </p:nvGrpSpPr>
        <p:grpSpPr>
          <a:xfrm>
            <a:off x="4966500" y="894981"/>
            <a:ext cx="609626" cy="425081"/>
            <a:chOff x="8167341" y="697190"/>
            <a:chExt cx="609626" cy="425081"/>
          </a:xfrm>
        </p:grpSpPr>
        <p:grpSp>
          <p:nvGrpSpPr>
            <p:cNvPr id="34" name="Groupe 68">
              <a:extLst>
                <a:ext uri="{FF2B5EF4-FFF2-40B4-BE49-F238E27FC236}">
                  <a16:creationId xmlns:a16="http://schemas.microsoft.com/office/drawing/2014/main" id="{571EEAAB-C0BC-1B9D-DB25-E42155091456}"/>
                </a:ext>
              </a:extLst>
            </p:cNvPr>
            <p:cNvGrpSpPr/>
            <p:nvPr/>
          </p:nvGrpSpPr>
          <p:grpSpPr>
            <a:xfrm>
              <a:off x="8167341" y="697190"/>
              <a:ext cx="512738" cy="305357"/>
              <a:chOff x="7587654" y="1131590"/>
              <a:chExt cx="512738" cy="305357"/>
            </a:xfrm>
          </p:grpSpPr>
          <p:sp>
            <p:nvSpPr>
              <p:cNvPr id="36" name="Ellipse 69">
                <a:extLst>
                  <a:ext uri="{FF2B5EF4-FFF2-40B4-BE49-F238E27FC236}">
                    <a16:creationId xmlns:a16="http://schemas.microsoft.com/office/drawing/2014/main" id="{F3FCE30B-EC33-10BE-4F6E-5C0606E02657}"/>
                  </a:ext>
                </a:extLst>
              </p:cNvPr>
              <p:cNvSpPr/>
              <p:nvPr/>
            </p:nvSpPr>
            <p:spPr>
              <a:xfrm>
                <a:off x="8028384" y="1263297"/>
                <a:ext cx="72008" cy="17365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7" name="Connecteur droit 70">
                <a:extLst>
                  <a:ext uri="{FF2B5EF4-FFF2-40B4-BE49-F238E27FC236}">
                    <a16:creationId xmlns:a16="http://schemas.microsoft.com/office/drawing/2014/main" id="{CCD5A8B2-74AB-8630-DB25-C81396A23424}"/>
                  </a:ext>
                </a:extLst>
              </p:cNvPr>
              <p:cNvCxnSpPr>
                <a:stCxn id="36" idx="0"/>
              </p:cNvCxnSpPr>
              <p:nvPr/>
            </p:nvCxnSpPr>
            <p:spPr>
              <a:xfrm flipH="1" flipV="1">
                <a:off x="7596336" y="113159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Connecteur droit 71">
                <a:extLst>
                  <a:ext uri="{FF2B5EF4-FFF2-40B4-BE49-F238E27FC236}">
                    <a16:creationId xmlns:a16="http://schemas.microsoft.com/office/drawing/2014/main" id="{36614BDB-A362-A35E-F5B8-9A0F404C1EDE}"/>
                  </a:ext>
                </a:extLst>
              </p:cNvPr>
              <p:cNvCxnSpPr/>
              <p:nvPr/>
            </p:nvCxnSpPr>
            <p:spPr>
              <a:xfrm flipH="1" flipV="1">
                <a:off x="7587654" y="130524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5" name="Arc 34">
              <a:extLst>
                <a:ext uri="{FF2B5EF4-FFF2-40B4-BE49-F238E27FC236}">
                  <a16:creationId xmlns:a16="http://schemas.microsoft.com/office/drawing/2014/main" id="{A40CE59A-AC89-4354-3743-12FB5D86234C}"/>
                </a:ext>
              </a:extLst>
            </p:cNvPr>
            <p:cNvSpPr/>
            <p:nvPr/>
          </p:nvSpPr>
          <p:spPr>
            <a:xfrm>
              <a:off x="8511182" y="753724"/>
              <a:ext cx="265785" cy="368547"/>
            </a:xfrm>
            <a:prstGeom prst="arc">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grpSp>
        <p:nvGrpSpPr>
          <p:cNvPr id="39" name="Groupe 76">
            <a:extLst>
              <a:ext uri="{FF2B5EF4-FFF2-40B4-BE49-F238E27FC236}">
                <a16:creationId xmlns:a16="http://schemas.microsoft.com/office/drawing/2014/main" id="{EFD57E37-FCA6-32ED-9B0B-997CB3ADC707}"/>
              </a:ext>
            </a:extLst>
          </p:cNvPr>
          <p:cNvGrpSpPr/>
          <p:nvPr/>
        </p:nvGrpSpPr>
        <p:grpSpPr>
          <a:xfrm>
            <a:off x="582028" y="831942"/>
            <a:ext cx="512738" cy="385464"/>
            <a:chOff x="7587654" y="1051483"/>
            <a:chExt cx="512738" cy="385464"/>
          </a:xfrm>
        </p:grpSpPr>
        <p:sp>
          <p:nvSpPr>
            <p:cNvPr id="40" name="Ellipse 77">
              <a:extLst>
                <a:ext uri="{FF2B5EF4-FFF2-40B4-BE49-F238E27FC236}">
                  <a16:creationId xmlns:a16="http://schemas.microsoft.com/office/drawing/2014/main" id="{404704A6-A155-1316-8404-EFCB8676E7E3}"/>
                </a:ext>
              </a:extLst>
            </p:cNvPr>
            <p:cNvSpPr/>
            <p:nvPr/>
          </p:nvSpPr>
          <p:spPr>
            <a:xfrm>
              <a:off x="8028384" y="1263297"/>
              <a:ext cx="72008" cy="17365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1" name="Connecteur droit 78">
              <a:extLst>
                <a:ext uri="{FF2B5EF4-FFF2-40B4-BE49-F238E27FC236}">
                  <a16:creationId xmlns:a16="http://schemas.microsoft.com/office/drawing/2014/main" id="{EE0BD692-BFEA-E47B-6283-7C41C1D555AC}"/>
                </a:ext>
              </a:extLst>
            </p:cNvPr>
            <p:cNvCxnSpPr>
              <a:stCxn id="40" idx="0"/>
            </p:cNvCxnSpPr>
            <p:nvPr/>
          </p:nvCxnSpPr>
          <p:spPr>
            <a:xfrm flipH="1" flipV="1">
              <a:off x="7596336" y="113159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cteur droit 79">
              <a:extLst>
                <a:ext uri="{FF2B5EF4-FFF2-40B4-BE49-F238E27FC236}">
                  <a16:creationId xmlns:a16="http://schemas.microsoft.com/office/drawing/2014/main" id="{E896A53B-9273-9552-4B30-C31060A93302}"/>
                </a:ext>
              </a:extLst>
            </p:cNvPr>
            <p:cNvCxnSpPr/>
            <p:nvPr/>
          </p:nvCxnSpPr>
          <p:spPr>
            <a:xfrm flipH="1" flipV="1">
              <a:off x="7587654" y="130524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Connecteur droit avec flèche 81">
              <a:extLst>
                <a:ext uri="{FF2B5EF4-FFF2-40B4-BE49-F238E27FC236}">
                  <a16:creationId xmlns:a16="http://schemas.microsoft.com/office/drawing/2014/main" id="{25FB31D9-656B-C12A-9E4D-1DAA7B1EE13B}"/>
                </a:ext>
              </a:extLst>
            </p:cNvPr>
            <p:cNvCxnSpPr>
              <a:cxnSpLocks/>
            </p:cNvCxnSpPr>
            <p:nvPr/>
          </p:nvCxnSpPr>
          <p:spPr>
            <a:xfrm>
              <a:off x="7641323" y="1051483"/>
              <a:ext cx="458732" cy="152091"/>
            </a:xfrm>
            <a:prstGeom prst="straightConnector1">
              <a:avLst/>
            </a:prstGeom>
            <a:ln w="952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44" name="Groupe 108">
            <a:extLst>
              <a:ext uri="{FF2B5EF4-FFF2-40B4-BE49-F238E27FC236}">
                <a16:creationId xmlns:a16="http://schemas.microsoft.com/office/drawing/2014/main" id="{43AD68AC-1C02-B914-CD7B-2104AD67A7A8}"/>
              </a:ext>
            </a:extLst>
          </p:cNvPr>
          <p:cNvGrpSpPr/>
          <p:nvPr/>
        </p:nvGrpSpPr>
        <p:grpSpPr>
          <a:xfrm>
            <a:off x="6300324" y="812349"/>
            <a:ext cx="699182" cy="463166"/>
            <a:chOff x="7546458" y="688663"/>
            <a:chExt cx="699182" cy="463166"/>
          </a:xfrm>
        </p:grpSpPr>
        <p:grpSp>
          <p:nvGrpSpPr>
            <p:cNvPr id="45" name="Groupe 90">
              <a:extLst>
                <a:ext uri="{FF2B5EF4-FFF2-40B4-BE49-F238E27FC236}">
                  <a16:creationId xmlns:a16="http://schemas.microsoft.com/office/drawing/2014/main" id="{647443E1-2CA5-0899-E512-DF6FB9DD4BBF}"/>
                </a:ext>
              </a:extLst>
            </p:cNvPr>
            <p:cNvGrpSpPr/>
            <p:nvPr/>
          </p:nvGrpSpPr>
          <p:grpSpPr>
            <a:xfrm>
              <a:off x="7546458" y="838704"/>
              <a:ext cx="699182" cy="313125"/>
              <a:chOff x="7587654" y="1123822"/>
              <a:chExt cx="699182" cy="313125"/>
            </a:xfrm>
          </p:grpSpPr>
          <p:sp>
            <p:nvSpPr>
              <p:cNvPr id="47" name="Ellipse 91">
                <a:extLst>
                  <a:ext uri="{FF2B5EF4-FFF2-40B4-BE49-F238E27FC236}">
                    <a16:creationId xmlns:a16="http://schemas.microsoft.com/office/drawing/2014/main" id="{6720DE90-D323-6407-A526-E1F5DBA2E7C2}"/>
                  </a:ext>
                </a:extLst>
              </p:cNvPr>
              <p:cNvSpPr/>
              <p:nvPr/>
            </p:nvSpPr>
            <p:spPr>
              <a:xfrm>
                <a:off x="8028384" y="1263297"/>
                <a:ext cx="72008" cy="17365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8" name="Connecteur droit 92">
                <a:extLst>
                  <a:ext uri="{FF2B5EF4-FFF2-40B4-BE49-F238E27FC236}">
                    <a16:creationId xmlns:a16="http://schemas.microsoft.com/office/drawing/2014/main" id="{1DCF1356-290C-8BC3-BC20-F09F89598312}"/>
                  </a:ext>
                </a:extLst>
              </p:cNvPr>
              <p:cNvCxnSpPr>
                <a:stCxn id="47" idx="0"/>
              </p:cNvCxnSpPr>
              <p:nvPr/>
            </p:nvCxnSpPr>
            <p:spPr>
              <a:xfrm flipH="1" flipV="1">
                <a:off x="7596336" y="113159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Connecteur droit 93">
                <a:extLst>
                  <a:ext uri="{FF2B5EF4-FFF2-40B4-BE49-F238E27FC236}">
                    <a16:creationId xmlns:a16="http://schemas.microsoft.com/office/drawing/2014/main" id="{C9B85576-1F91-2741-A373-A2C31AADDBFD}"/>
                  </a:ext>
                </a:extLst>
              </p:cNvPr>
              <p:cNvCxnSpPr/>
              <p:nvPr/>
            </p:nvCxnSpPr>
            <p:spPr>
              <a:xfrm flipH="1" flipV="1">
                <a:off x="7587654" y="130524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Connecteur droit avec flèche 94">
                <a:extLst>
                  <a:ext uri="{FF2B5EF4-FFF2-40B4-BE49-F238E27FC236}">
                    <a16:creationId xmlns:a16="http://schemas.microsoft.com/office/drawing/2014/main" id="{3DBEF6E2-A075-4A4D-883E-A1F91771FF44}"/>
                  </a:ext>
                </a:extLst>
              </p:cNvPr>
              <p:cNvCxnSpPr>
                <a:cxnSpLocks/>
              </p:cNvCxnSpPr>
              <p:nvPr/>
            </p:nvCxnSpPr>
            <p:spPr>
              <a:xfrm rot="16200000" flipV="1">
                <a:off x="7882026" y="1038073"/>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necteur droit avec flèche 95">
                <a:extLst>
                  <a:ext uri="{FF2B5EF4-FFF2-40B4-BE49-F238E27FC236}">
                    <a16:creationId xmlns:a16="http://schemas.microsoft.com/office/drawing/2014/main" id="{22E8E4F3-8008-574C-0FE9-E202240CE1A1}"/>
                  </a:ext>
                </a:extLst>
              </p:cNvPr>
              <p:cNvCxnSpPr>
                <a:cxnSpLocks/>
              </p:cNvCxnSpPr>
              <p:nvPr/>
            </p:nvCxnSpPr>
            <p:spPr>
              <a:xfrm rot="16200000">
                <a:off x="8201087" y="1040465"/>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6" name="ZoneTexte 100">
              <a:extLst>
                <a:ext uri="{FF2B5EF4-FFF2-40B4-BE49-F238E27FC236}">
                  <a16:creationId xmlns:a16="http://schemas.microsoft.com/office/drawing/2014/main" id="{B16C8EA8-3F9E-B1FC-2B99-828D2439EBBB}"/>
                </a:ext>
              </a:extLst>
            </p:cNvPr>
            <p:cNvSpPr txBox="1"/>
            <p:nvPr/>
          </p:nvSpPr>
          <p:spPr>
            <a:xfrm>
              <a:off x="7847048" y="688663"/>
              <a:ext cx="334924" cy="300082"/>
            </a:xfrm>
            <a:prstGeom prst="rect">
              <a:avLst/>
            </a:prstGeom>
            <a:noFill/>
          </p:spPr>
          <p:txBody>
            <a:bodyPr wrap="square">
              <a:spAutoFit/>
            </a:bodyPr>
            <a:lstStyle/>
            <a:p>
              <a:r>
                <a:rPr lang="fr-FR" b="0" i="0" dirty="0">
                  <a:effectLst/>
                  <a:latin typeface="arial" panose="020B0604020202020204" pitchFamily="34" charset="0"/>
                </a:rPr>
                <a:t>Ø</a:t>
              </a:r>
              <a:endParaRPr lang="fr-FR" dirty="0"/>
            </a:p>
          </p:txBody>
        </p:sp>
      </p:grpSp>
      <p:grpSp>
        <p:nvGrpSpPr>
          <p:cNvPr id="52" name="Groupe 110">
            <a:extLst>
              <a:ext uri="{FF2B5EF4-FFF2-40B4-BE49-F238E27FC236}">
                <a16:creationId xmlns:a16="http://schemas.microsoft.com/office/drawing/2014/main" id="{64F11520-94E9-69C3-7C4C-98C226013299}"/>
              </a:ext>
            </a:extLst>
          </p:cNvPr>
          <p:cNvGrpSpPr/>
          <p:nvPr/>
        </p:nvGrpSpPr>
        <p:grpSpPr>
          <a:xfrm>
            <a:off x="7811922" y="811457"/>
            <a:ext cx="779239" cy="601947"/>
            <a:chOff x="6617121" y="557902"/>
            <a:chExt cx="779239" cy="601947"/>
          </a:xfrm>
        </p:grpSpPr>
        <p:grpSp>
          <p:nvGrpSpPr>
            <p:cNvPr id="53" name="Groupe 101">
              <a:extLst>
                <a:ext uri="{FF2B5EF4-FFF2-40B4-BE49-F238E27FC236}">
                  <a16:creationId xmlns:a16="http://schemas.microsoft.com/office/drawing/2014/main" id="{623B5859-EC02-7C80-40E2-044D0F89F03F}"/>
                </a:ext>
              </a:extLst>
            </p:cNvPr>
            <p:cNvGrpSpPr/>
            <p:nvPr/>
          </p:nvGrpSpPr>
          <p:grpSpPr>
            <a:xfrm>
              <a:off x="6617121" y="557902"/>
              <a:ext cx="608726" cy="601947"/>
              <a:chOff x="7587654" y="835000"/>
              <a:chExt cx="608726" cy="601947"/>
            </a:xfrm>
          </p:grpSpPr>
          <p:sp>
            <p:nvSpPr>
              <p:cNvPr id="55" name="Ellipse 102">
                <a:extLst>
                  <a:ext uri="{FF2B5EF4-FFF2-40B4-BE49-F238E27FC236}">
                    <a16:creationId xmlns:a16="http://schemas.microsoft.com/office/drawing/2014/main" id="{D436DB2E-FDF5-A28C-BA3A-3F91597B6F17}"/>
                  </a:ext>
                </a:extLst>
              </p:cNvPr>
              <p:cNvSpPr/>
              <p:nvPr/>
            </p:nvSpPr>
            <p:spPr>
              <a:xfrm>
                <a:off x="8028384" y="1263297"/>
                <a:ext cx="72008" cy="17365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6" name="Connecteur droit 103">
                <a:extLst>
                  <a:ext uri="{FF2B5EF4-FFF2-40B4-BE49-F238E27FC236}">
                    <a16:creationId xmlns:a16="http://schemas.microsoft.com/office/drawing/2014/main" id="{7D2FD466-B06A-7BA2-FB7F-977C999AC13F}"/>
                  </a:ext>
                </a:extLst>
              </p:cNvPr>
              <p:cNvCxnSpPr>
                <a:stCxn id="55" idx="0"/>
              </p:cNvCxnSpPr>
              <p:nvPr/>
            </p:nvCxnSpPr>
            <p:spPr>
              <a:xfrm flipH="1" flipV="1">
                <a:off x="7596336" y="113159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Connecteur droit 104">
                <a:extLst>
                  <a:ext uri="{FF2B5EF4-FFF2-40B4-BE49-F238E27FC236}">
                    <a16:creationId xmlns:a16="http://schemas.microsoft.com/office/drawing/2014/main" id="{39C5026F-83F1-8B73-BE61-7926BF9D3586}"/>
                  </a:ext>
                </a:extLst>
              </p:cNvPr>
              <p:cNvCxnSpPr/>
              <p:nvPr/>
            </p:nvCxnSpPr>
            <p:spPr>
              <a:xfrm flipH="1" flipV="1">
                <a:off x="7587654" y="130524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Connecteur droit avec flèche 105">
                <a:extLst>
                  <a:ext uri="{FF2B5EF4-FFF2-40B4-BE49-F238E27FC236}">
                    <a16:creationId xmlns:a16="http://schemas.microsoft.com/office/drawing/2014/main" id="{5D45B5F7-152A-9268-7D07-96B279B5767C}"/>
                  </a:ext>
                </a:extLst>
              </p:cNvPr>
              <p:cNvCxnSpPr>
                <a:cxnSpLocks/>
              </p:cNvCxnSpPr>
              <p:nvPr/>
            </p:nvCxnSpPr>
            <p:spPr>
              <a:xfrm flipV="1">
                <a:off x="8196380" y="835000"/>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necteur droit avec flèche 106">
                <a:extLst>
                  <a:ext uri="{FF2B5EF4-FFF2-40B4-BE49-F238E27FC236}">
                    <a16:creationId xmlns:a16="http://schemas.microsoft.com/office/drawing/2014/main" id="{D2AEBF36-4CED-5D83-49E4-34073ED6108C}"/>
                  </a:ext>
                </a:extLst>
              </p:cNvPr>
              <p:cNvCxnSpPr>
                <a:cxnSpLocks/>
              </p:cNvCxnSpPr>
              <p:nvPr/>
            </p:nvCxnSpPr>
            <p:spPr>
              <a:xfrm>
                <a:off x="8196380" y="1233128"/>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4" name="ZoneTexte 107">
              <a:extLst>
                <a:ext uri="{FF2B5EF4-FFF2-40B4-BE49-F238E27FC236}">
                  <a16:creationId xmlns:a16="http://schemas.microsoft.com/office/drawing/2014/main" id="{E81F2967-1AD0-7452-9542-2CCC8A426FF2}"/>
                </a:ext>
              </a:extLst>
            </p:cNvPr>
            <p:cNvSpPr txBox="1"/>
            <p:nvPr/>
          </p:nvSpPr>
          <p:spPr>
            <a:xfrm>
              <a:off x="7061436" y="699245"/>
              <a:ext cx="334924" cy="300082"/>
            </a:xfrm>
            <a:prstGeom prst="rect">
              <a:avLst/>
            </a:prstGeom>
            <a:noFill/>
          </p:spPr>
          <p:txBody>
            <a:bodyPr wrap="square">
              <a:spAutoFit/>
            </a:bodyPr>
            <a:lstStyle/>
            <a:p>
              <a:r>
                <a:rPr lang="fr-FR" b="0" i="0" dirty="0">
                  <a:effectLst/>
                  <a:latin typeface="arial" panose="020B0604020202020204" pitchFamily="34" charset="0"/>
                </a:rPr>
                <a:t>Ø</a:t>
              </a:r>
              <a:endParaRPr lang="fr-FR" dirty="0"/>
            </a:p>
          </p:txBody>
        </p:sp>
      </p:grpSp>
      <p:pic>
        <p:nvPicPr>
          <p:cNvPr id="60" name="Image 2">
            <a:extLst>
              <a:ext uri="{FF2B5EF4-FFF2-40B4-BE49-F238E27FC236}">
                <a16:creationId xmlns:a16="http://schemas.microsoft.com/office/drawing/2014/main" id="{542C54FC-1FE2-D084-9F7B-C000AF3E7253}"/>
              </a:ext>
            </a:extLst>
          </p:cNvPr>
          <p:cNvPicPr>
            <a:picLocks noChangeAspect="1"/>
          </p:cNvPicPr>
          <p:nvPr/>
        </p:nvPicPr>
        <p:blipFill rotWithShape="1">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l="18496" t="12064" r="23073" b="6257"/>
          <a:stretch/>
        </p:blipFill>
        <p:spPr>
          <a:xfrm>
            <a:off x="1437743" y="3102818"/>
            <a:ext cx="1910121" cy="2002541"/>
          </a:xfrm>
          <a:prstGeom prst="rect">
            <a:avLst/>
          </a:prstGeom>
        </p:spPr>
      </p:pic>
      <p:sp>
        <p:nvSpPr>
          <p:cNvPr id="3" name="Textfeld 1">
            <a:extLst>
              <a:ext uri="{FF2B5EF4-FFF2-40B4-BE49-F238E27FC236}">
                <a16:creationId xmlns:a16="http://schemas.microsoft.com/office/drawing/2014/main" id="{B6A8A43C-2CC0-6B68-C4F1-F9FD35B6C6D7}"/>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32121337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18</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pic>
        <p:nvPicPr>
          <p:cNvPr id="12" name="Image 25">
            <a:extLst>
              <a:ext uri="{FF2B5EF4-FFF2-40B4-BE49-F238E27FC236}">
                <a16:creationId xmlns:a16="http://schemas.microsoft.com/office/drawing/2014/main" id="{A39EA034-411F-911E-5EC1-19E103D0975C}"/>
              </a:ext>
            </a:extLst>
          </p:cNvPr>
          <p:cNvPicPr>
            <a:picLocks noChangeAspect="1"/>
          </p:cNvPicPr>
          <p:nvPr/>
        </p:nvPicPr>
        <p:blipFill rotWithShape="1">
          <a:blip r:embed="rId4">
            <a:clrChange>
              <a:clrFrom>
                <a:srgbClr val="FFFFFF"/>
              </a:clrFrom>
              <a:clrTo>
                <a:srgbClr val="FFFFFF">
                  <a:alpha val="0"/>
                </a:srgbClr>
              </a:clrTo>
            </a:clrChange>
          </a:blip>
          <a:srcRect t="4322"/>
          <a:stretch/>
        </p:blipFill>
        <p:spPr>
          <a:xfrm>
            <a:off x="-5610" y="627534"/>
            <a:ext cx="8892470" cy="4447980"/>
          </a:xfrm>
          <a:prstGeom prst="rect">
            <a:avLst/>
          </a:prstGeom>
        </p:spPr>
      </p:pic>
      <p:sp>
        <p:nvSpPr>
          <p:cNvPr id="2" name="ZoneTexte 1">
            <a:extLst>
              <a:ext uri="{FF2B5EF4-FFF2-40B4-BE49-F238E27FC236}">
                <a16:creationId xmlns:a16="http://schemas.microsoft.com/office/drawing/2014/main" id="{5142053D-7D97-D24E-3505-8372B5DA8D5B}"/>
              </a:ext>
            </a:extLst>
          </p:cNvPr>
          <p:cNvSpPr txBox="1"/>
          <p:nvPr/>
        </p:nvSpPr>
        <p:spPr>
          <a:xfrm>
            <a:off x="103944" y="4397737"/>
            <a:ext cx="3675968" cy="461665"/>
          </a:xfrm>
          <a:prstGeom prst="rect">
            <a:avLst/>
          </a:prstGeom>
          <a:noFill/>
        </p:spPr>
        <p:txBody>
          <a:bodyPr wrap="square" rtlCol="0">
            <a:spAutoFit/>
          </a:bodyPr>
          <a:lstStyle/>
          <a:p>
            <a:pPr algn="l"/>
            <a:r>
              <a:rPr lang="fr-FR" sz="1200" dirty="0"/>
              <a:t>+ </a:t>
            </a:r>
            <a:r>
              <a:rPr lang="fr-FR" sz="1200" dirty="0" err="1"/>
              <a:t>equation</a:t>
            </a:r>
            <a:r>
              <a:rPr lang="fr-FR" sz="1200" dirty="0"/>
              <a:t> of portion </a:t>
            </a:r>
            <a:r>
              <a:rPr lang="fr-FR" sz="1200" dirty="0" err="1"/>
              <a:t>length</a:t>
            </a:r>
            <a:r>
              <a:rPr lang="fr-FR" sz="1200" dirty="0"/>
              <a:t> as </a:t>
            </a:r>
            <a:r>
              <a:rPr lang="fr-FR" sz="1200" dirty="0" err="1"/>
              <a:t>function</a:t>
            </a:r>
            <a:r>
              <a:rPr lang="fr-FR" sz="1200" dirty="0"/>
              <a:t> of the </a:t>
            </a:r>
            <a:r>
              <a:rPr lang="fr-FR" sz="1200" dirty="0" err="1"/>
              <a:t>deformation</a:t>
            </a:r>
            <a:r>
              <a:rPr lang="fr-FR" sz="1200" dirty="0"/>
              <a:t> </a:t>
            </a:r>
            <a:r>
              <a:rPr lang="fr-FR" sz="1200" dirty="0" err="1"/>
              <a:t>polynomials</a:t>
            </a:r>
            <a:endParaRPr lang="fr-FR" sz="1200" dirty="0"/>
          </a:p>
        </p:txBody>
      </p:sp>
      <p:sp>
        <p:nvSpPr>
          <p:cNvPr id="21" name="ZoneTexte 20">
            <a:extLst>
              <a:ext uri="{FF2B5EF4-FFF2-40B4-BE49-F238E27FC236}">
                <a16:creationId xmlns:a16="http://schemas.microsoft.com/office/drawing/2014/main" id="{DDF5F4A2-D477-F2C8-B3C0-64F2E7DA550B}"/>
              </a:ext>
            </a:extLst>
          </p:cNvPr>
          <p:cNvSpPr txBox="1"/>
          <p:nvPr/>
        </p:nvSpPr>
        <p:spPr>
          <a:xfrm>
            <a:off x="4499992" y="782583"/>
            <a:ext cx="936104" cy="646331"/>
          </a:xfrm>
          <a:prstGeom prst="rect">
            <a:avLst/>
          </a:prstGeom>
          <a:noFill/>
          <a:ln>
            <a:solidFill>
              <a:schemeClr val="accent5"/>
            </a:solidFill>
          </a:ln>
        </p:spPr>
        <p:txBody>
          <a:bodyPr wrap="square" rtlCol="0">
            <a:spAutoFit/>
          </a:bodyPr>
          <a:lstStyle/>
          <a:p>
            <a:pPr algn="ctr"/>
            <a:r>
              <a:rPr lang="fr-FR" sz="1200" dirty="0">
                <a:solidFill>
                  <a:schemeClr val="accent5"/>
                </a:solidFill>
              </a:rPr>
              <a:t>Least square </a:t>
            </a:r>
            <a:r>
              <a:rPr lang="fr-FR" sz="1200" dirty="0" err="1">
                <a:solidFill>
                  <a:schemeClr val="accent5"/>
                </a:solidFill>
              </a:rPr>
              <a:t>adjustment</a:t>
            </a:r>
            <a:endParaRPr lang="fr-FR" sz="1200" dirty="0">
              <a:solidFill>
                <a:schemeClr val="accent5"/>
              </a:solidFill>
            </a:endParaRPr>
          </a:p>
        </p:txBody>
      </p:sp>
      <p:sp>
        <p:nvSpPr>
          <p:cNvPr id="3" name="Rectangle 2">
            <a:extLst>
              <a:ext uri="{FF2B5EF4-FFF2-40B4-BE49-F238E27FC236}">
                <a16:creationId xmlns:a16="http://schemas.microsoft.com/office/drawing/2014/main" id="{35F6028B-8A07-BF0C-2E31-09D37226A32C}"/>
              </a:ext>
            </a:extLst>
          </p:cNvPr>
          <p:cNvSpPr/>
          <p:nvPr/>
        </p:nvSpPr>
        <p:spPr>
          <a:xfrm>
            <a:off x="1691680" y="782583"/>
            <a:ext cx="504056" cy="2769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6C6E0F8A-AE12-C882-0AFB-B795C42D24C1}"/>
              </a:ext>
            </a:extLst>
          </p:cNvPr>
          <p:cNvSpPr txBox="1"/>
          <p:nvPr/>
        </p:nvSpPr>
        <p:spPr>
          <a:xfrm>
            <a:off x="899592" y="1012352"/>
            <a:ext cx="1955985" cy="461665"/>
          </a:xfrm>
          <a:prstGeom prst="rect">
            <a:avLst/>
          </a:prstGeom>
          <a:noFill/>
        </p:spPr>
        <p:txBody>
          <a:bodyPr wrap="none" rtlCol="0">
            <a:spAutoFit/>
          </a:bodyPr>
          <a:lstStyle/>
          <a:p>
            <a:pPr algn="ctr"/>
            <a:r>
              <a:rPr lang="fr-FR" sz="1200" dirty="0" err="1"/>
              <a:t>Helixes</a:t>
            </a:r>
            <a:r>
              <a:rPr lang="fr-FR" sz="1200" dirty="0"/>
              <a:t> observations </a:t>
            </a:r>
          </a:p>
          <a:p>
            <a:pPr algn="ctr"/>
            <a:r>
              <a:rPr lang="fr-FR" sz="1200" dirty="0"/>
              <a:t>(= 3D </a:t>
            </a:r>
            <a:r>
              <a:rPr lang="fr-FR" sz="1200" dirty="0" err="1"/>
              <a:t>lengths</a:t>
            </a:r>
            <a:r>
              <a:rPr lang="fr-FR" sz="1200" dirty="0"/>
              <a:t> of portions) </a:t>
            </a:r>
          </a:p>
        </p:txBody>
      </p:sp>
      <p:sp>
        <p:nvSpPr>
          <p:cNvPr id="23" name="ZoneTexte 22">
            <a:extLst>
              <a:ext uri="{FF2B5EF4-FFF2-40B4-BE49-F238E27FC236}">
                <a16:creationId xmlns:a16="http://schemas.microsoft.com/office/drawing/2014/main" id="{824FAC00-723A-2C33-D173-65FCF3E16D49}"/>
              </a:ext>
            </a:extLst>
          </p:cNvPr>
          <p:cNvSpPr txBox="1"/>
          <p:nvPr/>
        </p:nvSpPr>
        <p:spPr>
          <a:xfrm>
            <a:off x="6829985" y="427848"/>
            <a:ext cx="2111261" cy="276999"/>
          </a:xfrm>
          <a:prstGeom prst="rect">
            <a:avLst/>
          </a:prstGeom>
          <a:noFill/>
          <a:ln>
            <a:solidFill>
              <a:schemeClr val="accent4"/>
            </a:solidFill>
          </a:ln>
        </p:spPr>
        <p:txBody>
          <a:bodyPr wrap="square" rtlCol="0">
            <a:spAutoFit/>
          </a:bodyPr>
          <a:lstStyle/>
          <a:p>
            <a:pPr algn="ctr"/>
            <a:r>
              <a:rPr lang="fr-FR" sz="1200" dirty="0" err="1">
                <a:solidFill>
                  <a:schemeClr val="accent4"/>
                </a:solidFill>
              </a:rPr>
              <a:t>Cylinder</a:t>
            </a:r>
            <a:r>
              <a:rPr lang="fr-FR" sz="1200" dirty="0">
                <a:solidFill>
                  <a:schemeClr val="accent4"/>
                </a:solidFill>
              </a:rPr>
              <a:t> </a:t>
            </a:r>
            <a:r>
              <a:rPr lang="fr-FR" sz="1200" dirty="0" err="1">
                <a:solidFill>
                  <a:schemeClr val="accent4"/>
                </a:solidFill>
              </a:rPr>
              <a:t>deformations</a:t>
            </a:r>
            <a:endParaRPr lang="fr-FR" sz="1200" dirty="0">
              <a:solidFill>
                <a:schemeClr val="accent4"/>
              </a:solidFill>
            </a:endParaRPr>
          </a:p>
        </p:txBody>
      </p:sp>
      <p:sp>
        <p:nvSpPr>
          <p:cNvPr id="15" name="Titel 1">
            <a:extLst>
              <a:ext uri="{FF2B5EF4-FFF2-40B4-BE49-F238E27FC236}">
                <a16:creationId xmlns:a16="http://schemas.microsoft.com/office/drawing/2014/main" id="{DC98E22D-6DCA-44E1-BA0C-BF15528F2EC8}"/>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dirty="0">
                <a:latin typeface="Arial" panose="020B0604020202020204" pitchFamily="34" charset="0"/>
                <a:cs typeface="Arial" panose="020B0604020202020204" pitchFamily="34" charset="0"/>
              </a:rPr>
              <a:t>Deformation monitoring</a:t>
            </a:r>
          </a:p>
        </p:txBody>
      </p:sp>
      <p:sp>
        <p:nvSpPr>
          <p:cNvPr id="4" name="TextBox 3">
            <a:extLst>
              <a:ext uri="{FF2B5EF4-FFF2-40B4-BE49-F238E27FC236}">
                <a16:creationId xmlns:a16="http://schemas.microsoft.com/office/drawing/2014/main" id="{C91A2058-B7F5-5821-5363-619CCCB96F51}"/>
              </a:ext>
            </a:extLst>
          </p:cNvPr>
          <p:cNvSpPr txBox="1"/>
          <p:nvPr/>
        </p:nvSpPr>
        <p:spPr>
          <a:xfrm>
            <a:off x="2699792" y="431319"/>
            <a:ext cx="5098616" cy="246221"/>
          </a:xfrm>
          <a:prstGeom prst="rect">
            <a:avLst/>
          </a:prstGeom>
          <a:noFill/>
        </p:spPr>
        <p:txBody>
          <a:bodyPr wrap="square">
            <a:spAutoFit/>
          </a:bodyPr>
          <a:lstStyle/>
          <a:p>
            <a:r>
              <a:rPr lang="en-GB" sz="1000" dirty="0">
                <a:hlinkClick r:id="rId5"/>
              </a:rPr>
              <a:t>https://iopscience.iop.org/article/10.1088/1361-6501/acc6e3</a:t>
            </a:r>
            <a:endParaRPr lang="en-GB" sz="1000" dirty="0"/>
          </a:p>
        </p:txBody>
      </p:sp>
      <p:sp>
        <p:nvSpPr>
          <p:cNvPr id="6" name="ZoneTexte 20">
            <a:extLst>
              <a:ext uri="{FF2B5EF4-FFF2-40B4-BE49-F238E27FC236}">
                <a16:creationId xmlns:a16="http://schemas.microsoft.com/office/drawing/2014/main" id="{4347F5E9-754A-D0C2-E396-B6BE844FB286}"/>
              </a:ext>
            </a:extLst>
          </p:cNvPr>
          <p:cNvSpPr txBox="1"/>
          <p:nvPr/>
        </p:nvSpPr>
        <p:spPr>
          <a:xfrm>
            <a:off x="3920481" y="4634190"/>
            <a:ext cx="3225761" cy="461665"/>
          </a:xfrm>
          <a:prstGeom prst="rect">
            <a:avLst/>
          </a:prstGeom>
          <a:noFill/>
          <a:ln>
            <a:solidFill>
              <a:schemeClr val="accent5"/>
            </a:solidFill>
          </a:ln>
        </p:spPr>
        <p:txBody>
          <a:bodyPr wrap="square" rtlCol="0">
            <a:spAutoFit/>
          </a:bodyPr>
          <a:lstStyle/>
          <a:p>
            <a:pPr algn="ctr"/>
            <a:r>
              <a:rPr lang="fr-FR" sz="1200" dirty="0"/>
              <a:t>Simulations </a:t>
            </a:r>
            <a:r>
              <a:rPr lang="fr-FR" sz="1200" dirty="0" err="1"/>
              <a:t>shown</a:t>
            </a:r>
            <a:r>
              <a:rPr lang="fr-FR" sz="1200" dirty="0"/>
              <a:t> </a:t>
            </a:r>
            <a:r>
              <a:rPr lang="fr-FR" sz="1200" dirty="0" err="1"/>
              <a:t>micrometric</a:t>
            </a:r>
            <a:r>
              <a:rPr lang="fr-FR" sz="1200" dirty="0"/>
              <a:t> </a:t>
            </a:r>
            <a:r>
              <a:rPr lang="fr-FR" sz="1200" dirty="0" err="1"/>
              <a:t>accuracy</a:t>
            </a:r>
            <a:endParaRPr lang="fr-FR" sz="1200" dirty="0"/>
          </a:p>
          <a:p>
            <a:pPr algn="ctr"/>
            <a:r>
              <a:rPr lang="fr-FR" sz="1200" dirty="0"/>
              <a:t>To </a:t>
            </a:r>
            <a:r>
              <a:rPr lang="fr-FR" sz="1200" dirty="0" err="1"/>
              <a:t>be</a:t>
            </a:r>
            <a:r>
              <a:rPr lang="fr-FR" sz="1200" dirty="0"/>
              <a:t> </a:t>
            </a:r>
            <a:r>
              <a:rPr lang="fr-FR" sz="1200" dirty="0" err="1"/>
              <a:t>confirmed</a:t>
            </a:r>
            <a:r>
              <a:rPr lang="fr-FR" sz="1200" dirty="0"/>
              <a:t> by a prototype</a:t>
            </a:r>
          </a:p>
        </p:txBody>
      </p:sp>
      <p:sp>
        <p:nvSpPr>
          <p:cNvPr id="7" name="Textfeld 1">
            <a:extLst>
              <a:ext uri="{FF2B5EF4-FFF2-40B4-BE49-F238E27FC236}">
                <a16:creationId xmlns:a16="http://schemas.microsoft.com/office/drawing/2014/main" id="{F15798DF-B93A-DAC2-A0FD-20D3400DD0B2}"/>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18135119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D62F00D-3587-130B-C8E5-4E32DA8D2A97}"/>
              </a:ext>
            </a:extLst>
          </p:cNvPr>
          <p:cNvPicPr>
            <a:picLocks noChangeAspect="1"/>
          </p:cNvPicPr>
          <p:nvPr/>
        </p:nvPicPr>
        <p:blipFill>
          <a:blip r:embed="rId3"/>
          <a:stretch>
            <a:fillRect/>
          </a:stretch>
        </p:blipFill>
        <p:spPr>
          <a:xfrm>
            <a:off x="5292080" y="1056505"/>
            <a:ext cx="3696833" cy="2402941"/>
          </a:xfrm>
          <a:prstGeom prst="rect">
            <a:avLst/>
          </a:prstGeom>
        </p:spPr>
      </p:pic>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19</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Full alignment and monitoring system</a:t>
            </a:r>
            <a:endParaRPr lang="en-US" sz="1800" dirty="0">
              <a:latin typeface="Arial" panose="020B0604020202020204" pitchFamily="34" charset="0"/>
              <a:cs typeface="Arial" panose="020B0604020202020204" pitchFamily="34" charset="0"/>
            </a:endParaRPr>
          </a:p>
        </p:txBody>
      </p:sp>
      <p:pic>
        <p:nvPicPr>
          <p:cNvPr id="33" name="Picture 32">
            <a:extLst>
              <a:ext uri="{FF2B5EF4-FFF2-40B4-BE49-F238E27FC236}">
                <a16:creationId xmlns:a16="http://schemas.microsoft.com/office/drawing/2014/main" id="{8998FA9D-AB2F-7BAF-F8CB-F50C5831D87E}"/>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7656" y="1346531"/>
            <a:ext cx="5133893" cy="3544626"/>
          </a:xfrm>
          <a:prstGeom prst="rect">
            <a:avLst/>
          </a:prstGeom>
        </p:spPr>
      </p:pic>
      <p:sp>
        <p:nvSpPr>
          <p:cNvPr id="42" name="Rectangle 41">
            <a:extLst>
              <a:ext uri="{FF2B5EF4-FFF2-40B4-BE49-F238E27FC236}">
                <a16:creationId xmlns:a16="http://schemas.microsoft.com/office/drawing/2014/main" id="{4B39EC9F-6613-CE2B-9B3C-B062C9467B82}"/>
              </a:ext>
            </a:extLst>
          </p:cNvPr>
          <p:cNvSpPr/>
          <p:nvPr/>
        </p:nvSpPr>
        <p:spPr>
          <a:xfrm>
            <a:off x="5641411" y="2511492"/>
            <a:ext cx="45719" cy="73726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cxnSp>
        <p:nvCxnSpPr>
          <p:cNvPr id="47" name="Straight Arrow Connector 46">
            <a:extLst>
              <a:ext uri="{FF2B5EF4-FFF2-40B4-BE49-F238E27FC236}">
                <a16:creationId xmlns:a16="http://schemas.microsoft.com/office/drawing/2014/main" id="{35703117-D40D-CDEF-11B2-5F8AEB1D8307}"/>
              </a:ext>
            </a:extLst>
          </p:cNvPr>
          <p:cNvCxnSpPr>
            <a:cxnSpLocks/>
          </p:cNvCxnSpPr>
          <p:nvPr/>
        </p:nvCxnSpPr>
        <p:spPr>
          <a:xfrm flipH="1">
            <a:off x="4218587" y="1346531"/>
            <a:ext cx="1649557" cy="500286"/>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FC16178A-5C52-8517-DF03-F83E18133189}"/>
              </a:ext>
            </a:extLst>
          </p:cNvPr>
          <p:cNvCxnSpPr>
            <a:cxnSpLocks/>
          </p:cNvCxnSpPr>
          <p:nvPr/>
        </p:nvCxnSpPr>
        <p:spPr>
          <a:xfrm flipH="1">
            <a:off x="3576524" y="2820305"/>
            <a:ext cx="2064887"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7CB86AC5-D23B-90FE-B324-5F18A33DD758}"/>
              </a:ext>
            </a:extLst>
          </p:cNvPr>
          <p:cNvCxnSpPr>
            <a:cxnSpLocks/>
          </p:cNvCxnSpPr>
          <p:nvPr/>
        </p:nvCxnSpPr>
        <p:spPr>
          <a:xfrm flipH="1" flipV="1">
            <a:off x="4284701" y="1931673"/>
            <a:ext cx="1624314" cy="652607"/>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 name="ZoneTexte 20">
            <a:extLst>
              <a:ext uri="{FF2B5EF4-FFF2-40B4-BE49-F238E27FC236}">
                <a16:creationId xmlns:a16="http://schemas.microsoft.com/office/drawing/2014/main" id="{D8B8221B-87B9-5EB3-06EC-75E2A2F4D319}"/>
              </a:ext>
            </a:extLst>
          </p:cNvPr>
          <p:cNvSpPr txBox="1"/>
          <p:nvPr/>
        </p:nvSpPr>
        <p:spPr>
          <a:xfrm>
            <a:off x="3347864" y="4381663"/>
            <a:ext cx="5641049" cy="646331"/>
          </a:xfrm>
          <a:prstGeom prst="rect">
            <a:avLst/>
          </a:prstGeom>
          <a:noFill/>
          <a:ln>
            <a:solidFill>
              <a:schemeClr val="accent5"/>
            </a:solidFill>
          </a:ln>
        </p:spPr>
        <p:txBody>
          <a:bodyPr wrap="square" rtlCol="0">
            <a:spAutoFit/>
          </a:bodyPr>
          <a:lstStyle/>
          <a:p>
            <a:pPr algn="ctr"/>
            <a:r>
              <a:rPr lang="fr-FR" sz="1200" dirty="0"/>
              <a:t>Simulations </a:t>
            </a:r>
            <a:r>
              <a:rPr lang="fr-FR" sz="1200" dirty="0" err="1"/>
              <a:t>shown</a:t>
            </a:r>
            <a:r>
              <a:rPr lang="fr-FR" sz="1200" dirty="0"/>
              <a:t> </a:t>
            </a:r>
            <a:r>
              <a:rPr lang="fr-FR" sz="1200" dirty="0" err="1"/>
              <a:t>micrometric</a:t>
            </a:r>
            <a:r>
              <a:rPr lang="fr-FR" sz="1200" dirty="0"/>
              <a:t> </a:t>
            </a:r>
            <a:r>
              <a:rPr lang="fr-FR" sz="1200" dirty="0" err="1"/>
              <a:t>accuracy</a:t>
            </a:r>
            <a:r>
              <a:rPr lang="fr-FR" sz="1200" dirty="0"/>
              <a:t> for the </a:t>
            </a:r>
            <a:r>
              <a:rPr lang="fr-FR" sz="1200" dirty="0" err="1"/>
              <a:t>alignment</a:t>
            </a:r>
            <a:r>
              <a:rPr lang="fr-FR" sz="1200" dirty="0"/>
              <a:t> </a:t>
            </a:r>
            <a:r>
              <a:rPr lang="fr-FR" sz="1200" dirty="0" err="1"/>
              <a:t>between</a:t>
            </a:r>
            <a:r>
              <a:rPr lang="fr-FR" sz="1200" dirty="0"/>
              <a:t> final </a:t>
            </a:r>
            <a:r>
              <a:rPr lang="fr-FR" sz="1200" dirty="0" err="1"/>
              <a:t>focusing</a:t>
            </a:r>
            <a:r>
              <a:rPr lang="fr-FR" sz="1200" dirty="0"/>
              <a:t> </a:t>
            </a:r>
            <a:r>
              <a:rPr lang="fr-FR" sz="1200" dirty="0" err="1"/>
              <a:t>quadrupoles</a:t>
            </a:r>
            <a:r>
              <a:rPr lang="fr-FR" sz="1200" dirty="0"/>
              <a:t> on </a:t>
            </a:r>
            <a:r>
              <a:rPr lang="fr-FR" sz="1200" dirty="0" err="1"/>
              <a:t>both</a:t>
            </a:r>
            <a:r>
              <a:rPr lang="fr-FR" sz="1200" dirty="0"/>
              <a:t> </a:t>
            </a:r>
            <a:r>
              <a:rPr lang="fr-FR" sz="1200" dirty="0" err="1"/>
              <a:t>sides</a:t>
            </a:r>
            <a:r>
              <a:rPr lang="fr-FR" sz="1200" dirty="0"/>
              <a:t>.</a:t>
            </a:r>
          </a:p>
          <a:p>
            <a:pPr algn="ctr"/>
            <a:r>
              <a:rPr lang="fr-FR" sz="1200" dirty="0"/>
              <a:t>To </a:t>
            </a:r>
            <a:r>
              <a:rPr lang="fr-FR" sz="1200" dirty="0" err="1"/>
              <a:t>be</a:t>
            </a:r>
            <a:r>
              <a:rPr lang="fr-FR" sz="1200" dirty="0"/>
              <a:t> </a:t>
            </a:r>
            <a:r>
              <a:rPr lang="fr-FR" sz="1200" dirty="0" err="1"/>
              <a:t>refined</a:t>
            </a:r>
            <a:r>
              <a:rPr lang="fr-FR" sz="1200" dirty="0"/>
              <a:t> </a:t>
            </a:r>
            <a:r>
              <a:rPr lang="fr-FR" sz="1200" dirty="0" err="1"/>
              <a:t>with</a:t>
            </a:r>
            <a:r>
              <a:rPr lang="fr-FR" sz="1200" dirty="0"/>
              <a:t> </a:t>
            </a:r>
            <a:r>
              <a:rPr lang="fr-FR" sz="1200" dirty="0" err="1"/>
              <a:t>upcoming</a:t>
            </a:r>
            <a:r>
              <a:rPr lang="fr-FR" sz="1200" dirty="0"/>
              <a:t> updates of the detector design.</a:t>
            </a:r>
          </a:p>
        </p:txBody>
      </p:sp>
      <p:sp>
        <p:nvSpPr>
          <p:cNvPr id="3" name="Textfeld 1">
            <a:extLst>
              <a:ext uri="{FF2B5EF4-FFF2-40B4-BE49-F238E27FC236}">
                <a16:creationId xmlns:a16="http://schemas.microsoft.com/office/drawing/2014/main" id="{2F386B9C-7776-506D-9A8D-8FB06193FA75}"/>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3927019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descr="Diagram&#10;&#10;Description automatically generated">
            <a:extLst>
              <a:ext uri="{FF2B5EF4-FFF2-40B4-BE49-F238E27FC236}">
                <a16:creationId xmlns:a16="http://schemas.microsoft.com/office/drawing/2014/main" id="{8D97600D-3533-4FD7-A1FD-4D5A149FCFE0}"/>
              </a:ext>
            </a:extLst>
          </p:cNvPr>
          <p:cNvPicPr>
            <a:picLocks noChangeAspect="1"/>
          </p:cNvPicPr>
          <p:nvPr/>
        </p:nvPicPr>
        <p:blipFill rotWithShape="1">
          <a:blip r:embed="rId3">
            <a:extLst>
              <a:ext uri="{28A0092B-C50C-407E-A947-70E740481C1C}">
                <a14:useLocalDpi xmlns:a14="http://schemas.microsoft.com/office/drawing/2010/main" val="0"/>
              </a:ext>
            </a:extLst>
          </a:blip>
          <a:srcRect t="5003"/>
          <a:stretch/>
        </p:blipFill>
        <p:spPr>
          <a:xfrm>
            <a:off x="321650" y="2228576"/>
            <a:ext cx="2450150" cy="1416006"/>
          </a:xfrm>
          <a:prstGeom prst="rect">
            <a:avLst/>
          </a:prstGeom>
        </p:spPr>
      </p:pic>
      <p:pic>
        <p:nvPicPr>
          <p:cNvPr id="39" name="Picture 38" descr="Chart, histogram&#10;&#10;Description automatically generated">
            <a:extLst>
              <a:ext uri="{FF2B5EF4-FFF2-40B4-BE49-F238E27FC236}">
                <a16:creationId xmlns:a16="http://schemas.microsoft.com/office/drawing/2014/main" id="{D1D0324E-E57C-422C-BF9F-D250EE8A1955}"/>
              </a:ext>
            </a:extLst>
          </p:cNvPr>
          <p:cNvPicPr>
            <a:picLocks noChangeAspect="1"/>
          </p:cNvPicPr>
          <p:nvPr/>
        </p:nvPicPr>
        <p:blipFill rotWithShape="1">
          <a:blip r:embed="rId4">
            <a:extLst>
              <a:ext uri="{28A0092B-C50C-407E-A947-70E740481C1C}">
                <a14:useLocalDpi xmlns:a14="http://schemas.microsoft.com/office/drawing/2010/main" val="0"/>
              </a:ext>
            </a:extLst>
          </a:blip>
          <a:srcRect t="6433"/>
          <a:stretch/>
        </p:blipFill>
        <p:spPr>
          <a:xfrm>
            <a:off x="321650" y="802953"/>
            <a:ext cx="2450150" cy="1370380"/>
          </a:xfrm>
          <a:prstGeom prst="rect">
            <a:avLst/>
          </a:prstGeom>
        </p:spPr>
      </p:pic>
      <p:pic>
        <p:nvPicPr>
          <p:cNvPr id="3" name="Picture 2">
            <a:extLst>
              <a:ext uri="{FF2B5EF4-FFF2-40B4-BE49-F238E27FC236}">
                <a16:creationId xmlns:a16="http://schemas.microsoft.com/office/drawing/2014/main" id="{EB783E1A-3E85-42B0-8F55-11F92A3CBAC4}"/>
              </a:ext>
            </a:extLst>
          </p:cNvPr>
          <p:cNvPicPr>
            <a:picLocks noChangeAspect="1"/>
          </p:cNvPicPr>
          <p:nvPr/>
        </p:nvPicPr>
        <p:blipFill rotWithShape="1">
          <a:blip r:embed="rId5"/>
          <a:srcRect l="2648" r="2794"/>
          <a:stretch/>
        </p:blipFill>
        <p:spPr>
          <a:xfrm>
            <a:off x="2724581" y="1736983"/>
            <a:ext cx="2543812" cy="1574584"/>
          </a:xfrm>
          <a:prstGeom prst="rect">
            <a:avLst/>
          </a:prstGeom>
        </p:spPr>
      </p:pic>
      <p:sp>
        <p:nvSpPr>
          <p:cNvPr id="10" name="Rectangle 9">
            <a:extLst>
              <a:ext uri="{FF2B5EF4-FFF2-40B4-BE49-F238E27FC236}">
                <a16:creationId xmlns:a16="http://schemas.microsoft.com/office/drawing/2014/main" id="{BB8CD94C-9D1C-8E34-DCE3-81FA57240F2E}"/>
              </a:ext>
            </a:extLst>
          </p:cNvPr>
          <p:cNvSpPr/>
          <p:nvPr/>
        </p:nvSpPr>
        <p:spPr>
          <a:xfrm>
            <a:off x="2720453" y="1630946"/>
            <a:ext cx="2989991" cy="1765866"/>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e 23">
            <a:extLst>
              <a:ext uri="{FF2B5EF4-FFF2-40B4-BE49-F238E27FC236}">
                <a16:creationId xmlns:a16="http://schemas.microsoft.com/office/drawing/2014/main" id="{590C5021-3151-4CCE-AEE2-D2F7B36D20DD}"/>
              </a:ext>
            </a:extLst>
          </p:cNvPr>
          <p:cNvGrpSpPr/>
          <p:nvPr/>
        </p:nvGrpSpPr>
        <p:grpSpPr>
          <a:xfrm>
            <a:off x="5562088" y="401240"/>
            <a:ext cx="3510390" cy="4680520"/>
            <a:chOff x="7048500" y="0"/>
            <a:chExt cx="5143500" cy="6858000"/>
          </a:xfrm>
        </p:grpSpPr>
        <p:pic>
          <p:nvPicPr>
            <p:cNvPr id="51" name="Image 4">
              <a:extLst>
                <a:ext uri="{FF2B5EF4-FFF2-40B4-BE49-F238E27FC236}">
                  <a16:creationId xmlns:a16="http://schemas.microsoft.com/office/drawing/2014/main" id="{9471FE0C-4CC0-4DC3-AE4F-61C96C96907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48500" y="0"/>
              <a:ext cx="5143500" cy="6858000"/>
            </a:xfrm>
            <a:prstGeom prst="rect">
              <a:avLst/>
            </a:prstGeom>
          </p:spPr>
        </p:pic>
        <p:cxnSp>
          <p:nvCxnSpPr>
            <p:cNvPr id="52" name="Connecteur droit 6">
              <a:extLst>
                <a:ext uri="{FF2B5EF4-FFF2-40B4-BE49-F238E27FC236}">
                  <a16:creationId xmlns:a16="http://schemas.microsoft.com/office/drawing/2014/main" id="{500BAAB0-7C61-408D-AB8B-C5A894A1FC39}"/>
                </a:ext>
              </a:extLst>
            </p:cNvPr>
            <p:cNvCxnSpPr>
              <a:cxnSpLocks/>
            </p:cNvCxnSpPr>
            <p:nvPr/>
          </p:nvCxnSpPr>
          <p:spPr>
            <a:xfrm flipH="1" flipV="1">
              <a:off x="10300386" y="2045043"/>
              <a:ext cx="1030760" cy="2774092"/>
            </a:xfrm>
            <a:prstGeom prst="line">
              <a:avLst/>
            </a:prstGeom>
            <a:ln>
              <a:solidFill>
                <a:srgbClr val="FF7E00"/>
              </a:solidFill>
            </a:ln>
            <a:effectLst>
              <a:glow rad="63500">
                <a:srgbClr val="FF7E00">
                  <a:alpha val="40000"/>
                </a:srgbClr>
              </a:glow>
            </a:effectLst>
          </p:spPr>
          <p:style>
            <a:lnRef idx="1">
              <a:schemeClr val="accent1"/>
            </a:lnRef>
            <a:fillRef idx="0">
              <a:schemeClr val="accent1"/>
            </a:fillRef>
            <a:effectRef idx="0">
              <a:schemeClr val="accent1"/>
            </a:effectRef>
            <a:fontRef idx="minor">
              <a:schemeClr val="tx1"/>
            </a:fontRef>
          </p:style>
        </p:cxnSp>
        <p:cxnSp>
          <p:nvCxnSpPr>
            <p:cNvPr id="53" name="Connecteur droit 8">
              <a:extLst>
                <a:ext uri="{FF2B5EF4-FFF2-40B4-BE49-F238E27FC236}">
                  <a16:creationId xmlns:a16="http://schemas.microsoft.com/office/drawing/2014/main" id="{651796D5-C740-4D24-9AC2-EC4669A6F5F9}"/>
                </a:ext>
              </a:extLst>
            </p:cNvPr>
            <p:cNvCxnSpPr/>
            <p:nvPr/>
          </p:nvCxnSpPr>
          <p:spPr>
            <a:xfrm flipH="1" flipV="1">
              <a:off x="9912693" y="1989438"/>
              <a:ext cx="370703" cy="1488989"/>
            </a:xfrm>
            <a:prstGeom prst="line">
              <a:avLst/>
            </a:prstGeom>
            <a:ln>
              <a:solidFill>
                <a:srgbClr val="6EFF47"/>
              </a:solidFill>
            </a:ln>
            <a:effectLst>
              <a:glow rad="63500">
                <a:srgbClr val="30FC00">
                  <a:alpha val="40000"/>
                </a:srgbClr>
              </a:glow>
            </a:effectLst>
          </p:spPr>
          <p:style>
            <a:lnRef idx="1">
              <a:schemeClr val="accent1"/>
            </a:lnRef>
            <a:fillRef idx="0">
              <a:schemeClr val="accent1"/>
            </a:fillRef>
            <a:effectRef idx="0">
              <a:schemeClr val="accent1"/>
            </a:effectRef>
            <a:fontRef idx="minor">
              <a:schemeClr val="tx1"/>
            </a:fontRef>
          </p:style>
        </p:cxnSp>
        <p:cxnSp>
          <p:nvCxnSpPr>
            <p:cNvPr id="54" name="Connecteur droit 10">
              <a:extLst>
                <a:ext uri="{FF2B5EF4-FFF2-40B4-BE49-F238E27FC236}">
                  <a16:creationId xmlns:a16="http://schemas.microsoft.com/office/drawing/2014/main" id="{5499A054-F028-4209-BE78-0BA9D6F368CB}"/>
                </a:ext>
              </a:extLst>
            </p:cNvPr>
            <p:cNvCxnSpPr>
              <a:cxnSpLocks/>
            </p:cNvCxnSpPr>
            <p:nvPr/>
          </p:nvCxnSpPr>
          <p:spPr>
            <a:xfrm flipH="1" flipV="1">
              <a:off x="9538901" y="2004883"/>
              <a:ext cx="130261" cy="633284"/>
            </a:xfrm>
            <a:prstGeom prst="line">
              <a:avLst/>
            </a:prstGeom>
            <a:ln>
              <a:solidFill>
                <a:srgbClr val="0096FF"/>
              </a:solidFill>
            </a:ln>
            <a:effectLst>
              <a:glow rad="63500">
                <a:srgbClr val="0096FF">
                  <a:alpha val="40000"/>
                </a:srgbClr>
              </a:glow>
            </a:effectLst>
          </p:spPr>
          <p:style>
            <a:lnRef idx="1">
              <a:schemeClr val="accent1"/>
            </a:lnRef>
            <a:fillRef idx="0">
              <a:schemeClr val="accent1"/>
            </a:fillRef>
            <a:effectRef idx="0">
              <a:schemeClr val="accent1"/>
            </a:effectRef>
            <a:fontRef idx="minor">
              <a:schemeClr val="tx1"/>
            </a:fontRef>
          </p:style>
        </p:cxnSp>
        <p:cxnSp>
          <p:nvCxnSpPr>
            <p:cNvPr id="55" name="Connecteur droit 12">
              <a:extLst>
                <a:ext uri="{FF2B5EF4-FFF2-40B4-BE49-F238E27FC236}">
                  <a16:creationId xmlns:a16="http://schemas.microsoft.com/office/drawing/2014/main" id="{F3185949-3784-481C-9E7A-A6D69EBF6CC2}"/>
                </a:ext>
              </a:extLst>
            </p:cNvPr>
            <p:cNvCxnSpPr/>
            <p:nvPr/>
          </p:nvCxnSpPr>
          <p:spPr>
            <a:xfrm flipH="1" flipV="1">
              <a:off x="10524353" y="3589638"/>
              <a:ext cx="67962" cy="216243"/>
            </a:xfrm>
            <a:prstGeom prst="line">
              <a:avLst/>
            </a:prstGeom>
            <a:ln>
              <a:solidFill>
                <a:srgbClr val="7030A0"/>
              </a:solidFill>
            </a:ln>
            <a:effectLst>
              <a:glow rad="101600">
                <a:srgbClr val="FF33CC">
                  <a:alpha val="60000"/>
                </a:srgbClr>
              </a:glow>
            </a:effectLst>
          </p:spPr>
          <p:style>
            <a:lnRef idx="1">
              <a:schemeClr val="accent1"/>
            </a:lnRef>
            <a:fillRef idx="0">
              <a:schemeClr val="accent1"/>
            </a:fillRef>
            <a:effectRef idx="0">
              <a:schemeClr val="accent1"/>
            </a:effectRef>
            <a:fontRef idx="minor">
              <a:schemeClr val="tx1"/>
            </a:fontRef>
          </p:style>
        </p:cxnSp>
      </p:grpSp>
      <p:sp>
        <p:nvSpPr>
          <p:cNvPr id="56" name="TextBox 44">
            <a:extLst>
              <a:ext uri="{FF2B5EF4-FFF2-40B4-BE49-F238E27FC236}">
                <a16:creationId xmlns:a16="http://schemas.microsoft.com/office/drawing/2014/main" id="{1A0618A9-BE22-4D11-9E77-98055339E362}"/>
              </a:ext>
            </a:extLst>
          </p:cNvPr>
          <p:cNvSpPr txBox="1"/>
          <p:nvPr/>
        </p:nvSpPr>
        <p:spPr>
          <a:xfrm>
            <a:off x="7860243" y="1959346"/>
            <a:ext cx="283448" cy="307777"/>
          </a:xfrm>
          <a:prstGeom prst="rect">
            <a:avLst/>
          </a:prstGeom>
          <a:noFill/>
        </p:spPr>
        <p:txBody>
          <a:bodyPr wrap="square">
            <a:spAutoFit/>
          </a:bodyPr>
          <a:lstStyle/>
          <a:p>
            <a:pPr algn="l"/>
            <a:r>
              <a:rPr lang="en-GB" sz="1400" dirty="0">
                <a:solidFill>
                  <a:srgbClr val="FF7E00"/>
                </a:solidFill>
              </a:rPr>
              <a:t>C</a:t>
            </a:r>
          </a:p>
        </p:txBody>
      </p:sp>
      <p:sp>
        <p:nvSpPr>
          <p:cNvPr id="57" name="TextBox 45">
            <a:extLst>
              <a:ext uri="{FF2B5EF4-FFF2-40B4-BE49-F238E27FC236}">
                <a16:creationId xmlns:a16="http://schemas.microsoft.com/office/drawing/2014/main" id="{CA6FE016-0A6C-4E14-A3F5-AB0EA9973F64}"/>
              </a:ext>
            </a:extLst>
          </p:cNvPr>
          <p:cNvSpPr txBox="1"/>
          <p:nvPr/>
        </p:nvSpPr>
        <p:spPr>
          <a:xfrm>
            <a:off x="7561644" y="1952434"/>
            <a:ext cx="244205" cy="276999"/>
          </a:xfrm>
          <a:prstGeom prst="rect">
            <a:avLst/>
          </a:prstGeom>
          <a:noFill/>
        </p:spPr>
        <p:txBody>
          <a:bodyPr wrap="square" rtlCol="0">
            <a:spAutoFit/>
          </a:bodyPr>
          <a:lstStyle/>
          <a:p>
            <a:pPr algn="l"/>
            <a:r>
              <a:rPr lang="en-GB" sz="1200" dirty="0">
                <a:solidFill>
                  <a:srgbClr val="6EFF47"/>
                </a:solidFill>
              </a:rPr>
              <a:t>B</a:t>
            </a:r>
          </a:p>
        </p:txBody>
      </p:sp>
      <p:sp>
        <p:nvSpPr>
          <p:cNvPr id="58" name="TextBox 46">
            <a:extLst>
              <a:ext uri="{FF2B5EF4-FFF2-40B4-BE49-F238E27FC236}">
                <a16:creationId xmlns:a16="http://schemas.microsoft.com/office/drawing/2014/main" id="{3FF0BB98-9962-47F6-A354-229B9A0DCB6D}"/>
              </a:ext>
            </a:extLst>
          </p:cNvPr>
          <p:cNvSpPr txBox="1"/>
          <p:nvPr/>
        </p:nvSpPr>
        <p:spPr>
          <a:xfrm>
            <a:off x="7281867" y="1941308"/>
            <a:ext cx="244205" cy="276999"/>
          </a:xfrm>
          <a:prstGeom prst="rect">
            <a:avLst/>
          </a:prstGeom>
          <a:noFill/>
        </p:spPr>
        <p:txBody>
          <a:bodyPr wrap="square" rtlCol="0">
            <a:spAutoFit/>
          </a:bodyPr>
          <a:lstStyle/>
          <a:p>
            <a:pPr algn="l"/>
            <a:r>
              <a:rPr lang="en-GB" sz="1200" dirty="0">
                <a:solidFill>
                  <a:srgbClr val="0096FF"/>
                </a:solidFill>
              </a:rPr>
              <a:t>A</a:t>
            </a:r>
          </a:p>
        </p:txBody>
      </p:sp>
      <p:sp>
        <p:nvSpPr>
          <p:cNvPr id="59" name="TextBox 58">
            <a:extLst>
              <a:ext uri="{FF2B5EF4-FFF2-40B4-BE49-F238E27FC236}">
                <a16:creationId xmlns:a16="http://schemas.microsoft.com/office/drawing/2014/main" id="{5A68D912-9FFC-4D14-888A-EE31151520CD}"/>
              </a:ext>
            </a:extLst>
          </p:cNvPr>
          <p:cNvSpPr txBox="1"/>
          <p:nvPr/>
        </p:nvSpPr>
        <p:spPr>
          <a:xfrm>
            <a:off x="7815792" y="2542347"/>
            <a:ext cx="283448" cy="307777"/>
          </a:xfrm>
          <a:prstGeom prst="rect">
            <a:avLst/>
          </a:prstGeom>
          <a:noFill/>
        </p:spPr>
        <p:txBody>
          <a:bodyPr wrap="square">
            <a:spAutoFit/>
          </a:bodyPr>
          <a:lstStyle/>
          <a:p>
            <a:pPr algn="l"/>
            <a:r>
              <a:rPr lang="en-GB" sz="1400" dirty="0">
                <a:solidFill>
                  <a:srgbClr val="9034A7"/>
                </a:solidFill>
              </a:rPr>
              <a:t>D</a:t>
            </a:r>
          </a:p>
        </p:txBody>
      </p:sp>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20</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Prototype testing</a:t>
            </a:r>
            <a:endParaRPr lang="en-US" sz="1800" dirty="0">
              <a:latin typeface="Arial" panose="020B0604020202020204" pitchFamily="34" charset="0"/>
              <a:cs typeface="Arial" panose="020B0604020202020204" pitchFamily="34" charset="0"/>
            </a:endParaRPr>
          </a:p>
        </p:txBody>
      </p:sp>
      <p:pic>
        <p:nvPicPr>
          <p:cNvPr id="40" name="Picture 39" descr="Chart&#10;&#10;Description automatically generated">
            <a:extLst>
              <a:ext uri="{FF2B5EF4-FFF2-40B4-BE49-F238E27FC236}">
                <a16:creationId xmlns:a16="http://schemas.microsoft.com/office/drawing/2014/main" id="{80448308-4317-4582-9D03-70F9D7D4B6BF}"/>
              </a:ext>
            </a:extLst>
          </p:cNvPr>
          <p:cNvPicPr>
            <a:picLocks noChangeAspect="1"/>
          </p:cNvPicPr>
          <p:nvPr/>
        </p:nvPicPr>
        <p:blipFill rotWithShape="1">
          <a:blip r:embed="rId8">
            <a:extLst>
              <a:ext uri="{28A0092B-C50C-407E-A947-70E740481C1C}">
                <a14:useLocalDpi xmlns:a14="http://schemas.microsoft.com/office/drawing/2010/main" val="0"/>
              </a:ext>
            </a:extLst>
          </a:blip>
          <a:srcRect t="5299"/>
          <a:stretch/>
        </p:blipFill>
        <p:spPr>
          <a:xfrm>
            <a:off x="321650" y="3670844"/>
            <a:ext cx="2450149" cy="1469332"/>
          </a:xfrm>
          <a:prstGeom prst="rect">
            <a:avLst/>
          </a:prstGeom>
        </p:spPr>
      </p:pic>
      <p:sp>
        <p:nvSpPr>
          <p:cNvPr id="42" name="TextBox 41">
            <a:extLst>
              <a:ext uri="{FF2B5EF4-FFF2-40B4-BE49-F238E27FC236}">
                <a16:creationId xmlns:a16="http://schemas.microsoft.com/office/drawing/2014/main" id="{294000B7-E971-4A95-980B-707444D9245C}"/>
              </a:ext>
            </a:extLst>
          </p:cNvPr>
          <p:cNvSpPr txBox="1"/>
          <p:nvPr/>
        </p:nvSpPr>
        <p:spPr>
          <a:xfrm>
            <a:off x="2277523" y="856094"/>
            <a:ext cx="244205" cy="276999"/>
          </a:xfrm>
          <a:prstGeom prst="rect">
            <a:avLst/>
          </a:prstGeom>
          <a:noFill/>
        </p:spPr>
        <p:txBody>
          <a:bodyPr wrap="square" rtlCol="0">
            <a:spAutoFit/>
          </a:bodyPr>
          <a:lstStyle/>
          <a:p>
            <a:pPr algn="l"/>
            <a:r>
              <a:rPr lang="en-GB" sz="1200" dirty="0"/>
              <a:t>A</a:t>
            </a:r>
          </a:p>
        </p:txBody>
      </p:sp>
      <p:sp>
        <p:nvSpPr>
          <p:cNvPr id="43" name="TextBox 42">
            <a:extLst>
              <a:ext uri="{FF2B5EF4-FFF2-40B4-BE49-F238E27FC236}">
                <a16:creationId xmlns:a16="http://schemas.microsoft.com/office/drawing/2014/main" id="{1A75C154-B3BA-4D50-9274-741066C4D09A}"/>
              </a:ext>
            </a:extLst>
          </p:cNvPr>
          <p:cNvSpPr txBox="1"/>
          <p:nvPr/>
        </p:nvSpPr>
        <p:spPr>
          <a:xfrm>
            <a:off x="2265068" y="2330180"/>
            <a:ext cx="244205" cy="276999"/>
          </a:xfrm>
          <a:prstGeom prst="rect">
            <a:avLst/>
          </a:prstGeom>
          <a:noFill/>
        </p:spPr>
        <p:txBody>
          <a:bodyPr wrap="square" rtlCol="0">
            <a:spAutoFit/>
          </a:bodyPr>
          <a:lstStyle/>
          <a:p>
            <a:pPr algn="l"/>
            <a:r>
              <a:rPr lang="en-GB" sz="1200" dirty="0"/>
              <a:t>B</a:t>
            </a:r>
          </a:p>
        </p:txBody>
      </p:sp>
      <p:sp>
        <p:nvSpPr>
          <p:cNvPr id="44" name="TextBox 43">
            <a:extLst>
              <a:ext uri="{FF2B5EF4-FFF2-40B4-BE49-F238E27FC236}">
                <a16:creationId xmlns:a16="http://schemas.microsoft.com/office/drawing/2014/main" id="{BB1FBA80-0E2F-4DD5-9A17-7535F8527908}"/>
              </a:ext>
            </a:extLst>
          </p:cNvPr>
          <p:cNvSpPr txBox="1"/>
          <p:nvPr/>
        </p:nvSpPr>
        <p:spPr>
          <a:xfrm>
            <a:off x="2225825" y="3788307"/>
            <a:ext cx="283448" cy="307777"/>
          </a:xfrm>
          <a:prstGeom prst="rect">
            <a:avLst/>
          </a:prstGeom>
          <a:noFill/>
        </p:spPr>
        <p:txBody>
          <a:bodyPr wrap="square">
            <a:spAutoFit/>
          </a:bodyPr>
          <a:lstStyle/>
          <a:p>
            <a:pPr algn="l"/>
            <a:r>
              <a:rPr lang="en-GB" sz="1400" dirty="0"/>
              <a:t>C</a:t>
            </a:r>
          </a:p>
        </p:txBody>
      </p:sp>
      <p:cxnSp>
        <p:nvCxnSpPr>
          <p:cNvPr id="48" name="Connecteur droit avec flèche 27">
            <a:extLst>
              <a:ext uri="{FF2B5EF4-FFF2-40B4-BE49-F238E27FC236}">
                <a16:creationId xmlns:a16="http://schemas.microsoft.com/office/drawing/2014/main" id="{1B17B5CB-E71C-44F6-BFA3-C9CFBFCBF7BF}"/>
              </a:ext>
            </a:extLst>
          </p:cNvPr>
          <p:cNvCxnSpPr>
            <a:cxnSpLocks/>
            <a:stCxn id="3" idx="3"/>
          </p:cNvCxnSpPr>
          <p:nvPr/>
        </p:nvCxnSpPr>
        <p:spPr>
          <a:xfrm flipV="1">
            <a:off x="5268393" y="2358596"/>
            <a:ext cx="1241062" cy="165679"/>
          </a:xfrm>
          <a:prstGeom prst="straightConnector1">
            <a:avLst/>
          </a:prstGeom>
          <a:ln>
            <a:solidFill>
              <a:srgbClr val="FF33CC"/>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necteur droit avec flèche 27">
            <a:extLst>
              <a:ext uri="{FF2B5EF4-FFF2-40B4-BE49-F238E27FC236}">
                <a16:creationId xmlns:a16="http://schemas.microsoft.com/office/drawing/2014/main" id="{8548AAF5-6215-44FE-99A2-0E4611B959B2}"/>
              </a:ext>
            </a:extLst>
          </p:cNvPr>
          <p:cNvCxnSpPr>
            <a:cxnSpLocks/>
            <a:stCxn id="60" idx="3"/>
          </p:cNvCxnSpPr>
          <p:nvPr/>
        </p:nvCxnSpPr>
        <p:spPr>
          <a:xfrm flipV="1">
            <a:off x="5102996" y="2935196"/>
            <a:ext cx="2855847" cy="1288085"/>
          </a:xfrm>
          <a:prstGeom prst="straightConnector1">
            <a:avLst/>
          </a:prstGeom>
          <a:ln>
            <a:solidFill>
              <a:srgbClr val="FF33CC"/>
            </a:solidFill>
            <a:tailEnd type="triangle"/>
          </a:ln>
        </p:spPr>
        <p:style>
          <a:lnRef idx="1">
            <a:schemeClr val="accent1"/>
          </a:lnRef>
          <a:fillRef idx="0">
            <a:schemeClr val="accent1"/>
          </a:fillRef>
          <a:effectRef idx="0">
            <a:schemeClr val="accent1"/>
          </a:effectRef>
          <a:fontRef idx="minor">
            <a:schemeClr val="tx1"/>
          </a:fontRef>
        </p:style>
      </p:cxnSp>
      <p:pic>
        <p:nvPicPr>
          <p:cNvPr id="60" name="Picture 59" descr="Chart&#10;&#10;Description automatically generated with medium confidence">
            <a:extLst>
              <a:ext uri="{FF2B5EF4-FFF2-40B4-BE49-F238E27FC236}">
                <a16:creationId xmlns:a16="http://schemas.microsoft.com/office/drawing/2014/main" id="{7BA1999D-9948-44A7-87EF-8D8775BBD65C}"/>
              </a:ext>
            </a:extLst>
          </p:cNvPr>
          <p:cNvPicPr>
            <a:picLocks noChangeAspect="1"/>
          </p:cNvPicPr>
          <p:nvPr/>
        </p:nvPicPr>
        <p:blipFill rotWithShape="1">
          <a:blip r:embed="rId9">
            <a:extLst>
              <a:ext uri="{28A0092B-C50C-407E-A947-70E740481C1C}">
                <a14:useLocalDpi xmlns:a14="http://schemas.microsoft.com/office/drawing/2010/main" val="0"/>
              </a:ext>
            </a:extLst>
          </a:blip>
          <a:srcRect r="8007"/>
          <a:stretch/>
        </p:blipFill>
        <p:spPr>
          <a:xfrm>
            <a:off x="2808628" y="3442870"/>
            <a:ext cx="2294368" cy="1560822"/>
          </a:xfrm>
          <a:prstGeom prst="rect">
            <a:avLst/>
          </a:prstGeom>
        </p:spPr>
      </p:pic>
      <p:sp>
        <p:nvSpPr>
          <p:cNvPr id="2" name="Textfeld 1">
            <a:extLst>
              <a:ext uri="{FF2B5EF4-FFF2-40B4-BE49-F238E27FC236}">
                <a16:creationId xmlns:a16="http://schemas.microsoft.com/office/drawing/2014/main" id="{AF4D778C-F6FC-94CC-4C59-133DD9DADCE6}"/>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pic>
        <p:nvPicPr>
          <p:cNvPr id="9" name="Picture 8">
            <a:extLst>
              <a:ext uri="{FF2B5EF4-FFF2-40B4-BE49-F238E27FC236}">
                <a16:creationId xmlns:a16="http://schemas.microsoft.com/office/drawing/2014/main" id="{5C0A6E73-ED9F-3620-FA7A-DF2BBC49A012}"/>
              </a:ext>
            </a:extLst>
          </p:cNvPr>
          <p:cNvPicPr>
            <a:picLocks noChangeAspect="1"/>
          </p:cNvPicPr>
          <p:nvPr/>
        </p:nvPicPr>
        <p:blipFill>
          <a:blip r:embed="rId10"/>
          <a:stretch>
            <a:fillRect/>
          </a:stretch>
        </p:blipFill>
        <p:spPr>
          <a:xfrm>
            <a:off x="3031566" y="469806"/>
            <a:ext cx="1919008" cy="1043713"/>
          </a:xfrm>
          <a:prstGeom prst="rect">
            <a:avLst/>
          </a:prstGeom>
          <a:ln>
            <a:solidFill>
              <a:schemeClr val="tx1"/>
            </a:solidFill>
          </a:ln>
        </p:spPr>
      </p:pic>
      <p:sp>
        <p:nvSpPr>
          <p:cNvPr id="12" name="ZoneTexte 20">
            <a:extLst>
              <a:ext uri="{FF2B5EF4-FFF2-40B4-BE49-F238E27FC236}">
                <a16:creationId xmlns:a16="http://schemas.microsoft.com/office/drawing/2014/main" id="{B9B59286-509C-1EC5-EAAC-DC8E688FB7CA}"/>
              </a:ext>
            </a:extLst>
          </p:cNvPr>
          <p:cNvSpPr txBox="1"/>
          <p:nvPr/>
        </p:nvSpPr>
        <p:spPr>
          <a:xfrm>
            <a:off x="3288660" y="1620166"/>
            <a:ext cx="1553075" cy="200055"/>
          </a:xfrm>
          <a:prstGeom prst="rect">
            <a:avLst/>
          </a:prstGeom>
          <a:noFill/>
          <a:ln>
            <a:noFill/>
          </a:ln>
        </p:spPr>
        <p:txBody>
          <a:bodyPr wrap="square" rtlCol="0">
            <a:spAutoFit/>
          </a:bodyPr>
          <a:lstStyle/>
          <a:p>
            <a:pPr algn="ctr"/>
            <a:r>
              <a:rPr lang="fr-FR" sz="700" dirty="0" err="1"/>
              <a:t>Deformation</a:t>
            </a:r>
            <a:r>
              <a:rPr lang="fr-FR" sz="700" dirty="0"/>
              <a:t> test</a:t>
            </a:r>
          </a:p>
        </p:txBody>
      </p:sp>
    </p:spTree>
    <p:extLst>
      <p:ext uri="{BB962C8B-B14F-4D97-AF65-F5344CB8AC3E}">
        <p14:creationId xmlns:p14="http://schemas.microsoft.com/office/powerpoint/2010/main" val="7998547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21</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dirty="0">
                <a:latin typeface="Arial" panose="020B0604020202020204" pitchFamily="34" charset="0"/>
                <a:cs typeface="Arial" panose="020B0604020202020204" pitchFamily="34" charset="0"/>
              </a:rPr>
              <a:t>Alignment strategy proposal</a:t>
            </a:r>
          </a:p>
        </p:txBody>
      </p:sp>
      <p:pic>
        <p:nvPicPr>
          <p:cNvPr id="19" name="Picture 18">
            <a:extLst>
              <a:ext uri="{FF2B5EF4-FFF2-40B4-BE49-F238E27FC236}">
                <a16:creationId xmlns:a16="http://schemas.microsoft.com/office/drawing/2014/main" id="{5B6D445D-267B-9BB6-B18E-33A403D01395}"/>
              </a:ext>
            </a:extLst>
          </p:cNvPr>
          <p:cNvPicPr>
            <a:picLocks noChangeAspect="1"/>
          </p:cNvPicPr>
          <p:nvPr/>
        </p:nvPicPr>
        <p:blipFill>
          <a:blip r:embed="rId4"/>
          <a:stretch>
            <a:fillRect/>
          </a:stretch>
        </p:blipFill>
        <p:spPr>
          <a:xfrm>
            <a:off x="7146242" y="389810"/>
            <a:ext cx="1095624" cy="1133008"/>
          </a:xfrm>
          <a:prstGeom prst="rect">
            <a:avLst/>
          </a:prstGeom>
        </p:spPr>
      </p:pic>
      <p:pic>
        <p:nvPicPr>
          <p:cNvPr id="30" name="Picture 29">
            <a:extLst>
              <a:ext uri="{FF2B5EF4-FFF2-40B4-BE49-F238E27FC236}">
                <a16:creationId xmlns:a16="http://schemas.microsoft.com/office/drawing/2014/main" id="{08E730CC-972B-3949-2E6C-9E785C83F56A}"/>
              </a:ext>
            </a:extLst>
          </p:cNvPr>
          <p:cNvPicPr>
            <a:picLocks noChangeAspect="1"/>
          </p:cNvPicPr>
          <p:nvPr/>
        </p:nvPicPr>
        <p:blipFill>
          <a:blip r:embed="rId5"/>
          <a:stretch>
            <a:fillRect/>
          </a:stretch>
        </p:blipFill>
        <p:spPr>
          <a:xfrm>
            <a:off x="4971264" y="1917338"/>
            <a:ext cx="3530567" cy="1840019"/>
          </a:xfrm>
          <a:prstGeom prst="rect">
            <a:avLst/>
          </a:prstGeom>
        </p:spPr>
      </p:pic>
      <p:sp>
        <p:nvSpPr>
          <p:cNvPr id="34" name="ZoneTexte 19">
            <a:extLst>
              <a:ext uri="{FF2B5EF4-FFF2-40B4-BE49-F238E27FC236}">
                <a16:creationId xmlns:a16="http://schemas.microsoft.com/office/drawing/2014/main" id="{1DE45FB7-9205-903C-044A-87C972C98728}"/>
              </a:ext>
            </a:extLst>
          </p:cNvPr>
          <p:cNvSpPr txBox="1"/>
          <p:nvPr/>
        </p:nvSpPr>
        <p:spPr>
          <a:xfrm>
            <a:off x="4720324" y="3832065"/>
            <a:ext cx="4032449" cy="723275"/>
          </a:xfrm>
          <a:prstGeom prst="rect">
            <a:avLst/>
          </a:prstGeom>
          <a:noFill/>
        </p:spPr>
        <p:txBody>
          <a:bodyPr wrap="square">
            <a:spAutoFit/>
          </a:bodyPr>
          <a:lstStyle/>
          <a:p>
            <a:r>
              <a:rPr lang="en-GB" sz="1000" dirty="0"/>
              <a:t> - Layout of the alignment system in one muon spectrometer endcap.</a:t>
            </a:r>
          </a:p>
          <a:p>
            <a:r>
              <a:rPr lang="en-GB" sz="1000" dirty="0"/>
              <a:t> - Use of optical alignment systems.</a:t>
            </a:r>
          </a:p>
          <a:p>
            <a:r>
              <a:rPr lang="en-GB" sz="1000" dirty="0"/>
              <a:t> - Relative alignment of the detector parts up to bellow 100µm</a:t>
            </a:r>
          </a:p>
          <a:p>
            <a:endParaRPr lang="fr-FR" sz="1100" dirty="0"/>
          </a:p>
        </p:txBody>
      </p:sp>
      <p:sp>
        <p:nvSpPr>
          <p:cNvPr id="43" name="Textplatzhalter 5">
            <a:extLst>
              <a:ext uri="{FF2B5EF4-FFF2-40B4-BE49-F238E27FC236}">
                <a16:creationId xmlns:a16="http://schemas.microsoft.com/office/drawing/2014/main" id="{4CC2B791-6A4C-8BC4-3E37-C5CFEE9223CA}"/>
              </a:ext>
            </a:extLst>
          </p:cNvPr>
          <p:cNvSpPr txBox="1">
            <a:spLocks/>
          </p:cNvSpPr>
          <p:nvPr/>
        </p:nvSpPr>
        <p:spPr>
          <a:xfrm>
            <a:off x="4840131" y="1699886"/>
            <a:ext cx="2037670" cy="216024"/>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GB" baseline="30000" dirty="0" err="1">
                <a:solidFill>
                  <a:schemeClr val="bg1">
                    <a:lumMod val="50000"/>
                  </a:schemeClr>
                </a:solidFill>
              </a:rPr>
              <a:t>Aefsky</a:t>
            </a:r>
            <a:r>
              <a:rPr lang="en-GB" baseline="30000" dirty="0">
                <a:solidFill>
                  <a:schemeClr val="bg1">
                    <a:lumMod val="50000"/>
                  </a:schemeClr>
                </a:solidFill>
              </a:rPr>
              <a:t>, S., et al. "The optical alignment system of the ATLAS muon spectrometer endcaps." Journal of Instrumentation 3.11 (2008): P11005.</a:t>
            </a:r>
            <a:endParaRPr lang="en-US" baseline="30000" dirty="0">
              <a:solidFill>
                <a:schemeClr val="bg1">
                  <a:lumMod val="50000"/>
                </a:schemeClr>
              </a:solidFill>
            </a:endParaRPr>
          </a:p>
        </p:txBody>
      </p:sp>
      <p:pic>
        <p:nvPicPr>
          <p:cNvPr id="45" name="Picture 44">
            <a:extLst>
              <a:ext uri="{FF2B5EF4-FFF2-40B4-BE49-F238E27FC236}">
                <a16:creationId xmlns:a16="http://schemas.microsoft.com/office/drawing/2014/main" id="{139EC91F-7426-5F4C-BD63-BD7CC232ADAA}"/>
              </a:ext>
            </a:extLst>
          </p:cNvPr>
          <p:cNvPicPr>
            <a:picLocks noChangeAspect="1"/>
          </p:cNvPicPr>
          <p:nvPr/>
        </p:nvPicPr>
        <p:blipFill>
          <a:blip r:embed="rId6"/>
          <a:stretch>
            <a:fillRect/>
          </a:stretch>
        </p:blipFill>
        <p:spPr>
          <a:xfrm>
            <a:off x="342209" y="1983552"/>
            <a:ext cx="3744416" cy="1802275"/>
          </a:xfrm>
          <a:prstGeom prst="rect">
            <a:avLst/>
          </a:prstGeom>
        </p:spPr>
      </p:pic>
      <p:sp>
        <p:nvSpPr>
          <p:cNvPr id="46" name="ZoneTexte 19">
            <a:extLst>
              <a:ext uri="{FF2B5EF4-FFF2-40B4-BE49-F238E27FC236}">
                <a16:creationId xmlns:a16="http://schemas.microsoft.com/office/drawing/2014/main" id="{B1CA8B24-802D-7C8B-65C5-4B24B3B4815B}"/>
              </a:ext>
            </a:extLst>
          </p:cNvPr>
          <p:cNvSpPr txBox="1"/>
          <p:nvPr/>
        </p:nvSpPr>
        <p:spPr>
          <a:xfrm>
            <a:off x="234721" y="3755967"/>
            <a:ext cx="3932637" cy="875780"/>
          </a:xfrm>
          <a:prstGeom prst="rect">
            <a:avLst/>
          </a:prstGeom>
          <a:noFill/>
        </p:spPr>
        <p:txBody>
          <a:bodyPr wrap="square">
            <a:spAutoFit/>
          </a:bodyPr>
          <a:lstStyle/>
          <a:p>
            <a:r>
              <a:rPr lang="en-GB" sz="1000" dirty="0"/>
              <a:t> - Layout of the alignment system in the silicon detector modules in the ATLAS </a:t>
            </a:r>
            <a:r>
              <a:rPr lang="en-GB" sz="1000" dirty="0" err="1"/>
              <a:t>SemiConductor</a:t>
            </a:r>
            <a:r>
              <a:rPr lang="en-GB" sz="1000" dirty="0"/>
              <a:t> Tracker.</a:t>
            </a:r>
          </a:p>
          <a:p>
            <a:r>
              <a:rPr lang="en-GB" sz="1000" dirty="0"/>
              <a:t> - Use of Frequency Scanning Interferometry.</a:t>
            </a:r>
          </a:p>
          <a:p>
            <a:r>
              <a:rPr lang="en-GB" sz="1000" dirty="0"/>
              <a:t> - Relative alignment of the detector parts up to bellow 50µm</a:t>
            </a:r>
          </a:p>
          <a:p>
            <a:endParaRPr lang="fr-FR" sz="1100" dirty="0"/>
          </a:p>
        </p:txBody>
      </p:sp>
      <p:sp>
        <p:nvSpPr>
          <p:cNvPr id="49" name="Textplatzhalter 5">
            <a:extLst>
              <a:ext uri="{FF2B5EF4-FFF2-40B4-BE49-F238E27FC236}">
                <a16:creationId xmlns:a16="http://schemas.microsoft.com/office/drawing/2014/main" id="{E4FAB57A-C3CF-4A98-A113-3995F03E3716}"/>
              </a:ext>
            </a:extLst>
          </p:cNvPr>
          <p:cNvSpPr txBox="1">
            <a:spLocks/>
          </p:cNvSpPr>
          <p:nvPr/>
        </p:nvSpPr>
        <p:spPr>
          <a:xfrm>
            <a:off x="208466" y="1706483"/>
            <a:ext cx="4320480" cy="290317"/>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GB" baseline="30000" dirty="0">
                <a:solidFill>
                  <a:schemeClr val="bg1">
                    <a:lumMod val="50000"/>
                  </a:schemeClr>
                </a:solidFill>
              </a:rPr>
              <a:t>Gibson, S. M., et al. "Monitoring the heart of ATLAS using Frequency Scanning Interferometry." Proceedings of the Eighth International Workshop on Accelerator Alignment, CERN, Geneva. 2004.</a:t>
            </a:r>
          </a:p>
        </p:txBody>
      </p:sp>
      <p:sp>
        <p:nvSpPr>
          <p:cNvPr id="52" name="ZoneTexte 19">
            <a:extLst>
              <a:ext uri="{FF2B5EF4-FFF2-40B4-BE49-F238E27FC236}">
                <a16:creationId xmlns:a16="http://schemas.microsoft.com/office/drawing/2014/main" id="{3135EC01-7752-AFA3-DFC4-245B5C412249}"/>
              </a:ext>
            </a:extLst>
          </p:cNvPr>
          <p:cNvSpPr txBox="1"/>
          <p:nvPr/>
        </p:nvSpPr>
        <p:spPr>
          <a:xfrm>
            <a:off x="35496" y="4555340"/>
            <a:ext cx="9069299" cy="553998"/>
          </a:xfrm>
          <a:prstGeom prst="rect">
            <a:avLst/>
          </a:prstGeom>
          <a:noFill/>
        </p:spPr>
        <p:txBody>
          <a:bodyPr wrap="square">
            <a:spAutoFit/>
          </a:bodyPr>
          <a:lstStyle/>
          <a:p>
            <a:pPr marL="171450" indent="-171450">
              <a:buFont typeface="Symbol" panose="05050102010706020507" pitchFamily="18" charset="2"/>
              <a:buChar char="Þ"/>
            </a:pPr>
            <a:r>
              <a:rPr lang="en-GB" sz="1000" dirty="0"/>
              <a:t>Thanks to the detectors it is possible to measure the position of the IP and/or the position of the beam (relatively accurately with respect to the detector part)</a:t>
            </a:r>
          </a:p>
          <a:p>
            <a:pPr marL="171450" indent="-171450">
              <a:buFont typeface="Symbol" panose="05050102010706020507" pitchFamily="18" charset="2"/>
              <a:buChar char="Þ"/>
            </a:pPr>
            <a:r>
              <a:rPr lang="en-GB" sz="1000" dirty="0"/>
              <a:t>This could be linked with the alignment system installed on the accelerator, allowing to link the position of the IP, the </a:t>
            </a:r>
            <a:r>
              <a:rPr lang="en-GB" sz="1000" dirty="0" err="1"/>
              <a:t>LumiCals</a:t>
            </a:r>
            <a:r>
              <a:rPr lang="en-GB" sz="1000" dirty="0"/>
              <a:t> and the FFQ.</a:t>
            </a:r>
          </a:p>
          <a:p>
            <a:pPr marL="171450" indent="-171450">
              <a:buFont typeface="Symbol" panose="05050102010706020507" pitchFamily="18" charset="2"/>
              <a:buChar char="Þ"/>
            </a:pPr>
            <a:r>
              <a:rPr lang="en-GB" sz="1000" dirty="0"/>
              <a:t>Would be a win-win to link with relative measurement the machine and the detector (especially for the dense FCC-</a:t>
            </a:r>
            <a:r>
              <a:rPr lang="en-GB" sz="1000" dirty="0" err="1"/>
              <a:t>ee</a:t>
            </a:r>
            <a:r>
              <a:rPr lang="en-GB" sz="1000" dirty="0"/>
              <a:t> MDI).</a:t>
            </a:r>
          </a:p>
        </p:txBody>
      </p:sp>
      <p:pic>
        <p:nvPicPr>
          <p:cNvPr id="61" name="Picture 60">
            <a:extLst>
              <a:ext uri="{FF2B5EF4-FFF2-40B4-BE49-F238E27FC236}">
                <a16:creationId xmlns:a16="http://schemas.microsoft.com/office/drawing/2014/main" id="{5106C139-083C-FDDB-36A1-4BBFF7A76BC1}"/>
              </a:ext>
            </a:extLst>
          </p:cNvPr>
          <p:cNvPicPr>
            <a:picLocks noChangeAspect="1"/>
          </p:cNvPicPr>
          <p:nvPr/>
        </p:nvPicPr>
        <p:blipFill>
          <a:blip r:embed="rId7"/>
          <a:stretch>
            <a:fillRect/>
          </a:stretch>
        </p:blipFill>
        <p:spPr>
          <a:xfrm>
            <a:off x="5333277" y="434895"/>
            <a:ext cx="1051378" cy="1087923"/>
          </a:xfrm>
          <a:prstGeom prst="rect">
            <a:avLst/>
          </a:prstGeom>
        </p:spPr>
      </p:pic>
      <p:sp>
        <p:nvSpPr>
          <p:cNvPr id="2" name="ZoneTexte 19">
            <a:extLst>
              <a:ext uri="{FF2B5EF4-FFF2-40B4-BE49-F238E27FC236}">
                <a16:creationId xmlns:a16="http://schemas.microsoft.com/office/drawing/2014/main" id="{14780D31-567F-88D9-393F-C1A421A354BF}"/>
              </a:ext>
            </a:extLst>
          </p:cNvPr>
          <p:cNvSpPr txBox="1"/>
          <p:nvPr/>
        </p:nvSpPr>
        <p:spPr>
          <a:xfrm>
            <a:off x="35496" y="819306"/>
            <a:ext cx="3932637" cy="400110"/>
          </a:xfrm>
          <a:prstGeom prst="rect">
            <a:avLst/>
          </a:prstGeom>
          <a:noFill/>
        </p:spPr>
        <p:txBody>
          <a:bodyPr wrap="square">
            <a:spAutoFit/>
          </a:bodyPr>
          <a:lstStyle/>
          <a:p>
            <a:r>
              <a:rPr lang="en-GB" sz="1000" dirty="0"/>
              <a:t>The MDI alignment system could be seen as a standalone backbone, on which sub-system alignment systems could connect.</a:t>
            </a:r>
            <a:endParaRPr lang="fr-FR" sz="1100" dirty="0"/>
          </a:p>
        </p:txBody>
      </p:sp>
      <p:sp>
        <p:nvSpPr>
          <p:cNvPr id="3" name="Textfeld 1">
            <a:extLst>
              <a:ext uri="{FF2B5EF4-FFF2-40B4-BE49-F238E27FC236}">
                <a16:creationId xmlns:a16="http://schemas.microsoft.com/office/drawing/2014/main" id="{4A1074F1-6343-D5C7-435C-2BDF76A7F3BC}"/>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497720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22</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 name="Titel 1">
            <a:extLst>
              <a:ext uri="{FF2B5EF4-FFF2-40B4-BE49-F238E27FC236}">
                <a16:creationId xmlns:a16="http://schemas.microsoft.com/office/drawing/2014/main" id="{B3CD077B-43D7-3544-FF12-CD4A596D1DB2}"/>
              </a:ext>
            </a:extLst>
          </p:cNvPr>
          <p:cNvSpPr txBox="1">
            <a:spLocks/>
          </p:cNvSpPr>
          <p:nvPr/>
        </p:nvSpPr>
        <p:spPr>
          <a:xfrm>
            <a:off x="35496" y="443932"/>
            <a:ext cx="2592288"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Re-adjustment system</a:t>
            </a:r>
            <a:endParaRPr lang="en-US" sz="1800" dirty="0">
              <a:latin typeface="Arial" panose="020B0604020202020204" pitchFamily="34" charset="0"/>
              <a:cs typeface="Arial" panose="020B0604020202020204" pitchFamily="34" charset="0"/>
            </a:endParaRPr>
          </a:p>
        </p:txBody>
      </p:sp>
      <p:sp>
        <p:nvSpPr>
          <p:cNvPr id="4" name="ZoneTexte 19">
            <a:extLst>
              <a:ext uri="{FF2B5EF4-FFF2-40B4-BE49-F238E27FC236}">
                <a16:creationId xmlns:a16="http://schemas.microsoft.com/office/drawing/2014/main" id="{A639FD3A-CE22-ECA4-8CD4-9910716DD8A0}"/>
              </a:ext>
            </a:extLst>
          </p:cNvPr>
          <p:cNvSpPr txBox="1"/>
          <p:nvPr/>
        </p:nvSpPr>
        <p:spPr>
          <a:xfrm>
            <a:off x="166764" y="969485"/>
            <a:ext cx="4032448" cy="2400657"/>
          </a:xfrm>
          <a:prstGeom prst="rect">
            <a:avLst/>
          </a:prstGeom>
          <a:noFill/>
        </p:spPr>
        <p:txBody>
          <a:bodyPr wrap="square">
            <a:spAutoFit/>
          </a:bodyPr>
          <a:lstStyle/>
          <a:p>
            <a:pPr marL="171450" indent="-171450">
              <a:buFont typeface="Wingdings" panose="05000000000000000000" pitchFamily="2" charset="2"/>
              <a:buChar char="Ø"/>
            </a:pPr>
            <a:r>
              <a:rPr lang="en-GB" sz="1000" dirty="0"/>
              <a:t>Interest of having a system able to move one or multiple element without requiring to disassemble the entire QC1 ?</a:t>
            </a:r>
          </a:p>
          <a:p>
            <a:endParaRPr lang="en-GB" sz="1000" dirty="0"/>
          </a:p>
          <a:p>
            <a:pPr marL="171450" indent="-171450">
              <a:buFont typeface="Wingdings" panose="05000000000000000000" pitchFamily="2" charset="2"/>
              <a:buChar char="Ø"/>
            </a:pPr>
            <a:r>
              <a:rPr lang="en-GB" sz="1000" dirty="0"/>
              <a:t>Not necessary to be accurate at 10 </a:t>
            </a:r>
            <a:r>
              <a:rPr lang="en-GB" sz="1000" dirty="0" err="1"/>
              <a:t>μm</a:t>
            </a:r>
            <a:r>
              <a:rPr lang="en-GB" sz="1000" dirty="0"/>
              <a:t>, a system able to correct major displacements ~0.2 mm to 1mm (due to transport, gravity deformation, movement during cool down, intense magnetic fields …) would be already extremely convenient.</a:t>
            </a:r>
          </a:p>
          <a:p>
            <a:pPr marL="171450" indent="-171450">
              <a:buFont typeface="Wingdings" panose="05000000000000000000" pitchFamily="2" charset="2"/>
              <a:buChar char="Ø"/>
            </a:pPr>
            <a:endParaRPr lang="en-GB" sz="1000" dirty="0"/>
          </a:p>
          <a:p>
            <a:pPr marL="171450" indent="-171450">
              <a:buFont typeface="Wingdings" panose="05000000000000000000" pitchFamily="2" charset="2"/>
              <a:buChar char="Ø"/>
            </a:pPr>
            <a:r>
              <a:rPr lang="en-GB" sz="1000" dirty="0"/>
              <a:t>Not necessary to work at cryogenic temperatures                      only at room temperature would be already extremely convenient.</a:t>
            </a:r>
          </a:p>
          <a:p>
            <a:pPr marL="171450" indent="-171450">
              <a:buFont typeface="Wingdings" panose="05000000000000000000" pitchFamily="2" charset="2"/>
              <a:buChar char="Ø"/>
            </a:pPr>
            <a:endParaRPr lang="en-GB" sz="1000" dirty="0"/>
          </a:p>
          <a:p>
            <a:pPr marL="171450" indent="-171450">
              <a:buFont typeface="Wingdings" panose="05000000000000000000" pitchFamily="2" charset="2"/>
              <a:buChar char="Ø"/>
            </a:pPr>
            <a:r>
              <a:rPr lang="en-GB" sz="1000" dirty="0"/>
              <a:t>Not necessary to be able to work during the run of the machine, during shut downs would be already extremely convenient.</a:t>
            </a:r>
          </a:p>
          <a:p>
            <a:endParaRPr lang="en-GB" sz="1000" dirty="0"/>
          </a:p>
          <a:p>
            <a:endParaRPr lang="en-GB" sz="1000" dirty="0"/>
          </a:p>
        </p:txBody>
      </p:sp>
      <p:pic>
        <p:nvPicPr>
          <p:cNvPr id="9" name="Picture 8">
            <a:extLst>
              <a:ext uri="{FF2B5EF4-FFF2-40B4-BE49-F238E27FC236}">
                <a16:creationId xmlns:a16="http://schemas.microsoft.com/office/drawing/2014/main" id="{AD333225-ACE5-DFEF-1733-2D53B465EBC3}"/>
              </a:ext>
            </a:extLst>
          </p:cNvPr>
          <p:cNvPicPr>
            <a:picLocks noChangeAspect="1"/>
          </p:cNvPicPr>
          <p:nvPr/>
        </p:nvPicPr>
        <p:blipFill>
          <a:blip r:embed="rId4"/>
          <a:stretch>
            <a:fillRect/>
          </a:stretch>
        </p:blipFill>
        <p:spPr>
          <a:xfrm>
            <a:off x="6785037" y="3269034"/>
            <a:ext cx="2335365" cy="1856238"/>
          </a:xfrm>
          <a:prstGeom prst="rect">
            <a:avLst/>
          </a:prstGeom>
        </p:spPr>
      </p:pic>
      <p:sp>
        <p:nvSpPr>
          <p:cNvPr id="10" name="Textplatzhalter 5">
            <a:extLst>
              <a:ext uri="{FF2B5EF4-FFF2-40B4-BE49-F238E27FC236}">
                <a16:creationId xmlns:a16="http://schemas.microsoft.com/office/drawing/2014/main" id="{D85D4916-3320-179C-1256-C71FAE33B64B}"/>
              </a:ext>
            </a:extLst>
          </p:cNvPr>
          <p:cNvSpPr txBox="1">
            <a:spLocks/>
          </p:cNvSpPr>
          <p:nvPr/>
        </p:nvSpPr>
        <p:spPr>
          <a:xfrm>
            <a:off x="6749537" y="3300108"/>
            <a:ext cx="2319762" cy="341550"/>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US" baseline="30000" dirty="0">
                <a:solidFill>
                  <a:schemeClr val="bg1"/>
                </a:solidFill>
              </a:rPr>
              <a:t>Universal Alignment Platform Tests, </a:t>
            </a:r>
            <a:r>
              <a:rPr lang="en-US" baseline="30000" dirty="0" err="1">
                <a:solidFill>
                  <a:schemeClr val="bg1"/>
                </a:solidFill>
              </a:rPr>
              <a:t>Kacper</a:t>
            </a:r>
            <a:r>
              <a:rPr lang="en-US" baseline="30000" dirty="0">
                <a:solidFill>
                  <a:schemeClr val="bg1"/>
                </a:solidFill>
              </a:rPr>
              <a:t> </a:t>
            </a:r>
            <a:r>
              <a:rPr lang="en-US" baseline="30000" dirty="0" err="1">
                <a:solidFill>
                  <a:schemeClr val="bg1"/>
                </a:solidFill>
              </a:rPr>
              <a:t>Widuch</a:t>
            </a:r>
            <a:r>
              <a:rPr lang="en-US" baseline="30000" dirty="0">
                <a:solidFill>
                  <a:schemeClr val="bg1"/>
                </a:solidFill>
              </a:rPr>
              <a:t>, Vivien Rude BE-GM-HPA 2021-03-11</a:t>
            </a:r>
          </a:p>
        </p:txBody>
      </p:sp>
      <p:sp>
        <p:nvSpPr>
          <p:cNvPr id="12" name="TextBox 11">
            <a:extLst>
              <a:ext uri="{FF2B5EF4-FFF2-40B4-BE49-F238E27FC236}">
                <a16:creationId xmlns:a16="http://schemas.microsoft.com/office/drawing/2014/main" id="{25D7E6BF-467C-0D3F-2589-E47FE3728B0C}"/>
              </a:ext>
            </a:extLst>
          </p:cNvPr>
          <p:cNvSpPr txBox="1"/>
          <p:nvPr/>
        </p:nvSpPr>
        <p:spPr>
          <a:xfrm>
            <a:off x="133519" y="3695049"/>
            <a:ext cx="6382698" cy="1323439"/>
          </a:xfrm>
          <a:prstGeom prst="rect">
            <a:avLst/>
          </a:prstGeom>
          <a:noFill/>
        </p:spPr>
        <p:txBody>
          <a:bodyPr wrap="square">
            <a:spAutoFit/>
          </a:bodyPr>
          <a:lstStyle/>
          <a:p>
            <a:endParaRPr lang="en-GB" sz="1000" dirty="0"/>
          </a:p>
          <a:p>
            <a:r>
              <a:rPr lang="en-GB" sz="1000" dirty="0"/>
              <a:t>A lot of possibilities are open, from the system working only at warm temperature allowing a re-adjustment to the 0,1mm level of major components at the end of shut downs, to the system able to realign in real time and during the run of the machine the cold components to the </a:t>
            </a:r>
            <a:r>
              <a:rPr lang="en-GB" sz="1000" dirty="0" err="1"/>
              <a:t>micrometer</a:t>
            </a:r>
            <a:r>
              <a:rPr lang="en-GB" sz="1000" dirty="0"/>
              <a:t> level.</a:t>
            </a:r>
          </a:p>
          <a:p>
            <a:endParaRPr lang="en-GB" sz="1000" dirty="0"/>
          </a:p>
          <a:p>
            <a:r>
              <a:rPr lang="en-GB" sz="1000" dirty="0"/>
              <a:t>Systems to work in these conditions exist, the difficulty is to </a:t>
            </a:r>
            <a:r>
              <a:rPr lang="en-GB" sz="1000" u="sng" dirty="0"/>
              <a:t>quantify their advantage compared to a loss of luminosity due to any </a:t>
            </a:r>
            <a:r>
              <a:rPr lang="en-GB" sz="1000" u="sng" dirty="0" err="1"/>
              <a:t>misquantified</a:t>
            </a:r>
            <a:r>
              <a:rPr lang="en-GB" sz="1000" u="sng" dirty="0"/>
              <a:t> misalignment value or to the need to dismount, disassemble, realign, reassemble and remount the assembly.</a:t>
            </a:r>
          </a:p>
        </p:txBody>
      </p:sp>
      <p:sp>
        <p:nvSpPr>
          <p:cNvPr id="15" name="TextBox 14">
            <a:extLst>
              <a:ext uri="{FF2B5EF4-FFF2-40B4-BE49-F238E27FC236}">
                <a16:creationId xmlns:a16="http://schemas.microsoft.com/office/drawing/2014/main" id="{991205B9-BA05-2289-0DAE-71DE62F276BD}"/>
              </a:ext>
            </a:extLst>
          </p:cNvPr>
          <p:cNvSpPr txBox="1"/>
          <p:nvPr/>
        </p:nvSpPr>
        <p:spPr>
          <a:xfrm>
            <a:off x="4674090" y="1867812"/>
            <a:ext cx="1086259" cy="1446550"/>
          </a:xfrm>
          <a:prstGeom prst="rect">
            <a:avLst/>
          </a:prstGeom>
          <a:noFill/>
        </p:spPr>
        <p:txBody>
          <a:bodyPr wrap="square">
            <a:spAutoFit/>
          </a:bodyPr>
          <a:lstStyle/>
          <a:p>
            <a:r>
              <a:rPr lang="en-GB" sz="800" b="0" i="0" dirty="0" err="1">
                <a:solidFill>
                  <a:schemeClr val="bg1">
                    <a:lumMod val="65000"/>
                  </a:schemeClr>
                </a:solidFill>
                <a:effectLst/>
                <a:latin typeface="Arial" panose="020B0604020202020204" pitchFamily="34" charset="0"/>
              </a:rPr>
              <a:t>Larchevêque</a:t>
            </a:r>
            <a:r>
              <a:rPr lang="en-GB" sz="800" b="0" i="0" dirty="0">
                <a:solidFill>
                  <a:schemeClr val="bg1">
                    <a:lumMod val="65000"/>
                  </a:schemeClr>
                </a:solidFill>
                <a:effectLst/>
                <a:latin typeface="Arial" panose="020B0604020202020204" pitchFamily="34" charset="0"/>
              </a:rPr>
              <a:t>, C., et al. "The Euclid VIS read-out shutter unit: a low disturbance mechanism at cryogenic temperature." </a:t>
            </a:r>
            <a:r>
              <a:rPr lang="en-GB" sz="800" b="0" i="1" dirty="0" err="1">
                <a:solidFill>
                  <a:schemeClr val="bg1">
                    <a:lumMod val="65000"/>
                  </a:schemeClr>
                </a:solidFill>
                <a:effectLst/>
                <a:latin typeface="Arial" panose="020B0604020202020204" pitchFamily="34" charset="0"/>
              </a:rPr>
              <a:t>arXiv</a:t>
            </a:r>
            <a:r>
              <a:rPr lang="en-GB" sz="800" b="0" i="1" dirty="0">
                <a:solidFill>
                  <a:schemeClr val="bg1">
                    <a:lumMod val="65000"/>
                  </a:schemeClr>
                </a:solidFill>
                <a:effectLst/>
                <a:latin typeface="Arial" panose="020B0604020202020204" pitchFamily="34" charset="0"/>
              </a:rPr>
              <a:t> preprint arXiv:1801.07496</a:t>
            </a:r>
            <a:r>
              <a:rPr lang="en-GB" sz="800" b="0" i="0" dirty="0">
                <a:solidFill>
                  <a:schemeClr val="bg1">
                    <a:lumMod val="65000"/>
                  </a:schemeClr>
                </a:solidFill>
                <a:effectLst/>
                <a:latin typeface="Arial" panose="020B0604020202020204" pitchFamily="34" charset="0"/>
              </a:rPr>
              <a:t> (2018).</a:t>
            </a:r>
            <a:endParaRPr lang="en-US" sz="800" dirty="0">
              <a:solidFill>
                <a:schemeClr val="bg1">
                  <a:lumMod val="65000"/>
                </a:schemeClr>
              </a:solidFill>
            </a:endParaRPr>
          </a:p>
        </p:txBody>
      </p:sp>
      <p:pic>
        <p:nvPicPr>
          <p:cNvPr id="20" name="Picture 19">
            <a:extLst>
              <a:ext uri="{FF2B5EF4-FFF2-40B4-BE49-F238E27FC236}">
                <a16:creationId xmlns:a16="http://schemas.microsoft.com/office/drawing/2014/main" id="{9CBE0E45-0F11-1B68-BB8E-7EE529941D66}"/>
              </a:ext>
            </a:extLst>
          </p:cNvPr>
          <p:cNvPicPr>
            <a:picLocks noChangeAspect="1"/>
          </p:cNvPicPr>
          <p:nvPr/>
        </p:nvPicPr>
        <p:blipFill>
          <a:blip r:embed="rId5"/>
          <a:stretch>
            <a:fillRect/>
          </a:stretch>
        </p:blipFill>
        <p:spPr>
          <a:xfrm>
            <a:off x="5778099" y="739875"/>
            <a:ext cx="3330405" cy="2513622"/>
          </a:xfrm>
          <a:prstGeom prst="rect">
            <a:avLst/>
          </a:prstGeom>
        </p:spPr>
      </p:pic>
      <p:sp>
        <p:nvSpPr>
          <p:cNvPr id="22" name="TextBox 21">
            <a:extLst>
              <a:ext uri="{FF2B5EF4-FFF2-40B4-BE49-F238E27FC236}">
                <a16:creationId xmlns:a16="http://schemas.microsoft.com/office/drawing/2014/main" id="{554886F1-D318-41BC-214C-B8C1D8E39D0B}"/>
              </a:ext>
            </a:extLst>
          </p:cNvPr>
          <p:cNvSpPr txBox="1"/>
          <p:nvPr/>
        </p:nvSpPr>
        <p:spPr>
          <a:xfrm>
            <a:off x="5128676" y="331997"/>
            <a:ext cx="4003963" cy="400110"/>
          </a:xfrm>
          <a:prstGeom prst="rect">
            <a:avLst/>
          </a:prstGeom>
          <a:noFill/>
        </p:spPr>
        <p:txBody>
          <a:bodyPr wrap="square">
            <a:spAutoFit/>
          </a:bodyPr>
          <a:lstStyle/>
          <a:p>
            <a:pPr algn="r"/>
            <a:r>
              <a:rPr lang="en-GB" sz="1000" dirty="0"/>
              <a:t>The EUCLID VIS Read-out Shutter Unit, which will operate in space (very similar to conditions inside the MDI)</a:t>
            </a:r>
            <a:endParaRPr lang="en-US" sz="1000" dirty="0"/>
          </a:p>
        </p:txBody>
      </p:sp>
      <p:sp>
        <p:nvSpPr>
          <p:cNvPr id="3" name="Textfeld 1">
            <a:extLst>
              <a:ext uri="{FF2B5EF4-FFF2-40B4-BE49-F238E27FC236}">
                <a16:creationId xmlns:a16="http://schemas.microsoft.com/office/drawing/2014/main" id="{49110AA7-580B-E406-92CD-8CD2661FAC85}"/>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3645175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dirty="0">
                <a:latin typeface="Arial" panose="020B0604020202020204" pitchFamily="34" charset="0"/>
                <a:cs typeface="Arial" panose="020B0604020202020204" pitchFamily="34" charset="0"/>
              </a:rPr>
              <a:t>The FCC-</a:t>
            </a:r>
            <a:r>
              <a:rPr lang="en-US" sz="1800" dirty="0" err="1">
                <a:latin typeface="Arial" panose="020B0604020202020204" pitchFamily="34" charset="0"/>
                <a:cs typeface="Arial" panose="020B0604020202020204" pitchFamily="34" charset="0"/>
              </a:rPr>
              <a:t>ee</a:t>
            </a:r>
            <a:r>
              <a:rPr lang="en-US" sz="1800" dirty="0">
                <a:latin typeface="Arial" panose="020B0604020202020204" pitchFamily="34" charset="0"/>
                <a:cs typeface="Arial" panose="020B0604020202020204" pitchFamily="34" charset="0"/>
              </a:rPr>
              <a:t> Machine Detector Interface (MDI) design</a:t>
            </a:r>
          </a:p>
        </p:txBody>
      </p:sp>
      <p:sp>
        <p:nvSpPr>
          <p:cNvPr id="22" name="TextBox 21">
            <a:extLst>
              <a:ext uri="{FF2B5EF4-FFF2-40B4-BE49-F238E27FC236}">
                <a16:creationId xmlns:a16="http://schemas.microsoft.com/office/drawing/2014/main" id="{72929D9A-5C2A-4C12-8A61-0D47D58F359D}"/>
              </a:ext>
            </a:extLst>
          </p:cNvPr>
          <p:cNvSpPr txBox="1"/>
          <p:nvPr/>
        </p:nvSpPr>
        <p:spPr>
          <a:xfrm>
            <a:off x="43150" y="1051355"/>
            <a:ext cx="5391082" cy="830997"/>
          </a:xfrm>
          <a:prstGeom prst="rect">
            <a:avLst/>
          </a:prstGeom>
          <a:noFill/>
        </p:spPr>
        <p:txBody>
          <a:bodyPr wrap="square" rtlCol="0">
            <a:spAutoFit/>
          </a:bodyPr>
          <a:lstStyle/>
          <a:p>
            <a:pPr marL="171450" indent="-171450" algn="l">
              <a:buFont typeface="Wingdings" panose="05000000000000000000" pitchFamily="2" charset="2"/>
              <a:buChar char="Ø"/>
            </a:pPr>
            <a:r>
              <a:rPr lang="en-GB" sz="1200" dirty="0"/>
              <a:t>Crab waist configuration (big crossing angle and small L*) =&gt; accelerator components inside the detector</a:t>
            </a:r>
          </a:p>
          <a:p>
            <a:pPr marL="171450" indent="-171450" algn="l">
              <a:buFont typeface="Wingdings" panose="05000000000000000000" pitchFamily="2" charset="2"/>
              <a:buChar char="Ø"/>
            </a:pPr>
            <a:endParaRPr lang="en-GB" sz="1200" dirty="0"/>
          </a:p>
          <a:p>
            <a:pPr marL="171450" indent="-171450" algn="l">
              <a:buFont typeface="Wingdings" panose="05000000000000000000" pitchFamily="2" charset="2"/>
              <a:buChar char="Ø"/>
            </a:pPr>
            <a:r>
              <a:rPr lang="en-GB" sz="1200" dirty="0"/>
              <a:t>Still a extremely early design which continues evolving</a:t>
            </a:r>
          </a:p>
        </p:txBody>
      </p:sp>
      <p:pic>
        <p:nvPicPr>
          <p:cNvPr id="15" name="Image 14">
            <a:extLst>
              <a:ext uri="{FF2B5EF4-FFF2-40B4-BE49-F238E27FC236}">
                <a16:creationId xmlns:a16="http://schemas.microsoft.com/office/drawing/2014/main" id="{3C8186BC-291B-B889-0AFA-D02FE3792742}"/>
              </a:ext>
            </a:extLst>
          </p:cNvPr>
          <p:cNvPicPr>
            <a:picLocks noChangeAspect="1"/>
          </p:cNvPicPr>
          <p:nvPr/>
        </p:nvPicPr>
        <p:blipFill rotWithShape="1">
          <a:blip r:embed="rId4">
            <a:clrChange>
              <a:clrFrom>
                <a:srgbClr val="FFFFFF"/>
              </a:clrFrom>
              <a:clrTo>
                <a:srgbClr val="FFFFFF">
                  <a:alpha val="0"/>
                </a:srgbClr>
              </a:clrTo>
            </a:clrChange>
          </a:blip>
          <a:srcRect r="49717"/>
          <a:stretch/>
        </p:blipFill>
        <p:spPr>
          <a:xfrm>
            <a:off x="5547192" y="2621505"/>
            <a:ext cx="3426687" cy="2017774"/>
          </a:xfrm>
          <a:prstGeom prst="rect">
            <a:avLst/>
          </a:prstGeom>
        </p:spPr>
      </p:pic>
      <p:grpSp>
        <p:nvGrpSpPr>
          <p:cNvPr id="32" name="Group 1">
            <a:extLst>
              <a:ext uri="{FF2B5EF4-FFF2-40B4-BE49-F238E27FC236}">
                <a16:creationId xmlns:a16="http://schemas.microsoft.com/office/drawing/2014/main" id="{31DB4540-F9DE-4C29-21C6-CEDD5689017A}"/>
              </a:ext>
            </a:extLst>
          </p:cNvPr>
          <p:cNvGrpSpPr/>
          <p:nvPr/>
        </p:nvGrpSpPr>
        <p:grpSpPr>
          <a:xfrm>
            <a:off x="35496" y="2309148"/>
            <a:ext cx="5413879" cy="2706780"/>
            <a:chOff x="3700251" y="2384302"/>
            <a:chExt cx="5413879" cy="2706780"/>
          </a:xfrm>
        </p:grpSpPr>
        <p:pic>
          <p:nvPicPr>
            <p:cNvPr id="33" name="Picture 11">
              <a:extLst>
                <a:ext uri="{FF2B5EF4-FFF2-40B4-BE49-F238E27FC236}">
                  <a16:creationId xmlns:a16="http://schemas.microsoft.com/office/drawing/2014/main" id="{F3358610-C174-919D-2A5B-F84965918169}"/>
                </a:ext>
              </a:extLst>
            </p:cNvPr>
            <p:cNvPicPr>
              <a:picLocks noChangeAspect="1"/>
            </p:cNvPicPr>
            <p:nvPr/>
          </p:nvPicPr>
          <p:blipFill rotWithShape="1">
            <a:blip r:embed="rId5"/>
            <a:srcRect t="2321"/>
            <a:stretch/>
          </p:blipFill>
          <p:spPr>
            <a:xfrm>
              <a:off x="4307640" y="2384302"/>
              <a:ext cx="4806490" cy="2706780"/>
            </a:xfrm>
            <a:prstGeom prst="rect">
              <a:avLst/>
            </a:prstGeom>
          </p:spPr>
        </p:pic>
        <p:sp>
          <p:nvSpPr>
            <p:cNvPr id="34" name="Star: 5 Points 18">
              <a:extLst>
                <a:ext uri="{FF2B5EF4-FFF2-40B4-BE49-F238E27FC236}">
                  <a16:creationId xmlns:a16="http://schemas.microsoft.com/office/drawing/2014/main" id="{B6223B2D-AAEF-D2CC-2B26-8A80908B3709}"/>
                </a:ext>
              </a:extLst>
            </p:cNvPr>
            <p:cNvSpPr/>
            <p:nvPr/>
          </p:nvSpPr>
          <p:spPr>
            <a:xfrm>
              <a:off x="3829644" y="4882120"/>
              <a:ext cx="144016" cy="144016"/>
            </a:xfrm>
            <a:prstGeom prst="star5">
              <a:avLst/>
            </a:prstGeom>
            <a:solidFill>
              <a:schemeClr val="accent2">
                <a:lumMod val="40000"/>
                <a:lumOff val="60000"/>
              </a:schemeClr>
            </a:solidFill>
            <a:ln>
              <a:solidFill>
                <a:srgbClr val="ED7D31"/>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19">
              <a:extLst>
                <a:ext uri="{FF2B5EF4-FFF2-40B4-BE49-F238E27FC236}">
                  <a16:creationId xmlns:a16="http://schemas.microsoft.com/office/drawing/2014/main" id="{DC8F9A3E-4088-5FCF-2650-06ABFEE25037}"/>
                </a:ext>
              </a:extLst>
            </p:cNvPr>
            <p:cNvSpPr txBox="1"/>
            <p:nvPr/>
          </p:nvSpPr>
          <p:spPr>
            <a:xfrm>
              <a:off x="3700251" y="3215020"/>
              <a:ext cx="1661032" cy="261610"/>
            </a:xfrm>
            <a:prstGeom prst="rect">
              <a:avLst/>
            </a:prstGeom>
            <a:noFill/>
          </p:spPr>
          <p:txBody>
            <a:bodyPr wrap="square" rtlCol="0">
              <a:spAutoFit/>
            </a:bodyPr>
            <a:lstStyle/>
            <a:p>
              <a:pPr algn="l"/>
              <a:r>
                <a:rPr lang="en-GB" sz="1100" dirty="0"/>
                <a:t>Compensation solenoid</a:t>
              </a:r>
            </a:p>
          </p:txBody>
        </p:sp>
        <p:sp>
          <p:nvSpPr>
            <p:cNvPr id="36" name="TextBox 20">
              <a:extLst>
                <a:ext uri="{FF2B5EF4-FFF2-40B4-BE49-F238E27FC236}">
                  <a16:creationId xmlns:a16="http://schemas.microsoft.com/office/drawing/2014/main" id="{5212E5FC-3972-A943-DE27-0E1EF005981F}"/>
                </a:ext>
              </a:extLst>
            </p:cNvPr>
            <p:cNvSpPr txBox="1"/>
            <p:nvPr/>
          </p:nvSpPr>
          <p:spPr>
            <a:xfrm>
              <a:off x="5692596" y="2410707"/>
              <a:ext cx="1386918" cy="261610"/>
            </a:xfrm>
            <a:prstGeom prst="rect">
              <a:avLst/>
            </a:prstGeom>
            <a:noFill/>
          </p:spPr>
          <p:txBody>
            <a:bodyPr wrap="square" rtlCol="0">
              <a:spAutoFit/>
            </a:bodyPr>
            <a:lstStyle/>
            <a:p>
              <a:pPr algn="l"/>
              <a:r>
                <a:rPr lang="en-GB" sz="1100" dirty="0"/>
                <a:t>Screening solenoid</a:t>
              </a:r>
            </a:p>
          </p:txBody>
        </p:sp>
        <p:sp>
          <p:nvSpPr>
            <p:cNvPr id="37" name="TextBox 21">
              <a:extLst>
                <a:ext uri="{FF2B5EF4-FFF2-40B4-BE49-F238E27FC236}">
                  <a16:creationId xmlns:a16="http://schemas.microsoft.com/office/drawing/2014/main" id="{6186A29B-1835-48A2-625A-04120531ACFD}"/>
                </a:ext>
              </a:extLst>
            </p:cNvPr>
            <p:cNvSpPr txBox="1"/>
            <p:nvPr/>
          </p:nvSpPr>
          <p:spPr>
            <a:xfrm>
              <a:off x="7328282" y="2641172"/>
              <a:ext cx="734496" cy="261610"/>
            </a:xfrm>
            <a:prstGeom prst="rect">
              <a:avLst/>
            </a:prstGeom>
            <a:noFill/>
          </p:spPr>
          <p:txBody>
            <a:bodyPr wrap="square" rtlCol="0">
              <a:spAutoFit/>
            </a:bodyPr>
            <a:lstStyle/>
            <a:p>
              <a:pPr algn="l"/>
              <a:r>
                <a:rPr lang="en-GB" sz="1100" dirty="0"/>
                <a:t>Skeleton</a:t>
              </a:r>
            </a:p>
          </p:txBody>
        </p:sp>
        <p:sp>
          <p:nvSpPr>
            <p:cNvPr id="38" name="TextBox 22">
              <a:extLst>
                <a:ext uri="{FF2B5EF4-FFF2-40B4-BE49-F238E27FC236}">
                  <a16:creationId xmlns:a16="http://schemas.microsoft.com/office/drawing/2014/main" id="{7C6C966F-9CB5-974D-064F-598E42A8462F}"/>
                </a:ext>
              </a:extLst>
            </p:cNvPr>
            <p:cNvSpPr txBox="1"/>
            <p:nvPr/>
          </p:nvSpPr>
          <p:spPr>
            <a:xfrm>
              <a:off x="3756677" y="4218839"/>
              <a:ext cx="704039" cy="261610"/>
            </a:xfrm>
            <a:prstGeom prst="rect">
              <a:avLst/>
            </a:prstGeom>
            <a:noFill/>
          </p:spPr>
          <p:txBody>
            <a:bodyPr wrap="square" rtlCol="0">
              <a:spAutoFit/>
            </a:bodyPr>
            <a:lstStyle/>
            <a:p>
              <a:pPr algn="l"/>
              <a:r>
                <a:rPr lang="en-GB" sz="1100" dirty="0" err="1"/>
                <a:t>LumiCal</a:t>
              </a:r>
              <a:endParaRPr lang="en-GB" sz="1100" dirty="0"/>
            </a:p>
          </p:txBody>
        </p:sp>
        <p:sp>
          <p:nvSpPr>
            <p:cNvPr id="39" name="TextBox 23">
              <a:extLst>
                <a:ext uri="{FF2B5EF4-FFF2-40B4-BE49-F238E27FC236}">
                  <a16:creationId xmlns:a16="http://schemas.microsoft.com/office/drawing/2014/main" id="{536992FF-C4C3-EF2F-EE04-1A850767034E}"/>
                </a:ext>
              </a:extLst>
            </p:cNvPr>
            <p:cNvSpPr txBox="1"/>
            <p:nvPr/>
          </p:nvSpPr>
          <p:spPr>
            <a:xfrm>
              <a:off x="5008419" y="4821952"/>
              <a:ext cx="859531" cy="261610"/>
            </a:xfrm>
            <a:prstGeom prst="rect">
              <a:avLst/>
            </a:prstGeom>
            <a:noFill/>
          </p:spPr>
          <p:txBody>
            <a:bodyPr wrap="square" rtlCol="0">
              <a:spAutoFit/>
            </a:bodyPr>
            <a:lstStyle/>
            <a:p>
              <a:pPr algn="l"/>
              <a:r>
                <a:rPr lang="en-GB" sz="1100" dirty="0"/>
                <a:t>Beam pipe</a:t>
              </a:r>
            </a:p>
          </p:txBody>
        </p:sp>
        <p:sp>
          <p:nvSpPr>
            <p:cNvPr id="40" name="TextBox 24">
              <a:extLst>
                <a:ext uri="{FF2B5EF4-FFF2-40B4-BE49-F238E27FC236}">
                  <a16:creationId xmlns:a16="http://schemas.microsoft.com/office/drawing/2014/main" id="{C918A3FF-0B61-2263-7016-E6A19939A662}"/>
                </a:ext>
              </a:extLst>
            </p:cNvPr>
            <p:cNvSpPr txBox="1"/>
            <p:nvPr/>
          </p:nvSpPr>
          <p:spPr>
            <a:xfrm>
              <a:off x="5901273" y="4643303"/>
              <a:ext cx="734496" cy="261610"/>
            </a:xfrm>
            <a:prstGeom prst="rect">
              <a:avLst/>
            </a:prstGeom>
            <a:noFill/>
          </p:spPr>
          <p:txBody>
            <a:bodyPr wrap="square" rtlCol="0">
              <a:spAutoFit/>
            </a:bodyPr>
            <a:lstStyle/>
            <a:p>
              <a:pPr algn="l"/>
              <a:r>
                <a:rPr lang="en-GB" sz="1100" dirty="0"/>
                <a:t>QC1R1e</a:t>
              </a:r>
            </a:p>
          </p:txBody>
        </p:sp>
        <p:sp>
          <p:nvSpPr>
            <p:cNvPr id="41" name="TextBox 25">
              <a:extLst>
                <a:ext uri="{FF2B5EF4-FFF2-40B4-BE49-F238E27FC236}">
                  <a16:creationId xmlns:a16="http://schemas.microsoft.com/office/drawing/2014/main" id="{42947154-9223-BD1E-3FAE-00C8D6359019}"/>
                </a:ext>
              </a:extLst>
            </p:cNvPr>
            <p:cNvSpPr txBox="1"/>
            <p:nvPr/>
          </p:nvSpPr>
          <p:spPr>
            <a:xfrm>
              <a:off x="6428158" y="4473859"/>
              <a:ext cx="734496" cy="261610"/>
            </a:xfrm>
            <a:prstGeom prst="rect">
              <a:avLst/>
            </a:prstGeom>
            <a:noFill/>
          </p:spPr>
          <p:txBody>
            <a:bodyPr wrap="square" rtlCol="0">
              <a:spAutoFit/>
            </a:bodyPr>
            <a:lstStyle/>
            <a:p>
              <a:pPr algn="l"/>
              <a:r>
                <a:rPr lang="en-GB" sz="1100" dirty="0"/>
                <a:t>QC1R1p</a:t>
              </a:r>
            </a:p>
          </p:txBody>
        </p:sp>
        <p:sp>
          <p:nvSpPr>
            <p:cNvPr id="42" name="TextBox 26">
              <a:extLst>
                <a:ext uri="{FF2B5EF4-FFF2-40B4-BE49-F238E27FC236}">
                  <a16:creationId xmlns:a16="http://schemas.microsoft.com/office/drawing/2014/main" id="{12306F1C-9016-9E4D-40D2-216619B2F584}"/>
                </a:ext>
              </a:extLst>
            </p:cNvPr>
            <p:cNvSpPr txBox="1"/>
            <p:nvPr/>
          </p:nvSpPr>
          <p:spPr>
            <a:xfrm>
              <a:off x="6905436" y="4677180"/>
              <a:ext cx="734496" cy="261610"/>
            </a:xfrm>
            <a:prstGeom prst="rect">
              <a:avLst/>
            </a:prstGeom>
            <a:noFill/>
          </p:spPr>
          <p:txBody>
            <a:bodyPr wrap="square" rtlCol="0">
              <a:spAutoFit/>
            </a:bodyPr>
            <a:lstStyle/>
            <a:p>
              <a:pPr algn="l"/>
              <a:r>
                <a:rPr lang="en-GB" sz="1100" dirty="0"/>
                <a:t>QC1R2e</a:t>
              </a:r>
            </a:p>
          </p:txBody>
        </p:sp>
        <p:sp>
          <p:nvSpPr>
            <p:cNvPr id="43" name="TextBox 27">
              <a:extLst>
                <a:ext uri="{FF2B5EF4-FFF2-40B4-BE49-F238E27FC236}">
                  <a16:creationId xmlns:a16="http://schemas.microsoft.com/office/drawing/2014/main" id="{DB367F63-B218-200F-DD89-D9D1EDE1DCA3}"/>
                </a:ext>
              </a:extLst>
            </p:cNvPr>
            <p:cNvSpPr txBox="1"/>
            <p:nvPr/>
          </p:nvSpPr>
          <p:spPr>
            <a:xfrm>
              <a:off x="7381633" y="4434600"/>
              <a:ext cx="734496" cy="261610"/>
            </a:xfrm>
            <a:prstGeom prst="rect">
              <a:avLst/>
            </a:prstGeom>
            <a:noFill/>
          </p:spPr>
          <p:txBody>
            <a:bodyPr wrap="square" rtlCol="0">
              <a:spAutoFit/>
            </a:bodyPr>
            <a:lstStyle/>
            <a:p>
              <a:pPr algn="l"/>
              <a:r>
                <a:rPr lang="en-GB" sz="1100" dirty="0"/>
                <a:t>QC1R2p</a:t>
              </a:r>
            </a:p>
          </p:txBody>
        </p:sp>
        <p:sp>
          <p:nvSpPr>
            <p:cNvPr id="44" name="TextBox 28">
              <a:extLst>
                <a:ext uri="{FF2B5EF4-FFF2-40B4-BE49-F238E27FC236}">
                  <a16:creationId xmlns:a16="http://schemas.microsoft.com/office/drawing/2014/main" id="{53333387-6F5E-DD20-38FA-0F08167050D8}"/>
                </a:ext>
              </a:extLst>
            </p:cNvPr>
            <p:cNvSpPr txBox="1"/>
            <p:nvPr/>
          </p:nvSpPr>
          <p:spPr>
            <a:xfrm>
              <a:off x="7803043" y="4140466"/>
              <a:ext cx="734496" cy="261610"/>
            </a:xfrm>
            <a:prstGeom prst="rect">
              <a:avLst/>
            </a:prstGeom>
            <a:noFill/>
          </p:spPr>
          <p:txBody>
            <a:bodyPr wrap="square" rtlCol="0">
              <a:spAutoFit/>
            </a:bodyPr>
            <a:lstStyle/>
            <a:p>
              <a:pPr algn="l"/>
              <a:r>
                <a:rPr lang="en-GB" sz="1100" dirty="0"/>
                <a:t>QC1R3e</a:t>
              </a:r>
            </a:p>
          </p:txBody>
        </p:sp>
        <p:sp>
          <p:nvSpPr>
            <p:cNvPr id="45" name="TextBox 29">
              <a:extLst>
                <a:ext uri="{FF2B5EF4-FFF2-40B4-BE49-F238E27FC236}">
                  <a16:creationId xmlns:a16="http://schemas.microsoft.com/office/drawing/2014/main" id="{EAEF53AC-7889-01EF-5860-4432C1AA0874}"/>
                </a:ext>
              </a:extLst>
            </p:cNvPr>
            <p:cNvSpPr txBox="1"/>
            <p:nvPr/>
          </p:nvSpPr>
          <p:spPr>
            <a:xfrm>
              <a:off x="8367624" y="3965158"/>
              <a:ext cx="731362" cy="261610"/>
            </a:xfrm>
            <a:prstGeom prst="rect">
              <a:avLst/>
            </a:prstGeom>
            <a:solidFill>
              <a:srgbClr val="FFFFFF">
                <a:alpha val="30196"/>
              </a:srgbClr>
            </a:solidFill>
          </p:spPr>
          <p:txBody>
            <a:bodyPr wrap="square" rtlCol="0">
              <a:spAutoFit/>
            </a:bodyPr>
            <a:lstStyle/>
            <a:p>
              <a:pPr algn="l"/>
              <a:r>
                <a:rPr lang="en-GB" sz="1100" dirty="0"/>
                <a:t>QC1R3p</a:t>
              </a:r>
            </a:p>
          </p:txBody>
        </p:sp>
        <p:sp>
          <p:nvSpPr>
            <p:cNvPr id="46" name="TextBox 30">
              <a:extLst>
                <a:ext uri="{FF2B5EF4-FFF2-40B4-BE49-F238E27FC236}">
                  <a16:creationId xmlns:a16="http://schemas.microsoft.com/office/drawing/2014/main" id="{9C8F9492-C6EC-6C8C-FB03-CD6D83E6A0A2}"/>
                </a:ext>
              </a:extLst>
            </p:cNvPr>
            <p:cNvSpPr txBox="1"/>
            <p:nvPr/>
          </p:nvSpPr>
          <p:spPr>
            <a:xfrm>
              <a:off x="3764448" y="4643303"/>
              <a:ext cx="317716" cy="261610"/>
            </a:xfrm>
            <a:prstGeom prst="rect">
              <a:avLst/>
            </a:prstGeom>
            <a:noFill/>
          </p:spPr>
          <p:txBody>
            <a:bodyPr wrap="square" rtlCol="0">
              <a:spAutoFit/>
            </a:bodyPr>
            <a:lstStyle/>
            <a:p>
              <a:pPr algn="l"/>
              <a:r>
                <a:rPr lang="en-GB" sz="1100" dirty="0"/>
                <a:t>IP</a:t>
              </a:r>
            </a:p>
          </p:txBody>
        </p:sp>
        <p:sp>
          <p:nvSpPr>
            <p:cNvPr id="47" name="TextBox 31">
              <a:extLst>
                <a:ext uri="{FF2B5EF4-FFF2-40B4-BE49-F238E27FC236}">
                  <a16:creationId xmlns:a16="http://schemas.microsoft.com/office/drawing/2014/main" id="{6BE6783C-46DD-6A68-BBE9-31C09A8E83C1}"/>
                </a:ext>
              </a:extLst>
            </p:cNvPr>
            <p:cNvSpPr txBox="1"/>
            <p:nvPr/>
          </p:nvSpPr>
          <p:spPr>
            <a:xfrm>
              <a:off x="3707904" y="3671783"/>
              <a:ext cx="1431109" cy="430887"/>
            </a:xfrm>
            <a:prstGeom prst="rect">
              <a:avLst/>
            </a:prstGeom>
            <a:noFill/>
          </p:spPr>
          <p:txBody>
            <a:bodyPr wrap="square" rtlCol="0">
              <a:spAutoFit/>
            </a:bodyPr>
            <a:lstStyle/>
            <a:p>
              <a:pPr algn="l"/>
              <a:r>
                <a:rPr lang="en-GB" sz="1100" dirty="0"/>
                <a:t>Compensation solenoid support</a:t>
              </a:r>
            </a:p>
          </p:txBody>
        </p:sp>
        <p:sp>
          <p:nvSpPr>
            <p:cNvPr id="48" name="TextBox 32">
              <a:extLst>
                <a:ext uri="{FF2B5EF4-FFF2-40B4-BE49-F238E27FC236}">
                  <a16:creationId xmlns:a16="http://schemas.microsoft.com/office/drawing/2014/main" id="{15758FBB-7997-29EE-90D6-EAEA0DC32180}"/>
                </a:ext>
              </a:extLst>
            </p:cNvPr>
            <p:cNvSpPr txBox="1"/>
            <p:nvPr/>
          </p:nvSpPr>
          <p:spPr>
            <a:xfrm>
              <a:off x="4755626" y="2784330"/>
              <a:ext cx="1431109" cy="430887"/>
            </a:xfrm>
            <a:prstGeom prst="rect">
              <a:avLst/>
            </a:prstGeom>
            <a:noFill/>
          </p:spPr>
          <p:txBody>
            <a:bodyPr wrap="square" rtlCol="0">
              <a:spAutoFit/>
            </a:bodyPr>
            <a:lstStyle/>
            <a:p>
              <a:pPr algn="l"/>
              <a:r>
                <a:rPr lang="en-GB" sz="1100" dirty="0"/>
                <a:t>Screening solenoid support</a:t>
              </a:r>
            </a:p>
          </p:txBody>
        </p:sp>
        <p:cxnSp>
          <p:nvCxnSpPr>
            <p:cNvPr id="49" name="Straight Arrow Connector 6">
              <a:extLst>
                <a:ext uri="{FF2B5EF4-FFF2-40B4-BE49-F238E27FC236}">
                  <a16:creationId xmlns:a16="http://schemas.microsoft.com/office/drawing/2014/main" id="{DA9BF76A-C663-2AEA-2C7D-AC85C059AD66}"/>
                </a:ext>
              </a:extLst>
            </p:cNvPr>
            <p:cNvCxnSpPr/>
            <p:nvPr/>
          </p:nvCxnSpPr>
          <p:spPr>
            <a:xfrm flipH="1" flipV="1">
              <a:off x="5901273" y="4227934"/>
              <a:ext cx="241378" cy="41536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33">
              <a:extLst>
                <a:ext uri="{FF2B5EF4-FFF2-40B4-BE49-F238E27FC236}">
                  <a16:creationId xmlns:a16="http://schemas.microsoft.com/office/drawing/2014/main" id="{D8A4A789-498E-7B38-98BA-C14ECC8FCB49}"/>
                </a:ext>
              </a:extLst>
            </p:cNvPr>
            <p:cNvCxnSpPr/>
            <p:nvPr/>
          </p:nvCxnSpPr>
          <p:spPr>
            <a:xfrm flipH="1" flipV="1">
              <a:off x="6487760" y="4098705"/>
              <a:ext cx="241378" cy="41536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34">
              <a:extLst>
                <a:ext uri="{FF2B5EF4-FFF2-40B4-BE49-F238E27FC236}">
                  <a16:creationId xmlns:a16="http://schemas.microsoft.com/office/drawing/2014/main" id="{10E04D40-68EF-39E1-73CA-452303C025EE}"/>
                </a:ext>
              </a:extLst>
            </p:cNvPr>
            <p:cNvCxnSpPr>
              <a:cxnSpLocks/>
            </p:cNvCxnSpPr>
            <p:nvPr/>
          </p:nvCxnSpPr>
          <p:spPr>
            <a:xfrm flipH="1" flipV="1">
              <a:off x="6795146" y="3879144"/>
              <a:ext cx="480246" cy="7953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35">
              <a:extLst>
                <a:ext uri="{FF2B5EF4-FFF2-40B4-BE49-F238E27FC236}">
                  <a16:creationId xmlns:a16="http://schemas.microsoft.com/office/drawing/2014/main" id="{A2890A28-5D51-B605-D28E-C79642BE26E7}"/>
                </a:ext>
              </a:extLst>
            </p:cNvPr>
            <p:cNvCxnSpPr>
              <a:cxnSpLocks/>
            </p:cNvCxnSpPr>
            <p:nvPr/>
          </p:nvCxnSpPr>
          <p:spPr>
            <a:xfrm flipH="1" flipV="1">
              <a:off x="7177429" y="3844530"/>
              <a:ext cx="381232" cy="6236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40">
              <a:extLst>
                <a:ext uri="{FF2B5EF4-FFF2-40B4-BE49-F238E27FC236}">
                  <a16:creationId xmlns:a16="http://schemas.microsoft.com/office/drawing/2014/main" id="{1FFF7CED-E7B1-7822-9224-01580B2B0DC0}"/>
                </a:ext>
              </a:extLst>
            </p:cNvPr>
            <p:cNvCxnSpPr>
              <a:cxnSpLocks/>
            </p:cNvCxnSpPr>
            <p:nvPr/>
          </p:nvCxnSpPr>
          <p:spPr>
            <a:xfrm flipH="1" flipV="1">
              <a:off x="8333545" y="3351045"/>
              <a:ext cx="381232" cy="6236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41">
              <a:extLst>
                <a:ext uri="{FF2B5EF4-FFF2-40B4-BE49-F238E27FC236}">
                  <a16:creationId xmlns:a16="http://schemas.microsoft.com/office/drawing/2014/main" id="{A6A8447B-0D3D-1BFB-0668-88DF7B12D13A}"/>
                </a:ext>
              </a:extLst>
            </p:cNvPr>
            <p:cNvCxnSpPr>
              <a:cxnSpLocks/>
            </p:cNvCxnSpPr>
            <p:nvPr/>
          </p:nvCxnSpPr>
          <p:spPr>
            <a:xfrm flipH="1" flipV="1">
              <a:off x="7785288" y="3509060"/>
              <a:ext cx="381232" cy="6236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42">
              <a:extLst>
                <a:ext uri="{FF2B5EF4-FFF2-40B4-BE49-F238E27FC236}">
                  <a16:creationId xmlns:a16="http://schemas.microsoft.com/office/drawing/2014/main" id="{35CDFC52-D400-6182-EE23-4B362CCE9DB3}"/>
                </a:ext>
              </a:extLst>
            </p:cNvPr>
            <p:cNvCxnSpPr>
              <a:cxnSpLocks/>
            </p:cNvCxnSpPr>
            <p:nvPr/>
          </p:nvCxnSpPr>
          <p:spPr>
            <a:xfrm flipH="1" flipV="1">
              <a:off x="5230129" y="4523421"/>
              <a:ext cx="193866" cy="3336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46">
              <a:extLst>
                <a:ext uri="{FF2B5EF4-FFF2-40B4-BE49-F238E27FC236}">
                  <a16:creationId xmlns:a16="http://schemas.microsoft.com/office/drawing/2014/main" id="{960991C7-0BFF-94B1-033D-717DE7453B61}"/>
                </a:ext>
              </a:extLst>
            </p:cNvPr>
            <p:cNvCxnSpPr>
              <a:cxnSpLocks/>
            </p:cNvCxnSpPr>
            <p:nvPr/>
          </p:nvCxnSpPr>
          <p:spPr>
            <a:xfrm>
              <a:off x="4672622" y="4125266"/>
              <a:ext cx="223525" cy="3846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49">
              <a:extLst>
                <a:ext uri="{FF2B5EF4-FFF2-40B4-BE49-F238E27FC236}">
                  <a16:creationId xmlns:a16="http://schemas.microsoft.com/office/drawing/2014/main" id="{D3838778-BB71-083A-828F-CD3D5B868A09}"/>
                </a:ext>
              </a:extLst>
            </p:cNvPr>
            <p:cNvCxnSpPr>
              <a:cxnSpLocks/>
            </p:cNvCxnSpPr>
            <p:nvPr/>
          </p:nvCxnSpPr>
          <p:spPr>
            <a:xfrm>
              <a:off x="4290300" y="4512538"/>
              <a:ext cx="112655" cy="19385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1">
              <a:extLst>
                <a:ext uri="{FF2B5EF4-FFF2-40B4-BE49-F238E27FC236}">
                  <a16:creationId xmlns:a16="http://schemas.microsoft.com/office/drawing/2014/main" id="{46A3BBA3-1DB3-CEE1-BCA3-AC4C74C2EB85}"/>
                </a:ext>
              </a:extLst>
            </p:cNvPr>
            <p:cNvCxnSpPr>
              <a:cxnSpLocks/>
            </p:cNvCxnSpPr>
            <p:nvPr/>
          </p:nvCxnSpPr>
          <p:spPr>
            <a:xfrm>
              <a:off x="4745504" y="3509060"/>
              <a:ext cx="488478" cy="8405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4">
              <a:extLst>
                <a:ext uri="{FF2B5EF4-FFF2-40B4-BE49-F238E27FC236}">
                  <a16:creationId xmlns:a16="http://schemas.microsoft.com/office/drawing/2014/main" id="{8D933816-7643-84FD-4395-7516B74C6E7A}"/>
                </a:ext>
              </a:extLst>
            </p:cNvPr>
            <p:cNvCxnSpPr>
              <a:cxnSpLocks/>
            </p:cNvCxnSpPr>
            <p:nvPr/>
          </p:nvCxnSpPr>
          <p:spPr>
            <a:xfrm>
              <a:off x="5501146" y="3079909"/>
              <a:ext cx="556097" cy="9569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6">
              <a:extLst>
                <a:ext uri="{FF2B5EF4-FFF2-40B4-BE49-F238E27FC236}">
                  <a16:creationId xmlns:a16="http://schemas.microsoft.com/office/drawing/2014/main" id="{6EBFCCDF-2503-29CF-62F9-2E20DC8E2273}"/>
                </a:ext>
              </a:extLst>
            </p:cNvPr>
            <p:cNvCxnSpPr>
              <a:cxnSpLocks/>
            </p:cNvCxnSpPr>
            <p:nvPr/>
          </p:nvCxnSpPr>
          <p:spPr>
            <a:xfrm>
              <a:off x="6386055" y="2684057"/>
              <a:ext cx="563256" cy="9692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59">
              <a:extLst>
                <a:ext uri="{FF2B5EF4-FFF2-40B4-BE49-F238E27FC236}">
                  <a16:creationId xmlns:a16="http://schemas.microsoft.com/office/drawing/2014/main" id="{1BD370D0-A79E-2BBA-8EC0-58FC5E7060A6}"/>
                </a:ext>
              </a:extLst>
            </p:cNvPr>
            <p:cNvCxnSpPr>
              <a:cxnSpLocks/>
            </p:cNvCxnSpPr>
            <p:nvPr/>
          </p:nvCxnSpPr>
          <p:spPr>
            <a:xfrm>
              <a:off x="7768149" y="2910553"/>
              <a:ext cx="240664" cy="4141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 name="Textfeld 1">
            <a:extLst>
              <a:ext uri="{FF2B5EF4-FFF2-40B4-BE49-F238E27FC236}">
                <a16:creationId xmlns:a16="http://schemas.microsoft.com/office/drawing/2014/main" id="{6BE2A67E-847B-AC77-607D-62108721BCD2}"/>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
        <p:nvSpPr>
          <p:cNvPr id="4" name="ZoneTexte 17">
            <a:extLst>
              <a:ext uri="{FF2B5EF4-FFF2-40B4-BE49-F238E27FC236}">
                <a16:creationId xmlns:a16="http://schemas.microsoft.com/office/drawing/2014/main" id="{85F682A4-D99A-0784-17D6-D4DFE7DF25C4}"/>
              </a:ext>
            </a:extLst>
          </p:cNvPr>
          <p:cNvSpPr txBox="1"/>
          <p:nvPr/>
        </p:nvSpPr>
        <p:spPr>
          <a:xfrm>
            <a:off x="4055987" y="4805065"/>
            <a:ext cx="1692188" cy="230832"/>
          </a:xfrm>
          <a:prstGeom prst="rect">
            <a:avLst/>
          </a:prstGeom>
          <a:noFill/>
        </p:spPr>
        <p:txBody>
          <a:bodyPr wrap="square" rtlCol="0">
            <a:spAutoFit/>
          </a:bodyPr>
          <a:lstStyle/>
          <a:p>
            <a:r>
              <a:rPr lang="fr-FR" sz="900" dirty="0">
                <a:solidFill>
                  <a:schemeClr val="bg1"/>
                </a:solidFill>
              </a:rPr>
              <a:t>Design by M. Koratzinos</a:t>
            </a:r>
          </a:p>
        </p:txBody>
      </p:sp>
      <p:pic>
        <p:nvPicPr>
          <p:cNvPr id="8" name="Picture 7">
            <a:extLst>
              <a:ext uri="{FF2B5EF4-FFF2-40B4-BE49-F238E27FC236}">
                <a16:creationId xmlns:a16="http://schemas.microsoft.com/office/drawing/2014/main" id="{DE052A1B-D91A-3A98-769A-4676C1626ACE}"/>
              </a:ext>
            </a:extLst>
          </p:cNvPr>
          <p:cNvPicPr>
            <a:picLocks noChangeAspect="1"/>
          </p:cNvPicPr>
          <p:nvPr/>
        </p:nvPicPr>
        <p:blipFill>
          <a:blip r:embed="rId6"/>
          <a:stretch>
            <a:fillRect/>
          </a:stretch>
        </p:blipFill>
        <p:spPr>
          <a:xfrm>
            <a:off x="5723219" y="709954"/>
            <a:ext cx="3346080" cy="1765134"/>
          </a:xfrm>
          <a:prstGeom prst="rect">
            <a:avLst/>
          </a:prstGeom>
        </p:spPr>
      </p:pic>
      <p:sp>
        <p:nvSpPr>
          <p:cNvPr id="9" name="TextBox 19">
            <a:extLst>
              <a:ext uri="{FF2B5EF4-FFF2-40B4-BE49-F238E27FC236}">
                <a16:creationId xmlns:a16="http://schemas.microsoft.com/office/drawing/2014/main" id="{6DE8BCF8-A595-FC53-B190-EB92A29E3A09}"/>
              </a:ext>
            </a:extLst>
          </p:cNvPr>
          <p:cNvSpPr txBox="1"/>
          <p:nvPr/>
        </p:nvSpPr>
        <p:spPr>
          <a:xfrm>
            <a:off x="6588224" y="432732"/>
            <a:ext cx="1661032" cy="261610"/>
          </a:xfrm>
          <a:prstGeom prst="rect">
            <a:avLst/>
          </a:prstGeom>
          <a:noFill/>
        </p:spPr>
        <p:txBody>
          <a:bodyPr wrap="square" rtlCol="0">
            <a:spAutoFit/>
          </a:bodyPr>
          <a:lstStyle/>
          <a:p>
            <a:pPr algn="l"/>
            <a:r>
              <a:rPr lang="en-GB" sz="1100" dirty="0"/>
              <a:t>Design similar to :</a:t>
            </a:r>
          </a:p>
        </p:txBody>
      </p:sp>
    </p:spTree>
    <p:extLst>
      <p:ext uri="{BB962C8B-B14F-4D97-AF65-F5344CB8AC3E}">
        <p14:creationId xmlns:p14="http://schemas.microsoft.com/office/powerpoint/2010/main" val="39566071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23</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 name="Titel 1">
            <a:extLst>
              <a:ext uri="{FF2B5EF4-FFF2-40B4-BE49-F238E27FC236}">
                <a16:creationId xmlns:a16="http://schemas.microsoft.com/office/drawing/2014/main" id="{B3CD077B-43D7-3544-FF12-CD4A596D1DB2}"/>
              </a:ext>
            </a:extLst>
          </p:cNvPr>
          <p:cNvSpPr txBox="1">
            <a:spLocks/>
          </p:cNvSpPr>
          <p:nvPr/>
        </p:nvSpPr>
        <p:spPr>
          <a:xfrm>
            <a:off x="35496" y="443932"/>
            <a:ext cx="2592288"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dirty="0">
                <a:latin typeface="Arial" panose="020B0604020202020204" pitchFamily="34" charset="0"/>
                <a:cs typeface="Arial" panose="020B0604020202020204" pitchFamily="34" charset="0"/>
              </a:rPr>
              <a:t>Conclusion</a:t>
            </a:r>
          </a:p>
        </p:txBody>
      </p:sp>
      <p:sp>
        <p:nvSpPr>
          <p:cNvPr id="4" name="ZoneTexte 19">
            <a:extLst>
              <a:ext uri="{FF2B5EF4-FFF2-40B4-BE49-F238E27FC236}">
                <a16:creationId xmlns:a16="http://schemas.microsoft.com/office/drawing/2014/main" id="{A639FD3A-CE22-ECA4-8CD4-9910716DD8A0}"/>
              </a:ext>
            </a:extLst>
          </p:cNvPr>
          <p:cNvSpPr txBox="1"/>
          <p:nvPr/>
        </p:nvSpPr>
        <p:spPr>
          <a:xfrm>
            <a:off x="184558" y="987574"/>
            <a:ext cx="4032448" cy="2708434"/>
          </a:xfrm>
          <a:prstGeom prst="rect">
            <a:avLst/>
          </a:prstGeom>
          <a:noFill/>
        </p:spPr>
        <p:txBody>
          <a:bodyPr wrap="square">
            <a:spAutoFit/>
          </a:bodyPr>
          <a:lstStyle/>
          <a:p>
            <a:pPr marL="171450" indent="-171450">
              <a:buFont typeface="Wingdings" panose="05000000000000000000" pitchFamily="2" charset="2"/>
              <a:buChar char="Ø"/>
            </a:pPr>
            <a:r>
              <a:rPr lang="en-GB" sz="1000" dirty="0"/>
              <a:t>Listing of the challenges in the FCC-</a:t>
            </a:r>
            <a:r>
              <a:rPr lang="en-GB" sz="1000" dirty="0" err="1"/>
              <a:t>ee</a:t>
            </a:r>
            <a:r>
              <a:rPr lang="en-GB" sz="1000" dirty="0"/>
              <a:t> MDI</a:t>
            </a:r>
          </a:p>
          <a:p>
            <a:pPr marL="171450" indent="-171450">
              <a:buFont typeface="Wingdings" panose="05000000000000000000" pitchFamily="2" charset="2"/>
              <a:buChar char="Ø"/>
            </a:pPr>
            <a:endParaRPr lang="en-GB" sz="1000" dirty="0"/>
          </a:p>
          <a:p>
            <a:pPr marL="171450" indent="-171450">
              <a:buFont typeface="Wingdings" panose="05000000000000000000" pitchFamily="2" charset="2"/>
              <a:buChar char="Ø"/>
            </a:pPr>
            <a:r>
              <a:rPr lang="en-GB" sz="1000" dirty="0"/>
              <a:t>Study of existing systems in similar MDI</a:t>
            </a:r>
          </a:p>
          <a:p>
            <a:pPr marL="171450" indent="-171450">
              <a:buFont typeface="Wingdings" panose="05000000000000000000" pitchFamily="2" charset="2"/>
              <a:buChar char="Ø"/>
            </a:pPr>
            <a:endParaRPr lang="en-GB" sz="1000" dirty="0"/>
          </a:p>
          <a:p>
            <a:pPr marL="171450" indent="-171450">
              <a:buFont typeface="Wingdings" panose="05000000000000000000" pitchFamily="2" charset="2"/>
              <a:buChar char="Ø"/>
            </a:pPr>
            <a:r>
              <a:rPr lang="en-GB" sz="1000" dirty="0"/>
              <a:t>Study of existing sensors</a:t>
            </a:r>
          </a:p>
          <a:p>
            <a:pPr marL="171450" indent="-171450">
              <a:buFont typeface="Wingdings" panose="05000000000000000000" pitchFamily="2" charset="2"/>
              <a:buChar char="Ø"/>
            </a:pPr>
            <a:endParaRPr lang="en-GB" sz="1000" dirty="0"/>
          </a:p>
          <a:p>
            <a:pPr marL="171450" indent="-171450">
              <a:buFont typeface="Wingdings" panose="05000000000000000000" pitchFamily="2" charset="2"/>
              <a:buChar char="Ø"/>
            </a:pPr>
            <a:r>
              <a:rPr lang="en-GB" sz="1000" dirty="0"/>
              <a:t>Proposition for a new system</a:t>
            </a:r>
          </a:p>
          <a:p>
            <a:pPr marL="514313" lvl="1" indent="-171450">
              <a:buFont typeface="Wingdings" panose="05000000000000000000" pitchFamily="2" charset="2"/>
              <a:buChar char="Ø"/>
            </a:pPr>
            <a:endParaRPr lang="en-GB" sz="1000" dirty="0"/>
          </a:p>
          <a:p>
            <a:pPr marL="514313" lvl="1" indent="-171450">
              <a:buFont typeface="Wingdings" panose="05000000000000000000" pitchFamily="2" charset="2"/>
              <a:buChar char="Ø"/>
            </a:pPr>
            <a:r>
              <a:rPr lang="en-GB" sz="1000" dirty="0"/>
              <a:t>External alignment system</a:t>
            </a:r>
          </a:p>
          <a:p>
            <a:pPr marL="514313" lvl="1" indent="-171450">
              <a:buFont typeface="Wingdings" panose="05000000000000000000" pitchFamily="2" charset="2"/>
              <a:buChar char="Ø"/>
            </a:pPr>
            <a:endParaRPr lang="en-GB" sz="1000" dirty="0"/>
          </a:p>
          <a:p>
            <a:pPr marL="514313" lvl="1" indent="-171450">
              <a:buFont typeface="Wingdings" panose="05000000000000000000" pitchFamily="2" charset="2"/>
              <a:buChar char="Ø"/>
            </a:pPr>
            <a:r>
              <a:rPr lang="en-GB" sz="1000" dirty="0"/>
              <a:t>Internal alignment system</a:t>
            </a:r>
          </a:p>
          <a:p>
            <a:pPr marL="514313" lvl="1" indent="-171450">
              <a:buFont typeface="Wingdings" panose="05000000000000000000" pitchFamily="2" charset="2"/>
              <a:buChar char="Ø"/>
            </a:pPr>
            <a:endParaRPr lang="en-GB" sz="1000" dirty="0"/>
          </a:p>
          <a:p>
            <a:pPr marL="171450" indent="-171450">
              <a:buFont typeface="Wingdings" panose="05000000000000000000" pitchFamily="2" charset="2"/>
              <a:buChar char="Ø"/>
            </a:pPr>
            <a:r>
              <a:rPr lang="en-GB" sz="1000" dirty="0"/>
              <a:t>Simulations</a:t>
            </a:r>
          </a:p>
          <a:p>
            <a:pPr marL="171450" indent="-171450">
              <a:buFont typeface="Wingdings" panose="05000000000000000000" pitchFamily="2" charset="2"/>
              <a:buChar char="Ø"/>
            </a:pPr>
            <a:endParaRPr lang="en-GB" sz="1000" dirty="0"/>
          </a:p>
          <a:p>
            <a:pPr marL="171450" indent="-171450">
              <a:buFont typeface="Wingdings" panose="05000000000000000000" pitchFamily="2" charset="2"/>
              <a:buChar char="Ø"/>
            </a:pPr>
            <a:r>
              <a:rPr lang="en-GB" sz="1000" dirty="0"/>
              <a:t>Prototype testing</a:t>
            </a:r>
          </a:p>
          <a:p>
            <a:pPr marL="171450" indent="-171450">
              <a:buFont typeface="Wingdings" panose="05000000000000000000" pitchFamily="2" charset="2"/>
              <a:buChar char="Ø"/>
            </a:pPr>
            <a:endParaRPr lang="en-GB" sz="1000" dirty="0"/>
          </a:p>
          <a:p>
            <a:pPr marL="171450" indent="-171450">
              <a:buFont typeface="Wingdings" panose="05000000000000000000" pitchFamily="2" charset="2"/>
              <a:buChar char="Ø"/>
            </a:pPr>
            <a:r>
              <a:rPr lang="en-GB" sz="1000" dirty="0"/>
              <a:t>Discussion</a:t>
            </a:r>
          </a:p>
        </p:txBody>
      </p:sp>
      <p:sp>
        <p:nvSpPr>
          <p:cNvPr id="3" name="Textfeld 1">
            <a:extLst>
              <a:ext uri="{FF2B5EF4-FFF2-40B4-BE49-F238E27FC236}">
                <a16:creationId xmlns:a16="http://schemas.microsoft.com/office/drawing/2014/main" id="{49110AA7-580B-E406-92CD-8CD2661FAC85}"/>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pic>
        <p:nvPicPr>
          <p:cNvPr id="5" name="Picture 4">
            <a:extLst>
              <a:ext uri="{FF2B5EF4-FFF2-40B4-BE49-F238E27FC236}">
                <a16:creationId xmlns:a16="http://schemas.microsoft.com/office/drawing/2014/main" id="{B7E2BD8A-C73C-893F-A127-B9F829B5ED31}"/>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286421" y="2399357"/>
            <a:ext cx="3833294" cy="2646645"/>
          </a:xfrm>
          <a:prstGeom prst="rect">
            <a:avLst/>
          </a:prstGeom>
        </p:spPr>
      </p:pic>
      <p:grpSp>
        <p:nvGrpSpPr>
          <p:cNvPr id="6" name="Groupe 23">
            <a:extLst>
              <a:ext uri="{FF2B5EF4-FFF2-40B4-BE49-F238E27FC236}">
                <a16:creationId xmlns:a16="http://schemas.microsoft.com/office/drawing/2014/main" id="{B232A26D-FCFE-9AF6-4382-7B20A094C124}"/>
              </a:ext>
            </a:extLst>
          </p:cNvPr>
          <p:cNvGrpSpPr/>
          <p:nvPr/>
        </p:nvGrpSpPr>
        <p:grpSpPr>
          <a:xfrm>
            <a:off x="7274872" y="2417164"/>
            <a:ext cx="1832247" cy="2646645"/>
            <a:chOff x="7048500" y="0"/>
            <a:chExt cx="5143500" cy="6858000"/>
          </a:xfrm>
        </p:grpSpPr>
        <p:pic>
          <p:nvPicPr>
            <p:cNvPr id="7" name="Image 4">
              <a:extLst>
                <a:ext uri="{FF2B5EF4-FFF2-40B4-BE49-F238E27FC236}">
                  <a16:creationId xmlns:a16="http://schemas.microsoft.com/office/drawing/2014/main" id="{BF681860-BAB4-FC86-C07B-55747A0642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48500" y="0"/>
              <a:ext cx="5143500" cy="6858000"/>
            </a:xfrm>
            <a:prstGeom prst="rect">
              <a:avLst/>
            </a:prstGeom>
          </p:spPr>
        </p:pic>
        <p:cxnSp>
          <p:nvCxnSpPr>
            <p:cNvPr id="8" name="Connecteur droit 6">
              <a:extLst>
                <a:ext uri="{FF2B5EF4-FFF2-40B4-BE49-F238E27FC236}">
                  <a16:creationId xmlns:a16="http://schemas.microsoft.com/office/drawing/2014/main" id="{BA4F179D-454A-CA00-EBB8-F506D4DBD65C}"/>
                </a:ext>
              </a:extLst>
            </p:cNvPr>
            <p:cNvCxnSpPr>
              <a:cxnSpLocks/>
            </p:cNvCxnSpPr>
            <p:nvPr/>
          </p:nvCxnSpPr>
          <p:spPr>
            <a:xfrm flipH="1" flipV="1">
              <a:off x="10300386" y="2045043"/>
              <a:ext cx="1030760" cy="2774092"/>
            </a:xfrm>
            <a:prstGeom prst="line">
              <a:avLst/>
            </a:prstGeom>
            <a:ln>
              <a:solidFill>
                <a:srgbClr val="FF7E00"/>
              </a:solidFill>
            </a:ln>
            <a:effectLst>
              <a:glow rad="63500">
                <a:srgbClr val="FF7E00">
                  <a:alpha val="40000"/>
                </a:srgbClr>
              </a:glow>
            </a:effectLst>
          </p:spPr>
          <p:style>
            <a:lnRef idx="1">
              <a:schemeClr val="accent1"/>
            </a:lnRef>
            <a:fillRef idx="0">
              <a:schemeClr val="accent1"/>
            </a:fillRef>
            <a:effectRef idx="0">
              <a:schemeClr val="accent1"/>
            </a:effectRef>
            <a:fontRef idx="minor">
              <a:schemeClr val="tx1"/>
            </a:fontRef>
          </p:style>
        </p:cxnSp>
        <p:cxnSp>
          <p:nvCxnSpPr>
            <p:cNvPr id="14" name="Connecteur droit 8">
              <a:extLst>
                <a:ext uri="{FF2B5EF4-FFF2-40B4-BE49-F238E27FC236}">
                  <a16:creationId xmlns:a16="http://schemas.microsoft.com/office/drawing/2014/main" id="{BF959C60-89CE-FFE5-AA21-D9C4473D0DE0}"/>
                </a:ext>
              </a:extLst>
            </p:cNvPr>
            <p:cNvCxnSpPr/>
            <p:nvPr/>
          </p:nvCxnSpPr>
          <p:spPr>
            <a:xfrm flipH="1" flipV="1">
              <a:off x="9912693" y="1989438"/>
              <a:ext cx="370703" cy="1488989"/>
            </a:xfrm>
            <a:prstGeom prst="line">
              <a:avLst/>
            </a:prstGeom>
            <a:ln>
              <a:solidFill>
                <a:srgbClr val="6EFF47"/>
              </a:solidFill>
            </a:ln>
            <a:effectLst>
              <a:glow rad="63500">
                <a:srgbClr val="30FC00">
                  <a:alpha val="40000"/>
                </a:srgbClr>
              </a:glow>
            </a:effectLst>
          </p:spPr>
          <p:style>
            <a:lnRef idx="1">
              <a:schemeClr val="accent1"/>
            </a:lnRef>
            <a:fillRef idx="0">
              <a:schemeClr val="accent1"/>
            </a:fillRef>
            <a:effectRef idx="0">
              <a:schemeClr val="accent1"/>
            </a:effectRef>
            <a:fontRef idx="minor">
              <a:schemeClr val="tx1"/>
            </a:fontRef>
          </p:style>
        </p:cxnSp>
        <p:cxnSp>
          <p:nvCxnSpPr>
            <p:cNvPr id="19" name="Connecteur droit 10">
              <a:extLst>
                <a:ext uri="{FF2B5EF4-FFF2-40B4-BE49-F238E27FC236}">
                  <a16:creationId xmlns:a16="http://schemas.microsoft.com/office/drawing/2014/main" id="{B9868C0F-6694-5949-91A4-57C59504BC9A}"/>
                </a:ext>
              </a:extLst>
            </p:cNvPr>
            <p:cNvCxnSpPr>
              <a:cxnSpLocks/>
            </p:cNvCxnSpPr>
            <p:nvPr/>
          </p:nvCxnSpPr>
          <p:spPr>
            <a:xfrm flipH="1" flipV="1">
              <a:off x="9538901" y="2004883"/>
              <a:ext cx="130261" cy="633284"/>
            </a:xfrm>
            <a:prstGeom prst="line">
              <a:avLst/>
            </a:prstGeom>
            <a:ln>
              <a:solidFill>
                <a:srgbClr val="0096FF"/>
              </a:solidFill>
            </a:ln>
            <a:effectLst>
              <a:glow rad="63500">
                <a:srgbClr val="0096FF">
                  <a:alpha val="40000"/>
                </a:srgbClr>
              </a:glow>
            </a:effectLst>
          </p:spPr>
          <p:style>
            <a:lnRef idx="1">
              <a:schemeClr val="accent1"/>
            </a:lnRef>
            <a:fillRef idx="0">
              <a:schemeClr val="accent1"/>
            </a:fillRef>
            <a:effectRef idx="0">
              <a:schemeClr val="accent1"/>
            </a:effectRef>
            <a:fontRef idx="minor">
              <a:schemeClr val="tx1"/>
            </a:fontRef>
          </p:style>
        </p:cxnSp>
        <p:cxnSp>
          <p:nvCxnSpPr>
            <p:cNvPr id="21" name="Connecteur droit 12">
              <a:extLst>
                <a:ext uri="{FF2B5EF4-FFF2-40B4-BE49-F238E27FC236}">
                  <a16:creationId xmlns:a16="http://schemas.microsoft.com/office/drawing/2014/main" id="{8DD406CB-33E4-27FE-E128-C3331A8A0751}"/>
                </a:ext>
              </a:extLst>
            </p:cNvPr>
            <p:cNvCxnSpPr/>
            <p:nvPr/>
          </p:nvCxnSpPr>
          <p:spPr>
            <a:xfrm flipH="1" flipV="1">
              <a:off x="10524353" y="3589638"/>
              <a:ext cx="67962" cy="216243"/>
            </a:xfrm>
            <a:prstGeom prst="line">
              <a:avLst/>
            </a:prstGeom>
            <a:ln>
              <a:solidFill>
                <a:srgbClr val="7030A0"/>
              </a:solidFill>
            </a:ln>
            <a:effectLst>
              <a:glow rad="101600">
                <a:srgbClr val="FF33CC">
                  <a:alpha val="60000"/>
                </a:srgbClr>
              </a:glow>
            </a:effectLst>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A82CEC2C-DC1D-9CAC-91AE-056EC9D76A63}"/>
              </a:ext>
            </a:extLst>
          </p:cNvPr>
          <p:cNvGrpSpPr/>
          <p:nvPr/>
        </p:nvGrpSpPr>
        <p:grpSpPr>
          <a:xfrm>
            <a:off x="4630814" y="445896"/>
            <a:ext cx="3702600" cy="1910038"/>
            <a:chOff x="49369" y="1923678"/>
            <a:chExt cx="6241611" cy="3219822"/>
          </a:xfrm>
        </p:grpSpPr>
        <p:grpSp>
          <p:nvGrpSpPr>
            <p:cNvPr id="25" name="Group 24">
              <a:extLst>
                <a:ext uri="{FF2B5EF4-FFF2-40B4-BE49-F238E27FC236}">
                  <a16:creationId xmlns:a16="http://schemas.microsoft.com/office/drawing/2014/main" id="{E22CD250-9C15-ABF6-E54F-42B8481C99DE}"/>
                </a:ext>
              </a:extLst>
            </p:cNvPr>
            <p:cNvGrpSpPr/>
            <p:nvPr/>
          </p:nvGrpSpPr>
          <p:grpSpPr>
            <a:xfrm>
              <a:off x="49369" y="1923678"/>
              <a:ext cx="6241611" cy="3219822"/>
              <a:chOff x="49369" y="1923678"/>
              <a:chExt cx="6241611" cy="3219822"/>
            </a:xfrm>
          </p:grpSpPr>
          <p:pic>
            <p:nvPicPr>
              <p:cNvPr id="27" name="Picture 26">
                <a:extLst>
                  <a:ext uri="{FF2B5EF4-FFF2-40B4-BE49-F238E27FC236}">
                    <a16:creationId xmlns:a16="http://schemas.microsoft.com/office/drawing/2014/main" id="{F9F975C3-A7C7-29F6-BEA8-2DDDB102E2B8}"/>
                  </a:ext>
                </a:extLst>
              </p:cNvPr>
              <p:cNvPicPr>
                <a:picLocks noChangeAspect="1"/>
              </p:cNvPicPr>
              <p:nvPr/>
            </p:nvPicPr>
            <p:blipFill rotWithShape="1">
              <a:blip r:embed="rId6">
                <a:extLst>
                  <a:ext uri="{28A0092B-C50C-407E-A947-70E740481C1C}">
                    <a14:useLocalDpi xmlns:a14="http://schemas.microsoft.com/office/drawing/2010/main" val="0"/>
                  </a:ext>
                </a:extLst>
              </a:blip>
              <a:srcRect t="8291" b="-1"/>
              <a:stretch/>
            </p:blipFill>
            <p:spPr>
              <a:xfrm>
                <a:off x="49369" y="1923678"/>
                <a:ext cx="6241611" cy="3219822"/>
              </a:xfrm>
              <a:prstGeom prst="rect">
                <a:avLst/>
              </a:prstGeom>
              <a:ln>
                <a:noFill/>
              </a:ln>
            </p:spPr>
          </p:pic>
          <p:sp>
            <p:nvSpPr>
              <p:cNvPr id="28" name="Rectangle 27">
                <a:extLst>
                  <a:ext uri="{FF2B5EF4-FFF2-40B4-BE49-F238E27FC236}">
                    <a16:creationId xmlns:a16="http://schemas.microsoft.com/office/drawing/2014/main" id="{69F9D42D-2325-100D-F685-62D47F090F07}"/>
                  </a:ext>
                </a:extLst>
              </p:cNvPr>
              <p:cNvSpPr/>
              <p:nvPr/>
            </p:nvSpPr>
            <p:spPr>
              <a:xfrm>
                <a:off x="323528" y="1995686"/>
                <a:ext cx="1377926" cy="2784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Rectangle 25">
              <a:extLst>
                <a:ext uri="{FF2B5EF4-FFF2-40B4-BE49-F238E27FC236}">
                  <a16:creationId xmlns:a16="http://schemas.microsoft.com/office/drawing/2014/main" id="{DC3B00B0-E2C6-9674-B8DF-D0A5790694B9}"/>
                </a:ext>
              </a:extLst>
            </p:cNvPr>
            <p:cNvSpPr/>
            <p:nvPr/>
          </p:nvSpPr>
          <p:spPr>
            <a:xfrm>
              <a:off x="3624194" y="4758370"/>
              <a:ext cx="2459974" cy="2784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9" name="Image 17">
            <a:extLst>
              <a:ext uri="{FF2B5EF4-FFF2-40B4-BE49-F238E27FC236}">
                <a16:creationId xmlns:a16="http://schemas.microsoft.com/office/drawing/2014/main" id="{C56C0EFC-9FCD-F416-D4DF-4DC681322A23}"/>
              </a:ext>
            </a:extLst>
          </p:cNvPr>
          <p:cNvPicPr>
            <a:picLocks noChangeAspect="1"/>
          </p:cNvPicPr>
          <p:nvPr/>
        </p:nvPicPr>
        <p:blipFill rotWithShape="1">
          <a:blip r:embed="rId7"/>
          <a:srcRect t="8513" b="8492"/>
          <a:stretch/>
        </p:blipFill>
        <p:spPr>
          <a:xfrm>
            <a:off x="459138" y="4141069"/>
            <a:ext cx="3536798" cy="970557"/>
          </a:xfrm>
          <a:prstGeom prst="rect">
            <a:avLst/>
          </a:prstGeom>
        </p:spPr>
      </p:pic>
    </p:spTree>
    <p:extLst>
      <p:ext uri="{BB962C8B-B14F-4D97-AF65-F5344CB8AC3E}">
        <p14:creationId xmlns:p14="http://schemas.microsoft.com/office/powerpoint/2010/main" val="36143038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7" name="Textfeld 2">
            <a:extLst>
              <a:ext uri="{FF2B5EF4-FFF2-40B4-BE49-F238E27FC236}">
                <a16:creationId xmlns:a16="http://schemas.microsoft.com/office/drawing/2014/main" id="{275E471C-8117-4C13-8EB5-7358488D085B}"/>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0" name="Picture 9" descr="A picture containing graphical user interface&#10;&#10;Description automatically generated">
            <a:extLst>
              <a:ext uri="{FF2B5EF4-FFF2-40B4-BE49-F238E27FC236}">
                <a16:creationId xmlns:a16="http://schemas.microsoft.com/office/drawing/2014/main" id="{823CD3A2-8B26-42A3-8AB3-38351190AB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14" name="Foliennummernplatzhalter 4">
            <a:extLst>
              <a:ext uri="{FF2B5EF4-FFF2-40B4-BE49-F238E27FC236}">
                <a16:creationId xmlns:a16="http://schemas.microsoft.com/office/drawing/2014/main" id="{AD812518-50CF-45A1-93CC-F46A23B6FF6E}"/>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24</a:t>
            </a:r>
          </a:p>
        </p:txBody>
      </p:sp>
      <p:sp>
        <p:nvSpPr>
          <p:cNvPr id="3" name="Textfeld 1">
            <a:extLst>
              <a:ext uri="{FF2B5EF4-FFF2-40B4-BE49-F238E27FC236}">
                <a16:creationId xmlns:a16="http://schemas.microsoft.com/office/drawing/2014/main" id="{F7285B15-F09B-DFA0-7C22-3AA6A3989DA6}"/>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34362216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Spares</a:t>
            </a:r>
            <a:endParaRPr lang="de-AT" dirty="0"/>
          </a:p>
        </p:txBody>
      </p:sp>
      <p:sp>
        <p:nvSpPr>
          <p:cNvPr id="7" name="Textfeld 2">
            <a:extLst>
              <a:ext uri="{FF2B5EF4-FFF2-40B4-BE49-F238E27FC236}">
                <a16:creationId xmlns:a16="http://schemas.microsoft.com/office/drawing/2014/main" id="{275E471C-8117-4C13-8EB5-7358488D085B}"/>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0" name="Picture 9" descr="A picture containing graphical user interface&#10;&#10;Description automatically generated">
            <a:extLst>
              <a:ext uri="{FF2B5EF4-FFF2-40B4-BE49-F238E27FC236}">
                <a16:creationId xmlns:a16="http://schemas.microsoft.com/office/drawing/2014/main" id="{823CD3A2-8B26-42A3-8AB3-38351190AB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12" name="Foliennummernplatzhalter 4">
            <a:extLst>
              <a:ext uri="{FF2B5EF4-FFF2-40B4-BE49-F238E27FC236}">
                <a16:creationId xmlns:a16="http://schemas.microsoft.com/office/drawing/2014/main" id="{D242B62E-7385-44F2-9131-C4F6C49E598E}"/>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25</a:t>
            </a:r>
          </a:p>
        </p:txBody>
      </p:sp>
      <p:sp>
        <p:nvSpPr>
          <p:cNvPr id="3" name="Textfeld 1">
            <a:extLst>
              <a:ext uri="{FF2B5EF4-FFF2-40B4-BE49-F238E27FC236}">
                <a16:creationId xmlns:a16="http://schemas.microsoft.com/office/drawing/2014/main" id="{D653D5E3-D06F-6E3D-9775-D95C90F6DCCA}"/>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35884848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26</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Coordinate system definition</a:t>
            </a:r>
            <a:endParaRPr lang="en-US" sz="1800"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60C15F8F-B4A9-2103-BDDE-6E0FA489D80D}"/>
              </a:ext>
            </a:extLst>
          </p:cNvPr>
          <p:cNvSpPr>
            <a:spLocks noChangeArrowheads="1"/>
          </p:cNvSpPr>
          <p:nvPr/>
        </p:nvSpPr>
        <p:spPr bwMode="auto">
          <a:xfrm>
            <a:off x="630276" y="853706"/>
            <a:ext cx="7782892"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fr-FR"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Deformations are defined in the (O, </a:t>
            </a:r>
            <a:r>
              <a:rPr kumimoji="0" lang="en-GB" altLang="fr-FR"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Cambria Math" panose="02040503050406030204" pitchFamily="18" charset="0"/>
              </a:rPr>
              <a:t>𝑂𝑥</a:t>
            </a:r>
            <a:r>
              <a:rPr kumimoji="0" lang="en-GB" altLang="fr-FR"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n-GB" altLang="fr-FR"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Cambria Math" panose="02040503050406030204" pitchFamily="18" charset="0"/>
              </a:rPr>
              <a:t>𝑂𝑦</a:t>
            </a:r>
            <a:r>
              <a:rPr kumimoji="0" lang="en-GB" altLang="fr-FR"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n-GB" altLang="fr-FR"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Cambria Math" panose="02040503050406030204" pitchFamily="18" charset="0"/>
              </a:rPr>
              <a:t>𝑂𝑧</a:t>
            </a:r>
            <a:r>
              <a:rPr kumimoji="0" lang="en-GB" altLang="fr-FR"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Euclidean system linked to the interface plate, shown in Figure 11. The origin of this system is the centre of the plate, the </a:t>
            </a:r>
            <a:r>
              <a:rPr kumimoji="0" lang="en-GB" altLang="fr-FR"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Cambria Math" panose="02040503050406030204" pitchFamily="18" charset="0"/>
              </a:rPr>
              <a:t>𝑂𝑥 </a:t>
            </a:r>
            <a:r>
              <a:rPr kumimoji="0" lang="en-GB" altLang="fr-FR"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is perpendicular to the plate (and ideally is the bisecto</a:t>
            </a:r>
            <a:r>
              <a:rPr lang="en-GB" altLang="fr-FR" sz="1100" dirty="0">
                <a:latin typeface="Arial" panose="020B0604020202020204" pitchFamily="34" charset="0"/>
                <a:ea typeface="Times New Roman" panose="02020603050405020304" pitchFamily="18" charset="0"/>
              </a:rPr>
              <a:t>r of the crossing angle between the two beams)</a:t>
            </a:r>
            <a:r>
              <a:rPr kumimoji="0" lang="en-GB" altLang="fr-FR"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n-GB" altLang="fr-FR"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Cambria Math" panose="02040503050406030204" pitchFamily="18" charset="0"/>
              </a:rPr>
              <a:t>𝑂𝑦 </a:t>
            </a:r>
            <a:r>
              <a:rPr kumimoji="0" lang="en-GB" altLang="fr-FR"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is the intersection of the plane of the plate and the plane formed by the incoming and outgoing beams and </a:t>
            </a:r>
            <a:r>
              <a:rPr kumimoji="0" lang="en-GB" altLang="fr-FR"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Cambria Math" panose="02040503050406030204" pitchFamily="18" charset="0"/>
              </a:rPr>
              <a:t>𝑂𝑧 </a:t>
            </a:r>
            <a:r>
              <a:rPr kumimoji="0" lang="en-GB" altLang="fr-FR"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is the last vector in order to form an oriented orthogonal system.</a:t>
            </a:r>
            <a:endParaRPr kumimoji="0" lang="en-GB" altLang="fr-FR" sz="1800" b="0" i="0" u="none" strike="noStrike" cap="none" normalizeH="0" baseline="0" dirty="0">
              <a:ln>
                <a:noFill/>
              </a:ln>
              <a:solidFill>
                <a:schemeClr val="tx1"/>
              </a:solidFill>
              <a:effectLst/>
              <a:latin typeface="Arial" panose="020B0604020202020204" pitchFamily="34" charset="0"/>
            </a:endParaRPr>
          </a:p>
        </p:txBody>
      </p:sp>
      <p:grpSp>
        <p:nvGrpSpPr>
          <p:cNvPr id="32" name="Group 170">
            <a:extLst>
              <a:ext uri="{FF2B5EF4-FFF2-40B4-BE49-F238E27FC236}">
                <a16:creationId xmlns:a16="http://schemas.microsoft.com/office/drawing/2014/main" id="{79EE1CF8-40F7-4553-351F-D0174387B008}"/>
              </a:ext>
            </a:extLst>
          </p:cNvPr>
          <p:cNvGrpSpPr/>
          <p:nvPr/>
        </p:nvGrpSpPr>
        <p:grpSpPr>
          <a:xfrm>
            <a:off x="4067944" y="1851670"/>
            <a:ext cx="4250523" cy="3009815"/>
            <a:chOff x="361681" y="0"/>
            <a:chExt cx="4250523" cy="3009875"/>
          </a:xfrm>
        </p:grpSpPr>
        <p:pic>
          <p:nvPicPr>
            <p:cNvPr id="40" name="Image 39">
              <a:extLst>
                <a:ext uri="{FF2B5EF4-FFF2-40B4-BE49-F238E27FC236}">
                  <a16:creationId xmlns:a16="http://schemas.microsoft.com/office/drawing/2014/main" id="{998CA4F8-05C1-3AE1-9DE5-EA49F7ADF7F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1681" y="0"/>
              <a:ext cx="4250523" cy="3009875"/>
            </a:xfrm>
            <a:prstGeom prst="rect">
              <a:avLst/>
            </a:prstGeom>
          </p:spPr>
        </p:pic>
        <p:cxnSp>
          <p:nvCxnSpPr>
            <p:cNvPr id="34" name="Straight Arrow Connector 91">
              <a:extLst>
                <a:ext uri="{FF2B5EF4-FFF2-40B4-BE49-F238E27FC236}">
                  <a16:creationId xmlns:a16="http://schemas.microsoft.com/office/drawing/2014/main" id="{B6CA241F-B108-336A-8CAC-4DDE881C09D9}"/>
                </a:ext>
              </a:extLst>
            </p:cNvPr>
            <p:cNvCxnSpPr/>
            <p:nvPr/>
          </p:nvCxnSpPr>
          <p:spPr>
            <a:xfrm flipH="1">
              <a:off x="2834156" y="1183963"/>
              <a:ext cx="843138" cy="293426"/>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93">
              <a:extLst>
                <a:ext uri="{FF2B5EF4-FFF2-40B4-BE49-F238E27FC236}">
                  <a16:creationId xmlns:a16="http://schemas.microsoft.com/office/drawing/2014/main" id="{EBDFF855-42C9-2832-7415-98B4979DD6DC}"/>
                </a:ext>
              </a:extLst>
            </p:cNvPr>
            <p:cNvCxnSpPr/>
            <p:nvPr/>
          </p:nvCxnSpPr>
          <p:spPr>
            <a:xfrm>
              <a:off x="3673457" y="1194534"/>
              <a:ext cx="423081" cy="409433"/>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94">
              <a:extLst>
                <a:ext uri="{FF2B5EF4-FFF2-40B4-BE49-F238E27FC236}">
                  <a16:creationId xmlns:a16="http://schemas.microsoft.com/office/drawing/2014/main" id="{8F46F7FF-0006-F05F-B4D1-57A7D02DED15}"/>
                </a:ext>
              </a:extLst>
            </p:cNvPr>
            <p:cNvCxnSpPr/>
            <p:nvPr/>
          </p:nvCxnSpPr>
          <p:spPr>
            <a:xfrm flipV="1">
              <a:off x="3675659" y="682937"/>
              <a:ext cx="0" cy="507412"/>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7" name="Text Box 120">
              <a:extLst>
                <a:ext uri="{FF2B5EF4-FFF2-40B4-BE49-F238E27FC236}">
                  <a16:creationId xmlns:a16="http://schemas.microsoft.com/office/drawing/2014/main" id="{2A08C502-A686-70E3-BC52-9F4D9203DD16}"/>
                </a:ext>
              </a:extLst>
            </p:cNvPr>
            <p:cNvSpPr txBox="1"/>
            <p:nvPr/>
          </p:nvSpPr>
          <p:spPr>
            <a:xfrm>
              <a:off x="2632204" y="1273817"/>
              <a:ext cx="248421" cy="301276"/>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Bef>
                  <a:spcPts val="200"/>
                </a:spcBef>
                <a:spcAft>
                  <a:spcPts val="200"/>
                </a:spcAft>
              </a:pPr>
              <a:r>
                <a:rPr lang="en-GB" sz="1100">
                  <a:solidFill>
                    <a:srgbClr val="FFFFFF"/>
                  </a:solidFill>
                  <a:effectLst/>
                  <a:latin typeface="Times New Roman" panose="02020603050405020304" pitchFamily="18" charset="0"/>
                  <a:ea typeface="Times New Roman" panose="02020603050405020304" pitchFamily="18" charset="0"/>
                </a:rPr>
                <a:t>x</a:t>
              </a:r>
              <a:endParaRPr lang="fr-FR" sz="1100">
                <a:effectLst/>
                <a:latin typeface="Times New Roman" panose="02020603050405020304" pitchFamily="18" charset="0"/>
                <a:ea typeface="Times New Roman" panose="02020603050405020304" pitchFamily="18" charset="0"/>
              </a:endParaRPr>
            </a:p>
          </p:txBody>
        </p:sp>
        <p:sp>
          <p:nvSpPr>
            <p:cNvPr id="38" name="Text Box 132">
              <a:extLst>
                <a:ext uri="{FF2B5EF4-FFF2-40B4-BE49-F238E27FC236}">
                  <a16:creationId xmlns:a16="http://schemas.microsoft.com/office/drawing/2014/main" id="{F746BA64-3EF1-A523-94A4-6E61639A233F}"/>
                </a:ext>
              </a:extLst>
            </p:cNvPr>
            <p:cNvSpPr txBox="1"/>
            <p:nvPr/>
          </p:nvSpPr>
          <p:spPr>
            <a:xfrm>
              <a:off x="4096301" y="1453526"/>
              <a:ext cx="248421" cy="301276"/>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Bef>
                  <a:spcPts val="200"/>
                </a:spcBef>
                <a:spcAft>
                  <a:spcPts val="200"/>
                </a:spcAft>
              </a:pPr>
              <a:r>
                <a:rPr lang="en-GB" sz="1100">
                  <a:solidFill>
                    <a:srgbClr val="FFFFFF"/>
                  </a:solidFill>
                  <a:effectLst/>
                  <a:latin typeface="Times New Roman" panose="02020603050405020304" pitchFamily="18" charset="0"/>
                  <a:ea typeface="Times New Roman" panose="02020603050405020304" pitchFamily="18" charset="0"/>
                </a:rPr>
                <a:t>y</a:t>
              </a:r>
              <a:endParaRPr lang="fr-FR" sz="1100">
                <a:effectLst/>
                <a:latin typeface="Times New Roman" panose="02020603050405020304" pitchFamily="18" charset="0"/>
                <a:ea typeface="Times New Roman" panose="02020603050405020304" pitchFamily="18" charset="0"/>
              </a:endParaRPr>
            </a:p>
          </p:txBody>
        </p:sp>
        <p:sp>
          <p:nvSpPr>
            <p:cNvPr id="39" name="Text Box 133">
              <a:extLst>
                <a:ext uri="{FF2B5EF4-FFF2-40B4-BE49-F238E27FC236}">
                  <a16:creationId xmlns:a16="http://schemas.microsoft.com/office/drawing/2014/main" id="{A46B4335-D3A5-10E8-F295-8D58E5F5EF68}"/>
                </a:ext>
              </a:extLst>
            </p:cNvPr>
            <p:cNvSpPr txBox="1"/>
            <p:nvPr/>
          </p:nvSpPr>
          <p:spPr>
            <a:xfrm>
              <a:off x="3530747" y="380559"/>
              <a:ext cx="248421" cy="301276"/>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Bef>
                  <a:spcPts val="200"/>
                </a:spcBef>
                <a:spcAft>
                  <a:spcPts val="200"/>
                </a:spcAft>
              </a:pPr>
              <a:r>
                <a:rPr lang="en-GB" sz="1100">
                  <a:solidFill>
                    <a:srgbClr val="FFFFFF"/>
                  </a:solidFill>
                  <a:effectLst/>
                  <a:latin typeface="Times New Roman" panose="02020603050405020304" pitchFamily="18" charset="0"/>
                  <a:ea typeface="Times New Roman" panose="02020603050405020304" pitchFamily="18" charset="0"/>
                </a:rPr>
                <a:t>z</a:t>
              </a:r>
              <a:endParaRPr lang="fr-FR" sz="1100">
                <a:effectLst/>
                <a:latin typeface="Times New Roman" panose="02020603050405020304" pitchFamily="18" charset="0"/>
                <a:ea typeface="Times New Roman" panose="02020603050405020304" pitchFamily="18" charset="0"/>
              </a:endParaRPr>
            </a:p>
          </p:txBody>
        </p:sp>
      </p:grpSp>
      <p:pic>
        <p:nvPicPr>
          <p:cNvPr id="42" name="Image 25">
            <a:extLst>
              <a:ext uri="{FF2B5EF4-FFF2-40B4-BE49-F238E27FC236}">
                <a16:creationId xmlns:a16="http://schemas.microsoft.com/office/drawing/2014/main" id="{2A5B9E96-EC8B-27A0-F1E9-982904079E64}"/>
              </a:ext>
            </a:extLst>
          </p:cNvPr>
          <p:cNvPicPr>
            <a:picLocks noChangeAspect="1"/>
          </p:cNvPicPr>
          <p:nvPr/>
        </p:nvPicPr>
        <p:blipFill>
          <a:blip r:embed="rId5"/>
          <a:stretch>
            <a:fillRect/>
          </a:stretch>
        </p:blipFill>
        <p:spPr>
          <a:xfrm>
            <a:off x="395536" y="2030205"/>
            <a:ext cx="3351951" cy="2669363"/>
          </a:xfrm>
          <a:prstGeom prst="rect">
            <a:avLst/>
          </a:prstGeom>
        </p:spPr>
      </p:pic>
      <p:sp>
        <p:nvSpPr>
          <p:cNvPr id="3" name="Textfeld 1">
            <a:extLst>
              <a:ext uri="{FF2B5EF4-FFF2-40B4-BE49-F238E27FC236}">
                <a16:creationId xmlns:a16="http://schemas.microsoft.com/office/drawing/2014/main" id="{212D1AFF-2FC0-13AD-7D8F-4754D5664986}"/>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8163850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27</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Deformation model</a:t>
            </a:r>
            <a:endParaRPr lang="en-US" sz="18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32B96E2A-5084-47D0-8792-1E527C366F03}"/>
              </a:ext>
            </a:extLst>
          </p:cNvPr>
          <p:cNvSpPr txBox="1"/>
          <p:nvPr/>
        </p:nvSpPr>
        <p:spPr>
          <a:xfrm>
            <a:off x="42583" y="1059582"/>
            <a:ext cx="2940069" cy="1754326"/>
          </a:xfrm>
          <a:prstGeom prst="rect">
            <a:avLst/>
          </a:prstGeom>
          <a:noFill/>
        </p:spPr>
        <p:txBody>
          <a:bodyPr wrap="square" rtlCol="0">
            <a:spAutoFit/>
          </a:bodyPr>
          <a:lstStyle/>
          <a:p>
            <a:pPr marL="171450" indent="-171450" algn="l">
              <a:buFont typeface="Wingdings" panose="05000000000000000000" pitchFamily="2" charset="2"/>
              <a:buChar char="Ø"/>
            </a:pPr>
            <a:r>
              <a:rPr lang="en-GB" sz="1200" dirty="0"/>
              <a:t>Polynomial (classic model, easy to manipulate)</a:t>
            </a:r>
          </a:p>
          <a:p>
            <a:pPr marL="171450" indent="-171450" algn="l">
              <a:buFont typeface="Wingdings" panose="05000000000000000000" pitchFamily="2" charset="2"/>
              <a:buChar char="Ø"/>
            </a:pPr>
            <a:r>
              <a:rPr lang="en-GB" sz="1200" dirty="0"/>
              <a:t>6 polynomial of degree 4</a:t>
            </a:r>
          </a:p>
          <a:p>
            <a:pPr marL="514313" lvl="1" indent="-171450">
              <a:buFont typeface="Wingdings" panose="05000000000000000000" pitchFamily="2" charset="2"/>
              <a:buChar char="Ø"/>
            </a:pPr>
            <a:r>
              <a:rPr lang="en-GB" sz="1200" dirty="0"/>
              <a:t>Elongation</a:t>
            </a:r>
          </a:p>
          <a:p>
            <a:pPr marL="514313" lvl="1" indent="-171450">
              <a:buFont typeface="Wingdings" panose="05000000000000000000" pitchFamily="2" charset="2"/>
              <a:buChar char="Ø"/>
            </a:pPr>
            <a:r>
              <a:rPr lang="en-GB" sz="1200" dirty="0"/>
              <a:t>Radial deformation (horizontal)</a:t>
            </a:r>
          </a:p>
          <a:p>
            <a:pPr marL="514313" lvl="1" indent="-171450">
              <a:buFont typeface="Wingdings" panose="05000000000000000000" pitchFamily="2" charset="2"/>
              <a:buChar char="Ø"/>
            </a:pPr>
            <a:r>
              <a:rPr lang="en-GB" sz="1200" dirty="0"/>
              <a:t>Radial deformation (vertical)</a:t>
            </a:r>
          </a:p>
          <a:p>
            <a:pPr marL="514313" lvl="1" indent="-171450">
              <a:buFont typeface="Wingdings" panose="05000000000000000000" pitchFamily="2" charset="2"/>
              <a:buChar char="Ø"/>
            </a:pPr>
            <a:r>
              <a:rPr lang="en-GB" sz="1200" dirty="0"/>
              <a:t>Torsion</a:t>
            </a:r>
          </a:p>
          <a:p>
            <a:pPr marL="514313" lvl="1" indent="-171450">
              <a:buFont typeface="Wingdings" panose="05000000000000000000" pitchFamily="2" charset="2"/>
              <a:buChar char="Ø"/>
            </a:pPr>
            <a:r>
              <a:rPr lang="en-GB" sz="1200" dirty="0"/>
              <a:t>Radius deformation (horizontal)</a:t>
            </a:r>
          </a:p>
          <a:p>
            <a:pPr marL="514313" lvl="1" indent="-171450">
              <a:buFont typeface="Wingdings" panose="05000000000000000000" pitchFamily="2" charset="2"/>
              <a:buChar char="Ø"/>
            </a:pPr>
            <a:r>
              <a:rPr lang="en-GB" sz="1200" dirty="0"/>
              <a:t>Radius deformation (vertical)</a:t>
            </a:r>
          </a:p>
        </p:txBody>
      </p:sp>
      <p:pic>
        <p:nvPicPr>
          <p:cNvPr id="12" name="Image 72">
            <a:extLst>
              <a:ext uri="{FF2B5EF4-FFF2-40B4-BE49-F238E27FC236}">
                <a16:creationId xmlns:a16="http://schemas.microsoft.com/office/drawing/2014/main" id="{18643E98-764A-4D84-858E-168B1C9F69C5}"/>
              </a:ext>
            </a:extLst>
          </p:cNvPr>
          <p:cNvPicPr>
            <a:picLocks noChangeAspect="1"/>
          </p:cNvPicPr>
          <p:nvPr/>
        </p:nvPicPr>
        <p:blipFill rotWithShape="1">
          <a:blip r:embed="rId4">
            <a:extLst>
              <a:ext uri="{28A0092B-C50C-407E-A947-70E740481C1C}">
                <a14:useLocalDpi xmlns:a14="http://schemas.microsoft.com/office/drawing/2010/main" val="0"/>
              </a:ext>
            </a:extLst>
          </a:blip>
          <a:srcRect t="8436" b="14417"/>
          <a:stretch/>
        </p:blipFill>
        <p:spPr>
          <a:xfrm>
            <a:off x="4091315" y="2830540"/>
            <a:ext cx="1056749" cy="2261490"/>
          </a:xfrm>
          <a:prstGeom prst="rect">
            <a:avLst/>
          </a:prstGeom>
        </p:spPr>
      </p:pic>
      <p:pic>
        <p:nvPicPr>
          <p:cNvPr id="15" name="Image 74">
            <a:extLst>
              <a:ext uri="{FF2B5EF4-FFF2-40B4-BE49-F238E27FC236}">
                <a16:creationId xmlns:a16="http://schemas.microsoft.com/office/drawing/2014/main" id="{207AC179-5FEA-4DBB-A32B-0665C54B7974}"/>
              </a:ext>
            </a:extLst>
          </p:cNvPr>
          <p:cNvPicPr>
            <a:picLocks noChangeAspect="1"/>
          </p:cNvPicPr>
          <p:nvPr/>
        </p:nvPicPr>
        <p:blipFill rotWithShape="1">
          <a:blip r:embed="rId5">
            <a:extLst>
              <a:ext uri="{28A0092B-C50C-407E-A947-70E740481C1C}">
                <a14:useLocalDpi xmlns:a14="http://schemas.microsoft.com/office/drawing/2010/main" val="0"/>
              </a:ext>
            </a:extLst>
          </a:blip>
          <a:srcRect t="9621" b="14416"/>
          <a:stretch/>
        </p:blipFill>
        <p:spPr>
          <a:xfrm>
            <a:off x="3064091" y="448196"/>
            <a:ext cx="1056749" cy="2226753"/>
          </a:xfrm>
          <a:prstGeom prst="rect">
            <a:avLst/>
          </a:prstGeom>
        </p:spPr>
      </p:pic>
      <p:pic>
        <p:nvPicPr>
          <p:cNvPr id="19" name="Image 76">
            <a:extLst>
              <a:ext uri="{FF2B5EF4-FFF2-40B4-BE49-F238E27FC236}">
                <a16:creationId xmlns:a16="http://schemas.microsoft.com/office/drawing/2014/main" id="{75A6ADFE-2D9E-4561-A1A5-62F01AB3975A}"/>
              </a:ext>
            </a:extLst>
          </p:cNvPr>
          <p:cNvPicPr>
            <a:picLocks noChangeAspect="1"/>
          </p:cNvPicPr>
          <p:nvPr/>
        </p:nvPicPr>
        <p:blipFill rotWithShape="1">
          <a:blip r:embed="rId6">
            <a:extLst>
              <a:ext uri="{28A0092B-C50C-407E-A947-70E740481C1C}">
                <a14:useLocalDpi xmlns:a14="http://schemas.microsoft.com/office/drawing/2010/main" val="0"/>
              </a:ext>
            </a:extLst>
          </a:blip>
          <a:srcRect t="9621" b="14416"/>
          <a:stretch/>
        </p:blipFill>
        <p:spPr>
          <a:xfrm>
            <a:off x="4088057" y="448195"/>
            <a:ext cx="1056749" cy="2226755"/>
          </a:xfrm>
          <a:prstGeom prst="rect">
            <a:avLst/>
          </a:prstGeom>
        </p:spPr>
      </p:pic>
      <p:pic>
        <p:nvPicPr>
          <p:cNvPr id="21" name="Image 78">
            <a:extLst>
              <a:ext uri="{FF2B5EF4-FFF2-40B4-BE49-F238E27FC236}">
                <a16:creationId xmlns:a16="http://schemas.microsoft.com/office/drawing/2014/main" id="{C9189778-08AB-489F-A952-94D0A2A1808F}"/>
              </a:ext>
            </a:extLst>
          </p:cNvPr>
          <p:cNvPicPr>
            <a:picLocks noChangeAspect="1"/>
          </p:cNvPicPr>
          <p:nvPr/>
        </p:nvPicPr>
        <p:blipFill rotWithShape="1">
          <a:blip r:embed="rId7">
            <a:extLst>
              <a:ext uri="{28A0092B-C50C-407E-A947-70E740481C1C}">
                <a14:useLocalDpi xmlns:a14="http://schemas.microsoft.com/office/drawing/2010/main" val="0"/>
              </a:ext>
            </a:extLst>
          </a:blip>
          <a:srcRect t="9623" b="14415"/>
          <a:stretch/>
        </p:blipFill>
        <p:spPr>
          <a:xfrm>
            <a:off x="5078401" y="448194"/>
            <a:ext cx="1056749" cy="2226755"/>
          </a:xfrm>
          <a:prstGeom prst="rect">
            <a:avLst/>
          </a:prstGeom>
        </p:spPr>
      </p:pic>
      <p:pic>
        <p:nvPicPr>
          <p:cNvPr id="22" name="Image 80">
            <a:extLst>
              <a:ext uri="{FF2B5EF4-FFF2-40B4-BE49-F238E27FC236}">
                <a16:creationId xmlns:a16="http://schemas.microsoft.com/office/drawing/2014/main" id="{3771ECE3-7158-4CDE-99C9-7844CDF88E19}"/>
              </a:ext>
            </a:extLst>
          </p:cNvPr>
          <p:cNvPicPr>
            <a:picLocks noChangeAspect="1"/>
          </p:cNvPicPr>
          <p:nvPr/>
        </p:nvPicPr>
        <p:blipFill rotWithShape="1">
          <a:blip r:embed="rId8">
            <a:extLst>
              <a:ext uri="{28A0092B-C50C-407E-A947-70E740481C1C}">
                <a14:useLocalDpi xmlns:a14="http://schemas.microsoft.com/office/drawing/2010/main" val="0"/>
              </a:ext>
            </a:extLst>
          </a:blip>
          <a:srcRect t="10186" b="14415"/>
          <a:stretch/>
        </p:blipFill>
        <p:spPr>
          <a:xfrm>
            <a:off x="6102367" y="464711"/>
            <a:ext cx="1056749" cy="2210240"/>
          </a:xfrm>
          <a:prstGeom prst="rect">
            <a:avLst/>
          </a:prstGeom>
        </p:spPr>
      </p:pic>
      <p:pic>
        <p:nvPicPr>
          <p:cNvPr id="23" name="Image 82">
            <a:extLst>
              <a:ext uri="{FF2B5EF4-FFF2-40B4-BE49-F238E27FC236}">
                <a16:creationId xmlns:a16="http://schemas.microsoft.com/office/drawing/2014/main" id="{50DF904E-74A5-49B0-8975-BB2AF822735A}"/>
              </a:ext>
            </a:extLst>
          </p:cNvPr>
          <p:cNvPicPr>
            <a:picLocks noChangeAspect="1"/>
          </p:cNvPicPr>
          <p:nvPr/>
        </p:nvPicPr>
        <p:blipFill rotWithShape="1">
          <a:blip r:embed="rId9">
            <a:extLst>
              <a:ext uri="{28A0092B-C50C-407E-A947-70E740481C1C}">
                <a14:useLocalDpi xmlns:a14="http://schemas.microsoft.com/office/drawing/2010/main" val="0"/>
              </a:ext>
            </a:extLst>
          </a:blip>
          <a:srcRect t="9823" b="14416"/>
          <a:stretch/>
        </p:blipFill>
        <p:spPr>
          <a:xfrm>
            <a:off x="7020704" y="464710"/>
            <a:ext cx="1056749" cy="2220841"/>
          </a:xfrm>
          <a:prstGeom prst="rect">
            <a:avLst/>
          </a:prstGeom>
        </p:spPr>
      </p:pic>
      <p:pic>
        <p:nvPicPr>
          <p:cNvPr id="24" name="Image 84">
            <a:extLst>
              <a:ext uri="{FF2B5EF4-FFF2-40B4-BE49-F238E27FC236}">
                <a16:creationId xmlns:a16="http://schemas.microsoft.com/office/drawing/2014/main" id="{E8CCAB46-BAA0-4F57-814B-16C37D213829}"/>
              </a:ext>
            </a:extLst>
          </p:cNvPr>
          <p:cNvPicPr>
            <a:picLocks noChangeAspect="1"/>
          </p:cNvPicPr>
          <p:nvPr/>
        </p:nvPicPr>
        <p:blipFill rotWithShape="1">
          <a:blip r:embed="rId10">
            <a:extLst>
              <a:ext uri="{28A0092B-C50C-407E-A947-70E740481C1C}">
                <a14:useLocalDpi xmlns:a14="http://schemas.microsoft.com/office/drawing/2010/main" val="0"/>
              </a:ext>
            </a:extLst>
          </a:blip>
          <a:srcRect t="9824" b="14417"/>
          <a:stretch/>
        </p:blipFill>
        <p:spPr>
          <a:xfrm>
            <a:off x="8044668" y="464709"/>
            <a:ext cx="1056749" cy="2220842"/>
          </a:xfrm>
          <a:prstGeom prst="rect">
            <a:avLst/>
          </a:prstGeom>
        </p:spPr>
      </p:pic>
      <p:pic>
        <p:nvPicPr>
          <p:cNvPr id="25" name="Image 88">
            <a:extLst>
              <a:ext uri="{FF2B5EF4-FFF2-40B4-BE49-F238E27FC236}">
                <a16:creationId xmlns:a16="http://schemas.microsoft.com/office/drawing/2014/main" id="{9A8503EF-B0E6-47F4-A8EE-F467D23457D1}"/>
              </a:ext>
            </a:extLst>
          </p:cNvPr>
          <p:cNvPicPr>
            <a:picLocks noChangeAspect="1"/>
          </p:cNvPicPr>
          <p:nvPr/>
        </p:nvPicPr>
        <p:blipFill rotWithShape="1">
          <a:blip r:embed="rId11">
            <a:extLst>
              <a:ext uri="{28A0092B-C50C-407E-A947-70E740481C1C}">
                <a14:useLocalDpi xmlns:a14="http://schemas.microsoft.com/office/drawing/2010/main" val="0"/>
              </a:ext>
            </a:extLst>
          </a:blip>
          <a:srcRect t="10090" b="14416"/>
          <a:stretch/>
        </p:blipFill>
        <p:spPr>
          <a:xfrm>
            <a:off x="5082616" y="2879010"/>
            <a:ext cx="1056749" cy="2213020"/>
          </a:xfrm>
          <a:prstGeom prst="rect">
            <a:avLst/>
          </a:prstGeom>
        </p:spPr>
      </p:pic>
      <p:pic>
        <p:nvPicPr>
          <p:cNvPr id="26" name="Image 90">
            <a:extLst>
              <a:ext uri="{FF2B5EF4-FFF2-40B4-BE49-F238E27FC236}">
                <a16:creationId xmlns:a16="http://schemas.microsoft.com/office/drawing/2014/main" id="{CF737224-AAB7-4155-9538-97447870B01A}"/>
              </a:ext>
            </a:extLst>
          </p:cNvPr>
          <p:cNvPicPr>
            <a:picLocks noChangeAspect="1"/>
          </p:cNvPicPr>
          <p:nvPr/>
        </p:nvPicPr>
        <p:blipFill rotWithShape="1">
          <a:blip r:embed="rId12">
            <a:extLst>
              <a:ext uri="{28A0092B-C50C-407E-A947-70E740481C1C}">
                <a14:useLocalDpi xmlns:a14="http://schemas.microsoft.com/office/drawing/2010/main" val="0"/>
              </a:ext>
            </a:extLst>
          </a:blip>
          <a:srcRect t="8798" b="14416"/>
          <a:stretch/>
        </p:blipFill>
        <p:spPr>
          <a:xfrm>
            <a:off x="6107539" y="2841138"/>
            <a:ext cx="1056749" cy="2250891"/>
          </a:xfrm>
          <a:prstGeom prst="rect">
            <a:avLst/>
          </a:prstGeom>
        </p:spPr>
      </p:pic>
      <p:pic>
        <p:nvPicPr>
          <p:cNvPr id="27" name="Image 92">
            <a:extLst>
              <a:ext uri="{FF2B5EF4-FFF2-40B4-BE49-F238E27FC236}">
                <a16:creationId xmlns:a16="http://schemas.microsoft.com/office/drawing/2014/main" id="{0D493561-C9AB-44FD-BE50-8FA6FC6FED89}"/>
              </a:ext>
            </a:extLst>
          </p:cNvPr>
          <p:cNvPicPr>
            <a:picLocks noChangeAspect="1"/>
          </p:cNvPicPr>
          <p:nvPr/>
        </p:nvPicPr>
        <p:blipFill rotWithShape="1">
          <a:blip r:embed="rId13">
            <a:extLst>
              <a:ext uri="{28A0092B-C50C-407E-A947-70E740481C1C}">
                <a14:useLocalDpi xmlns:a14="http://schemas.microsoft.com/office/drawing/2010/main" val="0"/>
              </a:ext>
            </a:extLst>
          </a:blip>
          <a:srcRect t="10091" b="14416"/>
          <a:stretch/>
        </p:blipFill>
        <p:spPr>
          <a:xfrm>
            <a:off x="7026833" y="2879010"/>
            <a:ext cx="1056749" cy="2213020"/>
          </a:xfrm>
          <a:prstGeom prst="rect">
            <a:avLst/>
          </a:prstGeom>
        </p:spPr>
      </p:pic>
      <p:pic>
        <p:nvPicPr>
          <p:cNvPr id="28" name="Image 94">
            <a:extLst>
              <a:ext uri="{FF2B5EF4-FFF2-40B4-BE49-F238E27FC236}">
                <a16:creationId xmlns:a16="http://schemas.microsoft.com/office/drawing/2014/main" id="{D096CFBE-FA63-4701-9BD3-EEAFD17E5D88}"/>
              </a:ext>
            </a:extLst>
          </p:cNvPr>
          <p:cNvPicPr>
            <a:picLocks noChangeAspect="1"/>
          </p:cNvPicPr>
          <p:nvPr/>
        </p:nvPicPr>
        <p:blipFill rotWithShape="1">
          <a:blip r:embed="rId14">
            <a:extLst>
              <a:ext uri="{28A0092B-C50C-407E-A947-70E740481C1C}">
                <a14:useLocalDpi xmlns:a14="http://schemas.microsoft.com/office/drawing/2010/main" val="0"/>
              </a:ext>
            </a:extLst>
          </a:blip>
          <a:srcRect t="9823" b="14416"/>
          <a:stretch/>
        </p:blipFill>
        <p:spPr>
          <a:xfrm>
            <a:off x="8051755" y="2871188"/>
            <a:ext cx="1056749" cy="2220841"/>
          </a:xfrm>
          <a:prstGeom prst="rect">
            <a:avLst/>
          </a:prstGeom>
        </p:spPr>
      </p:pic>
      <p:pic>
        <p:nvPicPr>
          <p:cNvPr id="29" name="Image 96">
            <a:extLst>
              <a:ext uri="{FF2B5EF4-FFF2-40B4-BE49-F238E27FC236}">
                <a16:creationId xmlns:a16="http://schemas.microsoft.com/office/drawing/2014/main" id="{EA342F16-DDCF-45B7-B929-74630491059D}"/>
              </a:ext>
            </a:extLst>
          </p:cNvPr>
          <p:cNvPicPr>
            <a:picLocks noChangeAspect="1"/>
          </p:cNvPicPr>
          <p:nvPr/>
        </p:nvPicPr>
        <p:blipFill rotWithShape="1">
          <a:blip r:embed="rId15">
            <a:extLst>
              <a:ext uri="{28A0092B-C50C-407E-A947-70E740481C1C}">
                <a14:useLocalDpi xmlns:a14="http://schemas.microsoft.com/office/drawing/2010/main" val="0"/>
              </a:ext>
            </a:extLst>
          </a:blip>
          <a:srcRect t="8436" b="14417"/>
          <a:stretch/>
        </p:blipFill>
        <p:spPr>
          <a:xfrm>
            <a:off x="3066392" y="2830540"/>
            <a:ext cx="1056749" cy="2261489"/>
          </a:xfrm>
          <a:prstGeom prst="rect">
            <a:avLst/>
          </a:prstGeom>
        </p:spPr>
      </p:pic>
      <p:pic>
        <p:nvPicPr>
          <p:cNvPr id="31" name="Image 2">
            <a:extLst>
              <a:ext uri="{FF2B5EF4-FFF2-40B4-BE49-F238E27FC236}">
                <a16:creationId xmlns:a16="http://schemas.microsoft.com/office/drawing/2014/main" id="{F58032E1-C9A4-FE53-71F1-9E3388D8A975}"/>
              </a:ext>
            </a:extLst>
          </p:cNvPr>
          <p:cNvPicPr>
            <a:picLocks noChangeAspect="1"/>
          </p:cNvPicPr>
          <p:nvPr/>
        </p:nvPicPr>
        <p:blipFill rotWithShape="1">
          <a:blip r:embed="rId16"/>
          <a:srcRect r="77690"/>
          <a:stretch/>
        </p:blipFill>
        <p:spPr>
          <a:xfrm>
            <a:off x="184498" y="3217020"/>
            <a:ext cx="1057290" cy="1455226"/>
          </a:xfrm>
          <a:prstGeom prst="rect">
            <a:avLst/>
          </a:prstGeom>
        </p:spPr>
      </p:pic>
      <p:pic>
        <p:nvPicPr>
          <p:cNvPr id="32" name="Image 2">
            <a:extLst>
              <a:ext uri="{FF2B5EF4-FFF2-40B4-BE49-F238E27FC236}">
                <a16:creationId xmlns:a16="http://schemas.microsoft.com/office/drawing/2014/main" id="{A541915F-EFF9-0E1F-6303-878DD24459B0}"/>
              </a:ext>
            </a:extLst>
          </p:cNvPr>
          <p:cNvPicPr>
            <a:picLocks noChangeAspect="1"/>
          </p:cNvPicPr>
          <p:nvPr/>
        </p:nvPicPr>
        <p:blipFill rotWithShape="1">
          <a:blip r:embed="rId16"/>
          <a:srcRect l="37203" t="31904" r="42614" b="37358"/>
          <a:stretch/>
        </p:blipFill>
        <p:spPr>
          <a:xfrm>
            <a:off x="1559963" y="3300981"/>
            <a:ext cx="956497" cy="447305"/>
          </a:xfrm>
          <a:prstGeom prst="rect">
            <a:avLst/>
          </a:prstGeom>
        </p:spPr>
      </p:pic>
      <p:pic>
        <p:nvPicPr>
          <p:cNvPr id="33" name="Image 2">
            <a:extLst>
              <a:ext uri="{FF2B5EF4-FFF2-40B4-BE49-F238E27FC236}">
                <a16:creationId xmlns:a16="http://schemas.microsoft.com/office/drawing/2014/main" id="{E407C788-2E24-20E6-CD60-F5D4BE5ECF1C}"/>
              </a:ext>
            </a:extLst>
          </p:cNvPr>
          <p:cNvPicPr>
            <a:picLocks noChangeAspect="1"/>
          </p:cNvPicPr>
          <p:nvPr/>
        </p:nvPicPr>
        <p:blipFill rotWithShape="1">
          <a:blip r:embed="rId16"/>
          <a:srcRect l="73904" t="14844" b="22008"/>
          <a:stretch/>
        </p:blipFill>
        <p:spPr>
          <a:xfrm>
            <a:off x="1453474" y="3723878"/>
            <a:ext cx="1236719" cy="918939"/>
          </a:xfrm>
          <a:prstGeom prst="rect">
            <a:avLst/>
          </a:prstGeom>
        </p:spPr>
      </p:pic>
      <p:cxnSp>
        <p:nvCxnSpPr>
          <p:cNvPr id="3" name="Straight Connector 2">
            <a:extLst>
              <a:ext uri="{FF2B5EF4-FFF2-40B4-BE49-F238E27FC236}">
                <a16:creationId xmlns:a16="http://schemas.microsoft.com/office/drawing/2014/main" id="{2625940A-80F6-4258-A480-AE7C3A4DAB92}"/>
              </a:ext>
            </a:extLst>
          </p:cNvPr>
          <p:cNvCxnSpPr/>
          <p:nvPr/>
        </p:nvCxnSpPr>
        <p:spPr>
          <a:xfrm>
            <a:off x="5144806" y="443932"/>
            <a:ext cx="0" cy="4648097"/>
          </a:xfrm>
          <a:prstGeom prst="line">
            <a:avLst/>
          </a:prstGeom>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7DA6BDD3-784A-4F5A-B1A1-580247B4961D}"/>
              </a:ext>
            </a:extLst>
          </p:cNvPr>
          <p:cNvCxnSpPr/>
          <p:nvPr/>
        </p:nvCxnSpPr>
        <p:spPr>
          <a:xfrm>
            <a:off x="7164288" y="443933"/>
            <a:ext cx="0" cy="4648097"/>
          </a:xfrm>
          <a:prstGeom prst="line">
            <a:avLst/>
          </a:prstGeom>
        </p:spPr>
        <p:style>
          <a:lnRef idx="1">
            <a:schemeClr val="dk1"/>
          </a:lnRef>
          <a:fillRef idx="0">
            <a:schemeClr val="dk1"/>
          </a:fillRef>
          <a:effectRef idx="0">
            <a:schemeClr val="dk1"/>
          </a:effectRef>
          <a:fontRef idx="minor">
            <a:schemeClr val="tx1"/>
          </a:fontRef>
        </p:style>
      </p:cxnSp>
      <p:cxnSp>
        <p:nvCxnSpPr>
          <p:cNvPr id="5" name="Straight Connector 4">
            <a:extLst>
              <a:ext uri="{FF2B5EF4-FFF2-40B4-BE49-F238E27FC236}">
                <a16:creationId xmlns:a16="http://schemas.microsoft.com/office/drawing/2014/main" id="{23D23595-6599-43F9-9A52-714636DA14D0}"/>
              </a:ext>
            </a:extLst>
          </p:cNvPr>
          <p:cNvCxnSpPr/>
          <p:nvPr/>
        </p:nvCxnSpPr>
        <p:spPr>
          <a:xfrm>
            <a:off x="2987824" y="2787774"/>
            <a:ext cx="6120680" cy="0"/>
          </a:xfrm>
          <a:prstGeom prst="line">
            <a:avLst/>
          </a:prstGeom>
        </p:spPr>
        <p:style>
          <a:lnRef idx="1">
            <a:schemeClr val="dk1"/>
          </a:lnRef>
          <a:fillRef idx="0">
            <a:schemeClr val="dk1"/>
          </a:fillRef>
          <a:effectRef idx="0">
            <a:schemeClr val="dk1"/>
          </a:effectRef>
          <a:fontRef idx="minor">
            <a:schemeClr val="tx1"/>
          </a:fontRef>
        </p:style>
      </p:cxnSp>
      <p:sp>
        <p:nvSpPr>
          <p:cNvPr id="2" name="Textfeld 1">
            <a:extLst>
              <a:ext uri="{FF2B5EF4-FFF2-40B4-BE49-F238E27FC236}">
                <a16:creationId xmlns:a16="http://schemas.microsoft.com/office/drawing/2014/main" id="{C429EF62-ED2C-1F07-EF04-EDA7E5D5F457}"/>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22554553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DE24A991-DE62-4159-9DE8-56C828AF8E0E}"/>
              </a:ext>
            </a:extLst>
          </p:cNvPr>
          <p:cNvPicPr>
            <a:picLocks noChangeAspect="1"/>
          </p:cNvPicPr>
          <p:nvPr/>
        </p:nvPicPr>
        <p:blipFill rotWithShape="1">
          <a:blip r:embed="rId3">
            <a:extLst>
              <a:ext uri="{28A0092B-C50C-407E-A947-70E740481C1C}">
                <a14:useLocalDpi xmlns:a14="http://schemas.microsoft.com/office/drawing/2010/main" val="0"/>
              </a:ext>
            </a:extLst>
          </a:blip>
          <a:srcRect l="36710" t="20521" r="28813" b="16681"/>
          <a:stretch/>
        </p:blipFill>
        <p:spPr>
          <a:xfrm>
            <a:off x="2621478" y="1299744"/>
            <a:ext cx="1654002" cy="1627527"/>
          </a:xfrm>
          <a:prstGeom prst="rect">
            <a:avLst/>
          </a:prstGeom>
        </p:spPr>
      </p:pic>
      <p:pic>
        <p:nvPicPr>
          <p:cNvPr id="3" name="Image 2">
            <a:extLst>
              <a:ext uri="{FF2B5EF4-FFF2-40B4-BE49-F238E27FC236}">
                <a16:creationId xmlns:a16="http://schemas.microsoft.com/office/drawing/2014/main" id="{6E05220D-88A5-4B54-984A-D49F6A785AE1}"/>
              </a:ext>
            </a:extLst>
          </p:cNvPr>
          <p:cNvPicPr>
            <a:picLocks noChangeAspect="1"/>
          </p:cNvPicPr>
          <p:nvPr/>
        </p:nvPicPr>
        <p:blipFill rotWithShape="1">
          <a:blip r:embed="rId4">
            <a:extLst>
              <a:ext uri="{28A0092B-C50C-407E-A947-70E740481C1C}">
                <a14:useLocalDpi xmlns:a14="http://schemas.microsoft.com/office/drawing/2010/main" val="0"/>
              </a:ext>
            </a:extLst>
          </a:blip>
          <a:srcRect l="6264" t="10956" r="8892" b="4519"/>
          <a:stretch/>
        </p:blipFill>
        <p:spPr>
          <a:xfrm>
            <a:off x="4658642" y="2868341"/>
            <a:ext cx="1800201" cy="1345086"/>
          </a:xfrm>
          <a:prstGeom prst="rect">
            <a:avLst/>
          </a:prstGeom>
        </p:spPr>
      </p:pic>
      <p:sp>
        <p:nvSpPr>
          <p:cNvPr id="9" name="Textfeld 2">
            <a:extLst>
              <a:ext uri="{FF2B5EF4-FFF2-40B4-BE49-F238E27FC236}">
                <a16:creationId xmlns:a16="http://schemas.microsoft.com/office/drawing/2014/main" id="{6E342A7F-A513-4B09-9A56-5B7B477AF16B}"/>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0" name="Textfeld 2">
            <a:extLst>
              <a:ext uri="{FF2B5EF4-FFF2-40B4-BE49-F238E27FC236}">
                <a16:creationId xmlns:a16="http://schemas.microsoft.com/office/drawing/2014/main" id="{A1747AFA-3002-4599-8203-CFA79E1B9AAF}"/>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2" name="Picture 8" descr="A picture containing graphical user interface&#10;&#10;Description automatically generated">
            <a:extLst>
              <a:ext uri="{FF2B5EF4-FFF2-40B4-BE49-F238E27FC236}">
                <a16:creationId xmlns:a16="http://schemas.microsoft.com/office/drawing/2014/main" id="{8B641617-7469-4158-94FF-C96BCF64D0F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pic>
        <p:nvPicPr>
          <p:cNvPr id="15" name="Image 14">
            <a:extLst>
              <a:ext uri="{FF2B5EF4-FFF2-40B4-BE49-F238E27FC236}">
                <a16:creationId xmlns:a16="http://schemas.microsoft.com/office/drawing/2014/main" id="{29E73812-4A8C-4537-8528-E33B666A0266}"/>
              </a:ext>
            </a:extLst>
          </p:cNvPr>
          <p:cNvPicPr>
            <a:picLocks noChangeAspect="1"/>
          </p:cNvPicPr>
          <p:nvPr/>
        </p:nvPicPr>
        <p:blipFill rotWithShape="1">
          <a:blip r:embed="rId6">
            <a:extLst>
              <a:ext uri="{28A0092B-C50C-407E-A947-70E740481C1C}">
                <a14:useLocalDpi xmlns:a14="http://schemas.microsoft.com/office/drawing/2010/main" val="0"/>
              </a:ext>
            </a:extLst>
          </a:blip>
          <a:srcRect l="34067" t="16681" r="22493" b="13751"/>
          <a:stretch/>
        </p:blipFill>
        <p:spPr>
          <a:xfrm>
            <a:off x="541131" y="1302166"/>
            <a:ext cx="1723608" cy="1491223"/>
          </a:xfrm>
          <a:prstGeom prst="rect">
            <a:avLst/>
          </a:prstGeom>
        </p:spPr>
      </p:pic>
      <p:pic>
        <p:nvPicPr>
          <p:cNvPr id="16" name="Image 15">
            <a:extLst>
              <a:ext uri="{FF2B5EF4-FFF2-40B4-BE49-F238E27FC236}">
                <a16:creationId xmlns:a16="http://schemas.microsoft.com/office/drawing/2014/main" id="{85AEEFC8-9FE1-4BCC-9585-D2E3D834344D}"/>
              </a:ext>
            </a:extLst>
          </p:cNvPr>
          <p:cNvPicPr>
            <a:picLocks noChangeAspect="1"/>
          </p:cNvPicPr>
          <p:nvPr/>
        </p:nvPicPr>
        <p:blipFill rotWithShape="1">
          <a:blip r:embed="rId7">
            <a:extLst>
              <a:ext uri="{28A0092B-C50C-407E-A947-70E740481C1C}">
                <a14:useLocalDpi xmlns:a14="http://schemas.microsoft.com/office/drawing/2010/main" val="0"/>
              </a:ext>
            </a:extLst>
          </a:blip>
          <a:srcRect l="8485" t="11653" r="9499" b="5389"/>
          <a:stretch/>
        </p:blipFill>
        <p:spPr>
          <a:xfrm>
            <a:off x="467544" y="2904222"/>
            <a:ext cx="1743651" cy="1322770"/>
          </a:xfrm>
          <a:prstGeom prst="rect">
            <a:avLst/>
          </a:prstGeom>
        </p:spPr>
      </p:pic>
      <p:pic>
        <p:nvPicPr>
          <p:cNvPr id="17" name="Image 16">
            <a:extLst>
              <a:ext uri="{FF2B5EF4-FFF2-40B4-BE49-F238E27FC236}">
                <a16:creationId xmlns:a16="http://schemas.microsoft.com/office/drawing/2014/main" id="{BF15751A-9460-47AD-9902-CA36EAC0E1D2}"/>
              </a:ext>
            </a:extLst>
          </p:cNvPr>
          <p:cNvPicPr>
            <a:picLocks noChangeAspect="1"/>
          </p:cNvPicPr>
          <p:nvPr/>
        </p:nvPicPr>
        <p:blipFill rotWithShape="1">
          <a:blip r:embed="rId8">
            <a:extLst>
              <a:ext uri="{28A0092B-C50C-407E-A947-70E740481C1C}">
                <a14:useLocalDpi xmlns:a14="http://schemas.microsoft.com/office/drawing/2010/main" val="0"/>
              </a:ext>
            </a:extLst>
          </a:blip>
          <a:srcRect l="15156" t="17213" r="21837" b="7370"/>
          <a:stretch/>
        </p:blipFill>
        <p:spPr>
          <a:xfrm>
            <a:off x="7016697" y="1356276"/>
            <a:ext cx="1604229" cy="1440160"/>
          </a:xfrm>
          <a:prstGeom prst="rect">
            <a:avLst/>
          </a:prstGeom>
        </p:spPr>
      </p:pic>
      <p:pic>
        <p:nvPicPr>
          <p:cNvPr id="18" name="Image 17">
            <a:extLst>
              <a:ext uri="{FF2B5EF4-FFF2-40B4-BE49-F238E27FC236}">
                <a16:creationId xmlns:a16="http://schemas.microsoft.com/office/drawing/2014/main" id="{63DBFF3A-9262-42E1-B993-7D2E66F5E47E}"/>
              </a:ext>
            </a:extLst>
          </p:cNvPr>
          <p:cNvPicPr>
            <a:picLocks noChangeAspect="1"/>
          </p:cNvPicPr>
          <p:nvPr/>
        </p:nvPicPr>
        <p:blipFill rotWithShape="1">
          <a:blip r:embed="rId9">
            <a:extLst>
              <a:ext uri="{28A0092B-C50C-407E-A947-70E740481C1C}">
                <a14:useLocalDpi xmlns:a14="http://schemas.microsoft.com/office/drawing/2010/main" val="0"/>
              </a:ext>
            </a:extLst>
          </a:blip>
          <a:srcRect l="7019" t="10383" r="8137" b="5092"/>
          <a:stretch/>
        </p:blipFill>
        <p:spPr>
          <a:xfrm>
            <a:off x="6946895" y="2868341"/>
            <a:ext cx="1801569" cy="1346108"/>
          </a:xfrm>
          <a:prstGeom prst="rect">
            <a:avLst/>
          </a:prstGeom>
        </p:spPr>
      </p:pic>
      <p:pic>
        <p:nvPicPr>
          <p:cNvPr id="19" name="Image 18">
            <a:extLst>
              <a:ext uri="{FF2B5EF4-FFF2-40B4-BE49-F238E27FC236}">
                <a16:creationId xmlns:a16="http://schemas.microsoft.com/office/drawing/2014/main" id="{550E0B4E-8AC0-4D9B-91D2-63E3A3CCBEB7}"/>
              </a:ext>
            </a:extLst>
          </p:cNvPr>
          <p:cNvPicPr>
            <a:picLocks noChangeAspect="1"/>
          </p:cNvPicPr>
          <p:nvPr/>
        </p:nvPicPr>
        <p:blipFill rotWithShape="1">
          <a:blip r:embed="rId10">
            <a:extLst>
              <a:ext uri="{28A0092B-C50C-407E-A947-70E740481C1C}">
                <a14:useLocalDpi xmlns:a14="http://schemas.microsoft.com/office/drawing/2010/main" val="0"/>
              </a:ext>
            </a:extLst>
          </a:blip>
          <a:srcRect l="34049" t="16793" r="23458" b="16569"/>
          <a:stretch/>
        </p:blipFill>
        <p:spPr>
          <a:xfrm>
            <a:off x="4718158" y="1242535"/>
            <a:ext cx="1870066" cy="1584312"/>
          </a:xfrm>
          <a:prstGeom prst="rect">
            <a:avLst/>
          </a:prstGeom>
        </p:spPr>
      </p:pic>
      <p:pic>
        <p:nvPicPr>
          <p:cNvPr id="20" name="Image 19">
            <a:extLst>
              <a:ext uri="{FF2B5EF4-FFF2-40B4-BE49-F238E27FC236}">
                <a16:creationId xmlns:a16="http://schemas.microsoft.com/office/drawing/2014/main" id="{70C79834-8FED-430F-B951-939985397DB8}"/>
              </a:ext>
            </a:extLst>
          </p:cNvPr>
          <p:cNvPicPr>
            <a:picLocks noChangeAspect="1"/>
          </p:cNvPicPr>
          <p:nvPr/>
        </p:nvPicPr>
        <p:blipFill rotWithShape="1">
          <a:blip r:embed="rId11">
            <a:extLst>
              <a:ext uri="{28A0092B-C50C-407E-A947-70E740481C1C}">
                <a14:useLocalDpi xmlns:a14="http://schemas.microsoft.com/office/drawing/2010/main" val="0"/>
              </a:ext>
            </a:extLst>
          </a:blip>
          <a:srcRect l="6925" t="9550" r="8230" b="3722"/>
          <a:stretch/>
        </p:blipFill>
        <p:spPr>
          <a:xfrm>
            <a:off x="2555776" y="2868341"/>
            <a:ext cx="1773382" cy="1359593"/>
          </a:xfrm>
          <a:prstGeom prst="rect">
            <a:avLst/>
          </a:prstGeom>
        </p:spPr>
      </p:pic>
      <p:sp>
        <p:nvSpPr>
          <p:cNvPr id="30" name="Titel 4">
            <a:extLst>
              <a:ext uri="{FF2B5EF4-FFF2-40B4-BE49-F238E27FC236}">
                <a16:creationId xmlns:a16="http://schemas.microsoft.com/office/drawing/2014/main" id="{2FA16AF7-2124-4E99-A514-EB569C53BBC2}"/>
              </a:ext>
            </a:extLst>
          </p:cNvPr>
          <p:cNvSpPr txBox="1">
            <a:spLocks/>
          </p:cNvSpPr>
          <p:nvPr/>
        </p:nvSpPr>
        <p:spPr>
          <a:xfrm>
            <a:off x="2310210" y="4230171"/>
            <a:ext cx="2324893" cy="777816"/>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pPr>
            <a:r>
              <a:rPr lang="en-US" sz="1000" dirty="0">
                <a:solidFill>
                  <a:schemeClr val="accent4"/>
                </a:solidFill>
              </a:rPr>
              <a:t>Advantages :  </a:t>
            </a:r>
          </a:p>
          <a:p>
            <a:pPr>
              <a:lnSpc>
                <a:spcPct val="100000"/>
              </a:lnSpc>
            </a:pPr>
            <a:r>
              <a:rPr lang="en-US" sz="1000" dirty="0">
                <a:solidFill>
                  <a:schemeClr val="accent4"/>
                </a:solidFill>
              </a:rPr>
              <a:t>- Usual distance measurement</a:t>
            </a:r>
          </a:p>
          <a:p>
            <a:pPr>
              <a:lnSpc>
                <a:spcPct val="100000"/>
              </a:lnSpc>
            </a:pPr>
            <a:r>
              <a:rPr lang="en-US" sz="1000" dirty="0">
                <a:solidFill>
                  <a:schemeClr val="accent4"/>
                </a:solidFill>
              </a:rPr>
              <a:t>- Rather simple equations</a:t>
            </a:r>
          </a:p>
        </p:txBody>
      </p:sp>
      <p:sp>
        <p:nvSpPr>
          <p:cNvPr id="31" name="ZoneTexte 30">
            <a:extLst>
              <a:ext uri="{FF2B5EF4-FFF2-40B4-BE49-F238E27FC236}">
                <a16:creationId xmlns:a16="http://schemas.microsoft.com/office/drawing/2014/main" id="{E33C25A6-8DC7-4920-8A75-69191E98AA1B}"/>
              </a:ext>
            </a:extLst>
          </p:cNvPr>
          <p:cNvSpPr txBox="1"/>
          <p:nvPr/>
        </p:nvSpPr>
        <p:spPr>
          <a:xfrm>
            <a:off x="4138696" y="4234020"/>
            <a:ext cx="2320147" cy="707886"/>
          </a:xfrm>
          <a:prstGeom prst="rect">
            <a:avLst/>
          </a:prstGeom>
          <a:noFill/>
        </p:spPr>
        <p:txBody>
          <a:bodyPr wrap="square">
            <a:spAutoFit/>
          </a:bodyPr>
          <a:lstStyle/>
          <a:p>
            <a:pPr>
              <a:lnSpc>
                <a:spcPct val="100000"/>
              </a:lnSpc>
            </a:pPr>
            <a:r>
              <a:rPr lang="en-US" sz="1000" dirty="0">
                <a:solidFill>
                  <a:schemeClr val="accent5"/>
                </a:solidFill>
              </a:rPr>
              <a:t>Disadvantages :  </a:t>
            </a:r>
          </a:p>
          <a:p>
            <a:pPr>
              <a:lnSpc>
                <a:spcPct val="100000"/>
              </a:lnSpc>
            </a:pPr>
            <a:r>
              <a:rPr lang="en-US" sz="1000" dirty="0">
                <a:solidFill>
                  <a:schemeClr val="accent5"/>
                </a:solidFill>
              </a:rPr>
              <a:t>-   Takes a lot a space in the cryostat</a:t>
            </a:r>
          </a:p>
          <a:p>
            <a:pPr marL="171450" indent="-171450">
              <a:lnSpc>
                <a:spcPct val="100000"/>
              </a:lnSpc>
              <a:buFontTx/>
              <a:buChar char="-"/>
            </a:pPr>
            <a:r>
              <a:rPr lang="en-US" sz="1000" dirty="0">
                <a:solidFill>
                  <a:schemeClr val="accent5"/>
                </a:solidFill>
              </a:rPr>
              <a:t>Rather difficult to implement</a:t>
            </a:r>
          </a:p>
          <a:p>
            <a:pPr marL="171450" indent="-171450">
              <a:lnSpc>
                <a:spcPct val="100000"/>
              </a:lnSpc>
              <a:buFontTx/>
              <a:buChar char="-"/>
            </a:pPr>
            <a:r>
              <a:rPr lang="en-US" sz="1000" dirty="0">
                <a:solidFill>
                  <a:schemeClr val="accent5"/>
                </a:solidFill>
              </a:rPr>
              <a:t>Lot of R&amp;D required</a:t>
            </a:r>
          </a:p>
        </p:txBody>
      </p:sp>
      <p:pic>
        <p:nvPicPr>
          <p:cNvPr id="26" name="Picture 19">
            <a:extLst>
              <a:ext uri="{FF2B5EF4-FFF2-40B4-BE49-F238E27FC236}">
                <a16:creationId xmlns:a16="http://schemas.microsoft.com/office/drawing/2014/main" id="{C1143C7F-C547-6948-4FDE-66848B0725D1}"/>
              </a:ext>
            </a:extLst>
          </p:cNvPr>
          <p:cNvPicPr>
            <a:picLocks noChangeAspect="1"/>
          </p:cNvPicPr>
          <p:nvPr/>
        </p:nvPicPr>
        <p:blipFill>
          <a:blip r:embed="rId12"/>
          <a:stretch>
            <a:fillRect/>
          </a:stretch>
        </p:blipFill>
        <p:spPr>
          <a:xfrm>
            <a:off x="69544" y="4253840"/>
            <a:ext cx="1131362" cy="848522"/>
          </a:xfrm>
          <a:prstGeom prst="rect">
            <a:avLst/>
          </a:prstGeom>
        </p:spPr>
      </p:pic>
      <p:sp>
        <p:nvSpPr>
          <p:cNvPr id="27" name="TextBox 20">
            <a:extLst>
              <a:ext uri="{FF2B5EF4-FFF2-40B4-BE49-F238E27FC236}">
                <a16:creationId xmlns:a16="http://schemas.microsoft.com/office/drawing/2014/main" id="{C3CC6DF1-E815-A993-1537-021439484319}"/>
              </a:ext>
            </a:extLst>
          </p:cNvPr>
          <p:cNvSpPr txBox="1"/>
          <p:nvPr/>
        </p:nvSpPr>
        <p:spPr>
          <a:xfrm>
            <a:off x="1178848" y="4246802"/>
            <a:ext cx="1131362" cy="923330"/>
          </a:xfrm>
          <a:prstGeom prst="rect">
            <a:avLst/>
          </a:prstGeom>
          <a:noFill/>
        </p:spPr>
        <p:txBody>
          <a:bodyPr wrap="square">
            <a:spAutoFit/>
          </a:bodyPr>
          <a:lstStyle/>
          <a:p>
            <a:pPr marL="0" indent="0">
              <a:buFont typeface="Arial"/>
              <a:buNone/>
            </a:pPr>
            <a:r>
              <a:rPr lang="en-GB" sz="600" dirty="0" err="1">
                <a:solidFill>
                  <a:schemeClr val="bg1">
                    <a:lumMod val="50000"/>
                  </a:schemeClr>
                </a:solidFill>
              </a:rPr>
              <a:t>Gayde</a:t>
            </a:r>
            <a:r>
              <a:rPr lang="en-GB" sz="600" dirty="0">
                <a:solidFill>
                  <a:schemeClr val="bg1">
                    <a:lumMod val="50000"/>
                  </a:schemeClr>
                </a:solidFill>
              </a:rPr>
              <a:t>, J-Ch, and </a:t>
            </a:r>
            <a:r>
              <a:rPr lang="en-GB" sz="600" dirty="0" err="1">
                <a:solidFill>
                  <a:schemeClr val="bg1">
                    <a:lumMod val="50000"/>
                  </a:schemeClr>
                </a:solidFill>
              </a:rPr>
              <a:t>Kamugasa</a:t>
            </a:r>
            <a:r>
              <a:rPr lang="en-GB" sz="600" dirty="0">
                <a:solidFill>
                  <a:schemeClr val="bg1">
                    <a:lumMod val="50000"/>
                  </a:schemeClr>
                </a:solidFill>
              </a:rPr>
              <a:t>, S., "Evaluation of Frequency Scanning Interferometer Performances for Surveying, Alignment and Monitoring of Physics Instrumentation." (2018): WEPAF069.</a:t>
            </a:r>
          </a:p>
        </p:txBody>
      </p:sp>
      <p:sp>
        <p:nvSpPr>
          <p:cNvPr id="28" name="Titel 1">
            <a:extLst>
              <a:ext uri="{FF2B5EF4-FFF2-40B4-BE49-F238E27FC236}">
                <a16:creationId xmlns:a16="http://schemas.microsoft.com/office/drawing/2014/main" id="{B21E6713-FC3A-DECA-A9C7-F3D1C4FD43DE}"/>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dirty="0">
                <a:latin typeface="Arial" panose="020B0604020202020204" pitchFamily="34" charset="0"/>
                <a:cs typeface="Arial" panose="020B0604020202020204" pitchFamily="34" charset="0"/>
              </a:rPr>
              <a:t>Deformation monitoring : distance measurements</a:t>
            </a:r>
          </a:p>
        </p:txBody>
      </p:sp>
      <p:grpSp>
        <p:nvGrpSpPr>
          <p:cNvPr id="29" name="Groupe 28">
            <a:extLst>
              <a:ext uri="{FF2B5EF4-FFF2-40B4-BE49-F238E27FC236}">
                <a16:creationId xmlns:a16="http://schemas.microsoft.com/office/drawing/2014/main" id="{5B3267EB-5433-DF93-4B52-C8A12000D69C}"/>
              </a:ext>
            </a:extLst>
          </p:cNvPr>
          <p:cNvGrpSpPr/>
          <p:nvPr/>
        </p:nvGrpSpPr>
        <p:grpSpPr>
          <a:xfrm>
            <a:off x="5318146" y="879845"/>
            <a:ext cx="512738" cy="616984"/>
            <a:chOff x="7587654" y="1025945"/>
            <a:chExt cx="512738" cy="616984"/>
          </a:xfrm>
        </p:grpSpPr>
        <p:sp>
          <p:nvSpPr>
            <p:cNvPr id="32" name="Ellipse 31">
              <a:extLst>
                <a:ext uri="{FF2B5EF4-FFF2-40B4-BE49-F238E27FC236}">
                  <a16:creationId xmlns:a16="http://schemas.microsoft.com/office/drawing/2014/main" id="{E5C65743-5CF1-5FE1-B2C8-CA597925E464}"/>
                </a:ext>
              </a:extLst>
            </p:cNvPr>
            <p:cNvSpPr/>
            <p:nvPr/>
          </p:nvSpPr>
          <p:spPr>
            <a:xfrm>
              <a:off x="8028384" y="1263297"/>
              <a:ext cx="72008" cy="17365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3" name="Connecteur droit 32">
              <a:extLst>
                <a:ext uri="{FF2B5EF4-FFF2-40B4-BE49-F238E27FC236}">
                  <a16:creationId xmlns:a16="http://schemas.microsoft.com/office/drawing/2014/main" id="{EB0E1A33-9404-ED19-9B97-4002725995A7}"/>
                </a:ext>
              </a:extLst>
            </p:cNvPr>
            <p:cNvCxnSpPr>
              <a:stCxn id="32" idx="0"/>
            </p:cNvCxnSpPr>
            <p:nvPr/>
          </p:nvCxnSpPr>
          <p:spPr>
            <a:xfrm flipH="1" flipV="1">
              <a:off x="7596336" y="113159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Connecteur droit 33">
              <a:extLst>
                <a:ext uri="{FF2B5EF4-FFF2-40B4-BE49-F238E27FC236}">
                  <a16:creationId xmlns:a16="http://schemas.microsoft.com/office/drawing/2014/main" id="{321856CC-53D6-261D-BC24-BC51DCD9BD51}"/>
                </a:ext>
              </a:extLst>
            </p:cNvPr>
            <p:cNvCxnSpPr/>
            <p:nvPr/>
          </p:nvCxnSpPr>
          <p:spPr>
            <a:xfrm flipH="1" flipV="1">
              <a:off x="7587654" y="130524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cteur droit avec flèche 34">
              <a:extLst>
                <a:ext uri="{FF2B5EF4-FFF2-40B4-BE49-F238E27FC236}">
                  <a16:creationId xmlns:a16="http://schemas.microsoft.com/office/drawing/2014/main" id="{061AFA5D-CA8B-6A54-8C19-D6487113CE2A}"/>
                </a:ext>
              </a:extLst>
            </p:cNvPr>
            <p:cNvCxnSpPr/>
            <p:nvPr/>
          </p:nvCxnSpPr>
          <p:spPr>
            <a:xfrm flipV="1">
              <a:off x="8064388" y="1025945"/>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necteur droit avec flèche 35">
              <a:extLst>
                <a:ext uri="{FF2B5EF4-FFF2-40B4-BE49-F238E27FC236}">
                  <a16:creationId xmlns:a16="http://schemas.microsoft.com/office/drawing/2014/main" id="{93BEBE91-0315-103C-AB94-0BA347DA5851}"/>
                </a:ext>
              </a:extLst>
            </p:cNvPr>
            <p:cNvCxnSpPr>
              <a:cxnSpLocks/>
            </p:cNvCxnSpPr>
            <p:nvPr/>
          </p:nvCxnSpPr>
          <p:spPr>
            <a:xfrm>
              <a:off x="8064388" y="1471431"/>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7" name="Groupe 36">
            <a:extLst>
              <a:ext uri="{FF2B5EF4-FFF2-40B4-BE49-F238E27FC236}">
                <a16:creationId xmlns:a16="http://schemas.microsoft.com/office/drawing/2014/main" id="{B759EFCC-52D7-3845-6956-29B00A54837D}"/>
              </a:ext>
            </a:extLst>
          </p:cNvPr>
          <p:cNvGrpSpPr/>
          <p:nvPr/>
        </p:nvGrpSpPr>
        <p:grpSpPr>
          <a:xfrm>
            <a:off x="3089235" y="938605"/>
            <a:ext cx="706463" cy="305357"/>
            <a:chOff x="7587654" y="1131590"/>
            <a:chExt cx="706463" cy="305357"/>
          </a:xfrm>
        </p:grpSpPr>
        <p:sp>
          <p:nvSpPr>
            <p:cNvPr id="38" name="Ellipse 37">
              <a:extLst>
                <a:ext uri="{FF2B5EF4-FFF2-40B4-BE49-F238E27FC236}">
                  <a16:creationId xmlns:a16="http://schemas.microsoft.com/office/drawing/2014/main" id="{CE58DF98-412C-95C0-FD6E-6901C67F9E69}"/>
                </a:ext>
              </a:extLst>
            </p:cNvPr>
            <p:cNvSpPr/>
            <p:nvPr/>
          </p:nvSpPr>
          <p:spPr>
            <a:xfrm>
              <a:off x="8028384" y="1263297"/>
              <a:ext cx="72008" cy="17365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9" name="Connecteur droit 38">
              <a:extLst>
                <a:ext uri="{FF2B5EF4-FFF2-40B4-BE49-F238E27FC236}">
                  <a16:creationId xmlns:a16="http://schemas.microsoft.com/office/drawing/2014/main" id="{8BC3ABFF-3DD0-D8CC-54B4-5F6710D404EC}"/>
                </a:ext>
              </a:extLst>
            </p:cNvPr>
            <p:cNvCxnSpPr>
              <a:stCxn id="38" idx="0"/>
            </p:cNvCxnSpPr>
            <p:nvPr/>
          </p:nvCxnSpPr>
          <p:spPr>
            <a:xfrm flipH="1" flipV="1">
              <a:off x="7596336" y="113159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cteur droit 39">
              <a:extLst>
                <a:ext uri="{FF2B5EF4-FFF2-40B4-BE49-F238E27FC236}">
                  <a16:creationId xmlns:a16="http://schemas.microsoft.com/office/drawing/2014/main" id="{CEF18E51-D091-B1E8-1D56-5D3255430B42}"/>
                </a:ext>
              </a:extLst>
            </p:cNvPr>
            <p:cNvCxnSpPr/>
            <p:nvPr/>
          </p:nvCxnSpPr>
          <p:spPr>
            <a:xfrm flipH="1" flipV="1">
              <a:off x="7587654" y="130524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Connecteur droit avec flèche 40">
              <a:extLst>
                <a:ext uri="{FF2B5EF4-FFF2-40B4-BE49-F238E27FC236}">
                  <a16:creationId xmlns:a16="http://schemas.microsoft.com/office/drawing/2014/main" id="{F65BE7D4-1748-15D3-03C2-96F3A72CF206}"/>
                </a:ext>
              </a:extLst>
            </p:cNvPr>
            <p:cNvCxnSpPr>
              <a:cxnSpLocks/>
            </p:cNvCxnSpPr>
            <p:nvPr/>
          </p:nvCxnSpPr>
          <p:spPr>
            <a:xfrm rot="16200000" flipV="1">
              <a:off x="7916111" y="1258401"/>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onnecteur droit avec flèche 41">
              <a:extLst>
                <a:ext uri="{FF2B5EF4-FFF2-40B4-BE49-F238E27FC236}">
                  <a16:creationId xmlns:a16="http://schemas.microsoft.com/office/drawing/2014/main" id="{E4ABD577-E72D-16A3-686F-44820FC03918}"/>
                </a:ext>
              </a:extLst>
            </p:cNvPr>
            <p:cNvCxnSpPr>
              <a:cxnSpLocks/>
            </p:cNvCxnSpPr>
            <p:nvPr/>
          </p:nvCxnSpPr>
          <p:spPr>
            <a:xfrm rot="16200000">
              <a:off x="8208368" y="1258401"/>
              <a:ext cx="0" cy="171498"/>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3" name="Groupe 42">
            <a:extLst>
              <a:ext uri="{FF2B5EF4-FFF2-40B4-BE49-F238E27FC236}">
                <a16:creationId xmlns:a16="http://schemas.microsoft.com/office/drawing/2014/main" id="{CA931502-74AF-6F4D-05A6-25CC208B2484}"/>
              </a:ext>
            </a:extLst>
          </p:cNvPr>
          <p:cNvGrpSpPr/>
          <p:nvPr/>
        </p:nvGrpSpPr>
        <p:grpSpPr>
          <a:xfrm>
            <a:off x="7555739" y="922933"/>
            <a:ext cx="609626" cy="425081"/>
            <a:chOff x="8167341" y="697190"/>
            <a:chExt cx="609626" cy="425081"/>
          </a:xfrm>
        </p:grpSpPr>
        <p:grpSp>
          <p:nvGrpSpPr>
            <p:cNvPr id="44" name="Groupe 43">
              <a:extLst>
                <a:ext uri="{FF2B5EF4-FFF2-40B4-BE49-F238E27FC236}">
                  <a16:creationId xmlns:a16="http://schemas.microsoft.com/office/drawing/2014/main" id="{BCE0E76C-FCE2-0F03-8DF3-7DA61DACA724}"/>
                </a:ext>
              </a:extLst>
            </p:cNvPr>
            <p:cNvGrpSpPr/>
            <p:nvPr/>
          </p:nvGrpSpPr>
          <p:grpSpPr>
            <a:xfrm>
              <a:off x="8167341" y="697190"/>
              <a:ext cx="512738" cy="305357"/>
              <a:chOff x="7587654" y="1131590"/>
              <a:chExt cx="512738" cy="305357"/>
            </a:xfrm>
          </p:grpSpPr>
          <p:sp>
            <p:nvSpPr>
              <p:cNvPr id="46" name="Ellipse 45">
                <a:extLst>
                  <a:ext uri="{FF2B5EF4-FFF2-40B4-BE49-F238E27FC236}">
                    <a16:creationId xmlns:a16="http://schemas.microsoft.com/office/drawing/2014/main" id="{51BB40B4-ED94-15EE-839A-019244DC7E8C}"/>
                  </a:ext>
                </a:extLst>
              </p:cNvPr>
              <p:cNvSpPr/>
              <p:nvPr/>
            </p:nvSpPr>
            <p:spPr>
              <a:xfrm>
                <a:off x="8028384" y="1263297"/>
                <a:ext cx="72008" cy="17365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7" name="Connecteur droit 46">
                <a:extLst>
                  <a:ext uri="{FF2B5EF4-FFF2-40B4-BE49-F238E27FC236}">
                    <a16:creationId xmlns:a16="http://schemas.microsoft.com/office/drawing/2014/main" id="{D7B99D64-5120-0856-8AFB-B47DBE403CAF}"/>
                  </a:ext>
                </a:extLst>
              </p:cNvPr>
              <p:cNvCxnSpPr>
                <a:stCxn id="46" idx="0"/>
              </p:cNvCxnSpPr>
              <p:nvPr/>
            </p:nvCxnSpPr>
            <p:spPr>
              <a:xfrm flipH="1" flipV="1">
                <a:off x="7596336" y="113159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580297EF-6218-ACE5-1B72-F9445F596509}"/>
                  </a:ext>
                </a:extLst>
              </p:cNvPr>
              <p:cNvCxnSpPr/>
              <p:nvPr/>
            </p:nvCxnSpPr>
            <p:spPr>
              <a:xfrm flipH="1" flipV="1">
                <a:off x="7587654" y="130524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5" name="Arc 44">
              <a:extLst>
                <a:ext uri="{FF2B5EF4-FFF2-40B4-BE49-F238E27FC236}">
                  <a16:creationId xmlns:a16="http://schemas.microsoft.com/office/drawing/2014/main" id="{7131A6A1-9B4A-7B6E-6AF0-939C81561C71}"/>
                </a:ext>
              </a:extLst>
            </p:cNvPr>
            <p:cNvSpPr/>
            <p:nvPr/>
          </p:nvSpPr>
          <p:spPr>
            <a:xfrm>
              <a:off x="8511182" y="753724"/>
              <a:ext cx="265785" cy="368547"/>
            </a:xfrm>
            <a:prstGeom prst="arc">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grpSp>
        <p:nvGrpSpPr>
          <p:cNvPr id="49" name="Groupe 48">
            <a:extLst>
              <a:ext uri="{FF2B5EF4-FFF2-40B4-BE49-F238E27FC236}">
                <a16:creationId xmlns:a16="http://schemas.microsoft.com/office/drawing/2014/main" id="{9A055D9C-A4A9-B481-4CD5-B06D64779375}"/>
              </a:ext>
            </a:extLst>
          </p:cNvPr>
          <p:cNvGrpSpPr/>
          <p:nvPr/>
        </p:nvGrpSpPr>
        <p:grpSpPr>
          <a:xfrm>
            <a:off x="1147237" y="857071"/>
            <a:ext cx="512738" cy="385464"/>
            <a:chOff x="7587654" y="1051483"/>
            <a:chExt cx="512738" cy="385464"/>
          </a:xfrm>
        </p:grpSpPr>
        <p:sp>
          <p:nvSpPr>
            <p:cNvPr id="50" name="Ellipse 49">
              <a:extLst>
                <a:ext uri="{FF2B5EF4-FFF2-40B4-BE49-F238E27FC236}">
                  <a16:creationId xmlns:a16="http://schemas.microsoft.com/office/drawing/2014/main" id="{C551FD0F-DB30-4D98-8F32-8E063097FA2F}"/>
                </a:ext>
              </a:extLst>
            </p:cNvPr>
            <p:cNvSpPr/>
            <p:nvPr/>
          </p:nvSpPr>
          <p:spPr>
            <a:xfrm>
              <a:off x="8028384" y="1263297"/>
              <a:ext cx="72008" cy="17365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1" name="Connecteur droit 50">
              <a:extLst>
                <a:ext uri="{FF2B5EF4-FFF2-40B4-BE49-F238E27FC236}">
                  <a16:creationId xmlns:a16="http://schemas.microsoft.com/office/drawing/2014/main" id="{15FC7B3D-BAD4-7C83-1F56-5F2394A23E0F}"/>
                </a:ext>
              </a:extLst>
            </p:cNvPr>
            <p:cNvCxnSpPr>
              <a:stCxn id="50" idx="0"/>
            </p:cNvCxnSpPr>
            <p:nvPr/>
          </p:nvCxnSpPr>
          <p:spPr>
            <a:xfrm flipH="1" flipV="1">
              <a:off x="7596336" y="113159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Connecteur droit 51">
              <a:extLst>
                <a:ext uri="{FF2B5EF4-FFF2-40B4-BE49-F238E27FC236}">
                  <a16:creationId xmlns:a16="http://schemas.microsoft.com/office/drawing/2014/main" id="{232938F6-BB4E-D774-8A7D-B5721CC7CBC5}"/>
                </a:ext>
              </a:extLst>
            </p:cNvPr>
            <p:cNvCxnSpPr/>
            <p:nvPr/>
          </p:nvCxnSpPr>
          <p:spPr>
            <a:xfrm flipH="1" flipV="1">
              <a:off x="7587654" y="1305240"/>
              <a:ext cx="468052" cy="1317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Connecteur droit avec flèche 52">
              <a:extLst>
                <a:ext uri="{FF2B5EF4-FFF2-40B4-BE49-F238E27FC236}">
                  <a16:creationId xmlns:a16="http://schemas.microsoft.com/office/drawing/2014/main" id="{09E871D7-4051-9B3A-8A67-7CD33B6DF3DB}"/>
                </a:ext>
              </a:extLst>
            </p:cNvPr>
            <p:cNvCxnSpPr>
              <a:cxnSpLocks/>
            </p:cNvCxnSpPr>
            <p:nvPr/>
          </p:nvCxnSpPr>
          <p:spPr>
            <a:xfrm>
              <a:off x="7641323" y="1051483"/>
              <a:ext cx="458732" cy="152091"/>
            </a:xfrm>
            <a:prstGeom prst="straightConnector1">
              <a:avLst/>
            </a:prstGeom>
            <a:ln w="952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54" name="ZoneTexte 30">
            <a:extLst>
              <a:ext uri="{FF2B5EF4-FFF2-40B4-BE49-F238E27FC236}">
                <a16:creationId xmlns:a16="http://schemas.microsoft.com/office/drawing/2014/main" id="{3153B0CA-D595-412D-9B45-8A6D0C33999A}"/>
              </a:ext>
            </a:extLst>
          </p:cNvPr>
          <p:cNvSpPr txBox="1"/>
          <p:nvPr/>
        </p:nvSpPr>
        <p:spPr>
          <a:xfrm>
            <a:off x="6658739" y="4413488"/>
            <a:ext cx="2320147" cy="707886"/>
          </a:xfrm>
          <a:prstGeom prst="rect">
            <a:avLst/>
          </a:prstGeom>
          <a:noFill/>
        </p:spPr>
        <p:txBody>
          <a:bodyPr wrap="square">
            <a:spAutoFit/>
          </a:bodyPr>
          <a:lstStyle/>
          <a:p>
            <a:pPr>
              <a:lnSpc>
                <a:spcPct val="100000"/>
              </a:lnSpc>
            </a:pPr>
            <a:r>
              <a:rPr lang="en-US" sz="1000" dirty="0"/>
              <a:t>It has been put aside for now as it is less realistic than the other system and easier to come back on if needed (simpler equations)</a:t>
            </a:r>
          </a:p>
        </p:txBody>
      </p:sp>
      <p:sp>
        <p:nvSpPr>
          <p:cNvPr id="56" name="Foliennummernplatzhalter 4">
            <a:extLst>
              <a:ext uri="{FF2B5EF4-FFF2-40B4-BE49-F238E27FC236}">
                <a16:creationId xmlns:a16="http://schemas.microsoft.com/office/drawing/2014/main" id="{699A6734-C184-4F0C-81CD-F5AEF8A6FD10}"/>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28</a:t>
            </a:r>
          </a:p>
        </p:txBody>
      </p:sp>
      <p:pic>
        <p:nvPicPr>
          <p:cNvPr id="57" name="Picture 4">
            <a:extLst>
              <a:ext uri="{FF2B5EF4-FFF2-40B4-BE49-F238E27FC236}">
                <a16:creationId xmlns:a16="http://schemas.microsoft.com/office/drawing/2014/main" id="{1A65F1BA-47ED-7004-E427-B33C47715EA1}"/>
              </a:ext>
            </a:extLst>
          </p:cNvPr>
          <p:cNvPicPr>
            <a:picLocks noChangeAspect="1"/>
          </p:cNvPicPr>
          <p:nvPr/>
        </p:nvPicPr>
        <p:blipFill rotWithShape="1">
          <a:blip r:embed="rId13">
            <a:clrChange>
              <a:clrFrom>
                <a:srgbClr val="FFFFFF"/>
              </a:clrFrom>
              <a:clrTo>
                <a:srgbClr val="FFFFFF">
                  <a:alpha val="0"/>
                </a:srgbClr>
              </a:clrTo>
            </a:clrChange>
          </a:blip>
          <a:srcRect l="12775" t="11536" r="14229" b="3723"/>
          <a:stretch/>
        </p:blipFill>
        <p:spPr>
          <a:xfrm>
            <a:off x="6243596" y="418324"/>
            <a:ext cx="1137766" cy="929690"/>
          </a:xfrm>
          <a:prstGeom prst="rect">
            <a:avLst/>
          </a:prstGeom>
        </p:spPr>
      </p:pic>
      <p:sp>
        <p:nvSpPr>
          <p:cNvPr id="5" name="Textfeld 1">
            <a:extLst>
              <a:ext uri="{FF2B5EF4-FFF2-40B4-BE49-F238E27FC236}">
                <a16:creationId xmlns:a16="http://schemas.microsoft.com/office/drawing/2014/main" id="{6B899324-4031-8DA5-7F13-3A05C55C9813}"/>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22959013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29</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Additional implementation : multiple helixes and realistic intersection </a:t>
            </a:r>
            <a:endParaRPr lang="en-US" sz="1800" dirty="0">
              <a:latin typeface="Arial" panose="020B0604020202020204" pitchFamily="34" charset="0"/>
              <a:cs typeface="Arial" panose="020B0604020202020204" pitchFamily="34" charset="0"/>
            </a:endParaRPr>
          </a:p>
        </p:txBody>
      </p:sp>
      <p:pic>
        <p:nvPicPr>
          <p:cNvPr id="26" name="Image 25">
            <a:extLst>
              <a:ext uri="{FF2B5EF4-FFF2-40B4-BE49-F238E27FC236}">
                <a16:creationId xmlns:a16="http://schemas.microsoft.com/office/drawing/2014/main" id="{D206FD21-5521-90AB-0A9A-0B10C7486184}"/>
              </a:ext>
            </a:extLst>
          </p:cNvPr>
          <p:cNvPicPr>
            <a:picLocks noChangeAspect="1"/>
          </p:cNvPicPr>
          <p:nvPr/>
        </p:nvPicPr>
        <p:blipFill rotWithShape="1">
          <a:blip r:embed="rId4">
            <a:extLst>
              <a:ext uri="{28A0092B-C50C-407E-A947-70E740481C1C}">
                <a14:useLocalDpi xmlns:a14="http://schemas.microsoft.com/office/drawing/2010/main" val="0"/>
              </a:ext>
            </a:extLst>
          </a:blip>
          <a:srcRect l="10016" t="16476" r="30201" b="56444"/>
          <a:stretch/>
        </p:blipFill>
        <p:spPr bwMode="auto">
          <a:xfrm>
            <a:off x="4788024" y="760471"/>
            <a:ext cx="3695700" cy="1581150"/>
          </a:xfrm>
          <a:prstGeom prst="rect">
            <a:avLst/>
          </a:prstGeom>
          <a:noFill/>
          <a:ln>
            <a:solidFill>
              <a:schemeClr val="tx1"/>
            </a:solidFill>
          </a:ln>
          <a:extLst>
            <a:ext uri="{53640926-AAD7-44D8-BBD7-CCE9431645EC}">
              <a14:shadowObscured xmlns:a14="http://schemas.microsoft.com/office/drawing/2010/main"/>
            </a:ext>
          </a:extLst>
        </p:spPr>
      </p:pic>
      <p:pic>
        <p:nvPicPr>
          <p:cNvPr id="29" name="Picture 122" descr="A picture containing diagram&#10;&#10;Description automatically generated">
            <a:extLst>
              <a:ext uri="{FF2B5EF4-FFF2-40B4-BE49-F238E27FC236}">
                <a16:creationId xmlns:a16="http://schemas.microsoft.com/office/drawing/2014/main" id="{E09BCB89-B72F-5D1F-91D6-02446DC6500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2778" t="32002" r="20429" b="32667"/>
          <a:stretch/>
        </p:blipFill>
        <p:spPr bwMode="auto">
          <a:xfrm>
            <a:off x="107504" y="988515"/>
            <a:ext cx="4000500" cy="1496060"/>
          </a:xfrm>
          <a:prstGeom prst="rect">
            <a:avLst/>
          </a:prstGeom>
          <a:noFill/>
          <a:ln>
            <a:noFill/>
          </a:ln>
          <a:extLst>
            <a:ext uri="{53640926-AAD7-44D8-BBD7-CCE9431645EC}">
              <a14:shadowObscured xmlns:a14="http://schemas.microsoft.com/office/drawing/2010/main"/>
            </a:ext>
          </a:extLst>
        </p:spPr>
      </p:pic>
      <p:sp>
        <p:nvSpPr>
          <p:cNvPr id="2" name="Rectangle 1">
            <a:extLst>
              <a:ext uri="{FF2B5EF4-FFF2-40B4-BE49-F238E27FC236}">
                <a16:creationId xmlns:a16="http://schemas.microsoft.com/office/drawing/2014/main" id="{BBD3838D-C939-894B-8413-6D930CE88F87}"/>
              </a:ext>
            </a:extLst>
          </p:cNvPr>
          <p:cNvSpPr/>
          <p:nvPr/>
        </p:nvSpPr>
        <p:spPr>
          <a:xfrm>
            <a:off x="3275856" y="1736545"/>
            <a:ext cx="216024" cy="1151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 name="Connecteur droit 3">
            <a:extLst>
              <a:ext uri="{FF2B5EF4-FFF2-40B4-BE49-F238E27FC236}">
                <a16:creationId xmlns:a16="http://schemas.microsoft.com/office/drawing/2014/main" id="{57E22C12-011D-B4E1-83E3-67008E2A14DB}"/>
              </a:ext>
            </a:extLst>
          </p:cNvPr>
          <p:cNvCxnSpPr/>
          <p:nvPr/>
        </p:nvCxnSpPr>
        <p:spPr>
          <a:xfrm flipV="1">
            <a:off x="3491880" y="760471"/>
            <a:ext cx="1296144" cy="97607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Connecteur droit 30">
            <a:extLst>
              <a:ext uri="{FF2B5EF4-FFF2-40B4-BE49-F238E27FC236}">
                <a16:creationId xmlns:a16="http://schemas.microsoft.com/office/drawing/2014/main" id="{85BFDB6B-C861-111F-B0CA-46B13DA53210}"/>
              </a:ext>
            </a:extLst>
          </p:cNvPr>
          <p:cNvCxnSpPr>
            <a:cxnSpLocks/>
          </p:cNvCxnSpPr>
          <p:nvPr/>
        </p:nvCxnSpPr>
        <p:spPr>
          <a:xfrm>
            <a:off x="3485580" y="1851671"/>
            <a:ext cx="1302444" cy="489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9" name="Picture 66" descr="Chart, scatter chart&#10;&#10;Description automatically generated">
            <a:extLst>
              <a:ext uri="{FF2B5EF4-FFF2-40B4-BE49-F238E27FC236}">
                <a16:creationId xmlns:a16="http://schemas.microsoft.com/office/drawing/2014/main" id="{63631F59-93D2-32E5-BD86-D4FD7A9A34C4}"/>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7863" y="2259573"/>
            <a:ext cx="3900304" cy="2924875"/>
          </a:xfrm>
          <a:prstGeom prst="rect">
            <a:avLst/>
          </a:prstGeom>
          <a:noFill/>
          <a:ln>
            <a:noFill/>
          </a:ln>
        </p:spPr>
      </p:pic>
      <p:cxnSp>
        <p:nvCxnSpPr>
          <p:cNvPr id="5" name="Connecteur droit avec flèche 4">
            <a:extLst>
              <a:ext uri="{FF2B5EF4-FFF2-40B4-BE49-F238E27FC236}">
                <a16:creationId xmlns:a16="http://schemas.microsoft.com/office/drawing/2014/main" id="{B238A2A0-BBA6-FCFA-2EC6-1DFCB01223D8}"/>
              </a:ext>
            </a:extLst>
          </p:cNvPr>
          <p:cNvCxnSpPr/>
          <p:nvPr/>
        </p:nvCxnSpPr>
        <p:spPr>
          <a:xfrm>
            <a:off x="395536" y="1635646"/>
            <a:ext cx="1944216" cy="3600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ZoneTexte 5">
            <a:extLst>
              <a:ext uri="{FF2B5EF4-FFF2-40B4-BE49-F238E27FC236}">
                <a16:creationId xmlns:a16="http://schemas.microsoft.com/office/drawing/2014/main" id="{49D0214C-60DF-B183-1232-224336310C7F}"/>
              </a:ext>
            </a:extLst>
          </p:cNvPr>
          <p:cNvSpPr txBox="1"/>
          <p:nvPr/>
        </p:nvSpPr>
        <p:spPr>
          <a:xfrm>
            <a:off x="1253332" y="1676100"/>
            <a:ext cx="504056" cy="506614"/>
          </a:xfrm>
          <a:prstGeom prst="rect">
            <a:avLst/>
          </a:prstGeom>
          <a:noFill/>
        </p:spPr>
        <p:txBody>
          <a:bodyPr wrap="square" rtlCol="0">
            <a:spAutoFit/>
          </a:bodyPr>
          <a:lstStyle/>
          <a:p>
            <a:pPr algn="l">
              <a:lnSpc>
                <a:spcPts val="3700"/>
              </a:lnSpc>
            </a:pPr>
            <a:r>
              <a:rPr lang="fr-FR" sz="1400" dirty="0"/>
              <a:t>X</a:t>
            </a:r>
          </a:p>
        </p:txBody>
      </p:sp>
      <p:sp>
        <p:nvSpPr>
          <p:cNvPr id="21" name="ZoneTexte 18">
            <a:extLst>
              <a:ext uri="{FF2B5EF4-FFF2-40B4-BE49-F238E27FC236}">
                <a16:creationId xmlns:a16="http://schemas.microsoft.com/office/drawing/2014/main" id="{79E2BFA6-6398-43CF-8DAB-BBDEA5A7A7F1}"/>
              </a:ext>
            </a:extLst>
          </p:cNvPr>
          <p:cNvSpPr txBox="1"/>
          <p:nvPr/>
        </p:nvSpPr>
        <p:spPr>
          <a:xfrm>
            <a:off x="3829644" y="4154985"/>
            <a:ext cx="4342756" cy="715581"/>
          </a:xfrm>
          <a:prstGeom prst="rect">
            <a:avLst/>
          </a:prstGeom>
          <a:noFill/>
        </p:spPr>
        <p:txBody>
          <a:bodyPr wrap="square">
            <a:spAutoFit/>
          </a:bodyPr>
          <a:lstStyle/>
          <a:p>
            <a:r>
              <a:rPr lang="en-US" dirty="0"/>
              <a:t>Automatic position determination of the retroreflectors along the fibers, in order to have different lengths and a homogeneous coverage along the cylinder length.</a:t>
            </a:r>
            <a:endParaRPr lang="fr-FR" dirty="0"/>
          </a:p>
        </p:txBody>
      </p:sp>
      <p:sp>
        <p:nvSpPr>
          <p:cNvPr id="22" name="ZoneTexte 18">
            <a:extLst>
              <a:ext uri="{FF2B5EF4-FFF2-40B4-BE49-F238E27FC236}">
                <a16:creationId xmlns:a16="http://schemas.microsoft.com/office/drawing/2014/main" id="{605AA980-9213-4F5A-B690-E30F8E176C71}"/>
              </a:ext>
            </a:extLst>
          </p:cNvPr>
          <p:cNvSpPr txBox="1"/>
          <p:nvPr/>
        </p:nvSpPr>
        <p:spPr>
          <a:xfrm>
            <a:off x="4788024" y="2444089"/>
            <a:ext cx="4032448" cy="715581"/>
          </a:xfrm>
          <a:prstGeom prst="rect">
            <a:avLst/>
          </a:prstGeom>
          <a:noFill/>
        </p:spPr>
        <p:txBody>
          <a:bodyPr wrap="square">
            <a:spAutoFit/>
          </a:bodyPr>
          <a:lstStyle/>
          <a:p>
            <a:r>
              <a:rPr lang="en-US" dirty="0"/>
              <a:t>Automatic intersection computation and automatic modification of the radius for helixes going above another one.</a:t>
            </a:r>
            <a:endParaRPr lang="fr-FR" dirty="0"/>
          </a:p>
        </p:txBody>
      </p:sp>
      <p:sp>
        <p:nvSpPr>
          <p:cNvPr id="3" name="Textfeld 1">
            <a:extLst>
              <a:ext uri="{FF2B5EF4-FFF2-40B4-BE49-F238E27FC236}">
                <a16:creationId xmlns:a16="http://schemas.microsoft.com/office/drawing/2014/main" id="{38F94D32-BDAC-028A-F1A0-4D53DA6831D3}"/>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5246797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30</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dirty="0">
                <a:latin typeface="Arial" panose="020B0604020202020204" pitchFamily="34" charset="0"/>
                <a:cs typeface="Arial" panose="020B0604020202020204" pitchFamily="34" charset="0"/>
              </a:rPr>
              <a:t>Known precision requirements for the inner components</a:t>
            </a:r>
          </a:p>
        </p:txBody>
      </p:sp>
      <p:grpSp>
        <p:nvGrpSpPr>
          <p:cNvPr id="12" name="Groupe 29">
            <a:extLst>
              <a:ext uri="{FF2B5EF4-FFF2-40B4-BE49-F238E27FC236}">
                <a16:creationId xmlns:a16="http://schemas.microsoft.com/office/drawing/2014/main" id="{5607BA0F-DFB5-4DB8-A77B-BDD1797527A7}"/>
              </a:ext>
            </a:extLst>
          </p:cNvPr>
          <p:cNvGrpSpPr/>
          <p:nvPr/>
        </p:nvGrpSpPr>
        <p:grpSpPr>
          <a:xfrm>
            <a:off x="2200782" y="1247657"/>
            <a:ext cx="4171711" cy="2046041"/>
            <a:chOff x="2267744" y="1707654"/>
            <a:chExt cx="4171711" cy="2046041"/>
          </a:xfrm>
        </p:grpSpPr>
        <p:pic>
          <p:nvPicPr>
            <p:cNvPr id="15" name="Image 62">
              <a:extLst>
                <a:ext uri="{FF2B5EF4-FFF2-40B4-BE49-F238E27FC236}">
                  <a16:creationId xmlns:a16="http://schemas.microsoft.com/office/drawing/2014/main" id="{6B893C04-2942-40C6-A35C-3C98720088E6}"/>
                </a:ext>
              </a:extLst>
            </p:cNvPr>
            <p:cNvPicPr>
              <a:picLocks noChangeAspect="1"/>
            </p:cNvPicPr>
            <p:nvPr/>
          </p:nvPicPr>
          <p:blipFill>
            <a:blip r:embed="rId4"/>
            <a:stretch>
              <a:fillRect/>
            </a:stretch>
          </p:blipFill>
          <p:spPr>
            <a:xfrm>
              <a:off x="2267744" y="1707654"/>
              <a:ext cx="4171711" cy="2046041"/>
            </a:xfrm>
            <a:prstGeom prst="rect">
              <a:avLst/>
            </a:prstGeom>
          </p:spPr>
        </p:pic>
        <p:sp>
          <p:nvSpPr>
            <p:cNvPr id="19" name="ZoneTexte 63">
              <a:extLst>
                <a:ext uri="{FF2B5EF4-FFF2-40B4-BE49-F238E27FC236}">
                  <a16:creationId xmlns:a16="http://schemas.microsoft.com/office/drawing/2014/main" id="{5BDAE8A5-AD1C-4F36-B6EA-23CEEED819C0}"/>
                </a:ext>
              </a:extLst>
            </p:cNvPr>
            <p:cNvSpPr txBox="1"/>
            <p:nvPr/>
          </p:nvSpPr>
          <p:spPr>
            <a:xfrm>
              <a:off x="4614868" y="3522863"/>
              <a:ext cx="1692188" cy="230832"/>
            </a:xfrm>
            <a:prstGeom prst="rect">
              <a:avLst/>
            </a:prstGeom>
            <a:noFill/>
          </p:spPr>
          <p:txBody>
            <a:bodyPr wrap="square" rtlCol="0">
              <a:spAutoFit/>
            </a:bodyPr>
            <a:lstStyle/>
            <a:p>
              <a:r>
                <a:rPr lang="fr-FR" sz="900" dirty="0" err="1">
                  <a:solidFill>
                    <a:schemeClr val="bg1"/>
                  </a:solidFill>
                </a:rPr>
                <a:t>Drawing</a:t>
              </a:r>
              <a:r>
                <a:rPr lang="fr-FR" sz="900" dirty="0">
                  <a:solidFill>
                    <a:schemeClr val="bg1"/>
                  </a:solidFill>
                </a:rPr>
                <a:t> by Mike Koratzinos</a:t>
              </a:r>
            </a:p>
          </p:txBody>
        </p:sp>
      </p:grpSp>
      <p:sp>
        <p:nvSpPr>
          <p:cNvPr id="21" name="ZoneTexte 11">
            <a:extLst>
              <a:ext uri="{FF2B5EF4-FFF2-40B4-BE49-F238E27FC236}">
                <a16:creationId xmlns:a16="http://schemas.microsoft.com/office/drawing/2014/main" id="{7382A26E-1E36-4323-9319-FCABD495109F}"/>
              </a:ext>
            </a:extLst>
          </p:cNvPr>
          <p:cNvSpPr txBox="1"/>
          <p:nvPr/>
        </p:nvSpPr>
        <p:spPr>
          <a:xfrm>
            <a:off x="6372493" y="3076062"/>
            <a:ext cx="2803091" cy="646331"/>
          </a:xfrm>
          <a:prstGeom prst="rect">
            <a:avLst/>
          </a:prstGeom>
          <a:noFill/>
        </p:spPr>
        <p:txBody>
          <a:bodyPr wrap="square">
            <a:spAutoFit/>
          </a:bodyPr>
          <a:lstStyle/>
          <a:p>
            <a:r>
              <a:rPr lang="en-GB" sz="1800" dirty="0">
                <a:solidFill>
                  <a:schemeClr val="accent5"/>
                </a:solidFill>
                <a:effectLst/>
                <a:latin typeface="Times New Roman" panose="02020603050405020304" pitchFamily="18" charset="0"/>
                <a:ea typeface="Times New Roman" panose="02020603050405020304" pitchFamily="18" charset="0"/>
              </a:rPr>
              <a:t>“Internal misalignment should be better than 30µm”</a:t>
            </a:r>
            <a:endParaRPr lang="fr-FR" sz="1800" dirty="0">
              <a:solidFill>
                <a:schemeClr val="accent5"/>
              </a:solidFill>
            </a:endParaRPr>
          </a:p>
        </p:txBody>
      </p:sp>
      <p:sp>
        <p:nvSpPr>
          <p:cNvPr id="22" name="ZoneTexte 16">
            <a:extLst>
              <a:ext uri="{FF2B5EF4-FFF2-40B4-BE49-F238E27FC236}">
                <a16:creationId xmlns:a16="http://schemas.microsoft.com/office/drawing/2014/main" id="{0126F264-46F4-4B2C-91D2-351F12140A1B}"/>
              </a:ext>
            </a:extLst>
          </p:cNvPr>
          <p:cNvSpPr txBox="1"/>
          <p:nvPr/>
        </p:nvSpPr>
        <p:spPr>
          <a:xfrm>
            <a:off x="6251288" y="400148"/>
            <a:ext cx="2952328" cy="2378793"/>
          </a:xfrm>
          <a:prstGeom prst="rect">
            <a:avLst/>
          </a:prstGeom>
          <a:noFill/>
        </p:spPr>
        <p:txBody>
          <a:bodyPr wrap="square">
            <a:spAutoFit/>
          </a:bodyPr>
          <a:lstStyle/>
          <a:p>
            <a:pPr lvl="0">
              <a:lnSpc>
                <a:spcPct val="115000"/>
              </a:lnSpc>
            </a:pPr>
            <a:r>
              <a:rPr lang="en-US" sz="1000" dirty="0">
                <a:effectLst/>
                <a:latin typeface="Times New Roman" panose="02020603050405020304" pitchFamily="18" charset="0"/>
                <a:ea typeface="Times New Roman" panose="02020603050405020304" pitchFamily="18" charset="0"/>
              </a:rPr>
              <a:t>“Final Focusing quads misalignment (QC1_1-QC1_3 and QC2_1-QC2_2) (if not respected, beams do not collide):</a:t>
            </a:r>
            <a:endParaRPr lang="fr-FR" sz="1000" dirty="0">
              <a:effectLst/>
              <a:latin typeface="Times New Roman" panose="02020603050405020304" pitchFamily="18" charset="0"/>
              <a:ea typeface="Times New Roman" panose="02020603050405020304" pitchFamily="18" charset="0"/>
            </a:endParaRPr>
          </a:p>
          <a:p>
            <a:pPr marL="742950" lvl="1" indent="-285750">
              <a:lnSpc>
                <a:spcPct val="115000"/>
              </a:lnSpc>
              <a:buFont typeface="Courier New" panose="02070309020205020404" pitchFamily="49" charset="0"/>
              <a:buChar char="o"/>
            </a:pPr>
            <a:r>
              <a:rPr lang="en-US" sz="1000" dirty="0">
                <a:effectLst/>
                <a:latin typeface="Times New Roman" panose="02020603050405020304" pitchFamily="18" charset="0"/>
                <a:ea typeface="Times New Roman" panose="02020603050405020304" pitchFamily="18" charset="0"/>
              </a:rPr>
              <a:t>Geodesy : transverse shift of FF quads with sigma </a:t>
            </a:r>
            <a:r>
              <a:rPr lang="en-US" sz="1000" dirty="0" err="1">
                <a:effectLst/>
                <a:latin typeface="Times New Roman" panose="02020603050405020304" pitchFamily="18" charset="0"/>
                <a:ea typeface="Times New Roman" panose="02020603050405020304" pitchFamily="18" charset="0"/>
              </a:rPr>
              <a:t>xy</a:t>
            </a:r>
            <a:r>
              <a:rPr lang="en-US" sz="1000" dirty="0">
                <a:effectLst/>
                <a:latin typeface="Times New Roman" panose="02020603050405020304" pitchFamily="18" charset="0"/>
                <a:ea typeface="Times New Roman" panose="02020603050405020304" pitchFamily="18" charset="0"/>
              </a:rPr>
              <a:t>= 25µm</a:t>
            </a:r>
            <a:endParaRPr lang="fr-FR" sz="1000" dirty="0">
              <a:effectLst/>
              <a:latin typeface="Times New Roman" panose="02020603050405020304" pitchFamily="18" charset="0"/>
              <a:ea typeface="Times New Roman" panose="02020603050405020304" pitchFamily="18" charset="0"/>
            </a:endParaRPr>
          </a:p>
          <a:p>
            <a:pPr marL="742950" lvl="1" indent="-285750">
              <a:lnSpc>
                <a:spcPct val="115000"/>
              </a:lnSpc>
              <a:buFont typeface="Courier New" panose="02070309020205020404" pitchFamily="49" charset="0"/>
              <a:buChar char="o"/>
            </a:pPr>
            <a:r>
              <a:rPr lang="en-US" sz="1000" dirty="0">
                <a:effectLst/>
                <a:latin typeface="Times New Roman" panose="02020603050405020304" pitchFamily="18" charset="0"/>
                <a:ea typeface="Times New Roman" panose="02020603050405020304" pitchFamily="18" charset="0"/>
              </a:rPr>
              <a:t>vibrations : transverse shift of FF quads with sigma </a:t>
            </a:r>
            <a:r>
              <a:rPr lang="en-US" sz="1000" dirty="0" err="1">
                <a:effectLst/>
                <a:latin typeface="Times New Roman" panose="02020603050405020304" pitchFamily="18" charset="0"/>
                <a:ea typeface="Times New Roman" panose="02020603050405020304" pitchFamily="18" charset="0"/>
              </a:rPr>
              <a:t>xy</a:t>
            </a:r>
            <a:r>
              <a:rPr lang="en-US" sz="1000" dirty="0">
                <a:effectLst/>
                <a:latin typeface="Times New Roman" panose="02020603050405020304" pitchFamily="18" charset="0"/>
                <a:ea typeface="Times New Roman" panose="02020603050405020304" pitchFamily="18" charset="0"/>
              </a:rPr>
              <a:t>= 0.1µm</a:t>
            </a:r>
            <a:endParaRPr lang="fr-FR" sz="1000" dirty="0">
              <a:effectLst/>
              <a:latin typeface="Times New Roman" panose="02020603050405020304" pitchFamily="18" charset="0"/>
              <a:ea typeface="Times New Roman" panose="02020603050405020304" pitchFamily="18" charset="0"/>
            </a:endParaRPr>
          </a:p>
          <a:p>
            <a:pPr marL="266700">
              <a:lnSpc>
                <a:spcPct val="115000"/>
              </a:lnSpc>
            </a:pPr>
            <a:r>
              <a:rPr lang="en-US" sz="1000" dirty="0">
                <a:effectLst/>
                <a:latin typeface="Times New Roman" panose="02020603050405020304" pitchFamily="18" charset="0"/>
                <a:ea typeface="Times New Roman" panose="02020603050405020304" pitchFamily="18" charset="0"/>
              </a:rPr>
              <a:t>IR BPM misalignment (if not respected, beams do not collide) :</a:t>
            </a:r>
            <a:endParaRPr lang="fr-FR" sz="1000" dirty="0">
              <a:effectLst/>
              <a:latin typeface="Times New Roman" panose="02020603050405020304" pitchFamily="18" charset="0"/>
              <a:ea typeface="Times New Roman" panose="02020603050405020304" pitchFamily="18" charset="0"/>
            </a:endParaRPr>
          </a:p>
          <a:p>
            <a:pPr marL="742950" lvl="1" indent="-285750">
              <a:lnSpc>
                <a:spcPct val="115000"/>
              </a:lnSpc>
              <a:buFont typeface="Courier New" panose="02070309020205020404" pitchFamily="49" charset="0"/>
              <a:buChar char="o"/>
            </a:pPr>
            <a:r>
              <a:rPr lang="en-US" sz="1000" dirty="0">
                <a:effectLst/>
                <a:latin typeface="Times New Roman" panose="02020603050405020304" pitchFamily="18" charset="0"/>
                <a:ea typeface="Times New Roman" panose="02020603050405020304" pitchFamily="18" charset="0"/>
              </a:rPr>
              <a:t>geodesy : transverse shift of BPM with sigma </a:t>
            </a:r>
            <a:r>
              <a:rPr lang="en-US" sz="1000" dirty="0" err="1">
                <a:effectLst/>
                <a:latin typeface="Times New Roman" panose="02020603050405020304" pitchFamily="18" charset="0"/>
                <a:ea typeface="Times New Roman" panose="02020603050405020304" pitchFamily="18" charset="0"/>
              </a:rPr>
              <a:t>xy</a:t>
            </a:r>
            <a:r>
              <a:rPr lang="en-US" sz="1000" dirty="0">
                <a:effectLst/>
                <a:latin typeface="Times New Roman" panose="02020603050405020304" pitchFamily="18" charset="0"/>
                <a:ea typeface="Times New Roman" panose="02020603050405020304" pitchFamily="18" charset="0"/>
              </a:rPr>
              <a:t>= 25µm</a:t>
            </a:r>
            <a:endParaRPr lang="fr-FR" sz="1000" dirty="0">
              <a:effectLst/>
              <a:latin typeface="Times New Roman" panose="02020603050405020304" pitchFamily="18" charset="0"/>
              <a:ea typeface="Times New Roman" panose="02020603050405020304" pitchFamily="18" charset="0"/>
            </a:endParaRPr>
          </a:p>
          <a:p>
            <a:pPr marL="742950" lvl="1" indent="-285750">
              <a:lnSpc>
                <a:spcPct val="115000"/>
              </a:lnSpc>
              <a:spcAft>
                <a:spcPts val="1000"/>
              </a:spcAft>
              <a:buFont typeface="Courier New" panose="02070309020205020404" pitchFamily="49" charset="0"/>
              <a:buChar char="o"/>
            </a:pPr>
            <a:r>
              <a:rPr lang="en-US" sz="1000" dirty="0">
                <a:effectLst/>
                <a:latin typeface="Times New Roman" panose="02020603050405020304" pitchFamily="18" charset="0"/>
                <a:ea typeface="Times New Roman" panose="02020603050405020304" pitchFamily="18" charset="0"/>
              </a:rPr>
              <a:t>vibrations : errors of BPM reading with sigma </a:t>
            </a:r>
            <a:r>
              <a:rPr lang="en-US" sz="1000" dirty="0" err="1">
                <a:effectLst/>
                <a:latin typeface="Times New Roman" panose="02020603050405020304" pitchFamily="18" charset="0"/>
                <a:ea typeface="Times New Roman" panose="02020603050405020304" pitchFamily="18" charset="0"/>
              </a:rPr>
              <a:t>xy</a:t>
            </a:r>
            <a:r>
              <a:rPr lang="en-US" sz="1000" dirty="0">
                <a:effectLst/>
                <a:latin typeface="Times New Roman" panose="02020603050405020304" pitchFamily="18" charset="0"/>
                <a:ea typeface="Times New Roman" panose="02020603050405020304" pitchFamily="18" charset="0"/>
              </a:rPr>
              <a:t>= 0.1µm”</a:t>
            </a:r>
            <a:endParaRPr lang="fr-FR" sz="1000" dirty="0">
              <a:effectLst/>
              <a:latin typeface="Times New Roman" panose="02020603050405020304" pitchFamily="18" charset="0"/>
              <a:ea typeface="Times New Roman" panose="02020603050405020304" pitchFamily="18" charset="0"/>
            </a:endParaRPr>
          </a:p>
        </p:txBody>
      </p:sp>
      <p:sp>
        <p:nvSpPr>
          <p:cNvPr id="23" name="ZoneTexte 17">
            <a:extLst>
              <a:ext uri="{FF2B5EF4-FFF2-40B4-BE49-F238E27FC236}">
                <a16:creationId xmlns:a16="http://schemas.microsoft.com/office/drawing/2014/main" id="{5D7692F4-3172-4DAA-891E-C5E7583840AD}"/>
              </a:ext>
            </a:extLst>
          </p:cNvPr>
          <p:cNvSpPr txBox="1"/>
          <p:nvPr/>
        </p:nvSpPr>
        <p:spPr>
          <a:xfrm>
            <a:off x="6372493" y="3838557"/>
            <a:ext cx="3061570" cy="923330"/>
          </a:xfrm>
          <a:prstGeom prst="rect">
            <a:avLst/>
          </a:prstGeom>
          <a:noFill/>
        </p:spPr>
        <p:txBody>
          <a:bodyPr wrap="square">
            <a:spAutoFit/>
          </a:bodyPr>
          <a:lstStyle/>
          <a:p>
            <a:r>
              <a:rPr lang="en-GB" sz="1800" dirty="0">
                <a:solidFill>
                  <a:schemeClr val="accent5"/>
                </a:solidFill>
                <a:effectLst/>
                <a:latin typeface="Times New Roman" panose="02020603050405020304" pitchFamily="18" charset="0"/>
                <a:ea typeface="Times New Roman" panose="02020603050405020304" pitchFamily="18" charset="0"/>
              </a:rPr>
              <a:t>“Measurement of the component's position inside the detector is needed”</a:t>
            </a:r>
            <a:endParaRPr lang="fr-FR" sz="1800" dirty="0">
              <a:solidFill>
                <a:schemeClr val="accent5"/>
              </a:solidFill>
            </a:endParaRPr>
          </a:p>
        </p:txBody>
      </p:sp>
      <p:sp>
        <p:nvSpPr>
          <p:cNvPr id="24" name="ZoneTexte 19">
            <a:extLst>
              <a:ext uri="{FF2B5EF4-FFF2-40B4-BE49-F238E27FC236}">
                <a16:creationId xmlns:a16="http://schemas.microsoft.com/office/drawing/2014/main" id="{81A67E44-F441-411F-9E8F-61E10BCCC1BD}"/>
              </a:ext>
            </a:extLst>
          </p:cNvPr>
          <p:cNvSpPr txBox="1"/>
          <p:nvPr/>
        </p:nvSpPr>
        <p:spPr>
          <a:xfrm>
            <a:off x="108031" y="1224563"/>
            <a:ext cx="2092751" cy="553998"/>
          </a:xfrm>
          <a:prstGeom prst="rect">
            <a:avLst/>
          </a:prstGeom>
          <a:noFill/>
        </p:spPr>
        <p:txBody>
          <a:bodyPr wrap="square">
            <a:spAutoFit/>
          </a:bodyPr>
          <a:lstStyle/>
          <a:p>
            <a:r>
              <a:rPr lang="en-GB" sz="1000" dirty="0">
                <a:effectLst/>
                <a:latin typeface="Times New Roman" panose="02020603050405020304" pitchFamily="18" charset="0"/>
                <a:ea typeface="Times New Roman" panose="02020603050405020304" pitchFamily="18" charset="0"/>
              </a:rPr>
              <a:t>“ The distance between the two calorimeters has to be measured to 110 µm”</a:t>
            </a:r>
            <a:endParaRPr lang="fr-FR" sz="1000" dirty="0"/>
          </a:p>
        </p:txBody>
      </p:sp>
      <p:sp>
        <p:nvSpPr>
          <p:cNvPr id="25" name="ZoneTexte 21">
            <a:extLst>
              <a:ext uri="{FF2B5EF4-FFF2-40B4-BE49-F238E27FC236}">
                <a16:creationId xmlns:a16="http://schemas.microsoft.com/office/drawing/2014/main" id="{8E94CA61-9C1B-4370-9C1C-38945C314067}"/>
              </a:ext>
            </a:extLst>
          </p:cNvPr>
          <p:cNvSpPr txBox="1"/>
          <p:nvPr/>
        </p:nvSpPr>
        <p:spPr>
          <a:xfrm>
            <a:off x="61636" y="1778561"/>
            <a:ext cx="2058106" cy="553998"/>
          </a:xfrm>
          <a:prstGeom prst="rect">
            <a:avLst/>
          </a:prstGeom>
          <a:noFill/>
        </p:spPr>
        <p:txBody>
          <a:bodyPr wrap="square">
            <a:spAutoFit/>
          </a:bodyPr>
          <a:lstStyle/>
          <a:p>
            <a:r>
              <a:rPr lang="en-GB" sz="1000" dirty="0">
                <a:effectLst/>
                <a:latin typeface="Times New Roman" panose="02020603050405020304" pitchFamily="18" charset="0"/>
                <a:ea typeface="Times New Roman" panose="02020603050405020304" pitchFamily="18" charset="0"/>
              </a:rPr>
              <a:t>“Distance </a:t>
            </a:r>
            <a:r>
              <a:rPr lang="en-GB" sz="1000" dirty="0" err="1">
                <a:effectLst/>
                <a:latin typeface="Times New Roman" panose="02020603050405020304" pitchFamily="18" charset="0"/>
                <a:ea typeface="Times New Roman" panose="02020603050405020304" pitchFamily="18" charset="0"/>
              </a:rPr>
              <a:t>LumiCal</a:t>
            </a:r>
            <a:r>
              <a:rPr lang="en-GB" sz="1000" dirty="0">
                <a:effectLst/>
                <a:latin typeface="Times New Roman" panose="02020603050405020304" pitchFamily="18" charset="0"/>
                <a:ea typeface="Times New Roman" panose="02020603050405020304" pitchFamily="18" charset="0"/>
              </a:rPr>
              <a:t>/ nominal IP to be controlled/ measured to ~50µm level”</a:t>
            </a:r>
            <a:endParaRPr lang="fr-FR" sz="1000" dirty="0"/>
          </a:p>
        </p:txBody>
      </p:sp>
      <p:sp>
        <p:nvSpPr>
          <p:cNvPr id="26" name="ZoneTexte 24">
            <a:extLst>
              <a:ext uri="{FF2B5EF4-FFF2-40B4-BE49-F238E27FC236}">
                <a16:creationId xmlns:a16="http://schemas.microsoft.com/office/drawing/2014/main" id="{A582EA08-EF45-46A9-BD1B-B8FCE61645BA}"/>
              </a:ext>
            </a:extLst>
          </p:cNvPr>
          <p:cNvSpPr txBox="1"/>
          <p:nvPr/>
        </p:nvSpPr>
        <p:spPr>
          <a:xfrm>
            <a:off x="41770" y="4621774"/>
            <a:ext cx="2724809" cy="255134"/>
          </a:xfrm>
          <a:prstGeom prst="rect">
            <a:avLst/>
          </a:prstGeom>
          <a:noFill/>
        </p:spPr>
        <p:txBody>
          <a:bodyPr wrap="square">
            <a:spAutoFit/>
          </a:bodyPr>
          <a:lstStyle/>
          <a:p>
            <a:pPr lvl="0">
              <a:lnSpc>
                <a:spcPct val="115000"/>
              </a:lnSpc>
              <a:spcAft>
                <a:spcPts val="1000"/>
              </a:spcAft>
            </a:pPr>
            <a:r>
              <a:rPr lang="en-US" sz="1000" dirty="0">
                <a:effectLst/>
                <a:latin typeface="Times New Roman" panose="02020603050405020304" pitchFamily="18" charset="0"/>
                <a:ea typeface="Times New Roman" panose="02020603050405020304" pitchFamily="18" charset="0"/>
              </a:rPr>
              <a:t>“Alignment accuracy of SC magnets = 100µm”</a:t>
            </a:r>
            <a:endParaRPr lang="fr-FR" sz="1000" dirty="0">
              <a:effectLst/>
              <a:latin typeface="Times New Roman" panose="02020603050405020304" pitchFamily="18" charset="0"/>
              <a:ea typeface="Times New Roman" panose="02020603050405020304" pitchFamily="18" charset="0"/>
            </a:endParaRPr>
          </a:p>
        </p:txBody>
      </p:sp>
      <p:sp>
        <p:nvSpPr>
          <p:cNvPr id="27" name="ZoneTexte 26">
            <a:extLst>
              <a:ext uri="{FF2B5EF4-FFF2-40B4-BE49-F238E27FC236}">
                <a16:creationId xmlns:a16="http://schemas.microsoft.com/office/drawing/2014/main" id="{9B221F40-1DE8-444E-A9B2-71CA7A86A69F}"/>
              </a:ext>
            </a:extLst>
          </p:cNvPr>
          <p:cNvSpPr txBox="1"/>
          <p:nvPr/>
        </p:nvSpPr>
        <p:spPr>
          <a:xfrm>
            <a:off x="108031" y="3361771"/>
            <a:ext cx="2592288" cy="786049"/>
          </a:xfrm>
          <a:prstGeom prst="rect">
            <a:avLst/>
          </a:prstGeom>
          <a:noFill/>
        </p:spPr>
        <p:txBody>
          <a:bodyPr wrap="square">
            <a:spAutoFit/>
          </a:bodyPr>
          <a:lstStyle/>
          <a:p>
            <a:pPr lvl="0">
              <a:lnSpc>
                <a:spcPct val="115000"/>
              </a:lnSpc>
              <a:spcAft>
                <a:spcPts val="1000"/>
              </a:spcAft>
            </a:pPr>
            <a:r>
              <a:rPr lang="en-US" sz="1000" dirty="0">
                <a:effectLst/>
                <a:latin typeface="Times New Roman" panose="02020603050405020304" pitchFamily="18" charset="0"/>
                <a:ea typeface="Times New Roman" panose="02020603050405020304" pitchFamily="18" charset="0"/>
              </a:rPr>
              <a:t>“For a 1mrad tilt of the detector solenoid (</a:t>
            </a:r>
            <a:r>
              <a:rPr lang="en-US" sz="1000" dirty="0" err="1">
                <a:effectLst/>
                <a:latin typeface="Times New Roman" panose="02020603050405020304" pitchFamily="18" charset="0"/>
                <a:ea typeface="Times New Roman" panose="02020603050405020304" pitchFamily="18" charset="0"/>
              </a:rPr>
              <a:t>wrt</a:t>
            </a:r>
            <a:r>
              <a:rPr lang="en-US" sz="1000" dirty="0">
                <a:effectLst/>
                <a:latin typeface="Times New Roman" panose="02020603050405020304" pitchFamily="18" charset="0"/>
                <a:ea typeface="Times New Roman" panose="02020603050405020304" pitchFamily="18" charset="0"/>
              </a:rPr>
              <a:t> the rest of the system – beam, screening and compensation solenoid) the corresponding uncorrected distortion is unacceptably large.”</a:t>
            </a:r>
            <a:endParaRPr lang="fr-FR" sz="1000" dirty="0">
              <a:effectLst/>
              <a:latin typeface="Times New Roman" panose="02020603050405020304" pitchFamily="18" charset="0"/>
              <a:ea typeface="Times New Roman" panose="02020603050405020304" pitchFamily="18" charset="0"/>
            </a:endParaRPr>
          </a:p>
        </p:txBody>
      </p:sp>
      <p:sp>
        <p:nvSpPr>
          <p:cNvPr id="28" name="ZoneTexte 27">
            <a:extLst>
              <a:ext uri="{FF2B5EF4-FFF2-40B4-BE49-F238E27FC236}">
                <a16:creationId xmlns:a16="http://schemas.microsoft.com/office/drawing/2014/main" id="{34519AFA-91C6-4164-80CA-DD572F98C06B}"/>
              </a:ext>
            </a:extLst>
          </p:cNvPr>
          <p:cNvSpPr txBox="1"/>
          <p:nvPr/>
        </p:nvSpPr>
        <p:spPr>
          <a:xfrm>
            <a:off x="61636" y="2332559"/>
            <a:ext cx="2075854" cy="963021"/>
          </a:xfrm>
          <a:prstGeom prst="rect">
            <a:avLst/>
          </a:prstGeom>
          <a:noFill/>
        </p:spPr>
        <p:txBody>
          <a:bodyPr wrap="square">
            <a:spAutoFit/>
          </a:bodyPr>
          <a:lstStyle/>
          <a:p>
            <a:pPr lvl="0">
              <a:lnSpc>
                <a:spcPct val="115000"/>
              </a:lnSpc>
              <a:spcAft>
                <a:spcPts val="1000"/>
              </a:spcAft>
            </a:pPr>
            <a:r>
              <a:rPr lang="en-US" sz="1000" dirty="0">
                <a:effectLst/>
                <a:latin typeface="Times New Roman" panose="02020603050405020304" pitchFamily="18" charset="0"/>
                <a:ea typeface="Times New Roman" panose="02020603050405020304" pitchFamily="18" charset="0"/>
              </a:rPr>
              <a:t>“IR quadrupoles and </a:t>
            </a:r>
            <a:r>
              <a:rPr lang="en-US" sz="1000" dirty="0" err="1">
                <a:effectLst/>
                <a:latin typeface="Times New Roman" panose="02020603050405020304" pitchFamily="18" charset="0"/>
                <a:ea typeface="Times New Roman" panose="02020603050405020304" pitchFamily="18" charset="0"/>
              </a:rPr>
              <a:t>sextupoles</a:t>
            </a:r>
            <a:r>
              <a:rPr lang="en-US" sz="1000" dirty="0">
                <a:effectLst/>
                <a:latin typeface="Times New Roman" panose="02020603050405020304" pitchFamily="18" charset="0"/>
                <a:ea typeface="Times New Roman" panose="02020603050405020304" pitchFamily="18" charset="0"/>
              </a:rPr>
              <a:t> (75µm in radial and longitudinal, 100µrad roll),  BPM (40µm in radial and 100µrad for the roll relative to quadrupole placement).”</a:t>
            </a:r>
            <a:endParaRPr lang="fr-FR" sz="1000" dirty="0">
              <a:effectLst/>
              <a:latin typeface="Times New Roman" panose="02020603050405020304" pitchFamily="18" charset="0"/>
              <a:ea typeface="Times New Roman" panose="02020603050405020304" pitchFamily="18" charset="0"/>
            </a:endParaRPr>
          </a:p>
        </p:txBody>
      </p:sp>
      <p:pic>
        <p:nvPicPr>
          <p:cNvPr id="29" name="Image 34">
            <a:extLst>
              <a:ext uri="{FF2B5EF4-FFF2-40B4-BE49-F238E27FC236}">
                <a16:creationId xmlns:a16="http://schemas.microsoft.com/office/drawing/2014/main" id="{452BF885-04CE-4ECD-A709-1F0F2A49A833}"/>
              </a:ext>
            </a:extLst>
          </p:cNvPr>
          <p:cNvPicPr>
            <a:picLocks noChangeAspect="1"/>
          </p:cNvPicPr>
          <p:nvPr/>
        </p:nvPicPr>
        <p:blipFill>
          <a:blip r:embed="rId5"/>
          <a:stretch>
            <a:fillRect/>
          </a:stretch>
        </p:blipFill>
        <p:spPr>
          <a:xfrm>
            <a:off x="2627784" y="3320113"/>
            <a:ext cx="3384376" cy="1795241"/>
          </a:xfrm>
          <a:prstGeom prst="rect">
            <a:avLst/>
          </a:prstGeom>
        </p:spPr>
      </p:pic>
      <p:sp>
        <p:nvSpPr>
          <p:cNvPr id="2" name="Textfeld 1">
            <a:extLst>
              <a:ext uri="{FF2B5EF4-FFF2-40B4-BE49-F238E27FC236}">
                <a16:creationId xmlns:a16="http://schemas.microsoft.com/office/drawing/2014/main" id="{35365139-6778-9AE7-067A-AE23376E2E5F}"/>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9343375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en-US" sz="2000" dirty="0"/>
              <a:t>DA</a:t>
            </a:r>
            <a:r>
              <a:rPr lang="el-GR" sz="2000" dirty="0"/>
              <a:t>Φ</a:t>
            </a:r>
            <a:r>
              <a:rPr lang="en-US" sz="2000" dirty="0"/>
              <a:t>NE/KLOE MDI</a:t>
            </a:r>
          </a:p>
        </p:txBody>
      </p:sp>
      <p:sp>
        <p:nvSpPr>
          <p:cNvPr id="16" name="Foliennummernplatzhalter 4">
            <a:extLst>
              <a:ext uri="{FF2B5EF4-FFF2-40B4-BE49-F238E27FC236}">
                <a16:creationId xmlns:a16="http://schemas.microsoft.com/office/drawing/2014/main" id="{156E0CFA-A536-2C49-B072-12CC6978DEB5}"/>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31</a:t>
            </a:r>
          </a:p>
        </p:txBody>
      </p:sp>
      <p:sp>
        <p:nvSpPr>
          <p:cNvPr id="10" name="Textfeld 2">
            <a:extLst>
              <a:ext uri="{FF2B5EF4-FFF2-40B4-BE49-F238E27FC236}">
                <a16:creationId xmlns:a16="http://schemas.microsoft.com/office/drawing/2014/main" id="{63079CBC-3455-4B76-B7C6-FAA1A6465517}"/>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sp>
        <p:nvSpPr>
          <p:cNvPr id="13" name="Textplatzhalter 2">
            <a:extLst>
              <a:ext uri="{FF2B5EF4-FFF2-40B4-BE49-F238E27FC236}">
                <a16:creationId xmlns:a16="http://schemas.microsoft.com/office/drawing/2014/main" id="{8AE8FD36-9D97-45A8-AC90-4BB7BA40D82C}"/>
              </a:ext>
            </a:extLst>
          </p:cNvPr>
          <p:cNvSpPr txBox="1">
            <a:spLocks/>
          </p:cNvSpPr>
          <p:nvPr/>
        </p:nvSpPr>
        <p:spPr>
          <a:xfrm>
            <a:off x="443035" y="1169308"/>
            <a:ext cx="4023000" cy="212558"/>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Alignment (strongly summarized)</a:t>
            </a:r>
          </a:p>
          <a:p>
            <a:endParaRPr lang="en-US" dirty="0"/>
          </a:p>
          <a:p>
            <a:endParaRPr lang="en-US" dirty="0"/>
          </a:p>
        </p:txBody>
      </p:sp>
      <p:pic>
        <p:nvPicPr>
          <p:cNvPr id="19" name="Picture 18" descr="A picture containing graphical user interface&#10;&#10;Description automatically generated">
            <a:extLst>
              <a:ext uri="{FF2B5EF4-FFF2-40B4-BE49-F238E27FC236}">
                <a16:creationId xmlns:a16="http://schemas.microsoft.com/office/drawing/2014/main" id="{31700E69-6416-490C-9A25-A0AD25DB0C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pic>
        <p:nvPicPr>
          <p:cNvPr id="22" name="Image 5">
            <a:extLst>
              <a:ext uri="{FF2B5EF4-FFF2-40B4-BE49-F238E27FC236}">
                <a16:creationId xmlns:a16="http://schemas.microsoft.com/office/drawing/2014/main" id="{79FCDFBD-E760-456D-BFA0-4B57CDF3C3FC}"/>
              </a:ext>
            </a:extLst>
          </p:cNvPr>
          <p:cNvPicPr>
            <a:picLocks noChangeAspect="1"/>
          </p:cNvPicPr>
          <p:nvPr/>
        </p:nvPicPr>
        <p:blipFill rotWithShape="1">
          <a:blip r:embed="rId4"/>
          <a:srcRect l="624" r="746"/>
          <a:stretch/>
        </p:blipFill>
        <p:spPr>
          <a:xfrm>
            <a:off x="3923928" y="2352167"/>
            <a:ext cx="5184576" cy="2761660"/>
          </a:xfrm>
          <a:prstGeom prst="rect">
            <a:avLst/>
          </a:prstGeom>
        </p:spPr>
      </p:pic>
      <p:sp>
        <p:nvSpPr>
          <p:cNvPr id="7" name="Text Placeholder 6">
            <a:extLst>
              <a:ext uri="{FF2B5EF4-FFF2-40B4-BE49-F238E27FC236}">
                <a16:creationId xmlns:a16="http://schemas.microsoft.com/office/drawing/2014/main" id="{DCC4D216-54BA-46F7-9EC9-4B0C66E496F9}"/>
              </a:ext>
            </a:extLst>
          </p:cNvPr>
          <p:cNvSpPr>
            <a:spLocks noGrp="1"/>
          </p:cNvSpPr>
          <p:nvPr>
            <p:ph type="body" sz="quarter" idx="12"/>
          </p:nvPr>
        </p:nvSpPr>
        <p:spPr>
          <a:xfrm>
            <a:off x="202861" y="1383320"/>
            <a:ext cx="3865083" cy="1637634"/>
          </a:xfrm>
        </p:spPr>
        <p:txBody>
          <a:bodyPr/>
          <a:lstStyle/>
          <a:p>
            <a:r>
              <a:rPr lang="en-GB" sz="1200" dirty="0"/>
              <a:t>1. Alignment of the elements on the girder (part of the cylinder) thanks to a laser tracker.</a:t>
            </a:r>
          </a:p>
        </p:txBody>
      </p:sp>
      <p:sp>
        <p:nvSpPr>
          <p:cNvPr id="23" name="Text Placeholder 6">
            <a:extLst>
              <a:ext uri="{FF2B5EF4-FFF2-40B4-BE49-F238E27FC236}">
                <a16:creationId xmlns:a16="http://schemas.microsoft.com/office/drawing/2014/main" id="{669E6D5F-4827-476B-BB2F-FC7287EF4B22}"/>
              </a:ext>
            </a:extLst>
          </p:cNvPr>
          <p:cNvSpPr txBox="1">
            <a:spLocks/>
          </p:cNvSpPr>
          <p:nvPr/>
        </p:nvSpPr>
        <p:spPr>
          <a:xfrm>
            <a:off x="196217" y="2292814"/>
            <a:ext cx="3667910" cy="2466381"/>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200" dirty="0"/>
              <a:t>2. Installation of the cylinder inside the experiment, and re-alignment of the articulated cylinder thanks to laser tracker target supports and screws.</a:t>
            </a:r>
          </a:p>
          <a:p>
            <a:endParaRPr lang="en-GB" dirty="0"/>
          </a:p>
          <a:p>
            <a:r>
              <a:rPr lang="en-GB" sz="1200" dirty="0"/>
              <a:t>3. Occasional partial check, can’t be regular because of obstacles on the lines of sight of the laser tracker targets (cables, pipes …)</a:t>
            </a:r>
          </a:p>
          <a:p>
            <a:endParaRPr lang="en-GB" dirty="0"/>
          </a:p>
        </p:txBody>
      </p:sp>
      <p:sp>
        <p:nvSpPr>
          <p:cNvPr id="21" name="ZoneTexte 20">
            <a:extLst>
              <a:ext uri="{FF2B5EF4-FFF2-40B4-BE49-F238E27FC236}">
                <a16:creationId xmlns:a16="http://schemas.microsoft.com/office/drawing/2014/main" id="{FE1F0C42-5C6A-42FC-9648-85DA37EF3313}"/>
              </a:ext>
            </a:extLst>
          </p:cNvPr>
          <p:cNvSpPr txBox="1"/>
          <p:nvPr/>
        </p:nvSpPr>
        <p:spPr>
          <a:xfrm>
            <a:off x="3923928" y="4874844"/>
            <a:ext cx="4572000" cy="215444"/>
          </a:xfrm>
          <a:prstGeom prst="rect">
            <a:avLst/>
          </a:prstGeom>
          <a:noFill/>
        </p:spPr>
        <p:txBody>
          <a:bodyPr wrap="square">
            <a:spAutoFit/>
          </a:bodyPr>
          <a:lstStyle/>
          <a:p>
            <a:r>
              <a:rPr lang="it-IT" sz="800" dirty="0">
                <a:solidFill>
                  <a:schemeClr val="bg1"/>
                </a:solidFill>
              </a:rPr>
              <a:t>Luigi Pellegrino and Giancarlo Sensolini </a:t>
            </a:r>
            <a:endParaRPr lang="fr-FR" sz="800" dirty="0">
              <a:solidFill>
                <a:schemeClr val="bg1"/>
              </a:solidFill>
            </a:endParaRPr>
          </a:p>
        </p:txBody>
      </p:sp>
      <p:pic>
        <p:nvPicPr>
          <p:cNvPr id="20" name="Image 19">
            <a:extLst>
              <a:ext uri="{FF2B5EF4-FFF2-40B4-BE49-F238E27FC236}">
                <a16:creationId xmlns:a16="http://schemas.microsoft.com/office/drawing/2014/main" id="{E5096E78-6BED-4EB8-83AD-4B225333692D}"/>
              </a:ext>
            </a:extLst>
          </p:cNvPr>
          <p:cNvPicPr>
            <a:picLocks noChangeAspect="1"/>
          </p:cNvPicPr>
          <p:nvPr/>
        </p:nvPicPr>
        <p:blipFill rotWithShape="1">
          <a:blip r:embed="rId5"/>
          <a:srcRect t="19382" b="9349"/>
          <a:stretch/>
        </p:blipFill>
        <p:spPr>
          <a:xfrm>
            <a:off x="3923928" y="395529"/>
            <a:ext cx="3612888" cy="1928060"/>
          </a:xfrm>
          <a:prstGeom prst="rect">
            <a:avLst/>
          </a:prstGeom>
        </p:spPr>
      </p:pic>
      <p:sp>
        <p:nvSpPr>
          <p:cNvPr id="24" name="Textplatzhalter 5">
            <a:extLst>
              <a:ext uri="{FF2B5EF4-FFF2-40B4-BE49-F238E27FC236}">
                <a16:creationId xmlns:a16="http://schemas.microsoft.com/office/drawing/2014/main" id="{04BB7BC5-362E-4392-BFB2-5E72778C0D10}"/>
              </a:ext>
            </a:extLst>
          </p:cNvPr>
          <p:cNvSpPr txBox="1">
            <a:spLocks/>
          </p:cNvSpPr>
          <p:nvPr/>
        </p:nvSpPr>
        <p:spPr>
          <a:xfrm>
            <a:off x="3923928" y="1897232"/>
            <a:ext cx="2669337" cy="395582"/>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baseline="30000" dirty="0">
                <a:solidFill>
                  <a:schemeClr val="bg1">
                    <a:lumMod val="65000"/>
                  </a:schemeClr>
                </a:solidFill>
              </a:rPr>
              <a:t>L. PELLEGRINO, MDI mechanical design, integration and assembly at DAFNE/KLOE with the crab-waist configuration, 3rd FCC-</a:t>
            </a:r>
            <a:r>
              <a:rPr lang="en-US" baseline="30000" dirty="0" err="1">
                <a:solidFill>
                  <a:schemeClr val="bg1">
                    <a:lumMod val="65000"/>
                  </a:schemeClr>
                </a:solidFill>
              </a:rPr>
              <a:t>ee</a:t>
            </a:r>
            <a:r>
              <a:rPr lang="en-US" baseline="30000" dirty="0">
                <a:solidFill>
                  <a:schemeClr val="bg1">
                    <a:lumMod val="65000"/>
                  </a:schemeClr>
                </a:solidFill>
              </a:rPr>
              <a:t> MDI workshop, 9-20 September 2019, CERN.</a:t>
            </a:r>
            <a:endParaRPr lang="en-US" dirty="0">
              <a:solidFill>
                <a:schemeClr val="bg1">
                  <a:lumMod val="65000"/>
                </a:schemeClr>
              </a:solidFill>
            </a:endParaRPr>
          </a:p>
        </p:txBody>
      </p:sp>
      <p:sp>
        <p:nvSpPr>
          <p:cNvPr id="27" name="Rectangle 26">
            <a:extLst>
              <a:ext uri="{FF2B5EF4-FFF2-40B4-BE49-F238E27FC236}">
                <a16:creationId xmlns:a16="http://schemas.microsoft.com/office/drawing/2014/main" id="{D13702DF-850D-4ACF-980D-5E8424B3DC87}"/>
              </a:ext>
            </a:extLst>
          </p:cNvPr>
          <p:cNvSpPr/>
          <p:nvPr/>
        </p:nvSpPr>
        <p:spPr>
          <a:xfrm>
            <a:off x="7589973" y="390349"/>
            <a:ext cx="1522014" cy="193689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8" name="TextBox 17">
                <a:extLst>
                  <a:ext uri="{FF2B5EF4-FFF2-40B4-BE49-F238E27FC236}">
                    <a16:creationId xmlns:a16="http://schemas.microsoft.com/office/drawing/2014/main" id="{2CE58096-3720-4DCC-B2FD-DA807B5A5C8D}"/>
                  </a:ext>
                </a:extLst>
              </p:cNvPr>
              <p:cNvSpPr txBox="1"/>
              <p:nvPr/>
            </p:nvSpPr>
            <p:spPr>
              <a:xfrm>
                <a:off x="7547328" y="363924"/>
                <a:ext cx="1571303" cy="1956048"/>
              </a:xfrm>
              <a:prstGeom prst="rect">
                <a:avLst/>
              </a:prstGeom>
              <a:noFill/>
            </p:spPr>
            <p:txBody>
              <a:bodyPr wrap="square" rtlCol="0">
                <a:spAutoFit/>
              </a:bodyPr>
              <a:lstStyle/>
              <a:p>
                <a:r>
                  <a:rPr lang="en-US" sz="1200" dirty="0">
                    <a:solidFill>
                      <a:schemeClr val="bg1"/>
                    </a:solidFill>
                    <a:ea typeface="Cambria Math" panose="02040503050406030204" pitchFamily="18" charset="0"/>
                  </a:rPr>
                  <a:t>L* = 0.3 m</a:t>
                </a:r>
                <a:endParaRPr lang="en-GB" sz="1200" dirty="0">
                  <a:solidFill>
                    <a:schemeClr val="bg1"/>
                  </a:solidFill>
                  <a:ea typeface="Cambria Math" panose="02040503050406030204" pitchFamily="18" charset="0"/>
                  <a:cs typeface="Arial" panose="020B0604020202020204" pitchFamily="34" charset="0"/>
                </a:endParaRPr>
              </a:p>
              <a:p>
                <a14:m>
                  <m:oMath xmlns:m="http://schemas.openxmlformats.org/officeDocument/2006/math">
                    <m:sSub>
                      <m:sSubPr>
                        <m:ctrlPr>
                          <a:rPr lang="el-GR" sz="1200" i="1" smtClean="0">
                            <a:solidFill>
                              <a:schemeClr val="bg1"/>
                            </a:solidFill>
                            <a:latin typeface="Cambria Math" panose="02040503050406030204" pitchFamily="18" charset="0"/>
                          </a:rPr>
                        </m:ctrlPr>
                      </m:sSubPr>
                      <m:e>
                        <m:r>
                          <m:rPr>
                            <m:sty m:val="p"/>
                          </m:rPr>
                          <a:rPr lang="el-GR" sz="1200" i="0">
                            <a:solidFill>
                              <a:schemeClr val="bg1"/>
                            </a:solidFill>
                            <a:latin typeface="Cambria Math" panose="02040503050406030204" pitchFamily="18" charset="0"/>
                          </a:rPr>
                          <m:t>θ</m:t>
                        </m:r>
                      </m:e>
                      <m:sub>
                        <m:r>
                          <m:rPr>
                            <m:sty m:val="p"/>
                          </m:rPr>
                          <a:rPr lang="en-US" sz="1200" b="0" i="0" smtClean="0">
                            <a:solidFill>
                              <a:schemeClr val="bg1"/>
                            </a:solidFill>
                            <a:latin typeface="Cambria Math" panose="02040503050406030204" pitchFamily="18" charset="0"/>
                          </a:rPr>
                          <m:t>cross</m:t>
                        </m:r>
                      </m:sub>
                    </m:sSub>
                  </m:oMath>
                </a14:m>
                <a:r>
                  <a:rPr lang="en-US" sz="1200" dirty="0">
                    <a:solidFill>
                      <a:schemeClr val="bg1"/>
                    </a:solidFill>
                  </a:rPr>
                  <a:t> = 50 </a:t>
                </a:r>
                <a:r>
                  <a:rPr lang="en-US" sz="1200" dirty="0" err="1">
                    <a:solidFill>
                      <a:schemeClr val="bg1"/>
                    </a:solidFill>
                  </a:rPr>
                  <a:t>mrad</a:t>
                </a:r>
                <a:endParaRPr lang="en-US" sz="1200" dirty="0">
                  <a:solidFill>
                    <a:schemeClr val="bg1"/>
                  </a:solidFill>
                </a:endParaRPr>
              </a:p>
              <a:p>
                <a:endParaRPr lang="en-US" sz="1200" dirty="0">
                  <a:solidFill>
                    <a:schemeClr val="bg1"/>
                  </a:solidFill>
                </a:endParaRPr>
              </a:p>
              <a:p>
                <a:r>
                  <a:rPr lang="en-US" sz="1200" dirty="0">
                    <a:solidFill>
                      <a:schemeClr val="bg1"/>
                    </a:solidFill>
                  </a:rPr>
                  <a:t>Beam size :</a:t>
                </a:r>
              </a:p>
              <a:p>
                <a14:m>
                  <m:oMath xmlns:m="http://schemas.openxmlformats.org/officeDocument/2006/math">
                    <m:sSub>
                      <m:sSubPr>
                        <m:ctrlPr>
                          <a:rPr lang="en-US" sz="1200" i="1" smtClean="0">
                            <a:solidFill>
                              <a:schemeClr val="bg1"/>
                            </a:solidFill>
                            <a:latin typeface="Cambria Math" panose="02040503050406030204" pitchFamily="18" charset="0"/>
                            <a:ea typeface="Cambria Math" panose="02040503050406030204" pitchFamily="18" charset="0"/>
                          </a:rPr>
                        </m:ctrlPr>
                      </m:sSubPr>
                      <m:e>
                        <m:sSup>
                          <m:sSupPr>
                            <m:ctrlPr>
                              <a:rPr lang="el-GR" sz="1200" i="1" dirty="0" smtClean="0">
                                <a:solidFill>
                                  <a:schemeClr val="bg1"/>
                                </a:solidFill>
                                <a:latin typeface="Cambria Math" panose="02040503050406030204" pitchFamily="18" charset="0"/>
                                <a:ea typeface="Cambria Math" panose="02040503050406030204" pitchFamily="18" charset="0"/>
                              </a:rPr>
                            </m:ctrlPr>
                          </m:sSupPr>
                          <m:e>
                            <m:r>
                              <m:rPr>
                                <m:nor/>
                              </m:rPr>
                              <a:rPr lang="el-GR" sz="1200" dirty="0">
                                <a:solidFill>
                                  <a:schemeClr val="bg1"/>
                                </a:solidFill>
                                <a:latin typeface="Cambria Math" panose="02040503050406030204" pitchFamily="18" charset="0"/>
                                <a:ea typeface="Cambria Math" panose="02040503050406030204" pitchFamily="18" charset="0"/>
                              </a:rPr>
                              <m:t>σ</m:t>
                            </m:r>
                          </m:e>
                          <m:sup>
                            <m:r>
                              <a:rPr lang="en-US" sz="1200" b="0" i="0" dirty="0" smtClean="0">
                                <a:solidFill>
                                  <a:schemeClr val="bg1"/>
                                </a:solidFill>
                                <a:latin typeface="Cambria Math" panose="02040503050406030204" pitchFamily="18" charset="0"/>
                                <a:ea typeface="Cambria Math" panose="02040503050406030204" pitchFamily="18" charset="0"/>
                              </a:rPr>
                              <m:t>∗</m:t>
                            </m:r>
                          </m:sup>
                        </m:sSup>
                      </m:e>
                      <m:sub>
                        <m:r>
                          <m:rPr>
                            <m:sty m:val="p"/>
                          </m:rPr>
                          <a:rPr lang="en-US" sz="1200" b="0" i="0" smtClean="0">
                            <a:solidFill>
                              <a:schemeClr val="bg1"/>
                            </a:solidFill>
                            <a:latin typeface="Cambria Math" panose="02040503050406030204" pitchFamily="18" charset="0"/>
                            <a:ea typeface="Cambria Math" panose="02040503050406030204" pitchFamily="18" charset="0"/>
                          </a:rPr>
                          <m:t>x</m:t>
                        </m:r>
                      </m:sub>
                    </m:sSub>
                  </m:oMath>
                </a14:m>
                <a:r>
                  <a:rPr lang="en-US" sz="1200" dirty="0">
                    <a:solidFill>
                      <a:schemeClr val="bg1"/>
                    </a:solidFill>
                    <a:latin typeface="Cambria Math" panose="02040503050406030204" pitchFamily="18" charset="0"/>
                    <a:ea typeface="Cambria Math" panose="02040503050406030204" pitchFamily="18" charset="0"/>
                  </a:rPr>
                  <a:t> = 250 µm</a:t>
                </a:r>
              </a:p>
              <a:p>
                <a14:m>
                  <m:oMath xmlns:m="http://schemas.openxmlformats.org/officeDocument/2006/math">
                    <m:sSub>
                      <m:sSubPr>
                        <m:ctrlPr>
                          <a:rPr lang="en-US" sz="1200" i="1">
                            <a:solidFill>
                              <a:schemeClr val="bg1"/>
                            </a:solidFill>
                            <a:latin typeface="Cambria Math" panose="02040503050406030204" pitchFamily="18" charset="0"/>
                            <a:ea typeface="Cambria Math" panose="02040503050406030204" pitchFamily="18" charset="0"/>
                          </a:rPr>
                        </m:ctrlPr>
                      </m:sSubPr>
                      <m:e>
                        <m:sSup>
                          <m:sSupPr>
                            <m:ctrlPr>
                              <a:rPr lang="el-GR" sz="1200" i="1" dirty="0">
                                <a:solidFill>
                                  <a:schemeClr val="bg1"/>
                                </a:solidFill>
                                <a:latin typeface="Cambria Math" panose="02040503050406030204" pitchFamily="18" charset="0"/>
                                <a:ea typeface="Cambria Math" panose="02040503050406030204" pitchFamily="18" charset="0"/>
                              </a:rPr>
                            </m:ctrlPr>
                          </m:sSupPr>
                          <m:e>
                            <m:r>
                              <m:rPr>
                                <m:nor/>
                              </m:rPr>
                              <a:rPr lang="el-GR" sz="1200" dirty="0">
                                <a:solidFill>
                                  <a:schemeClr val="bg1"/>
                                </a:solidFill>
                                <a:latin typeface="Cambria Math" panose="02040503050406030204" pitchFamily="18" charset="0"/>
                                <a:ea typeface="Cambria Math" panose="02040503050406030204" pitchFamily="18" charset="0"/>
                              </a:rPr>
                              <m:t>σ</m:t>
                            </m:r>
                          </m:e>
                          <m:sup>
                            <m:r>
                              <a:rPr lang="en-US" sz="1200" dirty="0">
                                <a:solidFill>
                                  <a:schemeClr val="bg1"/>
                                </a:solidFill>
                                <a:latin typeface="Cambria Math" panose="02040503050406030204" pitchFamily="18" charset="0"/>
                                <a:ea typeface="Cambria Math" panose="02040503050406030204" pitchFamily="18" charset="0"/>
                              </a:rPr>
                              <m:t>∗</m:t>
                            </m:r>
                          </m:sup>
                        </m:sSup>
                      </m:e>
                      <m:sub>
                        <m:r>
                          <m:rPr>
                            <m:sty m:val="p"/>
                          </m:rPr>
                          <a:rPr lang="en-US" sz="1200" b="0" i="0" smtClean="0">
                            <a:solidFill>
                              <a:schemeClr val="bg1"/>
                            </a:solidFill>
                            <a:latin typeface="Cambria Math" panose="02040503050406030204" pitchFamily="18" charset="0"/>
                            <a:ea typeface="Cambria Math" panose="02040503050406030204" pitchFamily="18" charset="0"/>
                          </a:rPr>
                          <m:t>y</m:t>
                        </m:r>
                      </m:sub>
                    </m:sSub>
                  </m:oMath>
                </a14:m>
                <a:r>
                  <a:rPr lang="en-US" sz="1200" dirty="0">
                    <a:solidFill>
                      <a:schemeClr val="bg1"/>
                    </a:solidFill>
                    <a:latin typeface="Cambria Math" panose="02040503050406030204" pitchFamily="18" charset="0"/>
                    <a:ea typeface="Cambria Math" panose="02040503050406030204" pitchFamily="18" charset="0"/>
                  </a:rPr>
                  <a:t> = 3.1 µm</a:t>
                </a:r>
              </a:p>
              <a:p>
                <a14:m>
                  <m:oMath xmlns:m="http://schemas.openxmlformats.org/officeDocument/2006/math">
                    <m:sSub>
                      <m:sSubPr>
                        <m:ctrlPr>
                          <a:rPr lang="en-US" sz="1200" i="1" smtClean="0">
                            <a:solidFill>
                              <a:schemeClr val="bg1"/>
                            </a:solidFill>
                            <a:latin typeface="Cambria Math" panose="02040503050406030204" pitchFamily="18" charset="0"/>
                            <a:ea typeface="Cambria Math" panose="02040503050406030204" pitchFamily="18" charset="0"/>
                          </a:rPr>
                        </m:ctrlPr>
                      </m:sSubPr>
                      <m:e>
                        <m:r>
                          <m:rPr>
                            <m:nor/>
                          </m:rPr>
                          <a:rPr lang="el-GR" sz="1200" dirty="0">
                            <a:solidFill>
                              <a:schemeClr val="bg1"/>
                            </a:solidFill>
                            <a:latin typeface="Cambria Math" panose="02040503050406030204" pitchFamily="18" charset="0"/>
                            <a:ea typeface="Cambria Math" panose="02040503050406030204" pitchFamily="18" charset="0"/>
                          </a:rPr>
                          <m:t>σ</m:t>
                        </m:r>
                      </m:e>
                      <m:sub>
                        <m:r>
                          <m:rPr>
                            <m:sty m:val="p"/>
                          </m:rPr>
                          <a:rPr lang="en-US" sz="1200" b="0" i="0" smtClean="0">
                            <a:solidFill>
                              <a:schemeClr val="bg1"/>
                            </a:solidFill>
                            <a:latin typeface="Cambria Math" panose="02040503050406030204" pitchFamily="18" charset="0"/>
                            <a:ea typeface="Cambria Math" panose="02040503050406030204" pitchFamily="18" charset="0"/>
                          </a:rPr>
                          <m:t>z</m:t>
                        </m:r>
                      </m:sub>
                    </m:sSub>
                  </m:oMath>
                </a14:m>
                <a:r>
                  <a:rPr lang="en-US" sz="1200" dirty="0">
                    <a:solidFill>
                      <a:schemeClr val="bg1"/>
                    </a:solidFill>
                    <a:latin typeface="Cambria Math" panose="02040503050406030204" pitchFamily="18" charset="0"/>
                    <a:ea typeface="Cambria Math" panose="02040503050406030204" pitchFamily="18" charset="0"/>
                  </a:rPr>
                  <a:t>   = 15 mm</a:t>
                </a:r>
              </a:p>
              <a:p>
                <a:endParaRPr lang="en-US" sz="1200" dirty="0">
                  <a:solidFill>
                    <a:schemeClr val="bg1"/>
                  </a:solidFill>
                  <a:latin typeface="Cambria Math" panose="02040503050406030204" pitchFamily="18" charset="0"/>
                  <a:ea typeface="Cambria Math" panose="02040503050406030204" pitchFamily="18" charset="0"/>
                </a:endParaRPr>
              </a:p>
              <a:p>
                <a:r>
                  <a:rPr lang="en-US" sz="1200" dirty="0">
                    <a:solidFill>
                      <a:schemeClr val="bg1"/>
                    </a:solidFill>
                    <a:latin typeface="Cambria Math" panose="02040503050406030204" pitchFamily="18" charset="0"/>
                    <a:ea typeface="Cambria Math" panose="02040503050406030204" pitchFamily="18" charset="0"/>
                  </a:rPr>
                  <a:t>Alignment aim :</a:t>
                </a:r>
              </a:p>
              <a:p>
                <a:r>
                  <a:rPr lang="en-US" sz="1200" dirty="0">
                    <a:solidFill>
                      <a:schemeClr val="accent2"/>
                    </a:solidFill>
                    <a:latin typeface="Cambria Math" panose="02040503050406030204" pitchFamily="18" charset="0"/>
                    <a:ea typeface="Cambria Math" panose="02040503050406030204" pitchFamily="18" charset="0"/>
                  </a:rPr>
                  <a:t>~ 100 µm</a:t>
                </a:r>
              </a:p>
            </p:txBody>
          </p:sp>
        </mc:Choice>
        <mc:Fallback xmlns="">
          <p:sp>
            <p:nvSpPr>
              <p:cNvPr id="28" name="TextBox 17">
                <a:extLst>
                  <a:ext uri="{FF2B5EF4-FFF2-40B4-BE49-F238E27FC236}">
                    <a16:creationId xmlns:a16="http://schemas.microsoft.com/office/drawing/2014/main" id="{2CE58096-3720-4DCC-B2FD-DA807B5A5C8D}"/>
                  </a:ext>
                </a:extLst>
              </p:cNvPr>
              <p:cNvSpPr txBox="1">
                <a:spLocks noRot="1" noChangeAspect="1" noMove="1" noResize="1" noEditPoints="1" noAdjustHandles="1" noChangeArrowheads="1" noChangeShapeType="1" noTextEdit="1"/>
              </p:cNvSpPr>
              <p:nvPr/>
            </p:nvSpPr>
            <p:spPr>
              <a:xfrm>
                <a:off x="7547328" y="363924"/>
                <a:ext cx="1571303" cy="1956048"/>
              </a:xfrm>
              <a:prstGeom prst="rect">
                <a:avLst/>
              </a:prstGeom>
              <a:blipFill>
                <a:blip r:embed="rId7"/>
                <a:stretch>
                  <a:fillRect t="-623" b="-1558"/>
                </a:stretch>
              </a:blipFill>
            </p:spPr>
            <p:txBody>
              <a:bodyPr/>
              <a:lstStyle/>
              <a:p>
                <a:r>
                  <a:rPr lang="fr-FR">
                    <a:noFill/>
                  </a:rPr>
                  <a:t> </a:t>
                </a:r>
              </a:p>
            </p:txBody>
          </p:sp>
        </mc:Fallback>
      </mc:AlternateContent>
      <p:sp>
        <p:nvSpPr>
          <p:cNvPr id="3" name="Textfeld 1">
            <a:extLst>
              <a:ext uri="{FF2B5EF4-FFF2-40B4-BE49-F238E27FC236}">
                <a16:creationId xmlns:a16="http://schemas.microsoft.com/office/drawing/2014/main" id="{1939D2F7-49C4-DD37-E495-6869158A367F}"/>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03/02/2020, Technology for Nanobeam Workshop</a:t>
            </a:r>
          </a:p>
        </p:txBody>
      </p:sp>
    </p:spTree>
    <p:extLst>
      <p:ext uri="{BB962C8B-B14F-4D97-AF65-F5344CB8AC3E}">
        <p14:creationId xmlns:p14="http://schemas.microsoft.com/office/powerpoint/2010/main" val="29461571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9DE0EA70-2ABB-4042-B3D4-CAF1A1A413E3}"/>
              </a:ext>
            </a:extLst>
          </p:cNvPr>
          <p:cNvSpPr/>
          <p:nvPr/>
        </p:nvSpPr>
        <p:spPr>
          <a:xfrm>
            <a:off x="7589973" y="2363946"/>
            <a:ext cx="1522014" cy="193689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0" name="TextBox 17">
                <a:extLst>
                  <a:ext uri="{FF2B5EF4-FFF2-40B4-BE49-F238E27FC236}">
                    <a16:creationId xmlns:a16="http://schemas.microsoft.com/office/drawing/2014/main" id="{A397A3B7-8495-494F-A571-2CF3503F7A1E}"/>
                  </a:ext>
                </a:extLst>
              </p:cNvPr>
              <p:cNvSpPr txBox="1"/>
              <p:nvPr/>
            </p:nvSpPr>
            <p:spPr>
              <a:xfrm>
                <a:off x="7538632" y="2327242"/>
                <a:ext cx="1571303" cy="1956048"/>
              </a:xfrm>
              <a:prstGeom prst="rect">
                <a:avLst/>
              </a:prstGeom>
              <a:noFill/>
            </p:spPr>
            <p:txBody>
              <a:bodyPr wrap="square" rtlCol="0">
                <a:spAutoFit/>
              </a:bodyPr>
              <a:lstStyle/>
              <a:p>
                <a:r>
                  <a:rPr lang="en-US" sz="1200" dirty="0">
                    <a:solidFill>
                      <a:schemeClr val="bg1"/>
                    </a:solidFill>
                    <a:ea typeface="Cambria Math" panose="02040503050406030204" pitchFamily="18" charset="0"/>
                  </a:rPr>
                  <a:t>L* = 0.76 m       </a:t>
                </a:r>
                <a:r>
                  <a:rPr lang="en-US" sz="1200" dirty="0">
                    <a:solidFill>
                      <a:schemeClr val="accent3">
                        <a:lumMod val="60000"/>
                        <a:lumOff val="40000"/>
                      </a:schemeClr>
                    </a:solidFill>
                    <a:ea typeface="Cambria Math" panose="02040503050406030204" pitchFamily="18" charset="0"/>
                  </a:rPr>
                  <a:t>LER</a:t>
                </a:r>
                <a:endParaRPr lang="en-GB" sz="1200" dirty="0">
                  <a:solidFill>
                    <a:schemeClr val="accent3">
                      <a:lumMod val="60000"/>
                      <a:lumOff val="40000"/>
                    </a:schemeClr>
                  </a:solidFill>
                  <a:ea typeface="Cambria Math" panose="02040503050406030204" pitchFamily="18" charset="0"/>
                  <a:cs typeface="Arial" panose="020B0604020202020204" pitchFamily="34" charset="0"/>
                </a:endParaRPr>
              </a:p>
              <a:p>
                <a14:m>
                  <m:oMath xmlns:m="http://schemas.openxmlformats.org/officeDocument/2006/math">
                    <m:sSub>
                      <m:sSubPr>
                        <m:ctrlPr>
                          <a:rPr lang="el-GR" sz="1200" i="1" smtClean="0">
                            <a:solidFill>
                              <a:schemeClr val="bg1"/>
                            </a:solidFill>
                            <a:latin typeface="Cambria Math" panose="02040503050406030204" pitchFamily="18" charset="0"/>
                          </a:rPr>
                        </m:ctrlPr>
                      </m:sSubPr>
                      <m:e>
                        <m:r>
                          <m:rPr>
                            <m:sty m:val="p"/>
                          </m:rPr>
                          <a:rPr lang="el-GR" sz="1200" i="0">
                            <a:solidFill>
                              <a:schemeClr val="bg1"/>
                            </a:solidFill>
                            <a:latin typeface="Cambria Math" panose="02040503050406030204" pitchFamily="18" charset="0"/>
                          </a:rPr>
                          <m:t>θ</m:t>
                        </m:r>
                      </m:e>
                      <m:sub>
                        <m:r>
                          <m:rPr>
                            <m:sty m:val="p"/>
                          </m:rPr>
                          <a:rPr lang="en-US" sz="1200" b="0" i="0" smtClean="0">
                            <a:solidFill>
                              <a:schemeClr val="bg1"/>
                            </a:solidFill>
                            <a:latin typeface="Cambria Math" panose="02040503050406030204" pitchFamily="18" charset="0"/>
                          </a:rPr>
                          <m:t>cross</m:t>
                        </m:r>
                      </m:sub>
                    </m:sSub>
                  </m:oMath>
                </a14:m>
                <a:r>
                  <a:rPr lang="en-US" sz="1200" dirty="0">
                    <a:solidFill>
                      <a:schemeClr val="bg1"/>
                    </a:solidFill>
                  </a:rPr>
                  <a:t> = 83 </a:t>
                </a:r>
                <a:r>
                  <a:rPr lang="en-US" sz="1200" dirty="0" err="1">
                    <a:solidFill>
                      <a:schemeClr val="bg1"/>
                    </a:solidFill>
                  </a:rPr>
                  <a:t>mrad</a:t>
                </a:r>
                <a:endParaRPr lang="en-US" sz="1200" dirty="0">
                  <a:solidFill>
                    <a:schemeClr val="bg1"/>
                  </a:solidFill>
                </a:endParaRPr>
              </a:p>
              <a:p>
                <a:endParaRPr lang="en-US" sz="1200" dirty="0">
                  <a:solidFill>
                    <a:schemeClr val="bg1"/>
                  </a:solidFill>
                </a:endParaRPr>
              </a:p>
              <a:p>
                <a:r>
                  <a:rPr lang="en-US" sz="1200" dirty="0">
                    <a:solidFill>
                      <a:schemeClr val="bg1"/>
                    </a:solidFill>
                  </a:rPr>
                  <a:t>Beam size :</a:t>
                </a:r>
              </a:p>
              <a:p>
                <a14:m>
                  <m:oMath xmlns:m="http://schemas.openxmlformats.org/officeDocument/2006/math">
                    <m:sSub>
                      <m:sSubPr>
                        <m:ctrlPr>
                          <a:rPr lang="en-US" sz="1200" i="1" smtClean="0">
                            <a:solidFill>
                              <a:schemeClr val="bg1"/>
                            </a:solidFill>
                            <a:latin typeface="Cambria Math" panose="02040503050406030204" pitchFamily="18" charset="0"/>
                            <a:ea typeface="Cambria Math" panose="02040503050406030204" pitchFamily="18" charset="0"/>
                          </a:rPr>
                        </m:ctrlPr>
                      </m:sSubPr>
                      <m:e>
                        <m:sSup>
                          <m:sSupPr>
                            <m:ctrlPr>
                              <a:rPr lang="el-GR" sz="1200" i="1" dirty="0" smtClean="0">
                                <a:solidFill>
                                  <a:schemeClr val="bg1"/>
                                </a:solidFill>
                                <a:latin typeface="Cambria Math" panose="02040503050406030204" pitchFamily="18" charset="0"/>
                                <a:ea typeface="Cambria Math" panose="02040503050406030204" pitchFamily="18" charset="0"/>
                              </a:rPr>
                            </m:ctrlPr>
                          </m:sSupPr>
                          <m:e>
                            <m:r>
                              <m:rPr>
                                <m:nor/>
                              </m:rPr>
                              <a:rPr lang="el-GR" sz="1200" dirty="0">
                                <a:solidFill>
                                  <a:schemeClr val="bg1"/>
                                </a:solidFill>
                                <a:latin typeface="Cambria Math" panose="02040503050406030204" pitchFamily="18" charset="0"/>
                                <a:ea typeface="Cambria Math" panose="02040503050406030204" pitchFamily="18" charset="0"/>
                              </a:rPr>
                              <m:t>σ</m:t>
                            </m:r>
                          </m:e>
                          <m:sup>
                            <m:r>
                              <a:rPr lang="en-US" sz="1200" b="0" i="0" dirty="0" smtClean="0">
                                <a:solidFill>
                                  <a:schemeClr val="bg1"/>
                                </a:solidFill>
                                <a:latin typeface="Cambria Math" panose="02040503050406030204" pitchFamily="18" charset="0"/>
                                <a:ea typeface="Cambria Math" panose="02040503050406030204" pitchFamily="18" charset="0"/>
                              </a:rPr>
                              <m:t>∗</m:t>
                            </m:r>
                          </m:sup>
                        </m:sSup>
                      </m:e>
                      <m:sub>
                        <m:r>
                          <m:rPr>
                            <m:sty m:val="p"/>
                          </m:rPr>
                          <a:rPr lang="en-US" sz="1200" b="0" i="0" smtClean="0">
                            <a:solidFill>
                              <a:schemeClr val="bg1"/>
                            </a:solidFill>
                            <a:latin typeface="Cambria Math" panose="02040503050406030204" pitchFamily="18" charset="0"/>
                            <a:ea typeface="Cambria Math" panose="02040503050406030204" pitchFamily="18" charset="0"/>
                          </a:rPr>
                          <m:t>x</m:t>
                        </m:r>
                      </m:sub>
                    </m:sSub>
                  </m:oMath>
                </a14:m>
                <a:r>
                  <a:rPr lang="en-US" sz="1200" dirty="0">
                    <a:solidFill>
                      <a:schemeClr val="bg1"/>
                    </a:solidFill>
                    <a:latin typeface="Cambria Math" panose="02040503050406030204" pitchFamily="18" charset="0"/>
                    <a:ea typeface="Cambria Math" panose="02040503050406030204" pitchFamily="18" charset="0"/>
                  </a:rPr>
                  <a:t> = 10.1 µm</a:t>
                </a:r>
              </a:p>
              <a:p>
                <a14:m>
                  <m:oMath xmlns:m="http://schemas.openxmlformats.org/officeDocument/2006/math">
                    <m:sSub>
                      <m:sSubPr>
                        <m:ctrlPr>
                          <a:rPr lang="en-US" sz="1200" i="1">
                            <a:solidFill>
                              <a:schemeClr val="bg1"/>
                            </a:solidFill>
                            <a:latin typeface="Cambria Math" panose="02040503050406030204" pitchFamily="18" charset="0"/>
                            <a:ea typeface="Cambria Math" panose="02040503050406030204" pitchFamily="18" charset="0"/>
                          </a:rPr>
                        </m:ctrlPr>
                      </m:sSubPr>
                      <m:e>
                        <m:sSup>
                          <m:sSupPr>
                            <m:ctrlPr>
                              <a:rPr lang="el-GR" sz="1200" i="1" dirty="0">
                                <a:solidFill>
                                  <a:schemeClr val="bg1"/>
                                </a:solidFill>
                                <a:latin typeface="Cambria Math" panose="02040503050406030204" pitchFamily="18" charset="0"/>
                                <a:ea typeface="Cambria Math" panose="02040503050406030204" pitchFamily="18" charset="0"/>
                              </a:rPr>
                            </m:ctrlPr>
                          </m:sSupPr>
                          <m:e>
                            <m:r>
                              <m:rPr>
                                <m:nor/>
                              </m:rPr>
                              <a:rPr lang="el-GR" sz="1200" dirty="0">
                                <a:solidFill>
                                  <a:schemeClr val="bg1"/>
                                </a:solidFill>
                                <a:latin typeface="Cambria Math" panose="02040503050406030204" pitchFamily="18" charset="0"/>
                                <a:ea typeface="Cambria Math" panose="02040503050406030204" pitchFamily="18" charset="0"/>
                              </a:rPr>
                              <m:t>σ</m:t>
                            </m:r>
                          </m:e>
                          <m:sup>
                            <m:r>
                              <a:rPr lang="en-US" sz="1200" dirty="0">
                                <a:solidFill>
                                  <a:schemeClr val="bg1"/>
                                </a:solidFill>
                                <a:latin typeface="Cambria Math" panose="02040503050406030204" pitchFamily="18" charset="0"/>
                                <a:ea typeface="Cambria Math" panose="02040503050406030204" pitchFamily="18" charset="0"/>
                              </a:rPr>
                              <m:t>∗</m:t>
                            </m:r>
                          </m:sup>
                        </m:sSup>
                      </m:e>
                      <m:sub>
                        <m:r>
                          <m:rPr>
                            <m:sty m:val="p"/>
                          </m:rPr>
                          <a:rPr lang="en-US" sz="1200" b="0" i="0" smtClean="0">
                            <a:solidFill>
                              <a:schemeClr val="bg1"/>
                            </a:solidFill>
                            <a:latin typeface="Cambria Math" panose="02040503050406030204" pitchFamily="18" charset="0"/>
                            <a:ea typeface="Cambria Math" panose="02040503050406030204" pitchFamily="18" charset="0"/>
                          </a:rPr>
                          <m:t>y</m:t>
                        </m:r>
                      </m:sub>
                    </m:sSub>
                  </m:oMath>
                </a14:m>
                <a:r>
                  <a:rPr lang="en-US" sz="1200" dirty="0">
                    <a:solidFill>
                      <a:schemeClr val="bg1"/>
                    </a:solidFill>
                    <a:latin typeface="Cambria Math" panose="02040503050406030204" pitchFamily="18" charset="0"/>
                    <a:ea typeface="Cambria Math" panose="02040503050406030204" pitchFamily="18" charset="0"/>
                  </a:rPr>
                  <a:t> = 0.048 µm</a:t>
                </a:r>
              </a:p>
              <a:p>
                <a14:m>
                  <m:oMath xmlns:m="http://schemas.openxmlformats.org/officeDocument/2006/math">
                    <m:sSub>
                      <m:sSubPr>
                        <m:ctrlPr>
                          <a:rPr lang="en-US" sz="1200" i="1" smtClean="0">
                            <a:solidFill>
                              <a:schemeClr val="bg1"/>
                            </a:solidFill>
                            <a:latin typeface="Cambria Math" panose="02040503050406030204" pitchFamily="18" charset="0"/>
                            <a:ea typeface="Cambria Math" panose="02040503050406030204" pitchFamily="18" charset="0"/>
                          </a:rPr>
                        </m:ctrlPr>
                      </m:sSubPr>
                      <m:e>
                        <m:r>
                          <m:rPr>
                            <m:nor/>
                          </m:rPr>
                          <a:rPr lang="el-GR" sz="1200" dirty="0">
                            <a:solidFill>
                              <a:schemeClr val="bg1"/>
                            </a:solidFill>
                            <a:latin typeface="Cambria Math" panose="02040503050406030204" pitchFamily="18" charset="0"/>
                            <a:ea typeface="Cambria Math" panose="02040503050406030204" pitchFamily="18" charset="0"/>
                          </a:rPr>
                          <m:t>σ</m:t>
                        </m:r>
                      </m:e>
                      <m:sub>
                        <m:r>
                          <m:rPr>
                            <m:sty m:val="p"/>
                          </m:rPr>
                          <a:rPr lang="en-US" sz="1200" b="0" i="0" smtClean="0">
                            <a:solidFill>
                              <a:schemeClr val="bg1"/>
                            </a:solidFill>
                            <a:latin typeface="Cambria Math" panose="02040503050406030204" pitchFamily="18" charset="0"/>
                            <a:ea typeface="Cambria Math" panose="02040503050406030204" pitchFamily="18" charset="0"/>
                          </a:rPr>
                          <m:t>z</m:t>
                        </m:r>
                      </m:sub>
                    </m:sSub>
                  </m:oMath>
                </a14:m>
                <a:r>
                  <a:rPr lang="en-US" sz="1200" dirty="0">
                    <a:solidFill>
                      <a:schemeClr val="bg1"/>
                    </a:solidFill>
                    <a:latin typeface="Cambria Math" panose="02040503050406030204" pitchFamily="18" charset="0"/>
                    <a:ea typeface="Cambria Math" panose="02040503050406030204" pitchFamily="18" charset="0"/>
                  </a:rPr>
                  <a:t>   = 5 mm</a:t>
                </a:r>
              </a:p>
              <a:p>
                <a:endParaRPr lang="en-US" sz="1200" dirty="0">
                  <a:solidFill>
                    <a:schemeClr val="bg1"/>
                  </a:solidFill>
                  <a:latin typeface="Cambria Math" panose="02040503050406030204" pitchFamily="18" charset="0"/>
                  <a:ea typeface="Cambria Math" panose="02040503050406030204" pitchFamily="18" charset="0"/>
                </a:endParaRPr>
              </a:p>
              <a:p>
                <a:r>
                  <a:rPr lang="en-US" sz="1200" dirty="0">
                    <a:solidFill>
                      <a:schemeClr val="bg1"/>
                    </a:solidFill>
                    <a:latin typeface="Cambria Math" panose="02040503050406030204" pitchFamily="18" charset="0"/>
                    <a:ea typeface="Cambria Math" panose="02040503050406030204" pitchFamily="18" charset="0"/>
                  </a:rPr>
                  <a:t>Alignment aim :</a:t>
                </a:r>
              </a:p>
              <a:p>
                <a:r>
                  <a:rPr lang="en-US" sz="1200" dirty="0">
                    <a:solidFill>
                      <a:schemeClr val="accent2"/>
                    </a:solidFill>
                    <a:latin typeface="Cambria Math" panose="02040503050406030204" pitchFamily="18" charset="0"/>
                    <a:ea typeface="Cambria Math" panose="02040503050406030204" pitchFamily="18" charset="0"/>
                  </a:rPr>
                  <a:t>~ 100 µm</a:t>
                </a:r>
              </a:p>
            </p:txBody>
          </p:sp>
        </mc:Choice>
        <mc:Fallback xmlns="">
          <p:sp>
            <p:nvSpPr>
              <p:cNvPr id="30" name="TextBox 17">
                <a:extLst>
                  <a:ext uri="{FF2B5EF4-FFF2-40B4-BE49-F238E27FC236}">
                    <a16:creationId xmlns:a16="http://schemas.microsoft.com/office/drawing/2014/main" id="{A397A3B7-8495-494F-A571-2CF3503F7A1E}"/>
                  </a:ext>
                </a:extLst>
              </p:cNvPr>
              <p:cNvSpPr txBox="1">
                <a:spLocks noRot="1" noChangeAspect="1" noMove="1" noResize="1" noEditPoints="1" noAdjustHandles="1" noChangeArrowheads="1" noChangeShapeType="1" noTextEdit="1"/>
              </p:cNvSpPr>
              <p:nvPr/>
            </p:nvSpPr>
            <p:spPr>
              <a:xfrm>
                <a:off x="7538632" y="2327242"/>
                <a:ext cx="1571303" cy="1956048"/>
              </a:xfrm>
              <a:prstGeom prst="rect">
                <a:avLst/>
              </a:prstGeom>
              <a:blipFill>
                <a:blip r:embed="rId3"/>
                <a:stretch>
                  <a:fillRect l="-389" t="-623" b="-1558"/>
                </a:stretch>
              </a:blipFill>
            </p:spPr>
            <p:txBody>
              <a:bodyPr/>
              <a:lstStyle/>
              <a:p>
                <a:r>
                  <a:rPr lang="fr-FR">
                    <a:noFill/>
                  </a:rPr>
                  <a:t> </a:t>
                </a:r>
              </a:p>
            </p:txBody>
          </p:sp>
        </mc:Fallback>
      </mc:AlternateContent>
      <p:sp>
        <p:nvSpPr>
          <p:cNvPr id="16" name="Foliennummernplatzhalter 4">
            <a:extLst>
              <a:ext uri="{FF2B5EF4-FFF2-40B4-BE49-F238E27FC236}">
                <a16:creationId xmlns:a16="http://schemas.microsoft.com/office/drawing/2014/main" id="{156E0CFA-A536-2C49-B072-12CC6978DEB5}"/>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32</a:t>
            </a:r>
          </a:p>
        </p:txBody>
      </p:sp>
      <p:sp>
        <p:nvSpPr>
          <p:cNvPr id="10" name="Textfeld 2">
            <a:extLst>
              <a:ext uri="{FF2B5EF4-FFF2-40B4-BE49-F238E27FC236}">
                <a16:creationId xmlns:a16="http://schemas.microsoft.com/office/drawing/2014/main" id="{ECEEC03E-71EC-4D27-B77A-F4996C1020E4}"/>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sp>
        <p:nvSpPr>
          <p:cNvPr id="18" name="Textplatzhalter 2">
            <a:extLst>
              <a:ext uri="{FF2B5EF4-FFF2-40B4-BE49-F238E27FC236}">
                <a16:creationId xmlns:a16="http://schemas.microsoft.com/office/drawing/2014/main" id="{3C85F777-626F-4311-9C72-EB5ECD61F3E4}"/>
              </a:ext>
            </a:extLst>
          </p:cNvPr>
          <p:cNvSpPr txBox="1">
            <a:spLocks/>
          </p:cNvSpPr>
          <p:nvPr/>
        </p:nvSpPr>
        <p:spPr>
          <a:xfrm>
            <a:off x="443035" y="1169308"/>
            <a:ext cx="4023000" cy="212558"/>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Alignment (strongly summarized)</a:t>
            </a:r>
          </a:p>
          <a:p>
            <a:endParaRPr lang="en-US" dirty="0"/>
          </a:p>
        </p:txBody>
      </p:sp>
      <p:pic>
        <p:nvPicPr>
          <p:cNvPr id="19" name="Picture 18" descr="A picture containing graphical user interface&#10;&#10;Description automatically generated">
            <a:extLst>
              <a:ext uri="{FF2B5EF4-FFF2-40B4-BE49-F238E27FC236}">
                <a16:creationId xmlns:a16="http://schemas.microsoft.com/office/drawing/2014/main" id="{8366CBE4-A4D9-4E05-BD41-3E3262D139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pic>
        <p:nvPicPr>
          <p:cNvPr id="3" name="Picture 2">
            <a:extLst>
              <a:ext uri="{FF2B5EF4-FFF2-40B4-BE49-F238E27FC236}">
                <a16:creationId xmlns:a16="http://schemas.microsoft.com/office/drawing/2014/main" id="{271DE796-5E21-47D1-BDE2-1CFA7EA34B94}"/>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3491881" y="404012"/>
            <a:ext cx="4176464" cy="1812648"/>
          </a:xfrm>
          <a:prstGeom prst="rect">
            <a:avLst/>
          </a:prstGeom>
        </p:spPr>
      </p:pic>
      <p:sp>
        <p:nvSpPr>
          <p:cNvPr id="23" name="Textplatzhalter 5">
            <a:extLst>
              <a:ext uri="{FF2B5EF4-FFF2-40B4-BE49-F238E27FC236}">
                <a16:creationId xmlns:a16="http://schemas.microsoft.com/office/drawing/2014/main" id="{F9827D4B-4C8B-4506-BA4C-28A69C23B6C6}"/>
              </a:ext>
            </a:extLst>
          </p:cNvPr>
          <p:cNvSpPr txBox="1">
            <a:spLocks/>
          </p:cNvSpPr>
          <p:nvPr/>
        </p:nvSpPr>
        <p:spPr>
          <a:xfrm>
            <a:off x="98782" y="4261044"/>
            <a:ext cx="1773816" cy="246439"/>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baseline="30000" dirty="0"/>
              <a:t>Many thanks to Mika Masuzawa for all the information on </a:t>
            </a:r>
            <a:r>
              <a:rPr lang="en-US" baseline="30000" dirty="0" err="1"/>
              <a:t>SuperKEKB</a:t>
            </a:r>
            <a:r>
              <a:rPr lang="en-US" baseline="30000" dirty="0"/>
              <a:t> alignment.</a:t>
            </a:r>
            <a:endParaRPr lang="en-US" dirty="0"/>
          </a:p>
        </p:txBody>
      </p:sp>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a:xfrm>
            <a:off x="183243" y="1398386"/>
            <a:ext cx="3608762" cy="1291584"/>
          </a:xfrm>
        </p:spPr>
        <p:txBody>
          <a:bodyPr/>
          <a:lstStyle/>
          <a:p>
            <a:pPr marL="342900" indent="-342900">
              <a:buFont typeface="+mj-lt"/>
              <a:buAutoNum type="arabicPeriod"/>
            </a:pPr>
            <a:r>
              <a:rPr lang="en-US" sz="1200" dirty="0"/>
              <a:t>Pre-alignment of the components before installing them in the cryostat, </a:t>
            </a:r>
            <a:r>
              <a:rPr lang="en-US" sz="1200" dirty="0" err="1"/>
              <a:t>fiducialization</a:t>
            </a:r>
            <a:r>
              <a:rPr lang="en-US" sz="1200" dirty="0"/>
              <a:t>.</a:t>
            </a:r>
          </a:p>
          <a:p>
            <a:pPr marL="342900" indent="-342900">
              <a:buFont typeface="+mj-lt"/>
              <a:buAutoNum type="arabicPeriod"/>
            </a:pPr>
            <a:r>
              <a:rPr lang="en-US" sz="1200" dirty="0"/>
              <a:t>Alignment of the cryostat (QCS) with respect to the beam line.</a:t>
            </a:r>
          </a:p>
        </p:txBody>
      </p:sp>
      <p:sp>
        <p:nvSpPr>
          <p:cNvPr id="24" name="Textplatzhalter 3">
            <a:extLst>
              <a:ext uri="{FF2B5EF4-FFF2-40B4-BE49-F238E27FC236}">
                <a16:creationId xmlns:a16="http://schemas.microsoft.com/office/drawing/2014/main" id="{F9EC7202-5587-4844-BCC4-30989AB326BD}"/>
              </a:ext>
            </a:extLst>
          </p:cNvPr>
          <p:cNvSpPr txBox="1">
            <a:spLocks/>
          </p:cNvSpPr>
          <p:nvPr/>
        </p:nvSpPr>
        <p:spPr>
          <a:xfrm>
            <a:off x="183244" y="2404111"/>
            <a:ext cx="4282792" cy="801454"/>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dirty="0"/>
              <a:t>3.   Installation of the cryostats inside the experiment.</a:t>
            </a:r>
          </a:p>
          <a:p>
            <a:r>
              <a:rPr lang="en-US" sz="1200" dirty="0"/>
              <a:t>4.   Check of the position of the inner magnets thanks to the Single Stretched Wire (SSW) method coupled with capacitive measurement between the cryostat and the experiment before the run of the machine. </a:t>
            </a:r>
            <a:endParaRPr lang="fr-FR" sz="1200" dirty="0"/>
          </a:p>
          <a:p>
            <a:endParaRPr lang="en-US" sz="1200" dirty="0"/>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en-US" sz="2000" dirty="0" err="1"/>
              <a:t>SuperKEKB</a:t>
            </a:r>
            <a:r>
              <a:rPr lang="en-US" sz="2000" dirty="0"/>
              <a:t>/Belle II MDI</a:t>
            </a:r>
          </a:p>
        </p:txBody>
      </p:sp>
      <p:sp>
        <p:nvSpPr>
          <p:cNvPr id="27" name="Rectangle 26">
            <a:extLst>
              <a:ext uri="{FF2B5EF4-FFF2-40B4-BE49-F238E27FC236}">
                <a16:creationId xmlns:a16="http://schemas.microsoft.com/office/drawing/2014/main" id="{5F1F6396-8776-4EB6-9B9B-4BD01DD6F00E}"/>
              </a:ext>
            </a:extLst>
          </p:cNvPr>
          <p:cNvSpPr/>
          <p:nvPr/>
        </p:nvSpPr>
        <p:spPr>
          <a:xfrm>
            <a:off x="7589973" y="390349"/>
            <a:ext cx="1522014" cy="193689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8" name="TextBox 17">
                <a:extLst>
                  <a:ext uri="{FF2B5EF4-FFF2-40B4-BE49-F238E27FC236}">
                    <a16:creationId xmlns:a16="http://schemas.microsoft.com/office/drawing/2014/main" id="{D001C02D-0157-414D-8DCD-56D9D12EB1C2}"/>
                  </a:ext>
                </a:extLst>
              </p:cNvPr>
              <p:cNvSpPr txBox="1"/>
              <p:nvPr/>
            </p:nvSpPr>
            <p:spPr>
              <a:xfrm>
                <a:off x="7547328" y="363924"/>
                <a:ext cx="1571303" cy="1956048"/>
              </a:xfrm>
              <a:prstGeom prst="rect">
                <a:avLst/>
              </a:prstGeom>
              <a:noFill/>
            </p:spPr>
            <p:txBody>
              <a:bodyPr wrap="square" rtlCol="0">
                <a:spAutoFit/>
              </a:bodyPr>
              <a:lstStyle/>
              <a:p>
                <a:r>
                  <a:rPr lang="en-US" sz="1200" dirty="0">
                    <a:solidFill>
                      <a:schemeClr val="bg1"/>
                    </a:solidFill>
                    <a:ea typeface="Cambria Math" panose="02040503050406030204" pitchFamily="18" charset="0"/>
                  </a:rPr>
                  <a:t>L* = 1.22 m      </a:t>
                </a:r>
                <a:r>
                  <a:rPr lang="en-US" sz="1200" dirty="0">
                    <a:solidFill>
                      <a:schemeClr val="accent3">
                        <a:lumMod val="60000"/>
                        <a:lumOff val="40000"/>
                      </a:schemeClr>
                    </a:solidFill>
                    <a:ea typeface="Cambria Math" panose="02040503050406030204" pitchFamily="18" charset="0"/>
                  </a:rPr>
                  <a:t>HER</a:t>
                </a:r>
                <a:endParaRPr lang="en-GB" sz="1200" dirty="0">
                  <a:solidFill>
                    <a:schemeClr val="accent3">
                      <a:lumMod val="60000"/>
                      <a:lumOff val="40000"/>
                    </a:schemeClr>
                  </a:solidFill>
                  <a:ea typeface="Cambria Math" panose="02040503050406030204" pitchFamily="18" charset="0"/>
                  <a:cs typeface="Arial" panose="020B0604020202020204" pitchFamily="34" charset="0"/>
                </a:endParaRPr>
              </a:p>
              <a:p>
                <a14:m>
                  <m:oMath xmlns:m="http://schemas.openxmlformats.org/officeDocument/2006/math">
                    <m:sSub>
                      <m:sSubPr>
                        <m:ctrlPr>
                          <a:rPr lang="el-GR" sz="1200" i="1" smtClean="0">
                            <a:solidFill>
                              <a:schemeClr val="bg1"/>
                            </a:solidFill>
                            <a:latin typeface="Cambria Math" panose="02040503050406030204" pitchFamily="18" charset="0"/>
                          </a:rPr>
                        </m:ctrlPr>
                      </m:sSubPr>
                      <m:e>
                        <m:r>
                          <m:rPr>
                            <m:sty m:val="p"/>
                          </m:rPr>
                          <a:rPr lang="el-GR" sz="1200" i="0">
                            <a:solidFill>
                              <a:schemeClr val="bg1"/>
                            </a:solidFill>
                            <a:latin typeface="Cambria Math" panose="02040503050406030204" pitchFamily="18" charset="0"/>
                          </a:rPr>
                          <m:t>θ</m:t>
                        </m:r>
                      </m:e>
                      <m:sub>
                        <m:r>
                          <m:rPr>
                            <m:sty m:val="p"/>
                          </m:rPr>
                          <a:rPr lang="en-US" sz="1200" b="0" i="0" smtClean="0">
                            <a:solidFill>
                              <a:schemeClr val="bg1"/>
                            </a:solidFill>
                            <a:latin typeface="Cambria Math" panose="02040503050406030204" pitchFamily="18" charset="0"/>
                          </a:rPr>
                          <m:t>cross</m:t>
                        </m:r>
                      </m:sub>
                    </m:sSub>
                  </m:oMath>
                </a14:m>
                <a:r>
                  <a:rPr lang="en-US" sz="1200" dirty="0">
                    <a:solidFill>
                      <a:schemeClr val="bg1"/>
                    </a:solidFill>
                  </a:rPr>
                  <a:t> = 83 </a:t>
                </a:r>
                <a:r>
                  <a:rPr lang="en-US" sz="1200" dirty="0" err="1">
                    <a:solidFill>
                      <a:schemeClr val="bg1"/>
                    </a:solidFill>
                  </a:rPr>
                  <a:t>mrad</a:t>
                </a:r>
                <a:endParaRPr lang="en-US" sz="1200" dirty="0">
                  <a:solidFill>
                    <a:schemeClr val="bg1"/>
                  </a:solidFill>
                </a:endParaRPr>
              </a:p>
              <a:p>
                <a:endParaRPr lang="en-US" sz="1200" dirty="0">
                  <a:solidFill>
                    <a:schemeClr val="bg1"/>
                  </a:solidFill>
                </a:endParaRPr>
              </a:p>
              <a:p>
                <a:r>
                  <a:rPr lang="en-US" sz="1200" dirty="0">
                    <a:solidFill>
                      <a:schemeClr val="bg1"/>
                    </a:solidFill>
                  </a:rPr>
                  <a:t>Beam size :</a:t>
                </a:r>
              </a:p>
              <a:p>
                <a14:m>
                  <m:oMath xmlns:m="http://schemas.openxmlformats.org/officeDocument/2006/math">
                    <m:sSub>
                      <m:sSubPr>
                        <m:ctrlPr>
                          <a:rPr lang="en-US" sz="1200" i="1" smtClean="0">
                            <a:solidFill>
                              <a:schemeClr val="bg1"/>
                            </a:solidFill>
                            <a:latin typeface="Cambria Math" panose="02040503050406030204" pitchFamily="18" charset="0"/>
                            <a:ea typeface="Cambria Math" panose="02040503050406030204" pitchFamily="18" charset="0"/>
                          </a:rPr>
                        </m:ctrlPr>
                      </m:sSubPr>
                      <m:e>
                        <m:sSup>
                          <m:sSupPr>
                            <m:ctrlPr>
                              <a:rPr lang="el-GR" sz="1200" i="1" dirty="0" smtClean="0">
                                <a:solidFill>
                                  <a:schemeClr val="bg1"/>
                                </a:solidFill>
                                <a:latin typeface="Cambria Math" panose="02040503050406030204" pitchFamily="18" charset="0"/>
                                <a:ea typeface="Cambria Math" panose="02040503050406030204" pitchFamily="18" charset="0"/>
                              </a:rPr>
                            </m:ctrlPr>
                          </m:sSupPr>
                          <m:e>
                            <m:r>
                              <m:rPr>
                                <m:nor/>
                              </m:rPr>
                              <a:rPr lang="el-GR" sz="1200" dirty="0">
                                <a:solidFill>
                                  <a:schemeClr val="bg1"/>
                                </a:solidFill>
                                <a:latin typeface="Cambria Math" panose="02040503050406030204" pitchFamily="18" charset="0"/>
                                <a:ea typeface="Cambria Math" panose="02040503050406030204" pitchFamily="18" charset="0"/>
                              </a:rPr>
                              <m:t>σ</m:t>
                            </m:r>
                          </m:e>
                          <m:sup>
                            <m:r>
                              <a:rPr lang="en-US" sz="1200" b="0" i="0" dirty="0" smtClean="0">
                                <a:solidFill>
                                  <a:schemeClr val="bg1"/>
                                </a:solidFill>
                                <a:latin typeface="Cambria Math" panose="02040503050406030204" pitchFamily="18" charset="0"/>
                                <a:ea typeface="Cambria Math" panose="02040503050406030204" pitchFamily="18" charset="0"/>
                              </a:rPr>
                              <m:t>∗</m:t>
                            </m:r>
                          </m:sup>
                        </m:sSup>
                      </m:e>
                      <m:sub>
                        <m:r>
                          <m:rPr>
                            <m:sty m:val="p"/>
                          </m:rPr>
                          <a:rPr lang="en-US" sz="1200" b="0" i="0" smtClean="0">
                            <a:solidFill>
                              <a:schemeClr val="bg1"/>
                            </a:solidFill>
                            <a:latin typeface="Cambria Math" panose="02040503050406030204" pitchFamily="18" charset="0"/>
                            <a:ea typeface="Cambria Math" panose="02040503050406030204" pitchFamily="18" charset="0"/>
                          </a:rPr>
                          <m:t>x</m:t>
                        </m:r>
                      </m:sub>
                    </m:sSub>
                  </m:oMath>
                </a14:m>
                <a:r>
                  <a:rPr lang="en-US" sz="1200" dirty="0">
                    <a:solidFill>
                      <a:schemeClr val="bg1"/>
                    </a:solidFill>
                    <a:latin typeface="Cambria Math" panose="02040503050406030204" pitchFamily="18" charset="0"/>
                    <a:ea typeface="Cambria Math" panose="02040503050406030204" pitchFamily="18" charset="0"/>
                  </a:rPr>
                  <a:t> = 10.7µm</a:t>
                </a:r>
              </a:p>
              <a:p>
                <a14:m>
                  <m:oMath xmlns:m="http://schemas.openxmlformats.org/officeDocument/2006/math">
                    <m:sSub>
                      <m:sSubPr>
                        <m:ctrlPr>
                          <a:rPr lang="en-US" sz="1200" i="1">
                            <a:solidFill>
                              <a:schemeClr val="bg1"/>
                            </a:solidFill>
                            <a:latin typeface="Cambria Math" panose="02040503050406030204" pitchFamily="18" charset="0"/>
                            <a:ea typeface="Cambria Math" panose="02040503050406030204" pitchFamily="18" charset="0"/>
                          </a:rPr>
                        </m:ctrlPr>
                      </m:sSubPr>
                      <m:e>
                        <m:sSup>
                          <m:sSupPr>
                            <m:ctrlPr>
                              <a:rPr lang="el-GR" sz="1200" i="1" dirty="0">
                                <a:solidFill>
                                  <a:schemeClr val="bg1"/>
                                </a:solidFill>
                                <a:latin typeface="Cambria Math" panose="02040503050406030204" pitchFamily="18" charset="0"/>
                                <a:ea typeface="Cambria Math" panose="02040503050406030204" pitchFamily="18" charset="0"/>
                              </a:rPr>
                            </m:ctrlPr>
                          </m:sSupPr>
                          <m:e>
                            <m:r>
                              <m:rPr>
                                <m:nor/>
                              </m:rPr>
                              <a:rPr lang="el-GR" sz="1200" dirty="0">
                                <a:solidFill>
                                  <a:schemeClr val="bg1"/>
                                </a:solidFill>
                                <a:latin typeface="Cambria Math" panose="02040503050406030204" pitchFamily="18" charset="0"/>
                                <a:ea typeface="Cambria Math" panose="02040503050406030204" pitchFamily="18" charset="0"/>
                              </a:rPr>
                              <m:t>σ</m:t>
                            </m:r>
                          </m:e>
                          <m:sup>
                            <m:r>
                              <a:rPr lang="en-US" sz="1200" dirty="0">
                                <a:solidFill>
                                  <a:schemeClr val="bg1"/>
                                </a:solidFill>
                                <a:latin typeface="Cambria Math" panose="02040503050406030204" pitchFamily="18" charset="0"/>
                                <a:ea typeface="Cambria Math" panose="02040503050406030204" pitchFamily="18" charset="0"/>
                              </a:rPr>
                              <m:t>∗</m:t>
                            </m:r>
                          </m:sup>
                        </m:sSup>
                      </m:e>
                      <m:sub>
                        <m:r>
                          <m:rPr>
                            <m:sty m:val="p"/>
                          </m:rPr>
                          <a:rPr lang="en-US" sz="1200" b="0" i="0" smtClean="0">
                            <a:solidFill>
                              <a:schemeClr val="bg1"/>
                            </a:solidFill>
                            <a:latin typeface="Cambria Math" panose="02040503050406030204" pitchFamily="18" charset="0"/>
                            <a:ea typeface="Cambria Math" panose="02040503050406030204" pitchFamily="18" charset="0"/>
                          </a:rPr>
                          <m:t>y</m:t>
                        </m:r>
                      </m:sub>
                    </m:sSub>
                  </m:oMath>
                </a14:m>
                <a:r>
                  <a:rPr lang="en-US" sz="1200" dirty="0">
                    <a:solidFill>
                      <a:schemeClr val="bg1"/>
                    </a:solidFill>
                    <a:latin typeface="Cambria Math" panose="02040503050406030204" pitchFamily="18" charset="0"/>
                    <a:ea typeface="Cambria Math" panose="02040503050406030204" pitchFamily="18" charset="0"/>
                  </a:rPr>
                  <a:t> = 0.062 µm</a:t>
                </a:r>
              </a:p>
              <a:p>
                <a14:m>
                  <m:oMath xmlns:m="http://schemas.openxmlformats.org/officeDocument/2006/math">
                    <m:sSub>
                      <m:sSubPr>
                        <m:ctrlPr>
                          <a:rPr lang="en-US" sz="1200" i="1" smtClean="0">
                            <a:solidFill>
                              <a:schemeClr val="bg1"/>
                            </a:solidFill>
                            <a:latin typeface="Cambria Math" panose="02040503050406030204" pitchFamily="18" charset="0"/>
                            <a:ea typeface="Cambria Math" panose="02040503050406030204" pitchFamily="18" charset="0"/>
                          </a:rPr>
                        </m:ctrlPr>
                      </m:sSubPr>
                      <m:e>
                        <m:r>
                          <m:rPr>
                            <m:nor/>
                          </m:rPr>
                          <a:rPr lang="el-GR" sz="1200" dirty="0">
                            <a:solidFill>
                              <a:schemeClr val="bg1"/>
                            </a:solidFill>
                            <a:latin typeface="Cambria Math" panose="02040503050406030204" pitchFamily="18" charset="0"/>
                            <a:ea typeface="Cambria Math" panose="02040503050406030204" pitchFamily="18" charset="0"/>
                          </a:rPr>
                          <m:t>σ</m:t>
                        </m:r>
                      </m:e>
                      <m:sub>
                        <m:r>
                          <m:rPr>
                            <m:sty m:val="p"/>
                          </m:rPr>
                          <a:rPr lang="en-US" sz="1200" b="0" i="0" smtClean="0">
                            <a:solidFill>
                              <a:schemeClr val="bg1"/>
                            </a:solidFill>
                            <a:latin typeface="Cambria Math" panose="02040503050406030204" pitchFamily="18" charset="0"/>
                            <a:ea typeface="Cambria Math" panose="02040503050406030204" pitchFamily="18" charset="0"/>
                          </a:rPr>
                          <m:t>z</m:t>
                        </m:r>
                      </m:sub>
                    </m:sSub>
                  </m:oMath>
                </a14:m>
                <a:r>
                  <a:rPr lang="en-US" sz="1200" dirty="0">
                    <a:solidFill>
                      <a:schemeClr val="bg1"/>
                    </a:solidFill>
                    <a:latin typeface="Cambria Math" panose="02040503050406030204" pitchFamily="18" charset="0"/>
                    <a:ea typeface="Cambria Math" panose="02040503050406030204" pitchFamily="18" charset="0"/>
                  </a:rPr>
                  <a:t>   = 6 mm</a:t>
                </a:r>
              </a:p>
              <a:p>
                <a:endParaRPr lang="en-US" sz="1200" dirty="0">
                  <a:solidFill>
                    <a:schemeClr val="bg1"/>
                  </a:solidFill>
                  <a:latin typeface="Cambria Math" panose="02040503050406030204" pitchFamily="18" charset="0"/>
                  <a:ea typeface="Cambria Math" panose="02040503050406030204" pitchFamily="18" charset="0"/>
                </a:endParaRPr>
              </a:p>
              <a:p>
                <a:r>
                  <a:rPr lang="en-US" sz="1200" dirty="0">
                    <a:solidFill>
                      <a:schemeClr val="bg1"/>
                    </a:solidFill>
                    <a:latin typeface="Cambria Math" panose="02040503050406030204" pitchFamily="18" charset="0"/>
                    <a:ea typeface="Cambria Math" panose="02040503050406030204" pitchFamily="18" charset="0"/>
                  </a:rPr>
                  <a:t>Alignment aim :</a:t>
                </a:r>
              </a:p>
              <a:p>
                <a:r>
                  <a:rPr lang="en-US" sz="1200" dirty="0">
                    <a:solidFill>
                      <a:schemeClr val="accent2"/>
                    </a:solidFill>
                    <a:latin typeface="Cambria Math" panose="02040503050406030204" pitchFamily="18" charset="0"/>
                    <a:ea typeface="Cambria Math" panose="02040503050406030204" pitchFamily="18" charset="0"/>
                  </a:rPr>
                  <a:t>~ 100 µm</a:t>
                </a:r>
              </a:p>
            </p:txBody>
          </p:sp>
        </mc:Choice>
        <mc:Fallback xmlns="">
          <p:sp>
            <p:nvSpPr>
              <p:cNvPr id="28" name="TextBox 17">
                <a:extLst>
                  <a:ext uri="{FF2B5EF4-FFF2-40B4-BE49-F238E27FC236}">
                    <a16:creationId xmlns:a16="http://schemas.microsoft.com/office/drawing/2014/main" id="{D001C02D-0157-414D-8DCD-56D9D12EB1C2}"/>
                  </a:ext>
                </a:extLst>
              </p:cNvPr>
              <p:cNvSpPr txBox="1">
                <a:spLocks noRot="1" noChangeAspect="1" noMove="1" noResize="1" noEditPoints="1" noAdjustHandles="1" noChangeArrowheads="1" noChangeShapeType="1" noTextEdit="1"/>
              </p:cNvSpPr>
              <p:nvPr/>
            </p:nvSpPr>
            <p:spPr>
              <a:xfrm>
                <a:off x="7547328" y="363924"/>
                <a:ext cx="1571303" cy="1956048"/>
              </a:xfrm>
              <a:prstGeom prst="rect">
                <a:avLst/>
              </a:prstGeom>
              <a:blipFill>
                <a:blip r:embed="rId7"/>
                <a:stretch>
                  <a:fillRect t="-623" b="-1558"/>
                </a:stretch>
              </a:blipFill>
            </p:spPr>
            <p:txBody>
              <a:bodyPr/>
              <a:lstStyle/>
              <a:p>
                <a:r>
                  <a:rPr lang="fr-FR">
                    <a:noFill/>
                  </a:rPr>
                  <a:t> </a:t>
                </a:r>
              </a:p>
            </p:txBody>
          </p:sp>
        </mc:Fallback>
      </mc:AlternateContent>
      <p:sp>
        <p:nvSpPr>
          <p:cNvPr id="31" name="ZoneTexte 30">
            <a:extLst>
              <a:ext uri="{FF2B5EF4-FFF2-40B4-BE49-F238E27FC236}">
                <a16:creationId xmlns:a16="http://schemas.microsoft.com/office/drawing/2014/main" id="{95017F45-8C98-4CFE-9F2C-E58A9F84BC96}"/>
              </a:ext>
            </a:extLst>
          </p:cNvPr>
          <p:cNvSpPr txBox="1"/>
          <p:nvPr/>
        </p:nvSpPr>
        <p:spPr>
          <a:xfrm>
            <a:off x="188456" y="3724336"/>
            <a:ext cx="3934514" cy="461665"/>
          </a:xfrm>
          <a:prstGeom prst="rect">
            <a:avLst/>
          </a:prstGeom>
          <a:noFill/>
        </p:spPr>
        <p:txBody>
          <a:bodyPr wrap="square">
            <a:spAutoFit/>
          </a:bodyPr>
          <a:lstStyle/>
          <a:p>
            <a:r>
              <a:rPr lang="en-US" sz="1200" dirty="0"/>
              <a:t>Final correction on the beam thanks to corrector magnets.</a:t>
            </a:r>
          </a:p>
        </p:txBody>
      </p:sp>
      <p:sp>
        <p:nvSpPr>
          <p:cNvPr id="33" name="Textplatzhalter 5">
            <a:extLst>
              <a:ext uri="{FF2B5EF4-FFF2-40B4-BE49-F238E27FC236}">
                <a16:creationId xmlns:a16="http://schemas.microsoft.com/office/drawing/2014/main" id="{1A99E05B-1EEA-46CC-96AF-B89161977E04}"/>
              </a:ext>
            </a:extLst>
          </p:cNvPr>
          <p:cNvSpPr txBox="1">
            <a:spLocks/>
          </p:cNvSpPr>
          <p:nvPr/>
        </p:nvSpPr>
        <p:spPr>
          <a:xfrm>
            <a:off x="3851920" y="2150130"/>
            <a:ext cx="3756510" cy="449700"/>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US" baseline="30000" dirty="0" err="1">
                <a:solidFill>
                  <a:schemeClr val="bg1">
                    <a:lumMod val="65000"/>
                  </a:schemeClr>
                </a:solidFill>
              </a:rPr>
              <a:t>Arimoto</a:t>
            </a:r>
            <a:r>
              <a:rPr lang="en-US" baseline="30000" dirty="0">
                <a:solidFill>
                  <a:schemeClr val="bg1">
                    <a:lumMod val="65000"/>
                  </a:schemeClr>
                </a:solidFill>
              </a:rPr>
              <a:t>, Yasushi, et al. "Magnetic measurement with single stretched wire method on </a:t>
            </a:r>
            <a:r>
              <a:rPr lang="en-US" baseline="30000" dirty="0" err="1">
                <a:solidFill>
                  <a:schemeClr val="bg1">
                    <a:lumMod val="65000"/>
                  </a:schemeClr>
                </a:solidFill>
              </a:rPr>
              <a:t>SuperKEKB</a:t>
            </a:r>
            <a:r>
              <a:rPr lang="en-US" baseline="30000" dirty="0">
                <a:solidFill>
                  <a:schemeClr val="bg1">
                    <a:lumMod val="65000"/>
                  </a:schemeClr>
                </a:solidFill>
              </a:rPr>
              <a:t> final focus quadrupoles." IPAC'19, Melbourne, Australia, 19-24 May 2019</a:t>
            </a:r>
          </a:p>
        </p:txBody>
      </p:sp>
      <p:pic>
        <p:nvPicPr>
          <p:cNvPr id="34" name="Image 33">
            <a:extLst>
              <a:ext uri="{FF2B5EF4-FFF2-40B4-BE49-F238E27FC236}">
                <a16:creationId xmlns:a16="http://schemas.microsoft.com/office/drawing/2014/main" id="{4A0314C8-5B78-4373-A753-1FCDB4794B23}"/>
              </a:ext>
            </a:extLst>
          </p:cNvPr>
          <p:cNvPicPr>
            <a:picLocks noChangeAspect="1"/>
          </p:cNvPicPr>
          <p:nvPr/>
        </p:nvPicPr>
        <p:blipFill>
          <a:blip r:embed="rId8"/>
          <a:stretch>
            <a:fillRect/>
          </a:stretch>
        </p:blipFill>
        <p:spPr>
          <a:xfrm>
            <a:off x="4499225" y="2571750"/>
            <a:ext cx="2772177" cy="2145091"/>
          </a:xfrm>
          <a:prstGeom prst="rect">
            <a:avLst/>
          </a:prstGeom>
        </p:spPr>
      </p:pic>
      <p:sp>
        <p:nvSpPr>
          <p:cNvPr id="35" name="Textplatzhalter 5">
            <a:extLst>
              <a:ext uri="{FF2B5EF4-FFF2-40B4-BE49-F238E27FC236}">
                <a16:creationId xmlns:a16="http://schemas.microsoft.com/office/drawing/2014/main" id="{06D13974-64C0-4670-9603-F2E45C4A01F0}"/>
              </a:ext>
            </a:extLst>
          </p:cNvPr>
          <p:cNvSpPr txBox="1">
            <a:spLocks/>
          </p:cNvSpPr>
          <p:nvPr/>
        </p:nvSpPr>
        <p:spPr>
          <a:xfrm>
            <a:off x="4461350" y="4660598"/>
            <a:ext cx="3068030" cy="449700"/>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US" baseline="30000" dirty="0" err="1">
                <a:solidFill>
                  <a:schemeClr val="bg1">
                    <a:lumMod val="65000"/>
                  </a:schemeClr>
                </a:solidFill>
              </a:rPr>
              <a:t>Arimoto</a:t>
            </a:r>
            <a:r>
              <a:rPr lang="en-US" baseline="30000" dirty="0">
                <a:solidFill>
                  <a:schemeClr val="bg1">
                    <a:lumMod val="65000"/>
                  </a:schemeClr>
                </a:solidFill>
              </a:rPr>
              <a:t>, Yasushi, et al. "Magnetic measurement with single stretched wire method on </a:t>
            </a:r>
            <a:r>
              <a:rPr lang="en-US" baseline="30000" dirty="0" err="1">
                <a:solidFill>
                  <a:schemeClr val="bg1">
                    <a:lumMod val="65000"/>
                  </a:schemeClr>
                </a:solidFill>
              </a:rPr>
              <a:t>SuperKEKB</a:t>
            </a:r>
            <a:r>
              <a:rPr lang="en-US" baseline="30000" dirty="0">
                <a:solidFill>
                  <a:schemeClr val="bg1">
                    <a:lumMod val="65000"/>
                  </a:schemeClr>
                </a:solidFill>
              </a:rPr>
              <a:t> final focus quadrupoles." IPAC'19, Melbourne, Australia, 19-24 May 2019</a:t>
            </a:r>
          </a:p>
        </p:txBody>
      </p:sp>
      <p:pic>
        <p:nvPicPr>
          <p:cNvPr id="21" name="Picture 2">
            <a:extLst>
              <a:ext uri="{FF2B5EF4-FFF2-40B4-BE49-F238E27FC236}">
                <a16:creationId xmlns:a16="http://schemas.microsoft.com/office/drawing/2014/main" id="{15D4E3F7-DB6F-41A0-9B95-18BF76A2891D}"/>
              </a:ext>
            </a:extLst>
          </p:cNvPr>
          <p:cNvPicPr>
            <a:picLocks noChangeAspect="1"/>
          </p:cNvPicPr>
          <p:nvPr/>
        </p:nvPicPr>
        <p:blipFill rotWithShape="1">
          <a:blip r:embed="rId9"/>
          <a:srcRect t="10019"/>
          <a:stretch/>
        </p:blipFill>
        <p:spPr>
          <a:xfrm>
            <a:off x="2248853" y="3974192"/>
            <a:ext cx="2198149" cy="1155873"/>
          </a:xfrm>
          <a:prstGeom prst="rect">
            <a:avLst/>
          </a:prstGeom>
        </p:spPr>
      </p:pic>
      <p:sp>
        <p:nvSpPr>
          <p:cNvPr id="22" name="Textplatzhalter 5">
            <a:extLst>
              <a:ext uri="{FF2B5EF4-FFF2-40B4-BE49-F238E27FC236}">
                <a16:creationId xmlns:a16="http://schemas.microsoft.com/office/drawing/2014/main" id="{7E7C335F-5290-4947-A67E-5E3CC8A81F17}"/>
              </a:ext>
            </a:extLst>
          </p:cNvPr>
          <p:cNvSpPr txBox="1">
            <a:spLocks/>
          </p:cNvSpPr>
          <p:nvPr/>
        </p:nvSpPr>
        <p:spPr>
          <a:xfrm>
            <a:off x="642897" y="4739756"/>
            <a:ext cx="1605956" cy="449700"/>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US" baseline="30000" dirty="0">
                <a:solidFill>
                  <a:schemeClr val="bg1">
                    <a:lumMod val="65000"/>
                  </a:schemeClr>
                </a:solidFill>
              </a:rPr>
              <a:t>N. Ohuchi, “Final-Focus Superconducting Magnets for </a:t>
            </a:r>
            <a:r>
              <a:rPr lang="en-US" baseline="30000" dirty="0" err="1">
                <a:solidFill>
                  <a:schemeClr val="bg1">
                    <a:lumMod val="65000"/>
                  </a:schemeClr>
                </a:solidFill>
              </a:rPr>
              <a:t>SuperKEKB</a:t>
            </a:r>
            <a:r>
              <a:rPr lang="en-US" baseline="30000" dirty="0">
                <a:solidFill>
                  <a:schemeClr val="bg1">
                    <a:lumMod val="65000"/>
                  </a:schemeClr>
                </a:solidFill>
              </a:rPr>
              <a:t>”, IPAC 18, 01/05/2018</a:t>
            </a:r>
          </a:p>
        </p:txBody>
      </p:sp>
      <p:sp>
        <p:nvSpPr>
          <p:cNvPr id="6" name="Textfeld 1">
            <a:extLst>
              <a:ext uri="{FF2B5EF4-FFF2-40B4-BE49-F238E27FC236}">
                <a16:creationId xmlns:a16="http://schemas.microsoft.com/office/drawing/2014/main" id="{45E0D278-F080-D06E-B23F-16AF94A4E385}"/>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03/02/2020, Technology for Nanobeam Workshop</a:t>
            </a:r>
          </a:p>
        </p:txBody>
      </p:sp>
    </p:spTree>
    <p:extLst>
      <p:ext uri="{BB962C8B-B14F-4D97-AF65-F5344CB8AC3E}">
        <p14:creationId xmlns:p14="http://schemas.microsoft.com/office/powerpoint/2010/main" val="14317738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3</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pic>
        <p:nvPicPr>
          <p:cNvPr id="12" name="Picture 11">
            <a:extLst>
              <a:ext uri="{FF2B5EF4-FFF2-40B4-BE49-F238E27FC236}">
                <a16:creationId xmlns:a16="http://schemas.microsoft.com/office/drawing/2014/main" id="{BCD70AD3-D766-4562-B4C6-B0CB594163D6}"/>
              </a:ext>
            </a:extLst>
          </p:cNvPr>
          <p:cNvPicPr>
            <a:picLocks noChangeAspect="1"/>
          </p:cNvPicPr>
          <p:nvPr/>
        </p:nvPicPr>
        <p:blipFill>
          <a:blip r:embed="rId4"/>
          <a:stretch>
            <a:fillRect/>
          </a:stretch>
        </p:blipFill>
        <p:spPr>
          <a:xfrm>
            <a:off x="3887505" y="2080530"/>
            <a:ext cx="5019794" cy="2504986"/>
          </a:xfrm>
          <a:prstGeom prst="rect">
            <a:avLst/>
          </a:prstGeom>
        </p:spPr>
      </p:pic>
      <p:sp>
        <p:nvSpPr>
          <p:cNvPr id="19" name="TextBox 18">
            <a:extLst>
              <a:ext uri="{FF2B5EF4-FFF2-40B4-BE49-F238E27FC236}">
                <a16:creationId xmlns:a16="http://schemas.microsoft.com/office/drawing/2014/main" id="{F2D0CE32-AE9C-4C66-9A39-C7F924D54A64}"/>
              </a:ext>
            </a:extLst>
          </p:cNvPr>
          <p:cNvSpPr txBox="1"/>
          <p:nvPr/>
        </p:nvSpPr>
        <p:spPr>
          <a:xfrm>
            <a:off x="4316204" y="4565700"/>
            <a:ext cx="4360251" cy="461665"/>
          </a:xfrm>
          <a:prstGeom prst="rect">
            <a:avLst/>
          </a:prstGeom>
          <a:noFill/>
        </p:spPr>
        <p:txBody>
          <a:bodyPr wrap="square">
            <a:spAutoFit/>
          </a:bodyPr>
          <a:lstStyle/>
          <a:p>
            <a:r>
              <a:rPr lang="en-GB" sz="800" dirty="0">
                <a:solidFill>
                  <a:schemeClr val="bg1">
                    <a:lumMod val="65000"/>
                  </a:schemeClr>
                </a:solidFill>
              </a:rPr>
              <a:t>“Status and plans for optics corrections and emittance </a:t>
            </a:r>
            <a:r>
              <a:rPr lang="en-GB" sz="800" dirty="0" err="1">
                <a:solidFill>
                  <a:schemeClr val="bg1">
                    <a:lumMod val="65000"/>
                  </a:schemeClr>
                </a:solidFill>
              </a:rPr>
              <a:t>performance”,Tessa</a:t>
            </a:r>
            <a:r>
              <a:rPr lang="en-GB" sz="800" dirty="0">
                <a:solidFill>
                  <a:schemeClr val="bg1">
                    <a:lumMod val="65000"/>
                  </a:schemeClr>
                </a:solidFill>
              </a:rPr>
              <a:t> Charles, Bernhard Holzer, </a:t>
            </a:r>
            <a:r>
              <a:rPr lang="en-GB" sz="800" dirty="0" err="1">
                <a:solidFill>
                  <a:schemeClr val="bg1">
                    <a:lumMod val="65000"/>
                  </a:schemeClr>
                </a:solidFill>
              </a:rPr>
              <a:t>Katsunobu</a:t>
            </a:r>
            <a:r>
              <a:rPr lang="en-GB" sz="800" dirty="0">
                <a:solidFill>
                  <a:schemeClr val="bg1">
                    <a:lumMod val="65000"/>
                  </a:schemeClr>
                </a:solidFill>
              </a:rPr>
              <a:t> </a:t>
            </a:r>
            <a:r>
              <a:rPr lang="en-GB" sz="800" dirty="0" err="1">
                <a:solidFill>
                  <a:schemeClr val="bg1">
                    <a:lumMod val="65000"/>
                  </a:schemeClr>
                </a:solidFill>
              </a:rPr>
              <a:t>Oide</a:t>
            </a:r>
            <a:r>
              <a:rPr lang="en-GB" sz="800" dirty="0">
                <a:solidFill>
                  <a:schemeClr val="bg1">
                    <a:lumMod val="65000"/>
                  </a:schemeClr>
                </a:solidFill>
              </a:rPr>
              <a:t>, Frank </a:t>
            </a:r>
            <a:r>
              <a:rPr lang="en-GB" sz="800" dirty="0" err="1">
                <a:solidFill>
                  <a:schemeClr val="bg1">
                    <a:lumMod val="65000"/>
                  </a:schemeClr>
                </a:solidFill>
              </a:rPr>
              <a:t>Zimermann</a:t>
            </a:r>
            <a:endParaRPr lang="en-GB" sz="800" dirty="0">
              <a:solidFill>
                <a:schemeClr val="bg1">
                  <a:lumMod val="65000"/>
                </a:schemeClr>
              </a:solidFill>
            </a:endParaRPr>
          </a:p>
          <a:p>
            <a:r>
              <a:rPr lang="en-GB" sz="800" dirty="0">
                <a:solidFill>
                  <a:schemeClr val="bg1">
                    <a:lumMod val="65000"/>
                  </a:schemeClr>
                </a:solidFill>
              </a:rPr>
              <a:t>and the FCC-</a:t>
            </a:r>
            <a:r>
              <a:rPr lang="en-GB" sz="800" dirty="0" err="1">
                <a:solidFill>
                  <a:schemeClr val="bg1">
                    <a:lumMod val="65000"/>
                  </a:schemeClr>
                </a:solidFill>
              </a:rPr>
              <a:t>ee</a:t>
            </a:r>
            <a:r>
              <a:rPr lang="en-GB" sz="800" dirty="0">
                <a:solidFill>
                  <a:schemeClr val="bg1">
                    <a:lumMod val="65000"/>
                  </a:schemeClr>
                </a:solidFill>
              </a:rPr>
              <a:t> optics team, FCC-week 2021</a:t>
            </a:r>
          </a:p>
        </p:txBody>
      </p:sp>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Why do we need a precise alignment in the FCC-</a:t>
            </a:r>
            <a:r>
              <a:rPr lang="en-US" sz="1800" b="0" dirty="0" err="1">
                <a:latin typeface="Arial" panose="020B0604020202020204" pitchFamily="34" charset="0"/>
                <a:cs typeface="Arial" panose="020B0604020202020204" pitchFamily="34" charset="0"/>
              </a:rPr>
              <a:t>ee</a:t>
            </a:r>
            <a:r>
              <a:rPr lang="en-US" sz="1800" b="0" dirty="0">
                <a:latin typeface="Arial" panose="020B0604020202020204" pitchFamily="34" charset="0"/>
                <a:cs typeface="Arial" panose="020B0604020202020204" pitchFamily="34" charset="0"/>
              </a:rPr>
              <a:t> </a:t>
            </a:r>
            <a:r>
              <a:rPr lang="en-US" sz="1800" dirty="0">
                <a:latin typeface="Arial" panose="020B0604020202020204" pitchFamily="34" charset="0"/>
                <a:cs typeface="Arial" panose="020B0604020202020204" pitchFamily="34" charset="0"/>
              </a:rPr>
              <a:t>interaction region</a:t>
            </a:r>
            <a:r>
              <a:rPr lang="en-US" sz="1800" b="0" dirty="0">
                <a:latin typeface="Arial" panose="020B0604020202020204" pitchFamily="34" charset="0"/>
                <a:cs typeface="Arial" panose="020B0604020202020204" pitchFamily="34" charset="0"/>
              </a:rPr>
              <a:t> ?</a:t>
            </a:r>
            <a:endParaRPr lang="en-US" sz="1800" dirty="0">
              <a:latin typeface="Arial" panose="020B0604020202020204" pitchFamily="34" charset="0"/>
              <a:cs typeface="Arial" panose="020B0604020202020204" pitchFamily="34" charset="0"/>
            </a:endParaRPr>
          </a:p>
        </p:txBody>
      </p:sp>
      <p:sp>
        <p:nvSpPr>
          <p:cNvPr id="21" name="Text Placeholder 2">
            <a:extLst>
              <a:ext uri="{FF2B5EF4-FFF2-40B4-BE49-F238E27FC236}">
                <a16:creationId xmlns:a16="http://schemas.microsoft.com/office/drawing/2014/main" id="{920C94E5-F4C7-415A-A454-F3ADC68345C8}"/>
              </a:ext>
            </a:extLst>
          </p:cNvPr>
          <p:cNvSpPr txBox="1">
            <a:spLocks/>
          </p:cNvSpPr>
          <p:nvPr/>
        </p:nvSpPr>
        <p:spPr>
          <a:xfrm>
            <a:off x="35496" y="988515"/>
            <a:ext cx="8017632" cy="3088800"/>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300"/>
              </a:spcBef>
              <a:buFont typeface="Wingdings" panose="05000000000000000000" pitchFamily="2" charset="2"/>
              <a:buChar char="Ø"/>
            </a:pPr>
            <a:r>
              <a:rPr lang="en-US" b="0" dirty="0" err="1">
                <a:latin typeface="Arial" panose="020B0604020202020204" pitchFamily="34" charset="0"/>
                <a:cs typeface="Arial" panose="020B0604020202020204" pitchFamily="34" charset="0"/>
              </a:rPr>
              <a:t>Maximise</a:t>
            </a:r>
            <a:r>
              <a:rPr lang="en-US" b="0" dirty="0">
                <a:latin typeface="Arial" panose="020B0604020202020204" pitchFamily="34" charset="0"/>
                <a:cs typeface="Arial" panose="020B0604020202020204" pitchFamily="34" charset="0"/>
              </a:rPr>
              <a:t> performance in terms of integrated luminosity</a:t>
            </a:r>
          </a:p>
          <a:p>
            <a:pPr marL="285750" indent="-285750">
              <a:lnSpc>
                <a:spcPct val="100000"/>
              </a:lnSpc>
              <a:spcBef>
                <a:spcPts val="300"/>
              </a:spcBef>
              <a:buFont typeface="Wingdings" panose="05000000000000000000" pitchFamily="2" charset="2"/>
              <a:buChar char="Ø"/>
            </a:pPr>
            <a:r>
              <a:rPr lang="en-US" b="0" dirty="0">
                <a:latin typeface="Arial" panose="020B0604020202020204" pitchFamily="34" charset="0"/>
                <a:cs typeface="Arial" panose="020B0604020202020204" pitchFamily="34" charset="0"/>
              </a:rPr>
              <a:t>Maintain the related background at a tolerable level for the experiments (includes minimizing synchrotron radiation)</a:t>
            </a:r>
          </a:p>
          <a:p>
            <a:pPr marL="285750" indent="-285750">
              <a:lnSpc>
                <a:spcPct val="100000"/>
              </a:lnSpc>
              <a:spcBef>
                <a:spcPts val="300"/>
              </a:spcBef>
              <a:buFont typeface="Wingdings" panose="05000000000000000000" pitchFamily="2" charset="2"/>
              <a:buChar char="Ø"/>
            </a:pPr>
            <a:r>
              <a:rPr lang="en-US" b="0" dirty="0">
                <a:latin typeface="Arial" panose="020B0604020202020204" pitchFamily="34" charset="0"/>
                <a:cs typeface="Arial" panose="020B0604020202020204" pitchFamily="34" charset="0"/>
              </a:rPr>
              <a:t>Minimize emittance blow-up</a:t>
            </a:r>
          </a:p>
          <a:p>
            <a:endParaRPr lang="en-GB" dirty="0"/>
          </a:p>
        </p:txBody>
      </p:sp>
      <p:sp>
        <p:nvSpPr>
          <p:cNvPr id="14" name="Textfeld 1">
            <a:extLst>
              <a:ext uri="{FF2B5EF4-FFF2-40B4-BE49-F238E27FC236}">
                <a16:creationId xmlns:a16="http://schemas.microsoft.com/office/drawing/2014/main" id="{7362C9C6-844A-4898-B677-D32B4CF348CC}"/>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02/06/2022, FCC-week 2022</a:t>
            </a:r>
          </a:p>
        </p:txBody>
      </p:sp>
      <p:pic>
        <p:nvPicPr>
          <p:cNvPr id="15" name="Image 25">
            <a:extLst>
              <a:ext uri="{FF2B5EF4-FFF2-40B4-BE49-F238E27FC236}">
                <a16:creationId xmlns:a16="http://schemas.microsoft.com/office/drawing/2014/main" id="{01E78D66-B8AA-4507-81F2-512ADE8821CD}"/>
              </a:ext>
            </a:extLst>
          </p:cNvPr>
          <p:cNvPicPr>
            <a:picLocks noChangeAspect="1"/>
          </p:cNvPicPr>
          <p:nvPr/>
        </p:nvPicPr>
        <p:blipFill>
          <a:blip r:embed="rId5"/>
          <a:stretch>
            <a:fillRect/>
          </a:stretch>
        </p:blipFill>
        <p:spPr>
          <a:xfrm>
            <a:off x="226707" y="2054003"/>
            <a:ext cx="3794148" cy="3021511"/>
          </a:xfrm>
          <a:prstGeom prst="rect">
            <a:avLst/>
          </a:prstGeom>
        </p:spPr>
      </p:pic>
      <p:sp>
        <p:nvSpPr>
          <p:cNvPr id="22" name="ZoneTexte 30">
            <a:extLst>
              <a:ext uri="{FF2B5EF4-FFF2-40B4-BE49-F238E27FC236}">
                <a16:creationId xmlns:a16="http://schemas.microsoft.com/office/drawing/2014/main" id="{9507908C-931B-4B9B-8EC7-A9A9E3D3E445}"/>
              </a:ext>
            </a:extLst>
          </p:cNvPr>
          <p:cNvSpPr txBox="1"/>
          <p:nvPr/>
        </p:nvSpPr>
        <p:spPr>
          <a:xfrm>
            <a:off x="150733" y="4736960"/>
            <a:ext cx="1363794" cy="338554"/>
          </a:xfrm>
          <a:prstGeom prst="rect">
            <a:avLst/>
          </a:prstGeom>
          <a:noFill/>
        </p:spPr>
        <p:txBody>
          <a:bodyPr wrap="square" rtlCol="0">
            <a:spAutoFit/>
          </a:bodyPr>
          <a:lstStyle/>
          <a:p>
            <a:pPr algn="l"/>
            <a:r>
              <a:rPr lang="fr-FR" sz="800" dirty="0">
                <a:solidFill>
                  <a:schemeClr val="bg1">
                    <a:lumMod val="65000"/>
                  </a:schemeClr>
                </a:solidFill>
              </a:rPr>
              <a:t>FCC-</a:t>
            </a:r>
            <a:r>
              <a:rPr lang="fr-FR" sz="800" dirty="0" err="1">
                <a:solidFill>
                  <a:schemeClr val="bg1">
                    <a:lumMod val="65000"/>
                  </a:schemeClr>
                </a:solidFill>
              </a:rPr>
              <a:t>ee</a:t>
            </a:r>
            <a:r>
              <a:rPr lang="fr-FR" sz="800" dirty="0">
                <a:solidFill>
                  <a:schemeClr val="bg1">
                    <a:lumMod val="65000"/>
                  </a:schemeClr>
                </a:solidFill>
              </a:rPr>
              <a:t> </a:t>
            </a:r>
            <a:r>
              <a:rPr lang="fr-FR" sz="800" dirty="0" err="1">
                <a:solidFill>
                  <a:schemeClr val="bg1">
                    <a:lumMod val="65000"/>
                  </a:schemeClr>
                </a:solidFill>
              </a:rPr>
              <a:t>layout</a:t>
            </a:r>
            <a:r>
              <a:rPr lang="fr-FR" sz="800" dirty="0">
                <a:solidFill>
                  <a:schemeClr val="bg1">
                    <a:lumMod val="65000"/>
                  </a:schemeClr>
                </a:solidFill>
              </a:rPr>
              <a:t>, FCC-</a:t>
            </a:r>
            <a:r>
              <a:rPr lang="fr-FR" sz="800" dirty="0" err="1">
                <a:solidFill>
                  <a:schemeClr val="bg1">
                    <a:lumMod val="65000"/>
                  </a:schemeClr>
                </a:solidFill>
              </a:rPr>
              <a:t>ee</a:t>
            </a:r>
            <a:r>
              <a:rPr lang="fr-FR" sz="800" dirty="0">
                <a:solidFill>
                  <a:schemeClr val="bg1">
                    <a:lumMod val="65000"/>
                  </a:schemeClr>
                </a:solidFill>
              </a:rPr>
              <a:t> CDR </a:t>
            </a:r>
          </a:p>
        </p:txBody>
      </p:sp>
    </p:spTree>
    <p:extLst>
      <p:ext uri="{BB962C8B-B14F-4D97-AF65-F5344CB8AC3E}">
        <p14:creationId xmlns:p14="http://schemas.microsoft.com/office/powerpoint/2010/main" val="36446051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A425B0E1-4E38-4C22-895F-AB3C229B9468}"/>
              </a:ext>
            </a:extLst>
          </p:cNvPr>
          <p:cNvSpPr>
            <a:spLocks noGrp="1"/>
          </p:cNvSpPr>
          <p:nvPr>
            <p:ph type="title"/>
          </p:nvPr>
        </p:nvSpPr>
        <p:spPr>
          <a:xfrm>
            <a:off x="130686" y="805912"/>
            <a:ext cx="2103842" cy="385454"/>
          </a:xfrm>
        </p:spPr>
        <p:txBody>
          <a:bodyPr/>
          <a:lstStyle/>
          <a:p>
            <a:pPr>
              <a:lnSpc>
                <a:spcPct val="100000"/>
              </a:lnSpc>
            </a:pPr>
            <a:r>
              <a:rPr lang="en-US" sz="2000" dirty="0"/>
              <a:t>LHC/ATLAS MDI</a:t>
            </a:r>
          </a:p>
        </p:txBody>
      </p:sp>
      <p:sp>
        <p:nvSpPr>
          <p:cNvPr id="16" name="Foliennummernplatzhalter 4">
            <a:extLst>
              <a:ext uri="{FF2B5EF4-FFF2-40B4-BE49-F238E27FC236}">
                <a16:creationId xmlns:a16="http://schemas.microsoft.com/office/drawing/2014/main" id="{4541BA35-9C9E-3049-A0BE-71542DD96DD1}"/>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33</a:t>
            </a:r>
          </a:p>
        </p:txBody>
      </p:sp>
      <p:sp>
        <p:nvSpPr>
          <p:cNvPr id="12" name="Textfeld 2">
            <a:extLst>
              <a:ext uri="{FF2B5EF4-FFF2-40B4-BE49-F238E27FC236}">
                <a16:creationId xmlns:a16="http://schemas.microsoft.com/office/drawing/2014/main" id="{65C6BD7D-CAD6-41EE-A8B2-52B0496886D1}"/>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sp>
        <p:nvSpPr>
          <p:cNvPr id="18" name="Textfeld 1">
            <a:extLst>
              <a:ext uri="{FF2B5EF4-FFF2-40B4-BE49-F238E27FC236}">
                <a16:creationId xmlns:a16="http://schemas.microsoft.com/office/drawing/2014/main" id="{FE94F81A-1C60-4633-9803-10145AE53900}"/>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03/02/2020, Technology for Nanobeam Workshop</a:t>
            </a:r>
          </a:p>
        </p:txBody>
      </p:sp>
      <mc:AlternateContent xmlns:mc="http://schemas.openxmlformats.org/markup-compatibility/2006" xmlns:a14="http://schemas.microsoft.com/office/drawing/2010/main">
        <mc:Choice Requires="a14">
          <p:sp>
            <p:nvSpPr>
              <p:cNvPr id="64" name="TextBox 17">
                <a:extLst>
                  <a:ext uri="{FF2B5EF4-FFF2-40B4-BE49-F238E27FC236}">
                    <a16:creationId xmlns:a16="http://schemas.microsoft.com/office/drawing/2014/main" id="{FC3FF806-0BD3-4E36-8BDF-EDD6C43CD82A}"/>
                  </a:ext>
                </a:extLst>
              </p:cNvPr>
              <p:cNvSpPr txBox="1"/>
              <p:nvPr/>
            </p:nvSpPr>
            <p:spPr>
              <a:xfrm>
                <a:off x="7595015" y="191071"/>
                <a:ext cx="1474284" cy="1691873"/>
              </a:xfrm>
              <a:prstGeom prst="rect">
                <a:avLst/>
              </a:prstGeom>
              <a:noFill/>
            </p:spPr>
            <p:txBody>
              <a:bodyPr wrap="square" rtlCol="0">
                <a:spAutoFit/>
              </a:bodyPr>
              <a:lstStyle/>
              <a:p>
                <a:pPr>
                  <a:lnSpc>
                    <a:spcPts val="3700"/>
                  </a:lnSpc>
                </a:pPr>
                <a:r>
                  <a:rPr lang="en-US" sz="1200" dirty="0">
                    <a:solidFill>
                      <a:schemeClr val="bg1"/>
                    </a:solidFill>
                    <a:ea typeface="Cambria Math" panose="02040503050406030204" pitchFamily="18" charset="0"/>
                  </a:rPr>
                  <a:t>L* = 23 m</a:t>
                </a:r>
                <a:endParaRPr lang="en-GB" sz="1200" dirty="0">
                  <a:solidFill>
                    <a:schemeClr val="bg1"/>
                  </a:solidFill>
                  <a:ea typeface="Cambria Math" panose="02040503050406030204" pitchFamily="18" charset="0"/>
                  <a:cs typeface="Arial" panose="020B0604020202020204" pitchFamily="34" charset="0"/>
                </a:endParaRPr>
              </a:p>
              <a:p>
                <a14:m>
                  <m:oMath xmlns:m="http://schemas.openxmlformats.org/officeDocument/2006/math">
                    <m:sSub>
                      <m:sSubPr>
                        <m:ctrlPr>
                          <a:rPr lang="el-GR" sz="1200" i="1" smtClean="0">
                            <a:solidFill>
                              <a:schemeClr val="bg1"/>
                            </a:solidFill>
                            <a:latin typeface="Cambria Math" panose="02040503050406030204" pitchFamily="18" charset="0"/>
                          </a:rPr>
                        </m:ctrlPr>
                      </m:sSubPr>
                      <m:e>
                        <m:r>
                          <m:rPr>
                            <m:sty m:val="p"/>
                          </m:rPr>
                          <a:rPr lang="el-GR" sz="1200" i="0">
                            <a:solidFill>
                              <a:schemeClr val="bg1"/>
                            </a:solidFill>
                            <a:latin typeface="Cambria Math" panose="02040503050406030204" pitchFamily="18" charset="0"/>
                          </a:rPr>
                          <m:t>θ</m:t>
                        </m:r>
                      </m:e>
                      <m:sub>
                        <m:r>
                          <m:rPr>
                            <m:sty m:val="p"/>
                          </m:rPr>
                          <a:rPr lang="en-US" sz="1200" b="0" i="0" smtClean="0">
                            <a:solidFill>
                              <a:schemeClr val="bg1"/>
                            </a:solidFill>
                            <a:latin typeface="Cambria Math" panose="02040503050406030204" pitchFamily="18" charset="0"/>
                          </a:rPr>
                          <m:t>cross</m:t>
                        </m:r>
                      </m:sub>
                    </m:sSub>
                  </m:oMath>
                </a14:m>
                <a:r>
                  <a:rPr lang="en-US" sz="1200" dirty="0">
                    <a:solidFill>
                      <a:schemeClr val="bg1"/>
                    </a:solidFill>
                  </a:rPr>
                  <a:t> &lt; 200 µrad</a:t>
                </a:r>
              </a:p>
              <a:p>
                <a:endParaRPr lang="en-US" sz="1200" dirty="0">
                  <a:solidFill>
                    <a:schemeClr val="bg1"/>
                  </a:solidFill>
                </a:endParaRPr>
              </a:p>
              <a:p>
                <a:r>
                  <a:rPr lang="en-US" sz="1200" dirty="0">
                    <a:solidFill>
                      <a:schemeClr val="bg1"/>
                    </a:solidFill>
                  </a:rPr>
                  <a:t>Beam size :</a:t>
                </a:r>
              </a:p>
              <a:p>
                <a14:m>
                  <m:oMath xmlns:m="http://schemas.openxmlformats.org/officeDocument/2006/math">
                    <m:sSub>
                      <m:sSubPr>
                        <m:ctrlPr>
                          <a:rPr lang="en-US" sz="1200" i="1" smtClean="0">
                            <a:solidFill>
                              <a:schemeClr val="bg1"/>
                            </a:solidFill>
                            <a:latin typeface="Cambria Math" panose="02040503050406030204" pitchFamily="18" charset="0"/>
                            <a:ea typeface="Cambria Math" panose="02040503050406030204" pitchFamily="18" charset="0"/>
                          </a:rPr>
                        </m:ctrlPr>
                      </m:sSubPr>
                      <m:e>
                        <m:sSup>
                          <m:sSupPr>
                            <m:ctrlPr>
                              <a:rPr lang="el-GR" sz="1200" i="1" dirty="0" smtClean="0">
                                <a:solidFill>
                                  <a:schemeClr val="bg1"/>
                                </a:solidFill>
                                <a:latin typeface="Cambria Math" panose="02040503050406030204" pitchFamily="18" charset="0"/>
                                <a:ea typeface="Cambria Math" panose="02040503050406030204" pitchFamily="18" charset="0"/>
                              </a:rPr>
                            </m:ctrlPr>
                          </m:sSupPr>
                          <m:e>
                            <m:r>
                              <m:rPr>
                                <m:nor/>
                              </m:rPr>
                              <a:rPr lang="el-GR" sz="1200" dirty="0">
                                <a:solidFill>
                                  <a:schemeClr val="bg1"/>
                                </a:solidFill>
                                <a:latin typeface="Cambria Math" panose="02040503050406030204" pitchFamily="18" charset="0"/>
                                <a:ea typeface="Cambria Math" panose="02040503050406030204" pitchFamily="18" charset="0"/>
                              </a:rPr>
                              <m:t>σ</m:t>
                            </m:r>
                          </m:e>
                          <m:sup>
                            <m:r>
                              <a:rPr lang="en-US" sz="1200" b="0" i="0" dirty="0" smtClean="0">
                                <a:solidFill>
                                  <a:schemeClr val="bg1"/>
                                </a:solidFill>
                                <a:latin typeface="Cambria Math" panose="02040503050406030204" pitchFamily="18" charset="0"/>
                                <a:ea typeface="Cambria Math" panose="02040503050406030204" pitchFamily="18" charset="0"/>
                              </a:rPr>
                              <m:t>∗</m:t>
                            </m:r>
                          </m:sup>
                        </m:sSup>
                      </m:e>
                      <m:sub>
                        <m:r>
                          <m:rPr>
                            <m:sty m:val="p"/>
                          </m:rPr>
                          <a:rPr lang="en-US" sz="1200" b="0" i="0" smtClean="0">
                            <a:solidFill>
                              <a:schemeClr val="bg1"/>
                            </a:solidFill>
                            <a:latin typeface="Cambria Math" panose="02040503050406030204" pitchFamily="18" charset="0"/>
                            <a:ea typeface="Cambria Math" panose="02040503050406030204" pitchFamily="18" charset="0"/>
                          </a:rPr>
                          <m:t>x</m:t>
                        </m:r>
                      </m:sub>
                    </m:sSub>
                  </m:oMath>
                </a14:m>
                <a:r>
                  <a:rPr lang="en-US" sz="1200" dirty="0">
                    <a:solidFill>
                      <a:schemeClr val="bg1"/>
                    </a:solidFill>
                    <a:latin typeface="Cambria Math" panose="02040503050406030204" pitchFamily="18" charset="0"/>
                    <a:ea typeface="Cambria Math" panose="02040503050406030204" pitchFamily="18" charset="0"/>
                  </a:rPr>
                  <a:t> = 16.6 µm</a:t>
                </a:r>
              </a:p>
              <a:p>
                <a14:m>
                  <m:oMath xmlns:m="http://schemas.openxmlformats.org/officeDocument/2006/math">
                    <m:sSub>
                      <m:sSubPr>
                        <m:ctrlPr>
                          <a:rPr lang="en-US" sz="1200" i="1">
                            <a:solidFill>
                              <a:schemeClr val="bg1"/>
                            </a:solidFill>
                            <a:latin typeface="Cambria Math" panose="02040503050406030204" pitchFamily="18" charset="0"/>
                            <a:ea typeface="Cambria Math" panose="02040503050406030204" pitchFamily="18" charset="0"/>
                          </a:rPr>
                        </m:ctrlPr>
                      </m:sSubPr>
                      <m:e>
                        <m:sSup>
                          <m:sSupPr>
                            <m:ctrlPr>
                              <a:rPr lang="el-GR" sz="1200" i="1" dirty="0">
                                <a:solidFill>
                                  <a:schemeClr val="bg1"/>
                                </a:solidFill>
                                <a:latin typeface="Cambria Math" panose="02040503050406030204" pitchFamily="18" charset="0"/>
                                <a:ea typeface="Cambria Math" panose="02040503050406030204" pitchFamily="18" charset="0"/>
                              </a:rPr>
                            </m:ctrlPr>
                          </m:sSupPr>
                          <m:e>
                            <m:r>
                              <m:rPr>
                                <m:nor/>
                              </m:rPr>
                              <a:rPr lang="el-GR" sz="1200" dirty="0">
                                <a:solidFill>
                                  <a:schemeClr val="bg1"/>
                                </a:solidFill>
                                <a:latin typeface="Cambria Math" panose="02040503050406030204" pitchFamily="18" charset="0"/>
                                <a:ea typeface="Cambria Math" panose="02040503050406030204" pitchFamily="18" charset="0"/>
                              </a:rPr>
                              <m:t>σ</m:t>
                            </m:r>
                          </m:e>
                          <m:sup>
                            <m:r>
                              <a:rPr lang="en-US" sz="1200" dirty="0">
                                <a:solidFill>
                                  <a:schemeClr val="bg1"/>
                                </a:solidFill>
                                <a:latin typeface="Cambria Math" panose="02040503050406030204" pitchFamily="18" charset="0"/>
                                <a:ea typeface="Cambria Math" panose="02040503050406030204" pitchFamily="18" charset="0"/>
                              </a:rPr>
                              <m:t>∗</m:t>
                            </m:r>
                          </m:sup>
                        </m:sSup>
                      </m:e>
                      <m:sub>
                        <m:r>
                          <m:rPr>
                            <m:sty m:val="p"/>
                          </m:rPr>
                          <a:rPr lang="en-US" sz="1200" b="0" i="0" smtClean="0">
                            <a:solidFill>
                              <a:schemeClr val="bg1"/>
                            </a:solidFill>
                            <a:latin typeface="Cambria Math" panose="02040503050406030204" pitchFamily="18" charset="0"/>
                            <a:ea typeface="Cambria Math" panose="02040503050406030204" pitchFamily="18" charset="0"/>
                          </a:rPr>
                          <m:t>y</m:t>
                        </m:r>
                      </m:sub>
                    </m:sSub>
                  </m:oMath>
                </a14:m>
                <a:r>
                  <a:rPr lang="en-US" sz="1200" dirty="0">
                    <a:solidFill>
                      <a:schemeClr val="bg1"/>
                    </a:solidFill>
                    <a:latin typeface="Cambria Math" panose="02040503050406030204" pitchFamily="18" charset="0"/>
                    <a:ea typeface="Cambria Math" panose="02040503050406030204" pitchFamily="18" charset="0"/>
                  </a:rPr>
                  <a:t> = 16.6 µm</a:t>
                </a:r>
              </a:p>
              <a:p>
                <a14:m>
                  <m:oMath xmlns:m="http://schemas.openxmlformats.org/officeDocument/2006/math">
                    <m:sSub>
                      <m:sSubPr>
                        <m:ctrlPr>
                          <a:rPr lang="en-US" sz="1200" i="1" smtClean="0">
                            <a:solidFill>
                              <a:schemeClr val="bg1"/>
                            </a:solidFill>
                            <a:latin typeface="Cambria Math" panose="02040503050406030204" pitchFamily="18" charset="0"/>
                            <a:ea typeface="Cambria Math" panose="02040503050406030204" pitchFamily="18" charset="0"/>
                          </a:rPr>
                        </m:ctrlPr>
                      </m:sSubPr>
                      <m:e>
                        <m:r>
                          <m:rPr>
                            <m:nor/>
                          </m:rPr>
                          <a:rPr lang="el-GR" sz="1200" dirty="0">
                            <a:solidFill>
                              <a:schemeClr val="bg1"/>
                            </a:solidFill>
                            <a:latin typeface="Cambria Math" panose="02040503050406030204" pitchFamily="18" charset="0"/>
                            <a:ea typeface="Cambria Math" panose="02040503050406030204" pitchFamily="18" charset="0"/>
                          </a:rPr>
                          <m:t>σ</m:t>
                        </m:r>
                      </m:e>
                      <m:sub>
                        <m:r>
                          <m:rPr>
                            <m:sty m:val="p"/>
                          </m:rPr>
                          <a:rPr lang="en-US" sz="1200" b="0" i="0" smtClean="0">
                            <a:solidFill>
                              <a:schemeClr val="bg1"/>
                            </a:solidFill>
                            <a:latin typeface="Cambria Math" panose="02040503050406030204" pitchFamily="18" charset="0"/>
                            <a:ea typeface="Cambria Math" panose="02040503050406030204" pitchFamily="18" charset="0"/>
                          </a:rPr>
                          <m:t>z</m:t>
                        </m:r>
                      </m:sub>
                    </m:sSub>
                  </m:oMath>
                </a14:m>
                <a:r>
                  <a:rPr lang="en-US" sz="1200" dirty="0">
                    <a:solidFill>
                      <a:schemeClr val="bg1"/>
                    </a:solidFill>
                    <a:latin typeface="Cambria Math" panose="02040503050406030204" pitchFamily="18" charset="0"/>
                    <a:ea typeface="Cambria Math" panose="02040503050406030204" pitchFamily="18" charset="0"/>
                  </a:rPr>
                  <a:t>   = 7.5 cm</a:t>
                </a:r>
              </a:p>
            </p:txBody>
          </p:sp>
        </mc:Choice>
        <mc:Fallback xmlns="">
          <p:sp>
            <p:nvSpPr>
              <p:cNvPr id="64" name="TextBox 17">
                <a:extLst>
                  <a:ext uri="{FF2B5EF4-FFF2-40B4-BE49-F238E27FC236}">
                    <a16:creationId xmlns:a16="http://schemas.microsoft.com/office/drawing/2014/main" id="{FC3FF806-0BD3-4E36-8BDF-EDD6C43CD82A}"/>
                  </a:ext>
                </a:extLst>
              </p:cNvPr>
              <p:cNvSpPr txBox="1">
                <a:spLocks noRot="1" noChangeAspect="1" noMove="1" noResize="1" noEditPoints="1" noAdjustHandles="1" noChangeArrowheads="1" noChangeShapeType="1" noTextEdit="1"/>
              </p:cNvSpPr>
              <p:nvPr/>
            </p:nvSpPr>
            <p:spPr>
              <a:xfrm>
                <a:off x="7595015" y="191071"/>
                <a:ext cx="1474284" cy="1691873"/>
              </a:xfrm>
              <a:prstGeom prst="rect">
                <a:avLst/>
              </a:prstGeom>
              <a:blipFill>
                <a:blip r:embed="rId9"/>
                <a:stretch>
                  <a:fillRect l="-413" b="-1799"/>
                </a:stretch>
              </a:blipFill>
            </p:spPr>
            <p:txBody>
              <a:bodyPr/>
              <a:lstStyle/>
              <a:p>
                <a:r>
                  <a:rPr lang="en-GB">
                    <a:noFill/>
                  </a:rPr>
                  <a:t> </a:t>
                </a:r>
              </a:p>
            </p:txBody>
          </p:sp>
        </mc:Fallback>
      </mc:AlternateContent>
      <p:pic>
        <p:nvPicPr>
          <p:cNvPr id="65" name="Picture 64" descr="A picture containing graphical user interface&#10;&#10;Description automatically generated">
            <a:extLst>
              <a:ext uri="{FF2B5EF4-FFF2-40B4-BE49-F238E27FC236}">
                <a16:creationId xmlns:a16="http://schemas.microsoft.com/office/drawing/2014/main" id="{86EF89E1-E44F-490C-B194-FA39687EAA0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pic>
        <p:nvPicPr>
          <p:cNvPr id="44" name="Image 43">
            <a:extLst>
              <a:ext uri="{FF2B5EF4-FFF2-40B4-BE49-F238E27FC236}">
                <a16:creationId xmlns:a16="http://schemas.microsoft.com/office/drawing/2014/main" id="{F901FEDF-3BEF-4739-AD92-67022BAE6B0D}"/>
              </a:ext>
            </a:extLst>
          </p:cNvPr>
          <p:cNvPicPr>
            <a:picLocks noChangeAspect="1"/>
          </p:cNvPicPr>
          <p:nvPr/>
        </p:nvPicPr>
        <p:blipFill rotWithShape="1">
          <a:blip r:embed="rId11">
            <a:extLst>
              <a:ext uri="{28A0092B-C50C-407E-A947-70E740481C1C}">
                <a14:useLocalDpi xmlns:a14="http://schemas.microsoft.com/office/drawing/2010/main" val="0"/>
              </a:ext>
            </a:extLst>
          </a:blip>
          <a:srcRect t="14994"/>
          <a:stretch/>
        </p:blipFill>
        <p:spPr>
          <a:xfrm>
            <a:off x="3160093" y="2865132"/>
            <a:ext cx="3467025" cy="2210381"/>
          </a:xfrm>
          <a:prstGeom prst="rect">
            <a:avLst/>
          </a:prstGeom>
          <a:ln>
            <a:solidFill>
              <a:schemeClr val="tx1"/>
            </a:solidFill>
          </a:ln>
        </p:spPr>
      </p:pic>
      <p:pic>
        <p:nvPicPr>
          <p:cNvPr id="46" name="Image 45">
            <a:extLst>
              <a:ext uri="{FF2B5EF4-FFF2-40B4-BE49-F238E27FC236}">
                <a16:creationId xmlns:a16="http://schemas.microsoft.com/office/drawing/2014/main" id="{C3E6D2DC-D153-4C32-A1A7-620D2C88B5C9}"/>
              </a:ext>
            </a:extLst>
          </p:cNvPr>
          <p:cNvPicPr>
            <a:picLocks noChangeAspect="1"/>
          </p:cNvPicPr>
          <p:nvPr/>
        </p:nvPicPr>
        <p:blipFill rotWithShape="1">
          <a:blip r:embed="rId12">
            <a:extLst>
              <a:ext uri="{28A0092B-C50C-407E-A947-70E740481C1C}">
                <a14:useLocalDpi xmlns:a14="http://schemas.microsoft.com/office/drawing/2010/main" val="0"/>
              </a:ext>
            </a:extLst>
          </a:blip>
          <a:srcRect l="22780" t="21025" r="18331" b="28970"/>
          <a:stretch/>
        </p:blipFill>
        <p:spPr>
          <a:xfrm>
            <a:off x="683568" y="2530419"/>
            <a:ext cx="1872208" cy="1192311"/>
          </a:xfrm>
          <a:prstGeom prst="rect">
            <a:avLst/>
          </a:prstGeom>
          <a:ln>
            <a:solidFill>
              <a:schemeClr val="tx1"/>
            </a:solidFill>
          </a:ln>
        </p:spPr>
      </p:pic>
      <p:pic>
        <p:nvPicPr>
          <p:cNvPr id="55" name="Image 54">
            <a:extLst>
              <a:ext uri="{FF2B5EF4-FFF2-40B4-BE49-F238E27FC236}">
                <a16:creationId xmlns:a16="http://schemas.microsoft.com/office/drawing/2014/main" id="{88527971-8237-4446-83DC-44F0F9A0990F}"/>
              </a:ext>
            </a:extLst>
          </p:cNvPr>
          <p:cNvPicPr>
            <a:picLocks noChangeAspect="1"/>
          </p:cNvPicPr>
          <p:nvPr/>
        </p:nvPicPr>
        <p:blipFill rotWithShape="1">
          <a:blip r:embed="rId13">
            <a:extLst>
              <a:ext uri="{28A0092B-C50C-407E-A947-70E740481C1C}">
                <a14:useLocalDpi xmlns:a14="http://schemas.microsoft.com/office/drawing/2010/main" val="0"/>
              </a:ext>
            </a:extLst>
          </a:blip>
          <a:srcRect l="38289" t="15642" r="7827" b="28046"/>
          <a:stretch/>
        </p:blipFill>
        <p:spPr>
          <a:xfrm>
            <a:off x="1547664" y="3893766"/>
            <a:ext cx="1515830" cy="1188105"/>
          </a:xfrm>
          <a:prstGeom prst="rect">
            <a:avLst/>
          </a:prstGeom>
          <a:ln>
            <a:solidFill>
              <a:schemeClr val="tx1"/>
            </a:solidFill>
          </a:ln>
        </p:spPr>
      </p:pic>
      <p:pic>
        <p:nvPicPr>
          <p:cNvPr id="62" name="Image 61">
            <a:extLst>
              <a:ext uri="{FF2B5EF4-FFF2-40B4-BE49-F238E27FC236}">
                <a16:creationId xmlns:a16="http://schemas.microsoft.com/office/drawing/2014/main" id="{2A3AF0E0-E77F-4943-8EB7-0871A94B00F7}"/>
              </a:ext>
            </a:extLst>
          </p:cNvPr>
          <p:cNvPicPr>
            <a:picLocks noChangeAspect="1"/>
          </p:cNvPicPr>
          <p:nvPr/>
        </p:nvPicPr>
        <p:blipFill rotWithShape="1">
          <a:blip r:embed="rId14">
            <a:extLst>
              <a:ext uri="{28A0092B-C50C-407E-A947-70E740481C1C}">
                <a14:useLocalDpi xmlns:a14="http://schemas.microsoft.com/office/drawing/2010/main" val="0"/>
              </a:ext>
            </a:extLst>
          </a:blip>
          <a:srcRect l="26768" t="34379" r="33198" b="1028"/>
          <a:stretch/>
        </p:blipFill>
        <p:spPr>
          <a:xfrm rot="5400000">
            <a:off x="6795051" y="2758875"/>
            <a:ext cx="1011621" cy="1224136"/>
          </a:xfrm>
          <a:prstGeom prst="rect">
            <a:avLst/>
          </a:prstGeom>
          <a:ln>
            <a:solidFill>
              <a:schemeClr val="tx1"/>
            </a:solidFill>
          </a:ln>
        </p:spPr>
      </p:pic>
      <p:pic>
        <p:nvPicPr>
          <p:cNvPr id="66" name="Image 65">
            <a:extLst>
              <a:ext uri="{FF2B5EF4-FFF2-40B4-BE49-F238E27FC236}">
                <a16:creationId xmlns:a16="http://schemas.microsoft.com/office/drawing/2014/main" id="{C279FBF6-E99B-478F-922F-97A62819BA91}"/>
              </a:ext>
            </a:extLst>
          </p:cNvPr>
          <p:cNvPicPr>
            <a:picLocks noChangeAspect="1"/>
          </p:cNvPicPr>
          <p:nvPr/>
        </p:nvPicPr>
        <p:blipFill rotWithShape="1">
          <a:blip r:embed="rId15"/>
          <a:srcRect l="12502" t="8602" r="23268" b="25955"/>
          <a:stretch/>
        </p:blipFill>
        <p:spPr>
          <a:xfrm>
            <a:off x="6688421" y="3923913"/>
            <a:ext cx="1529688" cy="1157958"/>
          </a:xfrm>
          <a:prstGeom prst="rect">
            <a:avLst/>
          </a:prstGeom>
          <a:ln>
            <a:solidFill>
              <a:schemeClr val="tx1"/>
            </a:solidFill>
          </a:ln>
        </p:spPr>
      </p:pic>
      <p:sp>
        <p:nvSpPr>
          <p:cNvPr id="92" name="Textplatzhalter 2">
            <a:extLst>
              <a:ext uri="{FF2B5EF4-FFF2-40B4-BE49-F238E27FC236}">
                <a16:creationId xmlns:a16="http://schemas.microsoft.com/office/drawing/2014/main" id="{905AE539-269A-47FB-B701-DAEA1858C8F3}"/>
              </a:ext>
            </a:extLst>
          </p:cNvPr>
          <p:cNvSpPr txBox="1">
            <a:spLocks/>
          </p:cNvSpPr>
          <p:nvPr/>
        </p:nvSpPr>
        <p:spPr>
          <a:xfrm>
            <a:off x="130686" y="1180968"/>
            <a:ext cx="3022036" cy="212558"/>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b="0" dirty="0"/>
              <a:t>Alignment (strongly summarized)</a:t>
            </a:r>
          </a:p>
          <a:p>
            <a:endParaRPr lang="en-US" dirty="0"/>
          </a:p>
        </p:txBody>
      </p:sp>
      <p:pic>
        <p:nvPicPr>
          <p:cNvPr id="33" name="Picture 18">
            <a:extLst>
              <a:ext uri="{FF2B5EF4-FFF2-40B4-BE49-F238E27FC236}">
                <a16:creationId xmlns:a16="http://schemas.microsoft.com/office/drawing/2014/main" id="{B3C18268-EBD2-4C53-A825-E1D9C6DA4002}"/>
              </a:ext>
            </a:extLst>
          </p:cNvPr>
          <p:cNvPicPr>
            <a:picLocks noChangeAspect="1"/>
          </p:cNvPicPr>
          <p:nvPr/>
        </p:nvPicPr>
        <p:blipFill>
          <a:blip r:embed="rId16"/>
          <a:stretch>
            <a:fillRect/>
          </a:stretch>
        </p:blipFill>
        <p:spPr>
          <a:xfrm>
            <a:off x="3507759" y="364051"/>
            <a:ext cx="3551511" cy="830112"/>
          </a:xfrm>
          <a:prstGeom prst="rect">
            <a:avLst/>
          </a:prstGeom>
        </p:spPr>
      </p:pic>
      <p:pic>
        <p:nvPicPr>
          <p:cNvPr id="34" name="Picture 19">
            <a:extLst>
              <a:ext uri="{FF2B5EF4-FFF2-40B4-BE49-F238E27FC236}">
                <a16:creationId xmlns:a16="http://schemas.microsoft.com/office/drawing/2014/main" id="{379209DF-3B8C-440B-91EF-2F03E6065354}"/>
              </a:ext>
            </a:extLst>
          </p:cNvPr>
          <p:cNvPicPr>
            <a:picLocks noChangeAspect="1"/>
          </p:cNvPicPr>
          <p:nvPr/>
        </p:nvPicPr>
        <p:blipFill>
          <a:blip r:embed="rId17">
            <a:clrChange>
              <a:clrFrom>
                <a:srgbClr val="FFFFFF"/>
              </a:clrFrom>
              <a:clrTo>
                <a:srgbClr val="FFFFFF">
                  <a:alpha val="0"/>
                </a:srgbClr>
              </a:clrTo>
            </a:clrChange>
          </a:blip>
          <a:stretch>
            <a:fillRect/>
          </a:stretch>
        </p:blipFill>
        <p:spPr>
          <a:xfrm>
            <a:off x="3517103" y="1949186"/>
            <a:ext cx="3719193" cy="883202"/>
          </a:xfrm>
          <a:prstGeom prst="rect">
            <a:avLst/>
          </a:prstGeom>
        </p:spPr>
      </p:pic>
      <p:pic>
        <p:nvPicPr>
          <p:cNvPr id="36" name="Image 35">
            <a:extLst>
              <a:ext uri="{FF2B5EF4-FFF2-40B4-BE49-F238E27FC236}">
                <a16:creationId xmlns:a16="http://schemas.microsoft.com/office/drawing/2014/main" id="{B67CD704-800F-4095-A4BF-9B070987D101}"/>
              </a:ext>
            </a:extLst>
          </p:cNvPr>
          <p:cNvPicPr>
            <a:picLocks noChangeAspect="1"/>
          </p:cNvPicPr>
          <p:nvPr/>
        </p:nvPicPr>
        <p:blipFill rotWithShape="1">
          <a:blip r:embed="rId18">
            <a:clrChange>
              <a:clrFrom>
                <a:srgbClr val="FFFFFF"/>
              </a:clrFrom>
              <a:clrTo>
                <a:srgbClr val="FFFFFF">
                  <a:alpha val="0"/>
                </a:srgbClr>
              </a:clrTo>
            </a:clrChange>
          </a:blip>
          <a:srcRect r="3889"/>
          <a:stretch/>
        </p:blipFill>
        <p:spPr>
          <a:xfrm>
            <a:off x="493481" y="1550203"/>
            <a:ext cx="2517671" cy="1021423"/>
          </a:xfrm>
          <a:prstGeom prst="rect">
            <a:avLst/>
          </a:prstGeom>
        </p:spPr>
      </p:pic>
      <p:pic>
        <p:nvPicPr>
          <p:cNvPr id="39" name="Image 38">
            <a:extLst>
              <a:ext uri="{FF2B5EF4-FFF2-40B4-BE49-F238E27FC236}">
                <a16:creationId xmlns:a16="http://schemas.microsoft.com/office/drawing/2014/main" id="{8648F4F6-3FE0-4B3C-A461-044EEDFA2BAF}"/>
              </a:ext>
            </a:extLst>
          </p:cNvPr>
          <p:cNvPicPr>
            <a:picLocks noChangeAspect="1"/>
          </p:cNvPicPr>
          <p:nvPr/>
        </p:nvPicPr>
        <p:blipFill>
          <a:blip r:embed="rId19">
            <a:clrChange>
              <a:clrFrom>
                <a:srgbClr val="FFFFFF"/>
              </a:clrFrom>
              <a:clrTo>
                <a:srgbClr val="FFFFFF">
                  <a:alpha val="0"/>
                </a:srgbClr>
              </a:clrTo>
            </a:clrChange>
          </a:blip>
          <a:stretch>
            <a:fillRect/>
          </a:stretch>
        </p:blipFill>
        <p:spPr>
          <a:xfrm>
            <a:off x="-21869" y="4446913"/>
            <a:ext cx="1569530" cy="677297"/>
          </a:xfrm>
          <a:prstGeom prst="rect">
            <a:avLst/>
          </a:prstGeom>
        </p:spPr>
      </p:pic>
      <p:pic>
        <p:nvPicPr>
          <p:cNvPr id="42" name="Image 41">
            <a:extLst>
              <a:ext uri="{FF2B5EF4-FFF2-40B4-BE49-F238E27FC236}">
                <a16:creationId xmlns:a16="http://schemas.microsoft.com/office/drawing/2014/main" id="{D22D7B4E-0318-4F75-AC65-3925E33D2F53}"/>
              </a:ext>
            </a:extLst>
          </p:cNvPr>
          <p:cNvPicPr>
            <a:picLocks noChangeAspect="1"/>
          </p:cNvPicPr>
          <p:nvPr/>
        </p:nvPicPr>
        <p:blipFill>
          <a:blip r:embed="rId20"/>
          <a:stretch>
            <a:fillRect/>
          </a:stretch>
        </p:blipFill>
        <p:spPr>
          <a:xfrm>
            <a:off x="7968797" y="3164801"/>
            <a:ext cx="1156141" cy="733768"/>
          </a:xfrm>
          <a:prstGeom prst="rect">
            <a:avLst/>
          </a:prstGeom>
        </p:spPr>
      </p:pic>
      <p:pic>
        <p:nvPicPr>
          <p:cNvPr id="45" name="Picture 14">
            <a:extLst>
              <a:ext uri="{FF2B5EF4-FFF2-40B4-BE49-F238E27FC236}">
                <a16:creationId xmlns:a16="http://schemas.microsoft.com/office/drawing/2014/main" id="{01DAE52F-B52F-4B1C-A321-00475F9DFFD4}"/>
              </a:ext>
            </a:extLst>
          </p:cNvPr>
          <p:cNvPicPr>
            <a:picLocks noChangeAspect="1"/>
          </p:cNvPicPr>
          <p:nvPr/>
        </p:nvPicPr>
        <p:blipFill>
          <a:blip r:embed="rId21">
            <a:clrChange>
              <a:clrFrom>
                <a:srgbClr val="FFFFFF"/>
              </a:clrFrom>
              <a:clrTo>
                <a:srgbClr val="FFFFFF">
                  <a:alpha val="0"/>
                </a:srgbClr>
              </a:clrTo>
            </a:clrChange>
          </a:blip>
          <a:stretch>
            <a:fillRect/>
          </a:stretch>
        </p:blipFill>
        <p:spPr>
          <a:xfrm>
            <a:off x="3229042" y="1021141"/>
            <a:ext cx="4681061" cy="1078704"/>
          </a:xfrm>
          <a:prstGeom prst="rect">
            <a:avLst/>
          </a:prstGeom>
        </p:spPr>
      </p:pic>
      <p:sp>
        <p:nvSpPr>
          <p:cNvPr id="2" name="Rectangle 1">
            <a:extLst>
              <a:ext uri="{FF2B5EF4-FFF2-40B4-BE49-F238E27FC236}">
                <a16:creationId xmlns:a16="http://schemas.microsoft.com/office/drawing/2014/main" id="{2DC90B59-6D6A-482E-9E34-EB9CD5A9227A}"/>
              </a:ext>
            </a:extLst>
          </p:cNvPr>
          <p:cNvSpPr/>
          <p:nvPr/>
        </p:nvSpPr>
        <p:spPr>
          <a:xfrm>
            <a:off x="237976" y="1429042"/>
            <a:ext cx="2769422" cy="23097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Rectangle 46">
            <a:extLst>
              <a:ext uri="{FF2B5EF4-FFF2-40B4-BE49-F238E27FC236}">
                <a16:creationId xmlns:a16="http://schemas.microsoft.com/office/drawing/2014/main" id="{666A4649-769A-4600-B0D0-244F8E3C7868}"/>
              </a:ext>
            </a:extLst>
          </p:cNvPr>
          <p:cNvSpPr/>
          <p:nvPr/>
        </p:nvSpPr>
        <p:spPr>
          <a:xfrm>
            <a:off x="19062" y="3867894"/>
            <a:ext cx="3067358" cy="12563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Rectangle 2">
            <a:extLst>
              <a:ext uri="{FF2B5EF4-FFF2-40B4-BE49-F238E27FC236}">
                <a16:creationId xmlns:a16="http://schemas.microsoft.com/office/drawing/2014/main" id="{A32192DB-0A4B-4763-ABD0-ADF4335F8696}"/>
              </a:ext>
            </a:extLst>
          </p:cNvPr>
          <p:cNvSpPr/>
          <p:nvPr/>
        </p:nvSpPr>
        <p:spPr>
          <a:xfrm>
            <a:off x="6660232" y="2630724"/>
            <a:ext cx="2483768" cy="12630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ZoneTexte 86">
            <a:extLst>
              <a:ext uri="{FF2B5EF4-FFF2-40B4-BE49-F238E27FC236}">
                <a16:creationId xmlns:a16="http://schemas.microsoft.com/office/drawing/2014/main" id="{B0FC6E45-F534-40B3-A26F-767CC529FECB}"/>
              </a:ext>
            </a:extLst>
          </p:cNvPr>
          <p:cNvSpPr txBox="1"/>
          <p:nvPr/>
        </p:nvSpPr>
        <p:spPr>
          <a:xfrm>
            <a:off x="225798" y="1416604"/>
            <a:ext cx="2369046" cy="261610"/>
          </a:xfrm>
          <a:prstGeom prst="rect">
            <a:avLst/>
          </a:prstGeom>
          <a:noFill/>
        </p:spPr>
        <p:txBody>
          <a:bodyPr wrap="square" rtlCol="0" anchor="ctr">
            <a:spAutoFit/>
          </a:bodyPr>
          <a:lstStyle/>
          <a:p>
            <a:r>
              <a:rPr lang="fr-FR" sz="1100" dirty="0" err="1"/>
              <a:t>Hydrostatic</a:t>
            </a:r>
            <a:r>
              <a:rPr lang="fr-FR" sz="1100" dirty="0"/>
              <a:t> </a:t>
            </a:r>
            <a:r>
              <a:rPr lang="fr-FR" sz="1100" dirty="0" err="1"/>
              <a:t>Leveling</a:t>
            </a:r>
            <a:r>
              <a:rPr lang="fr-FR" sz="1100" dirty="0"/>
              <a:t> System (HLS)</a:t>
            </a:r>
          </a:p>
        </p:txBody>
      </p:sp>
      <p:sp>
        <p:nvSpPr>
          <p:cNvPr id="48" name="ZoneTexte 47">
            <a:extLst>
              <a:ext uri="{FF2B5EF4-FFF2-40B4-BE49-F238E27FC236}">
                <a16:creationId xmlns:a16="http://schemas.microsoft.com/office/drawing/2014/main" id="{3C651221-1765-4F66-94F5-1881A58DA230}"/>
              </a:ext>
            </a:extLst>
          </p:cNvPr>
          <p:cNvSpPr txBox="1"/>
          <p:nvPr/>
        </p:nvSpPr>
        <p:spPr>
          <a:xfrm>
            <a:off x="-7667" y="3857525"/>
            <a:ext cx="1652913" cy="430887"/>
          </a:xfrm>
          <a:prstGeom prst="rect">
            <a:avLst/>
          </a:prstGeom>
          <a:noFill/>
        </p:spPr>
        <p:txBody>
          <a:bodyPr wrap="square" rtlCol="0" anchor="ctr">
            <a:spAutoFit/>
          </a:bodyPr>
          <a:lstStyle/>
          <a:p>
            <a:r>
              <a:rPr lang="fr-FR" sz="1100" dirty="0"/>
              <a:t>Wire </a:t>
            </a:r>
            <a:r>
              <a:rPr lang="fr-FR" sz="1100" dirty="0" err="1"/>
              <a:t>Positioning</a:t>
            </a:r>
            <a:r>
              <a:rPr lang="fr-FR" sz="1100" dirty="0"/>
              <a:t> </a:t>
            </a:r>
            <a:r>
              <a:rPr lang="fr-FR" sz="1100" dirty="0" err="1"/>
              <a:t>Sensor</a:t>
            </a:r>
            <a:r>
              <a:rPr lang="fr-FR" sz="1100" dirty="0"/>
              <a:t> (WPS)</a:t>
            </a:r>
          </a:p>
        </p:txBody>
      </p:sp>
      <p:sp>
        <p:nvSpPr>
          <p:cNvPr id="49" name="ZoneTexte 48">
            <a:extLst>
              <a:ext uri="{FF2B5EF4-FFF2-40B4-BE49-F238E27FC236}">
                <a16:creationId xmlns:a16="http://schemas.microsoft.com/office/drawing/2014/main" id="{2007FADD-994A-4E03-A390-3B2BD6F7A438}"/>
              </a:ext>
            </a:extLst>
          </p:cNvPr>
          <p:cNvSpPr txBox="1"/>
          <p:nvPr/>
        </p:nvSpPr>
        <p:spPr>
          <a:xfrm>
            <a:off x="7941491" y="2612304"/>
            <a:ext cx="1420641" cy="600164"/>
          </a:xfrm>
          <a:prstGeom prst="rect">
            <a:avLst/>
          </a:prstGeom>
          <a:noFill/>
        </p:spPr>
        <p:txBody>
          <a:bodyPr wrap="square" rtlCol="0" anchor="ctr">
            <a:spAutoFit/>
          </a:bodyPr>
          <a:lstStyle/>
          <a:p>
            <a:r>
              <a:rPr lang="fr-FR" sz="1100" dirty="0"/>
              <a:t>Distance Offset </a:t>
            </a:r>
            <a:r>
              <a:rPr lang="fr-FR" sz="1100" dirty="0" err="1"/>
              <a:t>Measurement</a:t>
            </a:r>
            <a:r>
              <a:rPr lang="fr-FR" sz="1100" dirty="0"/>
              <a:t> </a:t>
            </a:r>
            <a:r>
              <a:rPr lang="fr-FR" sz="1100" dirty="0" err="1"/>
              <a:t>Sensor</a:t>
            </a:r>
            <a:r>
              <a:rPr lang="fr-FR" sz="1100" dirty="0"/>
              <a:t> (DOMS)</a:t>
            </a:r>
          </a:p>
        </p:txBody>
      </p:sp>
      <p:sp>
        <p:nvSpPr>
          <p:cNvPr id="50" name="ZoneTexte 49">
            <a:extLst>
              <a:ext uri="{FF2B5EF4-FFF2-40B4-BE49-F238E27FC236}">
                <a16:creationId xmlns:a16="http://schemas.microsoft.com/office/drawing/2014/main" id="{0AD677B4-CE9A-4ADA-BDD1-F66E4074BA35}"/>
              </a:ext>
            </a:extLst>
          </p:cNvPr>
          <p:cNvSpPr txBox="1"/>
          <p:nvPr/>
        </p:nvSpPr>
        <p:spPr>
          <a:xfrm>
            <a:off x="6630203" y="3876754"/>
            <a:ext cx="1529688" cy="430887"/>
          </a:xfrm>
          <a:prstGeom prst="rect">
            <a:avLst/>
          </a:prstGeom>
          <a:noFill/>
        </p:spPr>
        <p:txBody>
          <a:bodyPr wrap="square" rtlCol="0" anchor="ctr">
            <a:spAutoFit/>
          </a:bodyPr>
          <a:lstStyle/>
          <a:p>
            <a:r>
              <a:rPr lang="fr-FR" sz="1100" dirty="0" err="1"/>
              <a:t>Remotely</a:t>
            </a:r>
            <a:r>
              <a:rPr lang="fr-FR" sz="1100" dirty="0"/>
              <a:t> </a:t>
            </a:r>
            <a:r>
              <a:rPr lang="fr-FR" sz="1100" dirty="0" err="1"/>
              <a:t>Controlable</a:t>
            </a:r>
            <a:r>
              <a:rPr lang="fr-FR" sz="1100" dirty="0"/>
              <a:t> </a:t>
            </a:r>
            <a:r>
              <a:rPr lang="fr-FR" sz="1100" dirty="0" err="1"/>
              <a:t>Actuators</a:t>
            </a:r>
            <a:endParaRPr lang="fr-FR" sz="1100" dirty="0"/>
          </a:p>
        </p:txBody>
      </p:sp>
      <p:cxnSp>
        <p:nvCxnSpPr>
          <p:cNvPr id="5" name="Connecteur droit avec flèche 4">
            <a:extLst>
              <a:ext uri="{FF2B5EF4-FFF2-40B4-BE49-F238E27FC236}">
                <a16:creationId xmlns:a16="http://schemas.microsoft.com/office/drawing/2014/main" id="{D25BCC9F-DE9B-4060-8782-38A431F55287}"/>
              </a:ext>
            </a:extLst>
          </p:cNvPr>
          <p:cNvCxnSpPr>
            <a:cxnSpLocks/>
            <a:stCxn id="2" idx="3"/>
          </p:cNvCxnSpPr>
          <p:nvPr/>
        </p:nvCxnSpPr>
        <p:spPr>
          <a:xfrm>
            <a:off x="3007398" y="2583914"/>
            <a:ext cx="2068658" cy="863526"/>
          </a:xfrm>
          <a:prstGeom prst="straightConnector1">
            <a:avLst/>
          </a:prstGeom>
          <a:ln>
            <a:tailEnd type="triangle"/>
          </a:ln>
          <a:effectLst>
            <a:glow rad="63500">
              <a:schemeClr val="accent6">
                <a:satMod val="175000"/>
                <a:alpha val="40000"/>
              </a:schemeClr>
            </a:glow>
          </a:effectLst>
        </p:spPr>
        <p:style>
          <a:lnRef idx="1">
            <a:schemeClr val="accent2"/>
          </a:lnRef>
          <a:fillRef idx="0">
            <a:schemeClr val="accent2"/>
          </a:fillRef>
          <a:effectRef idx="0">
            <a:schemeClr val="accent2"/>
          </a:effectRef>
          <a:fontRef idx="minor">
            <a:schemeClr val="tx1"/>
          </a:fontRef>
        </p:style>
      </p:cxnSp>
      <p:cxnSp>
        <p:nvCxnSpPr>
          <p:cNvPr id="54" name="Connecteur droit avec flèche 53">
            <a:extLst>
              <a:ext uri="{FF2B5EF4-FFF2-40B4-BE49-F238E27FC236}">
                <a16:creationId xmlns:a16="http://schemas.microsoft.com/office/drawing/2014/main" id="{1DFD1A26-5DFF-4FDC-82D0-4892CA2679EA}"/>
              </a:ext>
            </a:extLst>
          </p:cNvPr>
          <p:cNvCxnSpPr>
            <a:cxnSpLocks/>
          </p:cNvCxnSpPr>
          <p:nvPr/>
        </p:nvCxnSpPr>
        <p:spPr>
          <a:xfrm flipV="1">
            <a:off x="3098790" y="3970322"/>
            <a:ext cx="1545218" cy="503429"/>
          </a:xfrm>
          <a:prstGeom prst="straightConnector1">
            <a:avLst/>
          </a:prstGeom>
          <a:ln>
            <a:tailEnd type="triangle"/>
          </a:ln>
          <a:effectLst>
            <a:glow rad="63500">
              <a:schemeClr val="accent6">
                <a:satMod val="175000"/>
                <a:alpha val="40000"/>
              </a:schemeClr>
            </a:glow>
          </a:effectLst>
        </p:spPr>
        <p:style>
          <a:lnRef idx="1">
            <a:schemeClr val="accent2"/>
          </a:lnRef>
          <a:fillRef idx="0">
            <a:schemeClr val="accent2"/>
          </a:fillRef>
          <a:effectRef idx="0">
            <a:schemeClr val="accent2"/>
          </a:effectRef>
          <a:fontRef idx="minor">
            <a:schemeClr val="tx1"/>
          </a:fontRef>
        </p:style>
      </p:cxnSp>
      <p:cxnSp>
        <p:nvCxnSpPr>
          <p:cNvPr id="56" name="Connecteur droit avec flèche 55">
            <a:extLst>
              <a:ext uri="{FF2B5EF4-FFF2-40B4-BE49-F238E27FC236}">
                <a16:creationId xmlns:a16="http://schemas.microsoft.com/office/drawing/2014/main" id="{F9D28672-878B-4BCF-AEA9-141E5A7E01E1}"/>
              </a:ext>
            </a:extLst>
          </p:cNvPr>
          <p:cNvCxnSpPr>
            <a:cxnSpLocks/>
            <a:stCxn id="3" idx="1"/>
          </p:cNvCxnSpPr>
          <p:nvPr/>
        </p:nvCxnSpPr>
        <p:spPr>
          <a:xfrm flipH="1">
            <a:off x="4070623" y="3262245"/>
            <a:ext cx="2589609" cy="1609602"/>
          </a:xfrm>
          <a:prstGeom prst="straightConnector1">
            <a:avLst/>
          </a:prstGeom>
          <a:ln>
            <a:tailEnd type="triangle"/>
          </a:ln>
          <a:effectLst>
            <a:glow rad="63500">
              <a:schemeClr val="accent6">
                <a:satMod val="175000"/>
                <a:alpha val="40000"/>
              </a:schemeClr>
            </a:glow>
          </a:effectLst>
        </p:spPr>
        <p:style>
          <a:lnRef idx="1">
            <a:schemeClr val="accent2"/>
          </a:lnRef>
          <a:fillRef idx="0">
            <a:schemeClr val="accent2"/>
          </a:fillRef>
          <a:effectRef idx="0">
            <a:schemeClr val="accent2"/>
          </a:effectRef>
          <a:fontRef idx="minor">
            <a:schemeClr val="tx1"/>
          </a:fontRef>
        </p:style>
      </p:cxnSp>
      <p:cxnSp>
        <p:nvCxnSpPr>
          <p:cNvPr id="59" name="Connecteur droit avec flèche 58">
            <a:extLst>
              <a:ext uri="{FF2B5EF4-FFF2-40B4-BE49-F238E27FC236}">
                <a16:creationId xmlns:a16="http://schemas.microsoft.com/office/drawing/2014/main" id="{765CA48C-56D8-4A4E-B89B-FD60D0F6D38F}"/>
              </a:ext>
            </a:extLst>
          </p:cNvPr>
          <p:cNvCxnSpPr>
            <a:cxnSpLocks/>
            <a:stCxn id="66" idx="1"/>
          </p:cNvCxnSpPr>
          <p:nvPr/>
        </p:nvCxnSpPr>
        <p:spPr>
          <a:xfrm flipH="1">
            <a:off x="4070623" y="4502892"/>
            <a:ext cx="2617798" cy="419258"/>
          </a:xfrm>
          <a:prstGeom prst="straightConnector1">
            <a:avLst/>
          </a:prstGeom>
          <a:ln>
            <a:tailEnd type="triangle"/>
          </a:ln>
          <a:effectLst>
            <a:glow rad="63500">
              <a:schemeClr val="accent6">
                <a:satMod val="175000"/>
                <a:alpha val="40000"/>
              </a:schemeClr>
            </a:glow>
          </a:effectLst>
        </p:spPr>
        <p:style>
          <a:lnRef idx="1">
            <a:schemeClr val="accent2"/>
          </a:lnRef>
          <a:fillRef idx="0">
            <a:schemeClr val="accent2"/>
          </a:fillRef>
          <a:effectRef idx="0">
            <a:schemeClr val="accent2"/>
          </a:effectRef>
          <a:fontRef idx="minor">
            <a:schemeClr val="tx1"/>
          </a:fontRef>
        </p:style>
      </p:cxnSp>
      <p:sp>
        <p:nvSpPr>
          <p:cNvPr id="68" name="Rectangle 67">
            <a:extLst>
              <a:ext uri="{FF2B5EF4-FFF2-40B4-BE49-F238E27FC236}">
                <a16:creationId xmlns:a16="http://schemas.microsoft.com/office/drawing/2014/main" id="{2EDE819E-BDC7-4FD7-ACF5-F08A925DFD23}"/>
              </a:ext>
            </a:extLst>
          </p:cNvPr>
          <p:cNvSpPr/>
          <p:nvPr/>
        </p:nvSpPr>
        <p:spPr>
          <a:xfrm>
            <a:off x="7589973" y="390349"/>
            <a:ext cx="1522014" cy="193689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70" name="TextBox 17">
                <a:extLst>
                  <a:ext uri="{FF2B5EF4-FFF2-40B4-BE49-F238E27FC236}">
                    <a16:creationId xmlns:a16="http://schemas.microsoft.com/office/drawing/2014/main" id="{54324B44-D862-40A5-92CC-874313709ADE}"/>
                  </a:ext>
                </a:extLst>
              </p:cNvPr>
              <p:cNvSpPr txBox="1"/>
              <p:nvPr/>
            </p:nvSpPr>
            <p:spPr>
              <a:xfrm>
                <a:off x="7547328" y="363924"/>
                <a:ext cx="1571303" cy="1956048"/>
              </a:xfrm>
              <a:prstGeom prst="rect">
                <a:avLst/>
              </a:prstGeom>
              <a:noFill/>
            </p:spPr>
            <p:txBody>
              <a:bodyPr wrap="square" rtlCol="0">
                <a:spAutoFit/>
              </a:bodyPr>
              <a:lstStyle/>
              <a:p>
                <a:r>
                  <a:rPr lang="en-US" sz="1200" dirty="0">
                    <a:solidFill>
                      <a:schemeClr val="bg1"/>
                    </a:solidFill>
                    <a:ea typeface="Cambria Math" panose="02040503050406030204" pitchFamily="18" charset="0"/>
                  </a:rPr>
                  <a:t>L* = 23 m      </a:t>
                </a:r>
                <a:endParaRPr lang="en-GB" sz="1200" dirty="0">
                  <a:solidFill>
                    <a:schemeClr val="accent3">
                      <a:lumMod val="60000"/>
                      <a:lumOff val="40000"/>
                    </a:schemeClr>
                  </a:solidFill>
                  <a:ea typeface="Cambria Math" panose="02040503050406030204" pitchFamily="18" charset="0"/>
                  <a:cs typeface="Arial" panose="020B0604020202020204" pitchFamily="34" charset="0"/>
                </a:endParaRPr>
              </a:p>
              <a:p>
                <a14:m>
                  <m:oMath xmlns:m="http://schemas.openxmlformats.org/officeDocument/2006/math">
                    <m:sSub>
                      <m:sSubPr>
                        <m:ctrlPr>
                          <a:rPr lang="el-GR" sz="1200" i="1" smtClean="0">
                            <a:solidFill>
                              <a:schemeClr val="bg1"/>
                            </a:solidFill>
                            <a:latin typeface="Cambria Math" panose="02040503050406030204" pitchFamily="18" charset="0"/>
                          </a:rPr>
                        </m:ctrlPr>
                      </m:sSubPr>
                      <m:e>
                        <m:r>
                          <m:rPr>
                            <m:sty m:val="p"/>
                          </m:rPr>
                          <a:rPr lang="el-GR" sz="1200" i="0">
                            <a:solidFill>
                              <a:schemeClr val="bg1"/>
                            </a:solidFill>
                            <a:latin typeface="Cambria Math" panose="02040503050406030204" pitchFamily="18" charset="0"/>
                          </a:rPr>
                          <m:t>θ</m:t>
                        </m:r>
                      </m:e>
                      <m:sub>
                        <m:r>
                          <m:rPr>
                            <m:sty m:val="p"/>
                          </m:rPr>
                          <a:rPr lang="en-US" sz="1200" b="0" i="0" smtClean="0">
                            <a:solidFill>
                              <a:schemeClr val="bg1"/>
                            </a:solidFill>
                            <a:latin typeface="Cambria Math" panose="02040503050406030204" pitchFamily="18" charset="0"/>
                          </a:rPr>
                          <m:t>cross</m:t>
                        </m:r>
                      </m:sub>
                    </m:sSub>
                  </m:oMath>
                </a14:m>
                <a:r>
                  <a:rPr lang="en-US" sz="1200" dirty="0">
                    <a:solidFill>
                      <a:schemeClr val="bg1"/>
                    </a:solidFill>
                  </a:rPr>
                  <a:t> = 285 µrad</a:t>
                </a:r>
              </a:p>
              <a:p>
                <a:endParaRPr lang="en-US" sz="1200" dirty="0">
                  <a:solidFill>
                    <a:schemeClr val="bg1"/>
                  </a:solidFill>
                </a:endParaRPr>
              </a:p>
              <a:p>
                <a:r>
                  <a:rPr lang="en-US" sz="1200" dirty="0">
                    <a:solidFill>
                      <a:schemeClr val="bg1"/>
                    </a:solidFill>
                  </a:rPr>
                  <a:t>Beam size :</a:t>
                </a:r>
              </a:p>
              <a:p>
                <a14:m>
                  <m:oMath xmlns:m="http://schemas.openxmlformats.org/officeDocument/2006/math">
                    <m:sSub>
                      <m:sSubPr>
                        <m:ctrlPr>
                          <a:rPr lang="en-US" sz="1200" i="1" smtClean="0">
                            <a:solidFill>
                              <a:schemeClr val="bg1"/>
                            </a:solidFill>
                            <a:latin typeface="Cambria Math" panose="02040503050406030204" pitchFamily="18" charset="0"/>
                            <a:ea typeface="Cambria Math" panose="02040503050406030204" pitchFamily="18" charset="0"/>
                          </a:rPr>
                        </m:ctrlPr>
                      </m:sSubPr>
                      <m:e>
                        <m:sSup>
                          <m:sSupPr>
                            <m:ctrlPr>
                              <a:rPr lang="el-GR" sz="1200" i="1" dirty="0" smtClean="0">
                                <a:solidFill>
                                  <a:schemeClr val="bg1"/>
                                </a:solidFill>
                                <a:latin typeface="Cambria Math" panose="02040503050406030204" pitchFamily="18" charset="0"/>
                                <a:ea typeface="Cambria Math" panose="02040503050406030204" pitchFamily="18" charset="0"/>
                              </a:rPr>
                            </m:ctrlPr>
                          </m:sSupPr>
                          <m:e>
                            <m:r>
                              <m:rPr>
                                <m:nor/>
                              </m:rPr>
                              <a:rPr lang="el-GR" sz="1200" dirty="0">
                                <a:solidFill>
                                  <a:schemeClr val="bg1"/>
                                </a:solidFill>
                                <a:latin typeface="Cambria Math" panose="02040503050406030204" pitchFamily="18" charset="0"/>
                                <a:ea typeface="Cambria Math" panose="02040503050406030204" pitchFamily="18" charset="0"/>
                              </a:rPr>
                              <m:t>σ</m:t>
                            </m:r>
                          </m:e>
                          <m:sup>
                            <m:r>
                              <a:rPr lang="en-US" sz="1200" b="0" i="0" dirty="0" smtClean="0">
                                <a:solidFill>
                                  <a:schemeClr val="bg1"/>
                                </a:solidFill>
                                <a:latin typeface="Cambria Math" panose="02040503050406030204" pitchFamily="18" charset="0"/>
                                <a:ea typeface="Cambria Math" panose="02040503050406030204" pitchFamily="18" charset="0"/>
                              </a:rPr>
                              <m:t>∗</m:t>
                            </m:r>
                          </m:sup>
                        </m:sSup>
                      </m:e>
                      <m:sub>
                        <m:r>
                          <m:rPr>
                            <m:sty m:val="p"/>
                          </m:rPr>
                          <a:rPr lang="en-US" sz="1200" b="0" i="0" smtClean="0">
                            <a:solidFill>
                              <a:schemeClr val="bg1"/>
                            </a:solidFill>
                            <a:latin typeface="Cambria Math" panose="02040503050406030204" pitchFamily="18" charset="0"/>
                            <a:ea typeface="Cambria Math" panose="02040503050406030204" pitchFamily="18" charset="0"/>
                          </a:rPr>
                          <m:t>x</m:t>
                        </m:r>
                      </m:sub>
                    </m:sSub>
                  </m:oMath>
                </a14:m>
                <a:r>
                  <a:rPr lang="en-US" sz="1200" dirty="0">
                    <a:solidFill>
                      <a:schemeClr val="bg1"/>
                    </a:solidFill>
                    <a:latin typeface="Cambria Math" panose="02040503050406030204" pitchFamily="18" charset="0"/>
                    <a:ea typeface="Cambria Math" panose="02040503050406030204" pitchFamily="18" charset="0"/>
                  </a:rPr>
                  <a:t> = 16.7 µm</a:t>
                </a:r>
              </a:p>
              <a:p>
                <a14:m>
                  <m:oMath xmlns:m="http://schemas.openxmlformats.org/officeDocument/2006/math">
                    <m:sSub>
                      <m:sSubPr>
                        <m:ctrlPr>
                          <a:rPr lang="en-US" sz="1200" i="1">
                            <a:solidFill>
                              <a:schemeClr val="bg1"/>
                            </a:solidFill>
                            <a:latin typeface="Cambria Math" panose="02040503050406030204" pitchFamily="18" charset="0"/>
                            <a:ea typeface="Cambria Math" panose="02040503050406030204" pitchFamily="18" charset="0"/>
                          </a:rPr>
                        </m:ctrlPr>
                      </m:sSubPr>
                      <m:e>
                        <m:sSup>
                          <m:sSupPr>
                            <m:ctrlPr>
                              <a:rPr lang="el-GR" sz="1200" i="1" dirty="0">
                                <a:solidFill>
                                  <a:schemeClr val="bg1"/>
                                </a:solidFill>
                                <a:latin typeface="Cambria Math" panose="02040503050406030204" pitchFamily="18" charset="0"/>
                                <a:ea typeface="Cambria Math" panose="02040503050406030204" pitchFamily="18" charset="0"/>
                              </a:rPr>
                            </m:ctrlPr>
                          </m:sSupPr>
                          <m:e>
                            <m:r>
                              <m:rPr>
                                <m:nor/>
                              </m:rPr>
                              <a:rPr lang="el-GR" sz="1200" dirty="0">
                                <a:solidFill>
                                  <a:schemeClr val="bg1"/>
                                </a:solidFill>
                                <a:latin typeface="Cambria Math" panose="02040503050406030204" pitchFamily="18" charset="0"/>
                                <a:ea typeface="Cambria Math" panose="02040503050406030204" pitchFamily="18" charset="0"/>
                              </a:rPr>
                              <m:t>σ</m:t>
                            </m:r>
                          </m:e>
                          <m:sup>
                            <m:r>
                              <a:rPr lang="en-US" sz="1200" dirty="0">
                                <a:solidFill>
                                  <a:schemeClr val="bg1"/>
                                </a:solidFill>
                                <a:latin typeface="Cambria Math" panose="02040503050406030204" pitchFamily="18" charset="0"/>
                                <a:ea typeface="Cambria Math" panose="02040503050406030204" pitchFamily="18" charset="0"/>
                              </a:rPr>
                              <m:t>∗</m:t>
                            </m:r>
                          </m:sup>
                        </m:sSup>
                      </m:e>
                      <m:sub>
                        <m:r>
                          <m:rPr>
                            <m:sty m:val="p"/>
                          </m:rPr>
                          <a:rPr lang="en-US" sz="1200" b="0" i="0" smtClean="0">
                            <a:solidFill>
                              <a:schemeClr val="bg1"/>
                            </a:solidFill>
                            <a:latin typeface="Cambria Math" panose="02040503050406030204" pitchFamily="18" charset="0"/>
                            <a:ea typeface="Cambria Math" panose="02040503050406030204" pitchFamily="18" charset="0"/>
                          </a:rPr>
                          <m:t>y</m:t>
                        </m:r>
                      </m:sub>
                    </m:sSub>
                  </m:oMath>
                </a14:m>
                <a:r>
                  <a:rPr lang="en-US" sz="1200" dirty="0">
                    <a:solidFill>
                      <a:schemeClr val="bg1"/>
                    </a:solidFill>
                    <a:latin typeface="Cambria Math" panose="02040503050406030204" pitchFamily="18" charset="0"/>
                    <a:ea typeface="Cambria Math" panose="02040503050406030204" pitchFamily="18" charset="0"/>
                  </a:rPr>
                  <a:t> = 16.7 µm</a:t>
                </a:r>
              </a:p>
              <a:p>
                <a14:m>
                  <m:oMath xmlns:m="http://schemas.openxmlformats.org/officeDocument/2006/math">
                    <m:sSub>
                      <m:sSubPr>
                        <m:ctrlPr>
                          <a:rPr lang="en-US" sz="1200" i="1" smtClean="0">
                            <a:solidFill>
                              <a:schemeClr val="bg1"/>
                            </a:solidFill>
                            <a:latin typeface="Cambria Math" panose="02040503050406030204" pitchFamily="18" charset="0"/>
                            <a:ea typeface="Cambria Math" panose="02040503050406030204" pitchFamily="18" charset="0"/>
                          </a:rPr>
                        </m:ctrlPr>
                      </m:sSubPr>
                      <m:e>
                        <m:r>
                          <m:rPr>
                            <m:nor/>
                          </m:rPr>
                          <a:rPr lang="el-GR" sz="1200" dirty="0">
                            <a:solidFill>
                              <a:schemeClr val="bg1"/>
                            </a:solidFill>
                            <a:latin typeface="Cambria Math" panose="02040503050406030204" pitchFamily="18" charset="0"/>
                            <a:ea typeface="Cambria Math" panose="02040503050406030204" pitchFamily="18" charset="0"/>
                          </a:rPr>
                          <m:t>σ</m:t>
                        </m:r>
                      </m:e>
                      <m:sub>
                        <m:r>
                          <m:rPr>
                            <m:sty m:val="p"/>
                          </m:rPr>
                          <a:rPr lang="en-US" sz="1200" b="0" i="0" smtClean="0">
                            <a:solidFill>
                              <a:schemeClr val="bg1"/>
                            </a:solidFill>
                            <a:latin typeface="Cambria Math" panose="02040503050406030204" pitchFamily="18" charset="0"/>
                            <a:ea typeface="Cambria Math" panose="02040503050406030204" pitchFamily="18" charset="0"/>
                          </a:rPr>
                          <m:t>z</m:t>
                        </m:r>
                      </m:sub>
                    </m:sSub>
                  </m:oMath>
                </a14:m>
                <a:r>
                  <a:rPr lang="en-US" sz="1200" dirty="0">
                    <a:solidFill>
                      <a:schemeClr val="bg1"/>
                    </a:solidFill>
                    <a:latin typeface="Cambria Math" panose="02040503050406030204" pitchFamily="18" charset="0"/>
                    <a:ea typeface="Cambria Math" panose="02040503050406030204" pitchFamily="18" charset="0"/>
                  </a:rPr>
                  <a:t>   = 75 mm</a:t>
                </a:r>
              </a:p>
              <a:p>
                <a:endParaRPr lang="en-US" sz="1200" dirty="0">
                  <a:solidFill>
                    <a:schemeClr val="bg1"/>
                  </a:solidFill>
                  <a:latin typeface="Cambria Math" panose="02040503050406030204" pitchFamily="18" charset="0"/>
                  <a:ea typeface="Cambria Math" panose="02040503050406030204" pitchFamily="18" charset="0"/>
                </a:endParaRPr>
              </a:p>
              <a:p>
                <a:r>
                  <a:rPr lang="en-US" sz="1200" dirty="0">
                    <a:solidFill>
                      <a:schemeClr val="bg1"/>
                    </a:solidFill>
                    <a:latin typeface="Cambria Math" panose="02040503050406030204" pitchFamily="18" charset="0"/>
                    <a:ea typeface="Cambria Math" panose="02040503050406030204" pitchFamily="18" charset="0"/>
                  </a:rPr>
                  <a:t>Alignment aim :</a:t>
                </a:r>
              </a:p>
              <a:p>
                <a:r>
                  <a:rPr lang="en-US" sz="1200" dirty="0">
                    <a:solidFill>
                      <a:schemeClr val="accent2"/>
                    </a:solidFill>
                    <a:latin typeface="Cambria Math" panose="02040503050406030204" pitchFamily="18" charset="0"/>
                    <a:ea typeface="Cambria Math" panose="02040503050406030204" pitchFamily="18" charset="0"/>
                  </a:rPr>
                  <a:t>~ 100 µm</a:t>
                </a:r>
              </a:p>
            </p:txBody>
          </p:sp>
        </mc:Choice>
        <mc:Fallback xmlns="">
          <p:sp>
            <p:nvSpPr>
              <p:cNvPr id="70" name="TextBox 17">
                <a:extLst>
                  <a:ext uri="{FF2B5EF4-FFF2-40B4-BE49-F238E27FC236}">
                    <a16:creationId xmlns:a16="http://schemas.microsoft.com/office/drawing/2014/main" id="{54324B44-D862-40A5-92CC-874313709ADE}"/>
                  </a:ext>
                </a:extLst>
              </p:cNvPr>
              <p:cNvSpPr txBox="1">
                <a:spLocks noRot="1" noChangeAspect="1" noMove="1" noResize="1" noEditPoints="1" noAdjustHandles="1" noChangeArrowheads="1" noChangeShapeType="1" noTextEdit="1"/>
              </p:cNvSpPr>
              <p:nvPr/>
            </p:nvSpPr>
            <p:spPr>
              <a:xfrm>
                <a:off x="7547328" y="363924"/>
                <a:ext cx="1571303" cy="1956048"/>
              </a:xfrm>
              <a:prstGeom prst="rect">
                <a:avLst/>
              </a:prstGeom>
              <a:blipFill>
                <a:blip r:embed="rId23"/>
                <a:stretch>
                  <a:fillRect t="-623" b="-1558"/>
                </a:stretch>
              </a:blipFill>
            </p:spPr>
            <p:txBody>
              <a:bodyPr/>
              <a:lstStyle/>
              <a:p>
                <a:r>
                  <a:rPr lang="en-GB">
                    <a:noFill/>
                  </a:rPr>
                  <a:t> </a:t>
                </a:r>
              </a:p>
            </p:txBody>
          </p:sp>
        </mc:Fallback>
      </mc:AlternateContent>
      <p:sp>
        <p:nvSpPr>
          <p:cNvPr id="35" name="Titel 4">
            <a:extLst>
              <a:ext uri="{FF2B5EF4-FFF2-40B4-BE49-F238E27FC236}">
                <a16:creationId xmlns:a16="http://schemas.microsoft.com/office/drawing/2014/main" id="{2E765D71-A281-4C34-92A0-5C520E95A746}"/>
              </a:ext>
            </a:extLst>
          </p:cNvPr>
          <p:cNvSpPr txBox="1">
            <a:spLocks/>
          </p:cNvSpPr>
          <p:nvPr/>
        </p:nvSpPr>
        <p:spPr>
          <a:xfrm>
            <a:off x="35496" y="453202"/>
            <a:ext cx="3551510" cy="390356"/>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pPr>
            <a:r>
              <a:rPr lang="en-US" sz="2000" dirty="0"/>
              <a:t>Summary of MDI challenges</a:t>
            </a:r>
          </a:p>
        </p:txBody>
      </p:sp>
    </p:spTree>
    <p:extLst>
      <p:ext uri="{BB962C8B-B14F-4D97-AF65-F5344CB8AC3E}">
        <p14:creationId xmlns:p14="http://schemas.microsoft.com/office/powerpoint/2010/main" val="6969244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platzhalter 3">
            <a:extLst>
              <a:ext uri="{FF2B5EF4-FFF2-40B4-BE49-F238E27FC236}">
                <a16:creationId xmlns:a16="http://schemas.microsoft.com/office/drawing/2014/main" id="{53D927DC-D434-425F-AABA-9245479EFABE}"/>
              </a:ext>
            </a:extLst>
          </p:cNvPr>
          <p:cNvSpPr txBox="1">
            <a:spLocks/>
          </p:cNvSpPr>
          <p:nvPr/>
        </p:nvSpPr>
        <p:spPr>
          <a:xfrm>
            <a:off x="3114673" y="708690"/>
            <a:ext cx="5251538" cy="2286004"/>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600" u="sng" dirty="0">
                <a:solidFill>
                  <a:srgbClr val="FF0000"/>
                </a:solidFill>
              </a:rPr>
              <a:t>No solution found yet.</a:t>
            </a:r>
          </a:p>
          <a:p>
            <a:endParaRPr lang="en-US" sz="1600" dirty="0"/>
          </a:p>
          <a:p>
            <a:r>
              <a:rPr lang="en-US" sz="1600" dirty="0"/>
              <a:t>The problem has evolved throughout the years :</a:t>
            </a:r>
          </a:p>
          <a:p>
            <a:r>
              <a:rPr lang="en-US" sz="1600" dirty="0"/>
              <a:t> - </a:t>
            </a:r>
            <a:r>
              <a:rPr lang="en-US" sz="1600" dirty="0">
                <a:solidFill>
                  <a:schemeClr val="tx1">
                    <a:lumMod val="50000"/>
                    <a:lumOff val="50000"/>
                  </a:schemeClr>
                </a:solidFill>
              </a:rPr>
              <a:t>Only one detector</a:t>
            </a:r>
          </a:p>
          <a:p>
            <a:r>
              <a:rPr lang="en-US" sz="1600" dirty="0"/>
              <a:t> - </a:t>
            </a:r>
            <a:r>
              <a:rPr lang="en-US" sz="1600" dirty="0">
                <a:solidFill>
                  <a:schemeClr val="tx1">
                    <a:lumMod val="50000"/>
                    <a:lumOff val="50000"/>
                  </a:schemeClr>
                </a:solidFill>
              </a:rPr>
              <a:t>QD0 have been removed from the experiment </a:t>
            </a:r>
          </a:p>
          <a:p>
            <a:endParaRPr lang="en-US" dirty="0"/>
          </a:p>
          <a:p>
            <a:endParaRPr lang="en-US" dirty="0"/>
          </a:p>
          <a:p>
            <a:r>
              <a:rPr lang="en-US" sz="1600" dirty="0"/>
              <a:t>2 µm pre-alignment over 500m (L*=3,5m) </a:t>
            </a:r>
          </a:p>
          <a:p>
            <a:r>
              <a:rPr lang="en-US" sz="1600" dirty="0"/>
              <a:t>=&gt; 10 µm pre-alignment over 500m (L*=3,5m)</a:t>
            </a:r>
          </a:p>
          <a:p>
            <a:r>
              <a:rPr lang="en-US" sz="1600" dirty="0"/>
              <a:t>=&gt; 10 µm pre-alignment over 500m (L*=6,5m)</a:t>
            </a:r>
          </a:p>
          <a:p>
            <a:endParaRPr lang="en-US" sz="1600" dirty="0">
              <a:solidFill>
                <a:srgbClr val="FF0000"/>
              </a:solidFill>
            </a:endParaRPr>
          </a:p>
          <a:p>
            <a:endParaRPr lang="en-US" sz="1600" dirty="0"/>
          </a:p>
        </p:txBody>
      </p:sp>
      <p:sp>
        <p:nvSpPr>
          <p:cNvPr id="8" name="Titel 7">
            <a:extLst>
              <a:ext uri="{FF2B5EF4-FFF2-40B4-BE49-F238E27FC236}">
                <a16:creationId xmlns:a16="http://schemas.microsoft.com/office/drawing/2014/main" id="{27D2B82A-25E6-4C64-9802-8B5037F88C2B}"/>
              </a:ext>
            </a:extLst>
          </p:cNvPr>
          <p:cNvSpPr>
            <a:spLocks noGrp="1"/>
          </p:cNvSpPr>
          <p:nvPr>
            <p:ph type="title"/>
          </p:nvPr>
        </p:nvSpPr>
        <p:spPr>
          <a:xfrm>
            <a:off x="442800" y="577800"/>
            <a:ext cx="2040968" cy="804066"/>
          </a:xfrm>
        </p:spPr>
        <p:txBody>
          <a:bodyPr/>
          <a:lstStyle/>
          <a:p>
            <a:r>
              <a:rPr lang="en-US" dirty="0"/>
              <a:t>CLIC MDI</a:t>
            </a:r>
          </a:p>
        </p:txBody>
      </p:sp>
      <p:sp>
        <p:nvSpPr>
          <p:cNvPr id="19" name="Foliennummernplatzhalter 4">
            <a:extLst>
              <a:ext uri="{FF2B5EF4-FFF2-40B4-BE49-F238E27FC236}">
                <a16:creationId xmlns:a16="http://schemas.microsoft.com/office/drawing/2014/main" id="{FC963FEB-5947-804E-B500-0758402B785C}"/>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34</a:t>
            </a:r>
          </a:p>
        </p:txBody>
      </p:sp>
      <p:sp>
        <p:nvSpPr>
          <p:cNvPr id="13" name="Textfeld 2">
            <a:extLst>
              <a:ext uri="{FF2B5EF4-FFF2-40B4-BE49-F238E27FC236}">
                <a16:creationId xmlns:a16="http://schemas.microsoft.com/office/drawing/2014/main" id="{A2090089-8089-473D-AF2E-6A617D22C246}"/>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sp>
        <p:nvSpPr>
          <p:cNvPr id="21" name="Textfeld 1">
            <a:extLst>
              <a:ext uri="{FF2B5EF4-FFF2-40B4-BE49-F238E27FC236}">
                <a16:creationId xmlns:a16="http://schemas.microsoft.com/office/drawing/2014/main" id="{C789C067-83E3-484D-917F-7CCBA9640F69}"/>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03/02/2020, Technology for Nanobeam Workshop</a:t>
            </a:r>
          </a:p>
        </p:txBody>
      </p:sp>
      <p:pic>
        <p:nvPicPr>
          <p:cNvPr id="15" name="Picture 3">
            <a:extLst>
              <a:ext uri="{FF2B5EF4-FFF2-40B4-BE49-F238E27FC236}">
                <a16:creationId xmlns:a16="http://schemas.microsoft.com/office/drawing/2014/main" id="{CF205A10-925F-4F47-8EDF-486CE5EB2A6D}"/>
              </a:ext>
            </a:extLst>
          </p:cNvPr>
          <p:cNvPicPr>
            <a:picLocks noChangeAspect="1"/>
          </p:cNvPicPr>
          <p:nvPr/>
        </p:nvPicPr>
        <p:blipFill>
          <a:blip r:embed="rId3"/>
          <a:stretch>
            <a:fillRect/>
          </a:stretch>
        </p:blipFill>
        <p:spPr>
          <a:xfrm>
            <a:off x="5073481" y="3543855"/>
            <a:ext cx="2504112" cy="1580463"/>
          </a:xfrm>
          <a:prstGeom prst="rect">
            <a:avLst/>
          </a:prstGeom>
          <a:ln>
            <a:noFill/>
          </a:ln>
        </p:spPr>
      </p:pic>
      <p:pic>
        <p:nvPicPr>
          <p:cNvPr id="17" name="Picture 5">
            <a:extLst>
              <a:ext uri="{FF2B5EF4-FFF2-40B4-BE49-F238E27FC236}">
                <a16:creationId xmlns:a16="http://schemas.microsoft.com/office/drawing/2014/main" id="{6A1E7206-CD66-497F-93A2-054E0333A280}"/>
              </a:ext>
            </a:extLst>
          </p:cNvPr>
          <p:cNvPicPr>
            <a:picLocks noChangeAspect="1"/>
          </p:cNvPicPr>
          <p:nvPr/>
        </p:nvPicPr>
        <p:blipFill>
          <a:blip r:embed="rId4"/>
          <a:stretch>
            <a:fillRect/>
          </a:stretch>
        </p:blipFill>
        <p:spPr>
          <a:xfrm>
            <a:off x="2483768" y="3543855"/>
            <a:ext cx="2586195" cy="1575403"/>
          </a:xfrm>
          <a:prstGeom prst="rect">
            <a:avLst/>
          </a:prstGeom>
          <a:ln>
            <a:solidFill>
              <a:schemeClr val="tx1"/>
            </a:solidFill>
          </a:ln>
        </p:spPr>
      </p:pic>
      <p:sp>
        <p:nvSpPr>
          <p:cNvPr id="22" name="Textplatzhalter 5">
            <a:extLst>
              <a:ext uri="{FF2B5EF4-FFF2-40B4-BE49-F238E27FC236}">
                <a16:creationId xmlns:a16="http://schemas.microsoft.com/office/drawing/2014/main" id="{1A55AD42-D926-425B-B52B-953777B3EF8A}"/>
              </a:ext>
            </a:extLst>
          </p:cNvPr>
          <p:cNvSpPr txBox="1">
            <a:spLocks/>
          </p:cNvSpPr>
          <p:nvPr/>
        </p:nvSpPr>
        <p:spPr>
          <a:xfrm>
            <a:off x="7635028" y="4459414"/>
            <a:ext cx="1419698" cy="449700"/>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US" baseline="30000" dirty="0">
                <a:solidFill>
                  <a:schemeClr val="bg1">
                    <a:lumMod val="65000"/>
                  </a:schemeClr>
                </a:solidFill>
              </a:rPr>
              <a:t>CLIC Machine Detector Interface, MDI mini workshop, HKUST IAS, Philip Burrows on behalf of Lau </a:t>
            </a:r>
            <a:r>
              <a:rPr lang="en-US" baseline="30000" dirty="0" err="1">
                <a:solidFill>
                  <a:schemeClr val="bg1">
                    <a:lumMod val="65000"/>
                  </a:schemeClr>
                </a:solidFill>
              </a:rPr>
              <a:t>Gatignon</a:t>
            </a:r>
            <a:r>
              <a:rPr lang="en-US" baseline="30000" dirty="0">
                <a:solidFill>
                  <a:schemeClr val="bg1">
                    <a:lumMod val="65000"/>
                  </a:schemeClr>
                </a:solidFill>
              </a:rPr>
              <a:t>, 2020</a:t>
            </a:r>
          </a:p>
          <a:p>
            <a:endParaRPr lang="en-US" baseline="30000" dirty="0"/>
          </a:p>
        </p:txBody>
      </p:sp>
      <p:sp>
        <p:nvSpPr>
          <p:cNvPr id="14" name="Textplatzhalter 2">
            <a:extLst>
              <a:ext uri="{FF2B5EF4-FFF2-40B4-BE49-F238E27FC236}">
                <a16:creationId xmlns:a16="http://schemas.microsoft.com/office/drawing/2014/main" id="{086FE90F-4E18-4CC0-A177-2045F23DBA2A}"/>
              </a:ext>
            </a:extLst>
          </p:cNvPr>
          <p:cNvSpPr txBox="1">
            <a:spLocks/>
          </p:cNvSpPr>
          <p:nvPr/>
        </p:nvSpPr>
        <p:spPr>
          <a:xfrm>
            <a:off x="443035" y="1169308"/>
            <a:ext cx="4023000" cy="212558"/>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Proposed solution</a:t>
            </a:r>
          </a:p>
          <a:p>
            <a:endParaRPr lang="en-US" dirty="0"/>
          </a:p>
        </p:txBody>
      </p:sp>
      <p:pic>
        <p:nvPicPr>
          <p:cNvPr id="27" name="Picture 26" descr="A picture containing graphical user interface&#10;&#10;Description automatically generated">
            <a:extLst>
              <a:ext uri="{FF2B5EF4-FFF2-40B4-BE49-F238E27FC236}">
                <a16:creationId xmlns:a16="http://schemas.microsoft.com/office/drawing/2014/main" id="{D6AC4FCB-B182-4A0C-8827-D4B9F00876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3" name="ZoneTexte 22">
            <a:extLst>
              <a:ext uri="{FF2B5EF4-FFF2-40B4-BE49-F238E27FC236}">
                <a16:creationId xmlns:a16="http://schemas.microsoft.com/office/drawing/2014/main" id="{4371494D-277E-4789-B632-1DD8BA977359}"/>
              </a:ext>
            </a:extLst>
          </p:cNvPr>
          <p:cNvSpPr txBox="1"/>
          <p:nvPr/>
        </p:nvSpPr>
        <p:spPr>
          <a:xfrm>
            <a:off x="164525" y="1414973"/>
            <a:ext cx="2843808" cy="2092881"/>
          </a:xfrm>
          <a:prstGeom prst="rect">
            <a:avLst/>
          </a:prstGeom>
          <a:noFill/>
        </p:spPr>
        <p:txBody>
          <a:bodyPr wrap="square">
            <a:spAutoFit/>
          </a:bodyPr>
          <a:lstStyle/>
          <a:p>
            <a:r>
              <a:rPr lang="en-US" sz="1600" dirty="0"/>
              <a:t>QD0 sticks far in the detector and requires :</a:t>
            </a:r>
          </a:p>
          <a:p>
            <a:r>
              <a:rPr lang="en-US" sz="1600" dirty="0"/>
              <a:t> - stable support</a:t>
            </a:r>
          </a:p>
          <a:p>
            <a:r>
              <a:rPr lang="en-US" sz="1600" dirty="0"/>
              <a:t> - Power, cooling</a:t>
            </a:r>
          </a:p>
          <a:p>
            <a:r>
              <a:rPr lang="en-US" sz="1600" dirty="0"/>
              <a:t> - </a:t>
            </a:r>
            <a:r>
              <a:rPr lang="en-US" sz="1600" dirty="0" err="1"/>
              <a:t>Antisolenoid</a:t>
            </a:r>
            <a:endParaRPr lang="en-US" sz="1600" dirty="0"/>
          </a:p>
          <a:p>
            <a:r>
              <a:rPr lang="en-US" sz="1600" dirty="0"/>
              <a:t> - Vacuum elements</a:t>
            </a:r>
          </a:p>
          <a:p>
            <a:r>
              <a:rPr lang="en-US" sz="1600" dirty="0"/>
              <a:t> - Access, connection disconnection</a:t>
            </a:r>
          </a:p>
        </p:txBody>
      </p:sp>
      <p:sp>
        <p:nvSpPr>
          <p:cNvPr id="29" name="ZoneTexte 28">
            <a:extLst>
              <a:ext uri="{FF2B5EF4-FFF2-40B4-BE49-F238E27FC236}">
                <a16:creationId xmlns:a16="http://schemas.microsoft.com/office/drawing/2014/main" id="{8A0F3CF0-EC39-4303-A010-A8E7C44F4C32}"/>
              </a:ext>
            </a:extLst>
          </p:cNvPr>
          <p:cNvSpPr txBox="1"/>
          <p:nvPr/>
        </p:nvSpPr>
        <p:spPr>
          <a:xfrm>
            <a:off x="18491" y="3527806"/>
            <a:ext cx="2451239" cy="1569660"/>
          </a:xfrm>
          <a:prstGeom prst="rect">
            <a:avLst/>
          </a:prstGeom>
          <a:noFill/>
        </p:spPr>
        <p:txBody>
          <a:bodyPr wrap="square">
            <a:spAutoFit/>
          </a:bodyPr>
          <a:lstStyle/>
          <a:p>
            <a:r>
              <a:rPr lang="en-US" sz="1600" u="sng" dirty="0"/>
              <a:t>Attempt :</a:t>
            </a:r>
          </a:p>
          <a:p>
            <a:r>
              <a:rPr lang="en-US" sz="1600" dirty="0"/>
              <a:t>Monitoring QD0 thank to </a:t>
            </a:r>
            <a:r>
              <a:rPr lang="en-US" sz="1600" dirty="0" err="1"/>
              <a:t>zerodur</a:t>
            </a:r>
            <a:r>
              <a:rPr lang="en-US" sz="1600" dirty="0"/>
              <a:t> rods and optical alignment system inside the detector. But it was not shown to work.</a:t>
            </a:r>
            <a:endParaRPr lang="en-US" sz="1600" dirty="0">
              <a:solidFill>
                <a:srgbClr val="FF0000"/>
              </a:solidFill>
            </a:endParaRPr>
          </a:p>
        </p:txBody>
      </p:sp>
      <p:sp>
        <p:nvSpPr>
          <p:cNvPr id="4" name="Rectangle 3">
            <a:extLst>
              <a:ext uri="{FF2B5EF4-FFF2-40B4-BE49-F238E27FC236}">
                <a16:creationId xmlns:a16="http://schemas.microsoft.com/office/drawing/2014/main" id="{B04FBFC7-0CEB-4D4F-A74F-4930A7791BD5}"/>
              </a:ext>
            </a:extLst>
          </p:cNvPr>
          <p:cNvSpPr/>
          <p:nvPr/>
        </p:nvSpPr>
        <p:spPr>
          <a:xfrm>
            <a:off x="38116" y="3532071"/>
            <a:ext cx="9073871" cy="15922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30">
            <a:extLst>
              <a:ext uri="{FF2B5EF4-FFF2-40B4-BE49-F238E27FC236}">
                <a16:creationId xmlns:a16="http://schemas.microsoft.com/office/drawing/2014/main" id="{5679A536-CE46-43BF-8F9E-22DCC167B71D}"/>
              </a:ext>
            </a:extLst>
          </p:cNvPr>
          <p:cNvSpPr/>
          <p:nvPr/>
        </p:nvSpPr>
        <p:spPr>
          <a:xfrm>
            <a:off x="7589973" y="390349"/>
            <a:ext cx="1522014" cy="193689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2" name="TextBox 17">
                <a:extLst>
                  <a:ext uri="{FF2B5EF4-FFF2-40B4-BE49-F238E27FC236}">
                    <a16:creationId xmlns:a16="http://schemas.microsoft.com/office/drawing/2014/main" id="{84D1B43D-AEFB-4697-BFCC-AB25ACE0FD7D}"/>
                  </a:ext>
                </a:extLst>
              </p:cNvPr>
              <p:cNvSpPr txBox="1"/>
              <p:nvPr/>
            </p:nvSpPr>
            <p:spPr>
              <a:xfrm>
                <a:off x="7547328" y="363924"/>
                <a:ext cx="1571303" cy="1956048"/>
              </a:xfrm>
              <a:prstGeom prst="rect">
                <a:avLst/>
              </a:prstGeom>
              <a:noFill/>
            </p:spPr>
            <p:txBody>
              <a:bodyPr wrap="square" rtlCol="0">
                <a:spAutoFit/>
              </a:bodyPr>
              <a:lstStyle/>
              <a:p>
                <a:r>
                  <a:rPr lang="en-US" sz="1200" dirty="0">
                    <a:solidFill>
                      <a:schemeClr val="bg1"/>
                    </a:solidFill>
                    <a:ea typeface="Cambria Math" panose="02040503050406030204" pitchFamily="18" charset="0"/>
                  </a:rPr>
                  <a:t>L* = 3.5 m  </a:t>
                </a:r>
                <a:r>
                  <a:rPr lang="en-US" sz="1200" dirty="0">
                    <a:solidFill>
                      <a:schemeClr val="accent3">
                        <a:lumMod val="60000"/>
                        <a:lumOff val="40000"/>
                      </a:schemeClr>
                    </a:solidFill>
                    <a:ea typeface="Cambria Math" panose="02040503050406030204" pitchFamily="18" charset="0"/>
                  </a:rPr>
                  <a:t>500 GeV     </a:t>
                </a:r>
                <a:endParaRPr lang="en-GB" sz="1200" dirty="0">
                  <a:solidFill>
                    <a:schemeClr val="accent3">
                      <a:lumMod val="60000"/>
                      <a:lumOff val="40000"/>
                    </a:schemeClr>
                  </a:solidFill>
                  <a:ea typeface="Cambria Math" panose="02040503050406030204" pitchFamily="18" charset="0"/>
                  <a:cs typeface="Arial" panose="020B0604020202020204" pitchFamily="34" charset="0"/>
                </a:endParaRPr>
              </a:p>
              <a:p>
                <a14:m>
                  <m:oMath xmlns:m="http://schemas.openxmlformats.org/officeDocument/2006/math">
                    <m:sSub>
                      <m:sSubPr>
                        <m:ctrlPr>
                          <a:rPr lang="el-GR" sz="1200" i="1" smtClean="0">
                            <a:solidFill>
                              <a:schemeClr val="bg1"/>
                            </a:solidFill>
                            <a:latin typeface="Cambria Math" panose="02040503050406030204" pitchFamily="18" charset="0"/>
                          </a:rPr>
                        </m:ctrlPr>
                      </m:sSubPr>
                      <m:e>
                        <m:r>
                          <m:rPr>
                            <m:sty m:val="p"/>
                          </m:rPr>
                          <a:rPr lang="el-GR" sz="1200" i="0">
                            <a:solidFill>
                              <a:schemeClr val="bg1"/>
                            </a:solidFill>
                            <a:latin typeface="Cambria Math" panose="02040503050406030204" pitchFamily="18" charset="0"/>
                          </a:rPr>
                          <m:t>θ</m:t>
                        </m:r>
                      </m:e>
                      <m:sub>
                        <m:r>
                          <m:rPr>
                            <m:sty m:val="p"/>
                          </m:rPr>
                          <a:rPr lang="en-US" sz="1200" b="0" i="0" smtClean="0">
                            <a:solidFill>
                              <a:schemeClr val="bg1"/>
                            </a:solidFill>
                            <a:latin typeface="Cambria Math" panose="02040503050406030204" pitchFamily="18" charset="0"/>
                          </a:rPr>
                          <m:t>cross</m:t>
                        </m:r>
                      </m:sub>
                    </m:sSub>
                  </m:oMath>
                </a14:m>
                <a:r>
                  <a:rPr lang="en-US" sz="1200" dirty="0">
                    <a:solidFill>
                      <a:schemeClr val="bg1"/>
                    </a:solidFill>
                  </a:rPr>
                  <a:t> = 20 </a:t>
                </a:r>
                <a:r>
                  <a:rPr lang="en-US" sz="1200" dirty="0" err="1">
                    <a:solidFill>
                      <a:schemeClr val="bg1"/>
                    </a:solidFill>
                  </a:rPr>
                  <a:t>mrad</a:t>
                </a:r>
                <a:endParaRPr lang="en-US" sz="1200" dirty="0">
                  <a:solidFill>
                    <a:schemeClr val="bg1"/>
                  </a:solidFill>
                </a:endParaRPr>
              </a:p>
              <a:p>
                <a:endParaRPr lang="en-US" sz="1200" dirty="0">
                  <a:solidFill>
                    <a:schemeClr val="bg1"/>
                  </a:solidFill>
                </a:endParaRPr>
              </a:p>
              <a:p>
                <a:r>
                  <a:rPr lang="en-US" sz="1200" dirty="0">
                    <a:solidFill>
                      <a:schemeClr val="bg1"/>
                    </a:solidFill>
                  </a:rPr>
                  <a:t>Beam size :</a:t>
                </a:r>
              </a:p>
              <a:p>
                <a14:m>
                  <m:oMath xmlns:m="http://schemas.openxmlformats.org/officeDocument/2006/math">
                    <m:sSub>
                      <m:sSubPr>
                        <m:ctrlPr>
                          <a:rPr lang="en-US" sz="1200" i="1" smtClean="0">
                            <a:solidFill>
                              <a:schemeClr val="bg1"/>
                            </a:solidFill>
                            <a:latin typeface="Cambria Math" panose="02040503050406030204" pitchFamily="18" charset="0"/>
                            <a:ea typeface="Cambria Math" panose="02040503050406030204" pitchFamily="18" charset="0"/>
                          </a:rPr>
                        </m:ctrlPr>
                      </m:sSubPr>
                      <m:e>
                        <m:sSup>
                          <m:sSupPr>
                            <m:ctrlPr>
                              <a:rPr lang="el-GR" sz="1200" i="1" dirty="0" smtClean="0">
                                <a:solidFill>
                                  <a:schemeClr val="bg1"/>
                                </a:solidFill>
                                <a:latin typeface="Cambria Math" panose="02040503050406030204" pitchFamily="18" charset="0"/>
                                <a:ea typeface="Cambria Math" panose="02040503050406030204" pitchFamily="18" charset="0"/>
                              </a:rPr>
                            </m:ctrlPr>
                          </m:sSupPr>
                          <m:e>
                            <m:r>
                              <m:rPr>
                                <m:nor/>
                              </m:rPr>
                              <a:rPr lang="el-GR" sz="1200" dirty="0">
                                <a:solidFill>
                                  <a:schemeClr val="bg1"/>
                                </a:solidFill>
                                <a:latin typeface="Cambria Math" panose="02040503050406030204" pitchFamily="18" charset="0"/>
                                <a:ea typeface="Cambria Math" panose="02040503050406030204" pitchFamily="18" charset="0"/>
                              </a:rPr>
                              <m:t>σ</m:t>
                            </m:r>
                          </m:e>
                          <m:sup>
                            <m:r>
                              <a:rPr lang="en-US" sz="1200" b="0" i="0" dirty="0" smtClean="0">
                                <a:solidFill>
                                  <a:schemeClr val="bg1"/>
                                </a:solidFill>
                                <a:latin typeface="Cambria Math" panose="02040503050406030204" pitchFamily="18" charset="0"/>
                                <a:ea typeface="Cambria Math" panose="02040503050406030204" pitchFamily="18" charset="0"/>
                              </a:rPr>
                              <m:t>∗</m:t>
                            </m:r>
                          </m:sup>
                        </m:sSup>
                      </m:e>
                      <m:sub>
                        <m:r>
                          <m:rPr>
                            <m:sty m:val="p"/>
                          </m:rPr>
                          <a:rPr lang="en-US" sz="1200" b="0" i="0" smtClean="0">
                            <a:solidFill>
                              <a:schemeClr val="bg1"/>
                            </a:solidFill>
                            <a:latin typeface="Cambria Math" panose="02040503050406030204" pitchFamily="18" charset="0"/>
                            <a:ea typeface="Cambria Math" panose="02040503050406030204" pitchFamily="18" charset="0"/>
                          </a:rPr>
                          <m:t>x</m:t>
                        </m:r>
                      </m:sub>
                    </m:sSub>
                  </m:oMath>
                </a14:m>
                <a:r>
                  <a:rPr lang="en-US" sz="1200" dirty="0">
                    <a:solidFill>
                      <a:schemeClr val="bg1"/>
                    </a:solidFill>
                    <a:latin typeface="Cambria Math" panose="02040503050406030204" pitchFamily="18" charset="0"/>
                    <a:ea typeface="Cambria Math" panose="02040503050406030204" pitchFamily="18" charset="0"/>
                  </a:rPr>
                  <a:t> = 0.202 µm</a:t>
                </a:r>
              </a:p>
              <a:p>
                <a14:m>
                  <m:oMath xmlns:m="http://schemas.openxmlformats.org/officeDocument/2006/math">
                    <m:sSub>
                      <m:sSubPr>
                        <m:ctrlPr>
                          <a:rPr lang="en-US" sz="1200" i="1">
                            <a:solidFill>
                              <a:schemeClr val="bg1"/>
                            </a:solidFill>
                            <a:latin typeface="Cambria Math" panose="02040503050406030204" pitchFamily="18" charset="0"/>
                            <a:ea typeface="Cambria Math" panose="02040503050406030204" pitchFamily="18" charset="0"/>
                          </a:rPr>
                        </m:ctrlPr>
                      </m:sSubPr>
                      <m:e>
                        <m:sSup>
                          <m:sSupPr>
                            <m:ctrlPr>
                              <a:rPr lang="el-GR" sz="1200" i="1" dirty="0">
                                <a:solidFill>
                                  <a:schemeClr val="bg1"/>
                                </a:solidFill>
                                <a:latin typeface="Cambria Math" panose="02040503050406030204" pitchFamily="18" charset="0"/>
                                <a:ea typeface="Cambria Math" panose="02040503050406030204" pitchFamily="18" charset="0"/>
                              </a:rPr>
                            </m:ctrlPr>
                          </m:sSupPr>
                          <m:e>
                            <m:r>
                              <m:rPr>
                                <m:nor/>
                              </m:rPr>
                              <a:rPr lang="el-GR" sz="1200" dirty="0">
                                <a:solidFill>
                                  <a:schemeClr val="bg1"/>
                                </a:solidFill>
                                <a:latin typeface="Cambria Math" panose="02040503050406030204" pitchFamily="18" charset="0"/>
                                <a:ea typeface="Cambria Math" panose="02040503050406030204" pitchFamily="18" charset="0"/>
                              </a:rPr>
                              <m:t>σ</m:t>
                            </m:r>
                          </m:e>
                          <m:sup>
                            <m:r>
                              <a:rPr lang="en-US" sz="1200" dirty="0">
                                <a:solidFill>
                                  <a:schemeClr val="bg1"/>
                                </a:solidFill>
                                <a:latin typeface="Cambria Math" panose="02040503050406030204" pitchFamily="18" charset="0"/>
                                <a:ea typeface="Cambria Math" panose="02040503050406030204" pitchFamily="18" charset="0"/>
                              </a:rPr>
                              <m:t>∗</m:t>
                            </m:r>
                          </m:sup>
                        </m:sSup>
                      </m:e>
                      <m:sub>
                        <m:r>
                          <m:rPr>
                            <m:sty m:val="p"/>
                          </m:rPr>
                          <a:rPr lang="en-US" sz="1200" b="0" i="0" smtClean="0">
                            <a:solidFill>
                              <a:schemeClr val="bg1"/>
                            </a:solidFill>
                            <a:latin typeface="Cambria Math" panose="02040503050406030204" pitchFamily="18" charset="0"/>
                            <a:ea typeface="Cambria Math" panose="02040503050406030204" pitchFamily="18" charset="0"/>
                          </a:rPr>
                          <m:t>y</m:t>
                        </m:r>
                      </m:sub>
                    </m:sSub>
                  </m:oMath>
                </a14:m>
                <a:r>
                  <a:rPr lang="en-US" sz="1200" dirty="0">
                    <a:solidFill>
                      <a:schemeClr val="bg1"/>
                    </a:solidFill>
                    <a:latin typeface="Cambria Math" panose="02040503050406030204" pitchFamily="18" charset="0"/>
                    <a:ea typeface="Cambria Math" panose="02040503050406030204" pitchFamily="18" charset="0"/>
                  </a:rPr>
                  <a:t> = 0.0023 µm</a:t>
                </a:r>
              </a:p>
              <a:p>
                <a14:m>
                  <m:oMath xmlns:m="http://schemas.openxmlformats.org/officeDocument/2006/math">
                    <m:sSub>
                      <m:sSubPr>
                        <m:ctrlPr>
                          <a:rPr lang="en-US" sz="1200" i="1" smtClean="0">
                            <a:solidFill>
                              <a:schemeClr val="bg1"/>
                            </a:solidFill>
                            <a:latin typeface="Cambria Math" panose="02040503050406030204" pitchFamily="18" charset="0"/>
                            <a:ea typeface="Cambria Math" panose="02040503050406030204" pitchFamily="18" charset="0"/>
                          </a:rPr>
                        </m:ctrlPr>
                      </m:sSubPr>
                      <m:e>
                        <m:r>
                          <m:rPr>
                            <m:nor/>
                          </m:rPr>
                          <a:rPr lang="el-GR" sz="1200" dirty="0">
                            <a:solidFill>
                              <a:schemeClr val="bg1"/>
                            </a:solidFill>
                            <a:latin typeface="Cambria Math" panose="02040503050406030204" pitchFamily="18" charset="0"/>
                            <a:ea typeface="Cambria Math" panose="02040503050406030204" pitchFamily="18" charset="0"/>
                          </a:rPr>
                          <m:t>σ</m:t>
                        </m:r>
                      </m:e>
                      <m:sub>
                        <m:r>
                          <m:rPr>
                            <m:sty m:val="p"/>
                          </m:rPr>
                          <a:rPr lang="en-US" sz="1200" b="0" i="0" smtClean="0">
                            <a:solidFill>
                              <a:schemeClr val="bg1"/>
                            </a:solidFill>
                            <a:latin typeface="Cambria Math" panose="02040503050406030204" pitchFamily="18" charset="0"/>
                            <a:ea typeface="Cambria Math" panose="02040503050406030204" pitchFamily="18" charset="0"/>
                          </a:rPr>
                          <m:t>z</m:t>
                        </m:r>
                      </m:sub>
                    </m:sSub>
                  </m:oMath>
                </a14:m>
                <a:r>
                  <a:rPr lang="en-US" sz="1200" dirty="0">
                    <a:solidFill>
                      <a:schemeClr val="bg1"/>
                    </a:solidFill>
                    <a:latin typeface="Cambria Math" panose="02040503050406030204" pitchFamily="18" charset="0"/>
                    <a:ea typeface="Cambria Math" panose="02040503050406030204" pitchFamily="18" charset="0"/>
                  </a:rPr>
                  <a:t>   = 0.072 mm</a:t>
                </a:r>
              </a:p>
              <a:p>
                <a:endParaRPr lang="en-US" sz="1200" dirty="0">
                  <a:solidFill>
                    <a:schemeClr val="bg1"/>
                  </a:solidFill>
                  <a:latin typeface="Cambria Math" panose="02040503050406030204" pitchFamily="18" charset="0"/>
                  <a:ea typeface="Cambria Math" panose="02040503050406030204" pitchFamily="18" charset="0"/>
                </a:endParaRPr>
              </a:p>
              <a:p>
                <a:r>
                  <a:rPr lang="en-US" sz="1200" dirty="0">
                    <a:solidFill>
                      <a:schemeClr val="bg1"/>
                    </a:solidFill>
                    <a:latin typeface="Cambria Math" panose="02040503050406030204" pitchFamily="18" charset="0"/>
                    <a:ea typeface="Cambria Math" panose="02040503050406030204" pitchFamily="18" charset="0"/>
                  </a:rPr>
                  <a:t>Alignment aim :</a:t>
                </a:r>
              </a:p>
              <a:p>
                <a:r>
                  <a:rPr lang="en-US" sz="1200" dirty="0">
                    <a:solidFill>
                      <a:schemeClr val="accent2"/>
                    </a:solidFill>
                    <a:latin typeface="Cambria Math" panose="02040503050406030204" pitchFamily="18" charset="0"/>
                    <a:ea typeface="Cambria Math" panose="02040503050406030204" pitchFamily="18" charset="0"/>
                  </a:rPr>
                  <a:t>~ 10 µm</a:t>
                </a:r>
              </a:p>
            </p:txBody>
          </p:sp>
        </mc:Choice>
        <mc:Fallback xmlns="">
          <p:sp>
            <p:nvSpPr>
              <p:cNvPr id="32" name="TextBox 17">
                <a:extLst>
                  <a:ext uri="{FF2B5EF4-FFF2-40B4-BE49-F238E27FC236}">
                    <a16:creationId xmlns:a16="http://schemas.microsoft.com/office/drawing/2014/main" id="{84D1B43D-AEFB-4697-BFCC-AB25ACE0FD7D}"/>
                  </a:ext>
                </a:extLst>
              </p:cNvPr>
              <p:cNvSpPr txBox="1">
                <a:spLocks noRot="1" noChangeAspect="1" noMove="1" noResize="1" noEditPoints="1" noAdjustHandles="1" noChangeArrowheads="1" noChangeShapeType="1" noTextEdit="1"/>
              </p:cNvSpPr>
              <p:nvPr/>
            </p:nvSpPr>
            <p:spPr>
              <a:xfrm>
                <a:off x="7547328" y="363924"/>
                <a:ext cx="1571303" cy="1956048"/>
              </a:xfrm>
              <a:prstGeom prst="rect">
                <a:avLst/>
              </a:prstGeom>
              <a:blipFill>
                <a:blip r:embed="rId7"/>
                <a:stretch>
                  <a:fillRect t="-623" r="-13566" b="-1558"/>
                </a:stretch>
              </a:blipFill>
            </p:spPr>
            <p:txBody>
              <a:bodyPr/>
              <a:lstStyle/>
              <a:p>
                <a:r>
                  <a:rPr lang="fr-FR">
                    <a:noFill/>
                  </a:rPr>
                  <a:t> </a:t>
                </a:r>
              </a:p>
            </p:txBody>
          </p:sp>
        </mc:Fallback>
      </mc:AlternateContent>
      <p:sp>
        <p:nvSpPr>
          <p:cNvPr id="33" name="Rectangle 32">
            <a:extLst>
              <a:ext uri="{FF2B5EF4-FFF2-40B4-BE49-F238E27FC236}">
                <a16:creationId xmlns:a16="http://schemas.microsoft.com/office/drawing/2014/main" id="{78777378-5CB1-4FBD-8AEA-F45ACE47FFE0}"/>
              </a:ext>
            </a:extLst>
          </p:cNvPr>
          <p:cNvSpPr/>
          <p:nvPr/>
        </p:nvSpPr>
        <p:spPr>
          <a:xfrm>
            <a:off x="7583870" y="2353667"/>
            <a:ext cx="1522014" cy="193689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4" name="TextBox 17">
                <a:extLst>
                  <a:ext uri="{FF2B5EF4-FFF2-40B4-BE49-F238E27FC236}">
                    <a16:creationId xmlns:a16="http://schemas.microsoft.com/office/drawing/2014/main" id="{EA12C947-2706-45C7-B280-962711BF4E25}"/>
                  </a:ext>
                </a:extLst>
              </p:cNvPr>
              <p:cNvSpPr txBox="1"/>
              <p:nvPr/>
            </p:nvSpPr>
            <p:spPr>
              <a:xfrm>
                <a:off x="7541225" y="2327242"/>
                <a:ext cx="1571303" cy="1956048"/>
              </a:xfrm>
              <a:prstGeom prst="rect">
                <a:avLst/>
              </a:prstGeom>
              <a:noFill/>
            </p:spPr>
            <p:txBody>
              <a:bodyPr wrap="square" rtlCol="0">
                <a:spAutoFit/>
              </a:bodyPr>
              <a:lstStyle/>
              <a:p>
                <a:r>
                  <a:rPr lang="en-US" sz="1200" dirty="0">
                    <a:solidFill>
                      <a:schemeClr val="bg1"/>
                    </a:solidFill>
                    <a:ea typeface="Cambria Math" panose="02040503050406030204" pitchFamily="18" charset="0"/>
                  </a:rPr>
                  <a:t>L* = 3.5 m       </a:t>
                </a:r>
                <a:r>
                  <a:rPr lang="en-US" sz="1200" dirty="0">
                    <a:solidFill>
                      <a:schemeClr val="accent3">
                        <a:lumMod val="60000"/>
                        <a:lumOff val="40000"/>
                      </a:schemeClr>
                    </a:solidFill>
                    <a:ea typeface="Cambria Math" panose="02040503050406030204" pitchFamily="18" charset="0"/>
                  </a:rPr>
                  <a:t>3TeV</a:t>
                </a:r>
                <a:r>
                  <a:rPr lang="en-US" sz="1200" dirty="0">
                    <a:solidFill>
                      <a:schemeClr val="bg1"/>
                    </a:solidFill>
                    <a:ea typeface="Cambria Math" panose="02040503050406030204" pitchFamily="18" charset="0"/>
                  </a:rPr>
                  <a:t>  </a:t>
                </a:r>
                <a:endParaRPr lang="en-GB" sz="1200" dirty="0">
                  <a:solidFill>
                    <a:schemeClr val="accent3">
                      <a:lumMod val="60000"/>
                      <a:lumOff val="40000"/>
                    </a:schemeClr>
                  </a:solidFill>
                  <a:ea typeface="Cambria Math" panose="02040503050406030204" pitchFamily="18" charset="0"/>
                  <a:cs typeface="Arial" panose="020B0604020202020204" pitchFamily="34" charset="0"/>
                </a:endParaRPr>
              </a:p>
              <a:p>
                <a14:m>
                  <m:oMath xmlns:m="http://schemas.openxmlformats.org/officeDocument/2006/math">
                    <m:sSub>
                      <m:sSubPr>
                        <m:ctrlPr>
                          <a:rPr lang="el-GR" sz="1200" i="1" smtClean="0">
                            <a:solidFill>
                              <a:schemeClr val="bg1"/>
                            </a:solidFill>
                            <a:latin typeface="Cambria Math" panose="02040503050406030204" pitchFamily="18" charset="0"/>
                          </a:rPr>
                        </m:ctrlPr>
                      </m:sSubPr>
                      <m:e>
                        <m:r>
                          <m:rPr>
                            <m:sty m:val="p"/>
                          </m:rPr>
                          <a:rPr lang="el-GR" sz="1200" i="0">
                            <a:solidFill>
                              <a:schemeClr val="bg1"/>
                            </a:solidFill>
                            <a:latin typeface="Cambria Math" panose="02040503050406030204" pitchFamily="18" charset="0"/>
                          </a:rPr>
                          <m:t>θ</m:t>
                        </m:r>
                      </m:e>
                      <m:sub>
                        <m:r>
                          <m:rPr>
                            <m:sty m:val="p"/>
                          </m:rPr>
                          <a:rPr lang="en-US" sz="1200" b="0" i="0" smtClean="0">
                            <a:solidFill>
                              <a:schemeClr val="bg1"/>
                            </a:solidFill>
                            <a:latin typeface="Cambria Math" panose="02040503050406030204" pitchFamily="18" charset="0"/>
                          </a:rPr>
                          <m:t>cross</m:t>
                        </m:r>
                      </m:sub>
                    </m:sSub>
                  </m:oMath>
                </a14:m>
                <a:r>
                  <a:rPr lang="en-US" sz="1200" dirty="0">
                    <a:solidFill>
                      <a:schemeClr val="bg1"/>
                    </a:solidFill>
                  </a:rPr>
                  <a:t> = 20 </a:t>
                </a:r>
                <a:r>
                  <a:rPr lang="en-US" sz="1200" dirty="0" err="1">
                    <a:solidFill>
                      <a:schemeClr val="bg1"/>
                    </a:solidFill>
                  </a:rPr>
                  <a:t>mrad</a:t>
                </a:r>
                <a:endParaRPr lang="en-US" sz="1200" dirty="0">
                  <a:solidFill>
                    <a:schemeClr val="bg1"/>
                  </a:solidFill>
                </a:endParaRPr>
              </a:p>
              <a:p>
                <a:endParaRPr lang="en-US" sz="1200" dirty="0">
                  <a:solidFill>
                    <a:schemeClr val="bg1"/>
                  </a:solidFill>
                </a:endParaRPr>
              </a:p>
              <a:p>
                <a:r>
                  <a:rPr lang="en-US" sz="1200" dirty="0">
                    <a:solidFill>
                      <a:schemeClr val="bg1"/>
                    </a:solidFill>
                  </a:rPr>
                  <a:t>Beam size :</a:t>
                </a:r>
              </a:p>
              <a:p>
                <a14:m>
                  <m:oMath xmlns:m="http://schemas.openxmlformats.org/officeDocument/2006/math">
                    <m:sSub>
                      <m:sSubPr>
                        <m:ctrlPr>
                          <a:rPr lang="en-US" sz="1200" i="1" smtClean="0">
                            <a:solidFill>
                              <a:schemeClr val="bg1"/>
                            </a:solidFill>
                            <a:latin typeface="Cambria Math" panose="02040503050406030204" pitchFamily="18" charset="0"/>
                            <a:ea typeface="Cambria Math" panose="02040503050406030204" pitchFamily="18" charset="0"/>
                          </a:rPr>
                        </m:ctrlPr>
                      </m:sSubPr>
                      <m:e>
                        <m:sSup>
                          <m:sSupPr>
                            <m:ctrlPr>
                              <a:rPr lang="el-GR" sz="1200" i="1" dirty="0" smtClean="0">
                                <a:solidFill>
                                  <a:schemeClr val="bg1"/>
                                </a:solidFill>
                                <a:latin typeface="Cambria Math" panose="02040503050406030204" pitchFamily="18" charset="0"/>
                                <a:ea typeface="Cambria Math" panose="02040503050406030204" pitchFamily="18" charset="0"/>
                              </a:rPr>
                            </m:ctrlPr>
                          </m:sSupPr>
                          <m:e>
                            <m:r>
                              <m:rPr>
                                <m:nor/>
                              </m:rPr>
                              <a:rPr lang="el-GR" sz="1200" dirty="0">
                                <a:solidFill>
                                  <a:schemeClr val="bg1"/>
                                </a:solidFill>
                                <a:latin typeface="Cambria Math" panose="02040503050406030204" pitchFamily="18" charset="0"/>
                                <a:ea typeface="Cambria Math" panose="02040503050406030204" pitchFamily="18" charset="0"/>
                              </a:rPr>
                              <m:t>σ</m:t>
                            </m:r>
                          </m:e>
                          <m:sup>
                            <m:r>
                              <a:rPr lang="en-US" sz="1200" b="0" i="0" dirty="0" smtClean="0">
                                <a:solidFill>
                                  <a:schemeClr val="bg1"/>
                                </a:solidFill>
                                <a:latin typeface="Cambria Math" panose="02040503050406030204" pitchFamily="18" charset="0"/>
                                <a:ea typeface="Cambria Math" panose="02040503050406030204" pitchFamily="18" charset="0"/>
                              </a:rPr>
                              <m:t>∗</m:t>
                            </m:r>
                          </m:sup>
                        </m:sSup>
                      </m:e>
                      <m:sub>
                        <m:r>
                          <m:rPr>
                            <m:sty m:val="p"/>
                          </m:rPr>
                          <a:rPr lang="en-US" sz="1200" b="0" i="0" smtClean="0">
                            <a:solidFill>
                              <a:schemeClr val="bg1"/>
                            </a:solidFill>
                            <a:latin typeface="Cambria Math" panose="02040503050406030204" pitchFamily="18" charset="0"/>
                            <a:ea typeface="Cambria Math" panose="02040503050406030204" pitchFamily="18" charset="0"/>
                          </a:rPr>
                          <m:t>x</m:t>
                        </m:r>
                      </m:sub>
                    </m:sSub>
                  </m:oMath>
                </a14:m>
                <a:r>
                  <a:rPr lang="en-US" sz="1200" dirty="0">
                    <a:solidFill>
                      <a:schemeClr val="bg1"/>
                    </a:solidFill>
                    <a:latin typeface="Cambria Math" panose="02040503050406030204" pitchFamily="18" charset="0"/>
                    <a:ea typeface="Cambria Math" panose="02040503050406030204" pitchFamily="18" charset="0"/>
                  </a:rPr>
                  <a:t> = 0.040 µm</a:t>
                </a:r>
              </a:p>
              <a:p>
                <a14:m>
                  <m:oMath xmlns:m="http://schemas.openxmlformats.org/officeDocument/2006/math">
                    <m:sSub>
                      <m:sSubPr>
                        <m:ctrlPr>
                          <a:rPr lang="en-US" sz="1200" i="1">
                            <a:solidFill>
                              <a:schemeClr val="bg1"/>
                            </a:solidFill>
                            <a:latin typeface="Cambria Math" panose="02040503050406030204" pitchFamily="18" charset="0"/>
                            <a:ea typeface="Cambria Math" panose="02040503050406030204" pitchFamily="18" charset="0"/>
                          </a:rPr>
                        </m:ctrlPr>
                      </m:sSubPr>
                      <m:e>
                        <m:sSup>
                          <m:sSupPr>
                            <m:ctrlPr>
                              <a:rPr lang="el-GR" sz="1200" i="1" dirty="0">
                                <a:solidFill>
                                  <a:schemeClr val="bg1"/>
                                </a:solidFill>
                                <a:latin typeface="Cambria Math" panose="02040503050406030204" pitchFamily="18" charset="0"/>
                                <a:ea typeface="Cambria Math" panose="02040503050406030204" pitchFamily="18" charset="0"/>
                              </a:rPr>
                            </m:ctrlPr>
                          </m:sSupPr>
                          <m:e>
                            <m:r>
                              <m:rPr>
                                <m:nor/>
                              </m:rPr>
                              <a:rPr lang="el-GR" sz="1200" dirty="0">
                                <a:solidFill>
                                  <a:schemeClr val="bg1"/>
                                </a:solidFill>
                                <a:latin typeface="Cambria Math" panose="02040503050406030204" pitchFamily="18" charset="0"/>
                                <a:ea typeface="Cambria Math" panose="02040503050406030204" pitchFamily="18" charset="0"/>
                              </a:rPr>
                              <m:t>σ</m:t>
                            </m:r>
                          </m:e>
                          <m:sup>
                            <m:r>
                              <a:rPr lang="en-US" sz="1200" dirty="0">
                                <a:solidFill>
                                  <a:schemeClr val="bg1"/>
                                </a:solidFill>
                                <a:latin typeface="Cambria Math" panose="02040503050406030204" pitchFamily="18" charset="0"/>
                                <a:ea typeface="Cambria Math" panose="02040503050406030204" pitchFamily="18" charset="0"/>
                              </a:rPr>
                              <m:t>∗</m:t>
                            </m:r>
                          </m:sup>
                        </m:sSup>
                      </m:e>
                      <m:sub>
                        <m:r>
                          <m:rPr>
                            <m:sty m:val="p"/>
                          </m:rPr>
                          <a:rPr lang="en-US" sz="1200" b="0" i="0" smtClean="0">
                            <a:solidFill>
                              <a:schemeClr val="bg1"/>
                            </a:solidFill>
                            <a:latin typeface="Cambria Math" panose="02040503050406030204" pitchFamily="18" charset="0"/>
                            <a:ea typeface="Cambria Math" panose="02040503050406030204" pitchFamily="18" charset="0"/>
                          </a:rPr>
                          <m:t>y</m:t>
                        </m:r>
                      </m:sub>
                    </m:sSub>
                  </m:oMath>
                </a14:m>
                <a:r>
                  <a:rPr lang="en-US" sz="1200" dirty="0">
                    <a:solidFill>
                      <a:schemeClr val="bg1"/>
                    </a:solidFill>
                    <a:latin typeface="Cambria Math" panose="02040503050406030204" pitchFamily="18" charset="0"/>
                    <a:ea typeface="Cambria Math" panose="02040503050406030204" pitchFamily="18" charset="0"/>
                  </a:rPr>
                  <a:t> = 0.001 µm</a:t>
                </a:r>
              </a:p>
              <a:p>
                <a14:m>
                  <m:oMath xmlns:m="http://schemas.openxmlformats.org/officeDocument/2006/math">
                    <m:sSub>
                      <m:sSubPr>
                        <m:ctrlPr>
                          <a:rPr lang="en-US" sz="1200" i="1" smtClean="0">
                            <a:solidFill>
                              <a:schemeClr val="bg1"/>
                            </a:solidFill>
                            <a:latin typeface="Cambria Math" panose="02040503050406030204" pitchFamily="18" charset="0"/>
                            <a:ea typeface="Cambria Math" panose="02040503050406030204" pitchFamily="18" charset="0"/>
                          </a:rPr>
                        </m:ctrlPr>
                      </m:sSubPr>
                      <m:e>
                        <m:r>
                          <m:rPr>
                            <m:nor/>
                          </m:rPr>
                          <a:rPr lang="el-GR" sz="1200" dirty="0">
                            <a:solidFill>
                              <a:schemeClr val="bg1"/>
                            </a:solidFill>
                            <a:latin typeface="Cambria Math" panose="02040503050406030204" pitchFamily="18" charset="0"/>
                            <a:ea typeface="Cambria Math" panose="02040503050406030204" pitchFamily="18" charset="0"/>
                          </a:rPr>
                          <m:t>σ</m:t>
                        </m:r>
                      </m:e>
                      <m:sub>
                        <m:r>
                          <m:rPr>
                            <m:sty m:val="p"/>
                          </m:rPr>
                          <a:rPr lang="en-US" sz="1200" b="0" i="0" smtClean="0">
                            <a:solidFill>
                              <a:schemeClr val="bg1"/>
                            </a:solidFill>
                            <a:latin typeface="Cambria Math" panose="02040503050406030204" pitchFamily="18" charset="0"/>
                            <a:ea typeface="Cambria Math" panose="02040503050406030204" pitchFamily="18" charset="0"/>
                          </a:rPr>
                          <m:t>z</m:t>
                        </m:r>
                      </m:sub>
                    </m:sSub>
                  </m:oMath>
                </a14:m>
                <a:r>
                  <a:rPr lang="en-US" sz="1200" dirty="0">
                    <a:solidFill>
                      <a:schemeClr val="bg1"/>
                    </a:solidFill>
                    <a:latin typeface="Cambria Math" panose="02040503050406030204" pitchFamily="18" charset="0"/>
                    <a:ea typeface="Cambria Math" panose="02040503050406030204" pitchFamily="18" charset="0"/>
                  </a:rPr>
                  <a:t>   = 0.044 mm</a:t>
                </a:r>
              </a:p>
              <a:p>
                <a:endParaRPr lang="en-US" sz="1200" dirty="0">
                  <a:solidFill>
                    <a:schemeClr val="bg1"/>
                  </a:solidFill>
                  <a:latin typeface="Cambria Math" panose="02040503050406030204" pitchFamily="18" charset="0"/>
                  <a:ea typeface="Cambria Math" panose="02040503050406030204" pitchFamily="18" charset="0"/>
                </a:endParaRPr>
              </a:p>
              <a:p>
                <a:r>
                  <a:rPr lang="en-US" sz="1200" dirty="0">
                    <a:solidFill>
                      <a:schemeClr val="bg1"/>
                    </a:solidFill>
                    <a:latin typeface="Cambria Math" panose="02040503050406030204" pitchFamily="18" charset="0"/>
                    <a:ea typeface="Cambria Math" panose="02040503050406030204" pitchFamily="18" charset="0"/>
                  </a:rPr>
                  <a:t>Alignment aim :</a:t>
                </a:r>
              </a:p>
              <a:p>
                <a:r>
                  <a:rPr lang="en-US" sz="1200" dirty="0">
                    <a:solidFill>
                      <a:schemeClr val="accent2"/>
                    </a:solidFill>
                    <a:latin typeface="Cambria Math" panose="02040503050406030204" pitchFamily="18" charset="0"/>
                    <a:ea typeface="Cambria Math" panose="02040503050406030204" pitchFamily="18" charset="0"/>
                  </a:rPr>
                  <a:t>~ 10 µm</a:t>
                </a:r>
              </a:p>
            </p:txBody>
          </p:sp>
        </mc:Choice>
        <mc:Fallback xmlns="">
          <p:sp>
            <p:nvSpPr>
              <p:cNvPr id="34" name="TextBox 17">
                <a:extLst>
                  <a:ext uri="{FF2B5EF4-FFF2-40B4-BE49-F238E27FC236}">
                    <a16:creationId xmlns:a16="http://schemas.microsoft.com/office/drawing/2014/main" id="{EA12C947-2706-45C7-B280-962711BF4E25}"/>
                  </a:ext>
                </a:extLst>
              </p:cNvPr>
              <p:cNvSpPr txBox="1">
                <a:spLocks noRot="1" noChangeAspect="1" noMove="1" noResize="1" noEditPoints="1" noAdjustHandles="1" noChangeArrowheads="1" noChangeShapeType="1" noTextEdit="1"/>
              </p:cNvSpPr>
              <p:nvPr/>
            </p:nvSpPr>
            <p:spPr>
              <a:xfrm>
                <a:off x="7541225" y="2327242"/>
                <a:ext cx="1571303" cy="1956048"/>
              </a:xfrm>
              <a:prstGeom prst="rect">
                <a:avLst/>
              </a:prstGeom>
              <a:blipFill>
                <a:blip r:embed="rId8"/>
                <a:stretch>
                  <a:fillRect t="-623" b="-1558"/>
                </a:stretch>
              </a:blipFill>
            </p:spPr>
            <p:txBody>
              <a:bodyPr/>
              <a:lstStyle/>
              <a:p>
                <a:r>
                  <a:rPr lang="fr-FR">
                    <a:noFill/>
                  </a:rPr>
                  <a:t> </a:t>
                </a:r>
              </a:p>
            </p:txBody>
          </p:sp>
        </mc:Fallback>
      </mc:AlternateContent>
    </p:spTree>
    <p:extLst>
      <p:ext uri="{BB962C8B-B14F-4D97-AF65-F5344CB8AC3E}">
        <p14:creationId xmlns:p14="http://schemas.microsoft.com/office/powerpoint/2010/main" val="35597158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en-US" dirty="0"/>
              <a:t>ILC MDI</a:t>
            </a:r>
          </a:p>
        </p:txBody>
      </p:sp>
      <p:sp>
        <p:nvSpPr>
          <p:cNvPr id="16" name="Foliennummernplatzhalter 4">
            <a:extLst>
              <a:ext uri="{FF2B5EF4-FFF2-40B4-BE49-F238E27FC236}">
                <a16:creationId xmlns:a16="http://schemas.microsoft.com/office/drawing/2014/main" id="{156E0CFA-A536-2C49-B072-12CC6978DEB5}"/>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35</a:t>
            </a:r>
          </a:p>
        </p:txBody>
      </p:sp>
      <p:sp>
        <p:nvSpPr>
          <p:cNvPr id="10" name="Textfeld 2">
            <a:extLst>
              <a:ext uri="{FF2B5EF4-FFF2-40B4-BE49-F238E27FC236}">
                <a16:creationId xmlns:a16="http://schemas.microsoft.com/office/drawing/2014/main" id="{D55F8FE1-F97D-47F0-9C8F-ED0D12DDE8A2}"/>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sp>
        <p:nvSpPr>
          <p:cNvPr id="12" name="Textfeld 1">
            <a:extLst>
              <a:ext uri="{FF2B5EF4-FFF2-40B4-BE49-F238E27FC236}">
                <a16:creationId xmlns:a16="http://schemas.microsoft.com/office/drawing/2014/main" id="{0E475497-07B9-464F-B32C-E83558CCB986}"/>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03/02/2020, Technology for Nanobeam Workshop</a:t>
            </a:r>
          </a:p>
        </p:txBody>
      </p:sp>
      <p:sp>
        <p:nvSpPr>
          <p:cNvPr id="18" name="Textplatzhalter 2">
            <a:extLst>
              <a:ext uri="{FF2B5EF4-FFF2-40B4-BE49-F238E27FC236}">
                <a16:creationId xmlns:a16="http://schemas.microsoft.com/office/drawing/2014/main" id="{D5DC91D3-CB47-43E1-91D7-5B15DF6C7651}"/>
              </a:ext>
            </a:extLst>
          </p:cNvPr>
          <p:cNvSpPr txBox="1">
            <a:spLocks/>
          </p:cNvSpPr>
          <p:nvPr/>
        </p:nvSpPr>
        <p:spPr>
          <a:xfrm>
            <a:off x="443035" y="1169308"/>
            <a:ext cx="4023000" cy="212558"/>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Introduction</a:t>
            </a:r>
          </a:p>
          <a:p>
            <a:endParaRPr lang="en-US" dirty="0"/>
          </a:p>
        </p:txBody>
      </p:sp>
      <p:pic>
        <p:nvPicPr>
          <p:cNvPr id="19" name="Picture 18" descr="A picture containing graphical user interface&#10;&#10;Description automatically generated">
            <a:extLst>
              <a:ext uri="{FF2B5EF4-FFF2-40B4-BE49-F238E27FC236}">
                <a16:creationId xmlns:a16="http://schemas.microsoft.com/office/drawing/2014/main" id="{25A3342A-11FF-464E-A549-61F7D0D1EB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a:xfrm>
            <a:off x="313061" y="2651982"/>
            <a:ext cx="3862788" cy="2438697"/>
          </a:xfrm>
        </p:spPr>
        <p:txBody>
          <a:bodyPr/>
          <a:lstStyle/>
          <a:p>
            <a:r>
              <a:rPr lang="en-US" dirty="0"/>
              <a:t>Similar to the CLIC MDI : </a:t>
            </a:r>
          </a:p>
          <a:p>
            <a:r>
              <a:rPr lang="en-US" dirty="0"/>
              <a:t> - </a:t>
            </a:r>
            <a:r>
              <a:rPr lang="en-US" dirty="0">
                <a:solidFill>
                  <a:schemeClr val="tx1">
                    <a:lumMod val="50000"/>
                    <a:lumOff val="50000"/>
                  </a:schemeClr>
                </a:solidFill>
              </a:rPr>
              <a:t>2 detectors in push-pull configuration</a:t>
            </a:r>
            <a:r>
              <a:rPr lang="en-US" dirty="0"/>
              <a:t>,  </a:t>
            </a:r>
          </a:p>
          <a:p>
            <a:r>
              <a:rPr lang="en-US" dirty="0"/>
              <a:t> - </a:t>
            </a:r>
            <a:r>
              <a:rPr lang="en-US" dirty="0">
                <a:solidFill>
                  <a:schemeClr val="tx1">
                    <a:lumMod val="50000"/>
                    <a:lumOff val="50000"/>
                  </a:schemeClr>
                </a:solidFill>
              </a:rPr>
              <a:t>2 different L*, both &lt; detector size</a:t>
            </a:r>
          </a:p>
          <a:p>
            <a:r>
              <a:rPr lang="en-US" dirty="0"/>
              <a:t>(And it is still the case)</a:t>
            </a:r>
          </a:p>
          <a:p>
            <a:r>
              <a:rPr lang="en-US" dirty="0"/>
              <a:t> - </a:t>
            </a:r>
            <a:r>
              <a:rPr lang="en-US" dirty="0">
                <a:solidFill>
                  <a:schemeClr val="tx1">
                    <a:lumMod val="50000"/>
                    <a:lumOff val="50000"/>
                  </a:schemeClr>
                </a:solidFill>
              </a:rPr>
              <a:t>Alignment precision of 20 µm as requirement for QD0 </a:t>
            </a:r>
            <a:r>
              <a:rPr lang="en-US" dirty="0" err="1">
                <a:solidFill>
                  <a:schemeClr val="tx1">
                    <a:lumMod val="50000"/>
                    <a:lumOff val="50000"/>
                  </a:schemeClr>
                </a:solidFill>
              </a:rPr>
              <a:t>prealignment</a:t>
            </a:r>
            <a:r>
              <a:rPr lang="en-US" dirty="0">
                <a:solidFill>
                  <a:schemeClr val="tx1">
                    <a:lumMod val="50000"/>
                    <a:lumOff val="50000"/>
                  </a:schemeClr>
                </a:solidFill>
              </a:rPr>
              <a:t> system</a:t>
            </a:r>
          </a:p>
        </p:txBody>
      </p:sp>
      <p:pic>
        <p:nvPicPr>
          <p:cNvPr id="6" name="Picture 5">
            <a:extLst>
              <a:ext uri="{FF2B5EF4-FFF2-40B4-BE49-F238E27FC236}">
                <a16:creationId xmlns:a16="http://schemas.microsoft.com/office/drawing/2014/main" id="{015A6AB1-B0B6-40CC-97D5-1136CE192B42}"/>
              </a:ext>
            </a:extLst>
          </p:cNvPr>
          <p:cNvPicPr>
            <a:picLocks noChangeAspect="1"/>
          </p:cNvPicPr>
          <p:nvPr/>
        </p:nvPicPr>
        <p:blipFill>
          <a:blip r:embed="rId4"/>
          <a:stretch>
            <a:fillRect/>
          </a:stretch>
        </p:blipFill>
        <p:spPr>
          <a:xfrm>
            <a:off x="4465169" y="2883678"/>
            <a:ext cx="3100974" cy="1661654"/>
          </a:xfrm>
          <a:prstGeom prst="rect">
            <a:avLst/>
          </a:prstGeom>
        </p:spPr>
      </p:pic>
      <p:pic>
        <p:nvPicPr>
          <p:cNvPr id="9" name="Picture 8">
            <a:extLst>
              <a:ext uri="{FF2B5EF4-FFF2-40B4-BE49-F238E27FC236}">
                <a16:creationId xmlns:a16="http://schemas.microsoft.com/office/drawing/2014/main" id="{1D0F7667-497D-409B-A13D-1816A8E607DB}"/>
              </a:ext>
            </a:extLst>
          </p:cNvPr>
          <p:cNvPicPr>
            <a:picLocks noChangeAspect="1"/>
          </p:cNvPicPr>
          <p:nvPr/>
        </p:nvPicPr>
        <p:blipFill>
          <a:blip r:embed="rId5"/>
          <a:stretch>
            <a:fillRect/>
          </a:stretch>
        </p:blipFill>
        <p:spPr>
          <a:xfrm>
            <a:off x="4473437" y="386571"/>
            <a:ext cx="3084438" cy="2126489"/>
          </a:xfrm>
          <a:prstGeom prst="rect">
            <a:avLst/>
          </a:prstGeom>
        </p:spPr>
      </p:pic>
      <p:pic>
        <p:nvPicPr>
          <p:cNvPr id="22" name="Picture 21">
            <a:extLst>
              <a:ext uri="{FF2B5EF4-FFF2-40B4-BE49-F238E27FC236}">
                <a16:creationId xmlns:a16="http://schemas.microsoft.com/office/drawing/2014/main" id="{3A957DCB-DD7C-4E42-BFCD-61A30114CDCE}"/>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2005498" y="430812"/>
            <a:ext cx="2725298" cy="1789989"/>
          </a:xfrm>
          <a:prstGeom prst="rect">
            <a:avLst/>
          </a:prstGeom>
        </p:spPr>
      </p:pic>
      <p:cxnSp>
        <p:nvCxnSpPr>
          <p:cNvPr id="24" name="Connecteur droit avec flèche 23">
            <a:extLst>
              <a:ext uri="{FF2B5EF4-FFF2-40B4-BE49-F238E27FC236}">
                <a16:creationId xmlns:a16="http://schemas.microsoft.com/office/drawing/2014/main" id="{66A2D897-B469-474A-9267-B0D34D4E88F1}"/>
              </a:ext>
            </a:extLst>
          </p:cNvPr>
          <p:cNvCxnSpPr>
            <a:cxnSpLocks/>
          </p:cNvCxnSpPr>
          <p:nvPr/>
        </p:nvCxnSpPr>
        <p:spPr>
          <a:xfrm flipH="1" flipV="1">
            <a:off x="6428214" y="1287126"/>
            <a:ext cx="505760" cy="1056657"/>
          </a:xfrm>
          <a:prstGeom prst="straightConnector1">
            <a:avLst/>
          </a:prstGeom>
          <a:ln>
            <a:tailEnd type="triangle"/>
          </a:ln>
          <a:effectLst>
            <a:glow rad="63500">
              <a:schemeClr val="accent6">
                <a:satMod val="175000"/>
                <a:alpha val="40000"/>
              </a:schemeClr>
            </a:glow>
          </a:effectLst>
        </p:spPr>
        <p:style>
          <a:lnRef idx="1">
            <a:schemeClr val="accent2"/>
          </a:lnRef>
          <a:fillRef idx="0">
            <a:schemeClr val="accent2"/>
          </a:fillRef>
          <a:effectRef idx="0">
            <a:schemeClr val="accent2"/>
          </a:effectRef>
          <a:fontRef idx="minor">
            <a:schemeClr val="tx1"/>
          </a:fontRef>
        </p:style>
      </p:cxnSp>
      <p:cxnSp>
        <p:nvCxnSpPr>
          <p:cNvPr id="28" name="Connecteur droit avec flèche 27">
            <a:extLst>
              <a:ext uri="{FF2B5EF4-FFF2-40B4-BE49-F238E27FC236}">
                <a16:creationId xmlns:a16="http://schemas.microsoft.com/office/drawing/2014/main" id="{BEF067AD-DA8D-400E-88AB-A260A57A0424}"/>
              </a:ext>
            </a:extLst>
          </p:cNvPr>
          <p:cNvCxnSpPr>
            <a:cxnSpLocks/>
          </p:cNvCxnSpPr>
          <p:nvPr/>
        </p:nvCxnSpPr>
        <p:spPr>
          <a:xfrm flipH="1" flipV="1">
            <a:off x="6372200" y="3612958"/>
            <a:ext cx="648072" cy="758992"/>
          </a:xfrm>
          <a:prstGeom prst="straightConnector1">
            <a:avLst/>
          </a:prstGeom>
          <a:ln>
            <a:tailEnd type="triangle"/>
          </a:ln>
          <a:effectLst>
            <a:glow rad="63500">
              <a:schemeClr val="accent6">
                <a:satMod val="175000"/>
                <a:alpha val="40000"/>
              </a:schemeClr>
            </a:glow>
          </a:effectLst>
        </p:spPr>
        <p:style>
          <a:lnRef idx="1">
            <a:schemeClr val="accent2"/>
          </a:lnRef>
          <a:fillRef idx="0">
            <a:schemeClr val="accent2"/>
          </a:fillRef>
          <a:effectRef idx="0">
            <a:schemeClr val="accent2"/>
          </a:effectRef>
          <a:fontRef idx="minor">
            <a:schemeClr val="tx1"/>
          </a:fontRef>
        </p:style>
      </p:cxnSp>
      <p:sp>
        <p:nvSpPr>
          <p:cNvPr id="30" name="Rectangle 29">
            <a:extLst>
              <a:ext uri="{FF2B5EF4-FFF2-40B4-BE49-F238E27FC236}">
                <a16:creationId xmlns:a16="http://schemas.microsoft.com/office/drawing/2014/main" id="{16A6BA9B-FA14-4BEB-9C6C-0AD25A516260}"/>
              </a:ext>
            </a:extLst>
          </p:cNvPr>
          <p:cNvSpPr/>
          <p:nvPr/>
        </p:nvSpPr>
        <p:spPr>
          <a:xfrm>
            <a:off x="7589973" y="390349"/>
            <a:ext cx="1522014" cy="193689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1" name="TextBox 17">
                <a:extLst>
                  <a:ext uri="{FF2B5EF4-FFF2-40B4-BE49-F238E27FC236}">
                    <a16:creationId xmlns:a16="http://schemas.microsoft.com/office/drawing/2014/main" id="{978FAF21-4880-4A47-B053-A352FA166973}"/>
                  </a:ext>
                </a:extLst>
              </p:cNvPr>
              <p:cNvSpPr txBox="1"/>
              <p:nvPr/>
            </p:nvSpPr>
            <p:spPr>
              <a:xfrm>
                <a:off x="7547328" y="363924"/>
                <a:ext cx="1571303" cy="1956048"/>
              </a:xfrm>
              <a:prstGeom prst="rect">
                <a:avLst/>
              </a:prstGeom>
              <a:noFill/>
            </p:spPr>
            <p:txBody>
              <a:bodyPr wrap="square" rtlCol="0">
                <a:spAutoFit/>
              </a:bodyPr>
              <a:lstStyle/>
              <a:p>
                <a:r>
                  <a:rPr lang="en-US" sz="1200" dirty="0">
                    <a:solidFill>
                      <a:schemeClr val="bg1"/>
                    </a:solidFill>
                    <a:ea typeface="Cambria Math" panose="02040503050406030204" pitchFamily="18" charset="0"/>
                  </a:rPr>
                  <a:t>L* = 3.5 m  </a:t>
                </a:r>
                <a:r>
                  <a:rPr lang="en-US" sz="1200" dirty="0">
                    <a:solidFill>
                      <a:schemeClr val="accent3">
                        <a:lumMod val="60000"/>
                        <a:lumOff val="40000"/>
                      </a:schemeClr>
                    </a:solidFill>
                    <a:ea typeface="Cambria Math" panose="02040503050406030204" pitchFamily="18" charset="0"/>
                  </a:rPr>
                  <a:t>250 GeV     </a:t>
                </a:r>
                <a:endParaRPr lang="en-GB" sz="1200" dirty="0">
                  <a:solidFill>
                    <a:schemeClr val="accent3">
                      <a:lumMod val="60000"/>
                      <a:lumOff val="40000"/>
                    </a:schemeClr>
                  </a:solidFill>
                  <a:ea typeface="Cambria Math" panose="02040503050406030204" pitchFamily="18" charset="0"/>
                  <a:cs typeface="Arial" panose="020B0604020202020204" pitchFamily="34" charset="0"/>
                </a:endParaRPr>
              </a:p>
              <a:p>
                <a14:m>
                  <m:oMath xmlns:m="http://schemas.openxmlformats.org/officeDocument/2006/math">
                    <m:sSub>
                      <m:sSubPr>
                        <m:ctrlPr>
                          <a:rPr lang="el-GR" sz="1200" i="1" smtClean="0">
                            <a:solidFill>
                              <a:schemeClr val="bg1"/>
                            </a:solidFill>
                            <a:latin typeface="Cambria Math" panose="02040503050406030204" pitchFamily="18" charset="0"/>
                          </a:rPr>
                        </m:ctrlPr>
                      </m:sSubPr>
                      <m:e>
                        <m:r>
                          <m:rPr>
                            <m:sty m:val="p"/>
                          </m:rPr>
                          <a:rPr lang="el-GR" sz="1200" i="0">
                            <a:solidFill>
                              <a:schemeClr val="bg1"/>
                            </a:solidFill>
                            <a:latin typeface="Cambria Math" panose="02040503050406030204" pitchFamily="18" charset="0"/>
                          </a:rPr>
                          <m:t>θ</m:t>
                        </m:r>
                      </m:e>
                      <m:sub>
                        <m:r>
                          <m:rPr>
                            <m:sty m:val="p"/>
                          </m:rPr>
                          <a:rPr lang="en-US" sz="1200" b="0" i="0" smtClean="0">
                            <a:solidFill>
                              <a:schemeClr val="bg1"/>
                            </a:solidFill>
                            <a:latin typeface="Cambria Math" panose="02040503050406030204" pitchFamily="18" charset="0"/>
                          </a:rPr>
                          <m:t>cross</m:t>
                        </m:r>
                      </m:sub>
                    </m:sSub>
                  </m:oMath>
                </a14:m>
                <a:r>
                  <a:rPr lang="en-US" sz="1200" dirty="0">
                    <a:solidFill>
                      <a:schemeClr val="bg1"/>
                    </a:solidFill>
                  </a:rPr>
                  <a:t> = 14 </a:t>
                </a:r>
                <a:r>
                  <a:rPr lang="en-US" sz="1200" dirty="0" err="1">
                    <a:solidFill>
                      <a:schemeClr val="bg1"/>
                    </a:solidFill>
                  </a:rPr>
                  <a:t>mrad</a:t>
                </a:r>
                <a:endParaRPr lang="en-US" sz="1200" dirty="0">
                  <a:solidFill>
                    <a:schemeClr val="bg1"/>
                  </a:solidFill>
                </a:endParaRPr>
              </a:p>
              <a:p>
                <a:endParaRPr lang="en-US" sz="1200" dirty="0">
                  <a:solidFill>
                    <a:schemeClr val="bg1"/>
                  </a:solidFill>
                </a:endParaRPr>
              </a:p>
              <a:p>
                <a:r>
                  <a:rPr lang="en-US" sz="1200" dirty="0">
                    <a:solidFill>
                      <a:schemeClr val="bg1"/>
                    </a:solidFill>
                  </a:rPr>
                  <a:t>Beam size :</a:t>
                </a:r>
              </a:p>
              <a:p>
                <a14:m>
                  <m:oMath xmlns:m="http://schemas.openxmlformats.org/officeDocument/2006/math">
                    <m:sSub>
                      <m:sSubPr>
                        <m:ctrlPr>
                          <a:rPr lang="en-US" sz="1200" i="1" smtClean="0">
                            <a:solidFill>
                              <a:schemeClr val="bg1"/>
                            </a:solidFill>
                            <a:latin typeface="Cambria Math" panose="02040503050406030204" pitchFamily="18" charset="0"/>
                            <a:ea typeface="Cambria Math" panose="02040503050406030204" pitchFamily="18" charset="0"/>
                          </a:rPr>
                        </m:ctrlPr>
                      </m:sSubPr>
                      <m:e>
                        <m:sSup>
                          <m:sSupPr>
                            <m:ctrlPr>
                              <a:rPr lang="el-GR" sz="1200" i="1" dirty="0" smtClean="0">
                                <a:solidFill>
                                  <a:schemeClr val="bg1"/>
                                </a:solidFill>
                                <a:latin typeface="Cambria Math" panose="02040503050406030204" pitchFamily="18" charset="0"/>
                                <a:ea typeface="Cambria Math" panose="02040503050406030204" pitchFamily="18" charset="0"/>
                              </a:rPr>
                            </m:ctrlPr>
                          </m:sSupPr>
                          <m:e>
                            <m:r>
                              <m:rPr>
                                <m:nor/>
                              </m:rPr>
                              <a:rPr lang="el-GR" sz="1200" dirty="0">
                                <a:solidFill>
                                  <a:schemeClr val="bg1"/>
                                </a:solidFill>
                                <a:latin typeface="Cambria Math" panose="02040503050406030204" pitchFamily="18" charset="0"/>
                                <a:ea typeface="Cambria Math" panose="02040503050406030204" pitchFamily="18" charset="0"/>
                              </a:rPr>
                              <m:t>σ</m:t>
                            </m:r>
                          </m:e>
                          <m:sup>
                            <m:r>
                              <a:rPr lang="en-US" sz="1200" b="0" i="0" dirty="0" smtClean="0">
                                <a:solidFill>
                                  <a:schemeClr val="bg1"/>
                                </a:solidFill>
                                <a:latin typeface="Cambria Math" panose="02040503050406030204" pitchFamily="18" charset="0"/>
                                <a:ea typeface="Cambria Math" panose="02040503050406030204" pitchFamily="18" charset="0"/>
                              </a:rPr>
                              <m:t>∗</m:t>
                            </m:r>
                          </m:sup>
                        </m:sSup>
                      </m:e>
                      <m:sub>
                        <m:r>
                          <m:rPr>
                            <m:sty m:val="p"/>
                          </m:rPr>
                          <a:rPr lang="en-US" sz="1200" b="0" i="0" smtClean="0">
                            <a:solidFill>
                              <a:schemeClr val="bg1"/>
                            </a:solidFill>
                            <a:latin typeface="Cambria Math" panose="02040503050406030204" pitchFamily="18" charset="0"/>
                            <a:ea typeface="Cambria Math" panose="02040503050406030204" pitchFamily="18" charset="0"/>
                          </a:rPr>
                          <m:t>x</m:t>
                        </m:r>
                      </m:sub>
                    </m:sSub>
                  </m:oMath>
                </a14:m>
                <a:r>
                  <a:rPr lang="en-US" sz="1200" dirty="0">
                    <a:solidFill>
                      <a:schemeClr val="bg1"/>
                    </a:solidFill>
                    <a:latin typeface="Cambria Math" panose="02040503050406030204" pitchFamily="18" charset="0"/>
                    <a:ea typeface="Cambria Math" panose="02040503050406030204" pitchFamily="18" charset="0"/>
                  </a:rPr>
                  <a:t> = 0.516 µm</a:t>
                </a:r>
              </a:p>
              <a:p>
                <a14:m>
                  <m:oMath xmlns:m="http://schemas.openxmlformats.org/officeDocument/2006/math">
                    <m:sSub>
                      <m:sSubPr>
                        <m:ctrlPr>
                          <a:rPr lang="en-US" sz="1200" i="1">
                            <a:solidFill>
                              <a:schemeClr val="bg1"/>
                            </a:solidFill>
                            <a:latin typeface="Cambria Math" panose="02040503050406030204" pitchFamily="18" charset="0"/>
                            <a:ea typeface="Cambria Math" panose="02040503050406030204" pitchFamily="18" charset="0"/>
                          </a:rPr>
                        </m:ctrlPr>
                      </m:sSubPr>
                      <m:e>
                        <m:sSup>
                          <m:sSupPr>
                            <m:ctrlPr>
                              <a:rPr lang="el-GR" sz="1200" i="1" dirty="0">
                                <a:solidFill>
                                  <a:schemeClr val="bg1"/>
                                </a:solidFill>
                                <a:latin typeface="Cambria Math" panose="02040503050406030204" pitchFamily="18" charset="0"/>
                                <a:ea typeface="Cambria Math" panose="02040503050406030204" pitchFamily="18" charset="0"/>
                              </a:rPr>
                            </m:ctrlPr>
                          </m:sSupPr>
                          <m:e>
                            <m:r>
                              <m:rPr>
                                <m:nor/>
                              </m:rPr>
                              <a:rPr lang="el-GR" sz="1200" dirty="0">
                                <a:solidFill>
                                  <a:schemeClr val="bg1"/>
                                </a:solidFill>
                                <a:latin typeface="Cambria Math" panose="02040503050406030204" pitchFamily="18" charset="0"/>
                                <a:ea typeface="Cambria Math" panose="02040503050406030204" pitchFamily="18" charset="0"/>
                              </a:rPr>
                              <m:t>σ</m:t>
                            </m:r>
                          </m:e>
                          <m:sup>
                            <m:r>
                              <a:rPr lang="en-US" sz="1200" dirty="0">
                                <a:solidFill>
                                  <a:schemeClr val="bg1"/>
                                </a:solidFill>
                                <a:latin typeface="Cambria Math" panose="02040503050406030204" pitchFamily="18" charset="0"/>
                                <a:ea typeface="Cambria Math" panose="02040503050406030204" pitchFamily="18" charset="0"/>
                              </a:rPr>
                              <m:t>∗</m:t>
                            </m:r>
                          </m:sup>
                        </m:sSup>
                      </m:e>
                      <m:sub>
                        <m:r>
                          <m:rPr>
                            <m:sty m:val="p"/>
                          </m:rPr>
                          <a:rPr lang="en-US" sz="1200" b="0" i="0" smtClean="0">
                            <a:solidFill>
                              <a:schemeClr val="bg1"/>
                            </a:solidFill>
                            <a:latin typeface="Cambria Math" panose="02040503050406030204" pitchFamily="18" charset="0"/>
                            <a:ea typeface="Cambria Math" panose="02040503050406030204" pitchFamily="18" charset="0"/>
                          </a:rPr>
                          <m:t>y</m:t>
                        </m:r>
                      </m:sub>
                    </m:sSub>
                  </m:oMath>
                </a14:m>
                <a:r>
                  <a:rPr lang="en-US" sz="1200" dirty="0">
                    <a:solidFill>
                      <a:schemeClr val="bg1"/>
                    </a:solidFill>
                    <a:latin typeface="Cambria Math" panose="02040503050406030204" pitchFamily="18" charset="0"/>
                    <a:ea typeface="Cambria Math" panose="02040503050406030204" pitchFamily="18" charset="0"/>
                  </a:rPr>
                  <a:t> = 0.0077 µm</a:t>
                </a:r>
              </a:p>
              <a:p>
                <a14:m>
                  <m:oMath xmlns:m="http://schemas.openxmlformats.org/officeDocument/2006/math">
                    <m:sSub>
                      <m:sSubPr>
                        <m:ctrlPr>
                          <a:rPr lang="en-US" sz="1200" i="1" smtClean="0">
                            <a:solidFill>
                              <a:schemeClr val="bg1"/>
                            </a:solidFill>
                            <a:latin typeface="Cambria Math" panose="02040503050406030204" pitchFamily="18" charset="0"/>
                            <a:ea typeface="Cambria Math" panose="02040503050406030204" pitchFamily="18" charset="0"/>
                          </a:rPr>
                        </m:ctrlPr>
                      </m:sSubPr>
                      <m:e>
                        <m:r>
                          <m:rPr>
                            <m:nor/>
                          </m:rPr>
                          <a:rPr lang="el-GR" sz="1200" dirty="0">
                            <a:solidFill>
                              <a:schemeClr val="bg1"/>
                            </a:solidFill>
                            <a:latin typeface="Cambria Math" panose="02040503050406030204" pitchFamily="18" charset="0"/>
                            <a:ea typeface="Cambria Math" panose="02040503050406030204" pitchFamily="18" charset="0"/>
                          </a:rPr>
                          <m:t>σ</m:t>
                        </m:r>
                      </m:e>
                      <m:sub>
                        <m:r>
                          <m:rPr>
                            <m:sty m:val="p"/>
                          </m:rPr>
                          <a:rPr lang="en-US" sz="1200" b="0" i="0" smtClean="0">
                            <a:solidFill>
                              <a:schemeClr val="bg1"/>
                            </a:solidFill>
                            <a:latin typeface="Cambria Math" panose="02040503050406030204" pitchFamily="18" charset="0"/>
                            <a:ea typeface="Cambria Math" panose="02040503050406030204" pitchFamily="18" charset="0"/>
                          </a:rPr>
                          <m:t>z</m:t>
                        </m:r>
                      </m:sub>
                    </m:sSub>
                  </m:oMath>
                </a14:m>
                <a:r>
                  <a:rPr lang="en-US" sz="1200" dirty="0">
                    <a:solidFill>
                      <a:schemeClr val="bg1"/>
                    </a:solidFill>
                    <a:latin typeface="Cambria Math" panose="02040503050406030204" pitchFamily="18" charset="0"/>
                    <a:ea typeface="Cambria Math" panose="02040503050406030204" pitchFamily="18" charset="0"/>
                  </a:rPr>
                  <a:t>   = 0.300 mm</a:t>
                </a:r>
              </a:p>
              <a:p>
                <a:endParaRPr lang="en-US" sz="1200" dirty="0">
                  <a:solidFill>
                    <a:schemeClr val="bg1"/>
                  </a:solidFill>
                  <a:latin typeface="Cambria Math" panose="02040503050406030204" pitchFamily="18" charset="0"/>
                  <a:ea typeface="Cambria Math" panose="02040503050406030204" pitchFamily="18" charset="0"/>
                </a:endParaRPr>
              </a:p>
              <a:p>
                <a:r>
                  <a:rPr lang="en-US" sz="1200" dirty="0">
                    <a:solidFill>
                      <a:schemeClr val="bg1"/>
                    </a:solidFill>
                    <a:latin typeface="Cambria Math" panose="02040503050406030204" pitchFamily="18" charset="0"/>
                    <a:ea typeface="Cambria Math" panose="02040503050406030204" pitchFamily="18" charset="0"/>
                  </a:rPr>
                  <a:t>Alignment aim :</a:t>
                </a:r>
              </a:p>
              <a:p>
                <a:r>
                  <a:rPr lang="en-US" sz="1200" dirty="0">
                    <a:solidFill>
                      <a:schemeClr val="accent2"/>
                    </a:solidFill>
                    <a:latin typeface="Cambria Math" panose="02040503050406030204" pitchFamily="18" charset="0"/>
                    <a:ea typeface="Cambria Math" panose="02040503050406030204" pitchFamily="18" charset="0"/>
                  </a:rPr>
                  <a:t>~ 20 µm</a:t>
                </a:r>
              </a:p>
            </p:txBody>
          </p:sp>
        </mc:Choice>
        <mc:Fallback xmlns="">
          <p:sp>
            <p:nvSpPr>
              <p:cNvPr id="31" name="TextBox 17">
                <a:extLst>
                  <a:ext uri="{FF2B5EF4-FFF2-40B4-BE49-F238E27FC236}">
                    <a16:creationId xmlns:a16="http://schemas.microsoft.com/office/drawing/2014/main" id="{978FAF21-4880-4A47-B053-A352FA166973}"/>
                  </a:ext>
                </a:extLst>
              </p:cNvPr>
              <p:cNvSpPr txBox="1">
                <a:spLocks noRot="1" noChangeAspect="1" noMove="1" noResize="1" noEditPoints="1" noAdjustHandles="1" noChangeArrowheads="1" noChangeShapeType="1" noTextEdit="1"/>
              </p:cNvSpPr>
              <p:nvPr/>
            </p:nvSpPr>
            <p:spPr>
              <a:xfrm>
                <a:off x="7547328" y="363924"/>
                <a:ext cx="1571303" cy="1956048"/>
              </a:xfrm>
              <a:prstGeom prst="rect">
                <a:avLst/>
              </a:prstGeom>
              <a:blipFill>
                <a:blip r:embed="rId8"/>
                <a:stretch>
                  <a:fillRect t="-623" r="-13566" b="-1558"/>
                </a:stretch>
              </a:blipFill>
            </p:spPr>
            <p:txBody>
              <a:bodyPr/>
              <a:lstStyle/>
              <a:p>
                <a:r>
                  <a:rPr lang="fr-FR">
                    <a:noFill/>
                  </a:rPr>
                  <a:t> </a:t>
                </a:r>
              </a:p>
            </p:txBody>
          </p:sp>
        </mc:Fallback>
      </mc:AlternateContent>
      <p:sp>
        <p:nvSpPr>
          <p:cNvPr id="32" name="Rectangle 31">
            <a:extLst>
              <a:ext uri="{FF2B5EF4-FFF2-40B4-BE49-F238E27FC236}">
                <a16:creationId xmlns:a16="http://schemas.microsoft.com/office/drawing/2014/main" id="{4E7C88F7-80B7-4716-AF89-1D04CFE445F0}"/>
              </a:ext>
            </a:extLst>
          </p:cNvPr>
          <p:cNvSpPr/>
          <p:nvPr/>
        </p:nvSpPr>
        <p:spPr>
          <a:xfrm>
            <a:off x="7583870" y="2353667"/>
            <a:ext cx="1522014" cy="193689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3" name="TextBox 17">
                <a:extLst>
                  <a:ext uri="{FF2B5EF4-FFF2-40B4-BE49-F238E27FC236}">
                    <a16:creationId xmlns:a16="http://schemas.microsoft.com/office/drawing/2014/main" id="{8362412C-2050-4B11-A669-1E3B5910C520}"/>
                  </a:ext>
                </a:extLst>
              </p:cNvPr>
              <p:cNvSpPr txBox="1"/>
              <p:nvPr/>
            </p:nvSpPr>
            <p:spPr>
              <a:xfrm>
                <a:off x="7541225" y="2327242"/>
                <a:ext cx="1571303" cy="1956048"/>
              </a:xfrm>
              <a:prstGeom prst="rect">
                <a:avLst/>
              </a:prstGeom>
              <a:noFill/>
            </p:spPr>
            <p:txBody>
              <a:bodyPr wrap="square" rtlCol="0">
                <a:spAutoFit/>
              </a:bodyPr>
              <a:lstStyle/>
              <a:p>
                <a:r>
                  <a:rPr lang="en-US" sz="1200" dirty="0">
                    <a:solidFill>
                      <a:schemeClr val="bg1"/>
                    </a:solidFill>
                    <a:ea typeface="Cambria Math" panose="02040503050406030204" pitchFamily="18" charset="0"/>
                  </a:rPr>
                  <a:t>L* = 3.5 m  </a:t>
                </a:r>
                <a:r>
                  <a:rPr lang="en-US" sz="1200" dirty="0">
                    <a:solidFill>
                      <a:schemeClr val="accent3">
                        <a:lumMod val="60000"/>
                        <a:lumOff val="40000"/>
                      </a:schemeClr>
                    </a:solidFill>
                    <a:ea typeface="Cambria Math" panose="02040503050406030204" pitchFamily="18" charset="0"/>
                  </a:rPr>
                  <a:t>500 GeV </a:t>
                </a:r>
                <a:r>
                  <a:rPr lang="en-US" sz="1200" dirty="0">
                    <a:solidFill>
                      <a:schemeClr val="bg1"/>
                    </a:solidFill>
                    <a:ea typeface="Cambria Math" panose="02040503050406030204" pitchFamily="18" charset="0"/>
                  </a:rPr>
                  <a:t>     </a:t>
                </a:r>
                <a:endParaRPr lang="en-GB" sz="1200" dirty="0">
                  <a:solidFill>
                    <a:schemeClr val="accent3">
                      <a:lumMod val="60000"/>
                      <a:lumOff val="40000"/>
                    </a:schemeClr>
                  </a:solidFill>
                  <a:ea typeface="Cambria Math" panose="02040503050406030204" pitchFamily="18" charset="0"/>
                  <a:cs typeface="Arial" panose="020B0604020202020204" pitchFamily="34" charset="0"/>
                </a:endParaRPr>
              </a:p>
              <a:p>
                <a14:m>
                  <m:oMath xmlns:m="http://schemas.openxmlformats.org/officeDocument/2006/math">
                    <m:sSub>
                      <m:sSubPr>
                        <m:ctrlPr>
                          <a:rPr lang="el-GR" sz="1200" i="1" smtClean="0">
                            <a:solidFill>
                              <a:schemeClr val="bg1"/>
                            </a:solidFill>
                            <a:latin typeface="Cambria Math" panose="02040503050406030204" pitchFamily="18" charset="0"/>
                          </a:rPr>
                        </m:ctrlPr>
                      </m:sSubPr>
                      <m:e>
                        <m:r>
                          <m:rPr>
                            <m:sty m:val="p"/>
                          </m:rPr>
                          <a:rPr lang="el-GR" sz="1200" i="0">
                            <a:solidFill>
                              <a:schemeClr val="bg1"/>
                            </a:solidFill>
                            <a:latin typeface="Cambria Math" panose="02040503050406030204" pitchFamily="18" charset="0"/>
                          </a:rPr>
                          <m:t>θ</m:t>
                        </m:r>
                      </m:e>
                      <m:sub>
                        <m:r>
                          <m:rPr>
                            <m:sty m:val="p"/>
                          </m:rPr>
                          <a:rPr lang="en-US" sz="1200" b="0" i="0" smtClean="0">
                            <a:solidFill>
                              <a:schemeClr val="bg1"/>
                            </a:solidFill>
                            <a:latin typeface="Cambria Math" panose="02040503050406030204" pitchFamily="18" charset="0"/>
                          </a:rPr>
                          <m:t>cross</m:t>
                        </m:r>
                      </m:sub>
                    </m:sSub>
                  </m:oMath>
                </a14:m>
                <a:r>
                  <a:rPr lang="en-US" sz="1200" dirty="0">
                    <a:solidFill>
                      <a:schemeClr val="bg1"/>
                    </a:solidFill>
                  </a:rPr>
                  <a:t> = 14 </a:t>
                </a:r>
                <a:r>
                  <a:rPr lang="en-US" sz="1200" dirty="0" err="1">
                    <a:solidFill>
                      <a:schemeClr val="bg1"/>
                    </a:solidFill>
                  </a:rPr>
                  <a:t>mrad</a:t>
                </a:r>
                <a:endParaRPr lang="en-US" sz="1200" dirty="0">
                  <a:solidFill>
                    <a:schemeClr val="bg1"/>
                  </a:solidFill>
                </a:endParaRPr>
              </a:p>
              <a:p>
                <a:endParaRPr lang="en-US" sz="1200" dirty="0">
                  <a:solidFill>
                    <a:schemeClr val="bg1"/>
                  </a:solidFill>
                </a:endParaRPr>
              </a:p>
              <a:p>
                <a:r>
                  <a:rPr lang="en-US" sz="1200" dirty="0">
                    <a:solidFill>
                      <a:schemeClr val="bg1"/>
                    </a:solidFill>
                  </a:rPr>
                  <a:t>Beam size :</a:t>
                </a:r>
              </a:p>
              <a:p>
                <a14:m>
                  <m:oMath xmlns:m="http://schemas.openxmlformats.org/officeDocument/2006/math">
                    <m:sSub>
                      <m:sSubPr>
                        <m:ctrlPr>
                          <a:rPr lang="en-US" sz="1200" i="1" smtClean="0">
                            <a:solidFill>
                              <a:schemeClr val="bg1"/>
                            </a:solidFill>
                            <a:latin typeface="Cambria Math" panose="02040503050406030204" pitchFamily="18" charset="0"/>
                            <a:ea typeface="Cambria Math" panose="02040503050406030204" pitchFamily="18" charset="0"/>
                          </a:rPr>
                        </m:ctrlPr>
                      </m:sSubPr>
                      <m:e>
                        <m:sSup>
                          <m:sSupPr>
                            <m:ctrlPr>
                              <a:rPr lang="el-GR" sz="1200" i="1" dirty="0" smtClean="0">
                                <a:solidFill>
                                  <a:schemeClr val="bg1"/>
                                </a:solidFill>
                                <a:latin typeface="Cambria Math" panose="02040503050406030204" pitchFamily="18" charset="0"/>
                                <a:ea typeface="Cambria Math" panose="02040503050406030204" pitchFamily="18" charset="0"/>
                              </a:rPr>
                            </m:ctrlPr>
                          </m:sSupPr>
                          <m:e>
                            <m:r>
                              <m:rPr>
                                <m:nor/>
                              </m:rPr>
                              <a:rPr lang="el-GR" sz="1200" dirty="0">
                                <a:solidFill>
                                  <a:schemeClr val="bg1"/>
                                </a:solidFill>
                                <a:latin typeface="Cambria Math" panose="02040503050406030204" pitchFamily="18" charset="0"/>
                                <a:ea typeface="Cambria Math" panose="02040503050406030204" pitchFamily="18" charset="0"/>
                              </a:rPr>
                              <m:t>σ</m:t>
                            </m:r>
                          </m:e>
                          <m:sup>
                            <m:r>
                              <a:rPr lang="en-US" sz="1200" b="0" i="0" dirty="0" smtClean="0">
                                <a:solidFill>
                                  <a:schemeClr val="bg1"/>
                                </a:solidFill>
                                <a:latin typeface="Cambria Math" panose="02040503050406030204" pitchFamily="18" charset="0"/>
                                <a:ea typeface="Cambria Math" panose="02040503050406030204" pitchFamily="18" charset="0"/>
                              </a:rPr>
                              <m:t>∗</m:t>
                            </m:r>
                          </m:sup>
                        </m:sSup>
                      </m:e>
                      <m:sub>
                        <m:r>
                          <m:rPr>
                            <m:sty m:val="p"/>
                          </m:rPr>
                          <a:rPr lang="en-US" sz="1200" b="0" i="0" smtClean="0">
                            <a:solidFill>
                              <a:schemeClr val="bg1"/>
                            </a:solidFill>
                            <a:latin typeface="Cambria Math" panose="02040503050406030204" pitchFamily="18" charset="0"/>
                            <a:ea typeface="Cambria Math" panose="02040503050406030204" pitchFamily="18" charset="0"/>
                          </a:rPr>
                          <m:t>x</m:t>
                        </m:r>
                      </m:sub>
                    </m:sSub>
                  </m:oMath>
                </a14:m>
                <a:r>
                  <a:rPr lang="en-US" sz="1200" dirty="0">
                    <a:solidFill>
                      <a:schemeClr val="bg1"/>
                    </a:solidFill>
                    <a:latin typeface="Cambria Math" panose="02040503050406030204" pitchFamily="18" charset="0"/>
                    <a:ea typeface="Cambria Math" panose="02040503050406030204" pitchFamily="18" charset="0"/>
                  </a:rPr>
                  <a:t> = 0.474 µm</a:t>
                </a:r>
              </a:p>
              <a:p>
                <a14:m>
                  <m:oMath xmlns:m="http://schemas.openxmlformats.org/officeDocument/2006/math">
                    <m:sSub>
                      <m:sSubPr>
                        <m:ctrlPr>
                          <a:rPr lang="en-US" sz="1200" i="1">
                            <a:solidFill>
                              <a:schemeClr val="bg1"/>
                            </a:solidFill>
                            <a:latin typeface="Cambria Math" panose="02040503050406030204" pitchFamily="18" charset="0"/>
                            <a:ea typeface="Cambria Math" panose="02040503050406030204" pitchFamily="18" charset="0"/>
                          </a:rPr>
                        </m:ctrlPr>
                      </m:sSubPr>
                      <m:e>
                        <m:sSup>
                          <m:sSupPr>
                            <m:ctrlPr>
                              <a:rPr lang="el-GR" sz="1200" i="1" dirty="0">
                                <a:solidFill>
                                  <a:schemeClr val="bg1"/>
                                </a:solidFill>
                                <a:latin typeface="Cambria Math" panose="02040503050406030204" pitchFamily="18" charset="0"/>
                                <a:ea typeface="Cambria Math" panose="02040503050406030204" pitchFamily="18" charset="0"/>
                              </a:rPr>
                            </m:ctrlPr>
                          </m:sSupPr>
                          <m:e>
                            <m:r>
                              <m:rPr>
                                <m:nor/>
                              </m:rPr>
                              <a:rPr lang="el-GR" sz="1200" dirty="0">
                                <a:solidFill>
                                  <a:schemeClr val="bg1"/>
                                </a:solidFill>
                                <a:latin typeface="Cambria Math" panose="02040503050406030204" pitchFamily="18" charset="0"/>
                                <a:ea typeface="Cambria Math" panose="02040503050406030204" pitchFamily="18" charset="0"/>
                              </a:rPr>
                              <m:t>σ</m:t>
                            </m:r>
                          </m:e>
                          <m:sup>
                            <m:r>
                              <a:rPr lang="en-US" sz="1200" dirty="0">
                                <a:solidFill>
                                  <a:schemeClr val="bg1"/>
                                </a:solidFill>
                                <a:latin typeface="Cambria Math" panose="02040503050406030204" pitchFamily="18" charset="0"/>
                                <a:ea typeface="Cambria Math" panose="02040503050406030204" pitchFamily="18" charset="0"/>
                              </a:rPr>
                              <m:t>∗</m:t>
                            </m:r>
                          </m:sup>
                        </m:sSup>
                      </m:e>
                      <m:sub>
                        <m:r>
                          <m:rPr>
                            <m:sty m:val="p"/>
                          </m:rPr>
                          <a:rPr lang="en-US" sz="1200" b="0" i="0" smtClean="0">
                            <a:solidFill>
                              <a:schemeClr val="bg1"/>
                            </a:solidFill>
                            <a:latin typeface="Cambria Math" panose="02040503050406030204" pitchFamily="18" charset="0"/>
                            <a:ea typeface="Cambria Math" panose="02040503050406030204" pitchFamily="18" charset="0"/>
                          </a:rPr>
                          <m:t>y</m:t>
                        </m:r>
                      </m:sub>
                    </m:sSub>
                  </m:oMath>
                </a14:m>
                <a:r>
                  <a:rPr lang="en-US" sz="1200" dirty="0">
                    <a:solidFill>
                      <a:schemeClr val="bg1"/>
                    </a:solidFill>
                    <a:latin typeface="Cambria Math" panose="02040503050406030204" pitchFamily="18" charset="0"/>
                    <a:ea typeface="Cambria Math" panose="02040503050406030204" pitchFamily="18" charset="0"/>
                  </a:rPr>
                  <a:t> = 0.0059 µm</a:t>
                </a:r>
              </a:p>
              <a:p>
                <a14:m>
                  <m:oMath xmlns:m="http://schemas.openxmlformats.org/officeDocument/2006/math">
                    <m:sSub>
                      <m:sSubPr>
                        <m:ctrlPr>
                          <a:rPr lang="en-US" sz="1200" i="1" smtClean="0">
                            <a:solidFill>
                              <a:schemeClr val="bg1"/>
                            </a:solidFill>
                            <a:latin typeface="Cambria Math" panose="02040503050406030204" pitchFamily="18" charset="0"/>
                            <a:ea typeface="Cambria Math" panose="02040503050406030204" pitchFamily="18" charset="0"/>
                          </a:rPr>
                        </m:ctrlPr>
                      </m:sSubPr>
                      <m:e>
                        <m:r>
                          <m:rPr>
                            <m:nor/>
                          </m:rPr>
                          <a:rPr lang="el-GR" sz="1200" dirty="0">
                            <a:solidFill>
                              <a:schemeClr val="bg1"/>
                            </a:solidFill>
                            <a:latin typeface="Cambria Math" panose="02040503050406030204" pitchFamily="18" charset="0"/>
                            <a:ea typeface="Cambria Math" panose="02040503050406030204" pitchFamily="18" charset="0"/>
                          </a:rPr>
                          <m:t>σ</m:t>
                        </m:r>
                      </m:e>
                      <m:sub>
                        <m:r>
                          <m:rPr>
                            <m:sty m:val="p"/>
                          </m:rPr>
                          <a:rPr lang="en-US" sz="1200" b="0" i="0" smtClean="0">
                            <a:solidFill>
                              <a:schemeClr val="bg1"/>
                            </a:solidFill>
                            <a:latin typeface="Cambria Math" panose="02040503050406030204" pitchFamily="18" charset="0"/>
                            <a:ea typeface="Cambria Math" panose="02040503050406030204" pitchFamily="18" charset="0"/>
                          </a:rPr>
                          <m:t>z</m:t>
                        </m:r>
                      </m:sub>
                    </m:sSub>
                  </m:oMath>
                </a14:m>
                <a:r>
                  <a:rPr lang="en-US" sz="1200" dirty="0">
                    <a:solidFill>
                      <a:schemeClr val="bg1"/>
                    </a:solidFill>
                    <a:latin typeface="Cambria Math" panose="02040503050406030204" pitchFamily="18" charset="0"/>
                    <a:ea typeface="Cambria Math" panose="02040503050406030204" pitchFamily="18" charset="0"/>
                  </a:rPr>
                  <a:t>   = 0.300 mm</a:t>
                </a:r>
              </a:p>
              <a:p>
                <a:endParaRPr lang="en-US" sz="1200" dirty="0">
                  <a:solidFill>
                    <a:schemeClr val="bg1"/>
                  </a:solidFill>
                  <a:latin typeface="Cambria Math" panose="02040503050406030204" pitchFamily="18" charset="0"/>
                  <a:ea typeface="Cambria Math" panose="02040503050406030204" pitchFamily="18" charset="0"/>
                </a:endParaRPr>
              </a:p>
              <a:p>
                <a:r>
                  <a:rPr lang="en-US" sz="1200" dirty="0">
                    <a:solidFill>
                      <a:schemeClr val="bg1"/>
                    </a:solidFill>
                    <a:latin typeface="Cambria Math" panose="02040503050406030204" pitchFamily="18" charset="0"/>
                    <a:ea typeface="Cambria Math" panose="02040503050406030204" pitchFamily="18" charset="0"/>
                  </a:rPr>
                  <a:t>Alignment aim :</a:t>
                </a:r>
              </a:p>
              <a:p>
                <a:r>
                  <a:rPr lang="en-US" sz="1200" dirty="0">
                    <a:solidFill>
                      <a:schemeClr val="accent2"/>
                    </a:solidFill>
                    <a:latin typeface="Cambria Math" panose="02040503050406030204" pitchFamily="18" charset="0"/>
                    <a:ea typeface="Cambria Math" panose="02040503050406030204" pitchFamily="18" charset="0"/>
                  </a:rPr>
                  <a:t>~ 20 µm</a:t>
                </a:r>
              </a:p>
            </p:txBody>
          </p:sp>
        </mc:Choice>
        <mc:Fallback xmlns="">
          <p:sp>
            <p:nvSpPr>
              <p:cNvPr id="33" name="TextBox 17">
                <a:extLst>
                  <a:ext uri="{FF2B5EF4-FFF2-40B4-BE49-F238E27FC236}">
                    <a16:creationId xmlns:a16="http://schemas.microsoft.com/office/drawing/2014/main" id="{8362412C-2050-4B11-A669-1E3B5910C520}"/>
                  </a:ext>
                </a:extLst>
              </p:cNvPr>
              <p:cNvSpPr txBox="1">
                <a:spLocks noRot="1" noChangeAspect="1" noMove="1" noResize="1" noEditPoints="1" noAdjustHandles="1" noChangeArrowheads="1" noChangeShapeType="1" noTextEdit="1"/>
              </p:cNvSpPr>
              <p:nvPr/>
            </p:nvSpPr>
            <p:spPr>
              <a:xfrm>
                <a:off x="7541225" y="2327242"/>
                <a:ext cx="1571303" cy="1956048"/>
              </a:xfrm>
              <a:prstGeom prst="rect">
                <a:avLst/>
              </a:prstGeom>
              <a:blipFill>
                <a:blip r:embed="rId9"/>
                <a:stretch>
                  <a:fillRect t="-623" r="-2713" b="-1558"/>
                </a:stretch>
              </a:blipFill>
            </p:spPr>
            <p:txBody>
              <a:bodyPr/>
              <a:lstStyle/>
              <a:p>
                <a:r>
                  <a:rPr lang="fr-FR">
                    <a:noFill/>
                  </a:rPr>
                  <a:t> </a:t>
                </a:r>
              </a:p>
            </p:txBody>
          </p:sp>
        </mc:Fallback>
      </mc:AlternateContent>
      <p:sp>
        <p:nvSpPr>
          <p:cNvPr id="25" name="Textplatzhalter 5">
            <a:extLst>
              <a:ext uri="{FF2B5EF4-FFF2-40B4-BE49-F238E27FC236}">
                <a16:creationId xmlns:a16="http://schemas.microsoft.com/office/drawing/2014/main" id="{B49FA74B-80F8-4485-BE19-833970203FA2}"/>
              </a:ext>
            </a:extLst>
          </p:cNvPr>
          <p:cNvSpPr txBox="1">
            <a:spLocks/>
          </p:cNvSpPr>
          <p:nvPr/>
        </p:nvSpPr>
        <p:spPr>
          <a:xfrm>
            <a:off x="4399529" y="4571875"/>
            <a:ext cx="3232254" cy="449700"/>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US" baseline="30000" dirty="0">
                <a:solidFill>
                  <a:schemeClr val="bg1">
                    <a:lumMod val="65000"/>
                  </a:schemeClr>
                </a:solidFill>
              </a:rPr>
              <a:t>Marcel </a:t>
            </a:r>
            <a:r>
              <a:rPr lang="en-US" baseline="30000" dirty="0" err="1">
                <a:solidFill>
                  <a:schemeClr val="bg1">
                    <a:lumMod val="65000"/>
                  </a:schemeClr>
                </a:solidFill>
              </a:rPr>
              <a:t>Stanitzki</a:t>
            </a:r>
            <a:r>
              <a:rPr lang="en-US" baseline="30000" dirty="0">
                <a:solidFill>
                  <a:schemeClr val="bg1">
                    <a:lumMod val="65000"/>
                  </a:schemeClr>
                </a:solidFill>
              </a:rPr>
              <a:t>, The </a:t>
            </a:r>
            <a:r>
              <a:rPr lang="en-US" baseline="30000" dirty="0" err="1">
                <a:solidFill>
                  <a:schemeClr val="bg1">
                    <a:lumMod val="65000"/>
                  </a:schemeClr>
                </a:solidFill>
              </a:rPr>
              <a:t>SiD</a:t>
            </a:r>
            <a:r>
              <a:rPr lang="en-US" baseline="30000" dirty="0">
                <a:solidFill>
                  <a:schemeClr val="bg1">
                    <a:lumMod val="65000"/>
                  </a:schemeClr>
                </a:solidFill>
              </a:rPr>
              <a:t> Detector – Machine Backgrounds, 01/2020, Hong Kong</a:t>
            </a:r>
          </a:p>
          <a:p>
            <a:endParaRPr lang="en-US" baseline="30000" dirty="0"/>
          </a:p>
        </p:txBody>
      </p:sp>
      <p:sp>
        <p:nvSpPr>
          <p:cNvPr id="29" name="Textplatzhalter 5">
            <a:extLst>
              <a:ext uri="{FF2B5EF4-FFF2-40B4-BE49-F238E27FC236}">
                <a16:creationId xmlns:a16="http://schemas.microsoft.com/office/drawing/2014/main" id="{58E54EA5-4A0B-435F-8E5D-A134E151EDA3}"/>
              </a:ext>
            </a:extLst>
          </p:cNvPr>
          <p:cNvSpPr txBox="1">
            <a:spLocks/>
          </p:cNvSpPr>
          <p:nvPr/>
        </p:nvSpPr>
        <p:spPr>
          <a:xfrm>
            <a:off x="4351615" y="2542500"/>
            <a:ext cx="3189609" cy="449700"/>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US" baseline="30000" dirty="0">
                <a:solidFill>
                  <a:schemeClr val="bg1">
                    <a:lumMod val="65000"/>
                  </a:schemeClr>
                </a:solidFill>
              </a:rPr>
              <a:t>Marcel </a:t>
            </a:r>
            <a:r>
              <a:rPr lang="en-US" baseline="30000" dirty="0" err="1">
                <a:solidFill>
                  <a:schemeClr val="bg1">
                    <a:lumMod val="65000"/>
                  </a:schemeClr>
                </a:solidFill>
              </a:rPr>
              <a:t>Stanitzki</a:t>
            </a:r>
            <a:r>
              <a:rPr lang="en-US" baseline="30000" dirty="0">
                <a:solidFill>
                  <a:schemeClr val="bg1">
                    <a:lumMod val="65000"/>
                  </a:schemeClr>
                </a:solidFill>
              </a:rPr>
              <a:t>, The </a:t>
            </a:r>
            <a:r>
              <a:rPr lang="en-US" baseline="30000" dirty="0" err="1">
                <a:solidFill>
                  <a:schemeClr val="bg1">
                    <a:lumMod val="65000"/>
                  </a:schemeClr>
                </a:solidFill>
              </a:rPr>
              <a:t>SiD</a:t>
            </a:r>
            <a:r>
              <a:rPr lang="en-US" baseline="30000" dirty="0">
                <a:solidFill>
                  <a:schemeClr val="bg1">
                    <a:lumMod val="65000"/>
                  </a:schemeClr>
                </a:solidFill>
              </a:rPr>
              <a:t> Detector – Machine Backgrounds, 01/2020, Hong Kong</a:t>
            </a:r>
          </a:p>
        </p:txBody>
      </p:sp>
      <p:sp>
        <p:nvSpPr>
          <p:cNvPr id="34" name="Textplatzhalter 5">
            <a:extLst>
              <a:ext uri="{FF2B5EF4-FFF2-40B4-BE49-F238E27FC236}">
                <a16:creationId xmlns:a16="http://schemas.microsoft.com/office/drawing/2014/main" id="{C3BB18CD-7942-4E71-8B83-96611B7053B3}"/>
              </a:ext>
            </a:extLst>
          </p:cNvPr>
          <p:cNvSpPr txBox="1">
            <a:spLocks/>
          </p:cNvSpPr>
          <p:nvPr/>
        </p:nvSpPr>
        <p:spPr>
          <a:xfrm>
            <a:off x="1891561" y="2228835"/>
            <a:ext cx="2549778" cy="449700"/>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US" baseline="30000" dirty="0">
                <a:solidFill>
                  <a:schemeClr val="bg1">
                    <a:lumMod val="65000"/>
                  </a:schemeClr>
                </a:solidFill>
              </a:rPr>
              <a:t>Roman </a:t>
            </a:r>
            <a:r>
              <a:rPr lang="en-US" baseline="30000" dirty="0" err="1">
                <a:solidFill>
                  <a:schemeClr val="bg1">
                    <a:lumMod val="65000"/>
                  </a:schemeClr>
                </a:solidFill>
              </a:rPr>
              <a:t>Poschl</a:t>
            </a:r>
            <a:r>
              <a:rPr lang="en-US" baseline="30000" dirty="0">
                <a:solidFill>
                  <a:schemeClr val="bg1">
                    <a:lumMod val="65000"/>
                  </a:schemeClr>
                </a:solidFill>
              </a:rPr>
              <a:t>, (Selected) MDI Issues of ILD, MDI Workshop at IAS Conference, 01/2020, Hong Kong</a:t>
            </a:r>
          </a:p>
        </p:txBody>
      </p:sp>
    </p:spTree>
    <p:extLst>
      <p:ext uri="{BB962C8B-B14F-4D97-AF65-F5344CB8AC3E}">
        <p14:creationId xmlns:p14="http://schemas.microsoft.com/office/powerpoint/2010/main" val="17014455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36</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Additional implementation</a:t>
            </a:r>
            <a:endParaRPr lang="en-US" sz="1800" dirty="0">
              <a:latin typeface="Arial" panose="020B0604020202020204" pitchFamily="34" charset="0"/>
              <a:cs typeface="Arial" panose="020B0604020202020204" pitchFamily="34" charset="0"/>
            </a:endParaRPr>
          </a:p>
        </p:txBody>
      </p:sp>
      <p:pic>
        <p:nvPicPr>
          <p:cNvPr id="25" name="Picture 23" descr="Chart, radar chart&#10;&#10;Description automatically generated">
            <a:extLst>
              <a:ext uri="{FF2B5EF4-FFF2-40B4-BE49-F238E27FC236}">
                <a16:creationId xmlns:a16="http://schemas.microsoft.com/office/drawing/2014/main" id="{93C316A4-A44F-4C33-9EE3-512225A50655}"/>
              </a:ext>
            </a:extLst>
          </p:cNvPr>
          <p:cNvPicPr>
            <a:picLocks noChangeAspect="1"/>
          </p:cNvPicPr>
          <p:nvPr/>
        </p:nvPicPr>
        <p:blipFill rotWithShape="1">
          <a:blip r:embed="rId4">
            <a:extLst>
              <a:ext uri="{28A0092B-C50C-407E-A947-70E740481C1C}">
                <a14:useLocalDpi xmlns:a14="http://schemas.microsoft.com/office/drawing/2010/main" val="0"/>
              </a:ext>
            </a:extLst>
          </a:blip>
          <a:srcRect l="18062" t="16876" r="4546" b="4752"/>
          <a:stretch/>
        </p:blipFill>
        <p:spPr bwMode="auto">
          <a:xfrm>
            <a:off x="162811" y="1450126"/>
            <a:ext cx="2204025" cy="1674121"/>
          </a:xfrm>
          <a:prstGeom prst="rect">
            <a:avLst/>
          </a:prstGeom>
          <a:ln>
            <a:noFill/>
          </a:ln>
          <a:extLst>
            <a:ext uri="{53640926-AAD7-44D8-BBD7-CCE9431645EC}">
              <a14:shadowObscured xmlns:a14="http://schemas.microsoft.com/office/drawing/2010/main"/>
            </a:ext>
          </a:extLst>
        </p:spPr>
      </p:pic>
      <p:pic>
        <p:nvPicPr>
          <p:cNvPr id="27" name="Picture 29" descr="Chart, line chart&#10;&#10;Description automatically generated">
            <a:extLst>
              <a:ext uri="{FF2B5EF4-FFF2-40B4-BE49-F238E27FC236}">
                <a16:creationId xmlns:a16="http://schemas.microsoft.com/office/drawing/2014/main" id="{DCFF7D87-C9CA-43DE-9E4F-D8AD5EE42EE8}"/>
              </a:ext>
            </a:extLst>
          </p:cNvPr>
          <p:cNvPicPr>
            <a:picLocks noChangeAspect="1"/>
          </p:cNvPicPr>
          <p:nvPr/>
        </p:nvPicPr>
        <p:blipFill rotWithShape="1">
          <a:blip r:embed="rId5">
            <a:extLst>
              <a:ext uri="{28A0092B-C50C-407E-A947-70E740481C1C}">
                <a14:useLocalDpi xmlns:a14="http://schemas.microsoft.com/office/drawing/2010/main" val="0"/>
              </a:ext>
            </a:extLst>
          </a:blip>
          <a:srcRect l="21633" t="17960" r="21004" b="10825"/>
          <a:stretch/>
        </p:blipFill>
        <p:spPr bwMode="auto">
          <a:xfrm>
            <a:off x="179512" y="3232277"/>
            <a:ext cx="2055397" cy="1914003"/>
          </a:xfrm>
          <a:prstGeom prst="rect">
            <a:avLst/>
          </a:prstGeom>
          <a:ln>
            <a:noFill/>
          </a:ln>
          <a:extLst>
            <a:ext uri="{53640926-AAD7-44D8-BBD7-CCE9431645EC}">
              <a14:shadowObscured xmlns:a14="http://schemas.microsoft.com/office/drawing/2010/main"/>
            </a:ext>
          </a:extLst>
        </p:spPr>
      </p:pic>
      <p:pic>
        <p:nvPicPr>
          <p:cNvPr id="38" name="Picture 2" descr="Chart&#10;&#10;Description automatically generated">
            <a:extLst>
              <a:ext uri="{FF2B5EF4-FFF2-40B4-BE49-F238E27FC236}">
                <a16:creationId xmlns:a16="http://schemas.microsoft.com/office/drawing/2014/main" id="{1D8F4B15-4C35-44A0-8CA2-29C1E7501BCE}"/>
              </a:ext>
            </a:extLst>
          </p:cNvPr>
          <p:cNvPicPr>
            <a:picLocks noChangeAspect="1"/>
          </p:cNvPicPr>
          <p:nvPr/>
        </p:nvPicPr>
        <p:blipFill rotWithShape="1">
          <a:blip r:embed="rId6">
            <a:extLst>
              <a:ext uri="{28A0092B-C50C-407E-A947-70E740481C1C}">
                <a14:useLocalDpi xmlns:a14="http://schemas.microsoft.com/office/drawing/2010/main" val="0"/>
              </a:ext>
            </a:extLst>
          </a:blip>
          <a:srcRect l="16165" t="16043" r="21708" b="7363"/>
          <a:stretch/>
        </p:blipFill>
        <p:spPr>
          <a:xfrm>
            <a:off x="4937827" y="1229641"/>
            <a:ext cx="1954352" cy="1805986"/>
          </a:xfrm>
          <a:prstGeom prst="rect">
            <a:avLst/>
          </a:prstGeom>
        </p:spPr>
      </p:pic>
      <p:pic>
        <p:nvPicPr>
          <p:cNvPr id="39" name="Image 38" descr="Chart, scatter chart&#10;&#10;Description automatically generated">
            <a:extLst>
              <a:ext uri="{FF2B5EF4-FFF2-40B4-BE49-F238E27FC236}">
                <a16:creationId xmlns:a16="http://schemas.microsoft.com/office/drawing/2014/main" id="{503751AB-6AAD-140C-EC00-104F0B20CE8C}"/>
              </a:ext>
            </a:extLst>
          </p:cNvPr>
          <p:cNvPicPr>
            <a:picLocks noChangeAspect="1"/>
          </p:cNvPicPr>
          <p:nvPr/>
        </p:nvPicPr>
        <p:blipFill rotWithShape="1">
          <a:blip r:embed="rId7">
            <a:extLst>
              <a:ext uri="{28A0092B-C50C-407E-A947-70E740481C1C}">
                <a14:useLocalDpi xmlns:a14="http://schemas.microsoft.com/office/drawing/2010/main" val="0"/>
              </a:ext>
            </a:extLst>
          </a:blip>
          <a:srcRect l="18077" t="16851" r="21958" b="7894"/>
          <a:stretch/>
        </p:blipFill>
        <p:spPr>
          <a:xfrm>
            <a:off x="4954437" y="3039577"/>
            <a:ext cx="2191805" cy="2062785"/>
          </a:xfrm>
          <a:prstGeom prst="rect">
            <a:avLst/>
          </a:prstGeom>
        </p:spPr>
      </p:pic>
      <p:sp>
        <p:nvSpPr>
          <p:cNvPr id="15" name="TextBox 14">
            <a:extLst>
              <a:ext uri="{FF2B5EF4-FFF2-40B4-BE49-F238E27FC236}">
                <a16:creationId xmlns:a16="http://schemas.microsoft.com/office/drawing/2014/main" id="{9DD87D14-271D-4514-89B0-A6FB0CA202A2}"/>
              </a:ext>
            </a:extLst>
          </p:cNvPr>
          <p:cNvSpPr txBox="1"/>
          <p:nvPr/>
        </p:nvSpPr>
        <p:spPr>
          <a:xfrm>
            <a:off x="109794" y="1065098"/>
            <a:ext cx="2194832" cy="276999"/>
          </a:xfrm>
          <a:prstGeom prst="rect">
            <a:avLst/>
          </a:prstGeom>
          <a:noFill/>
        </p:spPr>
        <p:txBody>
          <a:bodyPr wrap="none" rtlCol="0">
            <a:spAutoFit/>
          </a:bodyPr>
          <a:lstStyle/>
          <a:p>
            <a:pPr algn="l"/>
            <a:r>
              <a:rPr lang="en-GB" sz="1200" dirty="0">
                <a:solidFill>
                  <a:schemeClr val="accent5"/>
                </a:solidFill>
              </a:rPr>
              <a:t>Helix installation error models</a:t>
            </a:r>
          </a:p>
        </p:txBody>
      </p:sp>
      <p:sp>
        <p:nvSpPr>
          <p:cNvPr id="19" name="TextBox 18">
            <a:extLst>
              <a:ext uri="{FF2B5EF4-FFF2-40B4-BE49-F238E27FC236}">
                <a16:creationId xmlns:a16="http://schemas.microsoft.com/office/drawing/2014/main" id="{6892CE17-D595-40C8-A128-75FC4FB03126}"/>
              </a:ext>
            </a:extLst>
          </p:cNvPr>
          <p:cNvSpPr txBox="1"/>
          <p:nvPr/>
        </p:nvSpPr>
        <p:spPr>
          <a:xfrm>
            <a:off x="2345257" y="1674487"/>
            <a:ext cx="1787861" cy="646331"/>
          </a:xfrm>
          <a:prstGeom prst="rect">
            <a:avLst/>
          </a:prstGeom>
          <a:noFill/>
        </p:spPr>
        <p:txBody>
          <a:bodyPr wrap="square" rtlCol="0">
            <a:spAutoFit/>
          </a:bodyPr>
          <a:lstStyle/>
          <a:p>
            <a:pPr algn="l"/>
            <a:r>
              <a:rPr lang="en-GB" sz="1200" dirty="0"/>
              <a:t>Punctual step error, but catches with theoretical position</a:t>
            </a:r>
          </a:p>
        </p:txBody>
      </p:sp>
      <p:sp>
        <p:nvSpPr>
          <p:cNvPr id="21" name="TextBox 20">
            <a:extLst>
              <a:ext uri="{FF2B5EF4-FFF2-40B4-BE49-F238E27FC236}">
                <a16:creationId xmlns:a16="http://schemas.microsoft.com/office/drawing/2014/main" id="{BA4BD047-C7D9-445A-837E-45AEDF9FBEA9}"/>
              </a:ext>
            </a:extLst>
          </p:cNvPr>
          <p:cNvSpPr txBox="1"/>
          <p:nvPr/>
        </p:nvSpPr>
        <p:spPr>
          <a:xfrm>
            <a:off x="2377783" y="3232277"/>
            <a:ext cx="1787861" cy="646331"/>
          </a:xfrm>
          <a:prstGeom prst="rect">
            <a:avLst/>
          </a:prstGeom>
          <a:noFill/>
        </p:spPr>
        <p:txBody>
          <a:bodyPr wrap="square" rtlCol="0">
            <a:spAutoFit/>
          </a:bodyPr>
          <a:lstStyle/>
          <a:p>
            <a:pPr algn="l"/>
            <a:r>
              <a:rPr lang="en-GB" sz="1200" dirty="0"/>
              <a:t>Punctual step error implying a offset for the rest of the helix length</a:t>
            </a:r>
          </a:p>
        </p:txBody>
      </p:sp>
      <p:sp>
        <p:nvSpPr>
          <p:cNvPr id="22" name="TextBox 21">
            <a:extLst>
              <a:ext uri="{FF2B5EF4-FFF2-40B4-BE49-F238E27FC236}">
                <a16:creationId xmlns:a16="http://schemas.microsoft.com/office/drawing/2014/main" id="{FDA7694F-DEAE-466B-93A3-4EB5866F0971}"/>
              </a:ext>
            </a:extLst>
          </p:cNvPr>
          <p:cNvSpPr txBox="1"/>
          <p:nvPr/>
        </p:nvSpPr>
        <p:spPr>
          <a:xfrm>
            <a:off x="4927426" y="932151"/>
            <a:ext cx="1587101" cy="276999"/>
          </a:xfrm>
          <a:prstGeom prst="rect">
            <a:avLst/>
          </a:prstGeom>
          <a:noFill/>
        </p:spPr>
        <p:txBody>
          <a:bodyPr wrap="none" rtlCol="0">
            <a:spAutoFit/>
          </a:bodyPr>
          <a:lstStyle/>
          <a:p>
            <a:pPr algn="l"/>
            <a:r>
              <a:rPr lang="en-GB" sz="1200" dirty="0">
                <a:solidFill>
                  <a:schemeClr val="accent5"/>
                </a:solidFill>
              </a:rPr>
              <a:t>Variable step helixes</a:t>
            </a:r>
          </a:p>
        </p:txBody>
      </p:sp>
      <p:sp>
        <p:nvSpPr>
          <p:cNvPr id="23" name="TextBox 22">
            <a:extLst>
              <a:ext uri="{FF2B5EF4-FFF2-40B4-BE49-F238E27FC236}">
                <a16:creationId xmlns:a16="http://schemas.microsoft.com/office/drawing/2014/main" id="{C4DCC490-08BF-4B72-8CBF-47D63FEA6289}"/>
              </a:ext>
            </a:extLst>
          </p:cNvPr>
          <p:cNvSpPr txBox="1"/>
          <p:nvPr/>
        </p:nvSpPr>
        <p:spPr>
          <a:xfrm>
            <a:off x="7146242" y="1299682"/>
            <a:ext cx="2250294" cy="461665"/>
          </a:xfrm>
          <a:prstGeom prst="rect">
            <a:avLst/>
          </a:prstGeom>
          <a:noFill/>
        </p:spPr>
        <p:txBody>
          <a:bodyPr wrap="square" rtlCol="0">
            <a:spAutoFit/>
          </a:bodyPr>
          <a:lstStyle/>
          <a:p>
            <a:pPr algn="l"/>
            <a:r>
              <a:rPr lang="en-GB" sz="1200" dirty="0"/>
              <a:t>Ex : Smaller step as it goes forward inside the detector</a:t>
            </a:r>
          </a:p>
        </p:txBody>
      </p:sp>
      <p:sp>
        <p:nvSpPr>
          <p:cNvPr id="24" name="TextBox 23">
            <a:extLst>
              <a:ext uri="{FF2B5EF4-FFF2-40B4-BE49-F238E27FC236}">
                <a16:creationId xmlns:a16="http://schemas.microsoft.com/office/drawing/2014/main" id="{F7ABF218-FE08-45CC-899F-E4F759CB194C}"/>
              </a:ext>
            </a:extLst>
          </p:cNvPr>
          <p:cNvSpPr txBox="1"/>
          <p:nvPr/>
        </p:nvSpPr>
        <p:spPr>
          <a:xfrm>
            <a:off x="7132192" y="3124247"/>
            <a:ext cx="2146019" cy="461665"/>
          </a:xfrm>
          <a:prstGeom prst="rect">
            <a:avLst/>
          </a:prstGeom>
          <a:noFill/>
        </p:spPr>
        <p:txBody>
          <a:bodyPr wrap="square" rtlCol="0">
            <a:spAutoFit/>
          </a:bodyPr>
          <a:lstStyle/>
          <a:p>
            <a:pPr algn="l"/>
            <a:r>
              <a:rPr lang="en-GB" sz="1200" dirty="0"/>
              <a:t>Model implemented and working</a:t>
            </a:r>
          </a:p>
        </p:txBody>
      </p:sp>
      <p:sp>
        <p:nvSpPr>
          <p:cNvPr id="26" name="TextBox 25">
            <a:extLst>
              <a:ext uri="{FF2B5EF4-FFF2-40B4-BE49-F238E27FC236}">
                <a16:creationId xmlns:a16="http://schemas.microsoft.com/office/drawing/2014/main" id="{951CE63B-232B-4095-BF59-38A05A592577}"/>
              </a:ext>
            </a:extLst>
          </p:cNvPr>
          <p:cNvSpPr txBox="1"/>
          <p:nvPr/>
        </p:nvSpPr>
        <p:spPr>
          <a:xfrm>
            <a:off x="7132192" y="3855866"/>
            <a:ext cx="2055397" cy="1200329"/>
          </a:xfrm>
          <a:prstGeom prst="rect">
            <a:avLst/>
          </a:prstGeom>
          <a:noFill/>
        </p:spPr>
        <p:txBody>
          <a:bodyPr wrap="square" rtlCol="0">
            <a:spAutoFit/>
          </a:bodyPr>
          <a:lstStyle/>
          <a:p>
            <a:pPr algn="l"/>
            <a:r>
              <a:rPr lang="en-GB" sz="1200" dirty="0"/>
              <a:t>Additional tests to be done (comparison between full variable step network, hybrid variable and fix step network, full fixed step network)</a:t>
            </a:r>
          </a:p>
        </p:txBody>
      </p:sp>
      <p:cxnSp>
        <p:nvCxnSpPr>
          <p:cNvPr id="3" name="Straight Connector 2">
            <a:extLst>
              <a:ext uri="{FF2B5EF4-FFF2-40B4-BE49-F238E27FC236}">
                <a16:creationId xmlns:a16="http://schemas.microsoft.com/office/drawing/2014/main" id="{2A074EFB-D60E-4315-B9A9-83744571261B}"/>
              </a:ext>
            </a:extLst>
          </p:cNvPr>
          <p:cNvCxnSpPr/>
          <p:nvPr/>
        </p:nvCxnSpPr>
        <p:spPr>
          <a:xfrm>
            <a:off x="4499992" y="853706"/>
            <a:ext cx="0" cy="4022300"/>
          </a:xfrm>
          <a:prstGeom prst="line">
            <a:avLst/>
          </a:prstGeom>
        </p:spPr>
        <p:style>
          <a:lnRef idx="1">
            <a:schemeClr val="dk1"/>
          </a:lnRef>
          <a:fillRef idx="0">
            <a:schemeClr val="dk1"/>
          </a:fillRef>
          <a:effectRef idx="0">
            <a:schemeClr val="dk1"/>
          </a:effectRef>
          <a:fontRef idx="minor">
            <a:schemeClr val="tx1"/>
          </a:fontRef>
        </p:style>
      </p:cxnSp>
      <p:sp>
        <p:nvSpPr>
          <p:cNvPr id="28" name="TextBox 27">
            <a:extLst>
              <a:ext uri="{FF2B5EF4-FFF2-40B4-BE49-F238E27FC236}">
                <a16:creationId xmlns:a16="http://schemas.microsoft.com/office/drawing/2014/main" id="{C5F98E14-4CD5-4E19-B812-A42E888E2881}"/>
              </a:ext>
            </a:extLst>
          </p:cNvPr>
          <p:cNvSpPr txBox="1"/>
          <p:nvPr/>
        </p:nvSpPr>
        <p:spPr>
          <a:xfrm>
            <a:off x="2339752" y="4456031"/>
            <a:ext cx="2055397" cy="646331"/>
          </a:xfrm>
          <a:prstGeom prst="rect">
            <a:avLst/>
          </a:prstGeom>
          <a:noFill/>
        </p:spPr>
        <p:txBody>
          <a:bodyPr wrap="square" rtlCol="0">
            <a:spAutoFit/>
          </a:bodyPr>
          <a:lstStyle/>
          <a:p>
            <a:pPr algn="l"/>
            <a:r>
              <a:rPr lang="en-GB" sz="1200" dirty="0"/>
              <a:t>Easily seen in the least square adjustment residues (lot of redundancy)</a:t>
            </a:r>
          </a:p>
        </p:txBody>
      </p:sp>
      <p:sp>
        <p:nvSpPr>
          <p:cNvPr id="29" name="TextBox 28">
            <a:extLst>
              <a:ext uri="{FF2B5EF4-FFF2-40B4-BE49-F238E27FC236}">
                <a16:creationId xmlns:a16="http://schemas.microsoft.com/office/drawing/2014/main" id="{AA12A342-021C-4C6B-967D-F3DEFBB3DD50}"/>
              </a:ext>
            </a:extLst>
          </p:cNvPr>
          <p:cNvSpPr txBox="1"/>
          <p:nvPr/>
        </p:nvSpPr>
        <p:spPr>
          <a:xfrm>
            <a:off x="7132192" y="2095091"/>
            <a:ext cx="2120328" cy="646331"/>
          </a:xfrm>
          <a:prstGeom prst="rect">
            <a:avLst/>
          </a:prstGeom>
          <a:noFill/>
        </p:spPr>
        <p:txBody>
          <a:bodyPr wrap="square" rtlCol="0">
            <a:spAutoFit/>
          </a:bodyPr>
          <a:lstStyle/>
          <a:p>
            <a:pPr algn="l"/>
            <a:r>
              <a:rPr lang="en-GB" sz="1200" dirty="0"/>
              <a:t>Allow to choose where to have more dense or more precise measurements</a:t>
            </a:r>
          </a:p>
        </p:txBody>
      </p:sp>
      <p:sp>
        <p:nvSpPr>
          <p:cNvPr id="30" name="Textfeld 1">
            <a:extLst>
              <a:ext uri="{FF2B5EF4-FFF2-40B4-BE49-F238E27FC236}">
                <a16:creationId xmlns:a16="http://schemas.microsoft.com/office/drawing/2014/main" id="{3AEECA2A-3697-48F8-965D-B86B29796F40}"/>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14/06/2022, 2</a:t>
            </a:r>
            <a:r>
              <a:rPr lang="en-US" sz="900" baseline="30000" dirty="0">
                <a:solidFill>
                  <a:schemeClr val="bg1"/>
                </a:solidFill>
              </a:rPr>
              <a:t>nd</a:t>
            </a:r>
            <a:r>
              <a:rPr lang="en-US" sz="900" dirty="0">
                <a:solidFill>
                  <a:schemeClr val="bg1"/>
                </a:solidFill>
              </a:rPr>
              <a:t> year CST presentation</a:t>
            </a:r>
          </a:p>
        </p:txBody>
      </p:sp>
    </p:spTree>
    <p:extLst>
      <p:ext uri="{BB962C8B-B14F-4D97-AF65-F5344CB8AC3E}">
        <p14:creationId xmlns:p14="http://schemas.microsoft.com/office/powerpoint/2010/main" val="25072615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37</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9" name="TextBox 8">
            <a:extLst>
              <a:ext uri="{FF2B5EF4-FFF2-40B4-BE49-F238E27FC236}">
                <a16:creationId xmlns:a16="http://schemas.microsoft.com/office/drawing/2014/main" id="{839BA81A-6550-4E80-AED2-FEF4E848BF84}"/>
              </a:ext>
            </a:extLst>
          </p:cNvPr>
          <p:cNvSpPr txBox="1"/>
          <p:nvPr/>
        </p:nvSpPr>
        <p:spPr>
          <a:xfrm>
            <a:off x="55384" y="1262450"/>
            <a:ext cx="6376617" cy="461665"/>
          </a:xfrm>
          <a:prstGeom prst="rect">
            <a:avLst/>
          </a:prstGeom>
          <a:noFill/>
        </p:spPr>
        <p:txBody>
          <a:bodyPr wrap="none" rtlCol="0">
            <a:spAutoFit/>
          </a:bodyPr>
          <a:lstStyle/>
          <a:p>
            <a:pPr marL="171450" indent="-171450" algn="l">
              <a:buFont typeface="Wingdings" panose="05000000000000000000" pitchFamily="2" charset="2"/>
              <a:buChar char="Ø"/>
            </a:pPr>
            <a:r>
              <a:rPr lang="en-GB" sz="1200" dirty="0"/>
              <a:t>A prototype of the “in-</a:t>
            </a:r>
            <a:r>
              <a:rPr lang="en-GB" sz="1200" dirty="0" err="1"/>
              <a:t>fiber</a:t>
            </a:r>
            <a:r>
              <a:rPr lang="en-GB" sz="1200" dirty="0"/>
              <a:t>” FSI have been build and a testing bench assembled to test it.</a:t>
            </a:r>
          </a:p>
          <a:p>
            <a:pPr marL="171450" indent="-171450" algn="l">
              <a:buFont typeface="Wingdings" panose="05000000000000000000" pitchFamily="2" charset="2"/>
              <a:buChar char="Ø"/>
            </a:pPr>
            <a:r>
              <a:rPr lang="en-GB" sz="1200" dirty="0"/>
              <a:t>First tests have been done and additional ones are ongoing.</a:t>
            </a:r>
          </a:p>
        </p:txBody>
      </p:sp>
      <p:pic>
        <p:nvPicPr>
          <p:cNvPr id="10" name="Image 14">
            <a:extLst>
              <a:ext uri="{FF2B5EF4-FFF2-40B4-BE49-F238E27FC236}">
                <a16:creationId xmlns:a16="http://schemas.microsoft.com/office/drawing/2014/main" id="{B1271657-808A-4762-ABCF-A5B2D1D176A2}"/>
              </a:ext>
            </a:extLst>
          </p:cNvPr>
          <p:cNvPicPr>
            <a:picLocks noChangeAspect="1"/>
          </p:cNvPicPr>
          <p:nvPr/>
        </p:nvPicPr>
        <p:blipFill>
          <a:blip r:embed="rId4"/>
          <a:stretch>
            <a:fillRect/>
          </a:stretch>
        </p:blipFill>
        <p:spPr>
          <a:xfrm>
            <a:off x="7057713" y="397044"/>
            <a:ext cx="2050791" cy="1538094"/>
          </a:xfrm>
          <a:prstGeom prst="rect">
            <a:avLst/>
          </a:prstGeom>
        </p:spPr>
      </p:pic>
      <p:pic>
        <p:nvPicPr>
          <p:cNvPr id="12" name="Picture 8" descr="A picture containing text&#10;&#10;Description automatically generated">
            <a:extLst>
              <a:ext uri="{FF2B5EF4-FFF2-40B4-BE49-F238E27FC236}">
                <a16:creationId xmlns:a16="http://schemas.microsoft.com/office/drawing/2014/main" id="{654C7909-230B-476A-B4B0-318EE120CF79}"/>
              </a:ext>
            </a:extLst>
          </p:cNvPr>
          <p:cNvPicPr>
            <a:picLocks noChangeAspect="1"/>
          </p:cNvPicPr>
          <p:nvPr/>
        </p:nvPicPr>
        <p:blipFill>
          <a:blip r:embed="rId5"/>
          <a:stretch>
            <a:fillRect/>
          </a:stretch>
        </p:blipFill>
        <p:spPr>
          <a:xfrm rot="5400000">
            <a:off x="-368216" y="2395057"/>
            <a:ext cx="3116743" cy="2337558"/>
          </a:xfrm>
          <a:prstGeom prst="rect">
            <a:avLst/>
          </a:prstGeom>
        </p:spPr>
      </p:pic>
      <p:pic>
        <p:nvPicPr>
          <p:cNvPr id="15" name="Image 2">
            <a:extLst>
              <a:ext uri="{FF2B5EF4-FFF2-40B4-BE49-F238E27FC236}">
                <a16:creationId xmlns:a16="http://schemas.microsoft.com/office/drawing/2014/main" id="{8CEF604D-B884-4266-9C0A-E7AA04E0169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1981173" y="2395058"/>
            <a:ext cx="3116744" cy="2337557"/>
          </a:xfrm>
          <a:prstGeom prst="rect">
            <a:avLst/>
          </a:prstGeom>
        </p:spPr>
      </p:pic>
      <p:pic>
        <p:nvPicPr>
          <p:cNvPr id="19" name="Picture 18" descr="A picture containing indoor&#10;&#10;Description automatically generated">
            <a:extLst>
              <a:ext uri="{FF2B5EF4-FFF2-40B4-BE49-F238E27FC236}">
                <a16:creationId xmlns:a16="http://schemas.microsoft.com/office/drawing/2014/main" id="{56123815-3861-44F3-A8A9-A0AD0F74BF6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20155" y="2005464"/>
            <a:ext cx="2337558" cy="3116743"/>
          </a:xfrm>
          <a:prstGeom prst="rect">
            <a:avLst/>
          </a:prstGeom>
        </p:spPr>
      </p:pic>
      <p:sp>
        <p:nvSpPr>
          <p:cNvPr id="24" name="TextBox 18">
            <a:extLst>
              <a:ext uri="{FF2B5EF4-FFF2-40B4-BE49-F238E27FC236}">
                <a16:creationId xmlns:a16="http://schemas.microsoft.com/office/drawing/2014/main" id="{B3249886-CB34-D123-2DCD-FEB9A8BE29D0}"/>
              </a:ext>
            </a:extLst>
          </p:cNvPr>
          <p:cNvSpPr txBox="1"/>
          <p:nvPr/>
        </p:nvSpPr>
        <p:spPr>
          <a:xfrm>
            <a:off x="50894" y="2042152"/>
            <a:ext cx="508796" cy="215444"/>
          </a:xfrm>
          <a:prstGeom prst="rect">
            <a:avLst/>
          </a:prstGeom>
          <a:solidFill>
            <a:srgbClr val="92D050"/>
          </a:solidFill>
        </p:spPr>
        <p:txBody>
          <a:bodyPr wrap="square" rtlCol="0">
            <a:spAutoFit/>
          </a:bodyPr>
          <a:lstStyle/>
          <a:p>
            <a:pPr algn="l"/>
            <a:r>
              <a:rPr lang="en-GB" sz="800" dirty="0">
                <a:solidFill>
                  <a:schemeClr val="bg1"/>
                </a:solidFill>
              </a:rPr>
              <a:t>Gluing</a:t>
            </a:r>
          </a:p>
        </p:txBody>
      </p:sp>
      <p:sp>
        <p:nvSpPr>
          <p:cNvPr id="25" name="TextBox 18">
            <a:extLst>
              <a:ext uri="{FF2B5EF4-FFF2-40B4-BE49-F238E27FC236}">
                <a16:creationId xmlns:a16="http://schemas.microsoft.com/office/drawing/2014/main" id="{A36A49E1-76E9-3F52-592C-D0CD8FDAD8D3}"/>
              </a:ext>
            </a:extLst>
          </p:cNvPr>
          <p:cNvSpPr txBox="1"/>
          <p:nvPr/>
        </p:nvSpPr>
        <p:spPr>
          <a:xfrm>
            <a:off x="2398535" y="2042152"/>
            <a:ext cx="686592" cy="215444"/>
          </a:xfrm>
          <a:prstGeom prst="rect">
            <a:avLst/>
          </a:prstGeom>
          <a:solidFill>
            <a:srgbClr val="92D050"/>
          </a:solidFill>
        </p:spPr>
        <p:txBody>
          <a:bodyPr wrap="square" rtlCol="0">
            <a:spAutoFit/>
          </a:bodyPr>
          <a:lstStyle/>
          <a:p>
            <a:pPr algn="ctr"/>
            <a:r>
              <a:rPr lang="en-GB" sz="800" dirty="0">
                <a:solidFill>
                  <a:schemeClr val="bg1"/>
                </a:solidFill>
              </a:rPr>
              <a:t>Soldering</a:t>
            </a:r>
          </a:p>
        </p:txBody>
      </p:sp>
      <p:sp>
        <p:nvSpPr>
          <p:cNvPr id="26" name="TextBox 18">
            <a:extLst>
              <a:ext uri="{FF2B5EF4-FFF2-40B4-BE49-F238E27FC236}">
                <a16:creationId xmlns:a16="http://schemas.microsoft.com/office/drawing/2014/main" id="{B720E6E8-45A9-92DC-CA35-CBCFBA798FE6}"/>
              </a:ext>
            </a:extLst>
          </p:cNvPr>
          <p:cNvSpPr txBox="1"/>
          <p:nvPr/>
        </p:nvSpPr>
        <p:spPr>
          <a:xfrm>
            <a:off x="4759755" y="2042708"/>
            <a:ext cx="1029688" cy="215444"/>
          </a:xfrm>
          <a:prstGeom prst="rect">
            <a:avLst/>
          </a:prstGeom>
          <a:solidFill>
            <a:srgbClr val="92D050"/>
          </a:solidFill>
        </p:spPr>
        <p:txBody>
          <a:bodyPr wrap="square" rtlCol="0">
            <a:spAutoFit/>
          </a:bodyPr>
          <a:lstStyle/>
          <a:p>
            <a:pPr algn="ctr"/>
            <a:r>
              <a:rPr lang="en-GB" sz="800" dirty="0">
                <a:solidFill>
                  <a:schemeClr val="bg1"/>
                </a:solidFill>
              </a:rPr>
              <a:t>Ready to measure</a:t>
            </a:r>
          </a:p>
        </p:txBody>
      </p:sp>
      <p:sp>
        <p:nvSpPr>
          <p:cNvPr id="27" name="TextBox 18">
            <a:extLst>
              <a:ext uri="{FF2B5EF4-FFF2-40B4-BE49-F238E27FC236}">
                <a16:creationId xmlns:a16="http://schemas.microsoft.com/office/drawing/2014/main" id="{464C10CF-4F23-D620-AEB1-59CD4991E46E}"/>
              </a:ext>
            </a:extLst>
          </p:cNvPr>
          <p:cNvSpPr txBox="1"/>
          <p:nvPr/>
        </p:nvSpPr>
        <p:spPr>
          <a:xfrm>
            <a:off x="8201946" y="434610"/>
            <a:ext cx="877288" cy="215444"/>
          </a:xfrm>
          <a:prstGeom prst="rect">
            <a:avLst/>
          </a:prstGeom>
          <a:solidFill>
            <a:srgbClr val="92D050"/>
          </a:solidFill>
        </p:spPr>
        <p:txBody>
          <a:bodyPr wrap="square" rtlCol="0">
            <a:spAutoFit/>
          </a:bodyPr>
          <a:lstStyle/>
          <a:p>
            <a:pPr algn="ctr"/>
            <a:r>
              <a:rPr lang="en-GB" sz="800" dirty="0">
                <a:solidFill>
                  <a:schemeClr val="bg1"/>
                </a:solidFill>
              </a:rPr>
              <a:t>First testing</a:t>
            </a:r>
          </a:p>
        </p:txBody>
      </p:sp>
      <p:sp>
        <p:nvSpPr>
          <p:cNvPr id="21" name="Titel 1">
            <a:extLst>
              <a:ext uri="{FF2B5EF4-FFF2-40B4-BE49-F238E27FC236}">
                <a16:creationId xmlns:a16="http://schemas.microsoft.com/office/drawing/2014/main" id="{2AED67CE-485A-4D58-B0CA-28194449A20E}"/>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FSI “in-fiber” prototype and first tests</a:t>
            </a:r>
            <a:endParaRPr lang="en-US" sz="1800" dirty="0">
              <a:latin typeface="Arial" panose="020B0604020202020204" pitchFamily="34" charset="0"/>
              <a:cs typeface="Arial" panose="020B0604020202020204" pitchFamily="34" charset="0"/>
            </a:endParaRPr>
          </a:p>
        </p:txBody>
      </p:sp>
      <p:sp>
        <p:nvSpPr>
          <p:cNvPr id="22" name="Textfeld 1">
            <a:extLst>
              <a:ext uri="{FF2B5EF4-FFF2-40B4-BE49-F238E27FC236}">
                <a16:creationId xmlns:a16="http://schemas.microsoft.com/office/drawing/2014/main" id="{46DCCB63-7D7C-4701-9972-757829246A80}"/>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14/06/2022, 2</a:t>
            </a:r>
            <a:r>
              <a:rPr lang="en-US" sz="900" baseline="30000" dirty="0">
                <a:solidFill>
                  <a:schemeClr val="bg1"/>
                </a:solidFill>
              </a:rPr>
              <a:t>nd</a:t>
            </a:r>
            <a:r>
              <a:rPr lang="en-US" sz="900" dirty="0">
                <a:solidFill>
                  <a:schemeClr val="bg1"/>
                </a:solidFill>
              </a:rPr>
              <a:t> year CST presentation</a:t>
            </a:r>
          </a:p>
        </p:txBody>
      </p:sp>
    </p:spTree>
    <p:extLst>
      <p:ext uri="{BB962C8B-B14F-4D97-AF65-F5344CB8AC3E}">
        <p14:creationId xmlns:p14="http://schemas.microsoft.com/office/powerpoint/2010/main" val="399998656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38</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pic>
        <p:nvPicPr>
          <p:cNvPr id="25" name="Image 24">
            <a:extLst>
              <a:ext uri="{FF2B5EF4-FFF2-40B4-BE49-F238E27FC236}">
                <a16:creationId xmlns:a16="http://schemas.microsoft.com/office/drawing/2014/main" id="{167765E7-F709-9042-5AB7-73985241095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181" y="1032497"/>
            <a:ext cx="5463919" cy="1742737"/>
          </a:xfrm>
          <a:prstGeom prst="rect">
            <a:avLst/>
          </a:prstGeom>
          <a:noFill/>
          <a:ln>
            <a:noFill/>
          </a:ln>
        </p:spPr>
      </p:pic>
      <p:grpSp>
        <p:nvGrpSpPr>
          <p:cNvPr id="27" name="Groupe 23">
            <a:extLst>
              <a:ext uri="{FF2B5EF4-FFF2-40B4-BE49-F238E27FC236}">
                <a16:creationId xmlns:a16="http://schemas.microsoft.com/office/drawing/2014/main" id="{791CFE6B-2C0D-640C-F0E0-6A1D0AC93CCA}"/>
              </a:ext>
            </a:extLst>
          </p:cNvPr>
          <p:cNvGrpSpPr/>
          <p:nvPr/>
        </p:nvGrpSpPr>
        <p:grpSpPr>
          <a:xfrm>
            <a:off x="5562088" y="401240"/>
            <a:ext cx="3510390" cy="4680520"/>
            <a:chOff x="7048500" y="0"/>
            <a:chExt cx="5143500" cy="6858000"/>
          </a:xfrm>
        </p:grpSpPr>
        <p:pic>
          <p:nvPicPr>
            <p:cNvPr id="28" name="Image 4">
              <a:extLst>
                <a:ext uri="{FF2B5EF4-FFF2-40B4-BE49-F238E27FC236}">
                  <a16:creationId xmlns:a16="http://schemas.microsoft.com/office/drawing/2014/main" id="{8C21D7AA-5273-AC69-5754-C5DB333C40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48500" y="0"/>
              <a:ext cx="5143500" cy="6858000"/>
            </a:xfrm>
            <a:prstGeom prst="rect">
              <a:avLst/>
            </a:prstGeom>
          </p:spPr>
        </p:pic>
        <p:cxnSp>
          <p:nvCxnSpPr>
            <p:cNvPr id="29" name="Connecteur droit 6">
              <a:extLst>
                <a:ext uri="{FF2B5EF4-FFF2-40B4-BE49-F238E27FC236}">
                  <a16:creationId xmlns:a16="http://schemas.microsoft.com/office/drawing/2014/main" id="{F25545A0-EC70-7BCF-9F5C-E54DBCA7E2F8}"/>
                </a:ext>
              </a:extLst>
            </p:cNvPr>
            <p:cNvCxnSpPr>
              <a:cxnSpLocks/>
            </p:cNvCxnSpPr>
            <p:nvPr/>
          </p:nvCxnSpPr>
          <p:spPr>
            <a:xfrm flipH="1" flipV="1">
              <a:off x="10300386" y="2045043"/>
              <a:ext cx="1030760" cy="2774092"/>
            </a:xfrm>
            <a:prstGeom prst="line">
              <a:avLst/>
            </a:prstGeom>
            <a:ln>
              <a:solidFill>
                <a:srgbClr val="FF7E00"/>
              </a:solidFill>
            </a:ln>
            <a:effectLst>
              <a:glow rad="63500">
                <a:srgbClr val="FF7E00">
                  <a:alpha val="40000"/>
                </a:srgbClr>
              </a:glow>
            </a:effectLst>
          </p:spPr>
          <p:style>
            <a:lnRef idx="1">
              <a:schemeClr val="accent1"/>
            </a:lnRef>
            <a:fillRef idx="0">
              <a:schemeClr val="accent1"/>
            </a:fillRef>
            <a:effectRef idx="0">
              <a:schemeClr val="accent1"/>
            </a:effectRef>
            <a:fontRef idx="minor">
              <a:schemeClr val="tx1"/>
            </a:fontRef>
          </p:style>
        </p:cxnSp>
        <p:cxnSp>
          <p:nvCxnSpPr>
            <p:cNvPr id="30" name="Connecteur droit 8">
              <a:extLst>
                <a:ext uri="{FF2B5EF4-FFF2-40B4-BE49-F238E27FC236}">
                  <a16:creationId xmlns:a16="http://schemas.microsoft.com/office/drawing/2014/main" id="{B3AFC9EB-CD67-B908-C378-F5B852FB3B5B}"/>
                </a:ext>
              </a:extLst>
            </p:cNvPr>
            <p:cNvCxnSpPr/>
            <p:nvPr/>
          </p:nvCxnSpPr>
          <p:spPr>
            <a:xfrm flipH="1" flipV="1">
              <a:off x="9912693" y="1989438"/>
              <a:ext cx="370703" cy="1488989"/>
            </a:xfrm>
            <a:prstGeom prst="line">
              <a:avLst/>
            </a:prstGeom>
            <a:ln>
              <a:solidFill>
                <a:srgbClr val="6EFF47"/>
              </a:solidFill>
            </a:ln>
            <a:effectLst>
              <a:glow rad="63500">
                <a:srgbClr val="30FC00">
                  <a:alpha val="40000"/>
                </a:srgbClr>
              </a:glow>
            </a:effectLst>
          </p:spPr>
          <p:style>
            <a:lnRef idx="1">
              <a:schemeClr val="accent1"/>
            </a:lnRef>
            <a:fillRef idx="0">
              <a:schemeClr val="accent1"/>
            </a:fillRef>
            <a:effectRef idx="0">
              <a:schemeClr val="accent1"/>
            </a:effectRef>
            <a:fontRef idx="minor">
              <a:schemeClr val="tx1"/>
            </a:fontRef>
          </p:style>
        </p:cxnSp>
        <p:cxnSp>
          <p:nvCxnSpPr>
            <p:cNvPr id="31" name="Connecteur droit 10">
              <a:extLst>
                <a:ext uri="{FF2B5EF4-FFF2-40B4-BE49-F238E27FC236}">
                  <a16:creationId xmlns:a16="http://schemas.microsoft.com/office/drawing/2014/main" id="{A856A399-721B-CF14-4739-BCC85DEC8B9F}"/>
                </a:ext>
              </a:extLst>
            </p:cNvPr>
            <p:cNvCxnSpPr>
              <a:cxnSpLocks/>
            </p:cNvCxnSpPr>
            <p:nvPr/>
          </p:nvCxnSpPr>
          <p:spPr>
            <a:xfrm flipH="1" flipV="1">
              <a:off x="9538901" y="2004883"/>
              <a:ext cx="130261" cy="633284"/>
            </a:xfrm>
            <a:prstGeom prst="line">
              <a:avLst/>
            </a:prstGeom>
            <a:ln>
              <a:solidFill>
                <a:srgbClr val="0096FF"/>
              </a:solidFill>
            </a:ln>
            <a:effectLst>
              <a:glow rad="63500">
                <a:srgbClr val="0096FF">
                  <a:alpha val="40000"/>
                </a:srgbClr>
              </a:glow>
            </a:effectLst>
          </p:spPr>
          <p:style>
            <a:lnRef idx="1">
              <a:schemeClr val="accent1"/>
            </a:lnRef>
            <a:fillRef idx="0">
              <a:schemeClr val="accent1"/>
            </a:fillRef>
            <a:effectRef idx="0">
              <a:schemeClr val="accent1"/>
            </a:effectRef>
            <a:fontRef idx="minor">
              <a:schemeClr val="tx1"/>
            </a:fontRef>
          </p:style>
        </p:cxnSp>
        <p:cxnSp>
          <p:nvCxnSpPr>
            <p:cNvPr id="32" name="Connecteur droit 12">
              <a:extLst>
                <a:ext uri="{FF2B5EF4-FFF2-40B4-BE49-F238E27FC236}">
                  <a16:creationId xmlns:a16="http://schemas.microsoft.com/office/drawing/2014/main" id="{F092EB3E-762B-D4AC-1C5D-293A729A5884}"/>
                </a:ext>
              </a:extLst>
            </p:cNvPr>
            <p:cNvCxnSpPr/>
            <p:nvPr/>
          </p:nvCxnSpPr>
          <p:spPr>
            <a:xfrm flipH="1" flipV="1">
              <a:off x="10524353" y="3589638"/>
              <a:ext cx="67962" cy="216243"/>
            </a:xfrm>
            <a:prstGeom prst="line">
              <a:avLst/>
            </a:prstGeom>
            <a:ln>
              <a:solidFill>
                <a:srgbClr val="7030A0"/>
              </a:solidFill>
            </a:ln>
            <a:effectLst>
              <a:glow rad="101600">
                <a:srgbClr val="FF33CC">
                  <a:alpha val="60000"/>
                </a:srgbClr>
              </a:glow>
            </a:effectLst>
          </p:spPr>
          <p:style>
            <a:lnRef idx="1">
              <a:schemeClr val="accent1"/>
            </a:lnRef>
            <a:fillRef idx="0">
              <a:schemeClr val="accent1"/>
            </a:fillRef>
            <a:effectRef idx="0">
              <a:schemeClr val="accent1"/>
            </a:effectRef>
            <a:fontRef idx="minor">
              <a:schemeClr val="tx1"/>
            </a:fontRef>
          </p:style>
        </p:cxnSp>
      </p:grpSp>
      <p:sp>
        <p:nvSpPr>
          <p:cNvPr id="33" name="TextBox 44">
            <a:extLst>
              <a:ext uri="{FF2B5EF4-FFF2-40B4-BE49-F238E27FC236}">
                <a16:creationId xmlns:a16="http://schemas.microsoft.com/office/drawing/2014/main" id="{B43101E0-F369-C0D7-2860-8A9D1BF68476}"/>
              </a:ext>
            </a:extLst>
          </p:cNvPr>
          <p:cNvSpPr txBox="1"/>
          <p:nvPr/>
        </p:nvSpPr>
        <p:spPr>
          <a:xfrm>
            <a:off x="7860243" y="1959346"/>
            <a:ext cx="283448" cy="307777"/>
          </a:xfrm>
          <a:prstGeom prst="rect">
            <a:avLst/>
          </a:prstGeom>
          <a:noFill/>
        </p:spPr>
        <p:txBody>
          <a:bodyPr wrap="square">
            <a:spAutoFit/>
          </a:bodyPr>
          <a:lstStyle/>
          <a:p>
            <a:pPr algn="l"/>
            <a:r>
              <a:rPr lang="en-GB" sz="1400" dirty="0">
                <a:solidFill>
                  <a:srgbClr val="FF7E00"/>
                </a:solidFill>
              </a:rPr>
              <a:t>C</a:t>
            </a:r>
          </a:p>
        </p:txBody>
      </p:sp>
      <p:sp>
        <p:nvSpPr>
          <p:cNvPr id="34" name="TextBox 45">
            <a:extLst>
              <a:ext uri="{FF2B5EF4-FFF2-40B4-BE49-F238E27FC236}">
                <a16:creationId xmlns:a16="http://schemas.microsoft.com/office/drawing/2014/main" id="{67E1B459-87FF-2190-FB2B-781B3C1F28F1}"/>
              </a:ext>
            </a:extLst>
          </p:cNvPr>
          <p:cNvSpPr txBox="1"/>
          <p:nvPr/>
        </p:nvSpPr>
        <p:spPr>
          <a:xfrm>
            <a:off x="7561644" y="1952434"/>
            <a:ext cx="244205" cy="276999"/>
          </a:xfrm>
          <a:prstGeom prst="rect">
            <a:avLst/>
          </a:prstGeom>
          <a:noFill/>
        </p:spPr>
        <p:txBody>
          <a:bodyPr wrap="square" rtlCol="0">
            <a:spAutoFit/>
          </a:bodyPr>
          <a:lstStyle/>
          <a:p>
            <a:pPr algn="l"/>
            <a:r>
              <a:rPr lang="en-GB" sz="1200" dirty="0">
                <a:solidFill>
                  <a:srgbClr val="6EFF47"/>
                </a:solidFill>
              </a:rPr>
              <a:t>B</a:t>
            </a:r>
          </a:p>
        </p:txBody>
      </p:sp>
      <p:sp>
        <p:nvSpPr>
          <p:cNvPr id="35" name="TextBox 46">
            <a:extLst>
              <a:ext uri="{FF2B5EF4-FFF2-40B4-BE49-F238E27FC236}">
                <a16:creationId xmlns:a16="http://schemas.microsoft.com/office/drawing/2014/main" id="{33B1C594-7A57-9C92-39FD-DC8A91A81D65}"/>
              </a:ext>
            </a:extLst>
          </p:cNvPr>
          <p:cNvSpPr txBox="1"/>
          <p:nvPr/>
        </p:nvSpPr>
        <p:spPr>
          <a:xfrm>
            <a:off x="7281867" y="1941308"/>
            <a:ext cx="244205" cy="276999"/>
          </a:xfrm>
          <a:prstGeom prst="rect">
            <a:avLst/>
          </a:prstGeom>
          <a:noFill/>
        </p:spPr>
        <p:txBody>
          <a:bodyPr wrap="square" rtlCol="0">
            <a:spAutoFit/>
          </a:bodyPr>
          <a:lstStyle/>
          <a:p>
            <a:pPr algn="l"/>
            <a:r>
              <a:rPr lang="en-GB" sz="1200" dirty="0">
                <a:solidFill>
                  <a:srgbClr val="0096FF"/>
                </a:solidFill>
              </a:rPr>
              <a:t>A</a:t>
            </a:r>
          </a:p>
        </p:txBody>
      </p:sp>
      <p:sp>
        <p:nvSpPr>
          <p:cNvPr id="45" name="TextBox 44">
            <a:extLst>
              <a:ext uri="{FF2B5EF4-FFF2-40B4-BE49-F238E27FC236}">
                <a16:creationId xmlns:a16="http://schemas.microsoft.com/office/drawing/2014/main" id="{019A4564-91FA-173E-3F93-517F9C806D1B}"/>
              </a:ext>
            </a:extLst>
          </p:cNvPr>
          <p:cNvSpPr txBox="1"/>
          <p:nvPr/>
        </p:nvSpPr>
        <p:spPr>
          <a:xfrm>
            <a:off x="7815792" y="2542347"/>
            <a:ext cx="283448" cy="307777"/>
          </a:xfrm>
          <a:prstGeom prst="rect">
            <a:avLst/>
          </a:prstGeom>
          <a:noFill/>
        </p:spPr>
        <p:txBody>
          <a:bodyPr wrap="square">
            <a:spAutoFit/>
          </a:bodyPr>
          <a:lstStyle/>
          <a:p>
            <a:pPr algn="l"/>
            <a:r>
              <a:rPr lang="en-GB" sz="1400" dirty="0">
                <a:solidFill>
                  <a:srgbClr val="9034A7"/>
                </a:solidFill>
              </a:rPr>
              <a:t>D</a:t>
            </a:r>
          </a:p>
        </p:txBody>
      </p:sp>
      <p:sp>
        <p:nvSpPr>
          <p:cNvPr id="21" name="Titel 1">
            <a:extLst>
              <a:ext uri="{FF2B5EF4-FFF2-40B4-BE49-F238E27FC236}">
                <a16:creationId xmlns:a16="http://schemas.microsoft.com/office/drawing/2014/main" id="{7917204B-16A6-467C-902A-D29D88089A42}"/>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FSI “in-fiber” prototype and first tests</a:t>
            </a:r>
            <a:endParaRPr lang="en-US" sz="1800"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1700C6E6-39C7-4CF7-998A-A66610DD1F38}"/>
              </a:ext>
            </a:extLst>
          </p:cNvPr>
          <p:cNvSpPr txBox="1"/>
          <p:nvPr/>
        </p:nvSpPr>
        <p:spPr>
          <a:xfrm>
            <a:off x="62504" y="3507854"/>
            <a:ext cx="5519460" cy="830997"/>
          </a:xfrm>
          <a:prstGeom prst="rect">
            <a:avLst/>
          </a:prstGeom>
          <a:noFill/>
        </p:spPr>
        <p:txBody>
          <a:bodyPr wrap="none" rtlCol="0">
            <a:spAutoFit/>
          </a:bodyPr>
          <a:lstStyle/>
          <a:p>
            <a:pPr marL="171450" indent="-171450" algn="l">
              <a:buFont typeface="Wingdings" panose="05000000000000000000" pitchFamily="2" charset="2"/>
              <a:buChar char="Ø"/>
            </a:pPr>
            <a:r>
              <a:rPr lang="en-GB" sz="1200" dirty="0"/>
              <a:t>A bench has been assembled</a:t>
            </a:r>
          </a:p>
          <a:p>
            <a:pPr marL="171450" indent="-171450" algn="l">
              <a:buFont typeface="Wingdings" panose="05000000000000000000" pitchFamily="2" charset="2"/>
              <a:buChar char="Ø"/>
            </a:pPr>
            <a:r>
              <a:rPr lang="en-GB" sz="1200" dirty="0"/>
              <a:t>3 independent measuring portions + “regular” in-air measurement at the end</a:t>
            </a:r>
          </a:p>
          <a:p>
            <a:pPr marL="171450" indent="-171450" algn="l">
              <a:buFont typeface="Wingdings" panose="05000000000000000000" pitchFamily="2" charset="2"/>
              <a:buChar char="Ø"/>
            </a:pPr>
            <a:r>
              <a:rPr lang="en-GB" sz="1200" dirty="0"/>
              <a:t>Verification thanks to regular FSI measurements </a:t>
            </a:r>
          </a:p>
          <a:p>
            <a:pPr marL="171450" indent="-171450" algn="l">
              <a:buFont typeface="Wingdings" panose="05000000000000000000" pitchFamily="2" charset="2"/>
              <a:buChar char="Ø"/>
            </a:pPr>
            <a:r>
              <a:rPr lang="en-GB" sz="1200" dirty="0"/>
              <a:t>“Stability bench” made by gluing a </a:t>
            </a:r>
            <a:r>
              <a:rPr lang="en-GB" sz="1200" dirty="0" err="1"/>
              <a:t>fiber</a:t>
            </a:r>
            <a:r>
              <a:rPr lang="en-GB" sz="1200" dirty="0"/>
              <a:t> to an aluminium plate  </a:t>
            </a:r>
          </a:p>
        </p:txBody>
      </p:sp>
      <p:sp>
        <p:nvSpPr>
          <p:cNvPr id="23" name="Textfeld 1">
            <a:extLst>
              <a:ext uri="{FF2B5EF4-FFF2-40B4-BE49-F238E27FC236}">
                <a16:creationId xmlns:a16="http://schemas.microsoft.com/office/drawing/2014/main" id="{5B06A802-FC00-42CA-B194-1C4B635EBC86}"/>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14/06/2022, 2</a:t>
            </a:r>
            <a:r>
              <a:rPr lang="en-US" sz="900" baseline="30000" dirty="0">
                <a:solidFill>
                  <a:schemeClr val="bg1"/>
                </a:solidFill>
              </a:rPr>
              <a:t>nd</a:t>
            </a:r>
            <a:r>
              <a:rPr lang="en-US" sz="900" dirty="0">
                <a:solidFill>
                  <a:schemeClr val="bg1"/>
                </a:solidFill>
              </a:rPr>
              <a:t> year CST presentation</a:t>
            </a:r>
          </a:p>
        </p:txBody>
      </p:sp>
    </p:spTree>
    <p:extLst>
      <p:ext uri="{BB962C8B-B14F-4D97-AF65-F5344CB8AC3E}">
        <p14:creationId xmlns:p14="http://schemas.microsoft.com/office/powerpoint/2010/main" val="553160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e 23">
            <a:extLst>
              <a:ext uri="{FF2B5EF4-FFF2-40B4-BE49-F238E27FC236}">
                <a16:creationId xmlns:a16="http://schemas.microsoft.com/office/drawing/2014/main" id="{590C5021-3151-4CCE-AEE2-D2F7B36D20DD}"/>
              </a:ext>
            </a:extLst>
          </p:cNvPr>
          <p:cNvGrpSpPr/>
          <p:nvPr/>
        </p:nvGrpSpPr>
        <p:grpSpPr>
          <a:xfrm>
            <a:off x="5562088" y="401240"/>
            <a:ext cx="3510390" cy="4680520"/>
            <a:chOff x="7048500" y="0"/>
            <a:chExt cx="5143500" cy="6858000"/>
          </a:xfrm>
        </p:grpSpPr>
        <p:pic>
          <p:nvPicPr>
            <p:cNvPr id="51" name="Image 4">
              <a:extLst>
                <a:ext uri="{FF2B5EF4-FFF2-40B4-BE49-F238E27FC236}">
                  <a16:creationId xmlns:a16="http://schemas.microsoft.com/office/drawing/2014/main" id="{9471FE0C-4CC0-4DC3-AE4F-61C96C9690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8500" y="0"/>
              <a:ext cx="5143500" cy="6858000"/>
            </a:xfrm>
            <a:prstGeom prst="rect">
              <a:avLst/>
            </a:prstGeom>
          </p:spPr>
        </p:pic>
        <p:cxnSp>
          <p:nvCxnSpPr>
            <p:cNvPr id="52" name="Connecteur droit 6">
              <a:extLst>
                <a:ext uri="{FF2B5EF4-FFF2-40B4-BE49-F238E27FC236}">
                  <a16:creationId xmlns:a16="http://schemas.microsoft.com/office/drawing/2014/main" id="{500BAAB0-7C61-408D-AB8B-C5A894A1FC39}"/>
                </a:ext>
              </a:extLst>
            </p:cNvPr>
            <p:cNvCxnSpPr>
              <a:cxnSpLocks/>
            </p:cNvCxnSpPr>
            <p:nvPr/>
          </p:nvCxnSpPr>
          <p:spPr>
            <a:xfrm flipH="1" flipV="1">
              <a:off x="10300386" y="2045043"/>
              <a:ext cx="1030760" cy="2774092"/>
            </a:xfrm>
            <a:prstGeom prst="line">
              <a:avLst/>
            </a:prstGeom>
            <a:ln>
              <a:solidFill>
                <a:srgbClr val="FF7E00"/>
              </a:solidFill>
            </a:ln>
            <a:effectLst>
              <a:glow rad="63500">
                <a:srgbClr val="FF7E00">
                  <a:alpha val="40000"/>
                </a:srgbClr>
              </a:glow>
            </a:effectLst>
          </p:spPr>
          <p:style>
            <a:lnRef idx="1">
              <a:schemeClr val="accent1"/>
            </a:lnRef>
            <a:fillRef idx="0">
              <a:schemeClr val="accent1"/>
            </a:fillRef>
            <a:effectRef idx="0">
              <a:schemeClr val="accent1"/>
            </a:effectRef>
            <a:fontRef idx="minor">
              <a:schemeClr val="tx1"/>
            </a:fontRef>
          </p:style>
        </p:cxnSp>
        <p:cxnSp>
          <p:nvCxnSpPr>
            <p:cNvPr id="53" name="Connecteur droit 8">
              <a:extLst>
                <a:ext uri="{FF2B5EF4-FFF2-40B4-BE49-F238E27FC236}">
                  <a16:creationId xmlns:a16="http://schemas.microsoft.com/office/drawing/2014/main" id="{651796D5-C740-4D24-9AC2-EC4669A6F5F9}"/>
                </a:ext>
              </a:extLst>
            </p:cNvPr>
            <p:cNvCxnSpPr/>
            <p:nvPr/>
          </p:nvCxnSpPr>
          <p:spPr>
            <a:xfrm flipH="1" flipV="1">
              <a:off x="9912693" y="1989438"/>
              <a:ext cx="370703" cy="1488989"/>
            </a:xfrm>
            <a:prstGeom prst="line">
              <a:avLst/>
            </a:prstGeom>
            <a:ln>
              <a:solidFill>
                <a:srgbClr val="6EFF47"/>
              </a:solidFill>
            </a:ln>
            <a:effectLst>
              <a:glow rad="63500">
                <a:srgbClr val="30FC00">
                  <a:alpha val="40000"/>
                </a:srgbClr>
              </a:glow>
            </a:effectLst>
          </p:spPr>
          <p:style>
            <a:lnRef idx="1">
              <a:schemeClr val="accent1"/>
            </a:lnRef>
            <a:fillRef idx="0">
              <a:schemeClr val="accent1"/>
            </a:fillRef>
            <a:effectRef idx="0">
              <a:schemeClr val="accent1"/>
            </a:effectRef>
            <a:fontRef idx="minor">
              <a:schemeClr val="tx1"/>
            </a:fontRef>
          </p:style>
        </p:cxnSp>
        <p:cxnSp>
          <p:nvCxnSpPr>
            <p:cNvPr id="54" name="Connecteur droit 10">
              <a:extLst>
                <a:ext uri="{FF2B5EF4-FFF2-40B4-BE49-F238E27FC236}">
                  <a16:creationId xmlns:a16="http://schemas.microsoft.com/office/drawing/2014/main" id="{5499A054-F028-4209-BE78-0BA9D6F368CB}"/>
                </a:ext>
              </a:extLst>
            </p:cNvPr>
            <p:cNvCxnSpPr>
              <a:cxnSpLocks/>
            </p:cNvCxnSpPr>
            <p:nvPr/>
          </p:nvCxnSpPr>
          <p:spPr>
            <a:xfrm flipH="1" flipV="1">
              <a:off x="9538901" y="2004883"/>
              <a:ext cx="130261" cy="633284"/>
            </a:xfrm>
            <a:prstGeom prst="line">
              <a:avLst/>
            </a:prstGeom>
            <a:ln>
              <a:solidFill>
                <a:srgbClr val="0096FF"/>
              </a:solidFill>
            </a:ln>
            <a:effectLst>
              <a:glow rad="63500">
                <a:srgbClr val="0096FF">
                  <a:alpha val="40000"/>
                </a:srgbClr>
              </a:glow>
            </a:effectLst>
          </p:spPr>
          <p:style>
            <a:lnRef idx="1">
              <a:schemeClr val="accent1"/>
            </a:lnRef>
            <a:fillRef idx="0">
              <a:schemeClr val="accent1"/>
            </a:fillRef>
            <a:effectRef idx="0">
              <a:schemeClr val="accent1"/>
            </a:effectRef>
            <a:fontRef idx="minor">
              <a:schemeClr val="tx1"/>
            </a:fontRef>
          </p:style>
        </p:cxnSp>
        <p:cxnSp>
          <p:nvCxnSpPr>
            <p:cNvPr id="55" name="Connecteur droit 12">
              <a:extLst>
                <a:ext uri="{FF2B5EF4-FFF2-40B4-BE49-F238E27FC236}">
                  <a16:creationId xmlns:a16="http://schemas.microsoft.com/office/drawing/2014/main" id="{F3185949-3784-481C-9E7A-A6D69EBF6CC2}"/>
                </a:ext>
              </a:extLst>
            </p:cNvPr>
            <p:cNvCxnSpPr/>
            <p:nvPr/>
          </p:nvCxnSpPr>
          <p:spPr>
            <a:xfrm flipH="1" flipV="1">
              <a:off x="10524353" y="3589638"/>
              <a:ext cx="67962" cy="216243"/>
            </a:xfrm>
            <a:prstGeom prst="line">
              <a:avLst/>
            </a:prstGeom>
            <a:ln>
              <a:solidFill>
                <a:srgbClr val="7030A0"/>
              </a:solidFill>
            </a:ln>
            <a:effectLst>
              <a:glow rad="101600">
                <a:srgbClr val="FF33CC">
                  <a:alpha val="60000"/>
                </a:srgbClr>
              </a:glow>
            </a:effectLst>
          </p:spPr>
          <p:style>
            <a:lnRef idx="1">
              <a:schemeClr val="accent1"/>
            </a:lnRef>
            <a:fillRef idx="0">
              <a:schemeClr val="accent1"/>
            </a:fillRef>
            <a:effectRef idx="0">
              <a:schemeClr val="accent1"/>
            </a:effectRef>
            <a:fontRef idx="minor">
              <a:schemeClr val="tx1"/>
            </a:fontRef>
          </p:style>
        </p:cxnSp>
      </p:grpSp>
      <p:sp>
        <p:nvSpPr>
          <p:cNvPr id="56" name="TextBox 44">
            <a:extLst>
              <a:ext uri="{FF2B5EF4-FFF2-40B4-BE49-F238E27FC236}">
                <a16:creationId xmlns:a16="http://schemas.microsoft.com/office/drawing/2014/main" id="{1A0618A9-BE22-4D11-9E77-98055339E362}"/>
              </a:ext>
            </a:extLst>
          </p:cNvPr>
          <p:cNvSpPr txBox="1"/>
          <p:nvPr/>
        </p:nvSpPr>
        <p:spPr>
          <a:xfrm>
            <a:off x="7860243" y="1959346"/>
            <a:ext cx="283448" cy="307777"/>
          </a:xfrm>
          <a:prstGeom prst="rect">
            <a:avLst/>
          </a:prstGeom>
          <a:noFill/>
        </p:spPr>
        <p:txBody>
          <a:bodyPr wrap="square">
            <a:spAutoFit/>
          </a:bodyPr>
          <a:lstStyle/>
          <a:p>
            <a:pPr algn="l"/>
            <a:r>
              <a:rPr lang="en-GB" sz="1400" dirty="0">
                <a:solidFill>
                  <a:srgbClr val="FF7E00"/>
                </a:solidFill>
              </a:rPr>
              <a:t>C</a:t>
            </a:r>
          </a:p>
        </p:txBody>
      </p:sp>
      <p:sp>
        <p:nvSpPr>
          <p:cNvPr id="57" name="TextBox 45">
            <a:extLst>
              <a:ext uri="{FF2B5EF4-FFF2-40B4-BE49-F238E27FC236}">
                <a16:creationId xmlns:a16="http://schemas.microsoft.com/office/drawing/2014/main" id="{CA6FE016-0A6C-4E14-A3F5-AB0EA9973F64}"/>
              </a:ext>
            </a:extLst>
          </p:cNvPr>
          <p:cNvSpPr txBox="1"/>
          <p:nvPr/>
        </p:nvSpPr>
        <p:spPr>
          <a:xfrm>
            <a:off x="7561644" y="1952434"/>
            <a:ext cx="244205" cy="276999"/>
          </a:xfrm>
          <a:prstGeom prst="rect">
            <a:avLst/>
          </a:prstGeom>
          <a:noFill/>
        </p:spPr>
        <p:txBody>
          <a:bodyPr wrap="square" rtlCol="0">
            <a:spAutoFit/>
          </a:bodyPr>
          <a:lstStyle/>
          <a:p>
            <a:pPr algn="l"/>
            <a:r>
              <a:rPr lang="en-GB" sz="1200" dirty="0">
                <a:solidFill>
                  <a:srgbClr val="6EFF47"/>
                </a:solidFill>
              </a:rPr>
              <a:t>B</a:t>
            </a:r>
          </a:p>
        </p:txBody>
      </p:sp>
      <p:sp>
        <p:nvSpPr>
          <p:cNvPr id="58" name="TextBox 46">
            <a:extLst>
              <a:ext uri="{FF2B5EF4-FFF2-40B4-BE49-F238E27FC236}">
                <a16:creationId xmlns:a16="http://schemas.microsoft.com/office/drawing/2014/main" id="{3FF0BB98-9962-47F6-A354-229B9A0DCB6D}"/>
              </a:ext>
            </a:extLst>
          </p:cNvPr>
          <p:cNvSpPr txBox="1"/>
          <p:nvPr/>
        </p:nvSpPr>
        <p:spPr>
          <a:xfrm>
            <a:off x="7281867" y="1941308"/>
            <a:ext cx="244205" cy="276999"/>
          </a:xfrm>
          <a:prstGeom prst="rect">
            <a:avLst/>
          </a:prstGeom>
          <a:noFill/>
        </p:spPr>
        <p:txBody>
          <a:bodyPr wrap="square" rtlCol="0">
            <a:spAutoFit/>
          </a:bodyPr>
          <a:lstStyle/>
          <a:p>
            <a:pPr algn="l"/>
            <a:r>
              <a:rPr lang="en-GB" sz="1200" dirty="0">
                <a:solidFill>
                  <a:srgbClr val="0096FF"/>
                </a:solidFill>
              </a:rPr>
              <a:t>A</a:t>
            </a:r>
          </a:p>
        </p:txBody>
      </p:sp>
      <p:sp>
        <p:nvSpPr>
          <p:cNvPr id="59" name="TextBox 58">
            <a:extLst>
              <a:ext uri="{FF2B5EF4-FFF2-40B4-BE49-F238E27FC236}">
                <a16:creationId xmlns:a16="http://schemas.microsoft.com/office/drawing/2014/main" id="{5A68D912-9FFC-4D14-888A-EE31151520CD}"/>
              </a:ext>
            </a:extLst>
          </p:cNvPr>
          <p:cNvSpPr txBox="1"/>
          <p:nvPr/>
        </p:nvSpPr>
        <p:spPr>
          <a:xfrm>
            <a:off x="7815792" y="2542347"/>
            <a:ext cx="283448" cy="307777"/>
          </a:xfrm>
          <a:prstGeom prst="rect">
            <a:avLst/>
          </a:prstGeom>
          <a:noFill/>
        </p:spPr>
        <p:txBody>
          <a:bodyPr wrap="square">
            <a:spAutoFit/>
          </a:bodyPr>
          <a:lstStyle/>
          <a:p>
            <a:pPr algn="l"/>
            <a:r>
              <a:rPr lang="en-GB" sz="1400" dirty="0">
                <a:solidFill>
                  <a:srgbClr val="9034A7"/>
                </a:solidFill>
              </a:rPr>
              <a:t>D</a:t>
            </a:r>
          </a:p>
        </p:txBody>
      </p:sp>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39</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FSI “in-fiber” prototype and first tests</a:t>
            </a:r>
            <a:endParaRPr lang="en-US" sz="1800" dirty="0">
              <a:latin typeface="Arial" panose="020B0604020202020204" pitchFamily="34" charset="0"/>
              <a:cs typeface="Arial" panose="020B0604020202020204" pitchFamily="34" charset="0"/>
            </a:endParaRPr>
          </a:p>
        </p:txBody>
      </p:sp>
      <p:pic>
        <p:nvPicPr>
          <p:cNvPr id="38" name="Picture 37" descr="Diagram&#10;&#10;Description automatically generated">
            <a:extLst>
              <a:ext uri="{FF2B5EF4-FFF2-40B4-BE49-F238E27FC236}">
                <a16:creationId xmlns:a16="http://schemas.microsoft.com/office/drawing/2014/main" id="{8D97600D-3533-4FD7-A1FD-4D5A149FCFE0}"/>
              </a:ext>
            </a:extLst>
          </p:cNvPr>
          <p:cNvPicPr>
            <a:picLocks noChangeAspect="1"/>
          </p:cNvPicPr>
          <p:nvPr/>
        </p:nvPicPr>
        <p:blipFill rotWithShape="1">
          <a:blip r:embed="rId5">
            <a:extLst>
              <a:ext uri="{28A0092B-C50C-407E-A947-70E740481C1C}">
                <a14:useLocalDpi xmlns:a14="http://schemas.microsoft.com/office/drawing/2010/main" val="0"/>
              </a:ext>
            </a:extLst>
          </a:blip>
          <a:srcRect t="5003"/>
          <a:stretch/>
        </p:blipFill>
        <p:spPr>
          <a:xfrm>
            <a:off x="321650" y="2228576"/>
            <a:ext cx="2450150" cy="1416006"/>
          </a:xfrm>
          <a:prstGeom prst="rect">
            <a:avLst/>
          </a:prstGeom>
        </p:spPr>
      </p:pic>
      <p:pic>
        <p:nvPicPr>
          <p:cNvPr id="39" name="Picture 38" descr="Chart, histogram&#10;&#10;Description automatically generated">
            <a:extLst>
              <a:ext uri="{FF2B5EF4-FFF2-40B4-BE49-F238E27FC236}">
                <a16:creationId xmlns:a16="http://schemas.microsoft.com/office/drawing/2014/main" id="{D1D0324E-E57C-422C-BF9F-D250EE8A1955}"/>
              </a:ext>
            </a:extLst>
          </p:cNvPr>
          <p:cNvPicPr>
            <a:picLocks noChangeAspect="1"/>
          </p:cNvPicPr>
          <p:nvPr/>
        </p:nvPicPr>
        <p:blipFill rotWithShape="1">
          <a:blip r:embed="rId6">
            <a:extLst>
              <a:ext uri="{28A0092B-C50C-407E-A947-70E740481C1C}">
                <a14:useLocalDpi xmlns:a14="http://schemas.microsoft.com/office/drawing/2010/main" val="0"/>
              </a:ext>
            </a:extLst>
          </a:blip>
          <a:srcRect t="6433"/>
          <a:stretch/>
        </p:blipFill>
        <p:spPr>
          <a:xfrm>
            <a:off x="321650" y="802953"/>
            <a:ext cx="2450150" cy="1370380"/>
          </a:xfrm>
          <a:prstGeom prst="rect">
            <a:avLst/>
          </a:prstGeom>
        </p:spPr>
      </p:pic>
      <p:pic>
        <p:nvPicPr>
          <p:cNvPr id="40" name="Picture 39" descr="Chart&#10;&#10;Description automatically generated">
            <a:extLst>
              <a:ext uri="{FF2B5EF4-FFF2-40B4-BE49-F238E27FC236}">
                <a16:creationId xmlns:a16="http://schemas.microsoft.com/office/drawing/2014/main" id="{80448308-4317-4582-9D03-70F9D7D4B6BF}"/>
              </a:ext>
            </a:extLst>
          </p:cNvPr>
          <p:cNvPicPr>
            <a:picLocks noChangeAspect="1"/>
          </p:cNvPicPr>
          <p:nvPr/>
        </p:nvPicPr>
        <p:blipFill rotWithShape="1">
          <a:blip r:embed="rId7">
            <a:extLst>
              <a:ext uri="{28A0092B-C50C-407E-A947-70E740481C1C}">
                <a14:useLocalDpi xmlns:a14="http://schemas.microsoft.com/office/drawing/2010/main" val="0"/>
              </a:ext>
            </a:extLst>
          </a:blip>
          <a:srcRect t="5299"/>
          <a:stretch/>
        </p:blipFill>
        <p:spPr>
          <a:xfrm>
            <a:off x="321650" y="3670844"/>
            <a:ext cx="2450149" cy="1469332"/>
          </a:xfrm>
          <a:prstGeom prst="rect">
            <a:avLst/>
          </a:prstGeom>
        </p:spPr>
      </p:pic>
      <p:sp>
        <p:nvSpPr>
          <p:cNvPr id="42" name="TextBox 41">
            <a:extLst>
              <a:ext uri="{FF2B5EF4-FFF2-40B4-BE49-F238E27FC236}">
                <a16:creationId xmlns:a16="http://schemas.microsoft.com/office/drawing/2014/main" id="{294000B7-E971-4A95-980B-707444D9245C}"/>
              </a:ext>
            </a:extLst>
          </p:cNvPr>
          <p:cNvSpPr txBox="1"/>
          <p:nvPr/>
        </p:nvSpPr>
        <p:spPr>
          <a:xfrm>
            <a:off x="2277523" y="856094"/>
            <a:ext cx="244205" cy="276999"/>
          </a:xfrm>
          <a:prstGeom prst="rect">
            <a:avLst/>
          </a:prstGeom>
          <a:noFill/>
        </p:spPr>
        <p:txBody>
          <a:bodyPr wrap="square" rtlCol="0">
            <a:spAutoFit/>
          </a:bodyPr>
          <a:lstStyle/>
          <a:p>
            <a:pPr algn="l"/>
            <a:r>
              <a:rPr lang="en-GB" sz="1200" dirty="0"/>
              <a:t>A</a:t>
            </a:r>
          </a:p>
        </p:txBody>
      </p:sp>
      <p:sp>
        <p:nvSpPr>
          <p:cNvPr id="43" name="TextBox 42">
            <a:extLst>
              <a:ext uri="{FF2B5EF4-FFF2-40B4-BE49-F238E27FC236}">
                <a16:creationId xmlns:a16="http://schemas.microsoft.com/office/drawing/2014/main" id="{1A75C154-B3BA-4D50-9274-741066C4D09A}"/>
              </a:ext>
            </a:extLst>
          </p:cNvPr>
          <p:cNvSpPr txBox="1"/>
          <p:nvPr/>
        </p:nvSpPr>
        <p:spPr>
          <a:xfrm>
            <a:off x="2265068" y="2330180"/>
            <a:ext cx="244205" cy="276999"/>
          </a:xfrm>
          <a:prstGeom prst="rect">
            <a:avLst/>
          </a:prstGeom>
          <a:noFill/>
        </p:spPr>
        <p:txBody>
          <a:bodyPr wrap="square" rtlCol="0">
            <a:spAutoFit/>
          </a:bodyPr>
          <a:lstStyle/>
          <a:p>
            <a:pPr algn="l"/>
            <a:r>
              <a:rPr lang="en-GB" sz="1200" dirty="0"/>
              <a:t>B</a:t>
            </a:r>
          </a:p>
        </p:txBody>
      </p:sp>
      <p:sp>
        <p:nvSpPr>
          <p:cNvPr id="44" name="TextBox 43">
            <a:extLst>
              <a:ext uri="{FF2B5EF4-FFF2-40B4-BE49-F238E27FC236}">
                <a16:creationId xmlns:a16="http://schemas.microsoft.com/office/drawing/2014/main" id="{BB1FBA80-0E2F-4DD5-9A17-7535F8527908}"/>
              </a:ext>
            </a:extLst>
          </p:cNvPr>
          <p:cNvSpPr txBox="1"/>
          <p:nvPr/>
        </p:nvSpPr>
        <p:spPr>
          <a:xfrm>
            <a:off x="2225825" y="3788307"/>
            <a:ext cx="283448" cy="307777"/>
          </a:xfrm>
          <a:prstGeom prst="rect">
            <a:avLst/>
          </a:prstGeom>
          <a:noFill/>
        </p:spPr>
        <p:txBody>
          <a:bodyPr wrap="square">
            <a:spAutoFit/>
          </a:bodyPr>
          <a:lstStyle/>
          <a:p>
            <a:pPr algn="l"/>
            <a:r>
              <a:rPr lang="en-GB" sz="1400" dirty="0"/>
              <a:t>C</a:t>
            </a:r>
          </a:p>
        </p:txBody>
      </p:sp>
      <p:cxnSp>
        <p:nvCxnSpPr>
          <p:cNvPr id="48" name="Connecteur droit avec flèche 27">
            <a:extLst>
              <a:ext uri="{FF2B5EF4-FFF2-40B4-BE49-F238E27FC236}">
                <a16:creationId xmlns:a16="http://schemas.microsoft.com/office/drawing/2014/main" id="{1B17B5CB-E71C-44F6-BFA3-C9CFBFCBF7BF}"/>
              </a:ext>
            </a:extLst>
          </p:cNvPr>
          <p:cNvCxnSpPr>
            <a:cxnSpLocks/>
          </p:cNvCxnSpPr>
          <p:nvPr/>
        </p:nvCxnSpPr>
        <p:spPr>
          <a:xfrm>
            <a:off x="5081803" y="2098557"/>
            <a:ext cx="1427652" cy="260039"/>
          </a:xfrm>
          <a:prstGeom prst="straightConnector1">
            <a:avLst/>
          </a:prstGeom>
          <a:ln>
            <a:solidFill>
              <a:srgbClr val="FF33CC"/>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necteur droit avec flèche 27">
            <a:extLst>
              <a:ext uri="{FF2B5EF4-FFF2-40B4-BE49-F238E27FC236}">
                <a16:creationId xmlns:a16="http://schemas.microsoft.com/office/drawing/2014/main" id="{8548AAF5-6215-44FE-99A2-0E4611B959B2}"/>
              </a:ext>
            </a:extLst>
          </p:cNvPr>
          <p:cNvCxnSpPr>
            <a:cxnSpLocks/>
          </p:cNvCxnSpPr>
          <p:nvPr/>
        </p:nvCxnSpPr>
        <p:spPr>
          <a:xfrm flipV="1">
            <a:off x="5148064" y="2935196"/>
            <a:ext cx="2810779" cy="941972"/>
          </a:xfrm>
          <a:prstGeom prst="straightConnector1">
            <a:avLst/>
          </a:prstGeom>
          <a:ln>
            <a:solidFill>
              <a:srgbClr val="FF33CC"/>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EB783E1A-3E85-42B0-8F55-11F92A3CBAC4}"/>
              </a:ext>
            </a:extLst>
          </p:cNvPr>
          <p:cNvPicPr>
            <a:picLocks noChangeAspect="1"/>
          </p:cNvPicPr>
          <p:nvPr/>
        </p:nvPicPr>
        <p:blipFill rotWithShape="1">
          <a:blip r:embed="rId8"/>
          <a:srcRect l="2648" r="2794"/>
          <a:stretch/>
        </p:blipFill>
        <p:spPr>
          <a:xfrm>
            <a:off x="2748268" y="1092259"/>
            <a:ext cx="2543812" cy="1574584"/>
          </a:xfrm>
          <a:prstGeom prst="rect">
            <a:avLst/>
          </a:prstGeom>
        </p:spPr>
      </p:pic>
      <p:pic>
        <p:nvPicPr>
          <p:cNvPr id="60" name="Picture 59" descr="Chart&#10;&#10;Description automatically generated with medium confidence">
            <a:extLst>
              <a:ext uri="{FF2B5EF4-FFF2-40B4-BE49-F238E27FC236}">
                <a16:creationId xmlns:a16="http://schemas.microsoft.com/office/drawing/2014/main" id="{7BA1999D-9948-44A7-87EF-8D8775BBD65C}"/>
              </a:ext>
            </a:extLst>
          </p:cNvPr>
          <p:cNvPicPr>
            <a:picLocks noChangeAspect="1"/>
          </p:cNvPicPr>
          <p:nvPr/>
        </p:nvPicPr>
        <p:blipFill rotWithShape="1">
          <a:blip r:embed="rId9">
            <a:extLst>
              <a:ext uri="{28A0092B-C50C-407E-A947-70E740481C1C}">
                <a14:useLocalDpi xmlns:a14="http://schemas.microsoft.com/office/drawing/2010/main" val="0"/>
              </a:ext>
            </a:extLst>
          </a:blip>
          <a:srcRect r="8007"/>
          <a:stretch/>
        </p:blipFill>
        <p:spPr>
          <a:xfrm>
            <a:off x="2827403" y="3212798"/>
            <a:ext cx="2294368" cy="1560822"/>
          </a:xfrm>
          <a:prstGeom prst="rect">
            <a:avLst/>
          </a:prstGeom>
        </p:spPr>
      </p:pic>
      <p:sp>
        <p:nvSpPr>
          <p:cNvPr id="61" name="Textfeld 1">
            <a:extLst>
              <a:ext uri="{FF2B5EF4-FFF2-40B4-BE49-F238E27FC236}">
                <a16:creationId xmlns:a16="http://schemas.microsoft.com/office/drawing/2014/main" id="{91835127-2E0B-48BA-80D5-52C9689A3A30}"/>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14/06/2022, 2</a:t>
            </a:r>
            <a:r>
              <a:rPr lang="en-US" sz="900" baseline="30000" dirty="0">
                <a:solidFill>
                  <a:schemeClr val="bg1"/>
                </a:solidFill>
              </a:rPr>
              <a:t>nd</a:t>
            </a:r>
            <a:r>
              <a:rPr lang="en-US" sz="900" dirty="0">
                <a:solidFill>
                  <a:schemeClr val="bg1"/>
                </a:solidFill>
              </a:rPr>
              <a:t> year CST presentation</a:t>
            </a:r>
          </a:p>
        </p:txBody>
      </p:sp>
    </p:spTree>
    <p:extLst>
      <p:ext uri="{BB962C8B-B14F-4D97-AF65-F5344CB8AC3E}">
        <p14:creationId xmlns:p14="http://schemas.microsoft.com/office/powerpoint/2010/main" val="54420074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e 23">
            <a:extLst>
              <a:ext uri="{FF2B5EF4-FFF2-40B4-BE49-F238E27FC236}">
                <a16:creationId xmlns:a16="http://schemas.microsoft.com/office/drawing/2014/main" id="{590C5021-3151-4CCE-AEE2-D2F7B36D20DD}"/>
              </a:ext>
            </a:extLst>
          </p:cNvPr>
          <p:cNvGrpSpPr/>
          <p:nvPr/>
        </p:nvGrpSpPr>
        <p:grpSpPr>
          <a:xfrm>
            <a:off x="5562088" y="401240"/>
            <a:ext cx="3510390" cy="4680520"/>
            <a:chOff x="7048500" y="0"/>
            <a:chExt cx="5143500" cy="6858000"/>
          </a:xfrm>
        </p:grpSpPr>
        <p:pic>
          <p:nvPicPr>
            <p:cNvPr id="51" name="Image 4">
              <a:extLst>
                <a:ext uri="{FF2B5EF4-FFF2-40B4-BE49-F238E27FC236}">
                  <a16:creationId xmlns:a16="http://schemas.microsoft.com/office/drawing/2014/main" id="{9471FE0C-4CC0-4DC3-AE4F-61C96C9690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8500" y="0"/>
              <a:ext cx="5143500" cy="6858000"/>
            </a:xfrm>
            <a:prstGeom prst="rect">
              <a:avLst/>
            </a:prstGeom>
          </p:spPr>
        </p:pic>
        <p:cxnSp>
          <p:nvCxnSpPr>
            <p:cNvPr id="52" name="Connecteur droit 6">
              <a:extLst>
                <a:ext uri="{FF2B5EF4-FFF2-40B4-BE49-F238E27FC236}">
                  <a16:creationId xmlns:a16="http://schemas.microsoft.com/office/drawing/2014/main" id="{500BAAB0-7C61-408D-AB8B-C5A894A1FC39}"/>
                </a:ext>
              </a:extLst>
            </p:cNvPr>
            <p:cNvCxnSpPr>
              <a:cxnSpLocks/>
            </p:cNvCxnSpPr>
            <p:nvPr/>
          </p:nvCxnSpPr>
          <p:spPr>
            <a:xfrm flipH="1" flipV="1">
              <a:off x="10300386" y="2045043"/>
              <a:ext cx="1030760" cy="2774092"/>
            </a:xfrm>
            <a:prstGeom prst="line">
              <a:avLst/>
            </a:prstGeom>
            <a:ln>
              <a:solidFill>
                <a:srgbClr val="FF7E00"/>
              </a:solidFill>
            </a:ln>
            <a:effectLst>
              <a:glow rad="63500">
                <a:srgbClr val="FF7E00">
                  <a:alpha val="40000"/>
                </a:srgbClr>
              </a:glow>
            </a:effectLst>
          </p:spPr>
          <p:style>
            <a:lnRef idx="1">
              <a:schemeClr val="accent1"/>
            </a:lnRef>
            <a:fillRef idx="0">
              <a:schemeClr val="accent1"/>
            </a:fillRef>
            <a:effectRef idx="0">
              <a:schemeClr val="accent1"/>
            </a:effectRef>
            <a:fontRef idx="minor">
              <a:schemeClr val="tx1"/>
            </a:fontRef>
          </p:style>
        </p:cxnSp>
        <p:cxnSp>
          <p:nvCxnSpPr>
            <p:cNvPr id="53" name="Connecteur droit 8">
              <a:extLst>
                <a:ext uri="{FF2B5EF4-FFF2-40B4-BE49-F238E27FC236}">
                  <a16:creationId xmlns:a16="http://schemas.microsoft.com/office/drawing/2014/main" id="{651796D5-C740-4D24-9AC2-EC4669A6F5F9}"/>
                </a:ext>
              </a:extLst>
            </p:cNvPr>
            <p:cNvCxnSpPr/>
            <p:nvPr/>
          </p:nvCxnSpPr>
          <p:spPr>
            <a:xfrm flipH="1" flipV="1">
              <a:off x="9912693" y="1989438"/>
              <a:ext cx="370703" cy="1488989"/>
            </a:xfrm>
            <a:prstGeom prst="line">
              <a:avLst/>
            </a:prstGeom>
            <a:ln>
              <a:solidFill>
                <a:srgbClr val="6EFF47"/>
              </a:solidFill>
            </a:ln>
            <a:effectLst>
              <a:glow rad="63500">
                <a:srgbClr val="30FC00">
                  <a:alpha val="40000"/>
                </a:srgbClr>
              </a:glow>
            </a:effectLst>
          </p:spPr>
          <p:style>
            <a:lnRef idx="1">
              <a:schemeClr val="accent1"/>
            </a:lnRef>
            <a:fillRef idx="0">
              <a:schemeClr val="accent1"/>
            </a:fillRef>
            <a:effectRef idx="0">
              <a:schemeClr val="accent1"/>
            </a:effectRef>
            <a:fontRef idx="minor">
              <a:schemeClr val="tx1"/>
            </a:fontRef>
          </p:style>
        </p:cxnSp>
        <p:cxnSp>
          <p:nvCxnSpPr>
            <p:cNvPr id="54" name="Connecteur droit 10">
              <a:extLst>
                <a:ext uri="{FF2B5EF4-FFF2-40B4-BE49-F238E27FC236}">
                  <a16:creationId xmlns:a16="http://schemas.microsoft.com/office/drawing/2014/main" id="{5499A054-F028-4209-BE78-0BA9D6F368CB}"/>
                </a:ext>
              </a:extLst>
            </p:cNvPr>
            <p:cNvCxnSpPr>
              <a:cxnSpLocks/>
            </p:cNvCxnSpPr>
            <p:nvPr/>
          </p:nvCxnSpPr>
          <p:spPr>
            <a:xfrm flipH="1" flipV="1">
              <a:off x="9538901" y="2004883"/>
              <a:ext cx="130261" cy="633284"/>
            </a:xfrm>
            <a:prstGeom prst="line">
              <a:avLst/>
            </a:prstGeom>
            <a:ln>
              <a:solidFill>
                <a:srgbClr val="0096FF"/>
              </a:solidFill>
            </a:ln>
            <a:effectLst>
              <a:glow rad="63500">
                <a:srgbClr val="0096FF">
                  <a:alpha val="40000"/>
                </a:srgbClr>
              </a:glow>
            </a:effectLst>
          </p:spPr>
          <p:style>
            <a:lnRef idx="1">
              <a:schemeClr val="accent1"/>
            </a:lnRef>
            <a:fillRef idx="0">
              <a:schemeClr val="accent1"/>
            </a:fillRef>
            <a:effectRef idx="0">
              <a:schemeClr val="accent1"/>
            </a:effectRef>
            <a:fontRef idx="minor">
              <a:schemeClr val="tx1"/>
            </a:fontRef>
          </p:style>
        </p:cxnSp>
        <p:cxnSp>
          <p:nvCxnSpPr>
            <p:cNvPr id="55" name="Connecteur droit 12">
              <a:extLst>
                <a:ext uri="{FF2B5EF4-FFF2-40B4-BE49-F238E27FC236}">
                  <a16:creationId xmlns:a16="http://schemas.microsoft.com/office/drawing/2014/main" id="{F3185949-3784-481C-9E7A-A6D69EBF6CC2}"/>
                </a:ext>
              </a:extLst>
            </p:cNvPr>
            <p:cNvCxnSpPr/>
            <p:nvPr/>
          </p:nvCxnSpPr>
          <p:spPr>
            <a:xfrm flipH="1" flipV="1">
              <a:off x="10524353" y="3589638"/>
              <a:ext cx="67962" cy="216243"/>
            </a:xfrm>
            <a:prstGeom prst="line">
              <a:avLst/>
            </a:prstGeom>
            <a:ln>
              <a:solidFill>
                <a:srgbClr val="7030A0"/>
              </a:solidFill>
            </a:ln>
            <a:effectLst>
              <a:glow rad="101600">
                <a:srgbClr val="FF33CC">
                  <a:alpha val="60000"/>
                </a:srgbClr>
              </a:glow>
            </a:effectLst>
          </p:spPr>
          <p:style>
            <a:lnRef idx="1">
              <a:schemeClr val="accent1"/>
            </a:lnRef>
            <a:fillRef idx="0">
              <a:schemeClr val="accent1"/>
            </a:fillRef>
            <a:effectRef idx="0">
              <a:schemeClr val="accent1"/>
            </a:effectRef>
            <a:fontRef idx="minor">
              <a:schemeClr val="tx1"/>
            </a:fontRef>
          </p:style>
        </p:cxnSp>
      </p:grpSp>
      <p:sp>
        <p:nvSpPr>
          <p:cNvPr id="56" name="TextBox 44">
            <a:extLst>
              <a:ext uri="{FF2B5EF4-FFF2-40B4-BE49-F238E27FC236}">
                <a16:creationId xmlns:a16="http://schemas.microsoft.com/office/drawing/2014/main" id="{1A0618A9-BE22-4D11-9E77-98055339E362}"/>
              </a:ext>
            </a:extLst>
          </p:cNvPr>
          <p:cNvSpPr txBox="1"/>
          <p:nvPr/>
        </p:nvSpPr>
        <p:spPr>
          <a:xfrm>
            <a:off x="7860243" y="1959346"/>
            <a:ext cx="283448" cy="307777"/>
          </a:xfrm>
          <a:prstGeom prst="rect">
            <a:avLst/>
          </a:prstGeom>
          <a:noFill/>
        </p:spPr>
        <p:txBody>
          <a:bodyPr wrap="square">
            <a:spAutoFit/>
          </a:bodyPr>
          <a:lstStyle/>
          <a:p>
            <a:pPr algn="l"/>
            <a:r>
              <a:rPr lang="en-GB" sz="1400" dirty="0">
                <a:solidFill>
                  <a:srgbClr val="FF7E00"/>
                </a:solidFill>
              </a:rPr>
              <a:t>C</a:t>
            </a:r>
          </a:p>
        </p:txBody>
      </p:sp>
      <p:sp>
        <p:nvSpPr>
          <p:cNvPr id="57" name="TextBox 45">
            <a:extLst>
              <a:ext uri="{FF2B5EF4-FFF2-40B4-BE49-F238E27FC236}">
                <a16:creationId xmlns:a16="http://schemas.microsoft.com/office/drawing/2014/main" id="{CA6FE016-0A6C-4E14-A3F5-AB0EA9973F64}"/>
              </a:ext>
            </a:extLst>
          </p:cNvPr>
          <p:cNvSpPr txBox="1"/>
          <p:nvPr/>
        </p:nvSpPr>
        <p:spPr>
          <a:xfrm>
            <a:off x="7561644" y="1952434"/>
            <a:ext cx="244205" cy="276999"/>
          </a:xfrm>
          <a:prstGeom prst="rect">
            <a:avLst/>
          </a:prstGeom>
          <a:noFill/>
        </p:spPr>
        <p:txBody>
          <a:bodyPr wrap="square" rtlCol="0">
            <a:spAutoFit/>
          </a:bodyPr>
          <a:lstStyle/>
          <a:p>
            <a:pPr algn="l"/>
            <a:r>
              <a:rPr lang="en-GB" sz="1200" dirty="0">
                <a:solidFill>
                  <a:srgbClr val="6EFF47"/>
                </a:solidFill>
              </a:rPr>
              <a:t>B</a:t>
            </a:r>
          </a:p>
        </p:txBody>
      </p:sp>
      <p:sp>
        <p:nvSpPr>
          <p:cNvPr id="58" name="TextBox 46">
            <a:extLst>
              <a:ext uri="{FF2B5EF4-FFF2-40B4-BE49-F238E27FC236}">
                <a16:creationId xmlns:a16="http://schemas.microsoft.com/office/drawing/2014/main" id="{3FF0BB98-9962-47F6-A354-229B9A0DCB6D}"/>
              </a:ext>
            </a:extLst>
          </p:cNvPr>
          <p:cNvSpPr txBox="1"/>
          <p:nvPr/>
        </p:nvSpPr>
        <p:spPr>
          <a:xfrm>
            <a:off x="7281867" y="1941308"/>
            <a:ext cx="244205" cy="276999"/>
          </a:xfrm>
          <a:prstGeom prst="rect">
            <a:avLst/>
          </a:prstGeom>
          <a:noFill/>
        </p:spPr>
        <p:txBody>
          <a:bodyPr wrap="square" rtlCol="0">
            <a:spAutoFit/>
          </a:bodyPr>
          <a:lstStyle/>
          <a:p>
            <a:pPr algn="l"/>
            <a:r>
              <a:rPr lang="en-GB" sz="1200" dirty="0">
                <a:solidFill>
                  <a:srgbClr val="0096FF"/>
                </a:solidFill>
              </a:rPr>
              <a:t>A</a:t>
            </a:r>
          </a:p>
        </p:txBody>
      </p:sp>
      <p:sp>
        <p:nvSpPr>
          <p:cNvPr id="59" name="TextBox 58">
            <a:extLst>
              <a:ext uri="{FF2B5EF4-FFF2-40B4-BE49-F238E27FC236}">
                <a16:creationId xmlns:a16="http://schemas.microsoft.com/office/drawing/2014/main" id="{5A68D912-9FFC-4D14-888A-EE31151520CD}"/>
              </a:ext>
            </a:extLst>
          </p:cNvPr>
          <p:cNvSpPr txBox="1"/>
          <p:nvPr/>
        </p:nvSpPr>
        <p:spPr>
          <a:xfrm>
            <a:off x="7815792" y="2542347"/>
            <a:ext cx="283448" cy="307777"/>
          </a:xfrm>
          <a:prstGeom prst="rect">
            <a:avLst/>
          </a:prstGeom>
          <a:noFill/>
        </p:spPr>
        <p:txBody>
          <a:bodyPr wrap="square">
            <a:spAutoFit/>
          </a:bodyPr>
          <a:lstStyle/>
          <a:p>
            <a:pPr algn="l"/>
            <a:r>
              <a:rPr lang="en-GB" sz="1400" dirty="0">
                <a:solidFill>
                  <a:srgbClr val="9034A7"/>
                </a:solidFill>
              </a:rPr>
              <a:t>D</a:t>
            </a:r>
          </a:p>
        </p:txBody>
      </p:sp>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40</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FSI “in-fiber” prototype and first tests</a:t>
            </a:r>
            <a:endParaRPr lang="en-US" sz="1800" dirty="0">
              <a:latin typeface="Arial" panose="020B0604020202020204" pitchFamily="34" charset="0"/>
              <a:cs typeface="Arial" panose="020B0604020202020204" pitchFamily="34" charset="0"/>
            </a:endParaRPr>
          </a:p>
        </p:txBody>
      </p:sp>
      <p:pic>
        <p:nvPicPr>
          <p:cNvPr id="38" name="Picture 37" descr="Diagram&#10;&#10;Description automatically generated">
            <a:extLst>
              <a:ext uri="{FF2B5EF4-FFF2-40B4-BE49-F238E27FC236}">
                <a16:creationId xmlns:a16="http://schemas.microsoft.com/office/drawing/2014/main" id="{8D97600D-3533-4FD7-A1FD-4D5A149FCFE0}"/>
              </a:ext>
            </a:extLst>
          </p:cNvPr>
          <p:cNvPicPr>
            <a:picLocks noChangeAspect="1"/>
          </p:cNvPicPr>
          <p:nvPr/>
        </p:nvPicPr>
        <p:blipFill rotWithShape="1">
          <a:blip r:embed="rId5">
            <a:extLst>
              <a:ext uri="{28A0092B-C50C-407E-A947-70E740481C1C}">
                <a14:useLocalDpi xmlns:a14="http://schemas.microsoft.com/office/drawing/2010/main" val="0"/>
              </a:ext>
            </a:extLst>
          </a:blip>
          <a:srcRect t="5003"/>
          <a:stretch/>
        </p:blipFill>
        <p:spPr>
          <a:xfrm>
            <a:off x="321650" y="2228576"/>
            <a:ext cx="2450150" cy="1416006"/>
          </a:xfrm>
          <a:prstGeom prst="rect">
            <a:avLst/>
          </a:prstGeom>
        </p:spPr>
      </p:pic>
      <p:pic>
        <p:nvPicPr>
          <p:cNvPr id="39" name="Picture 38" descr="Chart, histogram&#10;&#10;Description automatically generated">
            <a:extLst>
              <a:ext uri="{FF2B5EF4-FFF2-40B4-BE49-F238E27FC236}">
                <a16:creationId xmlns:a16="http://schemas.microsoft.com/office/drawing/2014/main" id="{D1D0324E-E57C-422C-BF9F-D250EE8A1955}"/>
              </a:ext>
            </a:extLst>
          </p:cNvPr>
          <p:cNvPicPr>
            <a:picLocks noChangeAspect="1"/>
          </p:cNvPicPr>
          <p:nvPr/>
        </p:nvPicPr>
        <p:blipFill rotWithShape="1">
          <a:blip r:embed="rId6">
            <a:extLst>
              <a:ext uri="{28A0092B-C50C-407E-A947-70E740481C1C}">
                <a14:useLocalDpi xmlns:a14="http://schemas.microsoft.com/office/drawing/2010/main" val="0"/>
              </a:ext>
            </a:extLst>
          </a:blip>
          <a:srcRect t="6433"/>
          <a:stretch/>
        </p:blipFill>
        <p:spPr>
          <a:xfrm>
            <a:off x="321650" y="802953"/>
            <a:ext cx="2450150" cy="1370380"/>
          </a:xfrm>
          <a:prstGeom prst="rect">
            <a:avLst/>
          </a:prstGeom>
        </p:spPr>
      </p:pic>
      <p:pic>
        <p:nvPicPr>
          <p:cNvPr id="40" name="Picture 39" descr="Chart&#10;&#10;Description automatically generated">
            <a:extLst>
              <a:ext uri="{FF2B5EF4-FFF2-40B4-BE49-F238E27FC236}">
                <a16:creationId xmlns:a16="http://schemas.microsoft.com/office/drawing/2014/main" id="{80448308-4317-4582-9D03-70F9D7D4B6BF}"/>
              </a:ext>
            </a:extLst>
          </p:cNvPr>
          <p:cNvPicPr>
            <a:picLocks noChangeAspect="1"/>
          </p:cNvPicPr>
          <p:nvPr/>
        </p:nvPicPr>
        <p:blipFill rotWithShape="1">
          <a:blip r:embed="rId7">
            <a:extLst>
              <a:ext uri="{28A0092B-C50C-407E-A947-70E740481C1C}">
                <a14:useLocalDpi xmlns:a14="http://schemas.microsoft.com/office/drawing/2010/main" val="0"/>
              </a:ext>
            </a:extLst>
          </a:blip>
          <a:srcRect t="5299"/>
          <a:stretch/>
        </p:blipFill>
        <p:spPr>
          <a:xfrm>
            <a:off x="321650" y="3670844"/>
            <a:ext cx="2450149" cy="1469332"/>
          </a:xfrm>
          <a:prstGeom prst="rect">
            <a:avLst/>
          </a:prstGeom>
        </p:spPr>
      </p:pic>
      <p:sp>
        <p:nvSpPr>
          <p:cNvPr id="42" name="TextBox 41">
            <a:extLst>
              <a:ext uri="{FF2B5EF4-FFF2-40B4-BE49-F238E27FC236}">
                <a16:creationId xmlns:a16="http://schemas.microsoft.com/office/drawing/2014/main" id="{294000B7-E971-4A95-980B-707444D9245C}"/>
              </a:ext>
            </a:extLst>
          </p:cNvPr>
          <p:cNvSpPr txBox="1"/>
          <p:nvPr/>
        </p:nvSpPr>
        <p:spPr>
          <a:xfrm>
            <a:off x="2277523" y="856094"/>
            <a:ext cx="244205" cy="276999"/>
          </a:xfrm>
          <a:prstGeom prst="rect">
            <a:avLst/>
          </a:prstGeom>
          <a:noFill/>
        </p:spPr>
        <p:txBody>
          <a:bodyPr wrap="square" rtlCol="0">
            <a:spAutoFit/>
          </a:bodyPr>
          <a:lstStyle/>
          <a:p>
            <a:pPr algn="l"/>
            <a:r>
              <a:rPr lang="en-GB" sz="1200" dirty="0"/>
              <a:t>A</a:t>
            </a:r>
          </a:p>
        </p:txBody>
      </p:sp>
      <p:sp>
        <p:nvSpPr>
          <p:cNvPr id="43" name="TextBox 42">
            <a:extLst>
              <a:ext uri="{FF2B5EF4-FFF2-40B4-BE49-F238E27FC236}">
                <a16:creationId xmlns:a16="http://schemas.microsoft.com/office/drawing/2014/main" id="{1A75C154-B3BA-4D50-9274-741066C4D09A}"/>
              </a:ext>
            </a:extLst>
          </p:cNvPr>
          <p:cNvSpPr txBox="1"/>
          <p:nvPr/>
        </p:nvSpPr>
        <p:spPr>
          <a:xfrm>
            <a:off x="2265068" y="2330180"/>
            <a:ext cx="244205" cy="276999"/>
          </a:xfrm>
          <a:prstGeom prst="rect">
            <a:avLst/>
          </a:prstGeom>
          <a:noFill/>
        </p:spPr>
        <p:txBody>
          <a:bodyPr wrap="square" rtlCol="0">
            <a:spAutoFit/>
          </a:bodyPr>
          <a:lstStyle/>
          <a:p>
            <a:pPr algn="l"/>
            <a:r>
              <a:rPr lang="en-GB" sz="1200" dirty="0"/>
              <a:t>B</a:t>
            </a:r>
          </a:p>
        </p:txBody>
      </p:sp>
      <p:sp>
        <p:nvSpPr>
          <p:cNvPr id="44" name="TextBox 43">
            <a:extLst>
              <a:ext uri="{FF2B5EF4-FFF2-40B4-BE49-F238E27FC236}">
                <a16:creationId xmlns:a16="http://schemas.microsoft.com/office/drawing/2014/main" id="{BB1FBA80-0E2F-4DD5-9A17-7535F8527908}"/>
              </a:ext>
            </a:extLst>
          </p:cNvPr>
          <p:cNvSpPr txBox="1"/>
          <p:nvPr/>
        </p:nvSpPr>
        <p:spPr>
          <a:xfrm>
            <a:off x="2225825" y="3788307"/>
            <a:ext cx="283448" cy="307777"/>
          </a:xfrm>
          <a:prstGeom prst="rect">
            <a:avLst/>
          </a:prstGeom>
          <a:noFill/>
        </p:spPr>
        <p:txBody>
          <a:bodyPr wrap="square">
            <a:spAutoFit/>
          </a:bodyPr>
          <a:lstStyle/>
          <a:p>
            <a:pPr algn="l"/>
            <a:r>
              <a:rPr lang="en-GB" sz="1400" dirty="0"/>
              <a:t>C</a:t>
            </a:r>
          </a:p>
        </p:txBody>
      </p:sp>
      <p:cxnSp>
        <p:nvCxnSpPr>
          <p:cNvPr id="48" name="Connecteur droit avec flèche 27">
            <a:extLst>
              <a:ext uri="{FF2B5EF4-FFF2-40B4-BE49-F238E27FC236}">
                <a16:creationId xmlns:a16="http://schemas.microsoft.com/office/drawing/2014/main" id="{1B17B5CB-E71C-44F6-BFA3-C9CFBFCBF7BF}"/>
              </a:ext>
            </a:extLst>
          </p:cNvPr>
          <p:cNvCxnSpPr>
            <a:cxnSpLocks/>
          </p:cNvCxnSpPr>
          <p:nvPr/>
        </p:nvCxnSpPr>
        <p:spPr>
          <a:xfrm>
            <a:off x="5081803" y="2098557"/>
            <a:ext cx="1427652" cy="260039"/>
          </a:xfrm>
          <a:prstGeom prst="straightConnector1">
            <a:avLst/>
          </a:prstGeom>
          <a:ln>
            <a:solidFill>
              <a:srgbClr val="FF33CC"/>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necteur droit avec flèche 27">
            <a:extLst>
              <a:ext uri="{FF2B5EF4-FFF2-40B4-BE49-F238E27FC236}">
                <a16:creationId xmlns:a16="http://schemas.microsoft.com/office/drawing/2014/main" id="{8548AAF5-6215-44FE-99A2-0E4611B959B2}"/>
              </a:ext>
            </a:extLst>
          </p:cNvPr>
          <p:cNvCxnSpPr>
            <a:cxnSpLocks/>
          </p:cNvCxnSpPr>
          <p:nvPr/>
        </p:nvCxnSpPr>
        <p:spPr>
          <a:xfrm flipV="1">
            <a:off x="5148064" y="2935196"/>
            <a:ext cx="2810779" cy="941972"/>
          </a:xfrm>
          <a:prstGeom prst="straightConnector1">
            <a:avLst/>
          </a:prstGeom>
          <a:ln>
            <a:solidFill>
              <a:srgbClr val="FF33CC"/>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EB783E1A-3E85-42B0-8F55-11F92A3CBAC4}"/>
              </a:ext>
            </a:extLst>
          </p:cNvPr>
          <p:cNvPicPr>
            <a:picLocks noChangeAspect="1"/>
          </p:cNvPicPr>
          <p:nvPr/>
        </p:nvPicPr>
        <p:blipFill rotWithShape="1">
          <a:blip r:embed="rId8"/>
          <a:srcRect l="2648" r="2794"/>
          <a:stretch/>
        </p:blipFill>
        <p:spPr>
          <a:xfrm>
            <a:off x="2748268" y="1092259"/>
            <a:ext cx="2543812" cy="1574584"/>
          </a:xfrm>
          <a:prstGeom prst="rect">
            <a:avLst/>
          </a:prstGeom>
        </p:spPr>
      </p:pic>
      <p:pic>
        <p:nvPicPr>
          <p:cNvPr id="60" name="Picture 59" descr="Chart&#10;&#10;Description automatically generated with medium confidence">
            <a:extLst>
              <a:ext uri="{FF2B5EF4-FFF2-40B4-BE49-F238E27FC236}">
                <a16:creationId xmlns:a16="http://schemas.microsoft.com/office/drawing/2014/main" id="{7BA1999D-9948-44A7-87EF-8D8775BBD65C}"/>
              </a:ext>
            </a:extLst>
          </p:cNvPr>
          <p:cNvPicPr>
            <a:picLocks noChangeAspect="1"/>
          </p:cNvPicPr>
          <p:nvPr/>
        </p:nvPicPr>
        <p:blipFill rotWithShape="1">
          <a:blip r:embed="rId9">
            <a:extLst>
              <a:ext uri="{28A0092B-C50C-407E-A947-70E740481C1C}">
                <a14:useLocalDpi xmlns:a14="http://schemas.microsoft.com/office/drawing/2010/main" val="0"/>
              </a:ext>
            </a:extLst>
          </a:blip>
          <a:srcRect r="8007"/>
          <a:stretch/>
        </p:blipFill>
        <p:spPr>
          <a:xfrm>
            <a:off x="2827403" y="3212798"/>
            <a:ext cx="2294368" cy="1560822"/>
          </a:xfrm>
          <a:prstGeom prst="rect">
            <a:avLst/>
          </a:prstGeom>
        </p:spPr>
      </p:pic>
      <p:sp>
        <p:nvSpPr>
          <p:cNvPr id="29" name="TextBox 28">
            <a:extLst>
              <a:ext uri="{FF2B5EF4-FFF2-40B4-BE49-F238E27FC236}">
                <a16:creationId xmlns:a16="http://schemas.microsoft.com/office/drawing/2014/main" id="{7643540E-43FF-4E55-9366-B12BBF5946EA}"/>
              </a:ext>
            </a:extLst>
          </p:cNvPr>
          <p:cNvSpPr txBox="1"/>
          <p:nvPr/>
        </p:nvSpPr>
        <p:spPr>
          <a:xfrm>
            <a:off x="1956853" y="1114073"/>
            <a:ext cx="457176" cy="276999"/>
          </a:xfrm>
          <a:prstGeom prst="rect">
            <a:avLst/>
          </a:prstGeom>
          <a:noFill/>
        </p:spPr>
        <p:txBody>
          <a:bodyPr wrap="none" rtlCol="0">
            <a:spAutoFit/>
          </a:bodyPr>
          <a:lstStyle/>
          <a:p>
            <a:pPr algn="l"/>
            <a:r>
              <a:rPr lang="en-GB" sz="1200" dirty="0"/>
              <a:t>Sag</a:t>
            </a:r>
          </a:p>
        </p:txBody>
      </p:sp>
      <p:cxnSp>
        <p:nvCxnSpPr>
          <p:cNvPr id="30" name="Straight Arrow Connector 29">
            <a:extLst>
              <a:ext uri="{FF2B5EF4-FFF2-40B4-BE49-F238E27FC236}">
                <a16:creationId xmlns:a16="http://schemas.microsoft.com/office/drawing/2014/main" id="{60E66A74-EDA7-4160-946F-3BA43D37A406}"/>
              </a:ext>
            </a:extLst>
          </p:cNvPr>
          <p:cNvCxnSpPr/>
          <p:nvPr/>
        </p:nvCxnSpPr>
        <p:spPr>
          <a:xfrm flipH="1">
            <a:off x="2121947" y="1378015"/>
            <a:ext cx="63400" cy="39432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1" name="Textfeld 1">
            <a:extLst>
              <a:ext uri="{FF2B5EF4-FFF2-40B4-BE49-F238E27FC236}">
                <a16:creationId xmlns:a16="http://schemas.microsoft.com/office/drawing/2014/main" id="{25F373AB-C111-468B-A1D8-AD29F3FC5E34}"/>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14/06/2022, 2</a:t>
            </a:r>
            <a:r>
              <a:rPr lang="en-US" sz="900" baseline="30000" dirty="0">
                <a:solidFill>
                  <a:schemeClr val="bg1"/>
                </a:solidFill>
              </a:rPr>
              <a:t>nd</a:t>
            </a:r>
            <a:r>
              <a:rPr lang="en-US" sz="900" dirty="0">
                <a:solidFill>
                  <a:schemeClr val="bg1"/>
                </a:solidFill>
              </a:rPr>
              <a:t> year CST presentation</a:t>
            </a:r>
          </a:p>
        </p:txBody>
      </p:sp>
    </p:spTree>
    <p:extLst>
      <p:ext uri="{BB962C8B-B14F-4D97-AF65-F5344CB8AC3E}">
        <p14:creationId xmlns:p14="http://schemas.microsoft.com/office/powerpoint/2010/main" val="34719963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e 23">
            <a:extLst>
              <a:ext uri="{FF2B5EF4-FFF2-40B4-BE49-F238E27FC236}">
                <a16:creationId xmlns:a16="http://schemas.microsoft.com/office/drawing/2014/main" id="{590C5021-3151-4CCE-AEE2-D2F7B36D20DD}"/>
              </a:ext>
            </a:extLst>
          </p:cNvPr>
          <p:cNvGrpSpPr/>
          <p:nvPr/>
        </p:nvGrpSpPr>
        <p:grpSpPr>
          <a:xfrm>
            <a:off x="5562088" y="401240"/>
            <a:ext cx="3510390" cy="4680520"/>
            <a:chOff x="7048500" y="0"/>
            <a:chExt cx="5143500" cy="6858000"/>
          </a:xfrm>
        </p:grpSpPr>
        <p:pic>
          <p:nvPicPr>
            <p:cNvPr id="51" name="Image 4">
              <a:extLst>
                <a:ext uri="{FF2B5EF4-FFF2-40B4-BE49-F238E27FC236}">
                  <a16:creationId xmlns:a16="http://schemas.microsoft.com/office/drawing/2014/main" id="{9471FE0C-4CC0-4DC3-AE4F-61C96C9690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8500" y="0"/>
              <a:ext cx="5143500" cy="6858000"/>
            </a:xfrm>
            <a:prstGeom prst="rect">
              <a:avLst/>
            </a:prstGeom>
          </p:spPr>
        </p:pic>
        <p:cxnSp>
          <p:nvCxnSpPr>
            <p:cNvPr id="52" name="Connecteur droit 6">
              <a:extLst>
                <a:ext uri="{FF2B5EF4-FFF2-40B4-BE49-F238E27FC236}">
                  <a16:creationId xmlns:a16="http://schemas.microsoft.com/office/drawing/2014/main" id="{500BAAB0-7C61-408D-AB8B-C5A894A1FC39}"/>
                </a:ext>
              </a:extLst>
            </p:cNvPr>
            <p:cNvCxnSpPr>
              <a:cxnSpLocks/>
            </p:cNvCxnSpPr>
            <p:nvPr/>
          </p:nvCxnSpPr>
          <p:spPr>
            <a:xfrm flipH="1" flipV="1">
              <a:off x="10300386" y="2045043"/>
              <a:ext cx="1030760" cy="2774092"/>
            </a:xfrm>
            <a:prstGeom prst="line">
              <a:avLst/>
            </a:prstGeom>
            <a:ln>
              <a:solidFill>
                <a:srgbClr val="FF7E00"/>
              </a:solidFill>
            </a:ln>
            <a:effectLst>
              <a:glow rad="63500">
                <a:srgbClr val="FF7E00">
                  <a:alpha val="40000"/>
                </a:srgbClr>
              </a:glow>
            </a:effectLst>
          </p:spPr>
          <p:style>
            <a:lnRef idx="1">
              <a:schemeClr val="accent1"/>
            </a:lnRef>
            <a:fillRef idx="0">
              <a:schemeClr val="accent1"/>
            </a:fillRef>
            <a:effectRef idx="0">
              <a:schemeClr val="accent1"/>
            </a:effectRef>
            <a:fontRef idx="minor">
              <a:schemeClr val="tx1"/>
            </a:fontRef>
          </p:style>
        </p:cxnSp>
        <p:cxnSp>
          <p:nvCxnSpPr>
            <p:cNvPr id="53" name="Connecteur droit 8">
              <a:extLst>
                <a:ext uri="{FF2B5EF4-FFF2-40B4-BE49-F238E27FC236}">
                  <a16:creationId xmlns:a16="http://schemas.microsoft.com/office/drawing/2014/main" id="{651796D5-C740-4D24-9AC2-EC4669A6F5F9}"/>
                </a:ext>
              </a:extLst>
            </p:cNvPr>
            <p:cNvCxnSpPr/>
            <p:nvPr/>
          </p:nvCxnSpPr>
          <p:spPr>
            <a:xfrm flipH="1" flipV="1">
              <a:off x="9912693" y="1989438"/>
              <a:ext cx="370703" cy="1488989"/>
            </a:xfrm>
            <a:prstGeom prst="line">
              <a:avLst/>
            </a:prstGeom>
            <a:ln>
              <a:solidFill>
                <a:srgbClr val="6EFF47"/>
              </a:solidFill>
            </a:ln>
            <a:effectLst>
              <a:glow rad="63500">
                <a:srgbClr val="30FC00">
                  <a:alpha val="40000"/>
                </a:srgbClr>
              </a:glow>
            </a:effectLst>
          </p:spPr>
          <p:style>
            <a:lnRef idx="1">
              <a:schemeClr val="accent1"/>
            </a:lnRef>
            <a:fillRef idx="0">
              <a:schemeClr val="accent1"/>
            </a:fillRef>
            <a:effectRef idx="0">
              <a:schemeClr val="accent1"/>
            </a:effectRef>
            <a:fontRef idx="minor">
              <a:schemeClr val="tx1"/>
            </a:fontRef>
          </p:style>
        </p:cxnSp>
        <p:cxnSp>
          <p:nvCxnSpPr>
            <p:cNvPr id="54" name="Connecteur droit 10">
              <a:extLst>
                <a:ext uri="{FF2B5EF4-FFF2-40B4-BE49-F238E27FC236}">
                  <a16:creationId xmlns:a16="http://schemas.microsoft.com/office/drawing/2014/main" id="{5499A054-F028-4209-BE78-0BA9D6F368CB}"/>
                </a:ext>
              </a:extLst>
            </p:cNvPr>
            <p:cNvCxnSpPr>
              <a:cxnSpLocks/>
            </p:cNvCxnSpPr>
            <p:nvPr/>
          </p:nvCxnSpPr>
          <p:spPr>
            <a:xfrm flipH="1" flipV="1">
              <a:off x="9538901" y="2004883"/>
              <a:ext cx="130261" cy="633284"/>
            </a:xfrm>
            <a:prstGeom prst="line">
              <a:avLst/>
            </a:prstGeom>
            <a:ln>
              <a:solidFill>
                <a:srgbClr val="0096FF"/>
              </a:solidFill>
            </a:ln>
            <a:effectLst>
              <a:glow rad="63500">
                <a:srgbClr val="0096FF">
                  <a:alpha val="40000"/>
                </a:srgbClr>
              </a:glow>
            </a:effectLst>
          </p:spPr>
          <p:style>
            <a:lnRef idx="1">
              <a:schemeClr val="accent1"/>
            </a:lnRef>
            <a:fillRef idx="0">
              <a:schemeClr val="accent1"/>
            </a:fillRef>
            <a:effectRef idx="0">
              <a:schemeClr val="accent1"/>
            </a:effectRef>
            <a:fontRef idx="minor">
              <a:schemeClr val="tx1"/>
            </a:fontRef>
          </p:style>
        </p:cxnSp>
        <p:cxnSp>
          <p:nvCxnSpPr>
            <p:cNvPr id="55" name="Connecteur droit 12">
              <a:extLst>
                <a:ext uri="{FF2B5EF4-FFF2-40B4-BE49-F238E27FC236}">
                  <a16:creationId xmlns:a16="http://schemas.microsoft.com/office/drawing/2014/main" id="{F3185949-3784-481C-9E7A-A6D69EBF6CC2}"/>
                </a:ext>
              </a:extLst>
            </p:cNvPr>
            <p:cNvCxnSpPr/>
            <p:nvPr/>
          </p:nvCxnSpPr>
          <p:spPr>
            <a:xfrm flipH="1" flipV="1">
              <a:off x="10524353" y="3589638"/>
              <a:ext cx="67962" cy="216243"/>
            </a:xfrm>
            <a:prstGeom prst="line">
              <a:avLst/>
            </a:prstGeom>
            <a:ln>
              <a:solidFill>
                <a:srgbClr val="7030A0"/>
              </a:solidFill>
            </a:ln>
            <a:effectLst>
              <a:glow rad="101600">
                <a:srgbClr val="FF33CC">
                  <a:alpha val="60000"/>
                </a:srgbClr>
              </a:glow>
            </a:effectLst>
          </p:spPr>
          <p:style>
            <a:lnRef idx="1">
              <a:schemeClr val="accent1"/>
            </a:lnRef>
            <a:fillRef idx="0">
              <a:schemeClr val="accent1"/>
            </a:fillRef>
            <a:effectRef idx="0">
              <a:schemeClr val="accent1"/>
            </a:effectRef>
            <a:fontRef idx="minor">
              <a:schemeClr val="tx1"/>
            </a:fontRef>
          </p:style>
        </p:cxnSp>
      </p:grpSp>
      <p:sp>
        <p:nvSpPr>
          <p:cNvPr id="56" name="TextBox 44">
            <a:extLst>
              <a:ext uri="{FF2B5EF4-FFF2-40B4-BE49-F238E27FC236}">
                <a16:creationId xmlns:a16="http://schemas.microsoft.com/office/drawing/2014/main" id="{1A0618A9-BE22-4D11-9E77-98055339E362}"/>
              </a:ext>
            </a:extLst>
          </p:cNvPr>
          <p:cNvSpPr txBox="1"/>
          <p:nvPr/>
        </p:nvSpPr>
        <p:spPr>
          <a:xfrm>
            <a:off x="7860243" y="1959346"/>
            <a:ext cx="283448" cy="307777"/>
          </a:xfrm>
          <a:prstGeom prst="rect">
            <a:avLst/>
          </a:prstGeom>
          <a:noFill/>
        </p:spPr>
        <p:txBody>
          <a:bodyPr wrap="square">
            <a:spAutoFit/>
          </a:bodyPr>
          <a:lstStyle/>
          <a:p>
            <a:pPr algn="l"/>
            <a:r>
              <a:rPr lang="en-GB" sz="1400" dirty="0">
                <a:solidFill>
                  <a:srgbClr val="FF7E00"/>
                </a:solidFill>
              </a:rPr>
              <a:t>C</a:t>
            </a:r>
          </a:p>
        </p:txBody>
      </p:sp>
      <p:sp>
        <p:nvSpPr>
          <p:cNvPr id="57" name="TextBox 45">
            <a:extLst>
              <a:ext uri="{FF2B5EF4-FFF2-40B4-BE49-F238E27FC236}">
                <a16:creationId xmlns:a16="http://schemas.microsoft.com/office/drawing/2014/main" id="{CA6FE016-0A6C-4E14-A3F5-AB0EA9973F64}"/>
              </a:ext>
            </a:extLst>
          </p:cNvPr>
          <p:cNvSpPr txBox="1"/>
          <p:nvPr/>
        </p:nvSpPr>
        <p:spPr>
          <a:xfrm>
            <a:off x="7561644" y="1952434"/>
            <a:ext cx="244205" cy="276999"/>
          </a:xfrm>
          <a:prstGeom prst="rect">
            <a:avLst/>
          </a:prstGeom>
          <a:noFill/>
        </p:spPr>
        <p:txBody>
          <a:bodyPr wrap="square" rtlCol="0">
            <a:spAutoFit/>
          </a:bodyPr>
          <a:lstStyle/>
          <a:p>
            <a:pPr algn="l"/>
            <a:r>
              <a:rPr lang="en-GB" sz="1200" dirty="0">
                <a:solidFill>
                  <a:srgbClr val="6EFF47"/>
                </a:solidFill>
              </a:rPr>
              <a:t>B</a:t>
            </a:r>
          </a:p>
        </p:txBody>
      </p:sp>
      <p:sp>
        <p:nvSpPr>
          <p:cNvPr id="58" name="TextBox 46">
            <a:extLst>
              <a:ext uri="{FF2B5EF4-FFF2-40B4-BE49-F238E27FC236}">
                <a16:creationId xmlns:a16="http://schemas.microsoft.com/office/drawing/2014/main" id="{3FF0BB98-9962-47F6-A354-229B9A0DCB6D}"/>
              </a:ext>
            </a:extLst>
          </p:cNvPr>
          <p:cNvSpPr txBox="1"/>
          <p:nvPr/>
        </p:nvSpPr>
        <p:spPr>
          <a:xfrm>
            <a:off x="7281867" y="1941308"/>
            <a:ext cx="244205" cy="276999"/>
          </a:xfrm>
          <a:prstGeom prst="rect">
            <a:avLst/>
          </a:prstGeom>
          <a:noFill/>
        </p:spPr>
        <p:txBody>
          <a:bodyPr wrap="square" rtlCol="0">
            <a:spAutoFit/>
          </a:bodyPr>
          <a:lstStyle/>
          <a:p>
            <a:pPr algn="l"/>
            <a:r>
              <a:rPr lang="en-GB" sz="1200" dirty="0">
                <a:solidFill>
                  <a:srgbClr val="0096FF"/>
                </a:solidFill>
              </a:rPr>
              <a:t>A</a:t>
            </a:r>
          </a:p>
        </p:txBody>
      </p:sp>
      <p:sp>
        <p:nvSpPr>
          <p:cNvPr id="59" name="TextBox 58">
            <a:extLst>
              <a:ext uri="{FF2B5EF4-FFF2-40B4-BE49-F238E27FC236}">
                <a16:creationId xmlns:a16="http://schemas.microsoft.com/office/drawing/2014/main" id="{5A68D912-9FFC-4D14-888A-EE31151520CD}"/>
              </a:ext>
            </a:extLst>
          </p:cNvPr>
          <p:cNvSpPr txBox="1"/>
          <p:nvPr/>
        </p:nvSpPr>
        <p:spPr>
          <a:xfrm>
            <a:off x="7815792" y="2542347"/>
            <a:ext cx="283448" cy="307777"/>
          </a:xfrm>
          <a:prstGeom prst="rect">
            <a:avLst/>
          </a:prstGeom>
          <a:noFill/>
        </p:spPr>
        <p:txBody>
          <a:bodyPr wrap="square">
            <a:spAutoFit/>
          </a:bodyPr>
          <a:lstStyle/>
          <a:p>
            <a:pPr algn="l"/>
            <a:r>
              <a:rPr lang="en-GB" sz="1400" dirty="0">
                <a:solidFill>
                  <a:srgbClr val="9034A7"/>
                </a:solidFill>
              </a:rPr>
              <a:t>D</a:t>
            </a:r>
          </a:p>
        </p:txBody>
      </p:sp>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41</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FSI “in-fiber” prototype and first tests</a:t>
            </a:r>
            <a:endParaRPr lang="en-US" sz="1800" dirty="0">
              <a:latin typeface="Arial" panose="020B0604020202020204" pitchFamily="34" charset="0"/>
              <a:cs typeface="Arial" panose="020B0604020202020204" pitchFamily="34" charset="0"/>
            </a:endParaRPr>
          </a:p>
        </p:txBody>
      </p:sp>
      <p:pic>
        <p:nvPicPr>
          <p:cNvPr id="38" name="Picture 37" descr="Diagram&#10;&#10;Description automatically generated">
            <a:extLst>
              <a:ext uri="{FF2B5EF4-FFF2-40B4-BE49-F238E27FC236}">
                <a16:creationId xmlns:a16="http://schemas.microsoft.com/office/drawing/2014/main" id="{8D97600D-3533-4FD7-A1FD-4D5A149FCFE0}"/>
              </a:ext>
            </a:extLst>
          </p:cNvPr>
          <p:cNvPicPr>
            <a:picLocks noChangeAspect="1"/>
          </p:cNvPicPr>
          <p:nvPr/>
        </p:nvPicPr>
        <p:blipFill rotWithShape="1">
          <a:blip r:embed="rId5">
            <a:extLst>
              <a:ext uri="{28A0092B-C50C-407E-A947-70E740481C1C}">
                <a14:useLocalDpi xmlns:a14="http://schemas.microsoft.com/office/drawing/2010/main" val="0"/>
              </a:ext>
            </a:extLst>
          </a:blip>
          <a:srcRect t="5003"/>
          <a:stretch/>
        </p:blipFill>
        <p:spPr>
          <a:xfrm>
            <a:off x="321650" y="2228576"/>
            <a:ext cx="2450150" cy="1416006"/>
          </a:xfrm>
          <a:prstGeom prst="rect">
            <a:avLst/>
          </a:prstGeom>
        </p:spPr>
      </p:pic>
      <p:pic>
        <p:nvPicPr>
          <p:cNvPr id="39" name="Picture 38" descr="Chart, histogram&#10;&#10;Description automatically generated">
            <a:extLst>
              <a:ext uri="{FF2B5EF4-FFF2-40B4-BE49-F238E27FC236}">
                <a16:creationId xmlns:a16="http://schemas.microsoft.com/office/drawing/2014/main" id="{D1D0324E-E57C-422C-BF9F-D250EE8A1955}"/>
              </a:ext>
            </a:extLst>
          </p:cNvPr>
          <p:cNvPicPr>
            <a:picLocks noChangeAspect="1"/>
          </p:cNvPicPr>
          <p:nvPr/>
        </p:nvPicPr>
        <p:blipFill rotWithShape="1">
          <a:blip r:embed="rId6">
            <a:extLst>
              <a:ext uri="{28A0092B-C50C-407E-A947-70E740481C1C}">
                <a14:useLocalDpi xmlns:a14="http://schemas.microsoft.com/office/drawing/2010/main" val="0"/>
              </a:ext>
            </a:extLst>
          </a:blip>
          <a:srcRect t="6433"/>
          <a:stretch/>
        </p:blipFill>
        <p:spPr>
          <a:xfrm>
            <a:off x="321650" y="802953"/>
            <a:ext cx="2450150" cy="1370380"/>
          </a:xfrm>
          <a:prstGeom prst="rect">
            <a:avLst/>
          </a:prstGeom>
        </p:spPr>
      </p:pic>
      <p:pic>
        <p:nvPicPr>
          <p:cNvPr id="40" name="Picture 39" descr="Chart&#10;&#10;Description automatically generated">
            <a:extLst>
              <a:ext uri="{FF2B5EF4-FFF2-40B4-BE49-F238E27FC236}">
                <a16:creationId xmlns:a16="http://schemas.microsoft.com/office/drawing/2014/main" id="{80448308-4317-4582-9D03-70F9D7D4B6BF}"/>
              </a:ext>
            </a:extLst>
          </p:cNvPr>
          <p:cNvPicPr>
            <a:picLocks noChangeAspect="1"/>
          </p:cNvPicPr>
          <p:nvPr/>
        </p:nvPicPr>
        <p:blipFill rotWithShape="1">
          <a:blip r:embed="rId7">
            <a:extLst>
              <a:ext uri="{28A0092B-C50C-407E-A947-70E740481C1C}">
                <a14:useLocalDpi xmlns:a14="http://schemas.microsoft.com/office/drawing/2010/main" val="0"/>
              </a:ext>
            </a:extLst>
          </a:blip>
          <a:srcRect t="5299"/>
          <a:stretch/>
        </p:blipFill>
        <p:spPr>
          <a:xfrm>
            <a:off x="321650" y="3670844"/>
            <a:ext cx="2450149" cy="1469332"/>
          </a:xfrm>
          <a:prstGeom prst="rect">
            <a:avLst/>
          </a:prstGeom>
        </p:spPr>
      </p:pic>
      <p:sp>
        <p:nvSpPr>
          <p:cNvPr id="42" name="TextBox 41">
            <a:extLst>
              <a:ext uri="{FF2B5EF4-FFF2-40B4-BE49-F238E27FC236}">
                <a16:creationId xmlns:a16="http://schemas.microsoft.com/office/drawing/2014/main" id="{294000B7-E971-4A95-980B-707444D9245C}"/>
              </a:ext>
            </a:extLst>
          </p:cNvPr>
          <p:cNvSpPr txBox="1"/>
          <p:nvPr/>
        </p:nvSpPr>
        <p:spPr>
          <a:xfrm>
            <a:off x="2277523" y="856094"/>
            <a:ext cx="244205" cy="276999"/>
          </a:xfrm>
          <a:prstGeom prst="rect">
            <a:avLst/>
          </a:prstGeom>
          <a:noFill/>
        </p:spPr>
        <p:txBody>
          <a:bodyPr wrap="square" rtlCol="0">
            <a:spAutoFit/>
          </a:bodyPr>
          <a:lstStyle/>
          <a:p>
            <a:pPr algn="l"/>
            <a:r>
              <a:rPr lang="en-GB" sz="1200" dirty="0"/>
              <a:t>A</a:t>
            </a:r>
          </a:p>
        </p:txBody>
      </p:sp>
      <p:sp>
        <p:nvSpPr>
          <p:cNvPr id="43" name="TextBox 42">
            <a:extLst>
              <a:ext uri="{FF2B5EF4-FFF2-40B4-BE49-F238E27FC236}">
                <a16:creationId xmlns:a16="http://schemas.microsoft.com/office/drawing/2014/main" id="{1A75C154-B3BA-4D50-9274-741066C4D09A}"/>
              </a:ext>
            </a:extLst>
          </p:cNvPr>
          <p:cNvSpPr txBox="1"/>
          <p:nvPr/>
        </p:nvSpPr>
        <p:spPr>
          <a:xfrm>
            <a:off x="2265068" y="2330180"/>
            <a:ext cx="244205" cy="276999"/>
          </a:xfrm>
          <a:prstGeom prst="rect">
            <a:avLst/>
          </a:prstGeom>
          <a:noFill/>
        </p:spPr>
        <p:txBody>
          <a:bodyPr wrap="square" rtlCol="0">
            <a:spAutoFit/>
          </a:bodyPr>
          <a:lstStyle/>
          <a:p>
            <a:pPr algn="l"/>
            <a:r>
              <a:rPr lang="en-GB" sz="1200" dirty="0"/>
              <a:t>B</a:t>
            </a:r>
          </a:p>
        </p:txBody>
      </p:sp>
      <p:sp>
        <p:nvSpPr>
          <p:cNvPr id="44" name="TextBox 43">
            <a:extLst>
              <a:ext uri="{FF2B5EF4-FFF2-40B4-BE49-F238E27FC236}">
                <a16:creationId xmlns:a16="http://schemas.microsoft.com/office/drawing/2014/main" id="{BB1FBA80-0E2F-4DD5-9A17-7535F8527908}"/>
              </a:ext>
            </a:extLst>
          </p:cNvPr>
          <p:cNvSpPr txBox="1"/>
          <p:nvPr/>
        </p:nvSpPr>
        <p:spPr>
          <a:xfrm>
            <a:off x="2225825" y="3788307"/>
            <a:ext cx="283448" cy="307777"/>
          </a:xfrm>
          <a:prstGeom prst="rect">
            <a:avLst/>
          </a:prstGeom>
          <a:noFill/>
        </p:spPr>
        <p:txBody>
          <a:bodyPr wrap="square">
            <a:spAutoFit/>
          </a:bodyPr>
          <a:lstStyle/>
          <a:p>
            <a:pPr algn="l"/>
            <a:r>
              <a:rPr lang="en-GB" sz="1400" dirty="0"/>
              <a:t>C</a:t>
            </a:r>
          </a:p>
        </p:txBody>
      </p:sp>
      <p:cxnSp>
        <p:nvCxnSpPr>
          <p:cNvPr id="48" name="Connecteur droit avec flèche 27">
            <a:extLst>
              <a:ext uri="{FF2B5EF4-FFF2-40B4-BE49-F238E27FC236}">
                <a16:creationId xmlns:a16="http://schemas.microsoft.com/office/drawing/2014/main" id="{1B17B5CB-E71C-44F6-BFA3-C9CFBFCBF7BF}"/>
              </a:ext>
            </a:extLst>
          </p:cNvPr>
          <p:cNvCxnSpPr>
            <a:cxnSpLocks/>
          </p:cNvCxnSpPr>
          <p:nvPr/>
        </p:nvCxnSpPr>
        <p:spPr>
          <a:xfrm>
            <a:off x="5081803" y="2098557"/>
            <a:ext cx="1427652" cy="260039"/>
          </a:xfrm>
          <a:prstGeom prst="straightConnector1">
            <a:avLst/>
          </a:prstGeom>
          <a:ln>
            <a:solidFill>
              <a:srgbClr val="FF33CC"/>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necteur droit avec flèche 27">
            <a:extLst>
              <a:ext uri="{FF2B5EF4-FFF2-40B4-BE49-F238E27FC236}">
                <a16:creationId xmlns:a16="http://schemas.microsoft.com/office/drawing/2014/main" id="{8548AAF5-6215-44FE-99A2-0E4611B959B2}"/>
              </a:ext>
            </a:extLst>
          </p:cNvPr>
          <p:cNvCxnSpPr>
            <a:cxnSpLocks/>
          </p:cNvCxnSpPr>
          <p:nvPr/>
        </p:nvCxnSpPr>
        <p:spPr>
          <a:xfrm flipV="1">
            <a:off x="5148064" y="2935196"/>
            <a:ext cx="2810779" cy="941972"/>
          </a:xfrm>
          <a:prstGeom prst="straightConnector1">
            <a:avLst/>
          </a:prstGeom>
          <a:ln>
            <a:solidFill>
              <a:srgbClr val="FF33CC"/>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EB783E1A-3E85-42B0-8F55-11F92A3CBAC4}"/>
              </a:ext>
            </a:extLst>
          </p:cNvPr>
          <p:cNvPicPr>
            <a:picLocks noChangeAspect="1"/>
          </p:cNvPicPr>
          <p:nvPr/>
        </p:nvPicPr>
        <p:blipFill rotWithShape="1">
          <a:blip r:embed="rId8"/>
          <a:srcRect l="2648" r="2794"/>
          <a:stretch/>
        </p:blipFill>
        <p:spPr>
          <a:xfrm>
            <a:off x="2748268" y="1092259"/>
            <a:ext cx="2543812" cy="1574584"/>
          </a:xfrm>
          <a:prstGeom prst="rect">
            <a:avLst/>
          </a:prstGeom>
        </p:spPr>
      </p:pic>
      <p:pic>
        <p:nvPicPr>
          <p:cNvPr id="60" name="Picture 59" descr="Chart&#10;&#10;Description automatically generated with medium confidence">
            <a:extLst>
              <a:ext uri="{FF2B5EF4-FFF2-40B4-BE49-F238E27FC236}">
                <a16:creationId xmlns:a16="http://schemas.microsoft.com/office/drawing/2014/main" id="{7BA1999D-9948-44A7-87EF-8D8775BBD65C}"/>
              </a:ext>
            </a:extLst>
          </p:cNvPr>
          <p:cNvPicPr>
            <a:picLocks noChangeAspect="1"/>
          </p:cNvPicPr>
          <p:nvPr/>
        </p:nvPicPr>
        <p:blipFill rotWithShape="1">
          <a:blip r:embed="rId9">
            <a:extLst>
              <a:ext uri="{28A0092B-C50C-407E-A947-70E740481C1C}">
                <a14:useLocalDpi xmlns:a14="http://schemas.microsoft.com/office/drawing/2010/main" val="0"/>
              </a:ext>
            </a:extLst>
          </a:blip>
          <a:srcRect r="8007"/>
          <a:stretch/>
        </p:blipFill>
        <p:spPr>
          <a:xfrm>
            <a:off x="2827403" y="3212798"/>
            <a:ext cx="2294368" cy="1560822"/>
          </a:xfrm>
          <a:prstGeom prst="rect">
            <a:avLst/>
          </a:prstGeom>
        </p:spPr>
      </p:pic>
      <p:sp>
        <p:nvSpPr>
          <p:cNvPr id="29" name="TextBox 28">
            <a:extLst>
              <a:ext uri="{FF2B5EF4-FFF2-40B4-BE49-F238E27FC236}">
                <a16:creationId xmlns:a16="http://schemas.microsoft.com/office/drawing/2014/main" id="{C440F771-E130-4661-A47B-733FD5073D5F}"/>
              </a:ext>
            </a:extLst>
          </p:cNvPr>
          <p:cNvSpPr txBox="1"/>
          <p:nvPr/>
        </p:nvSpPr>
        <p:spPr>
          <a:xfrm>
            <a:off x="2560814" y="2693105"/>
            <a:ext cx="1692166" cy="646331"/>
          </a:xfrm>
          <a:prstGeom prst="rect">
            <a:avLst/>
          </a:prstGeom>
          <a:solidFill>
            <a:srgbClr val="FFFFFF">
              <a:alpha val="36863"/>
            </a:srgbClr>
          </a:solidFill>
        </p:spPr>
        <p:txBody>
          <a:bodyPr wrap="square" rtlCol="0">
            <a:spAutoFit/>
          </a:bodyPr>
          <a:lstStyle/>
          <a:p>
            <a:pPr algn="l"/>
            <a:r>
              <a:rPr lang="en-GB" sz="1200" dirty="0"/>
              <a:t>Difference of refraction index between air and glass</a:t>
            </a:r>
          </a:p>
        </p:txBody>
      </p:sp>
      <p:cxnSp>
        <p:nvCxnSpPr>
          <p:cNvPr id="30" name="Straight Arrow Connector 29">
            <a:extLst>
              <a:ext uri="{FF2B5EF4-FFF2-40B4-BE49-F238E27FC236}">
                <a16:creationId xmlns:a16="http://schemas.microsoft.com/office/drawing/2014/main" id="{821AB02D-C187-4E7A-AD4A-AC6F4579142B}"/>
              </a:ext>
            </a:extLst>
          </p:cNvPr>
          <p:cNvCxnSpPr>
            <a:cxnSpLocks/>
          </p:cNvCxnSpPr>
          <p:nvPr/>
        </p:nvCxnSpPr>
        <p:spPr>
          <a:xfrm flipH="1">
            <a:off x="1427645" y="3339436"/>
            <a:ext cx="1355749" cy="5377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Straight Arrow Connector 30">
            <a:extLst>
              <a:ext uri="{FF2B5EF4-FFF2-40B4-BE49-F238E27FC236}">
                <a16:creationId xmlns:a16="http://schemas.microsoft.com/office/drawing/2014/main" id="{5B910EBE-83AB-4A48-9293-C90B31780C13}"/>
              </a:ext>
            </a:extLst>
          </p:cNvPr>
          <p:cNvCxnSpPr>
            <a:cxnSpLocks/>
          </p:cNvCxnSpPr>
          <p:nvPr/>
        </p:nvCxnSpPr>
        <p:spPr>
          <a:xfrm flipH="1">
            <a:off x="1619672" y="3339436"/>
            <a:ext cx="1163722" cy="88849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6" name="Textfeld 1">
            <a:extLst>
              <a:ext uri="{FF2B5EF4-FFF2-40B4-BE49-F238E27FC236}">
                <a16:creationId xmlns:a16="http://schemas.microsoft.com/office/drawing/2014/main" id="{CD4AEDED-C81B-4645-83A0-1B6F1481163A}"/>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14/06/2022, 2</a:t>
            </a:r>
            <a:r>
              <a:rPr lang="en-US" sz="900" baseline="30000" dirty="0">
                <a:solidFill>
                  <a:schemeClr val="bg1"/>
                </a:solidFill>
              </a:rPr>
              <a:t>nd</a:t>
            </a:r>
            <a:r>
              <a:rPr lang="en-US" sz="900" dirty="0">
                <a:solidFill>
                  <a:schemeClr val="bg1"/>
                </a:solidFill>
              </a:rPr>
              <a:t> year CST presentation</a:t>
            </a:r>
          </a:p>
        </p:txBody>
      </p:sp>
    </p:spTree>
    <p:extLst>
      <p:ext uri="{BB962C8B-B14F-4D97-AF65-F5344CB8AC3E}">
        <p14:creationId xmlns:p14="http://schemas.microsoft.com/office/powerpoint/2010/main" val="29146883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e 23">
            <a:extLst>
              <a:ext uri="{FF2B5EF4-FFF2-40B4-BE49-F238E27FC236}">
                <a16:creationId xmlns:a16="http://schemas.microsoft.com/office/drawing/2014/main" id="{590C5021-3151-4CCE-AEE2-D2F7B36D20DD}"/>
              </a:ext>
            </a:extLst>
          </p:cNvPr>
          <p:cNvGrpSpPr/>
          <p:nvPr/>
        </p:nvGrpSpPr>
        <p:grpSpPr>
          <a:xfrm>
            <a:off x="5562088" y="401240"/>
            <a:ext cx="3510390" cy="4680520"/>
            <a:chOff x="7048500" y="0"/>
            <a:chExt cx="5143500" cy="6858000"/>
          </a:xfrm>
        </p:grpSpPr>
        <p:pic>
          <p:nvPicPr>
            <p:cNvPr id="51" name="Image 4">
              <a:extLst>
                <a:ext uri="{FF2B5EF4-FFF2-40B4-BE49-F238E27FC236}">
                  <a16:creationId xmlns:a16="http://schemas.microsoft.com/office/drawing/2014/main" id="{9471FE0C-4CC0-4DC3-AE4F-61C96C9690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8500" y="0"/>
              <a:ext cx="5143500" cy="6858000"/>
            </a:xfrm>
            <a:prstGeom prst="rect">
              <a:avLst/>
            </a:prstGeom>
          </p:spPr>
        </p:pic>
        <p:cxnSp>
          <p:nvCxnSpPr>
            <p:cNvPr id="52" name="Connecteur droit 6">
              <a:extLst>
                <a:ext uri="{FF2B5EF4-FFF2-40B4-BE49-F238E27FC236}">
                  <a16:creationId xmlns:a16="http://schemas.microsoft.com/office/drawing/2014/main" id="{500BAAB0-7C61-408D-AB8B-C5A894A1FC39}"/>
                </a:ext>
              </a:extLst>
            </p:cNvPr>
            <p:cNvCxnSpPr>
              <a:cxnSpLocks/>
            </p:cNvCxnSpPr>
            <p:nvPr/>
          </p:nvCxnSpPr>
          <p:spPr>
            <a:xfrm flipH="1" flipV="1">
              <a:off x="10300386" y="2045043"/>
              <a:ext cx="1030760" cy="2774092"/>
            </a:xfrm>
            <a:prstGeom prst="line">
              <a:avLst/>
            </a:prstGeom>
            <a:ln>
              <a:solidFill>
                <a:srgbClr val="FF7E00"/>
              </a:solidFill>
            </a:ln>
            <a:effectLst>
              <a:glow rad="63500">
                <a:srgbClr val="FF7E00">
                  <a:alpha val="40000"/>
                </a:srgbClr>
              </a:glow>
            </a:effectLst>
          </p:spPr>
          <p:style>
            <a:lnRef idx="1">
              <a:schemeClr val="accent1"/>
            </a:lnRef>
            <a:fillRef idx="0">
              <a:schemeClr val="accent1"/>
            </a:fillRef>
            <a:effectRef idx="0">
              <a:schemeClr val="accent1"/>
            </a:effectRef>
            <a:fontRef idx="minor">
              <a:schemeClr val="tx1"/>
            </a:fontRef>
          </p:style>
        </p:cxnSp>
        <p:cxnSp>
          <p:nvCxnSpPr>
            <p:cNvPr id="53" name="Connecteur droit 8">
              <a:extLst>
                <a:ext uri="{FF2B5EF4-FFF2-40B4-BE49-F238E27FC236}">
                  <a16:creationId xmlns:a16="http://schemas.microsoft.com/office/drawing/2014/main" id="{651796D5-C740-4D24-9AC2-EC4669A6F5F9}"/>
                </a:ext>
              </a:extLst>
            </p:cNvPr>
            <p:cNvCxnSpPr/>
            <p:nvPr/>
          </p:nvCxnSpPr>
          <p:spPr>
            <a:xfrm flipH="1" flipV="1">
              <a:off x="9912693" y="1989438"/>
              <a:ext cx="370703" cy="1488989"/>
            </a:xfrm>
            <a:prstGeom prst="line">
              <a:avLst/>
            </a:prstGeom>
            <a:ln>
              <a:solidFill>
                <a:srgbClr val="6EFF47"/>
              </a:solidFill>
            </a:ln>
            <a:effectLst>
              <a:glow rad="63500">
                <a:srgbClr val="30FC00">
                  <a:alpha val="40000"/>
                </a:srgbClr>
              </a:glow>
            </a:effectLst>
          </p:spPr>
          <p:style>
            <a:lnRef idx="1">
              <a:schemeClr val="accent1"/>
            </a:lnRef>
            <a:fillRef idx="0">
              <a:schemeClr val="accent1"/>
            </a:fillRef>
            <a:effectRef idx="0">
              <a:schemeClr val="accent1"/>
            </a:effectRef>
            <a:fontRef idx="minor">
              <a:schemeClr val="tx1"/>
            </a:fontRef>
          </p:style>
        </p:cxnSp>
        <p:cxnSp>
          <p:nvCxnSpPr>
            <p:cNvPr id="54" name="Connecteur droit 10">
              <a:extLst>
                <a:ext uri="{FF2B5EF4-FFF2-40B4-BE49-F238E27FC236}">
                  <a16:creationId xmlns:a16="http://schemas.microsoft.com/office/drawing/2014/main" id="{5499A054-F028-4209-BE78-0BA9D6F368CB}"/>
                </a:ext>
              </a:extLst>
            </p:cNvPr>
            <p:cNvCxnSpPr>
              <a:cxnSpLocks/>
            </p:cNvCxnSpPr>
            <p:nvPr/>
          </p:nvCxnSpPr>
          <p:spPr>
            <a:xfrm flipH="1" flipV="1">
              <a:off x="9538901" y="2004883"/>
              <a:ext cx="130261" cy="633284"/>
            </a:xfrm>
            <a:prstGeom prst="line">
              <a:avLst/>
            </a:prstGeom>
            <a:ln>
              <a:solidFill>
                <a:srgbClr val="0096FF"/>
              </a:solidFill>
            </a:ln>
            <a:effectLst>
              <a:glow rad="63500">
                <a:srgbClr val="0096FF">
                  <a:alpha val="40000"/>
                </a:srgbClr>
              </a:glow>
            </a:effectLst>
          </p:spPr>
          <p:style>
            <a:lnRef idx="1">
              <a:schemeClr val="accent1"/>
            </a:lnRef>
            <a:fillRef idx="0">
              <a:schemeClr val="accent1"/>
            </a:fillRef>
            <a:effectRef idx="0">
              <a:schemeClr val="accent1"/>
            </a:effectRef>
            <a:fontRef idx="minor">
              <a:schemeClr val="tx1"/>
            </a:fontRef>
          </p:style>
        </p:cxnSp>
        <p:cxnSp>
          <p:nvCxnSpPr>
            <p:cNvPr id="55" name="Connecteur droit 12">
              <a:extLst>
                <a:ext uri="{FF2B5EF4-FFF2-40B4-BE49-F238E27FC236}">
                  <a16:creationId xmlns:a16="http://schemas.microsoft.com/office/drawing/2014/main" id="{F3185949-3784-481C-9E7A-A6D69EBF6CC2}"/>
                </a:ext>
              </a:extLst>
            </p:cNvPr>
            <p:cNvCxnSpPr/>
            <p:nvPr/>
          </p:nvCxnSpPr>
          <p:spPr>
            <a:xfrm flipH="1" flipV="1">
              <a:off x="10524353" y="3589638"/>
              <a:ext cx="67962" cy="216243"/>
            </a:xfrm>
            <a:prstGeom prst="line">
              <a:avLst/>
            </a:prstGeom>
            <a:ln>
              <a:solidFill>
                <a:srgbClr val="7030A0"/>
              </a:solidFill>
            </a:ln>
            <a:effectLst>
              <a:glow rad="101600">
                <a:srgbClr val="FF33CC">
                  <a:alpha val="60000"/>
                </a:srgbClr>
              </a:glow>
            </a:effectLst>
          </p:spPr>
          <p:style>
            <a:lnRef idx="1">
              <a:schemeClr val="accent1"/>
            </a:lnRef>
            <a:fillRef idx="0">
              <a:schemeClr val="accent1"/>
            </a:fillRef>
            <a:effectRef idx="0">
              <a:schemeClr val="accent1"/>
            </a:effectRef>
            <a:fontRef idx="minor">
              <a:schemeClr val="tx1"/>
            </a:fontRef>
          </p:style>
        </p:cxnSp>
      </p:grpSp>
      <p:sp>
        <p:nvSpPr>
          <p:cNvPr id="56" name="TextBox 44">
            <a:extLst>
              <a:ext uri="{FF2B5EF4-FFF2-40B4-BE49-F238E27FC236}">
                <a16:creationId xmlns:a16="http://schemas.microsoft.com/office/drawing/2014/main" id="{1A0618A9-BE22-4D11-9E77-98055339E362}"/>
              </a:ext>
            </a:extLst>
          </p:cNvPr>
          <p:cNvSpPr txBox="1"/>
          <p:nvPr/>
        </p:nvSpPr>
        <p:spPr>
          <a:xfrm>
            <a:off x="7860243" y="1959346"/>
            <a:ext cx="283448" cy="307777"/>
          </a:xfrm>
          <a:prstGeom prst="rect">
            <a:avLst/>
          </a:prstGeom>
          <a:noFill/>
        </p:spPr>
        <p:txBody>
          <a:bodyPr wrap="square">
            <a:spAutoFit/>
          </a:bodyPr>
          <a:lstStyle/>
          <a:p>
            <a:pPr algn="l"/>
            <a:r>
              <a:rPr lang="en-GB" sz="1400" dirty="0">
                <a:solidFill>
                  <a:srgbClr val="FF7E00"/>
                </a:solidFill>
              </a:rPr>
              <a:t>C</a:t>
            </a:r>
          </a:p>
        </p:txBody>
      </p:sp>
      <p:sp>
        <p:nvSpPr>
          <p:cNvPr id="57" name="TextBox 45">
            <a:extLst>
              <a:ext uri="{FF2B5EF4-FFF2-40B4-BE49-F238E27FC236}">
                <a16:creationId xmlns:a16="http://schemas.microsoft.com/office/drawing/2014/main" id="{CA6FE016-0A6C-4E14-A3F5-AB0EA9973F64}"/>
              </a:ext>
            </a:extLst>
          </p:cNvPr>
          <p:cNvSpPr txBox="1"/>
          <p:nvPr/>
        </p:nvSpPr>
        <p:spPr>
          <a:xfrm>
            <a:off x="7561644" y="1952434"/>
            <a:ext cx="244205" cy="276999"/>
          </a:xfrm>
          <a:prstGeom prst="rect">
            <a:avLst/>
          </a:prstGeom>
          <a:noFill/>
        </p:spPr>
        <p:txBody>
          <a:bodyPr wrap="square" rtlCol="0">
            <a:spAutoFit/>
          </a:bodyPr>
          <a:lstStyle/>
          <a:p>
            <a:pPr algn="l"/>
            <a:r>
              <a:rPr lang="en-GB" sz="1200" dirty="0">
                <a:solidFill>
                  <a:srgbClr val="6EFF47"/>
                </a:solidFill>
              </a:rPr>
              <a:t>B</a:t>
            </a:r>
          </a:p>
        </p:txBody>
      </p:sp>
      <p:sp>
        <p:nvSpPr>
          <p:cNvPr id="58" name="TextBox 46">
            <a:extLst>
              <a:ext uri="{FF2B5EF4-FFF2-40B4-BE49-F238E27FC236}">
                <a16:creationId xmlns:a16="http://schemas.microsoft.com/office/drawing/2014/main" id="{3FF0BB98-9962-47F6-A354-229B9A0DCB6D}"/>
              </a:ext>
            </a:extLst>
          </p:cNvPr>
          <p:cNvSpPr txBox="1"/>
          <p:nvPr/>
        </p:nvSpPr>
        <p:spPr>
          <a:xfrm>
            <a:off x="7281867" y="1941308"/>
            <a:ext cx="244205" cy="276999"/>
          </a:xfrm>
          <a:prstGeom prst="rect">
            <a:avLst/>
          </a:prstGeom>
          <a:noFill/>
        </p:spPr>
        <p:txBody>
          <a:bodyPr wrap="square" rtlCol="0">
            <a:spAutoFit/>
          </a:bodyPr>
          <a:lstStyle/>
          <a:p>
            <a:pPr algn="l"/>
            <a:r>
              <a:rPr lang="en-GB" sz="1200" dirty="0">
                <a:solidFill>
                  <a:srgbClr val="0096FF"/>
                </a:solidFill>
              </a:rPr>
              <a:t>A</a:t>
            </a:r>
          </a:p>
        </p:txBody>
      </p:sp>
      <p:sp>
        <p:nvSpPr>
          <p:cNvPr id="59" name="TextBox 58">
            <a:extLst>
              <a:ext uri="{FF2B5EF4-FFF2-40B4-BE49-F238E27FC236}">
                <a16:creationId xmlns:a16="http://schemas.microsoft.com/office/drawing/2014/main" id="{5A68D912-9FFC-4D14-888A-EE31151520CD}"/>
              </a:ext>
            </a:extLst>
          </p:cNvPr>
          <p:cNvSpPr txBox="1"/>
          <p:nvPr/>
        </p:nvSpPr>
        <p:spPr>
          <a:xfrm>
            <a:off x="7815792" y="2542347"/>
            <a:ext cx="283448" cy="307777"/>
          </a:xfrm>
          <a:prstGeom prst="rect">
            <a:avLst/>
          </a:prstGeom>
          <a:noFill/>
        </p:spPr>
        <p:txBody>
          <a:bodyPr wrap="square">
            <a:spAutoFit/>
          </a:bodyPr>
          <a:lstStyle/>
          <a:p>
            <a:pPr algn="l"/>
            <a:r>
              <a:rPr lang="en-GB" sz="1400" dirty="0">
                <a:solidFill>
                  <a:srgbClr val="9034A7"/>
                </a:solidFill>
              </a:rPr>
              <a:t>D</a:t>
            </a:r>
          </a:p>
        </p:txBody>
      </p:sp>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42</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0" name="Titel 1">
            <a:extLst>
              <a:ext uri="{FF2B5EF4-FFF2-40B4-BE49-F238E27FC236}">
                <a16:creationId xmlns:a16="http://schemas.microsoft.com/office/drawing/2014/main" id="{77C202DA-EE69-4488-96B5-831CF2791F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FSI “in-fiber” prototype and first tests</a:t>
            </a:r>
            <a:endParaRPr lang="en-US" sz="1800" dirty="0">
              <a:latin typeface="Arial" panose="020B0604020202020204" pitchFamily="34" charset="0"/>
              <a:cs typeface="Arial" panose="020B0604020202020204" pitchFamily="34" charset="0"/>
            </a:endParaRPr>
          </a:p>
        </p:txBody>
      </p:sp>
      <p:pic>
        <p:nvPicPr>
          <p:cNvPr id="38" name="Picture 37" descr="Diagram&#10;&#10;Description automatically generated">
            <a:extLst>
              <a:ext uri="{FF2B5EF4-FFF2-40B4-BE49-F238E27FC236}">
                <a16:creationId xmlns:a16="http://schemas.microsoft.com/office/drawing/2014/main" id="{8D97600D-3533-4FD7-A1FD-4D5A149FCFE0}"/>
              </a:ext>
            </a:extLst>
          </p:cNvPr>
          <p:cNvPicPr>
            <a:picLocks noChangeAspect="1"/>
          </p:cNvPicPr>
          <p:nvPr/>
        </p:nvPicPr>
        <p:blipFill rotWithShape="1">
          <a:blip r:embed="rId5">
            <a:extLst>
              <a:ext uri="{28A0092B-C50C-407E-A947-70E740481C1C}">
                <a14:useLocalDpi xmlns:a14="http://schemas.microsoft.com/office/drawing/2010/main" val="0"/>
              </a:ext>
            </a:extLst>
          </a:blip>
          <a:srcRect t="5003"/>
          <a:stretch/>
        </p:blipFill>
        <p:spPr>
          <a:xfrm>
            <a:off x="321650" y="2228576"/>
            <a:ext cx="2450150" cy="1416006"/>
          </a:xfrm>
          <a:prstGeom prst="rect">
            <a:avLst/>
          </a:prstGeom>
        </p:spPr>
      </p:pic>
      <p:pic>
        <p:nvPicPr>
          <p:cNvPr id="39" name="Picture 38" descr="Chart, histogram&#10;&#10;Description automatically generated">
            <a:extLst>
              <a:ext uri="{FF2B5EF4-FFF2-40B4-BE49-F238E27FC236}">
                <a16:creationId xmlns:a16="http://schemas.microsoft.com/office/drawing/2014/main" id="{D1D0324E-E57C-422C-BF9F-D250EE8A1955}"/>
              </a:ext>
            </a:extLst>
          </p:cNvPr>
          <p:cNvPicPr>
            <a:picLocks noChangeAspect="1"/>
          </p:cNvPicPr>
          <p:nvPr/>
        </p:nvPicPr>
        <p:blipFill rotWithShape="1">
          <a:blip r:embed="rId6">
            <a:extLst>
              <a:ext uri="{28A0092B-C50C-407E-A947-70E740481C1C}">
                <a14:useLocalDpi xmlns:a14="http://schemas.microsoft.com/office/drawing/2010/main" val="0"/>
              </a:ext>
            </a:extLst>
          </a:blip>
          <a:srcRect t="6433"/>
          <a:stretch/>
        </p:blipFill>
        <p:spPr>
          <a:xfrm>
            <a:off x="321650" y="802953"/>
            <a:ext cx="2450150" cy="1370380"/>
          </a:xfrm>
          <a:prstGeom prst="rect">
            <a:avLst/>
          </a:prstGeom>
        </p:spPr>
      </p:pic>
      <p:pic>
        <p:nvPicPr>
          <p:cNvPr id="40" name="Picture 39" descr="Chart&#10;&#10;Description automatically generated">
            <a:extLst>
              <a:ext uri="{FF2B5EF4-FFF2-40B4-BE49-F238E27FC236}">
                <a16:creationId xmlns:a16="http://schemas.microsoft.com/office/drawing/2014/main" id="{80448308-4317-4582-9D03-70F9D7D4B6BF}"/>
              </a:ext>
            </a:extLst>
          </p:cNvPr>
          <p:cNvPicPr>
            <a:picLocks noChangeAspect="1"/>
          </p:cNvPicPr>
          <p:nvPr/>
        </p:nvPicPr>
        <p:blipFill rotWithShape="1">
          <a:blip r:embed="rId7">
            <a:extLst>
              <a:ext uri="{28A0092B-C50C-407E-A947-70E740481C1C}">
                <a14:useLocalDpi xmlns:a14="http://schemas.microsoft.com/office/drawing/2010/main" val="0"/>
              </a:ext>
            </a:extLst>
          </a:blip>
          <a:srcRect t="5299"/>
          <a:stretch/>
        </p:blipFill>
        <p:spPr>
          <a:xfrm>
            <a:off x="321650" y="3670844"/>
            <a:ext cx="2450149" cy="1469332"/>
          </a:xfrm>
          <a:prstGeom prst="rect">
            <a:avLst/>
          </a:prstGeom>
        </p:spPr>
      </p:pic>
      <p:sp>
        <p:nvSpPr>
          <p:cNvPr id="42" name="TextBox 41">
            <a:extLst>
              <a:ext uri="{FF2B5EF4-FFF2-40B4-BE49-F238E27FC236}">
                <a16:creationId xmlns:a16="http://schemas.microsoft.com/office/drawing/2014/main" id="{294000B7-E971-4A95-980B-707444D9245C}"/>
              </a:ext>
            </a:extLst>
          </p:cNvPr>
          <p:cNvSpPr txBox="1"/>
          <p:nvPr/>
        </p:nvSpPr>
        <p:spPr>
          <a:xfrm>
            <a:off x="2277523" y="856094"/>
            <a:ext cx="244205" cy="276999"/>
          </a:xfrm>
          <a:prstGeom prst="rect">
            <a:avLst/>
          </a:prstGeom>
          <a:noFill/>
        </p:spPr>
        <p:txBody>
          <a:bodyPr wrap="square" rtlCol="0">
            <a:spAutoFit/>
          </a:bodyPr>
          <a:lstStyle/>
          <a:p>
            <a:pPr algn="l"/>
            <a:r>
              <a:rPr lang="en-GB" sz="1200" dirty="0"/>
              <a:t>A</a:t>
            </a:r>
          </a:p>
        </p:txBody>
      </p:sp>
      <p:sp>
        <p:nvSpPr>
          <p:cNvPr id="43" name="TextBox 42">
            <a:extLst>
              <a:ext uri="{FF2B5EF4-FFF2-40B4-BE49-F238E27FC236}">
                <a16:creationId xmlns:a16="http://schemas.microsoft.com/office/drawing/2014/main" id="{1A75C154-B3BA-4D50-9274-741066C4D09A}"/>
              </a:ext>
            </a:extLst>
          </p:cNvPr>
          <p:cNvSpPr txBox="1"/>
          <p:nvPr/>
        </p:nvSpPr>
        <p:spPr>
          <a:xfrm>
            <a:off x="2265068" y="2330180"/>
            <a:ext cx="244205" cy="276999"/>
          </a:xfrm>
          <a:prstGeom prst="rect">
            <a:avLst/>
          </a:prstGeom>
          <a:noFill/>
        </p:spPr>
        <p:txBody>
          <a:bodyPr wrap="square" rtlCol="0">
            <a:spAutoFit/>
          </a:bodyPr>
          <a:lstStyle/>
          <a:p>
            <a:pPr algn="l"/>
            <a:r>
              <a:rPr lang="en-GB" sz="1200" dirty="0"/>
              <a:t>B</a:t>
            </a:r>
          </a:p>
        </p:txBody>
      </p:sp>
      <p:sp>
        <p:nvSpPr>
          <p:cNvPr id="44" name="TextBox 43">
            <a:extLst>
              <a:ext uri="{FF2B5EF4-FFF2-40B4-BE49-F238E27FC236}">
                <a16:creationId xmlns:a16="http://schemas.microsoft.com/office/drawing/2014/main" id="{BB1FBA80-0E2F-4DD5-9A17-7535F8527908}"/>
              </a:ext>
            </a:extLst>
          </p:cNvPr>
          <p:cNvSpPr txBox="1"/>
          <p:nvPr/>
        </p:nvSpPr>
        <p:spPr>
          <a:xfrm>
            <a:off x="2225825" y="3788307"/>
            <a:ext cx="283448" cy="307777"/>
          </a:xfrm>
          <a:prstGeom prst="rect">
            <a:avLst/>
          </a:prstGeom>
          <a:noFill/>
        </p:spPr>
        <p:txBody>
          <a:bodyPr wrap="square">
            <a:spAutoFit/>
          </a:bodyPr>
          <a:lstStyle/>
          <a:p>
            <a:pPr algn="l"/>
            <a:r>
              <a:rPr lang="en-GB" sz="1400" dirty="0"/>
              <a:t>C</a:t>
            </a:r>
          </a:p>
        </p:txBody>
      </p:sp>
      <p:cxnSp>
        <p:nvCxnSpPr>
          <p:cNvPr id="48" name="Connecteur droit avec flèche 27">
            <a:extLst>
              <a:ext uri="{FF2B5EF4-FFF2-40B4-BE49-F238E27FC236}">
                <a16:creationId xmlns:a16="http://schemas.microsoft.com/office/drawing/2014/main" id="{1B17B5CB-E71C-44F6-BFA3-C9CFBFCBF7BF}"/>
              </a:ext>
            </a:extLst>
          </p:cNvPr>
          <p:cNvCxnSpPr>
            <a:cxnSpLocks/>
          </p:cNvCxnSpPr>
          <p:nvPr/>
        </p:nvCxnSpPr>
        <p:spPr>
          <a:xfrm>
            <a:off x="5081803" y="2098557"/>
            <a:ext cx="1427652" cy="260039"/>
          </a:xfrm>
          <a:prstGeom prst="straightConnector1">
            <a:avLst/>
          </a:prstGeom>
          <a:ln>
            <a:solidFill>
              <a:srgbClr val="FF33CC"/>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necteur droit avec flèche 27">
            <a:extLst>
              <a:ext uri="{FF2B5EF4-FFF2-40B4-BE49-F238E27FC236}">
                <a16:creationId xmlns:a16="http://schemas.microsoft.com/office/drawing/2014/main" id="{8548AAF5-6215-44FE-99A2-0E4611B959B2}"/>
              </a:ext>
            </a:extLst>
          </p:cNvPr>
          <p:cNvCxnSpPr>
            <a:cxnSpLocks/>
          </p:cNvCxnSpPr>
          <p:nvPr/>
        </p:nvCxnSpPr>
        <p:spPr>
          <a:xfrm flipV="1">
            <a:off x="5148064" y="2935196"/>
            <a:ext cx="2810779" cy="941972"/>
          </a:xfrm>
          <a:prstGeom prst="straightConnector1">
            <a:avLst/>
          </a:prstGeom>
          <a:ln>
            <a:solidFill>
              <a:srgbClr val="FF33CC"/>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EB783E1A-3E85-42B0-8F55-11F92A3CBAC4}"/>
              </a:ext>
            </a:extLst>
          </p:cNvPr>
          <p:cNvPicPr>
            <a:picLocks noChangeAspect="1"/>
          </p:cNvPicPr>
          <p:nvPr/>
        </p:nvPicPr>
        <p:blipFill rotWithShape="1">
          <a:blip r:embed="rId8"/>
          <a:srcRect l="2648" r="2794"/>
          <a:stretch/>
        </p:blipFill>
        <p:spPr>
          <a:xfrm>
            <a:off x="2748268" y="1092259"/>
            <a:ext cx="2543812" cy="1574584"/>
          </a:xfrm>
          <a:prstGeom prst="rect">
            <a:avLst/>
          </a:prstGeom>
        </p:spPr>
      </p:pic>
      <p:pic>
        <p:nvPicPr>
          <p:cNvPr id="60" name="Picture 59" descr="Chart&#10;&#10;Description automatically generated with medium confidence">
            <a:extLst>
              <a:ext uri="{FF2B5EF4-FFF2-40B4-BE49-F238E27FC236}">
                <a16:creationId xmlns:a16="http://schemas.microsoft.com/office/drawing/2014/main" id="{7BA1999D-9948-44A7-87EF-8D8775BBD65C}"/>
              </a:ext>
            </a:extLst>
          </p:cNvPr>
          <p:cNvPicPr>
            <a:picLocks noChangeAspect="1"/>
          </p:cNvPicPr>
          <p:nvPr/>
        </p:nvPicPr>
        <p:blipFill rotWithShape="1">
          <a:blip r:embed="rId9">
            <a:extLst>
              <a:ext uri="{28A0092B-C50C-407E-A947-70E740481C1C}">
                <a14:useLocalDpi xmlns:a14="http://schemas.microsoft.com/office/drawing/2010/main" val="0"/>
              </a:ext>
            </a:extLst>
          </a:blip>
          <a:srcRect r="8007"/>
          <a:stretch/>
        </p:blipFill>
        <p:spPr>
          <a:xfrm>
            <a:off x="2827403" y="3212798"/>
            <a:ext cx="2294368" cy="1560822"/>
          </a:xfrm>
          <a:prstGeom prst="rect">
            <a:avLst/>
          </a:prstGeom>
        </p:spPr>
      </p:pic>
      <p:sp>
        <p:nvSpPr>
          <p:cNvPr id="29" name="TextBox 28">
            <a:extLst>
              <a:ext uri="{FF2B5EF4-FFF2-40B4-BE49-F238E27FC236}">
                <a16:creationId xmlns:a16="http://schemas.microsoft.com/office/drawing/2014/main" id="{36E73587-094D-4EBC-BC63-CF2F1D193A47}"/>
              </a:ext>
            </a:extLst>
          </p:cNvPr>
          <p:cNvSpPr txBox="1"/>
          <p:nvPr/>
        </p:nvSpPr>
        <p:spPr>
          <a:xfrm>
            <a:off x="2935752" y="710954"/>
            <a:ext cx="2212312" cy="461665"/>
          </a:xfrm>
          <a:prstGeom prst="rect">
            <a:avLst/>
          </a:prstGeom>
          <a:noFill/>
        </p:spPr>
        <p:txBody>
          <a:bodyPr wrap="square" rtlCol="0">
            <a:spAutoFit/>
          </a:bodyPr>
          <a:lstStyle/>
          <a:p>
            <a:pPr algn="l"/>
            <a:r>
              <a:rPr lang="en-GB" sz="1200" dirty="0" err="1"/>
              <a:t>Hyp</a:t>
            </a:r>
            <a:r>
              <a:rPr lang="en-GB" sz="1200" dirty="0"/>
              <a:t>. : </a:t>
            </a:r>
            <a:r>
              <a:rPr lang="en-GB" sz="1200" dirty="0" err="1"/>
              <a:t>fiber</a:t>
            </a:r>
            <a:r>
              <a:rPr lang="en-GB" sz="1200" dirty="0"/>
              <a:t> sliding in the protecting sleeve</a:t>
            </a:r>
          </a:p>
        </p:txBody>
      </p:sp>
      <p:cxnSp>
        <p:nvCxnSpPr>
          <p:cNvPr id="30" name="Straight Arrow Connector 29">
            <a:extLst>
              <a:ext uri="{FF2B5EF4-FFF2-40B4-BE49-F238E27FC236}">
                <a16:creationId xmlns:a16="http://schemas.microsoft.com/office/drawing/2014/main" id="{85CE1F29-8DFB-40F8-BB3C-7E683B9758CE}"/>
              </a:ext>
            </a:extLst>
          </p:cNvPr>
          <p:cNvCxnSpPr>
            <a:cxnSpLocks/>
            <a:stCxn id="29" idx="2"/>
          </p:cNvCxnSpPr>
          <p:nvPr/>
        </p:nvCxnSpPr>
        <p:spPr>
          <a:xfrm>
            <a:off x="4041908" y="1172619"/>
            <a:ext cx="458084" cy="73046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5B48C865-C95D-4B15-BCA5-6E4DBCE0DFA4}"/>
              </a:ext>
            </a:extLst>
          </p:cNvPr>
          <p:cNvCxnSpPr/>
          <p:nvPr/>
        </p:nvCxnSpPr>
        <p:spPr>
          <a:xfrm>
            <a:off x="2962045" y="1983443"/>
            <a:ext cx="22717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B55628AB-D6FE-427E-A200-402DFDFCCCCB}"/>
              </a:ext>
            </a:extLst>
          </p:cNvPr>
          <p:cNvCxnSpPr>
            <a:cxnSpLocks/>
            <a:stCxn id="29" idx="2"/>
          </p:cNvCxnSpPr>
          <p:nvPr/>
        </p:nvCxnSpPr>
        <p:spPr>
          <a:xfrm>
            <a:off x="4041908" y="1172619"/>
            <a:ext cx="182424" cy="76513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F65FDC9B-0DFE-4A95-8D79-4D199F954E17}"/>
              </a:ext>
            </a:extLst>
          </p:cNvPr>
          <p:cNvCxnSpPr>
            <a:cxnSpLocks/>
            <a:stCxn id="29" idx="2"/>
          </p:cNvCxnSpPr>
          <p:nvPr/>
        </p:nvCxnSpPr>
        <p:spPr>
          <a:xfrm>
            <a:off x="4041908" y="1172619"/>
            <a:ext cx="0" cy="77981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1" name="Textfeld 1">
            <a:extLst>
              <a:ext uri="{FF2B5EF4-FFF2-40B4-BE49-F238E27FC236}">
                <a16:creationId xmlns:a16="http://schemas.microsoft.com/office/drawing/2014/main" id="{339267CB-7B28-467F-9461-BA867EA8F8EC}"/>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14/06/2022, 2</a:t>
            </a:r>
            <a:r>
              <a:rPr lang="en-US" sz="900" baseline="30000" dirty="0">
                <a:solidFill>
                  <a:schemeClr val="bg1"/>
                </a:solidFill>
              </a:rPr>
              <a:t>nd</a:t>
            </a:r>
            <a:r>
              <a:rPr lang="en-US" sz="900" dirty="0">
                <a:solidFill>
                  <a:schemeClr val="bg1"/>
                </a:solidFill>
              </a:rPr>
              <a:t> year CST presentation</a:t>
            </a:r>
          </a:p>
        </p:txBody>
      </p:sp>
    </p:spTree>
    <p:extLst>
      <p:ext uri="{BB962C8B-B14F-4D97-AF65-F5344CB8AC3E}">
        <p14:creationId xmlns:p14="http://schemas.microsoft.com/office/powerpoint/2010/main" val="6285671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4</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1" name="Textplatzhalter 3">
            <a:extLst>
              <a:ext uri="{FF2B5EF4-FFF2-40B4-BE49-F238E27FC236}">
                <a16:creationId xmlns:a16="http://schemas.microsoft.com/office/drawing/2014/main" id="{7C037E0B-D100-4BE3-ADA1-82EA373780AE}"/>
              </a:ext>
            </a:extLst>
          </p:cNvPr>
          <p:cNvSpPr txBox="1">
            <a:spLocks/>
          </p:cNvSpPr>
          <p:nvPr/>
        </p:nvSpPr>
        <p:spPr>
          <a:xfrm>
            <a:off x="323527" y="1203598"/>
            <a:ext cx="8745771" cy="1944216"/>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300"/>
              </a:spcBef>
            </a:pPr>
            <a:endParaRPr lang="en-US" b="0" dirty="0">
              <a:latin typeface="Arial" panose="020B0604020202020204" pitchFamily="34" charset="0"/>
              <a:cs typeface="Arial" panose="020B0604020202020204" pitchFamily="34" charset="0"/>
            </a:endParaRPr>
          </a:p>
        </p:txBody>
      </p:sp>
      <p:pic>
        <p:nvPicPr>
          <p:cNvPr id="20" name="Picture 19">
            <a:extLst>
              <a:ext uri="{FF2B5EF4-FFF2-40B4-BE49-F238E27FC236}">
                <a16:creationId xmlns:a16="http://schemas.microsoft.com/office/drawing/2014/main" id="{0216A2F6-42B4-4D57-9583-81809B114B1A}"/>
              </a:ext>
            </a:extLst>
          </p:cNvPr>
          <p:cNvPicPr>
            <a:picLocks noChangeAspect="1"/>
          </p:cNvPicPr>
          <p:nvPr/>
        </p:nvPicPr>
        <p:blipFill>
          <a:blip r:embed="rId4"/>
          <a:stretch>
            <a:fillRect/>
          </a:stretch>
        </p:blipFill>
        <p:spPr>
          <a:xfrm>
            <a:off x="2902977" y="2427536"/>
            <a:ext cx="3354387" cy="2715456"/>
          </a:xfrm>
          <a:prstGeom prst="rect">
            <a:avLst/>
          </a:prstGeom>
        </p:spPr>
      </p:pic>
      <p:sp>
        <p:nvSpPr>
          <p:cNvPr id="22" name="TextBox 21">
            <a:extLst>
              <a:ext uri="{FF2B5EF4-FFF2-40B4-BE49-F238E27FC236}">
                <a16:creationId xmlns:a16="http://schemas.microsoft.com/office/drawing/2014/main" id="{6CB751C9-5B43-44BC-8A02-FEEC22CBE099}"/>
              </a:ext>
            </a:extLst>
          </p:cNvPr>
          <p:cNvSpPr txBox="1"/>
          <p:nvPr/>
        </p:nvSpPr>
        <p:spPr>
          <a:xfrm>
            <a:off x="3280886" y="4742311"/>
            <a:ext cx="853194" cy="215444"/>
          </a:xfrm>
          <a:prstGeom prst="rect">
            <a:avLst/>
          </a:prstGeom>
          <a:noFill/>
        </p:spPr>
        <p:txBody>
          <a:bodyPr wrap="square">
            <a:spAutoFit/>
          </a:bodyPr>
          <a:lstStyle/>
          <a:p>
            <a:r>
              <a:rPr lang="en-GB" sz="800" b="0" i="0" dirty="0">
                <a:solidFill>
                  <a:schemeClr val="bg1">
                    <a:lumMod val="50000"/>
                  </a:schemeClr>
                </a:solidFill>
                <a:effectLst/>
                <a:latin typeface="Arial" panose="020B0604020202020204" pitchFamily="34" charset="0"/>
              </a:rPr>
              <a:t>FCC-</a:t>
            </a:r>
            <a:r>
              <a:rPr lang="en-GB" sz="800" b="0" i="0" dirty="0" err="1">
                <a:solidFill>
                  <a:schemeClr val="bg1">
                    <a:lumMod val="50000"/>
                  </a:schemeClr>
                </a:solidFill>
                <a:effectLst/>
                <a:latin typeface="Arial" panose="020B0604020202020204" pitchFamily="34" charset="0"/>
              </a:rPr>
              <a:t>ee</a:t>
            </a:r>
            <a:r>
              <a:rPr lang="en-GB" sz="800" b="0" i="0" dirty="0">
                <a:solidFill>
                  <a:schemeClr val="bg1">
                    <a:lumMod val="50000"/>
                  </a:schemeClr>
                </a:solidFill>
                <a:effectLst/>
                <a:latin typeface="Arial" panose="020B0604020202020204" pitchFamily="34" charset="0"/>
              </a:rPr>
              <a:t> CDR</a:t>
            </a:r>
            <a:endParaRPr lang="en-GB" sz="800" dirty="0">
              <a:solidFill>
                <a:schemeClr val="bg1">
                  <a:lumMod val="50000"/>
                </a:schemeClr>
              </a:solidFill>
            </a:endParaRPr>
          </a:p>
        </p:txBody>
      </p:sp>
      <p:cxnSp>
        <p:nvCxnSpPr>
          <p:cNvPr id="4" name="Straight Connector 3">
            <a:extLst>
              <a:ext uri="{FF2B5EF4-FFF2-40B4-BE49-F238E27FC236}">
                <a16:creationId xmlns:a16="http://schemas.microsoft.com/office/drawing/2014/main" id="{00E39175-2906-46BA-A4D9-9BC559BD2373}"/>
              </a:ext>
            </a:extLst>
          </p:cNvPr>
          <p:cNvCxnSpPr>
            <a:cxnSpLocks/>
          </p:cNvCxnSpPr>
          <p:nvPr/>
        </p:nvCxnSpPr>
        <p:spPr>
          <a:xfrm flipH="1">
            <a:off x="1331640" y="3734199"/>
            <a:ext cx="2016224" cy="0"/>
          </a:xfrm>
          <a:prstGeom prst="line">
            <a:avLst/>
          </a:prstGeom>
          <a:ln w="76200">
            <a:solidFill>
              <a:srgbClr val="9A9A99"/>
            </a:solidFill>
          </a:ln>
        </p:spPr>
        <p:style>
          <a:lnRef idx="1">
            <a:schemeClr val="accent1"/>
          </a:lnRef>
          <a:fillRef idx="0">
            <a:schemeClr val="accent1"/>
          </a:fillRef>
          <a:effectRef idx="0">
            <a:schemeClr val="accent1"/>
          </a:effectRef>
          <a:fontRef idx="minor">
            <a:schemeClr val="tx1"/>
          </a:fontRef>
        </p:style>
      </p:cxnSp>
      <p:sp>
        <p:nvSpPr>
          <p:cNvPr id="28" name="Arc 27">
            <a:extLst>
              <a:ext uri="{FF2B5EF4-FFF2-40B4-BE49-F238E27FC236}">
                <a16:creationId xmlns:a16="http://schemas.microsoft.com/office/drawing/2014/main" id="{CE3FD465-348B-4C04-99BC-B784D95DC5BE}"/>
              </a:ext>
            </a:extLst>
          </p:cNvPr>
          <p:cNvSpPr/>
          <p:nvPr/>
        </p:nvSpPr>
        <p:spPr>
          <a:xfrm flipH="1">
            <a:off x="-629206" y="3734597"/>
            <a:ext cx="4032236" cy="3723980"/>
          </a:xfrm>
          <a:prstGeom prst="arc">
            <a:avLst>
              <a:gd name="adj1" fmla="val 16200000"/>
              <a:gd name="adj2" fmla="val 18957218"/>
            </a:avLst>
          </a:prstGeom>
          <a:ln w="76200">
            <a:solidFill>
              <a:srgbClr val="9A9A99"/>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9" name="Straight Connector 28">
            <a:extLst>
              <a:ext uri="{FF2B5EF4-FFF2-40B4-BE49-F238E27FC236}">
                <a16:creationId xmlns:a16="http://schemas.microsoft.com/office/drawing/2014/main" id="{56626B4E-6307-41D0-9542-81E1E0B9896A}"/>
              </a:ext>
            </a:extLst>
          </p:cNvPr>
          <p:cNvCxnSpPr>
            <a:cxnSpLocks/>
          </p:cNvCxnSpPr>
          <p:nvPr/>
        </p:nvCxnSpPr>
        <p:spPr>
          <a:xfrm flipH="1">
            <a:off x="5580112" y="3734199"/>
            <a:ext cx="2088232" cy="0"/>
          </a:xfrm>
          <a:prstGeom prst="line">
            <a:avLst/>
          </a:prstGeom>
          <a:ln w="76200">
            <a:solidFill>
              <a:srgbClr val="9A9A99"/>
            </a:solidFill>
          </a:ln>
        </p:spPr>
        <p:style>
          <a:lnRef idx="1">
            <a:schemeClr val="accent1"/>
          </a:lnRef>
          <a:fillRef idx="0">
            <a:schemeClr val="accent1"/>
          </a:fillRef>
          <a:effectRef idx="0">
            <a:schemeClr val="accent1"/>
          </a:effectRef>
          <a:fontRef idx="minor">
            <a:schemeClr val="tx1"/>
          </a:fontRef>
        </p:style>
      </p:cxnSp>
      <p:sp>
        <p:nvSpPr>
          <p:cNvPr id="30" name="Arc 29">
            <a:extLst>
              <a:ext uri="{FF2B5EF4-FFF2-40B4-BE49-F238E27FC236}">
                <a16:creationId xmlns:a16="http://schemas.microsoft.com/office/drawing/2014/main" id="{67B97989-E57E-46AC-818C-04A27D759EE9}"/>
              </a:ext>
            </a:extLst>
          </p:cNvPr>
          <p:cNvSpPr/>
          <p:nvPr/>
        </p:nvSpPr>
        <p:spPr>
          <a:xfrm>
            <a:off x="5652120" y="3734199"/>
            <a:ext cx="4032236" cy="3723980"/>
          </a:xfrm>
          <a:prstGeom prst="arc">
            <a:avLst>
              <a:gd name="adj1" fmla="val 16200000"/>
              <a:gd name="adj2" fmla="val 19166478"/>
            </a:avLst>
          </a:prstGeom>
          <a:ln w="76200">
            <a:solidFill>
              <a:srgbClr val="9A9A99"/>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33" name="Straight Connector 32">
            <a:extLst>
              <a:ext uri="{FF2B5EF4-FFF2-40B4-BE49-F238E27FC236}">
                <a16:creationId xmlns:a16="http://schemas.microsoft.com/office/drawing/2014/main" id="{E7B8A59E-6E9B-494F-B3C9-B63A957590E3}"/>
              </a:ext>
            </a:extLst>
          </p:cNvPr>
          <p:cNvCxnSpPr>
            <a:cxnSpLocks/>
          </p:cNvCxnSpPr>
          <p:nvPr/>
        </p:nvCxnSpPr>
        <p:spPr>
          <a:xfrm flipH="1">
            <a:off x="1386912" y="3743916"/>
            <a:ext cx="2825048" cy="0"/>
          </a:xfrm>
          <a:prstGeom prst="line">
            <a:avLst/>
          </a:prstGeom>
          <a:ln w="9525">
            <a:solidFill>
              <a:schemeClr val="accent5"/>
            </a:solidFill>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4" name="Arc 33">
            <a:extLst>
              <a:ext uri="{FF2B5EF4-FFF2-40B4-BE49-F238E27FC236}">
                <a16:creationId xmlns:a16="http://schemas.microsoft.com/office/drawing/2014/main" id="{EECB1AD4-9249-4866-9F6B-7C2B32214002}"/>
              </a:ext>
            </a:extLst>
          </p:cNvPr>
          <p:cNvSpPr/>
          <p:nvPr/>
        </p:nvSpPr>
        <p:spPr>
          <a:xfrm flipH="1">
            <a:off x="-629206" y="3744314"/>
            <a:ext cx="4032236" cy="3723980"/>
          </a:xfrm>
          <a:prstGeom prst="arc">
            <a:avLst>
              <a:gd name="adj1" fmla="val 16200000"/>
              <a:gd name="adj2" fmla="val 18957218"/>
            </a:avLst>
          </a:prstGeom>
          <a:ln w="9525">
            <a:solidFill>
              <a:schemeClr val="accent5"/>
            </a:solidFill>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36" name="Straight Connector 35">
            <a:extLst>
              <a:ext uri="{FF2B5EF4-FFF2-40B4-BE49-F238E27FC236}">
                <a16:creationId xmlns:a16="http://schemas.microsoft.com/office/drawing/2014/main" id="{B965F482-5E14-4FE8-BB61-4BC204543004}"/>
              </a:ext>
            </a:extLst>
          </p:cNvPr>
          <p:cNvCxnSpPr>
            <a:cxnSpLocks/>
            <a:stCxn id="37" idx="0"/>
          </p:cNvCxnSpPr>
          <p:nvPr/>
        </p:nvCxnSpPr>
        <p:spPr>
          <a:xfrm flipH="1" flipV="1">
            <a:off x="4716016" y="3743916"/>
            <a:ext cx="3069199" cy="398"/>
          </a:xfrm>
          <a:prstGeom prst="line">
            <a:avLst/>
          </a:prstGeom>
          <a:ln w="9525">
            <a:solidFill>
              <a:schemeClr val="accent5"/>
            </a:solidFill>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7" name="Arc 36">
            <a:extLst>
              <a:ext uri="{FF2B5EF4-FFF2-40B4-BE49-F238E27FC236}">
                <a16:creationId xmlns:a16="http://schemas.microsoft.com/office/drawing/2014/main" id="{A46012CF-B3F4-4F66-886F-959E40815620}"/>
              </a:ext>
            </a:extLst>
          </p:cNvPr>
          <p:cNvSpPr/>
          <p:nvPr/>
        </p:nvSpPr>
        <p:spPr>
          <a:xfrm>
            <a:off x="5769097" y="3744314"/>
            <a:ext cx="4032236" cy="3723980"/>
          </a:xfrm>
          <a:prstGeom prst="arc">
            <a:avLst>
              <a:gd name="adj1" fmla="val 16200000"/>
              <a:gd name="adj2" fmla="val 18957218"/>
            </a:avLst>
          </a:prstGeom>
          <a:ln w="9525">
            <a:solidFill>
              <a:schemeClr val="accent5"/>
            </a:solidFill>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1" name="TextBox 40">
            <a:extLst>
              <a:ext uri="{FF2B5EF4-FFF2-40B4-BE49-F238E27FC236}">
                <a16:creationId xmlns:a16="http://schemas.microsoft.com/office/drawing/2014/main" id="{FA022E84-2800-463E-896C-57E1E22F224D}"/>
              </a:ext>
            </a:extLst>
          </p:cNvPr>
          <p:cNvSpPr txBox="1"/>
          <p:nvPr/>
        </p:nvSpPr>
        <p:spPr>
          <a:xfrm>
            <a:off x="1213160" y="3359309"/>
            <a:ext cx="1480821" cy="215444"/>
          </a:xfrm>
          <a:prstGeom prst="rect">
            <a:avLst/>
          </a:prstGeom>
          <a:noFill/>
        </p:spPr>
        <p:txBody>
          <a:bodyPr wrap="square">
            <a:spAutoFit/>
          </a:bodyPr>
          <a:lstStyle/>
          <a:p>
            <a:r>
              <a:rPr lang="en-GB" sz="800" dirty="0">
                <a:solidFill>
                  <a:schemeClr val="bg1">
                    <a:lumMod val="50000"/>
                  </a:schemeClr>
                </a:solidFill>
                <a:latin typeface="Arial" panose="020B0604020202020204" pitchFamily="34" charset="0"/>
              </a:rPr>
              <a:t>Continuous alignment</a:t>
            </a:r>
            <a:endParaRPr lang="en-GB" sz="800" dirty="0">
              <a:solidFill>
                <a:schemeClr val="bg1">
                  <a:lumMod val="50000"/>
                </a:schemeClr>
              </a:solidFill>
            </a:endParaRPr>
          </a:p>
        </p:txBody>
      </p:sp>
      <p:sp>
        <p:nvSpPr>
          <p:cNvPr id="43" name="TextBox 42">
            <a:extLst>
              <a:ext uri="{FF2B5EF4-FFF2-40B4-BE49-F238E27FC236}">
                <a16:creationId xmlns:a16="http://schemas.microsoft.com/office/drawing/2014/main" id="{49637BCD-2C79-4A83-8217-B75B39A8C676}"/>
              </a:ext>
            </a:extLst>
          </p:cNvPr>
          <p:cNvSpPr txBox="1"/>
          <p:nvPr/>
        </p:nvSpPr>
        <p:spPr>
          <a:xfrm>
            <a:off x="6624228" y="3357429"/>
            <a:ext cx="1480821" cy="215444"/>
          </a:xfrm>
          <a:prstGeom prst="rect">
            <a:avLst/>
          </a:prstGeom>
          <a:noFill/>
        </p:spPr>
        <p:txBody>
          <a:bodyPr wrap="square">
            <a:spAutoFit/>
          </a:bodyPr>
          <a:lstStyle/>
          <a:p>
            <a:r>
              <a:rPr lang="en-GB" sz="800" dirty="0">
                <a:solidFill>
                  <a:schemeClr val="bg1">
                    <a:lumMod val="50000"/>
                  </a:schemeClr>
                </a:solidFill>
                <a:latin typeface="Arial" panose="020B0604020202020204" pitchFamily="34" charset="0"/>
              </a:rPr>
              <a:t>Continuous alignment</a:t>
            </a:r>
            <a:endParaRPr lang="en-GB" sz="800" dirty="0">
              <a:solidFill>
                <a:schemeClr val="bg1">
                  <a:lumMod val="50000"/>
                </a:schemeClr>
              </a:solidFill>
            </a:endParaRPr>
          </a:p>
        </p:txBody>
      </p:sp>
      <p:cxnSp>
        <p:nvCxnSpPr>
          <p:cNvPr id="90" name="Straight Connector 89">
            <a:extLst>
              <a:ext uri="{FF2B5EF4-FFF2-40B4-BE49-F238E27FC236}">
                <a16:creationId xmlns:a16="http://schemas.microsoft.com/office/drawing/2014/main" id="{765C37B0-508A-49C9-9F5E-8ED513C1BE30}"/>
              </a:ext>
            </a:extLst>
          </p:cNvPr>
          <p:cNvCxnSpPr>
            <a:cxnSpLocks/>
          </p:cNvCxnSpPr>
          <p:nvPr/>
        </p:nvCxnSpPr>
        <p:spPr>
          <a:xfrm flipV="1">
            <a:off x="2627784" y="2355726"/>
            <a:ext cx="0" cy="1385387"/>
          </a:xfrm>
          <a:prstGeom prst="line">
            <a:avLst/>
          </a:prstGeom>
          <a:ln w="12700">
            <a:solidFill>
              <a:schemeClr val="accent5"/>
            </a:solidFill>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063772B9-0310-4DCE-A555-8476B0A96D53}"/>
              </a:ext>
            </a:extLst>
          </p:cNvPr>
          <p:cNvCxnSpPr>
            <a:cxnSpLocks/>
          </p:cNvCxnSpPr>
          <p:nvPr/>
        </p:nvCxnSpPr>
        <p:spPr>
          <a:xfrm>
            <a:off x="2627784" y="2355726"/>
            <a:ext cx="3744416" cy="0"/>
          </a:xfrm>
          <a:prstGeom prst="line">
            <a:avLst/>
          </a:prstGeom>
          <a:ln w="12700">
            <a:solidFill>
              <a:schemeClr val="accent5"/>
            </a:solidFill>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9BE5589B-4479-4D6A-BEA6-3277B6244453}"/>
              </a:ext>
            </a:extLst>
          </p:cNvPr>
          <p:cNvCxnSpPr>
            <a:cxnSpLocks/>
          </p:cNvCxnSpPr>
          <p:nvPr/>
        </p:nvCxnSpPr>
        <p:spPr>
          <a:xfrm>
            <a:off x="6372200" y="2355726"/>
            <a:ext cx="0" cy="1385387"/>
          </a:xfrm>
          <a:prstGeom prst="line">
            <a:avLst/>
          </a:prstGeom>
          <a:ln w="12700">
            <a:solidFill>
              <a:schemeClr val="accent5"/>
            </a:solidFill>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28AACA20-CC6F-4671-949D-B00D9C296022}"/>
              </a:ext>
            </a:extLst>
          </p:cNvPr>
          <p:cNvCxnSpPr/>
          <p:nvPr/>
        </p:nvCxnSpPr>
        <p:spPr>
          <a:xfrm flipV="1">
            <a:off x="4103947" y="3453081"/>
            <a:ext cx="216024" cy="576064"/>
          </a:xfrm>
          <a:prstGeom prst="line">
            <a:avLst/>
          </a:prstGeom>
          <a:ln w="19050">
            <a:solidFill>
              <a:schemeClr val="accent5"/>
            </a:solidFill>
          </a:ln>
          <a:effectLst>
            <a:glow rad="228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40744B98-52D7-4C09-A518-4B56F8DC13F9}"/>
              </a:ext>
            </a:extLst>
          </p:cNvPr>
          <p:cNvCxnSpPr/>
          <p:nvPr/>
        </p:nvCxnSpPr>
        <p:spPr>
          <a:xfrm flipV="1">
            <a:off x="4598612" y="3450775"/>
            <a:ext cx="216024" cy="576064"/>
          </a:xfrm>
          <a:prstGeom prst="line">
            <a:avLst/>
          </a:prstGeom>
          <a:ln w="19050">
            <a:solidFill>
              <a:schemeClr val="accent5"/>
            </a:solidFill>
          </a:ln>
          <a:effectLst>
            <a:glow rad="228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7" name="Titel 1">
            <a:extLst>
              <a:ext uri="{FF2B5EF4-FFF2-40B4-BE49-F238E27FC236}">
                <a16:creationId xmlns:a16="http://schemas.microsoft.com/office/drawing/2014/main" id="{5966FBA0-A747-4E11-8410-3A2F11F282A4}"/>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Why does it need to be more precise than in the rest of the machine ?</a:t>
            </a:r>
            <a:endParaRPr lang="en-US" sz="1800" dirty="0">
              <a:latin typeface="Arial" panose="020B0604020202020204" pitchFamily="34" charset="0"/>
              <a:cs typeface="Arial" panose="020B0604020202020204" pitchFamily="34" charset="0"/>
            </a:endParaRPr>
          </a:p>
        </p:txBody>
      </p:sp>
      <p:sp>
        <p:nvSpPr>
          <p:cNvPr id="31" name="Text Placeholder 2">
            <a:extLst>
              <a:ext uri="{FF2B5EF4-FFF2-40B4-BE49-F238E27FC236}">
                <a16:creationId xmlns:a16="http://schemas.microsoft.com/office/drawing/2014/main" id="{CDD9F088-B5B8-4138-875F-671E2DD01B42}"/>
              </a:ext>
            </a:extLst>
          </p:cNvPr>
          <p:cNvSpPr>
            <a:spLocks noGrp="1"/>
          </p:cNvSpPr>
          <p:nvPr>
            <p:ph type="body" sz="quarter" idx="12"/>
          </p:nvPr>
        </p:nvSpPr>
        <p:spPr>
          <a:xfrm>
            <a:off x="35496" y="995118"/>
            <a:ext cx="8017632" cy="3088800"/>
          </a:xfrm>
        </p:spPr>
        <p:txBody>
          <a:bodyPr/>
          <a:lstStyle/>
          <a:p>
            <a:pPr marL="285750" indent="-285750">
              <a:lnSpc>
                <a:spcPct val="100000"/>
              </a:lnSpc>
              <a:spcBef>
                <a:spcPts val="300"/>
              </a:spcBef>
              <a:buFont typeface="Wingdings" panose="05000000000000000000" pitchFamily="2" charset="2"/>
              <a:buChar char="Ø"/>
            </a:pPr>
            <a:r>
              <a:rPr lang="en-US" b="0" dirty="0">
                <a:latin typeface="Arial" panose="020B0604020202020204" pitchFamily="34" charset="0"/>
                <a:cs typeface="Arial" panose="020B0604020202020204" pitchFamily="34" charset="0"/>
              </a:rPr>
              <a:t>Maintain the related background at a tolerable level for the experiments (includes minimizing synchrotron radiation)</a:t>
            </a:r>
          </a:p>
          <a:p>
            <a:pPr marL="285750" indent="-285750">
              <a:lnSpc>
                <a:spcPct val="100000"/>
              </a:lnSpc>
              <a:spcBef>
                <a:spcPts val="300"/>
              </a:spcBef>
              <a:buFont typeface="Wingdings" panose="05000000000000000000" pitchFamily="2" charset="2"/>
              <a:buChar char="Ø"/>
            </a:pPr>
            <a:r>
              <a:rPr lang="en-US" b="0" dirty="0">
                <a:latin typeface="Arial" panose="020B0604020202020204" pitchFamily="34" charset="0"/>
                <a:cs typeface="Arial" panose="020B0604020202020204" pitchFamily="34" charset="0"/>
              </a:rPr>
              <a:t>“Hole” in the machine =&gt; “hole” in the alignment -&gt; align both side precisely so they collide </a:t>
            </a:r>
          </a:p>
          <a:p>
            <a:pPr marL="285750" indent="-285750">
              <a:lnSpc>
                <a:spcPct val="100000"/>
              </a:lnSpc>
              <a:spcBef>
                <a:spcPts val="300"/>
              </a:spcBef>
              <a:buFont typeface="Wingdings" panose="05000000000000000000" pitchFamily="2" charset="2"/>
              <a:buChar char="Ø"/>
            </a:pPr>
            <a:endParaRPr lang="en-US" b="0" dirty="0">
              <a:latin typeface="Arial" panose="020B0604020202020204" pitchFamily="34" charset="0"/>
              <a:cs typeface="Arial" panose="020B0604020202020204" pitchFamily="34" charset="0"/>
            </a:endParaRPr>
          </a:p>
          <a:p>
            <a:endParaRPr lang="en-GB" dirty="0"/>
          </a:p>
        </p:txBody>
      </p:sp>
      <p:sp>
        <p:nvSpPr>
          <p:cNvPr id="3" name="TextBox 2">
            <a:extLst>
              <a:ext uri="{FF2B5EF4-FFF2-40B4-BE49-F238E27FC236}">
                <a16:creationId xmlns:a16="http://schemas.microsoft.com/office/drawing/2014/main" id="{0254FC42-85E9-1A4C-5B72-834257B68F90}"/>
              </a:ext>
            </a:extLst>
          </p:cNvPr>
          <p:cNvSpPr txBox="1"/>
          <p:nvPr/>
        </p:nvSpPr>
        <p:spPr>
          <a:xfrm>
            <a:off x="726188" y="4345625"/>
            <a:ext cx="1946071" cy="707886"/>
          </a:xfrm>
          <a:prstGeom prst="rect">
            <a:avLst/>
          </a:prstGeom>
          <a:noFill/>
        </p:spPr>
        <p:txBody>
          <a:bodyPr wrap="square">
            <a:spAutoFit/>
          </a:bodyPr>
          <a:lstStyle/>
          <a:p>
            <a:r>
              <a:rPr lang="en-GB" sz="800" dirty="0">
                <a:solidFill>
                  <a:schemeClr val="bg1">
                    <a:lumMod val="50000"/>
                  </a:schemeClr>
                </a:solidFill>
                <a:latin typeface="Arial" panose="020B0604020202020204" pitchFamily="34" charset="0"/>
              </a:rPr>
              <a:t>“Antennas” in which the alignment depends only on measurements along the line</a:t>
            </a:r>
          </a:p>
          <a:p>
            <a:r>
              <a:rPr lang="en-GB" sz="800" dirty="0">
                <a:solidFill>
                  <a:schemeClr val="bg1">
                    <a:lumMod val="50000"/>
                  </a:schemeClr>
                </a:solidFill>
                <a:latin typeface="Arial" panose="020B0604020202020204" pitchFamily="34" charset="0"/>
              </a:rPr>
              <a:t>No stable point or reference at the extremity</a:t>
            </a:r>
            <a:endParaRPr lang="en-GB" sz="800" dirty="0">
              <a:solidFill>
                <a:schemeClr val="bg1">
                  <a:lumMod val="50000"/>
                </a:schemeClr>
              </a:solidFill>
            </a:endParaRPr>
          </a:p>
        </p:txBody>
      </p:sp>
      <p:cxnSp>
        <p:nvCxnSpPr>
          <p:cNvPr id="6" name="Straight Arrow Connector 5">
            <a:extLst>
              <a:ext uri="{FF2B5EF4-FFF2-40B4-BE49-F238E27FC236}">
                <a16:creationId xmlns:a16="http://schemas.microsoft.com/office/drawing/2014/main" id="{433586B2-DADE-642E-90F5-2F08D580882E}"/>
              </a:ext>
            </a:extLst>
          </p:cNvPr>
          <p:cNvCxnSpPr>
            <a:cxnSpLocks/>
          </p:cNvCxnSpPr>
          <p:nvPr/>
        </p:nvCxnSpPr>
        <p:spPr>
          <a:xfrm flipV="1">
            <a:off x="2163756" y="3780690"/>
            <a:ext cx="1058751" cy="5117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81F81C71-1786-9C57-6AAB-1C77770F9032}"/>
              </a:ext>
            </a:extLst>
          </p:cNvPr>
          <p:cNvCxnSpPr>
            <a:cxnSpLocks/>
          </p:cNvCxnSpPr>
          <p:nvPr/>
        </p:nvCxnSpPr>
        <p:spPr>
          <a:xfrm flipV="1">
            <a:off x="2163650" y="3770973"/>
            <a:ext cx="2926178" cy="5214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Textfeld 1">
            <a:extLst>
              <a:ext uri="{FF2B5EF4-FFF2-40B4-BE49-F238E27FC236}">
                <a16:creationId xmlns:a16="http://schemas.microsoft.com/office/drawing/2014/main" id="{28C8232F-9AFE-6B25-6F75-E1C2133D4742}"/>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1360145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2">
            <a:extLst>
              <a:ext uri="{FF2B5EF4-FFF2-40B4-BE49-F238E27FC236}">
                <a16:creationId xmlns:a16="http://schemas.microsoft.com/office/drawing/2014/main" id="{41C89222-05C3-4FFF-BB74-5664C6075D4A}"/>
              </a:ext>
            </a:extLst>
          </p:cNvPr>
          <p:cNvSpPr>
            <a:spLocks noGrp="1"/>
          </p:cNvSpPr>
          <p:nvPr>
            <p:ph type="body" sz="quarter" idx="12"/>
          </p:nvPr>
        </p:nvSpPr>
        <p:spPr>
          <a:xfrm>
            <a:off x="35496" y="988515"/>
            <a:ext cx="8017632" cy="3088800"/>
          </a:xfrm>
        </p:spPr>
        <p:txBody>
          <a:bodyPr/>
          <a:lstStyle/>
          <a:p>
            <a:pPr marL="285750" indent="-285750">
              <a:lnSpc>
                <a:spcPct val="100000"/>
              </a:lnSpc>
              <a:spcBef>
                <a:spcPts val="300"/>
              </a:spcBef>
              <a:buFont typeface="Wingdings" panose="05000000000000000000" pitchFamily="2" charset="2"/>
              <a:buChar char="Ø"/>
            </a:pPr>
            <a:r>
              <a:rPr lang="en-US" b="0" dirty="0">
                <a:latin typeface="Arial" panose="020B0604020202020204" pitchFamily="34" charset="0"/>
                <a:cs typeface="Arial" panose="020B0604020202020204" pitchFamily="34" charset="0"/>
              </a:rPr>
              <a:t>Maintain the related background at a tolerable level for the experiments (includes minimizing synchrotron radiation)</a:t>
            </a:r>
          </a:p>
          <a:p>
            <a:pPr marL="285750" indent="-285750">
              <a:lnSpc>
                <a:spcPct val="100000"/>
              </a:lnSpc>
              <a:spcBef>
                <a:spcPts val="300"/>
              </a:spcBef>
              <a:buFont typeface="Wingdings" panose="05000000000000000000" pitchFamily="2" charset="2"/>
              <a:buChar char="Ø"/>
            </a:pPr>
            <a:r>
              <a:rPr lang="en-US" b="0" dirty="0">
                <a:latin typeface="Arial" panose="020B0604020202020204" pitchFamily="34" charset="0"/>
                <a:cs typeface="Arial" panose="020B0604020202020204" pitchFamily="34" charset="0"/>
              </a:rPr>
              <a:t>“Hole” in the machine =&gt; “hole” in the alignment -&gt; align both side precisely so they collide </a:t>
            </a:r>
          </a:p>
          <a:p>
            <a:pPr marL="285750" indent="-285750">
              <a:lnSpc>
                <a:spcPct val="100000"/>
              </a:lnSpc>
              <a:spcBef>
                <a:spcPts val="300"/>
              </a:spcBef>
              <a:buFont typeface="Wingdings" panose="05000000000000000000" pitchFamily="2" charset="2"/>
              <a:buChar char="Ø"/>
            </a:pPr>
            <a:r>
              <a:rPr lang="en-US" b="0" dirty="0">
                <a:latin typeface="Arial" panose="020B0604020202020204" pitchFamily="34" charset="0"/>
                <a:cs typeface="Arial" panose="020B0604020202020204" pitchFamily="34" charset="0"/>
              </a:rPr>
              <a:t>Minimal beam size in the entire ring + collide as precisely as possible near the center of the experiment</a:t>
            </a:r>
          </a:p>
          <a:p>
            <a:pPr marL="285750" indent="-285750">
              <a:lnSpc>
                <a:spcPct val="100000"/>
              </a:lnSpc>
              <a:spcBef>
                <a:spcPts val="300"/>
              </a:spcBef>
              <a:buFont typeface="Wingdings" panose="05000000000000000000" pitchFamily="2" charset="2"/>
              <a:buChar char="Ø"/>
            </a:pPr>
            <a:endParaRPr lang="en-US" b="0" dirty="0">
              <a:latin typeface="Arial" panose="020B0604020202020204" pitchFamily="34" charset="0"/>
              <a:cs typeface="Arial" panose="020B0604020202020204" pitchFamily="34" charset="0"/>
            </a:endParaRPr>
          </a:p>
          <a:p>
            <a:pPr marL="285750" indent="-285750">
              <a:lnSpc>
                <a:spcPct val="100000"/>
              </a:lnSpc>
              <a:spcBef>
                <a:spcPts val="300"/>
              </a:spcBef>
              <a:buFont typeface="Wingdings" panose="05000000000000000000" pitchFamily="2" charset="2"/>
              <a:buChar char="Ø"/>
            </a:pPr>
            <a:endParaRPr lang="en-US" b="0" dirty="0">
              <a:latin typeface="Arial" panose="020B0604020202020204" pitchFamily="34" charset="0"/>
              <a:cs typeface="Arial" panose="020B0604020202020204" pitchFamily="34" charset="0"/>
            </a:endParaRPr>
          </a:p>
          <a:p>
            <a:pPr marL="285750" indent="-285750">
              <a:lnSpc>
                <a:spcPct val="100000"/>
              </a:lnSpc>
              <a:spcBef>
                <a:spcPts val="300"/>
              </a:spcBef>
              <a:buFont typeface="Wingdings" panose="05000000000000000000" pitchFamily="2" charset="2"/>
              <a:buChar char="Ø"/>
            </a:pPr>
            <a:endParaRPr lang="en-US" b="0" dirty="0">
              <a:latin typeface="Arial" panose="020B0604020202020204" pitchFamily="34" charset="0"/>
              <a:cs typeface="Arial" panose="020B0604020202020204" pitchFamily="34" charset="0"/>
            </a:endParaRPr>
          </a:p>
          <a:p>
            <a:pPr marL="285750" indent="-285750">
              <a:lnSpc>
                <a:spcPct val="100000"/>
              </a:lnSpc>
              <a:spcBef>
                <a:spcPts val="300"/>
              </a:spcBef>
              <a:buFont typeface="Wingdings" panose="05000000000000000000" pitchFamily="2" charset="2"/>
              <a:buChar char="Ø"/>
            </a:pPr>
            <a:endParaRPr lang="en-US" b="0" dirty="0">
              <a:latin typeface="Arial" panose="020B0604020202020204" pitchFamily="34" charset="0"/>
              <a:cs typeface="Arial" panose="020B0604020202020204" pitchFamily="34" charset="0"/>
            </a:endParaRPr>
          </a:p>
          <a:p>
            <a:pPr>
              <a:lnSpc>
                <a:spcPct val="100000"/>
              </a:lnSpc>
              <a:spcBef>
                <a:spcPts val="300"/>
              </a:spcBef>
            </a:pPr>
            <a:endParaRPr lang="en-US" b="0" dirty="0">
              <a:latin typeface="Arial" panose="020B0604020202020204" pitchFamily="34" charset="0"/>
              <a:cs typeface="Arial" panose="020B0604020202020204" pitchFamily="34" charset="0"/>
            </a:endParaRPr>
          </a:p>
          <a:p>
            <a:pPr>
              <a:lnSpc>
                <a:spcPct val="100000"/>
              </a:lnSpc>
              <a:spcBef>
                <a:spcPts val="300"/>
              </a:spcBef>
            </a:pPr>
            <a:endParaRPr lang="en-US" b="0" dirty="0">
              <a:latin typeface="Arial" panose="020B0604020202020204" pitchFamily="34" charset="0"/>
              <a:cs typeface="Arial" panose="020B0604020202020204" pitchFamily="34" charset="0"/>
            </a:endParaRPr>
          </a:p>
          <a:p>
            <a:endParaRPr lang="en-GB" dirty="0"/>
          </a:p>
        </p:txBody>
      </p:sp>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5</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21" name="Textplatzhalter 3">
            <a:extLst>
              <a:ext uri="{FF2B5EF4-FFF2-40B4-BE49-F238E27FC236}">
                <a16:creationId xmlns:a16="http://schemas.microsoft.com/office/drawing/2014/main" id="{7C037E0B-D100-4BE3-ADA1-82EA373780AE}"/>
              </a:ext>
            </a:extLst>
          </p:cNvPr>
          <p:cNvSpPr txBox="1">
            <a:spLocks/>
          </p:cNvSpPr>
          <p:nvPr/>
        </p:nvSpPr>
        <p:spPr>
          <a:xfrm>
            <a:off x="323528" y="1203598"/>
            <a:ext cx="6192688" cy="1944216"/>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300"/>
              </a:spcBef>
            </a:pPr>
            <a:endParaRPr lang="en-US" b="0"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FFF6795A-26C5-4372-AEBC-21077E31A0D4}"/>
              </a:ext>
            </a:extLst>
          </p:cNvPr>
          <p:cNvPicPr>
            <a:picLocks noChangeAspect="1"/>
          </p:cNvPicPr>
          <p:nvPr/>
        </p:nvPicPr>
        <p:blipFill>
          <a:blip r:embed="rId4"/>
          <a:stretch>
            <a:fillRect/>
          </a:stretch>
        </p:blipFill>
        <p:spPr>
          <a:xfrm>
            <a:off x="467544" y="2213756"/>
            <a:ext cx="4680520" cy="2869345"/>
          </a:xfrm>
          <a:prstGeom prst="rect">
            <a:avLst/>
          </a:prstGeom>
        </p:spPr>
      </p:pic>
      <p:sp>
        <p:nvSpPr>
          <p:cNvPr id="8" name="TextBox 7">
            <a:extLst>
              <a:ext uri="{FF2B5EF4-FFF2-40B4-BE49-F238E27FC236}">
                <a16:creationId xmlns:a16="http://schemas.microsoft.com/office/drawing/2014/main" id="{F21DA9BB-6E6C-48FD-BF36-96D330544EA0}"/>
              </a:ext>
            </a:extLst>
          </p:cNvPr>
          <p:cNvSpPr txBox="1"/>
          <p:nvPr/>
        </p:nvSpPr>
        <p:spPr>
          <a:xfrm>
            <a:off x="1619672" y="2263973"/>
            <a:ext cx="212283" cy="307777"/>
          </a:xfrm>
          <a:prstGeom prst="rect">
            <a:avLst/>
          </a:prstGeom>
          <a:noFill/>
        </p:spPr>
        <p:txBody>
          <a:bodyPr wrap="square" rtlCol="0">
            <a:spAutoFit/>
          </a:bodyPr>
          <a:lstStyle/>
          <a:p>
            <a:pPr algn="l"/>
            <a:r>
              <a:rPr lang="en-GB" sz="1400" dirty="0"/>
              <a:t>Z</a:t>
            </a:r>
          </a:p>
        </p:txBody>
      </p:sp>
      <p:sp>
        <p:nvSpPr>
          <p:cNvPr id="23" name="TextBox 22">
            <a:extLst>
              <a:ext uri="{FF2B5EF4-FFF2-40B4-BE49-F238E27FC236}">
                <a16:creationId xmlns:a16="http://schemas.microsoft.com/office/drawing/2014/main" id="{CA709C13-13E7-4C13-9C4F-273A3B7ECDB8}"/>
              </a:ext>
            </a:extLst>
          </p:cNvPr>
          <p:cNvSpPr txBox="1"/>
          <p:nvPr/>
        </p:nvSpPr>
        <p:spPr>
          <a:xfrm>
            <a:off x="3744420" y="2285210"/>
            <a:ext cx="647922" cy="307777"/>
          </a:xfrm>
          <a:prstGeom prst="rect">
            <a:avLst/>
          </a:prstGeom>
          <a:noFill/>
        </p:spPr>
        <p:txBody>
          <a:bodyPr wrap="square" rtlCol="0">
            <a:spAutoFit/>
          </a:bodyPr>
          <a:lstStyle/>
          <a:p>
            <a:pPr algn="l"/>
            <a:r>
              <a:rPr lang="en-GB" sz="1400" dirty="0"/>
              <a:t>WW</a:t>
            </a:r>
          </a:p>
        </p:txBody>
      </p:sp>
      <p:sp>
        <p:nvSpPr>
          <p:cNvPr id="24" name="TextBox 23">
            <a:extLst>
              <a:ext uri="{FF2B5EF4-FFF2-40B4-BE49-F238E27FC236}">
                <a16:creationId xmlns:a16="http://schemas.microsoft.com/office/drawing/2014/main" id="{33CFE15A-4192-40B6-A974-A570ADD87A5B}"/>
              </a:ext>
            </a:extLst>
          </p:cNvPr>
          <p:cNvSpPr txBox="1"/>
          <p:nvPr/>
        </p:nvSpPr>
        <p:spPr>
          <a:xfrm>
            <a:off x="1543155" y="3739544"/>
            <a:ext cx="577600" cy="307777"/>
          </a:xfrm>
          <a:prstGeom prst="rect">
            <a:avLst/>
          </a:prstGeom>
          <a:noFill/>
        </p:spPr>
        <p:txBody>
          <a:bodyPr wrap="square" rtlCol="0">
            <a:spAutoFit/>
          </a:bodyPr>
          <a:lstStyle/>
          <a:p>
            <a:pPr algn="l"/>
            <a:r>
              <a:rPr lang="en-GB" sz="1400" dirty="0"/>
              <a:t>ZH</a:t>
            </a:r>
          </a:p>
        </p:txBody>
      </p:sp>
      <p:grpSp>
        <p:nvGrpSpPr>
          <p:cNvPr id="31" name="Group 30">
            <a:extLst>
              <a:ext uri="{FF2B5EF4-FFF2-40B4-BE49-F238E27FC236}">
                <a16:creationId xmlns:a16="http://schemas.microsoft.com/office/drawing/2014/main" id="{9483BCAA-DD89-403E-854E-F32B42F98B22}"/>
              </a:ext>
            </a:extLst>
          </p:cNvPr>
          <p:cNvGrpSpPr/>
          <p:nvPr/>
        </p:nvGrpSpPr>
        <p:grpSpPr>
          <a:xfrm>
            <a:off x="3843127" y="3675561"/>
            <a:ext cx="467370" cy="307777"/>
            <a:chOff x="6116086" y="4299491"/>
            <a:chExt cx="634141" cy="428629"/>
          </a:xfrm>
        </p:grpSpPr>
        <p:sp>
          <p:nvSpPr>
            <p:cNvPr id="25" name="TextBox 24">
              <a:extLst>
                <a:ext uri="{FF2B5EF4-FFF2-40B4-BE49-F238E27FC236}">
                  <a16:creationId xmlns:a16="http://schemas.microsoft.com/office/drawing/2014/main" id="{6AF319DF-472A-4D30-A7E8-760CDA50D7F7}"/>
                </a:ext>
              </a:extLst>
            </p:cNvPr>
            <p:cNvSpPr txBox="1"/>
            <p:nvPr/>
          </p:nvSpPr>
          <p:spPr>
            <a:xfrm>
              <a:off x="6116086" y="4299491"/>
              <a:ext cx="634141" cy="428629"/>
            </a:xfrm>
            <a:prstGeom prst="rect">
              <a:avLst/>
            </a:prstGeom>
            <a:noFill/>
          </p:spPr>
          <p:txBody>
            <a:bodyPr wrap="square">
              <a:spAutoFit/>
            </a:bodyPr>
            <a:lstStyle/>
            <a:p>
              <a:r>
                <a:rPr lang="en-GB" sz="1400" b="0" i="0" u="none" strike="noStrike" baseline="0" dirty="0" err="1">
                  <a:latin typeface="CMR9"/>
                </a:rPr>
                <a:t>tt</a:t>
              </a:r>
              <a:endParaRPr lang="en-GB" dirty="0"/>
            </a:p>
          </p:txBody>
        </p:sp>
        <p:cxnSp>
          <p:nvCxnSpPr>
            <p:cNvPr id="27" name="Straight Connector 26">
              <a:extLst>
                <a:ext uri="{FF2B5EF4-FFF2-40B4-BE49-F238E27FC236}">
                  <a16:creationId xmlns:a16="http://schemas.microsoft.com/office/drawing/2014/main" id="{CD34E9DA-F8F4-4A82-9A07-D11EA993C07B}"/>
                </a:ext>
              </a:extLst>
            </p:cNvPr>
            <p:cNvCxnSpPr>
              <a:cxnSpLocks/>
              <a:stCxn id="25" idx="0"/>
              <a:endCxn id="25" idx="0"/>
            </p:cNvCxnSpPr>
            <p:nvPr/>
          </p:nvCxnSpPr>
          <p:spPr>
            <a:xfrm>
              <a:off x="6433157" y="4299491"/>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EBF87CB-1921-4698-88E3-E2D51D7034F2}"/>
                </a:ext>
              </a:extLst>
            </p:cNvPr>
            <p:cNvCxnSpPr/>
            <p:nvPr/>
          </p:nvCxnSpPr>
          <p:spPr>
            <a:xfrm>
              <a:off x="6343325" y="4432901"/>
              <a:ext cx="48154" cy="0"/>
            </a:xfrm>
            <a:prstGeom prst="line">
              <a:avLst/>
            </a:prstGeom>
          </p:spPr>
          <p:style>
            <a:lnRef idx="1">
              <a:schemeClr val="dk1"/>
            </a:lnRef>
            <a:fillRef idx="0">
              <a:schemeClr val="dk1"/>
            </a:fillRef>
            <a:effectRef idx="0">
              <a:schemeClr val="dk1"/>
            </a:effectRef>
            <a:fontRef idx="minor">
              <a:schemeClr val="tx1"/>
            </a:fontRef>
          </p:style>
        </p:cxnSp>
      </p:grpSp>
      <p:sp>
        <p:nvSpPr>
          <p:cNvPr id="34" name="TextBox 33">
            <a:extLst>
              <a:ext uri="{FF2B5EF4-FFF2-40B4-BE49-F238E27FC236}">
                <a16:creationId xmlns:a16="http://schemas.microsoft.com/office/drawing/2014/main" id="{994A0958-5023-439E-8F3C-40F20908AEF1}"/>
              </a:ext>
            </a:extLst>
          </p:cNvPr>
          <p:cNvSpPr txBox="1"/>
          <p:nvPr/>
        </p:nvSpPr>
        <p:spPr>
          <a:xfrm rot="16200000">
            <a:off x="-254190" y="3024911"/>
            <a:ext cx="853194" cy="215444"/>
          </a:xfrm>
          <a:prstGeom prst="rect">
            <a:avLst/>
          </a:prstGeom>
          <a:noFill/>
        </p:spPr>
        <p:txBody>
          <a:bodyPr wrap="square">
            <a:spAutoFit/>
          </a:bodyPr>
          <a:lstStyle/>
          <a:p>
            <a:r>
              <a:rPr lang="en-GB" sz="800" b="0" i="0" dirty="0">
                <a:solidFill>
                  <a:schemeClr val="bg1">
                    <a:lumMod val="50000"/>
                  </a:schemeClr>
                </a:solidFill>
                <a:effectLst/>
                <a:latin typeface="Arial" panose="020B0604020202020204" pitchFamily="34" charset="0"/>
              </a:rPr>
              <a:t>FCC-</a:t>
            </a:r>
            <a:r>
              <a:rPr lang="en-GB" sz="800" b="0" i="0" dirty="0" err="1">
                <a:solidFill>
                  <a:schemeClr val="bg1">
                    <a:lumMod val="50000"/>
                  </a:schemeClr>
                </a:solidFill>
                <a:effectLst/>
                <a:latin typeface="Arial" panose="020B0604020202020204" pitchFamily="34" charset="0"/>
              </a:rPr>
              <a:t>ee</a:t>
            </a:r>
            <a:r>
              <a:rPr lang="en-GB" sz="800" b="0" i="0" dirty="0">
                <a:solidFill>
                  <a:schemeClr val="bg1">
                    <a:lumMod val="50000"/>
                  </a:schemeClr>
                </a:solidFill>
                <a:effectLst/>
                <a:latin typeface="Arial" panose="020B0604020202020204" pitchFamily="34" charset="0"/>
              </a:rPr>
              <a:t> CDR</a:t>
            </a:r>
            <a:endParaRPr lang="en-GB" sz="800" dirty="0">
              <a:solidFill>
                <a:schemeClr val="bg1">
                  <a:lumMod val="50000"/>
                </a:schemeClr>
              </a:solidFill>
            </a:endParaRPr>
          </a:p>
        </p:txBody>
      </p:sp>
      <p:pic>
        <p:nvPicPr>
          <p:cNvPr id="35" name="Picture 34">
            <a:extLst>
              <a:ext uri="{FF2B5EF4-FFF2-40B4-BE49-F238E27FC236}">
                <a16:creationId xmlns:a16="http://schemas.microsoft.com/office/drawing/2014/main" id="{A766BE73-9FC3-4671-A7D6-BFC5BC09589C}"/>
              </a:ext>
            </a:extLst>
          </p:cNvPr>
          <p:cNvPicPr>
            <a:picLocks noChangeAspect="1"/>
          </p:cNvPicPr>
          <p:nvPr/>
        </p:nvPicPr>
        <p:blipFill>
          <a:blip r:embed="rId5"/>
          <a:stretch>
            <a:fillRect/>
          </a:stretch>
        </p:blipFill>
        <p:spPr>
          <a:xfrm>
            <a:off x="5559250" y="2263973"/>
            <a:ext cx="3502790" cy="2835591"/>
          </a:xfrm>
          <a:prstGeom prst="rect">
            <a:avLst/>
          </a:prstGeom>
        </p:spPr>
      </p:pic>
      <p:sp>
        <p:nvSpPr>
          <p:cNvPr id="36" name="TextBox 35">
            <a:extLst>
              <a:ext uri="{FF2B5EF4-FFF2-40B4-BE49-F238E27FC236}">
                <a16:creationId xmlns:a16="http://schemas.microsoft.com/office/drawing/2014/main" id="{D3D0702C-BDFD-4921-A3E9-7B78A4B4B3B9}"/>
              </a:ext>
            </a:extLst>
          </p:cNvPr>
          <p:cNvSpPr txBox="1"/>
          <p:nvPr/>
        </p:nvSpPr>
        <p:spPr>
          <a:xfrm>
            <a:off x="7651931" y="4709590"/>
            <a:ext cx="802394" cy="215444"/>
          </a:xfrm>
          <a:prstGeom prst="rect">
            <a:avLst/>
          </a:prstGeom>
          <a:noFill/>
        </p:spPr>
        <p:txBody>
          <a:bodyPr wrap="square">
            <a:spAutoFit/>
          </a:bodyPr>
          <a:lstStyle/>
          <a:p>
            <a:r>
              <a:rPr lang="en-GB" sz="800" b="0" i="0" dirty="0">
                <a:solidFill>
                  <a:schemeClr val="bg1">
                    <a:lumMod val="50000"/>
                  </a:schemeClr>
                </a:solidFill>
                <a:effectLst/>
                <a:latin typeface="Arial" panose="020B0604020202020204" pitchFamily="34" charset="0"/>
              </a:rPr>
              <a:t>FCC-</a:t>
            </a:r>
            <a:r>
              <a:rPr lang="en-GB" sz="800" b="0" i="0" dirty="0" err="1">
                <a:solidFill>
                  <a:schemeClr val="bg1">
                    <a:lumMod val="50000"/>
                  </a:schemeClr>
                </a:solidFill>
                <a:effectLst/>
                <a:latin typeface="Arial" panose="020B0604020202020204" pitchFamily="34" charset="0"/>
              </a:rPr>
              <a:t>ee</a:t>
            </a:r>
            <a:r>
              <a:rPr lang="en-GB" sz="800" b="0" i="0" dirty="0">
                <a:solidFill>
                  <a:schemeClr val="bg1">
                    <a:lumMod val="50000"/>
                  </a:schemeClr>
                </a:solidFill>
                <a:effectLst/>
                <a:latin typeface="Arial" panose="020B0604020202020204" pitchFamily="34" charset="0"/>
              </a:rPr>
              <a:t> CDR</a:t>
            </a:r>
            <a:endParaRPr lang="en-GB" sz="800" dirty="0">
              <a:solidFill>
                <a:schemeClr val="bg1">
                  <a:lumMod val="50000"/>
                </a:schemeClr>
              </a:solidFill>
            </a:endParaRPr>
          </a:p>
        </p:txBody>
      </p:sp>
      <p:sp>
        <p:nvSpPr>
          <p:cNvPr id="22" name="Titel 1">
            <a:extLst>
              <a:ext uri="{FF2B5EF4-FFF2-40B4-BE49-F238E27FC236}">
                <a16:creationId xmlns:a16="http://schemas.microsoft.com/office/drawing/2014/main" id="{7D87A9CD-FAA0-42F6-B40F-E796DDECF2FD}"/>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b="0" dirty="0">
                <a:latin typeface="Arial" panose="020B0604020202020204" pitchFamily="34" charset="0"/>
                <a:cs typeface="Arial" panose="020B0604020202020204" pitchFamily="34" charset="0"/>
              </a:rPr>
              <a:t>Why does it need to be more precise than in the rest of the machine ?</a:t>
            </a:r>
            <a:endParaRPr lang="en-US" sz="1800" dirty="0">
              <a:latin typeface="Arial" panose="020B0604020202020204" pitchFamily="34" charset="0"/>
              <a:cs typeface="Arial" panose="020B0604020202020204" pitchFamily="34" charset="0"/>
            </a:endParaRPr>
          </a:p>
        </p:txBody>
      </p:sp>
      <p:sp>
        <p:nvSpPr>
          <p:cNvPr id="2" name="Textfeld 1">
            <a:extLst>
              <a:ext uri="{FF2B5EF4-FFF2-40B4-BE49-F238E27FC236}">
                <a16:creationId xmlns:a16="http://schemas.microsoft.com/office/drawing/2014/main" id="{E634C3E3-9C3F-1930-F74D-3C212F33B569}"/>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1674793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6</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15" name="Titel 1">
            <a:extLst>
              <a:ext uri="{FF2B5EF4-FFF2-40B4-BE49-F238E27FC236}">
                <a16:creationId xmlns:a16="http://schemas.microsoft.com/office/drawing/2014/main" id="{86FEFDB2-EEFD-4B43-9C35-7DD21F856CA1}"/>
              </a:ext>
            </a:extLst>
          </p:cNvPr>
          <p:cNvSpPr>
            <a:spLocks noGrp="1"/>
          </p:cNvSpPr>
          <p:nvPr>
            <p:ph type="title"/>
          </p:nvPr>
        </p:nvSpPr>
        <p:spPr>
          <a:xfrm>
            <a:off x="35496" y="443932"/>
            <a:ext cx="8377672" cy="409774"/>
          </a:xfrm>
        </p:spPr>
        <p:txBody>
          <a:bodyPr/>
          <a:lstStyle/>
          <a:p>
            <a:pPr>
              <a:lnSpc>
                <a:spcPct val="100000"/>
              </a:lnSpc>
              <a:spcBef>
                <a:spcPts val="300"/>
              </a:spcBef>
            </a:pPr>
            <a:r>
              <a:rPr lang="en-US" sz="1800" b="0" dirty="0">
                <a:latin typeface="Arial" panose="020B0604020202020204" pitchFamily="34" charset="0"/>
                <a:cs typeface="Arial" panose="020B0604020202020204" pitchFamily="34" charset="0"/>
              </a:rPr>
              <a:t>Why is this alignment difficult to do ?</a:t>
            </a:r>
          </a:p>
        </p:txBody>
      </p:sp>
      <p:sp>
        <p:nvSpPr>
          <p:cNvPr id="3" name="Text Placeholder 2">
            <a:extLst>
              <a:ext uri="{FF2B5EF4-FFF2-40B4-BE49-F238E27FC236}">
                <a16:creationId xmlns:a16="http://schemas.microsoft.com/office/drawing/2014/main" id="{E0A54135-16B5-42C1-ADB5-DA1C88C2EFC2}"/>
              </a:ext>
            </a:extLst>
          </p:cNvPr>
          <p:cNvSpPr>
            <a:spLocks noGrp="1"/>
          </p:cNvSpPr>
          <p:nvPr>
            <p:ph type="body" sz="quarter" idx="12"/>
          </p:nvPr>
        </p:nvSpPr>
        <p:spPr>
          <a:xfrm>
            <a:off x="35496" y="995118"/>
            <a:ext cx="8017632" cy="3088800"/>
          </a:xfrm>
        </p:spPr>
        <p:txBody>
          <a:bodyPr/>
          <a:lstStyle/>
          <a:p>
            <a:pPr marL="285750" indent="-285750">
              <a:buFont typeface="Wingdings" panose="05000000000000000000" pitchFamily="2" charset="2"/>
              <a:buChar char="Ø"/>
            </a:pPr>
            <a:r>
              <a:rPr lang="en-GB" b="0" dirty="0"/>
              <a:t>Design (lot of components to measure, layered design, very little space, design not definitive)</a:t>
            </a:r>
          </a:p>
          <a:p>
            <a:endParaRPr lang="en-GB" dirty="0"/>
          </a:p>
        </p:txBody>
      </p:sp>
      <p:pic>
        <p:nvPicPr>
          <p:cNvPr id="4" name="Picture 3">
            <a:extLst>
              <a:ext uri="{FF2B5EF4-FFF2-40B4-BE49-F238E27FC236}">
                <a16:creationId xmlns:a16="http://schemas.microsoft.com/office/drawing/2014/main" id="{DAC6F413-2233-46A3-959A-B26A8D1CF70E}"/>
              </a:ext>
            </a:extLst>
          </p:cNvPr>
          <p:cNvPicPr>
            <a:picLocks noChangeAspect="1"/>
          </p:cNvPicPr>
          <p:nvPr/>
        </p:nvPicPr>
        <p:blipFill>
          <a:blip r:embed="rId4"/>
          <a:stretch>
            <a:fillRect/>
          </a:stretch>
        </p:blipFill>
        <p:spPr>
          <a:xfrm>
            <a:off x="47482" y="1264128"/>
            <a:ext cx="4236486" cy="2280188"/>
          </a:xfrm>
          <a:prstGeom prst="rect">
            <a:avLst/>
          </a:prstGeom>
        </p:spPr>
      </p:pic>
      <p:pic>
        <p:nvPicPr>
          <p:cNvPr id="20" name="Image 17">
            <a:extLst>
              <a:ext uri="{FF2B5EF4-FFF2-40B4-BE49-F238E27FC236}">
                <a16:creationId xmlns:a16="http://schemas.microsoft.com/office/drawing/2014/main" id="{EDE54A77-749B-4E7A-BA73-4BAF1D4FA143}"/>
              </a:ext>
            </a:extLst>
          </p:cNvPr>
          <p:cNvPicPr>
            <a:picLocks noChangeAspect="1"/>
          </p:cNvPicPr>
          <p:nvPr/>
        </p:nvPicPr>
        <p:blipFill rotWithShape="1">
          <a:blip r:embed="rId5"/>
          <a:srcRect t="8513" b="8492"/>
          <a:stretch/>
        </p:blipFill>
        <p:spPr>
          <a:xfrm>
            <a:off x="1475656" y="3463051"/>
            <a:ext cx="6022976" cy="1652806"/>
          </a:xfrm>
          <a:prstGeom prst="rect">
            <a:avLst/>
          </a:prstGeom>
        </p:spPr>
      </p:pic>
      <p:pic>
        <p:nvPicPr>
          <p:cNvPr id="12" name="Image 2">
            <a:extLst>
              <a:ext uri="{FF2B5EF4-FFF2-40B4-BE49-F238E27FC236}">
                <a16:creationId xmlns:a16="http://schemas.microsoft.com/office/drawing/2014/main" id="{8B8E7936-B595-428C-B6E2-4D0099CE4CED}"/>
              </a:ext>
            </a:extLst>
          </p:cNvPr>
          <p:cNvPicPr>
            <a:picLocks noChangeAspect="1"/>
          </p:cNvPicPr>
          <p:nvPr/>
        </p:nvPicPr>
        <p:blipFill>
          <a:blip r:embed="rId6"/>
          <a:stretch>
            <a:fillRect/>
          </a:stretch>
        </p:blipFill>
        <p:spPr>
          <a:xfrm>
            <a:off x="4353313" y="1264128"/>
            <a:ext cx="4475659" cy="2191012"/>
          </a:xfrm>
          <a:prstGeom prst="rect">
            <a:avLst/>
          </a:prstGeom>
        </p:spPr>
      </p:pic>
      <p:sp>
        <p:nvSpPr>
          <p:cNvPr id="14" name="ZoneTexte 17">
            <a:extLst>
              <a:ext uri="{FF2B5EF4-FFF2-40B4-BE49-F238E27FC236}">
                <a16:creationId xmlns:a16="http://schemas.microsoft.com/office/drawing/2014/main" id="{46FE3D4B-293F-4F0A-919E-6491975E4DF5}"/>
              </a:ext>
            </a:extLst>
          </p:cNvPr>
          <p:cNvSpPr txBox="1"/>
          <p:nvPr/>
        </p:nvSpPr>
        <p:spPr>
          <a:xfrm>
            <a:off x="7313797" y="3230829"/>
            <a:ext cx="1692188" cy="230832"/>
          </a:xfrm>
          <a:prstGeom prst="rect">
            <a:avLst/>
          </a:prstGeom>
          <a:noFill/>
        </p:spPr>
        <p:txBody>
          <a:bodyPr wrap="square" rtlCol="0">
            <a:spAutoFit/>
          </a:bodyPr>
          <a:lstStyle/>
          <a:p>
            <a:r>
              <a:rPr lang="fr-FR" sz="900" dirty="0">
                <a:solidFill>
                  <a:schemeClr val="bg1"/>
                </a:solidFill>
              </a:rPr>
              <a:t>Design by M. Koratzinos</a:t>
            </a:r>
          </a:p>
        </p:txBody>
      </p:sp>
      <p:sp>
        <p:nvSpPr>
          <p:cNvPr id="19" name="TextBox 19">
            <a:extLst>
              <a:ext uri="{FF2B5EF4-FFF2-40B4-BE49-F238E27FC236}">
                <a16:creationId xmlns:a16="http://schemas.microsoft.com/office/drawing/2014/main" id="{08EBFD8D-8EB6-4820-A52B-7C1EAE2A40B9}"/>
              </a:ext>
            </a:extLst>
          </p:cNvPr>
          <p:cNvSpPr txBox="1"/>
          <p:nvPr/>
        </p:nvSpPr>
        <p:spPr>
          <a:xfrm>
            <a:off x="4371138" y="1273450"/>
            <a:ext cx="1013441" cy="215444"/>
          </a:xfrm>
          <a:prstGeom prst="rect">
            <a:avLst/>
          </a:prstGeom>
          <a:noFill/>
        </p:spPr>
        <p:txBody>
          <a:bodyPr wrap="square" rtlCol="0">
            <a:spAutoFit/>
          </a:bodyPr>
          <a:lstStyle/>
          <a:p>
            <a:pPr algn="l"/>
            <a:r>
              <a:rPr lang="en-GB" sz="800" dirty="0">
                <a:solidFill>
                  <a:schemeClr val="bg1"/>
                </a:solidFill>
              </a:rPr>
              <a:t>FCC-</a:t>
            </a:r>
            <a:r>
              <a:rPr lang="en-GB" sz="800" dirty="0" err="1">
                <a:solidFill>
                  <a:schemeClr val="bg1"/>
                </a:solidFill>
              </a:rPr>
              <a:t>ee</a:t>
            </a:r>
            <a:r>
              <a:rPr lang="en-GB" sz="800" dirty="0">
                <a:solidFill>
                  <a:schemeClr val="bg1"/>
                </a:solidFill>
              </a:rPr>
              <a:t> QC1</a:t>
            </a:r>
          </a:p>
        </p:txBody>
      </p:sp>
      <p:sp>
        <p:nvSpPr>
          <p:cNvPr id="2" name="Textfeld 1">
            <a:extLst>
              <a:ext uri="{FF2B5EF4-FFF2-40B4-BE49-F238E27FC236}">
                <a16:creationId xmlns:a16="http://schemas.microsoft.com/office/drawing/2014/main" id="{58C5EFED-F293-21AA-3932-4A0EC8FF98F0}"/>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2967249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7</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15" name="Titel 1">
            <a:extLst>
              <a:ext uri="{FF2B5EF4-FFF2-40B4-BE49-F238E27FC236}">
                <a16:creationId xmlns:a16="http://schemas.microsoft.com/office/drawing/2014/main" id="{86FEFDB2-EEFD-4B43-9C35-7DD21F856CA1}"/>
              </a:ext>
            </a:extLst>
          </p:cNvPr>
          <p:cNvSpPr>
            <a:spLocks noGrp="1"/>
          </p:cNvSpPr>
          <p:nvPr>
            <p:ph type="title"/>
          </p:nvPr>
        </p:nvSpPr>
        <p:spPr>
          <a:xfrm>
            <a:off x="35496" y="443932"/>
            <a:ext cx="8377672" cy="409774"/>
          </a:xfrm>
        </p:spPr>
        <p:txBody>
          <a:bodyPr/>
          <a:lstStyle/>
          <a:p>
            <a:pPr>
              <a:lnSpc>
                <a:spcPct val="100000"/>
              </a:lnSpc>
              <a:spcBef>
                <a:spcPts val="300"/>
              </a:spcBef>
            </a:pPr>
            <a:r>
              <a:rPr lang="en-US" sz="1800" b="0" dirty="0">
                <a:latin typeface="Arial" panose="020B0604020202020204" pitchFamily="34" charset="0"/>
                <a:cs typeface="Arial" panose="020B0604020202020204" pitchFamily="34" charset="0"/>
              </a:rPr>
              <a:t>Why is this alignment difficult to do ?</a:t>
            </a:r>
          </a:p>
        </p:txBody>
      </p:sp>
      <p:sp>
        <p:nvSpPr>
          <p:cNvPr id="3" name="Text Placeholder 2">
            <a:extLst>
              <a:ext uri="{FF2B5EF4-FFF2-40B4-BE49-F238E27FC236}">
                <a16:creationId xmlns:a16="http://schemas.microsoft.com/office/drawing/2014/main" id="{E0A54135-16B5-42C1-ADB5-DA1C88C2EFC2}"/>
              </a:ext>
            </a:extLst>
          </p:cNvPr>
          <p:cNvSpPr>
            <a:spLocks noGrp="1"/>
          </p:cNvSpPr>
          <p:nvPr>
            <p:ph type="body" sz="quarter" idx="12"/>
          </p:nvPr>
        </p:nvSpPr>
        <p:spPr>
          <a:xfrm>
            <a:off x="35496" y="988515"/>
            <a:ext cx="8017632" cy="675923"/>
          </a:xfrm>
        </p:spPr>
        <p:txBody>
          <a:bodyPr/>
          <a:lstStyle/>
          <a:p>
            <a:pPr marL="285750" indent="-285750">
              <a:buFont typeface="Wingdings" panose="05000000000000000000" pitchFamily="2" charset="2"/>
              <a:buChar char="Ø"/>
            </a:pPr>
            <a:r>
              <a:rPr lang="en-GB" b="0" dirty="0"/>
              <a:t>Design (lot of components to measure, layered design, very little space, design not definitive)</a:t>
            </a:r>
          </a:p>
          <a:p>
            <a:pPr marL="285750" indent="-285750">
              <a:buFont typeface="Wingdings" panose="05000000000000000000" pitchFamily="2" charset="2"/>
              <a:buChar char="Ø"/>
            </a:pPr>
            <a:r>
              <a:rPr lang="en-GB" b="0" dirty="0"/>
              <a:t>Conditions (cryogenic temperature, radiations, magnetic fields)</a:t>
            </a:r>
          </a:p>
          <a:p>
            <a:endParaRPr lang="en-GB" dirty="0"/>
          </a:p>
        </p:txBody>
      </p:sp>
      <p:pic>
        <p:nvPicPr>
          <p:cNvPr id="12" name="Image 4">
            <a:extLst>
              <a:ext uri="{FF2B5EF4-FFF2-40B4-BE49-F238E27FC236}">
                <a16:creationId xmlns:a16="http://schemas.microsoft.com/office/drawing/2014/main" id="{46AD9F1A-42DF-4BC4-A8C6-8808A7EAADB2}"/>
              </a:ext>
            </a:extLst>
          </p:cNvPr>
          <p:cNvPicPr>
            <a:picLocks noChangeAspect="1"/>
          </p:cNvPicPr>
          <p:nvPr/>
        </p:nvPicPr>
        <p:blipFill>
          <a:blip r:embed="rId4"/>
          <a:stretch>
            <a:fillRect/>
          </a:stretch>
        </p:blipFill>
        <p:spPr>
          <a:xfrm>
            <a:off x="4777810" y="2209021"/>
            <a:ext cx="4277812" cy="2094159"/>
          </a:xfrm>
          <a:prstGeom prst="rect">
            <a:avLst/>
          </a:prstGeom>
        </p:spPr>
      </p:pic>
      <p:sp>
        <p:nvSpPr>
          <p:cNvPr id="19" name="TextBox 16">
            <a:extLst>
              <a:ext uri="{FF2B5EF4-FFF2-40B4-BE49-F238E27FC236}">
                <a16:creationId xmlns:a16="http://schemas.microsoft.com/office/drawing/2014/main" id="{BD0FA4D0-00E1-4552-9865-3137610F5541}"/>
              </a:ext>
            </a:extLst>
          </p:cNvPr>
          <p:cNvSpPr txBox="1"/>
          <p:nvPr/>
        </p:nvSpPr>
        <p:spPr>
          <a:xfrm>
            <a:off x="4734424" y="2240357"/>
            <a:ext cx="2613605" cy="261610"/>
          </a:xfrm>
          <a:prstGeom prst="rect">
            <a:avLst/>
          </a:prstGeom>
          <a:noFill/>
        </p:spPr>
        <p:txBody>
          <a:bodyPr wrap="square" rtlCol="0">
            <a:spAutoFit/>
          </a:bodyPr>
          <a:lstStyle/>
          <a:p>
            <a:pPr algn="l"/>
            <a:r>
              <a:rPr lang="en-GB" sz="1100" dirty="0">
                <a:solidFill>
                  <a:schemeClr val="bg1"/>
                </a:solidFill>
              </a:rPr>
              <a:t>FCC-</a:t>
            </a:r>
            <a:r>
              <a:rPr lang="en-GB" sz="1100" dirty="0" err="1">
                <a:solidFill>
                  <a:schemeClr val="bg1"/>
                </a:solidFill>
              </a:rPr>
              <a:t>ee</a:t>
            </a:r>
            <a:r>
              <a:rPr lang="en-GB" sz="1100" dirty="0">
                <a:solidFill>
                  <a:schemeClr val="bg1"/>
                </a:solidFill>
              </a:rPr>
              <a:t> QC1</a:t>
            </a:r>
          </a:p>
        </p:txBody>
      </p:sp>
      <p:pic>
        <p:nvPicPr>
          <p:cNvPr id="4" name="Picture 3">
            <a:extLst>
              <a:ext uri="{FF2B5EF4-FFF2-40B4-BE49-F238E27FC236}">
                <a16:creationId xmlns:a16="http://schemas.microsoft.com/office/drawing/2014/main" id="{288A843C-4EF2-4FEB-9B45-1F8DC1450A1F}"/>
              </a:ext>
            </a:extLst>
          </p:cNvPr>
          <p:cNvPicPr>
            <a:picLocks noChangeAspect="1"/>
          </p:cNvPicPr>
          <p:nvPr/>
        </p:nvPicPr>
        <p:blipFill>
          <a:blip r:embed="rId5"/>
          <a:stretch>
            <a:fillRect/>
          </a:stretch>
        </p:blipFill>
        <p:spPr>
          <a:xfrm>
            <a:off x="222180" y="1779662"/>
            <a:ext cx="4180850" cy="30895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0" name="TextBox 19">
            <a:extLst>
              <a:ext uri="{FF2B5EF4-FFF2-40B4-BE49-F238E27FC236}">
                <a16:creationId xmlns:a16="http://schemas.microsoft.com/office/drawing/2014/main" id="{265C133A-5AA4-46FD-8288-732289320152}"/>
              </a:ext>
            </a:extLst>
          </p:cNvPr>
          <p:cNvSpPr txBox="1"/>
          <p:nvPr/>
        </p:nvSpPr>
        <p:spPr>
          <a:xfrm>
            <a:off x="35495" y="4925075"/>
            <a:ext cx="9033803" cy="215444"/>
          </a:xfrm>
          <a:prstGeom prst="rect">
            <a:avLst/>
          </a:prstGeom>
          <a:noFill/>
        </p:spPr>
        <p:txBody>
          <a:bodyPr wrap="square">
            <a:spAutoFit/>
          </a:bodyPr>
          <a:lstStyle/>
          <a:p>
            <a:r>
              <a:rPr lang="en-GB" sz="800" b="0" i="0" dirty="0">
                <a:solidFill>
                  <a:schemeClr val="bg1">
                    <a:lumMod val="50000"/>
                  </a:schemeClr>
                </a:solidFill>
                <a:effectLst/>
                <a:latin typeface="Arial" panose="020B0604020202020204" pitchFamily="34" charset="0"/>
              </a:rPr>
              <a:t>“Superconducting magnet system for </a:t>
            </a:r>
            <a:r>
              <a:rPr lang="en-GB" sz="800" b="0" i="0" dirty="0" err="1">
                <a:solidFill>
                  <a:schemeClr val="bg1">
                    <a:lumMod val="50000"/>
                  </a:schemeClr>
                </a:solidFill>
                <a:effectLst/>
                <a:latin typeface="Arial" panose="020B0604020202020204" pitchFamily="34" charset="0"/>
              </a:rPr>
              <a:t>SuperKEKB</a:t>
            </a:r>
            <a:r>
              <a:rPr lang="en-GB" sz="800" b="0" i="0" dirty="0">
                <a:solidFill>
                  <a:schemeClr val="bg1">
                    <a:lumMod val="50000"/>
                  </a:schemeClr>
                </a:solidFill>
                <a:effectLst/>
                <a:latin typeface="Arial" panose="020B0604020202020204" pitchFamily="34" charset="0"/>
              </a:rPr>
              <a:t> Interaction region”, </a:t>
            </a:r>
            <a:r>
              <a:rPr lang="en-GB" sz="800" b="0" i="0" dirty="0" err="1">
                <a:solidFill>
                  <a:schemeClr val="bg1">
                    <a:lumMod val="50000"/>
                  </a:schemeClr>
                </a:solidFill>
                <a:effectLst/>
                <a:latin typeface="Arial" panose="020B0604020202020204" pitchFamily="34" charset="0"/>
              </a:rPr>
              <a:t>Norihito</a:t>
            </a:r>
            <a:r>
              <a:rPr lang="en-GB" sz="800" b="0" i="0" dirty="0">
                <a:solidFill>
                  <a:schemeClr val="bg1">
                    <a:lumMod val="50000"/>
                  </a:schemeClr>
                </a:solidFill>
                <a:effectLst/>
                <a:latin typeface="Arial" panose="020B0604020202020204" pitchFamily="34" charset="0"/>
              </a:rPr>
              <a:t> Ohuchi, FCC workshop, 24/01/2017</a:t>
            </a:r>
            <a:endParaRPr lang="en-GB" sz="800" dirty="0">
              <a:solidFill>
                <a:schemeClr val="bg1">
                  <a:lumMod val="50000"/>
                </a:schemeClr>
              </a:solidFill>
            </a:endParaRPr>
          </a:p>
        </p:txBody>
      </p:sp>
      <p:sp>
        <p:nvSpPr>
          <p:cNvPr id="22" name="ZoneTexte 17">
            <a:extLst>
              <a:ext uri="{FF2B5EF4-FFF2-40B4-BE49-F238E27FC236}">
                <a16:creationId xmlns:a16="http://schemas.microsoft.com/office/drawing/2014/main" id="{2A30E41A-6A69-E07E-BF09-A7DB1D5C2C69}"/>
              </a:ext>
            </a:extLst>
          </p:cNvPr>
          <p:cNvSpPr txBox="1"/>
          <p:nvPr/>
        </p:nvSpPr>
        <p:spPr>
          <a:xfrm>
            <a:off x="7313797" y="4072663"/>
            <a:ext cx="1692188" cy="230832"/>
          </a:xfrm>
          <a:prstGeom prst="rect">
            <a:avLst/>
          </a:prstGeom>
          <a:noFill/>
        </p:spPr>
        <p:txBody>
          <a:bodyPr wrap="square" rtlCol="0">
            <a:spAutoFit/>
          </a:bodyPr>
          <a:lstStyle/>
          <a:p>
            <a:r>
              <a:rPr lang="fr-FR" sz="900" dirty="0">
                <a:solidFill>
                  <a:schemeClr val="bg1"/>
                </a:solidFill>
              </a:rPr>
              <a:t>Design by M. Koratzinos</a:t>
            </a:r>
          </a:p>
        </p:txBody>
      </p:sp>
      <p:sp>
        <p:nvSpPr>
          <p:cNvPr id="5" name="Textfeld 1">
            <a:extLst>
              <a:ext uri="{FF2B5EF4-FFF2-40B4-BE49-F238E27FC236}">
                <a16:creationId xmlns:a16="http://schemas.microsoft.com/office/drawing/2014/main" id="{C116AC6A-5558-A944-4DAD-C3E40F5FF3A0}"/>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98944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8</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3" name="Textfeld 2">
            <a:extLst>
              <a:ext uri="{FF2B5EF4-FFF2-40B4-BE49-F238E27FC236}">
                <a16:creationId xmlns:a16="http://schemas.microsoft.com/office/drawing/2014/main" id="{D214D050-36CC-42E4-A705-A85C4293222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PhD student, BE-GM-HPA </a:t>
            </a:r>
          </a:p>
        </p:txBody>
      </p:sp>
      <p:pic>
        <p:nvPicPr>
          <p:cNvPr id="16" name="Picture 8" descr="A picture containing graphical user interface&#10;&#10;Description automatically generated">
            <a:extLst>
              <a:ext uri="{FF2B5EF4-FFF2-40B4-BE49-F238E27FC236}">
                <a16:creationId xmlns:a16="http://schemas.microsoft.com/office/drawing/2014/main" id="{7C4BCFB3-F0B6-4C23-AE46-59EDF164F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352" y="41138"/>
            <a:ext cx="839079" cy="267985"/>
          </a:xfrm>
          <a:prstGeom prst="rect">
            <a:avLst/>
          </a:prstGeom>
        </p:spPr>
      </p:pic>
      <p:sp>
        <p:nvSpPr>
          <p:cNvPr id="15" name="Titel 1">
            <a:extLst>
              <a:ext uri="{FF2B5EF4-FFF2-40B4-BE49-F238E27FC236}">
                <a16:creationId xmlns:a16="http://schemas.microsoft.com/office/drawing/2014/main" id="{86FEFDB2-EEFD-4B43-9C35-7DD21F856CA1}"/>
              </a:ext>
            </a:extLst>
          </p:cNvPr>
          <p:cNvSpPr>
            <a:spLocks noGrp="1"/>
          </p:cNvSpPr>
          <p:nvPr>
            <p:ph type="title"/>
          </p:nvPr>
        </p:nvSpPr>
        <p:spPr>
          <a:xfrm>
            <a:off x="35496" y="443932"/>
            <a:ext cx="8377672" cy="409774"/>
          </a:xfrm>
        </p:spPr>
        <p:txBody>
          <a:bodyPr/>
          <a:lstStyle/>
          <a:p>
            <a:pPr>
              <a:lnSpc>
                <a:spcPct val="100000"/>
              </a:lnSpc>
              <a:spcBef>
                <a:spcPts val="300"/>
              </a:spcBef>
            </a:pPr>
            <a:r>
              <a:rPr lang="en-US" sz="1800" b="0" dirty="0">
                <a:latin typeface="Arial" panose="020B0604020202020204" pitchFamily="34" charset="0"/>
                <a:cs typeface="Arial" panose="020B0604020202020204" pitchFamily="34" charset="0"/>
              </a:rPr>
              <a:t>Why is this alignment difficult to do ?</a:t>
            </a:r>
          </a:p>
        </p:txBody>
      </p:sp>
      <p:sp>
        <p:nvSpPr>
          <p:cNvPr id="3" name="Text Placeholder 2">
            <a:extLst>
              <a:ext uri="{FF2B5EF4-FFF2-40B4-BE49-F238E27FC236}">
                <a16:creationId xmlns:a16="http://schemas.microsoft.com/office/drawing/2014/main" id="{E0A54135-16B5-42C1-ADB5-DA1C88C2EFC2}"/>
              </a:ext>
            </a:extLst>
          </p:cNvPr>
          <p:cNvSpPr>
            <a:spLocks noGrp="1"/>
          </p:cNvSpPr>
          <p:nvPr>
            <p:ph type="body" sz="quarter" idx="12"/>
          </p:nvPr>
        </p:nvSpPr>
        <p:spPr>
          <a:xfrm>
            <a:off x="35496" y="988515"/>
            <a:ext cx="8017632" cy="3088800"/>
          </a:xfrm>
        </p:spPr>
        <p:txBody>
          <a:bodyPr/>
          <a:lstStyle/>
          <a:p>
            <a:pPr marL="285750" indent="-285750">
              <a:buFont typeface="Wingdings" panose="05000000000000000000" pitchFamily="2" charset="2"/>
              <a:buChar char="Ø"/>
            </a:pPr>
            <a:r>
              <a:rPr lang="en-GB" b="0" dirty="0"/>
              <a:t>Design (lot of components to measure, layered design, very little space, design not definitive)</a:t>
            </a:r>
          </a:p>
          <a:p>
            <a:pPr marL="285750" indent="-285750">
              <a:buFont typeface="Wingdings" panose="05000000000000000000" pitchFamily="2" charset="2"/>
              <a:buChar char="Ø"/>
            </a:pPr>
            <a:r>
              <a:rPr lang="en-GB" b="0" dirty="0"/>
              <a:t>Conditions (cryogenic temperature, radiations, magnetic fields)</a:t>
            </a:r>
          </a:p>
          <a:p>
            <a:pPr marL="285750" indent="-285750">
              <a:buFont typeface="Wingdings" panose="05000000000000000000" pitchFamily="2" charset="2"/>
              <a:buChar char="Ø"/>
            </a:pPr>
            <a:r>
              <a:rPr lang="en-GB" b="0" dirty="0"/>
              <a:t>Requirements (very tight alignment requirement, especially on Final Focusing Quadrupoles, BPM, Screening and Compensation solenoids, and </a:t>
            </a:r>
            <a:r>
              <a:rPr lang="en-GB" b="0" dirty="0" err="1"/>
              <a:t>LumiCal</a:t>
            </a:r>
            <a:r>
              <a:rPr lang="en-GB" b="0" dirty="0"/>
              <a:t>)</a:t>
            </a:r>
          </a:p>
          <a:p>
            <a:endParaRPr lang="en-GB" dirty="0"/>
          </a:p>
        </p:txBody>
      </p:sp>
      <p:sp>
        <p:nvSpPr>
          <p:cNvPr id="12" name="TextBox 11">
            <a:extLst>
              <a:ext uri="{FF2B5EF4-FFF2-40B4-BE49-F238E27FC236}">
                <a16:creationId xmlns:a16="http://schemas.microsoft.com/office/drawing/2014/main" id="{018873F4-2FB0-48FB-8CC3-D02EFDAF9550}"/>
              </a:ext>
            </a:extLst>
          </p:cNvPr>
          <p:cNvSpPr txBox="1"/>
          <p:nvPr/>
        </p:nvSpPr>
        <p:spPr>
          <a:xfrm>
            <a:off x="122323" y="3798241"/>
            <a:ext cx="8784976" cy="1277273"/>
          </a:xfrm>
          <a:prstGeom prst="rect">
            <a:avLst/>
          </a:prstGeom>
          <a:noFill/>
        </p:spPr>
        <p:txBody>
          <a:bodyPr wrap="square" rtlCol="0">
            <a:spAutoFit/>
          </a:bodyPr>
          <a:lstStyle/>
          <a:p>
            <a:pPr algn="l"/>
            <a:r>
              <a:rPr lang="en-GB" sz="1100" dirty="0"/>
              <a:t>Misalignment tolerances include all possible error sources such as: manufacturing errors, assembly errors, deformation both during/after installation and during operation, magnetic field measurements, metrology measurement, reference network and alignment measurement, anticipated degradation in the alignment over time as a function of ground motion and other effects.</a:t>
            </a:r>
          </a:p>
          <a:p>
            <a:pPr algn="l"/>
            <a:endParaRPr lang="en-GB" sz="1100" dirty="0"/>
          </a:p>
          <a:p>
            <a:pPr algn="l"/>
            <a:r>
              <a:rPr lang="en-GB" sz="1100" dirty="0"/>
              <a:t>Experience from previous accelerator projects indicates that a reasonable assumption for the relative radial alignment precision can be derived by applying a factor 1/3.</a:t>
            </a:r>
          </a:p>
          <a:p>
            <a:pPr marL="571463" lvl="1" indent="-228600">
              <a:buFont typeface="Arial" panose="020B0604020202020204" pitchFamily="34" charset="0"/>
              <a:buChar char="•"/>
            </a:pPr>
            <a:endParaRPr lang="en-GB" sz="1100" dirty="0"/>
          </a:p>
        </p:txBody>
      </p:sp>
      <p:sp>
        <p:nvSpPr>
          <p:cNvPr id="14" name="ZoneTexte 30">
            <a:extLst>
              <a:ext uri="{FF2B5EF4-FFF2-40B4-BE49-F238E27FC236}">
                <a16:creationId xmlns:a16="http://schemas.microsoft.com/office/drawing/2014/main" id="{0C2BB6DC-67E4-4278-B13F-802D84D7389B}"/>
              </a:ext>
            </a:extLst>
          </p:cNvPr>
          <p:cNvSpPr txBox="1"/>
          <p:nvPr/>
        </p:nvSpPr>
        <p:spPr>
          <a:xfrm>
            <a:off x="2245406" y="4856975"/>
            <a:ext cx="4761204" cy="261610"/>
          </a:xfrm>
          <a:prstGeom prst="rect">
            <a:avLst/>
          </a:prstGeom>
          <a:noFill/>
        </p:spPr>
        <p:txBody>
          <a:bodyPr wrap="square">
            <a:spAutoFit/>
          </a:bodyPr>
          <a:lstStyle/>
          <a:p>
            <a:pPr algn="l"/>
            <a:r>
              <a:rPr lang="en-GB" sz="1100" dirty="0">
                <a:solidFill>
                  <a:srgbClr val="A51511"/>
                </a:solidFill>
              </a:rPr>
              <a:t>Alignment tolerance at 30 µm =&gt; alignment precision required &lt;10 µm</a:t>
            </a:r>
          </a:p>
        </p:txBody>
      </p:sp>
      <p:pic>
        <p:nvPicPr>
          <p:cNvPr id="19" name="Image 17">
            <a:extLst>
              <a:ext uri="{FF2B5EF4-FFF2-40B4-BE49-F238E27FC236}">
                <a16:creationId xmlns:a16="http://schemas.microsoft.com/office/drawing/2014/main" id="{196D09A1-3A61-4BFF-A0F8-ECEC75F5BDA2}"/>
              </a:ext>
            </a:extLst>
          </p:cNvPr>
          <p:cNvPicPr>
            <a:picLocks noChangeAspect="1"/>
          </p:cNvPicPr>
          <p:nvPr/>
        </p:nvPicPr>
        <p:blipFill rotWithShape="1">
          <a:blip r:embed="rId4"/>
          <a:srcRect t="8513" r="41418" b="8492"/>
          <a:stretch/>
        </p:blipFill>
        <p:spPr>
          <a:xfrm>
            <a:off x="2981441" y="2097206"/>
            <a:ext cx="3528392" cy="1652806"/>
          </a:xfrm>
          <a:prstGeom prst="rect">
            <a:avLst/>
          </a:prstGeom>
        </p:spPr>
      </p:pic>
      <p:cxnSp>
        <p:nvCxnSpPr>
          <p:cNvPr id="6" name="Straight Arrow Connector 5">
            <a:extLst>
              <a:ext uri="{FF2B5EF4-FFF2-40B4-BE49-F238E27FC236}">
                <a16:creationId xmlns:a16="http://schemas.microsoft.com/office/drawing/2014/main" id="{0F5D9043-93D8-4B57-B34D-0BEE596D140F}"/>
              </a:ext>
            </a:extLst>
          </p:cNvPr>
          <p:cNvCxnSpPr>
            <a:cxnSpLocks/>
          </p:cNvCxnSpPr>
          <p:nvPr/>
        </p:nvCxnSpPr>
        <p:spPr>
          <a:xfrm>
            <a:off x="2621401" y="2835000"/>
            <a:ext cx="1796590" cy="48561"/>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CC68F9A6-95C7-4079-B65D-54ACDD351C64}"/>
              </a:ext>
            </a:extLst>
          </p:cNvPr>
          <p:cNvCxnSpPr>
            <a:cxnSpLocks/>
          </p:cNvCxnSpPr>
          <p:nvPr/>
        </p:nvCxnSpPr>
        <p:spPr>
          <a:xfrm flipV="1">
            <a:off x="2555776" y="3099585"/>
            <a:ext cx="1862215" cy="304628"/>
          </a:xfrm>
          <a:prstGeom prst="straightConnector1">
            <a:avLst/>
          </a:prstGeom>
          <a:ln>
            <a:solidFill>
              <a:srgbClr val="58AF3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AE16745-CA21-4578-BAA7-5DE972A33E18}"/>
              </a:ext>
            </a:extLst>
          </p:cNvPr>
          <p:cNvCxnSpPr>
            <a:cxnSpLocks/>
          </p:cNvCxnSpPr>
          <p:nvPr/>
        </p:nvCxnSpPr>
        <p:spPr>
          <a:xfrm flipH="1" flipV="1">
            <a:off x="5889401" y="2938977"/>
            <a:ext cx="1085801" cy="286900"/>
          </a:xfrm>
          <a:prstGeom prst="straightConnector1">
            <a:avLst/>
          </a:prstGeom>
          <a:ln>
            <a:solidFill>
              <a:srgbClr val="FEA9F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1CAFD328-D992-49BA-B1D5-BAF4D6595EEE}"/>
              </a:ext>
            </a:extLst>
          </p:cNvPr>
          <p:cNvCxnSpPr>
            <a:cxnSpLocks/>
          </p:cNvCxnSpPr>
          <p:nvPr/>
        </p:nvCxnSpPr>
        <p:spPr>
          <a:xfrm flipH="1">
            <a:off x="5637165" y="2287158"/>
            <a:ext cx="1299754" cy="491513"/>
          </a:xfrm>
          <a:prstGeom prst="straightConnector1">
            <a:avLst/>
          </a:prstGeom>
          <a:ln>
            <a:solidFill>
              <a:srgbClr val="B1AB37"/>
            </a:solidFill>
            <a:tailEnd type="triangle"/>
          </a:ln>
        </p:spPr>
        <p:style>
          <a:lnRef idx="1">
            <a:schemeClr val="accent1"/>
          </a:lnRef>
          <a:fillRef idx="0">
            <a:schemeClr val="accent1"/>
          </a:fillRef>
          <a:effectRef idx="0">
            <a:schemeClr val="accent1"/>
          </a:effectRef>
          <a:fontRef idx="minor">
            <a:schemeClr val="tx1"/>
          </a:fontRef>
        </p:style>
      </p:cxnSp>
      <p:sp>
        <p:nvSpPr>
          <p:cNvPr id="24" name="ZoneTexte 74">
            <a:extLst>
              <a:ext uri="{FF2B5EF4-FFF2-40B4-BE49-F238E27FC236}">
                <a16:creationId xmlns:a16="http://schemas.microsoft.com/office/drawing/2014/main" id="{E286B065-1A85-4DAA-87DB-722715EB0D1B}"/>
              </a:ext>
            </a:extLst>
          </p:cNvPr>
          <p:cNvSpPr txBox="1"/>
          <p:nvPr/>
        </p:nvSpPr>
        <p:spPr>
          <a:xfrm>
            <a:off x="893086" y="2461031"/>
            <a:ext cx="1944291" cy="600164"/>
          </a:xfrm>
          <a:prstGeom prst="rect">
            <a:avLst/>
          </a:prstGeom>
          <a:noFill/>
        </p:spPr>
        <p:txBody>
          <a:bodyPr wrap="square">
            <a:spAutoFit/>
          </a:bodyPr>
          <a:lstStyle/>
          <a:p>
            <a:pPr algn="l"/>
            <a:r>
              <a:rPr lang="en-GB" sz="1100" dirty="0">
                <a:solidFill>
                  <a:srgbClr val="FF4A29"/>
                </a:solidFill>
              </a:rPr>
              <a:t>FFQ : Alignment tolerance at 30 µm + Monitoring</a:t>
            </a:r>
          </a:p>
          <a:p>
            <a:pPr algn="l"/>
            <a:endParaRPr lang="en-GB" sz="1100" dirty="0">
              <a:solidFill>
                <a:srgbClr val="A51511"/>
              </a:solidFill>
            </a:endParaRPr>
          </a:p>
        </p:txBody>
      </p:sp>
      <p:cxnSp>
        <p:nvCxnSpPr>
          <p:cNvPr id="29" name="Straight Arrow Connector 28">
            <a:extLst>
              <a:ext uri="{FF2B5EF4-FFF2-40B4-BE49-F238E27FC236}">
                <a16:creationId xmlns:a16="http://schemas.microsoft.com/office/drawing/2014/main" id="{5E0FD1DD-1899-4079-9943-3C2A046EE031}"/>
              </a:ext>
            </a:extLst>
          </p:cNvPr>
          <p:cNvCxnSpPr>
            <a:cxnSpLocks/>
          </p:cNvCxnSpPr>
          <p:nvPr/>
        </p:nvCxnSpPr>
        <p:spPr>
          <a:xfrm>
            <a:off x="2621401" y="2829283"/>
            <a:ext cx="1796590" cy="193619"/>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ADAA937E-F1F0-4497-BDDC-39085532BB7A}"/>
              </a:ext>
            </a:extLst>
          </p:cNvPr>
          <p:cNvCxnSpPr>
            <a:cxnSpLocks/>
          </p:cNvCxnSpPr>
          <p:nvPr/>
        </p:nvCxnSpPr>
        <p:spPr>
          <a:xfrm>
            <a:off x="2621401" y="2835000"/>
            <a:ext cx="2072117" cy="0"/>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EB58A53A-DDA6-4EBE-B327-11F0F3FCA3D9}"/>
              </a:ext>
            </a:extLst>
          </p:cNvPr>
          <p:cNvCxnSpPr>
            <a:cxnSpLocks/>
          </p:cNvCxnSpPr>
          <p:nvPr/>
        </p:nvCxnSpPr>
        <p:spPr>
          <a:xfrm>
            <a:off x="2621401" y="2835000"/>
            <a:ext cx="2082235" cy="148878"/>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5B41EF12-2E1D-4264-8A71-4F6C4F432F58}"/>
              </a:ext>
            </a:extLst>
          </p:cNvPr>
          <p:cNvCxnSpPr>
            <a:cxnSpLocks/>
          </p:cNvCxnSpPr>
          <p:nvPr/>
        </p:nvCxnSpPr>
        <p:spPr>
          <a:xfrm>
            <a:off x="2621401" y="2834999"/>
            <a:ext cx="2432157" cy="160608"/>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663DD1D0-5FC6-4823-849F-6114A5D603DA}"/>
              </a:ext>
            </a:extLst>
          </p:cNvPr>
          <p:cNvCxnSpPr>
            <a:cxnSpLocks/>
          </p:cNvCxnSpPr>
          <p:nvPr/>
        </p:nvCxnSpPr>
        <p:spPr>
          <a:xfrm>
            <a:off x="2621401" y="2825335"/>
            <a:ext cx="2448272" cy="51577"/>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44" name="ZoneTexte 74">
            <a:extLst>
              <a:ext uri="{FF2B5EF4-FFF2-40B4-BE49-F238E27FC236}">
                <a16:creationId xmlns:a16="http://schemas.microsoft.com/office/drawing/2014/main" id="{40692DF2-B6B5-420F-A3B2-7A7914C92EBE}"/>
              </a:ext>
            </a:extLst>
          </p:cNvPr>
          <p:cNvSpPr txBox="1"/>
          <p:nvPr/>
        </p:nvSpPr>
        <p:spPr>
          <a:xfrm>
            <a:off x="93711" y="3045905"/>
            <a:ext cx="2653639" cy="769441"/>
          </a:xfrm>
          <a:prstGeom prst="rect">
            <a:avLst/>
          </a:prstGeom>
          <a:noFill/>
          <a:ln>
            <a:noFill/>
          </a:ln>
        </p:spPr>
        <p:txBody>
          <a:bodyPr wrap="square">
            <a:spAutoFit/>
          </a:bodyPr>
          <a:lstStyle/>
          <a:p>
            <a:r>
              <a:rPr lang="en-GB" sz="1100" dirty="0">
                <a:solidFill>
                  <a:srgbClr val="58AF31"/>
                </a:solidFill>
              </a:rPr>
              <a:t>Screening solenoid : Alignment tolerance at ~100 µm + Monitoring</a:t>
            </a:r>
          </a:p>
          <a:p>
            <a:pPr algn="l"/>
            <a:endParaRPr lang="en-GB" sz="1100" dirty="0">
              <a:solidFill>
                <a:srgbClr val="A51511"/>
              </a:solidFill>
            </a:endParaRPr>
          </a:p>
          <a:p>
            <a:pPr algn="l"/>
            <a:endParaRPr lang="en-GB" sz="1100" dirty="0">
              <a:solidFill>
                <a:srgbClr val="A51511"/>
              </a:solidFill>
            </a:endParaRPr>
          </a:p>
        </p:txBody>
      </p:sp>
      <p:sp>
        <p:nvSpPr>
          <p:cNvPr id="51" name="TextBox 50">
            <a:extLst>
              <a:ext uri="{FF2B5EF4-FFF2-40B4-BE49-F238E27FC236}">
                <a16:creationId xmlns:a16="http://schemas.microsoft.com/office/drawing/2014/main" id="{AB1AD1E4-341A-4BAF-8BD7-5A9FFA8A18E0}"/>
              </a:ext>
            </a:extLst>
          </p:cNvPr>
          <p:cNvSpPr txBox="1"/>
          <p:nvPr/>
        </p:nvSpPr>
        <p:spPr>
          <a:xfrm>
            <a:off x="6936919" y="2000258"/>
            <a:ext cx="2195095" cy="600164"/>
          </a:xfrm>
          <a:prstGeom prst="rect">
            <a:avLst/>
          </a:prstGeom>
          <a:noFill/>
        </p:spPr>
        <p:txBody>
          <a:bodyPr wrap="square">
            <a:spAutoFit/>
          </a:bodyPr>
          <a:lstStyle/>
          <a:p>
            <a:r>
              <a:rPr lang="en-GB" sz="1100" dirty="0">
                <a:solidFill>
                  <a:srgbClr val="B1AB37"/>
                </a:solidFill>
              </a:rPr>
              <a:t>Compensation solenoid : Alignment tolerance at ~100 µm + Monitoring</a:t>
            </a:r>
          </a:p>
        </p:txBody>
      </p:sp>
      <p:sp>
        <p:nvSpPr>
          <p:cNvPr id="57" name="TextBox 56">
            <a:extLst>
              <a:ext uri="{FF2B5EF4-FFF2-40B4-BE49-F238E27FC236}">
                <a16:creationId xmlns:a16="http://schemas.microsoft.com/office/drawing/2014/main" id="{70A132C2-A512-480C-8DE1-C709E5D09FAA}"/>
              </a:ext>
            </a:extLst>
          </p:cNvPr>
          <p:cNvSpPr txBox="1"/>
          <p:nvPr/>
        </p:nvSpPr>
        <p:spPr>
          <a:xfrm>
            <a:off x="7006610" y="2995607"/>
            <a:ext cx="2010488" cy="769441"/>
          </a:xfrm>
          <a:prstGeom prst="rect">
            <a:avLst/>
          </a:prstGeom>
          <a:noFill/>
        </p:spPr>
        <p:txBody>
          <a:bodyPr wrap="square">
            <a:spAutoFit/>
          </a:bodyPr>
          <a:lstStyle/>
          <a:p>
            <a:r>
              <a:rPr lang="en-GB" sz="1100" dirty="0" err="1">
                <a:solidFill>
                  <a:srgbClr val="FEA9F2"/>
                </a:solidFill>
              </a:rPr>
              <a:t>LumiCal</a:t>
            </a:r>
            <a:endParaRPr lang="en-GB" sz="1100" dirty="0">
              <a:solidFill>
                <a:srgbClr val="FEA9F2"/>
              </a:solidFill>
            </a:endParaRPr>
          </a:p>
          <a:p>
            <a:r>
              <a:rPr lang="en-GB" sz="1100" dirty="0">
                <a:solidFill>
                  <a:srgbClr val="FEA9F2"/>
                </a:solidFill>
              </a:rPr>
              <a:t>Alignment tolerance at 50 µm </a:t>
            </a:r>
          </a:p>
          <a:p>
            <a:r>
              <a:rPr lang="en-GB" sz="1100" dirty="0" err="1">
                <a:solidFill>
                  <a:srgbClr val="FEA9F2"/>
                </a:solidFill>
              </a:rPr>
              <a:t>w.r.t.</a:t>
            </a:r>
            <a:r>
              <a:rPr lang="en-GB" sz="1100" dirty="0">
                <a:solidFill>
                  <a:srgbClr val="FEA9F2"/>
                </a:solidFill>
              </a:rPr>
              <a:t> the IP (longitudinal)</a:t>
            </a:r>
          </a:p>
          <a:p>
            <a:r>
              <a:rPr lang="en-GB" sz="1100" dirty="0">
                <a:solidFill>
                  <a:srgbClr val="FEA9F2"/>
                </a:solidFill>
              </a:rPr>
              <a:t>+ Monitoring</a:t>
            </a:r>
          </a:p>
        </p:txBody>
      </p:sp>
      <p:sp>
        <p:nvSpPr>
          <p:cNvPr id="2" name="Textfeld 1">
            <a:extLst>
              <a:ext uri="{FF2B5EF4-FFF2-40B4-BE49-F238E27FC236}">
                <a16:creationId xmlns:a16="http://schemas.microsoft.com/office/drawing/2014/main" id="{31369431-366B-DC89-8D52-55EC29FDAA5C}"/>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02/06/2023, BE-Seminar</a:t>
            </a:r>
          </a:p>
        </p:txBody>
      </p:sp>
    </p:spTree>
    <p:extLst>
      <p:ext uri="{BB962C8B-B14F-4D97-AF65-F5344CB8AC3E}">
        <p14:creationId xmlns:p14="http://schemas.microsoft.com/office/powerpoint/2010/main" val="586046561"/>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3" id="{16786640-01C9-7446-865E-9EE0614A46C1}" vid="{109D4E7A-DA04-DE48-80D5-2E69FC6F3B09}"/>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3" id="{16786640-01C9-7446-865E-9EE0614A46C1}" vid="{9B6E5C98-38C2-D745-8644-1D3E79AA2759}"/>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resentation23" id="{16786640-01C9-7446-865E-9EE0614A46C1}" vid="{BB862AC3-325C-E744-B66E-44AC975D600A}"/>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FCC-2011110001-BLEED_FCC_PresentationTemplate_16x9_onscreen</Template>
  <TotalTime>12459</TotalTime>
  <Words>4868</Words>
  <Application>Microsoft Office PowerPoint</Application>
  <PresentationFormat>On-screen Show (16:9)</PresentationFormat>
  <Paragraphs>749</Paragraphs>
  <Slides>49</Slides>
  <Notes>49</Notes>
  <HiddenSlides>1</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49</vt:i4>
      </vt:variant>
    </vt:vector>
  </HeadingPairs>
  <TitlesOfParts>
    <vt:vector size="62" baseType="lpstr">
      <vt:lpstr>Arial</vt:lpstr>
      <vt:lpstr>Arial</vt:lpstr>
      <vt:lpstr>Calibri</vt:lpstr>
      <vt:lpstr>Cambria Math</vt:lpstr>
      <vt:lpstr>CMR9</vt:lpstr>
      <vt:lpstr>Courier New</vt:lpstr>
      <vt:lpstr>sourcesans-regular</vt:lpstr>
      <vt:lpstr>Symbol</vt:lpstr>
      <vt:lpstr>Times New Roman</vt:lpstr>
      <vt:lpstr>Wingdings</vt:lpstr>
      <vt:lpstr>Introslides</vt:lpstr>
      <vt:lpstr>Titleslides, Conclusion</vt:lpstr>
      <vt:lpstr>Content Slides - Deep Blue</vt:lpstr>
      <vt:lpstr>FCC-ee Machine detector interface  Alignment STUDIES </vt:lpstr>
      <vt:lpstr>Table of content</vt:lpstr>
      <vt:lpstr>PowerPoint Presentation</vt:lpstr>
      <vt:lpstr>PowerPoint Presentation</vt:lpstr>
      <vt:lpstr>PowerPoint Presentation</vt:lpstr>
      <vt:lpstr>PowerPoint Presentation</vt:lpstr>
      <vt:lpstr>Why is this alignment difficult to do ?</vt:lpstr>
      <vt:lpstr>Why is this alignment difficult to do ?</vt:lpstr>
      <vt:lpstr>Why is this alignment difficult to do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your attention</vt:lpstr>
      <vt:lpstr>Spares</vt:lpstr>
      <vt:lpstr>PowerPoint Presentation</vt:lpstr>
      <vt:lpstr>PowerPoint Presentation</vt:lpstr>
      <vt:lpstr>PowerPoint Presentation</vt:lpstr>
      <vt:lpstr>PowerPoint Presentation</vt:lpstr>
      <vt:lpstr>PowerPoint Presentation</vt:lpstr>
      <vt:lpstr>DAΦNE/KLOE MDI</vt:lpstr>
      <vt:lpstr>SuperKEKB/Belle II MDI</vt:lpstr>
      <vt:lpstr>LHC/ATLAS MDI</vt:lpstr>
      <vt:lpstr>CLIC MDI</vt:lpstr>
      <vt:lpstr>ILC MDI</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Leonard Watrelot</dc:creator>
  <cp:lastModifiedBy>Leonard Watrelot</cp:lastModifiedBy>
  <cp:revision>781</cp:revision>
  <dcterms:created xsi:type="dcterms:W3CDTF">2021-01-05T12:41:05Z</dcterms:created>
  <dcterms:modified xsi:type="dcterms:W3CDTF">2023-06-02T15:26:15Z</dcterms:modified>
</cp:coreProperties>
</file>