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F6B2DE10" ContentType="image/png"/>
  <Default Extension="jpeg" ContentType="image/jpeg"/>
  <Default Extension="9C8FCEB0" ContentType="image/png"/>
  <Default Extension="rels" ContentType="application/vnd.openxmlformats-package.relationships+xml"/>
  <Default Extension="xml" ContentType="application/xml"/>
  <Default Extension="wdp" ContentType="image/vnd.ms-photo"/>
  <Default Extension="B8F3EA40" ContentType="image/png"/>
  <Default Extension="8DC43590" ContentType="image/png"/>
  <Default Extension="4375CA40" ContentType="image/p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6" r:id="rId2"/>
  </p:sldMasterIdLst>
  <p:notesMasterIdLst>
    <p:notesMasterId r:id="rId27"/>
  </p:notesMasterIdLst>
  <p:sldIdLst>
    <p:sldId id="256" r:id="rId3"/>
    <p:sldId id="314" r:id="rId4"/>
    <p:sldId id="284" r:id="rId5"/>
    <p:sldId id="266" r:id="rId6"/>
    <p:sldId id="286" r:id="rId7"/>
    <p:sldId id="297" r:id="rId8"/>
    <p:sldId id="296" r:id="rId9"/>
    <p:sldId id="293" r:id="rId10"/>
    <p:sldId id="288" r:id="rId11"/>
    <p:sldId id="298" r:id="rId12"/>
    <p:sldId id="306" r:id="rId13"/>
    <p:sldId id="307" r:id="rId14"/>
    <p:sldId id="301" r:id="rId15"/>
    <p:sldId id="302" r:id="rId16"/>
    <p:sldId id="305" r:id="rId17"/>
    <p:sldId id="308" r:id="rId18"/>
    <p:sldId id="300" r:id="rId19"/>
    <p:sldId id="311" r:id="rId20"/>
    <p:sldId id="312" r:id="rId21"/>
    <p:sldId id="315" r:id="rId22"/>
    <p:sldId id="309" r:id="rId23"/>
    <p:sldId id="310" r:id="rId24"/>
    <p:sldId id="299" r:id="rId25"/>
    <p:sldId id="267" r:id="rId26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06" autoAdjust="0"/>
    <p:restoredTop sz="86406" autoAdjust="0"/>
  </p:normalViewPr>
  <p:slideViewPr>
    <p:cSldViewPr snapToGrid="0" snapToObjects="1">
      <p:cViewPr varScale="1">
        <p:scale>
          <a:sx n="155" d="100"/>
          <a:sy n="155" d="100"/>
        </p:scale>
        <p:origin x="216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7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chmidtb\AppData\Local\Microsoft\Windows\INetCache\Content.Outlook\REZ7RHJP\Fellow-Statistik-202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chmidtb\cernbox\WINDOWS\Desktop\DT\DT%20adminstration\EP-DT%20statistics%20June%20202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DT Fellows 2021 (302 months)</a:t>
            </a:r>
          </a:p>
        </c:rich>
      </c:tx>
      <c:layout>
        <c:manualLayout>
          <c:xMode val="edge"/>
          <c:yMode val="edge"/>
          <c:x val="0.28834011373578305"/>
          <c:y val="2.54936296036577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9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4290797219058102"/>
          <c:y val="0.21203300879416126"/>
          <c:w val="0.66287206540211874"/>
          <c:h val="0.56367125978253585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DT-Staff (FTE) in Services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655508964705362"/>
          <c:y val="1.5674215812462255E-3"/>
          <c:w val="0.87983514665708795"/>
          <c:h val="0.5902540062343641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'[EP-DT Services Nov 2022.xlsx]Sheet1'!$K$33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'[EP-DT Services Nov 2022.xlsx]Sheet1'!$H$34:$H$44</c:f>
              <c:strCache>
                <c:ptCount val="11"/>
                <c:pt idx="0">
                  <c:v>Mech.WS &amp; Comp.Lab</c:v>
                </c:pt>
                <c:pt idx="1">
                  <c:v>Engineering Office</c:v>
                </c:pt>
                <c:pt idx="2">
                  <c:v>Thin Film &amp; Glas lab</c:v>
                </c:pt>
                <c:pt idx="3">
                  <c:v>Bondlab, QARTlab, DSF</c:v>
                </c:pt>
                <c:pt idx="4">
                  <c:v>Irradiation Facilities</c:v>
                </c:pt>
                <c:pt idx="5">
                  <c:v>Exp. Magnet Support</c:v>
                </c:pt>
                <c:pt idx="6">
                  <c:v>DAQ and DCS support</c:v>
                </c:pt>
                <c:pt idx="7">
                  <c:v>Magnet M&amp;O</c:v>
                </c:pt>
                <c:pt idx="8">
                  <c:v>Cooling Systems</c:v>
                </c:pt>
                <c:pt idx="9">
                  <c:v>Gas Systems</c:v>
                </c:pt>
                <c:pt idx="10">
                  <c:v>MPT workhop</c:v>
                </c:pt>
              </c:strCache>
            </c:strRef>
          </c:cat>
          <c:val>
            <c:numRef>
              <c:f>'[EP-DT Services Nov 2022.xlsx]Sheet1'!$K$34:$K$44</c:f>
              <c:numCache>
                <c:formatCode>General</c:formatCode>
                <c:ptCount val="11"/>
                <c:pt idx="0">
                  <c:v>8.1</c:v>
                </c:pt>
                <c:pt idx="1">
                  <c:v>0.7</c:v>
                </c:pt>
                <c:pt idx="2">
                  <c:v>2.2000000000000002</c:v>
                </c:pt>
                <c:pt idx="3">
                  <c:v>2.2999999999999998</c:v>
                </c:pt>
                <c:pt idx="4">
                  <c:v>2.8</c:v>
                </c:pt>
                <c:pt idx="5">
                  <c:v>1.8</c:v>
                </c:pt>
                <c:pt idx="6">
                  <c:v>3</c:v>
                </c:pt>
                <c:pt idx="7">
                  <c:v>3</c:v>
                </c:pt>
                <c:pt idx="8">
                  <c:v>3.9</c:v>
                </c:pt>
                <c:pt idx="9">
                  <c:v>5.7</c:v>
                </c:pt>
                <c:pt idx="10">
                  <c:v>7.3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6A-458A-91F9-68F30531CA10}"/>
            </c:ext>
          </c:extLst>
        </c:ser>
        <c:ser>
          <c:idx val="0"/>
          <c:order val="1"/>
          <c:tx>
            <c:strRef>
              <c:f>'[EP-DT Services Nov 2022.xlsx]Sheet1'!$L$33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596A-458A-91F9-68F30531CA10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596A-458A-91F9-68F30531CA10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596A-458A-91F9-68F30531CA10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596A-458A-91F9-68F30531CA10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596A-458A-91F9-68F30531CA10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'[EP-DT Services Nov 2022.xlsx]Sheet1'!$H$34:$H$44</c:f>
              <c:strCache>
                <c:ptCount val="11"/>
                <c:pt idx="0">
                  <c:v>Mech.WS &amp; Comp.Lab</c:v>
                </c:pt>
                <c:pt idx="1">
                  <c:v>Engineering Office</c:v>
                </c:pt>
                <c:pt idx="2">
                  <c:v>Thin Film &amp; Glas lab</c:v>
                </c:pt>
                <c:pt idx="3">
                  <c:v>Bondlab, QARTlab, DSF</c:v>
                </c:pt>
                <c:pt idx="4">
                  <c:v>Irradiation Facilities</c:v>
                </c:pt>
                <c:pt idx="5">
                  <c:v>Exp. Magnet Support</c:v>
                </c:pt>
                <c:pt idx="6">
                  <c:v>DAQ and DCS support</c:v>
                </c:pt>
                <c:pt idx="7">
                  <c:v>Magnet M&amp;O</c:v>
                </c:pt>
                <c:pt idx="8">
                  <c:v>Cooling Systems</c:v>
                </c:pt>
                <c:pt idx="9">
                  <c:v>Gas Systems</c:v>
                </c:pt>
                <c:pt idx="10">
                  <c:v>MPT workhop</c:v>
                </c:pt>
              </c:strCache>
            </c:strRef>
          </c:cat>
          <c:val>
            <c:numRef>
              <c:f>'[EP-DT Services Nov 2022.xlsx]Sheet1'!$L$34:$L$44</c:f>
              <c:numCache>
                <c:formatCode>General</c:formatCode>
                <c:ptCount val="11"/>
                <c:pt idx="0">
                  <c:v>1.7</c:v>
                </c:pt>
                <c:pt idx="1">
                  <c:v>0.2</c:v>
                </c:pt>
                <c:pt idx="2">
                  <c:v>1.5</c:v>
                </c:pt>
                <c:pt idx="3">
                  <c:v>3</c:v>
                </c:pt>
                <c:pt idx="4">
                  <c:v>2.2999999999999998</c:v>
                </c:pt>
                <c:pt idx="5">
                  <c:v>1.2</c:v>
                </c:pt>
                <c:pt idx="6">
                  <c:v>3.4</c:v>
                </c:pt>
                <c:pt idx="7">
                  <c:v>2.8</c:v>
                </c:pt>
                <c:pt idx="8">
                  <c:v>7.2</c:v>
                </c:pt>
                <c:pt idx="9">
                  <c:v>6.4</c:v>
                </c:pt>
                <c:pt idx="10">
                  <c:v>6.6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96A-458A-91F9-68F30531CA1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08164928"/>
        <c:axId val="208164536"/>
      </c:barChart>
      <c:catAx>
        <c:axId val="2081649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208164536"/>
        <c:crosses val="autoZero"/>
        <c:auto val="1"/>
        <c:lblAlgn val="ctr"/>
        <c:lblOffset val="100"/>
        <c:noMultiLvlLbl val="0"/>
      </c:catAx>
      <c:valAx>
        <c:axId val="2081645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8164928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000"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b="0" dirty="0" smtClean="0">
                <a:solidFill>
                  <a:sysClr val="windowText" lastClr="000000"/>
                </a:solidFill>
              </a:rPr>
              <a:t>EP-DT age</a:t>
            </a:r>
            <a:r>
              <a:rPr lang="en-GB" b="0" baseline="0" dirty="0" smtClean="0">
                <a:solidFill>
                  <a:sysClr val="windowText" lastClr="000000"/>
                </a:solidFill>
              </a:rPr>
              <a:t> </a:t>
            </a:r>
            <a:r>
              <a:rPr lang="en-GB" b="0" baseline="0" dirty="0" err="1" smtClean="0">
                <a:solidFill>
                  <a:sysClr val="windowText" lastClr="000000"/>
                </a:solidFill>
              </a:rPr>
              <a:t>distribuiton</a:t>
            </a:r>
            <a:r>
              <a:rPr lang="en-GB" b="0" baseline="0" dirty="0" smtClean="0">
                <a:solidFill>
                  <a:sysClr val="windowText" lastClr="000000"/>
                </a:solidFill>
              </a:rPr>
              <a:t> </a:t>
            </a:r>
            <a:r>
              <a:rPr lang="en-GB" b="0" baseline="0" dirty="0" smtClean="0">
                <a:solidFill>
                  <a:sysClr val="windowText" lastClr="000000"/>
                </a:solidFill>
              </a:rPr>
              <a:t>in 2021</a:t>
            </a:r>
            <a:endParaRPr lang="en-GB" b="0" dirty="0">
              <a:solidFill>
                <a:sysClr val="windowText" lastClr="000000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'PersonnelList (19)'!$T$24</c:f>
              <c:strCache>
                <c:ptCount val="1"/>
                <c:pt idx="0">
                  <c:v>LD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'PersonnelList (19)'!$S$25:$S$32</c:f>
              <c:strCache>
                <c:ptCount val="8"/>
                <c:pt idx="0">
                  <c:v>25-30</c:v>
                </c:pt>
                <c:pt idx="1">
                  <c:v>30-35</c:v>
                </c:pt>
                <c:pt idx="2">
                  <c:v>35-40</c:v>
                </c:pt>
                <c:pt idx="3">
                  <c:v>40-45</c:v>
                </c:pt>
                <c:pt idx="4">
                  <c:v>45-50</c:v>
                </c:pt>
                <c:pt idx="5">
                  <c:v>50-55</c:v>
                </c:pt>
                <c:pt idx="6">
                  <c:v>55-60</c:v>
                </c:pt>
                <c:pt idx="7">
                  <c:v>60-65</c:v>
                </c:pt>
              </c:strCache>
            </c:strRef>
          </c:cat>
          <c:val>
            <c:numRef>
              <c:f>'PersonnelList (19)'!$T$25:$T$32</c:f>
              <c:numCache>
                <c:formatCode>General</c:formatCode>
                <c:ptCount val="8"/>
                <c:pt idx="0">
                  <c:v>2</c:v>
                </c:pt>
                <c:pt idx="1">
                  <c:v>9</c:v>
                </c:pt>
                <c:pt idx="2">
                  <c:v>8</c:v>
                </c:pt>
                <c:pt idx="3">
                  <c:v>3</c:v>
                </c:pt>
                <c:pt idx="4">
                  <c:v>4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21-45E1-8C7A-1D074C5D5EA8}"/>
            </c:ext>
          </c:extLst>
        </c:ser>
        <c:ser>
          <c:idx val="1"/>
          <c:order val="1"/>
          <c:tx>
            <c:strRef>
              <c:f>'PersonnelList (19)'!$U$24</c:f>
              <c:strCache>
                <c:ptCount val="1"/>
                <c:pt idx="0">
                  <c:v>IC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'PersonnelList (19)'!$S$25:$S$32</c:f>
              <c:strCache>
                <c:ptCount val="8"/>
                <c:pt idx="0">
                  <c:v>25-30</c:v>
                </c:pt>
                <c:pt idx="1">
                  <c:v>30-35</c:v>
                </c:pt>
                <c:pt idx="2">
                  <c:v>35-40</c:v>
                </c:pt>
                <c:pt idx="3">
                  <c:v>40-45</c:v>
                </c:pt>
                <c:pt idx="4">
                  <c:v>45-50</c:v>
                </c:pt>
                <c:pt idx="5">
                  <c:v>50-55</c:v>
                </c:pt>
                <c:pt idx="6">
                  <c:v>55-60</c:v>
                </c:pt>
                <c:pt idx="7">
                  <c:v>60-65</c:v>
                </c:pt>
              </c:strCache>
            </c:strRef>
          </c:cat>
          <c:val>
            <c:numRef>
              <c:f>'PersonnelList (19)'!$U$25:$U$32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4</c:v>
                </c:pt>
                <c:pt idx="3">
                  <c:v>6</c:v>
                </c:pt>
                <c:pt idx="4">
                  <c:v>14</c:v>
                </c:pt>
                <c:pt idx="5">
                  <c:v>11</c:v>
                </c:pt>
                <c:pt idx="6">
                  <c:v>23</c:v>
                </c:pt>
                <c:pt idx="7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B21-45E1-8C7A-1D074C5D5E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20859768"/>
        <c:axId val="520861080"/>
      </c:barChart>
      <c:catAx>
        <c:axId val="520859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861080"/>
        <c:crosses val="autoZero"/>
        <c:auto val="1"/>
        <c:lblAlgn val="ctr"/>
        <c:lblOffset val="100"/>
        <c:noMultiLvlLbl val="0"/>
      </c:catAx>
      <c:valAx>
        <c:axId val="520861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859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CDC8E-3DE1-CC42-B988-F9CB1E632475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6B7F7-06E6-2148-850E-B4151B9E2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103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56A331-D2C8-4BA5-BB77-9A5AB303CF5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030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0275" y="741363"/>
            <a:ext cx="4937125" cy="37036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CB2C-8497-45E7-8A14-DB7A64B1202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818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51e13aec43_56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251e13aec43_56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85490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58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258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9DBF-BCE7-4A66-87F9-E079C543B79C}" type="datetime1">
              <a:rPr lang="en-US" smtClean="0"/>
              <a:t>6/16/2023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29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RN" type="tx">
  <p:cSld name="CERN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 rot="10800000" flipH="1">
            <a:off x="0" y="167"/>
            <a:ext cx="9144000" cy="6334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52475" y="0"/>
            <a:ext cx="8222100" cy="10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00"/>
              <a:buChar char="●"/>
              <a:defRPr sz="29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91440" y="987552"/>
            <a:ext cx="8222100" cy="36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pic>
        <p:nvPicPr>
          <p:cNvPr id="26" name="Google Shape;26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598975" y="101599"/>
            <a:ext cx="468826" cy="625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75149" y="101599"/>
            <a:ext cx="468826" cy="6250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9958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 rot="10800000" flipH="1">
            <a:off x="0" y="2248000"/>
            <a:ext cx="9144000" cy="461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30" name="Google Shape;30;p5"/>
          <p:cNvSpPr/>
          <p:nvPr/>
        </p:nvSpPr>
        <p:spPr>
          <a:xfrm>
            <a:off x="0" y="2248000"/>
            <a:ext cx="9144000" cy="1448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471900" y="984967"/>
            <a:ext cx="8222100" cy="10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471900" y="2558767"/>
            <a:ext cx="3999900" cy="36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4694250" y="2558767"/>
            <a:ext cx="3999900" cy="361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523541" y="6260831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05398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/>
          <p:nvPr/>
        </p:nvSpPr>
        <p:spPr>
          <a:xfrm rot="10800000" flipH="1">
            <a:off x="0" y="875200"/>
            <a:ext cx="9144000" cy="5982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37" name="Google Shape;37;p6"/>
          <p:cNvSpPr/>
          <p:nvPr/>
        </p:nvSpPr>
        <p:spPr>
          <a:xfrm>
            <a:off x="0" y="875133"/>
            <a:ext cx="9144000" cy="1448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98250" y="21800"/>
            <a:ext cx="8826600" cy="8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523541" y="6260831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776236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/>
        </p:nvSpPr>
        <p:spPr>
          <a:xfrm rot="10800000" flipH="1">
            <a:off x="3276600" y="33"/>
            <a:ext cx="58674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42" name="Google Shape;42;p7"/>
          <p:cNvSpPr/>
          <p:nvPr/>
        </p:nvSpPr>
        <p:spPr>
          <a:xfrm rot="-5400000">
            <a:off x="-98100" y="3374700"/>
            <a:ext cx="6858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226078" y="477067"/>
            <a:ext cx="2808000" cy="127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Char char="●"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Char char="○"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4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226075" y="1954400"/>
            <a:ext cx="2808000" cy="42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sldNum" idx="12"/>
          </p:nvPr>
        </p:nvSpPr>
        <p:spPr>
          <a:xfrm>
            <a:off x="8523541" y="6260831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49023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490250" y="651000"/>
            <a:ext cx="6227100" cy="5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Char char="●"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Char char="○"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Char char="■"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Char char="●"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Char char="○"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Char char="■"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Char char="●"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Char char="○"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Char char="■"/>
              <a:defRPr sz="6000"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8523541" y="6260831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201116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/>
          <p:nvPr/>
        </p:nvSpPr>
        <p:spPr>
          <a:xfrm flipH="1">
            <a:off x="0" y="0"/>
            <a:ext cx="457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51" name="Google Shape;51;p9"/>
          <p:cNvSpPr/>
          <p:nvPr/>
        </p:nvSpPr>
        <p:spPr>
          <a:xfrm rot="5400000">
            <a:off x="1089275" y="3375100"/>
            <a:ext cx="68572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Char char="●"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Char char="○"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Char char="■"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Char char="●"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Char char="○"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Char char="■"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Char char="●"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Char char="○"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Char char="■"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ubTitle" idx="1"/>
          </p:nvPr>
        </p:nvSpPr>
        <p:spPr>
          <a:xfrm>
            <a:off x="265500" y="3705956"/>
            <a:ext cx="4045200" cy="16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2"/>
          </p:nvPr>
        </p:nvSpPr>
        <p:spPr>
          <a:xfrm>
            <a:off x="4939500" y="965600"/>
            <a:ext cx="3837000" cy="49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sldNum" idx="12"/>
          </p:nvPr>
        </p:nvSpPr>
        <p:spPr>
          <a:xfrm>
            <a:off x="8523541" y="6260831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20992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/>
          <p:nvPr/>
        </p:nvSpPr>
        <p:spPr>
          <a:xfrm rot="10800000" flipH="1">
            <a:off x="0" y="0"/>
            <a:ext cx="9144000" cy="6261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58" name="Google Shape;58;p10"/>
          <p:cNvSpPr/>
          <p:nvPr/>
        </p:nvSpPr>
        <p:spPr>
          <a:xfrm rot="10800000" flipH="1">
            <a:off x="0" y="6163633"/>
            <a:ext cx="9144000" cy="988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59" name="Google Shape;59;p10"/>
          <p:cNvSpPr txBox="1">
            <a:spLocks noGrp="1"/>
          </p:cNvSpPr>
          <p:nvPr>
            <p:ph type="body" idx="1"/>
          </p:nvPr>
        </p:nvSpPr>
        <p:spPr>
          <a:xfrm>
            <a:off x="57150" y="6262433"/>
            <a:ext cx="8382000" cy="5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8523541" y="6260831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520500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accent4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 hasCustomPrompt="1"/>
          </p:nvPr>
        </p:nvSpPr>
        <p:spPr>
          <a:xfrm>
            <a:off x="475500" y="1678033"/>
            <a:ext cx="8222100" cy="2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Char char="●"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Char char="○"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Char char="■"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Char char="●"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Char char="○"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Char char="■"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Char char="●"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Char char="○"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Char char="■"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" name="Google Shape;63;p11"/>
          <p:cNvSpPr txBox="1">
            <a:spLocks noGrp="1"/>
          </p:cNvSpPr>
          <p:nvPr>
            <p:ph type="body" idx="1"/>
          </p:nvPr>
        </p:nvSpPr>
        <p:spPr>
          <a:xfrm>
            <a:off x="475500" y="4406167"/>
            <a:ext cx="8222100" cy="1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8523541" y="6260831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094350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sldNum" idx="12"/>
          </p:nvPr>
        </p:nvSpPr>
        <p:spPr>
          <a:xfrm>
            <a:off x="8523541" y="6260831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671502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>
  <p:cSld name="Conten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 txBox="1">
            <a:spLocks noGrp="1"/>
          </p:cNvSpPr>
          <p:nvPr>
            <p:ph type="title"/>
          </p:nvPr>
        </p:nvSpPr>
        <p:spPr>
          <a:xfrm>
            <a:off x="222477" y="89805"/>
            <a:ext cx="6317700" cy="57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ctr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Helvetica Neue"/>
              <a:buChar char="●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Char char="○"/>
              <a:defRPr/>
            </a:lvl2pPr>
            <a:lvl3pPr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Char char="■"/>
              <a:defRPr/>
            </a:lvl3pPr>
            <a:lvl4pPr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Char char="●"/>
              <a:defRPr/>
            </a:lvl4pPr>
            <a:lvl5pPr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Char char="○"/>
              <a:defRPr/>
            </a:lvl5pPr>
            <a:lvl6pPr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Char char="■"/>
              <a:defRPr/>
            </a:lvl6pPr>
            <a:lvl7pPr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Char char="●"/>
              <a:defRPr/>
            </a:lvl7pPr>
            <a:lvl8pPr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Char char="○"/>
              <a:defRPr/>
            </a:lvl8pPr>
            <a:lvl9pPr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Char char="■"/>
              <a:defRPr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body" idx="1"/>
          </p:nvPr>
        </p:nvSpPr>
        <p:spPr>
          <a:xfrm>
            <a:off x="1541026" y="892968"/>
            <a:ext cx="6317700" cy="54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rmAutofit/>
          </a:bodyPr>
          <a:lstStyle>
            <a:lvl1pPr marL="457200" lvl="0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Char char="●"/>
              <a:defRPr sz="18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914400" lvl="1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Char char="▪"/>
              <a:defRPr sz="180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1371600" lvl="2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Char char="–"/>
              <a:defRPr sz="18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1828800" lvl="3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Char char="-"/>
              <a:defRPr sz="18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2286000" lvl="4" indent="-3429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 Light"/>
              <a:buChar char="･"/>
              <a:defRPr sz="18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2743200" lvl="5" indent="-2730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700"/>
              <a:buChar char="■"/>
              <a:defRPr/>
            </a:lvl6pPr>
            <a:lvl7pPr marL="3200400" lvl="6" indent="-2730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700"/>
              <a:buChar char="●"/>
              <a:defRPr/>
            </a:lvl7pPr>
            <a:lvl8pPr marL="3657600" lvl="7" indent="-2730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700"/>
              <a:buChar char="○"/>
              <a:defRPr/>
            </a:lvl8pPr>
            <a:lvl9pPr marL="4114800" lvl="8" indent="-2730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700"/>
              <a:buChar char="■"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sldNum" idx="12"/>
          </p:nvPr>
        </p:nvSpPr>
        <p:spPr>
          <a:xfrm>
            <a:off x="4372418" y="6517368"/>
            <a:ext cx="399300" cy="28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rmAutofit lnSpcReduction="10000"/>
          </a:bodyPr>
          <a:lstStyle>
            <a:lvl1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1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marL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1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marL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1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marL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1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marL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1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marL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1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marL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1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marL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1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marL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Helvetica Neue Light"/>
              <a:buNone/>
              <a:defRPr sz="11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71" name="Google Shape;71;p13" descr="Logo_cern.pdf"/>
          <p:cNvPicPr preferRelativeResize="0"/>
          <p:nvPr/>
        </p:nvPicPr>
        <p:blipFill rotWithShape="1">
          <a:blip r:embed="rId2">
            <a:alphaModFix/>
          </a:blip>
          <a:srcRect r="1068"/>
          <a:stretch/>
        </p:blipFill>
        <p:spPr>
          <a:xfrm>
            <a:off x="8830294" y="6430551"/>
            <a:ext cx="328924" cy="443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3" descr="CMS-Color.pd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02841" y="6443251"/>
            <a:ext cx="332482" cy="4433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442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E84D-DFAE-40D5-8738-4050F5698C6A}" type="datetime1">
              <a:rPr lang="en-US" smtClean="0"/>
              <a:t>6/16/2023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1100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>
            <a:spLocks noGrp="1"/>
          </p:cNvSpPr>
          <p:nvPr>
            <p:ph type="title"/>
          </p:nvPr>
        </p:nvSpPr>
        <p:spPr>
          <a:xfrm>
            <a:off x="106175" y="84300"/>
            <a:ext cx="8333100" cy="7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sldNum" idx="12"/>
          </p:nvPr>
        </p:nvSpPr>
        <p:spPr>
          <a:xfrm>
            <a:off x="7095744" y="6538857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76" name="Google Shape;76;p14"/>
          <p:cNvSpPr txBox="1">
            <a:spLocks noGrp="1"/>
          </p:cNvSpPr>
          <p:nvPr>
            <p:ph type="body" idx="1"/>
          </p:nvPr>
        </p:nvSpPr>
        <p:spPr>
          <a:xfrm>
            <a:off x="628650" y="1668463"/>
            <a:ext cx="7886700" cy="43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  <a:defRPr sz="18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238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Char char="•"/>
              <a:defRPr sz="15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•"/>
              <a:defRPr sz="14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Char char="•"/>
              <a:defRPr sz="12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•"/>
              <a:defRPr sz="11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Char char="•"/>
              <a:defRPr sz="10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Char char="•"/>
              <a:defRPr sz="10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Char char="•"/>
              <a:defRPr sz="10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Char char="•"/>
              <a:defRPr sz="10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14590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Custom Layout 1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>
            <a:spLocks noGrp="1"/>
          </p:cNvSpPr>
          <p:nvPr>
            <p:ph type="title"/>
          </p:nvPr>
        </p:nvSpPr>
        <p:spPr>
          <a:xfrm>
            <a:off x="628650" y="2870043"/>
            <a:ext cx="7886700" cy="7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ftr" idx="11"/>
          </p:nvPr>
        </p:nvSpPr>
        <p:spPr>
          <a:xfrm>
            <a:off x="2944554" y="6551048"/>
            <a:ext cx="3255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sldNum" idx="12"/>
          </p:nvPr>
        </p:nvSpPr>
        <p:spPr>
          <a:xfrm>
            <a:off x="7095744" y="6538857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 rtl="0">
              <a:spcBef>
                <a:spcPts val="0"/>
              </a:spcBef>
              <a:buNone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 rtl="0">
              <a:spcBef>
                <a:spcPts val="0"/>
              </a:spcBef>
              <a:buNone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 rtl="0">
              <a:spcBef>
                <a:spcPts val="0"/>
              </a:spcBef>
              <a:buNone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 rtl="0">
              <a:spcBef>
                <a:spcPts val="0"/>
              </a:spcBef>
              <a:buNone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 rtl="0">
              <a:spcBef>
                <a:spcPts val="0"/>
              </a:spcBef>
              <a:buNone/>
              <a:defRPr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 rtl="0">
              <a:spcBef>
                <a:spcPts val="0"/>
              </a:spcBef>
              <a:buNone/>
              <a:defRPr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 rtl="0">
              <a:spcBef>
                <a:spcPts val="0"/>
              </a:spcBef>
              <a:buNone/>
              <a:defRPr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 rtl="0">
              <a:spcBef>
                <a:spcPts val="0"/>
              </a:spcBef>
              <a:buNone/>
              <a:defRPr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81" name="Google Shape;81;p15"/>
          <p:cNvSpPr txBox="1">
            <a:spLocks noGrp="1"/>
          </p:cNvSpPr>
          <p:nvPr>
            <p:ph type="dt" idx="10"/>
          </p:nvPr>
        </p:nvSpPr>
        <p:spPr>
          <a:xfrm>
            <a:off x="16002" y="6539232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body" idx="1"/>
          </p:nvPr>
        </p:nvSpPr>
        <p:spPr>
          <a:xfrm>
            <a:off x="2691136" y="4009333"/>
            <a:ext cx="3533700" cy="5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sz="15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ctr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11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ctr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ctr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Char char="•"/>
              <a:defRPr sz="10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Char char="•"/>
              <a:defRPr sz="10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Char char="•"/>
              <a:defRPr sz="10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Char char="•"/>
              <a:defRPr sz="10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5"/>
          <p:cNvSpPr txBox="1">
            <a:spLocks noGrp="1"/>
          </p:cNvSpPr>
          <p:nvPr>
            <p:ph type="body" idx="2"/>
          </p:nvPr>
        </p:nvSpPr>
        <p:spPr>
          <a:xfrm>
            <a:off x="3115594" y="5383296"/>
            <a:ext cx="2685000" cy="5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ctr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4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ctr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  <a:defRPr sz="11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ctr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ctr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Char char="•"/>
              <a:defRPr sz="10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Char char="•"/>
              <a:defRPr sz="10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Char char="•"/>
              <a:defRPr sz="10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2100" algn="l" rtl="0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Char char="•"/>
              <a:defRPr sz="10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33158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7B4-91D7-4A10-A0A0-A4527152E470}" type="datetime1">
              <a:rPr lang="en-US" smtClean="0"/>
              <a:t>6/16/2023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96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71AF6-F99B-445D-B4FD-EC4EF23EB60A}" type="datetime1">
              <a:rPr lang="en-US" smtClean="0"/>
              <a:t>6/16/2023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70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4B8FA-B5D3-4317-993A-64EF36C6D244}" type="datetime1">
              <a:rPr lang="en-US" smtClean="0"/>
              <a:t>6/16/2023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600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C771-A96F-4B59-972A-AFADA7CC63E9}" type="datetime1">
              <a:rPr lang="en-US" smtClean="0"/>
              <a:t>6/16/2023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136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365126"/>
            <a:ext cx="8535609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5991" y="1592264"/>
            <a:ext cx="4212431" cy="668337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305991" y="2427287"/>
            <a:ext cx="4212431" cy="3762376"/>
          </a:xfrm>
        </p:spPr>
        <p:txBody>
          <a:bodyPr/>
          <a:lstStyle>
            <a:lvl1pPr marL="243000" indent="-243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29150" y="1604966"/>
            <a:ext cx="4212450" cy="655634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4629150" y="2427287"/>
            <a:ext cx="4208860" cy="3762376"/>
          </a:xfrm>
        </p:spPr>
        <p:txBody>
          <a:bodyPr/>
          <a:lstStyle>
            <a:lvl1pPr marL="243000" indent="-243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6/16/2023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38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/>
          <p:nvPr/>
        </p:nvSpPr>
        <p:spPr>
          <a:xfrm flipH="1">
            <a:off x="8246400" y="5661233"/>
            <a:ext cx="897600" cy="11968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5" name="Google Shape;15;p2"/>
          <p:cNvSpPr/>
          <p:nvPr/>
        </p:nvSpPr>
        <p:spPr>
          <a:xfrm flipH="1">
            <a:off x="8246400" y="5661167"/>
            <a:ext cx="897600" cy="11968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390525" y="2425700"/>
            <a:ext cx="8222100" cy="12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390525" y="3718840"/>
            <a:ext cx="8222100" cy="5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523541" y="6260831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16611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460950" y="2753800"/>
            <a:ext cx="8222100" cy="13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Char char="●"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Char char="○"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Char char="■"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Char char="●"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Char char="○"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Char char="■"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Char char="●"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Char char="○"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Char char="■"/>
              <a:defRPr sz="4200"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ldNum" idx="12"/>
          </p:nvPr>
        </p:nvSpPr>
        <p:spPr>
          <a:xfrm>
            <a:off x="8523541" y="6260831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43988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9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914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4254"/>
            <a:ext cx="8229600" cy="4846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19600" y="647391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F7651-AE05-4B31-B0E3-59B0285F65F9}" type="datetime1">
              <a:rPr lang="en-US" smtClean="0"/>
              <a:t>6/16/2023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6791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logo.jp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9" y="6398936"/>
            <a:ext cx="1873764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23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71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800" b="1" kern="120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0" y="6583191"/>
            <a:ext cx="9144000" cy="279600"/>
          </a:xfrm>
          <a:prstGeom prst="rect">
            <a:avLst/>
          </a:prstGeom>
          <a:solidFill>
            <a:srgbClr val="22529E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900" b="0" i="0" u="none" strike="noStrike" cap="none">
              <a:solidFill>
                <a:srgbClr val="FFFF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7" name="Google Shape;7;p1"/>
          <p:cNvSpPr txBox="1"/>
          <p:nvPr/>
        </p:nvSpPr>
        <p:spPr>
          <a:xfrm>
            <a:off x="628650" y="2870043"/>
            <a:ext cx="7886700" cy="7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" name="Google Shape;8;p1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8598975" y="101599"/>
            <a:ext cx="468826" cy="6251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;p1"/>
          <p:cNvSpPr txBox="1"/>
          <p:nvPr/>
        </p:nvSpPr>
        <p:spPr>
          <a:xfrm>
            <a:off x="2944554" y="6551048"/>
            <a:ext cx="3255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Eva Sicking: DT contributions to CMS HGCAL</a:t>
            </a:r>
            <a:endParaRPr sz="1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;p1"/>
          <p:cNvSpPr txBox="1"/>
          <p:nvPr/>
        </p:nvSpPr>
        <p:spPr>
          <a:xfrm>
            <a:off x="16002" y="6539232"/>
            <a:ext cx="20574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16 June 2023</a:t>
            </a:r>
            <a:endParaRPr sz="1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1"/>
          <p:cNvSpPr txBox="1"/>
          <p:nvPr/>
        </p:nvSpPr>
        <p:spPr>
          <a:xfrm>
            <a:off x="8556775" y="6492733"/>
            <a:ext cx="5487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0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" name="Google Shape;12;p1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8075149" y="101599"/>
            <a:ext cx="468826" cy="6250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550470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jpe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7.png"/><Relationship Id="rId7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10" Type="http://schemas.openxmlformats.org/officeDocument/2006/relationships/image" Target="../media/image38.jpe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microsoft.com/office/2007/relationships/hdphoto" Target="../media/hdphoto2.wdp"/><Relationship Id="rId7" Type="http://schemas.openxmlformats.org/officeDocument/2006/relationships/image" Target="../media/image5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png"/><Relationship Id="rId11" Type="http://schemas.microsoft.com/office/2007/relationships/hdphoto" Target="../media/hdphoto4.wdp"/><Relationship Id="rId5" Type="http://schemas.openxmlformats.org/officeDocument/2006/relationships/image" Target="../media/image57.png"/><Relationship Id="rId10" Type="http://schemas.openxmlformats.org/officeDocument/2006/relationships/image" Target="../media/image61.png"/><Relationship Id="rId4" Type="http://schemas.openxmlformats.org/officeDocument/2006/relationships/image" Target="../media/image56.png"/><Relationship Id="rId9" Type="http://schemas.microsoft.com/office/2007/relationships/hdphoto" Target="../media/hdphoto3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outage&amp;n=OTG0071297" TargetMode="External"/><Relationship Id="rId2" Type="http://schemas.openxmlformats.org/officeDocument/2006/relationships/hyperlink" Target="https://cern.service-now.com/service-portal?id=kb_article&amp;n=KB0006587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home.cern/news/news/computing/computer-security-log-click-be-secure" TargetMode="External"/><Relationship Id="rId4" Type="http://schemas.openxmlformats.org/officeDocument/2006/relationships/hyperlink" Target="https://auth.docs.cern.ch/trouble-shooting/2fa-tips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B8F3EA40"/><Relationship Id="rId7" Type="http://schemas.openxmlformats.org/officeDocument/2006/relationships/image" Target="../media/image80.4375CA40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F6B2DE10"/><Relationship Id="rId5" Type="http://schemas.openxmlformats.org/officeDocument/2006/relationships/image" Target="../media/image78.9C8FCEB0"/><Relationship Id="rId4" Type="http://schemas.openxmlformats.org/officeDocument/2006/relationships/image" Target="../media/image77.8DC43590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g"/><Relationship Id="rId5" Type="http://schemas.openxmlformats.org/officeDocument/2006/relationships/hyperlink" Target="https://apex-sso.cern.ch/pls/htmldb_edmsdb/f?p=273:140:17278610776719::NO::P110_PERSON_ID:427438" TargetMode="Externa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jpe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80606"/>
            <a:ext cx="7772400" cy="2027908"/>
          </a:xfrm>
        </p:spPr>
        <p:txBody>
          <a:bodyPr/>
          <a:lstStyle/>
          <a:p>
            <a:r>
              <a:rPr lang="en-US" sz="6000" dirty="0" smtClean="0"/>
              <a:t>EP-DT Group Meeting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0700" y="4826915"/>
            <a:ext cx="7159414" cy="117262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June 16, 2022</a:t>
            </a:r>
          </a:p>
          <a:p>
            <a:r>
              <a:rPr lang="en-US" sz="2800" dirty="0" smtClean="0"/>
              <a:t>Burkhard Schmidt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7787" y="3003594"/>
            <a:ext cx="85141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b="1" dirty="0" smtClean="0">
                <a:solidFill>
                  <a:srgbClr val="FFC000"/>
                </a:solidFill>
              </a:rPr>
              <a:t>Welcome/</a:t>
            </a:r>
            <a:r>
              <a:rPr lang="en-GB" sz="7200" b="1" dirty="0" err="1" smtClean="0">
                <a:solidFill>
                  <a:srgbClr val="FFC000"/>
                </a:solidFill>
              </a:rPr>
              <a:t>Bienvenue</a:t>
            </a:r>
            <a:r>
              <a:rPr lang="en-GB" sz="7200" b="1" dirty="0" smtClean="0">
                <a:solidFill>
                  <a:srgbClr val="FFC000"/>
                </a:solidFill>
              </a:rPr>
              <a:t>!</a:t>
            </a:r>
            <a:endParaRPr lang="en-GB" sz="7200" b="1" dirty="0">
              <a:solidFill>
                <a:srgbClr val="FFC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74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81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DT Staff involvement in Services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C281-F732-A545-95A9-D8AC1C5FE422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16" name="Chart 15"/>
          <p:cNvGraphicFramePr/>
          <p:nvPr>
            <p:extLst/>
          </p:nvPr>
        </p:nvGraphicFramePr>
        <p:xfrm>
          <a:off x="985305" y="1012660"/>
          <a:ext cx="7086600" cy="3365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15466" y="4108718"/>
            <a:ext cx="886717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involvement in services </a:t>
            </a:r>
            <a:r>
              <a:rPr lang="en-US" b="1" dirty="0" smtClean="0"/>
              <a:t>has been optimized </a:t>
            </a:r>
            <a:r>
              <a:rPr lang="en-US" dirty="0" smtClean="0"/>
              <a:t>over the past years (</a:t>
            </a:r>
            <a:r>
              <a:rPr lang="en-US" dirty="0"/>
              <a:t>10</a:t>
            </a:r>
            <a:r>
              <a:rPr lang="en-US" dirty="0" smtClean="0"/>
              <a:t>% reduction).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minimum of Staff involvement (~2FTE) is needed to keep a service operational.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Some of the </a:t>
            </a:r>
            <a:r>
              <a:rPr lang="en-US" b="1" dirty="0" smtClean="0"/>
              <a:t>services are crucial for the world-wide detector physics community</a:t>
            </a:r>
            <a:r>
              <a:rPr lang="en-US" dirty="0" smtClean="0"/>
              <a:t>, e.g.</a:t>
            </a:r>
          </a:p>
          <a:p>
            <a:r>
              <a:rPr lang="en-US" dirty="0"/>
              <a:t> </a:t>
            </a:r>
            <a:r>
              <a:rPr lang="en-US" dirty="0" smtClean="0"/>
              <a:t>     the MPT workshop, the Irradiation Facilities, the magnetic field measurement service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Some services are based on </a:t>
            </a:r>
            <a:r>
              <a:rPr lang="en-US" b="1" dirty="0" smtClean="0"/>
              <a:t>Service Level Agreements </a:t>
            </a:r>
            <a:r>
              <a:rPr lang="en-US" dirty="0" smtClean="0"/>
              <a:t>with the experiments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About 80% of the Staff involved in Cooling Systems is working on Cooling plants for the </a:t>
            </a:r>
          </a:p>
          <a:p>
            <a:r>
              <a:rPr lang="en-US" dirty="0" smtClean="0"/>
              <a:t>     ATLAS and CMS Phase II upgrades.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06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>
            <a:extLst>
              <a:ext uri="{FF2B5EF4-FFF2-40B4-BE49-F238E27FC236}">
                <a16:creationId xmlns:a16="http://schemas.microsoft.com/office/drawing/2014/main" id="{8C9A0C5F-430B-69E2-F086-BADAAF82C7A2}"/>
              </a:ext>
            </a:extLst>
          </p:cNvPr>
          <p:cNvSpPr txBox="1"/>
          <p:nvPr/>
        </p:nvSpPr>
        <p:spPr>
          <a:xfrm>
            <a:off x="121685" y="389830"/>
            <a:ext cx="88880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b="1" dirty="0" smtClean="0">
                <a:solidFill>
                  <a:schemeClr val="tx2"/>
                </a:solidFill>
              </a:rPr>
              <a:t>CO</a:t>
            </a:r>
            <a:r>
              <a:rPr lang="en-GB" sz="3600" b="1" baseline="-25000" dirty="0" smtClean="0">
                <a:solidFill>
                  <a:schemeClr val="tx2"/>
                </a:solidFill>
              </a:rPr>
              <a:t>2</a:t>
            </a:r>
            <a:r>
              <a:rPr lang="en-GB" sz="3600" b="1" dirty="0" smtClean="0">
                <a:solidFill>
                  <a:schemeClr val="tx2"/>
                </a:solidFill>
              </a:rPr>
              <a:t> Cooling Systems for Phase II upgrades </a:t>
            </a:r>
            <a:endParaRPr lang="en-GB" sz="3600" b="1" dirty="0">
              <a:solidFill>
                <a:schemeClr val="tx2"/>
              </a:solidFill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DEDD6D1-C099-9405-AF41-415E59835253}"/>
              </a:ext>
            </a:extLst>
          </p:cNvPr>
          <p:cNvSpPr txBox="1"/>
          <p:nvPr/>
        </p:nvSpPr>
        <p:spPr>
          <a:xfrm>
            <a:off x="283981" y="4888071"/>
            <a:ext cx="8563435" cy="1161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900"/>
              </a:spcAft>
            </a:pPr>
            <a:r>
              <a:rPr lang="en-GB" sz="2000" dirty="0"/>
              <a:t>Total HW investment </a:t>
            </a:r>
            <a:r>
              <a:rPr lang="en-GB" sz="2000" dirty="0" smtClean="0"/>
              <a:t> ~23 </a:t>
            </a:r>
            <a:r>
              <a:rPr lang="en-GB" sz="2000" dirty="0"/>
              <a:t>MCHF</a:t>
            </a:r>
          </a:p>
          <a:p>
            <a:pPr defTabSz="447675"/>
            <a:r>
              <a:rPr lang="en-GB" sz="1400" b="1" u="sng" dirty="0"/>
              <a:t>EP-DT Responsibility:</a:t>
            </a:r>
            <a:r>
              <a:rPr lang="en-GB" sz="1400" dirty="0"/>
              <a:t>	* Design, procurement and installation of Surface storage, Plants HW and Control cabinets</a:t>
            </a:r>
          </a:p>
          <a:p>
            <a:pPr defTabSz="447675"/>
            <a:r>
              <a:rPr lang="en-GB" sz="1400" dirty="0"/>
              <a:t>			</a:t>
            </a:r>
            <a:r>
              <a:rPr lang="en-GB" sz="1400" dirty="0" smtClean="0"/>
              <a:t>	* </a:t>
            </a:r>
            <a:r>
              <a:rPr lang="en-GB" sz="1400" dirty="0"/>
              <a:t>Supervision on design and procurement of Main Transfer Lines and Manifolds</a:t>
            </a:r>
          </a:p>
          <a:p>
            <a:pPr defTabSz="447675"/>
            <a:r>
              <a:rPr lang="en-GB" sz="1400" dirty="0"/>
              <a:t>			</a:t>
            </a:r>
            <a:r>
              <a:rPr lang="en-GB" sz="1400" dirty="0" smtClean="0"/>
              <a:t>	* </a:t>
            </a:r>
            <a:r>
              <a:rPr lang="en-GB" sz="1400" dirty="0"/>
              <a:t>Commissioning </a:t>
            </a:r>
            <a:r>
              <a:rPr lang="en-GB" sz="1400" dirty="0" smtClean="0"/>
              <a:t>and </a:t>
            </a:r>
            <a:r>
              <a:rPr lang="en-GB" sz="1400" dirty="0"/>
              <a:t>M&amp;O of the whole system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782164F-C45D-B6D9-F222-05952C9BDDCE}"/>
              </a:ext>
            </a:extLst>
          </p:cNvPr>
          <p:cNvSpPr txBox="1"/>
          <p:nvPr/>
        </p:nvSpPr>
        <p:spPr>
          <a:xfrm>
            <a:off x="5936188" y="1530071"/>
            <a:ext cx="3072251" cy="3624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u="sng" dirty="0"/>
              <a:t>THE “2PACL SYSTEM”: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16 plants (different sizes)</a:t>
            </a:r>
          </a:p>
          <a:p>
            <a:pPr marL="557213" lvl="1" indent="-214313">
              <a:buFont typeface="Courier New" panose="02070309020205020404" pitchFamily="49" charset="0"/>
              <a:buChar char="o"/>
            </a:pPr>
            <a:r>
              <a:rPr lang="en-GB" sz="1350" dirty="0"/>
              <a:t>9 in CMS (includes one spare)</a:t>
            </a:r>
          </a:p>
          <a:p>
            <a:pPr marL="557213" lvl="1" indent="-214313">
              <a:buFont typeface="Courier New" panose="02070309020205020404" pitchFamily="49" charset="0"/>
              <a:buChar char="o"/>
            </a:pPr>
            <a:r>
              <a:rPr lang="en-GB" sz="1350" dirty="0"/>
              <a:t>7 in ATLAS (includes one spare)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14 accumulators (different volumes)</a:t>
            </a:r>
          </a:p>
          <a:p>
            <a:pPr marL="557213" lvl="1" indent="-214313">
              <a:buFont typeface="Courier New" panose="02070309020205020404" pitchFamily="49" charset="0"/>
              <a:buChar char="o"/>
            </a:pPr>
            <a:r>
              <a:rPr lang="en-GB" sz="1350" dirty="0"/>
              <a:t>8 in CMS </a:t>
            </a:r>
          </a:p>
          <a:p>
            <a:pPr marL="557213" lvl="1" indent="-214313">
              <a:buFont typeface="Courier New" panose="02070309020205020404" pitchFamily="49" charset="0"/>
              <a:buChar char="o"/>
            </a:pPr>
            <a:r>
              <a:rPr lang="en-GB" sz="1350" dirty="0"/>
              <a:t>6 in ATLAS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2 large (10 m</a:t>
            </a:r>
            <a:r>
              <a:rPr lang="en-GB" sz="1350" baseline="30000" dirty="0"/>
              <a:t>3</a:t>
            </a:r>
            <a:r>
              <a:rPr lang="en-GB" sz="1350" dirty="0"/>
              <a:t>) surface storage vessels</a:t>
            </a:r>
          </a:p>
          <a:p>
            <a:pPr marL="557213" lvl="1" indent="-214313">
              <a:buFont typeface="Courier New" panose="02070309020205020404" pitchFamily="49" charset="0"/>
              <a:buChar char="o"/>
            </a:pPr>
            <a:r>
              <a:rPr lang="en-GB" sz="1350" dirty="0"/>
              <a:t>1 for CMS</a:t>
            </a:r>
          </a:p>
          <a:p>
            <a:pPr marL="557213" lvl="1" indent="-214313">
              <a:buFont typeface="Courier New" panose="02070309020205020404" pitchFamily="49" charset="0"/>
              <a:buChar char="o"/>
            </a:pPr>
            <a:r>
              <a:rPr lang="en-GB" sz="1350" dirty="0"/>
              <a:t>1 for ATLAS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Long cold transfer lines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Distribution manifolds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&gt; </a:t>
            </a:r>
            <a:r>
              <a:rPr lang="en-GB" sz="1350" dirty="0" smtClean="0"/>
              <a:t>1 </a:t>
            </a:r>
            <a:r>
              <a:rPr lang="en-GB" sz="1350" dirty="0"/>
              <a:t>MW </a:t>
            </a:r>
            <a:r>
              <a:rPr lang="en-GB" sz="1350" dirty="0" smtClean="0"/>
              <a:t>power form electronics </a:t>
            </a:r>
          </a:p>
          <a:p>
            <a:r>
              <a:rPr lang="en-GB" sz="1350" dirty="0"/>
              <a:t> </a:t>
            </a:r>
            <a:r>
              <a:rPr lang="en-GB" sz="1350" dirty="0" smtClean="0"/>
              <a:t>        to be removed</a:t>
            </a:r>
            <a:endParaRPr lang="en-GB" sz="1350" dirty="0"/>
          </a:p>
          <a:p>
            <a:pPr marL="557213" lvl="1" indent="-214313">
              <a:buFont typeface="Courier New" panose="02070309020205020404" pitchFamily="49" charset="0"/>
              <a:buChar char="o"/>
            </a:pPr>
            <a:r>
              <a:rPr lang="en-GB" sz="1350" dirty="0" smtClean="0"/>
              <a:t>0.8 </a:t>
            </a:r>
            <a:r>
              <a:rPr lang="en-GB" sz="1350" dirty="0"/>
              <a:t>MW in CMS</a:t>
            </a:r>
          </a:p>
          <a:p>
            <a:pPr marL="557213" lvl="1" indent="-214313">
              <a:buFont typeface="Courier New" panose="02070309020205020404" pitchFamily="49" charset="0"/>
              <a:buChar char="o"/>
            </a:pPr>
            <a:r>
              <a:rPr lang="en-GB" sz="1350" dirty="0" smtClean="0"/>
              <a:t>0.5 </a:t>
            </a:r>
            <a:r>
              <a:rPr lang="en-GB" sz="1350" dirty="0"/>
              <a:t>MW in </a:t>
            </a:r>
            <a:r>
              <a:rPr lang="en-GB" sz="1350" dirty="0" smtClean="0"/>
              <a:t>ATLAS</a:t>
            </a:r>
            <a:endParaRPr lang="en-GB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T ≤ −45 °C at the accumulator</a:t>
            </a:r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B9423A16-870E-933D-7E3C-357499775C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69" y="1809597"/>
            <a:ext cx="5775338" cy="2594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08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8B91FB5-83C4-9648-9F90-E2E4FB8C0C57}"/>
              </a:ext>
            </a:extLst>
          </p:cNvPr>
          <p:cNvSpPr txBox="1">
            <a:spLocks/>
          </p:cNvSpPr>
          <p:nvPr/>
        </p:nvSpPr>
        <p:spPr>
          <a:xfrm>
            <a:off x="182996" y="699203"/>
            <a:ext cx="4331993" cy="3758985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1400" b="1" dirty="0"/>
              <a:t>Demo cooling plant</a:t>
            </a:r>
          </a:p>
          <a:p>
            <a:pPr marL="600075" lvl="1" indent="-257175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Full-scale prototype for Phase-2 systems</a:t>
            </a:r>
          </a:p>
          <a:p>
            <a:pPr marL="600075" lvl="1" indent="-257175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100 kW, − 45°C on Accumulator</a:t>
            </a:r>
          </a:p>
          <a:p>
            <a:pPr marL="600075" lvl="1" indent="-257175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− 53°C at pump inlet</a:t>
            </a:r>
          </a:p>
          <a:p>
            <a:pPr algn="l">
              <a:lnSpc>
                <a:spcPct val="110000"/>
              </a:lnSpc>
            </a:pPr>
            <a:r>
              <a:rPr lang="en-US" sz="1400" b="1" dirty="0"/>
              <a:t>Modular design</a:t>
            </a:r>
          </a:p>
          <a:p>
            <a:pPr marL="600075" lvl="1" indent="-257175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Main plant, 3 pumping heads (largest version)</a:t>
            </a:r>
          </a:p>
          <a:p>
            <a:pPr marL="600075" lvl="1" indent="-257175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Backup plant, 3 pumping heads (smallest version)</a:t>
            </a:r>
          </a:p>
          <a:p>
            <a:pPr marL="600075" lvl="1" indent="-257175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Accumulator (shared, as in final system)</a:t>
            </a:r>
          </a:p>
          <a:p>
            <a:pPr marL="600075" lvl="1" indent="-257175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Transfer lines (</a:t>
            </a:r>
            <a:r>
              <a:rPr lang="en-US" sz="1400" dirty="0" smtClean="0"/>
              <a:t>coaxial)</a:t>
            </a:r>
            <a:endParaRPr lang="en-US" sz="1400" dirty="0"/>
          </a:p>
          <a:p>
            <a:pPr marL="600075" lvl="1" indent="-257175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Dummy load</a:t>
            </a:r>
          </a:p>
          <a:p>
            <a:pPr marL="600075" lvl="1" indent="-257175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Primary chiller (first prototype of the new R744 </a:t>
            </a:r>
            <a:r>
              <a:rPr lang="en-US" sz="1400" dirty="0" err="1"/>
              <a:t>transcritical</a:t>
            </a:r>
            <a:r>
              <a:rPr lang="en-US" sz="1400" dirty="0"/>
              <a:t> cycle)</a:t>
            </a:r>
          </a:p>
          <a:p>
            <a:pPr marL="600075" lvl="1" indent="-257175" algn="l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400" dirty="0"/>
              <a:t>System switchable from “traditional 2PACL” mode to “2-PACL Flow-Through” mode (and back)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2E24A91-6D55-6848-ECCA-EB73371BEB7D}"/>
              </a:ext>
            </a:extLst>
          </p:cNvPr>
          <p:cNvGrpSpPr/>
          <p:nvPr/>
        </p:nvGrpSpPr>
        <p:grpSpPr>
          <a:xfrm>
            <a:off x="4591699" y="877364"/>
            <a:ext cx="4548371" cy="2847604"/>
            <a:chOff x="4367808" y="2811347"/>
            <a:chExt cx="6129979" cy="372756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3C9F922-9004-A8C8-CD85-3A1605C14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367808" y="2811347"/>
              <a:ext cx="4962019" cy="3727565"/>
            </a:xfrm>
            <a:prstGeom prst="rect">
              <a:avLst/>
            </a:prstGeom>
          </p:spPr>
        </p:pic>
        <p:sp>
          <p:nvSpPr>
            <p:cNvPr id="6" name="Callout: Bent Line 5">
              <a:extLst>
                <a:ext uri="{FF2B5EF4-FFF2-40B4-BE49-F238E27FC236}">
                  <a16:creationId xmlns:a16="http://schemas.microsoft.com/office/drawing/2014/main" id="{9F5FDA07-7274-BADF-0B4F-C746F3D38BF9}"/>
                </a:ext>
              </a:extLst>
            </p:cNvPr>
            <p:cNvSpPr/>
            <p:nvPr/>
          </p:nvSpPr>
          <p:spPr>
            <a:xfrm>
              <a:off x="5724943" y="3212976"/>
              <a:ext cx="1305443" cy="286825"/>
            </a:xfrm>
            <a:prstGeom prst="borderCallout2">
              <a:avLst>
                <a:gd name="adj1" fmla="val 100555"/>
                <a:gd name="adj2" fmla="val 16685"/>
                <a:gd name="adj3" fmla="val 160312"/>
                <a:gd name="adj4" fmla="val 16496"/>
                <a:gd name="adj5" fmla="val 214665"/>
                <a:gd name="adj6" fmla="val 5954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25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Main plant (3H)</a:t>
              </a:r>
              <a:endParaRPr lang="en-US" sz="825" i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Callout: Bent Line 6">
              <a:extLst>
                <a:ext uri="{FF2B5EF4-FFF2-40B4-BE49-F238E27FC236}">
                  <a16:creationId xmlns:a16="http://schemas.microsoft.com/office/drawing/2014/main" id="{4A5F82CD-D2B0-F760-5488-5D3BC2A95D73}"/>
                </a:ext>
              </a:extLst>
            </p:cNvPr>
            <p:cNvSpPr/>
            <p:nvPr/>
          </p:nvSpPr>
          <p:spPr>
            <a:xfrm>
              <a:off x="7748916" y="3229012"/>
              <a:ext cx="1299412" cy="286825"/>
            </a:xfrm>
            <a:prstGeom prst="borderCallout2">
              <a:avLst>
                <a:gd name="adj1" fmla="val 102599"/>
                <a:gd name="adj2" fmla="val 9468"/>
                <a:gd name="adj3" fmla="val 158268"/>
                <a:gd name="adj4" fmla="val 8827"/>
                <a:gd name="adj5" fmla="val 212621"/>
                <a:gd name="adj6" fmla="val -3511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25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Spare plant (1H)</a:t>
              </a:r>
              <a:endParaRPr lang="en-US" sz="825" i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Callout: Bent Line 7">
              <a:extLst>
                <a:ext uri="{FF2B5EF4-FFF2-40B4-BE49-F238E27FC236}">
                  <a16:creationId xmlns:a16="http://schemas.microsoft.com/office/drawing/2014/main" id="{55231DC0-7CFF-4655-FB09-2F2D2FFEF69F}"/>
                </a:ext>
              </a:extLst>
            </p:cNvPr>
            <p:cNvSpPr/>
            <p:nvPr/>
          </p:nvSpPr>
          <p:spPr>
            <a:xfrm>
              <a:off x="4583832" y="5732279"/>
              <a:ext cx="1305443" cy="286825"/>
            </a:xfrm>
            <a:prstGeom prst="borderCallout2">
              <a:avLst>
                <a:gd name="adj1" fmla="val -3668"/>
                <a:gd name="adj2" fmla="val 88077"/>
                <a:gd name="adj3" fmla="val -50178"/>
                <a:gd name="adj4" fmla="val 84745"/>
                <a:gd name="adj5" fmla="val -206315"/>
                <a:gd name="adj6" fmla="val 105788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25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Control cabinets</a:t>
              </a:r>
              <a:endParaRPr lang="en-US" sz="825" i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" name="Callout: Bent Line 8">
              <a:extLst>
                <a:ext uri="{FF2B5EF4-FFF2-40B4-BE49-F238E27FC236}">
                  <a16:creationId xmlns:a16="http://schemas.microsoft.com/office/drawing/2014/main" id="{40701A63-8D41-1F30-368E-4C95F02AC9D7}"/>
                </a:ext>
              </a:extLst>
            </p:cNvPr>
            <p:cNvSpPr/>
            <p:nvPr/>
          </p:nvSpPr>
          <p:spPr>
            <a:xfrm>
              <a:off x="4727848" y="6220904"/>
              <a:ext cx="1858779" cy="286825"/>
            </a:xfrm>
            <a:prstGeom prst="borderCallout2">
              <a:avLst>
                <a:gd name="adj1" fmla="val -3668"/>
                <a:gd name="adj2" fmla="val 88077"/>
                <a:gd name="adj3" fmla="val -56309"/>
                <a:gd name="adj4" fmla="val 87888"/>
                <a:gd name="adj5" fmla="val -106179"/>
                <a:gd name="adj6" fmla="val 11596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25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Surface storage simulator</a:t>
              </a:r>
            </a:p>
          </p:txBody>
        </p:sp>
        <p:sp>
          <p:nvSpPr>
            <p:cNvPr id="10" name="Callout: Bent Line 9">
              <a:extLst>
                <a:ext uri="{FF2B5EF4-FFF2-40B4-BE49-F238E27FC236}">
                  <a16:creationId xmlns:a16="http://schemas.microsoft.com/office/drawing/2014/main" id="{3C5772AF-DD68-3A05-1CF1-4FF4683B30E6}"/>
                </a:ext>
              </a:extLst>
            </p:cNvPr>
            <p:cNvSpPr/>
            <p:nvPr/>
          </p:nvSpPr>
          <p:spPr>
            <a:xfrm>
              <a:off x="4419500" y="4876083"/>
              <a:ext cx="1305443" cy="286825"/>
            </a:xfrm>
            <a:prstGeom prst="borderCallout2">
              <a:avLst>
                <a:gd name="adj1" fmla="val 419"/>
                <a:gd name="adj2" fmla="val 49912"/>
                <a:gd name="adj3" fmla="val -64483"/>
                <a:gd name="adj4" fmla="val 49723"/>
                <a:gd name="adj5" fmla="val -300320"/>
                <a:gd name="adj6" fmla="val 82889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25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Accumulator</a:t>
              </a:r>
              <a:endParaRPr lang="en-US" sz="825" i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Callout: Bent Line 10">
              <a:extLst>
                <a:ext uri="{FF2B5EF4-FFF2-40B4-BE49-F238E27FC236}">
                  <a16:creationId xmlns:a16="http://schemas.microsoft.com/office/drawing/2014/main" id="{CE7CEC9D-3FC1-416C-DD53-A8513394AC2A}"/>
                </a:ext>
              </a:extLst>
            </p:cNvPr>
            <p:cNvSpPr/>
            <p:nvPr/>
          </p:nvSpPr>
          <p:spPr>
            <a:xfrm>
              <a:off x="4367808" y="3142175"/>
              <a:ext cx="1305443" cy="286825"/>
            </a:xfrm>
            <a:prstGeom prst="borderCallout2">
              <a:avLst>
                <a:gd name="adj1" fmla="val 98512"/>
                <a:gd name="adj2" fmla="val 41381"/>
                <a:gd name="adj3" fmla="val 156226"/>
                <a:gd name="adj4" fmla="val 41192"/>
                <a:gd name="adj5" fmla="val 367936"/>
                <a:gd name="adj6" fmla="val 11497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25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R-744 primary</a:t>
              </a:r>
              <a:endParaRPr lang="en-US" sz="825" i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" name="Callout: Bent Line 11">
              <a:extLst>
                <a:ext uri="{FF2B5EF4-FFF2-40B4-BE49-F238E27FC236}">
                  <a16:creationId xmlns:a16="http://schemas.microsoft.com/office/drawing/2014/main" id="{5CCC7061-A4E6-30A3-ECF0-A1DF0873FAF7}"/>
                </a:ext>
              </a:extLst>
            </p:cNvPr>
            <p:cNvSpPr/>
            <p:nvPr/>
          </p:nvSpPr>
          <p:spPr>
            <a:xfrm>
              <a:off x="8148855" y="5058180"/>
              <a:ext cx="1151930" cy="286825"/>
            </a:xfrm>
            <a:prstGeom prst="borderCallout2">
              <a:avLst>
                <a:gd name="adj1" fmla="val -1624"/>
                <a:gd name="adj2" fmla="val 66076"/>
                <a:gd name="adj3" fmla="val -58352"/>
                <a:gd name="adj4" fmla="val 65887"/>
                <a:gd name="adj5" fmla="val -281928"/>
                <a:gd name="adj6" fmla="val 36822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25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Dummy load</a:t>
              </a:r>
              <a:endParaRPr lang="en-US" sz="825" i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Callout: Bent Line 12">
              <a:extLst>
                <a:ext uri="{FF2B5EF4-FFF2-40B4-BE49-F238E27FC236}">
                  <a16:creationId xmlns:a16="http://schemas.microsoft.com/office/drawing/2014/main" id="{3BB6B2A0-E0CA-54CB-F3B2-9E84FD112A82}"/>
                </a:ext>
              </a:extLst>
            </p:cNvPr>
            <p:cNvSpPr/>
            <p:nvPr/>
          </p:nvSpPr>
          <p:spPr>
            <a:xfrm>
              <a:off x="9192344" y="3877850"/>
              <a:ext cx="1305443" cy="286825"/>
            </a:xfrm>
            <a:prstGeom prst="borderCallout2">
              <a:avLst>
                <a:gd name="adj1" fmla="val 26986"/>
                <a:gd name="adj2" fmla="val -377"/>
                <a:gd name="adj3" fmla="val -9305"/>
                <a:gd name="adj4" fmla="val -6403"/>
                <a:gd name="adj5" fmla="val -16260"/>
                <a:gd name="adj6" fmla="val -53609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825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Transfer line</a:t>
              </a:r>
              <a:endParaRPr lang="en-US" sz="825" i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C31F481-8FF3-9254-5746-C22E731F1B9A}"/>
              </a:ext>
            </a:extLst>
          </p:cNvPr>
          <p:cNvSpPr txBox="1"/>
          <p:nvPr/>
        </p:nvSpPr>
        <p:spPr>
          <a:xfrm>
            <a:off x="2267343" y="80880"/>
            <a:ext cx="47563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000" b="1" dirty="0" smtClean="0">
                <a:solidFill>
                  <a:schemeClr val="tx2"/>
                </a:solidFill>
              </a:rPr>
              <a:t>DEMO  Cooling  Plant</a:t>
            </a:r>
            <a:endParaRPr lang="en-GB" sz="4000" b="1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811383-4B13-4AB0-C0D4-C0B751D7E11A}"/>
              </a:ext>
            </a:extLst>
          </p:cNvPr>
          <p:cNvSpPr txBox="1"/>
          <p:nvPr/>
        </p:nvSpPr>
        <p:spPr>
          <a:xfrm>
            <a:off x="182996" y="4208568"/>
            <a:ext cx="4680288" cy="13849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596900"/>
            <a:r>
              <a:rPr lang="en-GB" sz="1400" b="1" u="sng" dirty="0">
                <a:solidFill>
                  <a:srgbClr val="2F5597"/>
                </a:solidFill>
              </a:rPr>
              <a:t>DEMO prototype experience and results:</a:t>
            </a:r>
          </a:p>
          <a:p>
            <a:pPr marL="285750" indent="-285750" defTabSz="596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5597"/>
                </a:solidFill>
              </a:rPr>
              <a:t>Component selection</a:t>
            </a:r>
          </a:p>
          <a:p>
            <a:pPr marL="285750" indent="-285750" defTabSz="596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5597"/>
                </a:solidFill>
              </a:rPr>
              <a:t>Test of novel approaches</a:t>
            </a:r>
          </a:p>
          <a:p>
            <a:pPr marL="285750" indent="-285750" defTabSz="596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5597"/>
                </a:solidFill>
              </a:rPr>
              <a:t>Process and design verification</a:t>
            </a:r>
          </a:p>
          <a:p>
            <a:pPr marL="285750" indent="-285750" defTabSz="596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5597"/>
                </a:solidFill>
              </a:rPr>
              <a:t>Consolidation of final design for outsourced production</a:t>
            </a:r>
          </a:p>
          <a:p>
            <a:pPr marL="285750" indent="-285750" defTabSz="59690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2F5597"/>
                </a:solidFill>
              </a:rPr>
              <a:t>Functional Analysis and parameter tuning</a:t>
            </a:r>
          </a:p>
        </p:txBody>
      </p:sp>
      <p:pic>
        <p:nvPicPr>
          <p:cNvPr id="18" name="Picture 17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D8AE7385-B88E-1D7A-D245-5D3BA6F1C6D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7" t="5255" r="38365" b="10978"/>
          <a:stretch/>
        </p:blipFill>
        <p:spPr>
          <a:xfrm>
            <a:off x="5871326" y="3760828"/>
            <a:ext cx="2193263" cy="297629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5CA05CE-246F-F542-56A3-8D85AD42B2E6}"/>
              </a:ext>
            </a:extLst>
          </p:cNvPr>
          <p:cNvSpPr txBox="1"/>
          <p:nvPr/>
        </p:nvSpPr>
        <p:spPr>
          <a:xfrm>
            <a:off x="519953" y="5642438"/>
            <a:ext cx="5028487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 defTabSz="596900">
              <a:buFont typeface="Wingdings" panose="05000000000000000000" pitchFamily="2" charset="2"/>
              <a:buChar char="Ø"/>
            </a:pPr>
            <a:r>
              <a:rPr lang="en-GB" sz="1400" b="1" dirty="0">
                <a:solidFill>
                  <a:srgbClr val="2F5597"/>
                </a:solidFill>
              </a:rPr>
              <a:t>Results led to approval of combined ATLAS/CMS PRR in April</a:t>
            </a:r>
          </a:p>
          <a:p>
            <a:pPr marL="285750" indent="-285750" defTabSz="596900">
              <a:buFont typeface="Wingdings" panose="05000000000000000000" pitchFamily="2" charset="2"/>
              <a:buChar char="Ø"/>
            </a:pPr>
            <a:r>
              <a:rPr lang="en-GB" sz="1400" b="1" dirty="0">
                <a:solidFill>
                  <a:srgbClr val="2F5597"/>
                </a:solidFill>
              </a:rPr>
              <a:t>Fine testing continuing in parallel to procurement process</a:t>
            </a:r>
          </a:p>
          <a:p>
            <a:pPr marL="285750" indent="-285750" defTabSz="596900">
              <a:buFont typeface="Wingdings" panose="05000000000000000000" pitchFamily="2" charset="2"/>
              <a:buChar char="Ø"/>
            </a:pPr>
            <a:r>
              <a:rPr lang="en-GB" sz="1400" b="1" dirty="0">
                <a:solidFill>
                  <a:srgbClr val="2F5597"/>
                </a:solidFill>
              </a:rPr>
              <a:t>Activity planned until spring 2024</a:t>
            </a:r>
          </a:p>
        </p:txBody>
      </p:sp>
    </p:spTree>
    <p:extLst>
      <p:ext uri="{BB962C8B-B14F-4D97-AF65-F5344CB8AC3E}">
        <p14:creationId xmlns:p14="http://schemas.microsoft.com/office/powerpoint/2010/main" val="220980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4104588C-81D3-9808-4857-F26FA8BE3D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2827" y="4855300"/>
            <a:ext cx="3235956" cy="18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77907" y="-18106"/>
            <a:ext cx="9144000" cy="503585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ATLAS Phase II </a:t>
            </a:r>
            <a:r>
              <a:rPr lang="en-GB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Upgrade: </a:t>
            </a:r>
            <a:r>
              <a:rPr lang="en-GB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ITk</a:t>
            </a:r>
            <a:r>
              <a:rPr lang="en-GB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Outer Barrel</a:t>
            </a:r>
            <a:endParaRPr lang="en-GB" sz="2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72E8DFF-61F9-0307-7B88-4495469672E7}"/>
              </a:ext>
            </a:extLst>
          </p:cNvPr>
          <p:cNvSpPr txBox="1">
            <a:spLocks/>
          </p:cNvSpPr>
          <p:nvPr/>
        </p:nvSpPr>
        <p:spPr>
          <a:xfrm>
            <a:off x="1102" y="466957"/>
            <a:ext cx="9144000" cy="11721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DT Leading role in ATLAS ITk Pixel Outer Barrel Mechanics &amp; Modules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Module construction, Local Supports, on-detector cooling and global support structures</a:t>
            </a: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Detector assembly and integration (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DT commitments extend up to the </a:t>
            </a:r>
            <a:r>
              <a:rPr lang="en-US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of LS3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Close collaboration EP-ADE, 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Université de Genève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Bonn, CPPM and EN-MME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EDFBF96-EFCD-3A30-2BB0-B66D114C414B}"/>
              </a:ext>
            </a:extLst>
          </p:cNvPr>
          <p:cNvSpPr txBox="1">
            <a:spLocks/>
          </p:cNvSpPr>
          <p:nvPr/>
        </p:nvSpPr>
        <p:spPr>
          <a:xfrm>
            <a:off x="2205" y="1651314"/>
            <a:ext cx="9144000" cy="15239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In 2022, significant progress in the </a:t>
            </a:r>
            <a:r>
              <a:rPr lang="en-GB" sz="1900" b="1" u="sng" dirty="0">
                <a:latin typeface="Arial" panose="020B0604020202020204" pitchFamily="34" charset="0"/>
                <a:cs typeface="Arial" panose="020B0604020202020204" pitchFamily="34" charset="0"/>
              </a:rPr>
              <a:t>Longerons and Inclined Half Rings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 (IHRs)</a:t>
            </a: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Big step forward in </a:t>
            </a:r>
            <a:r>
              <a:rPr lang="en-GB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pre-production of bare local supports 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(production starts in Q3-2023)</a:t>
            </a:r>
            <a:r>
              <a:rPr lang="en-GB" sz="15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Finished </a:t>
            </a:r>
            <a:r>
              <a:rPr lang="en-GB" sz="1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qualification of loaded local supports </a:t>
            </a:r>
            <a:r>
              <a:rPr lang="en-GB" sz="1500" dirty="0">
                <a:latin typeface="Arial" panose="020B0604020202020204" pitchFamily="34" charset="0"/>
                <a:cs typeface="Arial" panose="020B0604020202020204" pitchFamily="34" charset="0"/>
              </a:rPr>
              <a:t>(pre-production started in Q2 2023)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961195D-D98B-E118-7048-12DC88F48EF7}"/>
              </a:ext>
            </a:extLst>
          </p:cNvPr>
          <p:cNvSpPr txBox="1"/>
          <p:nvPr/>
        </p:nvSpPr>
        <p:spPr>
          <a:xfrm>
            <a:off x="4601612" y="4084173"/>
            <a:ext cx="12254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IHR Soldering Tool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124DAD5-35EB-A3D1-BB71-B2DC224BCBFC}"/>
              </a:ext>
            </a:extLst>
          </p:cNvPr>
          <p:cNvSpPr txBox="1"/>
          <p:nvPr/>
        </p:nvSpPr>
        <p:spPr>
          <a:xfrm>
            <a:off x="3087345" y="4917091"/>
            <a:ext cx="11469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L2, L3 &amp; L4 Carbon Rings</a:t>
            </a:r>
          </a:p>
        </p:txBody>
      </p:sp>
      <p:pic>
        <p:nvPicPr>
          <p:cNvPr id="29" name="Picture 28" descr="A close-up of a circuit board&#10;&#10;Description automatically generated with low confidence">
            <a:extLst>
              <a:ext uri="{FF2B5EF4-FFF2-40B4-BE49-F238E27FC236}">
                <a16:creationId xmlns:a16="http://schemas.microsoft.com/office/drawing/2014/main" id="{D81C6485-DC7E-3F43-A211-0C6C595FBB9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0" r="27297" b="1"/>
          <a:stretch/>
        </p:blipFill>
        <p:spPr>
          <a:xfrm>
            <a:off x="2128568" y="2662837"/>
            <a:ext cx="2473044" cy="2160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CB822E1-FDF0-8E0B-7E7E-C1931AFDA01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0" t="39368" r="10000" b="32203"/>
          <a:stretch/>
        </p:blipFill>
        <p:spPr>
          <a:xfrm>
            <a:off x="4690713" y="2878476"/>
            <a:ext cx="4410973" cy="11880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2AF2775F-E5D7-4A6C-5889-51801EDA0A44}"/>
              </a:ext>
            </a:extLst>
          </p:cNvPr>
          <p:cNvSpPr txBox="1"/>
          <p:nvPr/>
        </p:nvSpPr>
        <p:spPr>
          <a:xfrm>
            <a:off x="4163577" y="2613788"/>
            <a:ext cx="40867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Longeron &amp; IHR RD53A Demonstrators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2CD13DC0-C6DC-D9DF-B034-160AEE1F1B8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107" b="10249"/>
          <a:stretch/>
        </p:blipFill>
        <p:spPr>
          <a:xfrm>
            <a:off x="42314" y="2640877"/>
            <a:ext cx="2264573" cy="372499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469F3A5-107C-2664-EB92-25202EB69BBE}"/>
              </a:ext>
            </a:extLst>
          </p:cNvPr>
          <p:cNvSpPr txBox="1"/>
          <p:nvPr/>
        </p:nvSpPr>
        <p:spPr>
          <a:xfrm rot="16200000">
            <a:off x="-1089877" y="3673324"/>
            <a:ext cx="2702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Pre-production Functional Longerons</a:t>
            </a:r>
          </a:p>
        </p:txBody>
      </p:sp>
      <p:pic>
        <p:nvPicPr>
          <p:cNvPr id="6" name="Picture 5" descr="A picture containing indoor, electronics&#10;&#10;Description automatically generated">
            <a:extLst>
              <a:ext uri="{FF2B5EF4-FFF2-40B4-BE49-F238E27FC236}">
                <a16:creationId xmlns:a16="http://schemas.microsoft.com/office/drawing/2014/main" id="{2D7267C4-C1B3-0A2E-A7B7-62F30A40709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1" t="39172" b="3175"/>
          <a:stretch/>
        </p:blipFill>
        <p:spPr>
          <a:xfrm>
            <a:off x="7015432" y="4165255"/>
            <a:ext cx="2106207" cy="1872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FDBCB2B-9FDD-14A0-F460-7019EB6D66A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764" r="7584" b="17756"/>
          <a:stretch/>
        </p:blipFill>
        <p:spPr>
          <a:xfrm>
            <a:off x="5160993" y="4402465"/>
            <a:ext cx="1790481" cy="23686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2595B16-1729-C3EA-FF6E-A8ADD7895F05}"/>
              </a:ext>
            </a:extLst>
          </p:cNvPr>
          <p:cNvSpPr txBox="1"/>
          <p:nvPr/>
        </p:nvSpPr>
        <p:spPr>
          <a:xfrm>
            <a:off x="7273377" y="6083106"/>
            <a:ext cx="14804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QC Setup for Module Cells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DA28F5-EF8C-A8D7-6863-068F1BE71A35}"/>
              </a:ext>
            </a:extLst>
          </p:cNvPr>
          <p:cNvSpPr txBox="1"/>
          <p:nvPr/>
        </p:nvSpPr>
        <p:spPr>
          <a:xfrm>
            <a:off x="3349604" y="6539823"/>
            <a:ext cx="2014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Diego Alvarez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5DA9671-158C-26C5-3E04-1CB1D55A947B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29393" y="-21920"/>
            <a:ext cx="574643" cy="648000"/>
          </a:xfrm>
          <a:prstGeom prst="rect">
            <a:avLst/>
          </a:prstGeom>
        </p:spPr>
      </p:pic>
      <p:pic>
        <p:nvPicPr>
          <p:cNvPr id="3" name="Picture 2" descr="logo.jpg">
            <a:extLst>
              <a:ext uri="{FF2B5EF4-FFF2-40B4-BE49-F238E27FC236}">
                <a16:creationId xmlns:a16="http://schemas.microsoft.com/office/drawing/2014/main" id="{81C04CFB-5DF9-3D71-75DA-4F0B3FE0401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9" y="6398936"/>
            <a:ext cx="1873764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196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31" grpId="0"/>
      <p:bldP spid="28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E56FACC4-83E1-F2C1-37FC-4E3C0E71C8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2203" y="4754031"/>
            <a:ext cx="1814300" cy="1709453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E560E036-DC48-4DD2-FAB6-D1F8A62F5E6F}"/>
              </a:ext>
            </a:extLst>
          </p:cNvPr>
          <p:cNvSpPr txBox="1"/>
          <p:nvPr/>
        </p:nvSpPr>
        <p:spPr>
          <a:xfrm>
            <a:off x="7138485" y="6326418"/>
            <a:ext cx="18143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000" dirty="0"/>
              <a:t>X-ray scan ITkPixV1.1 module (top right chip)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789"/>
            <a:ext cx="9144000" cy="503585"/>
          </a:xfrm>
        </p:spPr>
        <p:txBody>
          <a:bodyPr>
            <a:noAutofit/>
          </a:bodyPr>
          <a:lstStyle/>
          <a:p>
            <a:r>
              <a:rPr lang="en-GB" sz="3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ATLAS </a:t>
            </a:r>
            <a:r>
              <a:rPr lang="en-GB" sz="3600" b="1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ITk</a:t>
            </a:r>
            <a:r>
              <a:rPr lang="en-GB" sz="3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Module Production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EB7D5A7-6142-5A3F-325D-2DF3208A9A7F}"/>
              </a:ext>
            </a:extLst>
          </p:cNvPr>
          <p:cNvSpPr txBox="1"/>
          <p:nvPr/>
        </p:nvSpPr>
        <p:spPr>
          <a:xfrm>
            <a:off x="3349604" y="6539823"/>
            <a:ext cx="2014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Abhishek Sharma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22B8C84C-7C27-FA3A-EEC4-764832A898B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29393" y="-21920"/>
            <a:ext cx="574643" cy="64800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28CE46F8-A8A6-693C-4224-95B097E074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0830" y="4970637"/>
            <a:ext cx="1357990" cy="1384995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8D271430-E9D4-76C3-AD88-1FAA0D91507F}"/>
              </a:ext>
            </a:extLst>
          </p:cNvPr>
          <p:cNvSpPr txBox="1"/>
          <p:nvPr/>
        </p:nvSpPr>
        <p:spPr>
          <a:xfrm>
            <a:off x="4443319" y="5349675"/>
            <a:ext cx="13215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000" dirty="0"/>
              <a:t>QC studies:</a:t>
            </a:r>
          </a:p>
          <a:p>
            <a:pPr algn="ctr"/>
            <a:r>
              <a:rPr lang="en-CH" sz="1000" dirty="0"/>
              <a:t>CT scan to examine glue spread between sensor &amp; flex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A8B91B0-47B0-AF5F-7EAB-D09FAF407F75}"/>
              </a:ext>
            </a:extLst>
          </p:cNvPr>
          <p:cNvGrpSpPr/>
          <p:nvPr/>
        </p:nvGrpSpPr>
        <p:grpSpPr>
          <a:xfrm>
            <a:off x="5730830" y="3548706"/>
            <a:ext cx="2573915" cy="1312458"/>
            <a:chOff x="7252973" y="5349962"/>
            <a:chExt cx="3084366" cy="1572740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3B007138-F010-328B-CA81-FE1EB170B3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288054" y="5349962"/>
              <a:ext cx="3049285" cy="1572740"/>
            </a:xfrm>
            <a:prstGeom prst="rect">
              <a:avLst/>
            </a:prstGeom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FD8845D-C894-95F8-56DC-169FD93EB9DC}"/>
                </a:ext>
              </a:extLst>
            </p:cNvPr>
            <p:cNvSpPr txBox="1"/>
            <p:nvPr/>
          </p:nvSpPr>
          <p:spPr>
            <a:xfrm>
              <a:off x="7252973" y="5400744"/>
              <a:ext cx="272769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050" dirty="0">
                  <a:solidFill>
                    <a:schemeClr val="bg1"/>
                  </a:solidFill>
                </a:rPr>
                <a:t>Module Production Assembly Tooling</a:t>
              </a:r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4E17FAEF-829B-04F8-CF4D-3D4C76514405}"/>
              </a:ext>
            </a:extLst>
          </p:cNvPr>
          <p:cNvSpPr txBox="1"/>
          <p:nvPr/>
        </p:nvSpPr>
        <p:spPr>
          <a:xfrm>
            <a:off x="188476" y="594168"/>
            <a:ext cx="69637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/>
              <a:t>CERN is one of the </a:t>
            </a:r>
            <a:r>
              <a:rPr lang="en-CH" sz="1600" b="1" dirty="0">
                <a:solidFill>
                  <a:schemeClr val="accent1"/>
                </a:solidFill>
              </a:rPr>
              <a:t>production centers for quad modules for the I</a:t>
            </a:r>
            <a:r>
              <a:rPr lang="en-GB" sz="1600" b="1" dirty="0">
                <a:solidFill>
                  <a:schemeClr val="accent1"/>
                </a:solidFill>
              </a:rPr>
              <a:t>Tk Outer Barrel </a:t>
            </a:r>
            <a:r>
              <a:rPr lang="en-GB" sz="1600" dirty="0"/>
              <a:t>(up to 1200 modules) – close collaboration between EP-DT and EP-ADE.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Assembly </a:t>
            </a:r>
            <a:r>
              <a:rPr lang="en-GB" sz="1600" b="1" dirty="0">
                <a:solidFill>
                  <a:schemeClr val="accent1"/>
                </a:solidFill>
              </a:rPr>
              <a:t>production line established in DSF cleanroom </a:t>
            </a:r>
            <a:r>
              <a:rPr lang="en-GB" sz="1600" dirty="0"/>
              <a:t>including test setups, inspection systems and assembly tooling.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ED78E44-6C10-3EAE-0D5C-3BBEC6A1F83D}"/>
              </a:ext>
            </a:extLst>
          </p:cNvPr>
          <p:cNvSpPr txBox="1"/>
          <p:nvPr/>
        </p:nvSpPr>
        <p:spPr>
          <a:xfrm>
            <a:off x="464264" y="3548706"/>
            <a:ext cx="4865073" cy="1384995"/>
          </a:xfrm>
          <a:prstGeom prst="rect">
            <a:avLst/>
          </a:prstGeom>
          <a:solidFill>
            <a:srgbClr val="E0E8FC"/>
          </a:solidFill>
        </p:spPr>
        <p:txBody>
          <a:bodyPr wrap="square">
            <a:spAutoFit/>
          </a:bodyPr>
          <a:lstStyle/>
          <a:p>
            <a:r>
              <a:rPr lang="en-CH" sz="1400" b="1" dirty="0">
                <a:solidFill>
                  <a:schemeClr val="accent1"/>
                </a:solidFill>
              </a:rPr>
              <a:t>Total number of assemblies built in the last 12 months: 62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CH" sz="1400" b="1" dirty="0"/>
              <a:t>35</a:t>
            </a:r>
            <a:r>
              <a:rPr lang="en-CH" sz="1400" dirty="0"/>
              <a:t> pre-production ITkPixV1.1 Quad modules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CH" sz="1400" b="1" dirty="0"/>
              <a:t>27</a:t>
            </a:r>
            <a:r>
              <a:rPr lang="en-CH" sz="1400" dirty="0"/>
              <a:t> ITkPixV1.1 Digital Quad Modules</a:t>
            </a:r>
            <a:r>
              <a:rPr lang="en-CH" sz="1400" dirty="0">
                <a:sym typeface="Wingdings" pitchFamily="2" charset="2"/>
              </a:rPr>
              <a:t> for serial powering, flex design validation, readout studies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Strong contributions </a:t>
            </a:r>
            <a:r>
              <a:rPr lang="en-GB" sz="1400" b="1" dirty="0"/>
              <a:t>towards hybridisation vendor qualifications</a:t>
            </a:r>
            <a:r>
              <a:rPr lang="en-GB" sz="1400" dirty="0"/>
              <a:t>, </a:t>
            </a:r>
            <a:r>
              <a:rPr lang="en-GB" sz="1400" b="1" dirty="0"/>
              <a:t>module QC </a:t>
            </a:r>
            <a:r>
              <a:rPr lang="en-GB" sz="1400" dirty="0"/>
              <a:t>and </a:t>
            </a:r>
            <a:r>
              <a:rPr lang="en-GB" sz="1400" b="1" dirty="0"/>
              <a:t>flex pre-production</a:t>
            </a: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BF7FE98D-73F4-BAC0-AEB5-EF241DE3E9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155" y="5084459"/>
            <a:ext cx="3439007" cy="1016995"/>
          </a:xfrm>
          <a:prstGeom prst="rect">
            <a:avLst/>
          </a:prstGeom>
        </p:spPr>
      </p:pic>
      <p:grpSp>
        <p:nvGrpSpPr>
          <p:cNvPr id="68" name="Group 67">
            <a:extLst>
              <a:ext uri="{FF2B5EF4-FFF2-40B4-BE49-F238E27FC236}">
                <a16:creationId xmlns:a16="http://schemas.microsoft.com/office/drawing/2014/main" id="{F1813A6B-2CD4-26D4-4919-21B794B07753}"/>
              </a:ext>
            </a:extLst>
          </p:cNvPr>
          <p:cNvGrpSpPr/>
          <p:nvPr/>
        </p:nvGrpSpPr>
        <p:grpSpPr>
          <a:xfrm>
            <a:off x="4371053" y="1844839"/>
            <a:ext cx="4551219" cy="1569660"/>
            <a:chOff x="4358292" y="1828119"/>
            <a:chExt cx="4551219" cy="1569660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3D66FAF2-BA54-0C3A-A68B-08D459AC8330}"/>
                </a:ext>
              </a:extLst>
            </p:cNvPr>
            <p:cNvGrpSpPr/>
            <p:nvPr/>
          </p:nvGrpSpPr>
          <p:grpSpPr>
            <a:xfrm>
              <a:off x="4358292" y="1828119"/>
              <a:ext cx="4551219" cy="1569660"/>
              <a:chOff x="3387436" y="2078408"/>
              <a:chExt cx="4551219" cy="1569660"/>
            </a:xfrm>
          </p:grpSpPr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AA90FE5D-9F86-4E51-EF1D-9F2C846D2E75}"/>
                  </a:ext>
                </a:extLst>
              </p:cNvPr>
              <p:cNvSpPr/>
              <p:nvPr/>
            </p:nvSpPr>
            <p:spPr>
              <a:xfrm>
                <a:off x="3387436" y="2078408"/>
                <a:ext cx="4551219" cy="1569660"/>
              </a:xfrm>
              <a:prstGeom prst="rect">
                <a:avLst/>
              </a:prstGeom>
              <a:solidFill>
                <a:srgbClr val="E0E8FC">
                  <a:alpha val="25098"/>
                </a:srgb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5DB39AF3-B4C5-770D-AB83-098065C4A8E6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552348" y="2199547"/>
                <a:ext cx="4311486" cy="1281266"/>
                <a:chOff x="5285381" y="944370"/>
                <a:chExt cx="3780516" cy="1123475"/>
              </a:xfrm>
            </p:grpSpPr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143B214D-C562-BBF5-30B6-52A94B78C04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85381" y="944370"/>
                  <a:ext cx="3780516" cy="1123475"/>
                </a:xfrm>
                <a:prstGeom prst="rect">
                  <a:avLst/>
                </a:prstGeom>
              </p:spPr>
            </p:pic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3229A422-14E9-B5DE-5DC9-DBD176D2BEE1}"/>
                    </a:ext>
                  </a:extLst>
                </p:cNvPr>
                <p:cNvSpPr/>
                <p:nvPr/>
              </p:nvSpPr>
              <p:spPr>
                <a:xfrm>
                  <a:off x="6086475" y="1009650"/>
                  <a:ext cx="573617" cy="288925"/>
                </a:xfrm>
                <a:prstGeom prst="rect">
                  <a:avLst/>
                </a:prstGeom>
                <a:solidFill>
                  <a:schemeClr val="tx1">
                    <a:alpha val="24932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  <p:sp>
              <p:nvSpPr>
                <p:cNvPr id="75" name="Rectangle 74">
                  <a:extLst>
                    <a:ext uri="{FF2B5EF4-FFF2-40B4-BE49-F238E27FC236}">
                      <a16:creationId xmlns:a16="http://schemas.microsoft.com/office/drawing/2014/main" id="{227FF106-D08A-764A-245D-EC8D7A8B8D9A}"/>
                    </a:ext>
                  </a:extLst>
                </p:cNvPr>
                <p:cNvSpPr/>
                <p:nvPr/>
              </p:nvSpPr>
              <p:spPr>
                <a:xfrm>
                  <a:off x="7688854" y="1778920"/>
                  <a:ext cx="573617" cy="288925"/>
                </a:xfrm>
                <a:prstGeom prst="rect">
                  <a:avLst/>
                </a:prstGeom>
                <a:solidFill>
                  <a:schemeClr val="tx1">
                    <a:alpha val="24932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H"/>
                </a:p>
              </p:txBody>
            </p:sp>
          </p:grpSp>
        </p:grp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E2E4B4BF-2F30-D070-91B8-8F8AE4DADF8C}"/>
                </a:ext>
              </a:extLst>
            </p:cNvPr>
            <p:cNvSpPr txBox="1"/>
            <p:nvPr/>
          </p:nvSpPr>
          <p:spPr>
            <a:xfrm>
              <a:off x="6490093" y="1909913"/>
              <a:ext cx="23764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200" dirty="0">
                  <a:solidFill>
                    <a:schemeClr val="accent1"/>
                  </a:solidFill>
                </a:rPr>
                <a:t>Module assembly and testing steps</a:t>
              </a:r>
            </a:p>
          </p:txBody>
        </p:sp>
      </p:grpSp>
      <p:sp>
        <p:nvSpPr>
          <p:cNvPr id="76" name="Bent Arrow 75">
            <a:extLst>
              <a:ext uri="{FF2B5EF4-FFF2-40B4-BE49-F238E27FC236}">
                <a16:creationId xmlns:a16="http://schemas.microsoft.com/office/drawing/2014/main" id="{820462FF-CE30-BFC5-2B5A-900D830EAB26}"/>
              </a:ext>
            </a:extLst>
          </p:cNvPr>
          <p:cNvSpPr/>
          <p:nvPr/>
        </p:nvSpPr>
        <p:spPr>
          <a:xfrm flipV="1">
            <a:off x="316189" y="4270663"/>
            <a:ext cx="525475" cy="1527463"/>
          </a:xfrm>
          <a:prstGeom prst="bentArrow">
            <a:avLst>
              <a:gd name="adj1" fmla="val 11158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1A17406A-BEA5-E71D-81E4-31ABA2E47EC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1" b="10106"/>
          <a:stretch/>
        </p:blipFill>
        <p:spPr>
          <a:xfrm>
            <a:off x="488589" y="1909701"/>
            <a:ext cx="3730336" cy="1151785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7FBEBA22-CB1D-0333-C7B6-DE42644B6B25}"/>
              </a:ext>
            </a:extLst>
          </p:cNvPr>
          <p:cNvSpPr txBox="1"/>
          <p:nvPr/>
        </p:nvSpPr>
        <p:spPr>
          <a:xfrm>
            <a:off x="1645286" y="6101454"/>
            <a:ext cx="18630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00" dirty="0"/>
              <a:t>ATLAS ITkPixV1.1 Quad modules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25A4CE0-1332-963E-74C6-B045A78A7DD5}"/>
              </a:ext>
            </a:extLst>
          </p:cNvPr>
          <p:cNvSpPr txBox="1"/>
          <p:nvPr/>
        </p:nvSpPr>
        <p:spPr>
          <a:xfrm>
            <a:off x="1078014" y="3072872"/>
            <a:ext cx="20874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100" b="1" dirty="0"/>
              <a:t>Assembly area in DSF cleanroom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1E305B52-6FB3-81EA-E032-16248D2627CE}"/>
              </a:ext>
            </a:extLst>
          </p:cNvPr>
          <p:cNvGrpSpPr/>
          <p:nvPr/>
        </p:nvGrpSpPr>
        <p:grpSpPr>
          <a:xfrm>
            <a:off x="7032425" y="560690"/>
            <a:ext cx="2025448" cy="1235833"/>
            <a:chOff x="7065326" y="386847"/>
            <a:chExt cx="2025448" cy="1235833"/>
          </a:xfrm>
        </p:grpSpPr>
        <p:pic>
          <p:nvPicPr>
            <p:cNvPr id="81" name="Picture 80" descr="A diagram of a computer&#10;&#10;Description automatically generated with low confidence">
              <a:extLst>
                <a:ext uri="{FF2B5EF4-FFF2-40B4-BE49-F238E27FC236}">
                  <a16:creationId xmlns:a16="http://schemas.microsoft.com/office/drawing/2014/main" id="{3CEC115D-ABAC-B79D-8299-25962E8702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36734"/>
            <a:stretch/>
          </p:blipFill>
          <p:spPr>
            <a:xfrm>
              <a:off x="7065326" y="386847"/>
              <a:ext cx="1895127" cy="1235833"/>
            </a:xfrm>
            <a:prstGeom prst="rect">
              <a:avLst/>
            </a:prstGeom>
          </p:spPr>
        </p:pic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5B938167-388A-337B-4F46-31B838A5333F}"/>
                </a:ext>
              </a:extLst>
            </p:cNvPr>
            <p:cNvSpPr/>
            <p:nvPr/>
          </p:nvSpPr>
          <p:spPr>
            <a:xfrm>
              <a:off x="8784008" y="1004763"/>
              <a:ext cx="306766" cy="3772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84" name="Picture 83" descr="logo.jpg">
            <a:extLst>
              <a:ext uri="{FF2B5EF4-FFF2-40B4-BE49-F238E27FC236}">
                <a16:creationId xmlns:a16="http://schemas.microsoft.com/office/drawing/2014/main" id="{1B1BA846-0A00-0759-5569-C30DE56FFD8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9" y="6398936"/>
            <a:ext cx="1873764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897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41" grpId="0"/>
      <p:bldP spid="60" grpId="0"/>
      <p:bldP spid="66" grpId="0" animBg="1"/>
      <p:bldP spid="76" grpId="0" animBg="1"/>
      <p:bldP spid="7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15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5699" y="3061392"/>
            <a:ext cx="825958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TBPS: High-</a:t>
            </a:r>
            <a:r>
              <a:rPr lang="fr-FR" sz="1400" b="1" dirty="0" err="1" smtClean="0"/>
              <a:t>precision</a:t>
            </a:r>
            <a:r>
              <a:rPr lang="fr-FR" sz="1400" b="1" dirty="0" smtClean="0"/>
              <a:t>, </a:t>
            </a:r>
            <a:r>
              <a:rPr lang="fr-FR" sz="1400" b="1" dirty="0" err="1" smtClean="0"/>
              <a:t>low</a:t>
            </a:r>
            <a:r>
              <a:rPr lang="fr-FR" sz="1400" b="1" dirty="0" smtClean="0"/>
              <a:t>-mass structures &amp; </a:t>
            </a:r>
            <a:r>
              <a:rPr lang="fr-FR" sz="1400" b="1" dirty="0" err="1" smtClean="0"/>
              <a:t>cooling</a:t>
            </a:r>
            <a:r>
              <a:rPr lang="fr-FR" sz="1400" b="1" dirty="0" smtClean="0"/>
              <a:t> for « </a:t>
            </a:r>
            <a:r>
              <a:rPr lang="fr-FR" sz="1400" b="1" dirty="0" err="1" smtClean="0"/>
              <a:t>tilted</a:t>
            </a:r>
            <a:r>
              <a:rPr lang="fr-FR" sz="1400" b="1" dirty="0" smtClean="0"/>
              <a:t> » detectors </a:t>
            </a:r>
            <a:r>
              <a:rPr lang="fr-FR" sz="1400" b="1" dirty="0" err="1" smtClean="0"/>
              <a:t>pointing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towards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beam</a:t>
            </a:r>
            <a:r>
              <a:rPr lang="fr-FR" sz="1400" b="1" dirty="0" smtClean="0"/>
              <a:t> IP.</a:t>
            </a: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en-GB" sz="1400" dirty="0" smtClean="0">
                <a:solidFill>
                  <a:srgbClr val="0070C0"/>
                </a:solidFill>
              </a:rPr>
              <a:t>9 pre-production Rings completed in 2022 – 2023. </a:t>
            </a:r>
            <a:r>
              <a:rPr lang="en-GB" sz="1400" dirty="0">
                <a:solidFill>
                  <a:srgbClr val="0070C0"/>
                </a:solidFill>
              </a:rPr>
              <a:t>R</a:t>
            </a:r>
            <a:r>
              <a:rPr lang="en-GB" sz="1400" dirty="0" smtClean="0">
                <a:solidFill>
                  <a:srgbClr val="0070C0"/>
                </a:solidFill>
              </a:rPr>
              <a:t>amping up to series production, to be completed in 2025.</a:t>
            </a:r>
            <a:endParaRPr lang="en-GB" sz="14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19800" y="630"/>
            <a:ext cx="656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tx2"/>
                </a:solidFill>
              </a:rPr>
              <a:t>CMS Phase 2 </a:t>
            </a:r>
            <a:r>
              <a:rPr lang="fr-FR" sz="3600" b="1" dirty="0" smtClean="0">
                <a:solidFill>
                  <a:schemeClr val="tx2"/>
                </a:solidFill>
              </a:rPr>
              <a:t>Upgrade Tracker</a:t>
            </a:r>
            <a:endParaRPr lang="en-GB" sz="3600" dirty="0">
              <a:solidFill>
                <a:schemeClr val="tx2"/>
              </a:solidFill>
            </a:endParaRPr>
          </a:p>
        </p:txBody>
      </p:sp>
      <p:pic>
        <p:nvPicPr>
          <p:cNvPr id="18" name="Picture 17"/>
          <p:cNvPicPr/>
          <p:nvPr/>
        </p:nvPicPr>
        <p:blipFill>
          <a:blip r:embed="rId2"/>
          <a:stretch>
            <a:fillRect/>
          </a:stretch>
        </p:blipFill>
        <p:spPr>
          <a:xfrm>
            <a:off x="427210" y="681271"/>
            <a:ext cx="3338877" cy="2325878"/>
          </a:xfrm>
          <a:prstGeom prst="rect">
            <a:avLst/>
          </a:prstGeom>
        </p:spPr>
      </p:pic>
      <p:pic>
        <p:nvPicPr>
          <p:cNvPr id="21" name="Picture 20"/>
          <p:cNvPicPr/>
          <p:nvPr/>
        </p:nvPicPr>
        <p:blipFill>
          <a:blip r:embed="rId3"/>
          <a:stretch>
            <a:fillRect/>
          </a:stretch>
        </p:blipFill>
        <p:spPr>
          <a:xfrm>
            <a:off x="4267200" y="671445"/>
            <a:ext cx="4105835" cy="2335704"/>
          </a:xfrm>
          <a:prstGeom prst="rect">
            <a:avLst/>
          </a:prstGeom>
        </p:spPr>
      </p:pic>
      <p:pic>
        <p:nvPicPr>
          <p:cNvPr id="22" name="Picture 21"/>
          <p:cNvPicPr/>
          <p:nvPr/>
        </p:nvPicPr>
        <p:blipFill>
          <a:blip r:embed="rId4"/>
          <a:stretch>
            <a:fillRect/>
          </a:stretch>
        </p:blipFill>
        <p:spPr>
          <a:xfrm>
            <a:off x="675184" y="3557407"/>
            <a:ext cx="3284633" cy="228035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85744" y="5830012"/>
            <a:ext cx="446351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TB2S: </a:t>
            </a:r>
            <a:r>
              <a:rPr lang="fr-FR" sz="1400" b="1" dirty="0" err="1" smtClean="0"/>
              <a:t>Carbon</a:t>
            </a:r>
            <a:r>
              <a:rPr lang="fr-FR" sz="1400" b="1" dirty="0" smtClean="0"/>
              <a:t>-composite support Wheel (L=2.4m, Ø2.4m)</a:t>
            </a: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en-GB" sz="1400" dirty="0" smtClean="0">
                <a:solidFill>
                  <a:srgbClr val="0070C0"/>
                </a:solidFill>
              </a:rPr>
              <a:t>Design completed in 2023. Now in manufacture in industry. </a:t>
            </a:r>
            <a:endParaRPr lang="en-GB" sz="1400" dirty="0">
              <a:solidFill>
                <a:srgbClr val="0070C0"/>
              </a:solidFill>
            </a:endParaRPr>
          </a:p>
        </p:txBody>
      </p:sp>
      <p:pic>
        <p:nvPicPr>
          <p:cNvPr id="24" name="Picture 23" descr="A picture containing machine, indoor, metal, electrical wiring&#10;&#10;Description automatically generated"/>
          <p:cNvPicPr/>
          <p:nvPr/>
        </p:nvPicPr>
        <p:blipFill rotWithShape="1">
          <a:blip r:embed="rId5"/>
          <a:srcRect l="25911" t="25012" r="27154" b="13836"/>
          <a:stretch/>
        </p:blipFill>
        <p:spPr>
          <a:xfrm rot="16200000">
            <a:off x="6016515" y="3146309"/>
            <a:ext cx="1665178" cy="285398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497663" y="5433013"/>
            <a:ext cx="461534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Modules: </a:t>
            </a:r>
            <a:r>
              <a:rPr lang="fr-FR" sz="1400" b="1" dirty="0" err="1" smtClean="0"/>
              <a:t>Quality</a:t>
            </a:r>
            <a:r>
              <a:rPr lang="fr-FR" sz="1400" b="1" dirty="0" smtClean="0"/>
              <a:t> control of </a:t>
            </a:r>
            <a:r>
              <a:rPr lang="fr-FR" sz="1400" b="1" dirty="0" err="1" smtClean="0"/>
              <a:t>electronic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hybrids</a:t>
            </a:r>
            <a:r>
              <a:rPr lang="fr-FR" sz="1400" b="1" dirty="0" smtClean="0"/>
              <a:t> (10cm</a:t>
            </a:r>
            <a:r>
              <a:rPr lang="fr-FR" sz="1400" b="1" dirty="0"/>
              <a:t> </a:t>
            </a:r>
            <a:r>
              <a:rPr lang="fr-FR" sz="1400" b="1" dirty="0" smtClean="0"/>
              <a:t>x 1cm)</a:t>
            </a:r>
            <a:r>
              <a:rPr lang="fr-FR" sz="1400" dirty="0" smtClean="0"/>
              <a:t/>
            </a:r>
            <a:br>
              <a:rPr lang="fr-FR" sz="1400" dirty="0" smtClean="0"/>
            </a:br>
            <a:r>
              <a:rPr lang="en-GB" sz="1400" dirty="0" smtClean="0">
                <a:solidFill>
                  <a:srgbClr val="0070C0"/>
                </a:solidFill>
              </a:rPr>
              <a:t>Design &amp; production of jigs, for production use Q3 2023 -</a:t>
            </a:r>
            <a:endParaRPr lang="en-GB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62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6"/>
          <p:cNvPicPr preferRelativeResize="0"/>
          <p:nvPr/>
        </p:nvPicPr>
        <p:blipFill rotWithShape="1">
          <a:blip r:embed="rId3">
            <a:alphaModFix/>
          </a:blip>
          <a:srcRect l="21903" t="14615" r="14145" b="21726"/>
          <a:stretch/>
        </p:blipFill>
        <p:spPr>
          <a:xfrm>
            <a:off x="6965027" y="1604572"/>
            <a:ext cx="2151725" cy="1907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6"/>
          <p:cNvPicPr preferRelativeResize="0"/>
          <p:nvPr/>
        </p:nvPicPr>
        <p:blipFill rotWithShape="1">
          <a:blip r:embed="rId4">
            <a:alphaModFix/>
          </a:blip>
          <a:srcRect l="1584" b="2486"/>
          <a:stretch/>
        </p:blipFill>
        <p:spPr>
          <a:xfrm>
            <a:off x="6015126" y="3771051"/>
            <a:ext cx="2701799" cy="2005131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6"/>
          <p:cNvSpPr txBox="1">
            <a:spLocks noGrp="1"/>
          </p:cNvSpPr>
          <p:nvPr>
            <p:ph type="title"/>
          </p:nvPr>
        </p:nvSpPr>
        <p:spPr>
          <a:xfrm>
            <a:off x="158880" y="326583"/>
            <a:ext cx="8222100" cy="338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buSzPts val="990"/>
              <a:buNone/>
            </a:pPr>
            <a:r>
              <a:rPr lang="en" sz="3200" b="1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EP-DT – CMS team</a:t>
            </a:r>
            <a:r>
              <a:rPr lang="en" sz="3200" b="1" dirty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: main activities </a:t>
            </a:r>
            <a:r>
              <a:rPr lang="en" sz="3200" b="1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for HGCAL</a:t>
            </a:r>
            <a:endParaRPr sz="3200" b="1" dirty="0">
              <a:solidFill>
                <a:schemeClr val="accent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1" name="Google Shape;9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85651" y="1555901"/>
            <a:ext cx="2038175" cy="177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99025" y="1584375"/>
            <a:ext cx="1884452" cy="1722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43200" y="3687450"/>
            <a:ext cx="3097000" cy="20350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6"/>
          <p:cNvSpPr txBox="1"/>
          <p:nvPr/>
        </p:nvSpPr>
        <p:spPr>
          <a:xfrm>
            <a:off x="2604950" y="1304375"/>
            <a:ext cx="21807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 defTabSz="914400">
              <a:buClr>
                <a:srgbClr val="000000"/>
              </a:buClr>
            </a:pPr>
            <a:r>
              <a:rPr lang="en" sz="1100" b="1" ker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3. Sensors in irradiation holder</a:t>
            </a:r>
            <a:endParaRPr sz="1100" b="1" kern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6"/>
          <p:cNvSpPr txBox="1"/>
          <p:nvPr/>
        </p:nvSpPr>
        <p:spPr>
          <a:xfrm>
            <a:off x="4872225" y="1304375"/>
            <a:ext cx="21807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just" defTabSz="914400">
              <a:buClr>
                <a:srgbClr val="000000"/>
              </a:buClr>
            </a:pPr>
            <a:r>
              <a:rPr lang="en" sz="1000" b="1" kern="0">
                <a:solidFill>
                  <a:srgbClr val="FF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3. Per-cell leakage current @ -40°C</a:t>
            </a:r>
            <a:endParaRPr sz="1000" b="1" kern="0">
              <a:solidFill>
                <a:srgbClr val="FF0000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algn="just" defTabSz="914400">
              <a:buClr>
                <a:srgbClr val="000000"/>
              </a:buClr>
            </a:pPr>
            <a:r>
              <a:rPr lang="en" sz="1000" b="1" kern="0">
                <a:solidFill>
                  <a:srgbClr val="FF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  after neutron irradiation</a:t>
            </a:r>
            <a:endParaRPr sz="1000" b="1" kern="0">
              <a:solidFill>
                <a:srgbClr val="FF0000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6" name="Google Shape;96;p16"/>
          <p:cNvCxnSpPr/>
          <p:nvPr/>
        </p:nvCxnSpPr>
        <p:spPr>
          <a:xfrm>
            <a:off x="3352350" y="1729850"/>
            <a:ext cx="948900" cy="13482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97" name="Google Shape;97;p16"/>
          <p:cNvSpPr txBox="1"/>
          <p:nvPr/>
        </p:nvSpPr>
        <p:spPr>
          <a:xfrm>
            <a:off x="3771850" y="2091900"/>
            <a:ext cx="7803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defTabSz="914400">
              <a:buClr>
                <a:srgbClr val="000000"/>
              </a:buClr>
            </a:pPr>
            <a:r>
              <a:rPr lang="en" sz="900" b="1" kern="0">
                <a:solidFill>
                  <a:srgbClr val="FF0000"/>
                </a:solidFill>
                <a:highlight>
                  <a:srgbClr val="FFFFFF"/>
                </a:highlight>
                <a:latin typeface="Arial"/>
                <a:cs typeface="Arial"/>
                <a:sym typeface="Arial"/>
              </a:rPr>
              <a:t>20cm ≅ 8”</a:t>
            </a:r>
            <a:endParaRPr sz="900" b="1" kern="0">
              <a:solidFill>
                <a:srgbClr val="FF0000"/>
              </a:solidFill>
              <a:highlight>
                <a:srgbClr val="FFFFFF"/>
              </a:highlight>
              <a:latin typeface="Arial"/>
              <a:cs typeface="Arial"/>
              <a:sym typeface="Arial"/>
            </a:endParaRPr>
          </a:p>
        </p:txBody>
      </p:sp>
      <p:sp>
        <p:nvSpPr>
          <p:cNvPr id="98" name="Google Shape;98;p16"/>
          <p:cNvSpPr txBox="1"/>
          <p:nvPr/>
        </p:nvSpPr>
        <p:spPr>
          <a:xfrm>
            <a:off x="2909750" y="3514175"/>
            <a:ext cx="27018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 defTabSz="914400">
              <a:buClr>
                <a:srgbClr val="000000"/>
              </a:buClr>
            </a:pPr>
            <a:r>
              <a:rPr lang="en" sz="1100" b="1" kern="0">
                <a:solidFill>
                  <a:srgbClr val="38761D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4. New “Particulars” setup for cold</a:t>
            </a:r>
            <a:br>
              <a:rPr lang="en" sz="1100" b="1" kern="0">
                <a:solidFill>
                  <a:srgbClr val="38761D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</a:br>
            <a:r>
              <a:rPr lang="en" sz="1100" b="1" kern="0">
                <a:solidFill>
                  <a:srgbClr val="38761D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IV+CV+Charge Collection measurements</a:t>
            </a:r>
            <a:endParaRPr sz="1100" b="1" kern="0">
              <a:solidFill>
                <a:srgbClr val="38761D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6"/>
          <p:cNvSpPr txBox="1"/>
          <p:nvPr/>
        </p:nvSpPr>
        <p:spPr>
          <a:xfrm>
            <a:off x="6872150" y="1304375"/>
            <a:ext cx="21807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 defTabSz="914400">
              <a:buClr>
                <a:srgbClr val="000000"/>
              </a:buClr>
            </a:pPr>
            <a:r>
              <a:rPr lang="en" sz="1100" b="1" kern="0">
                <a:solidFill>
                  <a:srgbClr val="FF00FF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6. Reconstructed showers in </a:t>
            </a:r>
            <a:br>
              <a:rPr lang="en" sz="1100" b="1" kern="0">
                <a:solidFill>
                  <a:srgbClr val="FF00FF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</a:br>
            <a:r>
              <a:rPr lang="en" sz="1100" b="1" kern="0">
                <a:solidFill>
                  <a:srgbClr val="FF00FF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HGCAL endcap</a:t>
            </a:r>
            <a:endParaRPr sz="1100" b="1" kern="0">
              <a:solidFill>
                <a:srgbClr val="FF00FF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6"/>
          <p:cNvSpPr txBox="1"/>
          <p:nvPr/>
        </p:nvSpPr>
        <p:spPr>
          <a:xfrm>
            <a:off x="6186350" y="3514175"/>
            <a:ext cx="2701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 defTabSz="914400">
              <a:buClr>
                <a:srgbClr val="000000"/>
              </a:buClr>
            </a:pPr>
            <a:r>
              <a:rPr lang="en" sz="1100" b="1" kern="0">
                <a:solidFill>
                  <a:srgbClr val="0000FF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5. Charge Collection Efficiency vs. fluence</a:t>
            </a:r>
            <a:endParaRPr sz="1100" b="1" kern="0">
              <a:solidFill>
                <a:srgbClr val="0000FF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6"/>
          <p:cNvSpPr txBox="1"/>
          <p:nvPr/>
        </p:nvSpPr>
        <p:spPr>
          <a:xfrm>
            <a:off x="5443325" y="2956850"/>
            <a:ext cx="1078500" cy="4617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lnSpc>
                <a:spcPct val="80000"/>
              </a:lnSpc>
              <a:buClr>
                <a:srgbClr val="000000"/>
              </a:buClr>
              <a:buSzPts val="935"/>
            </a:pPr>
            <a:r>
              <a:rPr lang="en" sz="700" b="1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⇒ Leakage current scales with delivered fluence and cell area, as expected</a:t>
            </a:r>
            <a:endParaRPr sz="700" b="1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2" name="Google Shape;102;p16"/>
          <p:cNvSpPr txBox="1"/>
          <p:nvPr/>
        </p:nvSpPr>
        <p:spPr>
          <a:xfrm>
            <a:off x="7653125" y="4176050"/>
            <a:ext cx="1078500" cy="5763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lnSpc>
                <a:spcPct val="80000"/>
              </a:lnSpc>
              <a:buClr>
                <a:srgbClr val="000000"/>
              </a:buClr>
              <a:buSzPts val="935"/>
            </a:pPr>
            <a:r>
              <a:rPr lang="en" sz="700" b="1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⇒ Agreement between results from established DT-SSD setup and new Particulars setup</a:t>
            </a:r>
            <a:endParaRPr sz="700" b="1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3" name="Google Shape;103;p16"/>
          <p:cNvSpPr txBox="1"/>
          <p:nvPr/>
        </p:nvSpPr>
        <p:spPr>
          <a:xfrm>
            <a:off x="8110325" y="5175650"/>
            <a:ext cx="881400" cy="3387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lnSpc>
                <a:spcPct val="80000"/>
              </a:lnSpc>
              <a:buClr>
                <a:srgbClr val="000000"/>
              </a:buClr>
              <a:buSzPts val="935"/>
            </a:pPr>
            <a:r>
              <a:rPr lang="en" sz="700" b="1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⇒ Results being used for HGCAL optimisation</a:t>
            </a:r>
            <a:endParaRPr sz="700" b="1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4" name="Google Shape;104;p16"/>
          <p:cNvSpPr txBox="1"/>
          <p:nvPr/>
        </p:nvSpPr>
        <p:spPr>
          <a:xfrm>
            <a:off x="6891125" y="3163850"/>
            <a:ext cx="1247400" cy="3693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lnSpc>
                <a:spcPct val="80000"/>
              </a:lnSpc>
              <a:buClr>
                <a:srgbClr val="000000"/>
              </a:buClr>
              <a:buSzPts val="935"/>
            </a:pPr>
            <a:r>
              <a:rPr lang="en" sz="700" b="1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⇒ First combination of particle-flow approach &amp; end-to-end ML-based reconstruction</a:t>
            </a:r>
            <a:endParaRPr sz="700" b="1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5" name="Google Shape;105;p16"/>
          <p:cNvSpPr txBox="1"/>
          <p:nvPr/>
        </p:nvSpPr>
        <p:spPr>
          <a:xfrm>
            <a:off x="6967325" y="1746650"/>
            <a:ext cx="1186200" cy="3837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lnSpc>
                <a:spcPct val="80000"/>
              </a:lnSpc>
              <a:buClr>
                <a:srgbClr val="000000"/>
              </a:buClr>
              <a:buSzPts val="935"/>
            </a:pPr>
            <a:r>
              <a:rPr lang="en" sz="700" b="1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⇒ Promising results for clustering and energy reconstruction w/ and w/o pile up</a:t>
            </a:r>
            <a:endParaRPr sz="700" b="1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6" name="Google Shape;106;p16"/>
          <p:cNvSpPr txBox="1"/>
          <p:nvPr/>
        </p:nvSpPr>
        <p:spPr>
          <a:xfrm rot="-5400000">
            <a:off x="5867400" y="2305050"/>
            <a:ext cx="11088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defTabSz="914400">
              <a:buClr>
                <a:srgbClr val="000000"/>
              </a:buClr>
            </a:pPr>
            <a:r>
              <a:rPr lang="en" sz="500" b="1" kern="0">
                <a:solidFill>
                  <a:srgbClr val="000000"/>
                </a:solidFill>
                <a:highlight>
                  <a:srgbClr val="FFFFFF"/>
                </a:highlight>
                <a:latin typeface="Arial"/>
                <a:cs typeface="Arial"/>
                <a:sym typeface="Arial"/>
              </a:rPr>
              <a:t>pre-irradiation value: O(1nA)</a:t>
            </a:r>
            <a:endParaRPr sz="1400" kern="0">
              <a:solidFill>
                <a:srgbClr val="000000"/>
              </a:solidFill>
              <a:highlight>
                <a:srgbClr val="FFFFFF"/>
              </a:highlight>
              <a:latin typeface="Arial"/>
              <a:cs typeface="Arial"/>
              <a:sym typeface="Arial"/>
            </a:endParaRPr>
          </a:p>
        </p:txBody>
      </p:sp>
      <p:sp>
        <p:nvSpPr>
          <p:cNvPr id="107" name="Google Shape;107;p16"/>
          <p:cNvSpPr txBox="1"/>
          <p:nvPr/>
        </p:nvSpPr>
        <p:spPr>
          <a:xfrm>
            <a:off x="5591550" y="1609125"/>
            <a:ext cx="11004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defTabSz="914400">
              <a:buClr>
                <a:srgbClr val="000000"/>
              </a:buClr>
            </a:pPr>
            <a:r>
              <a:rPr lang="en" sz="600" b="1" kern="0">
                <a:solidFill>
                  <a:srgbClr val="000000"/>
                </a:solidFill>
                <a:highlight>
                  <a:srgbClr val="FFFFFF"/>
                </a:highlight>
                <a:latin typeface="Arial"/>
                <a:cs typeface="Arial"/>
                <a:sym typeface="Arial"/>
              </a:rPr>
              <a:t>200um, 8x10</a:t>
            </a:r>
            <a:r>
              <a:rPr lang="en" sz="600" b="1" kern="0" baseline="30000">
                <a:solidFill>
                  <a:srgbClr val="000000"/>
                </a:solidFill>
                <a:highlight>
                  <a:srgbClr val="FFFFFF"/>
                </a:highlight>
                <a:latin typeface="Arial"/>
                <a:cs typeface="Arial"/>
                <a:sym typeface="Arial"/>
              </a:rPr>
              <a:t>15</a:t>
            </a:r>
            <a:r>
              <a:rPr lang="en" sz="600" b="1" kern="0">
                <a:solidFill>
                  <a:srgbClr val="000000"/>
                </a:solidFill>
                <a:highlight>
                  <a:srgbClr val="FFFFFF"/>
                </a:highlight>
                <a:latin typeface="Arial"/>
                <a:cs typeface="Arial"/>
                <a:sym typeface="Arial"/>
              </a:rPr>
              <a:t>neq/cm</a:t>
            </a:r>
            <a:r>
              <a:rPr lang="en" sz="600" b="1" kern="0" baseline="30000">
                <a:solidFill>
                  <a:srgbClr val="000000"/>
                </a:solidFill>
                <a:highlight>
                  <a:srgbClr val="FFFFFF"/>
                </a:highlight>
                <a:latin typeface="Arial"/>
                <a:cs typeface="Arial"/>
                <a:sym typeface="Arial"/>
              </a:rPr>
              <a:t>2</a:t>
            </a:r>
            <a:endParaRPr sz="600" b="1" kern="0" baseline="30000">
              <a:solidFill>
                <a:srgbClr val="000000"/>
              </a:solidFill>
              <a:highlight>
                <a:srgbClr val="FFFFFF"/>
              </a:highlight>
              <a:latin typeface="Arial"/>
              <a:cs typeface="Arial"/>
              <a:sym typeface="Arial"/>
            </a:endParaRPr>
          </a:p>
        </p:txBody>
      </p:sp>
      <p:sp>
        <p:nvSpPr>
          <p:cNvPr id="108" name="Google Shape;108;p16"/>
          <p:cNvSpPr txBox="1"/>
          <p:nvPr/>
        </p:nvSpPr>
        <p:spPr>
          <a:xfrm>
            <a:off x="6306150" y="3762200"/>
            <a:ext cx="594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defTabSz="914400">
              <a:buClr>
                <a:srgbClr val="000000"/>
              </a:buClr>
            </a:pPr>
            <a:r>
              <a:rPr lang="en" sz="800" b="1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120μm</a:t>
            </a:r>
            <a:endParaRPr sz="800" b="1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09" name="Google Shape;109;p16"/>
          <p:cNvSpPr txBox="1"/>
          <p:nvPr/>
        </p:nvSpPr>
        <p:spPr>
          <a:xfrm>
            <a:off x="6306150" y="4295600"/>
            <a:ext cx="594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defTabSz="914400">
              <a:buClr>
                <a:srgbClr val="000000"/>
              </a:buClr>
            </a:pPr>
            <a:r>
              <a:rPr lang="en" sz="800" b="1" kern="0">
                <a:solidFill>
                  <a:srgbClr val="0000FF"/>
                </a:solidFill>
                <a:latin typeface="Arial"/>
                <a:cs typeface="Arial"/>
                <a:sym typeface="Arial"/>
              </a:rPr>
              <a:t>200μm</a:t>
            </a:r>
            <a:endParaRPr sz="800" b="1" kern="0">
              <a:solidFill>
                <a:srgbClr val="0000FF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0" name="Google Shape;110;p16"/>
          <p:cNvSpPr txBox="1"/>
          <p:nvPr/>
        </p:nvSpPr>
        <p:spPr>
          <a:xfrm>
            <a:off x="6306150" y="4829000"/>
            <a:ext cx="5940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defTabSz="914400">
              <a:buClr>
                <a:srgbClr val="000000"/>
              </a:buClr>
            </a:pPr>
            <a:r>
              <a:rPr lang="en" sz="800" b="1" kern="0">
                <a:solidFill>
                  <a:srgbClr val="FF0000"/>
                </a:solidFill>
                <a:latin typeface="Arial"/>
                <a:cs typeface="Arial"/>
                <a:sym typeface="Arial"/>
              </a:rPr>
              <a:t>300μm</a:t>
            </a:r>
            <a:endParaRPr sz="800" b="1" kern="0">
              <a:solidFill>
                <a:srgbClr val="FF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11" name="Google Shape;111;p16"/>
          <p:cNvSpPr txBox="1"/>
          <p:nvPr/>
        </p:nvSpPr>
        <p:spPr>
          <a:xfrm>
            <a:off x="62754" y="983796"/>
            <a:ext cx="2734025" cy="50159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875" tIns="91425" rIns="91425" bIns="91425" anchor="t" anchorCtr="0">
            <a:spAutoFit/>
          </a:bodyPr>
          <a:lstStyle/>
          <a:p>
            <a:pPr marL="228600" indent="-304800" defTabSz="914400">
              <a:lnSpc>
                <a:spcPct val="115000"/>
              </a:lnSpc>
              <a:buClr>
                <a:srgbClr val="000000"/>
              </a:buClr>
              <a:buSzPts val="1200"/>
              <a:buFont typeface="Calibri"/>
              <a:buAutoNum type="arabicPeriod"/>
            </a:pPr>
            <a:r>
              <a:rPr lang="en" sz="1400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8” Sensor Quality Control</a:t>
            </a:r>
            <a:endParaRPr sz="1400" b="1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65100" defTabSz="914400"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en" sz="1050" kern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 Production </a:t>
            </a:r>
            <a:r>
              <a:rPr lang="en" sz="1050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phase </a:t>
            </a:r>
            <a:r>
              <a:rPr lang="en" sz="1050" kern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started, with </a:t>
            </a:r>
            <a:r>
              <a:rPr lang="en" sz="1050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~</a:t>
            </a:r>
            <a:r>
              <a:rPr lang="en" sz="1050" kern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28’000</a:t>
            </a:r>
          </a:p>
          <a:p>
            <a:pPr marL="165100" defTabSz="914400">
              <a:lnSpc>
                <a:spcPct val="115000"/>
              </a:lnSpc>
              <a:buClr>
                <a:srgbClr val="000000"/>
              </a:buClr>
              <a:buSzPts val="1000"/>
            </a:pPr>
            <a:r>
              <a:rPr lang="en" sz="1050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050" kern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wafers </a:t>
            </a:r>
            <a:r>
              <a:rPr lang="en" sz="1050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 be </a:t>
            </a:r>
            <a:r>
              <a:rPr lang="en" sz="1050" kern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delivered </a:t>
            </a:r>
            <a:r>
              <a:rPr lang="en" sz="1050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 </a:t>
            </a:r>
            <a:r>
              <a:rPr lang="en" sz="1050" kern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2023‒2025</a:t>
            </a:r>
            <a:endParaRPr sz="1050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indent="-342900" defTabSz="914400">
              <a:lnSpc>
                <a:spcPct val="115000"/>
              </a:lnSpc>
              <a:buClr>
                <a:srgbClr val="000000"/>
              </a:buClr>
              <a:buSzPts val="1200"/>
              <a:buFont typeface="+mj-lt"/>
              <a:buAutoNum type="arabicPeriod" startAt="2"/>
            </a:pPr>
            <a:r>
              <a:rPr lang="en" sz="1400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Hub for full-sensor testing </a:t>
            </a:r>
            <a:r>
              <a:rPr lang="en" sz="1400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infrastructure used in </a:t>
            </a:r>
            <a:br>
              <a:rPr lang="en" sz="1400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400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7 CMS HGCAL institutes</a:t>
            </a:r>
            <a:endParaRPr sz="1400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indent="-304800" defTabSz="914400">
              <a:lnSpc>
                <a:spcPct val="115000"/>
              </a:lnSpc>
              <a:buClr>
                <a:srgbClr val="000000"/>
              </a:buClr>
              <a:buSzPts val="1200"/>
              <a:buFont typeface="Calibri"/>
              <a:buAutoNum type="arabicPeriod" startAt="2"/>
            </a:pPr>
            <a:r>
              <a:rPr lang="en" sz="1400" b="1" kern="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8” sensor neutron irradiation studies</a:t>
            </a:r>
            <a:r>
              <a:rPr lang="en" sz="1400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400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covering both full and </a:t>
            </a:r>
            <a:br>
              <a:rPr lang="en" sz="1400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400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new partial sensors (used in border regions of HGCAL)</a:t>
            </a:r>
            <a:endParaRPr sz="1400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indent="-304800" defTabSz="914400">
              <a:lnSpc>
                <a:spcPct val="115000"/>
              </a:lnSpc>
              <a:buClr>
                <a:srgbClr val="000000"/>
              </a:buClr>
              <a:buSzPts val="1200"/>
              <a:buFont typeface="Calibri"/>
              <a:buAutoNum type="arabicPeriod" startAt="2"/>
            </a:pPr>
            <a:r>
              <a:rPr lang="en" sz="1400" b="1" kern="0" dirty="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Test setup development for radiation hardness </a:t>
            </a:r>
            <a:br>
              <a:rPr lang="en" sz="1400" b="1" kern="0" dirty="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" sz="1400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(EP R&amp;D funded setup, </a:t>
            </a:r>
            <a:r>
              <a:rPr lang="en" sz="1400" kern="0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 </a:t>
            </a:r>
            <a:r>
              <a:rPr lang="en" sz="1400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collaboration with EP-DT SSD) </a:t>
            </a:r>
            <a:endParaRPr sz="1400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indent="-304800" defTabSz="914400">
              <a:lnSpc>
                <a:spcPct val="115000"/>
              </a:lnSpc>
              <a:buClr>
                <a:srgbClr val="000000"/>
              </a:buClr>
              <a:buSzPts val="1200"/>
              <a:buFont typeface="Calibri"/>
              <a:buAutoNum type="arabicPeriod" startAt="2"/>
            </a:pPr>
            <a:r>
              <a:rPr lang="en" sz="1400" b="1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Small-sized</a:t>
            </a:r>
            <a:r>
              <a:rPr lang="en" sz="1400" b="1" kern="0" dirty="0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 test structure irradiations</a:t>
            </a:r>
            <a:r>
              <a:rPr lang="en" sz="1400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X-ray and neutrons</a:t>
            </a:r>
            <a:endParaRPr sz="1400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indent="-304800" defTabSz="914400">
              <a:lnSpc>
                <a:spcPct val="115000"/>
              </a:lnSpc>
              <a:buClr>
                <a:srgbClr val="000000"/>
              </a:buClr>
              <a:buSzPts val="1200"/>
              <a:buFont typeface="Calibri"/>
              <a:buAutoNum type="arabicPeriod" startAt="2"/>
            </a:pPr>
            <a:r>
              <a:rPr lang="en" sz="1400" b="1" kern="0" dirty="0">
                <a:solidFill>
                  <a:srgbClr val="FF00FF"/>
                </a:solidFill>
                <a:latin typeface="Calibri"/>
                <a:ea typeface="Calibri"/>
                <a:cs typeface="Calibri"/>
                <a:sym typeface="Calibri"/>
              </a:rPr>
              <a:t>End-to-end HGCAL event reconstruction</a:t>
            </a:r>
            <a:r>
              <a:rPr lang="en" sz="1400" kern="0" dirty="0">
                <a:solidFill>
                  <a:srgbClr val="FF00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1400" kern="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using machine-learning algorithms</a:t>
            </a:r>
            <a:endParaRPr sz="1400" kern="0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2" name="Google Shape;112;p16"/>
          <p:cNvCxnSpPr/>
          <p:nvPr/>
        </p:nvCxnSpPr>
        <p:spPr>
          <a:xfrm rot="10800000" flipH="1">
            <a:off x="8114750" y="1776200"/>
            <a:ext cx="474600" cy="6291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3" name="Google Shape;113;p16"/>
          <p:cNvCxnSpPr/>
          <p:nvPr/>
        </p:nvCxnSpPr>
        <p:spPr>
          <a:xfrm rot="10800000" flipH="1">
            <a:off x="8264550" y="2098100"/>
            <a:ext cx="742800" cy="455700"/>
          </a:xfrm>
          <a:prstGeom prst="straightConnector1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4" name="Google Shape;114;p16"/>
          <p:cNvSpPr txBox="1"/>
          <p:nvPr/>
        </p:nvSpPr>
        <p:spPr>
          <a:xfrm>
            <a:off x="8542350" y="1670450"/>
            <a:ext cx="6951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defTabSz="914400">
              <a:buClr>
                <a:srgbClr val="000000"/>
              </a:buClr>
            </a:pPr>
            <a:r>
              <a:rPr lang="en" sz="600" b="1" kern="0">
                <a:solidFill>
                  <a:srgbClr val="FF0000"/>
                </a:solidFill>
                <a:highlight>
                  <a:srgbClr val="FFFFFF"/>
                </a:highlight>
                <a:latin typeface="Arial"/>
                <a:cs typeface="Arial"/>
                <a:sym typeface="Arial"/>
              </a:rPr>
              <a:t>Region with simulated pileup events</a:t>
            </a:r>
            <a:endParaRPr sz="600" b="1" kern="0">
              <a:solidFill>
                <a:srgbClr val="FF0000"/>
              </a:solidFill>
              <a:highlight>
                <a:srgbClr val="FFFFFF"/>
              </a:highlight>
              <a:latin typeface="Arial"/>
              <a:cs typeface="Arial"/>
              <a:sym typeface="Arial"/>
            </a:endParaRPr>
          </a:p>
        </p:txBody>
      </p:sp>
      <p:sp>
        <p:nvSpPr>
          <p:cNvPr id="115" name="Google Shape;115;p16"/>
          <p:cNvSpPr txBox="1"/>
          <p:nvPr/>
        </p:nvSpPr>
        <p:spPr>
          <a:xfrm>
            <a:off x="8296650" y="3001575"/>
            <a:ext cx="923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defTabSz="914400">
              <a:buClr>
                <a:srgbClr val="000000"/>
              </a:buClr>
            </a:pPr>
            <a:r>
              <a:rPr lang="en" sz="600" b="1" kern="0">
                <a:solidFill>
                  <a:srgbClr val="000000"/>
                </a:solidFill>
                <a:highlight>
                  <a:srgbClr val="FFFFFF"/>
                </a:highlight>
                <a:latin typeface="Arial"/>
                <a:cs typeface="Arial"/>
                <a:sym typeface="Arial"/>
              </a:rPr>
              <a:t>Black = Noise</a:t>
            </a:r>
            <a:endParaRPr sz="600" b="1" kern="0">
              <a:solidFill>
                <a:srgbClr val="000000"/>
              </a:solidFill>
              <a:highlight>
                <a:srgbClr val="FFFFFF"/>
              </a:highlight>
              <a:latin typeface="Arial"/>
              <a:cs typeface="Arial"/>
              <a:sym typeface="Arial"/>
            </a:endParaRPr>
          </a:p>
          <a:p>
            <a:pPr defTabSz="914400">
              <a:buClr>
                <a:srgbClr val="000000"/>
              </a:buClr>
            </a:pPr>
            <a:r>
              <a:rPr lang="en" sz="600" b="1" kern="0">
                <a:solidFill>
                  <a:srgbClr val="0000FF"/>
                </a:solidFill>
                <a:highlight>
                  <a:srgbClr val="FFFFFF"/>
                </a:highlight>
                <a:latin typeface="Arial"/>
                <a:cs typeface="Arial"/>
                <a:sym typeface="Arial"/>
              </a:rPr>
              <a:t>Colours = showers</a:t>
            </a:r>
            <a:endParaRPr sz="600" b="1" kern="0">
              <a:solidFill>
                <a:srgbClr val="0000FF"/>
              </a:solidFill>
              <a:highlight>
                <a:srgbClr val="FFFFFF"/>
              </a:highlight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66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FDB3B0B-A31E-C52A-1E38-8D570912D6E3}"/>
              </a:ext>
            </a:extLst>
          </p:cNvPr>
          <p:cNvSpPr txBox="1"/>
          <p:nvPr/>
        </p:nvSpPr>
        <p:spPr>
          <a:xfrm>
            <a:off x="0" y="940201"/>
            <a:ext cx="6695173" cy="784830"/>
          </a:xfrm>
          <a:prstGeom prst="rect">
            <a:avLst/>
          </a:prstGeom>
          <a:solidFill>
            <a:srgbClr val="001C57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defTabSz="685800">
              <a:defRPr/>
            </a:pPr>
            <a:r>
              <a:rPr lang="en-GB" b="1">
                <a:solidFill>
                  <a:srgbClr val="FF0000"/>
                </a:solidFill>
              </a:rPr>
              <a:t>ALICE ITS3</a:t>
            </a:r>
            <a:endParaRPr lang="en-GB" b="1" dirty="0">
              <a:solidFill>
                <a:srgbClr val="FF0000"/>
              </a:solidFill>
            </a:endParaRPr>
          </a:p>
          <a:p>
            <a:pPr defTabSz="685800">
              <a:defRPr/>
            </a:pPr>
            <a:r>
              <a:rPr lang="en-US" sz="1350" dirty="0">
                <a:solidFill>
                  <a:prstClr val="white"/>
                </a:solidFill>
              </a:rPr>
              <a:t>Reliable radiators and support structures based on carbon foam for the next generation </a:t>
            </a:r>
            <a:br>
              <a:rPr lang="en-US" sz="1350" dirty="0">
                <a:solidFill>
                  <a:prstClr val="white"/>
                </a:solidFill>
              </a:rPr>
            </a:br>
            <a:r>
              <a:rPr lang="en-US" sz="1350" dirty="0">
                <a:solidFill>
                  <a:prstClr val="white"/>
                </a:solidFill>
              </a:rPr>
              <a:t>of ultralight vertex detectors (MB &lt;0.1%).</a:t>
            </a:r>
            <a:endParaRPr lang="en-GB" b="1" dirty="0">
              <a:solidFill>
                <a:prstClr val="white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7A2039-FF26-05FC-21D5-A45785F202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37876" y="3243134"/>
            <a:ext cx="4635737" cy="3828645"/>
          </a:xfrm>
          <a:prstGeom prst="rect">
            <a:avLst/>
          </a:prstGeom>
          <a:effectLst>
            <a:softEdge rad="5080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4E62BF1-2C9B-2B49-736F-AE30B95D565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748193">
            <a:off x="2068039" y="1344525"/>
            <a:ext cx="2955511" cy="3294063"/>
          </a:xfrm>
          <a:prstGeom prst="rect">
            <a:avLst/>
          </a:prstGeom>
          <a:effectLst>
            <a:softEdge rad="25400"/>
          </a:effectLst>
          <a:scene3d>
            <a:camera prst="orthographicFront">
              <a:rot lat="0" lon="1200000" rev="0"/>
            </a:camera>
            <a:lightRig rig="threePt" dir="t"/>
          </a:scene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2BCD7B-363D-BB44-4E96-45646E07FAE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22864" y="940202"/>
            <a:ext cx="2521136" cy="1618695"/>
          </a:xfrm>
          <a:prstGeom prst="rect">
            <a:avLst/>
          </a:prstGeom>
        </p:spPr>
      </p:pic>
      <p:sp>
        <p:nvSpPr>
          <p:cNvPr id="6" name="!!Rectangle 10">
            <a:extLst>
              <a:ext uri="{FF2B5EF4-FFF2-40B4-BE49-F238E27FC236}">
                <a16:creationId xmlns:a16="http://schemas.microsoft.com/office/drawing/2014/main" id="{B6233486-C92D-E602-76D3-242723B16C13}"/>
              </a:ext>
            </a:extLst>
          </p:cNvPr>
          <p:cNvSpPr/>
          <p:nvPr/>
        </p:nvSpPr>
        <p:spPr>
          <a:xfrm>
            <a:off x="6628439" y="2559109"/>
            <a:ext cx="2517357" cy="1342451"/>
          </a:xfrm>
          <a:prstGeom prst="rect">
            <a:avLst/>
          </a:prstGeom>
          <a:gradFill>
            <a:gsLst>
              <a:gs pos="55000">
                <a:srgbClr val="001C57"/>
              </a:gs>
              <a:gs pos="90000">
                <a:srgbClr val="024BCA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C21B9C-CBBE-D7B2-C7D2-5BA67E63F17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622863" y="2687958"/>
            <a:ext cx="2517357" cy="1219366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1876AE-E0C7-E522-4AA9-38D4FF57538E}"/>
              </a:ext>
            </a:extLst>
          </p:cNvPr>
          <p:cNvSpPr txBox="1"/>
          <p:nvPr/>
        </p:nvSpPr>
        <p:spPr>
          <a:xfrm>
            <a:off x="7654610" y="928846"/>
            <a:ext cx="1499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685800">
              <a:defRPr/>
            </a:pPr>
            <a:r>
              <a:rPr lang="en-GB" sz="900" dirty="0">
                <a:solidFill>
                  <a:prstClr val="white"/>
                </a:solidFill>
                <a:latin typeface="Calibri" panose="020F0502020204030204"/>
              </a:rPr>
              <a:t>IR thermal imaging </a:t>
            </a:r>
            <a:br>
              <a:rPr lang="en-GB" sz="900" dirty="0">
                <a:solidFill>
                  <a:prstClr val="white"/>
                </a:solidFill>
                <a:latin typeface="Calibri" panose="020F0502020204030204"/>
              </a:rPr>
            </a:br>
            <a:r>
              <a:rPr lang="en-GB" sz="900" dirty="0">
                <a:solidFill>
                  <a:prstClr val="white"/>
                </a:solidFill>
                <a:latin typeface="Calibri" panose="020F0502020204030204"/>
              </a:rPr>
              <a:t>of the Carbon foam radiator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591DC6-2BA7-3C14-3DF2-A11870F308C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22863" y="2307890"/>
            <a:ext cx="384988" cy="2421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8459594-AF5C-5137-8D8C-BA82F4D6B9D2}"/>
              </a:ext>
            </a:extLst>
          </p:cNvPr>
          <p:cNvSpPr txBox="1"/>
          <p:nvPr/>
        </p:nvSpPr>
        <p:spPr>
          <a:xfrm>
            <a:off x="7866591" y="1255878"/>
            <a:ext cx="1340951" cy="369332"/>
          </a:xfrm>
          <a:prstGeom prst="rect">
            <a:avLst/>
          </a:prstGeom>
          <a:noFill/>
          <a:effectLst>
            <a:softEdge rad="88900"/>
          </a:effectLst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900" dirty="0">
                <a:solidFill>
                  <a:srgbClr val="FF0000"/>
                </a:solidFill>
                <a:latin typeface="Calibri" panose="020F0502020204030204"/>
              </a:rPr>
              <a:t>Overall </a:t>
            </a:r>
            <a:r>
              <a:rPr lang="el-GR" sz="900" dirty="0">
                <a:solidFill>
                  <a:srgbClr val="FF0000"/>
                </a:solidFill>
                <a:latin typeface="Calibri" panose="020F0502020204030204"/>
              </a:rPr>
              <a:t>Δ</a:t>
            </a:r>
            <a:r>
              <a:rPr lang="en-US" sz="900" dirty="0">
                <a:solidFill>
                  <a:srgbClr val="FF0000"/>
                </a:solidFill>
                <a:latin typeface="Calibri" panose="020F0502020204030204"/>
              </a:rPr>
              <a:t>T sensor &lt; 5 °C</a:t>
            </a:r>
          </a:p>
          <a:p>
            <a:pPr defTabSz="685800">
              <a:defRPr/>
            </a:pPr>
            <a:r>
              <a:rPr lang="en-US" sz="900" dirty="0">
                <a:solidFill>
                  <a:srgbClr val="FF0000"/>
                </a:solidFill>
                <a:latin typeface="Calibri" panose="020F0502020204030204"/>
              </a:rPr>
              <a:t>Sensor and air &lt;10 °C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CB0939-1F42-D9E5-ABCD-370763541CFD}"/>
              </a:ext>
            </a:extLst>
          </p:cNvPr>
          <p:cNvSpPr txBox="1"/>
          <p:nvPr/>
        </p:nvSpPr>
        <p:spPr>
          <a:xfrm>
            <a:off x="7434291" y="2577646"/>
            <a:ext cx="168461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>
              <a:defRPr/>
            </a:pPr>
            <a:r>
              <a:rPr lang="en-US" sz="900" dirty="0">
                <a:solidFill>
                  <a:prstClr val="white"/>
                </a:solidFill>
                <a:latin typeface="Calibri" panose="020F0502020204030204"/>
              </a:rPr>
              <a:t>CFD simulation </a:t>
            </a:r>
            <a:br>
              <a:rPr lang="en-US" sz="900" dirty="0">
                <a:solidFill>
                  <a:prstClr val="white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white"/>
                </a:solidFill>
                <a:latin typeface="Calibri" panose="020F0502020204030204"/>
              </a:rPr>
              <a:t>of the air flow </a:t>
            </a:r>
            <a:br>
              <a:rPr lang="en-US" sz="900" dirty="0">
                <a:solidFill>
                  <a:prstClr val="white"/>
                </a:solidFill>
                <a:latin typeface="Calibri" panose="020F0502020204030204"/>
              </a:rPr>
            </a:br>
            <a:r>
              <a:rPr lang="en-US" sz="900" dirty="0">
                <a:solidFill>
                  <a:prstClr val="white"/>
                </a:solidFill>
                <a:latin typeface="Calibri" panose="020F0502020204030204"/>
              </a:rPr>
              <a:t>in the cooling volume</a:t>
            </a:r>
            <a:endParaRPr lang="en-GB" sz="9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CDD33C-F507-D658-D1F3-E3DA8518D832}"/>
              </a:ext>
            </a:extLst>
          </p:cNvPr>
          <p:cNvSpPr txBox="1"/>
          <p:nvPr/>
        </p:nvSpPr>
        <p:spPr>
          <a:xfrm>
            <a:off x="7900898" y="3052897"/>
            <a:ext cx="1239135" cy="369332"/>
          </a:xfrm>
          <a:prstGeom prst="rect">
            <a:avLst/>
          </a:prstGeom>
          <a:noFill/>
          <a:effectLst>
            <a:softEdge rad="88900"/>
          </a:effectLst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900" dirty="0">
                <a:solidFill>
                  <a:srgbClr val="FF0000"/>
                </a:solidFill>
                <a:latin typeface="Calibri" panose="020F0502020204030204"/>
              </a:rPr>
              <a:t>4m/s&lt; Air speed &lt;8m/s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B9BB0B-8B3A-F3D7-A44B-02E6FEC14222}"/>
              </a:ext>
            </a:extLst>
          </p:cNvPr>
          <p:cNvSpPr txBox="1"/>
          <p:nvPr/>
        </p:nvSpPr>
        <p:spPr>
          <a:xfrm>
            <a:off x="4423585" y="955493"/>
            <a:ext cx="22893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GB" sz="1350" b="1" dirty="0">
                <a:solidFill>
                  <a:prstClr val="white"/>
                </a:solidFill>
                <a:latin typeface="Bradley Hand ITC" panose="03070402050302030203" pitchFamily="66" charset="0"/>
              </a:rPr>
              <a:t>EP R</a:t>
            </a:r>
            <a:r>
              <a:rPr lang="en-GB" sz="1050" dirty="0">
                <a:solidFill>
                  <a:prstClr val="white"/>
                </a:solidFill>
              </a:rPr>
              <a:t>&amp;</a:t>
            </a:r>
            <a:r>
              <a:rPr lang="en-GB" sz="1350" b="1" dirty="0">
                <a:solidFill>
                  <a:prstClr val="white"/>
                </a:solidFill>
                <a:latin typeface="Bradley Hand ITC" panose="03070402050302030203" pitchFamily="66" charset="0"/>
              </a:rPr>
              <a:t>D team </a:t>
            </a:r>
            <a:r>
              <a:rPr lang="en-GB" sz="1050" dirty="0">
                <a:solidFill>
                  <a:prstClr val="white"/>
                </a:solidFill>
              </a:rPr>
              <a:t>&amp;</a:t>
            </a:r>
            <a:r>
              <a:rPr lang="en-GB" sz="1350" b="1" dirty="0">
                <a:solidFill>
                  <a:prstClr val="white"/>
                </a:solidFill>
                <a:latin typeface="Bradley Hand ITC" panose="03070402050302030203" pitchFamily="66" charset="0"/>
              </a:rPr>
              <a:t> ALICE team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CCC155-5309-A4B5-F9B1-04B6456119C2}"/>
              </a:ext>
            </a:extLst>
          </p:cNvPr>
          <p:cNvSpPr txBox="1"/>
          <p:nvPr/>
        </p:nvSpPr>
        <p:spPr>
          <a:xfrm>
            <a:off x="7447359" y="4058386"/>
            <a:ext cx="176018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1050" b="1" dirty="0">
                <a:solidFill>
                  <a:prstClr val="black"/>
                </a:solidFill>
                <a:latin typeface="Calibri" panose="020F0502020204030204"/>
              </a:rPr>
              <a:t>3D print gas distributors </a:t>
            </a:r>
            <a:br>
              <a:rPr lang="en-GB" sz="1050" b="1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1050" dirty="0">
                <a:solidFill>
                  <a:prstClr val="black"/>
                </a:solidFill>
                <a:latin typeface="Calibri" panose="020F0502020204030204"/>
              </a:rPr>
              <a:t>for flow control </a:t>
            </a:r>
            <a:br>
              <a:rPr lang="en-GB" sz="105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1050" dirty="0">
                <a:solidFill>
                  <a:prstClr val="black"/>
                </a:solidFill>
                <a:latin typeface="Calibri" panose="020F0502020204030204"/>
              </a:rPr>
              <a:t>integrated with services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976D387-B804-9EEC-24D0-9F66D1B50AA5}"/>
              </a:ext>
            </a:extLst>
          </p:cNvPr>
          <p:cNvCxnSpPr>
            <a:cxnSpLocks/>
          </p:cNvCxnSpPr>
          <p:nvPr/>
        </p:nvCxnSpPr>
        <p:spPr>
          <a:xfrm flipH="1" flipV="1">
            <a:off x="6695173" y="4897842"/>
            <a:ext cx="267705" cy="17920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67E4D5D-058E-C2E9-BEF6-A13E258A9ADF}"/>
              </a:ext>
            </a:extLst>
          </p:cNvPr>
          <p:cNvCxnSpPr>
            <a:cxnSpLocks/>
          </p:cNvCxnSpPr>
          <p:nvPr/>
        </p:nvCxnSpPr>
        <p:spPr>
          <a:xfrm flipH="1" flipV="1">
            <a:off x="6947239" y="4693340"/>
            <a:ext cx="267705" cy="17920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C81033C-49DB-E5D1-3A96-600BB3ADC5C5}"/>
              </a:ext>
            </a:extLst>
          </p:cNvPr>
          <p:cNvSpPr txBox="1"/>
          <p:nvPr/>
        </p:nvSpPr>
        <p:spPr>
          <a:xfrm>
            <a:off x="3931616" y="3567613"/>
            <a:ext cx="1206559" cy="507831"/>
          </a:xfrm>
          <a:prstGeom prst="rect">
            <a:avLst/>
          </a:prstGeom>
          <a:solidFill>
            <a:schemeClr val="bg1"/>
          </a:solidFill>
          <a:effectLst>
            <a:softEdge rad="228600"/>
          </a:effectLst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US" sz="1350" dirty="0">
                <a:solidFill>
                  <a:srgbClr val="0070C0"/>
                </a:solidFill>
                <a:latin typeface="Calibri" panose="020F0502020204030204"/>
              </a:rPr>
              <a:t>Gas cooling</a:t>
            </a:r>
          </a:p>
          <a:p>
            <a:pPr algn="ctr" defTabSz="685800">
              <a:defRPr/>
            </a:pPr>
            <a:r>
              <a:rPr lang="en-US" sz="1350" dirty="0">
                <a:solidFill>
                  <a:srgbClr val="0070C0"/>
                </a:solidFill>
                <a:latin typeface="Calibri" panose="020F0502020204030204"/>
              </a:rPr>
              <a:t>(Air, N</a:t>
            </a:r>
            <a:r>
              <a:rPr lang="en-US" sz="1350" baseline="-25000" dirty="0">
                <a:solidFill>
                  <a:srgbClr val="0070C0"/>
                </a:solidFill>
                <a:latin typeface="Calibri" panose="020F0502020204030204"/>
              </a:rPr>
              <a:t>2</a:t>
            </a:r>
            <a:r>
              <a:rPr lang="en-US" sz="1350" dirty="0">
                <a:solidFill>
                  <a:srgbClr val="0070C0"/>
                </a:solidFill>
                <a:latin typeface="Calibri" panose="020F0502020204030204"/>
              </a:rPr>
              <a:t>)</a:t>
            </a:r>
            <a:endParaRPr lang="en-GB" sz="1350" dirty="0">
              <a:solidFill>
                <a:srgbClr val="0070C0"/>
              </a:solidFill>
              <a:latin typeface="Calibri" panose="020F0502020204030204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4B2B975-FD98-013D-7F41-0667948DC3DB}"/>
              </a:ext>
            </a:extLst>
          </p:cNvPr>
          <p:cNvCxnSpPr>
            <a:cxnSpLocks/>
          </p:cNvCxnSpPr>
          <p:nvPr/>
        </p:nvCxnSpPr>
        <p:spPr>
          <a:xfrm flipH="1" flipV="1">
            <a:off x="8056441" y="5107719"/>
            <a:ext cx="267705" cy="173021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AC0E4F7-B21F-B05F-AD6E-17C56FBEF34D}"/>
              </a:ext>
            </a:extLst>
          </p:cNvPr>
          <p:cNvCxnSpPr>
            <a:cxnSpLocks/>
          </p:cNvCxnSpPr>
          <p:nvPr/>
        </p:nvCxnSpPr>
        <p:spPr>
          <a:xfrm flipH="1" flipV="1">
            <a:off x="7750063" y="4751765"/>
            <a:ext cx="303983" cy="117151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16A0949-446C-233E-3DD8-EEB5B8C74059}"/>
              </a:ext>
            </a:extLst>
          </p:cNvPr>
          <p:cNvCxnSpPr>
            <a:cxnSpLocks/>
          </p:cNvCxnSpPr>
          <p:nvPr/>
        </p:nvCxnSpPr>
        <p:spPr>
          <a:xfrm flipH="1" flipV="1">
            <a:off x="3936206" y="4209995"/>
            <a:ext cx="221580" cy="141134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2CF305A-5DC7-83E2-EF76-122238ED4D3A}"/>
              </a:ext>
            </a:extLst>
          </p:cNvPr>
          <p:cNvCxnSpPr>
            <a:cxnSpLocks/>
          </p:cNvCxnSpPr>
          <p:nvPr/>
        </p:nvCxnSpPr>
        <p:spPr>
          <a:xfrm flipH="1" flipV="1">
            <a:off x="4423586" y="2958019"/>
            <a:ext cx="341243" cy="17827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A93535E-D903-DFDF-6587-E09435C7DC83}"/>
              </a:ext>
            </a:extLst>
          </p:cNvPr>
          <p:cNvCxnSpPr>
            <a:cxnSpLocks/>
          </p:cNvCxnSpPr>
          <p:nvPr/>
        </p:nvCxnSpPr>
        <p:spPr>
          <a:xfrm flipH="1" flipV="1">
            <a:off x="4886115" y="3944402"/>
            <a:ext cx="227617" cy="111749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6C1340F-BA4E-07A8-B1F3-88F9D0DC690A}"/>
              </a:ext>
            </a:extLst>
          </p:cNvPr>
          <p:cNvCxnSpPr>
            <a:cxnSpLocks/>
          </p:cNvCxnSpPr>
          <p:nvPr/>
        </p:nvCxnSpPr>
        <p:spPr>
          <a:xfrm flipH="1" flipV="1">
            <a:off x="5086287" y="3377442"/>
            <a:ext cx="291733" cy="125583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03CE280-145D-C0FB-6E89-CBC1F8E29AFB}"/>
              </a:ext>
            </a:extLst>
          </p:cNvPr>
          <p:cNvCxnSpPr>
            <a:cxnSpLocks/>
          </p:cNvCxnSpPr>
          <p:nvPr/>
        </p:nvCxnSpPr>
        <p:spPr>
          <a:xfrm flipH="1" flipV="1">
            <a:off x="3340116" y="4014624"/>
            <a:ext cx="341243" cy="17827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A73438E8-173F-91D6-77D6-50743CEE7C8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-15847" y="4136029"/>
            <a:ext cx="2405364" cy="1156793"/>
          </a:xfrm>
          <a:prstGeom prst="rect">
            <a:avLst/>
          </a:prstGeom>
          <a:effectLst>
            <a:softEdge rad="38100"/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18C3383-1364-1F87-3CFB-E762CA5A766F}"/>
              </a:ext>
            </a:extLst>
          </p:cNvPr>
          <p:cNvSpPr txBox="1"/>
          <p:nvPr/>
        </p:nvSpPr>
        <p:spPr>
          <a:xfrm>
            <a:off x="82905" y="1704699"/>
            <a:ext cx="2443807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1050" b="1" dirty="0">
                <a:solidFill>
                  <a:prstClr val="black"/>
                </a:solidFill>
              </a:rPr>
              <a:t>Engineering Model Development:</a:t>
            </a:r>
          </a:p>
          <a:p>
            <a:pPr defTabSz="685800">
              <a:defRPr/>
            </a:pPr>
            <a:r>
              <a:rPr lang="en-GB" sz="1050" dirty="0">
                <a:solidFill>
                  <a:prstClr val="black"/>
                </a:solidFill>
              </a:rPr>
              <a:t>3 silicon layers (40 µm thick)</a:t>
            </a:r>
          </a:p>
          <a:p>
            <a:pPr defTabSz="685800">
              <a:defRPr/>
            </a:pPr>
            <a:r>
              <a:rPr lang="en-GB" sz="1050" dirty="0">
                <a:solidFill>
                  <a:prstClr val="black"/>
                </a:solidFill>
              </a:rPr>
              <a:t>Layers radius 18, 24, 30 mm </a:t>
            </a:r>
          </a:p>
          <a:p>
            <a:pPr defTabSz="685800">
              <a:defRPr/>
            </a:pPr>
            <a:r>
              <a:rPr lang="en-GB" sz="1050" dirty="0">
                <a:solidFill>
                  <a:prstClr val="black"/>
                </a:solidFill>
              </a:rPr>
              <a:t>Carbon foam frames/radiators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50" b="1" dirty="0">
                <a:solidFill>
                  <a:prstClr val="black"/>
                </a:solidFill>
              </a:rPr>
              <a:t>Cooling performance</a:t>
            </a:r>
          </a:p>
          <a:p>
            <a:pPr lvl="0">
              <a:defRPr/>
            </a:pPr>
            <a:r>
              <a:rPr lang="en-US" sz="1050" dirty="0">
                <a:solidFill>
                  <a:srgbClr val="C00000"/>
                </a:solidFill>
              </a:rPr>
              <a:t>Pixel matrix </a:t>
            </a:r>
            <a:r>
              <a:rPr lang="en-US" sz="1050" dirty="0">
                <a:solidFill>
                  <a:srgbClr val="C00000"/>
                </a:solidFill>
                <a:ea typeface="Cambria" panose="02040503050406030204" pitchFamily="18" charset="0"/>
              </a:rPr>
              <a:t>∼ </a:t>
            </a:r>
            <a:r>
              <a:rPr lang="en-US" sz="1050" dirty="0">
                <a:solidFill>
                  <a:srgbClr val="C00000"/>
                </a:solidFill>
              </a:rPr>
              <a:t>0.05 W/cm</a:t>
            </a:r>
            <a:r>
              <a:rPr lang="en-US" sz="1050" baseline="30000" dirty="0">
                <a:solidFill>
                  <a:srgbClr val="C00000"/>
                </a:solidFill>
              </a:rPr>
              <a:t>2</a:t>
            </a:r>
          </a:p>
          <a:p>
            <a:pPr lvl="0">
              <a:defRPr/>
            </a:pPr>
            <a:r>
              <a:rPr lang="en-US" sz="1050" dirty="0">
                <a:solidFill>
                  <a:srgbClr val="C00000"/>
                </a:solidFill>
              </a:rPr>
              <a:t>Readout endcap 1 W/cm</a:t>
            </a:r>
            <a:r>
              <a:rPr lang="en-US" sz="1050" baseline="30000" dirty="0">
                <a:solidFill>
                  <a:srgbClr val="C00000"/>
                </a:solidFill>
              </a:rPr>
              <a:t>2</a:t>
            </a:r>
          </a:p>
          <a:p>
            <a:pPr defTabSz="685800">
              <a:defRPr/>
            </a:pPr>
            <a:r>
              <a:rPr lang="el-GR" sz="1050" dirty="0">
                <a:solidFill>
                  <a:srgbClr val="00B050"/>
                </a:solidFill>
              </a:rPr>
              <a:t>Δ</a:t>
            </a:r>
            <a:r>
              <a:rPr lang="en-US" sz="1050" dirty="0">
                <a:solidFill>
                  <a:srgbClr val="00B050"/>
                </a:solidFill>
              </a:rPr>
              <a:t>T across sensor &lt; 5 °C</a:t>
            </a:r>
          </a:p>
          <a:p>
            <a:pPr defTabSz="685800">
              <a:defRPr/>
            </a:pPr>
            <a:r>
              <a:rPr lang="el-GR" sz="1050" dirty="0">
                <a:solidFill>
                  <a:srgbClr val="00B050"/>
                </a:solidFill>
              </a:rPr>
              <a:t>Δ</a:t>
            </a:r>
            <a:r>
              <a:rPr lang="en-US" sz="1050" dirty="0">
                <a:solidFill>
                  <a:srgbClr val="00B050"/>
                </a:solidFill>
              </a:rPr>
              <a:t>T Sensor and air &lt;10 °C</a:t>
            </a:r>
          </a:p>
          <a:p>
            <a:pPr defTabSz="685800">
              <a:defRPr/>
            </a:pPr>
            <a:r>
              <a:rPr lang="en-US" sz="1050" dirty="0">
                <a:solidFill>
                  <a:srgbClr val="00B050"/>
                </a:solidFill>
              </a:rPr>
              <a:t>4m/s&lt; Air speed &lt;8m/sec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endParaRPr lang="en-GB" sz="1050" dirty="0">
              <a:solidFill>
                <a:prstClr val="black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EAADCEE-A412-417C-49ED-50F99D1972C7}"/>
              </a:ext>
            </a:extLst>
          </p:cNvPr>
          <p:cNvCxnSpPr>
            <a:cxnSpLocks/>
          </p:cNvCxnSpPr>
          <p:nvPr/>
        </p:nvCxnSpPr>
        <p:spPr>
          <a:xfrm flipH="1">
            <a:off x="6827468" y="4202729"/>
            <a:ext cx="619890" cy="409655"/>
          </a:xfrm>
          <a:prstGeom prst="line">
            <a:avLst/>
          </a:prstGeom>
          <a:ln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1BB6EB3-4B1F-D7CB-4480-B5C3BFF4B3A4}"/>
              </a:ext>
            </a:extLst>
          </p:cNvPr>
          <p:cNvCxnSpPr>
            <a:cxnSpLocks/>
          </p:cNvCxnSpPr>
          <p:nvPr/>
        </p:nvCxnSpPr>
        <p:spPr>
          <a:xfrm flipV="1">
            <a:off x="2251709" y="3892809"/>
            <a:ext cx="1093662" cy="516880"/>
          </a:xfrm>
          <a:prstGeom prst="line">
            <a:avLst/>
          </a:prstGeom>
          <a:ln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Arc 28">
            <a:extLst>
              <a:ext uri="{FF2B5EF4-FFF2-40B4-BE49-F238E27FC236}">
                <a16:creationId xmlns:a16="http://schemas.microsoft.com/office/drawing/2014/main" id="{37C15EE9-3971-BD67-8D69-CB13125CDE47}"/>
              </a:ext>
            </a:extLst>
          </p:cNvPr>
          <p:cNvSpPr/>
          <p:nvPr/>
        </p:nvSpPr>
        <p:spPr>
          <a:xfrm rot="5400000">
            <a:off x="3287796" y="2728577"/>
            <a:ext cx="809227" cy="725893"/>
          </a:xfrm>
          <a:prstGeom prst="arc">
            <a:avLst>
              <a:gd name="adj1" fmla="val 14840364"/>
              <a:gd name="adj2" fmla="val 1636326"/>
            </a:avLst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srgbClr val="7030A0"/>
              </a:solidFill>
              <a:latin typeface="Calibri" panose="020F0502020204030204"/>
            </a:endParaRPr>
          </a:p>
        </p:txBody>
      </p:sp>
      <p:pic>
        <p:nvPicPr>
          <p:cNvPr id="30" name="Picture 29" descr="A picture containing text&#10;&#10;Description automatically generated">
            <a:extLst>
              <a:ext uri="{FF2B5EF4-FFF2-40B4-BE49-F238E27FC236}">
                <a16:creationId xmlns:a16="http://schemas.microsoft.com/office/drawing/2014/main" id="{D063E9C1-80DC-4598-A519-8EFFE329A5B7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1780940">
            <a:off x="2851933" y="2041199"/>
            <a:ext cx="2533029" cy="247660"/>
          </a:xfrm>
          <a:custGeom>
            <a:avLst/>
            <a:gdLst>
              <a:gd name="connsiteX0" fmla="*/ 4860435 w 4958625"/>
              <a:gd name="connsiteY0" fmla="*/ 484816 h 484816"/>
              <a:gd name="connsiteX1" fmla="*/ 92053 w 4958625"/>
              <a:gd name="connsiteY1" fmla="*/ 288435 h 484816"/>
              <a:gd name="connsiteX2" fmla="*/ 12274 w 4958625"/>
              <a:gd name="connsiteY2" fmla="*/ 30685 h 484816"/>
              <a:gd name="connsiteX3" fmla="*/ 0 w 4958625"/>
              <a:gd name="connsiteY3" fmla="*/ 0 h 484816"/>
              <a:gd name="connsiteX4" fmla="*/ 4958625 w 4958625"/>
              <a:gd name="connsiteY4" fmla="*/ 184108 h 484816"/>
              <a:gd name="connsiteX5" fmla="*/ 4940215 w 4958625"/>
              <a:gd name="connsiteY5" fmla="*/ 270024 h 48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58625" h="484816">
                <a:moveTo>
                  <a:pt x="4860435" y="484816"/>
                </a:moveTo>
                <a:lnTo>
                  <a:pt x="92053" y="288435"/>
                </a:lnTo>
                <a:lnTo>
                  <a:pt x="12274" y="30685"/>
                </a:lnTo>
                <a:lnTo>
                  <a:pt x="0" y="0"/>
                </a:lnTo>
                <a:lnTo>
                  <a:pt x="4958625" y="184108"/>
                </a:lnTo>
                <a:lnTo>
                  <a:pt x="4940215" y="270024"/>
                </a:lnTo>
                <a:close/>
              </a:path>
            </a:pathLst>
          </a:custGeom>
          <a:effectLst>
            <a:softEdge rad="25400"/>
          </a:effectLst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84553A4-DC63-AAC3-0C18-9BD230893585}"/>
              </a:ext>
            </a:extLst>
          </p:cNvPr>
          <p:cNvCxnSpPr>
            <a:cxnSpLocks/>
          </p:cNvCxnSpPr>
          <p:nvPr/>
        </p:nvCxnSpPr>
        <p:spPr>
          <a:xfrm>
            <a:off x="4199354" y="2197336"/>
            <a:ext cx="0" cy="459000"/>
          </a:xfrm>
          <a:prstGeom prst="line">
            <a:avLst/>
          </a:prstGeom>
          <a:ln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05EC5A3-5717-A527-5DB3-2B28846E9BD0}"/>
              </a:ext>
            </a:extLst>
          </p:cNvPr>
          <p:cNvSpPr txBox="1"/>
          <p:nvPr/>
        </p:nvSpPr>
        <p:spPr>
          <a:xfrm>
            <a:off x="4405200" y="1710042"/>
            <a:ext cx="1890989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en-US" sz="900" b="1" dirty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  <a:t>Support: </a:t>
            </a:r>
            <a:r>
              <a:rPr lang="en-US" sz="900" b="1" dirty="0">
                <a:solidFill>
                  <a:prstClr val="black"/>
                </a:solidFill>
                <a:latin typeface="Calibri" panose="020F0502020204030204"/>
              </a:rPr>
              <a:t>Longerons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</a:t>
            </a:r>
            <a:br>
              <a:rPr lang="en-US" sz="9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GB" sz="900" b="1" dirty="0">
                <a:solidFill>
                  <a:prstClr val="black"/>
                </a:solidFill>
                <a:latin typeface="Calibri" panose="020F0502020204030204"/>
              </a:rPr>
              <a:t>ERG Carbon RVC @Duocel</a:t>
            </a:r>
          </a:p>
          <a:p>
            <a:pPr algn="ctr" defTabSz="685800">
              <a:defRPr/>
            </a:pPr>
            <a:r>
              <a:rPr lang="el-GR" sz="900" dirty="0">
                <a:solidFill>
                  <a:prstClr val="black"/>
                </a:solidFill>
                <a:latin typeface="Calibri" panose="020F0502020204030204"/>
              </a:rPr>
              <a:t>ρ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=  0.06 kg/dm</a:t>
            </a:r>
            <a:r>
              <a:rPr lang="en-US" sz="900" baseline="30000" dirty="0">
                <a:solidFill>
                  <a:prstClr val="black"/>
                </a:solidFill>
                <a:latin typeface="Calibri" panose="020F0502020204030204"/>
              </a:rPr>
              <a:t>3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, k = 0.033 W/m</a:t>
            </a:r>
            <a:r>
              <a:rPr lang="en-GB" sz="900" dirty="0">
                <a:solidFill>
                  <a:prstClr val="black"/>
                </a:solidFill>
                <a:latin typeface="Calibri" panose="020F0502020204030204"/>
                <a:cs typeface="Calibri" panose="020F0502020204030204" pitchFamily="34" charset="0"/>
              </a:rPr>
              <a:t>·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K</a:t>
            </a:r>
            <a:endParaRPr lang="en-GB" sz="900" baseline="3000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95121F3-6F7A-AFD7-6FD1-A27986DB23B8}"/>
              </a:ext>
            </a:extLst>
          </p:cNvPr>
          <p:cNvCxnSpPr>
            <a:cxnSpLocks/>
          </p:cNvCxnSpPr>
          <p:nvPr/>
        </p:nvCxnSpPr>
        <p:spPr>
          <a:xfrm>
            <a:off x="1823131" y="2459091"/>
            <a:ext cx="1224884" cy="14212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C6E7E82-849C-3153-7D1C-0C8B9E867E8F}"/>
              </a:ext>
            </a:extLst>
          </p:cNvPr>
          <p:cNvSpPr txBox="1"/>
          <p:nvPr/>
        </p:nvSpPr>
        <p:spPr>
          <a:xfrm rot="3022174">
            <a:off x="2291994" y="3306426"/>
            <a:ext cx="5693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280 mm</a:t>
            </a:r>
            <a:endParaRPr lang="en-GB" sz="9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3904FAE-52D8-0675-DBD8-72378BE1A435}"/>
              </a:ext>
            </a:extLst>
          </p:cNvPr>
          <p:cNvSpPr txBox="1"/>
          <p:nvPr/>
        </p:nvSpPr>
        <p:spPr>
          <a:xfrm>
            <a:off x="135911" y="3748769"/>
            <a:ext cx="220901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en-US" sz="900" b="1" dirty="0">
                <a:solidFill>
                  <a:srgbClr val="FFC000">
                    <a:lumMod val="50000"/>
                  </a:srgbClr>
                </a:solidFill>
                <a:latin typeface="Calibri" panose="020F0502020204030204"/>
              </a:rPr>
              <a:t>Support</a:t>
            </a:r>
            <a:r>
              <a:rPr lang="en-US" sz="9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&amp;</a:t>
            </a:r>
            <a:r>
              <a:rPr lang="en-US" sz="900" b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900" b="1" dirty="0">
                <a:solidFill>
                  <a:srgbClr val="4472C4"/>
                </a:solidFill>
                <a:latin typeface="Calibri" panose="020F0502020204030204"/>
              </a:rPr>
              <a:t>cooling: </a:t>
            </a:r>
            <a:r>
              <a:rPr lang="en-US" sz="900" b="1" dirty="0">
                <a:solidFill>
                  <a:prstClr val="black"/>
                </a:solidFill>
                <a:latin typeface="Calibri" panose="020F0502020204030204"/>
              </a:rPr>
              <a:t>Half ring radiators</a:t>
            </a:r>
          </a:p>
          <a:p>
            <a:pPr algn="ctr" defTabSz="685800">
              <a:defRPr/>
            </a:pPr>
            <a:r>
              <a:rPr lang="en-GB" sz="900" b="1" dirty="0" err="1">
                <a:solidFill>
                  <a:prstClr val="black"/>
                </a:solidFill>
                <a:latin typeface="Calibri" panose="020F0502020204030204"/>
              </a:rPr>
              <a:t>Allcom</a:t>
            </a:r>
            <a:r>
              <a:rPr lang="en-GB" sz="900" b="1" dirty="0">
                <a:solidFill>
                  <a:prstClr val="black"/>
                </a:solidFill>
                <a:latin typeface="Calibri" panose="020F0502020204030204"/>
              </a:rPr>
              <a:t> K9 standard density</a:t>
            </a:r>
          </a:p>
          <a:p>
            <a:pPr algn="ctr" defTabSz="685800">
              <a:defRPr/>
            </a:pPr>
            <a:r>
              <a:rPr lang="el-GR" sz="900" dirty="0">
                <a:solidFill>
                  <a:prstClr val="black"/>
                </a:solidFill>
                <a:latin typeface="Calibri" panose="020F0502020204030204"/>
              </a:rPr>
              <a:t>ρ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 =  0.2-0.26 kg/dm</a:t>
            </a:r>
            <a:r>
              <a:rPr lang="en-US" sz="900" baseline="30000" dirty="0">
                <a:solidFill>
                  <a:prstClr val="black"/>
                </a:solidFill>
                <a:latin typeface="Calibri" panose="020F0502020204030204"/>
              </a:rPr>
              <a:t>3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, k = &gt;17 W/m</a:t>
            </a:r>
            <a:r>
              <a:rPr lang="en-GB" sz="900" dirty="0">
                <a:solidFill>
                  <a:prstClr val="black"/>
                </a:solidFill>
                <a:latin typeface="Calibri" panose="020F0502020204030204"/>
                <a:cs typeface="Calibri" panose="020F0502020204030204" pitchFamily="34" charset="0"/>
              </a:rPr>
              <a:t>·</a:t>
            </a:r>
            <a:r>
              <a:rPr lang="en-US" sz="900" dirty="0">
                <a:solidFill>
                  <a:prstClr val="black"/>
                </a:solidFill>
                <a:latin typeface="Calibri" panose="020F0502020204030204"/>
              </a:rPr>
              <a:t>K</a:t>
            </a:r>
            <a:endParaRPr lang="en-GB" sz="900" baseline="30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306210" y="102830"/>
            <a:ext cx="44733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</a:rPr>
              <a:t>ALICE  ITS3  upgrade</a:t>
            </a:r>
            <a:endParaRPr lang="en-GB" sz="4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87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28"/>
            <a:ext cx="8229600" cy="843728"/>
          </a:xfrm>
        </p:spPr>
        <p:txBody>
          <a:bodyPr>
            <a:normAutofit/>
          </a:bodyPr>
          <a:lstStyle/>
          <a:p>
            <a:r>
              <a:rPr lang="en-US" sz="4400" dirty="0"/>
              <a:t>C</a:t>
            </a:r>
            <a:r>
              <a:rPr lang="en-US" sz="4400" dirty="0" smtClean="0"/>
              <a:t>ontributions to LHCb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4542" y="5179689"/>
            <a:ext cx="3935507" cy="108297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tx2"/>
                </a:solidFill>
              </a:rPr>
              <a:t>UT was closed </a:t>
            </a:r>
            <a:r>
              <a:rPr lang="en-GB" sz="2000" dirty="0" smtClean="0">
                <a:solidFill>
                  <a:schemeClr val="tx2"/>
                </a:solidFill>
              </a:rPr>
              <a:t>in March </a:t>
            </a:r>
            <a:r>
              <a:rPr lang="en-GB" sz="2000" dirty="0">
                <a:solidFill>
                  <a:schemeClr val="tx2"/>
                </a:solidFill>
              </a:rPr>
              <a:t>in time for </a:t>
            </a:r>
            <a:r>
              <a:rPr lang="en-GB" sz="2000" dirty="0" smtClean="0">
                <a:solidFill>
                  <a:schemeClr val="tx2"/>
                </a:solidFill>
              </a:rPr>
              <a:t>the start </a:t>
            </a:r>
            <a:r>
              <a:rPr lang="en-GB" sz="2000" dirty="0">
                <a:solidFill>
                  <a:schemeClr val="tx2"/>
                </a:solidFill>
              </a:rPr>
              <a:t>of </a:t>
            </a:r>
            <a:r>
              <a:rPr lang="en-GB" sz="2000" dirty="0" smtClean="0">
                <a:solidFill>
                  <a:schemeClr val="tx2"/>
                </a:solidFill>
              </a:rPr>
              <a:t>the LHC </a:t>
            </a:r>
            <a:r>
              <a:rPr lang="en-GB" sz="2000" dirty="0">
                <a:solidFill>
                  <a:schemeClr val="tx2"/>
                </a:solidFill>
              </a:rPr>
              <a:t>run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1534" y="2080670"/>
            <a:ext cx="2736203" cy="20298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032" y="4224545"/>
            <a:ext cx="2555341" cy="21358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3216" y="2298357"/>
            <a:ext cx="1527748" cy="22822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9689" y="2471351"/>
            <a:ext cx="1320360" cy="19253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6915" y="864256"/>
            <a:ext cx="84541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/>
              <a:t>DT is involved in many subsystems of LHCb, including VELO, RICH, SciFi,  Calorimeters, Muon System</a:t>
            </a:r>
          </a:p>
          <a:p>
            <a:r>
              <a:rPr lang="en-US" sz="2400" b="1" dirty="0" smtClean="0">
                <a:solidFill>
                  <a:schemeClr val="tx2"/>
                </a:solidFill>
              </a:rPr>
              <a:t>Contribution to the Upstream </a:t>
            </a:r>
            <a:r>
              <a:rPr lang="en-US" sz="2400" b="1" dirty="0">
                <a:solidFill>
                  <a:schemeClr val="tx2"/>
                </a:solidFill>
              </a:rPr>
              <a:t>Tracker</a:t>
            </a:r>
            <a:r>
              <a:rPr lang="en-GB" sz="2400" b="1" dirty="0" smtClean="0">
                <a:solidFill>
                  <a:schemeClr val="tx2"/>
                </a:solidFill>
              </a:rPr>
              <a:t> </a:t>
            </a:r>
            <a:endParaRPr lang="en-GB" b="1" dirty="0">
              <a:solidFill>
                <a:schemeClr val="tx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5620" y="2080670"/>
            <a:ext cx="1467053" cy="2893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62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28"/>
            <a:ext cx="8229600" cy="843728"/>
          </a:xfrm>
        </p:spPr>
        <p:txBody>
          <a:bodyPr>
            <a:normAutofit/>
          </a:bodyPr>
          <a:lstStyle/>
          <a:p>
            <a:r>
              <a:rPr lang="en-US" sz="4400" dirty="0" smtClean="0"/>
              <a:t>LHCb VELO – Vacuum Incident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942" y="3537203"/>
            <a:ext cx="8686799" cy="11438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>
                <a:solidFill>
                  <a:schemeClr val="tx2"/>
                </a:solidFill>
              </a:rPr>
              <a:t>Measurement of RF </a:t>
            </a:r>
            <a:r>
              <a:rPr lang="en-GB" sz="2800" b="1" dirty="0" smtClean="0">
                <a:solidFill>
                  <a:schemeClr val="tx2"/>
                </a:solidFill>
              </a:rPr>
              <a:t>deformation </a:t>
            </a:r>
            <a:r>
              <a:rPr lang="en-GB" sz="2800" b="1" dirty="0">
                <a:solidFill>
                  <a:schemeClr val="tx2"/>
                </a:solidFill>
              </a:rPr>
              <a:t>with tomography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52749" y="928935"/>
            <a:ext cx="58348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Primary vacuum (beam) and secondary vacuum (VELO) </a:t>
            </a:r>
            <a:endParaRPr lang="en-GB" dirty="0" smtClean="0"/>
          </a:p>
          <a:p>
            <a:r>
              <a:rPr lang="en-GB" dirty="0" smtClean="0"/>
              <a:t>      are separated </a:t>
            </a:r>
            <a:r>
              <a:rPr lang="en-GB" dirty="0"/>
              <a:t>by a thin RF foil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Safety vacuum balance </a:t>
            </a:r>
            <a:r>
              <a:rPr lang="el-GR" dirty="0"/>
              <a:t>Δ</a:t>
            </a:r>
            <a:r>
              <a:rPr lang="en-GB" dirty="0"/>
              <a:t>P </a:t>
            </a:r>
            <a:r>
              <a:rPr lang="en-GB" dirty="0" smtClean="0"/>
              <a:t>&lt; 10mbar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Relay </a:t>
            </a:r>
            <a:r>
              <a:rPr lang="en-GB" dirty="0"/>
              <a:t>failure </a:t>
            </a:r>
            <a:r>
              <a:rPr lang="en-GB" dirty="0" smtClean="0"/>
              <a:t>on January 10, 2023, let </a:t>
            </a:r>
            <a:r>
              <a:rPr lang="en-GB" dirty="0"/>
              <a:t>to loss of control </a:t>
            </a:r>
            <a:r>
              <a:rPr lang="en-GB" dirty="0" smtClean="0"/>
              <a:t>of </a:t>
            </a:r>
            <a:r>
              <a:rPr lang="en-GB" dirty="0" smtClean="0"/>
              <a:t>protection </a:t>
            </a:r>
            <a:r>
              <a:rPr lang="en-GB" dirty="0"/>
              <a:t>system</a:t>
            </a:r>
          </a:p>
          <a:p>
            <a:r>
              <a:rPr lang="en-GB" dirty="0"/>
              <a:t>	</a:t>
            </a:r>
            <a:r>
              <a:rPr lang="en-GB" dirty="0" smtClean="0"/>
              <a:t>- Safety </a:t>
            </a:r>
            <a:r>
              <a:rPr lang="en-GB" dirty="0"/>
              <a:t>valve </a:t>
            </a:r>
            <a:r>
              <a:rPr lang="en-GB" dirty="0" smtClean="0"/>
              <a:t>did not </a:t>
            </a:r>
            <a:r>
              <a:rPr lang="en-GB" dirty="0"/>
              <a:t>open</a:t>
            </a:r>
          </a:p>
          <a:p>
            <a:r>
              <a:rPr lang="en-GB" dirty="0"/>
              <a:t>	</a:t>
            </a:r>
            <a:r>
              <a:rPr lang="en-GB" dirty="0" smtClean="0"/>
              <a:t>- Pressure difference went up to ΔP  </a:t>
            </a:r>
            <a:r>
              <a:rPr lang="en-GB" dirty="0"/>
              <a:t>≈ </a:t>
            </a:r>
            <a:r>
              <a:rPr lang="en-GB" dirty="0" smtClean="0"/>
              <a:t>200mbar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RF foil deformed towards </a:t>
            </a:r>
            <a:r>
              <a:rPr lang="en-GB" dirty="0" smtClean="0"/>
              <a:t>the </a:t>
            </a:r>
            <a:r>
              <a:rPr lang="en-GB" dirty="0"/>
              <a:t>beam </a:t>
            </a:r>
            <a:r>
              <a:rPr lang="en-GB" dirty="0" smtClean="0"/>
              <a:t>vacuum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chemeClr val="tx2"/>
                </a:solidFill>
              </a:rPr>
              <a:t>VELO modules and cooling not damaged and operational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17175" y="5482365"/>
            <a:ext cx="84268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VELO will not be fully closed during the 2023 run 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VELO will be opened </a:t>
            </a:r>
            <a:r>
              <a:rPr lang="en-GB" dirty="0"/>
              <a:t>by 16 mm with </a:t>
            </a:r>
            <a:r>
              <a:rPr lang="en-GB" dirty="0" smtClean="0"/>
              <a:t>respect </a:t>
            </a:r>
            <a:r>
              <a:rPr lang="en-GB" dirty="0"/>
              <a:t>to the nominal fully close position </a:t>
            </a:r>
            <a:r>
              <a:rPr lang="en-GB" dirty="0" smtClean="0"/>
              <a:t> 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RF foil will be replaced during the 23/24 YETS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699" y="1006648"/>
            <a:ext cx="3067050" cy="24098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6688" y="4023174"/>
            <a:ext cx="4367251" cy="14660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19" y="4088585"/>
            <a:ext cx="8736820" cy="13524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699" y="3600657"/>
            <a:ext cx="4187573" cy="188458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16799" y="3564402"/>
            <a:ext cx="36252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tx2"/>
                </a:solidFill>
              </a:rPr>
              <a:t>VELO modules and RF Foil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515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7129" y="104383"/>
            <a:ext cx="3639671" cy="27186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375" y="47423"/>
            <a:ext cx="5477435" cy="848806"/>
          </a:xfrm>
        </p:spPr>
        <p:txBody>
          <a:bodyPr/>
          <a:lstStyle/>
          <a:p>
            <a:pPr algn="l"/>
            <a:r>
              <a:rPr lang="en-US" dirty="0" smtClean="0"/>
              <a:t>EP-DT Barbeque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807" y="3175181"/>
            <a:ext cx="4116481" cy="25219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1932" y="2601284"/>
            <a:ext cx="4631317" cy="25892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2" y="1008461"/>
            <a:ext cx="4103689" cy="217254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5622" y="4233916"/>
            <a:ext cx="2465581" cy="24967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2314" y="5809349"/>
            <a:ext cx="5494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/>
                </a:solidFill>
              </a:rPr>
              <a:t>Many thanks to all who contributed!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7327558" y="4442254"/>
            <a:ext cx="432486" cy="500449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763265" y="319209"/>
            <a:ext cx="432486" cy="500449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8069206" y="368638"/>
            <a:ext cx="473433" cy="608933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5597613" y="360400"/>
            <a:ext cx="601358" cy="652855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50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43"/>
            <a:ext cx="8229600" cy="882584"/>
          </a:xfrm>
        </p:spPr>
        <p:txBody>
          <a:bodyPr/>
          <a:lstStyle/>
          <a:p>
            <a:r>
              <a:rPr lang="en-US" dirty="0" smtClean="0"/>
              <a:t>Two-factor </a:t>
            </a:r>
            <a:r>
              <a:rPr lang="en-US" dirty="0" smtClean="0"/>
              <a:t>authentication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282" y="1001727"/>
            <a:ext cx="8865973" cy="5733557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</a:pPr>
            <a:r>
              <a:rPr lang="en-GB" sz="3500" dirty="0"/>
              <a:t>Computer Security is currently rolling </a:t>
            </a:r>
            <a:r>
              <a:rPr lang="en-GB" sz="3500" dirty="0" smtClean="0"/>
              <a:t>out </a:t>
            </a:r>
            <a:r>
              <a:rPr lang="en-GB" sz="3500" dirty="0"/>
              <a:t>Two-factor authentication</a:t>
            </a:r>
            <a:r>
              <a:rPr lang="en-GB" sz="3500" dirty="0" smtClean="0"/>
              <a:t> (2FA) </a:t>
            </a:r>
            <a:r>
              <a:rPr lang="en-GB" sz="3500" dirty="0"/>
              <a:t>protection for the accounts of many members of the </a:t>
            </a:r>
            <a:r>
              <a:rPr lang="en-GB" sz="3500" dirty="0" smtClean="0"/>
              <a:t>Organization. </a:t>
            </a:r>
          </a:p>
          <a:p>
            <a:pPr>
              <a:lnSpc>
                <a:spcPct val="120000"/>
              </a:lnSpc>
            </a:pPr>
            <a:r>
              <a:rPr lang="en-GB" sz="3500" dirty="0">
                <a:solidFill>
                  <a:schemeClr val="tx2"/>
                </a:solidFill>
              </a:rPr>
              <a:t>T</a:t>
            </a:r>
            <a:r>
              <a:rPr lang="en-GB" sz="3500" dirty="0" smtClean="0">
                <a:solidFill>
                  <a:schemeClr val="tx2"/>
                </a:solidFill>
              </a:rPr>
              <a:t>wo-factor </a:t>
            </a:r>
            <a:r>
              <a:rPr lang="en-GB" sz="3500" dirty="0">
                <a:solidFill>
                  <a:schemeClr val="tx2"/>
                </a:solidFill>
              </a:rPr>
              <a:t>authentication </a:t>
            </a:r>
            <a:r>
              <a:rPr lang="en-GB" sz="3500" dirty="0" smtClean="0">
                <a:solidFill>
                  <a:schemeClr val="tx2"/>
                </a:solidFill>
              </a:rPr>
              <a:t>is </a:t>
            </a:r>
            <a:r>
              <a:rPr lang="en-GB" sz="3500" dirty="0">
                <a:solidFill>
                  <a:schemeClr val="tx2"/>
                </a:solidFill>
              </a:rPr>
              <a:t>the silver bullet in protecting computing accounts against any kind of </a:t>
            </a:r>
            <a:r>
              <a:rPr lang="en-GB" sz="3500" dirty="0" smtClean="0">
                <a:solidFill>
                  <a:schemeClr val="tx2"/>
                </a:solidFill>
              </a:rPr>
              <a:t>abuse. </a:t>
            </a:r>
          </a:p>
          <a:p>
            <a:pPr>
              <a:lnSpc>
                <a:spcPct val="120000"/>
              </a:lnSpc>
            </a:pPr>
            <a:r>
              <a:rPr lang="en-GB" sz="3500" dirty="0" smtClean="0"/>
              <a:t>In </a:t>
            </a:r>
            <a:r>
              <a:rPr lang="en-GB" sz="3500" dirty="0"/>
              <a:t>our latest phishing campaign in </a:t>
            </a:r>
            <a:r>
              <a:rPr lang="en-GB" sz="3500" dirty="0" smtClean="0"/>
              <a:t>2022, 2000</a:t>
            </a:r>
            <a:r>
              <a:rPr lang="en-GB" sz="3500" dirty="0"/>
              <a:t>+(!) people provided their password to a fake login page. 2FA would have protected their accounts from any evil </a:t>
            </a:r>
            <a:r>
              <a:rPr lang="en-GB" sz="3500" dirty="0" smtClean="0"/>
              <a:t>abuse. </a:t>
            </a:r>
          </a:p>
          <a:p>
            <a:pPr>
              <a:lnSpc>
                <a:spcPct val="120000"/>
              </a:lnSpc>
            </a:pPr>
            <a:r>
              <a:rPr lang="en-GB" sz="3500" dirty="0" smtClean="0"/>
              <a:t>Technically </a:t>
            </a:r>
            <a:r>
              <a:rPr lang="en-GB" sz="3500" dirty="0"/>
              <a:t>this 2FA protection implies that in order to access CERN web applications protected by CERN's new Single Sign-On (SSO), the new CERN SSO will require your </a:t>
            </a:r>
            <a:r>
              <a:rPr lang="en-GB" sz="3500" dirty="0" smtClean="0"/>
              <a:t>2</a:t>
            </a:r>
            <a:r>
              <a:rPr lang="en-GB" sz="3500" baseline="30000" dirty="0" smtClean="0"/>
              <a:t>nd</a:t>
            </a:r>
            <a:r>
              <a:rPr lang="en-GB" sz="3500" dirty="0" smtClean="0"/>
              <a:t> factor </a:t>
            </a:r>
            <a:r>
              <a:rPr lang="en-GB" sz="3500" dirty="0"/>
              <a:t>about every 12 hours when staying in the same browser </a:t>
            </a:r>
            <a:r>
              <a:rPr lang="en-GB" sz="3500" dirty="0" smtClean="0"/>
              <a:t>session. As </a:t>
            </a:r>
            <a:r>
              <a:rPr lang="en-GB" sz="3500" dirty="0"/>
              <a:t>today, separate browser sessions on the same or different devices require additional logins</a:t>
            </a:r>
            <a:r>
              <a:rPr lang="en-GB" sz="3500" dirty="0" smtClean="0"/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4000" b="1" dirty="0" smtClean="0">
                <a:solidFill>
                  <a:schemeClr val="tx2"/>
                </a:solidFill>
              </a:rPr>
              <a:t>Some useful links:</a:t>
            </a:r>
            <a:endParaRPr lang="en-GB" sz="4000" b="1" dirty="0">
              <a:solidFill>
                <a:schemeClr val="tx2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GB" sz="3000" dirty="0"/>
              <a:t>Instructions to configure and set-up 2FA at CERN: </a:t>
            </a:r>
            <a:r>
              <a:rPr lang="en-GB" sz="3000" dirty="0"/>
              <a:t>	</a:t>
            </a:r>
            <a:r>
              <a:rPr lang="en-GB" sz="3000" dirty="0" smtClean="0"/>
              <a:t>								</a:t>
            </a:r>
            <a:r>
              <a:rPr lang="en-GB" sz="3000" u="sng" dirty="0" smtClean="0">
                <a:hlinkClick r:id="rId2"/>
              </a:rPr>
              <a:t>https</a:t>
            </a:r>
            <a:r>
              <a:rPr lang="en-GB" sz="3000" u="sng" dirty="0">
                <a:hlinkClick r:id="rId2"/>
              </a:rPr>
              <a:t>://cern.service-now.com/service-portal?id=kb_article&amp;n=KB0006587</a:t>
            </a:r>
            <a:r>
              <a:rPr lang="en-GB" sz="3000" dirty="0"/>
              <a:t> </a:t>
            </a:r>
          </a:p>
          <a:p>
            <a:pPr lvl="1">
              <a:lnSpc>
                <a:spcPct val="120000"/>
              </a:lnSpc>
            </a:pPr>
            <a:r>
              <a:rPr lang="en-GB" sz="3000" dirty="0" smtClean="0"/>
              <a:t>Outage TG</a:t>
            </a:r>
            <a:r>
              <a:rPr lang="en-GB" sz="3000" dirty="0"/>
              <a:t>: </a:t>
            </a:r>
            <a:r>
              <a:rPr lang="en-GB" sz="3000" u="sng" dirty="0">
                <a:hlinkClick r:id="rId3"/>
              </a:rPr>
              <a:t>https://cern.service-now.com/service-portal?id=outage&amp;n=OTG0071297</a:t>
            </a:r>
            <a:r>
              <a:rPr lang="en-GB" sz="3000" dirty="0"/>
              <a:t> </a:t>
            </a:r>
          </a:p>
          <a:p>
            <a:pPr lvl="1">
              <a:lnSpc>
                <a:spcPct val="120000"/>
              </a:lnSpc>
            </a:pPr>
            <a:r>
              <a:rPr lang="en-GB" sz="3000" dirty="0"/>
              <a:t>2FA FAQ: </a:t>
            </a:r>
            <a:r>
              <a:rPr lang="en-GB" sz="3000" u="sng" dirty="0">
                <a:hlinkClick r:id="rId4"/>
              </a:rPr>
              <a:t>https://auth.docs.cern.ch/trouble-shooting/2fa-tips/</a:t>
            </a:r>
            <a:r>
              <a:rPr lang="en-GB" sz="3000" dirty="0"/>
              <a:t> </a:t>
            </a:r>
          </a:p>
          <a:p>
            <a:pPr lvl="1">
              <a:lnSpc>
                <a:spcPct val="120000"/>
              </a:lnSpc>
            </a:pPr>
            <a:r>
              <a:rPr lang="en-GB" sz="3000" dirty="0"/>
              <a:t>"Log in. Click. Be secure": </a:t>
            </a:r>
            <a:r>
              <a:rPr lang="en-GB" sz="3000" u="sng" dirty="0">
                <a:hlinkClick r:id="rId5"/>
              </a:rPr>
              <a:t>https://home.cern/news/news/computing/computer-security-log-click-be-secure</a:t>
            </a:r>
            <a:r>
              <a:rPr lang="en-GB" sz="3000" dirty="0"/>
              <a:t> </a:t>
            </a:r>
            <a:endParaRPr lang="en-GB" sz="3000" dirty="0"/>
          </a:p>
          <a:p>
            <a:pPr lvl="1">
              <a:lnSpc>
                <a:spcPct val="120000"/>
              </a:lnSpc>
            </a:pPr>
            <a:r>
              <a:rPr lang="en-GB" sz="3000" dirty="0" smtClean="0"/>
              <a:t>« </a:t>
            </a:r>
            <a:r>
              <a:rPr lang="en-GB" sz="3000" dirty="0" err="1"/>
              <a:t>Authentifiez-vous</a:t>
            </a:r>
            <a:r>
              <a:rPr lang="en-GB" sz="3000" dirty="0"/>
              <a:t> pour </a:t>
            </a:r>
            <a:r>
              <a:rPr lang="en-GB" sz="3000" dirty="0" err="1"/>
              <a:t>cliquer</a:t>
            </a:r>
            <a:r>
              <a:rPr lang="en-GB" sz="3000" dirty="0"/>
              <a:t> </a:t>
            </a:r>
            <a:r>
              <a:rPr lang="en-GB" sz="3000" dirty="0" err="1"/>
              <a:t>en</a:t>
            </a:r>
            <a:r>
              <a:rPr lang="en-GB" sz="3000" dirty="0"/>
              <a:t> </a:t>
            </a:r>
            <a:r>
              <a:rPr lang="en-GB" sz="3000" dirty="0" err="1"/>
              <a:t>toute</a:t>
            </a:r>
            <a:r>
              <a:rPr lang="en-GB" sz="3000" dirty="0"/>
              <a:t> </a:t>
            </a:r>
            <a:r>
              <a:rPr lang="en-GB" sz="3000" dirty="0" err="1"/>
              <a:t>sécurité</a:t>
            </a:r>
            <a:r>
              <a:rPr lang="en-GB" sz="3000" dirty="0"/>
              <a:t> »: </a:t>
            </a:r>
            <a:r>
              <a:rPr lang="en-GB" sz="3000" dirty="0" smtClean="0"/>
              <a:t>					</a:t>
            </a:r>
            <a:r>
              <a:rPr lang="en-GB" sz="3000" u="sng" dirty="0" smtClean="0">
                <a:hlinkClick r:id="rId5"/>
              </a:rPr>
              <a:t>https</a:t>
            </a:r>
            <a:r>
              <a:rPr lang="en-GB" sz="3000" u="sng" dirty="0">
                <a:hlinkClick r:id="rId5"/>
              </a:rPr>
              <a:t>://</a:t>
            </a:r>
            <a:r>
              <a:rPr lang="en-GB" sz="3000" u="sng" dirty="0" smtClean="0">
                <a:hlinkClick r:id="rId5"/>
              </a:rPr>
              <a:t>home.cern/news/news/computing/computer-security-log-click-be-secure</a:t>
            </a:r>
            <a:endParaRPr lang="en-GB" sz="3000" u="sng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sz="4000" b="1" dirty="0" smtClean="0">
                <a:solidFill>
                  <a:schemeClr val="tx2"/>
                </a:solidFill>
              </a:rPr>
              <a:t>The suggestion is </a:t>
            </a:r>
            <a:r>
              <a:rPr lang="en-GB" sz="4000" b="1" dirty="0">
                <a:solidFill>
                  <a:schemeClr val="tx2"/>
                </a:solidFill>
              </a:rPr>
              <a:t>to proceed as </a:t>
            </a:r>
            <a:r>
              <a:rPr lang="en-GB" sz="4000" b="1" dirty="0" smtClean="0">
                <a:solidFill>
                  <a:schemeClr val="tx2"/>
                </a:solidFill>
              </a:rPr>
              <a:t>follows:</a:t>
            </a:r>
            <a:endParaRPr lang="en-GB" sz="4000" b="1" dirty="0">
              <a:solidFill>
                <a:schemeClr val="tx2"/>
              </a:solidFill>
            </a:endParaRPr>
          </a:p>
          <a:p>
            <a:pPr lvl="0">
              <a:lnSpc>
                <a:spcPct val="120000"/>
              </a:lnSpc>
            </a:pPr>
            <a:r>
              <a:rPr lang="en-GB" sz="3500" dirty="0"/>
              <a:t>W</a:t>
            </a:r>
            <a:r>
              <a:rPr lang="en-GB" sz="3500" dirty="0" smtClean="0"/>
              <a:t>e </a:t>
            </a:r>
            <a:r>
              <a:rPr lang="en-GB" sz="3500" dirty="0"/>
              <a:t>fix the target date to e.g. July 4</a:t>
            </a:r>
            <a:r>
              <a:rPr lang="en-GB" sz="3500" baseline="30000" dirty="0"/>
              <a:t>th </a:t>
            </a:r>
            <a:r>
              <a:rPr lang="en-GB" sz="3500" dirty="0"/>
              <a:t>(people who did not register by then will not be affected and </a:t>
            </a:r>
            <a:r>
              <a:rPr lang="en-GB" sz="3500" dirty="0" smtClean="0"/>
              <a:t>will be contacted later</a:t>
            </a:r>
            <a:r>
              <a:rPr lang="en-GB" sz="3500" dirty="0"/>
              <a:t>)</a:t>
            </a:r>
          </a:p>
          <a:p>
            <a:pPr lvl="0">
              <a:lnSpc>
                <a:spcPct val="120000"/>
              </a:lnSpc>
            </a:pPr>
            <a:r>
              <a:rPr lang="en-GB" sz="3500" dirty="0"/>
              <a:t>C</a:t>
            </a:r>
            <a:r>
              <a:rPr lang="en-GB" sz="3500" dirty="0" smtClean="0"/>
              <a:t>omputer Security will </a:t>
            </a:r>
            <a:r>
              <a:rPr lang="en-GB" sz="3500" dirty="0"/>
              <a:t>send </a:t>
            </a:r>
            <a:r>
              <a:rPr lang="en-GB" sz="3500" dirty="0" smtClean="0"/>
              <a:t>an email to </a:t>
            </a:r>
            <a:r>
              <a:rPr lang="en-GB" sz="3500" dirty="0"/>
              <a:t>the whole group</a:t>
            </a:r>
            <a:r>
              <a:rPr lang="en-GB" sz="3500" dirty="0" smtClean="0"/>
              <a:t>. </a:t>
            </a:r>
            <a:endParaRPr lang="en-GB" sz="3500" dirty="0"/>
          </a:p>
          <a:p>
            <a:pPr lvl="0">
              <a:lnSpc>
                <a:spcPct val="120000"/>
              </a:lnSpc>
            </a:pPr>
            <a:r>
              <a:rPr lang="en-GB" sz="3500" dirty="0" smtClean="0"/>
              <a:t>We </a:t>
            </a:r>
            <a:r>
              <a:rPr lang="en-GB" sz="3500" dirty="0"/>
              <a:t>collect the number of USB-A and USB-C </a:t>
            </a:r>
            <a:r>
              <a:rPr lang="en-GB" sz="3500" dirty="0" err="1"/>
              <a:t>Yubikeys</a:t>
            </a:r>
            <a:r>
              <a:rPr lang="en-GB" sz="3500" dirty="0"/>
              <a:t> needed for your/our colleagues. Note that not everyone needs one as the Smartphone app might be </a:t>
            </a:r>
            <a:r>
              <a:rPr lang="en-GB" sz="3500" dirty="0" smtClean="0"/>
              <a:t>enough.</a:t>
            </a:r>
            <a:endParaRPr lang="en-GB" sz="3500" dirty="0"/>
          </a:p>
          <a:p>
            <a:pPr lvl="1">
              <a:lnSpc>
                <a:spcPct val="120000"/>
              </a:lnSpc>
            </a:pPr>
            <a:endParaRPr lang="en-GB" sz="2500" dirty="0"/>
          </a:p>
          <a:p>
            <a:endParaRPr lang="en-GB" sz="2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588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3DD2367-881F-9131-BE66-FB1057F637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76"/>
          <a:stretch/>
        </p:blipFill>
        <p:spPr>
          <a:xfrm>
            <a:off x="4042700" y="1246484"/>
            <a:ext cx="5058054" cy="4731990"/>
          </a:xfrm>
          <a:prstGeom prst="rect">
            <a:avLst/>
          </a:prstGeom>
        </p:spPr>
      </p:pic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9ED955-CF73-3A7A-A9D2-6DFB1DDAA6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154" y="3764228"/>
            <a:ext cx="3649583" cy="1998222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1E3D3D8B-12E4-1287-34FC-F0AC212F594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38029" y="188568"/>
            <a:ext cx="8535609" cy="813197"/>
          </a:xfrm>
          <a:noFill/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tx2"/>
                </a:solidFill>
              </a:rPr>
              <a:t>Building 140 Project: Site </a:t>
            </a:r>
            <a:r>
              <a:rPr lang="en-US" sz="3600" b="1" dirty="0">
                <a:solidFill>
                  <a:schemeClr val="tx2"/>
                </a:solidFill>
              </a:rPr>
              <a:t>analysis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BF89EBE-B8E1-E534-4FC9-8920A4DF9C77}"/>
              </a:ext>
            </a:extLst>
          </p:cNvPr>
          <p:cNvSpPr txBox="1">
            <a:spLocks/>
          </p:cNvSpPr>
          <p:nvPr/>
        </p:nvSpPr>
        <p:spPr bwMode="auto">
          <a:xfrm>
            <a:off x="238029" y="1821101"/>
            <a:ext cx="3470629" cy="345638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b="0" dirty="0">
                <a:solidFill>
                  <a:schemeClr val="tx2"/>
                </a:solidFill>
              </a:rPr>
              <a:t>General analysis of this part of the </a:t>
            </a:r>
            <a:r>
              <a:rPr lang="en-US" sz="1600" b="0" dirty="0" err="1">
                <a:solidFill>
                  <a:schemeClr val="tx2"/>
                </a:solidFill>
              </a:rPr>
              <a:t>Meyrin</a:t>
            </a:r>
            <a:r>
              <a:rPr lang="en-US" sz="1600" b="0" dirty="0">
                <a:solidFill>
                  <a:schemeClr val="tx2"/>
                </a:solidFill>
              </a:rPr>
              <a:t> site has been carried out.</a:t>
            </a:r>
          </a:p>
          <a:p>
            <a:pPr>
              <a:defRPr/>
            </a:pPr>
            <a:r>
              <a:rPr lang="en-US" sz="1600" b="0" dirty="0">
                <a:solidFill>
                  <a:schemeClr val="tx2"/>
                </a:solidFill>
              </a:rPr>
              <a:t>General circulation flows are taken into account in the development of the Project Requirements.</a:t>
            </a:r>
          </a:p>
          <a:p>
            <a:pPr>
              <a:defRPr/>
            </a:pPr>
            <a:endParaRPr lang="fr-CH" sz="105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02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365127"/>
            <a:ext cx="8535609" cy="815370"/>
          </a:xfrm>
          <a:noFill/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tx2"/>
                </a:solidFill>
              </a:rPr>
              <a:t>Building </a:t>
            </a:r>
            <a:r>
              <a:rPr lang="en-US" sz="3600" b="1" dirty="0" smtClean="0">
                <a:solidFill>
                  <a:schemeClr val="tx2"/>
                </a:solidFill>
              </a:rPr>
              <a:t>140 Status: Project requirements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22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F718C8C-4F24-CED0-CDDB-689C9EB902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716"/>
          <a:stretch/>
        </p:blipFill>
        <p:spPr>
          <a:xfrm>
            <a:off x="3842718" y="4088543"/>
            <a:ext cx="5052889" cy="7798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BCC69E1-5AC6-79CA-1711-541E66DB28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400" y="1550591"/>
            <a:ext cx="3297492" cy="388956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9EA69C5-18A0-79F4-E209-6D5F9763DB30}"/>
              </a:ext>
            </a:extLst>
          </p:cNvPr>
          <p:cNvSpPr/>
          <p:nvPr/>
        </p:nvSpPr>
        <p:spPr>
          <a:xfrm>
            <a:off x="302400" y="1538790"/>
            <a:ext cx="3297492" cy="258230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2D2E5A51-BDBC-2E4D-76E5-5579AFBED8B3}"/>
              </a:ext>
            </a:extLst>
          </p:cNvPr>
          <p:cNvSpPr txBox="1">
            <a:spLocks/>
          </p:cNvSpPr>
          <p:nvPr/>
        </p:nvSpPr>
        <p:spPr bwMode="auto">
          <a:xfrm>
            <a:off x="4355976" y="1602654"/>
            <a:ext cx="4539630" cy="235323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>
              <a:buFontTx/>
              <a:buChar char="-"/>
            </a:pPr>
            <a:r>
              <a:rPr lang="en-US" sz="1050" b="0" dirty="0" smtClean="0">
                <a:solidFill>
                  <a:schemeClr val="tx2"/>
                </a:solidFill>
              </a:rPr>
              <a:t>Update </a:t>
            </a:r>
            <a:r>
              <a:rPr lang="en-US" sz="1050" b="0" dirty="0">
                <a:solidFill>
                  <a:schemeClr val="tx2"/>
                </a:solidFill>
              </a:rPr>
              <a:t>of the space per person in the offices;</a:t>
            </a:r>
          </a:p>
          <a:p>
            <a:pPr marL="214313" indent="-214313">
              <a:buFontTx/>
              <a:buChar char="-"/>
            </a:pPr>
            <a:r>
              <a:rPr lang="en-US" sz="1050" b="0" dirty="0">
                <a:solidFill>
                  <a:schemeClr val="tx2"/>
                </a:solidFill>
              </a:rPr>
              <a:t>All auditoriums gathered in Phase 2;</a:t>
            </a:r>
          </a:p>
          <a:p>
            <a:pPr marL="214313" indent="-214313">
              <a:buFontTx/>
              <a:buChar char="-"/>
            </a:pPr>
            <a:r>
              <a:rPr lang="en-US" sz="1050" b="0" dirty="0">
                <a:solidFill>
                  <a:schemeClr val="tx2"/>
                </a:solidFill>
              </a:rPr>
              <a:t>Different distribution between general common spaces and EP common spaces. Additional space for lactation room and storage;</a:t>
            </a:r>
          </a:p>
          <a:p>
            <a:pPr marL="214313" indent="-214313">
              <a:buFontTx/>
              <a:buChar char="-"/>
            </a:pPr>
            <a:r>
              <a:rPr lang="en-US" sz="1050" b="0" dirty="0">
                <a:solidFill>
                  <a:schemeClr val="tx2"/>
                </a:solidFill>
              </a:rPr>
              <a:t>WC and technical spaces already included in the program;</a:t>
            </a:r>
          </a:p>
          <a:p>
            <a:pPr marL="214313" indent="-214313">
              <a:buFontTx/>
              <a:buChar char="-"/>
            </a:pPr>
            <a:r>
              <a:rPr lang="en-US" sz="1050" b="0" dirty="0">
                <a:solidFill>
                  <a:schemeClr val="tx2"/>
                </a:solidFill>
              </a:rPr>
              <a:t>New cafeteria and entrance hall concept;</a:t>
            </a:r>
          </a:p>
          <a:p>
            <a:pPr marL="214313" indent="-214313">
              <a:buFontTx/>
              <a:buChar char="-"/>
            </a:pPr>
            <a:endParaRPr lang="en-US" sz="1050" b="0" dirty="0">
              <a:solidFill>
                <a:schemeClr val="tx2"/>
              </a:solidFill>
              <a:highlight>
                <a:srgbClr val="FFFF00"/>
              </a:highlight>
            </a:endParaRPr>
          </a:p>
          <a:p>
            <a:pPr>
              <a:spcAft>
                <a:spcPts val="0"/>
              </a:spcAft>
            </a:pPr>
            <a:endParaRPr lang="en-US" sz="1050" b="0" dirty="0">
              <a:solidFill>
                <a:schemeClr val="tx2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7E8E56C-5199-6394-3579-CB006A4420E7}"/>
              </a:ext>
            </a:extLst>
          </p:cNvPr>
          <p:cNvSpPr/>
          <p:nvPr/>
        </p:nvSpPr>
        <p:spPr>
          <a:xfrm>
            <a:off x="5328084" y="4622035"/>
            <a:ext cx="918102" cy="162018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078FCFF5-0913-CB41-D2DC-FE4914EAF0A8}"/>
              </a:ext>
            </a:extLst>
          </p:cNvPr>
          <p:cNvSpPr txBox="1">
            <a:spLocks/>
          </p:cNvSpPr>
          <p:nvPr/>
        </p:nvSpPr>
        <p:spPr bwMode="auto">
          <a:xfrm>
            <a:off x="5328084" y="4909566"/>
            <a:ext cx="3297492" cy="53542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b="0" dirty="0">
                <a:solidFill>
                  <a:schemeClr val="tx1"/>
                </a:solidFill>
              </a:rPr>
              <a:t>Total surface estimated by CERN after adding 30% for all required spaces for the operation of the building and adding 20% for the construction elements.  </a:t>
            </a:r>
            <a:endParaRPr lang="en-US" sz="1050" b="0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>
              <a:spcAft>
                <a:spcPts val="0"/>
              </a:spcAft>
            </a:pPr>
            <a:endParaRPr lang="en-US" sz="1050" b="0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F476DD3-DF6A-E96F-3E10-E1DFDB78C964}"/>
              </a:ext>
            </a:extLst>
          </p:cNvPr>
          <p:cNvSpPr/>
          <p:nvPr/>
        </p:nvSpPr>
        <p:spPr bwMode="auto">
          <a:xfrm>
            <a:off x="8295288" y="4397449"/>
            <a:ext cx="543186" cy="162018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23D38A22-A58C-745E-1000-CDA90BD26C49}"/>
              </a:ext>
            </a:extLst>
          </p:cNvPr>
          <p:cNvSpPr txBox="1">
            <a:spLocks/>
          </p:cNvSpPr>
          <p:nvPr/>
        </p:nvSpPr>
        <p:spPr bwMode="auto">
          <a:xfrm>
            <a:off x="7650342" y="3754121"/>
            <a:ext cx="1188132" cy="21602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50" b="0">
                <a:solidFill>
                  <a:schemeClr val="tx1"/>
                </a:solidFill>
              </a:rPr>
              <a:t>Total surface estimated by CCHE</a:t>
            </a:r>
            <a:endParaRPr lang="en-US" sz="1050" b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algn="r">
              <a:spcAft>
                <a:spcPts val="0"/>
              </a:spcAft>
            </a:pPr>
            <a:endParaRPr lang="en-US" sz="1050" b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368381" y="5628447"/>
            <a:ext cx="858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Outcome of study done last year: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Total space for EP-DT: </a:t>
            </a:r>
            <a:r>
              <a:rPr lang="en-US" dirty="0" smtClean="0">
                <a:solidFill>
                  <a:schemeClr val="tx2"/>
                </a:solidFill>
              </a:rPr>
              <a:t>Offices: 504m</a:t>
            </a:r>
            <a:r>
              <a:rPr lang="en-US" baseline="30000" dirty="0" smtClean="0">
                <a:solidFill>
                  <a:schemeClr val="tx2"/>
                </a:solidFill>
              </a:rPr>
              <a:t>2</a:t>
            </a:r>
            <a:r>
              <a:rPr lang="en-US" dirty="0" smtClean="0">
                <a:solidFill>
                  <a:schemeClr val="tx2"/>
                </a:solidFill>
              </a:rPr>
              <a:t>, Lab- and Workshop space: 1258m</a:t>
            </a:r>
            <a:r>
              <a:rPr lang="en-US" baseline="30000" dirty="0" smtClean="0">
                <a:solidFill>
                  <a:schemeClr val="tx2"/>
                </a:solidFill>
              </a:rPr>
              <a:t>2</a:t>
            </a:r>
            <a:r>
              <a:rPr lang="en-US" dirty="0" smtClean="0">
                <a:solidFill>
                  <a:schemeClr val="tx2"/>
                </a:solidFill>
              </a:rPr>
              <a:t>, Storage: 126m</a:t>
            </a:r>
            <a:r>
              <a:rPr lang="en-US" baseline="30000" dirty="0" smtClean="0">
                <a:solidFill>
                  <a:schemeClr val="tx2"/>
                </a:solidFill>
              </a:rPr>
              <a:t>2</a:t>
            </a:r>
            <a:endParaRPr lang="en-GB" baseline="30000" dirty="0">
              <a:solidFill>
                <a:schemeClr val="tx2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74141" y="2594919"/>
            <a:ext cx="166816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90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792" y="2975457"/>
            <a:ext cx="4243557" cy="1491762"/>
          </a:xfrm>
          <a:prstGeom prst="rect">
            <a:avLst/>
          </a:prstGeom>
        </p:spPr>
      </p:pic>
      <p:pic>
        <p:nvPicPr>
          <p:cNvPr id="19" name="Picture 18" descr="cid:image006.png@01D99F85.B8F3EA4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884" y="3087201"/>
            <a:ext cx="4171315" cy="13785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cid:image003.png@01D99F95.8DC4359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0" y="1615775"/>
            <a:ext cx="4276725" cy="142113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956" y="111769"/>
            <a:ext cx="8229600" cy="913244"/>
          </a:xfrm>
        </p:spPr>
        <p:txBody>
          <a:bodyPr>
            <a:normAutofit fontScale="90000"/>
          </a:bodyPr>
          <a:lstStyle/>
          <a:p>
            <a:r>
              <a:rPr lang="en-GB" dirty="0"/>
              <a:t>D</a:t>
            </a:r>
            <a:r>
              <a:rPr lang="en-GB" dirty="0" smtClean="0"/>
              <a:t>T Bike to Work competition 2023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776" y="1040317"/>
            <a:ext cx="8229600" cy="29759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EP-DT participated with 6 teams (out of 270 CERN wide):</a:t>
            </a:r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23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08729" y="2534086"/>
            <a:ext cx="214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Team led by Soledad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32389" y="3905534"/>
            <a:ext cx="1817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Team led by Joao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80449" y="3896728"/>
            <a:ext cx="201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Team led by Justus</a:t>
            </a:r>
          </a:p>
        </p:txBody>
      </p:sp>
      <p:pic>
        <p:nvPicPr>
          <p:cNvPr id="14" name="Picture 13" descr="cid:image002.png@01D99F84.9C8FCEB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60" y="4588963"/>
            <a:ext cx="4514016" cy="13835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2296989" y="5357970"/>
            <a:ext cx="218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Team led by Dominik</a:t>
            </a:r>
          </a:p>
        </p:txBody>
      </p:sp>
      <p:pic>
        <p:nvPicPr>
          <p:cNvPr id="16" name="Picture 15" descr="cid:image007.png@01D99FD8.F6B2DE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126" y="1525699"/>
            <a:ext cx="6211962" cy="141358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6555221" y="2435473"/>
            <a:ext cx="1972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Team led by Enrico</a:t>
            </a:r>
          </a:p>
        </p:txBody>
      </p:sp>
      <p:pic>
        <p:nvPicPr>
          <p:cNvPr id="20" name="Picture 19" descr="cid:image005.png@01D99F85.4375CA4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716" y="4419785"/>
            <a:ext cx="5240020" cy="155448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6626940" y="5268318"/>
            <a:ext cx="1985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Team led by Eraldo</a:t>
            </a:r>
          </a:p>
        </p:txBody>
      </p:sp>
    </p:spTree>
    <p:extLst>
      <p:ext uri="{BB962C8B-B14F-4D97-AF65-F5344CB8AC3E}">
        <p14:creationId xmlns:p14="http://schemas.microsoft.com/office/powerpoint/2010/main" val="122785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5" grpId="0"/>
      <p:bldP spid="17" grpId="0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Concluding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064" y="1239188"/>
            <a:ext cx="8614224" cy="5117368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We are living in very challenging times, from many viewpoints!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/>
              <a:t>We are committed to support the CERN experiments with the resources available, which are very tight</a:t>
            </a:r>
            <a:r>
              <a:rPr lang="en-GB" sz="2000" dirty="0" smtClean="0"/>
              <a:t>.</a:t>
            </a:r>
            <a:endParaRPr lang="en-GB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/>
                </a:solidFill>
              </a:rPr>
              <a:t>The collaboration with the teams of the experiments is very </a:t>
            </a:r>
            <a:r>
              <a:rPr lang="en-US" sz="2000" dirty="0" smtClean="0">
                <a:solidFill>
                  <a:schemeClr val="tx2"/>
                </a:solidFill>
              </a:rPr>
              <a:t>good</a:t>
            </a:r>
            <a:r>
              <a:rPr lang="en-GB" sz="2000" dirty="0" smtClean="0">
                <a:solidFill>
                  <a:schemeClr val="tx2"/>
                </a:solidFill>
              </a:rPr>
              <a:t>, which is important, as </a:t>
            </a:r>
            <a:r>
              <a:rPr lang="en-GB" sz="2000" dirty="0">
                <a:solidFill>
                  <a:schemeClr val="tx2"/>
                </a:solidFill>
              </a:rPr>
              <a:t>m</a:t>
            </a:r>
            <a:r>
              <a:rPr lang="en-GB" sz="2000" dirty="0" smtClean="0">
                <a:solidFill>
                  <a:schemeClr val="tx2"/>
                </a:solidFill>
              </a:rPr>
              <a:t>uch work is before us, in particular for the Phase II upgrades of ATLAS and CMS.  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It is important to maintain the expertise and facilities of EP-DT and the various services</a:t>
            </a:r>
            <a:r>
              <a:rPr lang="en-GB" sz="2000" dirty="0"/>
              <a:t>.</a:t>
            </a:r>
            <a:r>
              <a:rPr lang="en-GB" sz="2000" dirty="0" smtClean="0"/>
              <a:t>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The age-profile of persons on ICs is</a:t>
            </a:r>
          </a:p>
          <a:p>
            <a:pPr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a concern as </a:t>
            </a:r>
            <a:r>
              <a:rPr lang="en-US" sz="2000" dirty="0" smtClean="0"/>
              <a:t>30</a:t>
            </a:r>
            <a:r>
              <a:rPr lang="en-US" sz="2000" dirty="0"/>
              <a:t>% of the </a:t>
            </a:r>
            <a:r>
              <a:rPr lang="en-US" sz="2000" dirty="0" smtClean="0"/>
              <a:t>staff </a:t>
            </a:r>
            <a:r>
              <a:rPr lang="en-US" sz="2000" dirty="0"/>
              <a:t>will</a:t>
            </a:r>
          </a:p>
          <a:p>
            <a:pPr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retire before the end of the decade</a:t>
            </a:r>
            <a:r>
              <a:rPr lang="en-US" sz="2000" dirty="0" smtClean="0"/>
              <a:t>.</a:t>
            </a:r>
          </a:p>
          <a:p>
            <a:pPr>
              <a:spcBef>
                <a:spcPts val="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en-US" sz="2000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000" b="1" dirty="0" smtClean="0">
                <a:solidFill>
                  <a:schemeClr val="tx2"/>
                </a:solidFill>
              </a:rPr>
              <a:t>We </a:t>
            </a:r>
            <a:r>
              <a:rPr lang="en-US" sz="2000" b="1" dirty="0">
                <a:solidFill>
                  <a:schemeClr val="tx2"/>
                </a:solidFill>
              </a:rPr>
              <a:t>have to ensure continuity of the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solidFill>
                  <a:schemeClr val="tx2"/>
                </a:solidFill>
              </a:rPr>
              <a:t>      competencies in the DT group! 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24</a:t>
            </a:fld>
            <a:endParaRPr lang="en-US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630157316"/>
              </p:ext>
            </p:extLst>
          </p:nvPr>
        </p:nvGraphicFramePr>
        <p:xfrm>
          <a:off x="4954924" y="3894453"/>
          <a:ext cx="3971364" cy="2235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6124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3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3504" y="640287"/>
            <a:ext cx="8229600" cy="20449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53" y="2843034"/>
            <a:ext cx="8188957" cy="250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80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971" y="28136"/>
            <a:ext cx="8229600" cy="1011771"/>
          </a:xfrm>
        </p:spPr>
        <p:txBody>
          <a:bodyPr>
            <a:normAutofit/>
          </a:bodyPr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971" y="1152521"/>
            <a:ext cx="8483600" cy="5182800"/>
          </a:xfrm>
        </p:spPr>
        <p:txBody>
          <a:bodyPr>
            <a:normAutofit lnSpcReduction="10000"/>
          </a:bodyPr>
          <a:lstStyle/>
          <a:p>
            <a:r>
              <a:rPr lang="en-GB" sz="2400" b="1" dirty="0"/>
              <a:t>Overview of </a:t>
            </a:r>
            <a:r>
              <a:rPr lang="en-GB" sz="2400" b="1" dirty="0" smtClean="0"/>
              <a:t>the EP-DT group composition</a:t>
            </a:r>
            <a:endParaRPr lang="en-GB" sz="2400" b="1" dirty="0"/>
          </a:p>
          <a:p>
            <a:pPr marL="457200" lvl="1" indent="0">
              <a:buNone/>
            </a:pPr>
            <a:endParaRPr lang="en-GB" sz="2400" dirty="0"/>
          </a:p>
          <a:p>
            <a:r>
              <a:rPr lang="en-GB" sz="2400" b="1" dirty="0" smtClean="0"/>
              <a:t>Some of the main activities of the group</a:t>
            </a:r>
          </a:p>
          <a:p>
            <a:pPr marL="0" indent="0">
              <a:buNone/>
            </a:pPr>
            <a:r>
              <a:rPr lang="en-GB" sz="2400" b="1" dirty="0" smtClean="0"/>
              <a:t>     on Projects to which we contribute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1" dirty="0" smtClean="0"/>
              <a:t>Details can be fond in the EP-DT Annual Report</a:t>
            </a:r>
          </a:p>
          <a:p>
            <a:pPr marL="457200" lvl="1" indent="0">
              <a:buNone/>
            </a:pPr>
            <a:r>
              <a:rPr lang="en-GB" sz="2000" b="1" dirty="0"/>
              <a:t> </a:t>
            </a:r>
            <a:r>
              <a:rPr lang="en-GB" sz="2000" b="1" dirty="0" smtClean="0"/>
              <a:t>    to be released soon…</a:t>
            </a:r>
            <a:endParaRPr lang="en-GB" sz="2000" dirty="0" smtClean="0"/>
          </a:p>
          <a:p>
            <a:pPr marL="0" indent="0">
              <a:buNone/>
            </a:pPr>
            <a:endParaRPr lang="en-GB" sz="2600" b="1" dirty="0"/>
          </a:p>
          <a:p>
            <a:r>
              <a:rPr lang="en-GB" sz="2600" b="1" dirty="0" smtClean="0"/>
              <a:t>Things coming up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b="1" dirty="0" smtClean="0"/>
              <a:t>News </a:t>
            </a:r>
            <a:r>
              <a:rPr lang="en-GB" sz="2200" b="1" dirty="0"/>
              <a:t>about building 140+ </a:t>
            </a:r>
            <a:endParaRPr lang="en-GB" sz="2200" b="1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b="1" dirty="0" smtClean="0"/>
              <a:t>Two-factor </a:t>
            </a:r>
            <a:r>
              <a:rPr lang="en-GB" sz="2200" b="1" dirty="0"/>
              <a:t>authentication</a:t>
            </a:r>
          </a:p>
          <a:p>
            <a:pPr marL="0" indent="0">
              <a:buNone/>
            </a:pPr>
            <a:endParaRPr lang="en-GB" sz="2600" b="1" dirty="0"/>
          </a:p>
          <a:p>
            <a:r>
              <a:rPr lang="en-GB" sz="2600" b="1" dirty="0" smtClean="0"/>
              <a:t>Concluding remarks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30074">
            <a:off x="6387216" y="1910985"/>
            <a:ext cx="2465568" cy="35194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34335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" name="TextBox 27"/>
          <p:cNvSpPr>
            <a:spLocks/>
          </p:cNvSpPr>
          <p:nvPr/>
        </p:nvSpPr>
        <p:spPr bwMode="auto">
          <a:xfrm>
            <a:off x="1847949" y="37772"/>
            <a:ext cx="57340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4000" b="1" spc="85" dirty="0" smtClean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Organigram EP-DT Group</a:t>
            </a:r>
            <a:endParaRPr lang="en-US" sz="4000" b="1" spc="85" dirty="0">
              <a:solidFill>
                <a:schemeClr val="accent1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62" name="TextBox 43"/>
          <p:cNvSpPr>
            <a:spLocks/>
          </p:cNvSpPr>
          <p:nvPr/>
        </p:nvSpPr>
        <p:spPr bwMode="auto">
          <a:xfrm>
            <a:off x="3360341" y="6382120"/>
            <a:ext cx="2459113" cy="250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025" b="1" dirty="0">
                <a:solidFill>
                  <a:schemeClr val="accent1"/>
                </a:solidFill>
              </a:rPr>
              <a:t>http://ep-dep-dt.web.cern.ch</a:t>
            </a:r>
            <a:endParaRPr sz="384" dirty="0"/>
          </a:p>
        </p:txBody>
      </p:sp>
      <p:pic>
        <p:nvPicPr>
          <p:cNvPr id="233" name="Picture 2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0126" y="675386"/>
            <a:ext cx="9294997" cy="5428526"/>
          </a:xfrm>
          <a:prstGeom prst="rect">
            <a:avLst/>
          </a:prstGeom>
        </p:spPr>
      </p:pic>
      <p:sp>
        <p:nvSpPr>
          <p:cNvPr id="234" name="Oval 233"/>
          <p:cNvSpPr/>
          <p:nvPr/>
        </p:nvSpPr>
        <p:spPr>
          <a:xfrm>
            <a:off x="2038537" y="3038400"/>
            <a:ext cx="388800" cy="532800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5" name="Oval 304"/>
          <p:cNvSpPr/>
          <p:nvPr/>
        </p:nvSpPr>
        <p:spPr bwMode="auto">
          <a:xfrm>
            <a:off x="4839600" y="3032400"/>
            <a:ext cx="388800" cy="532800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4" name="Group 253"/>
          <p:cNvGrpSpPr/>
          <p:nvPr/>
        </p:nvGrpSpPr>
        <p:grpSpPr>
          <a:xfrm>
            <a:off x="3714815" y="2455288"/>
            <a:ext cx="5366556" cy="615553"/>
            <a:chOff x="833828" y="786921"/>
            <a:chExt cx="5366556" cy="615553"/>
          </a:xfrm>
        </p:grpSpPr>
        <p:sp>
          <p:nvSpPr>
            <p:cNvPr id="235" name="TextBox 234"/>
            <p:cNvSpPr txBox="1"/>
            <p:nvPr/>
          </p:nvSpPr>
          <p:spPr>
            <a:xfrm>
              <a:off x="833828" y="786921"/>
              <a:ext cx="5366556" cy="615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GB" dirty="0" smtClean="0"/>
                <a:t>          </a:t>
              </a:r>
              <a:r>
                <a:rPr lang="en-GB" sz="1600" dirty="0" smtClean="0"/>
                <a:t>Many thanks to Giovanna for having led and contributed</a:t>
              </a:r>
            </a:p>
            <a:p>
              <a:pPr>
                <a:spcAft>
                  <a:spcPts val="1200"/>
                </a:spcAft>
              </a:pPr>
              <a:r>
                <a:rPr lang="en-GB" sz="1600" dirty="0" smtClean="0"/>
                <a:t>	  to the DT-DI section so well over the past 7 years !</a:t>
              </a:r>
              <a:endParaRPr lang="en-GB" sz="1600" dirty="0"/>
            </a:p>
          </p:txBody>
        </p:sp>
        <p:pic>
          <p:nvPicPr>
            <p:cNvPr id="308" name="Picture 12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964259" y="806486"/>
              <a:ext cx="426130" cy="570073"/>
            </a:xfrm>
            <a:prstGeom prst="rect">
              <a:avLst/>
            </a:prstGeom>
          </p:spPr>
        </p:pic>
      </p:grpSp>
      <p:sp>
        <p:nvSpPr>
          <p:cNvPr id="310" name="Oval 309"/>
          <p:cNvSpPr/>
          <p:nvPr/>
        </p:nvSpPr>
        <p:spPr bwMode="auto">
          <a:xfrm>
            <a:off x="4389250" y="1888096"/>
            <a:ext cx="388800" cy="532800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5" name="Group 254"/>
          <p:cNvGrpSpPr/>
          <p:nvPr/>
        </p:nvGrpSpPr>
        <p:grpSpPr>
          <a:xfrm>
            <a:off x="1913159" y="4674478"/>
            <a:ext cx="5366556" cy="615553"/>
            <a:chOff x="1913159" y="4674478"/>
            <a:chExt cx="5366556" cy="615553"/>
          </a:xfrm>
        </p:grpSpPr>
        <p:sp>
          <p:nvSpPr>
            <p:cNvPr id="311" name="TextBox 310"/>
            <p:cNvSpPr txBox="1"/>
            <p:nvPr/>
          </p:nvSpPr>
          <p:spPr bwMode="auto">
            <a:xfrm>
              <a:off x="1913159" y="4674478"/>
              <a:ext cx="5366556" cy="6155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GB" dirty="0" smtClean="0"/>
                <a:t>          </a:t>
              </a:r>
              <a:r>
                <a:rPr lang="en-GB" sz="1600" dirty="0" smtClean="0"/>
                <a:t>Many thanks to Leszek for having led and contributed</a:t>
              </a:r>
            </a:p>
            <a:p>
              <a:pPr>
                <a:spcAft>
                  <a:spcPts val="1200"/>
                </a:spcAft>
              </a:pPr>
              <a:r>
                <a:rPr lang="en-GB" sz="1600" dirty="0" smtClean="0"/>
                <a:t>	  to the GDD and RD51 so well over the past 15 years !</a:t>
              </a:r>
              <a:endParaRPr lang="en-GB" sz="1600" dirty="0"/>
            </a:p>
          </p:txBody>
        </p:sp>
        <p:pic>
          <p:nvPicPr>
            <p:cNvPr id="312" name="Picture 64" descr="none">
              <a:hlinkClick r:id="rId5"/>
            </p:cNvPr>
            <p:cNvPicPr/>
            <p:nvPr/>
          </p:nvPicPr>
          <p:blipFill>
            <a:blip r:embed="rId6"/>
            <a:stretch/>
          </p:blipFill>
          <p:spPr bwMode="auto">
            <a:xfrm>
              <a:off x="2013221" y="4707607"/>
              <a:ext cx="414116" cy="52827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</p:spPr>
        </p:pic>
      </p:grpSp>
      <p:sp>
        <p:nvSpPr>
          <p:cNvPr id="313" name="Oval 312"/>
          <p:cNvSpPr/>
          <p:nvPr/>
        </p:nvSpPr>
        <p:spPr bwMode="auto">
          <a:xfrm>
            <a:off x="7946634" y="5144856"/>
            <a:ext cx="388800" cy="532800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989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0" animBg="1"/>
      <p:bldP spid="305" grpId="0" animBg="1"/>
      <p:bldP spid="310" grpId="0" animBg="1"/>
      <p:bldP spid="3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602"/>
            <a:ext cx="8229600" cy="81811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EP-DT Composition and Structure</a:t>
            </a:r>
            <a:endParaRPr lang="en-GB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1"/>
            <p:extLst/>
          </p:nvPr>
        </p:nvGraphicFramePr>
        <p:xfrm>
          <a:off x="4690628" y="774323"/>
          <a:ext cx="4038600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>
                  <a:extLst>
                    <a:ext uri="{9D8B030D-6E8A-4147-A177-3AD203B41FA5}">
                      <a16:colId xmlns:a16="http://schemas.microsoft.com/office/drawing/2014/main" val="5882102"/>
                    </a:ext>
                  </a:extLst>
                </a:gridCol>
                <a:gridCol w="2019300">
                  <a:extLst>
                    <a:ext uri="{9D8B030D-6E8A-4147-A177-3AD203B41FA5}">
                      <a16:colId xmlns:a16="http://schemas.microsoft.com/office/drawing/2014/main" val="4554296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Personnel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FTE 2023</a:t>
                      </a:r>
                      <a:r>
                        <a:rPr lang="en-GB" baseline="0" dirty="0" smtClean="0"/>
                        <a:t>    (2022)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944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Staff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 84                 (87)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1047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Fellows / TTE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 31                 (35)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9916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PJAS/COAS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   3                   (5)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195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Doct</a:t>
                      </a:r>
                      <a:r>
                        <a:rPr lang="en-US" sz="1600" dirty="0" smtClean="0"/>
                        <a:t>. Students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 20                 (16)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414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Tech. Students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 </a:t>
                      </a:r>
                      <a:r>
                        <a:rPr lang="en-GB" baseline="0" dirty="0" smtClean="0"/>
                        <a:t>11</a:t>
                      </a:r>
                      <a:r>
                        <a:rPr lang="en-GB" dirty="0" smtClean="0"/>
                        <a:t>           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      (10)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415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Trainees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   9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                  (3) 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5714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FSU PH-02:</a:t>
                      </a:r>
                    </a:p>
                    <a:p>
                      <a:r>
                        <a:rPr lang="en-US" sz="1800" dirty="0" smtClean="0"/>
                        <a:t>FSU</a:t>
                      </a:r>
                      <a:r>
                        <a:rPr lang="en-US" sz="1800" baseline="0" dirty="0" smtClean="0"/>
                        <a:t> PH-40: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 16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          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     (16)</a:t>
                      </a:r>
                    </a:p>
                    <a:p>
                      <a:r>
                        <a:rPr lang="en-GB" dirty="0" smtClean="0"/>
                        <a:t>   16                 (13)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0268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Contributing</a:t>
                      </a:r>
                      <a:r>
                        <a:rPr lang="en-US" sz="1600" baseline="0" dirty="0" smtClean="0"/>
                        <a:t> Retirees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   6                   (5)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588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Total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 196               (190)  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126776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75930" y="6396193"/>
            <a:ext cx="2133600" cy="365125"/>
          </a:xfrm>
        </p:spPr>
        <p:txBody>
          <a:bodyPr/>
          <a:lstStyle/>
          <a:p>
            <a:fld id="{1C1D1EDF-93B2-804D-ACEB-DB49636CB5FB}" type="slidenum">
              <a:rPr lang="en-US" smtClean="0"/>
              <a:t>6</a:t>
            </a:fld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07899" y="4828097"/>
            <a:ext cx="84213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Comments: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 number of Staff members is reduced slightly, but two more staff will be hired still this year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1</a:t>
            </a:r>
            <a:r>
              <a:rPr lang="en-GB" sz="1400" dirty="0" smtClean="0"/>
              <a:t> Staff members (included in the counting) is on long term sick-leave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Many Fellows, DOCT and TECH are affiliated to DT, but are only partially on DT quota.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 Field Support Units PH-02 and PH-40 are crucial to fulfil our mission (~15% of workforce).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half" idx="2"/>
            <p:extLst/>
          </p:nvPr>
        </p:nvGraphicFramePr>
        <p:xfrm>
          <a:off x="370258" y="774323"/>
          <a:ext cx="4038600" cy="3997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2105">
                  <a:extLst>
                    <a:ext uri="{9D8B030D-6E8A-4147-A177-3AD203B41FA5}">
                      <a16:colId xmlns:a16="http://schemas.microsoft.com/office/drawing/2014/main" val="4175349554"/>
                    </a:ext>
                  </a:extLst>
                </a:gridCol>
                <a:gridCol w="1246495">
                  <a:extLst>
                    <a:ext uri="{9D8B030D-6E8A-4147-A177-3AD203B41FA5}">
                      <a16:colId xmlns:a16="http://schemas.microsoft.com/office/drawing/2014/main" val="40330610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Persons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902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Technology</a:t>
                      </a:r>
                      <a:r>
                        <a:rPr lang="en-GB" sz="1400" b="1" baseline="0" dirty="0" smtClean="0"/>
                        <a:t> &amp;Physics (TP)</a:t>
                      </a:r>
                    </a:p>
                    <a:p>
                      <a:r>
                        <a:rPr lang="en-GB" sz="1400" baseline="0" dirty="0" smtClean="0"/>
                        <a:t>SL: Thierry Gys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MPE:         13 MPA etc.</a:t>
                      </a:r>
                      <a:r>
                        <a:rPr lang="en-GB" sz="1400" baseline="0" dirty="0" smtClean="0"/>
                        <a:t>    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212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Detector Development (DD)</a:t>
                      </a:r>
                    </a:p>
                    <a:p>
                      <a:r>
                        <a:rPr lang="en-GB" sz="1400" dirty="0" smtClean="0"/>
                        <a:t>SL:</a:t>
                      </a:r>
                      <a:r>
                        <a:rPr lang="en-GB" sz="1400" baseline="0" dirty="0" smtClean="0"/>
                        <a:t> Petra Riedler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MPE:         18</a:t>
                      </a:r>
                    </a:p>
                    <a:p>
                      <a:r>
                        <a:rPr lang="en-GB" sz="1400" dirty="0" smtClean="0"/>
                        <a:t>MPA etc.</a:t>
                      </a:r>
                      <a:r>
                        <a:rPr lang="en-GB" sz="1400" baseline="0" dirty="0" smtClean="0"/>
                        <a:t>   10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429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Fluidic</a:t>
                      </a:r>
                      <a:r>
                        <a:rPr lang="en-GB" sz="1400" b="1" baseline="0" dirty="0" smtClean="0"/>
                        <a:t> Systems (FS)</a:t>
                      </a:r>
                    </a:p>
                    <a:p>
                      <a:r>
                        <a:rPr lang="en-GB" sz="1400" baseline="0" dirty="0" smtClean="0"/>
                        <a:t>SL: Paolo Petagna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MPE:         28</a:t>
                      </a:r>
                    </a:p>
                    <a:p>
                      <a:r>
                        <a:rPr lang="en-GB" sz="1400" dirty="0" smtClean="0"/>
                        <a:t>MPA etc.</a:t>
                      </a:r>
                      <a:r>
                        <a:rPr lang="en-GB" sz="1400" baseline="0" dirty="0" smtClean="0"/>
                        <a:t>   16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151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Detector</a:t>
                      </a:r>
                      <a:r>
                        <a:rPr lang="en-GB" sz="1400" b="1" baseline="0" dirty="0" smtClean="0"/>
                        <a:t> Interface (DI)</a:t>
                      </a:r>
                    </a:p>
                    <a:p>
                      <a:r>
                        <a:rPr lang="en-GB" sz="1400" baseline="0" dirty="0" smtClean="0"/>
                        <a:t>SL: Xavier Pons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MPE:         10</a:t>
                      </a:r>
                    </a:p>
                    <a:p>
                      <a:r>
                        <a:rPr lang="en-GB" sz="1400" dirty="0" smtClean="0"/>
                        <a:t>MPA etc.</a:t>
                      </a:r>
                      <a:r>
                        <a:rPr lang="en-GB" sz="1400" baseline="0" dirty="0" smtClean="0"/>
                        <a:t>    6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1143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Engineering Facilities</a:t>
                      </a:r>
                      <a:r>
                        <a:rPr lang="en-GB" sz="1400" b="1" baseline="0" dirty="0" smtClean="0"/>
                        <a:t> (EF)</a:t>
                      </a:r>
                    </a:p>
                    <a:p>
                      <a:r>
                        <a:rPr lang="en-GB" sz="1400" dirty="0" smtClean="0"/>
                        <a:t>SL: Hans Danielsson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MPE:         12</a:t>
                      </a:r>
                    </a:p>
                    <a:p>
                      <a:r>
                        <a:rPr lang="en-GB" sz="1400" dirty="0" smtClean="0"/>
                        <a:t>MPA</a:t>
                      </a:r>
                      <a:r>
                        <a:rPr lang="en-GB" sz="1400" baseline="0" dirty="0" smtClean="0"/>
                        <a:t> etc.    1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530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Engineering</a:t>
                      </a:r>
                      <a:r>
                        <a:rPr lang="en-GB" sz="1400" b="1" baseline="0" dirty="0" smtClean="0"/>
                        <a:t> Office (EO)</a:t>
                      </a:r>
                    </a:p>
                    <a:p>
                      <a:r>
                        <a:rPr lang="en-GB" sz="1400" baseline="0" dirty="0" smtClean="0"/>
                        <a:t>SL: Andrea Catinaccio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MPE:         15</a:t>
                      </a:r>
                    </a:p>
                    <a:p>
                      <a:r>
                        <a:rPr lang="en-GB" sz="1400" dirty="0" smtClean="0"/>
                        <a:t>MPA etc.</a:t>
                      </a:r>
                      <a:r>
                        <a:rPr lang="en-GB" sz="1400" baseline="0" dirty="0" smtClean="0"/>
                        <a:t>    4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447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Construction &amp; Operations (CO)</a:t>
                      </a:r>
                    </a:p>
                    <a:p>
                      <a:r>
                        <a:rPr lang="en-GB" sz="1400" dirty="0" smtClean="0"/>
                        <a:t>SL: Antti Onnela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MPE:         19</a:t>
                      </a:r>
                    </a:p>
                    <a:p>
                      <a:r>
                        <a:rPr lang="en-GB" sz="1400" dirty="0" smtClean="0"/>
                        <a:t>MPA etc.</a:t>
                      </a:r>
                      <a:r>
                        <a:rPr lang="en-GB" sz="1400" baseline="0" dirty="0" smtClean="0"/>
                        <a:t>    2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8791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391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5824314" y="2287543"/>
            <a:ext cx="11386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50" b="1" dirty="0"/>
              <a:t>Maria </a:t>
            </a:r>
            <a:endParaRPr lang="fr-CH" sz="1050" b="1" dirty="0" smtClean="0"/>
          </a:p>
          <a:p>
            <a:pPr algn="ctr"/>
            <a:r>
              <a:rPr lang="fr-CH" sz="1050" b="1" dirty="0" smtClean="0"/>
              <a:t>RAMOS</a:t>
            </a:r>
            <a:endParaRPr lang="fr-CH" sz="1050" b="1" dirty="0"/>
          </a:p>
          <a:p>
            <a:pPr algn="ctr"/>
            <a:r>
              <a:rPr lang="fr-CH" sz="1050" dirty="0" smtClean="0"/>
              <a:t>12.06. to 01.09.</a:t>
            </a:r>
          </a:p>
          <a:p>
            <a:pPr algn="ctr"/>
            <a:r>
              <a:rPr lang="fr-CH" sz="1050" dirty="0" smtClean="0"/>
              <a:t>SV: G. RIGOLETTI</a:t>
            </a:r>
            <a:endParaRPr lang="fr-CH" sz="105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43"/>
            <a:ext cx="8229600" cy="903777"/>
          </a:xfrm>
        </p:spPr>
        <p:txBody>
          <a:bodyPr/>
          <a:lstStyle/>
          <a:p>
            <a:r>
              <a:rPr lang="en-GB" dirty="0" smtClean="0"/>
              <a:t>EP-DT Summer Students 2023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5415" y="5118784"/>
            <a:ext cx="8229600" cy="105273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000" b="1" dirty="0" smtClean="0">
                <a:solidFill>
                  <a:schemeClr val="accent1">
                    <a:lumMod val="50000"/>
                  </a:schemeClr>
                </a:solidFill>
              </a:rPr>
              <a:t>Welcome to EP-DT! We wish a very profitable time at CERN!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 smtClean="0"/>
              <a:t>We have scheduled three sessions during the summer, in which you will have an opportunity to present your work: </a:t>
            </a:r>
            <a:r>
              <a:rPr lang="en-GB" sz="1800" b="1" dirty="0" smtClean="0"/>
              <a:t>July 25, August </a:t>
            </a:r>
            <a:r>
              <a:rPr lang="en-GB" sz="1800" b="1" dirty="0"/>
              <a:t>8</a:t>
            </a:r>
            <a:r>
              <a:rPr lang="en-GB" sz="1800" b="1" dirty="0" smtClean="0"/>
              <a:t> and August 22 (always AM)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600" dirty="0" smtClean="0"/>
              <a:t>The aim is to have each time 4 presentations </a:t>
            </a:r>
            <a:endParaRPr lang="en-GB" sz="1600" dirty="0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238" y="1061247"/>
            <a:ext cx="946610" cy="1258992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1870048" y="2286760"/>
            <a:ext cx="14422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50" b="1" dirty="0"/>
              <a:t>Elias </a:t>
            </a:r>
            <a:endParaRPr lang="fr-CH" sz="1050" b="1" dirty="0" smtClean="0"/>
          </a:p>
          <a:p>
            <a:pPr algn="ctr"/>
            <a:r>
              <a:rPr lang="fr-CH" sz="1050" b="1" dirty="0" smtClean="0"/>
              <a:t>St </a:t>
            </a:r>
            <a:r>
              <a:rPr lang="fr-CH" sz="1050" b="1" dirty="0"/>
              <a:t>ONGE ARNQVIST</a:t>
            </a:r>
          </a:p>
          <a:p>
            <a:pPr algn="ctr"/>
            <a:r>
              <a:rPr lang="fr-CH" sz="1050" dirty="0" smtClean="0"/>
              <a:t>05.06. to 25.08 </a:t>
            </a:r>
          </a:p>
          <a:p>
            <a:pPr algn="ctr"/>
            <a:r>
              <a:rPr lang="fr-CH" sz="1050" dirty="0" smtClean="0"/>
              <a:t>SV: Moritz </a:t>
            </a:r>
            <a:r>
              <a:rPr lang="fr-CH" sz="1050" dirty="0"/>
              <a:t>WIEHE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4485123" y="1067633"/>
            <a:ext cx="1205817" cy="1962467"/>
            <a:chOff x="4111524" y="3741916"/>
            <a:chExt cx="1205817" cy="1962467"/>
          </a:xfrm>
        </p:grpSpPr>
        <p:sp>
          <p:nvSpPr>
            <p:cNvPr id="56" name="TextBox 13"/>
            <p:cNvSpPr txBox="1"/>
            <p:nvPr/>
          </p:nvSpPr>
          <p:spPr>
            <a:xfrm>
              <a:off x="4111524" y="4965719"/>
              <a:ext cx="120581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CH" sz="1050" b="1" dirty="0" smtClean="0"/>
                <a:t>Zachary  </a:t>
              </a:r>
            </a:p>
            <a:p>
              <a:pPr algn="ctr"/>
              <a:r>
                <a:rPr lang="fr-CH" sz="1050" b="1" dirty="0" smtClean="0"/>
                <a:t>ZAWISZA</a:t>
              </a:r>
            </a:p>
            <a:p>
              <a:pPr algn="ctr"/>
              <a:r>
                <a:rPr lang="fr-CH" sz="1050" dirty="0" smtClean="0"/>
                <a:t>12.06 to 11.08.</a:t>
              </a:r>
            </a:p>
            <a:p>
              <a:pPr algn="ctr"/>
              <a:r>
                <a:rPr lang="fr-CH" sz="1050" dirty="0" smtClean="0"/>
                <a:t>SV: M. KRAWCZYK</a:t>
              </a:r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44898" y="3741916"/>
              <a:ext cx="949211" cy="1262449"/>
            </a:xfrm>
            <a:prstGeom prst="rect">
              <a:avLst/>
            </a:prstGeom>
          </p:spPr>
        </p:pic>
      </p:grpSp>
      <p:grpSp>
        <p:nvGrpSpPr>
          <p:cNvPr id="58" name="Group 57"/>
          <p:cNvGrpSpPr/>
          <p:nvPr/>
        </p:nvGrpSpPr>
        <p:grpSpPr>
          <a:xfrm>
            <a:off x="3205537" y="1061248"/>
            <a:ext cx="1211897" cy="1960364"/>
            <a:chOff x="1488531" y="3723964"/>
            <a:chExt cx="1211897" cy="1960364"/>
          </a:xfrm>
        </p:grpSpPr>
        <p:sp>
          <p:nvSpPr>
            <p:cNvPr id="59" name="TextBox 20"/>
            <p:cNvSpPr txBox="1"/>
            <p:nvPr/>
          </p:nvSpPr>
          <p:spPr>
            <a:xfrm>
              <a:off x="1488531" y="4945664"/>
              <a:ext cx="121189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CH" sz="1050" b="1" dirty="0" smtClean="0"/>
                <a:t>Diego </a:t>
              </a:r>
            </a:p>
            <a:p>
              <a:pPr algn="ctr"/>
              <a:r>
                <a:rPr lang="fr-CH" sz="1050" b="1" dirty="0" smtClean="0"/>
                <a:t>VASQUEZ LEVANO  </a:t>
              </a:r>
            </a:p>
            <a:p>
              <a:pPr algn="ctr"/>
              <a:r>
                <a:rPr lang="fr-CH" sz="1050" dirty="0"/>
                <a:t> </a:t>
              </a:r>
              <a:r>
                <a:rPr lang="fr-CH" sz="1050" dirty="0" smtClean="0"/>
                <a:t>05.06 to 28.07.</a:t>
              </a:r>
            </a:p>
            <a:p>
              <a:pPr algn="ctr"/>
              <a:r>
                <a:rPr lang="fr-CH" sz="1050" dirty="0" smtClean="0"/>
                <a:t>SV: F. RAVOTTI</a:t>
              </a:r>
            </a:p>
          </p:txBody>
        </p:sp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1630029" y="3723964"/>
              <a:ext cx="953135" cy="1267670"/>
            </a:xfrm>
            <a:prstGeom prst="rect">
              <a:avLst/>
            </a:prstGeom>
          </p:spPr>
        </p:pic>
      </p:grpSp>
      <p:sp>
        <p:nvSpPr>
          <p:cNvPr id="4" name="Rectangle 3"/>
          <p:cNvSpPr/>
          <p:nvPr/>
        </p:nvSpPr>
        <p:spPr>
          <a:xfrm>
            <a:off x="813007" y="2292407"/>
            <a:ext cx="109196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50" b="1" dirty="0" err="1">
                <a:solidFill>
                  <a:srgbClr val="000000"/>
                </a:solidFill>
              </a:rPr>
              <a:t>Juha</a:t>
            </a:r>
            <a:r>
              <a:rPr lang="en-GB" sz="1050" b="1" dirty="0">
                <a:solidFill>
                  <a:srgbClr val="000000"/>
                </a:solidFill>
              </a:rPr>
              <a:t> William </a:t>
            </a:r>
            <a:endParaRPr lang="en-GB" sz="1050" b="1" dirty="0" smtClean="0">
              <a:solidFill>
                <a:srgbClr val="000000"/>
              </a:solidFill>
            </a:endParaRPr>
          </a:p>
          <a:p>
            <a:pPr algn="ctr"/>
            <a:r>
              <a:rPr lang="en-GB" sz="1050" b="1" dirty="0" smtClean="0">
                <a:solidFill>
                  <a:srgbClr val="000000"/>
                </a:solidFill>
              </a:rPr>
              <a:t>NUMMI</a:t>
            </a:r>
          </a:p>
          <a:p>
            <a:pPr algn="ctr"/>
            <a:r>
              <a:rPr lang="en-GB" sz="1050" dirty="0" smtClean="0">
                <a:solidFill>
                  <a:srgbClr val="000000"/>
                </a:solidFill>
              </a:rPr>
              <a:t>01.06 to 31.08.</a:t>
            </a:r>
          </a:p>
          <a:p>
            <a:pPr algn="ctr"/>
            <a:r>
              <a:rPr lang="en-GB" sz="1050" dirty="0" smtClean="0">
                <a:solidFill>
                  <a:srgbClr val="000000"/>
                </a:solidFill>
              </a:rPr>
              <a:t>SV Fl. Brunbauer</a:t>
            </a:r>
            <a:endParaRPr lang="en-GB" sz="1050" dirty="0"/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02618" y="1057827"/>
            <a:ext cx="961152" cy="1278332"/>
          </a:xfrm>
          <a:prstGeom prst="rect">
            <a:avLst/>
          </a:prstGeom>
        </p:spPr>
      </p:pic>
      <p:grpSp>
        <p:nvGrpSpPr>
          <p:cNvPr id="62" name="Group 61"/>
          <p:cNvGrpSpPr/>
          <p:nvPr/>
        </p:nvGrpSpPr>
        <p:grpSpPr>
          <a:xfrm>
            <a:off x="7057992" y="1055383"/>
            <a:ext cx="1213098" cy="1959966"/>
            <a:chOff x="1369520" y="713615"/>
            <a:chExt cx="1213098" cy="1959966"/>
          </a:xfrm>
        </p:grpSpPr>
        <p:sp>
          <p:nvSpPr>
            <p:cNvPr id="63" name="TextBox 19"/>
            <p:cNvSpPr txBox="1"/>
            <p:nvPr/>
          </p:nvSpPr>
          <p:spPr>
            <a:xfrm>
              <a:off x="1369520" y="1934917"/>
              <a:ext cx="121309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CH" sz="1050" b="1" dirty="0" err="1" smtClean="0"/>
                <a:t>Chiara</a:t>
              </a:r>
              <a:r>
                <a:rPr lang="fr-CH" sz="1050" b="1" dirty="0" smtClean="0"/>
                <a:t> </a:t>
              </a:r>
            </a:p>
            <a:p>
              <a:pPr algn="ctr"/>
              <a:r>
                <a:rPr lang="fr-CH" sz="1050" b="1" dirty="0" smtClean="0"/>
                <a:t>VOLPATO</a:t>
              </a:r>
              <a:endParaRPr lang="fr-CH" sz="1050" dirty="0" smtClean="0"/>
            </a:p>
            <a:p>
              <a:pPr algn="ctr"/>
              <a:r>
                <a:rPr lang="fr-CH" sz="1050" dirty="0" smtClean="0"/>
                <a:t>12.06 to 08.09.</a:t>
              </a:r>
            </a:p>
            <a:p>
              <a:pPr algn="ctr"/>
              <a:r>
                <a:rPr lang="fr-CH" sz="1050" dirty="0" smtClean="0"/>
                <a:t>SV: F BRUNBAUER</a:t>
              </a:r>
            </a:p>
          </p:txBody>
        </p:sp>
        <p:pic>
          <p:nvPicPr>
            <p:cNvPr id="64" name="Picture 6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88334" y="713615"/>
              <a:ext cx="951020" cy="1264856"/>
            </a:xfrm>
            <a:prstGeom prst="rect">
              <a:avLst/>
            </a:prstGeom>
          </p:spPr>
        </p:pic>
      </p:grpSp>
      <p:pic>
        <p:nvPicPr>
          <p:cNvPr id="65" name="Picture 6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5500" y="3004109"/>
            <a:ext cx="978972" cy="135140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17854" y="4317538"/>
            <a:ext cx="121984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050" b="1" dirty="0" err="1"/>
              <a:t>Uzay</a:t>
            </a:r>
            <a:r>
              <a:rPr lang="fr-CH" sz="1050" b="1" dirty="0"/>
              <a:t> </a:t>
            </a:r>
            <a:r>
              <a:rPr lang="fr-CH" sz="1050" b="1" dirty="0" smtClean="0"/>
              <a:t>Tan </a:t>
            </a:r>
          </a:p>
          <a:p>
            <a:pPr algn="ctr"/>
            <a:r>
              <a:rPr lang="fr-CH" sz="1050" b="1" dirty="0" smtClean="0"/>
              <a:t>ISLEK</a:t>
            </a:r>
            <a:endParaRPr lang="fr-CH" sz="1050" b="1" dirty="0"/>
          </a:p>
          <a:p>
            <a:pPr algn="ctr"/>
            <a:r>
              <a:rPr lang="fr-CH" sz="1050" dirty="0" smtClean="0"/>
              <a:t>12.06. to 08.09.</a:t>
            </a:r>
            <a:endParaRPr lang="fr-CH" sz="1050" dirty="0"/>
          </a:p>
          <a:p>
            <a:pPr algn="ctr"/>
            <a:r>
              <a:rPr lang="fr-CH" sz="1050" dirty="0" smtClean="0"/>
              <a:t>SV: G. RIGOLETTI</a:t>
            </a:r>
            <a:endParaRPr lang="fr-CH" sz="1050" dirty="0"/>
          </a:p>
        </p:txBody>
      </p:sp>
      <p:grpSp>
        <p:nvGrpSpPr>
          <p:cNvPr id="66" name="Group 65"/>
          <p:cNvGrpSpPr/>
          <p:nvPr/>
        </p:nvGrpSpPr>
        <p:grpSpPr>
          <a:xfrm>
            <a:off x="3190032" y="3081957"/>
            <a:ext cx="1282791" cy="2139721"/>
            <a:chOff x="3994573" y="727469"/>
            <a:chExt cx="1282791" cy="2139721"/>
          </a:xfrm>
        </p:grpSpPr>
        <p:sp>
          <p:nvSpPr>
            <p:cNvPr id="67" name="TextBox 39"/>
            <p:cNvSpPr txBox="1"/>
            <p:nvPr/>
          </p:nvSpPr>
          <p:spPr>
            <a:xfrm>
              <a:off x="3994573" y="1966944"/>
              <a:ext cx="1282791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CH" sz="1050" b="1" dirty="0" smtClean="0"/>
                <a:t>Magnus  </a:t>
              </a:r>
            </a:p>
            <a:p>
              <a:pPr algn="ctr"/>
              <a:r>
                <a:rPr lang="fr-CH" sz="1050" b="1" dirty="0" smtClean="0"/>
                <a:t>THOGERSEN</a:t>
              </a:r>
              <a:endParaRPr lang="fr-CH" sz="1050" dirty="0" smtClean="0"/>
            </a:p>
            <a:p>
              <a:pPr algn="ctr"/>
              <a:r>
                <a:rPr lang="fr-CH" sz="1050" dirty="0" smtClean="0"/>
                <a:t>26.06. to 01.09</a:t>
              </a:r>
            </a:p>
            <a:p>
              <a:pPr algn="ctr"/>
              <a:r>
                <a:rPr lang="fr-CH" sz="1050" dirty="0" smtClean="0"/>
                <a:t>SV: Justus BRAACH</a:t>
              </a:r>
            </a:p>
            <a:p>
              <a:endParaRPr lang="en-GB" sz="1050" dirty="0"/>
            </a:p>
          </p:txBody>
        </p:sp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36112" y="727469"/>
              <a:ext cx="924599" cy="1229717"/>
            </a:xfrm>
            <a:prstGeom prst="rect">
              <a:avLst/>
            </a:prstGeom>
          </p:spPr>
        </p:pic>
      </p:grpSp>
      <p:sp>
        <p:nvSpPr>
          <p:cNvPr id="69" name="TextBox 39"/>
          <p:cNvSpPr txBox="1"/>
          <p:nvPr/>
        </p:nvSpPr>
        <p:spPr>
          <a:xfrm>
            <a:off x="4491357" y="4319547"/>
            <a:ext cx="128279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1050" b="1" dirty="0" smtClean="0"/>
              <a:t>August </a:t>
            </a:r>
            <a:r>
              <a:rPr lang="fr-CH" sz="1050" b="1" dirty="0" err="1" smtClean="0"/>
              <a:t>Rumle</a:t>
            </a:r>
            <a:r>
              <a:rPr lang="fr-CH" sz="1050" b="1" dirty="0" smtClean="0"/>
              <a:t> </a:t>
            </a:r>
          </a:p>
          <a:p>
            <a:pPr algn="ctr"/>
            <a:r>
              <a:rPr lang="fr-CH" sz="1050" b="1" dirty="0" smtClean="0"/>
              <a:t>GERSHOLM BRASK</a:t>
            </a:r>
            <a:endParaRPr lang="fr-CH" sz="1050" dirty="0" smtClean="0"/>
          </a:p>
          <a:p>
            <a:pPr algn="ctr"/>
            <a:r>
              <a:rPr lang="fr-CH" sz="1050" dirty="0" smtClean="0"/>
              <a:t>26.06. to 01.09</a:t>
            </a:r>
          </a:p>
          <a:p>
            <a:pPr algn="ctr"/>
            <a:r>
              <a:rPr lang="fr-CH" sz="1050" dirty="0" smtClean="0"/>
              <a:t>SV: K. FLOETHNER</a:t>
            </a:r>
          </a:p>
          <a:p>
            <a:endParaRPr lang="en-GB" sz="1050" dirty="0"/>
          </a:p>
        </p:txBody>
      </p:sp>
      <p:sp>
        <p:nvSpPr>
          <p:cNvPr id="70" name="TextBox 39"/>
          <p:cNvSpPr txBox="1"/>
          <p:nvPr/>
        </p:nvSpPr>
        <p:spPr>
          <a:xfrm>
            <a:off x="2018586" y="4321237"/>
            <a:ext cx="128279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1050" b="1" dirty="0" err="1" smtClean="0"/>
              <a:t>Jenan</a:t>
            </a:r>
            <a:endParaRPr lang="fr-CH" sz="1050" b="1" dirty="0" smtClean="0"/>
          </a:p>
          <a:p>
            <a:pPr algn="ctr"/>
            <a:r>
              <a:rPr lang="fr-CH" sz="1050" b="1" dirty="0" smtClean="0"/>
              <a:t>AMER</a:t>
            </a:r>
            <a:endParaRPr lang="fr-CH" sz="1050" dirty="0" smtClean="0"/>
          </a:p>
          <a:p>
            <a:pPr algn="ctr"/>
            <a:r>
              <a:rPr lang="fr-CH" sz="1050" dirty="0" smtClean="0"/>
              <a:t>19.06. to 11.08.</a:t>
            </a:r>
          </a:p>
          <a:p>
            <a:pPr algn="ctr"/>
            <a:r>
              <a:rPr lang="fr-CH" sz="1050" dirty="0" smtClean="0"/>
              <a:t>SV: LEENA DIEHL</a:t>
            </a:r>
          </a:p>
          <a:p>
            <a:endParaRPr lang="en-GB" sz="1050" dirty="0"/>
          </a:p>
        </p:txBody>
      </p:sp>
      <p:sp>
        <p:nvSpPr>
          <p:cNvPr id="9" name="Rectangle 8"/>
          <p:cNvSpPr/>
          <p:nvPr/>
        </p:nvSpPr>
        <p:spPr>
          <a:xfrm>
            <a:off x="5699947" y="4301013"/>
            <a:ext cx="12712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050" b="1" dirty="0"/>
              <a:t>Marianna </a:t>
            </a:r>
            <a:endParaRPr lang="fr-CH" sz="1050" b="1" dirty="0" smtClean="0"/>
          </a:p>
          <a:p>
            <a:pPr algn="ctr"/>
            <a:r>
              <a:rPr lang="fr-CH" sz="1050" b="1" dirty="0" smtClean="0"/>
              <a:t>GLAZEWSKA</a:t>
            </a:r>
            <a:endParaRPr lang="fr-CH" sz="1050" b="1" dirty="0"/>
          </a:p>
          <a:p>
            <a:pPr algn="ctr"/>
            <a:r>
              <a:rPr lang="fr-CH" sz="1050" dirty="0" smtClean="0"/>
              <a:t>03.07. to 04.09.</a:t>
            </a:r>
          </a:p>
          <a:p>
            <a:pPr algn="ctr"/>
            <a:r>
              <a:rPr lang="fr-CH" sz="1050" dirty="0" smtClean="0"/>
              <a:t>SV: </a:t>
            </a:r>
            <a:r>
              <a:rPr lang="fr-CH" sz="1050" dirty="0"/>
              <a:t>Eraldo </a:t>
            </a:r>
            <a:r>
              <a:rPr lang="fr-CH" sz="1050" dirty="0" smtClean="0"/>
              <a:t>OLIVERI</a:t>
            </a:r>
            <a:endParaRPr lang="fr-CH" sz="1050" dirty="0"/>
          </a:p>
        </p:txBody>
      </p:sp>
      <p:pic>
        <p:nvPicPr>
          <p:cNvPr id="1026" name="Picture 2" descr="JN_profile_pic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801" y="1067635"/>
            <a:ext cx="941807" cy="1252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Box 70"/>
          <p:cNvSpPr txBox="1"/>
          <p:nvPr/>
        </p:nvSpPr>
        <p:spPr>
          <a:xfrm>
            <a:off x="6992362" y="4301604"/>
            <a:ext cx="13295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50" b="1" dirty="0" smtClean="0"/>
              <a:t>Mohammed </a:t>
            </a:r>
          </a:p>
          <a:p>
            <a:pPr algn="ctr"/>
            <a:r>
              <a:rPr lang="fr-CH" sz="1050" b="1" dirty="0" smtClean="0"/>
              <a:t>NECHIRAWAN</a:t>
            </a:r>
          </a:p>
          <a:p>
            <a:pPr algn="ctr"/>
            <a:r>
              <a:rPr lang="fr-CH" sz="1050" dirty="0" smtClean="0"/>
              <a:t>03.07 to 25.08</a:t>
            </a:r>
          </a:p>
          <a:p>
            <a:pPr algn="ctr"/>
            <a:r>
              <a:rPr lang="fr-CH" sz="1050" dirty="0" smtClean="0"/>
              <a:t>SV: A. ADEB ABUD</a:t>
            </a:r>
          </a:p>
        </p:txBody>
      </p:sp>
    </p:spTree>
    <p:extLst>
      <p:ext uri="{BB962C8B-B14F-4D97-AF65-F5344CB8AC3E}">
        <p14:creationId xmlns:p14="http://schemas.microsoft.com/office/powerpoint/2010/main" val="153451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974" y="127337"/>
            <a:ext cx="8450826" cy="933676"/>
          </a:xfrm>
        </p:spPr>
        <p:txBody>
          <a:bodyPr>
            <a:normAutofit fontScale="90000"/>
          </a:bodyPr>
          <a:lstStyle/>
          <a:p>
            <a:r>
              <a:rPr lang="en-GB" sz="4400" dirty="0" smtClean="0"/>
              <a:t>Activities of Staff and Fellows in EP-DT</a:t>
            </a:r>
            <a:endParaRPr lang="en-GB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174279" y="1082272"/>
            <a:ext cx="3647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Funding Source of Fellows (w/o TTE)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2670" y="1078704"/>
            <a:ext cx="3309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2"/>
                </a:solidFill>
              </a:rPr>
              <a:t>Involvement of Staff and Fellows</a:t>
            </a:r>
          </a:p>
          <a:p>
            <a:pPr algn="ctr"/>
            <a:r>
              <a:rPr lang="en-GB" b="1" dirty="0" smtClean="0">
                <a:solidFill>
                  <a:schemeClr val="tx2"/>
                </a:solidFill>
              </a:rPr>
              <a:t>In Projects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37071" y="4623616"/>
            <a:ext cx="1666567" cy="1917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466570" y="4651234"/>
            <a:ext cx="8486930" cy="1816677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Involvement in projects related to the upgrade of the LHC experiments is more than 80%.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remaining 20% are shared equally between other experiments and project studies</a:t>
            </a:r>
            <a:r>
              <a:rPr lang="en-GB" sz="16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DT </a:t>
            </a:r>
            <a:r>
              <a:rPr lang="en-US" sz="1600" dirty="0"/>
              <a:t>based Fellows (and Students) are mainly on non-DT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Very good collaboration with ATLAS, </a:t>
            </a:r>
            <a:r>
              <a:rPr lang="en-US" sz="1600" dirty="0" smtClean="0"/>
              <a:t>CMS, NA62 and NP for funding Fellows/Students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Fellows represent 50% of the resources for R&amp;D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2"/>
                </a:solidFill>
              </a:rPr>
              <a:t>Involvement of DT in EP R&amp;D </a:t>
            </a:r>
            <a:r>
              <a:rPr lang="en-US" sz="1600" dirty="0" smtClean="0">
                <a:solidFill>
                  <a:schemeClr val="tx2"/>
                </a:solidFill>
              </a:rPr>
              <a:t>and the ECFA R&amp;D Roadmap will be shown by Eraldo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151" y="1757969"/>
            <a:ext cx="2977850" cy="27842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1621" y="1491096"/>
            <a:ext cx="4182504" cy="304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21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1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84997" y="14748"/>
            <a:ext cx="8229600" cy="9070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8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>
                <a:solidFill>
                  <a:schemeClr val="tx2"/>
                </a:solidFill>
              </a:rPr>
              <a:t>FSU Activities in </a:t>
            </a:r>
            <a:r>
              <a:rPr lang="en-GB" sz="4400" dirty="0" smtClean="0">
                <a:solidFill>
                  <a:schemeClr val="tx2"/>
                </a:solidFill>
              </a:rPr>
              <a:t>EP-DT</a:t>
            </a:r>
            <a:endParaRPr lang="en-GB" sz="44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2236" y="4156995"/>
            <a:ext cx="7979492" cy="20467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Total of hours for 2022: ~</a:t>
            </a:r>
            <a:r>
              <a:rPr lang="en-US" dirty="0" smtClean="0"/>
              <a:t>55,000 </a:t>
            </a:r>
            <a:r>
              <a:rPr lang="en-US" dirty="0"/>
              <a:t>hours </a:t>
            </a:r>
            <a:r>
              <a:rPr lang="en-US" dirty="0" smtClean="0"/>
              <a:t>(~30 </a:t>
            </a:r>
            <a:r>
              <a:rPr lang="en-US" dirty="0"/>
              <a:t>FTE) for a cost of </a:t>
            </a:r>
            <a:r>
              <a:rPr lang="en-US" dirty="0" smtClean="0"/>
              <a:t>about </a:t>
            </a:r>
            <a:r>
              <a:rPr lang="en-US" dirty="0"/>
              <a:t>3 MCHF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2"/>
                </a:solidFill>
              </a:rPr>
              <a:t>FSUs are an important resource to respond to urgent needs of the experiments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 renewal of the contracts is needed as they are in place since 12 years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/>
              <a:t>A new contract, starting on July 1, is in place for the support of the MPT workshop</a:t>
            </a:r>
            <a:endParaRPr lang="en-US" sz="1400" dirty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The Invitation to Tender for </a:t>
            </a:r>
            <a:r>
              <a:rPr lang="en-US" sz="1600" dirty="0"/>
              <a:t>PH-02 &amp; </a:t>
            </a:r>
            <a:r>
              <a:rPr lang="en-US" sz="1600" dirty="0" smtClean="0"/>
              <a:t>PH-04 is still under preparation; </a:t>
            </a:r>
          </a:p>
          <a:p>
            <a:pPr marL="1200150" lvl="2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 smtClean="0"/>
              <a:t>The plan is to start with the new contract in January or April 2024  </a:t>
            </a:r>
            <a:endParaRPr lang="en-US" sz="1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278924" y="1074506"/>
            <a:ext cx="6183544" cy="283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726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74750</TotalTime>
  <Words>2786</Words>
  <Application>Microsoft Office PowerPoint</Application>
  <PresentationFormat>On-screen Show (4:3)</PresentationFormat>
  <Paragraphs>392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Arial</vt:lpstr>
      <vt:lpstr>Avenir</vt:lpstr>
      <vt:lpstr>Bradley Hand ITC</vt:lpstr>
      <vt:lpstr>Calibri</vt:lpstr>
      <vt:lpstr>Cambria</vt:lpstr>
      <vt:lpstr>Courier New</vt:lpstr>
      <vt:lpstr>Helvetica Neue</vt:lpstr>
      <vt:lpstr>Helvetica Neue Light</vt:lpstr>
      <vt:lpstr>Wingdings</vt:lpstr>
      <vt:lpstr>Office Theme</vt:lpstr>
      <vt:lpstr>Material</vt:lpstr>
      <vt:lpstr>EP-DT Group Meeting </vt:lpstr>
      <vt:lpstr>EP-DT Barbeque</vt:lpstr>
      <vt:lpstr>PowerPoint Presentation</vt:lpstr>
      <vt:lpstr>Outline</vt:lpstr>
      <vt:lpstr>PowerPoint Presentation</vt:lpstr>
      <vt:lpstr>EP-DT Composition and Structure</vt:lpstr>
      <vt:lpstr>EP-DT Summer Students 2023</vt:lpstr>
      <vt:lpstr>Activities of Staff and Fellows in EP-DT</vt:lpstr>
      <vt:lpstr>PowerPoint Presentation</vt:lpstr>
      <vt:lpstr>DT Staff involvement in Services</vt:lpstr>
      <vt:lpstr>PowerPoint Presentation</vt:lpstr>
      <vt:lpstr>PowerPoint Presentation</vt:lpstr>
      <vt:lpstr>ATLAS Phase II Upgrade: ITk Pixel Outer Barrel</vt:lpstr>
      <vt:lpstr>ATLAS ITk Module Production</vt:lpstr>
      <vt:lpstr>PowerPoint Presentation</vt:lpstr>
      <vt:lpstr>EP-DT – CMS team: main activities for HGCAL</vt:lpstr>
      <vt:lpstr>PowerPoint Presentation</vt:lpstr>
      <vt:lpstr>Contributions to LHCb</vt:lpstr>
      <vt:lpstr>LHCb VELO – Vacuum Incident</vt:lpstr>
      <vt:lpstr>Two-factor authentication</vt:lpstr>
      <vt:lpstr> Building 140 Project: Site analysis</vt:lpstr>
      <vt:lpstr> Building 140 Status: Project requirements</vt:lpstr>
      <vt:lpstr>DT Bike to Work competition 2023</vt:lpstr>
      <vt:lpstr>Concluding remarks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 capeans</dc:creator>
  <cp:lastModifiedBy>Burkhard Schmidt</cp:lastModifiedBy>
  <cp:revision>1071</cp:revision>
  <cp:lastPrinted>2018-07-03T16:43:47Z</cp:lastPrinted>
  <dcterms:created xsi:type="dcterms:W3CDTF">2013-11-05T12:57:38Z</dcterms:created>
  <dcterms:modified xsi:type="dcterms:W3CDTF">2023-06-16T11:46:03Z</dcterms:modified>
</cp:coreProperties>
</file>