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1" r:id="rId2"/>
  </p:sldMasterIdLst>
  <p:notesMasterIdLst>
    <p:notesMasterId r:id="rId48"/>
  </p:notesMasterIdLst>
  <p:sldIdLst>
    <p:sldId id="257" r:id="rId3"/>
    <p:sldId id="285" r:id="rId4"/>
    <p:sldId id="288" r:id="rId5"/>
    <p:sldId id="284" r:id="rId6"/>
    <p:sldId id="259" r:id="rId7"/>
    <p:sldId id="286" r:id="rId8"/>
    <p:sldId id="289" r:id="rId9"/>
    <p:sldId id="290" r:id="rId10"/>
    <p:sldId id="291" r:id="rId11"/>
    <p:sldId id="292" r:id="rId12"/>
    <p:sldId id="294" r:id="rId13"/>
    <p:sldId id="293" r:id="rId14"/>
    <p:sldId id="295" r:id="rId15"/>
    <p:sldId id="296" r:id="rId16"/>
    <p:sldId id="336" r:id="rId17"/>
    <p:sldId id="331" r:id="rId18"/>
    <p:sldId id="300" r:id="rId19"/>
    <p:sldId id="302" r:id="rId20"/>
    <p:sldId id="306" r:id="rId21"/>
    <p:sldId id="307" r:id="rId22"/>
    <p:sldId id="308" r:id="rId23"/>
    <p:sldId id="310" r:id="rId24"/>
    <p:sldId id="309" r:id="rId25"/>
    <p:sldId id="311" r:id="rId26"/>
    <p:sldId id="337" r:id="rId27"/>
    <p:sldId id="332" r:id="rId28"/>
    <p:sldId id="314" r:id="rId29"/>
    <p:sldId id="316" r:id="rId30"/>
    <p:sldId id="315" r:id="rId31"/>
    <p:sldId id="317" r:id="rId32"/>
    <p:sldId id="334" r:id="rId33"/>
    <p:sldId id="320" r:id="rId34"/>
    <p:sldId id="325" r:id="rId35"/>
    <p:sldId id="321" r:id="rId36"/>
    <p:sldId id="323" r:id="rId37"/>
    <p:sldId id="324" r:id="rId38"/>
    <p:sldId id="335" r:id="rId39"/>
    <p:sldId id="265" r:id="rId40"/>
    <p:sldId id="271" r:id="rId41"/>
    <p:sldId id="330" r:id="rId42"/>
    <p:sldId id="326" r:id="rId43"/>
    <p:sldId id="327" r:id="rId44"/>
    <p:sldId id="328" r:id="rId45"/>
    <p:sldId id="329" r:id="rId46"/>
    <p:sldId id="333" r:id="rId47"/>
  </p:sldIdLst>
  <p:sldSz cx="12192000" cy="6858000"/>
  <p:notesSz cx="9144000" cy="6858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16"/>
    <p:restoredTop sz="94436"/>
  </p:normalViewPr>
  <p:slideViewPr>
    <p:cSldViewPr snapToGrid="0">
      <p:cViewPr varScale="1">
        <p:scale>
          <a:sx n="110" d="100"/>
          <a:sy n="110" d="100"/>
        </p:scale>
        <p:origin x="58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ED3D40-DFBF-1845-BCF0-DBDF346035C3}" type="doc">
      <dgm:prSet loTypeId="urn:microsoft.com/office/officeart/2005/8/layout/radial5" loCatId="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zh-CN" altLang="en-US"/>
        </a:p>
      </dgm:t>
    </dgm:pt>
    <dgm:pt modelId="{4F11AE14-F51F-6944-AB88-86B139764908}">
      <dgm:prSet phldrT="[文本]" custT="1"/>
      <dgm:spPr/>
      <dgm:t>
        <a:bodyPr/>
        <a:lstStyle/>
        <a:p>
          <a:endParaRPr lang="zh-CN" altLang="en-US" sz="1200" dirty="0"/>
        </a:p>
      </dgm:t>
    </dgm:pt>
    <dgm:pt modelId="{39A0A3CB-B494-D646-8519-6DFA8DC90205}" type="parTrans" cxnId="{DF92A130-0200-D24A-B37C-1BA68192D512}">
      <dgm:prSet/>
      <dgm:spPr/>
      <dgm:t>
        <a:bodyPr/>
        <a:lstStyle/>
        <a:p>
          <a:endParaRPr lang="zh-CN" altLang="en-US"/>
        </a:p>
      </dgm:t>
    </dgm:pt>
    <dgm:pt modelId="{12171852-A9B8-2E41-B66F-B52F80989DF9}" type="sibTrans" cxnId="{DF92A130-0200-D24A-B37C-1BA68192D512}">
      <dgm:prSet/>
      <dgm:spPr/>
      <dgm:t>
        <a:bodyPr/>
        <a:lstStyle/>
        <a:p>
          <a:endParaRPr lang="zh-CN" altLang="en-US"/>
        </a:p>
      </dgm:t>
    </dgm:pt>
    <dgm:pt modelId="{24764614-4A2B-7D4F-AFD8-E8243AB60A8B}">
      <dgm:prSet phldrT="[文本]" custT="1"/>
      <dgm:spPr/>
      <dgm:t>
        <a:bodyPr/>
        <a:lstStyle/>
        <a:p>
          <a:r>
            <a: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PIBETA</a:t>
          </a:r>
        </a:p>
        <a:p>
          <a:r>
            <a: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PIONEER</a:t>
          </a:r>
          <a:endParaRPr lang="zh-CN" alt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05C154-92B5-FC4F-B7F9-63345DD9316D}" type="sibTrans" cxnId="{5FA95FEA-3CDB-C049-87F3-FC3F1E021AD9}">
      <dgm:prSet/>
      <dgm:spPr/>
      <dgm:t>
        <a:bodyPr/>
        <a:lstStyle/>
        <a:p>
          <a:endParaRPr lang="zh-CN" altLang="en-US"/>
        </a:p>
      </dgm:t>
    </dgm:pt>
    <dgm:pt modelId="{B7FA0A47-16D3-D24D-B1F3-5BE327FD653E}" type="parTrans" cxnId="{5FA95FEA-3CDB-C049-87F3-FC3F1E021AD9}">
      <dgm:prSet/>
      <dgm:spPr/>
      <dgm:t>
        <a:bodyPr/>
        <a:lstStyle/>
        <a:p>
          <a:endParaRPr lang="zh-CN" altLang="en-US"/>
        </a:p>
      </dgm:t>
    </dgm:pt>
    <dgm:pt modelId="{126E944B-C508-0F45-AFE0-5C1D1F98C193}">
      <dgm:prSet phldrT="[文本]" custT="1"/>
      <dgm:spPr/>
      <dgm:t>
        <a:bodyPr/>
        <a:lstStyle/>
        <a:p>
          <a:r>
            <a:rPr lang="en-US" altLang="zh-CN" sz="1600" dirty="0">
              <a:latin typeface="Times New Roman" panose="02020603050405020304" pitchFamily="18" charset="0"/>
              <a:cs typeface="Times New Roman" panose="02020603050405020304" pitchFamily="18" charset="0"/>
            </a:rPr>
            <a:t>Super-allowed</a:t>
          </a:r>
          <a:endParaRPr lang="zh-CN" altLang="en-US" sz="16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7D10F30-187B-E748-B0D6-FFF5588969F2}" type="sibTrans" cxnId="{9E44C0EB-6E2C-C042-9E7A-C9D3ED7B1642}">
      <dgm:prSet/>
      <dgm:spPr/>
      <dgm:t>
        <a:bodyPr/>
        <a:lstStyle/>
        <a:p>
          <a:endParaRPr lang="zh-CN" altLang="en-US"/>
        </a:p>
      </dgm:t>
    </dgm:pt>
    <dgm:pt modelId="{2F4DE3BD-8AFB-8B4F-8693-E6A2C42BE806}" type="parTrans" cxnId="{9E44C0EB-6E2C-C042-9E7A-C9D3ED7B1642}">
      <dgm:prSet/>
      <dgm:spPr/>
      <dgm:t>
        <a:bodyPr/>
        <a:lstStyle/>
        <a:p>
          <a:endParaRPr lang="zh-CN" altLang="en-US"/>
        </a:p>
      </dgm:t>
    </dgm:pt>
    <dgm:pt modelId="{F8BD485B-0D1A-4544-8345-4C026EB901D5}">
      <dgm:prSet phldrT="[文本]" custT="1"/>
      <dgm:spPr/>
      <dgm:t>
        <a:bodyPr/>
        <a:lstStyle/>
        <a:p>
          <a:r>
            <a:rPr lang="en-US" altLang="zh-CN" sz="16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Ultra-Cold</a:t>
          </a:r>
          <a:r>
            <a:rPr lang="zh-CN" altLang="en-US" sz="16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altLang="zh-CN" sz="16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Neutron</a:t>
          </a:r>
          <a:endParaRPr lang="zh-CN" altLang="en-US" sz="1600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D7B9A214-74B9-5949-94F3-E9C5CA08A69A}" type="sibTrans" cxnId="{9FB14095-162E-BB45-84B3-AB97197F40DC}">
      <dgm:prSet/>
      <dgm:spPr/>
      <dgm:t>
        <a:bodyPr/>
        <a:lstStyle/>
        <a:p>
          <a:endParaRPr lang="zh-CN" altLang="en-US"/>
        </a:p>
      </dgm:t>
    </dgm:pt>
    <dgm:pt modelId="{08D5ABF1-4239-7746-B28B-5AEEEE50FB1D}" type="parTrans" cxnId="{9FB14095-162E-BB45-84B3-AB97197F40DC}">
      <dgm:prSet/>
      <dgm:spPr/>
      <dgm:t>
        <a:bodyPr/>
        <a:lstStyle/>
        <a:p>
          <a:endParaRPr lang="zh-CN" altLang="en-US"/>
        </a:p>
      </dgm:t>
    </dgm:pt>
    <dgm:pt modelId="{E67EF4D9-540C-5241-A99E-742D8FF0D436}" type="pres">
      <dgm:prSet presAssocID="{F0ED3D40-DFBF-1845-BCF0-DBDF346035C3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D3ECE219-ADBE-D248-95E1-EB14C1981BD7}" type="pres">
      <dgm:prSet presAssocID="{4F11AE14-F51F-6944-AB88-86B139764908}" presName="centerShape" presStyleLbl="node0" presStyleIdx="0" presStyleCnt="1"/>
      <dgm:spPr/>
    </dgm:pt>
    <dgm:pt modelId="{B78D6C98-BD90-7240-8F1D-F7733CA193AE}" type="pres">
      <dgm:prSet presAssocID="{2F4DE3BD-8AFB-8B4F-8693-E6A2C42BE806}" presName="parTrans" presStyleLbl="sibTrans2D1" presStyleIdx="0" presStyleCnt="3"/>
      <dgm:spPr/>
    </dgm:pt>
    <dgm:pt modelId="{6A6304D8-431B-C34F-A2A0-47709EE8303B}" type="pres">
      <dgm:prSet presAssocID="{2F4DE3BD-8AFB-8B4F-8693-E6A2C42BE806}" presName="connectorText" presStyleLbl="sibTrans2D1" presStyleIdx="0" presStyleCnt="3"/>
      <dgm:spPr/>
    </dgm:pt>
    <dgm:pt modelId="{33681240-9E85-F848-BC8E-A40FD3726EB8}" type="pres">
      <dgm:prSet presAssocID="{126E944B-C508-0F45-AFE0-5C1D1F98C193}" presName="node" presStyleLbl="node1" presStyleIdx="0" presStyleCnt="3">
        <dgm:presLayoutVars>
          <dgm:bulletEnabled val="1"/>
        </dgm:presLayoutVars>
      </dgm:prSet>
      <dgm:spPr/>
    </dgm:pt>
    <dgm:pt modelId="{CC0BAF32-2303-E345-BE7F-648FAEB2C2CD}" type="pres">
      <dgm:prSet presAssocID="{08D5ABF1-4239-7746-B28B-5AEEEE50FB1D}" presName="parTrans" presStyleLbl="sibTrans2D1" presStyleIdx="1" presStyleCnt="3"/>
      <dgm:spPr/>
    </dgm:pt>
    <dgm:pt modelId="{DEA2F893-E30B-A947-A913-B7E2D1CF9191}" type="pres">
      <dgm:prSet presAssocID="{08D5ABF1-4239-7746-B28B-5AEEEE50FB1D}" presName="connectorText" presStyleLbl="sibTrans2D1" presStyleIdx="1" presStyleCnt="3"/>
      <dgm:spPr/>
    </dgm:pt>
    <dgm:pt modelId="{9DDE60E1-E7DB-C44C-B548-5B98C75A2F47}" type="pres">
      <dgm:prSet presAssocID="{F8BD485B-0D1A-4544-8345-4C026EB901D5}" presName="node" presStyleLbl="node1" presStyleIdx="1" presStyleCnt="3">
        <dgm:presLayoutVars>
          <dgm:bulletEnabled val="1"/>
        </dgm:presLayoutVars>
      </dgm:prSet>
      <dgm:spPr/>
    </dgm:pt>
    <dgm:pt modelId="{6CB7CC5C-458F-144A-923D-42BE101997DC}" type="pres">
      <dgm:prSet presAssocID="{B7FA0A47-16D3-D24D-B1F3-5BE327FD653E}" presName="parTrans" presStyleLbl="sibTrans2D1" presStyleIdx="2" presStyleCnt="3"/>
      <dgm:spPr/>
    </dgm:pt>
    <dgm:pt modelId="{3A15C5DE-F9B3-8A41-8EDD-9BF6D8D0BD59}" type="pres">
      <dgm:prSet presAssocID="{B7FA0A47-16D3-D24D-B1F3-5BE327FD653E}" presName="connectorText" presStyleLbl="sibTrans2D1" presStyleIdx="2" presStyleCnt="3"/>
      <dgm:spPr/>
    </dgm:pt>
    <dgm:pt modelId="{8CAE273C-2C86-9B4D-9D90-2D52545FF244}" type="pres">
      <dgm:prSet presAssocID="{24764614-4A2B-7D4F-AFD8-E8243AB60A8B}" presName="node" presStyleLbl="node1" presStyleIdx="2" presStyleCnt="3">
        <dgm:presLayoutVars>
          <dgm:bulletEnabled val="1"/>
        </dgm:presLayoutVars>
      </dgm:prSet>
      <dgm:spPr/>
    </dgm:pt>
  </dgm:ptLst>
  <dgm:cxnLst>
    <dgm:cxn modelId="{0BE55D0B-DCB3-DA48-B220-76A716395155}" type="presOf" srcId="{2F4DE3BD-8AFB-8B4F-8693-E6A2C42BE806}" destId="{6A6304D8-431B-C34F-A2A0-47709EE8303B}" srcOrd="1" destOrd="0" presId="urn:microsoft.com/office/officeart/2005/8/layout/radial5"/>
    <dgm:cxn modelId="{7BE2F01C-296B-3B4E-91F7-DE017FCC2729}" type="presOf" srcId="{F0ED3D40-DFBF-1845-BCF0-DBDF346035C3}" destId="{E67EF4D9-540C-5241-A99E-742D8FF0D436}" srcOrd="0" destOrd="0" presId="urn:microsoft.com/office/officeart/2005/8/layout/radial5"/>
    <dgm:cxn modelId="{92397927-4146-2E46-AC22-F3997DEE2843}" type="presOf" srcId="{126E944B-C508-0F45-AFE0-5C1D1F98C193}" destId="{33681240-9E85-F848-BC8E-A40FD3726EB8}" srcOrd="0" destOrd="0" presId="urn:microsoft.com/office/officeart/2005/8/layout/radial5"/>
    <dgm:cxn modelId="{624C2629-5BE8-544A-9CFC-20BB812E0443}" type="presOf" srcId="{B7FA0A47-16D3-D24D-B1F3-5BE327FD653E}" destId="{3A15C5DE-F9B3-8A41-8EDD-9BF6D8D0BD59}" srcOrd="1" destOrd="0" presId="urn:microsoft.com/office/officeart/2005/8/layout/radial5"/>
    <dgm:cxn modelId="{E3BE8E2B-CDE2-2147-B90A-7C49DA36317F}" type="presOf" srcId="{24764614-4A2B-7D4F-AFD8-E8243AB60A8B}" destId="{8CAE273C-2C86-9B4D-9D90-2D52545FF244}" srcOrd="0" destOrd="0" presId="urn:microsoft.com/office/officeart/2005/8/layout/radial5"/>
    <dgm:cxn modelId="{DF92A130-0200-D24A-B37C-1BA68192D512}" srcId="{F0ED3D40-DFBF-1845-BCF0-DBDF346035C3}" destId="{4F11AE14-F51F-6944-AB88-86B139764908}" srcOrd="0" destOrd="0" parTransId="{39A0A3CB-B494-D646-8519-6DFA8DC90205}" sibTransId="{12171852-A9B8-2E41-B66F-B52F80989DF9}"/>
    <dgm:cxn modelId="{9349E751-FB78-F84A-87B0-27BF551166A9}" type="presOf" srcId="{08D5ABF1-4239-7746-B28B-5AEEEE50FB1D}" destId="{DEA2F893-E30B-A947-A913-B7E2D1CF9191}" srcOrd="1" destOrd="0" presId="urn:microsoft.com/office/officeart/2005/8/layout/radial5"/>
    <dgm:cxn modelId="{0226FB51-4DA5-274C-B752-260686D60428}" type="presOf" srcId="{4F11AE14-F51F-6944-AB88-86B139764908}" destId="{D3ECE219-ADBE-D248-95E1-EB14C1981BD7}" srcOrd="0" destOrd="0" presId="urn:microsoft.com/office/officeart/2005/8/layout/radial5"/>
    <dgm:cxn modelId="{16BF0D6C-2BDE-184C-B355-FBF7E74FB8C6}" type="presOf" srcId="{F8BD485B-0D1A-4544-8345-4C026EB901D5}" destId="{9DDE60E1-E7DB-C44C-B548-5B98C75A2F47}" srcOrd="0" destOrd="0" presId="urn:microsoft.com/office/officeart/2005/8/layout/radial5"/>
    <dgm:cxn modelId="{18E5108D-5C33-6446-829B-DF66507528F1}" type="presOf" srcId="{B7FA0A47-16D3-D24D-B1F3-5BE327FD653E}" destId="{6CB7CC5C-458F-144A-923D-42BE101997DC}" srcOrd="0" destOrd="0" presId="urn:microsoft.com/office/officeart/2005/8/layout/radial5"/>
    <dgm:cxn modelId="{9FB14095-162E-BB45-84B3-AB97197F40DC}" srcId="{4F11AE14-F51F-6944-AB88-86B139764908}" destId="{F8BD485B-0D1A-4544-8345-4C026EB901D5}" srcOrd="1" destOrd="0" parTransId="{08D5ABF1-4239-7746-B28B-5AEEEE50FB1D}" sibTransId="{D7B9A214-74B9-5949-94F3-E9C5CA08A69A}"/>
    <dgm:cxn modelId="{5FA95FEA-3CDB-C049-87F3-FC3F1E021AD9}" srcId="{4F11AE14-F51F-6944-AB88-86B139764908}" destId="{24764614-4A2B-7D4F-AFD8-E8243AB60A8B}" srcOrd="2" destOrd="0" parTransId="{B7FA0A47-16D3-D24D-B1F3-5BE327FD653E}" sibTransId="{0905C154-92B5-FC4F-B7F9-63345DD9316D}"/>
    <dgm:cxn modelId="{D15174EB-A03D-4848-92C7-EE96EC2A9985}" type="presOf" srcId="{08D5ABF1-4239-7746-B28B-5AEEEE50FB1D}" destId="{CC0BAF32-2303-E345-BE7F-648FAEB2C2CD}" srcOrd="0" destOrd="0" presId="urn:microsoft.com/office/officeart/2005/8/layout/radial5"/>
    <dgm:cxn modelId="{9E44C0EB-6E2C-C042-9E7A-C9D3ED7B1642}" srcId="{4F11AE14-F51F-6944-AB88-86B139764908}" destId="{126E944B-C508-0F45-AFE0-5C1D1F98C193}" srcOrd="0" destOrd="0" parTransId="{2F4DE3BD-8AFB-8B4F-8693-E6A2C42BE806}" sibTransId="{37D10F30-187B-E748-B0D6-FFF5588969F2}"/>
    <dgm:cxn modelId="{F64F99F7-8139-3F4F-8A31-9634F586B104}" type="presOf" srcId="{2F4DE3BD-8AFB-8B4F-8693-E6A2C42BE806}" destId="{B78D6C98-BD90-7240-8F1D-F7733CA193AE}" srcOrd="0" destOrd="0" presId="urn:microsoft.com/office/officeart/2005/8/layout/radial5"/>
    <dgm:cxn modelId="{884189A0-0B6C-0144-9060-275787410894}" type="presParOf" srcId="{E67EF4D9-540C-5241-A99E-742D8FF0D436}" destId="{D3ECE219-ADBE-D248-95E1-EB14C1981BD7}" srcOrd="0" destOrd="0" presId="urn:microsoft.com/office/officeart/2005/8/layout/radial5"/>
    <dgm:cxn modelId="{2D22F31B-A1AF-7C48-9776-65FF14A5762B}" type="presParOf" srcId="{E67EF4D9-540C-5241-A99E-742D8FF0D436}" destId="{B78D6C98-BD90-7240-8F1D-F7733CA193AE}" srcOrd="1" destOrd="0" presId="urn:microsoft.com/office/officeart/2005/8/layout/radial5"/>
    <dgm:cxn modelId="{A4198652-9FB4-534B-A521-275D419F856D}" type="presParOf" srcId="{B78D6C98-BD90-7240-8F1D-F7733CA193AE}" destId="{6A6304D8-431B-C34F-A2A0-47709EE8303B}" srcOrd="0" destOrd="0" presId="urn:microsoft.com/office/officeart/2005/8/layout/radial5"/>
    <dgm:cxn modelId="{86A011F9-A020-5F44-BD8C-1D3E8378BA7F}" type="presParOf" srcId="{E67EF4D9-540C-5241-A99E-742D8FF0D436}" destId="{33681240-9E85-F848-BC8E-A40FD3726EB8}" srcOrd="2" destOrd="0" presId="urn:microsoft.com/office/officeart/2005/8/layout/radial5"/>
    <dgm:cxn modelId="{6901BB91-315B-1042-A039-7E5C2823140E}" type="presParOf" srcId="{E67EF4D9-540C-5241-A99E-742D8FF0D436}" destId="{CC0BAF32-2303-E345-BE7F-648FAEB2C2CD}" srcOrd="3" destOrd="0" presId="urn:microsoft.com/office/officeart/2005/8/layout/radial5"/>
    <dgm:cxn modelId="{269F86F6-0039-9D46-A280-684E836F7F68}" type="presParOf" srcId="{CC0BAF32-2303-E345-BE7F-648FAEB2C2CD}" destId="{DEA2F893-E30B-A947-A913-B7E2D1CF9191}" srcOrd="0" destOrd="0" presId="urn:microsoft.com/office/officeart/2005/8/layout/radial5"/>
    <dgm:cxn modelId="{29FD7D9C-9ED8-D042-9384-3D4C20C57DB3}" type="presParOf" srcId="{E67EF4D9-540C-5241-A99E-742D8FF0D436}" destId="{9DDE60E1-E7DB-C44C-B548-5B98C75A2F47}" srcOrd="4" destOrd="0" presId="urn:microsoft.com/office/officeart/2005/8/layout/radial5"/>
    <dgm:cxn modelId="{2AD13420-F150-1D45-89D3-F4F1EEACDEBC}" type="presParOf" srcId="{E67EF4D9-540C-5241-A99E-742D8FF0D436}" destId="{6CB7CC5C-458F-144A-923D-42BE101997DC}" srcOrd="5" destOrd="0" presId="urn:microsoft.com/office/officeart/2005/8/layout/radial5"/>
    <dgm:cxn modelId="{7C723311-8569-EA4E-8BE8-AE0ED1141E2F}" type="presParOf" srcId="{6CB7CC5C-458F-144A-923D-42BE101997DC}" destId="{3A15C5DE-F9B3-8A41-8EDD-9BF6D8D0BD59}" srcOrd="0" destOrd="0" presId="urn:microsoft.com/office/officeart/2005/8/layout/radial5"/>
    <dgm:cxn modelId="{41B36F5E-ABB0-D844-B898-84F39023C7EC}" type="presParOf" srcId="{E67EF4D9-540C-5241-A99E-742D8FF0D436}" destId="{8CAE273C-2C86-9B4D-9D90-2D52545FF244}" srcOrd="6" destOrd="0" presId="urn:microsoft.com/office/officeart/2005/8/layout/radial5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3ECE219-ADBE-D248-95E1-EB14C1981BD7}">
      <dsp:nvSpPr>
        <dsp:cNvPr id="0" name=""/>
        <dsp:cNvSpPr/>
      </dsp:nvSpPr>
      <dsp:spPr>
        <a:xfrm>
          <a:off x="1666283" y="1933042"/>
          <a:ext cx="1371152" cy="137115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200" kern="1200" dirty="0"/>
        </a:p>
      </dsp:txBody>
      <dsp:txXfrm>
        <a:off x="1867084" y="2133843"/>
        <a:ext cx="969550" cy="969550"/>
      </dsp:txXfrm>
    </dsp:sp>
    <dsp:sp modelId="{B78D6C98-BD90-7240-8F1D-F7733CA193AE}">
      <dsp:nvSpPr>
        <dsp:cNvPr id="0" name=""/>
        <dsp:cNvSpPr/>
      </dsp:nvSpPr>
      <dsp:spPr>
        <a:xfrm rot="16200000">
          <a:off x="2206326" y="1433593"/>
          <a:ext cx="291066" cy="466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2249986" y="1570491"/>
        <a:ext cx="203746" cy="279715"/>
      </dsp:txXfrm>
    </dsp:sp>
    <dsp:sp modelId="{33681240-9E85-F848-BC8E-A40FD3726EB8}">
      <dsp:nvSpPr>
        <dsp:cNvPr id="0" name=""/>
        <dsp:cNvSpPr/>
      </dsp:nvSpPr>
      <dsp:spPr>
        <a:xfrm>
          <a:off x="1666283" y="12708"/>
          <a:ext cx="1371152" cy="1371152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Super-allowed</a:t>
          </a:r>
          <a:endParaRPr lang="zh-CN" alt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67084" y="213509"/>
        <a:ext cx="969550" cy="969550"/>
      </dsp:txXfrm>
    </dsp:sp>
    <dsp:sp modelId="{CC0BAF32-2303-E345-BE7F-648FAEB2C2CD}">
      <dsp:nvSpPr>
        <dsp:cNvPr id="0" name=""/>
        <dsp:cNvSpPr/>
      </dsp:nvSpPr>
      <dsp:spPr>
        <a:xfrm rot="1800000">
          <a:off x="3030721" y="2861487"/>
          <a:ext cx="291066" cy="466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>
        <a:off x="3036570" y="2932895"/>
        <a:ext cx="203746" cy="279715"/>
      </dsp:txXfrm>
    </dsp:sp>
    <dsp:sp modelId="{9DDE60E1-E7DB-C44C-B548-5B98C75A2F47}">
      <dsp:nvSpPr>
        <dsp:cNvPr id="0" name=""/>
        <dsp:cNvSpPr/>
      </dsp:nvSpPr>
      <dsp:spPr>
        <a:xfrm>
          <a:off x="3329341" y="2893209"/>
          <a:ext cx="1371152" cy="1371152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Ultra-Cold</a:t>
          </a:r>
          <a:r>
            <a:rPr lang="zh-CN" altLang="en-US" sz="160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 </a:t>
          </a:r>
          <a:r>
            <a:rPr lang="en-US" altLang="zh-CN" sz="1600" kern="1200" baseline="0" dirty="0">
              <a:latin typeface="Times New Roman" panose="02020603050405020304" pitchFamily="18" charset="0"/>
              <a:cs typeface="Times New Roman" panose="02020603050405020304" pitchFamily="18" charset="0"/>
            </a:rPr>
            <a:t>Neutron</a:t>
          </a:r>
          <a:endParaRPr lang="zh-CN" altLang="en-US" sz="1600" kern="1200" baseline="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3530142" y="3094010"/>
        <a:ext cx="969550" cy="969550"/>
      </dsp:txXfrm>
    </dsp:sp>
    <dsp:sp modelId="{6CB7CC5C-458F-144A-923D-42BE101997DC}">
      <dsp:nvSpPr>
        <dsp:cNvPr id="0" name=""/>
        <dsp:cNvSpPr/>
      </dsp:nvSpPr>
      <dsp:spPr>
        <a:xfrm rot="9000000">
          <a:off x="1381931" y="2861487"/>
          <a:ext cx="291066" cy="466191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1700" kern="1200"/>
        </a:p>
      </dsp:txBody>
      <dsp:txXfrm rot="10800000">
        <a:off x="1463402" y="2932895"/>
        <a:ext cx="203746" cy="279715"/>
      </dsp:txXfrm>
    </dsp:sp>
    <dsp:sp modelId="{8CAE273C-2C86-9B4D-9D90-2D52545FF244}">
      <dsp:nvSpPr>
        <dsp:cNvPr id="0" name=""/>
        <dsp:cNvSpPr/>
      </dsp:nvSpPr>
      <dsp:spPr>
        <a:xfrm>
          <a:off x="3225" y="2893209"/>
          <a:ext cx="1371152" cy="1371152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PIBETA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altLang="zh-CN" sz="1600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PIONEER</a:t>
          </a:r>
          <a:endParaRPr lang="zh-CN" altLang="en-US" sz="1600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204026" y="3094010"/>
        <a:ext cx="969550" cy="969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171C52-D6D5-413F-B216-90D7E5CD55D5}" type="datetimeFigureOut">
              <a:rPr lang="zh-CN" altLang="en-US" smtClean="0"/>
              <a:t>2024/6/3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14600" y="857250"/>
            <a:ext cx="41148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9932BB-BAD3-47F3-98E8-7F9AB441A5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720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3" y="1"/>
            <a:ext cx="10515600" cy="769434"/>
          </a:xfrm>
        </p:spPr>
        <p:txBody>
          <a:bodyPr/>
          <a:lstStyle/>
          <a:p>
            <a:r>
              <a:rPr lang="zh-CN" altLang="en-US" dirty="0"/>
              <a:t>单击此处编辑母版标题样式</a:t>
            </a:r>
          </a:p>
        </p:txBody>
      </p:sp>
      <p:pic>
        <p:nvPicPr>
          <p:cNvPr id="7" name="图片 6"/>
          <p:cNvPicPr>
            <a:picLocks/>
          </p:cNvPicPr>
          <p:nvPr userDrawn="1"/>
        </p:nvPicPr>
        <p:blipFill rotWithShape="1">
          <a:blip r:embed="rId2"/>
          <a:srcRect l="128" r="-159"/>
          <a:stretch/>
        </p:blipFill>
        <p:spPr>
          <a:xfrm>
            <a:off x="683" y="6015600"/>
            <a:ext cx="12240000" cy="842400"/>
          </a:xfrm>
          <a:prstGeom prst="rect">
            <a:avLst/>
          </a:prstGeom>
        </p:spPr>
      </p:pic>
      <p:sp>
        <p:nvSpPr>
          <p:cNvPr id="8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DC12D2D-BBCD-4567-B101-484264F0B688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014482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>
            <a:normAutofit/>
          </a:bodyPr>
          <a:lstStyle>
            <a:lvl1pPr>
              <a:defRPr sz="2800" b="1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DC12D2D-BBCD-4567-B101-484264F0B688}" type="slidenum">
              <a:rPr lang="zh-CN" altLang="en-US" smtClean="0"/>
              <a:pPr/>
              <a:t>‹#›</a:t>
            </a:fld>
            <a:r>
              <a:rPr lang="en-US" altLang="zh-CN" dirty="0"/>
              <a:t>/16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46770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0" y="828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18005DB1-63FF-44E5-B6BC-E7D391F8E6F3}" type="slidenum">
              <a:rPr lang="zh-CN" altLang="en-US" smtClean="0"/>
              <a:pPr/>
              <a:t>‹#›</a:t>
            </a:fld>
            <a:r>
              <a:rPr lang="en-US" altLang="zh-CN" dirty="0"/>
              <a:t>/16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42150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7025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8DC12D2D-BBCD-4567-B101-484264F0B688}" type="slidenum">
              <a:rPr lang="zh-CN" altLang="en-US" smtClean="0"/>
              <a:pPr/>
              <a:t>‹#›</a:t>
            </a:fld>
            <a:r>
              <a:rPr lang="en-US" altLang="zh-CN" dirty="0"/>
              <a:t>/16</a:t>
            </a:r>
          </a:p>
        </p:txBody>
      </p:sp>
    </p:spTree>
    <p:extLst>
      <p:ext uri="{BB962C8B-B14F-4D97-AF65-F5344CB8AC3E}">
        <p14:creationId xmlns:p14="http://schemas.microsoft.com/office/powerpoint/2010/main" val="1925010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emf"/><Relationship Id="rId5" Type="http://schemas.openxmlformats.org/officeDocument/2006/relationships/image" Target="../media/image33.jpg"/><Relationship Id="rId4" Type="http://schemas.openxmlformats.org/officeDocument/2006/relationships/image" Target="../media/image3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em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png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emf"/><Relationship Id="rId9" Type="http://schemas.openxmlformats.org/officeDocument/2006/relationships/image" Target="../media/image7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9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emf"/><Relationship Id="rId9" Type="http://schemas.openxmlformats.org/officeDocument/2006/relationships/image" Target="../media/image7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0.emf"/><Relationship Id="rId4" Type="http://schemas.openxmlformats.org/officeDocument/2006/relationships/image" Target="../media/image84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emf"/><Relationship Id="rId9" Type="http://schemas.openxmlformats.org/officeDocument/2006/relationships/image" Target="../media/image75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png"/><Relationship Id="rId3" Type="http://schemas.openxmlformats.org/officeDocument/2006/relationships/image" Target="../media/image86.png"/><Relationship Id="rId7" Type="http://schemas.openxmlformats.org/officeDocument/2006/relationships/image" Target="../media/image89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png"/><Relationship Id="rId5" Type="http://schemas.openxmlformats.org/officeDocument/2006/relationships/image" Target="../media/image87.png"/><Relationship Id="rId4" Type="http://schemas.openxmlformats.org/officeDocument/2006/relationships/image" Target="../media/image83.png"/><Relationship Id="rId9" Type="http://schemas.openxmlformats.org/officeDocument/2006/relationships/image" Target="../media/image91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3.png"/><Relationship Id="rId7" Type="http://schemas.openxmlformats.org/officeDocument/2006/relationships/image" Target="../media/image99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8.png"/><Relationship Id="rId5" Type="http://schemas.openxmlformats.org/officeDocument/2006/relationships/image" Target="../media/image97.png"/><Relationship Id="rId4" Type="http://schemas.openxmlformats.org/officeDocument/2006/relationships/image" Target="../media/image94.png"/><Relationship Id="rId9" Type="http://schemas.openxmlformats.org/officeDocument/2006/relationships/image" Target="../media/image101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emf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emf"/><Relationship Id="rId9" Type="http://schemas.openxmlformats.org/officeDocument/2006/relationships/image" Target="../media/image7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2.png"/><Relationship Id="rId3" Type="http://schemas.openxmlformats.org/officeDocument/2006/relationships/image" Target="../media/image107.png"/><Relationship Id="rId7" Type="http://schemas.openxmlformats.org/officeDocument/2006/relationships/image" Target="../media/image111.png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0.png"/><Relationship Id="rId5" Type="http://schemas.openxmlformats.org/officeDocument/2006/relationships/image" Target="../media/image109.png"/><Relationship Id="rId4" Type="http://schemas.openxmlformats.org/officeDocument/2006/relationships/image" Target="../media/image108.png"/><Relationship Id="rId9" Type="http://schemas.openxmlformats.org/officeDocument/2006/relationships/image" Target="../media/image113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png"/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8.png"/><Relationship Id="rId5" Type="http://schemas.openxmlformats.org/officeDocument/2006/relationships/image" Target="../media/image117.png"/><Relationship Id="rId4" Type="http://schemas.openxmlformats.org/officeDocument/2006/relationships/image" Target="../media/image11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1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emf"/><Relationship Id="rId9" Type="http://schemas.openxmlformats.org/officeDocument/2006/relationships/image" Target="../media/image75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2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image" Target="../media/image12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diagramLayout" Target="../diagrams/layout1.xml"/><Relationship Id="rId7" Type="http://schemas.openxmlformats.org/officeDocument/2006/relationships/image" Target="../media/image2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29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76201" y="112657"/>
            <a:ext cx="2122989" cy="848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anose="02010600040101010101" pitchFamily="2" charset="-122"/>
                <a:ea typeface="华文楷体" panose="02010600040101010101" pitchFamily="2" charset="-122"/>
                <a:cs typeface="Arial"/>
              </a:defRPr>
            </a:lvl1pPr>
            <a:lvl2pPr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2pPr>
            <a:lvl3pPr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3pPr>
            <a:lvl4pPr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4pPr>
            <a:lvl5pPr algn="ctr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5pPr>
            <a:lvl6pPr marL="457200" algn="ctr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6pPr>
            <a:lvl7pPr marL="914400" algn="ctr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7pPr>
            <a:lvl8pPr marL="1371600" algn="ctr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8pPr>
            <a:lvl9pPr marL="1828800" algn="ctr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chemeClr val="tx2"/>
                </a:solidFill>
                <a:latin typeface="Verdana" pitchFamily="34" charset="0"/>
                <a:ea typeface="宋体" pitchFamily="2" charset="-122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800" b="0" dirty="0">
                <a:solidFill>
                  <a:prstClr val="black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rPr>
              <a:t>FPCP</a:t>
            </a:r>
            <a:r>
              <a:rPr kumimoji="0" lang="en-US" altLang="zh-CN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/>
              </a:rPr>
              <a:t> 2022</a:t>
            </a:r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1524000" y="2988104"/>
            <a:ext cx="9144000" cy="1938992"/>
          </a:xfrm>
          <a:prstGeom prst="rect">
            <a:avLst/>
          </a:prstGeom>
        </p:spPr>
        <p:txBody>
          <a:bodyPr>
            <a:noAutofit/>
          </a:bodyPr>
          <a:lstStyle>
            <a:lvl1pPr marL="469900" indent="-469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3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8050" indent="-4365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600">
                <a:solidFill>
                  <a:schemeClr val="tx1"/>
                </a:solidFill>
                <a:latin typeface="+mn-lt"/>
                <a:ea typeface="+mn-ea"/>
              </a:defRPr>
            </a:lvl2pPr>
            <a:lvl3pPr marL="1304925" indent="-39528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o"/>
              <a:defRPr sz="2300">
                <a:solidFill>
                  <a:schemeClr val="tx1"/>
                </a:solidFill>
                <a:latin typeface="+mn-lt"/>
                <a:ea typeface="+mn-ea"/>
              </a:defRPr>
            </a:lvl3pPr>
            <a:lvl4pPr marL="1693863" indent="-3873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93913" indent="-398463" algn="l" rtl="0" eaLnBrk="0" fontAlgn="base" hangingPunct="0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511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30083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655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922713" indent="-398463" algn="l" rtl="0" fontAlgn="base">
              <a:spcBef>
                <a:spcPct val="25000"/>
              </a:spcBef>
              <a:spcAft>
                <a:spcPct val="0"/>
              </a:spcAft>
              <a:buClr>
                <a:schemeClr val="accent2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ED7D3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Xu Feng</a:t>
            </a:r>
            <a:r>
              <a:rPr kumimoji="0" lang="zh-CN" altLang="en-US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endParaRPr kumimoji="0" lang="en-US" altLang="zh-CN" sz="3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marL="0" marR="0" lvl="0" indent="0" algn="ctr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rgbClr val="ED7D31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en-US" altLang="zh-CN" sz="36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2024.05.29</a:t>
            </a:r>
            <a:endParaRPr kumimoji="0" lang="zh-CN" altLang="en-US" sz="36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604785" y="1187930"/>
            <a:ext cx="898243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defRPr/>
            </a:pPr>
            <a:r>
              <a:rPr lang="en-US" altLang="zh-CN" sz="40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Standard Model predictions for kaon decays</a:t>
            </a:r>
            <a:endParaRPr lang="zh-CN" altLang="en-US" sz="4000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56277" y="98329"/>
            <a:ext cx="1440000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768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FFC805-4B5A-5348-A54C-BC83AC9B2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Important uncertainty from </a:t>
            </a:r>
            <a:r>
              <a:rPr kumimoji="1" lang="en-US" altLang="zh-CN" dirty="0" err="1"/>
              <a:t>γW</a:t>
            </a:r>
            <a:r>
              <a:rPr kumimoji="1" lang="en-US" altLang="zh-CN" dirty="0"/>
              <a:t> box diagram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8DEB0DA-34E2-174E-8A72-6E0AC2DC3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10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0604337A-C2B0-D64C-B990-6C403D290E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8400" y="1314450"/>
            <a:ext cx="4089400" cy="5207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87603E63-686A-4041-8829-A39EC45207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2400" y="1155700"/>
            <a:ext cx="3327400" cy="838200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B5F13FC7-AAD8-C04D-8D5A-B5BA59EB819A}"/>
              </a:ext>
            </a:extLst>
          </p:cNvPr>
          <p:cNvSpPr txBox="1"/>
          <p:nvPr/>
        </p:nvSpPr>
        <p:spPr>
          <a:xfrm>
            <a:off x="876613" y="795944"/>
            <a:ext cx="3593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Superallowed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nuclear β decays</a:t>
            </a:r>
            <a:endParaRPr kumimoji="1" lang="zh-CN" altLang="en-US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CFC41EBA-FD4D-E049-901E-F3621732363A}"/>
              </a:ext>
            </a:extLst>
          </p:cNvPr>
          <p:cNvSpPr txBox="1"/>
          <p:nvPr/>
        </p:nvSpPr>
        <p:spPr>
          <a:xfrm>
            <a:off x="6260708" y="795944"/>
            <a:ext cx="2137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Neutron β decays</a:t>
            </a:r>
            <a:endParaRPr kumimoji="1" lang="zh-CN" altLang="en-US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10" name="直接箭头连接符 17">
            <a:extLst>
              <a:ext uri="{FF2B5EF4-FFF2-40B4-BE49-F238E27FC236}">
                <a16:creationId xmlns:a16="http://schemas.microsoft.com/office/drawing/2014/main" id="{C4E7A70E-413C-204B-9D6D-166BAA91DAC8}"/>
              </a:ext>
            </a:extLst>
          </p:cNvPr>
          <p:cNvCxnSpPr>
            <a:cxnSpLocks/>
          </p:cNvCxnSpPr>
          <p:nvPr/>
        </p:nvCxnSpPr>
        <p:spPr>
          <a:xfrm flipH="1" flipV="1">
            <a:off x="5043177" y="1835150"/>
            <a:ext cx="468623" cy="33655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箭头连接符 17">
            <a:extLst>
              <a:ext uri="{FF2B5EF4-FFF2-40B4-BE49-F238E27FC236}">
                <a16:creationId xmlns:a16="http://schemas.microsoft.com/office/drawing/2014/main" id="{C278C894-1F52-C949-B0B1-CC65C9236509}"/>
              </a:ext>
            </a:extLst>
          </p:cNvPr>
          <p:cNvCxnSpPr>
            <a:cxnSpLocks/>
          </p:cNvCxnSpPr>
          <p:nvPr/>
        </p:nvCxnSpPr>
        <p:spPr>
          <a:xfrm flipV="1">
            <a:off x="8909688" y="1953606"/>
            <a:ext cx="476889" cy="21809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>
            <a:extLst>
              <a:ext uri="{FF2B5EF4-FFF2-40B4-BE49-F238E27FC236}">
                <a16:creationId xmlns:a16="http://schemas.microsoft.com/office/drawing/2014/main" id="{BCD4E910-6BF6-1E48-B0A7-D37921D0B637}"/>
              </a:ext>
            </a:extLst>
          </p:cNvPr>
          <p:cNvSpPr txBox="1"/>
          <p:nvPr/>
        </p:nvSpPr>
        <p:spPr>
          <a:xfrm>
            <a:off x="4507199" y="2171700"/>
            <a:ext cx="5650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Universal electroweak radiative corrections (EWR)</a:t>
            </a:r>
            <a:endParaRPr kumimoji="1" lang="zh-CN" altLang="en-US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290CE63-B34D-8843-ACEB-E272ED075D7D}"/>
              </a:ext>
            </a:extLst>
          </p:cNvPr>
          <p:cNvSpPr txBox="1"/>
          <p:nvPr/>
        </p:nvSpPr>
        <p:spPr>
          <a:xfrm>
            <a:off x="368613" y="2902981"/>
            <a:ext cx="93008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Based current algebra, only axial 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γW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box diagram is sensitive to hadronic scale  </a:t>
            </a:r>
            <a:endParaRPr kumimoji="1" lang="zh-CN" altLang="en-US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A6BE0D22-7E86-104A-BC6E-BFDF6BA5D9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491" y="3801456"/>
            <a:ext cx="4243633" cy="1728376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C00254DA-9E76-CB4E-9EFC-FBE4EA4FDA2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377" y="3906522"/>
            <a:ext cx="4499845" cy="2531163"/>
          </a:xfrm>
          <a:prstGeom prst="rect">
            <a:avLst/>
          </a:prstGeom>
        </p:spPr>
      </p:pic>
      <p:sp>
        <p:nvSpPr>
          <p:cNvPr id="18" name="箭头: 左 2">
            <a:extLst>
              <a:ext uri="{FF2B5EF4-FFF2-40B4-BE49-F238E27FC236}">
                <a16:creationId xmlns:a16="http://schemas.microsoft.com/office/drawing/2014/main" id="{948EA601-AE37-1F45-B8D5-F376B9E9722A}"/>
              </a:ext>
            </a:extLst>
          </p:cNvPr>
          <p:cNvSpPr/>
          <p:nvPr/>
        </p:nvSpPr>
        <p:spPr>
          <a:xfrm rot="10800000" flipV="1">
            <a:off x="5646208" y="4732347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C4C38F30-FD40-3746-A75B-72F2B2D6F112}"/>
              </a:ext>
            </a:extLst>
          </p:cNvPr>
          <p:cNvSpPr txBox="1"/>
          <p:nvPr/>
        </p:nvSpPr>
        <p:spPr>
          <a:xfrm>
            <a:off x="3804450" y="3274375"/>
            <a:ext cx="484000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18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[A. </a:t>
            </a:r>
            <a:r>
              <a:rPr kumimoji="1" lang="en-US" altLang="zh-CN" sz="18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Sirlin</a:t>
            </a:r>
            <a:r>
              <a:rPr kumimoji="1" lang="en-US" altLang="zh-CN" sz="18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Rev. Mod. Phys. 07 (1978) 573</a:t>
            </a:r>
            <a:endParaRPr lang="zh-CN" alt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5E273123-5F66-104B-B831-5941D4932C0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813" y="5604856"/>
            <a:ext cx="4074665" cy="603158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:a16="http://schemas.microsoft.com/office/drawing/2014/main" id="{7A57D965-798E-5849-A947-36B67AE52394}"/>
              </a:ext>
            </a:extLst>
          </p:cNvPr>
          <p:cNvSpPr txBox="1"/>
          <p:nvPr/>
        </p:nvSpPr>
        <p:spPr>
          <a:xfrm>
            <a:off x="712172" y="6421106"/>
            <a:ext cx="43628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It dominates the uncertainties in EWR</a:t>
            </a:r>
            <a:endParaRPr kumimoji="1" lang="zh-CN" altLang="en-US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069118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9FFC805-4B5A-5348-A54C-BC83AC9B21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Important uncertainty from </a:t>
            </a:r>
            <a:r>
              <a:rPr kumimoji="1" lang="en-US" altLang="zh-CN" dirty="0" err="1"/>
              <a:t>γW</a:t>
            </a:r>
            <a:r>
              <a:rPr kumimoji="1" lang="en-US" altLang="zh-CN" dirty="0"/>
              <a:t> box diagram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8DEB0DA-34E2-174E-8A72-6E0AC2DC3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16675"/>
            <a:ext cx="2743200" cy="365125"/>
          </a:xfrm>
        </p:spPr>
        <p:txBody>
          <a:bodyPr/>
          <a:lstStyle/>
          <a:p>
            <a:fld id="{8DC12D2D-BBCD-4567-B101-484264F0B688}" type="slidenum">
              <a:rPr lang="zh-CN" altLang="en-US" smtClean="0"/>
              <a:pPr/>
              <a:t>11</a:t>
            </a:fld>
            <a:endParaRPr lang="zh-CN" altLang="en-US" dirty="0"/>
          </a:p>
        </p:txBody>
      </p:sp>
      <p:pic>
        <p:nvPicPr>
          <p:cNvPr id="21" name="图片 20">
            <a:extLst>
              <a:ext uri="{FF2B5EF4-FFF2-40B4-BE49-F238E27FC236}">
                <a16:creationId xmlns:a16="http://schemas.microsoft.com/office/drawing/2014/main" id="{CAA60430-210F-4349-8A42-0321B50F33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891" y="590582"/>
            <a:ext cx="4243633" cy="1728376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52B81760-0AA8-2342-A83F-C45AEF6030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2881" y="1050793"/>
            <a:ext cx="4074665" cy="603158"/>
          </a:xfrm>
          <a:prstGeom prst="rect">
            <a:avLst/>
          </a:prstGeom>
        </p:spPr>
      </p:pic>
      <p:sp>
        <p:nvSpPr>
          <p:cNvPr id="23" name="文本框 22">
            <a:extLst>
              <a:ext uri="{FF2B5EF4-FFF2-40B4-BE49-F238E27FC236}">
                <a16:creationId xmlns:a16="http://schemas.microsoft.com/office/drawing/2014/main" id="{24D6E821-8C8A-6C4F-9532-8CD5993F8916}"/>
              </a:ext>
            </a:extLst>
          </p:cNvPr>
          <p:cNvSpPr txBox="1"/>
          <p:nvPr/>
        </p:nvSpPr>
        <p:spPr>
          <a:xfrm>
            <a:off x="1434030" y="6072213"/>
            <a:ext cx="395351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[1] Marciano &amp; </a:t>
            </a:r>
            <a:r>
              <a:rPr kumimoji="1" lang="en-US" altLang="zh-CN" sz="1600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Sirlin</a:t>
            </a:r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, PRL96, 032002 (2006)</a:t>
            </a:r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C6F8DD9D-83CE-7F42-AF86-23562B5C55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7773" y="3142685"/>
            <a:ext cx="5168900" cy="1955800"/>
          </a:xfrm>
          <a:prstGeom prst="rect">
            <a:avLst/>
          </a:prstGeom>
        </p:spPr>
      </p:pic>
      <p:sp>
        <p:nvSpPr>
          <p:cNvPr id="26" name="文本框 25">
            <a:extLst>
              <a:ext uri="{FF2B5EF4-FFF2-40B4-BE49-F238E27FC236}">
                <a16:creationId xmlns:a16="http://schemas.microsoft.com/office/drawing/2014/main" id="{012D0E77-7C0D-B74E-B54B-B0ECB30D5CAC}"/>
              </a:ext>
            </a:extLst>
          </p:cNvPr>
          <p:cNvSpPr txBox="1"/>
          <p:nvPr/>
        </p:nvSpPr>
        <p:spPr>
          <a:xfrm>
            <a:off x="6429891" y="2742575"/>
            <a:ext cx="3381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PDG 2019 →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PDG 2020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8" name="图片 27">
            <a:extLst>
              <a:ext uri="{FF2B5EF4-FFF2-40B4-BE49-F238E27FC236}">
                <a16:creationId xmlns:a16="http://schemas.microsoft.com/office/drawing/2014/main" id="{A9E10631-1AB3-3344-87CF-5BCA773A59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913" y="1738930"/>
            <a:ext cx="5928422" cy="4320000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5444435E-CC86-FB41-A877-12EAE4F5AF5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2913" y="1738930"/>
            <a:ext cx="5924860" cy="4320000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id="{DA9AAEAE-30D9-A945-BDB6-59C53C5F17F6}"/>
              </a:ext>
            </a:extLst>
          </p:cNvPr>
          <p:cNvSpPr txBox="1"/>
          <p:nvPr/>
        </p:nvSpPr>
        <p:spPr>
          <a:xfrm>
            <a:off x="1434030" y="6373121"/>
            <a:ext cx="6178550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[2] Seng </a:t>
            </a:r>
            <a:r>
              <a:rPr lang="en-US" altLang="zh-CN" sz="1600" dirty="0" err="1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et.al</a:t>
            </a:r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. PRL 121, 241804 (2018)</a:t>
            </a:r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E8210C44-7611-9344-861A-BA2D52D033AE}"/>
              </a:ext>
            </a:extLst>
          </p:cNvPr>
          <p:cNvSpPr txBox="1"/>
          <p:nvPr/>
        </p:nvSpPr>
        <p:spPr>
          <a:xfrm>
            <a:off x="6574664" y="5465012"/>
            <a:ext cx="49620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It is responsible for the update of PDG and 3.3 </a:t>
            </a:r>
            <a:r>
              <a:rPr kumimoji="1" lang="en-US" altLang="zh-CN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σ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deviation in CKM unitarity</a:t>
            </a:r>
            <a:endParaRPr kumimoji="1" lang="zh-CN" altLang="en-US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6082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30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33B2EF8-0405-4744-86DC-E37415F73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Calculation of </a:t>
            </a:r>
            <a:r>
              <a:rPr kumimoji="1" lang="en-US" altLang="zh-CN" dirty="0" err="1"/>
              <a:t>γW</a:t>
            </a:r>
            <a:r>
              <a:rPr kumimoji="1" lang="en-US" altLang="zh-CN" dirty="0"/>
              <a:t> box diagram from lattice QCD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01AFFBBE-108D-244F-B10F-CBA50E10D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12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F6685C5-E1B3-4046-B527-B0B7754CC2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1342" y="1178923"/>
            <a:ext cx="6149806" cy="450015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2014BE99-E254-8044-8B3E-3BE39FA7CF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698" y="1897785"/>
            <a:ext cx="5400644" cy="2983969"/>
          </a:xfrm>
          <a:prstGeom prst="rect">
            <a:avLst/>
          </a:prstGeom>
        </p:spPr>
      </p:pic>
      <p:sp>
        <p:nvSpPr>
          <p:cNvPr id="8" name="文本框 7">
            <a:extLst>
              <a:ext uri="{FF2B5EF4-FFF2-40B4-BE49-F238E27FC236}">
                <a16:creationId xmlns:a16="http://schemas.microsoft.com/office/drawing/2014/main" id="{6D65B5E2-8247-9449-A1A7-F29322D5EC80}"/>
              </a:ext>
            </a:extLst>
          </p:cNvPr>
          <p:cNvSpPr txBox="1"/>
          <p:nvPr/>
        </p:nvSpPr>
        <p:spPr>
          <a:xfrm>
            <a:off x="5831342" y="5595280"/>
            <a:ext cx="6289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XF, M. </a:t>
            </a:r>
            <a:r>
              <a:rPr lang="en-US" altLang="zh-CN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Gorchtein</a:t>
            </a:r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 L. </a:t>
            </a:r>
            <a:r>
              <a:rPr lang="en-US" altLang="zh-CN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Jin</a:t>
            </a:r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en-US" altLang="zh-CN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et.al</a:t>
            </a:r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. PRL124 (2020) 19, 192002</a:t>
            </a:r>
            <a:endParaRPr lang="zh-CN" altLang="en-US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DC743A4-7F4B-4B47-B100-C51A5AFA803F}"/>
              </a:ext>
            </a:extLst>
          </p:cNvPr>
          <p:cNvSpPr txBox="1"/>
          <p:nvPr/>
        </p:nvSpPr>
        <p:spPr>
          <a:xfrm>
            <a:off x="320423" y="5623161"/>
            <a:ext cx="5995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Reduce the hadronic uncertainty by a </a:t>
            </a:r>
            <a:r>
              <a:rPr kumimoji="1" lang="en-US" altLang="zh-CN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facor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of 10</a:t>
            </a:r>
            <a:endParaRPr kumimoji="1" lang="zh-CN" altLang="en-US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CF1B1BBE-0A41-4C4B-A09D-54144402E2F7}"/>
              </a:ext>
            </a:extLst>
          </p:cNvPr>
          <p:cNvSpPr txBox="1"/>
          <p:nvPr/>
        </p:nvSpPr>
        <p:spPr>
          <a:xfrm>
            <a:off x="583028" y="1497675"/>
            <a:ext cx="51090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 DWF ensembles @ physical pion mass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E3975031-911B-B34A-B09D-E2F298BA0C2A}"/>
              </a:ext>
            </a:extLst>
          </p:cNvPr>
          <p:cNvSpPr txBox="1"/>
          <p:nvPr/>
        </p:nvSpPr>
        <p:spPr>
          <a:xfrm>
            <a:off x="67967" y="831437"/>
            <a:ext cx="737573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Use pion β decay</a:t>
            </a:r>
            <a:r>
              <a:rPr kumimoji="1" lang="zh-CN" altLang="en-US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to design the calculation strategy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B337503B-1C2D-6241-9B29-AA00E5466AB0}"/>
              </a:ext>
            </a:extLst>
          </p:cNvPr>
          <p:cNvSpPr txBox="1"/>
          <p:nvPr/>
        </p:nvSpPr>
        <p:spPr>
          <a:xfrm>
            <a:off x="320423" y="5175659"/>
            <a:ext cx="5277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For pion decay, originally use EFT with LECs</a:t>
            </a:r>
          </a:p>
        </p:txBody>
      </p:sp>
    </p:spTree>
    <p:extLst>
      <p:ext uri="{BB962C8B-B14F-4D97-AF65-F5344CB8AC3E}">
        <p14:creationId xmlns:p14="http://schemas.microsoft.com/office/powerpoint/2010/main" val="1452973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>
            <a:extLst>
              <a:ext uri="{FF2B5EF4-FFF2-40B4-BE49-F238E27FC236}">
                <a16:creationId xmlns:a16="http://schemas.microsoft.com/office/drawing/2014/main" id="{972026A8-8AE7-FE4D-9A49-5E555D24D75B}"/>
              </a:ext>
            </a:extLst>
          </p:cNvPr>
          <p:cNvSpPr txBox="1"/>
          <p:nvPr/>
        </p:nvSpPr>
        <p:spPr>
          <a:xfrm>
            <a:off x="7246924" y="5720616"/>
            <a:ext cx="49746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Future exp. uncertainty comparable to theoretical one</a:t>
            </a:r>
            <a:r>
              <a:rPr lang="zh-CN" altLang="en-US" sz="22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7D3F7A2-1752-9A46-A046-95290E9E5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13</a:t>
            </a:fld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C474B8AE-9D6A-4A45-B81A-D526F3154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Interplay between theory and experiment</a:t>
            </a:r>
            <a:endParaRPr kumimoji="1"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91528AE-29D5-5A4F-A78E-80A9A1BA7CCF}"/>
              </a:ext>
            </a:extLst>
          </p:cNvPr>
          <p:cNvSpPr txBox="1"/>
          <p:nvPr/>
        </p:nvSpPr>
        <p:spPr>
          <a:xfrm>
            <a:off x="532089" y="597132"/>
            <a:ext cx="6090195" cy="667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altLang="zh-CN" sz="2200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V</a:t>
            </a:r>
            <a:r>
              <a:rPr lang="en-US" altLang="zh-CN" sz="2200" baseline="-25000" dirty="0" err="1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ud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from π β decay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3A41477C-BA86-F045-88D3-843BC6555F7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0" y="1438964"/>
            <a:ext cx="2921000" cy="3683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FB90CAA9-6E70-E844-BD2A-302DD3AC13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798" y="3247898"/>
            <a:ext cx="6238448" cy="2674985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0F4BE82B-4915-4147-8228-8D1C4F68473E}"/>
              </a:ext>
            </a:extLst>
          </p:cNvPr>
          <p:cNvSpPr txBox="1"/>
          <p:nvPr/>
        </p:nvSpPr>
        <p:spPr>
          <a:xfrm>
            <a:off x="7335825" y="2264618"/>
            <a:ext cx="5414975" cy="667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anose="05000000000000000000" pitchFamily="2" charset="2"/>
              <a:buChar char="Ø"/>
            </a:pP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New Experiment - PIONEER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75CA35F-9779-EA40-84D4-DABB420A5364}"/>
              </a:ext>
            </a:extLst>
          </p:cNvPr>
          <p:cNvSpPr txBox="1"/>
          <p:nvPr/>
        </p:nvSpPr>
        <p:spPr>
          <a:xfrm>
            <a:off x="7687251" y="3063353"/>
            <a:ext cx="3856431" cy="667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Phase I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：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π leptonic decays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906ADEEE-9BB1-764F-9F6F-5E71070505B6}"/>
              </a:ext>
            </a:extLst>
          </p:cNvPr>
          <p:cNvSpPr txBox="1"/>
          <p:nvPr/>
        </p:nvSpPr>
        <p:spPr>
          <a:xfrm>
            <a:off x="7687251" y="3747448"/>
            <a:ext cx="3856431" cy="667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Phase II+III</a:t>
            </a:r>
            <a:r>
              <a:rPr lang="zh-CN" altLang="en-US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：</a:t>
            </a: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π β decays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C77AAC9D-CFB0-4B47-922E-055C9CB2B2B7}"/>
              </a:ext>
            </a:extLst>
          </p:cNvPr>
          <p:cNvSpPr txBox="1"/>
          <p:nvPr/>
        </p:nvSpPr>
        <p:spPr>
          <a:xfrm>
            <a:off x="7335824" y="561496"/>
            <a:ext cx="5529276" cy="667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Wingdings" pitchFamily="2" charset="2"/>
              <a:buChar char="Ø"/>
            </a:pP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Past Experiment - PIBETA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D781A73-70F5-6043-9BA6-B554158A501F}"/>
              </a:ext>
            </a:extLst>
          </p:cNvPr>
          <p:cNvSpPr txBox="1"/>
          <p:nvPr/>
        </p:nvSpPr>
        <p:spPr>
          <a:xfrm>
            <a:off x="7702690" y="1538159"/>
            <a:ext cx="3856431" cy="667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altLang="zh-CN" sz="2200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Precision 0.6%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D2DBAFC3-8B8E-3F44-A449-54643C9C7E12}"/>
                  </a:ext>
                </a:extLst>
              </p:cNvPr>
              <p:cNvSpPr txBox="1"/>
              <p:nvPr/>
            </p:nvSpPr>
            <p:spPr>
              <a:xfrm>
                <a:off x="7702690" y="4677935"/>
                <a:ext cx="4376974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Ultimate precision </a:t>
                </a:r>
                <a14:m>
                  <m:oMath xmlns:m="http://schemas.openxmlformats.org/officeDocument/2006/math">
                    <m:r>
                      <a:rPr lang="en-US" altLang="zh-CN" sz="2200" b="0" i="1" smtClean="0">
                        <a:latin typeface="Cambria Math" panose="02040503050406030204" pitchFamily="18" charset="0"/>
                        <a:ea typeface="微软雅黑" panose="020B0503020204020204" pitchFamily="34" charset="-122"/>
                      </a:rPr>
                      <m:t>3×</m:t>
                    </m:r>
                    <m:sSup>
                      <m:sSupPr>
                        <m:ctrlPr>
                          <a:rPr lang="en-US" altLang="zh-CN" sz="2200" b="0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</m:ctrlPr>
                      </m:sSupPr>
                      <m:e>
                        <m:r>
                          <a:rPr lang="en-US" altLang="zh-CN" sz="2200" b="0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10</m:t>
                        </m:r>
                      </m:e>
                      <m:sup>
                        <m:r>
                          <a:rPr lang="en-US" altLang="zh-CN" sz="2200" b="0" i="1" smtClean="0">
                            <a:latin typeface="Cambria Math" panose="02040503050406030204" pitchFamily="18" charset="0"/>
                            <a:ea typeface="微软雅黑" panose="020B0503020204020204" pitchFamily="34" charset="-122"/>
                          </a:rPr>
                          <m:t>−4</m:t>
                        </m:r>
                      </m:sup>
                    </m:sSup>
                  </m:oMath>
                </a14:m>
                <a:r>
                  <a:rPr lang="zh-CN" altLang="en-US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，</a:t>
                </a:r>
                <a:r>
                  <a:rPr lang="en-US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20 times better than </a:t>
                </a:r>
                <a:r>
                  <a:rPr lang="en" altLang="zh-CN" sz="2200" dirty="0"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PIBETA</a:t>
                </a:r>
                <a:endParaRPr lang="zh-CN" altLang="en-US" sz="2200" dirty="0"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17" name="文本框 16">
                <a:extLst>
                  <a:ext uri="{FF2B5EF4-FFF2-40B4-BE49-F238E27FC236}">
                    <a16:creationId xmlns:a16="http://schemas.microsoft.com/office/drawing/2014/main" id="{D2DBAFC3-8B8E-3F44-A449-54643C9C7E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2690" y="4677935"/>
                <a:ext cx="4376974" cy="769441"/>
              </a:xfrm>
              <a:prstGeom prst="rect">
                <a:avLst/>
              </a:prstGeom>
              <a:blipFill>
                <a:blip r:embed="rId4"/>
                <a:stretch>
                  <a:fillRect l="-1734" t="-4839" b="-1451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文本框 18">
            <a:extLst>
              <a:ext uri="{FF2B5EF4-FFF2-40B4-BE49-F238E27FC236}">
                <a16:creationId xmlns:a16="http://schemas.microsoft.com/office/drawing/2014/main" id="{14323833-9434-1748-B1E1-06E6F4CFBCAA}"/>
              </a:ext>
            </a:extLst>
          </p:cNvPr>
          <p:cNvSpPr txBox="1"/>
          <p:nvPr/>
        </p:nvSpPr>
        <p:spPr>
          <a:xfrm>
            <a:off x="7835551" y="1238167"/>
            <a:ext cx="4356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D. </a:t>
            </a:r>
            <a:r>
              <a:rPr lang="en-US" altLang="zh-CN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Pocanic</a:t>
            </a:r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-US" altLang="zh-CN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et.al</a:t>
            </a:r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. PRL 93 (2004) 181803</a:t>
            </a:r>
            <a:endParaRPr lang="zh-CN" altLang="en-US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BC0CB3B-78E0-EA44-AA5A-6160FDE198B6}"/>
              </a:ext>
            </a:extLst>
          </p:cNvPr>
          <p:cNvSpPr txBox="1"/>
          <p:nvPr/>
        </p:nvSpPr>
        <p:spPr>
          <a:xfrm>
            <a:off x="8321969" y="2897056"/>
            <a:ext cx="3757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M. </a:t>
            </a:r>
            <a:r>
              <a:rPr lang="en-US" altLang="zh-CN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Hoferichter</a:t>
            </a:r>
            <a:r>
              <a:rPr lang="en-US" altLang="zh-CN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 arXiv:2403.18889</a:t>
            </a:r>
            <a:endParaRPr lang="zh-CN" altLang="en-US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1" name="矩形 40">
            <a:extLst>
              <a:ext uri="{FF2B5EF4-FFF2-40B4-BE49-F238E27FC236}">
                <a16:creationId xmlns:a16="http://schemas.microsoft.com/office/drawing/2014/main" id="{83458A4C-2866-294D-B50F-FB550F2AAB86}"/>
              </a:ext>
            </a:extLst>
          </p:cNvPr>
          <p:cNvSpPr/>
          <p:nvPr/>
        </p:nvSpPr>
        <p:spPr>
          <a:xfrm>
            <a:off x="832798" y="3950286"/>
            <a:ext cx="6238448" cy="104684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F42E5E2B-2669-BA47-8380-0D1226A8517D}"/>
              </a:ext>
            </a:extLst>
          </p:cNvPr>
          <p:cNvSpPr txBox="1"/>
          <p:nvPr/>
        </p:nvSpPr>
        <p:spPr>
          <a:xfrm>
            <a:off x="3724746" y="1997146"/>
            <a:ext cx="33465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XF, M. </a:t>
            </a:r>
            <a:r>
              <a:rPr lang="en-US" altLang="zh-CN" sz="1600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Gorchtein</a:t>
            </a:r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 L. </a:t>
            </a:r>
            <a:r>
              <a:rPr lang="en-US" altLang="zh-CN" sz="1600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Jin</a:t>
            </a:r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 </a:t>
            </a:r>
            <a:r>
              <a:rPr lang="en-US" altLang="zh-CN" sz="1600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et.al</a:t>
            </a:r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. PRL124 (2020) 19, 192002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27D6705B-B7C1-394B-99A6-4EE8796430AA}"/>
              </a:ext>
            </a:extLst>
          </p:cNvPr>
          <p:cNvSpPr txBox="1"/>
          <p:nvPr/>
        </p:nvSpPr>
        <p:spPr>
          <a:xfrm>
            <a:off x="566837" y="2720990"/>
            <a:ext cx="65044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Main uncertainty arises from exp. measurements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FD5940BD-4D7D-8849-9F41-B271C082EA21}"/>
              </a:ext>
            </a:extLst>
          </p:cNvPr>
          <p:cNvSpPr txBox="1"/>
          <p:nvPr/>
        </p:nvSpPr>
        <p:spPr>
          <a:xfrm>
            <a:off x="1750423" y="6092629"/>
            <a:ext cx="5320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PDG 2022, reviewed by E. Blucher &amp; W. J. Marciano 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8247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1" grpId="0"/>
      <p:bldP spid="12" grpId="0"/>
      <p:bldP spid="13" grpId="0"/>
      <p:bldP spid="14" grpId="0"/>
      <p:bldP spid="16" grpId="0"/>
      <p:bldP spid="17" grpId="0"/>
      <p:bldP spid="19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4092913-9D48-D64F-8F26-B1C21A4500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Status for </a:t>
            </a:r>
            <a:r>
              <a:rPr kumimoji="1" lang="en-US" altLang="zh-CN" dirty="0" err="1"/>
              <a:t>V</a:t>
            </a:r>
            <a:r>
              <a:rPr kumimoji="1" lang="en-US" altLang="zh-CN" baseline="-25000" dirty="0" err="1"/>
              <a:t>ud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4183DF1A-7CD6-0D41-91B1-52E3B2D04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14</a:t>
            </a:fld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917D51C9-9C6E-1A4E-AC51-DDD86086355B}"/>
              </a:ext>
            </a:extLst>
          </p:cNvPr>
          <p:cNvSpPr txBox="1"/>
          <p:nvPr/>
        </p:nvSpPr>
        <p:spPr>
          <a:xfrm>
            <a:off x="941940" y="1410880"/>
            <a:ext cx="89382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0</a:t>
            </a:r>
            <a:r>
              <a:rPr kumimoji="1" lang="en-US" altLang="zh-CN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+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→0</a:t>
            </a:r>
            <a:r>
              <a:rPr kumimoji="1" lang="en-US" altLang="zh-CN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+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nuclear beta decays, which are pure vector transition at leading order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Estimate of nuclear structure uncertainties is important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CE1D489-6E3A-AB47-90D8-1D01D5B21A8D}"/>
              </a:ext>
            </a:extLst>
          </p:cNvPr>
          <p:cNvSpPr txBox="1"/>
          <p:nvPr/>
        </p:nvSpPr>
        <p:spPr>
          <a:xfrm>
            <a:off x="484740" y="813382"/>
            <a:ext cx="36167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kumimoji="1" lang="en-US" altLang="zh-CN" sz="22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Superallowed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β decays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0CA6B89-4B70-9142-BF5E-53882FE4FE26}"/>
              </a:ext>
            </a:extLst>
          </p:cNvPr>
          <p:cNvSpPr txBox="1"/>
          <p:nvPr/>
        </p:nvSpPr>
        <p:spPr>
          <a:xfrm>
            <a:off x="484740" y="2223822"/>
            <a:ext cx="29090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Neutron β decays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D98AF0DA-6AFD-BC43-A6D6-3188A9DA0D0B}"/>
              </a:ext>
            </a:extLst>
          </p:cNvPr>
          <p:cNvSpPr txBox="1"/>
          <p:nvPr/>
        </p:nvSpPr>
        <p:spPr>
          <a:xfrm>
            <a:off x="941940" y="2713598"/>
            <a:ext cx="111513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Free from nuclear structure uncertainties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Nuclear-structure independent radiative correction (RC) is same as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superallowed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nuclear β decay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A203293-E014-D84B-BCAA-18197910A879}"/>
              </a:ext>
            </a:extLst>
          </p:cNvPr>
          <p:cNvSpPr txBox="1"/>
          <p:nvPr/>
        </p:nvSpPr>
        <p:spPr>
          <a:xfrm>
            <a:off x="484740" y="3634262"/>
            <a:ext cx="418659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l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Pion </a:t>
            </a:r>
            <a:r>
              <a:rPr kumimoji="1" lang="en-US" altLang="zh-CN" sz="22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semileptonic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β decays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37FC0117-61A4-1A42-95EF-F43AE5275596}"/>
              </a:ext>
            </a:extLst>
          </p:cNvPr>
          <p:cNvSpPr txBox="1"/>
          <p:nvPr/>
        </p:nvSpPr>
        <p:spPr>
          <a:xfrm>
            <a:off x="941940" y="4124038"/>
            <a:ext cx="56427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More difficult to measure pion decays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Theoretically simpler, especially for lattice QCD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FCD42D7D-E1FC-AE46-AD71-D5EF8D9640E5}"/>
              </a:ext>
            </a:extLst>
          </p:cNvPr>
          <p:cNvSpPr txBox="1"/>
          <p:nvPr/>
        </p:nvSpPr>
        <p:spPr>
          <a:xfrm>
            <a:off x="4752982" y="3585429"/>
            <a:ext cx="23727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sz="22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sz="2200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|=0.9739(29)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66DEC7EE-55EF-5C43-B6FC-38068E0672DB}"/>
              </a:ext>
            </a:extLst>
          </p:cNvPr>
          <p:cNvSpPr txBox="1"/>
          <p:nvPr/>
        </p:nvSpPr>
        <p:spPr>
          <a:xfrm>
            <a:off x="4733444" y="2223821"/>
            <a:ext cx="22075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sz="22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sz="2200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|=0.9737(9)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7815B73-095B-8D4B-9F29-CA680D3C075C}"/>
              </a:ext>
            </a:extLst>
          </p:cNvPr>
          <p:cNvSpPr txBox="1"/>
          <p:nvPr/>
        </p:nvSpPr>
        <p:spPr>
          <a:xfrm>
            <a:off x="4733444" y="813381"/>
            <a:ext cx="220759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sz="22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sz="2200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|=0.9737(3)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4DFB9ECA-D8E4-C347-9BEB-730709239DEC}"/>
              </a:ext>
            </a:extLst>
          </p:cNvPr>
          <p:cNvSpPr txBox="1"/>
          <p:nvPr/>
        </p:nvSpPr>
        <p:spPr>
          <a:xfrm>
            <a:off x="484740" y="4967757"/>
            <a:ext cx="18207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u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Summary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AF7F3B70-6F78-5D45-94F3-EA4682D93D06}"/>
              </a:ext>
            </a:extLst>
          </p:cNvPr>
          <p:cNvSpPr txBox="1"/>
          <p:nvPr/>
        </p:nvSpPr>
        <p:spPr>
          <a:xfrm>
            <a:off x="941940" y="5503671"/>
            <a:ext cx="71171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To extract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from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superallowed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decay or neutron β decay</a:t>
            </a:r>
          </a:p>
        </p:txBody>
      </p:sp>
      <p:sp>
        <p:nvSpPr>
          <p:cNvPr id="17" name="箭头: 左 2">
            <a:extLst>
              <a:ext uri="{FF2B5EF4-FFF2-40B4-BE49-F238E27FC236}">
                <a16:creationId xmlns:a16="http://schemas.microsoft.com/office/drawing/2014/main" id="{B3B56505-193A-4243-A649-6C9029D303AF}"/>
              </a:ext>
            </a:extLst>
          </p:cNvPr>
          <p:cNvSpPr/>
          <p:nvPr/>
        </p:nvSpPr>
        <p:spPr>
          <a:xfrm rot="10800000" flipV="1">
            <a:off x="3166199" y="6000051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40436B7F-79BC-2249-90FB-5551B8271EF6}"/>
              </a:ext>
            </a:extLst>
          </p:cNvPr>
          <p:cNvSpPr txBox="1"/>
          <p:nvPr/>
        </p:nvSpPr>
        <p:spPr>
          <a:xfrm>
            <a:off x="3763321" y="5919805"/>
            <a:ext cx="711714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Need a well determined EW radiative corrections</a:t>
            </a:r>
          </a:p>
        </p:txBody>
      </p:sp>
    </p:spTree>
    <p:extLst>
      <p:ext uri="{BB962C8B-B14F-4D97-AF65-F5344CB8AC3E}">
        <p14:creationId xmlns:p14="http://schemas.microsoft.com/office/powerpoint/2010/main" val="2442071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7" grpId="0" animBg="1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>
            <a:extLst>
              <a:ext uri="{FF2B5EF4-FFF2-40B4-BE49-F238E27FC236}">
                <a16:creationId xmlns:a16="http://schemas.microsoft.com/office/drawing/2014/main" id="{7481645A-090B-6B47-83FD-CA613E6DCE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093" y="1790025"/>
            <a:ext cx="6308491" cy="4205661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43AD72F1-9EA3-AF49-AB55-C232D53E47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/>
              <a:t>γW</a:t>
            </a:r>
            <a:r>
              <a:rPr kumimoji="1" lang="en-US" altLang="zh-CN" dirty="0"/>
              <a:t> box diagram in neutron β</a:t>
            </a:r>
            <a:r>
              <a:rPr kumimoji="1" lang="zh-CN" altLang="en-US" dirty="0"/>
              <a:t> </a:t>
            </a:r>
            <a:r>
              <a:rPr kumimoji="1" lang="en-US" altLang="zh-CN" dirty="0"/>
              <a:t>decay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DB7EA0A-3D8E-AC44-B460-0991ED043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15</a:t>
            </a:fld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B09B956-16E6-024E-B383-009035BAAA41}"/>
              </a:ext>
            </a:extLst>
          </p:cNvPr>
          <p:cNvSpPr txBox="1"/>
          <p:nvPr/>
        </p:nvSpPr>
        <p:spPr>
          <a:xfrm>
            <a:off x="465950" y="744005"/>
            <a:ext cx="3235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Ensemble information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2D52E33B-5078-3A4B-9D12-E9AE4903F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60277" y="779975"/>
            <a:ext cx="5623340" cy="89999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19DC3414-F125-D648-B607-BD7D5E8332A3}"/>
              </a:ext>
            </a:extLst>
          </p:cNvPr>
          <p:cNvSpPr txBox="1"/>
          <p:nvPr/>
        </p:nvSpPr>
        <p:spPr>
          <a:xfrm>
            <a:off x="465950" y="1695132"/>
            <a:ext cx="348640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Numerical lattice results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6EB8D169-64C2-1845-8976-BAE5CFF0BC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3834" y="2126019"/>
            <a:ext cx="5272216" cy="3954162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C2A108F4-7CE3-3D4E-9219-D37B7B7B8F85}"/>
              </a:ext>
            </a:extLst>
          </p:cNvPr>
          <p:cNvSpPr txBox="1"/>
          <p:nvPr/>
        </p:nvSpPr>
        <p:spPr>
          <a:xfrm>
            <a:off x="4663211" y="1782447"/>
            <a:ext cx="71316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P. Ma, XF, M. </a:t>
            </a:r>
            <a:r>
              <a:rPr lang="en-US" altLang="zh-CN" sz="1600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Gorchtein</a:t>
            </a:r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 L. </a:t>
            </a:r>
            <a:r>
              <a:rPr lang="en-US" altLang="zh-CN" sz="1600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Jin</a:t>
            </a:r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 C. Seng, Z. Zhang, PRL132 (2024) 191901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243E545-6EC5-6346-B388-782360B7D093}"/>
              </a:ext>
            </a:extLst>
          </p:cNvPr>
          <p:cNvSpPr txBox="1"/>
          <p:nvPr/>
        </p:nvSpPr>
        <p:spPr>
          <a:xfrm>
            <a:off x="2413084" y="6144180"/>
            <a:ext cx="7463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Using lattice input, deviation from CKM unitarity: 2.1 </a:t>
            </a:r>
            <a:r>
              <a:rPr kumimoji="1" lang="en-US" altLang="zh-CN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σ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→  1.8 </a:t>
            </a:r>
            <a:r>
              <a:rPr kumimoji="1" lang="en-US" altLang="zh-CN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σ</a:t>
            </a:r>
            <a:endParaRPr kumimoji="1" lang="en-US" altLang="zh-CN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1668284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1B4FF8C-490E-ED46-B280-871275B63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16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932602FE-AEF9-2A4D-8F4F-10E72FE73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Outline</a:t>
            </a:r>
            <a:endParaRPr kumimoji="1"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7B681B0-4E5F-A041-B05F-A9DF57262982}"/>
              </a:ext>
            </a:extLst>
          </p:cNvPr>
          <p:cNvSpPr txBox="1"/>
          <p:nvPr/>
        </p:nvSpPr>
        <p:spPr>
          <a:xfrm>
            <a:off x="484739" y="1024171"/>
            <a:ext cx="3820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Test of first-row CKM unitarity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CD6A270-1E8A-F443-BA97-AB8FCCBAA86F}"/>
              </a:ext>
            </a:extLst>
          </p:cNvPr>
          <p:cNvSpPr txBox="1"/>
          <p:nvPr/>
        </p:nvSpPr>
        <p:spPr>
          <a:xfrm>
            <a:off x="484739" y="2895753"/>
            <a:ext cx="4434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Inclusion of isospin breaking effects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E14A459-0C27-4347-9E54-287B21DCFD19}"/>
              </a:ext>
            </a:extLst>
          </p:cNvPr>
          <p:cNvSpPr txBox="1"/>
          <p:nvPr/>
        </p:nvSpPr>
        <p:spPr>
          <a:xfrm>
            <a:off x="484739" y="4767335"/>
            <a:ext cx="1789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Rare decays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7171C6BC-1DEA-D04D-8D3F-0FFD08917FC0}"/>
              </a:ext>
            </a:extLst>
          </p:cNvPr>
          <p:cNvSpPr/>
          <p:nvPr/>
        </p:nvSpPr>
        <p:spPr>
          <a:xfrm>
            <a:off x="484739" y="2757033"/>
            <a:ext cx="4434484" cy="64677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435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C055A560-6894-224B-B51A-F35AACCA36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366500" cy="646771"/>
          </a:xfrm>
        </p:spPr>
        <p:txBody>
          <a:bodyPr>
            <a:normAutofit/>
          </a:bodyPr>
          <a:lstStyle/>
          <a:p>
            <a:r>
              <a:rPr kumimoji="1" lang="en-US" altLang="zh-CN" dirty="0"/>
              <a:t>Inclusion of IB effects becomes important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30B1968-53B1-4942-8214-608AC8F9F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17</a:t>
            </a:fld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30298A36-9294-2243-9F4B-148FD0505C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075" y="976912"/>
            <a:ext cx="5660797" cy="1291059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id="{025BF63F-FE87-6041-A73D-4223E71329D7}"/>
              </a:ext>
            </a:extLst>
          </p:cNvPr>
          <p:cNvSpPr txBox="1"/>
          <p:nvPr/>
        </p:nvSpPr>
        <p:spPr>
          <a:xfrm>
            <a:off x="484740" y="697634"/>
            <a:ext cx="93089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Flavor Lattice Averaging Group (FLAG) average, updated on 2023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88336D7A-4AD2-ED41-BD60-9BDD1B087D92}"/>
              </a:ext>
            </a:extLst>
          </p:cNvPr>
          <p:cNvSpPr txBox="1"/>
          <p:nvPr/>
        </p:nvSpPr>
        <p:spPr>
          <a:xfrm>
            <a:off x="874628" y="2750905"/>
            <a:ext cx="19776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Error &lt; 1%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E2E8D14A-3770-6F4C-B1B3-5BB716FC7A2F}"/>
              </a:ext>
            </a:extLst>
          </p:cNvPr>
          <p:cNvSpPr txBox="1"/>
          <p:nvPr/>
        </p:nvSpPr>
        <p:spPr>
          <a:xfrm>
            <a:off x="6334336" y="2750905"/>
            <a:ext cx="197765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Error &lt; 5%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DB1B4DD5-C28A-CC4F-8072-4E960834CD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69" y="3097385"/>
            <a:ext cx="5403850" cy="3274487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5605C576-CE50-9B45-A5E1-7148F0AA3F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554" y="3360409"/>
            <a:ext cx="4833134" cy="2062491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E8AAEF0C-1E7C-9E43-A9FF-02AFA4F38BC1}"/>
              </a:ext>
            </a:extLst>
          </p:cNvPr>
          <p:cNvSpPr txBox="1"/>
          <p:nvPr/>
        </p:nvSpPr>
        <p:spPr>
          <a:xfrm>
            <a:off x="484739" y="2251790"/>
            <a:ext cx="33497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FLAG average results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F4B736B-BAC1-A74D-9444-6DCA3293F745}"/>
              </a:ext>
            </a:extLst>
          </p:cNvPr>
          <p:cNvSpPr txBox="1"/>
          <p:nvPr/>
        </p:nvSpPr>
        <p:spPr>
          <a:xfrm>
            <a:off x="6689127" y="5540647"/>
            <a:ext cx="45785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Important to study the IB effects</a:t>
            </a:r>
            <a:endParaRPr kumimoji="1" lang="zh-CN" altLang="en-US" sz="2200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5847180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9ECA72F-4928-5D4C-8796-967308582D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18</a:t>
            </a:fld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3F71A236-D092-CE41-9B95-A0DF7B4067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366500" cy="646771"/>
          </a:xfrm>
        </p:spPr>
        <p:txBody>
          <a:bodyPr>
            <a:normAutofit/>
          </a:bodyPr>
          <a:lstStyle/>
          <a:p>
            <a:r>
              <a:rPr kumimoji="1" lang="en-US" altLang="zh-CN" dirty="0"/>
              <a:t>Inclusion of IB effects becomes important</a:t>
            </a:r>
            <a:endParaRPr kumimoji="1"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B090AF6-253D-7945-A4F7-9FD629E688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075" y="976912"/>
            <a:ext cx="5660797" cy="1291059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4DAD2C82-DE08-624A-9FCF-35EC63103F7D}"/>
              </a:ext>
            </a:extLst>
          </p:cNvPr>
          <p:cNvSpPr txBox="1"/>
          <p:nvPr/>
        </p:nvSpPr>
        <p:spPr>
          <a:xfrm>
            <a:off x="484740" y="697634"/>
            <a:ext cx="92957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Flavor Lattice Averaging Group (FLAG) average, updated on 2023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0D339F45-DC0C-B840-A1B6-6DF64A1994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" y="2267971"/>
            <a:ext cx="5905500" cy="8509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B52F6575-B422-CF43-A957-4364084F79A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250" y="3118871"/>
            <a:ext cx="6172200" cy="939800"/>
          </a:xfrm>
          <a:prstGeom prst="rect">
            <a:avLst/>
          </a:prstGeom>
        </p:spPr>
      </p:pic>
      <p:sp>
        <p:nvSpPr>
          <p:cNvPr id="13" name="箭头: 上弧形 2">
            <a:extLst>
              <a:ext uri="{FF2B5EF4-FFF2-40B4-BE49-F238E27FC236}">
                <a16:creationId xmlns:a16="http://schemas.microsoft.com/office/drawing/2014/main" id="{4BADAEE6-F9F3-6F42-A00C-8E286BC904E5}"/>
              </a:ext>
            </a:extLst>
          </p:cNvPr>
          <p:cNvSpPr/>
          <p:nvPr/>
        </p:nvSpPr>
        <p:spPr>
          <a:xfrm rot="5400000">
            <a:off x="7709045" y="2308375"/>
            <a:ext cx="1166388" cy="274766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箭头: 上弧形 2">
            <a:extLst>
              <a:ext uri="{FF2B5EF4-FFF2-40B4-BE49-F238E27FC236}">
                <a16:creationId xmlns:a16="http://schemas.microsoft.com/office/drawing/2014/main" id="{C07844F0-3D37-304F-9FE9-ED70B70901C6}"/>
              </a:ext>
            </a:extLst>
          </p:cNvPr>
          <p:cNvSpPr/>
          <p:nvPr/>
        </p:nvSpPr>
        <p:spPr>
          <a:xfrm rot="5400000" flipV="1">
            <a:off x="2057773" y="1835581"/>
            <a:ext cx="1166388" cy="274766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5" name="直接箭头连接符 17">
            <a:extLst>
              <a:ext uri="{FF2B5EF4-FFF2-40B4-BE49-F238E27FC236}">
                <a16:creationId xmlns:a16="http://schemas.microsoft.com/office/drawing/2014/main" id="{F023DFD0-C671-CD49-B445-4BF3C10DDE9F}"/>
              </a:ext>
            </a:extLst>
          </p:cNvPr>
          <p:cNvCxnSpPr>
            <a:cxnSpLocks/>
          </p:cNvCxnSpPr>
          <p:nvPr/>
        </p:nvCxnSpPr>
        <p:spPr>
          <a:xfrm>
            <a:off x="3171825" y="3028952"/>
            <a:ext cx="175725" cy="222383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7">
            <a:extLst>
              <a:ext uri="{FF2B5EF4-FFF2-40B4-BE49-F238E27FC236}">
                <a16:creationId xmlns:a16="http://schemas.microsoft.com/office/drawing/2014/main" id="{BB3302C9-8BDE-CC4D-AFCC-A57AFF7E5FA8}"/>
              </a:ext>
            </a:extLst>
          </p:cNvPr>
          <p:cNvCxnSpPr>
            <a:cxnSpLocks/>
          </p:cNvCxnSpPr>
          <p:nvPr/>
        </p:nvCxnSpPr>
        <p:spPr>
          <a:xfrm flipH="1">
            <a:off x="3943350" y="3028952"/>
            <a:ext cx="1" cy="219018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7">
            <a:extLst>
              <a:ext uri="{FF2B5EF4-FFF2-40B4-BE49-F238E27FC236}">
                <a16:creationId xmlns:a16="http://schemas.microsoft.com/office/drawing/2014/main" id="{7EC3DA17-3024-EE4D-A435-AE28CD97C850}"/>
              </a:ext>
            </a:extLst>
          </p:cNvPr>
          <p:cNvCxnSpPr>
            <a:cxnSpLocks/>
          </p:cNvCxnSpPr>
          <p:nvPr/>
        </p:nvCxnSpPr>
        <p:spPr>
          <a:xfrm flipH="1">
            <a:off x="4412538" y="3868128"/>
            <a:ext cx="6774576" cy="135100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>
            <a:extLst>
              <a:ext uri="{FF2B5EF4-FFF2-40B4-BE49-F238E27FC236}">
                <a16:creationId xmlns:a16="http://schemas.microsoft.com/office/drawing/2014/main" id="{BFC945B0-DA5F-0B41-ABC3-BE1D70430540}"/>
              </a:ext>
            </a:extLst>
          </p:cNvPr>
          <p:cNvSpPr txBox="1"/>
          <p:nvPr/>
        </p:nvSpPr>
        <p:spPr>
          <a:xfrm>
            <a:off x="2106837" y="5252786"/>
            <a:ext cx="570386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LD IB effects, </a:t>
            </a:r>
            <a:r>
              <a:rPr kumimoji="1" lang="en-US" altLang="zh-CN" sz="2200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ChPT</a:t>
            </a:r>
            <a:r>
              <a:rPr kumimoji="1" lang="en-US" altLang="zh-CN" sz="22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provides a useful tool</a:t>
            </a:r>
            <a:endParaRPr kumimoji="1" lang="zh-CN" altLang="en-US" sz="2200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39074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F78892AA-20EA-7143-ACBC-13DD0AC61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19</a:t>
            </a:fld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01F07DB4-47F4-C14C-B5F9-8C0ADF9BAC4B}"/>
              </a:ext>
            </a:extLst>
          </p:cNvPr>
          <p:cNvSpPr txBox="1"/>
          <p:nvPr/>
        </p:nvSpPr>
        <p:spPr>
          <a:xfrm>
            <a:off x="527602" y="777485"/>
            <a:ext cx="24753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For K</a:t>
            </a:r>
            <a:r>
              <a:rPr kumimoji="1" lang="en-US" altLang="zh-CN" sz="2200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l3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decays 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48C9AFC8-A251-3A42-BCC2-677880350F95}"/>
              </a:ext>
            </a:extLst>
          </p:cNvPr>
          <p:cNvSpPr txBox="1"/>
          <p:nvPr/>
        </p:nvSpPr>
        <p:spPr>
          <a:xfrm>
            <a:off x="857799" y="1339086"/>
            <a:ext cx="6386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p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So far only a combined analysis with LQCD and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ChPT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3D4D6F0-2978-4847-B2F4-D7B9EC7980A2}"/>
              </a:ext>
            </a:extLst>
          </p:cNvPr>
          <p:cNvSpPr txBox="1"/>
          <p:nvPr/>
        </p:nvSpPr>
        <p:spPr>
          <a:xfrm>
            <a:off x="857799" y="4020901"/>
            <a:ext cx="5210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p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r>
              <a:rPr kumimoji="1" lang="en-US" altLang="zh-CN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nd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calculation @m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π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=139 MeV, m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π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L=3.863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DE4F35E5-6EEB-0047-ABB7-BF1F7053B75E}"/>
              </a:ext>
            </a:extLst>
          </p:cNvPr>
          <p:cNvSpPr txBox="1"/>
          <p:nvPr/>
        </p:nvSpPr>
        <p:spPr>
          <a:xfrm>
            <a:off x="857799" y="2220828"/>
            <a:ext cx="7406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p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r>
              <a:rPr kumimoji="1" lang="en-US" altLang="zh-CN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st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calculation by RM123-SOTON collaboration @m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π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≈220 MeV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" name="标题 1">
            <a:extLst>
              <a:ext uri="{FF2B5EF4-FFF2-40B4-BE49-F238E27FC236}">
                <a16:creationId xmlns:a16="http://schemas.microsoft.com/office/drawing/2014/main" id="{54480D1F-7ADE-FD42-9E4D-22EA7C321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366500" cy="646771"/>
          </a:xfrm>
        </p:spPr>
        <p:txBody>
          <a:bodyPr>
            <a:normAutofit/>
          </a:bodyPr>
          <a:lstStyle/>
          <a:p>
            <a:r>
              <a:rPr kumimoji="1" lang="en-US" altLang="zh-CN" dirty="0"/>
              <a:t>Frontier for lattice QCD – inclusion of IB</a:t>
            </a:r>
            <a:endParaRPr kumimoji="1"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DF1F5CF6-E61D-B84E-99CD-FDFBBA82E69D}"/>
              </a:ext>
            </a:extLst>
          </p:cNvPr>
          <p:cNvSpPr txBox="1"/>
          <p:nvPr/>
        </p:nvSpPr>
        <p:spPr>
          <a:xfrm>
            <a:off x="527602" y="1685243"/>
            <a:ext cx="308770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For K</a:t>
            </a:r>
            <a:r>
              <a:rPr kumimoji="1" lang="en-US" altLang="zh-CN" sz="2200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/π</a:t>
            </a:r>
            <a:r>
              <a:rPr kumimoji="1" lang="en-US" altLang="zh-CN" sz="2200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decays 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66EDD4F8-B6FC-BF43-A810-97EEB03937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780" y="2954942"/>
            <a:ext cx="2292369" cy="469864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C25CE184-F2C7-EF46-A132-0EB02C41AE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7012" y="2954942"/>
            <a:ext cx="2364003" cy="469864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13424181-D5D0-1446-AAC0-68FA2CB40A0E}"/>
              </a:ext>
            </a:extLst>
          </p:cNvPr>
          <p:cNvSpPr txBox="1"/>
          <p:nvPr/>
        </p:nvSpPr>
        <p:spPr>
          <a:xfrm>
            <a:off x="4428275" y="2954942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vs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C93C528E-FB45-8A46-980B-919B23F57D9C}"/>
              </a:ext>
            </a:extLst>
          </p:cNvPr>
          <p:cNvSpPr txBox="1"/>
          <p:nvPr/>
        </p:nvSpPr>
        <p:spPr>
          <a:xfrm>
            <a:off x="2489731" y="2628540"/>
            <a:ext cx="8124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LQCD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6151872-0A0F-0C4E-9B36-562E9DF243E5}"/>
              </a:ext>
            </a:extLst>
          </p:cNvPr>
          <p:cNvSpPr txBox="1"/>
          <p:nvPr/>
        </p:nvSpPr>
        <p:spPr>
          <a:xfrm>
            <a:off x="6141346" y="2585610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ChPT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D0323699-F97C-6145-B806-4CFEE640D62A}"/>
              </a:ext>
            </a:extLst>
          </p:cNvPr>
          <p:cNvSpPr txBox="1"/>
          <p:nvPr/>
        </p:nvSpPr>
        <p:spPr>
          <a:xfrm>
            <a:off x="1611007" y="3429910"/>
            <a:ext cx="25699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[PRL 2018, PRD 2019]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CD5EEEB-F4D8-0443-A42D-CA28944A81FB}"/>
              </a:ext>
            </a:extLst>
          </p:cNvPr>
          <p:cNvSpPr txBox="1"/>
          <p:nvPr/>
        </p:nvSpPr>
        <p:spPr>
          <a:xfrm>
            <a:off x="4572475" y="3426857"/>
            <a:ext cx="389307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</a:t>
            </a:r>
            <a:r>
              <a:rPr kumimoji="1" lang="en-US" altLang="zh-CN" sz="16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Cirigliano</a:t>
            </a:r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&amp; Neufeld, PLB 2011]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29" name="图片 28">
            <a:extLst>
              <a:ext uri="{FF2B5EF4-FFF2-40B4-BE49-F238E27FC236}">
                <a16:creationId xmlns:a16="http://schemas.microsoft.com/office/drawing/2014/main" id="{390D472F-C8B9-1748-A7CD-E57CCB32746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6721" y="4498293"/>
            <a:ext cx="5135582" cy="320367"/>
          </a:xfrm>
          <a:prstGeom prst="rect">
            <a:avLst/>
          </a:prstGeom>
        </p:spPr>
      </p:pic>
      <p:sp>
        <p:nvSpPr>
          <p:cNvPr id="30" name="文本框 29">
            <a:extLst>
              <a:ext uri="{FF2B5EF4-FFF2-40B4-BE49-F238E27FC236}">
                <a16:creationId xmlns:a16="http://schemas.microsoft.com/office/drawing/2014/main" id="{7B4CDB9F-3ACA-684F-A8A7-15DB4D6B7EAC}"/>
              </a:ext>
            </a:extLst>
          </p:cNvPr>
          <p:cNvSpPr txBox="1"/>
          <p:nvPr/>
        </p:nvSpPr>
        <p:spPr>
          <a:xfrm>
            <a:off x="5084628" y="5239465"/>
            <a:ext cx="431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indicating large finite-volume effects 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31" name="直接箭头连接符 17">
            <a:extLst>
              <a:ext uri="{FF2B5EF4-FFF2-40B4-BE49-F238E27FC236}">
                <a16:creationId xmlns:a16="http://schemas.microsoft.com/office/drawing/2014/main" id="{9CD32EC1-1B59-0841-BFD7-2CD6106A6773}"/>
              </a:ext>
            </a:extLst>
          </p:cNvPr>
          <p:cNvCxnSpPr>
            <a:cxnSpLocks/>
          </p:cNvCxnSpPr>
          <p:nvPr/>
        </p:nvCxnSpPr>
        <p:spPr>
          <a:xfrm>
            <a:off x="6524313" y="4827802"/>
            <a:ext cx="862699" cy="419884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文本框 32">
            <a:extLst>
              <a:ext uri="{FF2B5EF4-FFF2-40B4-BE49-F238E27FC236}">
                <a16:creationId xmlns:a16="http://schemas.microsoft.com/office/drawing/2014/main" id="{45D443DE-0BBE-1E44-9DAB-509B429D60B4}"/>
              </a:ext>
            </a:extLst>
          </p:cNvPr>
          <p:cNvSpPr txBox="1"/>
          <p:nvPr/>
        </p:nvSpPr>
        <p:spPr>
          <a:xfrm>
            <a:off x="1107006" y="5732977"/>
            <a:ext cx="4746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O(1/L): universal and analytical known 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7D5FECAE-E986-FC4C-AB7A-398D3FB75AE7}"/>
              </a:ext>
            </a:extLst>
          </p:cNvPr>
          <p:cNvSpPr txBox="1"/>
          <p:nvPr/>
        </p:nvSpPr>
        <p:spPr>
          <a:xfrm>
            <a:off x="5788911" y="5732977"/>
            <a:ext cx="5722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O(1/L</a:t>
            </a:r>
            <a:r>
              <a:rPr kumimoji="1" lang="en-US" altLang="zh-CN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): structure dependent, found to be small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7845696A-D94A-614C-895F-14DA57B28C24}"/>
              </a:ext>
            </a:extLst>
          </p:cNvPr>
          <p:cNvSpPr txBox="1"/>
          <p:nvPr/>
        </p:nvSpPr>
        <p:spPr>
          <a:xfrm>
            <a:off x="1107005" y="6204892"/>
            <a:ext cx="556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O(1/L</a:t>
            </a:r>
            <a:r>
              <a:rPr kumimoji="1" lang="en-US" altLang="zh-CN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3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): structure dependent, potentially large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CDB954DB-CEA6-F442-8AFE-CB1C5DA95113}"/>
              </a:ext>
            </a:extLst>
          </p:cNvPr>
          <p:cNvSpPr txBox="1"/>
          <p:nvPr/>
        </p:nvSpPr>
        <p:spPr>
          <a:xfrm>
            <a:off x="7243905" y="4475065"/>
            <a:ext cx="41157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[P. Boyle et. al., JHEP 02 (2023) 242]</a:t>
            </a:r>
            <a:endParaRPr lang="zh-CN" alt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9F623F53-0A71-9645-95C7-8D82336D35D0}"/>
              </a:ext>
            </a:extLst>
          </p:cNvPr>
          <p:cNvSpPr txBox="1"/>
          <p:nvPr/>
        </p:nvSpPr>
        <p:spPr>
          <a:xfrm>
            <a:off x="5763495" y="892048"/>
            <a:ext cx="642850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[P. Ma, XF, M. </a:t>
            </a:r>
            <a:r>
              <a:rPr kumimoji="1" lang="en-US" altLang="zh-CN" sz="16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Gorchtein</a:t>
            </a:r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L. </a:t>
            </a:r>
            <a:r>
              <a:rPr kumimoji="1" lang="en-US" altLang="zh-CN" sz="16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Jin</a:t>
            </a:r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C. Seng, PRD103 (2021) 114503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16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1B4FF8C-490E-ED46-B280-871275B63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2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932602FE-AEF9-2A4D-8F4F-10E72FE73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Outline</a:t>
            </a:r>
            <a:endParaRPr kumimoji="1"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7B681B0-4E5F-A041-B05F-A9DF57262982}"/>
              </a:ext>
            </a:extLst>
          </p:cNvPr>
          <p:cNvSpPr txBox="1"/>
          <p:nvPr/>
        </p:nvSpPr>
        <p:spPr>
          <a:xfrm>
            <a:off x="484739" y="1024171"/>
            <a:ext cx="3820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Test of first-row CKM unitarity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CD6A270-1E8A-F443-BA97-AB8FCCBAA86F}"/>
              </a:ext>
            </a:extLst>
          </p:cNvPr>
          <p:cNvSpPr txBox="1"/>
          <p:nvPr/>
        </p:nvSpPr>
        <p:spPr>
          <a:xfrm>
            <a:off x="484739" y="2895753"/>
            <a:ext cx="4434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Inclusion of isospin breaking effects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E14A459-0C27-4347-9E54-287B21DCFD19}"/>
              </a:ext>
            </a:extLst>
          </p:cNvPr>
          <p:cNvSpPr txBox="1"/>
          <p:nvPr/>
        </p:nvSpPr>
        <p:spPr>
          <a:xfrm>
            <a:off x="484739" y="4767335"/>
            <a:ext cx="1789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Rare decays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035016C7-33E5-324F-B82F-29DFC09EA7F8}"/>
              </a:ext>
            </a:extLst>
          </p:cNvPr>
          <p:cNvSpPr/>
          <p:nvPr/>
        </p:nvSpPr>
        <p:spPr>
          <a:xfrm>
            <a:off x="484739" y="868521"/>
            <a:ext cx="3930507" cy="64677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6800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C72CE52-BB85-984E-9CA7-39368EA88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20</a:t>
            </a:fld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3DD7DE00-488B-7A49-B027-11E04A38B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366500" cy="646771"/>
          </a:xfrm>
        </p:spPr>
        <p:txBody>
          <a:bodyPr>
            <a:normAutofit/>
          </a:bodyPr>
          <a:lstStyle/>
          <a:p>
            <a:r>
              <a:rPr kumimoji="1" lang="en-US" altLang="zh-CN" dirty="0"/>
              <a:t>Difficulties to include E&amp;M effects</a:t>
            </a:r>
            <a:endParaRPr kumimoji="1" lang="zh-CN" altLang="en-US" dirty="0"/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EE11570E-B432-0D43-91FC-1234A50AFB2B}"/>
              </a:ext>
            </a:extLst>
          </p:cNvPr>
          <p:cNvGrpSpPr/>
          <p:nvPr/>
        </p:nvGrpSpPr>
        <p:grpSpPr>
          <a:xfrm>
            <a:off x="2906717" y="776287"/>
            <a:ext cx="6237283" cy="1447800"/>
            <a:chOff x="2906717" y="776287"/>
            <a:chExt cx="6237283" cy="1447800"/>
          </a:xfrm>
        </p:grpSpPr>
        <p:pic>
          <p:nvPicPr>
            <p:cNvPr id="6" name="图片 5">
              <a:extLst>
                <a:ext uri="{FF2B5EF4-FFF2-40B4-BE49-F238E27FC236}">
                  <a16:creationId xmlns:a16="http://schemas.microsoft.com/office/drawing/2014/main" id="{DA17A3B6-4FBC-C54E-B5F0-A6C046A836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48000" y="776287"/>
              <a:ext cx="6096000" cy="1447800"/>
            </a:xfrm>
            <a:prstGeom prst="rect">
              <a:avLst/>
            </a:prstGeom>
          </p:spPr>
        </p:pic>
        <p:pic>
          <p:nvPicPr>
            <p:cNvPr id="8" name="图片 7">
              <a:extLst>
                <a:ext uri="{FF2B5EF4-FFF2-40B4-BE49-F238E27FC236}">
                  <a16:creationId xmlns:a16="http://schemas.microsoft.com/office/drawing/2014/main" id="{60E2AC69-0D38-A741-9B27-B65383E7CFB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06717" y="1457324"/>
              <a:ext cx="684909" cy="371476"/>
            </a:xfrm>
            <a:prstGeom prst="rect">
              <a:avLst/>
            </a:prstGeom>
          </p:spPr>
        </p:pic>
        <p:pic>
          <p:nvPicPr>
            <p:cNvPr id="9" name="图片 8">
              <a:extLst>
                <a:ext uri="{FF2B5EF4-FFF2-40B4-BE49-F238E27FC236}">
                  <a16:creationId xmlns:a16="http://schemas.microsoft.com/office/drawing/2014/main" id="{EBF04848-5607-624D-8CCC-18C6D6151F0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25358" y="1500187"/>
              <a:ext cx="684909" cy="371476"/>
            </a:xfrm>
            <a:prstGeom prst="rect">
              <a:avLst/>
            </a:prstGeom>
          </p:spPr>
        </p:pic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id="{043170CD-4C2B-1F4A-BD1F-A6D6FB35049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86250" y="1044572"/>
              <a:ext cx="419100" cy="355600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6111F11D-D241-2147-9D4C-3C273B2D98A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48564" y="1130299"/>
              <a:ext cx="419100" cy="355600"/>
            </a:xfrm>
            <a:prstGeom prst="rect">
              <a:avLst/>
            </a:prstGeom>
          </p:spPr>
        </p:pic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2378E4C6-6597-F342-BEEF-AF9B9D94A0F4}"/>
              </a:ext>
            </a:extLst>
          </p:cNvPr>
          <p:cNvSpPr txBox="1"/>
          <p:nvPr/>
        </p:nvSpPr>
        <p:spPr>
          <a:xfrm>
            <a:off x="1613452" y="2393126"/>
            <a:ext cx="8627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</a:t>
            </a:r>
            <a:r>
              <a:rPr kumimoji="1" lang="en-US" altLang="zh-CN" sz="2000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γ</a:t>
            </a:r>
            <a:r>
              <a:rPr kumimoji="1" lang="en-US" altLang="zh-CN" sz="2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=0</a:t>
            </a:r>
            <a:endParaRPr kumimoji="1" lang="zh-CN" altLang="en-US" sz="20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" name="箭头: 左 2">
            <a:extLst>
              <a:ext uri="{FF2B5EF4-FFF2-40B4-BE49-F238E27FC236}">
                <a16:creationId xmlns:a16="http://schemas.microsoft.com/office/drawing/2014/main" id="{7864AF53-82D8-D941-ACCC-A8B50344354F}"/>
              </a:ext>
            </a:extLst>
          </p:cNvPr>
          <p:cNvSpPr/>
          <p:nvPr/>
        </p:nvSpPr>
        <p:spPr>
          <a:xfrm rot="10800000" flipV="1">
            <a:off x="2679175" y="2488761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A0B7C047-549F-7F45-9399-62B855F454BD}"/>
              </a:ext>
            </a:extLst>
          </p:cNvPr>
          <p:cNvSpPr txBox="1"/>
          <p:nvPr/>
        </p:nvSpPr>
        <p:spPr>
          <a:xfrm>
            <a:off x="3398845" y="2393126"/>
            <a:ext cx="638668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Long-range propagator enclosed in the lattice box</a:t>
            </a:r>
            <a:endParaRPr kumimoji="1" lang="zh-CN" altLang="en-US" sz="20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" name="箭头: 左 2">
            <a:extLst>
              <a:ext uri="{FF2B5EF4-FFF2-40B4-BE49-F238E27FC236}">
                <a16:creationId xmlns:a16="http://schemas.microsoft.com/office/drawing/2014/main" id="{D44DF676-ECEC-824A-B364-A250EDE15E71}"/>
              </a:ext>
            </a:extLst>
          </p:cNvPr>
          <p:cNvSpPr/>
          <p:nvPr/>
        </p:nvSpPr>
        <p:spPr>
          <a:xfrm rot="10800000" flipV="1">
            <a:off x="3591626" y="3034640"/>
            <a:ext cx="455084" cy="208840"/>
          </a:xfrm>
          <a:prstGeom prst="lef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6E4224EF-C6D7-8C4F-8B53-2F46929679B9}"/>
              </a:ext>
            </a:extLst>
          </p:cNvPr>
          <p:cNvSpPr txBox="1"/>
          <p:nvPr/>
        </p:nvSpPr>
        <p:spPr>
          <a:xfrm>
            <a:off x="4286250" y="2935608"/>
            <a:ext cx="40520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Power-law finite-volume effects</a:t>
            </a:r>
            <a:endParaRPr kumimoji="1" lang="zh-CN" altLang="en-US" sz="20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FEAE5B0-F960-564D-A60D-39026FF8F80D}"/>
              </a:ext>
            </a:extLst>
          </p:cNvPr>
          <p:cNvSpPr txBox="1"/>
          <p:nvPr/>
        </p:nvSpPr>
        <p:spPr>
          <a:xfrm>
            <a:off x="489780" y="3522283"/>
            <a:ext cx="75280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Various methods proposed to treat photon on the lattice</a:t>
            </a:r>
            <a:endParaRPr kumimoji="1" lang="zh-CN" altLang="en-US" sz="20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A4740B64-019D-3F49-B42D-C82C7755F78B}"/>
              </a:ext>
            </a:extLst>
          </p:cNvPr>
          <p:cNvSpPr txBox="1"/>
          <p:nvPr/>
        </p:nvSpPr>
        <p:spPr>
          <a:xfrm>
            <a:off x="899077" y="4311306"/>
            <a:ext cx="78972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QED</a:t>
            </a:r>
            <a:r>
              <a:rPr kumimoji="1" lang="en-US" altLang="zh-CN" sz="2000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</a:t>
            </a:r>
            <a:r>
              <a:rPr kumimoji="1"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and QED</a:t>
            </a:r>
            <a:r>
              <a:rPr kumimoji="1" lang="en-US" altLang="zh-CN" sz="2000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TL</a:t>
            </a:r>
            <a:r>
              <a:rPr kumimoji="1"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[Hayakawa &amp; Uno, 2008, S. </a:t>
            </a:r>
            <a:r>
              <a:rPr kumimoji="1" lang="en-US" altLang="zh-CN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Borsany</a:t>
            </a:r>
            <a:r>
              <a:rPr kumimoji="1" lang="en-US" altLang="zh-CN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et. al., 2015]</a:t>
            </a:r>
            <a:endParaRPr kumimoji="1" lang="zh-CN" altLang="en-US" dirty="0">
              <a:solidFill>
                <a:schemeClr val="bg2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1F002E89-6EF1-F34E-B842-CA709B53C33F}"/>
              </a:ext>
            </a:extLst>
          </p:cNvPr>
          <p:cNvSpPr txBox="1"/>
          <p:nvPr/>
        </p:nvSpPr>
        <p:spPr>
          <a:xfrm>
            <a:off x="899077" y="4834767"/>
            <a:ext cx="51261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Massive photon </a:t>
            </a:r>
            <a:r>
              <a:rPr kumimoji="1" lang="en-US" altLang="zh-CN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[M. Endres et. al., 2016]</a:t>
            </a:r>
            <a:endParaRPr kumimoji="1" lang="zh-CN" altLang="en-US" dirty="0">
              <a:solidFill>
                <a:schemeClr val="bg2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42ADF6B5-669C-2341-A608-AE8C1E1CCFB2}"/>
              </a:ext>
            </a:extLst>
          </p:cNvPr>
          <p:cNvSpPr txBox="1"/>
          <p:nvPr/>
        </p:nvSpPr>
        <p:spPr>
          <a:xfrm>
            <a:off x="911260" y="5373059"/>
            <a:ext cx="5745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</a:t>
            </a:r>
            <a:r>
              <a:rPr kumimoji="1" lang="en-US" altLang="zh-CN" sz="2000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*</a:t>
            </a:r>
            <a:r>
              <a:rPr kumimoji="1"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boundary condition </a:t>
            </a:r>
            <a:r>
              <a:rPr kumimoji="1" lang="en-US" altLang="zh-CN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[B. </a:t>
            </a:r>
            <a:r>
              <a:rPr kumimoji="1" lang="en-US" altLang="zh-CN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Lucini</a:t>
            </a:r>
            <a:r>
              <a:rPr kumimoji="1" lang="en-US" altLang="zh-CN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et. al., 2016]</a:t>
            </a:r>
            <a:endParaRPr kumimoji="1" lang="zh-CN" altLang="en-US" dirty="0">
              <a:solidFill>
                <a:schemeClr val="bg2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" name="箭头: 左 2">
            <a:extLst>
              <a:ext uri="{FF2B5EF4-FFF2-40B4-BE49-F238E27FC236}">
                <a16:creationId xmlns:a16="http://schemas.microsoft.com/office/drawing/2014/main" id="{C7785274-9CA7-1F4C-86B5-D531D4F68C58}"/>
              </a:ext>
            </a:extLst>
          </p:cNvPr>
          <p:cNvSpPr/>
          <p:nvPr/>
        </p:nvSpPr>
        <p:spPr>
          <a:xfrm flipV="1">
            <a:off x="8993716" y="4406941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2905B83E-6D11-2A4E-9495-8DE58BC99285}"/>
              </a:ext>
            </a:extLst>
          </p:cNvPr>
          <p:cNvSpPr txBox="1"/>
          <p:nvPr/>
        </p:nvSpPr>
        <p:spPr>
          <a:xfrm>
            <a:off x="9646213" y="4179594"/>
            <a:ext cx="25457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First two calculations use QED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F0DE7AD1-659B-6F4A-B713-F1593C1D560D}"/>
              </a:ext>
            </a:extLst>
          </p:cNvPr>
          <p:cNvSpPr txBox="1"/>
          <p:nvPr/>
        </p:nvSpPr>
        <p:spPr>
          <a:xfrm>
            <a:off x="2670440" y="6157623"/>
            <a:ext cx="7151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Change photon propagator to make it suitable for lattice</a:t>
            </a:r>
            <a:endParaRPr kumimoji="1" lang="zh-CN" altLang="en-US" sz="2000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428962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5AC5AE60-C3AC-9946-8A16-F24882CE5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21</a:t>
            </a:fld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13D3D8AC-C722-0644-A1F3-C68C611DC6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1366500" cy="646771"/>
          </a:xfrm>
        </p:spPr>
        <p:txBody>
          <a:bodyPr>
            <a:normAutofit/>
          </a:bodyPr>
          <a:lstStyle/>
          <a:p>
            <a:r>
              <a:rPr kumimoji="1" lang="en-US" altLang="zh-CN" dirty="0"/>
              <a:t>Remove zero mode - QED</a:t>
            </a:r>
            <a:r>
              <a:rPr kumimoji="1" lang="en-US" altLang="zh-CN" baseline="-25000" dirty="0"/>
              <a:t>L</a:t>
            </a:r>
            <a:endParaRPr kumimoji="1"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BD3011B0-7143-5E4D-B10B-ADFAA5976A0E}"/>
              </a:ext>
            </a:extLst>
          </p:cNvPr>
          <p:cNvSpPr txBox="1"/>
          <p:nvPr/>
        </p:nvSpPr>
        <p:spPr>
          <a:xfrm>
            <a:off x="1613452" y="935790"/>
            <a:ext cx="352179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Infinite-volume propagator</a:t>
            </a:r>
            <a:endParaRPr kumimoji="1" lang="zh-CN" altLang="en-US" sz="20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" name="箭头: 左 2">
            <a:extLst>
              <a:ext uri="{FF2B5EF4-FFF2-40B4-BE49-F238E27FC236}">
                <a16:creationId xmlns:a16="http://schemas.microsoft.com/office/drawing/2014/main" id="{FF31E349-BBE7-AF41-AD06-5D148BC3D52F}"/>
              </a:ext>
            </a:extLst>
          </p:cNvPr>
          <p:cNvSpPr/>
          <p:nvPr/>
        </p:nvSpPr>
        <p:spPr>
          <a:xfrm rot="10800000" flipV="1">
            <a:off x="5589699" y="1031425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0669DAF1-6B6F-AC43-93E9-26AFBCBCE369}"/>
              </a:ext>
            </a:extLst>
          </p:cNvPr>
          <p:cNvSpPr txBox="1"/>
          <p:nvPr/>
        </p:nvSpPr>
        <p:spPr>
          <a:xfrm>
            <a:off x="6499233" y="935790"/>
            <a:ext cx="34243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Finite-volume propagator</a:t>
            </a:r>
            <a:endParaRPr kumimoji="1" lang="zh-CN" altLang="en-US" sz="20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89C272AB-1EC3-3344-ABFB-7B9FB3D2130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275" y="1382023"/>
            <a:ext cx="3175000" cy="736600"/>
          </a:xfrm>
          <a:prstGeom prst="rect">
            <a:avLst/>
          </a:prstGeom>
        </p:spPr>
      </p:pic>
      <p:sp>
        <p:nvSpPr>
          <p:cNvPr id="10" name="箭头: 左 2">
            <a:extLst>
              <a:ext uri="{FF2B5EF4-FFF2-40B4-BE49-F238E27FC236}">
                <a16:creationId xmlns:a16="http://schemas.microsoft.com/office/drawing/2014/main" id="{2E26E9CF-E686-104C-8D20-E45DFDADE59D}"/>
              </a:ext>
            </a:extLst>
          </p:cNvPr>
          <p:cNvSpPr/>
          <p:nvPr/>
        </p:nvSpPr>
        <p:spPr>
          <a:xfrm rot="10800000" flipV="1">
            <a:off x="5589699" y="1704713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95D0EF0D-D833-A54E-8999-47A0033AAA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3565" y="1394723"/>
            <a:ext cx="3416300" cy="7239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6FB3D4DA-B313-E549-B05E-EF4A0F46D40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225" y="2183868"/>
            <a:ext cx="6197600" cy="402590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1E4F61FC-1DD8-E244-943E-35C74CF473FA}"/>
              </a:ext>
            </a:extLst>
          </p:cNvPr>
          <p:cNvSpPr txBox="1"/>
          <p:nvPr/>
        </p:nvSpPr>
        <p:spPr>
          <a:xfrm>
            <a:off x="8027825" y="5063821"/>
            <a:ext cx="2843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Z. Davoudi, </a:t>
            </a:r>
            <a:r>
              <a:rPr kumimoji="1" lang="en-US" altLang="zh-CN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M.Savage</a:t>
            </a:r>
            <a:r>
              <a:rPr kumimoji="1" lang="en-US" altLang="zh-CN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PRD90 (2014) 054503]</a:t>
            </a:r>
            <a:endParaRPr kumimoji="1" lang="zh-CN" altLang="en-US" dirty="0">
              <a:solidFill>
                <a:schemeClr val="bg2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9A7BFB2D-A0FD-D242-9E7A-A79C038B7FCB}"/>
              </a:ext>
            </a:extLst>
          </p:cNvPr>
          <p:cNvSpPr txBox="1"/>
          <p:nvPr/>
        </p:nvSpPr>
        <p:spPr>
          <a:xfrm>
            <a:off x="2047048" y="6210175"/>
            <a:ext cx="77689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Power-law (1/L</a:t>
            </a:r>
            <a:r>
              <a:rPr kumimoji="1" lang="en-US" altLang="zh-CN" sz="2000" baseline="300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</a:t>
            </a:r>
            <a:r>
              <a:rPr kumimoji="1" lang="en-US" altLang="zh-CN" sz="20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) finite-volume effect as lattice size L increases</a:t>
            </a:r>
            <a:endParaRPr kumimoji="1" lang="zh-CN" altLang="en-US" sz="2000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58568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ECCE77F-BB9D-3041-B154-B9684AE46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Infinite-volume reconstruction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28002B7-CABA-F64F-97C5-54FBD16D0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22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F3218E45-3744-3C4E-94F8-38A4F5D04F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097" y="753035"/>
            <a:ext cx="3888945" cy="1834029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id="{9B348106-0BA4-664A-AB33-176D2B13EEB6}"/>
              </a:ext>
            </a:extLst>
          </p:cNvPr>
          <p:cNvSpPr/>
          <p:nvPr/>
        </p:nvSpPr>
        <p:spPr>
          <a:xfrm>
            <a:off x="4428565" y="1443318"/>
            <a:ext cx="1524000" cy="77993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1E60423-1A07-0B44-91E6-0ADA0C3512C3}"/>
              </a:ext>
            </a:extLst>
          </p:cNvPr>
          <p:cNvSpPr txBox="1"/>
          <p:nvPr/>
        </p:nvSpPr>
        <p:spPr>
          <a:xfrm>
            <a:off x="836324" y="2658784"/>
            <a:ext cx="53030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000" dirty="0">
                <a:solidFill>
                  <a:srgbClr val="C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QCD part is localized in a finite volume</a:t>
            </a:r>
            <a:endParaRPr kumimoji="1" lang="zh-CN" altLang="en-US" dirty="0">
              <a:solidFill>
                <a:srgbClr val="C0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15E407E-FDA5-D147-8420-079FF0DB3092}"/>
              </a:ext>
            </a:extLst>
          </p:cNvPr>
          <p:cNvSpPr txBox="1"/>
          <p:nvPr/>
        </p:nvSpPr>
        <p:spPr>
          <a:xfrm>
            <a:off x="836324" y="3202184"/>
            <a:ext cx="7171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000" dirty="0">
                <a:solidFill>
                  <a:srgbClr val="0070C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QED part is included analytically in the infinite volume</a:t>
            </a:r>
            <a:endParaRPr kumimoji="1" lang="zh-CN" altLang="en-US" sz="2000" dirty="0">
              <a:solidFill>
                <a:srgbClr val="0070C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FE77375B-CD93-8A40-A589-73ABCFB0DB92}"/>
              </a:ext>
            </a:extLst>
          </p:cNvPr>
          <p:cNvSpPr/>
          <p:nvPr/>
        </p:nvSpPr>
        <p:spPr>
          <a:xfrm>
            <a:off x="3447510" y="801437"/>
            <a:ext cx="4217314" cy="1785627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1CD3BBBE-3087-4541-BE74-B794A44AF56C}"/>
              </a:ext>
            </a:extLst>
          </p:cNvPr>
          <p:cNvSpPr txBox="1"/>
          <p:nvPr/>
        </p:nvSpPr>
        <p:spPr>
          <a:xfrm>
            <a:off x="836324" y="3745584"/>
            <a:ext cx="5989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Problem: QCD and QED parts do not match?</a:t>
            </a:r>
            <a:endParaRPr kumimoji="1" lang="zh-CN" altLang="en-US" sz="20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箭头: 左 2">
            <a:extLst>
              <a:ext uri="{FF2B5EF4-FFF2-40B4-BE49-F238E27FC236}">
                <a16:creationId xmlns:a16="http://schemas.microsoft.com/office/drawing/2014/main" id="{CDD64C54-8447-D44F-BBC2-6001F13D2AB4}"/>
              </a:ext>
            </a:extLst>
          </p:cNvPr>
          <p:cNvSpPr/>
          <p:nvPr/>
        </p:nvSpPr>
        <p:spPr>
          <a:xfrm rot="10800000" flipV="1">
            <a:off x="1597329" y="4361707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F508006-0503-664B-B5F2-206D4FDD26A7}"/>
              </a:ext>
            </a:extLst>
          </p:cNvPr>
          <p:cNvSpPr txBox="1"/>
          <p:nvPr/>
        </p:nvSpPr>
        <p:spPr>
          <a:xfrm>
            <a:off x="2176203" y="4245106"/>
            <a:ext cx="16642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Solution:</a:t>
            </a:r>
            <a:endParaRPr kumimoji="1" lang="zh-CN" altLang="en-US" sz="20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DBF721DA-3F47-1B4F-9A82-BCDCB21C7DB4}"/>
              </a:ext>
            </a:extLst>
          </p:cNvPr>
          <p:cNvSpPr txBox="1"/>
          <p:nvPr/>
        </p:nvSpPr>
        <p:spPr>
          <a:xfrm>
            <a:off x="5952565" y="1919011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</a:t>
            </a:r>
            <a:endParaRPr kumimoji="1" lang="zh-CN" altLang="en-US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40DB140-838B-9C49-8E34-D68AE27C2724}"/>
              </a:ext>
            </a:extLst>
          </p:cNvPr>
          <p:cNvSpPr txBox="1"/>
          <p:nvPr/>
        </p:nvSpPr>
        <p:spPr>
          <a:xfrm>
            <a:off x="4885673" y="1068148"/>
            <a:ext cx="3048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endParaRPr kumimoji="1" lang="zh-CN" altLang="en-US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4E23369-DE54-BD42-AB30-F37BE11D7244}"/>
              </a:ext>
            </a:extLst>
          </p:cNvPr>
          <p:cNvSpPr txBox="1"/>
          <p:nvPr/>
        </p:nvSpPr>
        <p:spPr>
          <a:xfrm>
            <a:off x="2466801" y="4744628"/>
            <a:ext cx="92244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Only when points 1 &amp; 2 are separated with long distance, finite-volume effects become important</a:t>
            </a:r>
            <a:endParaRPr lang="zh-CN" altLang="en-US" sz="2000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0CAFCF1B-1847-2143-B385-392A2545182F}"/>
              </a:ext>
            </a:extLst>
          </p:cNvPr>
          <p:cNvSpPr txBox="1"/>
          <p:nvPr/>
        </p:nvSpPr>
        <p:spPr>
          <a:xfrm>
            <a:off x="2466800" y="5503858"/>
            <a:ext cx="92244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At long distance, single-particle propagation between 1 &amp; 2</a:t>
            </a:r>
            <a:endParaRPr lang="zh-CN" altLang="en-US" sz="2000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5577623-1532-BA48-A24F-D0DB151925D4}"/>
              </a:ext>
            </a:extLst>
          </p:cNvPr>
          <p:cNvSpPr txBox="1"/>
          <p:nvPr/>
        </p:nvSpPr>
        <p:spPr>
          <a:xfrm>
            <a:off x="2466800" y="5955312"/>
            <a:ext cx="9224455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Reconstruct the infinite-volume single-particle propagation using the finite-volume one as input</a:t>
            </a:r>
            <a:endParaRPr lang="zh-CN" altLang="en-US" sz="2000" dirty="0"/>
          </a:p>
        </p:txBody>
      </p:sp>
      <p:cxnSp>
        <p:nvCxnSpPr>
          <p:cNvPr id="22" name="直线连接符 21">
            <a:extLst>
              <a:ext uri="{FF2B5EF4-FFF2-40B4-BE49-F238E27FC236}">
                <a16:creationId xmlns:a16="http://schemas.microsoft.com/office/drawing/2014/main" id="{0211741C-306E-2A4A-9379-A90E7E345F61}"/>
              </a:ext>
            </a:extLst>
          </p:cNvPr>
          <p:cNvCxnSpPr>
            <a:cxnSpLocks/>
          </p:cNvCxnSpPr>
          <p:nvPr/>
        </p:nvCxnSpPr>
        <p:spPr>
          <a:xfrm flipV="1">
            <a:off x="5077195" y="1343906"/>
            <a:ext cx="662588" cy="1071103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C784ACDA-0B9D-544B-B9F4-4A02011D101E}"/>
              </a:ext>
            </a:extLst>
          </p:cNvPr>
          <p:cNvSpPr txBox="1"/>
          <p:nvPr/>
        </p:nvSpPr>
        <p:spPr>
          <a:xfrm>
            <a:off x="7452042" y="2245732"/>
            <a:ext cx="448851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XF, L. </a:t>
            </a:r>
            <a:r>
              <a:rPr kumimoji="1" lang="en-US" altLang="zh-CN" sz="16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Jin</a:t>
            </a:r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PRD100 (2019) 094509</a:t>
            </a:r>
            <a:endParaRPr kumimoji="1" lang="zh-CN" altLang="en-US" sz="1600" dirty="0">
              <a:solidFill>
                <a:schemeClr val="bg2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63061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  <p:bldP spid="10" grpId="0"/>
      <p:bldP spid="11" grpId="0" animBg="1"/>
      <p:bldP spid="12" grpId="0"/>
      <p:bldP spid="13" grpId="0"/>
      <p:bldP spid="14" grpId="0"/>
      <p:bldP spid="18" grpId="0"/>
      <p:bldP spid="19" grpId="0"/>
      <p:bldP spid="2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4AEE962-304C-0845-9820-4E7A8829C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Use QED self energy – pion mass splitting as an example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F62CF615-4325-0F4C-8F97-4E9E97190F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23</a:t>
            </a:fld>
            <a:endParaRPr lang="zh-CN" altLang="en-US" dirty="0"/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D726EFBD-B2D0-B340-AE9B-B5840F86D1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712" y="1123950"/>
            <a:ext cx="1841500" cy="4953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E8B2B05F-E7DE-7C4B-9B40-2C07D533976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700" y="646771"/>
            <a:ext cx="8210550" cy="1644363"/>
          </a:xfrm>
          <a:prstGeom prst="rect">
            <a:avLst/>
          </a:prstGeom>
        </p:spPr>
      </p:pic>
      <p:grpSp>
        <p:nvGrpSpPr>
          <p:cNvPr id="16" name="组合 15">
            <a:extLst>
              <a:ext uri="{FF2B5EF4-FFF2-40B4-BE49-F238E27FC236}">
                <a16:creationId xmlns:a16="http://schemas.microsoft.com/office/drawing/2014/main" id="{6E2C6C2D-0A32-234A-B39D-1B4980B6CBDB}"/>
              </a:ext>
            </a:extLst>
          </p:cNvPr>
          <p:cNvGrpSpPr/>
          <p:nvPr/>
        </p:nvGrpSpPr>
        <p:grpSpPr>
          <a:xfrm>
            <a:off x="874712" y="2434636"/>
            <a:ext cx="8210902" cy="668338"/>
            <a:chOff x="874712" y="2434636"/>
            <a:chExt cx="8210902" cy="668338"/>
          </a:xfrm>
        </p:grpSpPr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0C61CF0B-4B9F-E74C-91B3-8AD5F9555D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8864" y="2434636"/>
              <a:ext cx="1140784" cy="668338"/>
            </a:xfrm>
            <a:prstGeom prst="rect">
              <a:avLst/>
            </a:prstGeom>
          </p:spPr>
        </p:pic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24FD53A5-ED83-3440-84B4-E15113C1E378}"/>
                </a:ext>
              </a:extLst>
            </p:cNvPr>
            <p:cNvSpPr txBox="1"/>
            <p:nvPr/>
          </p:nvSpPr>
          <p:spPr>
            <a:xfrm>
              <a:off x="874712" y="2537795"/>
              <a:ext cx="82109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zh-CN" sz="2000" dirty="0">
                  <a:solidFill>
                    <a:schemeClr val="accent1">
                      <a:lumMod val="75000"/>
                    </a:schemeClr>
                  </a:solidFill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Isospin breaking effects: </a:t>
              </a:r>
              <a:r>
                <a:rPr kumimoji="1" lang="en-US" altLang="zh-CN" sz="2000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EM         + strong                contributions</a:t>
              </a:r>
              <a:endParaRPr kumimoji="1" lang="zh-CN" altLang="en-US" sz="2000" dirty="0">
                <a:latin typeface="Microsoft YaHei" panose="020B0503020204020204" pitchFamily="34" charset="-122"/>
                <a:ea typeface="Microsoft YaHei" panose="020B0503020204020204" pitchFamily="34" charset="-122"/>
              </a:endParaRPr>
            </a:p>
          </p:txBody>
        </p:sp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A4DC80D2-F3C1-554C-B2A3-EAAB7C8724A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92189" y="2477500"/>
              <a:ext cx="640075" cy="460405"/>
            </a:xfrm>
            <a:prstGeom prst="rect">
              <a:avLst/>
            </a:prstGeom>
          </p:spPr>
        </p:pic>
      </p:grpSp>
      <p:sp>
        <p:nvSpPr>
          <p:cNvPr id="17" name="文本框 16">
            <a:extLst>
              <a:ext uri="{FF2B5EF4-FFF2-40B4-BE49-F238E27FC236}">
                <a16:creationId xmlns:a16="http://schemas.microsoft.com/office/drawing/2014/main" id="{C8795052-229C-1E4A-B6E3-C8CB1E8202AE}"/>
              </a:ext>
            </a:extLst>
          </p:cNvPr>
          <p:cNvSpPr txBox="1"/>
          <p:nvPr/>
        </p:nvSpPr>
        <p:spPr>
          <a:xfrm>
            <a:off x="928783" y="3519986"/>
            <a:ext cx="26388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Strong IB appear at</a:t>
            </a:r>
            <a:endParaRPr kumimoji="1" lang="zh-CN" altLang="en-US" sz="20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A4BDBE70-6513-7E4D-9AA6-B9F1D697E633}"/>
              </a:ext>
            </a:extLst>
          </p:cNvPr>
          <p:cNvSpPr txBox="1"/>
          <p:nvPr/>
        </p:nvSpPr>
        <p:spPr>
          <a:xfrm>
            <a:off x="5875806" y="3504523"/>
            <a:ext cx="3359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Dominated by  EM effects</a:t>
            </a:r>
            <a:endParaRPr kumimoji="1" lang="zh-CN" altLang="en-US" sz="20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0" name="图片 19">
            <a:extLst>
              <a:ext uri="{FF2B5EF4-FFF2-40B4-BE49-F238E27FC236}">
                <a16:creationId xmlns:a16="http://schemas.microsoft.com/office/drawing/2014/main" id="{63BE068D-47D5-4345-8165-A18AAC235AE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2176" y="3371910"/>
            <a:ext cx="1580088" cy="738005"/>
          </a:xfrm>
          <a:prstGeom prst="rect">
            <a:avLst/>
          </a:prstGeom>
        </p:spPr>
      </p:pic>
      <p:sp>
        <p:nvSpPr>
          <p:cNvPr id="21" name="箭头: 左 2">
            <a:extLst>
              <a:ext uri="{FF2B5EF4-FFF2-40B4-BE49-F238E27FC236}">
                <a16:creationId xmlns:a16="http://schemas.microsoft.com/office/drawing/2014/main" id="{9CB1D6AA-765C-E343-8CF4-DAE2EC8CC482}"/>
              </a:ext>
            </a:extLst>
          </p:cNvPr>
          <p:cNvSpPr/>
          <p:nvPr/>
        </p:nvSpPr>
        <p:spPr>
          <a:xfrm rot="10800000" flipV="1">
            <a:off x="5257800" y="3600158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22975D4F-2EEA-3F47-952D-C14CD927EFD0}"/>
              </a:ext>
            </a:extLst>
          </p:cNvPr>
          <p:cNvSpPr txBox="1"/>
          <p:nvPr/>
        </p:nvSpPr>
        <p:spPr>
          <a:xfrm>
            <a:off x="2550274" y="4465419"/>
            <a:ext cx="58701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Ideal testing ground to isolate the QED effects</a:t>
            </a:r>
            <a:endParaRPr kumimoji="1" lang="zh-CN" altLang="en-US" sz="2000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631393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1F6B64E-FAE5-7E47-ABCA-A050F4E52D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24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928FE473-4853-5849-8B72-2B2B6B3108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Use QED self energy – pion mass splitting as an example</a:t>
            </a:r>
            <a:endParaRPr kumimoji="1"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4D13120-B71C-774D-96E6-C05EE52A097E}"/>
              </a:ext>
            </a:extLst>
          </p:cNvPr>
          <p:cNvSpPr txBox="1"/>
          <p:nvPr/>
        </p:nvSpPr>
        <p:spPr>
          <a:xfrm>
            <a:off x="484740" y="813382"/>
            <a:ext cx="679609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Finite-volume effects mimicking by scalar QED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3A37E0AA-3A4A-9847-98D0-C3F8AE9C5C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5817" y="1525591"/>
            <a:ext cx="6644096" cy="4648241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CE4C083C-A57E-7048-8E89-13285D6CE940}"/>
              </a:ext>
            </a:extLst>
          </p:cNvPr>
          <p:cNvSpPr txBox="1"/>
          <p:nvPr/>
        </p:nvSpPr>
        <p:spPr>
          <a:xfrm>
            <a:off x="4037372" y="6244550"/>
            <a:ext cx="476611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FV error exponentially suppressed</a:t>
            </a:r>
            <a:endParaRPr kumimoji="1" lang="zh-CN" altLang="en-US" sz="2200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0787753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0D397EB8-7407-AC4D-834E-C04BF3937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25</a:t>
            </a:fld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808756B4-4F31-C64A-8C2F-7CD7FEBF24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Use QED self energy – pion mass splitting as an example</a:t>
            </a:r>
            <a:endParaRPr kumimoji="1"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F723DFF-82D3-5A47-811F-E64DD375AA69}"/>
              </a:ext>
            </a:extLst>
          </p:cNvPr>
          <p:cNvSpPr txBox="1"/>
          <p:nvPr/>
        </p:nvSpPr>
        <p:spPr>
          <a:xfrm>
            <a:off x="484740" y="813382"/>
            <a:ext cx="34467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Numerical calculation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2A6284EF-2ECB-324B-BA9B-76682A9B6CD4}"/>
              </a:ext>
            </a:extLst>
          </p:cNvPr>
          <p:cNvSpPr txBox="1"/>
          <p:nvPr/>
        </p:nvSpPr>
        <p:spPr>
          <a:xfrm>
            <a:off x="3931517" y="874937"/>
            <a:ext cx="68888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XF, L. </a:t>
            </a:r>
            <a:r>
              <a:rPr kumimoji="1" lang="en-US" altLang="zh-CN" sz="16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Jin</a:t>
            </a:r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M. </a:t>
            </a:r>
            <a:r>
              <a:rPr kumimoji="1" lang="en-US" altLang="zh-CN" sz="16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Riberdy</a:t>
            </a:r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PRL128 (2022) 052003</a:t>
            </a:r>
            <a:endParaRPr kumimoji="1" lang="zh-CN" altLang="en-US" sz="1600" dirty="0">
              <a:solidFill>
                <a:schemeClr val="bg2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32CBFC24-9588-7B42-ADC8-EAB973548490}"/>
              </a:ext>
            </a:extLst>
          </p:cNvPr>
          <p:cNvSpPr txBox="1"/>
          <p:nvPr/>
        </p:nvSpPr>
        <p:spPr>
          <a:xfrm>
            <a:off x="5927594" y="4790038"/>
            <a:ext cx="58681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Method extended from mass splitting to leptonic decay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719929E-6049-9C40-B1D2-9B031133416D}"/>
              </a:ext>
            </a:extLst>
          </p:cNvPr>
          <p:cNvSpPr txBox="1"/>
          <p:nvPr/>
        </p:nvSpPr>
        <p:spPr>
          <a:xfrm>
            <a:off x="7375958" y="5559479"/>
            <a:ext cx="48813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N. Christ, XF, L. </a:t>
            </a:r>
            <a:r>
              <a:rPr kumimoji="1" lang="en-US" altLang="zh-CN" sz="16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Jin</a:t>
            </a:r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C. </a:t>
            </a:r>
            <a:r>
              <a:rPr kumimoji="1" lang="en-US" altLang="zh-CN" sz="16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Sachrajda</a:t>
            </a:r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T. Wang, PRD108 (2023) 014501</a:t>
            </a:r>
            <a:endParaRPr kumimoji="1" lang="zh-CN" altLang="en-US" sz="1600" dirty="0">
              <a:solidFill>
                <a:schemeClr val="bg2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7ACE488-8C24-DD47-A58B-C8AB1D25ED9C}"/>
              </a:ext>
            </a:extLst>
          </p:cNvPr>
          <p:cNvSpPr txBox="1"/>
          <p:nvPr/>
        </p:nvSpPr>
        <p:spPr>
          <a:xfrm>
            <a:off x="7258026" y="6324358"/>
            <a:ext cx="36015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Numerical work is under going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61B49009-7CEE-AF45-A34D-7458E428F4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594" y="1382080"/>
            <a:ext cx="5557611" cy="2507832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F279D81E-6659-2944-8600-459077F3CC59}"/>
              </a:ext>
            </a:extLst>
          </p:cNvPr>
          <p:cNvSpPr txBox="1"/>
          <p:nvPr/>
        </p:nvSpPr>
        <p:spPr>
          <a:xfrm>
            <a:off x="5754167" y="4019770"/>
            <a:ext cx="61897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Precision 5-10 times better than previous studies</a:t>
            </a:r>
            <a:endParaRPr kumimoji="1" lang="zh-CN" altLang="en-US" sz="2000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1D18DB01-8604-164A-8585-287C4CCB65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005" y="1485658"/>
            <a:ext cx="5372100" cy="483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277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1B4FF8C-490E-ED46-B280-871275B63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26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932602FE-AEF9-2A4D-8F4F-10E72FE73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Outline</a:t>
            </a:r>
            <a:endParaRPr kumimoji="1"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7B681B0-4E5F-A041-B05F-A9DF57262982}"/>
              </a:ext>
            </a:extLst>
          </p:cNvPr>
          <p:cNvSpPr txBox="1"/>
          <p:nvPr/>
        </p:nvSpPr>
        <p:spPr>
          <a:xfrm>
            <a:off x="484739" y="1024171"/>
            <a:ext cx="3820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Test of first-row CKM unitarity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CD6A270-1E8A-F443-BA97-AB8FCCBAA86F}"/>
              </a:ext>
            </a:extLst>
          </p:cNvPr>
          <p:cNvSpPr txBox="1"/>
          <p:nvPr/>
        </p:nvSpPr>
        <p:spPr>
          <a:xfrm>
            <a:off x="484739" y="2895753"/>
            <a:ext cx="4434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Inclusion of isospin breaking effects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E14A459-0C27-4347-9E54-287B21DCFD19}"/>
              </a:ext>
            </a:extLst>
          </p:cNvPr>
          <p:cNvSpPr txBox="1"/>
          <p:nvPr/>
        </p:nvSpPr>
        <p:spPr>
          <a:xfrm>
            <a:off x="484739" y="4767335"/>
            <a:ext cx="1789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Rare decays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id="{34D629EF-2094-7548-A815-149B5A43D8BA}"/>
              </a:ext>
            </a:extLst>
          </p:cNvPr>
          <p:cNvSpPr/>
          <p:nvPr/>
        </p:nvSpPr>
        <p:spPr>
          <a:xfrm>
            <a:off x="400635" y="4628615"/>
            <a:ext cx="2029057" cy="64677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0823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08B9A8-D910-0746-B050-893B7F599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Interesting rare processes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203E51D-6D74-694A-A845-9B849ADF4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27</a:t>
            </a:fld>
            <a:endParaRPr lang="zh-CN" altLang="en-US" dirty="0"/>
          </a:p>
        </p:txBody>
      </p:sp>
      <p:cxnSp>
        <p:nvCxnSpPr>
          <p:cNvPr id="7" name="Straight Connector 8">
            <a:extLst>
              <a:ext uri="{FF2B5EF4-FFF2-40B4-BE49-F238E27FC236}">
                <a16:creationId xmlns:a16="http://schemas.microsoft.com/office/drawing/2014/main" id="{29C8A65B-8AC4-234D-AC75-D67D4CD8D476}"/>
              </a:ext>
            </a:extLst>
          </p:cNvPr>
          <p:cNvCxnSpPr>
            <a:cxnSpLocks/>
          </p:cNvCxnSpPr>
          <p:nvPr/>
        </p:nvCxnSpPr>
        <p:spPr>
          <a:xfrm>
            <a:off x="263448" y="780505"/>
            <a:ext cx="110450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1">
            <a:extLst>
              <a:ext uri="{FF2B5EF4-FFF2-40B4-BE49-F238E27FC236}">
                <a16:creationId xmlns:a16="http://schemas.microsoft.com/office/drawing/2014/main" id="{D5A58255-27E4-464A-BEA1-8098FC0EDA8B}"/>
              </a:ext>
            </a:extLst>
          </p:cNvPr>
          <p:cNvCxnSpPr>
            <a:cxnSpLocks/>
          </p:cNvCxnSpPr>
          <p:nvPr/>
        </p:nvCxnSpPr>
        <p:spPr>
          <a:xfrm>
            <a:off x="263448" y="3478514"/>
            <a:ext cx="110450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>
            <a:extLst>
              <a:ext uri="{FF2B5EF4-FFF2-40B4-BE49-F238E27FC236}">
                <a16:creationId xmlns:a16="http://schemas.microsoft.com/office/drawing/2014/main" id="{430EFBF9-B311-3C4B-8BC3-E762BCA10812}"/>
              </a:ext>
            </a:extLst>
          </p:cNvPr>
          <p:cNvGrpSpPr/>
          <p:nvPr/>
        </p:nvGrpSpPr>
        <p:grpSpPr>
          <a:xfrm>
            <a:off x="6455484" y="907557"/>
            <a:ext cx="4261556" cy="2443906"/>
            <a:chOff x="361171" y="914240"/>
            <a:chExt cx="4261556" cy="2443906"/>
          </a:xfrm>
        </p:grpSpPr>
        <p:pic>
          <p:nvPicPr>
            <p:cNvPr id="5" name="Picture 4" descr="figure2.pdf">
              <a:extLst>
                <a:ext uri="{FF2B5EF4-FFF2-40B4-BE49-F238E27FC236}">
                  <a16:creationId xmlns:a16="http://schemas.microsoft.com/office/drawing/2014/main" id="{65992789-4099-5446-82C4-F6815F88BB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6932" y="1538503"/>
              <a:ext cx="3345795" cy="1819643"/>
            </a:xfrm>
            <a:prstGeom prst="rect">
              <a:avLst/>
            </a:prstGeom>
          </p:spPr>
        </p:pic>
        <p:pic>
          <p:nvPicPr>
            <p:cNvPr id="9" name="Picture 15" descr="屏幕快照 2016-09-13 上午12.39.24.png">
              <a:extLst>
                <a:ext uri="{FF2B5EF4-FFF2-40B4-BE49-F238E27FC236}">
                  <a16:creationId xmlns:a16="http://schemas.microsoft.com/office/drawing/2014/main" id="{3D380516-3BEF-0046-920D-AE8A9E41E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171" y="914240"/>
              <a:ext cx="3993446" cy="543326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8E64F81D-F13A-2C45-960A-07F0DD0E5E87}"/>
              </a:ext>
            </a:extLst>
          </p:cNvPr>
          <p:cNvGrpSpPr/>
          <p:nvPr/>
        </p:nvGrpSpPr>
        <p:grpSpPr>
          <a:xfrm>
            <a:off x="674683" y="3771888"/>
            <a:ext cx="4422044" cy="2687484"/>
            <a:chOff x="361171" y="3837203"/>
            <a:chExt cx="4422044" cy="2687484"/>
          </a:xfrm>
        </p:grpSpPr>
        <p:pic>
          <p:nvPicPr>
            <p:cNvPr id="6" name="Picture 6" descr="photon_exchange.pdf">
              <a:extLst>
                <a:ext uri="{FF2B5EF4-FFF2-40B4-BE49-F238E27FC236}">
                  <a16:creationId xmlns:a16="http://schemas.microsoft.com/office/drawing/2014/main" id="{3BBEA2C0-03E0-9647-B64B-E16DCD7AF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6442" y="4509034"/>
              <a:ext cx="3666773" cy="2015653"/>
            </a:xfrm>
            <a:prstGeom prst="rect">
              <a:avLst/>
            </a:prstGeom>
          </p:spPr>
        </p:pic>
        <p:pic>
          <p:nvPicPr>
            <p:cNvPr id="10" name="Picture 16" descr="屏幕快照 2016-09-13 上午12.39.34.png">
              <a:extLst>
                <a:ext uri="{FF2B5EF4-FFF2-40B4-BE49-F238E27FC236}">
                  <a16:creationId xmlns:a16="http://schemas.microsoft.com/office/drawing/2014/main" id="{365A6248-366C-C74C-9822-AC5591CD7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171" y="3837203"/>
              <a:ext cx="4261557" cy="448585"/>
            </a:xfrm>
            <a:prstGeom prst="rect">
              <a:avLst/>
            </a:prstGeom>
          </p:spPr>
        </p:pic>
      </p:grpSp>
      <p:cxnSp>
        <p:nvCxnSpPr>
          <p:cNvPr id="11" name="Straight Connector 7">
            <a:extLst>
              <a:ext uri="{FF2B5EF4-FFF2-40B4-BE49-F238E27FC236}">
                <a16:creationId xmlns:a16="http://schemas.microsoft.com/office/drawing/2014/main" id="{D49ED93B-4A47-7D43-AC3A-BEAAC7BFD2CE}"/>
              </a:ext>
            </a:extLst>
          </p:cNvPr>
          <p:cNvCxnSpPr>
            <a:cxnSpLocks/>
          </p:cNvCxnSpPr>
          <p:nvPr/>
        </p:nvCxnSpPr>
        <p:spPr>
          <a:xfrm>
            <a:off x="263448" y="6747933"/>
            <a:ext cx="110450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ED077439-9A81-944B-ACB0-05B9B1D1E30F}"/>
              </a:ext>
            </a:extLst>
          </p:cNvPr>
          <p:cNvGrpSpPr/>
          <p:nvPr/>
        </p:nvGrpSpPr>
        <p:grpSpPr>
          <a:xfrm>
            <a:off x="812728" y="909210"/>
            <a:ext cx="3810000" cy="2453666"/>
            <a:chOff x="6385560" y="975334"/>
            <a:chExt cx="3810000" cy="2453666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A116452C-589D-9D43-98BC-4BFF9FF28B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5560" y="975334"/>
              <a:ext cx="3810000" cy="381000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66889988-C93E-F14B-9A90-2E6C55E570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4781" y="1387670"/>
              <a:ext cx="3540779" cy="2041330"/>
            </a:xfrm>
            <a:prstGeom prst="rect">
              <a:avLst/>
            </a:prstGeom>
          </p:spPr>
        </p:pic>
      </p:grpSp>
      <p:cxnSp>
        <p:nvCxnSpPr>
          <p:cNvPr id="22" name="Straight Connector 8">
            <a:extLst>
              <a:ext uri="{FF2B5EF4-FFF2-40B4-BE49-F238E27FC236}">
                <a16:creationId xmlns:a16="http://schemas.microsoft.com/office/drawing/2014/main" id="{09DDF320-B765-F941-8DF9-B34654E36145}"/>
              </a:ext>
            </a:extLst>
          </p:cNvPr>
          <p:cNvCxnSpPr>
            <a:cxnSpLocks/>
          </p:cNvCxnSpPr>
          <p:nvPr/>
        </p:nvCxnSpPr>
        <p:spPr>
          <a:xfrm>
            <a:off x="5736517" y="780505"/>
            <a:ext cx="0" cy="59674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DDFD5D26-161F-1446-813D-37A2888C8960}"/>
              </a:ext>
            </a:extLst>
          </p:cNvPr>
          <p:cNvGrpSpPr/>
          <p:nvPr/>
        </p:nvGrpSpPr>
        <p:grpSpPr>
          <a:xfrm>
            <a:off x="6455484" y="3767076"/>
            <a:ext cx="4364916" cy="2627505"/>
            <a:chOff x="6455484" y="3767076"/>
            <a:chExt cx="4364916" cy="2627505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B8B94BFA-3C9F-9444-BFD4-BCD810D3A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1417" y="4617710"/>
              <a:ext cx="3808983" cy="1776871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016741AE-0DBD-3646-A434-98CCBC5FB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5484" y="3767076"/>
              <a:ext cx="3150411" cy="5913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97131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0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3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id="{2823BDF2-7E6A-C141-AA0E-57DCA56D8F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534" y="4476367"/>
            <a:ext cx="3621700" cy="1848689"/>
          </a:xfrm>
          <a:prstGeom prst="rect">
            <a:avLst/>
          </a:prstGeom>
        </p:spPr>
      </p:pic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3D6604C1-DE58-6A45-90DB-312782C23A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28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592FFD40-03AD-9144-AB76-E40AAD425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Interesting rare processes (1)</a:t>
            </a:r>
            <a:endParaRPr kumimoji="1"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7318FC0D-9E5C-2A47-AFEA-1349A58D202A}"/>
              </a:ext>
            </a:extLst>
          </p:cNvPr>
          <p:cNvSpPr txBox="1"/>
          <p:nvPr/>
        </p:nvSpPr>
        <p:spPr>
          <a:xfrm>
            <a:off x="494128" y="836586"/>
            <a:ext cx="515480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 SM, </a:t>
            </a:r>
            <a:r>
              <a:rPr kumimoji="1" lang="en-US" altLang="zh-CN" sz="2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K</a:t>
            </a:r>
            <a:r>
              <a:rPr kumimoji="1" lang="en-US" altLang="zh-CN" sz="2200" baseline="-25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L</a:t>
            </a:r>
            <a:r>
              <a:rPr kumimoji="1" lang="en-US" altLang="zh-CN" sz="2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→μ</a:t>
            </a:r>
            <a:r>
              <a:rPr kumimoji="1" lang="en-US" altLang="zh-CN" sz="2200" baseline="30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+</a:t>
            </a:r>
            <a:r>
              <a:rPr kumimoji="1" lang="en-US" altLang="zh-CN" sz="2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μ</a:t>
            </a:r>
            <a:r>
              <a:rPr kumimoji="1" lang="en-US" altLang="zh-CN" sz="2200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kumimoji="1" lang="zh-CN" altLang="en-US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is</a:t>
            </a:r>
            <a:r>
              <a:rPr kumimoji="1" lang="zh-CN" altLang="en-US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a FCNC process</a:t>
            </a:r>
            <a:r>
              <a:rPr kumimoji="1" lang="zh-CN" altLang="en-US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56063776-A97B-6E4A-B871-C2E87D4D9990}"/>
              </a:ext>
            </a:extLst>
          </p:cNvPr>
          <p:cNvSpPr txBox="1"/>
          <p:nvPr/>
        </p:nvSpPr>
        <p:spPr>
          <a:xfrm>
            <a:off x="855534" y="1457288"/>
            <a:ext cx="96609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p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SD contribution via W &amp; Z boson exchange, contributes ~12%</a:t>
            </a:r>
            <a:r>
              <a:rPr kumimoji="1" lang="zh-CN" altLang="en-US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to BR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1" name="Picture 1" descr="C:\paper\19talks\Lat2019\talk\figs\short_dist-WI.png">
            <a:extLst>
              <a:ext uri="{FF2B5EF4-FFF2-40B4-BE49-F238E27FC236}">
                <a16:creationId xmlns:a16="http://schemas.microsoft.com/office/drawing/2014/main" id="{AAF27B38-8CFA-9A4D-9A3F-E48D5AF997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92361" y="2336503"/>
            <a:ext cx="8256439" cy="1558398"/>
          </a:xfrm>
          <a:prstGeom prst="rect">
            <a:avLst/>
          </a:prstGeom>
          <a:noFill/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14BAA8BD-C2D4-AE48-9DDE-7CB54B85A040}"/>
              </a:ext>
            </a:extLst>
          </p:cNvPr>
          <p:cNvSpPr txBox="1"/>
          <p:nvPr/>
        </p:nvSpPr>
        <p:spPr>
          <a:xfrm>
            <a:off x="855534" y="4163821"/>
            <a:ext cx="86925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p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LD contribution via two-photon exchange is nonperturbative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B737CB4-197F-B64E-901B-3BFA7BFADBEC}"/>
              </a:ext>
            </a:extLst>
          </p:cNvPr>
          <p:cNvSpPr txBox="1"/>
          <p:nvPr/>
        </p:nvSpPr>
        <p:spPr>
          <a:xfrm>
            <a:off x="5939044" y="1927100"/>
            <a:ext cx="48813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M. </a:t>
            </a:r>
            <a:r>
              <a:rPr kumimoji="1" lang="en-US" altLang="zh-CN" sz="16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Gorbahn</a:t>
            </a:r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&amp; U. </a:t>
            </a:r>
            <a:r>
              <a:rPr kumimoji="1" lang="en-US" altLang="zh-CN" sz="16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Haisch</a:t>
            </a:r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PRL97 (2006) 122002</a:t>
            </a:r>
            <a:endParaRPr kumimoji="1" lang="zh-CN" altLang="en-US" sz="1600" dirty="0">
              <a:solidFill>
                <a:schemeClr val="bg2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6DAF50E4-E732-BF43-A94B-382C8A9EB4E6}"/>
              </a:ext>
            </a:extLst>
          </p:cNvPr>
          <p:cNvSpPr txBox="1"/>
          <p:nvPr/>
        </p:nvSpPr>
        <p:spPr>
          <a:xfrm>
            <a:off x="4376053" y="4864950"/>
            <a:ext cx="78300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Imaginary part known from optical theorem and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K</a:t>
            </a:r>
            <a:r>
              <a:rPr kumimoji="1" lang="en-US" altLang="zh-CN" baseline="-25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L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→γγ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decay rate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B47D86B9-E1D9-8F44-BF3C-A861FD3D6103}"/>
              </a:ext>
            </a:extLst>
          </p:cNvPr>
          <p:cNvSpPr txBox="1"/>
          <p:nvPr/>
        </p:nvSpPr>
        <p:spPr>
          <a:xfrm>
            <a:off x="4376053" y="5416198"/>
            <a:ext cx="64438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Real part is not well understood →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largest uncertainty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104A19D7-CE06-B640-9CF2-FF1CCF88F5EC}"/>
              </a:ext>
            </a:extLst>
          </p:cNvPr>
          <p:cNvSpPr txBox="1"/>
          <p:nvPr/>
        </p:nvSpPr>
        <p:spPr>
          <a:xfrm>
            <a:off x="6873121" y="5846815"/>
            <a:ext cx="48813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6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Cirigliano</a:t>
            </a:r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Ecker, Neufeld, </a:t>
            </a:r>
            <a:r>
              <a:rPr kumimoji="1" lang="en-US" altLang="zh-CN" sz="16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Pich</a:t>
            </a:r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</a:t>
            </a:r>
            <a:r>
              <a:rPr kumimoji="1" lang="en-US" altLang="zh-CN" sz="16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Portoles</a:t>
            </a:r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</a:t>
            </a:r>
            <a:r>
              <a:rPr kumimoji="1" lang="en-US" altLang="zh-CN" sz="16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Rev.Mod.Phys</a:t>
            </a:r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. 84 (2012) 399</a:t>
            </a:r>
            <a:endParaRPr kumimoji="1" lang="zh-CN" altLang="en-US" sz="1600" dirty="0">
              <a:solidFill>
                <a:schemeClr val="bg2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7859006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BE3CB72-EAF5-D244-AFA6-6140B8CE54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Decay process involves photon and lepton loop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5A4BE3A-A1D9-FC46-86D8-41DD225DDC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29</a:t>
            </a:fld>
            <a:endParaRPr lang="zh-CN" altLang="en-US" dirty="0"/>
          </a:p>
        </p:txBody>
      </p:sp>
      <p:pic>
        <p:nvPicPr>
          <p:cNvPr id="4" name="Picture 2" descr="C:\paper\19talks\Lat2019\talk\figs\K2mumu-schematic.png">
            <a:extLst>
              <a:ext uri="{FF2B5EF4-FFF2-40B4-BE49-F238E27FC236}">
                <a16:creationId xmlns:a16="http://schemas.microsoft.com/office/drawing/2014/main" id="{68B1265E-247F-3547-B352-3C57AEC9D2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8480" y="1926316"/>
            <a:ext cx="4728551" cy="2770416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BC17F290-0793-E64E-8EA1-08399F5041AF}"/>
                  </a:ext>
                </a:extLst>
              </p:cNvPr>
              <p:cNvSpPr txBox="1"/>
              <p:nvPr/>
            </p:nvSpPr>
            <p:spPr>
              <a:xfrm>
                <a:off x="667620" y="1285599"/>
                <a:ext cx="17550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</m:ctrlPr>
                      </m:sSubPr>
                      <m:e>
                        <m: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  <m:t>𝐾</m:t>
                        </m:r>
                      </m:e>
                      <m:sub>
                        <m: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  <m:t>𝐿</m:t>
                        </m:r>
                      </m:sub>
                    </m:sSub>
                    <m:r>
                      <a:rPr kumimoji="1" lang="en-US" altLang="zh-CN" sz="2000" b="0" i="1" smtClean="0">
                        <a:latin typeface="Cambria Math" panose="02040503050406030204" pitchFamily="18" charset="0"/>
                        <a:ea typeface="Microsoft YaHei" panose="020B0503020204020204" pitchFamily="34" charset="-122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  <m:t>𝜇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  <m:t>𝜇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  <m:t>−</m:t>
                        </m:r>
                      </m:sup>
                    </m:sSup>
                  </m:oMath>
                </a14:m>
                <a:endParaRPr kumimoji="1" lang="zh-CN" altLang="en-US" sz="2000" dirty="0">
                  <a:latin typeface="Microsoft YaHei" panose="020B0503020204020204" pitchFamily="34" charset="-122"/>
                  <a:ea typeface="Microsoft YaHei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5" name="文本框 4">
                <a:extLst>
                  <a:ext uri="{FF2B5EF4-FFF2-40B4-BE49-F238E27FC236}">
                    <a16:creationId xmlns:a16="http://schemas.microsoft.com/office/drawing/2014/main" id="{BC17F290-0793-E64E-8EA1-08399F5041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7620" y="1285599"/>
                <a:ext cx="1755096" cy="400110"/>
              </a:xfrm>
              <a:prstGeom prst="rect">
                <a:avLst/>
              </a:prstGeom>
              <a:blipFill>
                <a:blip r:embed="rId3"/>
                <a:stretch>
                  <a:fillRect l="-2878" t="-3125" b="-218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1632124C-3562-904A-BC67-2291FD76001F}"/>
                  </a:ext>
                </a:extLst>
              </p:cNvPr>
              <p:cNvSpPr txBox="1"/>
              <p:nvPr/>
            </p:nvSpPr>
            <p:spPr>
              <a:xfrm>
                <a:off x="6354324" y="1285599"/>
                <a:ext cx="1879489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457200" indent="-4572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  <m:t>𝜋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  <m:t>0</m:t>
                        </m:r>
                      </m:sup>
                    </m:sSup>
                    <m:r>
                      <a:rPr kumimoji="1" lang="en-US" altLang="zh-CN" sz="2000" b="0" i="1" smtClean="0">
                        <a:latin typeface="Cambria Math" panose="02040503050406030204" pitchFamily="18" charset="0"/>
                        <a:ea typeface="Microsoft YaHei" panose="020B0503020204020204" pitchFamily="34" charset="-122"/>
                      </a:rPr>
                      <m:t>→</m:t>
                    </m:r>
                    <m:sSup>
                      <m:sSupPr>
                        <m:ctrlP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  <m:t>𝜇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</m:ctrlPr>
                      </m:sSupPr>
                      <m:e>
                        <m: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  <m:t>𝜇</m:t>
                        </m:r>
                      </m:e>
                      <m:sup>
                        <m:r>
                          <a:rPr kumimoji="1" lang="en-US" altLang="zh-CN" sz="2000" b="0" i="1" smtClean="0">
                            <a:latin typeface="Cambria Math" panose="02040503050406030204" pitchFamily="18" charset="0"/>
                            <a:ea typeface="Microsoft YaHei" panose="020B0503020204020204" pitchFamily="34" charset="-122"/>
                          </a:rPr>
                          <m:t>−</m:t>
                        </m:r>
                      </m:sup>
                    </m:sSup>
                  </m:oMath>
                </a14:m>
                <a:endParaRPr kumimoji="1" lang="zh-CN" altLang="en-US" sz="2000" dirty="0">
                  <a:latin typeface="Microsoft YaHei" panose="020B0503020204020204" pitchFamily="34" charset="-122"/>
                  <a:ea typeface="Microsoft YaHei" panose="020B0503020204020204" pitchFamily="34" charset="-122"/>
                </a:endParaRPr>
              </a:p>
            </p:txBody>
          </p:sp>
        </mc:Choice>
        <mc:Fallback xmlns="">
          <p:sp>
            <p:nvSpPr>
              <p:cNvPr id="6" name="文本框 5">
                <a:extLst>
                  <a:ext uri="{FF2B5EF4-FFF2-40B4-BE49-F238E27FC236}">
                    <a16:creationId xmlns:a16="http://schemas.microsoft.com/office/drawing/2014/main" id="{1632124C-3562-904A-BC67-2291FD7600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4324" y="1285599"/>
                <a:ext cx="1879489" cy="400110"/>
              </a:xfrm>
              <a:prstGeom prst="rect">
                <a:avLst/>
              </a:prstGeom>
              <a:blipFill>
                <a:blip r:embed="rId4"/>
                <a:stretch>
                  <a:fillRect l="-2685" t="-3125" b="-21875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文本框 6">
            <a:extLst>
              <a:ext uri="{FF2B5EF4-FFF2-40B4-BE49-F238E27FC236}">
                <a16:creationId xmlns:a16="http://schemas.microsoft.com/office/drawing/2014/main" id="{808960B7-90B5-134A-A492-1BFD1F51CE30}"/>
              </a:ext>
            </a:extLst>
          </p:cNvPr>
          <p:cNvSpPr txBox="1"/>
          <p:nvPr/>
        </p:nvSpPr>
        <p:spPr>
          <a:xfrm>
            <a:off x="822017" y="4894160"/>
            <a:ext cx="54672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5 vertices, 60 different time ordering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F77EAF34-B2F1-5940-BFD5-213B47C04FD6}"/>
              </a:ext>
            </a:extLst>
          </p:cNvPr>
          <p:cNvSpPr txBox="1"/>
          <p:nvPr/>
        </p:nvSpPr>
        <p:spPr>
          <a:xfrm>
            <a:off x="822017" y="5350211"/>
            <a:ext cx="54588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Many intermediate states with E&lt;M</a:t>
            </a:r>
            <a:r>
              <a:rPr kumimoji="1" lang="en-US" altLang="zh-CN" sz="2200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K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B36D35F-2678-8D46-82DB-8F67E2003216}"/>
              </a:ext>
            </a:extLst>
          </p:cNvPr>
          <p:cNvSpPr txBox="1"/>
          <p:nvPr/>
        </p:nvSpPr>
        <p:spPr>
          <a:xfrm>
            <a:off x="822016" y="5806262"/>
            <a:ext cx="52987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Hadronic part involves 4pt function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4419B33E-BEEC-DD4B-BF96-21BB911EA0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5166" y="1665786"/>
            <a:ext cx="5032094" cy="3050482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2EE9B798-5E37-2F44-8874-D83E9EB3F104}"/>
              </a:ext>
            </a:extLst>
          </p:cNvPr>
          <p:cNvSpPr txBox="1"/>
          <p:nvPr/>
        </p:nvSpPr>
        <p:spPr>
          <a:xfrm>
            <a:off x="6769479" y="4894159"/>
            <a:ext cx="546726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4 vertices, 12 different time ordering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E76BFE91-3A04-474F-ABB5-10629005BB7D}"/>
              </a:ext>
            </a:extLst>
          </p:cNvPr>
          <p:cNvSpPr txBox="1"/>
          <p:nvPr/>
        </p:nvSpPr>
        <p:spPr>
          <a:xfrm>
            <a:off x="6769479" y="5375375"/>
            <a:ext cx="510992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Only two-photon state with E&lt;M</a:t>
            </a:r>
            <a:r>
              <a:rPr kumimoji="1" lang="en-US" altLang="zh-CN" sz="2200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π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9BC6739-6C3F-784D-9EDD-B770D2ADDE24}"/>
              </a:ext>
            </a:extLst>
          </p:cNvPr>
          <p:cNvSpPr txBox="1"/>
          <p:nvPr/>
        </p:nvSpPr>
        <p:spPr>
          <a:xfrm>
            <a:off x="6769479" y="5812178"/>
            <a:ext cx="513397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Used to develop methodology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83CE3E56-B843-2246-8A85-1862ECDDF691}"/>
              </a:ext>
            </a:extLst>
          </p:cNvPr>
          <p:cNvSpPr txBox="1"/>
          <p:nvPr/>
        </p:nvSpPr>
        <p:spPr>
          <a:xfrm>
            <a:off x="202839" y="725391"/>
            <a:ext cx="366959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Lattice QCD calculation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401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F8ED11DF-6716-114D-BC6E-2365088B44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3</a:t>
            </a:fld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5D7F4217-C3A3-2447-A346-3C9138C95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1945073" cy="646771"/>
          </a:xfrm>
        </p:spPr>
        <p:txBody>
          <a:bodyPr>
            <a:normAutofit/>
          </a:bodyPr>
          <a:lstStyle/>
          <a:p>
            <a:r>
              <a:rPr kumimoji="1" lang="en-US" altLang="zh-CN" dirty="0"/>
              <a:t>Test of CKM unitarity</a:t>
            </a:r>
            <a:endParaRPr kumimoji="1"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D0D67E33-F32B-9142-9EA6-428D3208E3F8}"/>
              </a:ext>
            </a:extLst>
          </p:cNvPr>
          <p:cNvSpPr txBox="1"/>
          <p:nvPr/>
        </p:nvSpPr>
        <p:spPr>
          <a:xfrm>
            <a:off x="484740" y="801105"/>
            <a:ext cx="115499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285750">
              <a:buFont typeface="Wingdings" pitchFamily="2" charset="2"/>
              <a:buChar char="Ø"/>
            </a:pPr>
            <a:r>
              <a:rPr kumimoji="1" lang="en-US" altLang="zh-CN" sz="2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In SM, CKM matrix is unitary, describing the strength of flavor-changing weak interaction </a:t>
            </a:r>
            <a:endParaRPr kumimoji="1" lang="zh-CN" altLang="en-US" sz="20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BA85AF36-7C42-B145-B780-77CEA971E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0023" y="1525680"/>
            <a:ext cx="4305300" cy="1460500"/>
          </a:xfrm>
          <a:prstGeom prst="rect">
            <a:avLst/>
          </a:prstGeom>
        </p:spPr>
      </p:pic>
      <p:grpSp>
        <p:nvGrpSpPr>
          <p:cNvPr id="8" name="组合 7">
            <a:extLst>
              <a:ext uri="{FF2B5EF4-FFF2-40B4-BE49-F238E27FC236}">
                <a16:creationId xmlns:a16="http://schemas.microsoft.com/office/drawing/2014/main" id="{9344494D-C210-B843-9BF3-4936C4FB0BFE}"/>
              </a:ext>
            </a:extLst>
          </p:cNvPr>
          <p:cNvGrpSpPr/>
          <p:nvPr/>
        </p:nvGrpSpPr>
        <p:grpSpPr>
          <a:xfrm>
            <a:off x="980448" y="1379073"/>
            <a:ext cx="3682619" cy="2076540"/>
            <a:chOff x="7643728" y="1228593"/>
            <a:chExt cx="3682619" cy="2076540"/>
          </a:xfrm>
        </p:grpSpPr>
        <p:grpSp>
          <p:nvGrpSpPr>
            <p:cNvPr id="9" name="组合 8">
              <a:extLst>
                <a:ext uri="{FF2B5EF4-FFF2-40B4-BE49-F238E27FC236}">
                  <a16:creationId xmlns:a16="http://schemas.microsoft.com/office/drawing/2014/main" id="{0C915FCE-CD67-BC4B-802D-7C782B133C0A}"/>
                </a:ext>
              </a:extLst>
            </p:cNvPr>
            <p:cNvGrpSpPr/>
            <p:nvPr/>
          </p:nvGrpSpPr>
          <p:grpSpPr>
            <a:xfrm>
              <a:off x="7643728" y="1228593"/>
              <a:ext cx="3682618" cy="1755465"/>
              <a:chOff x="7680304" y="1239246"/>
              <a:chExt cx="3682618" cy="1755465"/>
            </a:xfrm>
          </p:grpSpPr>
          <p:pic>
            <p:nvPicPr>
              <p:cNvPr id="11" name="Picture 2" descr="Nicola Cabibbo.jpg">
                <a:extLst>
                  <a:ext uri="{FF2B5EF4-FFF2-40B4-BE49-F238E27FC236}">
                    <a16:creationId xmlns:a16="http://schemas.microsoft.com/office/drawing/2014/main" id="{04BAAD97-C620-3840-8576-5594C1E2C25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680304" y="1239246"/>
                <a:ext cx="1170310" cy="1755465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2" name="Picture 4" descr="Makoto Kobayashi-press conference Dec 07th, 2008-2b.jpg">
                <a:extLst>
                  <a:ext uri="{FF2B5EF4-FFF2-40B4-BE49-F238E27FC236}">
                    <a16:creationId xmlns:a16="http://schemas.microsoft.com/office/drawing/2014/main" id="{9A43B506-0AD2-9C43-941D-B542AF453E24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850614" y="1239246"/>
                <a:ext cx="1299047" cy="17537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3" name="Picture 6" descr="Toshihide Masukawa-press conference Dec 07th, 2008-2.jpg">
                <a:extLst>
                  <a:ext uri="{FF2B5EF4-FFF2-40B4-BE49-F238E27FC236}">
                    <a16:creationId xmlns:a16="http://schemas.microsoft.com/office/drawing/2014/main" id="{A453A9AD-CF63-7D43-AFBE-945C14B3FC6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0149661" y="1239246"/>
                <a:ext cx="1213261" cy="1753714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4F138F7A-BF5D-2147-9205-006C02F165E9}"/>
                </a:ext>
              </a:extLst>
            </p:cNvPr>
            <p:cNvSpPr txBox="1"/>
            <p:nvPr/>
          </p:nvSpPr>
          <p:spPr>
            <a:xfrm>
              <a:off x="7643729" y="2935801"/>
              <a:ext cx="368261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err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C</a:t>
              </a:r>
              <a:r>
                <a:rPr lang="en-US" altLang="zh-CN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abibbo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   </a:t>
              </a:r>
              <a:r>
                <a:rPr lang="en-US" altLang="zh-CN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K</a:t>
              </a:r>
              <a:r>
                <a:rPr lang="en-US" altLang="zh-CN" dirty="0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obayashi   </a:t>
              </a:r>
              <a:r>
                <a:rPr lang="en-US" altLang="zh-CN" dirty="0" err="1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M</a:t>
              </a:r>
              <a:r>
                <a:rPr lang="en-US" altLang="zh-CN" dirty="0" err="1"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rPr>
                <a:t>askawa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14" name="文本框 13">
            <a:extLst>
              <a:ext uri="{FF2B5EF4-FFF2-40B4-BE49-F238E27FC236}">
                <a16:creationId xmlns:a16="http://schemas.microsoft.com/office/drawing/2014/main" id="{2F5F3CD6-4339-CC47-8FF2-1687ACC7156F}"/>
              </a:ext>
            </a:extLst>
          </p:cNvPr>
          <p:cNvSpPr txBox="1"/>
          <p:nvPr/>
        </p:nvSpPr>
        <p:spPr>
          <a:xfrm>
            <a:off x="484739" y="3507746"/>
            <a:ext cx="90893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285750">
              <a:buFont typeface="Wingdings" pitchFamily="2" charset="2"/>
              <a:buChar char="Ø"/>
            </a:pPr>
            <a:r>
              <a:rPr kumimoji="1" lang="en-US" altLang="zh-CN" sz="2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Most stringent test of CKM unitarity is given by the first row condition</a:t>
            </a:r>
            <a:endParaRPr kumimoji="1" lang="zh-CN" altLang="en-US" sz="20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id="{B472AD2D-C598-2046-B2A8-CDA3A931D94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0212" y="4062189"/>
            <a:ext cx="4278076" cy="532959"/>
          </a:xfrm>
          <a:prstGeom prst="rect">
            <a:avLst/>
          </a:prstGeom>
        </p:spPr>
      </p:pic>
      <p:sp>
        <p:nvSpPr>
          <p:cNvPr id="17" name="文本框 16">
            <a:extLst>
              <a:ext uri="{FF2B5EF4-FFF2-40B4-BE49-F238E27FC236}">
                <a16:creationId xmlns:a16="http://schemas.microsoft.com/office/drawing/2014/main" id="{041A807D-84EE-7940-BBD5-F4BD85E85ED7}"/>
              </a:ext>
            </a:extLst>
          </p:cNvPr>
          <p:cNvSpPr txBox="1"/>
          <p:nvPr/>
        </p:nvSpPr>
        <p:spPr>
          <a:xfrm>
            <a:off x="833908" y="4707043"/>
            <a:ext cx="4865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" indent="-34290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ub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|=3.82(24)✖️10</a:t>
            </a:r>
            <a:r>
              <a:rPr kumimoji="1" lang="en-US" altLang="zh-CN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-3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，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tiny contribution 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13EA0DC6-0E50-9E48-B24B-9E02B7B7D7DF}"/>
              </a:ext>
            </a:extLst>
          </p:cNvPr>
          <p:cNvSpPr txBox="1"/>
          <p:nvPr/>
        </p:nvSpPr>
        <p:spPr>
          <a:xfrm>
            <a:off x="833908" y="5135825"/>
            <a:ext cx="100447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" indent="-34290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|=0.97373(31), most precise determination from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superallowed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nuclear beta decays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44DD291-74A1-4D4D-9DD4-46D51194FAF8}"/>
              </a:ext>
            </a:extLst>
          </p:cNvPr>
          <p:cNvSpPr txBox="1"/>
          <p:nvPr/>
        </p:nvSpPr>
        <p:spPr>
          <a:xfrm>
            <a:off x="9271562" y="4672869"/>
            <a:ext cx="172752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18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[PDG 2022]</a:t>
            </a:r>
            <a:endParaRPr lang="zh-CN" alt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38A3A975-68D1-B647-A6BE-823BE7515CAC}"/>
              </a:ext>
            </a:extLst>
          </p:cNvPr>
          <p:cNvSpPr txBox="1"/>
          <p:nvPr/>
        </p:nvSpPr>
        <p:spPr>
          <a:xfrm>
            <a:off x="833908" y="5947256"/>
            <a:ext cx="8194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" indent="-34290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，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most precise determination from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kaon decays (K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l3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+ K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/π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)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D12B8DA7-46E1-124A-93D4-35B25CF8060E}"/>
              </a:ext>
            </a:extLst>
          </p:cNvPr>
          <p:cNvSpPr txBox="1"/>
          <p:nvPr/>
        </p:nvSpPr>
        <p:spPr>
          <a:xfrm>
            <a:off x="3160336" y="5541540"/>
            <a:ext cx="934032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(also from neutron &amp; π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beta decays, but uncertainties are 3 and 10 times larger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）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B1117B2C-9C30-2748-8A9A-5B864757F393}"/>
              </a:ext>
            </a:extLst>
          </p:cNvPr>
          <p:cNvSpPr txBox="1"/>
          <p:nvPr/>
        </p:nvSpPr>
        <p:spPr>
          <a:xfrm>
            <a:off x="3160336" y="6331888"/>
            <a:ext cx="749994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(also from hyperon &amp; tau decays,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errors are about 3 and 2 times)</a:t>
            </a:r>
            <a:endParaRPr lang="zh-CN" altLang="en-US" dirty="0"/>
          </a:p>
        </p:txBody>
      </p:sp>
      <p:sp>
        <p:nvSpPr>
          <p:cNvPr id="26" name="箭头: 左 2">
            <a:extLst>
              <a:ext uri="{FF2B5EF4-FFF2-40B4-BE49-F238E27FC236}">
                <a16:creationId xmlns:a16="http://schemas.microsoft.com/office/drawing/2014/main" id="{4CA7CB26-59BB-7D45-8B29-EBE7EAB4BFA5}"/>
              </a:ext>
            </a:extLst>
          </p:cNvPr>
          <p:cNvSpPr/>
          <p:nvPr/>
        </p:nvSpPr>
        <p:spPr>
          <a:xfrm rot="10800000" flipV="1">
            <a:off x="8889541" y="6040273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64992930-0042-D843-A3DD-AD559F85B751}"/>
              </a:ext>
            </a:extLst>
          </p:cNvPr>
          <p:cNvSpPr txBox="1"/>
          <p:nvPr/>
        </p:nvSpPr>
        <p:spPr>
          <a:xfrm>
            <a:off x="9507774" y="5936714"/>
            <a:ext cx="2544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requires 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LQCD inputs</a:t>
            </a:r>
            <a:endParaRPr kumimoji="1" lang="zh-CN" altLang="en-US" dirty="0">
              <a:solidFill>
                <a:srgbClr val="FF0000"/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323692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7217F21-46E3-4D45-8029-283DFBE0B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30</a:t>
            </a:fld>
            <a:endParaRPr lang="zh-CN" altLang="en-US" dirty="0"/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DA78CE2C-E243-DF41-B080-65FF925CDD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897" y="1880490"/>
            <a:ext cx="4918917" cy="420603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ED0C94C9-4936-0D40-B704-248A24548C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8782" y="886603"/>
            <a:ext cx="6363218" cy="4217765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F02F4EDE-9C02-1F45-9E29-AD96EA089136}"/>
              </a:ext>
            </a:extLst>
          </p:cNvPr>
          <p:cNvSpPr txBox="1"/>
          <p:nvPr/>
        </p:nvSpPr>
        <p:spPr>
          <a:xfrm>
            <a:off x="294305" y="1114450"/>
            <a:ext cx="59845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Calculate non-QCD part in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Minkowski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spacetime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75D59676-18A2-894F-88AD-91C7E2D7A1CF}"/>
              </a:ext>
            </a:extLst>
          </p:cNvPr>
          <p:cNvSpPr txBox="1"/>
          <p:nvPr/>
        </p:nvSpPr>
        <p:spPr>
          <a:xfrm>
            <a:off x="5728814" y="615072"/>
            <a:ext cx="63632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Re[A(π→</a:t>
            </a:r>
            <a:r>
              <a:rPr kumimoji="1" lang="en-US" altLang="zh-CN" sz="2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e</a:t>
            </a:r>
            <a:r>
              <a:rPr kumimoji="1" lang="en-US" altLang="zh-CN" sz="2200" baseline="30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+</a:t>
            </a:r>
            <a:r>
              <a:rPr kumimoji="1" lang="en-US" altLang="zh-CN" sz="2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e</a:t>
            </a:r>
            <a:r>
              <a:rPr kumimoji="1" lang="en-US" altLang="zh-CN" sz="2200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)]@m</a:t>
            </a:r>
            <a:r>
              <a:rPr kumimoji="1" lang="en-US" altLang="zh-CN" sz="2200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π</a:t>
            </a: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=140 MeV, RBC-UKQCD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788E081E-AC59-C34C-A15C-3ECAE031DB37}"/>
              </a:ext>
            </a:extLst>
          </p:cNvPr>
          <p:cNvSpPr txBox="1"/>
          <p:nvPr/>
        </p:nvSpPr>
        <p:spPr>
          <a:xfrm>
            <a:off x="6278882" y="5389242"/>
            <a:ext cx="604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Precision 6-7 times better than exp. measurement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846CD0ED-7B69-734D-AF27-59EBA83D3A7A}"/>
              </a:ext>
            </a:extLst>
          </p:cNvPr>
          <p:cNvSpPr txBox="1"/>
          <p:nvPr/>
        </p:nvSpPr>
        <p:spPr>
          <a:xfrm>
            <a:off x="7275097" y="5019906"/>
            <a:ext cx="47895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N. Christ, XF, L. </a:t>
            </a:r>
            <a:r>
              <a:rPr lang="en" altLang="zh-CN" sz="1600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Jin</a:t>
            </a:r>
            <a:r>
              <a:rPr lang="en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 </a:t>
            </a:r>
            <a:r>
              <a:rPr lang="en" altLang="zh-CN" sz="1600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et.al</a:t>
            </a:r>
            <a:r>
              <a:rPr lang="en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, PRL 130 (2023) 191901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26208868-AA6C-8D43-8F57-55D236616261}"/>
              </a:ext>
            </a:extLst>
          </p:cNvPr>
          <p:cNvSpPr txBox="1"/>
          <p:nvPr/>
        </p:nvSpPr>
        <p:spPr>
          <a:xfrm>
            <a:off x="294305" y="1511157"/>
            <a:ext cx="61983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Then Wick rotate to Euclidean spacetime</a:t>
            </a:r>
            <a:endParaRPr lang="zh-CN" altLang="en-US" dirty="0"/>
          </a:p>
        </p:txBody>
      </p:sp>
      <p:sp>
        <p:nvSpPr>
          <p:cNvPr id="22" name="标题 1">
            <a:extLst>
              <a:ext uri="{FF2B5EF4-FFF2-40B4-BE49-F238E27FC236}">
                <a16:creationId xmlns:a16="http://schemas.microsoft.com/office/drawing/2014/main" id="{C8E0E9ED-5B33-0B4A-AE25-F4DE6D5468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Decay process involves photon and lepton loop</a:t>
            </a:r>
            <a:endParaRPr kumimoji="1"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5A807D7A-59A6-EC45-A632-DFE43AA87DE4}"/>
              </a:ext>
            </a:extLst>
          </p:cNvPr>
          <p:cNvSpPr txBox="1"/>
          <p:nvPr/>
        </p:nvSpPr>
        <p:spPr>
          <a:xfrm>
            <a:off x="6278882" y="5774573"/>
            <a:ext cx="34644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1.8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σ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deviation is obtained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20E8A998-24D0-1344-B51D-C69AC03F5875}"/>
              </a:ext>
            </a:extLst>
          </p:cNvPr>
          <p:cNvSpPr txBox="1"/>
          <p:nvPr/>
        </p:nvSpPr>
        <p:spPr>
          <a:xfrm>
            <a:off x="260143" y="612469"/>
            <a:ext cx="333136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Lattice methodology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552C4CB6-8195-064D-82B7-F031D86FF3AF}"/>
              </a:ext>
            </a:extLst>
          </p:cNvPr>
          <p:cNvSpPr txBox="1"/>
          <p:nvPr/>
        </p:nvSpPr>
        <p:spPr>
          <a:xfrm>
            <a:off x="260142" y="6153319"/>
            <a:ext cx="1051559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Methodology extended to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K</a:t>
            </a:r>
            <a:r>
              <a:rPr kumimoji="1" lang="en-US" altLang="zh-CN" baseline="-25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L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→μ</a:t>
            </a:r>
            <a:r>
              <a:rPr kumimoji="1" lang="en-US" altLang="zh-CN" baseline="30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+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μ</a:t>
            </a:r>
            <a:r>
              <a:rPr kumimoji="1" lang="en-US" altLang="zh-CN" baseline="30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-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and exploratory numerical calculation undertaken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C2E0E49F-8640-2444-AE63-3377F13391DE}"/>
              </a:ext>
            </a:extLst>
          </p:cNvPr>
          <p:cNvSpPr txBox="1"/>
          <p:nvPr/>
        </p:nvSpPr>
        <p:spPr>
          <a:xfrm>
            <a:off x="6492631" y="6506160"/>
            <a:ext cx="38459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talk by </a:t>
            </a:r>
            <a:r>
              <a:rPr lang="en-US" altLang="zh-CN" sz="1600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En</a:t>
            </a:r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-Hung Chao at Lattice 2023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5229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08B9A8-D910-0746-B050-893B7F599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Interesting rare processes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203E51D-6D74-694A-A845-9B849ADF4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31</a:t>
            </a:fld>
            <a:endParaRPr lang="zh-CN" altLang="en-US" dirty="0"/>
          </a:p>
        </p:txBody>
      </p:sp>
      <p:cxnSp>
        <p:nvCxnSpPr>
          <p:cNvPr id="7" name="Straight Connector 8">
            <a:extLst>
              <a:ext uri="{FF2B5EF4-FFF2-40B4-BE49-F238E27FC236}">
                <a16:creationId xmlns:a16="http://schemas.microsoft.com/office/drawing/2014/main" id="{29C8A65B-8AC4-234D-AC75-D67D4CD8D476}"/>
              </a:ext>
            </a:extLst>
          </p:cNvPr>
          <p:cNvCxnSpPr>
            <a:cxnSpLocks/>
          </p:cNvCxnSpPr>
          <p:nvPr/>
        </p:nvCxnSpPr>
        <p:spPr>
          <a:xfrm>
            <a:off x="263448" y="780505"/>
            <a:ext cx="110450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1">
            <a:extLst>
              <a:ext uri="{FF2B5EF4-FFF2-40B4-BE49-F238E27FC236}">
                <a16:creationId xmlns:a16="http://schemas.microsoft.com/office/drawing/2014/main" id="{D5A58255-27E4-464A-BEA1-8098FC0EDA8B}"/>
              </a:ext>
            </a:extLst>
          </p:cNvPr>
          <p:cNvCxnSpPr>
            <a:cxnSpLocks/>
          </p:cNvCxnSpPr>
          <p:nvPr/>
        </p:nvCxnSpPr>
        <p:spPr>
          <a:xfrm>
            <a:off x="263448" y="3478514"/>
            <a:ext cx="110450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>
            <a:extLst>
              <a:ext uri="{FF2B5EF4-FFF2-40B4-BE49-F238E27FC236}">
                <a16:creationId xmlns:a16="http://schemas.microsoft.com/office/drawing/2014/main" id="{430EFBF9-B311-3C4B-8BC3-E762BCA10812}"/>
              </a:ext>
            </a:extLst>
          </p:cNvPr>
          <p:cNvGrpSpPr/>
          <p:nvPr/>
        </p:nvGrpSpPr>
        <p:grpSpPr>
          <a:xfrm>
            <a:off x="6455484" y="907557"/>
            <a:ext cx="4261556" cy="2443906"/>
            <a:chOff x="361171" y="914240"/>
            <a:chExt cx="4261556" cy="2443906"/>
          </a:xfrm>
        </p:grpSpPr>
        <p:pic>
          <p:nvPicPr>
            <p:cNvPr id="5" name="Picture 4" descr="figure2.pdf">
              <a:extLst>
                <a:ext uri="{FF2B5EF4-FFF2-40B4-BE49-F238E27FC236}">
                  <a16:creationId xmlns:a16="http://schemas.microsoft.com/office/drawing/2014/main" id="{65992789-4099-5446-82C4-F6815F88BB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6932" y="1538503"/>
              <a:ext cx="3345795" cy="1819643"/>
            </a:xfrm>
            <a:prstGeom prst="rect">
              <a:avLst/>
            </a:prstGeom>
          </p:spPr>
        </p:pic>
        <p:pic>
          <p:nvPicPr>
            <p:cNvPr id="9" name="Picture 15" descr="屏幕快照 2016-09-13 上午12.39.24.png">
              <a:extLst>
                <a:ext uri="{FF2B5EF4-FFF2-40B4-BE49-F238E27FC236}">
                  <a16:creationId xmlns:a16="http://schemas.microsoft.com/office/drawing/2014/main" id="{3D380516-3BEF-0046-920D-AE8A9E41E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171" y="914240"/>
              <a:ext cx="3993446" cy="543326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8E64F81D-F13A-2C45-960A-07F0DD0E5E87}"/>
              </a:ext>
            </a:extLst>
          </p:cNvPr>
          <p:cNvGrpSpPr/>
          <p:nvPr/>
        </p:nvGrpSpPr>
        <p:grpSpPr>
          <a:xfrm>
            <a:off x="674683" y="3771888"/>
            <a:ext cx="4422044" cy="2687484"/>
            <a:chOff x="361171" y="3837203"/>
            <a:chExt cx="4422044" cy="2687484"/>
          </a:xfrm>
        </p:grpSpPr>
        <p:pic>
          <p:nvPicPr>
            <p:cNvPr id="6" name="Picture 6" descr="photon_exchange.pdf">
              <a:extLst>
                <a:ext uri="{FF2B5EF4-FFF2-40B4-BE49-F238E27FC236}">
                  <a16:creationId xmlns:a16="http://schemas.microsoft.com/office/drawing/2014/main" id="{3BBEA2C0-03E0-9647-B64B-E16DCD7AF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6442" y="4509034"/>
              <a:ext cx="3666773" cy="2015653"/>
            </a:xfrm>
            <a:prstGeom prst="rect">
              <a:avLst/>
            </a:prstGeom>
          </p:spPr>
        </p:pic>
        <p:pic>
          <p:nvPicPr>
            <p:cNvPr id="10" name="Picture 16" descr="屏幕快照 2016-09-13 上午12.39.34.png">
              <a:extLst>
                <a:ext uri="{FF2B5EF4-FFF2-40B4-BE49-F238E27FC236}">
                  <a16:creationId xmlns:a16="http://schemas.microsoft.com/office/drawing/2014/main" id="{365A6248-366C-C74C-9822-AC5591CD7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171" y="3837203"/>
              <a:ext cx="4261557" cy="448585"/>
            </a:xfrm>
            <a:prstGeom prst="rect">
              <a:avLst/>
            </a:prstGeom>
          </p:spPr>
        </p:pic>
      </p:grpSp>
      <p:cxnSp>
        <p:nvCxnSpPr>
          <p:cNvPr id="11" name="Straight Connector 7">
            <a:extLst>
              <a:ext uri="{FF2B5EF4-FFF2-40B4-BE49-F238E27FC236}">
                <a16:creationId xmlns:a16="http://schemas.microsoft.com/office/drawing/2014/main" id="{D49ED93B-4A47-7D43-AC3A-BEAAC7BFD2CE}"/>
              </a:ext>
            </a:extLst>
          </p:cNvPr>
          <p:cNvCxnSpPr>
            <a:cxnSpLocks/>
          </p:cNvCxnSpPr>
          <p:nvPr/>
        </p:nvCxnSpPr>
        <p:spPr>
          <a:xfrm>
            <a:off x="263448" y="6747933"/>
            <a:ext cx="110450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ED077439-9A81-944B-ACB0-05B9B1D1E30F}"/>
              </a:ext>
            </a:extLst>
          </p:cNvPr>
          <p:cNvGrpSpPr/>
          <p:nvPr/>
        </p:nvGrpSpPr>
        <p:grpSpPr>
          <a:xfrm>
            <a:off x="812728" y="909210"/>
            <a:ext cx="3810000" cy="2453666"/>
            <a:chOff x="6385560" y="975334"/>
            <a:chExt cx="3810000" cy="2453666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A116452C-589D-9D43-98BC-4BFF9FF28B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5560" y="975334"/>
              <a:ext cx="3810000" cy="381000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66889988-C93E-F14B-9A90-2E6C55E570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4781" y="1387670"/>
              <a:ext cx="3540779" cy="2041330"/>
            </a:xfrm>
            <a:prstGeom prst="rect">
              <a:avLst/>
            </a:prstGeom>
          </p:spPr>
        </p:pic>
      </p:grpSp>
      <p:cxnSp>
        <p:nvCxnSpPr>
          <p:cNvPr id="22" name="Straight Connector 8">
            <a:extLst>
              <a:ext uri="{FF2B5EF4-FFF2-40B4-BE49-F238E27FC236}">
                <a16:creationId xmlns:a16="http://schemas.microsoft.com/office/drawing/2014/main" id="{09DDF320-B765-F941-8DF9-B34654E36145}"/>
              </a:ext>
            </a:extLst>
          </p:cNvPr>
          <p:cNvCxnSpPr>
            <a:cxnSpLocks/>
          </p:cNvCxnSpPr>
          <p:nvPr/>
        </p:nvCxnSpPr>
        <p:spPr>
          <a:xfrm>
            <a:off x="5736517" y="780505"/>
            <a:ext cx="0" cy="59674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DDFD5D26-161F-1446-813D-37A2888C8960}"/>
              </a:ext>
            </a:extLst>
          </p:cNvPr>
          <p:cNvGrpSpPr/>
          <p:nvPr/>
        </p:nvGrpSpPr>
        <p:grpSpPr>
          <a:xfrm>
            <a:off x="6455484" y="3767076"/>
            <a:ext cx="4364916" cy="2627505"/>
            <a:chOff x="6455484" y="3767076"/>
            <a:chExt cx="4364916" cy="2627505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B8B94BFA-3C9F-9444-BFD4-BCD810D3A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1417" y="4617710"/>
              <a:ext cx="3808983" cy="1776871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016741AE-0DBD-3646-A434-98CCBC5FB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5484" y="3767076"/>
              <a:ext cx="3150411" cy="5913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0292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7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0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9CD82AC9-B199-084C-B181-97861684C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32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ED32B727-0F99-814B-8D49-A2B6D54812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Comparison between two rare decay channels</a:t>
            </a:r>
            <a:endParaRPr kumimoji="1"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2718986E-DE3E-CF40-80EF-6045C61BD824}"/>
              </a:ext>
            </a:extLst>
          </p:cNvPr>
          <p:cNvSpPr txBox="1"/>
          <p:nvPr/>
        </p:nvSpPr>
        <p:spPr>
          <a:xfrm>
            <a:off x="586715" y="782286"/>
            <a:ext cx="238488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Calculation of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CB8D37F3-BB15-DF44-8740-91DB7DD730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599" y="760446"/>
            <a:ext cx="1587338" cy="474565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AD7D91D1-35F5-9749-88E5-B8C990566330}"/>
              </a:ext>
            </a:extLst>
          </p:cNvPr>
          <p:cNvSpPr txBox="1"/>
          <p:nvPr/>
        </p:nvSpPr>
        <p:spPr>
          <a:xfrm>
            <a:off x="4641670" y="773968"/>
            <a:ext cx="617873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is more challenging than 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811CBD23-2610-804A-8822-7121399BCF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599" y="760445"/>
            <a:ext cx="1587337" cy="464221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94112EFA-8751-1F44-BF14-812AFF97231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486" y="1872966"/>
            <a:ext cx="6883400" cy="2057400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0CDA1A1A-2B47-B441-B441-9C6FECADD9C2}"/>
              </a:ext>
            </a:extLst>
          </p:cNvPr>
          <p:cNvSpPr txBox="1"/>
          <p:nvPr/>
        </p:nvSpPr>
        <p:spPr>
          <a:xfrm>
            <a:off x="1013435" y="4189875"/>
            <a:ext cx="89437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Z-exchange diagram involves both vector and axial vector current insertions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BB15588-2CED-6340-86CD-90EC92CD15A6}"/>
              </a:ext>
            </a:extLst>
          </p:cNvPr>
          <p:cNvSpPr txBox="1"/>
          <p:nvPr/>
        </p:nvSpPr>
        <p:spPr>
          <a:xfrm>
            <a:off x="1013435" y="4715551"/>
            <a:ext cx="10352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 W-W diagram, neutrinos are not connected at 1 point →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Dalitz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study of the amplitude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447CA06D-FC73-0641-958D-B8D201630D84}"/>
              </a:ext>
            </a:extLst>
          </p:cNvPr>
          <p:cNvSpPr txBox="1"/>
          <p:nvPr/>
        </p:nvSpPr>
        <p:spPr>
          <a:xfrm>
            <a:off x="8330656" y="3429000"/>
            <a:ext cx="6178730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22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γ</a:t>
            </a: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-exchange</a:t>
            </a:r>
            <a:endParaRPr lang="zh-CN" altLang="en-US" sz="2200" dirty="0"/>
          </a:p>
        </p:txBody>
      </p:sp>
      <p:cxnSp>
        <p:nvCxnSpPr>
          <p:cNvPr id="21" name="直接箭头连接符 17">
            <a:extLst>
              <a:ext uri="{FF2B5EF4-FFF2-40B4-BE49-F238E27FC236}">
                <a16:creationId xmlns:a16="http://schemas.microsoft.com/office/drawing/2014/main" id="{666D9D94-A9C5-3B4A-A247-00AC4E92B208}"/>
              </a:ext>
            </a:extLst>
          </p:cNvPr>
          <p:cNvCxnSpPr>
            <a:cxnSpLocks/>
          </p:cNvCxnSpPr>
          <p:nvPr/>
        </p:nvCxnSpPr>
        <p:spPr>
          <a:xfrm>
            <a:off x="8658675" y="1277475"/>
            <a:ext cx="431350" cy="80780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箭头连接符 17">
            <a:extLst>
              <a:ext uri="{FF2B5EF4-FFF2-40B4-BE49-F238E27FC236}">
                <a16:creationId xmlns:a16="http://schemas.microsoft.com/office/drawing/2014/main" id="{62C4B96D-3FE0-0F43-817A-91640678C054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3765268" y="1235011"/>
            <a:ext cx="1492532" cy="85026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箭头连接符 17">
            <a:extLst>
              <a:ext uri="{FF2B5EF4-FFF2-40B4-BE49-F238E27FC236}">
                <a16:creationId xmlns:a16="http://schemas.microsoft.com/office/drawing/2014/main" id="{10B09732-5557-9243-AFC3-8AFCD72E6A70}"/>
              </a:ext>
            </a:extLst>
          </p:cNvPr>
          <p:cNvCxnSpPr>
            <a:cxnSpLocks/>
          </p:cNvCxnSpPr>
          <p:nvPr/>
        </p:nvCxnSpPr>
        <p:spPr>
          <a:xfrm flipH="1">
            <a:off x="2269502" y="1253575"/>
            <a:ext cx="1247135" cy="778062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文本框 28">
            <a:extLst>
              <a:ext uri="{FF2B5EF4-FFF2-40B4-BE49-F238E27FC236}">
                <a16:creationId xmlns:a16="http://schemas.microsoft.com/office/drawing/2014/main" id="{E5F0FD69-A4D7-F944-8EBC-99E7A40B291F}"/>
              </a:ext>
            </a:extLst>
          </p:cNvPr>
          <p:cNvSpPr txBox="1"/>
          <p:nvPr/>
        </p:nvSpPr>
        <p:spPr>
          <a:xfrm>
            <a:off x="1013434" y="5273043"/>
            <a:ext cx="476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SD divergent, requires UV subtraction 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0" name="Picture 6" descr="photon_exchange.pdf">
            <a:extLst>
              <a:ext uri="{FF2B5EF4-FFF2-40B4-BE49-F238E27FC236}">
                <a16:creationId xmlns:a16="http://schemas.microsoft.com/office/drawing/2014/main" id="{2CE1827F-D253-5E41-AB95-9B2D9A0F620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3670" y="1872966"/>
            <a:ext cx="2803033" cy="154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864498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08B9A8-D910-0746-B050-893B7F599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Interesting rare processes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203E51D-6D74-694A-A845-9B849ADF4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33</a:t>
            </a:fld>
            <a:endParaRPr lang="zh-CN" altLang="en-US" dirty="0"/>
          </a:p>
        </p:txBody>
      </p:sp>
      <p:cxnSp>
        <p:nvCxnSpPr>
          <p:cNvPr id="7" name="Straight Connector 8">
            <a:extLst>
              <a:ext uri="{FF2B5EF4-FFF2-40B4-BE49-F238E27FC236}">
                <a16:creationId xmlns:a16="http://schemas.microsoft.com/office/drawing/2014/main" id="{29C8A65B-8AC4-234D-AC75-D67D4CD8D476}"/>
              </a:ext>
            </a:extLst>
          </p:cNvPr>
          <p:cNvCxnSpPr>
            <a:cxnSpLocks/>
          </p:cNvCxnSpPr>
          <p:nvPr/>
        </p:nvCxnSpPr>
        <p:spPr>
          <a:xfrm>
            <a:off x="263448" y="780505"/>
            <a:ext cx="110450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1">
            <a:extLst>
              <a:ext uri="{FF2B5EF4-FFF2-40B4-BE49-F238E27FC236}">
                <a16:creationId xmlns:a16="http://schemas.microsoft.com/office/drawing/2014/main" id="{D5A58255-27E4-464A-BEA1-8098FC0EDA8B}"/>
              </a:ext>
            </a:extLst>
          </p:cNvPr>
          <p:cNvCxnSpPr>
            <a:cxnSpLocks/>
          </p:cNvCxnSpPr>
          <p:nvPr/>
        </p:nvCxnSpPr>
        <p:spPr>
          <a:xfrm>
            <a:off x="263448" y="3478514"/>
            <a:ext cx="110450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>
            <a:extLst>
              <a:ext uri="{FF2B5EF4-FFF2-40B4-BE49-F238E27FC236}">
                <a16:creationId xmlns:a16="http://schemas.microsoft.com/office/drawing/2014/main" id="{430EFBF9-B311-3C4B-8BC3-E762BCA10812}"/>
              </a:ext>
            </a:extLst>
          </p:cNvPr>
          <p:cNvGrpSpPr/>
          <p:nvPr/>
        </p:nvGrpSpPr>
        <p:grpSpPr>
          <a:xfrm>
            <a:off x="6455484" y="907557"/>
            <a:ext cx="4261556" cy="2443906"/>
            <a:chOff x="361171" y="914240"/>
            <a:chExt cx="4261556" cy="2443906"/>
          </a:xfrm>
        </p:grpSpPr>
        <p:pic>
          <p:nvPicPr>
            <p:cNvPr id="5" name="Picture 4" descr="figure2.pdf">
              <a:extLst>
                <a:ext uri="{FF2B5EF4-FFF2-40B4-BE49-F238E27FC236}">
                  <a16:creationId xmlns:a16="http://schemas.microsoft.com/office/drawing/2014/main" id="{65992789-4099-5446-82C4-F6815F88BB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6932" y="1538503"/>
              <a:ext cx="3345795" cy="1819643"/>
            </a:xfrm>
            <a:prstGeom prst="rect">
              <a:avLst/>
            </a:prstGeom>
          </p:spPr>
        </p:pic>
        <p:pic>
          <p:nvPicPr>
            <p:cNvPr id="9" name="Picture 15" descr="屏幕快照 2016-09-13 上午12.39.24.png">
              <a:extLst>
                <a:ext uri="{FF2B5EF4-FFF2-40B4-BE49-F238E27FC236}">
                  <a16:creationId xmlns:a16="http://schemas.microsoft.com/office/drawing/2014/main" id="{3D380516-3BEF-0046-920D-AE8A9E41E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171" y="914240"/>
              <a:ext cx="3993446" cy="543326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8E64F81D-F13A-2C45-960A-07F0DD0E5E87}"/>
              </a:ext>
            </a:extLst>
          </p:cNvPr>
          <p:cNvGrpSpPr/>
          <p:nvPr/>
        </p:nvGrpSpPr>
        <p:grpSpPr>
          <a:xfrm>
            <a:off x="674683" y="3771888"/>
            <a:ext cx="4422044" cy="2687484"/>
            <a:chOff x="361171" y="3837203"/>
            <a:chExt cx="4422044" cy="2687484"/>
          </a:xfrm>
        </p:grpSpPr>
        <p:pic>
          <p:nvPicPr>
            <p:cNvPr id="6" name="Picture 6" descr="photon_exchange.pdf">
              <a:extLst>
                <a:ext uri="{FF2B5EF4-FFF2-40B4-BE49-F238E27FC236}">
                  <a16:creationId xmlns:a16="http://schemas.microsoft.com/office/drawing/2014/main" id="{3BBEA2C0-03E0-9647-B64B-E16DCD7AF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6442" y="4509034"/>
              <a:ext cx="3666773" cy="2015653"/>
            </a:xfrm>
            <a:prstGeom prst="rect">
              <a:avLst/>
            </a:prstGeom>
          </p:spPr>
        </p:pic>
        <p:pic>
          <p:nvPicPr>
            <p:cNvPr id="10" name="Picture 16" descr="屏幕快照 2016-09-13 上午12.39.34.png">
              <a:extLst>
                <a:ext uri="{FF2B5EF4-FFF2-40B4-BE49-F238E27FC236}">
                  <a16:creationId xmlns:a16="http://schemas.microsoft.com/office/drawing/2014/main" id="{365A6248-366C-C74C-9822-AC5591CD7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171" y="3837203"/>
              <a:ext cx="4261557" cy="448585"/>
            </a:xfrm>
            <a:prstGeom prst="rect">
              <a:avLst/>
            </a:prstGeom>
          </p:spPr>
        </p:pic>
      </p:grpSp>
      <p:cxnSp>
        <p:nvCxnSpPr>
          <p:cNvPr id="11" name="Straight Connector 7">
            <a:extLst>
              <a:ext uri="{FF2B5EF4-FFF2-40B4-BE49-F238E27FC236}">
                <a16:creationId xmlns:a16="http://schemas.microsoft.com/office/drawing/2014/main" id="{D49ED93B-4A47-7D43-AC3A-BEAAC7BFD2CE}"/>
              </a:ext>
            </a:extLst>
          </p:cNvPr>
          <p:cNvCxnSpPr>
            <a:cxnSpLocks/>
          </p:cNvCxnSpPr>
          <p:nvPr/>
        </p:nvCxnSpPr>
        <p:spPr>
          <a:xfrm>
            <a:off x="263448" y="6747933"/>
            <a:ext cx="110450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ED077439-9A81-944B-ACB0-05B9B1D1E30F}"/>
              </a:ext>
            </a:extLst>
          </p:cNvPr>
          <p:cNvGrpSpPr/>
          <p:nvPr/>
        </p:nvGrpSpPr>
        <p:grpSpPr>
          <a:xfrm>
            <a:off x="812728" y="909210"/>
            <a:ext cx="3810000" cy="2453666"/>
            <a:chOff x="6385560" y="975334"/>
            <a:chExt cx="3810000" cy="2453666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A116452C-589D-9D43-98BC-4BFF9FF28B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5560" y="975334"/>
              <a:ext cx="3810000" cy="381000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66889988-C93E-F14B-9A90-2E6C55E570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4781" y="1387670"/>
              <a:ext cx="3540779" cy="2041330"/>
            </a:xfrm>
            <a:prstGeom prst="rect">
              <a:avLst/>
            </a:prstGeom>
          </p:spPr>
        </p:pic>
      </p:grpSp>
      <p:cxnSp>
        <p:nvCxnSpPr>
          <p:cNvPr id="22" name="Straight Connector 8">
            <a:extLst>
              <a:ext uri="{FF2B5EF4-FFF2-40B4-BE49-F238E27FC236}">
                <a16:creationId xmlns:a16="http://schemas.microsoft.com/office/drawing/2014/main" id="{09DDF320-B765-F941-8DF9-B34654E36145}"/>
              </a:ext>
            </a:extLst>
          </p:cNvPr>
          <p:cNvCxnSpPr>
            <a:cxnSpLocks/>
          </p:cNvCxnSpPr>
          <p:nvPr/>
        </p:nvCxnSpPr>
        <p:spPr>
          <a:xfrm>
            <a:off x="5736517" y="780505"/>
            <a:ext cx="0" cy="59674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DDFD5D26-161F-1446-813D-37A2888C8960}"/>
              </a:ext>
            </a:extLst>
          </p:cNvPr>
          <p:cNvGrpSpPr/>
          <p:nvPr/>
        </p:nvGrpSpPr>
        <p:grpSpPr>
          <a:xfrm>
            <a:off x="6455484" y="3767076"/>
            <a:ext cx="4364916" cy="2627505"/>
            <a:chOff x="6455484" y="3767076"/>
            <a:chExt cx="4364916" cy="2627505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B8B94BFA-3C9F-9444-BFD4-BCD810D3A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1417" y="4617710"/>
              <a:ext cx="3808983" cy="1776871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016741AE-0DBD-3646-A434-98CCBC5FB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5484" y="3767076"/>
              <a:ext cx="3150411" cy="5913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773840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7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0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3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>
            <a:extLst>
              <a:ext uri="{FF2B5EF4-FFF2-40B4-BE49-F238E27FC236}">
                <a16:creationId xmlns:a16="http://schemas.microsoft.com/office/drawing/2014/main" id="{1B11F878-431B-3141-B87F-3B06AEE9F6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232" y="3277568"/>
            <a:ext cx="6952566" cy="1365337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50496464-ED8D-454E-AAB1-536516F4BA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3018" y="4474573"/>
            <a:ext cx="6049524" cy="2265861"/>
          </a:xfrm>
          <a:prstGeom prst="rect">
            <a:avLst/>
          </a:prstGeom>
        </p:spPr>
      </p:pic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613D90F-DF95-2E49-8372-D325CC0897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34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C00EAC8E-05B1-A64E-8656-AD8FD7B1E0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Form factor relevant for </a:t>
            </a:r>
            <a:endParaRPr kumimoji="1"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75CBA14-FD45-E04F-AA2B-F660BDFEF55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7249" y="0"/>
            <a:ext cx="2211537" cy="64677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391886B9-3034-EB4D-9945-5B20B6EF3128}"/>
              </a:ext>
            </a:extLst>
          </p:cNvPr>
          <p:cNvSpPr txBox="1"/>
          <p:nvPr/>
        </p:nvSpPr>
        <p:spPr>
          <a:xfrm>
            <a:off x="508338" y="782287"/>
            <a:ext cx="422025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Experimental measurement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92F7B647-D18D-5B41-9215-516227F3B24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031" y="1348690"/>
            <a:ext cx="3581400" cy="4572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F45A81E3-E571-314B-87EA-C5C47B64FD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1387879"/>
            <a:ext cx="3206931" cy="377286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7744F209-0089-2C4C-A44E-5A5AFBA40BC4}"/>
              </a:ext>
            </a:extLst>
          </p:cNvPr>
          <p:cNvSpPr txBox="1"/>
          <p:nvPr/>
        </p:nvSpPr>
        <p:spPr>
          <a:xfrm>
            <a:off x="908932" y="1915093"/>
            <a:ext cx="31204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New results from NA62 </a:t>
            </a:r>
            <a:endParaRPr kumimoji="1" lang="zh-CN" altLang="en-US" sz="20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4" name="图片 13">
            <a:extLst>
              <a:ext uri="{FF2B5EF4-FFF2-40B4-BE49-F238E27FC236}">
                <a16:creationId xmlns:a16="http://schemas.microsoft.com/office/drawing/2014/main" id="{7C17C70A-A701-0443-896A-3F04E0DD18B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499" y="2280769"/>
            <a:ext cx="3384288" cy="500493"/>
          </a:xfrm>
          <a:prstGeom prst="rect">
            <a:avLst/>
          </a:prstGeom>
        </p:spPr>
      </p:pic>
      <p:sp>
        <p:nvSpPr>
          <p:cNvPr id="15" name="文本框 14">
            <a:extLst>
              <a:ext uri="{FF2B5EF4-FFF2-40B4-BE49-F238E27FC236}">
                <a16:creationId xmlns:a16="http://schemas.microsoft.com/office/drawing/2014/main" id="{F52D2521-5E56-C44D-B7B5-CE4E4D4ED047}"/>
              </a:ext>
            </a:extLst>
          </p:cNvPr>
          <p:cNvSpPr txBox="1"/>
          <p:nvPr/>
        </p:nvSpPr>
        <p:spPr>
          <a:xfrm>
            <a:off x="4050211" y="1954282"/>
            <a:ext cx="28648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[NA62, JHEP 11 (2022) 011]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B7FB54DB-57AC-2C44-9801-79DE05149140}"/>
              </a:ext>
            </a:extLst>
          </p:cNvPr>
          <p:cNvSpPr txBox="1"/>
          <p:nvPr/>
        </p:nvSpPr>
        <p:spPr>
          <a:xfrm>
            <a:off x="508338" y="2781262"/>
            <a:ext cx="715080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Hadronic amplitude is described by a form factor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C24345B2-0EA8-6644-9FFF-1714551B898A}"/>
              </a:ext>
            </a:extLst>
          </p:cNvPr>
          <p:cNvSpPr txBox="1"/>
          <p:nvPr/>
        </p:nvSpPr>
        <p:spPr>
          <a:xfrm>
            <a:off x="1058232" y="4605203"/>
            <a:ext cx="6046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with</a:t>
            </a:r>
            <a:endParaRPr kumimoji="1" lang="zh-CN" altLang="en-US" sz="16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81A5005E-1704-3D41-89FD-A27F68557EA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885" y="4599078"/>
            <a:ext cx="3619500" cy="406400"/>
          </a:xfrm>
          <a:prstGeom prst="rect">
            <a:avLst/>
          </a:prstGeom>
        </p:spPr>
      </p:pic>
      <p:sp>
        <p:nvSpPr>
          <p:cNvPr id="25" name="文本框 24">
            <a:extLst>
              <a:ext uri="{FF2B5EF4-FFF2-40B4-BE49-F238E27FC236}">
                <a16:creationId xmlns:a16="http://schemas.microsoft.com/office/drawing/2014/main" id="{BF2EA25D-35FE-924B-A0BD-67249081116E}"/>
              </a:ext>
            </a:extLst>
          </p:cNvPr>
          <p:cNvSpPr txBox="1"/>
          <p:nvPr/>
        </p:nvSpPr>
        <p:spPr>
          <a:xfrm>
            <a:off x="621549" y="5036852"/>
            <a:ext cx="478720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Form factor is parameterized as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7" name="图片 26">
            <a:extLst>
              <a:ext uri="{FF2B5EF4-FFF2-40B4-BE49-F238E27FC236}">
                <a16:creationId xmlns:a16="http://schemas.microsoft.com/office/drawing/2014/main" id="{26B6CE5E-A45A-6A4B-B67D-21395FA3567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827" y="5607503"/>
            <a:ext cx="3056422" cy="504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2439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3EF8C2-A607-9849-8206-C756350E91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Exploratory lattice calculation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0A5018F-0B7A-9D4D-9B88-3130E3ABB1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35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AB980C83-7A80-D542-95B9-78AF78E092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14" y="708457"/>
            <a:ext cx="4368800" cy="3683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52F022DE-8CA2-0345-BC63-02A3CFF9B6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257" y="1556615"/>
            <a:ext cx="4064000" cy="9779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150E5FCE-986D-9548-A20B-2CC661B3D7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314" y="2594647"/>
            <a:ext cx="4165600" cy="4953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11BCF57D-AEA5-CF4C-8766-39496B67089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680" y="36272"/>
            <a:ext cx="5003346" cy="3929329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471106CA-2FF3-2244-9AC4-C2FCF9A90BD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975" y="3066359"/>
            <a:ext cx="2247900" cy="4318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761E26A2-BB63-2945-A746-2FA8C346701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5257" y="3121049"/>
            <a:ext cx="3797300" cy="406400"/>
          </a:xfrm>
          <a:prstGeom prst="rect">
            <a:avLst/>
          </a:prstGeom>
        </p:spPr>
      </p:pic>
      <p:pic>
        <p:nvPicPr>
          <p:cNvPr id="25" name="图片 24">
            <a:extLst>
              <a:ext uri="{FF2B5EF4-FFF2-40B4-BE49-F238E27FC236}">
                <a16:creationId xmlns:a16="http://schemas.microsoft.com/office/drawing/2014/main" id="{E8CBCD0A-216D-8349-A9DB-8128A3BCD19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2925" y="4767622"/>
            <a:ext cx="8215086" cy="1276012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F2EAF6FC-2B1B-174B-A316-555B3D0E66E1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707" y="5970625"/>
            <a:ext cx="8558893" cy="901586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1EC9B46F-BA4B-9346-AD66-3711316C5179}"/>
              </a:ext>
            </a:extLst>
          </p:cNvPr>
          <p:cNvSpPr txBox="1"/>
          <p:nvPr/>
        </p:nvSpPr>
        <p:spPr>
          <a:xfrm>
            <a:off x="573314" y="4063692"/>
            <a:ext cx="95758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Experimental data + phenomenological analysis yields </a:t>
            </a:r>
            <a:r>
              <a:rPr kumimoji="1" lang="en-US" altLang="zh-CN" sz="2200">
                <a:latin typeface="Microsoft YaHei" panose="020B0503020204020204" pitchFamily="34" charset="-122"/>
                <a:ea typeface="Microsoft YaHei" panose="020B0503020204020204" pitchFamily="34" charset="-122"/>
              </a:rPr>
              <a:t>a</a:t>
            </a:r>
            <a:r>
              <a:rPr kumimoji="1" lang="en-US" altLang="zh-CN" sz="2200" baseline="-25000">
                <a:latin typeface="Microsoft YaHei" panose="020B0503020204020204" pitchFamily="34" charset="-122"/>
                <a:ea typeface="Microsoft YaHei" panose="020B0503020204020204" pitchFamily="34" charset="-122"/>
              </a:rPr>
              <a:t>+</a:t>
            </a:r>
            <a:r>
              <a:rPr kumimoji="1" lang="en-US" altLang="zh-CN" sz="2200">
                <a:latin typeface="Microsoft YaHei" panose="020B0503020204020204" pitchFamily="34" charset="-122"/>
                <a:ea typeface="Microsoft YaHei" panose="020B0503020204020204" pitchFamily="34" charset="-122"/>
              </a:rPr>
              <a:t>&lt;0 </a:t>
            </a: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and </a:t>
            </a:r>
            <a:r>
              <a:rPr kumimoji="1" lang="en-US" altLang="zh-CN" sz="2200">
                <a:latin typeface="Microsoft YaHei" panose="020B0503020204020204" pitchFamily="34" charset="-122"/>
                <a:ea typeface="Microsoft YaHei" panose="020B0503020204020204" pitchFamily="34" charset="-122"/>
              </a:rPr>
              <a:t>b</a:t>
            </a:r>
            <a:r>
              <a:rPr kumimoji="1" lang="en-US" altLang="zh-CN" sz="2200" baseline="-25000">
                <a:latin typeface="Microsoft YaHei" panose="020B0503020204020204" pitchFamily="34" charset="-122"/>
                <a:ea typeface="Microsoft YaHei" panose="020B0503020204020204" pitchFamily="34" charset="-122"/>
              </a:rPr>
              <a:t>+</a:t>
            </a: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&lt;</a:t>
            </a:r>
            <a:r>
              <a:rPr kumimoji="1" lang="en-US" altLang="zh-CN" sz="2200">
                <a:latin typeface="Microsoft YaHei" panose="020B0503020204020204" pitchFamily="34" charset="-122"/>
                <a:ea typeface="Microsoft YaHei" panose="020B0503020204020204" pitchFamily="34" charset="-122"/>
              </a:rPr>
              <a:t>0 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66359BB5-4FFE-DB4A-8A40-EF37FAA884EC}"/>
              </a:ext>
            </a:extLst>
          </p:cNvPr>
          <p:cNvSpPr txBox="1"/>
          <p:nvPr/>
        </p:nvSpPr>
        <p:spPr>
          <a:xfrm>
            <a:off x="1196625" y="1117129"/>
            <a:ext cx="53719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[N. Christ, XF, A. Lawson, </a:t>
            </a:r>
            <a:r>
              <a:rPr lang="en-US" altLang="zh-CN" sz="1600" dirty="0" err="1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et.al</a:t>
            </a:r>
            <a:r>
              <a:rPr lang="en-US" altLang="zh-CN" sz="1600" dirty="0">
                <a:solidFill>
                  <a:schemeClr val="bg2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. PRD94 (2016) 114516]</a:t>
            </a:r>
            <a:endParaRPr lang="zh-CN" altLang="en-US" sz="1600" dirty="0">
              <a:solidFill>
                <a:schemeClr val="bg2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id="{17EC96F1-1494-1147-B27B-C2316B9C6187}"/>
              </a:ext>
            </a:extLst>
          </p:cNvPr>
          <p:cNvSpPr/>
          <p:nvPr/>
        </p:nvSpPr>
        <p:spPr>
          <a:xfrm>
            <a:off x="943428" y="1560524"/>
            <a:ext cx="4165600" cy="100302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3596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F4FC55B-2B92-B743-A92C-4EB93E9754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Calculation at physical pion mass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FC5995B-0B36-B24F-8109-A16A856AD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36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6A04443-7D10-4148-A9D9-8E1D9DC1BB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6028" y="1148660"/>
            <a:ext cx="6248400" cy="23495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id="{09048038-D6B0-1C4F-A60B-C5D04560E036}"/>
              </a:ext>
            </a:extLst>
          </p:cNvPr>
          <p:cNvSpPr txBox="1"/>
          <p:nvPr/>
        </p:nvSpPr>
        <p:spPr>
          <a:xfrm>
            <a:off x="362856" y="754842"/>
            <a:ext cx="339528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2+1 flavor DWF with 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39968186-768F-CC41-96D7-7A299643938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2029" y="795207"/>
            <a:ext cx="2797649" cy="361494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D2E5D0FA-F29B-9848-8A94-C0EB73B2E443}"/>
              </a:ext>
            </a:extLst>
          </p:cNvPr>
          <p:cNvSpPr txBox="1"/>
          <p:nvPr/>
        </p:nvSpPr>
        <p:spPr>
          <a:xfrm>
            <a:off x="362856" y="1548915"/>
            <a:ext cx="305724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Physical pion mass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F639B40F-657C-5A40-A618-52B7C15B9CC7}"/>
              </a:ext>
            </a:extLst>
          </p:cNvPr>
          <p:cNvSpPr txBox="1"/>
          <p:nvPr/>
        </p:nvSpPr>
        <p:spPr>
          <a:xfrm>
            <a:off x="362855" y="2342988"/>
            <a:ext cx="523784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Three charm quark masses used for extrapolation to physical point 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1014875-9395-6246-8FE8-1481D25088CF}"/>
              </a:ext>
            </a:extLst>
          </p:cNvPr>
          <p:cNvSpPr txBox="1"/>
          <p:nvPr/>
        </p:nvSpPr>
        <p:spPr>
          <a:xfrm>
            <a:off x="362856" y="3475614"/>
            <a:ext cx="879565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Large statistical error from stochastic estimated quark loops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59221544-928F-3C43-A122-43DBAEE95AB0}"/>
              </a:ext>
            </a:extLst>
          </p:cNvPr>
          <p:cNvGrpSpPr/>
          <p:nvPr/>
        </p:nvGrpSpPr>
        <p:grpSpPr>
          <a:xfrm>
            <a:off x="5042978" y="4593659"/>
            <a:ext cx="4721423" cy="465470"/>
            <a:chOff x="3025494" y="4593659"/>
            <a:chExt cx="4721423" cy="465470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id="{3ECA0B5F-8DBA-A143-A2B7-043CFAC7B2B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25494" y="4628243"/>
              <a:ext cx="2999629" cy="430886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6F82FF38-56B5-BB43-9E9F-32AB1F01F06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54151" y="4593659"/>
              <a:ext cx="1692766" cy="430886"/>
            </a:xfrm>
            <a:prstGeom prst="rect">
              <a:avLst/>
            </a:prstGeom>
          </p:spPr>
        </p:pic>
      </p:grpSp>
      <p:sp>
        <p:nvSpPr>
          <p:cNvPr id="16" name="文本框 15">
            <a:extLst>
              <a:ext uri="{FF2B5EF4-FFF2-40B4-BE49-F238E27FC236}">
                <a16:creationId xmlns:a16="http://schemas.microsoft.com/office/drawing/2014/main" id="{69DEC594-33E5-EA47-89AA-E9E37A0245F0}"/>
              </a:ext>
            </a:extLst>
          </p:cNvPr>
          <p:cNvSpPr txBox="1"/>
          <p:nvPr/>
        </p:nvSpPr>
        <p:spPr>
          <a:xfrm>
            <a:off x="6292027" y="5329826"/>
            <a:ext cx="45283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dirty="0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[P Boyle </a:t>
            </a:r>
            <a:r>
              <a:rPr kumimoji="1" lang="en-US" altLang="zh-CN" dirty="0" err="1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et.al</a:t>
            </a:r>
            <a:r>
              <a:rPr kumimoji="1" lang="en-US" altLang="zh-CN" dirty="0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. PRD107 (2023) L011503 ]</a:t>
            </a:r>
            <a:endParaRPr lang="zh-CN" altLang="en-US" dirty="0"/>
          </a:p>
        </p:txBody>
      </p:sp>
      <p:pic>
        <p:nvPicPr>
          <p:cNvPr id="17" name="Picture 6" descr="photon_exchange.pdf">
            <a:extLst>
              <a:ext uri="{FF2B5EF4-FFF2-40B4-BE49-F238E27FC236}">
                <a16:creationId xmlns:a16="http://schemas.microsoft.com/office/drawing/2014/main" id="{568F4C19-D256-DB44-8A23-EC6C3898ABD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271" y="4102634"/>
            <a:ext cx="3666773" cy="201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094898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08B9A8-D910-0746-B050-893B7F599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Interesting rare processes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203E51D-6D74-694A-A845-9B849ADF4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37</a:t>
            </a:fld>
            <a:endParaRPr lang="zh-CN" altLang="en-US" dirty="0"/>
          </a:p>
        </p:txBody>
      </p:sp>
      <p:cxnSp>
        <p:nvCxnSpPr>
          <p:cNvPr id="7" name="Straight Connector 8">
            <a:extLst>
              <a:ext uri="{FF2B5EF4-FFF2-40B4-BE49-F238E27FC236}">
                <a16:creationId xmlns:a16="http://schemas.microsoft.com/office/drawing/2014/main" id="{29C8A65B-8AC4-234D-AC75-D67D4CD8D476}"/>
              </a:ext>
            </a:extLst>
          </p:cNvPr>
          <p:cNvCxnSpPr>
            <a:cxnSpLocks/>
          </p:cNvCxnSpPr>
          <p:nvPr/>
        </p:nvCxnSpPr>
        <p:spPr>
          <a:xfrm>
            <a:off x="263448" y="780505"/>
            <a:ext cx="110450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1">
            <a:extLst>
              <a:ext uri="{FF2B5EF4-FFF2-40B4-BE49-F238E27FC236}">
                <a16:creationId xmlns:a16="http://schemas.microsoft.com/office/drawing/2014/main" id="{D5A58255-27E4-464A-BEA1-8098FC0EDA8B}"/>
              </a:ext>
            </a:extLst>
          </p:cNvPr>
          <p:cNvCxnSpPr>
            <a:cxnSpLocks/>
          </p:cNvCxnSpPr>
          <p:nvPr/>
        </p:nvCxnSpPr>
        <p:spPr>
          <a:xfrm>
            <a:off x="263448" y="3478514"/>
            <a:ext cx="110450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>
            <a:extLst>
              <a:ext uri="{FF2B5EF4-FFF2-40B4-BE49-F238E27FC236}">
                <a16:creationId xmlns:a16="http://schemas.microsoft.com/office/drawing/2014/main" id="{430EFBF9-B311-3C4B-8BC3-E762BCA10812}"/>
              </a:ext>
            </a:extLst>
          </p:cNvPr>
          <p:cNvGrpSpPr/>
          <p:nvPr/>
        </p:nvGrpSpPr>
        <p:grpSpPr>
          <a:xfrm>
            <a:off x="6455484" y="907557"/>
            <a:ext cx="4261556" cy="2443906"/>
            <a:chOff x="361171" y="914240"/>
            <a:chExt cx="4261556" cy="2443906"/>
          </a:xfrm>
        </p:grpSpPr>
        <p:pic>
          <p:nvPicPr>
            <p:cNvPr id="5" name="Picture 4" descr="figure2.pdf">
              <a:extLst>
                <a:ext uri="{FF2B5EF4-FFF2-40B4-BE49-F238E27FC236}">
                  <a16:creationId xmlns:a16="http://schemas.microsoft.com/office/drawing/2014/main" id="{65992789-4099-5446-82C4-F6815F88BB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6932" y="1538503"/>
              <a:ext cx="3345795" cy="1819643"/>
            </a:xfrm>
            <a:prstGeom prst="rect">
              <a:avLst/>
            </a:prstGeom>
          </p:spPr>
        </p:pic>
        <p:pic>
          <p:nvPicPr>
            <p:cNvPr id="9" name="Picture 15" descr="屏幕快照 2016-09-13 上午12.39.24.png">
              <a:extLst>
                <a:ext uri="{FF2B5EF4-FFF2-40B4-BE49-F238E27FC236}">
                  <a16:creationId xmlns:a16="http://schemas.microsoft.com/office/drawing/2014/main" id="{3D380516-3BEF-0046-920D-AE8A9E41E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171" y="914240"/>
              <a:ext cx="3993446" cy="543326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8E64F81D-F13A-2C45-960A-07F0DD0E5E87}"/>
              </a:ext>
            </a:extLst>
          </p:cNvPr>
          <p:cNvGrpSpPr/>
          <p:nvPr/>
        </p:nvGrpSpPr>
        <p:grpSpPr>
          <a:xfrm>
            <a:off x="674683" y="3771888"/>
            <a:ext cx="4422044" cy="2687484"/>
            <a:chOff x="361171" y="3837203"/>
            <a:chExt cx="4422044" cy="2687484"/>
          </a:xfrm>
        </p:grpSpPr>
        <p:pic>
          <p:nvPicPr>
            <p:cNvPr id="6" name="Picture 6" descr="photon_exchange.pdf">
              <a:extLst>
                <a:ext uri="{FF2B5EF4-FFF2-40B4-BE49-F238E27FC236}">
                  <a16:creationId xmlns:a16="http://schemas.microsoft.com/office/drawing/2014/main" id="{3BBEA2C0-03E0-9647-B64B-E16DCD7AF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6442" y="4509034"/>
              <a:ext cx="3666773" cy="2015653"/>
            </a:xfrm>
            <a:prstGeom prst="rect">
              <a:avLst/>
            </a:prstGeom>
          </p:spPr>
        </p:pic>
        <p:pic>
          <p:nvPicPr>
            <p:cNvPr id="10" name="Picture 16" descr="屏幕快照 2016-09-13 上午12.39.34.png">
              <a:extLst>
                <a:ext uri="{FF2B5EF4-FFF2-40B4-BE49-F238E27FC236}">
                  <a16:creationId xmlns:a16="http://schemas.microsoft.com/office/drawing/2014/main" id="{365A6248-366C-C74C-9822-AC5591CD7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171" y="3837203"/>
              <a:ext cx="4261557" cy="448585"/>
            </a:xfrm>
            <a:prstGeom prst="rect">
              <a:avLst/>
            </a:prstGeom>
          </p:spPr>
        </p:pic>
      </p:grpSp>
      <p:cxnSp>
        <p:nvCxnSpPr>
          <p:cNvPr id="11" name="Straight Connector 7">
            <a:extLst>
              <a:ext uri="{FF2B5EF4-FFF2-40B4-BE49-F238E27FC236}">
                <a16:creationId xmlns:a16="http://schemas.microsoft.com/office/drawing/2014/main" id="{D49ED93B-4A47-7D43-AC3A-BEAAC7BFD2CE}"/>
              </a:ext>
            </a:extLst>
          </p:cNvPr>
          <p:cNvCxnSpPr>
            <a:cxnSpLocks/>
          </p:cNvCxnSpPr>
          <p:nvPr/>
        </p:nvCxnSpPr>
        <p:spPr>
          <a:xfrm>
            <a:off x="263448" y="6747933"/>
            <a:ext cx="110450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ED077439-9A81-944B-ACB0-05B9B1D1E30F}"/>
              </a:ext>
            </a:extLst>
          </p:cNvPr>
          <p:cNvGrpSpPr/>
          <p:nvPr/>
        </p:nvGrpSpPr>
        <p:grpSpPr>
          <a:xfrm>
            <a:off x="812728" y="909210"/>
            <a:ext cx="3810000" cy="2453666"/>
            <a:chOff x="6385560" y="975334"/>
            <a:chExt cx="3810000" cy="2453666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A116452C-589D-9D43-98BC-4BFF9FF28B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5560" y="975334"/>
              <a:ext cx="3810000" cy="381000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66889988-C93E-F14B-9A90-2E6C55E570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4781" y="1387670"/>
              <a:ext cx="3540779" cy="2041330"/>
            </a:xfrm>
            <a:prstGeom prst="rect">
              <a:avLst/>
            </a:prstGeom>
          </p:spPr>
        </p:pic>
      </p:grpSp>
      <p:cxnSp>
        <p:nvCxnSpPr>
          <p:cNvPr id="22" name="Straight Connector 8">
            <a:extLst>
              <a:ext uri="{FF2B5EF4-FFF2-40B4-BE49-F238E27FC236}">
                <a16:creationId xmlns:a16="http://schemas.microsoft.com/office/drawing/2014/main" id="{09DDF320-B765-F941-8DF9-B34654E36145}"/>
              </a:ext>
            </a:extLst>
          </p:cNvPr>
          <p:cNvCxnSpPr>
            <a:cxnSpLocks/>
          </p:cNvCxnSpPr>
          <p:nvPr/>
        </p:nvCxnSpPr>
        <p:spPr>
          <a:xfrm>
            <a:off x="5736517" y="780505"/>
            <a:ext cx="0" cy="59674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DDFD5D26-161F-1446-813D-37A2888C8960}"/>
              </a:ext>
            </a:extLst>
          </p:cNvPr>
          <p:cNvGrpSpPr/>
          <p:nvPr/>
        </p:nvGrpSpPr>
        <p:grpSpPr>
          <a:xfrm>
            <a:off x="6455484" y="3767076"/>
            <a:ext cx="4364916" cy="2627505"/>
            <a:chOff x="6455484" y="3767076"/>
            <a:chExt cx="4364916" cy="2627505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B8B94BFA-3C9F-9444-BFD4-BCD810D3A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1417" y="4617710"/>
              <a:ext cx="3808983" cy="1776871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016741AE-0DBD-3646-A434-98CCBC5FB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5484" y="3767076"/>
              <a:ext cx="3150411" cy="5913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7892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7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0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3" dur="indefinite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9ED9AD-E39E-7C4D-85BE-E2EAE8C12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		     in the Standard Model prediction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97470A16-A9E1-0D45-9B95-F6828AAAD3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38</a:t>
            </a:fld>
            <a:endParaRPr lang="zh-CN" altLang="en-US" dirty="0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BC84A722-7829-1F4A-84D2-E4E3569738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38" y="0"/>
            <a:ext cx="2420768" cy="646770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DD425F6-692E-2244-8AAD-5B01D698F8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83" y="813607"/>
            <a:ext cx="9807517" cy="437691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BF6E6318-E9F4-A34B-A78D-E8BA87825B6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0682" y="1395601"/>
            <a:ext cx="7556500" cy="10541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ECE2FB5C-3B64-4A4E-AC2D-8867912DFE5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429" y="2594004"/>
            <a:ext cx="6908800" cy="4191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165ECF2D-C84D-7845-AD5C-466F4C7CE86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682" y="3052903"/>
            <a:ext cx="8064500" cy="6350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55B9FDF-6503-EE4C-A767-44A05693E16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083" y="3936710"/>
            <a:ext cx="2362200" cy="393700"/>
          </a:xfrm>
          <a:prstGeom prst="rect">
            <a:avLst/>
          </a:prstGeom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7DCB2920-7F7F-4F46-BF4C-D46FCED0F0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1429" y="4409398"/>
            <a:ext cx="6502400" cy="10668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5156E162-42C1-D744-8916-5CC6F3DECCB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6682" y="5685816"/>
            <a:ext cx="8013700" cy="64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5781297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id="{AD063EE1-9F7F-4344-A728-DB7BE622AF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550" y="3103689"/>
            <a:ext cx="2374900" cy="6350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9666FFC4-69D3-0349-A58C-EBA31F0FE3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0" y="2112491"/>
            <a:ext cx="2247900" cy="63500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2FF0E3D0-FFB6-034C-9EEB-5F6D36E8B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Results for charm quark contribution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EE748CF7-5761-3946-A8E0-4F6B5299B1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39</a:t>
            </a:fld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1F195C8F-E25E-D541-89E6-38D2F671F058}"/>
              </a:ext>
            </a:extLst>
          </p:cNvPr>
          <p:cNvSpPr txBox="1"/>
          <p:nvPr/>
        </p:nvSpPr>
        <p:spPr>
          <a:xfrm>
            <a:off x="484740" y="813382"/>
            <a:ext cx="368023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Charm quark contribution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26476E84-EB0F-C94D-ACB3-B2DA8B7B90C8}"/>
              </a:ext>
            </a:extLst>
          </p:cNvPr>
          <p:cNvSpPr txBox="1"/>
          <p:nvPr/>
        </p:nvSpPr>
        <p:spPr>
          <a:xfrm>
            <a:off x="484740" y="1743092"/>
            <a:ext cx="8115555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NNLO QCD </a:t>
            </a:r>
            <a:r>
              <a:rPr kumimoji="1" lang="en-US" altLang="zh-CN" sz="1600" dirty="0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[A. Buras, M. </a:t>
            </a:r>
            <a:r>
              <a:rPr kumimoji="1" lang="en-US" altLang="zh-CN" sz="1600" dirty="0" err="1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Gorbahn</a:t>
            </a:r>
            <a:r>
              <a:rPr kumimoji="1" lang="en-US" altLang="zh-CN" sz="1600" dirty="0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U. </a:t>
            </a:r>
            <a:r>
              <a:rPr kumimoji="1" lang="en-US" altLang="zh-CN" sz="1600" dirty="0" err="1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Haisch</a:t>
            </a:r>
            <a:r>
              <a:rPr kumimoji="1" lang="en-US" altLang="zh-CN" sz="1600" dirty="0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U. </a:t>
            </a:r>
            <a:r>
              <a:rPr kumimoji="1" lang="en-US" altLang="zh-CN" sz="1600" dirty="0" err="1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Nierste</a:t>
            </a:r>
            <a:r>
              <a:rPr kumimoji="1" lang="en-US" altLang="zh-CN" sz="1600" dirty="0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JHEP 11 (2006) 002]</a:t>
            </a:r>
            <a:endParaRPr kumimoji="1" lang="zh-CN" altLang="en-US" sz="1600" dirty="0">
              <a:solidFill>
                <a:schemeClr val="bg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AFA4D686-4901-CD45-A683-63984F52FC1F}"/>
              </a:ext>
            </a:extLst>
          </p:cNvPr>
          <p:cNvSpPr txBox="1"/>
          <p:nvPr/>
        </p:nvSpPr>
        <p:spPr>
          <a:xfrm>
            <a:off x="484740" y="2672802"/>
            <a:ext cx="87884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Chiral perturbation theory </a:t>
            </a:r>
            <a:r>
              <a:rPr kumimoji="1" lang="en-US" altLang="zh-CN" sz="1600" dirty="0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[G. </a:t>
            </a:r>
            <a:r>
              <a:rPr kumimoji="1" lang="en-US" altLang="zh-CN" sz="1600" dirty="0" err="1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Isidori</a:t>
            </a:r>
            <a:r>
              <a:rPr kumimoji="1" lang="en-US" altLang="zh-CN" sz="1600" dirty="0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F. </a:t>
            </a:r>
            <a:r>
              <a:rPr kumimoji="1" lang="en-US" altLang="zh-CN" sz="1600" dirty="0" err="1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Mescia</a:t>
            </a:r>
            <a:r>
              <a:rPr kumimoji="1" lang="en-US" altLang="zh-CN" sz="1600" dirty="0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C. Smith, NPB 718 (2005) 319]</a:t>
            </a:r>
            <a:endParaRPr kumimoji="1" lang="zh-CN" altLang="en-US" sz="1600" dirty="0">
              <a:solidFill>
                <a:schemeClr val="bg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A527BF52-9D64-F844-9779-47C250E27F35}"/>
              </a:ext>
            </a:extLst>
          </p:cNvPr>
          <p:cNvSpPr txBox="1"/>
          <p:nvPr/>
        </p:nvSpPr>
        <p:spPr>
          <a:xfrm>
            <a:off x="484740" y="3602512"/>
            <a:ext cx="1165004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First lattice results @ m</a:t>
            </a:r>
            <a:r>
              <a:rPr kumimoji="1" lang="en-US" altLang="zh-CN" sz="2200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π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=420 MeV, m</a:t>
            </a:r>
            <a:r>
              <a:rPr kumimoji="1" lang="en-US" altLang="zh-CN" sz="2200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=860 MeV </a:t>
            </a:r>
            <a:r>
              <a:rPr kumimoji="1" lang="en-US" altLang="zh-CN" sz="1600" dirty="0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[Z. Bai, N. Christ, XF, </a:t>
            </a:r>
            <a:r>
              <a:rPr kumimoji="1" lang="en-US" altLang="zh-CN" sz="1600" dirty="0" err="1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et.al</a:t>
            </a:r>
            <a:r>
              <a:rPr kumimoji="1" lang="en-US" altLang="zh-CN" sz="1600" dirty="0">
                <a:solidFill>
                  <a:schemeClr val="bg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. PRL118 (2017) 252001]</a:t>
            </a:r>
            <a:endParaRPr kumimoji="1" lang="zh-CN" altLang="en-US" sz="1600" dirty="0">
              <a:solidFill>
                <a:schemeClr val="bg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9" name="图片 8">
            <a:extLst>
              <a:ext uri="{FF2B5EF4-FFF2-40B4-BE49-F238E27FC236}">
                <a16:creationId xmlns:a16="http://schemas.microsoft.com/office/drawing/2014/main" id="{4BF02DC7-948A-024B-BC8B-F211DD6F73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7414" y="4276210"/>
            <a:ext cx="5816600" cy="876300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222D1FA7-DBEE-1247-B38E-607117866B9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5000" y="1090906"/>
            <a:ext cx="2286000" cy="6604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C5E3B2F4-46AA-BA49-9BFA-88BA30CA56F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50" y="5129720"/>
            <a:ext cx="8801100" cy="139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544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06467939-EF8A-4140-AF66-47CEB171745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3670" y="4184035"/>
            <a:ext cx="9051403" cy="2504089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FEF2B43C-E473-DF42-91E7-F5AA763D0D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0"/>
            <a:ext cx="11945073" cy="646771"/>
          </a:xfrm>
        </p:spPr>
        <p:txBody>
          <a:bodyPr>
            <a:normAutofit/>
          </a:bodyPr>
          <a:lstStyle/>
          <a:p>
            <a:r>
              <a:rPr kumimoji="1" lang="en-US" altLang="zh-CN" dirty="0"/>
              <a:t>K/π</a:t>
            </a:r>
            <a:r>
              <a:rPr kumimoji="1" lang="zh-CN" altLang="en-US" dirty="0"/>
              <a:t> </a:t>
            </a:r>
            <a:r>
              <a:rPr kumimoji="1" lang="en-US" altLang="zh-CN" dirty="0"/>
              <a:t>systems provide idea laboratory for lattice QCD Study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4BCBDA9-DDB1-9742-A0A8-FC8C18C8BA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4</a:t>
            </a:fld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0313B3E2-226C-A040-A537-60FBCCDD0723}"/>
              </a:ext>
            </a:extLst>
          </p:cNvPr>
          <p:cNvSpPr txBox="1"/>
          <p:nvPr/>
        </p:nvSpPr>
        <p:spPr>
          <a:xfrm>
            <a:off x="484740" y="3753148"/>
            <a:ext cx="8590942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Provide the hadronic matrix elements for precision SM tests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F3396FC-057B-554C-B0B3-2E8416FFA1CA}"/>
              </a:ext>
            </a:extLst>
          </p:cNvPr>
          <p:cNvSpPr txBox="1"/>
          <p:nvPr/>
        </p:nvSpPr>
        <p:spPr>
          <a:xfrm>
            <a:off x="484740" y="801105"/>
            <a:ext cx="733752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indent="-28575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Lattice QCD is powerful to study Kaon/pion decays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F9F7E2A9-E31A-C14A-B50C-D47E5435D107}"/>
              </a:ext>
            </a:extLst>
          </p:cNvPr>
          <p:cNvGrpSpPr/>
          <p:nvPr/>
        </p:nvGrpSpPr>
        <p:grpSpPr>
          <a:xfrm>
            <a:off x="765678" y="1336735"/>
            <a:ext cx="9223743" cy="2157336"/>
            <a:chOff x="765678" y="1336735"/>
            <a:chExt cx="9223743" cy="2157336"/>
          </a:xfrm>
        </p:grpSpPr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5708A495-E525-0449-9E5C-96DDD78FC291}"/>
                </a:ext>
              </a:extLst>
            </p:cNvPr>
            <p:cNvSpPr txBox="1"/>
            <p:nvPr/>
          </p:nvSpPr>
          <p:spPr>
            <a:xfrm>
              <a:off x="765678" y="1336735"/>
              <a:ext cx="396127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kumimoji="1" lang="en-US" altLang="zh-CN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Nearly no signal/noise problem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4A053B3F-0AB3-C947-8B2F-7660FD156C1A}"/>
                </a:ext>
              </a:extLst>
            </p:cNvPr>
            <p:cNvSpPr txBox="1"/>
            <p:nvPr/>
          </p:nvSpPr>
          <p:spPr>
            <a:xfrm>
              <a:off x="765678" y="1783736"/>
              <a:ext cx="50636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kumimoji="1" lang="en-US" altLang="zh-CN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Quark field contractions easily performed</a:t>
              </a: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63655861-237B-604C-AB06-5AE1F08A12D0}"/>
                </a:ext>
              </a:extLst>
            </p:cNvPr>
            <p:cNvSpPr txBox="1"/>
            <p:nvPr/>
          </p:nvSpPr>
          <p:spPr>
            <a:xfrm>
              <a:off x="765678" y="2230737"/>
              <a:ext cx="9223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kumimoji="1" lang="en-US" altLang="zh-CN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Simple final states: purely leptonic, 1 π</a:t>
              </a:r>
              <a:r>
                <a:rPr kumimoji="1" lang="zh-CN" altLang="en-US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，</a:t>
              </a:r>
              <a:r>
                <a:rPr kumimoji="1" lang="en-US" altLang="zh-CN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2 π (K→ππ</a:t>
              </a:r>
              <a:r>
                <a:rPr kumimoji="1" lang="zh-CN" altLang="en-US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 </a:t>
              </a:r>
              <a:r>
                <a:rPr kumimoji="1" lang="en-US" altLang="zh-CN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already very challenging!) 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76894981-E2BC-3548-80B0-4B0932771C96}"/>
                </a:ext>
              </a:extLst>
            </p:cNvPr>
            <p:cNvSpPr txBox="1"/>
            <p:nvPr/>
          </p:nvSpPr>
          <p:spPr>
            <a:xfrm>
              <a:off x="765678" y="2677738"/>
              <a:ext cx="59782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kumimoji="1" lang="en-US" altLang="zh-CN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Small recoil for hadronic particle in the final state </a:t>
              </a: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026FF751-6693-6344-8A34-B9A2F725FB03}"/>
                </a:ext>
              </a:extLst>
            </p:cNvPr>
            <p:cNvSpPr txBox="1"/>
            <p:nvPr/>
          </p:nvSpPr>
          <p:spPr>
            <a:xfrm>
              <a:off x="765678" y="3124739"/>
              <a:ext cx="76323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kumimoji="1" lang="en-US" altLang="zh-CN" dirty="0">
                  <a:latin typeface="Microsoft YaHei" panose="020B0503020204020204" pitchFamily="34" charset="-122"/>
                  <a:ea typeface="Microsoft YaHei" panose="020B0503020204020204" pitchFamily="34" charset="-122"/>
                </a:rPr>
                <a:t>Long-distance processes: much less low-lying intermediate states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688477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id="{185D585E-E940-0740-878C-4AB0DD5E83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012" y="1121187"/>
            <a:ext cx="4971606" cy="2708745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3E4A665F-4210-F940-8C94-6E431B504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Short summary 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6AFF474-C8AA-B04C-9126-BD59530CAC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40</a:t>
            </a:fld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F9094EF-7614-8241-9D7C-2C5DB690B151}"/>
              </a:ext>
            </a:extLst>
          </p:cNvPr>
          <p:cNvSpPr txBox="1"/>
          <p:nvPr/>
        </p:nvSpPr>
        <p:spPr>
          <a:xfrm>
            <a:off x="471295" y="613474"/>
            <a:ext cx="77076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At physical kinematics, calculation is very challenging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6" name="直接箭头连接符 33">
            <a:extLst>
              <a:ext uri="{FF2B5EF4-FFF2-40B4-BE49-F238E27FC236}">
                <a16:creationId xmlns:a16="http://schemas.microsoft.com/office/drawing/2014/main" id="{99D939E7-8682-1F4E-AF49-5ACFD206B303}"/>
              </a:ext>
            </a:extLst>
          </p:cNvPr>
          <p:cNvCxnSpPr>
            <a:cxnSpLocks/>
          </p:cNvCxnSpPr>
          <p:nvPr/>
        </p:nvCxnSpPr>
        <p:spPr>
          <a:xfrm flipV="1">
            <a:off x="3801290" y="1578784"/>
            <a:ext cx="2294710" cy="79722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箭头连接符 33">
            <a:extLst>
              <a:ext uri="{FF2B5EF4-FFF2-40B4-BE49-F238E27FC236}">
                <a16:creationId xmlns:a16="http://schemas.microsoft.com/office/drawing/2014/main" id="{2DCC4E59-3F34-9A4C-B1B5-6085ACF10BB2}"/>
              </a:ext>
            </a:extLst>
          </p:cNvPr>
          <p:cNvCxnSpPr>
            <a:cxnSpLocks/>
          </p:cNvCxnSpPr>
          <p:nvPr/>
        </p:nvCxnSpPr>
        <p:spPr>
          <a:xfrm flipV="1">
            <a:off x="4172983" y="2532423"/>
            <a:ext cx="1865611" cy="1837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箭头: 左 2">
            <a:extLst>
              <a:ext uri="{FF2B5EF4-FFF2-40B4-BE49-F238E27FC236}">
                <a16:creationId xmlns:a16="http://schemas.microsoft.com/office/drawing/2014/main" id="{38F68F69-7CF9-6B49-8230-8C4B384EF290}"/>
              </a:ext>
            </a:extLst>
          </p:cNvPr>
          <p:cNvSpPr/>
          <p:nvPr/>
        </p:nvSpPr>
        <p:spPr>
          <a:xfrm rot="10800000" flipV="1">
            <a:off x="5810850" y="3704816"/>
            <a:ext cx="707282" cy="29219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CA8B2245-5EA1-404B-8B24-DB49009D7EF2}"/>
              </a:ext>
            </a:extLst>
          </p:cNvPr>
          <p:cNvSpPr txBox="1"/>
          <p:nvPr/>
        </p:nvSpPr>
        <p:spPr>
          <a:xfrm>
            <a:off x="6645629" y="3549264"/>
            <a:ext cx="4971606" cy="499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02060"/>
              </a:buClr>
            </a:pPr>
            <a:r>
              <a:rPr lang="en-US" altLang="zh-CN" sz="2000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Need a very large lattice (or new idea?)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EEB2474F-926E-5F47-A59C-7D73B072F025}"/>
              </a:ext>
            </a:extLst>
          </p:cNvPr>
          <p:cNvSpPr txBox="1"/>
          <p:nvPr/>
        </p:nvSpPr>
        <p:spPr>
          <a:xfrm>
            <a:off x="6111298" y="1209452"/>
            <a:ext cx="55637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Involve light-quark loop →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Physical pion mass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1D354DA4-EFBD-AF42-9EA8-9A5FEAFF8E3B}"/>
              </a:ext>
            </a:extLst>
          </p:cNvPr>
          <p:cNvSpPr txBox="1"/>
          <p:nvPr/>
        </p:nvSpPr>
        <p:spPr>
          <a:xfrm>
            <a:off x="6633849" y="1636583"/>
            <a:ext cx="48634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Large volume to control FV effects from π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2D26AD1A-0937-044E-9471-BB950A28CA36}"/>
              </a:ext>
            </a:extLst>
          </p:cNvPr>
          <p:cNvSpPr txBox="1"/>
          <p:nvPr/>
        </p:nvSpPr>
        <p:spPr>
          <a:xfrm>
            <a:off x="6073053" y="2330579"/>
            <a:ext cx="5961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Involve charm-quark loop →</a:t>
            </a:r>
            <a:r>
              <a:rPr kumimoji="1" lang="zh-CN" altLang="en-US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Physical charm mass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47EFA9FA-E9E2-2C47-B042-47A706DA0D07}"/>
              </a:ext>
            </a:extLst>
          </p:cNvPr>
          <p:cNvSpPr txBox="1"/>
          <p:nvPr/>
        </p:nvSpPr>
        <p:spPr>
          <a:xfrm>
            <a:off x="6633850" y="2753836"/>
            <a:ext cx="42422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Fine lattice spacing to control lattice artifacts from charm quark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E1EA3CD1-1D8D-4946-9E75-B446F6A0CA57}"/>
              </a:ext>
            </a:extLst>
          </p:cNvPr>
          <p:cNvSpPr txBox="1"/>
          <p:nvPr/>
        </p:nvSpPr>
        <p:spPr>
          <a:xfrm>
            <a:off x="471294" y="3873942"/>
            <a:ext cx="356790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From Kaon to hyperon</a:t>
            </a:r>
            <a:endParaRPr kumimoji="1" lang="zh-CN" altLang="en-US" sz="2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22" name="图片 21">
            <a:extLst>
              <a:ext uri="{FF2B5EF4-FFF2-40B4-BE49-F238E27FC236}">
                <a16:creationId xmlns:a16="http://schemas.microsoft.com/office/drawing/2014/main" id="{D5ABEE3A-85F7-024F-9CD6-DC4328B78F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91" y="4402768"/>
            <a:ext cx="6374695" cy="1221126"/>
          </a:xfrm>
          <a:prstGeom prst="rect">
            <a:avLst/>
          </a:prstGeom>
        </p:spPr>
      </p:pic>
      <p:pic>
        <p:nvPicPr>
          <p:cNvPr id="23" name="图片 22">
            <a:extLst>
              <a:ext uri="{FF2B5EF4-FFF2-40B4-BE49-F238E27FC236}">
                <a16:creationId xmlns:a16="http://schemas.microsoft.com/office/drawing/2014/main" id="{DF48A1B4-6FEE-BD40-A48C-456CA6BD2F5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91" y="5840470"/>
            <a:ext cx="6595584" cy="933034"/>
          </a:xfrm>
          <a:prstGeom prst="rect">
            <a:avLst/>
          </a:prstGeom>
        </p:spPr>
      </p:pic>
      <p:cxnSp>
        <p:nvCxnSpPr>
          <p:cNvPr id="24" name="直接箭头连接符 33">
            <a:extLst>
              <a:ext uri="{FF2B5EF4-FFF2-40B4-BE49-F238E27FC236}">
                <a16:creationId xmlns:a16="http://schemas.microsoft.com/office/drawing/2014/main" id="{530D34F0-8356-234D-A0A7-D62626513026}"/>
              </a:ext>
            </a:extLst>
          </p:cNvPr>
          <p:cNvCxnSpPr>
            <a:cxnSpLocks/>
          </p:cNvCxnSpPr>
          <p:nvPr/>
        </p:nvCxnSpPr>
        <p:spPr>
          <a:xfrm flipV="1">
            <a:off x="7080824" y="5077699"/>
            <a:ext cx="801302" cy="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文本框 24">
            <a:extLst>
              <a:ext uri="{FF2B5EF4-FFF2-40B4-BE49-F238E27FC236}">
                <a16:creationId xmlns:a16="http://schemas.microsoft.com/office/drawing/2014/main" id="{5C002D9C-EA71-F24C-8597-807E7E42805F}"/>
              </a:ext>
            </a:extLst>
          </p:cNvPr>
          <p:cNvSpPr txBox="1"/>
          <p:nvPr/>
        </p:nvSpPr>
        <p:spPr>
          <a:xfrm>
            <a:off x="7882126" y="4811941"/>
            <a:ext cx="4305021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02060"/>
              </a:buClr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5.6σ deviation from past experiments</a:t>
            </a:r>
          </a:p>
        </p:txBody>
      </p:sp>
      <p:cxnSp>
        <p:nvCxnSpPr>
          <p:cNvPr id="26" name="直接箭头连接符 33">
            <a:extLst>
              <a:ext uri="{FF2B5EF4-FFF2-40B4-BE49-F238E27FC236}">
                <a16:creationId xmlns:a16="http://schemas.microsoft.com/office/drawing/2014/main" id="{05A32B7D-F914-304A-A3CD-1A21B45679FD}"/>
              </a:ext>
            </a:extLst>
          </p:cNvPr>
          <p:cNvCxnSpPr>
            <a:cxnSpLocks/>
          </p:cNvCxnSpPr>
          <p:nvPr/>
        </p:nvCxnSpPr>
        <p:spPr>
          <a:xfrm flipV="1">
            <a:off x="7085677" y="6335129"/>
            <a:ext cx="801302" cy="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>
            <a:extLst>
              <a:ext uri="{FF2B5EF4-FFF2-40B4-BE49-F238E27FC236}">
                <a16:creationId xmlns:a16="http://schemas.microsoft.com/office/drawing/2014/main" id="{F1F03053-AB88-FA4C-8D89-AA7093486632}"/>
              </a:ext>
            </a:extLst>
          </p:cNvPr>
          <p:cNvSpPr txBox="1"/>
          <p:nvPr/>
        </p:nvSpPr>
        <p:spPr>
          <a:xfrm>
            <a:off x="7886979" y="6069371"/>
            <a:ext cx="4305021" cy="4589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002060"/>
              </a:buClr>
            </a:pPr>
            <a:r>
              <a:rPr lang="en-US" altLang="zh-CN" dirty="0">
                <a:latin typeface="微软雅黑" panose="020B0503020204020204" pitchFamily="34" charset="-122"/>
                <a:ea typeface="微软雅黑" panose="020B0503020204020204" pitchFamily="34" charset="-122"/>
              </a:rPr>
              <a:t>4.2σ deviation from past experiments</a:t>
            </a:r>
          </a:p>
        </p:txBody>
      </p:sp>
    </p:spTree>
    <p:extLst>
      <p:ext uri="{BB962C8B-B14F-4D97-AF65-F5344CB8AC3E}">
        <p14:creationId xmlns:p14="http://schemas.microsoft.com/office/powerpoint/2010/main" val="1321454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6" grpId="0"/>
      <p:bldP spid="17" grpId="0"/>
      <p:bldP spid="18" grpId="0"/>
      <p:bldP spid="19" grpId="0"/>
      <p:bldP spid="20" grpId="0"/>
      <p:bldP spid="25" grpId="0"/>
      <p:bldP spid="27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708B9A8-D910-0746-B050-893B7F599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Interesting rare processes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203E51D-6D74-694A-A845-9B849ADF4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41</a:t>
            </a:fld>
            <a:endParaRPr lang="zh-CN" altLang="en-US" dirty="0"/>
          </a:p>
        </p:txBody>
      </p:sp>
      <p:cxnSp>
        <p:nvCxnSpPr>
          <p:cNvPr id="7" name="Straight Connector 8">
            <a:extLst>
              <a:ext uri="{FF2B5EF4-FFF2-40B4-BE49-F238E27FC236}">
                <a16:creationId xmlns:a16="http://schemas.microsoft.com/office/drawing/2014/main" id="{29C8A65B-8AC4-234D-AC75-D67D4CD8D476}"/>
              </a:ext>
            </a:extLst>
          </p:cNvPr>
          <p:cNvCxnSpPr>
            <a:cxnSpLocks/>
          </p:cNvCxnSpPr>
          <p:nvPr/>
        </p:nvCxnSpPr>
        <p:spPr>
          <a:xfrm>
            <a:off x="263448" y="780505"/>
            <a:ext cx="110450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11">
            <a:extLst>
              <a:ext uri="{FF2B5EF4-FFF2-40B4-BE49-F238E27FC236}">
                <a16:creationId xmlns:a16="http://schemas.microsoft.com/office/drawing/2014/main" id="{D5A58255-27E4-464A-BEA1-8098FC0EDA8B}"/>
              </a:ext>
            </a:extLst>
          </p:cNvPr>
          <p:cNvCxnSpPr>
            <a:cxnSpLocks/>
          </p:cNvCxnSpPr>
          <p:nvPr/>
        </p:nvCxnSpPr>
        <p:spPr>
          <a:xfrm>
            <a:off x="263448" y="3478514"/>
            <a:ext cx="110450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组合 3">
            <a:extLst>
              <a:ext uri="{FF2B5EF4-FFF2-40B4-BE49-F238E27FC236}">
                <a16:creationId xmlns:a16="http://schemas.microsoft.com/office/drawing/2014/main" id="{430EFBF9-B311-3C4B-8BC3-E762BCA10812}"/>
              </a:ext>
            </a:extLst>
          </p:cNvPr>
          <p:cNvGrpSpPr/>
          <p:nvPr/>
        </p:nvGrpSpPr>
        <p:grpSpPr>
          <a:xfrm>
            <a:off x="6455484" y="907557"/>
            <a:ext cx="4261556" cy="2443906"/>
            <a:chOff x="361171" y="914240"/>
            <a:chExt cx="4261556" cy="2443906"/>
          </a:xfrm>
        </p:grpSpPr>
        <p:pic>
          <p:nvPicPr>
            <p:cNvPr id="5" name="Picture 4" descr="figure2.pdf">
              <a:extLst>
                <a:ext uri="{FF2B5EF4-FFF2-40B4-BE49-F238E27FC236}">
                  <a16:creationId xmlns:a16="http://schemas.microsoft.com/office/drawing/2014/main" id="{65992789-4099-5446-82C4-F6815F88BB5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76932" y="1538503"/>
              <a:ext cx="3345795" cy="1819643"/>
            </a:xfrm>
            <a:prstGeom prst="rect">
              <a:avLst/>
            </a:prstGeom>
          </p:spPr>
        </p:pic>
        <p:pic>
          <p:nvPicPr>
            <p:cNvPr id="9" name="Picture 15" descr="屏幕快照 2016-09-13 上午12.39.24.png">
              <a:extLst>
                <a:ext uri="{FF2B5EF4-FFF2-40B4-BE49-F238E27FC236}">
                  <a16:creationId xmlns:a16="http://schemas.microsoft.com/office/drawing/2014/main" id="{3D380516-3BEF-0046-920D-AE8A9E41E4D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171" y="914240"/>
              <a:ext cx="3993446" cy="543326"/>
            </a:xfrm>
            <a:prstGeom prst="rect">
              <a:avLst/>
            </a:prstGeom>
          </p:spPr>
        </p:pic>
      </p:grpSp>
      <p:grpSp>
        <p:nvGrpSpPr>
          <p:cNvPr id="12" name="组合 11">
            <a:extLst>
              <a:ext uri="{FF2B5EF4-FFF2-40B4-BE49-F238E27FC236}">
                <a16:creationId xmlns:a16="http://schemas.microsoft.com/office/drawing/2014/main" id="{8E64F81D-F13A-2C45-960A-07F0DD0E5E87}"/>
              </a:ext>
            </a:extLst>
          </p:cNvPr>
          <p:cNvGrpSpPr/>
          <p:nvPr/>
        </p:nvGrpSpPr>
        <p:grpSpPr>
          <a:xfrm>
            <a:off x="674683" y="3771888"/>
            <a:ext cx="4422044" cy="2687484"/>
            <a:chOff x="361171" y="3837203"/>
            <a:chExt cx="4422044" cy="2687484"/>
          </a:xfrm>
        </p:grpSpPr>
        <p:pic>
          <p:nvPicPr>
            <p:cNvPr id="6" name="Picture 6" descr="photon_exchange.pdf">
              <a:extLst>
                <a:ext uri="{FF2B5EF4-FFF2-40B4-BE49-F238E27FC236}">
                  <a16:creationId xmlns:a16="http://schemas.microsoft.com/office/drawing/2014/main" id="{3BBEA2C0-03E0-9647-B64B-E16DCD7AFF78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6442" y="4509034"/>
              <a:ext cx="3666773" cy="2015653"/>
            </a:xfrm>
            <a:prstGeom prst="rect">
              <a:avLst/>
            </a:prstGeom>
          </p:spPr>
        </p:pic>
        <p:pic>
          <p:nvPicPr>
            <p:cNvPr id="10" name="Picture 16" descr="屏幕快照 2016-09-13 上午12.39.34.png">
              <a:extLst>
                <a:ext uri="{FF2B5EF4-FFF2-40B4-BE49-F238E27FC236}">
                  <a16:creationId xmlns:a16="http://schemas.microsoft.com/office/drawing/2014/main" id="{365A6248-366C-C74C-9822-AC5591CD7A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1171" y="3837203"/>
              <a:ext cx="4261557" cy="448585"/>
            </a:xfrm>
            <a:prstGeom prst="rect">
              <a:avLst/>
            </a:prstGeom>
          </p:spPr>
        </p:pic>
      </p:grpSp>
      <p:cxnSp>
        <p:nvCxnSpPr>
          <p:cNvPr id="11" name="Straight Connector 7">
            <a:extLst>
              <a:ext uri="{FF2B5EF4-FFF2-40B4-BE49-F238E27FC236}">
                <a16:creationId xmlns:a16="http://schemas.microsoft.com/office/drawing/2014/main" id="{D49ED93B-4A47-7D43-AC3A-BEAAC7BFD2CE}"/>
              </a:ext>
            </a:extLst>
          </p:cNvPr>
          <p:cNvCxnSpPr>
            <a:cxnSpLocks/>
          </p:cNvCxnSpPr>
          <p:nvPr/>
        </p:nvCxnSpPr>
        <p:spPr>
          <a:xfrm>
            <a:off x="263448" y="6747933"/>
            <a:ext cx="1104501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>
            <a:extLst>
              <a:ext uri="{FF2B5EF4-FFF2-40B4-BE49-F238E27FC236}">
                <a16:creationId xmlns:a16="http://schemas.microsoft.com/office/drawing/2014/main" id="{ED077439-9A81-944B-ACB0-05B9B1D1E30F}"/>
              </a:ext>
            </a:extLst>
          </p:cNvPr>
          <p:cNvGrpSpPr/>
          <p:nvPr/>
        </p:nvGrpSpPr>
        <p:grpSpPr>
          <a:xfrm>
            <a:off x="812728" y="909210"/>
            <a:ext cx="3810000" cy="2453666"/>
            <a:chOff x="6385560" y="975334"/>
            <a:chExt cx="3810000" cy="2453666"/>
          </a:xfrm>
        </p:grpSpPr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A116452C-589D-9D43-98BC-4BFF9FF28B2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85560" y="975334"/>
              <a:ext cx="3810000" cy="381000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id="{66889988-C93E-F14B-9A90-2E6C55E5707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54781" y="1387670"/>
              <a:ext cx="3540779" cy="2041330"/>
            </a:xfrm>
            <a:prstGeom prst="rect">
              <a:avLst/>
            </a:prstGeom>
          </p:spPr>
        </p:pic>
      </p:grpSp>
      <p:cxnSp>
        <p:nvCxnSpPr>
          <p:cNvPr id="22" name="Straight Connector 8">
            <a:extLst>
              <a:ext uri="{FF2B5EF4-FFF2-40B4-BE49-F238E27FC236}">
                <a16:creationId xmlns:a16="http://schemas.microsoft.com/office/drawing/2014/main" id="{09DDF320-B765-F941-8DF9-B34654E36145}"/>
              </a:ext>
            </a:extLst>
          </p:cNvPr>
          <p:cNvCxnSpPr>
            <a:cxnSpLocks/>
          </p:cNvCxnSpPr>
          <p:nvPr/>
        </p:nvCxnSpPr>
        <p:spPr>
          <a:xfrm>
            <a:off x="5736517" y="780505"/>
            <a:ext cx="0" cy="59674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0" name="组合 19">
            <a:extLst>
              <a:ext uri="{FF2B5EF4-FFF2-40B4-BE49-F238E27FC236}">
                <a16:creationId xmlns:a16="http://schemas.microsoft.com/office/drawing/2014/main" id="{DDFD5D26-161F-1446-813D-37A2888C8960}"/>
              </a:ext>
            </a:extLst>
          </p:cNvPr>
          <p:cNvGrpSpPr/>
          <p:nvPr/>
        </p:nvGrpSpPr>
        <p:grpSpPr>
          <a:xfrm>
            <a:off x="6455484" y="3767076"/>
            <a:ext cx="4364916" cy="2627505"/>
            <a:chOff x="6455484" y="3767076"/>
            <a:chExt cx="4364916" cy="2627505"/>
          </a:xfrm>
        </p:grpSpPr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id="{B8B94BFA-3C9F-9444-BFD4-BCD810D3AC7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11417" y="4617710"/>
              <a:ext cx="3808983" cy="1776871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id="{016741AE-0DBD-3646-A434-98CCBC5FB995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55484" y="3767076"/>
              <a:ext cx="3150411" cy="5913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015344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7" dur="indefinite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0" dur="indefinite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1"/>
                                      </p:to>
                                    </p:set>
                                    <p:animEffect filter="image" prLst="opacity: 0.1">
                                      <p:cBhvr rctx="IE">
                                        <p:cTn id="13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62183EA-0D64-0B4D-A010-4E0C3C9E1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K→ππ</a:t>
            </a:r>
            <a:r>
              <a:rPr kumimoji="1" lang="zh-CN" altLang="en-US" dirty="0"/>
              <a:t> </a:t>
            </a:r>
            <a:r>
              <a:rPr kumimoji="1" lang="en-US" altLang="zh-CN" dirty="0"/>
              <a:t>decays and CP violation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D898B1B-ACED-2B45-B9E5-DE73E8EF2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42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7CF10AC3-2A69-AE42-84AD-795A5F8536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023" y="646771"/>
            <a:ext cx="9757954" cy="611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00319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18EE774A-9F1D-A041-8672-5AF349C1F0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Update of A</a:t>
            </a:r>
            <a:r>
              <a:rPr kumimoji="1" lang="en-US" altLang="zh-CN" baseline="-25000" dirty="0"/>
              <a:t>0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B8A43EF6-3F10-C649-A828-6A3685888C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43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2070FAF-3224-6F4C-BD0A-10D1EB27F3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114" y="658826"/>
            <a:ext cx="9673772" cy="61991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81290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D7FCFBEB-527B-FA4B-AB65-BAEA27B24DFE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kumimoji="1" lang="en-US" altLang="zh-CN" dirty="0"/>
                  <a:t>Update of Re[</a:t>
                </a:r>
                <a14:m>
                  <m:oMath xmlns:m="http://schemas.openxmlformats.org/officeDocument/2006/math">
                    <m:r>
                      <a:rPr kumimoji="1" lang="en-US" altLang="zh-CN" b="1" i="1" smtClean="0">
                        <a:latin typeface="Cambria Math" panose="02040503050406030204" pitchFamily="18" charset="0"/>
                      </a:rPr>
                      <m:t>𝝐</m:t>
                    </m:r>
                    <m:r>
                      <a:rPr kumimoji="1" lang="en-US" altLang="zh-CN" b="1" i="1" smtClean="0">
                        <a:latin typeface="Cambria Math" panose="02040503050406030204" pitchFamily="18" charset="0"/>
                      </a:rPr>
                      <m:t>′/</m:t>
                    </m:r>
                    <m:r>
                      <a:rPr kumimoji="1" lang="en-US" altLang="zh-CN" b="1" i="1" smtClean="0">
                        <a:latin typeface="Cambria Math" panose="02040503050406030204" pitchFamily="18" charset="0"/>
                      </a:rPr>
                      <m:t>𝝐</m:t>
                    </m:r>
                  </m:oMath>
                </a14:m>
                <a:r>
                  <a:rPr kumimoji="1" lang="en-US" altLang="zh-CN" dirty="0"/>
                  <a:t>]</a:t>
                </a:r>
                <a:endParaRPr kumimoji="1" lang="zh-CN" altLang="en-US" dirty="0"/>
              </a:p>
            </p:txBody>
          </p:sp>
        </mc:Choice>
        <mc:Fallback xmlns="">
          <p:sp>
            <p:nvSpPr>
              <p:cNvPr id="2" name="标题 1">
                <a:extLst>
                  <a:ext uri="{FF2B5EF4-FFF2-40B4-BE49-F238E27FC236}">
                    <a16:creationId xmlns:a16="http://schemas.microsoft.com/office/drawing/2014/main" id="{D7FCFBEB-527B-FA4B-AB65-BAEA27B24DF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327" t="-3922" b="-156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686950A8-63AA-7544-A645-35A6F1BB4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44</a:t>
            </a:fld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6D65B4EB-FC8B-AC45-B770-BB6670B4844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1728" y="644465"/>
            <a:ext cx="9568543" cy="6213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463460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71B4FF8C-490E-ED46-B280-871275B63E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45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932602FE-AEF9-2A4D-8F4F-10E72FE736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Conclusion</a:t>
            </a:r>
            <a:endParaRPr kumimoji="1"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87B681B0-4E5F-A041-B05F-A9DF57262982}"/>
              </a:ext>
            </a:extLst>
          </p:cNvPr>
          <p:cNvSpPr txBox="1"/>
          <p:nvPr/>
        </p:nvSpPr>
        <p:spPr>
          <a:xfrm>
            <a:off x="484739" y="1024171"/>
            <a:ext cx="3820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Test of first-row CKM unitarity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2CD6A270-1E8A-F443-BA97-AB8FCCBAA86F}"/>
              </a:ext>
            </a:extLst>
          </p:cNvPr>
          <p:cNvSpPr txBox="1"/>
          <p:nvPr/>
        </p:nvSpPr>
        <p:spPr>
          <a:xfrm>
            <a:off x="484739" y="2895753"/>
            <a:ext cx="4434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Inclusion of isospin breaking effects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6E14A459-0C27-4347-9E54-287B21DCFD19}"/>
              </a:ext>
            </a:extLst>
          </p:cNvPr>
          <p:cNvSpPr txBox="1"/>
          <p:nvPr/>
        </p:nvSpPr>
        <p:spPr>
          <a:xfrm>
            <a:off x="484739" y="4466887"/>
            <a:ext cx="17892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Rare decays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83E46ABA-EB0C-9744-98AB-80A05EE5C9EC}"/>
              </a:ext>
            </a:extLst>
          </p:cNvPr>
          <p:cNvSpPr txBox="1"/>
          <p:nvPr/>
        </p:nvSpPr>
        <p:spPr>
          <a:xfrm>
            <a:off x="911460" y="1567888"/>
            <a:ext cx="44560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| Theory: EWR, Nuclear structure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CB454B8-E8B9-2A44-B32A-C6CCE61E6DB0}"/>
              </a:ext>
            </a:extLst>
          </p:cNvPr>
          <p:cNvSpPr txBox="1"/>
          <p:nvPr/>
        </p:nvSpPr>
        <p:spPr>
          <a:xfrm>
            <a:off x="898955" y="2111605"/>
            <a:ext cx="51043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f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+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(0): More lattice calculations for average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7C1B4741-D8D6-8548-BDFB-DD978802A30A}"/>
              </a:ext>
            </a:extLst>
          </p:cNvPr>
          <p:cNvSpPr txBox="1"/>
          <p:nvPr/>
        </p:nvSpPr>
        <p:spPr>
          <a:xfrm>
            <a:off x="911460" y="3880412"/>
            <a:ext cx="36230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More studies + new method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AE268EBB-E630-7148-B411-1E4D882EDD8B}"/>
              </a:ext>
            </a:extLst>
          </p:cNvPr>
          <p:cNvSpPr txBox="1"/>
          <p:nvPr/>
        </p:nvSpPr>
        <p:spPr>
          <a:xfrm>
            <a:off x="2557380" y="4466887"/>
            <a:ext cx="50191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[Snowmass 2021, T. Blum </a:t>
            </a:r>
            <a:r>
              <a:rPr kumimoji="1" lang="en-US" altLang="zh-CN" sz="16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et.al</a:t>
            </a:r>
            <a:r>
              <a:rPr kumimoji="1" lang="en-US" altLang="zh-CN" sz="16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., arXiv:2203.10998]</a:t>
            </a:r>
            <a:endParaRPr kumimoji="1" lang="zh-CN" altLang="en-US" sz="1600" dirty="0">
              <a:solidFill>
                <a:schemeClr val="bg2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22C293A3-EEAD-D84B-AE27-4FD7003F4021}"/>
              </a:ext>
            </a:extLst>
          </p:cNvPr>
          <p:cNvSpPr txBox="1"/>
          <p:nvPr/>
        </p:nvSpPr>
        <p:spPr>
          <a:xfrm>
            <a:off x="2013236" y="5029405"/>
            <a:ext cx="9974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We believe that over the next 5-10 years, lattice QCD will be in a position to produce predictions of a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, a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+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, b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s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, b</a:t>
            </a:r>
            <a:r>
              <a:rPr kumimoji="1" lang="en-US" altLang="zh-CN" baseline="-25000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+</a:t>
            </a: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 with uncertainties below the 10 % level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01E213F-10F7-EA4E-9B08-BD6A2839CA69}"/>
              </a:ext>
            </a:extLst>
          </p:cNvPr>
          <p:cNvSpPr txBox="1"/>
          <p:nvPr/>
        </p:nvSpPr>
        <p:spPr>
          <a:xfrm>
            <a:off x="2013236" y="6007243"/>
            <a:ext cx="99742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It may not be unreasonable to expect that with continued effort a reduction in errors below the 30% level in five years and below 10 % in ten years may be achieved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7026F109-A492-0A42-8180-FFB6521CE45C}"/>
              </a:ext>
            </a:extLst>
          </p:cNvPr>
          <p:cNvSpPr txBox="1"/>
          <p:nvPr/>
        </p:nvSpPr>
        <p:spPr>
          <a:xfrm>
            <a:off x="911460" y="3401145"/>
            <a:ext cx="29189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An interesting frontier</a:t>
            </a:r>
            <a:endParaRPr kumimoji="1" lang="zh-CN" altLang="en-US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id="{9DB8D82A-E044-294C-B334-D0EA010118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2388" y="5909359"/>
            <a:ext cx="635000" cy="5207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161688A4-C445-F647-B89E-5F4F0D2902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23" y="5090670"/>
            <a:ext cx="12192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11194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>
            <a:extLst>
              <a:ext uri="{FF2B5EF4-FFF2-40B4-BE49-F238E27FC236}">
                <a16:creationId xmlns:a16="http://schemas.microsoft.com/office/drawing/2014/main" id="{B2AB703E-128B-4343-9B50-9FA8408E4B5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075" y="976912"/>
            <a:ext cx="5660797" cy="1291059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:a16="http://schemas.microsoft.com/office/drawing/2014/main" id="{BD120C96-3F5D-4449-B8FF-B1E20F4CF9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/>
              <a:t>Leptonic and </a:t>
            </a:r>
            <a:r>
              <a:rPr kumimoji="1" lang="en-US" altLang="zh-CN" dirty="0" err="1"/>
              <a:t>semileptonic</a:t>
            </a:r>
            <a:r>
              <a:rPr kumimoji="1" lang="en-US" altLang="zh-CN" dirty="0"/>
              <a:t> decays</a:t>
            </a:r>
            <a:endParaRPr kumimoji="1" lang="zh-CN" altLang="en-US" dirty="0"/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3A8339C-8628-D344-BB55-2169A148A2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5</a:t>
            </a:fld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37D40E8-B46C-4D49-8012-CD8EA3AC740A}"/>
              </a:ext>
            </a:extLst>
          </p:cNvPr>
          <p:cNvSpPr txBox="1"/>
          <p:nvPr/>
        </p:nvSpPr>
        <p:spPr>
          <a:xfrm>
            <a:off x="484740" y="697634"/>
            <a:ext cx="930895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Flavor Lattice Averaging Group (FLAG) average, updated on 2023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D3E5F59-2B97-1346-86B5-B17391081BB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3520" y="2127342"/>
            <a:ext cx="5651369" cy="4707508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2C9D6C5E-4D93-A745-A156-592BC3F14DC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00" y="2127342"/>
            <a:ext cx="5651369" cy="4707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249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id="{106B10DE-DA9A-C84B-B7E8-6EBA088779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1" y="2268638"/>
            <a:ext cx="6114728" cy="4589362"/>
          </a:xfrm>
          <a:prstGeom prst="rect">
            <a:avLst/>
          </a:prstGeom>
        </p:spPr>
      </p:pic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03987127-C702-0749-8AD7-789DD77478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6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9C80D261-1188-BC4C-BAD0-DC365F84A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Extraction of </a:t>
            </a:r>
            <a:r>
              <a:rPr kumimoji="1" lang="en-US" altLang="zh-CN" dirty="0" err="1"/>
              <a:t>V</a:t>
            </a:r>
            <a:r>
              <a:rPr kumimoji="1" lang="en-US" altLang="zh-CN" baseline="-25000" dirty="0" err="1"/>
              <a:t>ud</a:t>
            </a:r>
            <a:r>
              <a:rPr kumimoji="1" lang="en-US" altLang="zh-CN" dirty="0"/>
              <a:t> and </a:t>
            </a:r>
            <a:r>
              <a:rPr kumimoji="1" lang="en-US" altLang="zh-CN" dirty="0" err="1"/>
              <a:t>V</a:t>
            </a:r>
            <a:r>
              <a:rPr kumimoji="1" lang="en-US" altLang="zh-CN" baseline="-25000" dirty="0" err="1"/>
              <a:t>us</a:t>
            </a:r>
            <a:endParaRPr kumimoji="1"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2EA5F58-5DF7-2D42-9F44-A88941DFF47B}"/>
              </a:ext>
            </a:extLst>
          </p:cNvPr>
          <p:cNvSpPr txBox="1"/>
          <p:nvPr/>
        </p:nvSpPr>
        <p:spPr>
          <a:xfrm>
            <a:off x="484740" y="740113"/>
            <a:ext cx="979813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Experimental information from kaon decays </a:t>
            </a:r>
            <a:r>
              <a:rPr kumimoji="1" lang="en-US" altLang="zh-CN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[arXiv:1411.5252, 1509.02220]</a:t>
            </a:r>
            <a:endParaRPr kumimoji="1" lang="zh-CN" altLang="en-US" dirty="0">
              <a:solidFill>
                <a:schemeClr val="bg2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0" name="图片 9">
            <a:extLst>
              <a:ext uri="{FF2B5EF4-FFF2-40B4-BE49-F238E27FC236}">
                <a16:creationId xmlns:a16="http://schemas.microsoft.com/office/drawing/2014/main" id="{65DE7CDD-ED9B-DA45-BF60-2E4BE94C26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8053" y="1255612"/>
            <a:ext cx="7621915" cy="1291059"/>
          </a:xfrm>
          <a:prstGeom prst="rect">
            <a:avLst/>
          </a:prstGeom>
        </p:spPr>
      </p:pic>
      <p:cxnSp>
        <p:nvCxnSpPr>
          <p:cNvPr id="15" name="直接箭头连接符 17">
            <a:extLst>
              <a:ext uri="{FF2B5EF4-FFF2-40B4-BE49-F238E27FC236}">
                <a16:creationId xmlns:a16="http://schemas.microsoft.com/office/drawing/2014/main" id="{E2AA5262-AE1C-E74B-8F2A-F36EDAD92E87}"/>
              </a:ext>
            </a:extLst>
          </p:cNvPr>
          <p:cNvCxnSpPr>
            <a:cxnSpLocks/>
          </p:cNvCxnSpPr>
          <p:nvPr/>
        </p:nvCxnSpPr>
        <p:spPr>
          <a:xfrm flipH="1">
            <a:off x="5381244" y="4459147"/>
            <a:ext cx="429247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9E9CBC58-C31C-FD43-B5AC-DE424387EDFE}"/>
              </a:ext>
            </a:extLst>
          </p:cNvPr>
          <p:cNvSpPr txBox="1"/>
          <p:nvPr/>
        </p:nvSpPr>
        <p:spPr>
          <a:xfrm>
            <a:off x="5771635" y="4274481"/>
            <a:ext cx="15204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6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lang="en" altLang="zh-CN" sz="1600" baseline="-250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lang="en" altLang="zh-CN" sz="16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 from Kl3</a:t>
            </a:r>
          </a:p>
        </p:txBody>
      </p:sp>
      <p:cxnSp>
        <p:nvCxnSpPr>
          <p:cNvPr id="19" name="直接箭头连接符 17">
            <a:extLst>
              <a:ext uri="{FF2B5EF4-FFF2-40B4-BE49-F238E27FC236}">
                <a16:creationId xmlns:a16="http://schemas.microsoft.com/office/drawing/2014/main" id="{CEABD47F-8AB2-B24E-857F-6FDA28DCD944}"/>
              </a:ext>
            </a:extLst>
          </p:cNvPr>
          <p:cNvCxnSpPr>
            <a:cxnSpLocks/>
          </p:cNvCxnSpPr>
          <p:nvPr/>
        </p:nvCxnSpPr>
        <p:spPr>
          <a:xfrm flipH="1">
            <a:off x="5434988" y="3546676"/>
            <a:ext cx="429247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>
            <a:extLst>
              <a:ext uri="{FF2B5EF4-FFF2-40B4-BE49-F238E27FC236}">
                <a16:creationId xmlns:a16="http://schemas.microsoft.com/office/drawing/2014/main" id="{A47D24EC-1525-BD42-819C-6E4E7093983F}"/>
              </a:ext>
            </a:extLst>
          </p:cNvPr>
          <p:cNvSpPr txBox="1"/>
          <p:nvPr/>
        </p:nvSpPr>
        <p:spPr>
          <a:xfrm>
            <a:off x="5777050" y="3290214"/>
            <a:ext cx="18300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6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lang="en" altLang="zh-CN" sz="1600" baseline="-250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lang="en" altLang="zh-CN" sz="16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lang="en" altLang="zh-CN" sz="16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lang="en" altLang="zh-CN" sz="1600" baseline="-250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lang="en" altLang="zh-CN" sz="16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 from </a:t>
            </a:r>
            <a:r>
              <a:rPr lang="en" altLang="zh-CN" sz="16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K</a:t>
            </a:r>
            <a:r>
              <a:rPr lang="en" altLang="zh-CN" sz="1600" baseline="-250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μ</a:t>
            </a:r>
            <a:r>
              <a:rPr lang="en-US" altLang="zh-CN" sz="1600" baseline="-250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2</a:t>
            </a:r>
            <a:r>
              <a:rPr lang="en-US" altLang="zh-CN" sz="16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/π</a:t>
            </a:r>
            <a:r>
              <a:rPr lang="en-US" altLang="zh-CN" sz="1600" baseline="-25000" dirty="0">
                <a:solidFill>
                  <a:srgbClr val="00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endParaRPr lang="en" altLang="zh-CN" sz="1600" baseline="-25000" dirty="0">
              <a:solidFill>
                <a:srgbClr val="000000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1" name="直接箭头连接符 17">
            <a:extLst>
              <a:ext uri="{FF2B5EF4-FFF2-40B4-BE49-F238E27FC236}">
                <a16:creationId xmlns:a16="http://schemas.microsoft.com/office/drawing/2014/main" id="{A0FAE465-EB96-824C-A645-4B5DB309DA77}"/>
              </a:ext>
            </a:extLst>
          </p:cNvPr>
          <p:cNvCxnSpPr>
            <a:cxnSpLocks/>
          </p:cNvCxnSpPr>
          <p:nvPr/>
        </p:nvCxnSpPr>
        <p:spPr>
          <a:xfrm>
            <a:off x="3741516" y="3118541"/>
            <a:ext cx="434037" cy="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>
            <a:extLst>
              <a:ext uri="{FF2B5EF4-FFF2-40B4-BE49-F238E27FC236}">
                <a16:creationId xmlns:a16="http://schemas.microsoft.com/office/drawing/2014/main" id="{18924746-E942-FE4B-AC99-4DDA62C6C052}"/>
              </a:ext>
            </a:extLst>
          </p:cNvPr>
          <p:cNvSpPr txBox="1"/>
          <p:nvPr/>
        </p:nvSpPr>
        <p:spPr>
          <a:xfrm>
            <a:off x="2020009" y="2851714"/>
            <a:ext cx="1830036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6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lang="en" altLang="zh-CN" sz="1600" baseline="-25000" dirty="0" err="1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lang="en" altLang="zh-CN" sz="16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 from nuclear β</a:t>
            </a:r>
            <a:r>
              <a:rPr lang="zh-CN" altLang="en-US" sz="16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lang="en-US" altLang="zh-CN" sz="16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decay</a:t>
            </a:r>
            <a:endParaRPr lang="en" altLang="zh-CN" sz="1600" dirty="0">
              <a:solidFill>
                <a:srgbClr val="000000"/>
              </a:solidFill>
              <a:effectLst/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cxnSp>
        <p:nvCxnSpPr>
          <p:cNvPr id="25" name="直接箭头连接符 17">
            <a:extLst>
              <a:ext uri="{FF2B5EF4-FFF2-40B4-BE49-F238E27FC236}">
                <a16:creationId xmlns:a16="http://schemas.microsoft.com/office/drawing/2014/main" id="{4F7C4685-162F-4049-89AF-3042E9839359}"/>
              </a:ext>
            </a:extLst>
          </p:cNvPr>
          <p:cNvCxnSpPr>
            <a:cxnSpLocks/>
          </p:cNvCxnSpPr>
          <p:nvPr/>
        </p:nvCxnSpPr>
        <p:spPr>
          <a:xfrm flipH="1" flipV="1">
            <a:off x="4664597" y="4849792"/>
            <a:ext cx="1145895" cy="416690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文本框 27">
            <a:extLst>
              <a:ext uri="{FF2B5EF4-FFF2-40B4-BE49-F238E27FC236}">
                <a16:creationId xmlns:a16="http://schemas.microsoft.com/office/drawing/2014/main" id="{88D71195-31B1-7546-9013-288A61B1CA9E}"/>
              </a:ext>
            </a:extLst>
          </p:cNvPr>
          <p:cNvSpPr txBox="1"/>
          <p:nvPr/>
        </p:nvSpPr>
        <p:spPr>
          <a:xfrm>
            <a:off x="5771634" y="5157017"/>
            <a:ext cx="152041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" altLang="zh-CN" sz="1600" dirty="0">
                <a:solidFill>
                  <a:srgbClr val="000000"/>
                </a:solidFill>
                <a:effectLst/>
                <a:latin typeface="Microsoft YaHei" panose="020B0503020204020204" pitchFamily="34" charset="-122"/>
                <a:ea typeface="Microsoft YaHei" panose="020B0503020204020204" pitchFamily="34" charset="-122"/>
              </a:rPr>
              <a:t>CKM unitarity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99F4017B-3251-1741-B92D-6B898821CC86}"/>
              </a:ext>
            </a:extLst>
          </p:cNvPr>
          <p:cNvSpPr txBox="1"/>
          <p:nvPr/>
        </p:nvSpPr>
        <p:spPr>
          <a:xfrm>
            <a:off x="7192431" y="2681365"/>
            <a:ext cx="530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Use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K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l3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+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K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/π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endParaRPr kumimoji="1" lang="en-US" altLang="zh-CN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34" name="图片 33">
            <a:extLst>
              <a:ext uri="{FF2B5EF4-FFF2-40B4-BE49-F238E27FC236}">
                <a16:creationId xmlns:a16="http://schemas.microsoft.com/office/drawing/2014/main" id="{AA6456FB-429C-4D4B-9EAA-23CDE09922A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4837" y="3418689"/>
            <a:ext cx="3317780" cy="493554"/>
          </a:xfrm>
          <a:prstGeom prst="rect">
            <a:avLst/>
          </a:prstGeom>
        </p:spPr>
      </p:pic>
      <p:sp>
        <p:nvSpPr>
          <p:cNvPr id="35" name="文本框 34">
            <a:extLst>
              <a:ext uri="{FF2B5EF4-FFF2-40B4-BE49-F238E27FC236}">
                <a16:creationId xmlns:a16="http://schemas.microsoft.com/office/drawing/2014/main" id="{8E3E3586-6D7E-4248-A9DE-FF845706F7A6}"/>
              </a:ext>
            </a:extLst>
          </p:cNvPr>
          <p:cNvSpPr txBox="1"/>
          <p:nvPr/>
        </p:nvSpPr>
        <p:spPr>
          <a:xfrm>
            <a:off x="7521385" y="3044049"/>
            <a:ext cx="530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(more accurate results from 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=2+1+1)</a:t>
            </a:r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E0B2EB97-4D3A-2943-B279-38CEE47C9F41}"/>
              </a:ext>
            </a:extLst>
          </p:cNvPr>
          <p:cNvSpPr txBox="1"/>
          <p:nvPr/>
        </p:nvSpPr>
        <p:spPr>
          <a:xfrm>
            <a:off x="7192429" y="3945286"/>
            <a:ext cx="5160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Use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K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l3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+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β decays</a:t>
            </a:r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C6F1F9DB-72C8-0D43-9937-A443A9784A37}"/>
              </a:ext>
            </a:extLst>
          </p:cNvPr>
          <p:cNvSpPr txBox="1"/>
          <p:nvPr/>
        </p:nvSpPr>
        <p:spPr>
          <a:xfrm>
            <a:off x="7192430" y="4897150"/>
            <a:ext cx="53082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K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/π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 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+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β decay</a:t>
            </a: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D691DD2F-E40A-1D40-BC59-3F933EBECC53}"/>
              </a:ext>
            </a:extLst>
          </p:cNvPr>
          <p:cNvSpPr txBox="1"/>
          <p:nvPr/>
        </p:nvSpPr>
        <p:spPr>
          <a:xfrm>
            <a:off x="6499628" y="5987124"/>
            <a:ext cx="5393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Question: Deviation due to |</a:t>
            </a:r>
            <a:r>
              <a:rPr kumimoji="1" lang="en-US" altLang="zh-CN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β decays, |</a:t>
            </a:r>
            <a:r>
              <a:rPr kumimoji="1" lang="en-US" altLang="zh-CN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K</a:t>
            </a:r>
            <a:r>
              <a:rPr kumimoji="1" lang="en-US" altLang="zh-CN" baseline="-250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l3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or new physics? 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id="{AEAE0BC6-775A-0645-8332-67BF245CCA8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2727" y="4411927"/>
            <a:ext cx="3302000" cy="4826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05F50EB9-3242-8C44-89D8-9DF911C56DA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027" y="5388974"/>
            <a:ext cx="3314700" cy="40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515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4" grpId="0"/>
      <p:bldP spid="28" grpId="0"/>
      <p:bldP spid="30" grpId="0"/>
      <p:bldP spid="35" grpId="0"/>
      <p:bldP spid="36" grpId="0"/>
      <p:bldP spid="39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DEE7E05D-5F1D-FB48-BB7C-1367ACFFE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7</a:t>
            </a:fld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F4AC76BB-B886-0049-A029-EFB00F8A99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/>
              <a:t>CKM matrix elements quoted by PDG 2022 </a:t>
            </a:r>
            <a:endParaRPr kumimoji="1"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CDF5232-994C-6549-8F05-F68F4BACCED3}"/>
              </a:ext>
            </a:extLst>
          </p:cNvPr>
          <p:cNvSpPr txBox="1"/>
          <p:nvPr/>
        </p:nvSpPr>
        <p:spPr>
          <a:xfrm>
            <a:off x="787772" y="764988"/>
            <a:ext cx="8495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Use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K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/π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 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+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ud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β decay to determine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024419BF-1A16-AD4A-9E88-0FF0B3D8EA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1252537"/>
            <a:ext cx="5181600" cy="83820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5A925248-B2C6-BD42-BDDD-97BC865B5FEC}"/>
              </a:ext>
            </a:extLst>
          </p:cNvPr>
          <p:cNvSpPr txBox="1"/>
          <p:nvPr/>
        </p:nvSpPr>
        <p:spPr>
          <a:xfrm>
            <a:off x="787772" y="2090737"/>
            <a:ext cx="5160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Use |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from K</a:t>
            </a:r>
            <a:r>
              <a:rPr kumimoji="1" lang="en-US" altLang="zh-CN" baseline="-250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l3</a:t>
            </a:r>
            <a:endParaRPr kumimoji="1" lang="en-US" altLang="zh-CN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E3484203-26C1-5144-930E-83F43D0AD9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6200" y="2578100"/>
            <a:ext cx="6832600" cy="850900"/>
          </a:xfrm>
          <a:prstGeom prst="rect">
            <a:avLst/>
          </a:prstGeom>
        </p:spPr>
      </p:pic>
      <p:sp>
        <p:nvSpPr>
          <p:cNvPr id="12" name="文本框 11">
            <a:extLst>
              <a:ext uri="{FF2B5EF4-FFF2-40B4-BE49-F238E27FC236}">
                <a16:creationId xmlns:a16="http://schemas.microsoft.com/office/drawing/2014/main" id="{15584080-62A0-EC48-9D28-1B31B7AD4172}"/>
              </a:ext>
            </a:extLst>
          </p:cNvPr>
          <p:cNvSpPr txBox="1"/>
          <p:nvPr/>
        </p:nvSpPr>
        <p:spPr>
          <a:xfrm>
            <a:off x="871779" y="4859500"/>
            <a:ext cx="9727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Enlarge the error by a scale factor of 2.7 and average 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=2+1 and </a:t>
            </a:r>
            <a:r>
              <a:rPr kumimoji="1" lang="en-US" altLang="zh-CN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</a:t>
            </a:r>
            <a:r>
              <a:rPr kumimoji="1" lang="en-US" altLang="zh-CN" baseline="-250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f</a:t>
            </a: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=2+1+1 values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65F914EC-CD53-6047-83AE-3F23B34C3CCA}"/>
              </a:ext>
            </a:extLst>
          </p:cNvPr>
          <p:cNvSpPr txBox="1"/>
          <p:nvPr/>
        </p:nvSpPr>
        <p:spPr>
          <a:xfrm>
            <a:off x="871779" y="3438008"/>
            <a:ext cx="5160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285750">
              <a:buFont typeface="Arial" panose="020B0604020202020204" pitchFamily="34" charset="0"/>
              <a:buChar char="•"/>
            </a:pPr>
            <a:r>
              <a:rPr kumimoji="1" lang="en-US" altLang="zh-CN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Average yields</a:t>
            </a: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B726D145-5C15-BB43-BFFA-5B95D8F3DD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75" y="3946070"/>
            <a:ext cx="3771900" cy="774700"/>
          </a:xfrm>
          <a:prstGeom prst="rect">
            <a:avLst/>
          </a:prstGeom>
        </p:spPr>
      </p:pic>
      <p:pic>
        <p:nvPicPr>
          <p:cNvPr id="17" name="图片 16">
            <a:extLst>
              <a:ext uri="{FF2B5EF4-FFF2-40B4-BE49-F238E27FC236}">
                <a16:creationId xmlns:a16="http://schemas.microsoft.com/office/drawing/2014/main" id="{2762B9A7-0B3B-4049-A775-9F5887314F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5485024"/>
            <a:ext cx="1917700" cy="393700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D419C943-0D5D-444D-8B26-FD98ED1842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5446924"/>
            <a:ext cx="4114800" cy="469900"/>
          </a:xfrm>
          <a:prstGeom prst="rect">
            <a:avLst/>
          </a:prstGeom>
        </p:spPr>
      </p:pic>
      <p:sp>
        <p:nvSpPr>
          <p:cNvPr id="20" name="箭头: 左 2">
            <a:extLst>
              <a:ext uri="{FF2B5EF4-FFF2-40B4-BE49-F238E27FC236}">
                <a16:creationId xmlns:a16="http://schemas.microsoft.com/office/drawing/2014/main" id="{084B6E76-B0AF-6B44-B04F-C3880EB79ED4}"/>
              </a:ext>
            </a:extLst>
          </p:cNvPr>
          <p:cNvSpPr/>
          <p:nvPr/>
        </p:nvSpPr>
        <p:spPr>
          <a:xfrm rot="10800000" flipV="1">
            <a:off x="5099708" y="5577454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14CDCD96-D0ED-4843-9989-52531E8954F7}"/>
              </a:ext>
            </a:extLst>
          </p:cNvPr>
          <p:cNvSpPr txBox="1"/>
          <p:nvPr/>
        </p:nvSpPr>
        <p:spPr>
          <a:xfrm>
            <a:off x="966304" y="6108593"/>
            <a:ext cx="10781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Conservative estimate of |</a:t>
            </a:r>
            <a:r>
              <a:rPr kumimoji="1" lang="en-US" altLang="zh-CN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V</a:t>
            </a:r>
            <a:r>
              <a:rPr kumimoji="1" lang="en-US" altLang="zh-CN" baseline="-25000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us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| due to the deviation between K</a:t>
            </a:r>
            <a:r>
              <a:rPr kumimoji="1" lang="en-US" altLang="zh-CN" baseline="-250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l3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and K</a:t>
            </a:r>
            <a:r>
              <a:rPr kumimoji="1" lang="en-US" altLang="zh-CN" baseline="-25000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μ2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           2.1 </a:t>
            </a:r>
            <a:r>
              <a:rPr kumimoji="1" lang="en-US" altLang="zh-CN" dirty="0" err="1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σ</a:t>
            </a:r>
            <a:r>
              <a:rPr kumimoji="1" lang="zh-CN" altLang="en-US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</a:t>
            </a:r>
            <a:r>
              <a:rPr kumimoji="1" lang="en-US" altLang="zh-CN" dirty="0">
                <a:solidFill>
                  <a:srgbClr val="FF0000"/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deviation  </a:t>
            </a:r>
          </a:p>
        </p:txBody>
      </p:sp>
      <p:sp>
        <p:nvSpPr>
          <p:cNvPr id="22" name="箭头: 左 2">
            <a:extLst>
              <a:ext uri="{FF2B5EF4-FFF2-40B4-BE49-F238E27FC236}">
                <a16:creationId xmlns:a16="http://schemas.microsoft.com/office/drawing/2014/main" id="{AA1CF6E2-3FCB-8C46-A308-12FCEF96AC90}"/>
              </a:ext>
            </a:extLst>
          </p:cNvPr>
          <p:cNvSpPr/>
          <p:nvPr/>
        </p:nvSpPr>
        <p:spPr>
          <a:xfrm rot="10800000" flipV="1">
            <a:off x="8993716" y="6166092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箭头: 上弧形 2">
            <a:extLst>
              <a:ext uri="{FF2B5EF4-FFF2-40B4-BE49-F238E27FC236}">
                <a16:creationId xmlns:a16="http://schemas.microsoft.com/office/drawing/2014/main" id="{876C3E09-0621-A742-A39A-627456DD73BA}"/>
              </a:ext>
            </a:extLst>
          </p:cNvPr>
          <p:cNvSpPr/>
          <p:nvPr/>
        </p:nvSpPr>
        <p:spPr>
          <a:xfrm rot="5400000">
            <a:off x="9001690" y="2385353"/>
            <a:ext cx="1452375" cy="347532"/>
          </a:xfrm>
          <a:prstGeom prst="curved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A0607663-A794-2746-BE69-1A3CDA411182}"/>
              </a:ext>
            </a:extLst>
          </p:cNvPr>
          <p:cNvSpPr txBox="1"/>
          <p:nvPr/>
        </p:nvSpPr>
        <p:spPr>
          <a:xfrm>
            <a:off x="9543097" y="224994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B0DB7E50-E3DB-E049-ABCA-84C2D475506D}"/>
              </a:ext>
            </a:extLst>
          </p:cNvPr>
          <p:cNvSpPr txBox="1"/>
          <p:nvPr/>
        </p:nvSpPr>
        <p:spPr>
          <a:xfrm>
            <a:off x="10006955" y="230372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dirty="0">
                <a:latin typeface="Microsoft YaHei" panose="020B0503020204020204" pitchFamily="34" charset="-122"/>
                <a:ea typeface="Microsoft YaHei" panose="020B0503020204020204" pitchFamily="34" charset="-122"/>
              </a:rPr>
              <a:t>2.7 </a:t>
            </a:r>
            <a:r>
              <a:rPr kumimoji="1" lang="en-US" altLang="zh-CN" dirty="0" err="1">
                <a:latin typeface="Microsoft YaHei" panose="020B0503020204020204" pitchFamily="34" charset="-122"/>
                <a:ea typeface="Microsoft YaHei" panose="020B0503020204020204" pitchFamily="34" charset="-122"/>
              </a:rPr>
              <a:t>σ</a:t>
            </a:r>
            <a:endParaRPr kumimoji="1" lang="en-US" altLang="zh-CN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387893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0" grpId="0" animBg="1"/>
      <p:bldP spid="21" grpId="0"/>
      <p:bldP spid="22" grpId="0" animBg="1"/>
      <p:bldP spid="16" grpId="0" animBg="1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:a16="http://schemas.microsoft.com/office/drawing/2014/main" id="{70886149-02B6-294A-91E4-3081FFCE0A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913" y="2257830"/>
            <a:ext cx="7635559" cy="2056099"/>
          </a:xfrm>
          <a:prstGeom prst="rect">
            <a:avLst/>
          </a:prstGeom>
        </p:spPr>
      </p:pic>
      <p:pic>
        <p:nvPicPr>
          <p:cNvPr id="28" name="图片 27">
            <a:extLst>
              <a:ext uri="{FF2B5EF4-FFF2-40B4-BE49-F238E27FC236}">
                <a16:creationId xmlns:a16="http://schemas.microsoft.com/office/drawing/2014/main" id="{708CB47C-0AE0-3F4C-A677-315C48D803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913" y="2257627"/>
            <a:ext cx="5416235" cy="2056431"/>
          </a:xfrm>
          <a:prstGeom prst="rect">
            <a:avLst/>
          </a:prstGeom>
        </p:spPr>
      </p:pic>
      <p:sp>
        <p:nvSpPr>
          <p:cNvPr id="18" name="文本框 17">
            <a:extLst>
              <a:ext uri="{FF2B5EF4-FFF2-40B4-BE49-F238E27FC236}">
                <a16:creationId xmlns:a16="http://schemas.microsoft.com/office/drawing/2014/main" id="{85DE2861-3FDD-B149-BDB6-7F72092AAC74}"/>
              </a:ext>
            </a:extLst>
          </p:cNvPr>
          <p:cNvSpPr txBox="1"/>
          <p:nvPr/>
        </p:nvSpPr>
        <p:spPr>
          <a:xfrm>
            <a:off x="651538" y="1817301"/>
            <a:ext cx="50097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PDG 2019 →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PDG 2020 →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PDG 2022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F5C63B08-8F59-C549-86C8-726397E2BAC7}"/>
              </a:ext>
            </a:extLst>
          </p:cNvPr>
          <p:cNvSpPr txBox="1"/>
          <p:nvPr/>
        </p:nvSpPr>
        <p:spPr>
          <a:xfrm>
            <a:off x="651538" y="1817301"/>
            <a:ext cx="338105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PDG 2019 →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PDG 2020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CD2A2D34-2D47-204B-9D7E-78435278CE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8</a:t>
            </a:fld>
            <a:endParaRPr lang="zh-CN" altLang="en-US" dirty="0"/>
          </a:p>
        </p:txBody>
      </p:sp>
      <p:sp>
        <p:nvSpPr>
          <p:cNvPr id="5" name="标题 1">
            <a:extLst>
              <a:ext uri="{FF2B5EF4-FFF2-40B4-BE49-F238E27FC236}">
                <a16:creationId xmlns:a16="http://schemas.microsoft.com/office/drawing/2014/main" id="{F7383D4B-9A2A-874E-828D-EFF606EBF0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662704" cy="646771"/>
          </a:xfrm>
        </p:spPr>
        <p:txBody>
          <a:bodyPr>
            <a:normAutofit/>
          </a:bodyPr>
          <a:lstStyle/>
          <a:p>
            <a:r>
              <a:rPr kumimoji="1" lang="en-US" altLang="zh-CN" dirty="0"/>
              <a:t>Role played by </a:t>
            </a:r>
            <a:r>
              <a:rPr kumimoji="1" lang="en-US" altLang="zh-CN" dirty="0" err="1"/>
              <a:t>V</a:t>
            </a:r>
            <a:r>
              <a:rPr kumimoji="1" lang="en-US" altLang="zh-CN" baseline="-25000" dirty="0" err="1"/>
              <a:t>ud</a:t>
            </a:r>
            <a:endParaRPr kumimoji="1" lang="zh-CN" altLang="en-US" dirty="0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17BB75D-23C8-7548-A667-D72A37C85DD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317" y="1142380"/>
            <a:ext cx="5510510" cy="702590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3050BFD3-043A-854E-8B82-F16D74C5DDC9}"/>
              </a:ext>
            </a:extLst>
          </p:cNvPr>
          <p:cNvSpPr txBox="1"/>
          <p:nvPr/>
        </p:nvSpPr>
        <p:spPr>
          <a:xfrm>
            <a:off x="646657" y="765820"/>
            <a:ext cx="10641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Interesting to review the deviation from CKM unitarity changes within recent years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053811FF-4EE9-5B49-8985-56C5ECCC3154}"/>
              </a:ext>
            </a:extLst>
          </p:cNvPr>
          <p:cNvSpPr txBox="1"/>
          <p:nvPr/>
        </p:nvSpPr>
        <p:spPr>
          <a:xfrm>
            <a:off x="651538" y="1817301"/>
            <a:ext cx="17524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PDG 2019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5C98B45F-A4D4-0248-B9E2-C70E3A6ACE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914" y="2257627"/>
            <a:ext cx="3369458" cy="2056431"/>
          </a:xfrm>
          <a:prstGeom prst="rect">
            <a:avLst/>
          </a:prstGeom>
        </p:spPr>
      </p:pic>
      <p:sp>
        <p:nvSpPr>
          <p:cNvPr id="31" name="文本框 30">
            <a:extLst>
              <a:ext uri="{FF2B5EF4-FFF2-40B4-BE49-F238E27FC236}">
                <a16:creationId xmlns:a16="http://schemas.microsoft.com/office/drawing/2014/main" id="{70BE0D3D-DBC7-0748-8C1C-CDEC2877F976}"/>
              </a:ext>
            </a:extLst>
          </p:cNvPr>
          <p:cNvSpPr txBox="1"/>
          <p:nvPr/>
        </p:nvSpPr>
        <p:spPr>
          <a:xfrm>
            <a:off x="875878" y="4452088"/>
            <a:ext cx="110498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2020 update: 3.3 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σ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deviation from CKM unitarity due to the update of EWR corrections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618DD7CA-C8C5-AB4D-AB7F-91D0C24E7B4B}"/>
              </a:ext>
            </a:extLst>
          </p:cNvPr>
          <p:cNvSpPr txBox="1"/>
          <p:nvPr/>
        </p:nvSpPr>
        <p:spPr>
          <a:xfrm>
            <a:off x="875878" y="4896410"/>
            <a:ext cx="46324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2022 update: 2.1 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σ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deviation only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D00EB088-7529-7B45-AEBE-817D31A46182}"/>
              </a:ext>
            </a:extLst>
          </p:cNvPr>
          <p:cNvSpPr txBox="1"/>
          <p:nvPr/>
        </p:nvSpPr>
        <p:spPr>
          <a:xfrm>
            <a:off x="1228317" y="5340732"/>
            <a:ext cx="971644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For </a:t>
            </a:r>
            <a:r>
              <a:rPr lang="en-US" altLang="zh-CN" sz="2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V</a:t>
            </a:r>
            <a:r>
              <a:rPr lang="en-US" altLang="zh-CN" sz="2000" baseline="-25000" dirty="0" err="1">
                <a:latin typeface="微软雅黑" panose="020B0503020204020204" pitchFamily="34" charset="-122"/>
                <a:ea typeface="微软雅黑" panose="020B0503020204020204" pitchFamily="34" charset="-122"/>
              </a:rPr>
              <a:t>ud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, central value nearly unchanged, but uncertainty becomes twice larger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箭头: 左 2">
            <a:extLst>
              <a:ext uri="{FF2B5EF4-FFF2-40B4-BE49-F238E27FC236}">
                <a16:creationId xmlns:a16="http://schemas.microsoft.com/office/drawing/2014/main" id="{FC104C09-43C9-DD40-B0CF-81F7EFF61109}"/>
              </a:ext>
            </a:extLst>
          </p:cNvPr>
          <p:cNvSpPr/>
          <p:nvPr/>
        </p:nvSpPr>
        <p:spPr>
          <a:xfrm rot="10800000" flipV="1">
            <a:off x="2176399" y="5890335"/>
            <a:ext cx="455084" cy="208840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3B8E79B3-9676-9441-A4DD-AA1EF9FE30DB}"/>
              </a:ext>
            </a:extLst>
          </p:cNvPr>
          <p:cNvSpPr txBox="1"/>
          <p:nvPr/>
        </p:nvSpPr>
        <p:spPr>
          <a:xfrm>
            <a:off x="2874174" y="5822672"/>
            <a:ext cx="905152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A more conservative estimate of nuclear structure uncertainties</a:t>
            </a:r>
            <a:endParaRPr lang="zh-CN" altLang="en-US" sz="2000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B26F0D9D-B736-644A-B3DA-A78661CF6BA6}"/>
              </a:ext>
            </a:extLst>
          </p:cNvPr>
          <p:cNvSpPr txBox="1"/>
          <p:nvPr/>
        </p:nvSpPr>
        <p:spPr>
          <a:xfrm>
            <a:off x="6892950" y="6341984"/>
            <a:ext cx="442275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zh-CN" sz="18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[M. </a:t>
            </a:r>
            <a:r>
              <a:rPr kumimoji="1" lang="en-US" altLang="zh-CN" sz="1800" dirty="0" err="1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Gorchtein</a:t>
            </a:r>
            <a:r>
              <a:rPr kumimoji="1" lang="en-US" altLang="zh-CN" sz="1800" dirty="0">
                <a:solidFill>
                  <a:schemeClr val="bg2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, PRL123 (2019) 042503]</a:t>
            </a:r>
            <a:endParaRPr lang="zh-CN" altLang="en-US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216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7" grpId="0"/>
      <p:bldP spid="31" grpId="0"/>
      <p:bldP spid="32" grpId="0"/>
      <p:bldP spid="33" grpId="0"/>
      <p:bldP spid="34" grpId="0" animBg="1"/>
      <p:bldP spid="36" grpId="0"/>
      <p:bldP spid="3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>
            <a:extLst>
              <a:ext uri="{FF2B5EF4-FFF2-40B4-BE49-F238E27FC236}">
                <a16:creationId xmlns:a16="http://schemas.microsoft.com/office/drawing/2014/main" id="{187A3745-4517-7D43-A6DB-AB41D9598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12D2D-BBCD-4567-B101-484264F0B688}" type="slidenum">
              <a:rPr lang="zh-CN" altLang="en-US" smtClean="0"/>
              <a:pPr/>
              <a:t>9</a:t>
            </a:fld>
            <a:endParaRPr lang="zh-CN" altLang="en-US" dirty="0"/>
          </a:p>
        </p:txBody>
      </p:sp>
      <p:sp>
        <p:nvSpPr>
          <p:cNvPr id="4" name="标题 1">
            <a:extLst>
              <a:ext uri="{FF2B5EF4-FFF2-40B4-BE49-F238E27FC236}">
                <a16:creationId xmlns:a16="http://schemas.microsoft.com/office/drawing/2014/main" id="{167903FF-9716-554A-B3B8-C3E6165E26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46771"/>
          </a:xfrm>
        </p:spPr>
        <p:txBody>
          <a:bodyPr/>
          <a:lstStyle/>
          <a:p>
            <a:r>
              <a:rPr kumimoji="1" lang="en-US" altLang="zh-CN" dirty="0" err="1"/>
              <a:t>V</a:t>
            </a:r>
            <a:r>
              <a:rPr kumimoji="1" lang="en-US" altLang="zh-CN" baseline="-25000" dirty="0" err="1"/>
              <a:t>ud</a:t>
            </a:r>
            <a:r>
              <a:rPr kumimoji="1" lang="en-US" altLang="zh-CN" dirty="0"/>
              <a:t> from different measurements</a:t>
            </a:r>
            <a:endParaRPr kumimoji="1" lang="zh-CN" altLang="en-US" dirty="0"/>
          </a:p>
        </p:txBody>
      </p:sp>
      <p:graphicFrame>
        <p:nvGraphicFramePr>
          <p:cNvPr id="5" name="图示 4">
            <a:extLst>
              <a:ext uri="{FF2B5EF4-FFF2-40B4-BE49-F238E27FC236}">
                <a16:creationId xmlns:a16="http://schemas.microsoft.com/office/drawing/2014/main" id="{3027D54E-1544-A34C-AD99-85CD5F285D9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24339933"/>
              </p:ext>
            </p:extLst>
          </p:nvPr>
        </p:nvGraphicFramePr>
        <p:xfrm>
          <a:off x="3525889" y="1820995"/>
          <a:ext cx="4703720" cy="42770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图片 5">
            <a:extLst>
              <a:ext uri="{FF2B5EF4-FFF2-40B4-BE49-F238E27FC236}">
                <a16:creationId xmlns:a16="http://schemas.microsoft.com/office/drawing/2014/main" id="{F2B438FC-818D-EF4B-B9FB-88C9647F24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33990" y="1624914"/>
            <a:ext cx="3092606" cy="2087323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2F09C1CD-E1BD-BC46-AAE8-5A632820EA6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179" y="3972985"/>
            <a:ext cx="2935666" cy="207769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2FF04478-047E-E346-B491-782CCCAF8E5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3508" y="1380325"/>
            <a:ext cx="3048000" cy="20701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87739C4C-08C7-F74F-A261-7C203F841C3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934" y="4141653"/>
            <a:ext cx="1870498" cy="1909029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731A155B-401E-7A42-A698-142E06F4BC9A}"/>
              </a:ext>
            </a:extLst>
          </p:cNvPr>
          <p:cNvSpPr txBox="1"/>
          <p:nvPr/>
        </p:nvSpPr>
        <p:spPr>
          <a:xfrm>
            <a:off x="1371913" y="871173"/>
            <a:ext cx="468596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 err="1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Superallowed</a:t>
            </a: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 nuclear β decays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C37447B3-838D-3F42-832C-9782BC3494A1}"/>
              </a:ext>
            </a:extLst>
          </p:cNvPr>
          <p:cNvSpPr txBox="1"/>
          <p:nvPr/>
        </p:nvSpPr>
        <p:spPr>
          <a:xfrm>
            <a:off x="7073508" y="3542098"/>
            <a:ext cx="2909001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Neutron β decays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F6433F1F-8304-C84F-9093-765DE0B2C1AE}"/>
              </a:ext>
            </a:extLst>
          </p:cNvPr>
          <p:cNvSpPr txBox="1"/>
          <p:nvPr/>
        </p:nvSpPr>
        <p:spPr>
          <a:xfrm>
            <a:off x="247407" y="3705875"/>
            <a:ext cx="2385589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kumimoji="1" lang="en-US" altLang="zh-CN" sz="2200" dirty="0">
                <a:solidFill>
                  <a:schemeClr val="accent1">
                    <a:lumMod val="75000"/>
                  </a:schemeClr>
                </a:solidFill>
                <a:latin typeface="Microsoft YaHei" panose="020B0503020204020204" pitchFamily="34" charset="-122"/>
                <a:ea typeface="Microsoft YaHei" panose="020B0503020204020204" pitchFamily="34" charset="-122"/>
              </a:rPr>
              <a:t>Pion β decays</a:t>
            </a:r>
            <a:endParaRPr kumimoji="1" lang="zh-CN" altLang="en-US" sz="2200" dirty="0">
              <a:solidFill>
                <a:schemeClr val="accent1">
                  <a:lumMod val="75000"/>
                </a:schemeClr>
              </a:solidFill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552487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CCE8C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23324</TotalTime>
  <Words>2293</Words>
  <Application>Microsoft Macintosh PowerPoint</Application>
  <PresentationFormat>宽屏</PresentationFormat>
  <Paragraphs>323</Paragraphs>
  <Slides>45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45</vt:i4>
      </vt:variant>
    </vt:vector>
  </HeadingPairs>
  <TitlesOfParts>
    <vt:vector size="55" baseType="lpstr">
      <vt:lpstr>等线</vt:lpstr>
      <vt:lpstr>等线 Light</vt:lpstr>
      <vt:lpstr>Microsoft YaHei</vt:lpstr>
      <vt:lpstr>Microsoft YaHei</vt:lpstr>
      <vt:lpstr>Arial</vt:lpstr>
      <vt:lpstr>Cambria Math</vt:lpstr>
      <vt:lpstr>Times New Roman</vt:lpstr>
      <vt:lpstr>Wingdings</vt:lpstr>
      <vt:lpstr>Office 主题​​</vt:lpstr>
      <vt:lpstr>自定义设计方案</vt:lpstr>
      <vt:lpstr>PowerPoint 演示文稿</vt:lpstr>
      <vt:lpstr>Outline</vt:lpstr>
      <vt:lpstr>Test of CKM unitarity</vt:lpstr>
      <vt:lpstr>K/π systems provide idea laboratory for lattice QCD Study</vt:lpstr>
      <vt:lpstr>Leptonic and semileptonic decays</vt:lpstr>
      <vt:lpstr>Extraction of Vud and Vus</vt:lpstr>
      <vt:lpstr>CKM matrix elements quoted by PDG 2022 </vt:lpstr>
      <vt:lpstr>Role played by Vud</vt:lpstr>
      <vt:lpstr>Vud from different measurements</vt:lpstr>
      <vt:lpstr>Important uncertainty from γW box diagram</vt:lpstr>
      <vt:lpstr>Important uncertainty from γW box diagram</vt:lpstr>
      <vt:lpstr>Calculation of γW box diagram from lattice QCD</vt:lpstr>
      <vt:lpstr>Interplay between theory and experiment</vt:lpstr>
      <vt:lpstr>Status for Vud</vt:lpstr>
      <vt:lpstr>γW box diagram in neutron β decay</vt:lpstr>
      <vt:lpstr>Outline</vt:lpstr>
      <vt:lpstr>Inclusion of IB effects becomes important</vt:lpstr>
      <vt:lpstr>Inclusion of IB effects becomes important</vt:lpstr>
      <vt:lpstr>Frontier for lattice QCD – inclusion of IB</vt:lpstr>
      <vt:lpstr>Difficulties to include E&amp;M effects</vt:lpstr>
      <vt:lpstr>Remove zero mode - QEDL</vt:lpstr>
      <vt:lpstr>Infinite-volume reconstruction</vt:lpstr>
      <vt:lpstr>Use QED self energy – pion mass splitting as an example</vt:lpstr>
      <vt:lpstr>Use QED self energy – pion mass splitting as an example</vt:lpstr>
      <vt:lpstr>Use QED self energy – pion mass splitting as an example</vt:lpstr>
      <vt:lpstr>Outline</vt:lpstr>
      <vt:lpstr>Interesting rare processes</vt:lpstr>
      <vt:lpstr>Interesting rare processes (1)</vt:lpstr>
      <vt:lpstr>Decay process involves photon and lepton loop</vt:lpstr>
      <vt:lpstr>Decay process involves photon and lepton loop</vt:lpstr>
      <vt:lpstr>Interesting rare processes</vt:lpstr>
      <vt:lpstr>Comparison between two rare decay channels</vt:lpstr>
      <vt:lpstr>Interesting rare processes</vt:lpstr>
      <vt:lpstr>Form factor relevant for </vt:lpstr>
      <vt:lpstr>Exploratory lattice calculation</vt:lpstr>
      <vt:lpstr>Calculation at physical pion mass</vt:lpstr>
      <vt:lpstr>Interesting rare processes</vt:lpstr>
      <vt:lpstr>       in the Standard Model prediction</vt:lpstr>
      <vt:lpstr>Results for charm quark contribution</vt:lpstr>
      <vt:lpstr>Short summary </vt:lpstr>
      <vt:lpstr>Interesting rare processes</vt:lpstr>
      <vt:lpstr>K→ππ decays and CP violation</vt:lpstr>
      <vt:lpstr>Update of A0</vt:lpstr>
      <vt:lpstr>Update of Re[ϵ′/ϵ]</vt:lpstr>
      <vt:lpstr>Conclusion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游燕</dc:creator>
  <cp:lastModifiedBy>Microsoft Office User</cp:lastModifiedBy>
  <cp:revision>207</cp:revision>
  <cp:lastPrinted>2024-05-20T14:19:38Z</cp:lastPrinted>
  <dcterms:created xsi:type="dcterms:W3CDTF">2022-08-09T01:10:44Z</dcterms:created>
  <dcterms:modified xsi:type="dcterms:W3CDTF">2024-06-03T05:50:36Z</dcterms:modified>
</cp:coreProperties>
</file>