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Lst>
  <p:notesMasterIdLst>
    <p:notesMasterId r:id="rId41"/>
  </p:notesMasterIdLst>
  <p:sldIdLst>
    <p:sldId id="256" r:id="rId2"/>
    <p:sldId id="371" r:id="rId3"/>
    <p:sldId id="374" r:id="rId4"/>
    <p:sldId id="375" r:id="rId5"/>
    <p:sldId id="376" r:id="rId6"/>
    <p:sldId id="377" r:id="rId7"/>
    <p:sldId id="378" r:id="rId8"/>
    <p:sldId id="379" r:id="rId9"/>
    <p:sldId id="380" r:id="rId10"/>
    <p:sldId id="381" r:id="rId11"/>
    <p:sldId id="382" r:id="rId12"/>
    <p:sldId id="383" r:id="rId13"/>
    <p:sldId id="384" r:id="rId14"/>
    <p:sldId id="386" r:id="rId15"/>
    <p:sldId id="385" r:id="rId16"/>
    <p:sldId id="387" r:id="rId17"/>
    <p:sldId id="388" r:id="rId18"/>
    <p:sldId id="393" r:id="rId19"/>
    <p:sldId id="398" r:id="rId20"/>
    <p:sldId id="405" r:id="rId21"/>
    <p:sldId id="400" r:id="rId22"/>
    <p:sldId id="401" r:id="rId23"/>
    <p:sldId id="399" r:id="rId24"/>
    <p:sldId id="413" r:id="rId25"/>
    <p:sldId id="414" r:id="rId26"/>
    <p:sldId id="416" r:id="rId27"/>
    <p:sldId id="406" r:id="rId28"/>
    <p:sldId id="404" r:id="rId29"/>
    <p:sldId id="410" r:id="rId30"/>
    <p:sldId id="411" r:id="rId31"/>
    <p:sldId id="415" r:id="rId32"/>
    <p:sldId id="412" r:id="rId33"/>
    <p:sldId id="407" r:id="rId34"/>
    <p:sldId id="408" r:id="rId35"/>
    <p:sldId id="409" r:id="rId36"/>
    <p:sldId id="402" r:id="rId37"/>
    <p:sldId id="390" r:id="rId38"/>
    <p:sldId id="417" r:id="rId39"/>
    <p:sldId id="418" r:id="rId40"/>
  </p:sldIdLst>
  <p:sldSz cx="1082357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4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FA14"/>
    <a:srgbClr val="0096FF"/>
    <a:srgbClr val="FFFF00"/>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46"/>
    <p:restoredTop sz="80277"/>
  </p:normalViewPr>
  <p:slideViewPr>
    <p:cSldViewPr snapToGrid="0" showGuides="1">
      <p:cViewPr>
        <p:scale>
          <a:sx n="80" d="100"/>
          <a:sy n="80" d="100"/>
        </p:scale>
        <p:origin x="176" y="624"/>
      </p:cViewPr>
      <p:guideLst>
        <p:guide orient="horz" pos="2160"/>
        <p:guide pos="3449"/>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F42843-F6AC-F040-8027-5F0E20E24DC0}" type="datetimeFigureOut">
              <a:rPr lang="en-CH" smtClean="0"/>
              <a:t>5/28/24</a:t>
            </a:fld>
            <a:endParaRPr lang="en-CH"/>
          </a:p>
        </p:txBody>
      </p:sp>
      <p:sp>
        <p:nvSpPr>
          <p:cNvPr id="4" name="Slide Image Placeholder 3"/>
          <p:cNvSpPr>
            <a:spLocks noGrp="1" noRot="1" noChangeAspect="1"/>
          </p:cNvSpPr>
          <p:nvPr>
            <p:ph type="sldImg" idx="2"/>
          </p:nvPr>
        </p:nvSpPr>
        <p:spPr>
          <a:xfrm>
            <a:off x="993775" y="1143000"/>
            <a:ext cx="487045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63E15D-BC83-9849-9784-A638768582B2}" type="slidenum">
              <a:rPr lang="en-CH" smtClean="0"/>
              <a:t>‹#›</a:t>
            </a:fld>
            <a:endParaRPr lang="en-CH"/>
          </a:p>
        </p:txBody>
      </p:sp>
    </p:spTree>
    <p:extLst>
      <p:ext uri="{BB962C8B-B14F-4D97-AF65-F5344CB8AC3E}">
        <p14:creationId xmlns:p14="http://schemas.microsoft.com/office/powerpoint/2010/main" val="326962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143000"/>
            <a:ext cx="4870450" cy="3086100"/>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063E15D-BC83-9849-9784-A638768582B2}" type="slidenum">
              <a:rPr lang="en-CH" smtClean="0"/>
              <a:t>0</a:t>
            </a:fld>
            <a:endParaRPr lang="en-CH"/>
          </a:p>
        </p:txBody>
      </p:sp>
    </p:spTree>
    <p:extLst>
      <p:ext uri="{BB962C8B-B14F-4D97-AF65-F5344CB8AC3E}">
        <p14:creationId xmlns:p14="http://schemas.microsoft.com/office/powerpoint/2010/main" val="2057997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r>
                  <a:rPr lang="en-US" dirty="0" err="1"/>
                  <a:t>FASERNu</a:t>
                </a:r>
                <a:r>
                  <a:rPr lang="en-US" dirty="0"/>
                  <a:t> </a:t>
                </a:r>
                <a:r>
                  <a:rPr lang="en-GB" dirty="0">
                    <a:solidFill>
                      <a:schemeClr val="bg1"/>
                    </a:solidFill>
                  </a:rPr>
                  <a:t>Analysed d</a:t>
                </a:r>
                <a:r>
                  <a:rPr lang="en-CH">
                    <a:solidFill>
                      <a:schemeClr val="bg1"/>
                    </a:solidFill>
                  </a:rPr>
                  <a:t>ataset collected </a:t>
                </a:r>
                <a:r>
                  <a:rPr lang="en-CH" dirty="0">
                    <a:solidFill>
                      <a:schemeClr val="bg1"/>
                    </a:solidFill>
                  </a:rPr>
                  <a:t>by exposing to </a:t>
                </a:r>
                <a:r>
                  <a:rPr lang="en-CH" dirty="0">
                    <a:solidFill>
                      <a:srgbClr val="FFFF00"/>
                    </a:solidFill>
                  </a:rPr>
                  <a:t>9.5 fb</a:t>
                </a:r>
                <a:r>
                  <a:rPr lang="en-CH" baseline="30000" dirty="0">
                    <a:solidFill>
                      <a:srgbClr val="FFFF00"/>
                    </a:solidFill>
                  </a:rPr>
                  <a:t>-1</a:t>
                </a:r>
                <a:r>
                  <a:rPr lang="en-CH" dirty="0">
                    <a:solidFill>
                      <a:srgbClr val="FFFF00"/>
                    </a:solidFill>
                  </a:rPr>
                  <a:t> </a:t>
                </a:r>
                <a:r>
                  <a:rPr lang="en-CH" dirty="0">
                    <a:solidFill>
                      <a:schemeClr val="bg1"/>
                    </a:solidFill>
                  </a:rPr>
                  <a:t>pp collision data from July to November 2022 at </a:t>
                </a:r>
                <a:r>
                  <a:rPr lang="en-CH" i="0">
                    <a:solidFill>
                      <a:srgbClr val="FFFF00"/>
                    </a:solidFill>
                    <a:latin typeface="Cambria Math" panose="02040503050406030204" pitchFamily="18" charset="0"/>
                  </a:rPr>
                  <a:t>√</a:t>
                </a:r>
                <a:r>
                  <a:rPr lang="en-US" i="0">
                    <a:solidFill>
                      <a:srgbClr val="FFFF00"/>
                    </a:solidFill>
                    <a:latin typeface="Cambria Math" panose="02040503050406030204" pitchFamily="18" charset="0"/>
                  </a:rPr>
                  <a:t>𝑠=13.6 𝑇𝑒𝑉</a:t>
                </a:r>
                <a:endParaRPr lang="en-US" dirty="0"/>
              </a:p>
              <a:p>
                <a:r>
                  <a:rPr lang="en-US" i="1" dirty="0">
                    <a:effectLst/>
                    <a:latin typeface="Helvetica" pitchFamily="2" charset="0"/>
                  </a:rPr>
                  <a:t>After applying stringent selection criteria, such as requiring electrons with reconstructed</a:t>
                </a:r>
                <a:endParaRPr lang="en-US" dirty="0">
                  <a:effectLst/>
                  <a:latin typeface="Helvetica" pitchFamily="2" charset="0"/>
                </a:endParaRPr>
              </a:p>
              <a:p>
                <a:r>
                  <a:rPr lang="en-US" i="1" dirty="0">
                    <a:effectLst/>
                    <a:latin typeface="Helvetica" pitchFamily="2" charset="0"/>
                  </a:rPr>
                  <a:t>energy above 200 GeV, four high energy electron neutrino candidates were found, with a background</a:t>
                </a:r>
                <a:endParaRPr lang="en-US" dirty="0">
                  <a:effectLst/>
                  <a:latin typeface="Helvetica" pitchFamily="2" charset="0"/>
                </a:endParaRPr>
              </a:p>
              <a:p>
                <a:r>
                  <a:rPr lang="en-US" i="1" dirty="0">
                    <a:effectLst/>
                    <a:latin typeface="Helvetica" pitchFamily="2" charset="0"/>
                  </a:rPr>
                  <a:t>expectation of 0.025°æ0.015. This resulted a statistical significance of 5.2</a:t>
                </a:r>
                <a:r>
                  <a:rPr lang="el-GR" i="1" dirty="0">
                    <a:effectLst/>
                    <a:latin typeface="Helvetica" pitchFamily="2" charset="0"/>
                  </a:rPr>
                  <a:t>σ, </a:t>
                </a:r>
                <a:r>
                  <a:rPr lang="en-US" i="1" dirty="0">
                    <a:effectLst/>
                    <a:latin typeface="Helvetica" pitchFamily="2" charset="0"/>
                  </a:rPr>
                  <a:t>marking</a:t>
                </a:r>
                <a:endParaRPr lang="en-US" dirty="0">
                  <a:effectLst/>
                  <a:latin typeface="Helvetica" pitchFamily="2" charset="0"/>
                </a:endParaRPr>
              </a:p>
              <a:p>
                <a:r>
                  <a:rPr lang="en-US" i="1" dirty="0">
                    <a:effectLst/>
                    <a:latin typeface="Helvetica" pitchFamily="2" charset="0"/>
                  </a:rPr>
                  <a:t>the first direct observation of high energy electron neutrino interactions at a particle collider.</a:t>
                </a:r>
                <a:endParaRPr lang="en-US" dirty="0">
                  <a:effectLst/>
                  <a:latin typeface="Helvetica"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effectLst/>
                    <a:latin typeface="Helvetica" pitchFamily="2" charset="0"/>
                  </a:rPr>
                  <a:t>Furthermore, eight muon neutrino interaction candidates were detected, with a background</a:t>
                </a:r>
                <a:endParaRPr lang="en-US" dirty="0">
                  <a:effectLst/>
                  <a:latin typeface="Helvetica"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effectLst/>
                    <a:latin typeface="Helvetica" pitchFamily="2" charset="0"/>
                  </a:rPr>
                  <a:t>expectation of 0.22°æ0.09, leading to a statistical significance of 5.7</a:t>
                </a:r>
                <a:r>
                  <a:rPr lang="el-GR" i="1" dirty="0">
                    <a:effectLst/>
                    <a:latin typeface="Helvetica" pitchFamily="2" charset="0"/>
                  </a:rPr>
                  <a:t>σ.</a:t>
                </a:r>
                <a:endParaRPr lang="el-GR" dirty="0">
                  <a:effectLst/>
                  <a:latin typeface="Helvetica" pitchFamily="2" charset="0"/>
                </a:endParaRPr>
              </a:p>
              <a:p>
                <a:endParaRPr lang="en-US" dirty="0"/>
              </a:p>
              <a:p>
                <a:r>
                  <a:rPr lang="en-US" dirty="0"/>
                  <a:t>The statistical significance of the observation of </a:t>
                </a:r>
                <a:r>
                  <a:rPr lang="el-GR" dirty="0"/>
                  <a:t>ν</a:t>
                </a:r>
                <a:r>
                  <a:rPr lang="en-US" dirty="0"/>
                  <a:t>e and </a:t>
                </a:r>
                <a:r>
                  <a:rPr lang="el-GR" dirty="0"/>
                  <a:t>νµ </a:t>
                </a:r>
                <a:r>
                  <a:rPr lang="en-US" dirty="0"/>
                  <a:t>is estimated by considering the confidence level for excluding the null hypothesis (background-only).</a:t>
                </a:r>
              </a:p>
            </p:txBody>
          </p:sp>
        </mc:Fallback>
      </mc:AlternateContent>
      <p:sp>
        <p:nvSpPr>
          <p:cNvPr id="4" name="Slide Number Placeholder 3"/>
          <p:cNvSpPr>
            <a:spLocks noGrp="1"/>
          </p:cNvSpPr>
          <p:nvPr>
            <p:ph type="sldNum" sz="quarter" idx="5"/>
          </p:nvPr>
        </p:nvSpPr>
        <p:spPr/>
        <p:txBody>
          <a:bodyPr/>
          <a:lstStyle/>
          <a:p>
            <a:fld id="{F063E15D-BC83-9849-9784-A638768582B2}" type="slidenum">
              <a:rPr lang="en-CH" smtClean="0"/>
              <a:t>9</a:t>
            </a:fld>
            <a:endParaRPr lang="en-CH"/>
          </a:p>
        </p:txBody>
      </p:sp>
    </p:spTree>
    <p:extLst>
      <p:ext uri="{BB962C8B-B14F-4D97-AF65-F5344CB8AC3E}">
        <p14:creationId xmlns:p14="http://schemas.microsoft.com/office/powerpoint/2010/main" val="656093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observed events are used for the first measurement of </a:t>
            </a:r>
            <a:r>
              <a:rPr lang="en-US" dirty="0" err="1"/>
              <a:t>nue</a:t>
            </a:r>
            <a:r>
              <a:rPr lang="en-US" dirty="0"/>
              <a:t> and </a:t>
            </a:r>
            <a:r>
              <a:rPr lang="en-US" dirty="0" err="1"/>
              <a:t>numu</a:t>
            </a:r>
            <a:r>
              <a:rPr lang="en-US" dirty="0"/>
              <a:t> interaction cross-section per nucleon over an unexplored energy range.</a:t>
            </a:r>
          </a:p>
          <a:p>
            <a:r>
              <a:rPr lang="en-US" dirty="0"/>
              <a:t>The results are given as relative measurement with respect to theoretical curve. </a:t>
            </a:r>
          </a:p>
        </p:txBody>
      </p:sp>
      <p:sp>
        <p:nvSpPr>
          <p:cNvPr id="4" name="Slide Number Placeholder 3"/>
          <p:cNvSpPr>
            <a:spLocks noGrp="1"/>
          </p:cNvSpPr>
          <p:nvPr>
            <p:ph type="sldNum" sz="quarter" idx="5"/>
          </p:nvPr>
        </p:nvSpPr>
        <p:spPr/>
        <p:txBody>
          <a:bodyPr/>
          <a:lstStyle/>
          <a:p>
            <a:fld id="{F063E15D-BC83-9849-9784-A638768582B2}" type="slidenum">
              <a:rPr lang="en-CH" smtClean="0"/>
              <a:t>10</a:t>
            </a:fld>
            <a:endParaRPr lang="en-CH"/>
          </a:p>
        </p:txBody>
      </p:sp>
    </p:spTree>
    <p:extLst>
      <p:ext uri="{BB962C8B-B14F-4D97-AF65-F5344CB8AC3E}">
        <p14:creationId xmlns:p14="http://schemas.microsoft.com/office/powerpoint/2010/main" val="4290794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11</a:t>
            </a:fld>
            <a:endParaRPr lang="en-CH"/>
          </a:p>
        </p:txBody>
      </p:sp>
    </p:spTree>
    <p:extLst>
      <p:ext uri="{BB962C8B-B14F-4D97-AF65-F5344CB8AC3E}">
        <p14:creationId xmlns:p14="http://schemas.microsoft.com/office/powerpoint/2010/main" val="1904928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SND Analyzed 2022 data sample by restricting the fiducial volume to an inner detector region. By using EM+W walls of 3</a:t>
            </a:r>
            <a:r>
              <a:rPr lang="en-US" baseline="30000" dirty="0"/>
              <a:t>rd</a:t>
            </a:r>
            <a:r>
              <a:rPr lang="en-US" dirty="0"/>
              <a:t> and 4</a:t>
            </a:r>
            <a:r>
              <a:rPr lang="en-US" baseline="30000" dirty="0"/>
              <a:t>th</a:t>
            </a:r>
            <a:r>
              <a:rPr lang="en-US" dirty="0"/>
              <a:t>, 4.2 events were expected with a background estimation of 0.09 events and 8 events observed with a significance of 6.8sigma. Later on the data sample is enlarged as well as the fiducial volume this time using rejecting only the events in the first wall, in this way the signal selection efficiency increased from 2.5% to 35%. About 19 events expected with a background of 0.25 events and 32 </a:t>
            </a:r>
            <a:r>
              <a:rPr lang="en-US" dirty="0" err="1"/>
              <a:t>numuCC</a:t>
            </a:r>
            <a:r>
              <a:rPr lang="en-US" dirty="0"/>
              <a:t> interactions observed with a significance of 12 sigma.</a:t>
            </a:r>
          </a:p>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12</a:t>
            </a:fld>
            <a:endParaRPr lang="en-CH"/>
          </a:p>
        </p:txBody>
      </p:sp>
    </p:spTree>
    <p:extLst>
      <p:ext uri="{BB962C8B-B14F-4D97-AF65-F5344CB8AC3E}">
        <p14:creationId xmlns:p14="http://schemas.microsoft.com/office/powerpoint/2010/main" val="3027767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13</a:t>
            </a:fld>
            <a:endParaRPr lang="en-CH"/>
          </a:p>
        </p:txBody>
      </p:sp>
    </p:spTree>
    <p:extLst>
      <p:ext uri="{BB962C8B-B14F-4D97-AF65-F5344CB8AC3E}">
        <p14:creationId xmlns:p14="http://schemas.microsoft.com/office/powerpoint/2010/main" val="3697762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14</a:t>
            </a:fld>
            <a:endParaRPr lang="en-CH"/>
          </a:p>
        </p:txBody>
      </p:sp>
    </p:spTree>
    <p:extLst>
      <p:ext uri="{BB962C8B-B14F-4D97-AF65-F5344CB8AC3E}">
        <p14:creationId xmlns:p14="http://schemas.microsoft.com/office/powerpoint/2010/main" val="2851417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MR10"/>
              </a:rPr>
              <a:t>Calorimeter energy distribution in the </a:t>
            </a:r>
            <a:r>
              <a:rPr lang="en-US" sz="1800" dirty="0" err="1">
                <a:effectLst/>
                <a:latin typeface="CMR10"/>
              </a:rPr>
              <a:t>preshower</a:t>
            </a:r>
            <a:r>
              <a:rPr lang="en-US" sz="1800" dirty="0">
                <a:effectLst/>
                <a:latin typeface="CMR10"/>
              </a:rPr>
              <a:t> and signal region, showing the neutrino background composition, separated according to neutrino </a:t>
            </a:r>
            <a:r>
              <a:rPr lang="en-US" sz="1800" dirty="0" err="1">
                <a:effectLst/>
                <a:latin typeface="CMR10"/>
              </a:rPr>
              <a:t>flavour</a:t>
            </a:r>
            <a:r>
              <a:rPr lang="en-US" sz="1800" dirty="0">
                <a:effectLst/>
                <a:latin typeface="CMR10"/>
              </a:rPr>
              <a:t>. </a:t>
            </a:r>
            <a:endParaRPr lang="en-US" dirty="0"/>
          </a:p>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17</a:t>
            </a:fld>
            <a:endParaRPr lang="en-CH"/>
          </a:p>
        </p:txBody>
      </p:sp>
    </p:spTree>
    <p:extLst>
      <p:ext uri="{BB962C8B-B14F-4D97-AF65-F5344CB8AC3E}">
        <p14:creationId xmlns:p14="http://schemas.microsoft.com/office/powerpoint/2010/main" val="826952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5"/>
          </p:nvPr>
        </p:nvSpPr>
        <p:spPr/>
        <p:txBody>
          <a:bodyPr/>
          <a:lstStyle/>
          <a:p>
            <a:fld id="{F063E15D-BC83-9849-9784-A638768582B2}" type="slidenum">
              <a:rPr lang="en-CH" smtClean="0"/>
              <a:t>19</a:t>
            </a:fld>
            <a:endParaRPr lang="en-CH"/>
          </a:p>
        </p:txBody>
      </p:sp>
    </p:spTree>
    <p:extLst>
      <p:ext uri="{BB962C8B-B14F-4D97-AF65-F5344CB8AC3E}">
        <p14:creationId xmlns:p14="http://schemas.microsoft.com/office/powerpoint/2010/main" val="1068775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23</a:t>
            </a:fld>
            <a:endParaRPr lang="en-CH"/>
          </a:p>
        </p:txBody>
      </p:sp>
    </p:spTree>
    <p:extLst>
      <p:ext uri="{BB962C8B-B14F-4D97-AF65-F5344CB8AC3E}">
        <p14:creationId xmlns:p14="http://schemas.microsoft.com/office/powerpoint/2010/main" val="2035920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24</a:t>
            </a:fld>
            <a:endParaRPr lang="en-CH"/>
          </a:p>
        </p:txBody>
      </p:sp>
    </p:spTree>
    <p:extLst>
      <p:ext uri="{BB962C8B-B14F-4D97-AF65-F5344CB8AC3E}">
        <p14:creationId xmlns:p14="http://schemas.microsoft.com/office/powerpoint/2010/main" val="841510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you know, neutrinos are detected from many sources but not from the colliders.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Neutrinos from collider were considered since 1980s but never realized until FASER and SND experiments proposed to study high energetic neutrinos as </a:t>
                </a:r>
                <a:r>
                  <a:rPr lang="en-US" dirty="0">
                    <a:solidFill>
                      <a:schemeClr val="bg1"/>
                    </a:solidFill>
                  </a:rPr>
                  <a:t>well as to search </a:t>
                </a:r>
                <a:r>
                  <a:rPr lang="en-US" dirty="0">
                    <a:solidFill>
                      <a:srgbClr val="FFFF00"/>
                    </a:solidFill>
                  </a:rPr>
                  <a:t>light and extremely weakly interacting long-lived particles produced in forward region. In</a:t>
                </a:r>
                <a:r>
                  <a:rPr lang="en-US" dirty="0"/>
                  <a:t> 2018 two pilot runs have been performed in order to study the charged particle flux and for neutrino detections as a proof of principle.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FF00"/>
                    </a:solidFill>
                  </a:rPr>
                  <a:t>First LHC neutrino interaction candidates observed by </a:t>
                </a:r>
                <a:r>
                  <a:rPr lang="en-US" dirty="0" err="1">
                    <a:solidFill>
                      <a:srgbClr val="FFFF00"/>
                    </a:solidFill>
                  </a:rPr>
                  <a:t>FASERnu</a:t>
                </a:r>
                <a:r>
                  <a:rPr lang="en-US" dirty="0">
                    <a:solidFill>
                      <a:srgbClr val="FFFF00"/>
                    </a:solidFill>
                  </a:rPr>
                  <a:t> during pilot run in 2018. A new era in collider neutrino physics started with LHC Run 3 in 2022 allowing to explore unexplored energy region. In the following I am going to discuss the finding of FASER and SND experiments at the LHC.</a:t>
                </a:r>
              </a:p>
              <a:p>
                <a:endParaRPr lang="en-US" dirty="0"/>
              </a:p>
              <a:p>
                <a:pPr marL="0" algn="l" rtl="0" eaLnBrk="1" fontAlgn="t" latinLnBrk="0" hangingPunct="1">
                  <a:spcBef>
                    <a:spcPts val="0"/>
                  </a:spcBef>
                  <a:spcAft>
                    <a:spcPts val="0"/>
                  </a:spcAft>
                </a:pPr>
                <a:r>
                  <a:rPr lang="en-US" sz="1800" b="1" i="0" u="none" strike="noStrike" kern="1200" dirty="0">
                    <a:solidFill>
                      <a:srgbClr val="FFFFFF"/>
                    </a:solidFill>
                    <a:effectLst/>
                    <a:highlight>
                      <a:srgbClr val="4472C4"/>
                    </a:highlight>
                    <a:latin typeface="Calibri" panose="020F0502020204030204" pitchFamily="34" charset="0"/>
                  </a:rPr>
                  <a:t>Normalized flux</a:t>
                </a:r>
                <a:endParaRPr lang="en-US" sz="1800" b="0" i="0" u="none" strike="noStrike" dirty="0">
                  <a:effectLst/>
                  <a:highlight>
                    <a:srgbClr val="4472C4"/>
                  </a:highligh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dirty="0">
                    <a:solidFill>
                      <a:srgbClr val="FFFFFF"/>
                    </a:solidFill>
                    <a:effectLst/>
                    <a:highlight>
                      <a:srgbClr val="4472C4"/>
                    </a:highlight>
                    <a:latin typeface="Calibri" panose="020F0502020204030204" pitchFamily="34" charset="0"/>
                  </a:rPr>
                  <a:t>(tracks/fb</a:t>
                </a:r>
                <a:r>
                  <a:rPr lang="en-US" sz="1800" b="1" i="0" u="none" strike="noStrike" kern="1200" baseline="30000" dirty="0">
                    <a:solidFill>
                      <a:srgbClr val="FFFFFF"/>
                    </a:solidFill>
                    <a:effectLst/>
                    <a:highlight>
                      <a:srgbClr val="4472C4"/>
                    </a:highlight>
                    <a:latin typeface="Calibri" panose="020F0502020204030204" pitchFamily="34" charset="0"/>
                  </a:rPr>
                  <a:t>-1</a:t>
                </a:r>
                <a:r>
                  <a:rPr lang="en-US" sz="1800" b="1" i="0" u="none" strike="noStrike" kern="1200" baseline="0" dirty="0">
                    <a:solidFill>
                      <a:srgbClr val="FFFFFF"/>
                    </a:solidFill>
                    <a:effectLst/>
                    <a:highlight>
                      <a:srgbClr val="4472C4"/>
                    </a:highlight>
                    <a:latin typeface="Calibri" panose="020F0502020204030204" pitchFamily="34" charset="0"/>
                  </a:rPr>
                  <a:t>/cm</a:t>
                </a:r>
                <a:r>
                  <a:rPr lang="en-US" sz="1800" b="1" i="0" u="none" strike="noStrike" kern="1200" baseline="30000" dirty="0">
                    <a:solidFill>
                      <a:srgbClr val="FFFFFF"/>
                    </a:solidFill>
                    <a:effectLst/>
                    <a:highlight>
                      <a:srgbClr val="4472C4"/>
                    </a:highlight>
                    <a:latin typeface="Calibri" panose="020F0502020204030204" pitchFamily="34" charset="0"/>
                  </a:rPr>
                  <a:t>2</a:t>
                </a:r>
                <a:r>
                  <a:rPr lang="en-US" sz="1800" b="1" i="0" u="none" strike="noStrike" kern="1200" baseline="0" dirty="0">
                    <a:solidFill>
                      <a:srgbClr val="FFFFFF"/>
                    </a:solidFill>
                    <a:effectLst/>
                    <a:highlight>
                      <a:srgbClr val="4472C4"/>
                    </a:highlight>
                    <a:latin typeface="Calibri" panose="020F0502020204030204" pitchFamily="34" charset="0"/>
                  </a:rPr>
                  <a:t>)</a:t>
                </a:r>
                <a:endParaRPr lang="en-US" sz="1800" b="0" i="0" u="none" strike="noStrike" dirty="0">
                  <a:effectLst/>
                  <a:highlight>
                    <a:srgbClr val="4472C4"/>
                  </a:highligh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a:solidFill>
                      <a:srgbClr val="000000"/>
                    </a:solidFill>
                    <a:effectLst/>
                    <a:highlight>
                      <a:srgbClr val="CFD5EA"/>
                    </a:highlight>
                    <a:latin typeface="Cambria Math" panose="02040503050406030204" pitchFamily="18" charset="0"/>
                  </a:rPr>
                  <a:t>(𝟐.𝟔</a:t>
                </a:r>
                <a:r>
                  <a:rPr lang="en-US" sz="1800" b="1" i="0" u="none" strike="noStrike" kern="1200">
                    <a:solidFill>
                      <a:srgbClr val="000000"/>
                    </a:solidFill>
                    <a:effectLst/>
                    <a:highlight>
                      <a:srgbClr val="CFD5EA"/>
                    </a:highlight>
                    <a:latin typeface="Cambria Math" panose="02040503050406030204" pitchFamily="18" charset="0"/>
                    <a:ea typeface="Cambria Math" panose="02040503050406030204" pitchFamily="18" charset="0"/>
                  </a:rPr>
                  <a:t>±𝟎.𝟕</a:t>
                </a:r>
                <a:r>
                  <a:rPr lang="en-US" sz="1800" b="1" i="0" u="none" strike="noStrike" kern="1200">
                    <a:solidFill>
                      <a:srgbClr val="000000"/>
                    </a:solidFill>
                    <a:effectLst/>
                    <a:highlight>
                      <a:srgbClr val="CFD5EA"/>
                    </a:highlight>
                    <a:latin typeface="Cambria Math" panose="02040503050406030204" pitchFamily="18" charset="0"/>
                  </a:rPr>
                  <a:t>)</a:t>
                </a:r>
                <a:r>
                  <a:rPr lang="en-US" sz="1800" b="1" i="0" u="none" strike="noStrike" kern="1200">
                    <a:solidFill>
                      <a:srgbClr val="000000"/>
                    </a:solidFill>
                    <a:effectLst/>
                    <a:highlight>
                      <a:srgbClr val="CFD5EA"/>
                    </a:highlight>
                    <a:latin typeface="Cambria Math" panose="02040503050406030204" pitchFamily="18" charset="0"/>
                    <a:ea typeface="Cambria Math" panose="02040503050406030204" pitchFamily="18" charset="0"/>
                  </a:rPr>
                  <a:t>×〖𝟏𝟎〗^𝟒</a:t>
                </a:r>
                <a:endParaRPr lang="en-US" sz="1800" b="0" i="0" u="none" strike="noStrike" dirty="0">
                  <a:effectLst/>
                  <a:highlight>
                    <a:srgbClr val="CFD5EA"/>
                  </a:highligh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a:solidFill>
                      <a:srgbClr val="000000"/>
                    </a:solidFill>
                    <a:effectLst/>
                    <a:highlight>
                      <a:srgbClr val="E9EBF5"/>
                    </a:highlight>
                    <a:latin typeface="Cambria Math" panose="02040503050406030204" pitchFamily="18" charset="0"/>
                  </a:rPr>
                  <a:t>(𝟑.𝟎</a:t>
                </a:r>
                <a:r>
                  <a:rPr lang="en-US" sz="1800" b="1" i="0" u="none" strike="noStrike" kern="1200">
                    <a:solidFill>
                      <a:srgbClr val="000000"/>
                    </a:solidFill>
                    <a:effectLst/>
                    <a:highlight>
                      <a:srgbClr val="E9EBF5"/>
                    </a:highlight>
                    <a:latin typeface="Cambria Math" panose="02040503050406030204" pitchFamily="18" charset="0"/>
                    <a:ea typeface="Cambria Math" panose="02040503050406030204" pitchFamily="18" charset="0"/>
                  </a:rPr>
                  <a:t>±𝟎.𝟑</a:t>
                </a:r>
                <a:r>
                  <a:rPr lang="en-US" sz="1800" b="1" i="0" u="none" strike="noStrike" kern="1200">
                    <a:solidFill>
                      <a:srgbClr val="000000"/>
                    </a:solidFill>
                    <a:effectLst/>
                    <a:highlight>
                      <a:srgbClr val="E9EBF5"/>
                    </a:highlight>
                    <a:latin typeface="Cambria Math" panose="02040503050406030204" pitchFamily="18" charset="0"/>
                  </a:rPr>
                  <a:t>)</a:t>
                </a:r>
                <a:r>
                  <a:rPr lang="en-US" sz="1800" b="1" i="0" u="none" strike="noStrike" kern="1200">
                    <a:solidFill>
                      <a:srgbClr val="000000"/>
                    </a:solidFill>
                    <a:effectLst/>
                    <a:highlight>
                      <a:srgbClr val="E9EBF5"/>
                    </a:highlight>
                    <a:latin typeface="Cambria Math" panose="02040503050406030204" pitchFamily="18" charset="0"/>
                    <a:ea typeface="Cambria Math" panose="02040503050406030204" pitchFamily="18" charset="0"/>
                  </a:rPr>
                  <a:t>×〖𝟏𝟎〗^𝟒</a:t>
                </a:r>
                <a:endParaRPr lang="en-US" sz="1800" b="0" i="0" u="none" strike="noStrike" dirty="0">
                  <a:effectLst/>
                  <a:highlight>
                    <a:srgbClr val="E9EBF5"/>
                  </a:highlight>
                  <a:latin typeface="Arial" panose="020B0604020202020204" pitchFamily="34" charset="0"/>
                </a:endParaRPr>
              </a:p>
              <a:p>
                <a:pPr marL="0" algn="l" rtl="0" eaLnBrk="1" fontAlgn="t" latinLnBrk="0" hangingPunct="1">
                  <a:spcBef>
                    <a:spcPts val="0"/>
                  </a:spcBef>
                  <a:spcAft>
                    <a:spcPts val="0"/>
                  </a:spcAft>
                </a:pPr>
                <a:r>
                  <a:rPr lang="en-US" sz="1800" b="1" i="0" u="none" strike="noStrike" kern="1200">
                    <a:solidFill>
                      <a:srgbClr val="000000"/>
                    </a:solidFill>
                    <a:effectLst/>
                    <a:highlight>
                      <a:srgbClr val="CFD5EA"/>
                    </a:highlight>
                    <a:latin typeface="Cambria Math" panose="02040503050406030204" pitchFamily="18" charset="0"/>
                  </a:rPr>
                  <a:t>𝟐</a:t>
                </a:r>
                <a:r>
                  <a:rPr lang="en-US" sz="1800" b="1" i="0" u="none" strike="noStrike" kern="1200">
                    <a:solidFill>
                      <a:srgbClr val="000000"/>
                    </a:solidFill>
                    <a:effectLst/>
                    <a:highlight>
                      <a:srgbClr val="CFD5EA"/>
                    </a:highlight>
                    <a:latin typeface="Cambria Math" panose="02040503050406030204" pitchFamily="18" charset="0"/>
                    <a:ea typeface="Cambria Math" panose="02040503050406030204" pitchFamily="18" charset="0"/>
                  </a:rPr>
                  <a:t>×〖𝟏𝟎〗^𝟒</a:t>
                </a:r>
                <a:r>
                  <a:rPr lang="en-US" sz="1800" b="1" i="0" u="none" strike="noStrike" kern="1200" dirty="0">
                    <a:solidFill>
                      <a:srgbClr val="000000"/>
                    </a:solidFill>
                    <a:effectLst/>
                    <a:highlight>
                      <a:srgbClr val="CFD5EA"/>
                    </a:highlight>
                    <a:latin typeface="Calibri" panose="020F0502020204030204" pitchFamily="34" charset="0"/>
                  </a:rPr>
                  <a:t> muons</a:t>
                </a:r>
                <a:r>
                  <a:rPr lang="en-US" sz="1800" b="1" i="0" u="none" strike="noStrike" kern="1200" baseline="0" dirty="0">
                    <a:solidFill>
                      <a:srgbClr val="000000"/>
                    </a:solidFill>
                    <a:effectLst/>
                    <a:highlight>
                      <a:srgbClr val="CFD5EA"/>
                    </a:highlight>
                    <a:latin typeface="Calibri" panose="020F0502020204030204" pitchFamily="34" charset="0"/>
                  </a:rPr>
                  <a:t> only</a:t>
                </a:r>
                <a:endParaRPr lang="en-US" sz="1800" b="0" i="0" u="none" strike="noStrike" dirty="0">
                  <a:effectLst/>
                  <a:highlight>
                    <a:srgbClr val="CFD5EA"/>
                  </a:highlight>
                  <a:latin typeface="Arial" panose="020B0604020202020204" pitchFamily="34" charset="0"/>
                </a:endParaRPr>
              </a:p>
              <a:p>
                <a:endParaRPr lang="en-US" dirty="0"/>
              </a:p>
            </p:txBody>
          </p:sp>
        </mc:Fallback>
      </mc:AlternateContent>
      <p:sp>
        <p:nvSpPr>
          <p:cNvPr id="4" name="Slide Number Placeholder 3"/>
          <p:cNvSpPr>
            <a:spLocks noGrp="1"/>
          </p:cNvSpPr>
          <p:nvPr>
            <p:ph type="sldNum" sz="quarter" idx="5"/>
          </p:nvPr>
        </p:nvSpPr>
        <p:spPr/>
        <p:txBody>
          <a:bodyPr/>
          <a:lstStyle/>
          <a:p>
            <a:fld id="{F063E15D-BC83-9849-9784-A638768582B2}" type="slidenum">
              <a:rPr lang="en-CH" smtClean="0"/>
              <a:t>1</a:t>
            </a:fld>
            <a:endParaRPr lang="en-CH"/>
          </a:p>
        </p:txBody>
      </p:sp>
    </p:spTree>
    <p:extLst>
      <p:ext uri="{BB962C8B-B14F-4D97-AF65-F5344CB8AC3E}">
        <p14:creationId xmlns:p14="http://schemas.microsoft.com/office/powerpoint/2010/main" val="2424566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l-GR" dirty="0"/>
              <a:t>ν</a:t>
            </a:r>
            <a:r>
              <a:rPr lang="en-US" dirty="0"/>
              <a:t>e and </a:t>
            </a:r>
            <a:r>
              <a:rPr lang="el-GR" dirty="0"/>
              <a:t>νµ </a:t>
            </a:r>
            <a:r>
              <a:rPr lang="en-US" dirty="0"/>
              <a:t>CC cross sections are measured in a single energy bin. The ratio between the cross sections evaluated with the GENIE simulation (</a:t>
            </a:r>
            <a:r>
              <a:rPr lang="el-GR" dirty="0"/>
              <a:t>σ</a:t>
            </a:r>
            <a:r>
              <a:rPr lang="en-US" dirty="0"/>
              <a:t>theory) and with the observed data is defined as a factor </a:t>
            </a:r>
            <a:r>
              <a:rPr lang="el-GR" dirty="0"/>
              <a:t>α </a:t>
            </a:r>
            <a:r>
              <a:rPr lang="en-US" dirty="0"/>
              <a:t>as described by </a:t>
            </a:r>
            <a:r>
              <a:rPr lang="el-GR" dirty="0"/>
              <a:t>σ</a:t>
            </a:r>
            <a:r>
              <a:rPr lang="en-US" dirty="0" err="1"/>
              <a:t>obs</a:t>
            </a:r>
            <a:r>
              <a:rPr lang="en-US" dirty="0"/>
              <a:t> = </a:t>
            </a:r>
            <a:r>
              <a:rPr lang="el-GR" dirty="0" err="1"/>
              <a:t>α·σ</a:t>
            </a:r>
            <a:r>
              <a:rPr lang="en-US" dirty="0"/>
              <a:t>theory, assuming that </a:t>
            </a:r>
            <a:r>
              <a:rPr lang="el-GR" dirty="0"/>
              <a:t>α </a:t>
            </a:r>
            <a:r>
              <a:rPr lang="en-US" dirty="0"/>
              <a:t>is common for neutrino and anti-neutrino interactions. The energy range for </a:t>
            </a:r>
            <a:r>
              <a:rPr lang="el-GR" dirty="0"/>
              <a:t>σ</a:t>
            </a:r>
            <a:r>
              <a:rPr lang="en-US" dirty="0"/>
              <a:t>theory was defined as the energy range containing 68% of reconstructed neutrinos using the baseline models, which is 560–1740 GeV and 520–1760 GeV for </a:t>
            </a:r>
            <a:r>
              <a:rPr lang="el-GR" dirty="0"/>
              <a:t>ν</a:t>
            </a:r>
            <a:r>
              <a:rPr lang="en-US" dirty="0"/>
              <a:t>e and </a:t>
            </a:r>
            <a:r>
              <a:rPr lang="el-GR" dirty="0"/>
              <a:t>νµ, </a:t>
            </a:r>
            <a:r>
              <a:rPr lang="en-US" dirty="0"/>
              <a:t>respectively.</a:t>
            </a:r>
          </a:p>
        </p:txBody>
      </p:sp>
      <p:sp>
        <p:nvSpPr>
          <p:cNvPr id="4" name="Slide Number Placeholder 3"/>
          <p:cNvSpPr>
            <a:spLocks noGrp="1"/>
          </p:cNvSpPr>
          <p:nvPr>
            <p:ph type="sldNum" sz="quarter" idx="5"/>
          </p:nvPr>
        </p:nvSpPr>
        <p:spPr/>
        <p:txBody>
          <a:bodyPr/>
          <a:lstStyle/>
          <a:p>
            <a:fld id="{F063E15D-BC83-9849-9784-A638768582B2}" type="slidenum">
              <a:rPr lang="en-CH" smtClean="0"/>
              <a:t>28</a:t>
            </a:fld>
            <a:endParaRPr lang="en-CH"/>
          </a:p>
        </p:txBody>
      </p:sp>
    </p:spTree>
    <p:extLst>
      <p:ext uri="{BB962C8B-B14F-4D97-AF65-F5344CB8AC3E}">
        <p14:creationId xmlns:p14="http://schemas.microsoft.com/office/powerpoint/2010/main" val="674405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30</a:t>
            </a:fld>
            <a:endParaRPr lang="en-CH"/>
          </a:p>
        </p:txBody>
      </p:sp>
    </p:spTree>
    <p:extLst>
      <p:ext uri="{BB962C8B-B14F-4D97-AF65-F5344CB8AC3E}">
        <p14:creationId xmlns:p14="http://schemas.microsoft.com/office/powerpoint/2010/main" val="1090181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2</a:t>
            </a:fld>
            <a:endParaRPr lang="en-CH"/>
          </a:p>
        </p:txBody>
      </p:sp>
    </p:spTree>
    <p:extLst>
      <p:ext uri="{BB962C8B-B14F-4D97-AF65-F5344CB8AC3E}">
        <p14:creationId xmlns:p14="http://schemas.microsoft.com/office/powerpoint/2010/main" val="3258910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3</a:t>
            </a:fld>
            <a:endParaRPr lang="en-CH"/>
          </a:p>
        </p:txBody>
      </p:sp>
    </p:spTree>
    <p:extLst>
      <p:ext uri="{BB962C8B-B14F-4D97-AF65-F5344CB8AC3E}">
        <p14:creationId xmlns:p14="http://schemas.microsoft.com/office/powerpoint/2010/main" val="4019589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SegoeUI"/>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4</a:t>
            </a:fld>
            <a:endParaRPr lang="en-CH"/>
          </a:p>
        </p:txBody>
      </p:sp>
    </p:spTree>
    <p:extLst>
      <p:ext uri="{BB962C8B-B14F-4D97-AF65-F5344CB8AC3E}">
        <p14:creationId xmlns:p14="http://schemas.microsoft.com/office/powerpoint/2010/main" val="2619996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5</a:t>
            </a:fld>
            <a:endParaRPr lang="en-CH"/>
          </a:p>
        </p:txBody>
      </p:sp>
    </p:spTree>
    <p:extLst>
      <p:ext uri="{BB962C8B-B14F-4D97-AF65-F5344CB8AC3E}">
        <p14:creationId xmlns:p14="http://schemas.microsoft.com/office/powerpoint/2010/main" val="1809014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6</a:t>
            </a:fld>
            <a:endParaRPr lang="en-CH"/>
          </a:p>
        </p:txBody>
      </p:sp>
    </p:spTree>
    <p:extLst>
      <p:ext uri="{BB962C8B-B14F-4D97-AF65-F5344CB8AC3E}">
        <p14:creationId xmlns:p14="http://schemas.microsoft.com/office/powerpoint/2010/main" val="2453211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63E15D-BC83-9849-9784-A638768582B2}" type="slidenum">
              <a:rPr lang="en-CH" smtClean="0"/>
              <a:t>7</a:t>
            </a:fld>
            <a:endParaRPr lang="en-CH"/>
          </a:p>
        </p:txBody>
      </p:sp>
    </p:spTree>
    <p:extLst>
      <p:ext uri="{BB962C8B-B14F-4D97-AF65-F5344CB8AC3E}">
        <p14:creationId xmlns:p14="http://schemas.microsoft.com/office/powerpoint/2010/main" val="88788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effectLst/>
                <a:latin typeface="Helvetica" pitchFamily="2" charset="0"/>
              </a:rPr>
              <a:t>Selection criteria:</a:t>
            </a:r>
            <a:r>
              <a:rPr lang="en-US" i="0" dirty="0">
                <a:effectLst/>
                <a:latin typeface="Helvetica" pitchFamily="2" charset="0"/>
              </a:rPr>
              <a:t> </a:t>
            </a:r>
            <a:r>
              <a:rPr lang="en-US" i="1" dirty="0">
                <a:effectLst/>
                <a:latin typeface="Helvetica" pitchFamily="2" charset="0"/>
              </a:rPr>
              <a:t>no activity in the initial scintillator station and at least one MIP’s energy deposition</a:t>
            </a:r>
            <a:r>
              <a:rPr lang="en-US" i="0" dirty="0">
                <a:effectLst/>
                <a:latin typeface="Helvetica" pitchFamily="2" charset="0"/>
              </a:rPr>
              <a:t> </a:t>
            </a:r>
            <a:r>
              <a:rPr lang="en-US" i="1" dirty="0">
                <a:effectLst/>
                <a:latin typeface="Helvetica" pitchFamily="2" charset="0"/>
              </a:rPr>
              <a:t>in two additional stations, with consistent timing and pre-shower counter readings.</a:t>
            </a:r>
          </a:p>
          <a:p>
            <a:r>
              <a:rPr lang="en-US" i="1" dirty="0">
                <a:effectLst/>
                <a:latin typeface="Helvetica" pitchFamily="2" charset="0"/>
              </a:rPr>
              <a:t>The main background to neutrino signatures originates from the high</a:t>
            </a:r>
            <a:r>
              <a:rPr lang="en-US" i="0" dirty="0">
                <a:effectLst/>
                <a:latin typeface="Helvetica" pitchFamily="2" charset="0"/>
              </a:rPr>
              <a:t> </a:t>
            </a:r>
            <a:r>
              <a:rPr lang="en-US" i="1" dirty="0">
                <a:effectLst/>
                <a:latin typeface="Helvetica" pitchFamily="2" charset="0"/>
              </a:rPr>
              <a:t>energy muons scattering in the tungsten and/or bending in the magnetic field</a:t>
            </a:r>
          </a:p>
          <a:p>
            <a:r>
              <a:rPr lang="en-US" i="1" dirty="0">
                <a:effectLst/>
                <a:latin typeface="Helvetica" pitchFamily="2" charset="0"/>
              </a:rPr>
              <a:t>neutral hadron interactions in FASER</a:t>
            </a:r>
            <a:r>
              <a:rPr lang="el-GR" i="1" dirty="0">
                <a:effectLst/>
                <a:latin typeface="Helvetica" pitchFamily="2" charset="0"/>
              </a:rPr>
              <a:t>ν </a:t>
            </a:r>
            <a:r>
              <a:rPr lang="en-US" i="1" dirty="0">
                <a:effectLst/>
                <a:latin typeface="Helvetica" pitchFamily="2" charset="0"/>
              </a:rPr>
              <a:t>producing charged</a:t>
            </a:r>
            <a:r>
              <a:rPr lang="en-US" i="0" dirty="0">
                <a:effectLst/>
                <a:latin typeface="Helvetica" pitchFamily="2" charset="0"/>
              </a:rPr>
              <a:t> </a:t>
            </a:r>
            <a:r>
              <a:rPr lang="en-US" i="1" dirty="0">
                <a:effectLst/>
                <a:latin typeface="Helvetica" pitchFamily="2" charset="0"/>
              </a:rPr>
              <a:t>particles with a momentum of more than 100 GeV. </a:t>
            </a:r>
          </a:p>
        </p:txBody>
      </p:sp>
      <p:sp>
        <p:nvSpPr>
          <p:cNvPr id="4" name="Slide Number Placeholder 3"/>
          <p:cNvSpPr>
            <a:spLocks noGrp="1"/>
          </p:cNvSpPr>
          <p:nvPr>
            <p:ph type="sldNum" sz="quarter" idx="5"/>
          </p:nvPr>
        </p:nvSpPr>
        <p:spPr/>
        <p:txBody>
          <a:bodyPr/>
          <a:lstStyle/>
          <a:p>
            <a:fld id="{F063E15D-BC83-9849-9784-A638768582B2}" type="slidenum">
              <a:rPr lang="en-CH" smtClean="0"/>
              <a:t>8</a:t>
            </a:fld>
            <a:endParaRPr lang="en-CH"/>
          </a:p>
        </p:txBody>
      </p:sp>
    </p:spTree>
    <p:extLst>
      <p:ext uri="{BB962C8B-B14F-4D97-AF65-F5344CB8AC3E}">
        <p14:creationId xmlns:p14="http://schemas.microsoft.com/office/powerpoint/2010/main" val="4224010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52948" y="1122363"/>
            <a:ext cx="8117681" cy="2387600"/>
          </a:xfrm>
        </p:spPr>
        <p:txBody>
          <a:bodyPr anchor="b"/>
          <a:lstStyle>
            <a:lvl1pPr algn="ctr">
              <a:defRPr sz="5327"/>
            </a:lvl1pPr>
          </a:lstStyle>
          <a:p>
            <a:r>
              <a:rPr lang="en-GB"/>
              <a:t>Click to edit Master title style</a:t>
            </a:r>
            <a:endParaRPr lang="en-US" dirty="0"/>
          </a:p>
        </p:txBody>
      </p:sp>
      <p:sp>
        <p:nvSpPr>
          <p:cNvPr id="3" name="Subtitle 2"/>
          <p:cNvSpPr>
            <a:spLocks noGrp="1"/>
          </p:cNvSpPr>
          <p:nvPr>
            <p:ph type="subTitle" idx="1"/>
          </p:nvPr>
        </p:nvSpPr>
        <p:spPr>
          <a:xfrm>
            <a:off x="1352948" y="3602038"/>
            <a:ext cx="8117681" cy="1655762"/>
          </a:xfrm>
        </p:spPr>
        <p:txBody>
          <a:bodyPr/>
          <a:lstStyle>
            <a:lvl1pPr marL="0" indent="0" algn="ctr">
              <a:buNone/>
              <a:defRPr sz="2131"/>
            </a:lvl1pPr>
            <a:lvl2pPr marL="405909" indent="0" algn="ctr">
              <a:buNone/>
              <a:defRPr sz="1776"/>
            </a:lvl2pPr>
            <a:lvl3pPr marL="811819" indent="0" algn="ctr">
              <a:buNone/>
              <a:defRPr sz="1598"/>
            </a:lvl3pPr>
            <a:lvl4pPr marL="1217728" indent="0" algn="ctr">
              <a:buNone/>
              <a:defRPr sz="1420"/>
            </a:lvl4pPr>
            <a:lvl5pPr marL="1623638" indent="0" algn="ctr">
              <a:buNone/>
              <a:defRPr sz="1420"/>
            </a:lvl5pPr>
            <a:lvl6pPr marL="2029547" indent="0" algn="ctr">
              <a:buNone/>
              <a:defRPr sz="1420"/>
            </a:lvl6pPr>
            <a:lvl7pPr marL="2435456" indent="0" algn="ctr">
              <a:buNone/>
              <a:defRPr sz="1420"/>
            </a:lvl7pPr>
            <a:lvl8pPr marL="2841366" indent="0" algn="ctr">
              <a:buNone/>
              <a:defRPr sz="1420"/>
            </a:lvl8pPr>
            <a:lvl9pPr marL="3247275" indent="0" algn="ctr">
              <a:buNone/>
              <a:defRPr sz="142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en-US"/>
              <a:t>U. KOSE, ETH-Zurich</a:t>
            </a:r>
            <a:endParaRPr lang="en-CH"/>
          </a:p>
        </p:txBody>
      </p:sp>
      <p:sp>
        <p:nvSpPr>
          <p:cNvPr id="5" name="Footer Placeholder 4"/>
          <p:cNvSpPr>
            <a:spLocks noGrp="1"/>
          </p:cNvSpPr>
          <p:nvPr>
            <p:ph type="ftr" sz="quarter" idx="11"/>
          </p:nvPr>
        </p:nvSpPr>
        <p:spPr/>
        <p:txBody>
          <a:bodyPr/>
          <a:lstStyle/>
          <a:p>
            <a:r>
              <a:rPr lang="en-GB"/>
              <a:t>FPCP, 27-31 May 2024</a:t>
            </a:r>
            <a:endParaRPr lang="en-CH"/>
          </a:p>
        </p:txBody>
      </p:sp>
      <p:sp>
        <p:nvSpPr>
          <p:cNvPr id="6" name="Slide Number Placeholder 5"/>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249477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US"/>
              <a:t>U. KOSE, ETH-Zurich</a:t>
            </a:r>
            <a:endParaRPr lang="en-CH"/>
          </a:p>
        </p:txBody>
      </p:sp>
      <p:sp>
        <p:nvSpPr>
          <p:cNvPr id="5" name="Footer Placeholder 4"/>
          <p:cNvSpPr>
            <a:spLocks noGrp="1"/>
          </p:cNvSpPr>
          <p:nvPr>
            <p:ph type="ftr" sz="quarter" idx="11"/>
          </p:nvPr>
        </p:nvSpPr>
        <p:spPr/>
        <p:txBody>
          <a:bodyPr/>
          <a:lstStyle/>
          <a:p>
            <a:r>
              <a:rPr lang="en-GB"/>
              <a:t>FPCP, 27-31 May 2024</a:t>
            </a:r>
            <a:endParaRPr lang="en-CH"/>
          </a:p>
        </p:txBody>
      </p:sp>
      <p:sp>
        <p:nvSpPr>
          <p:cNvPr id="6" name="Slide Number Placeholder 5"/>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240871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45622" y="365125"/>
            <a:ext cx="2333833"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44122" y="365125"/>
            <a:ext cx="686620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US"/>
              <a:t>U. KOSE, ETH-Zurich</a:t>
            </a:r>
            <a:endParaRPr lang="en-CH"/>
          </a:p>
        </p:txBody>
      </p:sp>
      <p:sp>
        <p:nvSpPr>
          <p:cNvPr id="5" name="Footer Placeholder 4"/>
          <p:cNvSpPr>
            <a:spLocks noGrp="1"/>
          </p:cNvSpPr>
          <p:nvPr>
            <p:ph type="ftr" sz="quarter" idx="11"/>
          </p:nvPr>
        </p:nvSpPr>
        <p:spPr/>
        <p:txBody>
          <a:bodyPr/>
          <a:lstStyle/>
          <a:p>
            <a:r>
              <a:rPr lang="en-GB"/>
              <a:t>FPCP, 27-31 May 2024</a:t>
            </a:r>
            <a:endParaRPr lang="en-CH"/>
          </a:p>
        </p:txBody>
      </p:sp>
      <p:sp>
        <p:nvSpPr>
          <p:cNvPr id="6" name="Slide Number Placeholder 5"/>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1298684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US"/>
              <a:t>U. KOSE, ETH-Zurich</a:t>
            </a:r>
            <a:endParaRPr lang="en-CH"/>
          </a:p>
        </p:txBody>
      </p:sp>
      <p:sp>
        <p:nvSpPr>
          <p:cNvPr id="5" name="Footer Placeholder 4"/>
          <p:cNvSpPr>
            <a:spLocks noGrp="1"/>
          </p:cNvSpPr>
          <p:nvPr>
            <p:ph type="ftr" sz="quarter" idx="11"/>
          </p:nvPr>
        </p:nvSpPr>
        <p:spPr/>
        <p:txBody>
          <a:bodyPr/>
          <a:lstStyle/>
          <a:p>
            <a:r>
              <a:rPr lang="en-GB"/>
              <a:t>FPCP, 27-31 May 2024</a:t>
            </a:r>
            <a:endParaRPr lang="en-CH"/>
          </a:p>
        </p:txBody>
      </p:sp>
      <p:sp>
        <p:nvSpPr>
          <p:cNvPr id="6" name="Slide Number Placeholder 5"/>
          <p:cNvSpPr>
            <a:spLocks noGrp="1"/>
          </p:cNvSpPr>
          <p:nvPr>
            <p:ph type="sldNum" sz="quarter" idx="12"/>
          </p:nvPr>
        </p:nvSpPr>
        <p:spPr/>
        <p:txBody>
          <a:bodyPr/>
          <a:lstStyle/>
          <a:p>
            <a:fld id="{6A0A8C4E-6358-7F43-B91C-0B1C87FF9F73}" type="slidenum">
              <a:rPr lang="en-CH" smtClean="0"/>
              <a:t>‹#›</a:t>
            </a:fld>
            <a:endParaRPr lang="en-CH"/>
          </a:p>
        </p:txBody>
      </p:sp>
      <p:pic>
        <p:nvPicPr>
          <p:cNvPr id="7" name="Picture 6" descr="A black and white logo&#10;&#10;Description automatically generated">
            <a:extLst>
              <a:ext uri="{FF2B5EF4-FFF2-40B4-BE49-F238E27FC236}">
                <a16:creationId xmlns:a16="http://schemas.microsoft.com/office/drawing/2014/main" id="{9B32F049-76C4-90E8-9A60-42272BE21167}"/>
              </a:ext>
            </a:extLst>
          </p:cNvPr>
          <p:cNvPicPr>
            <a:picLocks noChangeAspect="1"/>
          </p:cNvPicPr>
          <p:nvPr userDrawn="1"/>
        </p:nvPicPr>
        <p:blipFill>
          <a:blip r:embed="rId2"/>
          <a:stretch>
            <a:fillRect/>
          </a:stretch>
        </p:blipFill>
        <p:spPr>
          <a:xfrm>
            <a:off x="8082837" y="6376299"/>
            <a:ext cx="1310334" cy="414535"/>
          </a:xfrm>
          <a:prstGeom prst="rect">
            <a:avLst/>
          </a:prstGeom>
        </p:spPr>
      </p:pic>
    </p:spTree>
    <p:extLst>
      <p:ext uri="{BB962C8B-B14F-4D97-AF65-F5344CB8AC3E}">
        <p14:creationId xmlns:p14="http://schemas.microsoft.com/office/powerpoint/2010/main" val="1599591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40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8485" y="1709741"/>
            <a:ext cx="9335333" cy="2852737"/>
          </a:xfrm>
        </p:spPr>
        <p:txBody>
          <a:bodyPr anchor="b"/>
          <a:lstStyle>
            <a:lvl1pPr>
              <a:defRPr sz="5327"/>
            </a:lvl1pPr>
          </a:lstStyle>
          <a:p>
            <a:r>
              <a:rPr lang="en-GB"/>
              <a:t>Click to edit Master title style</a:t>
            </a:r>
            <a:endParaRPr lang="en-US" dirty="0"/>
          </a:p>
        </p:txBody>
      </p:sp>
      <p:sp>
        <p:nvSpPr>
          <p:cNvPr id="3" name="Text Placeholder 2"/>
          <p:cNvSpPr>
            <a:spLocks noGrp="1"/>
          </p:cNvSpPr>
          <p:nvPr>
            <p:ph type="body" idx="1"/>
          </p:nvPr>
        </p:nvSpPr>
        <p:spPr>
          <a:xfrm>
            <a:off x="738485" y="4589466"/>
            <a:ext cx="9335333" cy="1500187"/>
          </a:xfrm>
        </p:spPr>
        <p:txBody>
          <a:bodyPr/>
          <a:lstStyle>
            <a:lvl1pPr marL="0" indent="0">
              <a:buNone/>
              <a:defRPr sz="2131">
                <a:solidFill>
                  <a:schemeClr val="tx1">
                    <a:tint val="75000"/>
                  </a:schemeClr>
                </a:solidFill>
              </a:defRPr>
            </a:lvl1pPr>
            <a:lvl2pPr marL="405909" indent="0">
              <a:buNone/>
              <a:defRPr sz="1776">
                <a:solidFill>
                  <a:schemeClr val="tx1">
                    <a:tint val="75000"/>
                  </a:schemeClr>
                </a:solidFill>
              </a:defRPr>
            </a:lvl2pPr>
            <a:lvl3pPr marL="811819" indent="0">
              <a:buNone/>
              <a:defRPr sz="1598">
                <a:solidFill>
                  <a:schemeClr val="tx1">
                    <a:tint val="75000"/>
                  </a:schemeClr>
                </a:solidFill>
              </a:defRPr>
            </a:lvl3pPr>
            <a:lvl4pPr marL="1217728" indent="0">
              <a:buNone/>
              <a:defRPr sz="1420">
                <a:solidFill>
                  <a:schemeClr val="tx1">
                    <a:tint val="75000"/>
                  </a:schemeClr>
                </a:solidFill>
              </a:defRPr>
            </a:lvl4pPr>
            <a:lvl5pPr marL="1623638" indent="0">
              <a:buNone/>
              <a:defRPr sz="1420">
                <a:solidFill>
                  <a:schemeClr val="tx1">
                    <a:tint val="75000"/>
                  </a:schemeClr>
                </a:solidFill>
              </a:defRPr>
            </a:lvl5pPr>
            <a:lvl6pPr marL="2029547" indent="0">
              <a:buNone/>
              <a:defRPr sz="1420">
                <a:solidFill>
                  <a:schemeClr val="tx1">
                    <a:tint val="75000"/>
                  </a:schemeClr>
                </a:solidFill>
              </a:defRPr>
            </a:lvl6pPr>
            <a:lvl7pPr marL="2435456" indent="0">
              <a:buNone/>
              <a:defRPr sz="1420">
                <a:solidFill>
                  <a:schemeClr val="tx1">
                    <a:tint val="75000"/>
                  </a:schemeClr>
                </a:solidFill>
              </a:defRPr>
            </a:lvl7pPr>
            <a:lvl8pPr marL="2841366" indent="0">
              <a:buNone/>
              <a:defRPr sz="1420">
                <a:solidFill>
                  <a:schemeClr val="tx1">
                    <a:tint val="75000"/>
                  </a:schemeClr>
                </a:solidFill>
              </a:defRPr>
            </a:lvl8pPr>
            <a:lvl9pPr marL="3247275" indent="0">
              <a:buNone/>
              <a:defRPr sz="142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US"/>
              <a:t>U. KOSE, ETH-Zurich</a:t>
            </a:r>
            <a:endParaRPr lang="en-CH"/>
          </a:p>
        </p:txBody>
      </p:sp>
      <p:sp>
        <p:nvSpPr>
          <p:cNvPr id="5" name="Footer Placeholder 4"/>
          <p:cNvSpPr>
            <a:spLocks noGrp="1"/>
          </p:cNvSpPr>
          <p:nvPr>
            <p:ph type="ftr" sz="quarter" idx="11"/>
          </p:nvPr>
        </p:nvSpPr>
        <p:spPr/>
        <p:txBody>
          <a:bodyPr/>
          <a:lstStyle/>
          <a:p>
            <a:r>
              <a:rPr lang="en-GB"/>
              <a:t>FPCP, 27-31 May 2024</a:t>
            </a:r>
            <a:endParaRPr lang="en-CH"/>
          </a:p>
        </p:txBody>
      </p:sp>
      <p:sp>
        <p:nvSpPr>
          <p:cNvPr id="6" name="Slide Number Placeholder 5"/>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1424269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744122" y="1825625"/>
            <a:ext cx="4600019"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479436" y="1825625"/>
            <a:ext cx="4600019"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r>
              <a:rPr lang="en-US"/>
              <a:t>U. KOSE, ETH-Zurich</a:t>
            </a:r>
            <a:endParaRPr lang="en-CH"/>
          </a:p>
        </p:txBody>
      </p:sp>
      <p:sp>
        <p:nvSpPr>
          <p:cNvPr id="6" name="Footer Placeholder 5"/>
          <p:cNvSpPr>
            <a:spLocks noGrp="1"/>
          </p:cNvSpPr>
          <p:nvPr>
            <p:ph type="ftr" sz="quarter" idx="11"/>
          </p:nvPr>
        </p:nvSpPr>
        <p:spPr/>
        <p:txBody>
          <a:bodyPr/>
          <a:lstStyle/>
          <a:p>
            <a:r>
              <a:rPr lang="en-GB"/>
              <a:t>FPCP, 27-31 May 2024</a:t>
            </a:r>
            <a:endParaRPr lang="en-CH"/>
          </a:p>
        </p:txBody>
      </p:sp>
      <p:sp>
        <p:nvSpPr>
          <p:cNvPr id="7" name="Slide Number Placeholder 6"/>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845134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5532" y="365126"/>
            <a:ext cx="9335333"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745532" y="1681163"/>
            <a:ext cx="4578879" cy="823912"/>
          </a:xfrm>
        </p:spPr>
        <p:txBody>
          <a:bodyPr anchor="b"/>
          <a:lstStyle>
            <a:lvl1pPr marL="0" indent="0">
              <a:buNone/>
              <a:defRPr sz="2131" b="1"/>
            </a:lvl1pPr>
            <a:lvl2pPr marL="405909" indent="0">
              <a:buNone/>
              <a:defRPr sz="1776" b="1"/>
            </a:lvl2pPr>
            <a:lvl3pPr marL="811819" indent="0">
              <a:buNone/>
              <a:defRPr sz="1598" b="1"/>
            </a:lvl3pPr>
            <a:lvl4pPr marL="1217728" indent="0">
              <a:buNone/>
              <a:defRPr sz="1420" b="1"/>
            </a:lvl4pPr>
            <a:lvl5pPr marL="1623638" indent="0">
              <a:buNone/>
              <a:defRPr sz="1420" b="1"/>
            </a:lvl5pPr>
            <a:lvl6pPr marL="2029547" indent="0">
              <a:buNone/>
              <a:defRPr sz="1420" b="1"/>
            </a:lvl6pPr>
            <a:lvl7pPr marL="2435456" indent="0">
              <a:buNone/>
              <a:defRPr sz="1420" b="1"/>
            </a:lvl7pPr>
            <a:lvl8pPr marL="2841366" indent="0">
              <a:buNone/>
              <a:defRPr sz="1420" b="1"/>
            </a:lvl8pPr>
            <a:lvl9pPr marL="3247275" indent="0">
              <a:buNone/>
              <a:defRPr sz="1420" b="1"/>
            </a:lvl9pPr>
          </a:lstStyle>
          <a:p>
            <a:pPr lvl="0"/>
            <a:r>
              <a:rPr lang="en-GB"/>
              <a:t>Click to edit Master text styles</a:t>
            </a:r>
          </a:p>
        </p:txBody>
      </p:sp>
      <p:sp>
        <p:nvSpPr>
          <p:cNvPr id="4" name="Content Placeholder 3"/>
          <p:cNvSpPr>
            <a:spLocks noGrp="1"/>
          </p:cNvSpPr>
          <p:nvPr>
            <p:ph sz="half" idx="2"/>
          </p:nvPr>
        </p:nvSpPr>
        <p:spPr>
          <a:xfrm>
            <a:off x="745532" y="2505075"/>
            <a:ext cx="4578879"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479436" y="1681163"/>
            <a:ext cx="4601429" cy="823912"/>
          </a:xfrm>
        </p:spPr>
        <p:txBody>
          <a:bodyPr anchor="b"/>
          <a:lstStyle>
            <a:lvl1pPr marL="0" indent="0">
              <a:buNone/>
              <a:defRPr sz="2131" b="1"/>
            </a:lvl1pPr>
            <a:lvl2pPr marL="405909" indent="0">
              <a:buNone/>
              <a:defRPr sz="1776" b="1"/>
            </a:lvl2pPr>
            <a:lvl3pPr marL="811819" indent="0">
              <a:buNone/>
              <a:defRPr sz="1598" b="1"/>
            </a:lvl3pPr>
            <a:lvl4pPr marL="1217728" indent="0">
              <a:buNone/>
              <a:defRPr sz="1420" b="1"/>
            </a:lvl4pPr>
            <a:lvl5pPr marL="1623638" indent="0">
              <a:buNone/>
              <a:defRPr sz="1420" b="1"/>
            </a:lvl5pPr>
            <a:lvl6pPr marL="2029547" indent="0">
              <a:buNone/>
              <a:defRPr sz="1420" b="1"/>
            </a:lvl6pPr>
            <a:lvl7pPr marL="2435456" indent="0">
              <a:buNone/>
              <a:defRPr sz="1420" b="1"/>
            </a:lvl7pPr>
            <a:lvl8pPr marL="2841366" indent="0">
              <a:buNone/>
              <a:defRPr sz="1420" b="1"/>
            </a:lvl8pPr>
            <a:lvl9pPr marL="3247275" indent="0">
              <a:buNone/>
              <a:defRPr sz="1420" b="1"/>
            </a:lvl9pPr>
          </a:lstStyle>
          <a:p>
            <a:pPr lvl="0"/>
            <a:r>
              <a:rPr lang="en-GB"/>
              <a:t>Click to edit Master text styles</a:t>
            </a:r>
          </a:p>
        </p:txBody>
      </p:sp>
      <p:sp>
        <p:nvSpPr>
          <p:cNvPr id="6" name="Content Placeholder 5"/>
          <p:cNvSpPr>
            <a:spLocks noGrp="1"/>
          </p:cNvSpPr>
          <p:nvPr>
            <p:ph sz="quarter" idx="4"/>
          </p:nvPr>
        </p:nvSpPr>
        <p:spPr>
          <a:xfrm>
            <a:off x="5479436" y="2505075"/>
            <a:ext cx="4601429"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r>
              <a:rPr lang="en-US"/>
              <a:t>U. KOSE, ETH-Zurich</a:t>
            </a:r>
            <a:endParaRPr lang="en-CH"/>
          </a:p>
        </p:txBody>
      </p:sp>
      <p:sp>
        <p:nvSpPr>
          <p:cNvPr id="8" name="Footer Placeholder 7"/>
          <p:cNvSpPr>
            <a:spLocks noGrp="1"/>
          </p:cNvSpPr>
          <p:nvPr>
            <p:ph type="ftr" sz="quarter" idx="11"/>
          </p:nvPr>
        </p:nvSpPr>
        <p:spPr/>
        <p:txBody>
          <a:bodyPr/>
          <a:lstStyle/>
          <a:p>
            <a:r>
              <a:rPr lang="en-GB"/>
              <a:t>FPCP, 27-31 May 2024</a:t>
            </a:r>
            <a:endParaRPr lang="en-CH"/>
          </a:p>
        </p:txBody>
      </p:sp>
      <p:sp>
        <p:nvSpPr>
          <p:cNvPr id="9" name="Slide Number Placeholder 8"/>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398774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US"/>
              <a:t>U. KOSE, ETH-Zurich</a:t>
            </a:r>
            <a:endParaRPr lang="en-CH"/>
          </a:p>
        </p:txBody>
      </p:sp>
      <p:sp>
        <p:nvSpPr>
          <p:cNvPr id="4" name="Footer Placeholder 3"/>
          <p:cNvSpPr>
            <a:spLocks noGrp="1"/>
          </p:cNvSpPr>
          <p:nvPr>
            <p:ph type="ftr" sz="quarter" idx="11"/>
          </p:nvPr>
        </p:nvSpPr>
        <p:spPr/>
        <p:txBody>
          <a:bodyPr/>
          <a:lstStyle/>
          <a:p>
            <a:r>
              <a:rPr lang="en-GB"/>
              <a:t>FPCP, 27-31 May 2024</a:t>
            </a:r>
            <a:endParaRPr lang="en-CH"/>
          </a:p>
        </p:txBody>
      </p:sp>
      <p:sp>
        <p:nvSpPr>
          <p:cNvPr id="5" name="Slide Number Placeholder 4"/>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2688215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U. KOSE, ETH-Zurich</a:t>
            </a:r>
            <a:endParaRPr lang="en-CH"/>
          </a:p>
        </p:txBody>
      </p:sp>
      <p:sp>
        <p:nvSpPr>
          <p:cNvPr id="3" name="Footer Placeholder 2"/>
          <p:cNvSpPr>
            <a:spLocks noGrp="1"/>
          </p:cNvSpPr>
          <p:nvPr>
            <p:ph type="ftr" sz="quarter" idx="11"/>
          </p:nvPr>
        </p:nvSpPr>
        <p:spPr/>
        <p:txBody>
          <a:bodyPr/>
          <a:lstStyle/>
          <a:p>
            <a:r>
              <a:rPr lang="en-GB"/>
              <a:t>FPCP, 27-31 May 2024</a:t>
            </a:r>
            <a:endParaRPr lang="en-CH"/>
          </a:p>
        </p:txBody>
      </p:sp>
      <p:sp>
        <p:nvSpPr>
          <p:cNvPr id="4" name="Slide Number Placeholder 3"/>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347609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5531" y="457200"/>
            <a:ext cx="3490884" cy="1600200"/>
          </a:xfrm>
        </p:spPr>
        <p:txBody>
          <a:bodyPr anchor="b"/>
          <a:lstStyle>
            <a:lvl1pPr>
              <a:defRPr sz="2841"/>
            </a:lvl1pPr>
          </a:lstStyle>
          <a:p>
            <a:r>
              <a:rPr lang="en-GB"/>
              <a:t>Click to edit Master title style</a:t>
            </a:r>
            <a:endParaRPr lang="en-US" dirty="0"/>
          </a:p>
        </p:txBody>
      </p:sp>
      <p:sp>
        <p:nvSpPr>
          <p:cNvPr id="3" name="Content Placeholder 2"/>
          <p:cNvSpPr>
            <a:spLocks noGrp="1"/>
          </p:cNvSpPr>
          <p:nvPr>
            <p:ph idx="1"/>
          </p:nvPr>
        </p:nvSpPr>
        <p:spPr>
          <a:xfrm>
            <a:off x="4601429" y="987426"/>
            <a:ext cx="5479435" cy="4873625"/>
          </a:xfrm>
        </p:spPr>
        <p:txBody>
          <a:bodyPr/>
          <a:lstStyle>
            <a:lvl1pPr>
              <a:defRPr sz="2841"/>
            </a:lvl1pPr>
            <a:lvl2pPr>
              <a:defRPr sz="2486"/>
            </a:lvl2pPr>
            <a:lvl3pPr>
              <a:defRPr sz="2131"/>
            </a:lvl3pPr>
            <a:lvl4pPr>
              <a:defRPr sz="1776"/>
            </a:lvl4pPr>
            <a:lvl5pPr>
              <a:defRPr sz="1776"/>
            </a:lvl5pPr>
            <a:lvl6pPr>
              <a:defRPr sz="1776"/>
            </a:lvl6pPr>
            <a:lvl7pPr>
              <a:defRPr sz="1776"/>
            </a:lvl7pPr>
            <a:lvl8pPr>
              <a:defRPr sz="1776"/>
            </a:lvl8pPr>
            <a:lvl9pPr>
              <a:defRPr sz="177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45531" y="2057400"/>
            <a:ext cx="3490884" cy="3811588"/>
          </a:xfrm>
        </p:spPr>
        <p:txBody>
          <a:bodyPr/>
          <a:lstStyle>
            <a:lvl1pPr marL="0" indent="0">
              <a:buNone/>
              <a:defRPr sz="1420"/>
            </a:lvl1pPr>
            <a:lvl2pPr marL="405909" indent="0">
              <a:buNone/>
              <a:defRPr sz="1243"/>
            </a:lvl2pPr>
            <a:lvl3pPr marL="811819" indent="0">
              <a:buNone/>
              <a:defRPr sz="1065"/>
            </a:lvl3pPr>
            <a:lvl4pPr marL="1217728" indent="0">
              <a:buNone/>
              <a:defRPr sz="888"/>
            </a:lvl4pPr>
            <a:lvl5pPr marL="1623638" indent="0">
              <a:buNone/>
              <a:defRPr sz="888"/>
            </a:lvl5pPr>
            <a:lvl6pPr marL="2029547" indent="0">
              <a:buNone/>
              <a:defRPr sz="888"/>
            </a:lvl6pPr>
            <a:lvl7pPr marL="2435456" indent="0">
              <a:buNone/>
              <a:defRPr sz="888"/>
            </a:lvl7pPr>
            <a:lvl8pPr marL="2841366" indent="0">
              <a:buNone/>
              <a:defRPr sz="888"/>
            </a:lvl8pPr>
            <a:lvl9pPr marL="3247275" indent="0">
              <a:buNone/>
              <a:defRPr sz="888"/>
            </a:lvl9pPr>
          </a:lstStyle>
          <a:p>
            <a:pPr lvl="0"/>
            <a:r>
              <a:rPr lang="en-GB"/>
              <a:t>Click to edit Master text styles</a:t>
            </a:r>
          </a:p>
        </p:txBody>
      </p:sp>
      <p:sp>
        <p:nvSpPr>
          <p:cNvPr id="5" name="Date Placeholder 4"/>
          <p:cNvSpPr>
            <a:spLocks noGrp="1"/>
          </p:cNvSpPr>
          <p:nvPr>
            <p:ph type="dt" sz="half" idx="10"/>
          </p:nvPr>
        </p:nvSpPr>
        <p:spPr/>
        <p:txBody>
          <a:bodyPr/>
          <a:lstStyle/>
          <a:p>
            <a:r>
              <a:rPr lang="en-US"/>
              <a:t>U. KOSE, ETH-Zurich</a:t>
            </a:r>
            <a:endParaRPr lang="en-CH"/>
          </a:p>
        </p:txBody>
      </p:sp>
      <p:sp>
        <p:nvSpPr>
          <p:cNvPr id="6" name="Footer Placeholder 5"/>
          <p:cNvSpPr>
            <a:spLocks noGrp="1"/>
          </p:cNvSpPr>
          <p:nvPr>
            <p:ph type="ftr" sz="quarter" idx="11"/>
          </p:nvPr>
        </p:nvSpPr>
        <p:spPr/>
        <p:txBody>
          <a:bodyPr/>
          <a:lstStyle/>
          <a:p>
            <a:r>
              <a:rPr lang="en-GB"/>
              <a:t>FPCP, 27-31 May 2024</a:t>
            </a:r>
            <a:endParaRPr lang="en-CH"/>
          </a:p>
        </p:txBody>
      </p:sp>
      <p:sp>
        <p:nvSpPr>
          <p:cNvPr id="7" name="Slide Number Placeholder 6"/>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35168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5531" y="457200"/>
            <a:ext cx="3490884" cy="1600200"/>
          </a:xfrm>
        </p:spPr>
        <p:txBody>
          <a:bodyPr anchor="b"/>
          <a:lstStyle>
            <a:lvl1pPr>
              <a:defRPr sz="2841"/>
            </a:lvl1pPr>
          </a:lstStyle>
          <a:p>
            <a:r>
              <a:rPr lang="en-GB"/>
              <a:t>Click to edit Master title style</a:t>
            </a:r>
            <a:endParaRPr lang="en-US" dirty="0"/>
          </a:p>
        </p:txBody>
      </p:sp>
      <p:sp>
        <p:nvSpPr>
          <p:cNvPr id="3" name="Picture Placeholder 2"/>
          <p:cNvSpPr>
            <a:spLocks noGrp="1" noChangeAspect="1"/>
          </p:cNvSpPr>
          <p:nvPr>
            <p:ph type="pic" idx="1"/>
          </p:nvPr>
        </p:nvSpPr>
        <p:spPr>
          <a:xfrm>
            <a:off x="4601429" y="987426"/>
            <a:ext cx="5479435" cy="4873625"/>
          </a:xfrm>
        </p:spPr>
        <p:txBody>
          <a:bodyPr anchor="t"/>
          <a:lstStyle>
            <a:lvl1pPr marL="0" indent="0">
              <a:buNone/>
              <a:defRPr sz="2841"/>
            </a:lvl1pPr>
            <a:lvl2pPr marL="405909" indent="0">
              <a:buNone/>
              <a:defRPr sz="2486"/>
            </a:lvl2pPr>
            <a:lvl3pPr marL="811819" indent="0">
              <a:buNone/>
              <a:defRPr sz="2131"/>
            </a:lvl3pPr>
            <a:lvl4pPr marL="1217728" indent="0">
              <a:buNone/>
              <a:defRPr sz="1776"/>
            </a:lvl4pPr>
            <a:lvl5pPr marL="1623638" indent="0">
              <a:buNone/>
              <a:defRPr sz="1776"/>
            </a:lvl5pPr>
            <a:lvl6pPr marL="2029547" indent="0">
              <a:buNone/>
              <a:defRPr sz="1776"/>
            </a:lvl6pPr>
            <a:lvl7pPr marL="2435456" indent="0">
              <a:buNone/>
              <a:defRPr sz="1776"/>
            </a:lvl7pPr>
            <a:lvl8pPr marL="2841366" indent="0">
              <a:buNone/>
              <a:defRPr sz="1776"/>
            </a:lvl8pPr>
            <a:lvl9pPr marL="3247275" indent="0">
              <a:buNone/>
              <a:defRPr sz="1776"/>
            </a:lvl9pPr>
          </a:lstStyle>
          <a:p>
            <a:r>
              <a:rPr lang="en-GB"/>
              <a:t>Click icon to add picture</a:t>
            </a:r>
            <a:endParaRPr lang="en-US" dirty="0"/>
          </a:p>
        </p:txBody>
      </p:sp>
      <p:sp>
        <p:nvSpPr>
          <p:cNvPr id="4" name="Text Placeholder 3"/>
          <p:cNvSpPr>
            <a:spLocks noGrp="1"/>
          </p:cNvSpPr>
          <p:nvPr>
            <p:ph type="body" sz="half" idx="2"/>
          </p:nvPr>
        </p:nvSpPr>
        <p:spPr>
          <a:xfrm>
            <a:off x="745531" y="2057400"/>
            <a:ext cx="3490884" cy="3811588"/>
          </a:xfrm>
        </p:spPr>
        <p:txBody>
          <a:bodyPr/>
          <a:lstStyle>
            <a:lvl1pPr marL="0" indent="0">
              <a:buNone/>
              <a:defRPr sz="1420"/>
            </a:lvl1pPr>
            <a:lvl2pPr marL="405909" indent="0">
              <a:buNone/>
              <a:defRPr sz="1243"/>
            </a:lvl2pPr>
            <a:lvl3pPr marL="811819" indent="0">
              <a:buNone/>
              <a:defRPr sz="1065"/>
            </a:lvl3pPr>
            <a:lvl4pPr marL="1217728" indent="0">
              <a:buNone/>
              <a:defRPr sz="888"/>
            </a:lvl4pPr>
            <a:lvl5pPr marL="1623638" indent="0">
              <a:buNone/>
              <a:defRPr sz="888"/>
            </a:lvl5pPr>
            <a:lvl6pPr marL="2029547" indent="0">
              <a:buNone/>
              <a:defRPr sz="888"/>
            </a:lvl6pPr>
            <a:lvl7pPr marL="2435456" indent="0">
              <a:buNone/>
              <a:defRPr sz="888"/>
            </a:lvl7pPr>
            <a:lvl8pPr marL="2841366" indent="0">
              <a:buNone/>
              <a:defRPr sz="888"/>
            </a:lvl8pPr>
            <a:lvl9pPr marL="3247275" indent="0">
              <a:buNone/>
              <a:defRPr sz="888"/>
            </a:lvl9pPr>
          </a:lstStyle>
          <a:p>
            <a:pPr lvl="0"/>
            <a:r>
              <a:rPr lang="en-GB"/>
              <a:t>Click to edit Master text styles</a:t>
            </a:r>
          </a:p>
        </p:txBody>
      </p:sp>
      <p:sp>
        <p:nvSpPr>
          <p:cNvPr id="5" name="Date Placeholder 4"/>
          <p:cNvSpPr>
            <a:spLocks noGrp="1"/>
          </p:cNvSpPr>
          <p:nvPr>
            <p:ph type="dt" sz="half" idx="10"/>
          </p:nvPr>
        </p:nvSpPr>
        <p:spPr/>
        <p:txBody>
          <a:bodyPr/>
          <a:lstStyle/>
          <a:p>
            <a:r>
              <a:rPr lang="en-US"/>
              <a:t>U. KOSE, ETH-Zurich</a:t>
            </a:r>
            <a:endParaRPr lang="en-CH"/>
          </a:p>
        </p:txBody>
      </p:sp>
      <p:sp>
        <p:nvSpPr>
          <p:cNvPr id="6" name="Footer Placeholder 5"/>
          <p:cNvSpPr>
            <a:spLocks noGrp="1"/>
          </p:cNvSpPr>
          <p:nvPr>
            <p:ph type="ftr" sz="quarter" idx="11"/>
          </p:nvPr>
        </p:nvSpPr>
        <p:spPr/>
        <p:txBody>
          <a:bodyPr/>
          <a:lstStyle/>
          <a:p>
            <a:r>
              <a:rPr lang="en-GB"/>
              <a:t>FPCP, 27-31 May 2024</a:t>
            </a:r>
            <a:endParaRPr lang="en-CH"/>
          </a:p>
        </p:txBody>
      </p:sp>
      <p:sp>
        <p:nvSpPr>
          <p:cNvPr id="7" name="Slide Number Placeholder 6"/>
          <p:cNvSpPr>
            <a:spLocks noGrp="1"/>
          </p:cNvSpPr>
          <p:nvPr>
            <p:ph type="sldNum" sz="quarter" idx="12"/>
          </p:nvPr>
        </p:nvSpPr>
        <p:spPr/>
        <p:txBody>
          <a:bodyPr/>
          <a:lstStyle/>
          <a:p>
            <a:fld id="{6A0A8C4E-6358-7F43-B91C-0B1C87FF9F73}" type="slidenum">
              <a:rPr lang="en-CH" smtClean="0"/>
              <a:t>‹#›</a:t>
            </a:fld>
            <a:endParaRPr lang="en-CH"/>
          </a:p>
        </p:txBody>
      </p:sp>
    </p:spTree>
    <p:extLst>
      <p:ext uri="{BB962C8B-B14F-4D97-AF65-F5344CB8AC3E}">
        <p14:creationId xmlns:p14="http://schemas.microsoft.com/office/powerpoint/2010/main" val="1265074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122" y="365126"/>
            <a:ext cx="9335333"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744122" y="1825625"/>
            <a:ext cx="9335333"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44121" y="6356353"/>
            <a:ext cx="2435304" cy="365125"/>
          </a:xfrm>
          <a:prstGeom prst="rect">
            <a:avLst/>
          </a:prstGeom>
        </p:spPr>
        <p:txBody>
          <a:bodyPr vert="horz" lIns="91440" tIns="45720" rIns="91440" bIns="45720" rtlCol="0" anchor="ctr"/>
          <a:lstStyle>
            <a:lvl1pPr algn="l">
              <a:defRPr sz="1065">
                <a:solidFill>
                  <a:schemeClr val="tx1">
                    <a:tint val="75000"/>
                  </a:schemeClr>
                </a:solidFill>
              </a:defRPr>
            </a:lvl1pPr>
          </a:lstStyle>
          <a:p>
            <a:r>
              <a:rPr lang="en-US"/>
              <a:t>U. KOSE, ETH-Zurich</a:t>
            </a:r>
            <a:endParaRPr lang="en-CH"/>
          </a:p>
        </p:txBody>
      </p:sp>
      <p:sp>
        <p:nvSpPr>
          <p:cNvPr id="5" name="Footer Placeholder 4"/>
          <p:cNvSpPr>
            <a:spLocks noGrp="1"/>
          </p:cNvSpPr>
          <p:nvPr>
            <p:ph type="ftr" sz="quarter" idx="3"/>
          </p:nvPr>
        </p:nvSpPr>
        <p:spPr>
          <a:xfrm>
            <a:off x="3585310" y="6356353"/>
            <a:ext cx="3652957" cy="365125"/>
          </a:xfrm>
          <a:prstGeom prst="rect">
            <a:avLst/>
          </a:prstGeom>
        </p:spPr>
        <p:txBody>
          <a:bodyPr vert="horz" lIns="91440" tIns="45720" rIns="91440" bIns="45720" rtlCol="0" anchor="ctr"/>
          <a:lstStyle>
            <a:lvl1pPr algn="ctr">
              <a:defRPr sz="1065">
                <a:solidFill>
                  <a:schemeClr val="tx1">
                    <a:tint val="75000"/>
                  </a:schemeClr>
                </a:solidFill>
              </a:defRPr>
            </a:lvl1pPr>
          </a:lstStyle>
          <a:p>
            <a:r>
              <a:rPr lang="en-GB"/>
              <a:t>FPCP, 27-31 May 2024</a:t>
            </a:r>
            <a:endParaRPr lang="en-CH"/>
          </a:p>
        </p:txBody>
      </p:sp>
      <p:sp>
        <p:nvSpPr>
          <p:cNvPr id="6" name="Slide Number Placeholder 5"/>
          <p:cNvSpPr>
            <a:spLocks noGrp="1"/>
          </p:cNvSpPr>
          <p:nvPr>
            <p:ph type="sldNum" sz="quarter" idx="4"/>
          </p:nvPr>
        </p:nvSpPr>
        <p:spPr>
          <a:xfrm>
            <a:off x="7644150" y="6356353"/>
            <a:ext cx="2435304" cy="365125"/>
          </a:xfrm>
          <a:prstGeom prst="rect">
            <a:avLst/>
          </a:prstGeom>
        </p:spPr>
        <p:txBody>
          <a:bodyPr vert="horz" lIns="91440" tIns="45720" rIns="91440" bIns="45720" rtlCol="0" anchor="ctr"/>
          <a:lstStyle>
            <a:lvl1pPr algn="r">
              <a:defRPr sz="1065">
                <a:solidFill>
                  <a:schemeClr val="tx1">
                    <a:tint val="75000"/>
                  </a:schemeClr>
                </a:solidFill>
              </a:defRPr>
            </a:lvl1pPr>
          </a:lstStyle>
          <a:p>
            <a:fld id="{6A0A8C4E-6358-7F43-B91C-0B1C87FF9F73}" type="slidenum">
              <a:rPr lang="en-CH" smtClean="0"/>
              <a:t>‹#›</a:t>
            </a:fld>
            <a:endParaRPr lang="en-CH"/>
          </a:p>
        </p:txBody>
      </p:sp>
    </p:spTree>
    <p:extLst>
      <p:ext uri="{BB962C8B-B14F-4D97-AF65-F5344CB8AC3E}">
        <p14:creationId xmlns:p14="http://schemas.microsoft.com/office/powerpoint/2010/main" val="529222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811819" rtl="0" eaLnBrk="1" latinLnBrk="0" hangingPunct="1">
        <a:lnSpc>
          <a:spcPct val="90000"/>
        </a:lnSpc>
        <a:spcBef>
          <a:spcPct val="0"/>
        </a:spcBef>
        <a:buNone/>
        <a:defRPr sz="3906" kern="1200">
          <a:solidFill>
            <a:schemeClr val="tx1"/>
          </a:solidFill>
          <a:latin typeface="+mj-lt"/>
          <a:ea typeface="+mj-ea"/>
          <a:cs typeface="+mj-cs"/>
        </a:defRPr>
      </a:lvl1pPr>
    </p:titleStyle>
    <p:bodyStyle>
      <a:lvl1pPr marL="202955" indent="-202955" algn="l" defTabSz="811819" rtl="0" eaLnBrk="1" latinLnBrk="0" hangingPunct="1">
        <a:lnSpc>
          <a:spcPct val="90000"/>
        </a:lnSpc>
        <a:spcBef>
          <a:spcPts val="888"/>
        </a:spcBef>
        <a:buFont typeface="Arial" panose="020B0604020202020204" pitchFamily="34" charset="0"/>
        <a:buChar char="•"/>
        <a:defRPr sz="2486" kern="1200">
          <a:solidFill>
            <a:schemeClr val="tx1"/>
          </a:solidFill>
          <a:latin typeface="+mn-lt"/>
          <a:ea typeface="+mn-ea"/>
          <a:cs typeface="+mn-cs"/>
        </a:defRPr>
      </a:lvl1pPr>
      <a:lvl2pPr marL="608864" indent="-202955" algn="l" defTabSz="811819" rtl="0" eaLnBrk="1" latinLnBrk="0" hangingPunct="1">
        <a:lnSpc>
          <a:spcPct val="90000"/>
        </a:lnSpc>
        <a:spcBef>
          <a:spcPts val="444"/>
        </a:spcBef>
        <a:buFont typeface="Arial" panose="020B0604020202020204" pitchFamily="34" charset="0"/>
        <a:buChar char="•"/>
        <a:defRPr sz="2131" kern="1200">
          <a:solidFill>
            <a:schemeClr val="tx1"/>
          </a:solidFill>
          <a:latin typeface="+mn-lt"/>
          <a:ea typeface="+mn-ea"/>
          <a:cs typeface="+mn-cs"/>
        </a:defRPr>
      </a:lvl2pPr>
      <a:lvl3pPr marL="1014773" indent="-202955" algn="l" defTabSz="811819" rtl="0" eaLnBrk="1" latinLnBrk="0" hangingPunct="1">
        <a:lnSpc>
          <a:spcPct val="90000"/>
        </a:lnSpc>
        <a:spcBef>
          <a:spcPts val="444"/>
        </a:spcBef>
        <a:buFont typeface="Arial" panose="020B0604020202020204" pitchFamily="34" charset="0"/>
        <a:buChar char="•"/>
        <a:defRPr sz="1776" kern="1200">
          <a:solidFill>
            <a:schemeClr val="tx1"/>
          </a:solidFill>
          <a:latin typeface="+mn-lt"/>
          <a:ea typeface="+mn-ea"/>
          <a:cs typeface="+mn-cs"/>
        </a:defRPr>
      </a:lvl3pPr>
      <a:lvl4pPr marL="1420683"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4pPr>
      <a:lvl5pPr marL="1826593"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5pPr>
      <a:lvl6pPr marL="2232502"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6pPr>
      <a:lvl7pPr marL="2638411"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7pPr>
      <a:lvl8pPr marL="3044320"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8pPr>
      <a:lvl9pPr marL="3450230" indent="-202955" algn="l" defTabSz="811819" rtl="0" eaLnBrk="1" latinLnBrk="0" hangingPunct="1">
        <a:lnSpc>
          <a:spcPct val="90000"/>
        </a:lnSpc>
        <a:spcBef>
          <a:spcPts val="444"/>
        </a:spcBef>
        <a:buFont typeface="Arial" panose="020B0604020202020204" pitchFamily="34" charset="0"/>
        <a:buChar char="•"/>
        <a:defRPr sz="1598" kern="1200">
          <a:solidFill>
            <a:schemeClr val="tx1"/>
          </a:solidFill>
          <a:latin typeface="+mn-lt"/>
          <a:ea typeface="+mn-ea"/>
          <a:cs typeface="+mn-cs"/>
        </a:defRPr>
      </a:lvl9pPr>
    </p:bodyStyle>
    <p:otherStyle>
      <a:defPPr>
        <a:defRPr lang="en-US"/>
      </a:defPPr>
      <a:lvl1pPr marL="0" algn="l" defTabSz="811819" rtl="0" eaLnBrk="1" latinLnBrk="0" hangingPunct="1">
        <a:defRPr sz="1598" kern="1200">
          <a:solidFill>
            <a:schemeClr val="tx1"/>
          </a:solidFill>
          <a:latin typeface="+mn-lt"/>
          <a:ea typeface="+mn-ea"/>
          <a:cs typeface="+mn-cs"/>
        </a:defRPr>
      </a:lvl1pPr>
      <a:lvl2pPr marL="405909" algn="l" defTabSz="811819" rtl="0" eaLnBrk="1" latinLnBrk="0" hangingPunct="1">
        <a:defRPr sz="1598" kern="1200">
          <a:solidFill>
            <a:schemeClr val="tx1"/>
          </a:solidFill>
          <a:latin typeface="+mn-lt"/>
          <a:ea typeface="+mn-ea"/>
          <a:cs typeface="+mn-cs"/>
        </a:defRPr>
      </a:lvl2pPr>
      <a:lvl3pPr marL="811819" algn="l" defTabSz="811819" rtl="0" eaLnBrk="1" latinLnBrk="0" hangingPunct="1">
        <a:defRPr sz="1598" kern="1200">
          <a:solidFill>
            <a:schemeClr val="tx1"/>
          </a:solidFill>
          <a:latin typeface="+mn-lt"/>
          <a:ea typeface="+mn-ea"/>
          <a:cs typeface="+mn-cs"/>
        </a:defRPr>
      </a:lvl3pPr>
      <a:lvl4pPr marL="1217728" algn="l" defTabSz="811819" rtl="0" eaLnBrk="1" latinLnBrk="0" hangingPunct="1">
        <a:defRPr sz="1598" kern="1200">
          <a:solidFill>
            <a:schemeClr val="tx1"/>
          </a:solidFill>
          <a:latin typeface="+mn-lt"/>
          <a:ea typeface="+mn-ea"/>
          <a:cs typeface="+mn-cs"/>
        </a:defRPr>
      </a:lvl4pPr>
      <a:lvl5pPr marL="1623638" algn="l" defTabSz="811819" rtl="0" eaLnBrk="1" latinLnBrk="0" hangingPunct="1">
        <a:defRPr sz="1598" kern="1200">
          <a:solidFill>
            <a:schemeClr val="tx1"/>
          </a:solidFill>
          <a:latin typeface="+mn-lt"/>
          <a:ea typeface="+mn-ea"/>
          <a:cs typeface="+mn-cs"/>
        </a:defRPr>
      </a:lvl5pPr>
      <a:lvl6pPr marL="2029547" algn="l" defTabSz="811819" rtl="0" eaLnBrk="1" latinLnBrk="0" hangingPunct="1">
        <a:defRPr sz="1598" kern="1200">
          <a:solidFill>
            <a:schemeClr val="tx1"/>
          </a:solidFill>
          <a:latin typeface="+mn-lt"/>
          <a:ea typeface="+mn-ea"/>
          <a:cs typeface="+mn-cs"/>
        </a:defRPr>
      </a:lvl6pPr>
      <a:lvl7pPr marL="2435456" algn="l" defTabSz="811819" rtl="0" eaLnBrk="1" latinLnBrk="0" hangingPunct="1">
        <a:defRPr sz="1598" kern="1200">
          <a:solidFill>
            <a:schemeClr val="tx1"/>
          </a:solidFill>
          <a:latin typeface="+mn-lt"/>
          <a:ea typeface="+mn-ea"/>
          <a:cs typeface="+mn-cs"/>
        </a:defRPr>
      </a:lvl7pPr>
      <a:lvl8pPr marL="2841366" algn="l" defTabSz="811819" rtl="0" eaLnBrk="1" latinLnBrk="0" hangingPunct="1">
        <a:defRPr sz="1598" kern="1200">
          <a:solidFill>
            <a:schemeClr val="tx1"/>
          </a:solidFill>
          <a:latin typeface="+mn-lt"/>
          <a:ea typeface="+mn-ea"/>
          <a:cs typeface="+mn-cs"/>
        </a:defRPr>
      </a:lvl8pPr>
      <a:lvl9pPr marL="3247275" algn="l" defTabSz="811819" rtl="0" eaLnBrk="1" latinLnBrk="0" hangingPunct="1">
        <a:defRPr sz="159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40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hyperlink" Target="https://arxiv.org/pdf/2403.12520" TargetMode="External"/><Relationship Id="rId3" Type="http://schemas.openxmlformats.org/officeDocument/2006/relationships/image" Target="../media/image40.png"/><Relationship Id="rId7" Type="http://schemas.openxmlformats.org/officeDocument/2006/relationships/image" Target="../media/image4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00.png"/><Relationship Id="rId11" Type="http://schemas.openxmlformats.org/officeDocument/2006/relationships/image" Target="../media/image45.png"/><Relationship Id="rId5" Type="http://schemas.openxmlformats.org/officeDocument/2006/relationships/image" Target="../media/image42.png"/><Relationship Id="rId10" Type="http://schemas.openxmlformats.org/officeDocument/2006/relationships/image" Target="../media/image44.png"/><Relationship Id="rId4" Type="http://schemas.openxmlformats.org/officeDocument/2006/relationships/image" Target="../media/image41.png"/><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3.jpeg"/><Relationship Id="rId7" Type="http://schemas.openxmlformats.org/officeDocument/2006/relationships/hyperlink" Target="https://arxiv.org/pdf/2403.1252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0.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8" Type="http://schemas.openxmlformats.org/officeDocument/2006/relationships/hyperlink" Target="https://journals.aps.org/prl/pdf/10.1103/PhysRevLett.131.031802" TargetMode="External"/><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59.pn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590.png"/><Relationship Id="rId7" Type="http://schemas.openxmlformats.org/officeDocument/2006/relationships/image" Target="../media/image6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7.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hyperlink" Target="https://arxiv.org/abs/2402.13318" TargetMode="External"/><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hyperlink" Target="https://cds.cern.ch/record/2895224" TargetMode="External"/><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hyperlink" Target="https://cds.cern.ch/record/289232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10" Type="http://schemas.openxmlformats.org/officeDocument/2006/relationships/image" Target="../media/image76.png"/><Relationship Id="rId4" Type="http://schemas.openxmlformats.org/officeDocument/2006/relationships/image" Target="../media/image71.png"/><Relationship Id="rId9" Type="http://schemas.openxmlformats.org/officeDocument/2006/relationships/image" Target="../media/image75.png"/></Relationships>
</file>

<file path=ppt/slides/_rels/slide1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8.png"/><Relationship Id="rId7" Type="http://schemas.openxmlformats.org/officeDocument/2006/relationships/hyperlink" Target="https://doi.org/10.1016/j.physletb.2023.138378" TargetMode="External"/><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9" Type="http://schemas.openxmlformats.org/officeDocument/2006/relationships/image" Target="../media/image83.png"/></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2105.06197"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s://cds.cern.ch/record/2851822/" TargetMode="External"/><Relationship Id="rId3" Type="http://schemas.openxmlformats.org/officeDocument/2006/relationships/image" Target="../media/image84.png"/><Relationship Id="rId7" Type="http://schemas.openxmlformats.org/officeDocument/2006/relationships/hyperlink" Target="https://arxiv.org/abs/2203.05090"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7.png"/><Relationship Id="rId11" Type="http://schemas.openxmlformats.org/officeDocument/2006/relationships/image" Target="../media/image90.png"/><Relationship Id="rId5" Type="http://schemas.openxmlformats.org/officeDocument/2006/relationships/image" Target="../media/image86.png"/><Relationship Id="rId10" Type="http://schemas.openxmlformats.org/officeDocument/2006/relationships/image" Target="../media/image89.png"/><Relationship Id="rId4" Type="http://schemas.openxmlformats.org/officeDocument/2006/relationships/image" Target="../media/image85.png"/><Relationship Id="rId9" Type="http://schemas.openxmlformats.org/officeDocument/2006/relationships/image" Target="../media/image88.png"/></Relationships>
</file>

<file path=ppt/slides/_rels/slide2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jpeg"/><Relationship Id="rId4" Type="http://schemas.openxmlformats.org/officeDocument/2006/relationships/image" Target="../media/image9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0.jpeg"/></Relationships>
</file>

<file path=ppt/slides/_rels/slide25.xml.rels><?xml version="1.0" encoding="UTF-8" standalone="yes"?>
<Relationships xmlns="http://schemas.openxmlformats.org/package/2006/relationships"><Relationship Id="rId8" Type="http://schemas.openxmlformats.org/officeDocument/2006/relationships/image" Target="../media/image102.png"/><Relationship Id="rId7" Type="http://schemas.openxmlformats.org/officeDocument/2006/relationships/image" Target="../media/image10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2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03.png"/><Relationship Id="rId1" Type="http://schemas.openxmlformats.org/officeDocument/2006/relationships/slideLayout" Target="../slideLayouts/slideLayout2.xml"/><Relationship Id="rId5" Type="http://schemas.openxmlformats.org/officeDocument/2006/relationships/image" Target="../media/image114.png"/><Relationship Id="rId4" Type="http://schemas.openxmlformats.org/officeDocument/2006/relationships/image" Target="../media/image104.tiff"/></Relationships>
</file>

<file path=ppt/slides/_rels/slide2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121.png"/><Relationship Id="rId11" Type="http://schemas.openxmlformats.org/officeDocument/2006/relationships/image" Target="../media/image126.png"/><Relationship Id="rId5" Type="http://schemas.openxmlformats.org/officeDocument/2006/relationships/image" Target="../media/image111.png"/><Relationship Id="rId10" Type="http://schemas.openxmlformats.org/officeDocument/2006/relationships/image" Target="../media/image115.png"/><Relationship Id="rId4" Type="http://schemas.openxmlformats.org/officeDocument/2006/relationships/image" Target="../media/image110.png"/><Relationship Id="rId9" Type="http://schemas.openxmlformats.org/officeDocument/2006/relationships/image" Target="../media/image124.png"/></Relationships>
</file>

<file path=ppt/slides/_rels/slide29.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18.png"/><Relationship Id="rId7" Type="http://schemas.openxmlformats.org/officeDocument/2006/relationships/image" Target="../media/image12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3.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22.tiff"/><Relationship Id="rId2" Type="http://schemas.openxmlformats.org/officeDocument/2006/relationships/image" Target="../media/image121.tif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38.png"/><Relationship Id="rId4" Type="http://schemas.openxmlformats.org/officeDocument/2006/relationships/image" Target="../media/image125.png"/></Relationships>
</file>

<file path=ppt/slides/_rels/slide32.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27.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30.png"/><Relationship Id="rId4" Type="http://schemas.openxmlformats.org/officeDocument/2006/relationships/hyperlink" Target="https://doi.org/10.1140/epjc/s10052-023-12380-3"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32.emf"/><Relationship Id="rId7" Type="http://schemas.openxmlformats.org/officeDocument/2006/relationships/image" Target="../media/image134.png"/><Relationship Id="rId2" Type="http://schemas.openxmlformats.org/officeDocument/2006/relationships/image" Target="../media/image131.emf"/><Relationship Id="rId1" Type="http://schemas.openxmlformats.org/officeDocument/2006/relationships/slideLayout" Target="../slideLayouts/slideLayout2.xml"/><Relationship Id="rId6" Type="http://schemas.openxmlformats.org/officeDocument/2006/relationships/hyperlink" Target="https://cds.cern.ch/record/2803084?ln=en" TargetMode="External"/><Relationship Id="rId5" Type="http://schemas.openxmlformats.org/officeDocument/2006/relationships/image" Target="../media/image146.png"/><Relationship Id="rId4" Type="http://schemas.openxmlformats.org/officeDocument/2006/relationships/image" Target="../media/image133.emf"/></Relationships>
</file>

<file path=ppt/slides/_rels/slide3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5.png"/><Relationship Id="rId1" Type="http://schemas.openxmlformats.org/officeDocument/2006/relationships/slideLayout" Target="../slideLayouts/slideLayout2.xml"/><Relationship Id="rId5" Type="http://schemas.openxmlformats.org/officeDocument/2006/relationships/image" Target="../media/image141.png"/><Relationship Id="rId4" Type="http://schemas.openxmlformats.org/officeDocument/2006/relationships/image" Target="../media/image139.png"/></Relationships>
</file>

<file path=ppt/slides/_rels/slide35.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image" Target="../media/image144.jpeg"/><Relationship Id="rId1" Type="http://schemas.openxmlformats.org/officeDocument/2006/relationships/slideLayout" Target="../slideLayouts/slideLayout2.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000.png"/></Relationships>
</file>

<file path=ppt/slides/_rels/slide3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69.png"/><Relationship Id="rId1" Type="http://schemas.openxmlformats.org/officeDocument/2006/relationships/slideLayout" Target="../slideLayouts/slideLayout2.xml"/><Relationship Id="rId5" Type="http://schemas.openxmlformats.org/officeDocument/2006/relationships/hyperlink" Target="https://cds.cern.ch/record/2895224" TargetMode="External"/><Relationship Id="rId4" Type="http://schemas.openxmlformats.org/officeDocument/2006/relationships/image" Target="../media/image700.png"/></Relationships>
</file>

<file path=ppt/slides/_rels/slide38.xml.rels><?xml version="1.0" encoding="UTF-8" standalone="yes"?>
<Relationships xmlns="http://schemas.openxmlformats.org/package/2006/relationships"><Relationship Id="rId3" Type="http://schemas.openxmlformats.org/officeDocument/2006/relationships/hyperlink" Target="https://arxiv.org/pdf/2108.05370" TargetMode="External"/><Relationship Id="rId7" Type="http://schemas.openxmlformats.org/officeDocument/2006/relationships/hyperlink" Target="https://arxiv.org/abs/2402.13318" TargetMode="External"/><Relationship Id="rId2" Type="http://schemas.openxmlformats.org/officeDocument/2006/relationships/image" Target="../media/image151.png"/><Relationship Id="rId1" Type="http://schemas.openxmlformats.org/officeDocument/2006/relationships/slideLayout" Target="../slideLayouts/slideLayout2.x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image" Target="../media/image152.png"/></Relationships>
</file>

<file path=ppt/slides/_rels/slide3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arxiv.org/abs/1908.02310" TargetMode="External"/><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arxiv.org/abs/2012.10500" TargetMode="External"/><Relationship Id="rId11" Type="http://schemas.openxmlformats.org/officeDocument/2006/relationships/image" Target="../media/image17.png"/><Relationship Id="rId5" Type="http://schemas.openxmlformats.org/officeDocument/2006/relationships/hyperlink" Target="https://link.springer.com/article/10.1140/epjc/s10052-017-4911-9" TargetMode="External"/><Relationship Id="rId10" Type="http://schemas.openxmlformats.org/officeDocument/2006/relationships/image" Target="../media/image16.png"/><Relationship Id="rId4" Type="http://schemas.openxmlformats.org/officeDocument/2006/relationships/hyperlink" Target="https://cds.cern.ch/record/2750060/files/LHCC-P-016.pdf" TargetMode="External"/><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6.png"/><Relationship Id="rId7" Type="http://schemas.openxmlformats.org/officeDocument/2006/relationships/hyperlink" Target="https://cds.cern.ch/record/2750060/files/LHCC-P-016.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0.png"/><Relationship Id="rId5" Type="http://schemas.openxmlformats.org/officeDocument/2006/relationships/hyperlink" Target="https://arxiv.org/abs/2402.13318" TargetMode="External"/><Relationship Id="rId4" Type="http://schemas.openxmlformats.org/officeDocument/2006/relationships/image" Target="../media/image27.png"/><Relationship Id="rId9"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rxiv.org/abs/2207.11427" TargetMode="External"/><Relationship Id="rId5" Type="http://schemas.openxmlformats.org/officeDocument/2006/relationships/image" Target="../media/image27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jpeg"/><Relationship Id="rId3" Type="http://schemas.openxmlformats.org/officeDocument/2006/relationships/image" Target="../media/image280.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9.xml"/><Relationship Id="rId16"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jpeg"/><Relationship Id="rId5" Type="http://schemas.openxmlformats.org/officeDocument/2006/relationships/image" Target="../media/image30.png"/><Relationship Id="rId15" Type="http://schemas.openxmlformats.org/officeDocument/2006/relationships/image" Target="../media/image380.png"/><Relationship Id="rId10" Type="http://schemas.openxmlformats.org/officeDocument/2006/relationships/image" Target="../media/image35.jpeg"/><Relationship Id="rId4" Type="http://schemas.openxmlformats.org/officeDocument/2006/relationships/hyperlink" Target="https://journals.aps.org/prl/abstract/10.1103/PhysRevLett.131.031801" TargetMode="External"/><Relationship Id="rId9" Type="http://schemas.openxmlformats.org/officeDocument/2006/relationships/image" Target="../media/image34.png"/><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 descr="page1image57858288">
            <a:extLst>
              <a:ext uri="{FF2B5EF4-FFF2-40B4-BE49-F238E27FC236}">
                <a16:creationId xmlns:a16="http://schemas.microsoft.com/office/drawing/2014/main" id="{2A3AF56E-E281-D732-66A6-AE2AF2D5DE0A}"/>
              </a:ext>
            </a:extLst>
          </p:cNvPr>
          <p:cNvPicPr>
            <a:picLocks noChangeAspect="1" noChangeArrowheads="1"/>
          </p:cNvPicPr>
          <p:nvPr/>
        </p:nvPicPr>
        <p:blipFill rotWithShape="1">
          <a:blip r:embed="rId3">
            <a:alphaModFix amt="26000"/>
            <a:extLst>
              <a:ext uri="{28A0092B-C50C-407E-A947-70E740481C1C}">
                <a14:useLocalDpi xmlns:a14="http://schemas.microsoft.com/office/drawing/2010/main" val="0"/>
              </a:ext>
            </a:extLst>
          </a:blip>
          <a:srcRect t="22924" r="6250" b="4291"/>
          <a:stretch/>
        </p:blipFill>
        <p:spPr bwMode="auto">
          <a:xfrm>
            <a:off x="744121" y="1280713"/>
            <a:ext cx="9273336" cy="45953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5050050D-44D0-9563-554D-9A403B5FF60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639"/>
          <a:stretch/>
        </p:blipFill>
        <p:spPr bwMode="auto">
          <a:xfrm>
            <a:off x="29986" y="28622"/>
            <a:ext cx="2322572" cy="90158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wiss Federal Institute of Technology in Zurich (ETH) | Best Architecture  Masters">
            <a:extLst>
              <a:ext uri="{FF2B5EF4-FFF2-40B4-BE49-F238E27FC236}">
                <a16:creationId xmlns:a16="http://schemas.microsoft.com/office/drawing/2014/main" id="{C592C647-E624-3AFF-BE77-9E475207DD8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827" r="7498" b="14369"/>
          <a:stretch/>
        </p:blipFill>
        <p:spPr bwMode="auto">
          <a:xfrm>
            <a:off x="8603043" y="6226597"/>
            <a:ext cx="1769255" cy="49488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Logos | SND@LHC">
            <a:extLst>
              <a:ext uri="{FF2B5EF4-FFF2-40B4-BE49-F238E27FC236}">
                <a16:creationId xmlns:a16="http://schemas.microsoft.com/office/drawing/2014/main" id="{D397E919-C2BA-9B16-898F-91736F1910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29737" y="42105"/>
            <a:ext cx="1493837" cy="118228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3519F8A-C111-1399-8D90-B692D7E5D033}"/>
              </a:ext>
            </a:extLst>
          </p:cNvPr>
          <p:cNvSpPr txBox="1"/>
          <p:nvPr/>
        </p:nvSpPr>
        <p:spPr>
          <a:xfrm>
            <a:off x="1870661" y="3429000"/>
            <a:ext cx="7164269" cy="707886"/>
          </a:xfrm>
          <a:prstGeom prst="rect">
            <a:avLst/>
          </a:prstGeom>
          <a:noFill/>
        </p:spPr>
        <p:txBody>
          <a:bodyPr wrap="none" rtlCol="0">
            <a:spAutoFit/>
          </a:bodyPr>
          <a:lstStyle/>
          <a:p>
            <a:r>
              <a:rPr lang="en-US" sz="4000" b="1" dirty="0">
                <a:solidFill>
                  <a:srgbClr val="FF0000"/>
                </a:solidFill>
              </a:rPr>
              <a:t>Neutrino experiments at the LHC</a:t>
            </a:r>
          </a:p>
        </p:txBody>
      </p:sp>
      <p:sp>
        <p:nvSpPr>
          <p:cNvPr id="13" name="TextBox 12">
            <a:extLst>
              <a:ext uri="{FF2B5EF4-FFF2-40B4-BE49-F238E27FC236}">
                <a16:creationId xmlns:a16="http://schemas.microsoft.com/office/drawing/2014/main" id="{ED20D412-F969-3F3E-3F7B-30E9A9E390FA}"/>
              </a:ext>
            </a:extLst>
          </p:cNvPr>
          <p:cNvSpPr txBox="1"/>
          <p:nvPr/>
        </p:nvSpPr>
        <p:spPr>
          <a:xfrm>
            <a:off x="2379873" y="4577783"/>
            <a:ext cx="6001836" cy="857414"/>
          </a:xfrm>
          <a:prstGeom prst="rect">
            <a:avLst/>
          </a:prstGeom>
          <a:noFill/>
        </p:spPr>
        <p:txBody>
          <a:bodyPr wrap="none" rtlCol="0">
            <a:spAutoFit/>
          </a:bodyPr>
          <a:lstStyle/>
          <a:p>
            <a:pPr algn="ctr"/>
            <a:r>
              <a:rPr lang="en-CH" sz="2486" dirty="0">
                <a:solidFill>
                  <a:schemeClr val="bg1">
                    <a:lumMod val="65000"/>
                  </a:schemeClr>
                </a:solidFill>
              </a:rPr>
              <a:t>Umut KOSE</a:t>
            </a:r>
          </a:p>
          <a:p>
            <a:pPr algn="ctr"/>
            <a:r>
              <a:rPr lang="en-GB" sz="2486" dirty="0">
                <a:solidFill>
                  <a:schemeClr val="bg1">
                    <a:lumMod val="65000"/>
                  </a:schemeClr>
                </a:solidFill>
              </a:rPr>
              <a:t>O</a:t>
            </a:r>
            <a:r>
              <a:rPr lang="en-CH" sz="2486" dirty="0">
                <a:solidFill>
                  <a:schemeClr val="bg1">
                    <a:lumMod val="65000"/>
                  </a:schemeClr>
                </a:solidFill>
              </a:rPr>
              <a:t>n behalf of </a:t>
            </a:r>
            <a:r>
              <a:rPr lang="en-CH" sz="2486">
                <a:solidFill>
                  <a:schemeClr val="bg1">
                    <a:lumMod val="65000"/>
                  </a:schemeClr>
                </a:solidFill>
              </a:rPr>
              <a:t>the FASER</a:t>
            </a:r>
            <a:r>
              <a:rPr lang="en-US" sz="2486" dirty="0">
                <a:solidFill>
                  <a:schemeClr val="bg1">
                    <a:lumMod val="65000"/>
                  </a:schemeClr>
                </a:solidFill>
              </a:rPr>
              <a:t> &amp; SND</a:t>
            </a:r>
            <a:r>
              <a:rPr lang="en-CH" sz="2486">
                <a:solidFill>
                  <a:schemeClr val="bg1">
                    <a:lumMod val="65000"/>
                  </a:schemeClr>
                </a:solidFill>
              </a:rPr>
              <a:t> Collaborat</a:t>
            </a:r>
            <a:r>
              <a:rPr lang="en-US" sz="2486" dirty="0" err="1">
                <a:solidFill>
                  <a:schemeClr val="bg1">
                    <a:lumMod val="65000"/>
                  </a:schemeClr>
                </a:solidFill>
              </a:rPr>
              <a:t>i</a:t>
            </a:r>
            <a:r>
              <a:rPr lang="en-CH" sz="2486">
                <a:solidFill>
                  <a:schemeClr val="bg1">
                    <a:lumMod val="65000"/>
                  </a:schemeClr>
                </a:solidFill>
              </a:rPr>
              <a:t>on</a:t>
            </a:r>
            <a:r>
              <a:rPr lang="en-US" sz="2486" dirty="0">
                <a:solidFill>
                  <a:schemeClr val="bg1">
                    <a:lumMod val="65000"/>
                  </a:schemeClr>
                </a:solidFill>
              </a:rPr>
              <a:t>s</a:t>
            </a:r>
            <a:endParaRPr lang="en-CH" sz="2486" dirty="0">
              <a:solidFill>
                <a:schemeClr val="bg1">
                  <a:lumMod val="65000"/>
                </a:schemeClr>
              </a:solidFill>
            </a:endParaRPr>
          </a:p>
        </p:txBody>
      </p:sp>
      <p:sp>
        <p:nvSpPr>
          <p:cNvPr id="15" name="TextBox 14">
            <a:extLst>
              <a:ext uri="{FF2B5EF4-FFF2-40B4-BE49-F238E27FC236}">
                <a16:creationId xmlns:a16="http://schemas.microsoft.com/office/drawing/2014/main" id="{EBFB491E-82D5-9043-EA88-01AD8DBBD23E}"/>
              </a:ext>
            </a:extLst>
          </p:cNvPr>
          <p:cNvSpPr txBox="1"/>
          <p:nvPr/>
        </p:nvSpPr>
        <p:spPr>
          <a:xfrm>
            <a:off x="2484456" y="5880850"/>
            <a:ext cx="5818772" cy="748154"/>
          </a:xfrm>
          <a:prstGeom prst="rect">
            <a:avLst/>
          </a:prstGeom>
          <a:noFill/>
        </p:spPr>
        <p:txBody>
          <a:bodyPr wrap="none" rtlCol="0">
            <a:spAutoFit/>
          </a:bodyPr>
          <a:lstStyle/>
          <a:p>
            <a:pPr algn="ctr"/>
            <a:r>
              <a:rPr lang="en-US" sz="2131" dirty="0">
                <a:solidFill>
                  <a:schemeClr val="bg1">
                    <a:lumMod val="50000"/>
                  </a:schemeClr>
                </a:solidFill>
              </a:rPr>
              <a:t>22</a:t>
            </a:r>
            <a:r>
              <a:rPr lang="en-US" sz="2131" baseline="30000" dirty="0">
                <a:solidFill>
                  <a:schemeClr val="bg1">
                    <a:lumMod val="50000"/>
                  </a:schemeClr>
                </a:solidFill>
              </a:rPr>
              <a:t>nd</a:t>
            </a:r>
            <a:r>
              <a:rPr lang="en-US" sz="2131" dirty="0">
                <a:solidFill>
                  <a:schemeClr val="bg1">
                    <a:lumMod val="50000"/>
                  </a:schemeClr>
                </a:solidFill>
              </a:rPr>
              <a:t> Conference on Flavor Physics and CP Violation</a:t>
            </a:r>
            <a:endParaRPr lang="en-CH" sz="2131" dirty="0">
              <a:solidFill>
                <a:schemeClr val="bg1">
                  <a:lumMod val="50000"/>
                </a:schemeClr>
              </a:solidFill>
            </a:endParaRPr>
          </a:p>
          <a:p>
            <a:pPr algn="ctr"/>
            <a:r>
              <a:rPr lang="en-US" sz="2131" dirty="0">
                <a:solidFill>
                  <a:schemeClr val="bg1">
                    <a:lumMod val="50000"/>
                  </a:schemeClr>
                </a:solidFill>
              </a:rPr>
              <a:t>FPCP 2024</a:t>
            </a:r>
            <a:r>
              <a:rPr lang="en-CH" sz="2131">
                <a:solidFill>
                  <a:schemeClr val="bg1">
                    <a:lumMod val="50000"/>
                  </a:schemeClr>
                </a:solidFill>
              </a:rPr>
              <a:t>, </a:t>
            </a:r>
            <a:r>
              <a:rPr lang="en-US" sz="2131" dirty="0">
                <a:solidFill>
                  <a:schemeClr val="bg1">
                    <a:lumMod val="50000"/>
                  </a:schemeClr>
                </a:solidFill>
              </a:rPr>
              <a:t>27</a:t>
            </a:r>
            <a:r>
              <a:rPr lang="en-CH" sz="2131">
                <a:solidFill>
                  <a:schemeClr val="bg1">
                    <a:lumMod val="50000"/>
                  </a:schemeClr>
                </a:solidFill>
              </a:rPr>
              <a:t>-</a:t>
            </a:r>
            <a:r>
              <a:rPr lang="en-US" sz="2131" dirty="0">
                <a:solidFill>
                  <a:schemeClr val="bg1">
                    <a:lumMod val="50000"/>
                  </a:schemeClr>
                </a:solidFill>
              </a:rPr>
              <a:t>31</a:t>
            </a:r>
            <a:r>
              <a:rPr lang="en-CH" sz="2131">
                <a:solidFill>
                  <a:schemeClr val="bg1">
                    <a:lumMod val="50000"/>
                  </a:schemeClr>
                </a:solidFill>
              </a:rPr>
              <a:t> </a:t>
            </a:r>
            <a:r>
              <a:rPr lang="en-US" sz="2131" dirty="0">
                <a:solidFill>
                  <a:schemeClr val="bg1">
                    <a:lumMod val="50000"/>
                  </a:schemeClr>
                </a:solidFill>
              </a:rPr>
              <a:t>May</a:t>
            </a:r>
            <a:r>
              <a:rPr lang="en-CH" sz="2131">
                <a:solidFill>
                  <a:schemeClr val="bg1">
                    <a:lumMod val="50000"/>
                  </a:schemeClr>
                </a:solidFill>
              </a:rPr>
              <a:t> </a:t>
            </a:r>
            <a:r>
              <a:rPr lang="en-US" sz="2131" dirty="0">
                <a:solidFill>
                  <a:schemeClr val="bg1">
                    <a:lumMod val="50000"/>
                  </a:schemeClr>
                </a:solidFill>
              </a:rPr>
              <a:t>2024</a:t>
            </a:r>
            <a:endParaRPr lang="en-CH" sz="2131" dirty="0">
              <a:solidFill>
                <a:schemeClr val="bg1">
                  <a:lumMod val="50000"/>
                </a:schemeClr>
              </a:solidFill>
            </a:endParaRPr>
          </a:p>
        </p:txBody>
      </p:sp>
      <p:pic>
        <p:nvPicPr>
          <p:cNvPr id="17" name="Picture 2">
            <a:extLst>
              <a:ext uri="{FF2B5EF4-FFF2-40B4-BE49-F238E27FC236}">
                <a16:creationId xmlns:a16="http://schemas.microsoft.com/office/drawing/2014/main" id="{8F9404A8-DB1C-951F-E842-49BC569DC42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74984"/>
          <a:stretch/>
        </p:blipFill>
        <p:spPr bwMode="auto">
          <a:xfrm>
            <a:off x="72951" y="1407865"/>
            <a:ext cx="822960" cy="46533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D54B7C29-D7AD-AAFD-F914-4450AD367DD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74984"/>
          <a:stretch/>
        </p:blipFill>
        <p:spPr bwMode="auto">
          <a:xfrm>
            <a:off x="9992272" y="1407863"/>
            <a:ext cx="822960" cy="465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528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9</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305A62E5-0807-0835-ABCE-5A11501DCC0C}"/>
              </a:ext>
            </a:extLst>
          </p:cNvPr>
          <p:cNvPicPr>
            <a:picLocks noChangeAspect="1"/>
          </p:cNvPicPr>
          <p:nvPr/>
        </p:nvPicPr>
        <p:blipFill rotWithShape="1">
          <a:blip r:embed="rId3"/>
          <a:srcRect l="49769"/>
          <a:stretch/>
        </p:blipFill>
        <p:spPr>
          <a:xfrm>
            <a:off x="1187937" y="3683311"/>
            <a:ext cx="4351913" cy="2879023"/>
          </a:xfrm>
          <a:prstGeom prst="rect">
            <a:avLst/>
          </a:prstGeom>
          <a:ln>
            <a:noFill/>
          </a:ln>
          <a:effectLst>
            <a:softEdge rad="160461"/>
          </a:effectLst>
        </p:spPr>
      </p:pic>
      <p:pic>
        <p:nvPicPr>
          <p:cNvPr id="5" name="Picture 4">
            <a:extLst>
              <a:ext uri="{FF2B5EF4-FFF2-40B4-BE49-F238E27FC236}">
                <a16:creationId xmlns:a16="http://schemas.microsoft.com/office/drawing/2014/main" id="{F35052D2-6640-BF81-A3BF-665726F84686}"/>
              </a:ext>
            </a:extLst>
          </p:cNvPr>
          <p:cNvPicPr>
            <a:picLocks noChangeAspect="1"/>
          </p:cNvPicPr>
          <p:nvPr/>
        </p:nvPicPr>
        <p:blipFill rotWithShape="1">
          <a:blip r:embed="rId4"/>
          <a:srcRect l="49769"/>
          <a:stretch/>
        </p:blipFill>
        <p:spPr>
          <a:xfrm>
            <a:off x="6632374" y="3722868"/>
            <a:ext cx="4055276" cy="2714857"/>
          </a:xfrm>
          <a:prstGeom prst="rect">
            <a:avLst/>
          </a:prstGeom>
          <a:ln>
            <a:noFill/>
          </a:ln>
          <a:effectLst>
            <a:softEdge rad="169230"/>
          </a:effec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AEA2D9B-365C-3EBF-893A-255BF9549139}"/>
                  </a:ext>
                </a:extLst>
              </p:cNvPr>
              <p:cNvSpPr txBox="1"/>
              <p:nvPr/>
            </p:nvSpPr>
            <p:spPr>
              <a:xfrm>
                <a:off x="98993" y="34056"/>
                <a:ext cx="11509015" cy="523220"/>
              </a:xfrm>
              <a:prstGeom prst="rect">
                <a:avLst/>
              </a:prstGeom>
              <a:noFill/>
            </p:spPr>
            <p:txBody>
              <a:bodyPr wrap="square">
                <a:spAutoFit/>
              </a:bodyPr>
              <a:lstStyle/>
              <a:p>
                <a:r>
                  <a:rPr lang="en-GB" sz="2800" b="1" i="0" u="none" strike="noStrike" dirty="0">
                    <a:solidFill>
                      <a:srgbClr val="FF0000"/>
                    </a:solidFill>
                    <a:effectLst/>
                  </a:rPr>
                  <a:t>First </a:t>
                </a:r>
                <a:r>
                  <a:rPr lang="en-GB" sz="2800" b="1" dirty="0">
                    <a:solidFill>
                      <a:srgbClr val="FF0000"/>
                    </a:solidFill>
                  </a:rPr>
                  <a:t>d</a:t>
                </a:r>
                <a:r>
                  <a:rPr lang="en-GB" sz="2800" b="1" i="0" u="none" strike="noStrike" dirty="0">
                    <a:solidFill>
                      <a:srgbClr val="FF0000"/>
                    </a:solidFill>
                    <a:effectLst/>
                  </a:rPr>
                  <a:t>irect observation of </a:t>
                </a:r>
                <a14:m>
                  <m:oMath xmlns:m="http://schemas.openxmlformats.org/officeDocument/2006/math">
                    <m:sSub>
                      <m:sSubPr>
                        <m:ctrlPr>
                          <a:rPr lang="en-GB" sz="2800" b="1" i="1" u="none" strike="noStrike" smtClean="0">
                            <a:solidFill>
                              <a:srgbClr val="FF0000"/>
                            </a:solidFill>
                            <a:effectLst/>
                            <a:latin typeface="Cambria Math" panose="02040503050406030204" pitchFamily="18" charset="0"/>
                          </a:rPr>
                        </m:ctrlPr>
                      </m:sSubPr>
                      <m:e>
                        <m:r>
                          <a:rPr lang="en-GB" sz="2800" b="1" i="1" u="none" strike="noStrike" smtClean="0">
                            <a:solidFill>
                              <a:srgbClr val="FF0000"/>
                            </a:solidFill>
                            <a:effectLst/>
                            <a:latin typeface="Cambria Math" panose="02040503050406030204" pitchFamily="18" charset="0"/>
                            <a:ea typeface="Cambria Math" panose="02040503050406030204" pitchFamily="18" charset="0"/>
                          </a:rPr>
                          <m:t>𝝂</m:t>
                        </m:r>
                      </m:e>
                      <m:sub>
                        <m:r>
                          <a:rPr lang="en-US" sz="2800" b="1" i="1" u="none" strike="noStrike" smtClean="0">
                            <a:solidFill>
                              <a:srgbClr val="FF0000"/>
                            </a:solidFill>
                            <a:effectLst/>
                            <a:latin typeface="Cambria Math" panose="02040503050406030204" pitchFamily="18" charset="0"/>
                          </a:rPr>
                          <m:t>𝒆</m:t>
                        </m:r>
                      </m:sub>
                    </m:sSub>
                  </m:oMath>
                </a14:m>
                <a:r>
                  <a:rPr lang="en-GB" sz="2800" b="1" i="0" u="none" strike="noStrike" dirty="0">
                    <a:solidFill>
                      <a:srgbClr val="FF0000"/>
                    </a:solidFill>
                    <a:effectLst/>
                  </a:rPr>
                  <a:t>interactions at the LHC </a:t>
                </a:r>
                <a:endParaRPr lang="en-CH" sz="2800" dirty="0"/>
              </a:p>
            </p:txBody>
          </p:sp>
        </mc:Choice>
        <mc:Fallback xmlns="">
          <p:sp>
            <p:nvSpPr>
              <p:cNvPr id="6" name="TextBox 5">
                <a:extLst>
                  <a:ext uri="{FF2B5EF4-FFF2-40B4-BE49-F238E27FC236}">
                    <a16:creationId xmlns:a16="http://schemas.microsoft.com/office/drawing/2014/main" id="{2AEA2D9B-365C-3EBF-893A-255BF9549139}"/>
                  </a:ext>
                </a:extLst>
              </p:cNvPr>
              <p:cNvSpPr txBox="1">
                <a:spLocks noRot="1" noChangeAspect="1" noMove="1" noResize="1" noEditPoints="1" noAdjustHandles="1" noChangeArrowheads="1" noChangeShapeType="1" noTextEdit="1"/>
              </p:cNvSpPr>
              <p:nvPr/>
            </p:nvSpPr>
            <p:spPr>
              <a:xfrm>
                <a:off x="98993" y="34056"/>
                <a:ext cx="11509015" cy="523220"/>
              </a:xfrm>
              <a:prstGeom prst="rect">
                <a:avLst/>
              </a:prstGeom>
              <a:blipFill>
                <a:blip r:embed="rId5"/>
                <a:stretch>
                  <a:fillRect l="-1103" t="-11905" b="-309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7C8EDB1-D5A0-DCF1-9BEC-BF45C227CC41}"/>
                  </a:ext>
                </a:extLst>
              </p:cNvPr>
              <p:cNvSpPr txBox="1"/>
              <p:nvPr/>
            </p:nvSpPr>
            <p:spPr>
              <a:xfrm>
                <a:off x="13257" y="643696"/>
                <a:ext cx="6691313" cy="2609753"/>
              </a:xfrm>
              <a:prstGeom prst="rect">
                <a:avLst/>
              </a:prstGeom>
              <a:noFill/>
            </p:spPr>
            <p:txBody>
              <a:bodyPr wrap="square">
                <a:spAutoFit/>
              </a:bodyPr>
              <a:lstStyle/>
              <a:p>
                <a:pPr marL="253689" indent="-253689">
                  <a:buFont typeface="Arial" panose="020B0604020202020204" pitchFamily="34" charset="0"/>
                  <a:buChar char="•"/>
                </a:pPr>
                <a:r>
                  <a:rPr lang="en-GB" dirty="0">
                    <a:solidFill>
                      <a:schemeClr val="bg1"/>
                    </a:solidFill>
                  </a:rPr>
                  <a:t>Analysed d</a:t>
                </a:r>
                <a:r>
                  <a:rPr lang="en-CH" dirty="0">
                    <a:solidFill>
                      <a:schemeClr val="bg1"/>
                    </a:solidFill>
                  </a:rPr>
                  <a:t>ataset was collected by exposing to </a:t>
                </a:r>
                <a:r>
                  <a:rPr lang="en-CH" dirty="0">
                    <a:solidFill>
                      <a:srgbClr val="FFFF00"/>
                    </a:solidFill>
                  </a:rPr>
                  <a:t>9.5 fb</a:t>
                </a:r>
                <a:r>
                  <a:rPr lang="en-CH" baseline="30000" dirty="0">
                    <a:solidFill>
                      <a:srgbClr val="FFFF00"/>
                    </a:solidFill>
                  </a:rPr>
                  <a:t>-1</a:t>
                </a:r>
                <a:r>
                  <a:rPr lang="en-CH" dirty="0">
                    <a:solidFill>
                      <a:srgbClr val="FFFF00"/>
                    </a:solidFill>
                  </a:rPr>
                  <a:t> </a:t>
                </a:r>
                <a:r>
                  <a:rPr lang="en-CH" dirty="0">
                    <a:solidFill>
                      <a:schemeClr val="bg1"/>
                    </a:solidFill>
                  </a:rPr>
                  <a:t>pp collision data from July to November 2022 at </a:t>
                </a:r>
                <a14:m>
                  <m:oMath xmlns:m="http://schemas.openxmlformats.org/officeDocument/2006/math">
                    <m:rad>
                      <m:radPr>
                        <m:degHide m:val="on"/>
                        <m:ctrlPr>
                          <a:rPr lang="en-CH" i="1" smtClean="0">
                            <a:solidFill>
                              <a:srgbClr val="FFFF00"/>
                            </a:solidFill>
                            <a:latin typeface="Cambria Math" panose="02040503050406030204" pitchFamily="18" charset="0"/>
                          </a:rPr>
                        </m:ctrlPr>
                      </m:radPr>
                      <m:deg/>
                      <m:e>
                        <m:r>
                          <a:rPr lang="en-US" i="1">
                            <a:solidFill>
                              <a:srgbClr val="FFFF00"/>
                            </a:solidFill>
                            <a:latin typeface="Cambria Math" panose="02040503050406030204" pitchFamily="18" charset="0"/>
                          </a:rPr>
                          <m:t>𝑠</m:t>
                        </m:r>
                      </m:e>
                    </m:rad>
                    <m:r>
                      <a:rPr lang="en-US" i="1">
                        <a:solidFill>
                          <a:srgbClr val="FFFF00"/>
                        </a:solidFill>
                        <a:latin typeface="Cambria Math" panose="02040503050406030204" pitchFamily="18" charset="0"/>
                      </a:rPr>
                      <m:t>=13.6 </m:t>
                    </m:r>
                    <m:r>
                      <a:rPr lang="en-US" i="1">
                        <a:solidFill>
                          <a:srgbClr val="FFFF00"/>
                        </a:solidFill>
                        <a:latin typeface="Cambria Math" panose="02040503050406030204" pitchFamily="18" charset="0"/>
                      </a:rPr>
                      <m:t>𝑇𝑒𝑉</m:t>
                    </m:r>
                  </m:oMath>
                </a14:m>
                <a:r>
                  <a:rPr lang="en-CH" dirty="0">
                    <a:solidFill>
                      <a:schemeClr val="bg1"/>
                    </a:solidFill>
                  </a:rPr>
                  <a:t>.</a:t>
                </a:r>
                <a:endParaRPr lang="en-US" dirty="0">
                  <a:solidFill>
                    <a:schemeClr val="bg1"/>
                  </a:solidFill>
                </a:endParaRPr>
              </a:p>
              <a:p>
                <a:pPr marL="253689" indent="-253689">
                  <a:buFont typeface="Arial" panose="020B0604020202020204" pitchFamily="34" charset="0"/>
                  <a:buChar char="•"/>
                </a:pPr>
                <a:endParaRPr lang="en-US" sz="900" dirty="0">
                  <a:solidFill>
                    <a:schemeClr val="bg1"/>
                  </a:solidFill>
                </a:endParaRPr>
              </a:p>
              <a:p>
                <a:pPr marL="253689" indent="-253689">
                  <a:buFont typeface="Arial" panose="020B0604020202020204" pitchFamily="34" charset="0"/>
                  <a:buChar char="•"/>
                </a:pPr>
                <a:r>
                  <a:rPr lang="en-US" dirty="0">
                    <a:solidFill>
                      <a:schemeClr val="bg1"/>
                    </a:solidFill>
                  </a:rPr>
                  <a:t>A subset of the FASER</a:t>
                </a:r>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𝜈</m:t>
                    </m:r>
                  </m:oMath>
                </a14:m>
                <a:r>
                  <a:rPr lang="en-US" dirty="0">
                    <a:solidFill>
                      <a:schemeClr val="bg1"/>
                    </a:solidFill>
                  </a:rPr>
                  <a:t> module corresponding to 128.6 kg analyzed</a:t>
                </a:r>
              </a:p>
              <a:p>
                <a:pPr marL="253689" indent="-253689">
                  <a:buFont typeface="Arial" panose="020B0604020202020204" pitchFamily="34" charset="0"/>
                  <a:buChar char="•"/>
                </a:pPr>
                <a:endParaRPr lang="en-US" sz="900" dirty="0">
                  <a:solidFill>
                    <a:schemeClr val="bg1"/>
                  </a:solidFill>
                </a:endParaRPr>
              </a:p>
              <a:p>
                <a:pPr marL="253689" indent="-253689">
                  <a:buFont typeface="Arial" panose="020B0604020202020204" pitchFamily="34" charset="0"/>
                  <a:buChar char="•"/>
                </a:pPr>
                <a:r>
                  <a:rPr lang="en-CH" dirty="0">
                    <a:solidFill>
                      <a:schemeClr val="bg2"/>
                    </a:solidFill>
                    <a:sym typeface="Wingdings" pitchFamily="2" charset="2"/>
                  </a:rPr>
                  <a:t>Selecting vertices with associated </a:t>
                </a:r>
                <a:r>
                  <a:rPr lang="en-CH" dirty="0">
                    <a:solidFill>
                      <a:srgbClr val="FFFF00"/>
                    </a:solidFill>
                    <a:sym typeface="Wingdings" pitchFamily="2" charset="2"/>
                  </a:rPr>
                  <a:t>lepton candidate, </a:t>
                </a:r>
                <a14:m>
                  <m:oMath xmlns:m="http://schemas.openxmlformats.org/officeDocument/2006/math">
                    <m:r>
                      <a:rPr lang="en-CH" i="1" dirty="0" smtClean="0">
                        <a:solidFill>
                          <a:srgbClr val="FFFF00"/>
                        </a:solidFill>
                        <a:latin typeface="Cambria Math" panose="02040503050406030204" pitchFamily="18" charset="0"/>
                        <a:sym typeface="Wingdings" pitchFamily="2" charset="2"/>
                      </a:rPr>
                      <m:t>𝑒</m:t>
                    </m:r>
                  </m:oMath>
                </a14:m>
                <a:r>
                  <a:rPr lang="en-CH" dirty="0">
                    <a:solidFill>
                      <a:srgbClr val="FFFF00"/>
                    </a:solidFill>
                    <a:sym typeface="Wingdings" pitchFamily="2" charset="2"/>
                  </a:rPr>
                  <a:t> or </a:t>
                </a:r>
                <a14:m>
                  <m:oMath xmlns:m="http://schemas.openxmlformats.org/officeDocument/2006/math">
                    <m:r>
                      <a:rPr lang="en-CH" i="1" smtClean="0">
                        <a:solidFill>
                          <a:srgbClr val="FFFF00"/>
                        </a:solidFill>
                        <a:latin typeface="Cambria Math" panose="02040503050406030204" pitchFamily="18" charset="0"/>
                        <a:ea typeface="Cambria Math" panose="02040503050406030204" pitchFamily="18" charset="0"/>
                        <a:sym typeface="Wingdings" pitchFamily="2" charset="2"/>
                      </a:rPr>
                      <m:t>𝜇</m:t>
                    </m:r>
                  </m:oMath>
                </a14:m>
                <a:r>
                  <a:rPr lang="en-CH" dirty="0">
                    <a:solidFill>
                      <a:srgbClr val="FFFF00"/>
                    </a:solidFill>
                    <a:sym typeface="Wingdings" pitchFamily="2" charset="2"/>
                  </a:rPr>
                  <a:t>, with </a:t>
                </a:r>
                <a14:m>
                  <m:oMath xmlns:m="http://schemas.openxmlformats.org/officeDocument/2006/math">
                    <m:sSub>
                      <m:sSubPr>
                        <m:ctrlPr>
                          <a:rPr lang="en-CH" i="1" smtClean="0">
                            <a:solidFill>
                              <a:srgbClr val="FFFF00"/>
                            </a:solidFill>
                            <a:latin typeface="Cambria Math" panose="02040503050406030204" pitchFamily="18" charset="0"/>
                            <a:sym typeface="Wingdings" pitchFamily="2" charset="2"/>
                          </a:rPr>
                        </m:ctrlPr>
                      </m:sSubPr>
                      <m:e>
                        <m:r>
                          <a:rPr lang="en-US" b="0" i="1" smtClean="0">
                            <a:solidFill>
                              <a:srgbClr val="FFFF00"/>
                            </a:solidFill>
                            <a:latin typeface="Cambria Math" panose="02040503050406030204" pitchFamily="18" charset="0"/>
                            <a:sym typeface="Wingdings" pitchFamily="2" charset="2"/>
                          </a:rPr>
                          <m:t>𝐸</m:t>
                        </m:r>
                      </m:e>
                      <m:sub>
                        <m:r>
                          <a:rPr lang="en-US" b="0" i="1" smtClean="0">
                            <a:solidFill>
                              <a:srgbClr val="FFFF00"/>
                            </a:solidFill>
                            <a:latin typeface="Cambria Math" panose="02040503050406030204" pitchFamily="18" charset="0"/>
                            <a:sym typeface="Wingdings" pitchFamily="2" charset="2"/>
                          </a:rPr>
                          <m:t>𝑙𝑒𝑝</m:t>
                        </m:r>
                      </m:sub>
                    </m:sSub>
                  </m:oMath>
                </a14:m>
                <a:r>
                  <a:rPr lang="en-CH" dirty="0">
                    <a:solidFill>
                      <a:srgbClr val="FFFF00"/>
                    </a:solidFill>
                    <a:sym typeface="Wingdings" pitchFamily="2" charset="2"/>
                  </a:rPr>
                  <a:t> &gt; 200 GeV</a:t>
                </a:r>
                <a:endParaRPr lang="en-CH" dirty="0">
                  <a:solidFill>
                    <a:schemeClr val="bg2"/>
                  </a:solidFill>
                  <a:sym typeface="Wingdings" pitchFamily="2" charset="2"/>
                </a:endParaRPr>
              </a:p>
              <a:p>
                <a:pPr marL="253689" indent="-253689">
                  <a:buFont typeface="Arial" panose="020B0604020202020204" pitchFamily="34" charset="0"/>
                  <a:buChar char="•"/>
                </a:pPr>
                <a:endParaRPr lang="en-US" dirty="0">
                  <a:solidFill>
                    <a:schemeClr val="bg1"/>
                  </a:solidFill>
                </a:endParaRPr>
              </a:p>
              <a:p>
                <a:pPr marL="253689" indent="-253689">
                  <a:buFont typeface="Arial" panose="020B0604020202020204" pitchFamily="34" charset="0"/>
                  <a:buChar char="•"/>
                </a:pPr>
                <a:endParaRPr lang="en-US" dirty="0">
                  <a:solidFill>
                    <a:schemeClr val="bg1"/>
                  </a:solidFill>
                </a:endParaRPr>
              </a:p>
              <a:p>
                <a:pPr marL="253689" indent="-253689">
                  <a:buFont typeface="Arial" panose="020B0604020202020204" pitchFamily="34" charset="0"/>
                  <a:buChar char="•"/>
                </a:pPr>
                <a:endParaRPr lang="en-CH" dirty="0">
                  <a:solidFill>
                    <a:schemeClr val="bg1"/>
                  </a:solidFill>
                </a:endParaRPr>
              </a:p>
            </p:txBody>
          </p:sp>
        </mc:Choice>
        <mc:Fallback xmlns="">
          <p:sp>
            <p:nvSpPr>
              <p:cNvPr id="8" name="TextBox 7">
                <a:extLst>
                  <a:ext uri="{FF2B5EF4-FFF2-40B4-BE49-F238E27FC236}">
                    <a16:creationId xmlns:a16="http://schemas.microsoft.com/office/drawing/2014/main" id="{B7C8EDB1-D5A0-DCF1-9BEC-BF45C227CC41}"/>
                  </a:ext>
                </a:extLst>
              </p:cNvPr>
              <p:cNvSpPr txBox="1">
                <a:spLocks noRot="1" noChangeAspect="1" noMove="1" noResize="1" noEditPoints="1" noAdjustHandles="1" noChangeArrowheads="1" noChangeShapeType="1" noTextEdit="1"/>
              </p:cNvSpPr>
              <p:nvPr/>
            </p:nvSpPr>
            <p:spPr>
              <a:xfrm>
                <a:off x="13257" y="643696"/>
                <a:ext cx="6691313" cy="2609753"/>
              </a:xfrm>
              <a:prstGeom prst="rect">
                <a:avLst/>
              </a:prstGeom>
              <a:blipFill>
                <a:blip r:embed="rId6"/>
                <a:stretch>
                  <a:fillRect l="-379" t="-966" r="-5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9" name="Table 8">
                <a:extLst>
                  <a:ext uri="{FF2B5EF4-FFF2-40B4-BE49-F238E27FC236}">
                    <a16:creationId xmlns:a16="http://schemas.microsoft.com/office/drawing/2014/main" id="{56F58DF5-1F7E-E352-61CA-AA3109E2BDB6}"/>
                  </a:ext>
                </a:extLst>
              </p:cNvPr>
              <p:cNvGraphicFramePr>
                <a:graphicFrameLocks noGrp="1"/>
              </p:cNvGraphicFramePr>
              <p:nvPr>
                <p:extLst>
                  <p:ext uri="{D42A27DB-BD31-4B8C-83A1-F6EECF244321}">
                    <p14:modId xmlns:p14="http://schemas.microsoft.com/office/powerpoint/2010/main" val="3706514602"/>
                  </p:ext>
                </p:extLst>
              </p:nvPr>
            </p:nvGraphicFramePr>
            <p:xfrm>
              <a:off x="306588" y="2685925"/>
              <a:ext cx="6078136" cy="1034734"/>
            </p:xfrm>
            <a:graphic>
              <a:graphicData uri="http://schemas.openxmlformats.org/drawingml/2006/table">
                <a:tbl>
                  <a:tblPr firstRow="1" bandRow="1">
                    <a:tableStyleId>{5C22544A-7EE6-4342-B048-85BDC9FD1C3A}</a:tableStyleId>
                  </a:tblPr>
                  <a:tblGrid>
                    <a:gridCol w="1215627">
                      <a:extLst>
                        <a:ext uri="{9D8B030D-6E8A-4147-A177-3AD203B41FA5}">
                          <a16:colId xmlns:a16="http://schemas.microsoft.com/office/drawing/2014/main" val="617740338"/>
                        </a:ext>
                      </a:extLst>
                    </a:gridCol>
                    <a:gridCol w="1215627">
                      <a:extLst>
                        <a:ext uri="{9D8B030D-6E8A-4147-A177-3AD203B41FA5}">
                          <a16:colId xmlns:a16="http://schemas.microsoft.com/office/drawing/2014/main" val="3494567520"/>
                        </a:ext>
                      </a:extLst>
                    </a:gridCol>
                    <a:gridCol w="1125299">
                      <a:extLst>
                        <a:ext uri="{9D8B030D-6E8A-4147-A177-3AD203B41FA5}">
                          <a16:colId xmlns:a16="http://schemas.microsoft.com/office/drawing/2014/main" val="560468272"/>
                        </a:ext>
                      </a:extLst>
                    </a:gridCol>
                    <a:gridCol w="1146590">
                      <a:extLst>
                        <a:ext uri="{9D8B030D-6E8A-4147-A177-3AD203B41FA5}">
                          <a16:colId xmlns:a16="http://schemas.microsoft.com/office/drawing/2014/main" val="7544983"/>
                        </a:ext>
                      </a:extLst>
                    </a:gridCol>
                    <a:gridCol w="1374993">
                      <a:extLst>
                        <a:ext uri="{9D8B030D-6E8A-4147-A177-3AD203B41FA5}">
                          <a16:colId xmlns:a16="http://schemas.microsoft.com/office/drawing/2014/main" val="550906968"/>
                        </a:ext>
                      </a:extLst>
                    </a:gridCol>
                  </a:tblGrid>
                  <a:tr h="275586">
                    <a:tc>
                      <a:txBody>
                        <a:bodyPr/>
                        <a:lstStyle/>
                        <a:p>
                          <a:pPr algn="ctr"/>
                          <a:endParaRPr lang="en-US" dirty="0"/>
                        </a:p>
                      </a:txBody>
                      <a:tcPr/>
                    </a:tc>
                    <a:tc>
                      <a:txBody>
                        <a:bodyPr/>
                        <a:lstStyle/>
                        <a:p>
                          <a:pPr algn="ctr"/>
                          <a:r>
                            <a:rPr lang="en-US" dirty="0"/>
                            <a:t>Background</a:t>
                          </a:r>
                        </a:p>
                      </a:txBody>
                      <a:tcPr/>
                    </a:tc>
                    <a:tc>
                      <a:txBody>
                        <a:bodyPr/>
                        <a:lstStyle/>
                        <a:p>
                          <a:pPr algn="ctr"/>
                          <a:r>
                            <a:rPr lang="en-US" dirty="0"/>
                            <a:t>Expected</a:t>
                          </a:r>
                        </a:p>
                      </a:txBody>
                      <a:tcPr/>
                    </a:tc>
                    <a:tc>
                      <a:txBody>
                        <a:bodyPr/>
                        <a:lstStyle/>
                        <a:p>
                          <a:pPr algn="ctr"/>
                          <a:r>
                            <a:rPr lang="en-US" dirty="0"/>
                            <a:t>Observed</a:t>
                          </a:r>
                        </a:p>
                      </a:txBody>
                      <a:tcPr/>
                    </a:tc>
                    <a:tc>
                      <a:txBody>
                        <a:bodyPr/>
                        <a:lstStyle/>
                        <a:p>
                          <a:pPr algn="ctr"/>
                          <a:r>
                            <a:rPr lang="en-US" dirty="0"/>
                            <a:t>Significance</a:t>
                          </a:r>
                        </a:p>
                      </a:txBody>
                      <a:tcPr/>
                    </a:tc>
                    <a:extLst>
                      <a:ext uri="{0D108BD9-81ED-4DB2-BD59-A6C34878D82A}">
                        <a16:rowId xmlns:a16="http://schemas.microsoft.com/office/drawing/2014/main" val="925086802"/>
                      </a:ext>
                    </a:extLst>
                  </a:tr>
                  <a:tr h="275586">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b="0" i="1" smtClean="0">
                                        <a:latin typeface="Cambria Math" panose="02040503050406030204" pitchFamily="18" charset="0"/>
                                      </a:rPr>
                                      <m:t>𝑒</m:t>
                                    </m:r>
                                  </m:sub>
                                </m:sSub>
                                <m:r>
                                  <a:rPr lang="en-US" b="0" i="1" smtClean="0">
                                    <a:latin typeface="Cambria Math" panose="02040503050406030204" pitchFamily="18" charset="0"/>
                                  </a:rPr>
                                  <m:t>𝐶𝐶</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0.025</m:t>
                                    </m:r>
                                  </m:e>
                                  <m:sub>
                                    <m:r>
                                      <a:rPr lang="en-US" b="0" i="1" smtClean="0">
                                        <a:latin typeface="Cambria Math" panose="02040503050406030204" pitchFamily="18" charset="0"/>
                                      </a:rPr>
                                      <m:t>−0.010</m:t>
                                    </m:r>
                                  </m:sub>
                                  <m:sup>
                                    <m:r>
                                      <a:rPr lang="en-US" b="0" i="1" smtClean="0">
                                        <a:latin typeface="Cambria Math" panose="02040503050406030204" pitchFamily="18" charset="0"/>
                                      </a:rPr>
                                      <m:t>+0.015</m:t>
                                    </m:r>
                                  </m:sup>
                                </m:sSubSup>
                              </m:oMath>
                            </m:oMathPara>
                          </a14:m>
                          <a:endParaRPr lang="en-US" dirty="0"/>
                        </a:p>
                      </a:txBody>
                      <a:tcPr/>
                    </a:tc>
                    <a:tc>
                      <a:txBody>
                        <a:bodyPr/>
                        <a:lstStyle/>
                        <a:p>
                          <a:pPr algn="ctr"/>
                          <a:r>
                            <a:rPr lang="en-US" dirty="0"/>
                            <a:t>1.1 – 3.3</a:t>
                          </a:r>
                        </a:p>
                      </a:txBody>
                      <a:tcPr/>
                    </a:tc>
                    <a:tc>
                      <a:txBody>
                        <a:bodyPr/>
                        <a:lstStyle/>
                        <a:p>
                          <a:pPr algn="ctr"/>
                          <a:r>
                            <a:rPr lang="en-US" dirty="0"/>
                            <a:t>4</a:t>
                          </a:r>
                        </a:p>
                      </a:txBody>
                      <a:tcPr/>
                    </a:tc>
                    <a:tc>
                      <a:txBody>
                        <a:bodyPr/>
                        <a:lstStyle/>
                        <a:p>
                          <a:pPr algn="ctr"/>
                          <a:r>
                            <a:rPr lang="en-US" dirty="0"/>
                            <a:t>5.2</a:t>
                          </a:r>
                          <a14:m>
                            <m:oMath xmlns:m="http://schemas.openxmlformats.org/officeDocument/2006/math">
                              <m:r>
                                <a:rPr lang="en-US" i="1" smtClean="0">
                                  <a:latin typeface="Cambria Math" panose="02040503050406030204" pitchFamily="18" charset="0"/>
                                  <a:ea typeface="Cambria Math" panose="02040503050406030204" pitchFamily="18" charset="0"/>
                                </a:rPr>
                                <m:t>𝜎</m:t>
                              </m:r>
                            </m:oMath>
                          </a14:m>
                          <a:endParaRPr lang="en-US" dirty="0"/>
                        </a:p>
                      </a:txBody>
                      <a:tcPr/>
                    </a:tc>
                    <a:extLst>
                      <a:ext uri="{0D108BD9-81ED-4DB2-BD59-A6C34878D82A}">
                        <a16:rowId xmlns:a16="http://schemas.microsoft.com/office/drawing/2014/main" val="224806477"/>
                      </a:ext>
                    </a:extLst>
                  </a:tr>
                  <a:tr h="2755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i="1" smtClean="0">
                                        <a:latin typeface="Cambria Math" panose="02040503050406030204" pitchFamily="18" charset="0"/>
                                        <a:ea typeface="Cambria Math" panose="02040503050406030204" pitchFamily="18" charset="0"/>
                                      </a:rPr>
                                      <m:t>𝜇</m:t>
                                    </m:r>
                                  </m:sub>
                                </m:sSub>
                                <m:r>
                                  <a:rPr lang="en-US" b="0" i="1" smtClean="0">
                                    <a:latin typeface="Cambria Math" panose="02040503050406030204" pitchFamily="18" charset="0"/>
                                  </a:rPr>
                                  <m:t>𝐶𝐶</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0.22</m:t>
                                    </m:r>
                                  </m:e>
                                  <m:sub>
                                    <m:r>
                                      <a:rPr lang="en-US" b="0" i="1" smtClean="0">
                                        <a:latin typeface="Cambria Math" panose="02040503050406030204" pitchFamily="18" charset="0"/>
                                      </a:rPr>
                                      <m:t>−0.07</m:t>
                                    </m:r>
                                  </m:sub>
                                  <m:sup>
                                    <m:r>
                                      <a:rPr lang="en-US" b="0" i="1" smtClean="0">
                                        <a:latin typeface="Cambria Math" panose="02040503050406030204" pitchFamily="18" charset="0"/>
                                      </a:rPr>
                                      <m:t>+0.09</m:t>
                                    </m:r>
                                  </m:sup>
                                </m:sSubSup>
                              </m:oMath>
                            </m:oMathPara>
                          </a14:m>
                          <a:endParaRPr lang="en-US" dirty="0"/>
                        </a:p>
                      </a:txBody>
                      <a:tcPr/>
                    </a:tc>
                    <a:tc>
                      <a:txBody>
                        <a:bodyPr/>
                        <a:lstStyle/>
                        <a:p>
                          <a:pPr algn="ctr"/>
                          <a:r>
                            <a:rPr lang="en-US" dirty="0"/>
                            <a:t>6.5 – 12.4</a:t>
                          </a:r>
                        </a:p>
                      </a:txBody>
                      <a:tcPr/>
                    </a:tc>
                    <a:tc>
                      <a:txBody>
                        <a:bodyPr/>
                        <a:lstStyle/>
                        <a:p>
                          <a:pPr algn="ctr"/>
                          <a:r>
                            <a:rPr lang="en-US" dirty="0"/>
                            <a:t>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5.7</a:t>
                          </a:r>
                          <a14:m>
                            <m:oMath xmlns:m="http://schemas.openxmlformats.org/officeDocument/2006/math">
                              <m:r>
                                <a:rPr lang="en-US" i="1" smtClean="0">
                                  <a:latin typeface="Cambria Math" panose="02040503050406030204" pitchFamily="18" charset="0"/>
                                  <a:ea typeface="Cambria Math" panose="02040503050406030204" pitchFamily="18" charset="0"/>
                                </a:rPr>
                                <m:t>𝜎</m:t>
                              </m:r>
                            </m:oMath>
                          </a14:m>
                          <a:endParaRPr lang="en-US" dirty="0"/>
                        </a:p>
                      </a:txBody>
                      <a:tcPr/>
                    </a:tc>
                    <a:extLst>
                      <a:ext uri="{0D108BD9-81ED-4DB2-BD59-A6C34878D82A}">
                        <a16:rowId xmlns:a16="http://schemas.microsoft.com/office/drawing/2014/main" val="3804664105"/>
                      </a:ext>
                    </a:extLst>
                  </a:tr>
                </a:tbl>
              </a:graphicData>
            </a:graphic>
          </p:graphicFrame>
        </mc:Choice>
        <mc:Fallback xmlns="">
          <p:graphicFrame>
            <p:nvGraphicFramePr>
              <p:cNvPr id="9" name="Table 8">
                <a:extLst>
                  <a:ext uri="{FF2B5EF4-FFF2-40B4-BE49-F238E27FC236}">
                    <a16:creationId xmlns:a16="http://schemas.microsoft.com/office/drawing/2014/main" id="{56F58DF5-1F7E-E352-61CA-AA3109E2BDB6}"/>
                  </a:ext>
                </a:extLst>
              </p:cNvPr>
              <p:cNvGraphicFramePr>
                <a:graphicFrameLocks noGrp="1"/>
              </p:cNvGraphicFramePr>
              <p:nvPr>
                <p:extLst>
                  <p:ext uri="{D42A27DB-BD31-4B8C-83A1-F6EECF244321}">
                    <p14:modId xmlns:p14="http://schemas.microsoft.com/office/powerpoint/2010/main" val="3706514602"/>
                  </p:ext>
                </p:extLst>
              </p:nvPr>
            </p:nvGraphicFramePr>
            <p:xfrm>
              <a:off x="306588" y="2685925"/>
              <a:ext cx="6078136" cy="1034734"/>
            </p:xfrm>
            <a:graphic>
              <a:graphicData uri="http://schemas.openxmlformats.org/drawingml/2006/table">
                <a:tbl>
                  <a:tblPr firstRow="1" bandRow="1">
                    <a:tableStyleId>{5C22544A-7EE6-4342-B048-85BDC9FD1C3A}</a:tableStyleId>
                  </a:tblPr>
                  <a:tblGrid>
                    <a:gridCol w="1215627">
                      <a:extLst>
                        <a:ext uri="{9D8B030D-6E8A-4147-A177-3AD203B41FA5}">
                          <a16:colId xmlns:a16="http://schemas.microsoft.com/office/drawing/2014/main" val="617740338"/>
                        </a:ext>
                      </a:extLst>
                    </a:gridCol>
                    <a:gridCol w="1215627">
                      <a:extLst>
                        <a:ext uri="{9D8B030D-6E8A-4147-A177-3AD203B41FA5}">
                          <a16:colId xmlns:a16="http://schemas.microsoft.com/office/drawing/2014/main" val="3494567520"/>
                        </a:ext>
                      </a:extLst>
                    </a:gridCol>
                    <a:gridCol w="1125299">
                      <a:extLst>
                        <a:ext uri="{9D8B030D-6E8A-4147-A177-3AD203B41FA5}">
                          <a16:colId xmlns:a16="http://schemas.microsoft.com/office/drawing/2014/main" val="560468272"/>
                        </a:ext>
                      </a:extLst>
                    </a:gridCol>
                    <a:gridCol w="1146590">
                      <a:extLst>
                        <a:ext uri="{9D8B030D-6E8A-4147-A177-3AD203B41FA5}">
                          <a16:colId xmlns:a16="http://schemas.microsoft.com/office/drawing/2014/main" val="7544983"/>
                        </a:ext>
                      </a:extLst>
                    </a:gridCol>
                    <a:gridCol w="1374993">
                      <a:extLst>
                        <a:ext uri="{9D8B030D-6E8A-4147-A177-3AD203B41FA5}">
                          <a16:colId xmlns:a16="http://schemas.microsoft.com/office/drawing/2014/main" val="550906968"/>
                        </a:ext>
                      </a:extLst>
                    </a:gridCol>
                  </a:tblGrid>
                  <a:tr h="334963">
                    <a:tc>
                      <a:txBody>
                        <a:bodyPr/>
                        <a:lstStyle/>
                        <a:p>
                          <a:pPr algn="ctr"/>
                          <a:endParaRPr lang="en-US" dirty="0"/>
                        </a:p>
                      </a:txBody>
                      <a:tcPr/>
                    </a:tc>
                    <a:tc>
                      <a:txBody>
                        <a:bodyPr/>
                        <a:lstStyle/>
                        <a:p>
                          <a:pPr algn="ctr"/>
                          <a:r>
                            <a:rPr lang="en-US" dirty="0"/>
                            <a:t>Background</a:t>
                          </a:r>
                        </a:p>
                      </a:txBody>
                      <a:tcPr/>
                    </a:tc>
                    <a:tc>
                      <a:txBody>
                        <a:bodyPr/>
                        <a:lstStyle/>
                        <a:p>
                          <a:pPr algn="ctr"/>
                          <a:r>
                            <a:rPr lang="en-US" dirty="0"/>
                            <a:t>Expected</a:t>
                          </a:r>
                        </a:p>
                      </a:txBody>
                      <a:tcPr/>
                    </a:tc>
                    <a:tc>
                      <a:txBody>
                        <a:bodyPr/>
                        <a:lstStyle/>
                        <a:p>
                          <a:pPr algn="ctr"/>
                          <a:r>
                            <a:rPr lang="en-US" dirty="0"/>
                            <a:t>Observed</a:t>
                          </a:r>
                        </a:p>
                      </a:txBody>
                      <a:tcPr/>
                    </a:tc>
                    <a:tc>
                      <a:txBody>
                        <a:bodyPr/>
                        <a:lstStyle/>
                        <a:p>
                          <a:pPr algn="ctr"/>
                          <a:r>
                            <a:rPr lang="en-US" dirty="0"/>
                            <a:t>Significance</a:t>
                          </a:r>
                        </a:p>
                      </a:txBody>
                      <a:tcPr/>
                    </a:tc>
                    <a:extLst>
                      <a:ext uri="{0D108BD9-81ED-4DB2-BD59-A6C34878D82A}">
                        <a16:rowId xmlns:a16="http://schemas.microsoft.com/office/drawing/2014/main" val="925086802"/>
                      </a:ext>
                    </a:extLst>
                  </a:tr>
                  <a:tr h="344869">
                    <a:tc>
                      <a:txBody>
                        <a:bodyPr/>
                        <a:lstStyle/>
                        <a:p>
                          <a:endParaRPr lang="en-US"/>
                        </a:p>
                      </a:txBody>
                      <a:tcPr>
                        <a:blipFill>
                          <a:blip r:embed="rId7"/>
                          <a:stretch>
                            <a:fillRect l="-1042" t="-103704" r="-401042" b="-122222"/>
                          </a:stretch>
                        </a:blipFill>
                      </a:tcPr>
                    </a:tc>
                    <a:tc>
                      <a:txBody>
                        <a:bodyPr/>
                        <a:lstStyle/>
                        <a:p>
                          <a:endParaRPr lang="en-US"/>
                        </a:p>
                      </a:txBody>
                      <a:tcPr>
                        <a:blipFill>
                          <a:blip r:embed="rId7"/>
                          <a:stretch>
                            <a:fillRect l="-101042" t="-103704" r="-301042" b="-122222"/>
                          </a:stretch>
                        </a:blipFill>
                      </a:tcPr>
                    </a:tc>
                    <a:tc>
                      <a:txBody>
                        <a:bodyPr/>
                        <a:lstStyle/>
                        <a:p>
                          <a:pPr algn="ctr"/>
                          <a:r>
                            <a:rPr lang="en-US" dirty="0"/>
                            <a:t>1.1 – 3.3</a:t>
                          </a:r>
                        </a:p>
                      </a:txBody>
                      <a:tcPr/>
                    </a:tc>
                    <a:tc>
                      <a:txBody>
                        <a:bodyPr/>
                        <a:lstStyle/>
                        <a:p>
                          <a:pPr algn="ctr"/>
                          <a:r>
                            <a:rPr lang="en-US" dirty="0"/>
                            <a:t>4</a:t>
                          </a:r>
                        </a:p>
                      </a:txBody>
                      <a:tcPr/>
                    </a:tc>
                    <a:tc>
                      <a:txBody>
                        <a:bodyPr/>
                        <a:lstStyle/>
                        <a:p>
                          <a:endParaRPr lang="en-US"/>
                        </a:p>
                      </a:txBody>
                      <a:tcPr>
                        <a:blipFill>
                          <a:blip r:embed="rId7"/>
                          <a:stretch>
                            <a:fillRect l="-344444" t="-103704" r="-1852" b="-122222"/>
                          </a:stretch>
                        </a:blipFill>
                      </a:tcPr>
                    </a:tc>
                    <a:extLst>
                      <a:ext uri="{0D108BD9-81ED-4DB2-BD59-A6C34878D82A}">
                        <a16:rowId xmlns:a16="http://schemas.microsoft.com/office/drawing/2014/main" val="224806477"/>
                      </a:ext>
                    </a:extLst>
                  </a:tr>
                  <a:tr h="354902">
                    <a:tc>
                      <a:txBody>
                        <a:bodyPr/>
                        <a:lstStyle/>
                        <a:p>
                          <a:endParaRPr lang="en-US"/>
                        </a:p>
                      </a:txBody>
                      <a:tcPr>
                        <a:blipFill>
                          <a:blip r:embed="rId7"/>
                          <a:stretch>
                            <a:fillRect l="-1042" t="-196429" r="-401042" b="-17857"/>
                          </a:stretch>
                        </a:blipFill>
                      </a:tcPr>
                    </a:tc>
                    <a:tc>
                      <a:txBody>
                        <a:bodyPr/>
                        <a:lstStyle/>
                        <a:p>
                          <a:endParaRPr lang="en-US"/>
                        </a:p>
                      </a:txBody>
                      <a:tcPr>
                        <a:blipFill>
                          <a:blip r:embed="rId7"/>
                          <a:stretch>
                            <a:fillRect l="-101042" t="-196429" r="-301042" b="-17857"/>
                          </a:stretch>
                        </a:blipFill>
                      </a:tcPr>
                    </a:tc>
                    <a:tc>
                      <a:txBody>
                        <a:bodyPr/>
                        <a:lstStyle/>
                        <a:p>
                          <a:pPr algn="ctr"/>
                          <a:r>
                            <a:rPr lang="en-US" dirty="0"/>
                            <a:t>6.5 – 12.4</a:t>
                          </a:r>
                        </a:p>
                      </a:txBody>
                      <a:tcPr/>
                    </a:tc>
                    <a:tc>
                      <a:txBody>
                        <a:bodyPr/>
                        <a:lstStyle/>
                        <a:p>
                          <a:pPr algn="ctr"/>
                          <a:r>
                            <a:rPr lang="en-US" dirty="0"/>
                            <a:t>8</a:t>
                          </a:r>
                        </a:p>
                      </a:txBody>
                      <a:tcPr/>
                    </a:tc>
                    <a:tc>
                      <a:txBody>
                        <a:bodyPr/>
                        <a:lstStyle/>
                        <a:p>
                          <a:endParaRPr lang="en-US"/>
                        </a:p>
                      </a:txBody>
                      <a:tcPr>
                        <a:blipFill>
                          <a:blip r:embed="rId7"/>
                          <a:stretch>
                            <a:fillRect l="-344444" t="-196429" r="-1852" b="-17857"/>
                          </a:stretch>
                        </a:blipFill>
                      </a:tcPr>
                    </a:tc>
                    <a:extLst>
                      <a:ext uri="{0D108BD9-81ED-4DB2-BD59-A6C34878D82A}">
                        <a16:rowId xmlns:a16="http://schemas.microsoft.com/office/drawing/2014/main" val="3804664105"/>
                      </a:ext>
                    </a:extLst>
                  </a:tr>
                </a:tbl>
              </a:graphicData>
            </a:graphic>
          </p:graphicFrame>
        </mc:Fallback>
      </mc:AlternateContent>
      <p:sp>
        <p:nvSpPr>
          <p:cNvPr id="10" name="TextBox 9">
            <a:extLst>
              <a:ext uri="{FF2B5EF4-FFF2-40B4-BE49-F238E27FC236}">
                <a16:creationId xmlns:a16="http://schemas.microsoft.com/office/drawing/2014/main" id="{388E9C3C-9ACC-E05D-0C70-CC71ACD69E1A}"/>
              </a:ext>
            </a:extLst>
          </p:cNvPr>
          <p:cNvSpPr txBox="1"/>
          <p:nvPr/>
        </p:nvSpPr>
        <p:spPr>
          <a:xfrm>
            <a:off x="4221567" y="2242360"/>
            <a:ext cx="2054087" cy="369332"/>
          </a:xfrm>
          <a:prstGeom prst="rect">
            <a:avLst/>
          </a:prstGeom>
          <a:noFill/>
        </p:spPr>
        <p:txBody>
          <a:bodyPr wrap="square">
            <a:spAutoFit/>
          </a:bodyPr>
          <a:lstStyle/>
          <a:p>
            <a:r>
              <a:rPr lang="en-GB" dirty="0">
                <a:solidFill>
                  <a:srgbClr val="00B0F0"/>
                </a:solidFill>
                <a:hlinkClick r:id="rId8"/>
              </a:rPr>
              <a:t>arxiV:2403.12520</a:t>
            </a:r>
            <a:endParaRPr lang="en-CH" dirty="0">
              <a:solidFill>
                <a:srgbClr val="00B0F0"/>
              </a:solidFill>
            </a:endParaRPr>
          </a:p>
        </p:txBody>
      </p:sp>
      <p:pic>
        <p:nvPicPr>
          <p:cNvPr id="11" name="Picture 10">
            <a:extLst>
              <a:ext uri="{FF2B5EF4-FFF2-40B4-BE49-F238E27FC236}">
                <a16:creationId xmlns:a16="http://schemas.microsoft.com/office/drawing/2014/main" id="{7250F558-1B6C-09E5-C275-FFA90F65CC09}"/>
              </a:ext>
            </a:extLst>
          </p:cNvPr>
          <p:cNvPicPr>
            <a:picLocks noChangeAspect="1"/>
          </p:cNvPicPr>
          <p:nvPr/>
        </p:nvPicPr>
        <p:blipFill>
          <a:blip r:embed="rId9"/>
          <a:stretch>
            <a:fillRect/>
          </a:stretch>
        </p:blipFill>
        <p:spPr>
          <a:xfrm>
            <a:off x="6929610" y="477788"/>
            <a:ext cx="3794972" cy="1665409"/>
          </a:xfrm>
          <a:prstGeom prst="rect">
            <a:avLst/>
          </a:prstGeom>
        </p:spPr>
      </p:pic>
      <p:pic>
        <p:nvPicPr>
          <p:cNvPr id="12" name="Picture 11">
            <a:extLst>
              <a:ext uri="{FF2B5EF4-FFF2-40B4-BE49-F238E27FC236}">
                <a16:creationId xmlns:a16="http://schemas.microsoft.com/office/drawing/2014/main" id="{0EB00358-D5A3-D4A5-8692-CF4BEF411F85}"/>
              </a:ext>
            </a:extLst>
          </p:cNvPr>
          <p:cNvPicPr>
            <a:picLocks noChangeAspect="1"/>
          </p:cNvPicPr>
          <p:nvPr/>
        </p:nvPicPr>
        <p:blipFill>
          <a:blip r:embed="rId10"/>
          <a:stretch>
            <a:fillRect/>
          </a:stretch>
        </p:blipFill>
        <p:spPr>
          <a:xfrm>
            <a:off x="6929610" y="2166608"/>
            <a:ext cx="3794972" cy="1635423"/>
          </a:xfrm>
          <a:prstGeom prst="rect">
            <a:avLst/>
          </a:prstGeom>
        </p:spPr>
      </p:pic>
      <p:pic>
        <p:nvPicPr>
          <p:cNvPr id="14" name="Picture 13">
            <a:extLst>
              <a:ext uri="{FF2B5EF4-FFF2-40B4-BE49-F238E27FC236}">
                <a16:creationId xmlns:a16="http://schemas.microsoft.com/office/drawing/2014/main" id="{5794F55A-7609-A7C5-DCFE-4928110C75A7}"/>
              </a:ext>
            </a:extLst>
          </p:cNvPr>
          <p:cNvPicPr>
            <a:picLocks noChangeAspect="1"/>
          </p:cNvPicPr>
          <p:nvPr/>
        </p:nvPicPr>
        <p:blipFill>
          <a:blip r:embed="rId11"/>
          <a:stretch>
            <a:fillRect/>
          </a:stretch>
        </p:blipFill>
        <p:spPr>
          <a:xfrm>
            <a:off x="68576" y="4740467"/>
            <a:ext cx="1920520" cy="1615886"/>
          </a:xfrm>
          <a:prstGeom prst="rect">
            <a:avLst/>
          </a:prstGeom>
        </p:spPr>
      </p:pic>
      <p:sp>
        <p:nvSpPr>
          <p:cNvPr id="16" name="TextBox 15">
            <a:extLst>
              <a:ext uri="{FF2B5EF4-FFF2-40B4-BE49-F238E27FC236}">
                <a16:creationId xmlns:a16="http://schemas.microsoft.com/office/drawing/2014/main" id="{C93FE505-4732-C1F6-CCEC-30E2C7955083}"/>
              </a:ext>
            </a:extLst>
          </p:cNvPr>
          <p:cNvSpPr txBox="1"/>
          <p:nvPr/>
        </p:nvSpPr>
        <p:spPr>
          <a:xfrm>
            <a:off x="7238267" y="5242398"/>
            <a:ext cx="716863" cy="276999"/>
          </a:xfrm>
          <a:prstGeom prst="rect">
            <a:avLst/>
          </a:prstGeom>
          <a:noFill/>
        </p:spPr>
        <p:txBody>
          <a:bodyPr wrap="none" rtlCol="0">
            <a:spAutoFit/>
          </a:bodyPr>
          <a:lstStyle/>
          <a:p>
            <a:r>
              <a:rPr lang="en-US" sz="1200" dirty="0">
                <a:solidFill>
                  <a:srgbClr val="FFFF00"/>
                </a:solidFill>
              </a:rPr>
              <a:t>360 GeV</a:t>
            </a:r>
          </a:p>
        </p:txBody>
      </p:sp>
      <p:sp>
        <p:nvSpPr>
          <p:cNvPr id="17" name="TextBox 16">
            <a:extLst>
              <a:ext uri="{FF2B5EF4-FFF2-40B4-BE49-F238E27FC236}">
                <a16:creationId xmlns:a16="http://schemas.microsoft.com/office/drawing/2014/main" id="{76BE6CAD-31E3-6C83-3A6F-E12FDF2F912B}"/>
              </a:ext>
            </a:extLst>
          </p:cNvPr>
          <p:cNvSpPr txBox="1"/>
          <p:nvPr/>
        </p:nvSpPr>
        <p:spPr>
          <a:xfrm>
            <a:off x="1989271" y="5159407"/>
            <a:ext cx="640688" cy="276999"/>
          </a:xfrm>
          <a:prstGeom prst="rect">
            <a:avLst/>
          </a:prstGeom>
          <a:noFill/>
        </p:spPr>
        <p:txBody>
          <a:bodyPr wrap="none" rtlCol="0">
            <a:spAutoFit/>
          </a:bodyPr>
          <a:lstStyle/>
          <a:p>
            <a:r>
              <a:rPr lang="en-US" sz="1200" dirty="0">
                <a:solidFill>
                  <a:srgbClr val="FFFF00"/>
                </a:solidFill>
              </a:rPr>
              <a:t>1.5 </a:t>
            </a:r>
            <a:r>
              <a:rPr lang="en-US" sz="1200" dirty="0" err="1">
                <a:solidFill>
                  <a:srgbClr val="FFFF00"/>
                </a:solidFill>
              </a:rPr>
              <a:t>TeV</a:t>
            </a:r>
            <a:endParaRPr lang="en-US" sz="1200" dirty="0">
              <a:solidFill>
                <a:srgbClr val="FFFF00"/>
              </a:solidFill>
            </a:endParaRPr>
          </a:p>
        </p:txBody>
      </p:sp>
    </p:spTree>
    <p:extLst>
      <p:ext uri="{BB962C8B-B14F-4D97-AF65-F5344CB8AC3E}">
        <p14:creationId xmlns:p14="http://schemas.microsoft.com/office/powerpoint/2010/main" val="122569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id="{A6AE9BEE-F26C-3DB8-DD48-745AE67277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7639"/>
          <a:stretch/>
        </p:blipFill>
        <p:spPr bwMode="auto">
          <a:xfrm>
            <a:off x="8945388" y="0"/>
            <a:ext cx="1854275" cy="71980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10</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F30932E-7E4D-952A-2D72-B363600086B9}"/>
                  </a:ext>
                </a:extLst>
              </p:cNvPr>
              <p:cNvSpPr txBox="1"/>
              <p:nvPr/>
            </p:nvSpPr>
            <p:spPr>
              <a:xfrm>
                <a:off x="85908" y="501645"/>
                <a:ext cx="9480929" cy="558166"/>
              </a:xfrm>
              <a:prstGeom prst="rect">
                <a:avLst/>
              </a:prstGeom>
              <a:noFill/>
            </p:spPr>
            <p:txBody>
              <a:bodyPr wrap="none" rtlCol="0">
                <a:spAutoFit/>
              </a:bodyPr>
              <a:lstStyle/>
              <a:p>
                <a:r>
                  <a:rPr lang="en-US" sz="2800" b="1" dirty="0">
                    <a:solidFill>
                      <a:srgbClr val="FF0000"/>
                    </a:solidFill>
                  </a:rPr>
                  <a:t>First measurement of the </a:t>
                </a:r>
                <a14:m>
                  <m:oMath xmlns:m="http://schemas.openxmlformats.org/officeDocument/2006/math">
                    <m:sSub>
                      <m:sSubPr>
                        <m:ctrlPr>
                          <a:rPr lang="en-US" sz="2800" b="1" i="1" smtClean="0">
                            <a:solidFill>
                              <a:srgbClr val="FF0000"/>
                            </a:solidFill>
                            <a:latin typeface="Cambria Math" panose="02040503050406030204" pitchFamily="18" charset="0"/>
                          </a:rPr>
                        </m:ctrlPr>
                      </m:sSubPr>
                      <m:e>
                        <m:r>
                          <a:rPr lang="en-US" sz="2800" b="1" i="1" smtClean="0">
                            <a:solidFill>
                              <a:srgbClr val="FF0000"/>
                            </a:solidFill>
                            <a:latin typeface="Cambria Math" panose="02040503050406030204" pitchFamily="18" charset="0"/>
                            <a:ea typeface="Cambria Math" panose="02040503050406030204" pitchFamily="18" charset="0"/>
                          </a:rPr>
                          <m:t>𝝂</m:t>
                        </m:r>
                      </m:e>
                      <m:sub>
                        <m:r>
                          <a:rPr lang="en-US" sz="2800" b="1" i="1" smtClean="0">
                            <a:solidFill>
                              <a:srgbClr val="FF0000"/>
                            </a:solidFill>
                            <a:latin typeface="Cambria Math" panose="02040503050406030204" pitchFamily="18" charset="0"/>
                          </a:rPr>
                          <m:t>𝒆</m:t>
                        </m:r>
                      </m:sub>
                    </m:sSub>
                  </m:oMath>
                </a14:m>
                <a:r>
                  <a:rPr lang="en-US" sz="2800" b="1" dirty="0">
                    <a:solidFill>
                      <a:srgbClr val="FF0000"/>
                    </a:solidFill>
                  </a:rPr>
                  <a:t> and </a:t>
                </a:r>
                <a14:m>
                  <m:oMath xmlns:m="http://schemas.openxmlformats.org/officeDocument/2006/math">
                    <m:sSub>
                      <m:sSubPr>
                        <m:ctrlPr>
                          <a:rPr lang="en-US" sz="2800" b="1" i="1" smtClean="0">
                            <a:solidFill>
                              <a:srgbClr val="FF0000"/>
                            </a:solidFill>
                            <a:latin typeface="Cambria Math" panose="02040503050406030204" pitchFamily="18" charset="0"/>
                          </a:rPr>
                        </m:ctrlPr>
                      </m:sSubPr>
                      <m:e>
                        <m:r>
                          <a:rPr lang="en-US" sz="2800" b="1" i="1" smtClean="0">
                            <a:solidFill>
                              <a:srgbClr val="FF0000"/>
                            </a:solidFill>
                            <a:latin typeface="Cambria Math" panose="02040503050406030204" pitchFamily="18" charset="0"/>
                            <a:ea typeface="Cambria Math" panose="02040503050406030204" pitchFamily="18" charset="0"/>
                          </a:rPr>
                          <m:t>𝝂</m:t>
                        </m:r>
                      </m:e>
                      <m:sub>
                        <m:r>
                          <a:rPr lang="en-US" sz="2800" b="1" i="1" smtClean="0">
                            <a:solidFill>
                              <a:srgbClr val="FF0000"/>
                            </a:solidFill>
                            <a:latin typeface="Cambria Math" panose="02040503050406030204" pitchFamily="18" charset="0"/>
                            <a:ea typeface="Cambria Math" panose="02040503050406030204" pitchFamily="18" charset="0"/>
                          </a:rPr>
                          <m:t>𝝁</m:t>
                        </m:r>
                      </m:sub>
                    </m:sSub>
                  </m:oMath>
                </a14:m>
                <a:r>
                  <a:rPr lang="en-US" sz="2800" b="1" dirty="0">
                    <a:solidFill>
                      <a:srgbClr val="FF0000"/>
                    </a:solidFill>
                  </a:rPr>
                  <a:t> interaction cross-sections </a:t>
                </a:r>
              </a:p>
            </p:txBody>
          </p:sp>
        </mc:Choice>
        <mc:Fallback xmlns="">
          <p:sp>
            <p:nvSpPr>
              <p:cNvPr id="8" name="TextBox 7">
                <a:extLst>
                  <a:ext uri="{FF2B5EF4-FFF2-40B4-BE49-F238E27FC236}">
                    <a16:creationId xmlns:a16="http://schemas.microsoft.com/office/drawing/2014/main" id="{BF30932E-7E4D-952A-2D72-B363600086B9}"/>
                  </a:ext>
                </a:extLst>
              </p:cNvPr>
              <p:cNvSpPr txBox="1">
                <a:spLocks noRot="1" noChangeAspect="1" noMove="1" noResize="1" noEditPoints="1" noAdjustHandles="1" noChangeArrowheads="1" noChangeShapeType="1" noTextEdit="1"/>
              </p:cNvSpPr>
              <p:nvPr/>
            </p:nvSpPr>
            <p:spPr>
              <a:xfrm>
                <a:off x="85908" y="501645"/>
                <a:ext cx="9480929" cy="558166"/>
              </a:xfrm>
              <a:prstGeom prst="rect">
                <a:avLst/>
              </a:prstGeom>
              <a:blipFill>
                <a:blip r:embed="rId4"/>
                <a:stretch>
                  <a:fillRect l="-1337" t="-8889" r="-134" b="-24444"/>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24E2A452-A8D6-63CA-F0D1-F098B6F0FEBA}"/>
              </a:ext>
            </a:extLst>
          </p:cNvPr>
          <p:cNvPicPr>
            <a:picLocks noChangeAspect="1"/>
          </p:cNvPicPr>
          <p:nvPr/>
        </p:nvPicPr>
        <p:blipFill>
          <a:blip r:embed="rId5"/>
          <a:stretch>
            <a:fillRect/>
          </a:stretch>
        </p:blipFill>
        <p:spPr>
          <a:xfrm>
            <a:off x="301809" y="1180900"/>
            <a:ext cx="3574914" cy="3474720"/>
          </a:xfrm>
          <a:prstGeom prst="rect">
            <a:avLst/>
          </a:prstGeom>
        </p:spPr>
      </p:pic>
      <p:pic>
        <p:nvPicPr>
          <p:cNvPr id="10" name="Picture 9">
            <a:extLst>
              <a:ext uri="{FF2B5EF4-FFF2-40B4-BE49-F238E27FC236}">
                <a16:creationId xmlns:a16="http://schemas.microsoft.com/office/drawing/2014/main" id="{8B168224-08EA-ECF0-F334-2468EAE2E234}"/>
              </a:ext>
            </a:extLst>
          </p:cNvPr>
          <p:cNvPicPr>
            <a:picLocks noChangeAspect="1"/>
          </p:cNvPicPr>
          <p:nvPr/>
        </p:nvPicPr>
        <p:blipFill>
          <a:blip r:embed="rId6"/>
          <a:stretch>
            <a:fillRect/>
          </a:stretch>
        </p:blipFill>
        <p:spPr>
          <a:xfrm>
            <a:off x="4038599" y="1189756"/>
            <a:ext cx="6483167" cy="3473983"/>
          </a:xfrm>
          <a:prstGeom prst="rect">
            <a:avLst/>
          </a:prstGeom>
        </p:spPr>
      </p:pic>
      <p:sp>
        <p:nvSpPr>
          <p:cNvPr id="11" name="TextBox 10">
            <a:extLst>
              <a:ext uri="{FF2B5EF4-FFF2-40B4-BE49-F238E27FC236}">
                <a16:creationId xmlns:a16="http://schemas.microsoft.com/office/drawing/2014/main" id="{6652DB01-A237-D87B-6F8C-C89A216AF8F2}"/>
              </a:ext>
            </a:extLst>
          </p:cNvPr>
          <p:cNvSpPr txBox="1"/>
          <p:nvPr/>
        </p:nvSpPr>
        <p:spPr>
          <a:xfrm>
            <a:off x="278446" y="4901762"/>
            <a:ext cx="8491042"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bg1"/>
                </a:solidFill>
              </a:rPr>
              <a:t>The interaction cross-section per nucleon measured over an unexplored energy range</a:t>
            </a:r>
          </a:p>
          <a:p>
            <a:pPr marL="285750" indent="-285750">
              <a:buFont typeface="Arial" panose="020B0604020202020204" pitchFamily="34" charset="0"/>
              <a:buChar char="•"/>
            </a:pPr>
            <a:r>
              <a:rPr lang="en-US" dirty="0">
                <a:solidFill>
                  <a:schemeClr val="bg1"/>
                </a:solidFill>
              </a:rPr>
              <a:t>Relative measurement with respect to theoretical curve</a:t>
            </a:r>
          </a:p>
          <a:p>
            <a:pPr marL="285750" indent="-285750">
              <a:buFont typeface="Arial" panose="020B0604020202020204" pitchFamily="34" charset="0"/>
              <a:buChar char="•"/>
            </a:pPr>
            <a:r>
              <a:rPr lang="en-US" b="0" i="0" u="none" strike="noStrike" dirty="0">
                <a:solidFill>
                  <a:schemeClr val="bg1"/>
                </a:solidFill>
                <a:effectLst/>
                <a:latin typeface="Aptos" panose="020B0004020202020204" pitchFamily="34" charset="0"/>
              </a:rPr>
              <a:t>2% of the data used</a:t>
            </a:r>
          </a:p>
          <a:p>
            <a:pPr marL="285750" indent="-285750">
              <a:buFont typeface="Arial" panose="020B0604020202020204" pitchFamily="34" charset="0"/>
              <a:buChar char="•"/>
            </a:pPr>
            <a:r>
              <a:rPr lang="en-US" b="0" i="0" u="none" strike="noStrike" dirty="0">
                <a:solidFill>
                  <a:srgbClr val="FFFF00"/>
                </a:solidFill>
                <a:effectLst/>
                <a:latin typeface="Aptos" panose="020B0004020202020204" pitchFamily="34" charset="0"/>
              </a:rPr>
              <a:t>More measurements to come with </a:t>
            </a:r>
            <a:r>
              <a:rPr lang="en-US" b="0" i="0" u="none" strike="noStrike">
                <a:solidFill>
                  <a:srgbClr val="FFFF00"/>
                </a:solidFill>
                <a:effectLst/>
                <a:latin typeface="Aptos" panose="020B0004020202020204" pitchFamily="34" charset="0"/>
              </a:rPr>
              <a:t>higher statistics</a:t>
            </a:r>
            <a:endParaRPr lang="en-US" dirty="0">
              <a:solidFill>
                <a:srgbClr val="FFFF00"/>
              </a:solidFill>
            </a:endParaRPr>
          </a:p>
        </p:txBody>
      </p:sp>
      <p:sp>
        <p:nvSpPr>
          <p:cNvPr id="12" name="TextBox 11">
            <a:extLst>
              <a:ext uri="{FF2B5EF4-FFF2-40B4-BE49-F238E27FC236}">
                <a16:creationId xmlns:a16="http://schemas.microsoft.com/office/drawing/2014/main" id="{4E995A6E-F142-9802-CCD2-2C00D8BEFB5C}"/>
              </a:ext>
            </a:extLst>
          </p:cNvPr>
          <p:cNvSpPr txBox="1"/>
          <p:nvPr/>
        </p:nvSpPr>
        <p:spPr>
          <a:xfrm>
            <a:off x="8769488" y="4776018"/>
            <a:ext cx="2054087" cy="369332"/>
          </a:xfrm>
          <a:prstGeom prst="rect">
            <a:avLst/>
          </a:prstGeom>
          <a:noFill/>
        </p:spPr>
        <p:txBody>
          <a:bodyPr wrap="square">
            <a:spAutoFit/>
          </a:bodyPr>
          <a:lstStyle/>
          <a:p>
            <a:r>
              <a:rPr lang="en-GB" dirty="0">
                <a:solidFill>
                  <a:srgbClr val="00B0F0"/>
                </a:solidFill>
                <a:hlinkClick r:id="rId7"/>
              </a:rPr>
              <a:t>arxiV:2403.12520</a:t>
            </a:r>
            <a:endParaRPr lang="en-CH" dirty="0">
              <a:solidFill>
                <a:srgbClr val="00B0F0"/>
              </a:solidFill>
            </a:endParaRPr>
          </a:p>
        </p:txBody>
      </p:sp>
      <p:pic>
        <p:nvPicPr>
          <p:cNvPr id="6" name="Picture 5">
            <a:extLst>
              <a:ext uri="{FF2B5EF4-FFF2-40B4-BE49-F238E27FC236}">
                <a16:creationId xmlns:a16="http://schemas.microsoft.com/office/drawing/2014/main" id="{A277D5D4-2AA0-B07D-6CB3-C6929F63EEAA}"/>
              </a:ext>
            </a:extLst>
          </p:cNvPr>
          <p:cNvPicPr>
            <a:picLocks noChangeAspect="1"/>
          </p:cNvPicPr>
          <p:nvPr/>
        </p:nvPicPr>
        <p:blipFill>
          <a:blip r:embed="rId8"/>
          <a:stretch>
            <a:fillRect/>
          </a:stretch>
        </p:blipFill>
        <p:spPr>
          <a:xfrm>
            <a:off x="6105077" y="5233700"/>
            <a:ext cx="4440052" cy="1200329"/>
          </a:xfrm>
          <a:prstGeom prst="rect">
            <a:avLst/>
          </a:prstGeom>
        </p:spPr>
      </p:pic>
    </p:spTree>
    <p:extLst>
      <p:ext uri="{BB962C8B-B14F-4D97-AF65-F5344CB8AC3E}">
        <p14:creationId xmlns:p14="http://schemas.microsoft.com/office/powerpoint/2010/main" val="3559489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11</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9369E66D-FDA2-E4F3-6B5C-20F6D32D01B3}"/>
              </a:ext>
            </a:extLst>
          </p:cNvPr>
          <p:cNvSpPr txBox="1"/>
          <p:nvPr/>
        </p:nvSpPr>
        <p:spPr>
          <a:xfrm>
            <a:off x="109959" y="593392"/>
            <a:ext cx="9582312" cy="523220"/>
          </a:xfrm>
          <a:prstGeom prst="rect">
            <a:avLst/>
          </a:prstGeom>
          <a:noFill/>
        </p:spPr>
        <p:txBody>
          <a:bodyPr wrap="square" rtlCol="0">
            <a:spAutoFit/>
          </a:bodyPr>
          <a:lstStyle/>
          <a:p>
            <a:r>
              <a:rPr lang="en-US" sz="2800" b="1" dirty="0">
                <a:solidFill>
                  <a:srgbClr val="FF0000"/>
                </a:solidFill>
              </a:rPr>
              <a:t>SND</a:t>
            </a:r>
            <a:r>
              <a:rPr lang="en-CH" sz="2800" b="1">
                <a:solidFill>
                  <a:srgbClr val="FF0000"/>
                </a:solidFill>
              </a:rPr>
              <a:t> Detector</a:t>
            </a:r>
            <a:r>
              <a:rPr lang="en-US" sz="2800" b="1" dirty="0">
                <a:solidFill>
                  <a:srgbClr val="FF0000"/>
                </a:solidFill>
              </a:rPr>
              <a:t> and its operation in LHC Run3</a:t>
            </a:r>
            <a:endParaRPr lang="en-CH" sz="2800" b="1" dirty="0">
              <a:solidFill>
                <a:srgbClr val="FF0000"/>
              </a:solidFill>
            </a:endParaRPr>
          </a:p>
        </p:txBody>
      </p:sp>
      <p:pic>
        <p:nvPicPr>
          <p:cNvPr id="5" name="Picture 4">
            <a:extLst>
              <a:ext uri="{FF2B5EF4-FFF2-40B4-BE49-F238E27FC236}">
                <a16:creationId xmlns:a16="http://schemas.microsoft.com/office/drawing/2014/main" id="{C9D2393E-898C-34A3-AF5F-E422DB076C5C}"/>
              </a:ext>
            </a:extLst>
          </p:cNvPr>
          <p:cNvPicPr>
            <a:picLocks noChangeAspect="1"/>
          </p:cNvPicPr>
          <p:nvPr/>
        </p:nvPicPr>
        <p:blipFill>
          <a:blip r:embed="rId3"/>
          <a:stretch>
            <a:fillRect/>
          </a:stretch>
        </p:blipFill>
        <p:spPr>
          <a:xfrm>
            <a:off x="4901115" y="3247406"/>
            <a:ext cx="5620351" cy="2931685"/>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97F69728-C224-4ED5-BC16-98B331F535E2}"/>
                  </a:ext>
                </a:extLst>
              </p:cNvPr>
              <p:cNvSpPr txBox="1"/>
              <p:nvPr/>
            </p:nvSpPr>
            <p:spPr>
              <a:xfrm>
                <a:off x="0" y="1355087"/>
                <a:ext cx="4838700" cy="480131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FF00"/>
                    </a:solidFill>
                  </a:rPr>
                  <a:t>Angular acceptance: </a:t>
                </a:r>
                <a14:m>
                  <m:oMath xmlns:m="http://schemas.openxmlformats.org/officeDocument/2006/math">
                    <m:r>
                      <a:rPr lang="en-US" b="1" i="0" smtClean="0">
                        <a:solidFill>
                          <a:srgbClr val="FFFF00"/>
                        </a:solidFill>
                        <a:latin typeface="Cambria Math" panose="02040503050406030204" pitchFamily="18" charset="0"/>
                        <a:ea typeface="Cambria Math" panose="02040503050406030204" pitchFamily="18" charset="0"/>
                      </a:rPr>
                      <m:t>𝟕</m:t>
                    </m:r>
                    <m:r>
                      <a:rPr lang="en-US" b="1" i="0" smtClean="0">
                        <a:solidFill>
                          <a:srgbClr val="FFFF00"/>
                        </a:solidFill>
                        <a:latin typeface="Cambria Math" panose="02040503050406030204" pitchFamily="18" charset="0"/>
                        <a:ea typeface="Cambria Math" panose="02040503050406030204" pitchFamily="18" charset="0"/>
                      </a:rPr>
                      <m:t>.</m:t>
                    </m:r>
                    <m:r>
                      <a:rPr lang="en-US" b="1" i="0" smtClean="0">
                        <a:solidFill>
                          <a:srgbClr val="FFFF00"/>
                        </a:solidFill>
                        <a:latin typeface="Cambria Math" panose="02040503050406030204" pitchFamily="18" charset="0"/>
                        <a:ea typeface="Cambria Math" panose="02040503050406030204" pitchFamily="18" charset="0"/>
                      </a:rPr>
                      <m:t>𝟐</m:t>
                    </m:r>
                    <m:r>
                      <a:rPr lang="en-US" b="1" i="1" smtClean="0">
                        <a:solidFill>
                          <a:srgbClr val="FFFF00"/>
                        </a:solidFill>
                        <a:latin typeface="Cambria Math" panose="02040503050406030204" pitchFamily="18" charset="0"/>
                        <a:ea typeface="Cambria Math" panose="02040503050406030204" pitchFamily="18" charset="0"/>
                      </a:rPr>
                      <m:t>&lt;</m:t>
                    </m:r>
                    <m:r>
                      <a:rPr lang="en-US" b="1" i="1" smtClean="0">
                        <a:solidFill>
                          <a:srgbClr val="FFFF00"/>
                        </a:solidFill>
                        <a:latin typeface="Cambria Math" panose="02040503050406030204" pitchFamily="18" charset="0"/>
                        <a:ea typeface="Cambria Math" panose="02040503050406030204" pitchFamily="18" charset="0"/>
                      </a:rPr>
                      <m:t>𝜼</m:t>
                    </m:r>
                    <m:r>
                      <a:rPr lang="en-US" b="1" i="1" smtClean="0">
                        <a:solidFill>
                          <a:srgbClr val="FFFF00"/>
                        </a:solidFill>
                        <a:latin typeface="Cambria Math" panose="02040503050406030204" pitchFamily="18" charset="0"/>
                        <a:ea typeface="Cambria Math" panose="02040503050406030204" pitchFamily="18" charset="0"/>
                      </a:rPr>
                      <m:t>&lt;</m:t>
                    </m:r>
                    <m:r>
                      <a:rPr lang="en-US" b="1" i="1" smtClean="0">
                        <a:solidFill>
                          <a:srgbClr val="FFFF00"/>
                        </a:solidFill>
                        <a:latin typeface="Cambria Math" panose="02040503050406030204" pitchFamily="18" charset="0"/>
                        <a:ea typeface="Cambria Math" panose="02040503050406030204" pitchFamily="18" charset="0"/>
                      </a:rPr>
                      <m:t>𝟖</m:t>
                    </m:r>
                    <m:r>
                      <a:rPr lang="en-US" b="1" i="1" smtClean="0">
                        <a:solidFill>
                          <a:srgbClr val="FFFF00"/>
                        </a:solidFill>
                        <a:latin typeface="Cambria Math" panose="02040503050406030204" pitchFamily="18" charset="0"/>
                        <a:ea typeface="Cambria Math" panose="02040503050406030204" pitchFamily="18" charset="0"/>
                      </a:rPr>
                      <m:t>.</m:t>
                    </m:r>
                  </m:oMath>
                </a14:m>
                <a:r>
                  <a:rPr lang="en-US" dirty="0">
                    <a:solidFill>
                      <a:srgbClr val="FFFF00"/>
                    </a:solidFill>
                  </a:rPr>
                  <a:t>4 </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Target mass: 830 kg, </a:t>
                </a:r>
                <a:r>
                  <a:rPr lang="en-GB" dirty="0">
                    <a:solidFill>
                      <a:schemeClr val="bg1"/>
                    </a:solidFill>
                    <a:ea typeface="Open Sans"/>
                    <a:cs typeface="Open Sans"/>
                    <a:sym typeface="Open Sans"/>
                  </a:rPr>
                  <a:t>3 interaction length</a:t>
                </a: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Five </a:t>
                </a:r>
                <a:r>
                  <a:rPr lang="en-US" dirty="0" err="1">
                    <a:solidFill>
                      <a:schemeClr val="bg1"/>
                    </a:solidFill>
                  </a:rPr>
                  <a:t>Emulsion+Tungsten</a:t>
                </a:r>
                <a:r>
                  <a:rPr lang="en-US" dirty="0">
                    <a:solidFill>
                      <a:schemeClr val="bg1"/>
                    </a:solidFill>
                  </a:rPr>
                  <a:t> (60 </a:t>
                </a:r>
                <a:r>
                  <a:rPr lang="en-US" dirty="0" err="1">
                    <a:solidFill>
                      <a:schemeClr val="bg1"/>
                    </a:solidFill>
                  </a:rPr>
                  <a:t>emsulsion</a:t>
                </a:r>
                <a:r>
                  <a:rPr lang="en-US" dirty="0">
                    <a:solidFill>
                      <a:schemeClr val="bg1"/>
                    </a:solidFill>
                  </a:rPr>
                  <a:t> films interleaved with 59 tungsten sheets) interleaved with </a:t>
                </a:r>
                <a:r>
                  <a:rPr lang="en-US" dirty="0" err="1">
                    <a:solidFill>
                      <a:schemeClr val="bg1"/>
                    </a:solidFill>
                  </a:rPr>
                  <a:t>SciFi</a:t>
                </a:r>
                <a:r>
                  <a:rPr lang="en-US" dirty="0">
                    <a:solidFill>
                      <a:schemeClr val="bg1"/>
                    </a:solidFill>
                  </a:rPr>
                  <a:t> trackers, followed by hadron calorimeter and muon system</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Exchanging 6 times SND emulsion modules</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rgbClr val="24FA14"/>
                    </a:solidFill>
                  </a:rPr>
                  <a:t>About 68.6 fb</a:t>
                </a:r>
                <a:r>
                  <a:rPr lang="en-US" baseline="30000" dirty="0">
                    <a:solidFill>
                      <a:srgbClr val="24FA14"/>
                    </a:solidFill>
                  </a:rPr>
                  <a:t>-1</a:t>
                </a:r>
                <a:r>
                  <a:rPr lang="en-US" dirty="0">
                    <a:solidFill>
                      <a:srgbClr val="24FA14"/>
                    </a:solidFill>
                  </a:rPr>
                  <a:t> of p-p collisions recorded by the electronic detectors, with 97% detector uptime efficiency</a:t>
                </a:r>
              </a:p>
              <a:p>
                <a:pPr marL="285750" indent="-285750">
                  <a:buFont typeface="Arial" panose="020B0604020202020204" pitchFamily="34" charset="0"/>
                  <a:buChar char="•"/>
                </a:pPr>
                <a:endParaRPr lang="en-US" dirty="0">
                  <a:solidFill>
                    <a:schemeClr val="bg1"/>
                  </a:solidFill>
                </a:endParaRPr>
              </a:p>
              <a:p>
                <a:endParaRPr lang="en-US" dirty="0">
                  <a:solidFill>
                    <a:schemeClr val="bg1"/>
                  </a:solidFill>
                </a:endParaRPr>
              </a:p>
              <a:p>
                <a:r>
                  <a:rPr lang="en-US" dirty="0">
                    <a:solidFill>
                      <a:schemeClr val="bg1"/>
                    </a:solidFill>
                  </a:rPr>
                  <a:t> </a:t>
                </a:r>
              </a:p>
            </p:txBody>
          </p:sp>
        </mc:Choice>
        <mc:Fallback>
          <p:sp>
            <p:nvSpPr>
              <p:cNvPr id="6" name="TextBox 5">
                <a:extLst>
                  <a:ext uri="{FF2B5EF4-FFF2-40B4-BE49-F238E27FC236}">
                    <a16:creationId xmlns:a16="http://schemas.microsoft.com/office/drawing/2014/main" id="{97F69728-C224-4ED5-BC16-98B331F535E2}"/>
                  </a:ext>
                </a:extLst>
              </p:cNvPr>
              <p:cNvSpPr txBox="1">
                <a:spLocks noRot="1" noChangeAspect="1" noMove="1" noResize="1" noEditPoints="1" noAdjustHandles="1" noChangeArrowheads="1" noChangeShapeType="1" noTextEdit="1"/>
              </p:cNvSpPr>
              <p:nvPr/>
            </p:nvSpPr>
            <p:spPr>
              <a:xfrm>
                <a:off x="0" y="1355087"/>
                <a:ext cx="4838700" cy="4801314"/>
              </a:xfrm>
              <a:prstGeom prst="rect">
                <a:avLst/>
              </a:prstGeom>
              <a:blipFill>
                <a:blip r:embed="rId4"/>
                <a:stretch>
                  <a:fillRect l="-785" t="-528"/>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B084EE5-3188-64BA-CDBD-D7E20008A6C7}"/>
              </a:ext>
            </a:extLst>
          </p:cNvPr>
          <p:cNvPicPr>
            <a:picLocks noChangeAspect="1"/>
          </p:cNvPicPr>
          <p:nvPr/>
        </p:nvPicPr>
        <p:blipFill>
          <a:blip r:embed="rId5"/>
          <a:stretch>
            <a:fillRect/>
          </a:stretch>
        </p:blipFill>
        <p:spPr>
          <a:xfrm>
            <a:off x="7711291" y="1300242"/>
            <a:ext cx="2810175" cy="1769901"/>
          </a:xfrm>
          <a:prstGeom prst="rect">
            <a:avLst/>
          </a:prstGeom>
        </p:spPr>
      </p:pic>
      <p:pic>
        <p:nvPicPr>
          <p:cNvPr id="9" name="Picture 8">
            <a:extLst>
              <a:ext uri="{FF2B5EF4-FFF2-40B4-BE49-F238E27FC236}">
                <a16:creationId xmlns:a16="http://schemas.microsoft.com/office/drawing/2014/main" id="{82F6CEE4-2015-2673-C422-1F5B9D255FF3}"/>
              </a:ext>
            </a:extLst>
          </p:cNvPr>
          <p:cNvPicPr>
            <a:picLocks noChangeAspect="1"/>
          </p:cNvPicPr>
          <p:nvPr/>
        </p:nvPicPr>
        <p:blipFill>
          <a:blip r:embed="rId6"/>
          <a:stretch>
            <a:fillRect/>
          </a:stretch>
        </p:blipFill>
        <p:spPr>
          <a:xfrm>
            <a:off x="4838699" y="1313132"/>
            <a:ext cx="2771045" cy="1757012"/>
          </a:xfrm>
          <a:prstGeom prst="rect">
            <a:avLst/>
          </a:prstGeom>
        </p:spPr>
      </p:pic>
      <p:pic>
        <p:nvPicPr>
          <p:cNvPr id="4098" name="Picture 2" descr="Logos | SND@LHC">
            <a:extLst>
              <a:ext uri="{FF2B5EF4-FFF2-40B4-BE49-F238E27FC236}">
                <a16:creationId xmlns:a16="http://schemas.microsoft.com/office/drawing/2014/main" id="{433D5551-90EE-EE71-0F1A-6A9C4E9785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92271" y="52092"/>
            <a:ext cx="1107073" cy="876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203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12</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671E10A8-68FE-6CE6-2A22-B58EE470FEA9}"/>
              </a:ext>
            </a:extLst>
          </p:cNvPr>
          <p:cNvSpPr txBox="1"/>
          <p:nvPr/>
        </p:nvSpPr>
        <p:spPr>
          <a:xfrm>
            <a:off x="89930" y="81258"/>
            <a:ext cx="9582312" cy="492443"/>
          </a:xfrm>
          <a:prstGeom prst="rect">
            <a:avLst/>
          </a:prstGeom>
          <a:noFill/>
        </p:spPr>
        <p:txBody>
          <a:bodyPr wrap="square" rtlCol="0">
            <a:spAutoFit/>
          </a:bodyPr>
          <a:lstStyle/>
          <a:p>
            <a:r>
              <a:rPr lang="en-US" sz="2500" b="1" dirty="0">
                <a:solidFill>
                  <a:srgbClr val="FF0000"/>
                </a:solidFill>
              </a:rPr>
              <a:t>Observation of Collider Muon Neutrinos with SND</a:t>
            </a:r>
            <a:endParaRPr lang="en-CH" sz="2500" b="1" dirty="0">
              <a:solidFill>
                <a:srgbClr val="FF0000"/>
              </a:solidFill>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636A7F7-B0BF-D34C-E22D-9377B3BE9ED1}"/>
                  </a:ext>
                </a:extLst>
              </p:cNvPr>
              <p:cNvSpPr txBox="1"/>
              <p:nvPr/>
            </p:nvSpPr>
            <p:spPr>
              <a:xfrm>
                <a:off x="47626" y="477479"/>
                <a:ext cx="6805749" cy="568540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FF00"/>
                    </a:solidFill>
                  </a:rPr>
                  <a:t>2022 data sample</a:t>
                </a:r>
                <a:r>
                  <a:rPr lang="en-US" dirty="0">
                    <a:solidFill>
                      <a:schemeClr val="bg1"/>
                    </a:solidFill>
                  </a:rPr>
                  <a:t>: (limited fiducial volume)</a:t>
                </a:r>
                <a:endParaRPr lang="en-US" baseline="30000" dirty="0">
                  <a:solidFill>
                    <a:schemeClr val="bg1"/>
                  </a:solidFill>
                </a:endParaRPr>
              </a:p>
              <a:p>
                <a:pPr marL="393700" lvl="1" indent="-279400">
                  <a:buFont typeface="Arial" panose="020B0604020202020204" pitchFamily="34" charset="0"/>
                  <a:buChar char="•"/>
                </a:pPr>
                <a:r>
                  <a:rPr lang="en-US" dirty="0">
                    <a:solidFill>
                      <a:schemeClr val="bg1"/>
                    </a:solidFill>
                    <a:sym typeface="Wingdings" pitchFamily="2" charset="2"/>
                  </a:rPr>
                  <a:t>FLUKA/GENIE, 157±37 </a:t>
                </a:r>
                <a14:m>
                  <m:oMath xmlns:m="http://schemas.openxmlformats.org/officeDocument/2006/math">
                    <m:sSub>
                      <m:sSubPr>
                        <m:ctrlPr>
                          <a:rPr lang="en-US" i="1" smtClean="0">
                            <a:solidFill>
                              <a:schemeClr val="bg1"/>
                            </a:solidFill>
                            <a:latin typeface="Cambria Math" panose="02040503050406030204" pitchFamily="18" charset="0"/>
                            <a:sym typeface="Wingdings" pitchFamily="2" charset="2"/>
                          </a:rPr>
                        </m:ctrlPr>
                      </m:sSubPr>
                      <m:e>
                        <m:r>
                          <a:rPr lang="en-US" i="1" smtClean="0">
                            <a:solidFill>
                              <a:schemeClr val="bg1"/>
                            </a:solidFill>
                            <a:latin typeface="Cambria Math" panose="02040503050406030204" pitchFamily="18" charset="0"/>
                            <a:ea typeface="Cambria Math" panose="02040503050406030204" pitchFamily="18" charset="0"/>
                            <a:sym typeface="Wingdings" pitchFamily="2" charset="2"/>
                          </a:rPr>
                          <m:t>𝜈</m:t>
                        </m:r>
                      </m:e>
                      <m:sub>
                        <m:r>
                          <a:rPr lang="en-US" i="1" smtClean="0">
                            <a:solidFill>
                              <a:schemeClr val="bg1"/>
                            </a:solidFill>
                            <a:latin typeface="Cambria Math" panose="02040503050406030204" pitchFamily="18" charset="0"/>
                            <a:ea typeface="Cambria Math" panose="02040503050406030204" pitchFamily="18" charset="0"/>
                            <a:sym typeface="Wingdings" pitchFamily="2" charset="2"/>
                          </a:rPr>
                          <m:t>𝜇</m:t>
                        </m:r>
                      </m:sub>
                    </m:sSub>
                    <m:r>
                      <a:rPr lang="en-US" b="0" i="1" smtClean="0">
                        <a:solidFill>
                          <a:schemeClr val="bg1"/>
                        </a:solidFill>
                        <a:latin typeface="Cambria Math" panose="02040503050406030204" pitchFamily="18" charset="0"/>
                        <a:sym typeface="Wingdings" pitchFamily="2" charset="2"/>
                      </a:rPr>
                      <m:t>𝐶𝐶</m:t>
                    </m:r>
                  </m:oMath>
                </a14:m>
                <a:r>
                  <a:rPr lang="en-US" dirty="0">
                    <a:solidFill>
                      <a:schemeClr val="bg1"/>
                    </a:solidFill>
                    <a:sym typeface="Wingdings" pitchFamily="2" charset="2"/>
                  </a:rPr>
                  <a:t> interactions expected in whole target</a:t>
                </a:r>
              </a:p>
              <a:p>
                <a:pPr marL="393700" lvl="1" indent="-279400">
                  <a:buFont typeface="Arial" panose="020B0604020202020204" pitchFamily="34" charset="0"/>
                  <a:buChar char="•"/>
                </a:pPr>
                <a:r>
                  <a:rPr lang="en-US" dirty="0">
                    <a:solidFill>
                      <a:schemeClr val="bg1"/>
                    </a:solidFill>
                  </a:rPr>
                  <a:t>Hits in an inner XY detector region of </a:t>
                </a:r>
                <a14:m>
                  <m:oMath xmlns:m="http://schemas.openxmlformats.org/officeDocument/2006/math">
                    <m:r>
                      <a:rPr lang="en-US" b="0" i="1" dirty="0" smtClean="0">
                        <a:solidFill>
                          <a:schemeClr val="bg1"/>
                        </a:solidFill>
                        <a:latin typeface="Cambria Math" panose="02040503050406030204" pitchFamily="18" charset="0"/>
                      </a:rPr>
                      <m:t>25</m:t>
                    </m:r>
                    <m:r>
                      <a:rPr lang="en-US" b="0" i="1" dirty="0" smtClean="0">
                        <a:solidFill>
                          <a:schemeClr val="bg1"/>
                        </a:solidFill>
                        <a:latin typeface="Cambria Math" panose="02040503050406030204" pitchFamily="18" charset="0"/>
                        <a:ea typeface="Cambria Math" panose="02040503050406030204" pitchFamily="18" charset="0"/>
                      </a:rPr>
                      <m:t>×</m:t>
                    </m:r>
                    <m:r>
                      <a:rPr lang="en-US" b="0" i="1" dirty="0" smtClean="0">
                        <a:solidFill>
                          <a:schemeClr val="bg1"/>
                        </a:solidFill>
                        <a:latin typeface="Cambria Math" panose="02040503050406030204" pitchFamily="18" charset="0"/>
                      </a:rPr>
                      <m:t>26</m:t>
                    </m:r>
                  </m:oMath>
                </a14:m>
                <a:r>
                  <a:rPr lang="en-US" dirty="0">
                    <a:solidFill>
                      <a:schemeClr val="bg1"/>
                    </a:solidFill>
                  </a:rPr>
                  <a:t> cm</a:t>
                </a:r>
                <a:r>
                  <a:rPr lang="en-US" baseline="30000" dirty="0">
                    <a:solidFill>
                      <a:schemeClr val="bg1"/>
                    </a:solidFill>
                  </a:rPr>
                  <a:t>2 </a:t>
                </a:r>
              </a:p>
              <a:p>
                <a:pPr marL="393700" lvl="1" indent="-279400">
                  <a:buFont typeface="Arial" panose="020B0604020202020204" pitchFamily="34" charset="0"/>
                  <a:buChar char="•"/>
                </a:pPr>
                <a:r>
                  <a:rPr lang="en-US" dirty="0">
                    <a:solidFill>
                      <a:schemeClr val="bg1"/>
                    </a:solidFill>
                    <a:sym typeface="Wingdings" pitchFamily="2" charset="2"/>
                  </a:rPr>
                  <a:t>Using </a:t>
                </a:r>
                <a:r>
                  <a:rPr lang="en-US" dirty="0" err="1">
                    <a:solidFill>
                      <a:schemeClr val="bg1"/>
                    </a:solidFill>
                    <a:sym typeface="Wingdings" pitchFamily="2" charset="2"/>
                  </a:rPr>
                  <a:t>Em+W</a:t>
                </a:r>
                <a:r>
                  <a:rPr lang="en-US" dirty="0">
                    <a:solidFill>
                      <a:schemeClr val="bg1"/>
                    </a:solidFill>
                    <a:sym typeface="Wingdings" pitchFamily="2" charset="2"/>
                  </a:rPr>
                  <a:t> walls of 3 and 4, overall efficiency of 7.5 % </a:t>
                </a:r>
              </a:p>
              <a:p>
                <a:pPr marL="393700" lvl="1" indent="-279400">
                  <a:buFont typeface="Arial" panose="020B0604020202020204" pitchFamily="34" charset="0"/>
                  <a:buChar char="•"/>
                </a:pPr>
                <a:r>
                  <a:rPr lang="en-US" dirty="0">
                    <a:solidFill>
                      <a:schemeClr val="bg1"/>
                    </a:solidFill>
                    <a:sym typeface="Wingdings" pitchFamily="2" charset="2"/>
                  </a:rPr>
                  <a:t>Selecting events with large hadronic activity in  the </a:t>
                </a:r>
                <a:r>
                  <a:rPr lang="en-US" dirty="0" err="1">
                    <a:solidFill>
                      <a:schemeClr val="bg1"/>
                    </a:solidFill>
                    <a:sym typeface="Wingdings" pitchFamily="2" charset="2"/>
                  </a:rPr>
                  <a:t>SciFi</a:t>
                </a:r>
                <a:r>
                  <a:rPr lang="en-US" dirty="0">
                    <a:solidFill>
                      <a:schemeClr val="bg1"/>
                    </a:solidFill>
                    <a:sym typeface="Wingdings" pitchFamily="2" charset="2"/>
                  </a:rPr>
                  <a:t> and HCAL, selection efficiency of 2.5%</a:t>
                </a:r>
              </a:p>
              <a:p>
                <a:pPr marL="742950" lvl="1" indent="-285750">
                  <a:buFont typeface="Arial" panose="020B0604020202020204" pitchFamily="34" charset="0"/>
                  <a:buChar char="•"/>
                </a:pPr>
                <a:endParaRPr lang="en-US" dirty="0">
                  <a:solidFill>
                    <a:schemeClr val="bg1"/>
                  </a:solidFill>
                  <a:sym typeface="Wingdings" pitchFamily="2" charset="2"/>
                </a:endParaRPr>
              </a:p>
              <a:p>
                <a:pPr marL="742950" lvl="1" indent="-285750">
                  <a:buFont typeface="Arial" panose="020B0604020202020204" pitchFamily="34" charset="0"/>
                  <a:buChar char="•"/>
                </a:pPr>
                <a:endParaRPr lang="en-US" dirty="0">
                  <a:solidFill>
                    <a:schemeClr val="bg1"/>
                  </a:solidFill>
                  <a:sym typeface="Wingdings" pitchFamily="2" charset="2"/>
                </a:endParaRPr>
              </a:p>
              <a:p>
                <a:pPr marL="742950" lvl="1" indent="-285750">
                  <a:buFont typeface="Arial" panose="020B0604020202020204" pitchFamily="34" charset="0"/>
                  <a:buChar char="•"/>
                </a:pPr>
                <a:endParaRPr lang="en-US" dirty="0">
                  <a:solidFill>
                    <a:schemeClr val="bg1"/>
                  </a:solidFill>
                  <a:sym typeface="Wingdings" pitchFamily="2" charset="2"/>
                </a:endParaRPr>
              </a:p>
              <a:p>
                <a:pPr lvl="1"/>
                <a:endParaRPr lang="en-US" sz="2800" dirty="0">
                  <a:solidFill>
                    <a:schemeClr val="bg1"/>
                  </a:solidFill>
                  <a:sym typeface="Wingdings" pitchFamily="2" charset="2"/>
                </a:endParaRPr>
              </a:p>
              <a:p>
                <a:pPr marL="742950" lvl="1" indent="-285750">
                  <a:buFont typeface="Arial" panose="020B0604020202020204" pitchFamily="34" charset="0"/>
                  <a:buChar char="•"/>
                </a:pPr>
                <a:endParaRPr lang="en-US" dirty="0">
                  <a:solidFill>
                    <a:schemeClr val="bg1"/>
                  </a:solidFill>
                  <a:sym typeface="Wingdings" pitchFamily="2" charset="2"/>
                </a:endParaRPr>
              </a:p>
              <a:p>
                <a:endParaRPr lang="en-US" sz="1600" dirty="0">
                  <a:solidFill>
                    <a:srgbClr val="FFFF00"/>
                  </a:solidFill>
                  <a:sym typeface="Wingdings" pitchFamily="2" charset="2"/>
                </a:endParaRPr>
              </a:p>
              <a:p>
                <a:pPr marL="285750" indent="-285750">
                  <a:buFont typeface="Arial" panose="020B0604020202020204" pitchFamily="34" charset="0"/>
                  <a:buChar char="•"/>
                </a:pPr>
                <a:r>
                  <a:rPr lang="en-US" dirty="0">
                    <a:solidFill>
                      <a:srgbClr val="FFFF00"/>
                    </a:solidFill>
                    <a:sym typeface="Wingdings" pitchFamily="2" charset="2"/>
                  </a:rPr>
                  <a:t>2022-2023 data sample</a:t>
                </a:r>
                <a:r>
                  <a:rPr lang="en-US" dirty="0">
                    <a:solidFill>
                      <a:schemeClr val="bg1"/>
                    </a:solidFill>
                    <a:sym typeface="Wingdings" pitchFamily="2" charset="2"/>
                  </a:rPr>
                  <a:t>: extending fiducial volume</a:t>
                </a:r>
              </a:p>
              <a:p>
                <a:pPr marL="393700" lvl="1" indent="-279400">
                  <a:buFont typeface="Arial" panose="020B0604020202020204" pitchFamily="34" charset="0"/>
                  <a:buChar char="•"/>
                </a:pPr>
                <a:r>
                  <a:rPr lang="en-US" dirty="0">
                    <a:solidFill>
                      <a:schemeClr val="bg1"/>
                    </a:solidFill>
                    <a:sym typeface="Wingdings" pitchFamily="2" charset="2"/>
                  </a:rPr>
                  <a:t>Reject events in the first wall, overall signal acceptance 18%</a:t>
                </a:r>
              </a:p>
              <a:p>
                <a:pPr marL="393700" lvl="1" indent="-279400">
                  <a:buFont typeface="Arial" panose="020B0604020202020204" pitchFamily="34" charset="0"/>
                  <a:buChar char="•"/>
                </a:pPr>
                <a:r>
                  <a:rPr lang="en-US" dirty="0">
                    <a:solidFill>
                      <a:schemeClr val="bg1"/>
                    </a:solidFill>
                    <a:sym typeface="Wingdings" pitchFamily="2" charset="2"/>
                  </a:rPr>
                  <a:t>Large activities on </a:t>
                </a:r>
                <a:r>
                  <a:rPr lang="en-US" dirty="0" err="1">
                    <a:solidFill>
                      <a:schemeClr val="bg1"/>
                    </a:solidFill>
                    <a:sym typeface="Wingdings" pitchFamily="2" charset="2"/>
                  </a:rPr>
                  <a:t>SciFi</a:t>
                </a:r>
                <a:r>
                  <a:rPr lang="en-US" dirty="0">
                    <a:solidFill>
                      <a:schemeClr val="bg1"/>
                    </a:solidFill>
                    <a:sym typeface="Wingdings" pitchFamily="2" charset="2"/>
                  </a:rPr>
                  <a:t> and HCAL</a:t>
                </a:r>
              </a:p>
              <a:p>
                <a:pPr marL="393700" lvl="1" indent="-279400">
                  <a:buFont typeface="Arial" panose="020B0604020202020204" pitchFamily="34" charset="0"/>
                  <a:buChar char="•"/>
                </a:pPr>
                <a:r>
                  <a:rPr lang="en-US" dirty="0">
                    <a:solidFill>
                      <a:schemeClr val="bg1"/>
                    </a:solidFill>
                    <a:sym typeface="Wingdings" pitchFamily="2" charset="2"/>
                  </a:rPr>
                  <a:t>One muon track associated to the vertex</a:t>
                </a:r>
              </a:p>
              <a:p>
                <a:pPr marL="742950" lvl="1" indent="-285750">
                  <a:buFont typeface="Arial" panose="020B0604020202020204" pitchFamily="34" charset="0"/>
                  <a:buChar char="•"/>
                </a:pPr>
                <a:r>
                  <a:rPr lang="en-US" dirty="0">
                    <a:solidFill>
                      <a:schemeClr val="bg1"/>
                    </a:solidFill>
                    <a:sym typeface="Wingdings" pitchFamily="2" charset="2"/>
                  </a:rPr>
                  <a:t>Signal selection efficiency 35%</a:t>
                </a:r>
              </a:p>
              <a:p>
                <a:pPr marL="285750" indent="-285750">
                  <a:buFont typeface="Arial" panose="020B0604020202020204" pitchFamily="34" charset="0"/>
                  <a:buChar char="•"/>
                </a:pPr>
                <a:endParaRPr lang="en-US" dirty="0">
                  <a:solidFill>
                    <a:schemeClr val="bg1"/>
                  </a:solidFill>
                  <a:sym typeface="Wingdings" pitchFamily="2" charset="2"/>
                </a:endParaRPr>
              </a:p>
              <a:p>
                <a:pPr marL="285750" indent="-285750">
                  <a:buFont typeface="Arial" panose="020B0604020202020204" pitchFamily="34" charset="0"/>
                  <a:buChar char="•"/>
                </a:pPr>
                <a:endParaRPr lang="en-US" dirty="0">
                  <a:solidFill>
                    <a:schemeClr val="bg1"/>
                  </a:solidFill>
                  <a:sym typeface="Wingdings" pitchFamily="2" charset="2"/>
                </a:endParaRPr>
              </a:p>
              <a:p>
                <a:pPr marL="285750" indent="-285750">
                  <a:buFont typeface="Arial" panose="020B0604020202020204" pitchFamily="34" charset="0"/>
                  <a:buChar char="•"/>
                </a:pPr>
                <a:endParaRPr lang="en-US" baseline="30000" dirty="0">
                  <a:solidFill>
                    <a:schemeClr val="bg1"/>
                  </a:solidFill>
                </a:endParaRPr>
              </a:p>
            </p:txBody>
          </p:sp>
        </mc:Choice>
        <mc:Fallback>
          <p:sp>
            <p:nvSpPr>
              <p:cNvPr id="5" name="TextBox 4">
                <a:extLst>
                  <a:ext uri="{FF2B5EF4-FFF2-40B4-BE49-F238E27FC236}">
                    <a16:creationId xmlns:a16="http://schemas.microsoft.com/office/drawing/2014/main" id="{0636A7F7-B0BF-D34C-E22D-9377B3BE9ED1}"/>
                  </a:ext>
                </a:extLst>
              </p:cNvPr>
              <p:cNvSpPr txBox="1">
                <a:spLocks noRot="1" noChangeAspect="1" noMove="1" noResize="1" noEditPoints="1" noAdjustHandles="1" noChangeArrowheads="1" noChangeShapeType="1" noTextEdit="1"/>
              </p:cNvSpPr>
              <p:nvPr/>
            </p:nvSpPr>
            <p:spPr>
              <a:xfrm>
                <a:off x="47626" y="477479"/>
                <a:ext cx="6805749" cy="5685403"/>
              </a:xfrm>
              <a:prstGeom prst="rect">
                <a:avLst/>
              </a:prstGeom>
              <a:blipFill>
                <a:blip r:embed="rId3"/>
                <a:stretch>
                  <a:fillRect l="-559" t="-445" r="-931"/>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B0717E81-BC73-FC17-A042-BA957C11ADF7}"/>
              </a:ext>
            </a:extLst>
          </p:cNvPr>
          <p:cNvPicPr>
            <a:picLocks noChangeAspect="1"/>
          </p:cNvPicPr>
          <p:nvPr/>
        </p:nvPicPr>
        <p:blipFill>
          <a:blip r:embed="rId4"/>
          <a:stretch>
            <a:fillRect/>
          </a:stretch>
        </p:blipFill>
        <p:spPr>
          <a:xfrm>
            <a:off x="6853375" y="136522"/>
            <a:ext cx="3880270" cy="3084317"/>
          </a:xfrm>
          <a:prstGeom prst="rect">
            <a:avLst/>
          </a:prstGeom>
        </p:spPr>
      </p:pic>
      <p:pic>
        <p:nvPicPr>
          <p:cNvPr id="8" name="Picture 7">
            <a:extLst>
              <a:ext uri="{FF2B5EF4-FFF2-40B4-BE49-F238E27FC236}">
                <a16:creationId xmlns:a16="http://schemas.microsoft.com/office/drawing/2014/main" id="{02849768-D128-8484-F03B-757A72FA7B9B}"/>
              </a:ext>
            </a:extLst>
          </p:cNvPr>
          <p:cNvPicPr>
            <a:picLocks noChangeAspect="1"/>
          </p:cNvPicPr>
          <p:nvPr/>
        </p:nvPicPr>
        <p:blipFill>
          <a:blip r:embed="rId5"/>
          <a:stretch>
            <a:fillRect/>
          </a:stretch>
        </p:blipFill>
        <p:spPr>
          <a:xfrm>
            <a:off x="6853375" y="3285142"/>
            <a:ext cx="3880270" cy="2992370"/>
          </a:xfrm>
          <a:prstGeom prst="rect">
            <a:avLst/>
          </a:prstGeom>
        </p:spPr>
      </p:pic>
      <p:pic>
        <p:nvPicPr>
          <p:cNvPr id="9" name="Picture 8">
            <a:extLst>
              <a:ext uri="{FF2B5EF4-FFF2-40B4-BE49-F238E27FC236}">
                <a16:creationId xmlns:a16="http://schemas.microsoft.com/office/drawing/2014/main" id="{BA9740B0-8C9C-A49F-D13F-122B3B6DD9E5}"/>
              </a:ext>
            </a:extLst>
          </p:cNvPr>
          <p:cNvPicPr>
            <a:picLocks noChangeAspect="1"/>
          </p:cNvPicPr>
          <p:nvPr/>
        </p:nvPicPr>
        <p:blipFill>
          <a:blip r:embed="rId6"/>
          <a:stretch>
            <a:fillRect/>
          </a:stretch>
        </p:blipFill>
        <p:spPr>
          <a:xfrm>
            <a:off x="200025" y="5460743"/>
            <a:ext cx="6500949" cy="962205"/>
          </a:xfrm>
          <a:prstGeom prst="rect">
            <a:avLst/>
          </a:prstGeom>
        </p:spPr>
      </p:pic>
      <p:pic>
        <p:nvPicPr>
          <p:cNvPr id="10" name="Picture 9">
            <a:extLst>
              <a:ext uri="{FF2B5EF4-FFF2-40B4-BE49-F238E27FC236}">
                <a16:creationId xmlns:a16="http://schemas.microsoft.com/office/drawing/2014/main" id="{857B7C82-25A2-ADFE-3C17-EC9E28F208E5}"/>
              </a:ext>
            </a:extLst>
          </p:cNvPr>
          <p:cNvPicPr>
            <a:picLocks noChangeAspect="1"/>
          </p:cNvPicPr>
          <p:nvPr/>
        </p:nvPicPr>
        <p:blipFill rotWithShape="1">
          <a:blip r:embed="rId7"/>
          <a:srcRect l="29231" t="34958" r="26923" b="39060"/>
          <a:stretch/>
        </p:blipFill>
        <p:spPr>
          <a:xfrm>
            <a:off x="506167" y="2231681"/>
            <a:ext cx="4238111" cy="1412704"/>
          </a:xfrm>
          <a:prstGeom prst="rect">
            <a:avLst/>
          </a:prstGeom>
        </p:spPr>
      </p:pic>
      <p:sp>
        <p:nvSpPr>
          <p:cNvPr id="13" name="TextBox 12">
            <a:extLst>
              <a:ext uri="{FF2B5EF4-FFF2-40B4-BE49-F238E27FC236}">
                <a16:creationId xmlns:a16="http://schemas.microsoft.com/office/drawing/2014/main" id="{BDB6CECE-C1C0-D303-4721-D57780DA8051}"/>
              </a:ext>
            </a:extLst>
          </p:cNvPr>
          <p:cNvSpPr txBox="1"/>
          <p:nvPr/>
        </p:nvSpPr>
        <p:spPr>
          <a:xfrm>
            <a:off x="419224" y="3654753"/>
            <a:ext cx="2170722" cy="307777"/>
          </a:xfrm>
          <a:prstGeom prst="rect">
            <a:avLst/>
          </a:prstGeom>
          <a:noFill/>
        </p:spPr>
        <p:txBody>
          <a:bodyPr wrap="none" rtlCol="0">
            <a:spAutoFit/>
          </a:bodyPr>
          <a:lstStyle/>
          <a:p>
            <a:r>
              <a:rPr lang="en-US" sz="1400" dirty="0">
                <a:hlinkClick r:id="rId8"/>
              </a:rPr>
              <a:t>Phys. Rev. Lett 131, 031802</a:t>
            </a:r>
            <a:endParaRPr lang="en-US" sz="1400" dirty="0"/>
          </a:p>
        </p:txBody>
      </p:sp>
    </p:spTree>
    <p:extLst>
      <p:ext uri="{BB962C8B-B14F-4D97-AF65-F5344CB8AC3E}">
        <p14:creationId xmlns:p14="http://schemas.microsoft.com/office/powerpoint/2010/main" val="1935294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13</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E4B5B6AF-8F5A-98FB-ADDA-B3056CA196F9}"/>
              </a:ext>
            </a:extLst>
          </p:cNvPr>
          <p:cNvSpPr txBox="1"/>
          <p:nvPr/>
        </p:nvSpPr>
        <p:spPr>
          <a:xfrm>
            <a:off x="326178" y="299397"/>
            <a:ext cx="9582312" cy="523220"/>
          </a:xfrm>
          <a:prstGeom prst="rect">
            <a:avLst/>
          </a:prstGeom>
          <a:noFill/>
        </p:spPr>
        <p:txBody>
          <a:bodyPr wrap="square" rtlCol="0">
            <a:spAutoFit/>
          </a:bodyPr>
          <a:lstStyle/>
          <a:p>
            <a:r>
              <a:rPr lang="en-US" sz="2800" b="1" dirty="0">
                <a:solidFill>
                  <a:srgbClr val="FF0000"/>
                </a:solidFill>
              </a:rPr>
              <a:t>Muon Neutrino event kinematics (2022-2023 data sample)</a:t>
            </a:r>
            <a:endParaRPr lang="en-CH" sz="2800" b="1" dirty="0">
              <a:solidFill>
                <a:srgbClr val="FF0000"/>
              </a:solidFill>
            </a:endParaRPr>
          </a:p>
        </p:txBody>
      </p:sp>
      <p:pic>
        <p:nvPicPr>
          <p:cNvPr id="5" name="Picture 4">
            <a:extLst>
              <a:ext uri="{FF2B5EF4-FFF2-40B4-BE49-F238E27FC236}">
                <a16:creationId xmlns:a16="http://schemas.microsoft.com/office/drawing/2014/main" id="{DFD99562-BA3C-FD07-D7AD-E69BB52AD1CA}"/>
              </a:ext>
            </a:extLst>
          </p:cNvPr>
          <p:cNvPicPr>
            <a:picLocks noChangeAspect="1"/>
          </p:cNvPicPr>
          <p:nvPr/>
        </p:nvPicPr>
        <p:blipFill>
          <a:blip r:embed="rId3"/>
          <a:stretch>
            <a:fillRect/>
          </a:stretch>
        </p:blipFill>
        <p:spPr>
          <a:xfrm>
            <a:off x="1187891" y="993501"/>
            <a:ext cx="3929443" cy="3784881"/>
          </a:xfrm>
          <a:prstGeom prst="rect">
            <a:avLst/>
          </a:prstGeom>
        </p:spPr>
      </p:pic>
      <p:pic>
        <p:nvPicPr>
          <p:cNvPr id="6" name="Picture 5">
            <a:extLst>
              <a:ext uri="{FF2B5EF4-FFF2-40B4-BE49-F238E27FC236}">
                <a16:creationId xmlns:a16="http://schemas.microsoft.com/office/drawing/2014/main" id="{6724F4CB-35E8-8E1E-F0A6-280047576FA6}"/>
              </a:ext>
            </a:extLst>
          </p:cNvPr>
          <p:cNvPicPr>
            <a:picLocks noChangeAspect="1"/>
          </p:cNvPicPr>
          <p:nvPr/>
        </p:nvPicPr>
        <p:blipFill>
          <a:blip r:embed="rId4"/>
          <a:stretch>
            <a:fillRect/>
          </a:stretch>
        </p:blipFill>
        <p:spPr>
          <a:xfrm>
            <a:off x="5474554" y="993501"/>
            <a:ext cx="3929443" cy="3784881"/>
          </a:xfrm>
          <a:prstGeom prst="rect">
            <a:avLst/>
          </a:prstGeom>
        </p:spPr>
      </p:pic>
      <p:sp>
        <p:nvSpPr>
          <p:cNvPr id="8" name="TextBox 7">
            <a:extLst>
              <a:ext uri="{FF2B5EF4-FFF2-40B4-BE49-F238E27FC236}">
                <a16:creationId xmlns:a16="http://schemas.microsoft.com/office/drawing/2014/main" id="{67F31397-32C0-3E64-8F5B-F6726CA8C258}"/>
              </a:ext>
            </a:extLst>
          </p:cNvPr>
          <p:cNvSpPr txBox="1"/>
          <p:nvPr/>
        </p:nvSpPr>
        <p:spPr>
          <a:xfrm>
            <a:off x="527309" y="4949266"/>
            <a:ext cx="10296266"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bg1"/>
                </a:solidFill>
                <a:effectLst/>
                <a:latin typeface="Arial" panose="020B0604020202020204" pitchFamily="34" charset="0"/>
                <a:cs typeface="Arial" panose="020B0604020202020204" pitchFamily="34" charset="0"/>
              </a:rPr>
              <a:t>Kinematics of muon neutrino candidates are in agreement with the signal prediction</a:t>
            </a:r>
          </a:p>
          <a:p>
            <a:pPr marL="285750" indent="-28575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Determination of hadronic shower allows for complete reconstruction of event kinematics and neutrino energy </a:t>
            </a:r>
            <a:r>
              <a:rPr lang="en-US" dirty="0">
                <a:solidFill>
                  <a:schemeClr val="bg1"/>
                </a:solidFill>
                <a:latin typeface="Arial" panose="020B0604020202020204" pitchFamily="34" charset="0"/>
                <a:cs typeface="Arial" panose="020B0604020202020204" pitchFamily="34" charset="0"/>
                <a:sym typeface="Wingdings" pitchFamily="2" charset="2"/>
              </a:rPr>
              <a:t> </a:t>
            </a:r>
            <a:r>
              <a:rPr lang="en-US" dirty="0">
                <a:solidFill>
                  <a:srgbClr val="24FA14"/>
                </a:solidFill>
                <a:latin typeface="Arial" panose="020B0604020202020204" pitchFamily="34" charset="0"/>
                <a:cs typeface="Arial" panose="020B0604020202020204" pitchFamily="34" charset="0"/>
                <a:sym typeface="Wingdings" pitchFamily="2" charset="2"/>
              </a:rPr>
              <a:t>in progress</a:t>
            </a:r>
            <a:endParaRPr lang="en-US" dirty="0">
              <a:solidFill>
                <a:srgbClr val="24FA14"/>
              </a:solidFill>
              <a:effectLst/>
              <a:latin typeface="Arial" panose="020B0604020202020204" pitchFamily="34" charset="0"/>
              <a:cs typeface="Arial" panose="020B0604020202020204" pitchFamily="34" charset="0"/>
            </a:endParaRPr>
          </a:p>
        </p:txBody>
      </p:sp>
      <p:pic>
        <p:nvPicPr>
          <p:cNvPr id="10" name="Picture 2" descr="Logos | SND@LHC">
            <a:extLst>
              <a:ext uri="{FF2B5EF4-FFF2-40B4-BE49-F238E27FC236}">
                <a16:creationId xmlns:a16="http://schemas.microsoft.com/office/drawing/2014/main" id="{24F4E0FA-AF28-1914-6A52-28A97A8BEC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92271" y="52092"/>
            <a:ext cx="1107073" cy="876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21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14</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16D9D52-BEB1-2CB7-B660-F87521D3D983}"/>
                  </a:ext>
                </a:extLst>
              </p:cNvPr>
              <p:cNvSpPr txBox="1"/>
              <p:nvPr/>
            </p:nvSpPr>
            <p:spPr>
              <a:xfrm>
                <a:off x="135925" y="763582"/>
                <a:ext cx="9582312" cy="523220"/>
              </a:xfrm>
              <a:prstGeom prst="rect">
                <a:avLst/>
              </a:prstGeom>
              <a:noFill/>
            </p:spPr>
            <p:txBody>
              <a:bodyPr wrap="square" rtlCol="0">
                <a:spAutoFit/>
              </a:bodyPr>
              <a:lstStyle/>
              <a:p>
                <a:r>
                  <a:rPr lang="en-US" sz="2800" b="1" dirty="0">
                    <a:solidFill>
                      <a:srgbClr val="FF0000"/>
                    </a:solidFill>
                  </a:rPr>
                  <a:t>Search for shower like (0</a:t>
                </a:r>
                <a14:m>
                  <m:oMath xmlns:m="http://schemas.openxmlformats.org/officeDocument/2006/math">
                    <m:r>
                      <a:rPr lang="en-US" sz="2800" b="1" i="1" smtClean="0">
                        <a:solidFill>
                          <a:srgbClr val="FF0000"/>
                        </a:solidFill>
                        <a:latin typeface="Cambria Math" panose="02040503050406030204" pitchFamily="18" charset="0"/>
                        <a:ea typeface="Cambria Math" panose="02040503050406030204" pitchFamily="18" charset="0"/>
                      </a:rPr>
                      <m:t>𝝁</m:t>
                    </m:r>
                  </m:oMath>
                </a14:m>
                <a:r>
                  <a:rPr lang="en-US" sz="2800" b="1" dirty="0">
                    <a:solidFill>
                      <a:srgbClr val="FF0000"/>
                    </a:solidFill>
                  </a:rPr>
                  <a:t>) neutrino events in SND</a:t>
                </a:r>
                <a:endParaRPr lang="en-CH" sz="2800" b="1" dirty="0">
                  <a:solidFill>
                    <a:srgbClr val="FF0000"/>
                  </a:solidFill>
                </a:endParaRPr>
              </a:p>
            </p:txBody>
          </p:sp>
        </mc:Choice>
        <mc:Fallback xmlns="">
          <p:sp>
            <p:nvSpPr>
              <p:cNvPr id="3" name="TextBox 2">
                <a:extLst>
                  <a:ext uri="{FF2B5EF4-FFF2-40B4-BE49-F238E27FC236}">
                    <a16:creationId xmlns:a16="http://schemas.microsoft.com/office/drawing/2014/main" id="{416D9D52-BEB1-2CB7-B660-F87521D3D983}"/>
                  </a:ext>
                </a:extLst>
              </p:cNvPr>
              <p:cNvSpPr txBox="1">
                <a:spLocks noRot="1" noChangeAspect="1" noMove="1" noResize="1" noEditPoints="1" noAdjustHandles="1" noChangeArrowheads="1" noChangeShapeType="1" noTextEdit="1"/>
              </p:cNvSpPr>
              <p:nvPr/>
            </p:nvSpPr>
            <p:spPr>
              <a:xfrm>
                <a:off x="135925" y="763582"/>
                <a:ext cx="9582312" cy="523220"/>
              </a:xfrm>
              <a:prstGeom prst="rect">
                <a:avLst/>
              </a:prstGeom>
              <a:blipFill>
                <a:blip r:embed="rId3"/>
                <a:stretch>
                  <a:fillRect l="-1323" t="-11905" b="-2857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5778CD2-E56A-65F5-D721-C1CFFDCB3EB3}"/>
                  </a:ext>
                </a:extLst>
              </p:cNvPr>
              <p:cNvSpPr txBox="1"/>
              <p:nvPr/>
            </p:nvSpPr>
            <p:spPr>
              <a:xfrm>
                <a:off x="177688" y="1840577"/>
                <a:ext cx="7043873" cy="2884636"/>
              </a:xfrm>
              <a:prstGeom prst="rect">
                <a:avLst/>
              </a:prstGeom>
              <a:noFill/>
            </p:spPr>
            <p:txBody>
              <a:bodyPr wrap="square" rtlCol="0">
                <a:spAutoFit/>
              </a:bodyPr>
              <a:lstStyle/>
              <a:p>
                <a:r>
                  <a:rPr lang="en-US" b="1" dirty="0">
                    <a:solidFill>
                      <a:srgbClr val="00B0F0"/>
                    </a:solidFill>
                  </a:rPr>
                  <a:t>Signal: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rPr>
                          <m:t>𝑒</m:t>
                        </m:r>
                      </m:sub>
                    </m:sSub>
                    <m:r>
                      <a:rPr lang="en-US" b="0" i="1" smtClean="0">
                        <a:solidFill>
                          <a:schemeClr val="bg1"/>
                        </a:solidFill>
                        <a:latin typeface="Cambria Math" panose="02040503050406030204" pitchFamily="18" charset="0"/>
                      </a:rPr>
                      <m:t>𝐶𝐶</m:t>
                    </m:r>
                  </m:oMath>
                </a14:m>
                <a:r>
                  <a:rPr lang="en-US" dirty="0">
                    <a:solidFill>
                      <a:schemeClr val="bg1"/>
                    </a:solidFill>
                  </a:rPr>
                  <a:t> (+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𝜏</m:t>
                        </m:r>
                      </m:sub>
                    </m:sSub>
                    <m:r>
                      <a:rPr lang="en-US" b="0" i="1" smtClean="0">
                        <a:solidFill>
                          <a:schemeClr val="bg1"/>
                        </a:solidFill>
                        <a:latin typeface="Cambria Math" panose="02040503050406030204" pitchFamily="18" charset="0"/>
                      </a:rPr>
                      <m:t>𝐶𝐶</m:t>
                    </m:r>
                    <m:r>
                      <a:rPr lang="en-US" b="0" i="1" smtClean="0">
                        <a:solidFill>
                          <a:schemeClr val="bg1"/>
                        </a:solidFill>
                        <a:latin typeface="Cambria Math" panose="02040503050406030204" pitchFamily="18" charset="0"/>
                      </a:rPr>
                      <m:t> 0</m:t>
                    </m:r>
                    <m:r>
                      <a:rPr lang="en-US" b="0" i="1" smtClean="0">
                        <a:solidFill>
                          <a:schemeClr val="bg1"/>
                        </a:solidFill>
                        <a:latin typeface="Cambria Math" panose="02040503050406030204" pitchFamily="18" charset="0"/>
                        <a:ea typeface="Cambria Math" panose="02040503050406030204" pitchFamily="18" charset="0"/>
                      </a:rPr>
                      <m:t>𝜇</m:t>
                    </m:r>
                  </m:oMath>
                </a14:m>
                <a:r>
                  <a:rPr lang="en-US" dirty="0">
                    <a:solidFill>
                      <a:schemeClr val="bg1"/>
                    </a:solidFill>
                  </a:rPr>
                  <a:t> ) and NC interactions</a:t>
                </a:r>
              </a:p>
              <a:p>
                <a:endParaRPr lang="en-US" b="1" dirty="0">
                  <a:solidFill>
                    <a:srgbClr val="00B0F0"/>
                  </a:solidFill>
                </a:endParaRPr>
              </a:p>
              <a:p>
                <a:r>
                  <a:rPr lang="en-US" b="1" dirty="0">
                    <a:solidFill>
                      <a:srgbClr val="00B0F0"/>
                    </a:solidFill>
                  </a:rPr>
                  <a:t>Fiducial volume: </a:t>
                </a:r>
                <a:r>
                  <a:rPr lang="en-US" dirty="0">
                    <a:solidFill>
                      <a:schemeClr val="bg1"/>
                    </a:solidFill>
                  </a:rPr>
                  <a:t>no hits in veto, and rejecting side entering </a:t>
                </a:r>
              </a:p>
              <a:p>
                <a:r>
                  <a:rPr lang="en-US" dirty="0">
                    <a:solidFill>
                      <a:schemeClr val="bg1"/>
                    </a:solidFill>
                    <a:sym typeface="Wingdings" pitchFamily="2" charset="2"/>
                  </a:rPr>
                  <a:t>	 signal acceptance 12%</a:t>
                </a:r>
                <a:endParaRPr lang="en-US" dirty="0">
                  <a:solidFill>
                    <a:schemeClr val="bg1"/>
                  </a:solidFill>
                </a:endParaRPr>
              </a:p>
              <a:p>
                <a:endParaRPr lang="en-US" dirty="0">
                  <a:solidFill>
                    <a:schemeClr val="bg1"/>
                  </a:solidFill>
                </a:endParaRPr>
              </a:p>
              <a:p>
                <a:r>
                  <a:rPr lang="en-US" b="1" dirty="0">
                    <a:solidFill>
                      <a:srgbClr val="00B0F0"/>
                    </a:solidFill>
                  </a:rPr>
                  <a:t>Selection: </a:t>
                </a:r>
                <a:r>
                  <a:rPr lang="en-US" dirty="0">
                    <a:solidFill>
                      <a:schemeClr val="bg1"/>
                    </a:solidFill>
                  </a:rPr>
                  <a:t>Large activity on </a:t>
                </a:r>
                <a:r>
                  <a:rPr lang="en-US" dirty="0" err="1">
                    <a:solidFill>
                      <a:schemeClr val="bg1"/>
                    </a:solidFill>
                  </a:rPr>
                  <a:t>SciFi</a:t>
                </a:r>
                <a:r>
                  <a:rPr lang="en-US" dirty="0">
                    <a:solidFill>
                      <a:schemeClr val="bg1"/>
                    </a:solidFill>
                  </a:rPr>
                  <a:t> and HCAL, no </a:t>
                </a:r>
                <a:r>
                  <a:rPr lang="en-US" dirty="0" err="1">
                    <a:solidFill>
                      <a:schemeClr val="bg1"/>
                    </a:solidFill>
                  </a:rPr>
                  <a:t>reconstructable</a:t>
                </a:r>
                <a:r>
                  <a:rPr lang="en-US" dirty="0">
                    <a:solidFill>
                      <a:schemeClr val="bg1"/>
                    </a:solidFill>
                  </a:rPr>
                  <a:t> muon, density number of hits larger than 11x10</a:t>
                </a:r>
                <a:r>
                  <a:rPr lang="en-US" baseline="30000" dirty="0">
                    <a:solidFill>
                      <a:schemeClr val="bg1"/>
                    </a:solidFill>
                  </a:rPr>
                  <a:t>3</a:t>
                </a:r>
                <a:r>
                  <a:rPr lang="en-US" dirty="0">
                    <a:solidFill>
                      <a:schemeClr val="bg1"/>
                    </a:solidFill>
                  </a:rPr>
                  <a:t> </a:t>
                </a:r>
              </a:p>
              <a:p>
                <a:r>
                  <a:rPr lang="en-US" dirty="0">
                    <a:solidFill>
                      <a:schemeClr val="bg1"/>
                    </a:solidFill>
                    <a:sym typeface="Wingdings" pitchFamily="2" charset="2"/>
                  </a:rPr>
                  <a:t>	 selection efficiency 42%</a:t>
                </a:r>
                <a:endParaRPr lang="en-US" baseline="30000" dirty="0">
                  <a:solidFill>
                    <a:schemeClr val="bg1"/>
                  </a:solidFill>
                </a:endParaRPr>
              </a:p>
              <a:p>
                <a:endParaRPr lang="en-US" b="1" dirty="0">
                  <a:solidFill>
                    <a:srgbClr val="00B0F0"/>
                  </a:solidFill>
                </a:endParaRPr>
              </a:p>
              <a:p>
                <a:r>
                  <a:rPr lang="en-US" b="1" dirty="0">
                    <a:solidFill>
                      <a:srgbClr val="00B0F0"/>
                    </a:solidFill>
                  </a:rPr>
                  <a:t>Background:</a:t>
                </a:r>
                <a:r>
                  <a:rPr lang="en-US" dirty="0">
                    <a:solidFill>
                      <a:schemeClr val="bg1"/>
                    </a:solidFill>
                  </a:rPr>
                  <a:t> Neutral hadron,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𝜇</m:t>
                        </m:r>
                      </m:sub>
                    </m:sSub>
                    <m:r>
                      <a:rPr lang="en-US" b="0" i="1" smtClean="0">
                        <a:solidFill>
                          <a:schemeClr val="bg1"/>
                        </a:solidFill>
                        <a:latin typeface="Cambria Math" panose="02040503050406030204" pitchFamily="18" charset="0"/>
                      </a:rPr>
                      <m:t>𝐶𝐶</m:t>
                    </m:r>
                  </m:oMath>
                </a14:m>
                <a:r>
                  <a:rPr lang="en-US" dirty="0">
                    <a:solidFill>
                      <a:schemeClr val="bg1"/>
                    </a:solidFill>
                  </a:rPr>
                  <a:t> and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𝜏</m:t>
                        </m:r>
                      </m:sub>
                    </m:sSub>
                    <m:r>
                      <a:rPr lang="en-US" b="0" i="1" smtClean="0">
                        <a:solidFill>
                          <a:schemeClr val="bg1"/>
                        </a:solidFill>
                        <a:latin typeface="Cambria Math" panose="02040503050406030204" pitchFamily="18" charset="0"/>
                      </a:rPr>
                      <m:t>𝐶𝐶</m:t>
                    </m:r>
                    <m:r>
                      <a:rPr lang="en-US" b="0" i="1" smtClean="0">
                        <a:solidFill>
                          <a:schemeClr val="bg1"/>
                        </a:solidFill>
                        <a:latin typeface="Cambria Math" panose="02040503050406030204" pitchFamily="18" charset="0"/>
                      </a:rPr>
                      <m:t> </m:t>
                    </m:r>
                  </m:oMath>
                </a14:m>
                <a:r>
                  <a:rPr lang="en-US" dirty="0">
                    <a:solidFill>
                      <a:schemeClr val="bg1"/>
                    </a:solidFill>
                  </a:rPr>
                  <a:t>interactions</a:t>
                </a:r>
              </a:p>
            </p:txBody>
          </p:sp>
        </mc:Choice>
        <mc:Fallback>
          <p:sp>
            <p:nvSpPr>
              <p:cNvPr id="5" name="TextBox 4">
                <a:extLst>
                  <a:ext uri="{FF2B5EF4-FFF2-40B4-BE49-F238E27FC236}">
                    <a16:creationId xmlns:a16="http://schemas.microsoft.com/office/drawing/2014/main" id="{05778CD2-E56A-65F5-D721-C1CFFDCB3EB3}"/>
                  </a:ext>
                </a:extLst>
              </p:cNvPr>
              <p:cNvSpPr txBox="1">
                <a:spLocks noRot="1" noChangeAspect="1" noMove="1" noResize="1" noEditPoints="1" noAdjustHandles="1" noChangeArrowheads="1" noChangeShapeType="1" noTextEdit="1"/>
              </p:cNvSpPr>
              <p:nvPr/>
            </p:nvSpPr>
            <p:spPr>
              <a:xfrm>
                <a:off x="177688" y="1840577"/>
                <a:ext cx="7043873" cy="2884636"/>
              </a:xfrm>
              <a:prstGeom prst="rect">
                <a:avLst/>
              </a:prstGeom>
              <a:blipFill>
                <a:blip r:embed="rId4"/>
                <a:stretch>
                  <a:fillRect l="-540" t="-877" b="-2193"/>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93879073-D9DC-B512-487D-1D19939A9EF6}"/>
              </a:ext>
            </a:extLst>
          </p:cNvPr>
          <p:cNvPicPr>
            <a:picLocks noChangeAspect="1"/>
          </p:cNvPicPr>
          <p:nvPr/>
        </p:nvPicPr>
        <p:blipFill>
          <a:blip r:embed="rId5"/>
          <a:stretch>
            <a:fillRect/>
          </a:stretch>
        </p:blipFill>
        <p:spPr>
          <a:xfrm>
            <a:off x="6794501" y="3354540"/>
            <a:ext cx="3914004" cy="3040631"/>
          </a:xfrm>
          <a:prstGeom prst="rect">
            <a:avLst/>
          </a:prstGeom>
        </p:spPr>
      </p:pic>
      <p:pic>
        <p:nvPicPr>
          <p:cNvPr id="8" name="Picture 7">
            <a:extLst>
              <a:ext uri="{FF2B5EF4-FFF2-40B4-BE49-F238E27FC236}">
                <a16:creationId xmlns:a16="http://schemas.microsoft.com/office/drawing/2014/main" id="{BDD8DB1B-6E08-1E53-7C50-F0B2BFB85CA2}"/>
              </a:ext>
            </a:extLst>
          </p:cNvPr>
          <p:cNvPicPr>
            <a:picLocks noChangeAspect="1"/>
          </p:cNvPicPr>
          <p:nvPr/>
        </p:nvPicPr>
        <p:blipFill>
          <a:blip r:embed="rId6"/>
          <a:stretch>
            <a:fillRect/>
          </a:stretch>
        </p:blipFill>
        <p:spPr>
          <a:xfrm>
            <a:off x="8015062" y="686124"/>
            <a:ext cx="2672588" cy="2616026"/>
          </a:xfrm>
          <a:prstGeom prst="rect">
            <a:avLst/>
          </a:prstGeom>
        </p:spPr>
      </p:pic>
      <p:pic>
        <p:nvPicPr>
          <p:cNvPr id="9" name="Picture 8">
            <a:extLst>
              <a:ext uri="{FF2B5EF4-FFF2-40B4-BE49-F238E27FC236}">
                <a16:creationId xmlns:a16="http://schemas.microsoft.com/office/drawing/2014/main" id="{1F1453CB-B552-E0A7-68F1-DADF07A78DDB}"/>
              </a:ext>
            </a:extLst>
          </p:cNvPr>
          <p:cNvPicPr>
            <a:picLocks noChangeAspect="1"/>
          </p:cNvPicPr>
          <p:nvPr/>
        </p:nvPicPr>
        <p:blipFill>
          <a:blip r:embed="rId7"/>
          <a:stretch>
            <a:fillRect/>
          </a:stretch>
        </p:blipFill>
        <p:spPr>
          <a:xfrm>
            <a:off x="260288" y="5278989"/>
            <a:ext cx="6408738" cy="835576"/>
          </a:xfrm>
          <a:prstGeom prst="rect">
            <a:avLst/>
          </a:prstGeom>
        </p:spPr>
      </p:pic>
      <p:pic>
        <p:nvPicPr>
          <p:cNvPr id="11" name="Picture 2" descr="Logos | SND@LHC">
            <a:extLst>
              <a:ext uri="{FF2B5EF4-FFF2-40B4-BE49-F238E27FC236}">
                <a16:creationId xmlns:a16="http://schemas.microsoft.com/office/drawing/2014/main" id="{86D90906-9AA1-E144-3EC0-D3FBD477203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98237" y="52092"/>
            <a:ext cx="801108" cy="634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444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15</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F3FB225-A998-18C2-3E71-57F878890F9B}"/>
                  </a:ext>
                </a:extLst>
              </p:cNvPr>
              <p:cNvSpPr txBox="1"/>
              <p:nvPr/>
            </p:nvSpPr>
            <p:spPr>
              <a:xfrm>
                <a:off x="284205" y="203639"/>
                <a:ext cx="9582312" cy="523220"/>
              </a:xfrm>
              <a:prstGeom prst="rect">
                <a:avLst/>
              </a:prstGeom>
              <a:noFill/>
            </p:spPr>
            <p:txBody>
              <a:bodyPr wrap="square" rtlCol="0">
                <a:spAutoFit/>
              </a:bodyPr>
              <a:lstStyle/>
              <a:p>
                <a14:m>
                  <m:oMath xmlns:m="http://schemas.openxmlformats.org/officeDocument/2006/math">
                    <m:sSub>
                      <m:sSubPr>
                        <m:ctrlPr>
                          <a:rPr lang="en-US" sz="2800" b="1" i="1" smtClean="0">
                            <a:solidFill>
                              <a:srgbClr val="FF0000"/>
                            </a:solidFill>
                            <a:latin typeface="Cambria Math" panose="02040503050406030204" pitchFamily="18" charset="0"/>
                          </a:rPr>
                        </m:ctrlPr>
                      </m:sSubPr>
                      <m:e>
                        <m:r>
                          <a:rPr lang="en-US" sz="2800" b="1" i="1" smtClean="0">
                            <a:solidFill>
                              <a:srgbClr val="FF0000"/>
                            </a:solidFill>
                            <a:latin typeface="Cambria Math" panose="02040503050406030204" pitchFamily="18" charset="0"/>
                            <a:ea typeface="Cambria Math" panose="02040503050406030204" pitchFamily="18" charset="0"/>
                          </a:rPr>
                          <m:t>𝝂</m:t>
                        </m:r>
                      </m:e>
                      <m:sub>
                        <m:r>
                          <a:rPr lang="en-US" sz="2800" b="1" i="1" smtClean="0">
                            <a:solidFill>
                              <a:srgbClr val="FF0000"/>
                            </a:solidFill>
                            <a:latin typeface="Cambria Math" panose="02040503050406030204" pitchFamily="18" charset="0"/>
                          </a:rPr>
                          <m:t>𝒆</m:t>
                        </m:r>
                      </m:sub>
                    </m:sSub>
                    <m:r>
                      <a:rPr lang="en-US" sz="2800" b="1" i="1" smtClean="0">
                        <a:solidFill>
                          <a:srgbClr val="FF0000"/>
                        </a:solidFill>
                        <a:latin typeface="Cambria Math" panose="02040503050406030204" pitchFamily="18" charset="0"/>
                      </a:rPr>
                      <m:t>𝑪𝑪</m:t>
                    </m:r>
                  </m:oMath>
                </a14:m>
                <a:r>
                  <a:rPr lang="en-US" sz="2800" b="1" dirty="0">
                    <a:solidFill>
                      <a:srgbClr val="FF0000"/>
                    </a:solidFill>
                  </a:rPr>
                  <a:t> search in emulsion at SND</a:t>
                </a:r>
                <a:endParaRPr lang="en-CH" sz="2800" b="1" dirty="0">
                  <a:solidFill>
                    <a:srgbClr val="FF0000"/>
                  </a:solidFill>
                </a:endParaRPr>
              </a:p>
            </p:txBody>
          </p:sp>
        </mc:Choice>
        <mc:Fallback xmlns="">
          <p:sp>
            <p:nvSpPr>
              <p:cNvPr id="3" name="TextBox 2">
                <a:extLst>
                  <a:ext uri="{FF2B5EF4-FFF2-40B4-BE49-F238E27FC236}">
                    <a16:creationId xmlns:a16="http://schemas.microsoft.com/office/drawing/2014/main" id="{1F3FB225-A998-18C2-3E71-57F878890F9B}"/>
                  </a:ext>
                </a:extLst>
              </p:cNvPr>
              <p:cNvSpPr txBox="1">
                <a:spLocks noRot="1" noChangeAspect="1" noMove="1" noResize="1" noEditPoints="1" noAdjustHandles="1" noChangeArrowheads="1" noChangeShapeType="1" noTextEdit="1"/>
              </p:cNvSpPr>
              <p:nvPr/>
            </p:nvSpPr>
            <p:spPr>
              <a:xfrm>
                <a:off x="284205" y="203639"/>
                <a:ext cx="9582312" cy="523220"/>
              </a:xfrm>
              <a:prstGeom prst="rect">
                <a:avLst/>
              </a:prstGeom>
              <a:blipFill>
                <a:blip r:embed="rId2"/>
                <a:stretch>
                  <a:fillRect t="-9302" b="-30233"/>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2E24A469-E849-0A40-8BDE-182DFAC04BC7}"/>
              </a:ext>
            </a:extLst>
          </p:cNvPr>
          <p:cNvSpPr txBox="1"/>
          <p:nvPr/>
        </p:nvSpPr>
        <p:spPr>
          <a:xfrm>
            <a:off x="94169" y="892430"/>
            <a:ext cx="5811795" cy="230832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Identifying regions with high track density in emulsions</a:t>
            </a:r>
          </a:p>
          <a:p>
            <a:pPr marL="285750" indent="-285750">
              <a:buFont typeface="Arial" panose="020B0604020202020204" pitchFamily="34" charset="0"/>
              <a:buChar char="•"/>
            </a:pPr>
            <a:r>
              <a:rPr lang="en-US" dirty="0">
                <a:solidFill>
                  <a:schemeClr val="bg1"/>
                </a:solidFill>
              </a:rPr>
              <a:t>Consistency with the expectation of EM shower development</a:t>
            </a:r>
          </a:p>
          <a:p>
            <a:pPr marL="285750" indent="-285750">
              <a:buFont typeface="Arial" panose="020B0604020202020204" pitchFamily="34" charset="0"/>
              <a:buChar char="•"/>
            </a:pPr>
            <a:r>
              <a:rPr lang="en-US" dirty="0">
                <a:solidFill>
                  <a:schemeClr val="bg1"/>
                </a:solidFill>
              </a:rPr>
              <a:t>Search for neutral vertices associated to identified shower</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EM shower patterns identified </a:t>
            </a:r>
          </a:p>
          <a:p>
            <a:pPr marL="285750" indent="-285750">
              <a:buFont typeface="Arial" panose="020B0604020202020204" pitchFamily="34" charset="0"/>
              <a:buChar char="•"/>
            </a:pPr>
            <a:r>
              <a:rPr lang="en-US" dirty="0">
                <a:solidFill>
                  <a:schemeClr val="bg1"/>
                </a:solidFill>
              </a:rPr>
              <a:t>Vertex association </a:t>
            </a:r>
            <a:r>
              <a:rPr lang="en-US" dirty="0">
                <a:solidFill>
                  <a:srgbClr val="24FA14"/>
                </a:solidFill>
              </a:rPr>
              <a:t>in progress</a:t>
            </a:r>
          </a:p>
        </p:txBody>
      </p:sp>
      <p:pic>
        <p:nvPicPr>
          <p:cNvPr id="6" name="Picture 5">
            <a:extLst>
              <a:ext uri="{FF2B5EF4-FFF2-40B4-BE49-F238E27FC236}">
                <a16:creationId xmlns:a16="http://schemas.microsoft.com/office/drawing/2014/main" id="{3A294EF6-A1ED-5CA9-93F5-65118CDC4BB2}"/>
              </a:ext>
            </a:extLst>
          </p:cNvPr>
          <p:cNvPicPr>
            <a:picLocks noChangeAspect="1"/>
          </p:cNvPicPr>
          <p:nvPr/>
        </p:nvPicPr>
        <p:blipFill>
          <a:blip r:embed="rId3"/>
          <a:stretch>
            <a:fillRect/>
          </a:stretch>
        </p:blipFill>
        <p:spPr>
          <a:xfrm>
            <a:off x="238632" y="3429000"/>
            <a:ext cx="5173155" cy="2442582"/>
          </a:xfrm>
          <a:prstGeom prst="rect">
            <a:avLst/>
          </a:prstGeom>
        </p:spPr>
      </p:pic>
      <p:pic>
        <p:nvPicPr>
          <p:cNvPr id="8" name="Picture 7">
            <a:extLst>
              <a:ext uri="{FF2B5EF4-FFF2-40B4-BE49-F238E27FC236}">
                <a16:creationId xmlns:a16="http://schemas.microsoft.com/office/drawing/2014/main" id="{7DD77639-4399-54D6-9573-3D048F57A9D1}"/>
              </a:ext>
            </a:extLst>
          </p:cNvPr>
          <p:cNvPicPr>
            <a:picLocks noChangeAspect="1"/>
          </p:cNvPicPr>
          <p:nvPr/>
        </p:nvPicPr>
        <p:blipFill>
          <a:blip r:embed="rId4"/>
          <a:stretch>
            <a:fillRect/>
          </a:stretch>
        </p:blipFill>
        <p:spPr>
          <a:xfrm>
            <a:off x="5702835" y="952866"/>
            <a:ext cx="5099021" cy="3588733"/>
          </a:xfrm>
          <a:prstGeom prst="rect">
            <a:avLst/>
          </a:prstGeom>
        </p:spPr>
      </p:pic>
      <p:sp>
        <p:nvSpPr>
          <p:cNvPr id="9" name="TextBox 8">
            <a:extLst>
              <a:ext uri="{FF2B5EF4-FFF2-40B4-BE49-F238E27FC236}">
                <a16:creationId xmlns:a16="http://schemas.microsoft.com/office/drawing/2014/main" id="{00EE91AB-1574-D090-AF2F-20D76BAEA68E}"/>
              </a:ext>
            </a:extLst>
          </p:cNvPr>
          <p:cNvSpPr txBox="1"/>
          <p:nvPr/>
        </p:nvSpPr>
        <p:spPr>
          <a:xfrm>
            <a:off x="1569304" y="5929301"/>
            <a:ext cx="1610121" cy="369332"/>
          </a:xfrm>
          <a:prstGeom prst="rect">
            <a:avLst/>
          </a:prstGeom>
          <a:noFill/>
        </p:spPr>
        <p:txBody>
          <a:bodyPr wrap="none" rtlCol="0">
            <a:spAutoFit/>
          </a:bodyPr>
          <a:lstStyle/>
          <a:p>
            <a:r>
              <a:rPr lang="en-US" dirty="0">
                <a:solidFill>
                  <a:srgbClr val="00B050"/>
                </a:solidFill>
              </a:rPr>
              <a:t>Shower profile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88D59A1-68D3-E203-3735-89A6D32D22EF}"/>
                  </a:ext>
                </a:extLst>
              </p:cNvPr>
              <p:cNvSpPr txBox="1"/>
              <p:nvPr/>
            </p:nvSpPr>
            <p:spPr>
              <a:xfrm>
                <a:off x="6308261" y="4567577"/>
                <a:ext cx="5811793" cy="1200329"/>
              </a:xfrm>
              <a:prstGeom prst="rect">
                <a:avLst/>
              </a:prstGeom>
              <a:noFill/>
            </p:spPr>
            <p:txBody>
              <a:bodyPr wrap="square" rtlCol="0">
                <a:spAutoFit/>
              </a:bodyPr>
              <a:lstStyle/>
              <a:p>
                <a:r>
                  <a:rPr lang="en-US" dirty="0">
                    <a:solidFill>
                      <a:schemeClr val="bg1"/>
                    </a:solidFill>
                  </a:rPr>
                  <a:t>Example of shower development: </a:t>
                </a:r>
              </a:p>
              <a:p>
                <a:pPr marL="285750" indent="-285750">
                  <a:buFont typeface="Arial" panose="020B0604020202020204" pitchFamily="34" charset="0"/>
                  <a:buChar char="•"/>
                </a:pPr>
                <a:r>
                  <a:rPr lang="en-US" dirty="0">
                    <a:solidFill>
                      <a:schemeClr val="bg1"/>
                    </a:solidFill>
                  </a:rPr>
                  <a:t>4x4 mm2 region with 100</a:t>
                </a:r>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𝜇</m:t>
                    </m:r>
                  </m:oMath>
                </a14:m>
                <a:r>
                  <a:rPr lang="en-US" dirty="0">
                    <a:solidFill>
                      <a:schemeClr val="bg1"/>
                    </a:solidFill>
                  </a:rPr>
                  <a:t>m binning</a:t>
                </a:r>
              </a:p>
              <a:p>
                <a:pPr marL="285750" indent="-285750">
                  <a:buFont typeface="Arial" panose="020B0604020202020204" pitchFamily="34" charset="0"/>
                  <a:buChar char="•"/>
                </a:pPr>
                <a:r>
                  <a:rPr lang="en-US" dirty="0">
                    <a:solidFill>
                      <a:schemeClr val="bg1"/>
                    </a:solidFill>
                  </a:rPr>
                  <a:t>Radiation length of W plate: 3.504 mm</a:t>
                </a:r>
              </a:p>
              <a:p>
                <a:pPr marL="285750" indent="-285750">
                  <a:buFont typeface="Arial" panose="020B0604020202020204" pitchFamily="34" charset="0"/>
                  <a:buChar char="•"/>
                </a:pPr>
                <a:r>
                  <a:rPr lang="en-US" dirty="0">
                    <a:solidFill>
                      <a:schemeClr val="bg1"/>
                    </a:solidFill>
                  </a:rPr>
                  <a:t>Maximum width reached at plate 6.6 X0</a:t>
                </a:r>
              </a:p>
            </p:txBody>
          </p:sp>
        </mc:Choice>
        <mc:Fallback xmlns="">
          <p:sp>
            <p:nvSpPr>
              <p:cNvPr id="10" name="TextBox 9">
                <a:extLst>
                  <a:ext uri="{FF2B5EF4-FFF2-40B4-BE49-F238E27FC236}">
                    <a16:creationId xmlns:a16="http://schemas.microsoft.com/office/drawing/2014/main" id="{888D59A1-68D3-E203-3735-89A6D32D22EF}"/>
                  </a:ext>
                </a:extLst>
              </p:cNvPr>
              <p:cNvSpPr txBox="1">
                <a:spLocks noRot="1" noChangeAspect="1" noMove="1" noResize="1" noEditPoints="1" noAdjustHandles="1" noChangeArrowheads="1" noChangeShapeType="1" noTextEdit="1"/>
              </p:cNvSpPr>
              <p:nvPr/>
            </p:nvSpPr>
            <p:spPr>
              <a:xfrm>
                <a:off x="6308261" y="4567577"/>
                <a:ext cx="5811793" cy="1200329"/>
              </a:xfrm>
              <a:prstGeom prst="rect">
                <a:avLst/>
              </a:prstGeom>
              <a:blipFill>
                <a:blip r:embed="rId5"/>
                <a:stretch>
                  <a:fillRect l="-871" t="-2083" b="-7292"/>
                </a:stretch>
              </a:blipFill>
            </p:spPr>
            <p:txBody>
              <a:bodyPr/>
              <a:lstStyle/>
              <a:p>
                <a:r>
                  <a:rPr lang="en-US">
                    <a:noFill/>
                  </a:rPr>
                  <a:t> </a:t>
                </a:r>
              </a:p>
            </p:txBody>
          </p:sp>
        </mc:Fallback>
      </mc:AlternateContent>
      <p:pic>
        <p:nvPicPr>
          <p:cNvPr id="12" name="Picture 2" descr="Logos | SND@LHC">
            <a:extLst>
              <a:ext uri="{FF2B5EF4-FFF2-40B4-BE49-F238E27FC236}">
                <a16:creationId xmlns:a16="http://schemas.microsoft.com/office/drawing/2014/main" id="{9FA4647F-76D1-13ED-C2F9-C928F6186A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92271" y="52092"/>
            <a:ext cx="1107073" cy="876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411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dirty="0">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16</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2F471BA-9EC7-5CBA-521D-7F944901FE04}"/>
                  </a:ext>
                </a:extLst>
              </p:cNvPr>
              <p:cNvSpPr txBox="1"/>
              <p:nvPr/>
            </p:nvSpPr>
            <p:spPr>
              <a:xfrm>
                <a:off x="241003" y="205947"/>
                <a:ext cx="10446647" cy="4300536"/>
              </a:xfrm>
              <a:prstGeom prst="rect">
                <a:avLst/>
              </a:prstGeom>
              <a:noFill/>
            </p:spPr>
            <p:txBody>
              <a:bodyPr wrap="square" rtlCol="0">
                <a:spAutoFit/>
              </a:bodyPr>
              <a:lstStyle/>
              <a:p>
                <a:r>
                  <a:rPr lang="en-US" sz="3200" b="1" dirty="0">
                    <a:solidFill>
                      <a:srgbClr val="FF0000"/>
                    </a:solidFill>
                  </a:rPr>
                  <a:t>LHC Run4 </a:t>
                </a:r>
              </a:p>
              <a:p>
                <a:r>
                  <a:rPr lang="en-US" sz="2000" b="1" dirty="0">
                    <a:solidFill>
                      <a:schemeClr val="bg1"/>
                    </a:solidFill>
                  </a:rPr>
                  <a:t>Both </a:t>
                </a:r>
                <a:r>
                  <a:rPr lang="en-US" sz="2000" b="1" dirty="0">
                    <a:solidFill>
                      <a:srgbClr val="FFFF00"/>
                    </a:solidFill>
                  </a:rPr>
                  <a:t>FASER</a:t>
                </a:r>
                <a:r>
                  <a:rPr lang="en-US" sz="2000" b="1" dirty="0">
                    <a:solidFill>
                      <a:schemeClr val="bg1"/>
                    </a:solidFill>
                  </a:rPr>
                  <a:t> and </a:t>
                </a:r>
                <a:r>
                  <a:rPr lang="en-US" sz="2000" b="1" dirty="0">
                    <a:solidFill>
                      <a:srgbClr val="FFFF00"/>
                    </a:solidFill>
                  </a:rPr>
                  <a:t>SND</a:t>
                </a:r>
                <a:r>
                  <a:rPr lang="en-US" sz="2000" b="1" dirty="0">
                    <a:solidFill>
                      <a:schemeClr val="bg1"/>
                    </a:solidFill>
                  </a:rPr>
                  <a:t> </a:t>
                </a:r>
                <a:r>
                  <a:rPr lang="en-US" sz="2000" b="1" dirty="0">
                    <a:solidFill>
                      <a:srgbClr val="24FA14"/>
                    </a:solidFill>
                  </a:rPr>
                  <a:t>expressed their interest </a:t>
                </a:r>
                <a:r>
                  <a:rPr lang="en-US" sz="2000" b="1" dirty="0">
                    <a:solidFill>
                      <a:schemeClr val="bg1"/>
                    </a:solidFill>
                  </a:rPr>
                  <a:t>in taking data exploring further </a:t>
                </a:r>
                <a:r>
                  <a:rPr lang="en-US" sz="2000" b="1" dirty="0" err="1">
                    <a:solidFill>
                      <a:schemeClr val="bg1"/>
                    </a:solidFill>
                  </a:rPr>
                  <a:t>TeV</a:t>
                </a:r>
                <a:r>
                  <a:rPr lang="en-US" sz="2000" b="1" dirty="0">
                    <a:solidFill>
                      <a:schemeClr val="bg1"/>
                    </a:solidFill>
                  </a:rPr>
                  <a:t> neutrinos in </a:t>
                </a:r>
                <a:r>
                  <a:rPr lang="en-US" sz="2000" b="1" dirty="0">
                    <a:solidFill>
                      <a:srgbClr val="24FA14"/>
                    </a:solidFill>
                  </a:rPr>
                  <a:t>LHC Run4</a:t>
                </a:r>
                <a:r>
                  <a:rPr lang="en-US" sz="2000" b="1" dirty="0">
                    <a:solidFill>
                      <a:schemeClr val="bg1"/>
                    </a:solidFill>
                  </a:rPr>
                  <a:t>, with expected total integrated luminosity of  </a:t>
                </a:r>
                <a:r>
                  <a:rPr lang="en-US" sz="2000" b="1" dirty="0">
                    <a:solidFill>
                      <a:srgbClr val="24FA14"/>
                    </a:solidFill>
                  </a:rPr>
                  <a:t>680 fb</a:t>
                </a:r>
                <a:r>
                  <a:rPr lang="en-US" sz="2000" b="1" baseline="30000" dirty="0">
                    <a:solidFill>
                      <a:srgbClr val="24FA14"/>
                    </a:solidFill>
                  </a:rPr>
                  <a:t>-1</a:t>
                </a:r>
                <a:r>
                  <a:rPr lang="en-US" sz="2000" b="1" dirty="0">
                    <a:solidFill>
                      <a:srgbClr val="24FA14"/>
                    </a:solidFill>
                  </a:rPr>
                  <a:t> </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Expecting to collect </a:t>
                </a:r>
                <a:r>
                  <a:rPr lang="en-GB" dirty="0">
                    <a:solidFill>
                      <a:srgbClr val="FFFF00"/>
                    </a:solidFill>
                  </a:rPr>
                  <a:t>5000 </a:t>
                </a:r>
                <a14:m>
                  <m:oMath xmlns:m="http://schemas.openxmlformats.org/officeDocument/2006/math">
                    <m:sSub>
                      <m:sSubPr>
                        <m:ctrlPr>
                          <a:rPr lang="en-GB" i="1" smtClean="0">
                            <a:solidFill>
                              <a:srgbClr val="FFFF00"/>
                            </a:solidFill>
                            <a:latin typeface="Cambria Math" panose="02040503050406030204" pitchFamily="18" charset="0"/>
                          </a:rPr>
                        </m:ctrlPr>
                      </m:sSubPr>
                      <m:e>
                        <m:r>
                          <a:rPr lang="en-GB" i="1" smtClean="0">
                            <a:solidFill>
                              <a:srgbClr val="FFFF00"/>
                            </a:solidFill>
                            <a:latin typeface="Cambria Math" panose="02040503050406030204" pitchFamily="18" charset="0"/>
                            <a:ea typeface="Cambria Math" panose="02040503050406030204" pitchFamily="18" charset="0"/>
                          </a:rPr>
                          <m:t>𝜈</m:t>
                        </m:r>
                      </m:e>
                      <m:sub>
                        <m:r>
                          <a:rPr lang="en-US" b="0" i="1" smtClean="0">
                            <a:solidFill>
                              <a:srgbClr val="FFFF00"/>
                            </a:solidFill>
                            <a:latin typeface="Cambria Math" panose="02040503050406030204" pitchFamily="18" charset="0"/>
                          </a:rPr>
                          <m:t>𝑒</m:t>
                        </m:r>
                      </m:sub>
                    </m:sSub>
                  </m:oMath>
                </a14:m>
                <a:r>
                  <a:rPr lang="en-GB" dirty="0">
                    <a:solidFill>
                      <a:srgbClr val="FFFF00"/>
                    </a:solidFill>
                  </a:rPr>
                  <a:t>, 25000 </a:t>
                </a:r>
                <a14:m>
                  <m:oMath xmlns:m="http://schemas.openxmlformats.org/officeDocument/2006/math">
                    <m:sSub>
                      <m:sSubPr>
                        <m:ctrlPr>
                          <a:rPr lang="en-GB" i="1">
                            <a:solidFill>
                              <a:srgbClr val="FFFF00"/>
                            </a:solidFill>
                            <a:latin typeface="Cambria Math" panose="02040503050406030204" pitchFamily="18" charset="0"/>
                          </a:rPr>
                        </m:ctrlPr>
                      </m:sSubPr>
                      <m:e>
                        <m:r>
                          <a:rPr lang="en-GB" i="1">
                            <a:solidFill>
                              <a:srgbClr val="FFFF00"/>
                            </a:solidFill>
                            <a:latin typeface="Cambria Math" panose="02040503050406030204" pitchFamily="18" charset="0"/>
                            <a:ea typeface="Cambria Math" panose="02040503050406030204" pitchFamily="18" charset="0"/>
                          </a:rPr>
                          <m:t>𝜈</m:t>
                        </m:r>
                      </m:e>
                      <m:sub>
                        <m:r>
                          <a:rPr lang="en-GB" i="1" smtClean="0">
                            <a:solidFill>
                              <a:srgbClr val="FFFF00"/>
                            </a:solidFill>
                            <a:latin typeface="Cambria Math" panose="02040503050406030204" pitchFamily="18" charset="0"/>
                            <a:ea typeface="Cambria Math" panose="02040503050406030204" pitchFamily="18" charset="0"/>
                          </a:rPr>
                          <m:t>𝜇</m:t>
                        </m:r>
                      </m:sub>
                    </m:sSub>
                  </m:oMath>
                </a14:m>
                <a:r>
                  <a:rPr lang="en-GB" dirty="0">
                    <a:solidFill>
                      <a:srgbClr val="FFFF00"/>
                    </a:solidFill>
                  </a:rPr>
                  <a:t> </a:t>
                </a:r>
                <a:r>
                  <a:rPr lang="en-GB" dirty="0">
                    <a:solidFill>
                      <a:schemeClr val="bg1"/>
                    </a:solidFill>
                  </a:rPr>
                  <a:t>and </a:t>
                </a:r>
                <a:r>
                  <a:rPr lang="en-GB" dirty="0">
                    <a:solidFill>
                      <a:srgbClr val="24FA14"/>
                    </a:solidFill>
                  </a:rPr>
                  <a:t>100</a:t>
                </a:r>
                <a:r>
                  <a:rPr lang="en-GB" dirty="0">
                    <a:solidFill>
                      <a:schemeClr val="bg1"/>
                    </a:solidFill>
                  </a:rPr>
                  <a:t> </a:t>
                </a:r>
                <a14:m>
                  <m:oMath xmlns:m="http://schemas.openxmlformats.org/officeDocument/2006/math">
                    <m:sSub>
                      <m:sSubPr>
                        <m:ctrlPr>
                          <a:rPr lang="en-GB" i="1">
                            <a:solidFill>
                              <a:srgbClr val="24FA14"/>
                            </a:solidFill>
                            <a:latin typeface="Cambria Math" panose="02040503050406030204" pitchFamily="18" charset="0"/>
                          </a:rPr>
                        </m:ctrlPr>
                      </m:sSubPr>
                      <m:e>
                        <m:r>
                          <a:rPr lang="en-GB" i="1">
                            <a:solidFill>
                              <a:srgbClr val="24FA14"/>
                            </a:solidFill>
                            <a:latin typeface="Cambria Math" panose="02040503050406030204" pitchFamily="18" charset="0"/>
                            <a:ea typeface="Cambria Math" panose="02040503050406030204" pitchFamily="18" charset="0"/>
                          </a:rPr>
                          <m:t>𝜈</m:t>
                        </m:r>
                      </m:e>
                      <m:sub>
                        <m:r>
                          <a:rPr lang="en-GB" i="1" smtClean="0">
                            <a:solidFill>
                              <a:srgbClr val="24FA14"/>
                            </a:solidFill>
                            <a:latin typeface="Cambria Math" panose="02040503050406030204" pitchFamily="18" charset="0"/>
                            <a:ea typeface="Cambria Math" panose="02040503050406030204" pitchFamily="18" charset="0"/>
                          </a:rPr>
                          <m:t>𝜏</m:t>
                        </m:r>
                      </m:sub>
                    </m:sSub>
                  </m:oMath>
                </a14:m>
                <a:r>
                  <a:rPr lang="en-GB" dirty="0">
                    <a:solidFill>
                      <a:schemeClr val="bg1"/>
                    </a:solidFill>
                  </a:rPr>
                  <a:t> interactions at </a:t>
                </a:r>
                <a:r>
                  <a:rPr lang="en-US" b="1" dirty="0">
                    <a:solidFill>
                      <a:schemeClr val="bg1"/>
                    </a:solidFill>
                  </a:rPr>
                  <a:t>FASER</a:t>
                </a:r>
                <a14:m>
                  <m:oMath xmlns:m="http://schemas.openxmlformats.org/officeDocument/2006/math">
                    <m:r>
                      <a:rPr lang="en-US" b="1" i="1">
                        <a:solidFill>
                          <a:schemeClr val="bg1"/>
                        </a:solidFill>
                        <a:latin typeface="Cambria Math" panose="02040503050406030204" pitchFamily="18" charset="0"/>
                        <a:ea typeface="Cambria Math" panose="02040503050406030204" pitchFamily="18" charset="0"/>
                      </a:rPr>
                      <m:t>𝝂</m:t>
                    </m:r>
                  </m:oMath>
                </a14:m>
                <a:r>
                  <a:rPr lang="en-US" b="1" dirty="0">
                    <a:solidFill>
                      <a:schemeClr val="bg1"/>
                    </a:solidFill>
                  </a:rPr>
                  <a:t> </a:t>
                </a:r>
                <a:endParaRPr lang="en-GB" dirty="0">
                  <a:solidFill>
                    <a:schemeClr val="bg1"/>
                  </a:solidFill>
                </a:endParaRPr>
              </a:p>
              <a:p>
                <a:endParaRPr lang="en-GB" dirty="0">
                  <a:solidFill>
                    <a:schemeClr val="bg1"/>
                  </a:solidFill>
                </a:endParaRPr>
              </a:p>
              <a:p>
                <a:pPr marL="285750" indent="-285750">
                  <a:buFont typeface="Arial" panose="020B0604020202020204" pitchFamily="34" charset="0"/>
                  <a:buChar char="•"/>
                </a:pPr>
                <a:r>
                  <a:rPr lang="en-US" dirty="0">
                    <a:solidFill>
                      <a:schemeClr val="bg1"/>
                    </a:solidFill>
                    <a:effectLst/>
                    <a:cs typeface="Arial" panose="020B0604020202020204" pitchFamily="34" charset="0"/>
                  </a:rPr>
                  <a:t>With the HL-LHC operating at luminosity five times larger than</a:t>
                </a:r>
                <a:r>
                  <a:rPr lang="en-US" dirty="0">
                    <a:solidFill>
                      <a:schemeClr val="bg1"/>
                    </a:solidFill>
                    <a:cs typeface="Arial" panose="020B0604020202020204" pitchFamily="34" charset="0"/>
                  </a:rPr>
                  <a:t> </a:t>
                </a:r>
                <a:r>
                  <a:rPr lang="en-US" dirty="0">
                    <a:solidFill>
                      <a:schemeClr val="bg1"/>
                    </a:solidFill>
                    <a:effectLst/>
                    <a:cs typeface="Arial" panose="020B0604020202020204" pitchFamily="34" charset="0"/>
                  </a:rPr>
                  <a:t>the current run </a:t>
                </a:r>
              </a:p>
              <a:p>
                <a:pPr marL="742950" lvl="1" indent="-285750">
                  <a:buFont typeface="Wingdings" pitchFamily="2" charset="2"/>
                  <a:buChar char="à"/>
                </a:pPr>
                <a:r>
                  <a:rPr lang="en-US" dirty="0">
                    <a:solidFill>
                      <a:schemeClr val="bg1"/>
                    </a:solidFill>
                    <a:effectLst/>
                    <a:cs typeface="Arial" panose="020B0604020202020204" pitchFamily="34" charset="0"/>
                  </a:rPr>
                  <a:t>frequent replacement of Emulsion/Tungsten modules and require access to service tunnels</a:t>
                </a:r>
              </a:p>
              <a:p>
                <a:pPr marL="742950" lvl="1" indent="-285750">
                  <a:buFont typeface="Wingdings" pitchFamily="2" charset="2"/>
                  <a:buChar char="à"/>
                </a:pPr>
                <a:r>
                  <a:rPr lang="en-US" b="1" dirty="0">
                    <a:solidFill>
                      <a:srgbClr val="FF0000"/>
                    </a:solidFill>
                  </a:rPr>
                  <a:t>FASER/FASER</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𝝂</m:t>
                    </m:r>
                  </m:oMath>
                </a14:m>
                <a:r>
                  <a:rPr lang="en-US" b="1" dirty="0">
                    <a:solidFill>
                      <a:srgbClr val="FF0000"/>
                    </a:solidFill>
                  </a:rPr>
                  <a:t> </a:t>
                </a:r>
                <a:r>
                  <a:rPr lang="en-US" dirty="0">
                    <a:solidFill>
                      <a:schemeClr val="bg1"/>
                    </a:solidFill>
                    <a:cs typeface="Arial" panose="020B0604020202020204" pitchFamily="34" charset="0"/>
                  </a:rPr>
                  <a:t>approved, </a:t>
                </a:r>
                <a:r>
                  <a:rPr lang="en-US" dirty="0">
                    <a:solidFill>
                      <a:schemeClr val="bg1">
                        <a:lumMod val="95000"/>
                      </a:schemeClr>
                    </a:solidFill>
                  </a:rPr>
                  <a:t>discussion ongoing on possible upgrade of neutrino detector </a:t>
                </a:r>
                <a:r>
                  <a:rPr lang="en-US" b="1" dirty="0">
                    <a:solidFill>
                      <a:schemeClr val="bg1"/>
                    </a:solidFill>
                  </a:rPr>
                  <a:t>at LHC Run4 </a:t>
                </a:r>
                <a:endParaRPr lang="en-US" dirty="0">
                  <a:solidFill>
                    <a:schemeClr val="bg1"/>
                  </a:solidFill>
                  <a:cs typeface="Arial" panose="020B0604020202020204" pitchFamily="34" charset="0"/>
                </a:endParaRPr>
              </a:p>
              <a:p>
                <a:pPr marL="742950" lvl="1" indent="-285750">
                  <a:buFont typeface="Wingdings" pitchFamily="2" charset="2"/>
                  <a:buChar char="à"/>
                </a:pPr>
                <a:r>
                  <a:rPr lang="en-US" b="1" dirty="0">
                    <a:solidFill>
                      <a:srgbClr val="FF0000"/>
                    </a:solidFill>
                    <a:cs typeface="Arial" panose="020B0604020202020204" pitchFamily="34" charset="0"/>
                  </a:rPr>
                  <a:t>SND</a:t>
                </a:r>
                <a:r>
                  <a:rPr lang="en-US" dirty="0">
                    <a:solidFill>
                      <a:schemeClr val="bg1"/>
                    </a:solidFill>
                    <a:cs typeface="Arial" panose="020B0604020202020204" pitchFamily="34" charset="0"/>
                  </a:rPr>
                  <a:t> submitted Letter of Intent for LHC Run 4 with upgraded detector, </a:t>
                </a:r>
                <a:r>
                  <a:rPr lang="en-US" b="1" dirty="0" err="1">
                    <a:solidFill>
                      <a:srgbClr val="FF0000"/>
                    </a:solidFill>
                    <a:cs typeface="Arial" panose="020B0604020202020204" pitchFamily="34" charset="0"/>
                  </a:rPr>
                  <a:t>AdvSND</a:t>
                </a:r>
                <a:r>
                  <a:rPr lang="en-US" dirty="0">
                    <a:solidFill>
                      <a:schemeClr val="bg1"/>
                    </a:solidFill>
                    <a:cs typeface="Arial" panose="020B0604020202020204" pitchFamily="34" charset="0"/>
                  </a:rPr>
                  <a:t>: replacing </a:t>
                </a:r>
                <a:r>
                  <a:rPr lang="en-US" dirty="0" err="1">
                    <a:solidFill>
                      <a:schemeClr val="bg1"/>
                    </a:solidFill>
                    <a:cs typeface="Arial" panose="020B0604020202020204" pitchFamily="34" charset="0"/>
                  </a:rPr>
                  <a:t>emulsion+W</a:t>
                </a:r>
                <a:r>
                  <a:rPr lang="en-US" dirty="0">
                    <a:solidFill>
                      <a:schemeClr val="bg1"/>
                    </a:solidFill>
                    <a:cs typeface="Arial" panose="020B0604020202020204" pitchFamily="34" charset="0"/>
                  </a:rPr>
                  <a:t> with h</a:t>
                </a:r>
                <a:r>
                  <a:rPr lang="en-US" dirty="0">
                    <a:solidFill>
                      <a:schemeClr val="bg1"/>
                    </a:solidFill>
                  </a:rPr>
                  <a:t>igh precision vertex detector using W as target.</a:t>
                </a:r>
              </a:p>
              <a:p>
                <a:pPr marL="742950" lvl="1" indent="-285750">
                  <a:buFont typeface="Wingdings" pitchFamily="2" charset="2"/>
                  <a:buChar char="à"/>
                </a:pPr>
                <a:endParaRPr lang="en-US" dirty="0">
                  <a:solidFill>
                    <a:schemeClr val="bg1"/>
                  </a:solidFill>
                  <a:effectLst/>
                  <a:cs typeface="Arial" panose="020B0604020202020204" pitchFamily="34" charset="0"/>
                </a:endParaRPr>
              </a:p>
              <a:p>
                <a:endParaRPr lang="en-GB" dirty="0">
                  <a:solidFill>
                    <a:schemeClr val="bg1"/>
                  </a:solidFill>
                </a:endParaRPr>
              </a:p>
              <a:p>
                <a:endParaRPr lang="en-US" sz="2000" b="1" dirty="0">
                  <a:solidFill>
                    <a:srgbClr val="24FA14"/>
                  </a:solidFill>
                </a:endParaRPr>
              </a:p>
            </p:txBody>
          </p:sp>
        </mc:Choice>
        <mc:Fallback xmlns="">
          <p:sp>
            <p:nvSpPr>
              <p:cNvPr id="5" name="TextBox 4">
                <a:extLst>
                  <a:ext uri="{FF2B5EF4-FFF2-40B4-BE49-F238E27FC236}">
                    <a16:creationId xmlns:a16="http://schemas.microsoft.com/office/drawing/2014/main" id="{82F471BA-9EC7-5CBA-521D-7F944901FE04}"/>
                  </a:ext>
                </a:extLst>
              </p:cNvPr>
              <p:cNvSpPr txBox="1">
                <a:spLocks noRot="1" noChangeAspect="1" noMove="1" noResize="1" noEditPoints="1" noAdjustHandles="1" noChangeArrowheads="1" noChangeShapeType="1" noTextEdit="1"/>
              </p:cNvSpPr>
              <p:nvPr/>
            </p:nvSpPr>
            <p:spPr>
              <a:xfrm>
                <a:off x="241003" y="205947"/>
                <a:ext cx="10446647" cy="4300536"/>
              </a:xfrm>
              <a:prstGeom prst="rect">
                <a:avLst/>
              </a:prstGeom>
              <a:blipFill>
                <a:blip r:embed="rId2"/>
                <a:stretch>
                  <a:fillRect l="-1580" t="-1770"/>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44C24C8C-161D-62B7-6FC0-8116749F7495}"/>
              </a:ext>
            </a:extLst>
          </p:cNvPr>
          <p:cNvSpPr txBox="1"/>
          <p:nvPr/>
        </p:nvSpPr>
        <p:spPr>
          <a:xfrm>
            <a:off x="314115" y="5738526"/>
            <a:ext cx="6098240" cy="338554"/>
          </a:xfrm>
          <a:prstGeom prst="rect">
            <a:avLst/>
          </a:prstGeom>
          <a:noFill/>
        </p:spPr>
        <p:txBody>
          <a:bodyPr wrap="square">
            <a:spAutoFit/>
          </a:bodyPr>
          <a:lstStyle/>
          <a:p>
            <a:r>
              <a:rPr lang="en-US" sz="1600" dirty="0">
                <a:solidFill>
                  <a:srgbClr val="00B050"/>
                </a:solidFill>
                <a:hlinkClick r:id="rId3"/>
              </a:rPr>
              <a:t>FASER Coll. arXiv:2402.13318</a:t>
            </a:r>
            <a:endParaRPr lang="en-US" sz="1600" dirty="0"/>
          </a:p>
        </p:txBody>
      </p:sp>
      <p:sp>
        <p:nvSpPr>
          <p:cNvPr id="10" name="TextBox 9">
            <a:extLst>
              <a:ext uri="{FF2B5EF4-FFF2-40B4-BE49-F238E27FC236}">
                <a16:creationId xmlns:a16="http://schemas.microsoft.com/office/drawing/2014/main" id="{DFF5875A-7AA3-50A6-E78F-D99808F409CF}"/>
              </a:ext>
            </a:extLst>
          </p:cNvPr>
          <p:cNvSpPr txBox="1"/>
          <p:nvPr/>
        </p:nvSpPr>
        <p:spPr>
          <a:xfrm>
            <a:off x="7238267" y="5029200"/>
            <a:ext cx="1412310" cy="369332"/>
          </a:xfrm>
          <a:prstGeom prst="rect">
            <a:avLst/>
          </a:prstGeom>
          <a:noFill/>
        </p:spPr>
        <p:txBody>
          <a:bodyPr wrap="none" rtlCol="0">
            <a:spAutoFit/>
          </a:bodyPr>
          <a:lstStyle/>
          <a:p>
            <a:r>
              <a:rPr lang="en-US" dirty="0"/>
              <a:t>FASER/FASER</a:t>
            </a:r>
          </a:p>
        </p:txBody>
      </p:sp>
      <p:pic>
        <p:nvPicPr>
          <p:cNvPr id="12" name="Picture 11">
            <a:extLst>
              <a:ext uri="{FF2B5EF4-FFF2-40B4-BE49-F238E27FC236}">
                <a16:creationId xmlns:a16="http://schemas.microsoft.com/office/drawing/2014/main" id="{7B373302-ED1A-B372-2B22-4EAF3A34AC99}"/>
              </a:ext>
            </a:extLst>
          </p:cNvPr>
          <p:cNvPicPr>
            <a:picLocks noChangeAspect="1"/>
          </p:cNvPicPr>
          <p:nvPr/>
        </p:nvPicPr>
        <p:blipFill>
          <a:blip r:embed="rId4"/>
          <a:stretch>
            <a:fillRect/>
          </a:stretch>
        </p:blipFill>
        <p:spPr>
          <a:xfrm>
            <a:off x="2184551" y="3880287"/>
            <a:ext cx="6067795" cy="1768995"/>
          </a:xfrm>
          <a:prstGeom prst="rect">
            <a:avLst/>
          </a:prstGeom>
        </p:spPr>
      </p:pic>
      <p:sp>
        <p:nvSpPr>
          <p:cNvPr id="13" name="Rectangle 12">
            <a:extLst>
              <a:ext uri="{FF2B5EF4-FFF2-40B4-BE49-F238E27FC236}">
                <a16:creationId xmlns:a16="http://schemas.microsoft.com/office/drawing/2014/main" id="{6FB989F5-3D6D-BD7A-BC4F-C1871A978FC1}"/>
              </a:ext>
            </a:extLst>
          </p:cNvPr>
          <p:cNvSpPr/>
          <p:nvPr/>
        </p:nvSpPr>
        <p:spPr>
          <a:xfrm>
            <a:off x="2184551" y="3880287"/>
            <a:ext cx="3580523" cy="1768995"/>
          </a:xfrm>
          <a:prstGeom prst="rect">
            <a:avLst/>
          </a:prstGeom>
          <a:solidFill>
            <a:srgbClr val="FFFF00">
              <a:alpha val="13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966E26F-DE64-6471-22F2-4F8F57DFD83E}"/>
              </a:ext>
            </a:extLst>
          </p:cNvPr>
          <p:cNvSpPr txBox="1"/>
          <p:nvPr/>
        </p:nvSpPr>
        <p:spPr>
          <a:xfrm>
            <a:off x="3585310" y="5329250"/>
            <a:ext cx="909929" cy="338554"/>
          </a:xfrm>
          <a:prstGeom prst="rect">
            <a:avLst/>
          </a:prstGeom>
          <a:noFill/>
        </p:spPr>
        <p:txBody>
          <a:bodyPr wrap="none" rtlCol="0">
            <a:spAutoFit/>
          </a:bodyPr>
          <a:lstStyle/>
          <a:p>
            <a:r>
              <a:rPr lang="en-US" sz="1600" dirty="0"/>
              <a:t>Option 1</a:t>
            </a:r>
          </a:p>
        </p:txBody>
      </p:sp>
      <p:sp>
        <p:nvSpPr>
          <p:cNvPr id="16" name="TextBox 15">
            <a:extLst>
              <a:ext uri="{FF2B5EF4-FFF2-40B4-BE49-F238E27FC236}">
                <a16:creationId xmlns:a16="http://schemas.microsoft.com/office/drawing/2014/main" id="{EF6196F3-B855-6A4E-32D1-18997C09F2FD}"/>
              </a:ext>
            </a:extLst>
          </p:cNvPr>
          <p:cNvSpPr txBox="1"/>
          <p:nvPr/>
        </p:nvSpPr>
        <p:spPr>
          <a:xfrm>
            <a:off x="4250230" y="4655380"/>
            <a:ext cx="627095" cy="338554"/>
          </a:xfrm>
          <a:prstGeom prst="rect">
            <a:avLst/>
          </a:prstGeom>
          <a:noFill/>
        </p:spPr>
        <p:txBody>
          <a:bodyPr wrap="none" rtlCol="0">
            <a:spAutoFit/>
          </a:bodyPr>
          <a:lstStyle/>
          <a:p>
            <a:r>
              <a:rPr lang="en-US" sz="1600" dirty="0"/>
              <a:t>HCAL</a:t>
            </a:r>
          </a:p>
        </p:txBody>
      </p:sp>
      <p:sp>
        <p:nvSpPr>
          <p:cNvPr id="17" name="TextBox 16">
            <a:extLst>
              <a:ext uri="{FF2B5EF4-FFF2-40B4-BE49-F238E27FC236}">
                <a16:creationId xmlns:a16="http://schemas.microsoft.com/office/drawing/2014/main" id="{0DE75570-BE4C-4AD8-1A5E-49298D3A07E9}"/>
              </a:ext>
            </a:extLst>
          </p:cNvPr>
          <p:cNvSpPr txBox="1"/>
          <p:nvPr/>
        </p:nvSpPr>
        <p:spPr>
          <a:xfrm>
            <a:off x="2431539" y="4692901"/>
            <a:ext cx="1319336" cy="338554"/>
          </a:xfrm>
          <a:prstGeom prst="rect">
            <a:avLst/>
          </a:prstGeom>
          <a:noFill/>
        </p:spPr>
        <p:txBody>
          <a:bodyPr wrap="none" rtlCol="0">
            <a:spAutoFit/>
          </a:bodyPr>
          <a:lstStyle/>
          <a:p>
            <a:r>
              <a:rPr lang="en-US" sz="1600" dirty="0" err="1"/>
              <a:t>Vertex&amp;ECAL</a:t>
            </a:r>
            <a:endParaRPr lang="en-US" sz="1600" dirty="0"/>
          </a:p>
        </p:txBody>
      </p:sp>
      <p:sp>
        <p:nvSpPr>
          <p:cNvPr id="18" name="TextBox 17">
            <a:extLst>
              <a:ext uri="{FF2B5EF4-FFF2-40B4-BE49-F238E27FC236}">
                <a16:creationId xmlns:a16="http://schemas.microsoft.com/office/drawing/2014/main" id="{47D48D85-3CD1-E1FC-9430-9F455F82D54E}"/>
              </a:ext>
            </a:extLst>
          </p:cNvPr>
          <p:cNvSpPr txBox="1"/>
          <p:nvPr/>
        </p:nvSpPr>
        <p:spPr>
          <a:xfrm>
            <a:off x="6350518" y="4492452"/>
            <a:ext cx="1403808" cy="584775"/>
          </a:xfrm>
          <a:prstGeom prst="rect">
            <a:avLst/>
          </a:prstGeom>
          <a:noFill/>
        </p:spPr>
        <p:txBody>
          <a:bodyPr wrap="square" rtlCol="0">
            <a:spAutoFit/>
          </a:bodyPr>
          <a:lstStyle/>
          <a:p>
            <a:pPr algn="ctr"/>
            <a:r>
              <a:rPr lang="en-US" sz="1600" dirty="0"/>
              <a:t>Muon Spectrometer</a:t>
            </a:r>
          </a:p>
        </p:txBody>
      </p:sp>
      <p:sp>
        <p:nvSpPr>
          <p:cNvPr id="21" name="TextBox 20">
            <a:extLst>
              <a:ext uri="{FF2B5EF4-FFF2-40B4-BE49-F238E27FC236}">
                <a16:creationId xmlns:a16="http://schemas.microsoft.com/office/drawing/2014/main" id="{948DB960-B01A-6ED0-4D08-1CA4DCEF3FF7}"/>
              </a:ext>
            </a:extLst>
          </p:cNvPr>
          <p:cNvSpPr txBox="1"/>
          <p:nvPr/>
        </p:nvSpPr>
        <p:spPr>
          <a:xfrm>
            <a:off x="314115" y="6017799"/>
            <a:ext cx="3118161" cy="338554"/>
          </a:xfrm>
          <a:prstGeom prst="rect">
            <a:avLst/>
          </a:prstGeom>
          <a:noFill/>
        </p:spPr>
        <p:txBody>
          <a:bodyPr wrap="none" rtlCol="0">
            <a:spAutoFit/>
          </a:bodyPr>
          <a:lstStyle/>
          <a:p>
            <a:r>
              <a:rPr lang="en-US" sz="1600" dirty="0" err="1">
                <a:solidFill>
                  <a:srgbClr val="00B050"/>
                </a:solidFill>
                <a:hlinkClick r:id="rId5"/>
              </a:rPr>
              <a:t>AdvSND</a:t>
            </a:r>
            <a:r>
              <a:rPr lang="en-US" sz="1600" dirty="0">
                <a:solidFill>
                  <a:srgbClr val="00B050"/>
                </a:solidFill>
                <a:hlinkClick r:id="rId5"/>
              </a:rPr>
              <a:t> Coll. CERN-LHCC-2024-007</a:t>
            </a:r>
            <a:endParaRPr lang="en-US" sz="1600" dirty="0">
              <a:solidFill>
                <a:srgbClr val="00B050"/>
              </a:solidFill>
            </a:endParaRPr>
          </a:p>
        </p:txBody>
      </p:sp>
    </p:spTree>
    <p:extLst>
      <p:ext uri="{BB962C8B-B14F-4D97-AF65-F5344CB8AC3E}">
        <p14:creationId xmlns:p14="http://schemas.microsoft.com/office/powerpoint/2010/main" val="1387211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17</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CA9B15A7-2C39-8D3C-9B89-267C67A9A1E8}"/>
              </a:ext>
            </a:extLst>
          </p:cNvPr>
          <p:cNvPicPr>
            <a:picLocks noChangeAspect="1"/>
          </p:cNvPicPr>
          <p:nvPr/>
        </p:nvPicPr>
        <p:blipFill>
          <a:blip r:embed="rId3"/>
          <a:stretch>
            <a:fillRect/>
          </a:stretch>
        </p:blipFill>
        <p:spPr>
          <a:xfrm>
            <a:off x="233607" y="2867394"/>
            <a:ext cx="6796556" cy="1287097"/>
          </a:xfrm>
          <a:prstGeom prst="rect">
            <a:avLst/>
          </a:prstGeom>
        </p:spPr>
      </p:pic>
      <p:sp>
        <p:nvSpPr>
          <p:cNvPr id="5" name="TextBox 4">
            <a:extLst>
              <a:ext uri="{FF2B5EF4-FFF2-40B4-BE49-F238E27FC236}">
                <a16:creationId xmlns:a16="http://schemas.microsoft.com/office/drawing/2014/main" id="{7493F7C3-AB2B-E3F0-22D7-4DD04DC8589F}"/>
              </a:ext>
            </a:extLst>
          </p:cNvPr>
          <p:cNvSpPr txBox="1"/>
          <p:nvPr/>
        </p:nvSpPr>
        <p:spPr>
          <a:xfrm>
            <a:off x="289932" y="136522"/>
            <a:ext cx="6437403" cy="523220"/>
          </a:xfrm>
          <a:prstGeom prst="rect">
            <a:avLst/>
          </a:prstGeom>
          <a:noFill/>
        </p:spPr>
        <p:txBody>
          <a:bodyPr wrap="none" rtlCol="0">
            <a:spAutoFit/>
          </a:bodyPr>
          <a:lstStyle/>
          <a:p>
            <a:r>
              <a:rPr lang="en-US" sz="2800" b="1" dirty="0">
                <a:solidFill>
                  <a:srgbClr val="FF0000"/>
                </a:solidFill>
              </a:rPr>
              <a:t>Axion-like particles (ALPs) search in FASER</a:t>
            </a:r>
          </a:p>
        </p:txBody>
      </p:sp>
      <p:pic>
        <p:nvPicPr>
          <p:cNvPr id="6" name="Picture 5">
            <a:extLst>
              <a:ext uri="{FF2B5EF4-FFF2-40B4-BE49-F238E27FC236}">
                <a16:creationId xmlns:a16="http://schemas.microsoft.com/office/drawing/2014/main" id="{67391DF7-4943-BC5E-A021-BAEF8D65D120}"/>
              </a:ext>
            </a:extLst>
          </p:cNvPr>
          <p:cNvPicPr>
            <a:picLocks noChangeAspect="1"/>
          </p:cNvPicPr>
          <p:nvPr/>
        </p:nvPicPr>
        <p:blipFill>
          <a:blip r:embed="rId4"/>
          <a:stretch>
            <a:fillRect/>
          </a:stretch>
        </p:blipFill>
        <p:spPr>
          <a:xfrm>
            <a:off x="9308839" y="157937"/>
            <a:ext cx="1414682" cy="705435"/>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5F905A37-4DC7-961E-AD85-04FE46FF22F9}"/>
                  </a:ext>
                </a:extLst>
              </p:cNvPr>
              <p:cNvSpPr txBox="1"/>
              <p:nvPr/>
            </p:nvSpPr>
            <p:spPr>
              <a:xfrm>
                <a:off x="0" y="683782"/>
                <a:ext cx="9156879" cy="120642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Sensitive to ALPs produced by B meson decays and decay into two high energy photons (˜</a:t>
                </a:r>
                <a:r>
                  <a:rPr lang="en-US" dirty="0" err="1">
                    <a:solidFill>
                      <a:schemeClr val="bg1"/>
                    </a:solidFill>
                  </a:rPr>
                  <a:t>TeV</a:t>
                </a:r>
                <a:r>
                  <a:rPr lang="en-US" dirty="0">
                    <a:solidFill>
                      <a:schemeClr val="bg1"/>
                    </a:solidFill>
                  </a:rPr>
                  <a:t>) </a:t>
                </a:r>
                <a:r>
                  <a:rPr lang="en-US" dirty="0">
                    <a:solidFill>
                      <a:schemeClr val="bg1"/>
                    </a:solidFill>
                    <a:sym typeface="Wingdings" pitchFamily="2" charset="2"/>
                  </a:rPr>
                  <a:t> </a:t>
                </a:r>
                <a:r>
                  <a:rPr lang="en-GB" dirty="0">
                    <a:solidFill>
                      <a:srgbClr val="0096FF"/>
                    </a:solidFill>
                    <a:ea typeface="Open Sans"/>
                    <a:cs typeface="Open Sans"/>
                    <a:sym typeface="Open Sans"/>
                  </a:rPr>
                  <a:t>mass range </a:t>
                </a:r>
                <a14:m>
                  <m:oMath xmlns:m="http://schemas.openxmlformats.org/officeDocument/2006/math">
                    <m:r>
                      <a:rPr lang="en-US" sz="1800" b="0" i="0" smtClean="0">
                        <a:solidFill>
                          <a:srgbClr val="0096FF"/>
                        </a:solidFill>
                        <a:latin typeface="Cambria Math" panose="02040503050406030204" pitchFamily="18" charset="0"/>
                        <a:ea typeface="Cambria Math" panose="02040503050406030204" pitchFamily="18" charset="0"/>
                        <a:cs typeface="Open Sans"/>
                        <a:sym typeface="Open Sans"/>
                      </a:rPr>
                      <m:t>50−</m:t>
                    </m:r>
                    <m: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t>5</m:t>
                    </m:r>
                    <m:r>
                      <a:rPr lang="en-US" sz="1800" i="1">
                        <a:solidFill>
                          <a:srgbClr val="0096FF"/>
                        </a:solidFill>
                        <a:latin typeface="Cambria Math" panose="02040503050406030204" pitchFamily="18" charset="0"/>
                        <a:ea typeface="Cambria Math" panose="02040503050406030204" pitchFamily="18" charset="0"/>
                        <a:cs typeface="Open Sans"/>
                        <a:sym typeface="Open Sans"/>
                      </a:rPr>
                      <m:t>00 </m:t>
                    </m:r>
                    <m:r>
                      <a:rPr lang="en-US" sz="1800" i="1">
                        <a:solidFill>
                          <a:srgbClr val="0096FF"/>
                        </a:solidFill>
                        <a:latin typeface="Cambria Math" panose="02040503050406030204" pitchFamily="18" charset="0"/>
                        <a:ea typeface="Cambria Math" panose="02040503050406030204" pitchFamily="18" charset="0"/>
                        <a:cs typeface="Open Sans"/>
                        <a:sym typeface="Open Sans"/>
                      </a:rPr>
                      <m:t>𝑀𝑒𝑉</m:t>
                    </m:r>
                  </m:oMath>
                </a14:m>
                <a:r>
                  <a:rPr lang="en-GB" sz="1800" dirty="0">
                    <a:solidFill>
                      <a:srgbClr val="0096FF"/>
                    </a:solidFill>
                    <a:ea typeface="Open Sans"/>
                    <a:cs typeface="Open Sans"/>
                    <a:sym typeface="Open Sans"/>
                  </a:rPr>
                  <a:t> and </a:t>
                </a:r>
                <a14:m>
                  <m:oMath xmlns:m="http://schemas.openxmlformats.org/officeDocument/2006/math">
                    <m:sSub>
                      <m:sSubPr>
                        <m:ctrlPr>
                          <a:rPr lang="en-GB" sz="1800" i="1" smtClean="0">
                            <a:solidFill>
                              <a:srgbClr val="0096FF"/>
                            </a:solidFill>
                            <a:latin typeface="Cambria Math" panose="02040503050406030204" pitchFamily="18" charset="0"/>
                            <a:ea typeface="Cambria Math" panose="02040503050406030204" pitchFamily="18" charset="0"/>
                            <a:cs typeface="Open Sans"/>
                            <a:sym typeface="Open Sans"/>
                          </a:rPr>
                        </m:ctrlPr>
                      </m:sSubPr>
                      <m:e>
                        <m: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t>𝑔</m:t>
                        </m:r>
                      </m:e>
                      <m:sub>
                        <m:r>
                          <a:rPr lang="en-GB" sz="1800" i="1" smtClean="0">
                            <a:solidFill>
                              <a:srgbClr val="0096FF"/>
                            </a:solidFill>
                            <a:latin typeface="Cambria Math" panose="02040503050406030204" pitchFamily="18" charset="0"/>
                            <a:ea typeface="Cambria Math" panose="02040503050406030204" pitchFamily="18" charset="0"/>
                            <a:cs typeface="Open Sans"/>
                            <a:sym typeface="Open Sans"/>
                          </a:rPr>
                          <m:t>𝛼</m:t>
                        </m:r>
                        <m: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t>𝑊𝑊</m:t>
                        </m:r>
                      </m:sub>
                    </m:sSub>
                    <m:r>
                      <a:rPr lang="en-GB" sz="1800" i="1">
                        <a:solidFill>
                          <a:srgbClr val="0096FF"/>
                        </a:solidFill>
                        <a:latin typeface="Cambria Math" panose="02040503050406030204" pitchFamily="18" charset="0"/>
                        <a:ea typeface="Cambria Math" panose="02040503050406030204" pitchFamily="18" charset="0"/>
                        <a:cs typeface="Open Sans"/>
                        <a:sym typeface="Open Sans"/>
                      </a:rPr>
                      <m:t>~</m:t>
                    </m:r>
                    <m:sSup>
                      <m:sSupPr>
                        <m:ctrlPr>
                          <a:rPr lang="en-GB" sz="1800" i="1">
                            <a:solidFill>
                              <a:srgbClr val="0096FF"/>
                            </a:solidFill>
                            <a:latin typeface="Cambria Math" panose="02040503050406030204" pitchFamily="18" charset="0"/>
                            <a:ea typeface="Cambria Math" panose="02040503050406030204" pitchFamily="18" charset="0"/>
                            <a:cs typeface="Open Sans"/>
                            <a:sym typeface="Open Sans"/>
                          </a:rPr>
                        </m:ctrlPr>
                      </m:sSupPr>
                      <m:e>
                        <m:r>
                          <a:rPr lang="en-US" sz="1800" i="1">
                            <a:solidFill>
                              <a:srgbClr val="0096FF"/>
                            </a:solidFill>
                            <a:latin typeface="Cambria Math" panose="02040503050406030204" pitchFamily="18" charset="0"/>
                            <a:ea typeface="Cambria Math" panose="02040503050406030204" pitchFamily="18" charset="0"/>
                            <a:cs typeface="Open Sans"/>
                            <a:sym typeface="Open Sans"/>
                          </a:rPr>
                          <m:t>10</m:t>
                        </m:r>
                      </m:e>
                      <m:sup>
                        <m:r>
                          <a:rPr lang="en-US" sz="1800" i="1">
                            <a:solidFill>
                              <a:srgbClr val="0096FF"/>
                            </a:solidFill>
                            <a:latin typeface="Cambria Math" panose="02040503050406030204" pitchFamily="18" charset="0"/>
                            <a:ea typeface="Cambria Math" panose="02040503050406030204" pitchFamily="18" charset="0"/>
                            <a:cs typeface="Open Sans"/>
                            <a:sym typeface="Open Sans"/>
                          </a:rPr>
                          <m:t>−5</m:t>
                        </m:r>
                      </m:sup>
                    </m:sSup>
                    <m:r>
                      <a:rPr lang="en-US" sz="1800" b="0" i="0" smtClean="0">
                        <a:solidFill>
                          <a:srgbClr val="0096FF"/>
                        </a:solidFill>
                        <a:latin typeface="Cambria Math" panose="02040503050406030204" pitchFamily="18" charset="0"/>
                        <a:ea typeface="Cambria Math" panose="02040503050406030204" pitchFamily="18" charset="0"/>
                        <a:cs typeface="Open Sans"/>
                        <a:sym typeface="Open Sans"/>
                      </a:rPr>
                      <m:t>−</m:t>
                    </m:r>
                    <m:sSup>
                      <m:sSupPr>
                        <m:ctrlP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ctrlPr>
                      </m:sSupPr>
                      <m:e>
                        <m: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t>10</m:t>
                        </m:r>
                      </m:e>
                      <m:sup>
                        <m:r>
                          <a:rPr lang="en-US" sz="1800" b="0" i="1" smtClean="0">
                            <a:solidFill>
                              <a:srgbClr val="0096FF"/>
                            </a:solidFill>
                            <a:latin typeface="Cambria Math" panose="02040503050406030204" pitchFamily="18" charset="0"/>
                            <a:ea typeface="Cambria Math" panose="02040503050406030204" pitchFamily="18" charset="0"/>
                            <a:cs typeface="Open Sans"/>
                            <a:sym typeface="Open Sans"/>
                          </a:rPr>
                          <m:t>−3</m:t>
                        </m:r>
                      </m:sup>
                    </m:sSup>
                    <m:r>
                      <a:rPr lang="en-US" sz="1800" b="0" i="0" smtClean="0">
                        <a:solidFill>
                          <a:srgbClr val="0096FF"/>
                        </a:solidFill>
                        <a:latin typeface="Cambria Math" panose="02040503050406030204" pitchFamily="18" charset="0"/>
                        <a:ea typeface="Cambria Math" panose="02040503050406030204" pitchFamily="18" charset="0"/>
                        <a:cs typeface="Open Sans"/>
                        <a:sym typeface="Open Sans"/>
                      </a:rPr>
                      <m:t> </m:t>
                    </m:r>
                  </m:oMath>
                </a14:m>
                <a:r>
                  <a:rPr lang="en-GB" sz="1800" dirty="0">
                    <a:solidFill>
                      <a:srgbClr val="0096FF"/>
                    </a:solidFill>
                    <a:ea typeface="Open Sans"/>
                    <a:cs typeface="Open Sans"/>
                    <a:sym typeface="Open Sans"/>
                  </a:rPr>
                  <a:t>GeV</a:t>
                </a:r>
                <a:r>
                  <a:rPr lang="en-GB" sz="1800" baseline="30000" dirty="0">
                    <a:solidFill>
                      <a:srgbClr val="0096FF"/>
                    </a:solidFill>
                    <a:ea typeface="Open Sans"/>
                    <a:cs typeface="Open Sans"/>
                    <a:sym typeface="Open Sans"/>
                  </a:rPr>
                  <a:t>-1</a:t>
                </a:r>
                <a:r>
                  <a:rPr lang="en-GB" sz="1800" dirty="0">
                    <a:solidFill>
                      <a:srgbClr val="0096FF"/>
                    </a:solidFill>
                    <a:ea typeface="Open Sans"/>
                    <a:cs typeface="Open Sans"/>
                    <a:sym typeface="Open Sans"/>
                  </a:rPr>
                  <a:t> </a:t>
                </a:r>
                <a:endParaRPr lang="en-US" dirty="0">
                  <a:solidFill>
                    <a:schemeClr val="bg1"/>
                  </a:solidFill>
                </a:endParaRPr>
              </a:p>
              <a:p>
                <a:pPr marL="285750" indent="-285750">
                  <a:buFont typeface="Arial" panose="020B0604020202020204" pitchFamily="34" charset="0"/>
                  <a:buChar char="•"/>
                </a:pPr>
                <a:r>
                  <a:rPr lang="en-GB" sz="1800" dirty="0">
                    <a:solidFill>
                      <a:srgbClr val="FFFF00"/>
                    </a:solidFill>
                  </a:rPr>
                  <a:t>D</a:t>
                </a:r>
                <a:r>
                  <a:rPr lang="en-CH" sz="1800" dirty="0">
                    <a:solidFill>
                      <a:srgbClr val="FFFF00"/>
                    </a:solidFill>
                  </a:rPr>
                  <a:t>ataset collected</a:t>
                </a:r>
                <a:r>
                  <a:rPr lang="en-CH" sz="1800" dirty="0">
                    <a:solidFill>
                      <a:schemeClr val="bg1"/>
                    </a:solidFill>
                  </a:rPr>
                  <a:t> at </a:t>
                </a:r>
                <a14:m>
                  <m:oMath xmlns:m="http://schemas.openxmlformats.org/officeDocument/2006/math">
                    <m:rad>
                      <m:radPr>
                        <m:degHide m:val="on"/>
                        <m:ctrlPr>
                          <a:rPr lang="en-CH" sz="1800" i="1" smtClean="0">
                            <a:solidFill>
                              <a:schemeClr val="bg1"/>
                            </a:solidFill>
                            <a:latin typeface="Cambria Math" panose="02040503050406030204" pitchFamily="18" charset="0"/>
                          </a:rPr>
                        </m:ctrlPr>
                      </m:radPr>
                      <m:deg/>
                      <m:e>
                        <m:r>
                          <a:rPr lang="en-US" sz="1800" b="0" i="1" smtClean="0">
                            <a:solidFill>
                              <a:schemeClr val="bg1"/>
                            </a:solidFill>
                            <a:latin typeface="Cambria Math" panose="02040503050406030204" pitchFamily="18" charset="0"/>
                          </a:rPr>
                          <m:t>𝑠</m:t>
                        </m:r>
                      </m:e>
                    </m:rad>
                    <m:r>
                      <a:rPr lang="en-US" sz="1800" b="0" i="1" smtClean="0">
                        <a:solidFill>
                          <a:schemeClr val="bg1"/>
                        </a:solidFill>
                        <a:latin typeface="Cambria Math" panose="02040503050406030204" pitchFamily="18" charset="0"/>
                      </a:rPr>
                      <m:t>=13.6 </m:t>
                    </m:r>
                    <m:r>
                      <a:rPr lang="en-US" sz="1800" b="0" i="1" smtClean="0">
                        <a:solidFill>
                          <a:schemeClr val="bg1"/>
                        </a:solidFill>
                        <a:latin typeface="Cambria Math" panose="02040503050406030204" pitchFamily="18" charset="0"/>
                      </a:rPr>
                      <m:t>𝑇𝑒𝑉</m:t>
                    </m:r>
                  </m:oMath>
                </a14:m>
                <a:r>
                  <a:rPr lang="en-CH" sz="1800" dirty="0">
                    <a:solidFill>
                      <a:schemeClr val="bg1"/>
                    </a:solidFill>
                  </a:rPr>
                  <a:t> </a:t>
                </a:r>
                <a:r>
                  <a:rPr lang="en-US" sz="1800" dirty="0">
                    <a:solidFill>
                      <a:schemeClr val="bg1"/>
                    </a:solidFill>
                  </a:rPr>
                  <a:t>in </a:t>
                </a:r>
                <a:r>
                  <a:rPr lang="en-CH" sz="1800">
                    <a:solidFill>
                      <a:schemeClr val="bg1"/>
                    </a:solidFill>
                  </a:rPr>
                  <a:t>2022</a:t>
                </a:r>
                <a:r>
                  <a:rPr lang="en-US" sz="1800" dirty="0">
                    <a:solidFill>
                      <a:schemeClr val="bg1"/>
                    </a:solidFill>
                  </a:rPr>
                  <a:t> and 2023</a:t>
                </a:r>
                <a:r>
                  <a:rPr lang="en-CH" sz="1800">
                    <a:solidFill>
                      <a:schemeClr val="bg1"/>
                    </a:solidFill>
                  </a:rPr>
                  <a:t> </a:t>
                </a:r>
                <a:r>
                  <a:rPr lang="en-CH" sz="1800" dirty="0">
                    <a:solidFill>
                      <a:schemeClr val="bg1"/>
                    </a:solidFill>
                  </a:rPr>
                  <a:t>corresponding to </a:t>
                </a:r>
                <a:r>
                  <a:rPr lang="en-CH" sz="1800" dirty="0">
                    <a:solidFill>
                      <a:srgbClr val="FFFF00"/>
                    </a:solidFill>
                  </a:rPr>
                  <a:t>integrated lumiosity </a:t>
                </a:r>
                <a:r>
                  <a:rPr lang="en-CH" sz="1800">
                    <a:solidFill>
                      <a:srgbClr val="FFFF00"/>
                    </a:solidFill>
                  </a:rPr>
                  <a:t>of  5</a:t>
                </a:r>
                <a:r>
                  <a:rPr lang="en-US" sz="1800" dirty="0">
                    <a:solidFill>
                      <a:srgbClr val="FFFF00"/>
                    </a:solidFill>
                  </a:rPr>
                  <a:t>7</a:t>
                </a:r>
                <a:r>
                  <a:rPr lang="en-CH" sz="1800">
                    <a:solidFill>
                      <a:srgbClr val="FFFF00"/>
                    </a:solidFill>
                  </a:rPr>
                  <a:t>.</a:t>
                </a:r>
                <a:r>
                  <a:rPr lang="en-US" sz="1800" dirty="0">
                    <a:solidFill>
                      <a:srgbClr val="FFFF00"/>
                    </a:solidFill>
                  </a:rPr>
                  <a:t>7</a:t>
                </a:r>
                <a:r>
                  <a:rPr lang="en-CH" sz="1800">
                    <a:solidFill>
                      <a:srgbClr val="FFFF00"/>
                    </a:solidFill>
                  </a:rPr>
                  <a:t> fb</a:t>
                </a:r>
                <a:r>
                  <a:rPr lang="en-CH" sz="1800" baseline="30000">
                    <a:solidFill>
                      <a:srgbClr val="FFFF00"/>
                    </a:solidFill>
                  </a:rPr>
                  <a:t>-1</a:t>
                </a:r>
                <a:endParaRPr lang="en-CH" sz="1800" dirty="0">
                  <a:solidFill>
                    <a:schemeClr val="bg1"/>
                  </a:solidFill>
                </a:endParaRPr>
              </a:p>
            </p:txBody>
          </p:sp>
        </mc:Choice>
        <mc:Fallback>
          <p:sp>
            <p:nvSpPr>
              <p:cNvPr id="8" name="TextBox 7">
                <a:extLst>
                  <a:ext uri="{FF2B5EF4-FFF2-40B4-BE49-F238E27FC236}">
                    <a16:creationId xmlns:a16="http://schemas.microsoft.com/office/drawing/2014/main" id="{5F905A37-4DC7-961E-AD85-04FE46FF22F9}"/>
                  </a:ext>
                </a:extLst>
              </p:cNvPr>
              <p:cNvSpPr txBox="1">
                <a:spLocks noRot="1" noChangeAspect="1" noMove="1" noResize="1" noEditPoints="1" noAdjustHandles="1" noChangeArrowheads="1" noChangeShapeType="1" noTextEdit="1"/>
              </p:cNvSpPr>
              <p:nvPr/>
            </p:nvSpPr>
            <p:spPr>
              <a:xfrm>
                <a:off x="0" y="683782"/>
                <a:ext cx="9156879" cy="1206421"/>
              </a:xfrm>
              <a:prstGeom prst="rect">
                <a:avLst/>
              </a:prstGeom>
              <a:blipFill>
                <a:blip r:embed="rId5"/>
                <a:stretch>
                  <a:fillRect l="-416" t="-2083" b="-7292"/>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B1D22D9A-ACF4-825F-6C14-ED2B8486EE03}"/>
              </a:ext>
            </a:extLst>
          </p:cNvPr>
          <p:cNvPicPr>
            <a:picLocks noChangeAspect="1"/>
          </p:cNvPicPr>
          <p:nvPr/>
        </p:nvPicPr>
        <p:blipFill>
          <a:blip r:embed="rId6"/>
          <a:stretch>
            <a:fillRect/>
          </a:stretch>
        </p:blipFill>
        <p:spPr>
          <a:xfrm>
            <a:off x="9779621" y="890082"/>
            <a:ext cx="943900" cy="592251"/>
          </a:xfrm>
          <a:prstGeom prst="rect">
            <a:avLst/>
          </a:prstGeom>
        </p:spPr>
      </p:pic>
      <p:sp>
        <p:nvSpPr>
          <p:cNvPr id="16" name="TextBox 15">
            <a:extLst>
              <a:ext uri="{FF2B5EF4-FFF2-40B4-BE49-F238E27FC236}">
                <a16:creationId xmlns:a16="http://schemas.microsoft.com/office/drawing/2014/main" id="{388B604C-4A67-A084-CA03-0D931E701553}"/>
              </a:ext>
            </a:extLst>
          </p:cNvPr>
          <p:cNvSpPr txBox="1"/>
          <p:nvPr/>
        </p:nvSpPr>
        <p:spPr>
          <a:xfrm>
            <a:off x="289932" y="6202464"/>
            <a:ext cx="3413878" cy="307777"/>
          </a:xfrm>
          <a:prstGeom prst="rect">
            <a:avLst/>
          </a:prstGeom>
          <a:noFill/>
        </p:spPr>
        <p:txBody>
          <a:bodyPr wrap="square">
            <a:spAutoFit/>
          </a:bodyPr>
          <a:lstStyle/>
          <a:p>
            <a:r>
              <a:rPr lang="en-US" sz="1400" i="1" dirty="0">
                <a:solidFill>
                  <a:schemeClr val="bg1"/>
                </a:solidFill>
                <a:effectLst/>
              </a:rPr>
              <a:t>Conf note: </a:t>
            </a:r>
            <a:r>
              <a:rPr lang="en-US" sz="1400" i="1" dirty="0">
                <a:solidFill>
                  <a:schemeClr val="bg1"/>
                </a:solidFill>
                <a:effectLst/>
                <a:hlinkClick r:id="rId7"/>
              </a:rPr>
              <a:t>CERN-FASER-CONF-2024-001</a:t>
            </a:r>
            <a:endParaRPr lang="en-US" sz="1400" dirty="0">
              <a:solidFill>
                <a:schemeClr val="bg1"/>
              </a:solidFill>
              <a:effectLst/>
            </a:endParaRPr>
          </a:p>
        </p:txBody>
      </p:sp>
      <p:sp>
        <p:nvSpPr>
          <p:cNvPr id="26" name="TextBox 25">
            <a:extLst>
              <a:ext uri="{FF2B5EF4-FFF2-40B4-BE49-F238E27FC236}">
                <a16:creationId xmlns:a16="http://schemas.microsoft.com/office/drawing/2014/main" id="{87FCC87D-0014-BB79-7179-BEFD679CBB2F}"/>
              </a:ext>
            </a:extLst>
          </p:cNvPr>
          <p:cNvSpPr txBox="1"/>
          <p:nvPr/>
        </p:nvSpPr>
        <p:spPr>
          <a:xfrm>
            <a:off x="-1" y="1904391"/>
            <a:ext cx="7418232"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FFFF00"/>
                </a:solidFill>
              </a:rPr>
              <a:t>Selection: </a:t>
            </a:r>
            <a:r>
              <a:rPr lang="en-US" dirty="0">
                <a:solidFill>
                  <a:schemeClr val="bg1"/>
                </a:solidFill>
              </a:rPr>
              <a:t>No signal in 5 veto counter and timing scintillator; evidence of EM shower in </a:t>
            </a:r>
            <a:r>
              <a:rPr lang="en-US" dirty="0" err="1">
                <a:solidFill>
                  <a:schemeClr val="bg1"/>
                </a:solidFill>
              </a:rPr>
              <a:t>preshower</a:t>
            </a:r>
            <a:r>
              <a:rPr lang="en-US" dirty="0">
                <a:solidFill>
                  <a:schemeClr val="bg1"/>
                </a:solidFill>
              </a:rPr>
              <a:t> counters; significant energy deposition (&gt;1.5TeV) in EM calorimeter; in time with LHC</a:t>
            </a:r>
          </a:p>
        </p:txBody>
      </p: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0D95B734-22E0-9094-CAC6-95427C0F9010}"/>
                  </a:ext>
                </a:extLst>
              </p:cNvPr>
              <p:cNvSpPr txBox="1"/>
              <p:nvPr/>
            </p:nvSpPr>
            <p:spPr>
              <a:xfrm>
                <a:off x="43930" y="4188374"/>
                <a:ext cx="5434884" cy="1200329"/>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FFFF00"/>
                    </a:solidFill>
                  </a:rPr>
                  <a:t>Background: </a:t>
                </a:r>
                <a14:m>
                  <m:oMath xmlns:m="http://schemas.openxmlformats.org/officeDocument/2006/math">
                    <m:r>
                      <a:rPr lang="en-US" b="0" i="0" smtClean="0">
                        <a:solidFill>
                          <a:schemeClr val="bg1"/>
                        </a:solidFill>
                        <a:latin typeface="Cambria Math" panose="02040503050406030204" pitchFamily="18" charset="0"/>
                        <a:ea typeface="Cambria Math" panose="02040503050406030204" pitchFamily="18" charset="0"/>
                      </a:rPr>
                      <m:t>0.42</m:t>
                    </m:r>
                    <m:r>
                      <a:rPr lang="en-US"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0.38</m:t>
                    </m:r>
                  </m:oMath>
                </a14:m>
                <a:r>
                  <a:rPr lang="en-US" dirty="0">
                    <a:solidFill>
                      <a:schemeClr val="bg1"/>
                    </a:solidFill>
                  </a:rPr>
                  <a:t> events from neutrinos, </a:t>
                </a:r>
              </a:p>
              <a:p>
                <a:pPr marL="285750" indent="-285750">
                  <a:buFont typeface="Arial" panose="020B0604020202020204" pitchFamily="34" charset="0"/>
                  <a:buChar char="•"/>
                </a:pPr>
                <a:r>
                  <a:rPr lang="en-US" dirty="0">
                    <a:solidFill>
                      <a:srgbClr val="24FA14"/>
                    </a:solidFill>
                  </a:rPr>
                  <a:t>One event observed </a:t>
                </a:r>
                <a:r>
                  <a:rPr lang="en-US" dirty="0">
                    <a:solidFill>
                      <a:schemeClr val="bg1"/>
                    </a:solidFill>
                  </a:rPr>
                  <a:t>in unblinded signal region</a:t>
                </a:r>
              </a:p>
              <a:p>
                <a:pPr marL="285750" indent="-285750">
                  <a:buFont typeface="Arial" panose="020B0604020202020204" pitchFamily="34" charset="0"/>
                  <a:buChar char="•"/>
                </a:pPr>
                <a:r>
                  <a:rPr lang="en-US" dirty="0" err="1">
                    <a:solidFill>
                      <a:schemeClr val="bg1"/>
                    </a:solidFill>
                  </a:rPr>
                  <a:t>Preshower</a:t>
                </a:r>
                <a:r>
                  <a:rPr lang="en-US" dirty="0">
                    <a:solidFill>
                      <a:schemeClr val="bg1"/>
                    </a:solidFill>
                  </a:rPr>
                  <a:t> deposit consistent with EM shower </a:t>
                </a:r>
              </a:p>
              <a:p>
                <a:pPr marL="285750" indent="-285750">
                  <a:buFont typeface="Arial" panose="020B0604020202020204" pitchFamily="34" charset="0"/>
                  <a:buChar char="•"/>
                </a:pPr>
                <a:r>
                  <a:rPr lang="en-US" dirty="0">
                    <a:solidFill>
                      <a:schemeClr val="bg1"/>
                    </a:solidFill>
                  </a:rPr>
                  <a:t>Calorimeter energy of 1.6 GeV</a:t>
                </a:r>
              </a:p>
            </p:txBody>
          </p:sp>
        </mc:Choice>
        <mc:Fallback>
          <p:sp>
            <p:nvSpPr>
              <p:cNvPr id="28" name="TextBox 27">
                <a:extLst>
                  <a:ext uri="{FF2B5EF4-FFF2-40B4-BE49-F238E27FC236}">
                    <a16:creationId xmlns:a16="http://schemas.microsoft.com/office/drawing/2014/main" id="{0D95B734-22E0-9094-CAC6-95427C0F9010}"/>
                  </a:ext>
                </a:extLst>
              </p:cNvPr>
              <p:cNvSpPr txBox="1">
                <a:spLocks noRot="1" noChangeAspect="1" noMove="1" noResize="1" noEditPoints="1" noAdjustHandles="1" noChangeArrowheads="1" noChangeShapeType="1" noTextEdit="1"/>
              </p:cNvSpPr>
              <p:nvPr/>
            </p:nvSpPr>
            <p:spPr>
              <a:xfrm>
                <a:off x="43930" y="4188374"/>
                <a:ext cx="5434884" cy="1200329"/>
              </a:xfrm>
              <a:prstGeom prst="rect">
                <a:avLst/>
              </a:prstGeom>
              <a:blipFill>
                <a:blip r:embed="rId8"/>
                <a:stretch>
                  <a:fillRect l="-699" t="-2083" b="-7292"/>
                </a:stretch>
              </a:blipFill>
            </p:spPr>
            <p:txBody>
              <a:bodyPr/>
              <a:lstStyle/>
              <a:p>
                <a:r>
                  <a:rPr lang="en-US">
                    <a:noFill/>
                  </a:rPr>
                  <a:t> </a:t>
                </a:r>
              </a:p>
            </p:txBody>
          </p:sp>
        </mc:Fallback>
      </mc:AlternateContent>
      <p:pic>
        <p:nvPicPr>
          <p:cNvPr id="1025" name="Picture 1" descr="page17image1271009072">
            <a:extLst>
              <a:ext uri="{FF2B5EF4-FFF2-40B4-BE49-F238E27FC236}">
                <a16:creationId xmlns:a16="http://schemas.microsoft.com/office/drawing/2014/main" id="{1CAE4C74-F53B-08CC-63C6-9D5016B152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1748" y="3868270"/>
            <a:ext cx="3467897" cy="254428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21image1759483600">
            <a:extLst>
              <a:ext uri="{FF2B5EF4-FFF2-40B4-BE49-F238E27FC236}">
                <a16:creationId xmlns:a16="http://schemas.microsoft.com/office/drawing/2014/main" id="{1E37338E-8B92-652A-00F8-A4435760055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5857" y="1617425"/>
            <a:ext cx="3417664" cy="22135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C975E91-9BCF-3EB4-FFCD-4C3AAFD2B3E4}"/>
              </a:ext>
            </a:extLst>
          </p:cNvPr>
          <p:cNvSpPr txBox="1"/>
          <p:nvPr/>
        </p:nvSpPr>
        <p:spPr>
          <a:xfrm>
            <a:off x="48362" y="5369364"/>
            <a:ext cx="7167045"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24FA14"/>
                </a:solidFill>
                <a:effectLst/>
              </a:rPr>
              <a:t>World-leading constraints on ALPs </a:t>
            </a:r>
            <a:r>
              <a:rPr lang="en-US" dirty="0">
                <a:solidFill>
                  <a:schemeClr val="bg1"/>
                </a:solidFill>
                <a:effectLst/>
              </a:rPr>
              <a:t>are obtained for </a:t>
            </a:r>
            <a:r>
              <a:rPr lang="en-US" dirty="0">
                <a:solidFill>
                  <a:srgbClr val="24FA14"/>
                </a:solidFill>
                <a:effectLst/>
              </a:rPr>
              <a:t>masses up to 300 MeV and couplings around 10</a:t>
            </a:r>
            <a:r>
              <a:rPr lang="en-US" baseline="30000" dirty="0">
                <a:solidFill>
                  <a:srgbClr val="24FA14"/>
                </a:solidFill>
                <a:effectLst/>
              </a:rPr>
              <a:t>−4</a:t>
            </a:r>
            <a:r>
              <a:rPr lang="en-US" dirty="0">
                <a:solidFill>
                  <a:srgbClr val="24FA14"/>
                </a:solidFill>
                <a:effectLst/>
              </a:rPr>
              <a:t> GeV</a:t>
            </a:r>
            <a:r>
              <a:rPr lang="en-US" baseline="30000" dirty="0">
                <a:solidFill>
                  <a:srgbClr val="24FA14"/>
                </a:solidFill>
                <a:effectLst/>
              </a:rPr>
              <a:t>−1</a:t>
            </a:r>
            <a:r>
              <a:rPr lang="en-US" dirty="0">
                <a:solidFill>
                  <a:schemeClr val="bg1"/>
                </a:solidFill>
                <a:effectLst/>
              </a:rPr>
              <a:t>, testing a previously unexplored region of parameter space. </a:t>
            </a:r>
            <a:endParaRPr lang="en-US" dirty="0">
              <a:solidFill>
                <a:schemeClr val="bg1"/>
              </a:solidFill>
            </a:endParaRPr>
          </a:p>
        </p:txBody>
      </p:sp>
      <p:sp>
        <p:nvSpPr>
          <p:cNvPr id="12" name="TextBox 11">
            <a:extLst>
              <a:ext uri="{FF2B5EF4-FFF2-40B4-BE49-F238E27FC236}">
                <a16:creationId xmlns:a16="http://schemas.microsoft.com/office/drawing/2014/main" id="{88E7BDA0-5A83-5484-16F3-A3404AFA34A0}"/>
              </a:ext>
            </a:extLst>
          </p:cNvPr>
          <p:cNvSpPr txBox="1"/>
          <p:nvPr/>
        </p:nvSpPr>
        <p:spPr>
          <a:xfrm>
            <a:off x="8182860" y="3819042"/>
            <a:ext cx="1557158" cy="369332"/>
          </a:xfrm>
          <a:prstGeom prst="rect">
            <a:avLst/>
          </a:prstGeom>
          <a:noFill/>
        </p:spPr>
        <p:txBody>
          <a:bodyPr wrap="none" rtlCol="0">
            <a:spAutoFit/>
          </a:bodyPr>
          <a:lstStyle/>
          <a:p>
            <a:r>
              <a:rPr lang="en-US" dirty="0"/>
              <a:t>Observed limit</a:t>
            </a:r>
          </a:p>
        </p:txBody>
      </p:sp>
    </p:spTree>
    <p:extLst>
      <p:ext uri="{BB962C8B-B14F-4D97-AF65-F5344CB8AC3E}">
        <p14:creationId xmlns:p14="http://schemas.microsoft.com/office/powerpoint/2010/main" val="4133574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18</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70378787-A3E0-302D-E575-A83A1A9D2417}"/>
              </a:ext>
            </a:extLst>
          </p:cNvPr>
          <p:cNvSpPr txBox="1"/>
          <p:nvPr/>
        </p:nvSpPr>
        <p:spPr>
          <a:xfrm>
            <a:off x="289932" y="136522"/>
            <a:ext cx="4456605" cy="523220"/>
          </a:xfrm>
          <a:prstGeom prst="rect">
            <a:avLst/>
          </a:prstGeom>
          <a:noFill/>
        </p:spPr>
        <p:txBody>
          <a:bodyPr wrap="none" rtlCol="0">
            <a:spAutoFit/>
          </a:bodyPr>
          <a:lstStyle/>
          <a:p>
            <a:r>
              <a:rPr lang="en-US" sz="2800" b="1" dirty="0">
                <a:solidFill>
                  <a:srgbClr val="FF0000"/>
                </a:solidFill>
              </a:rPr>
              <a:t>Dark Photon Search in FASER</a:t>
            </a:r>
          </a:p>
        </p:txBody>
      </p:sp>
      <p:pic>
        <p:nvPicPr>
          <p:cNvPr id="12" name="Picture 11">
            <a:extLst>
              <a:ext uri="{FF2B5EF4-FFF2-40B4-BE49-F238E27FC236}">
                <a16:creationId xmlns:a16="http://schemas.microsoft.com/office/drawing/2014/main" id="{4CB213C0-C0CC-6330-504F-E836D68C5065}"/>
              </a:ext>
            </a:extLst>
          </p:cNvPr>
          <p:cNvPicPr>
            <a:picLocks noChangeAspect="1"/>
          </p:cNvPicPr>
          <p:nvPr/>
        </p:nvPicPr>
        <p:blipFill>
          <a:blip r:embed="rId2"/>
          <a:stretch>
            <a:fillRect/>
          </a:stretch>
        </p:blipFill>
        <p:spPr>
          <a:xfrm>
            <a:off x="289932" y="1644187"/>
            <a:ext cx="7772400" cy="1574982"/>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88F7EA3-9FD7-948E-11E4-08FF37A6B23C}"/>
                  </a:ext>
                </a:extLst>
              </p:cNvPr>
              <p:cNvSpPr txBox="1"/>
              <p:nvPr/>
            </p:nvSpPr>
            <p:spPr>
              <a:xfrm>
                <a:off x="0" y="683782"/>
                <a:ext cx="9639759" cy="929422"/>
              </a:xfrm>
              <a:prstGeom prst="rect">
                <a:avLst/>
              </a:prstGeom>
              <a:noFill/>
            </p:spPr>
            <p:txBody>
              <a:bodyPr wrap="square" rtlCol="0">
                <a:spAutoFit/>
              </a:bodyPr>
              <a:lstStyle/>
              <a:p>
                <a:pPr marL="285750" indent="-285750">
                  <a:buFont typeface="Arial" panose="020B0604020202020204" pitchFamily="34" charset="0"/>
                  <a:buChar char="•"/>
                </a:pPr>
                <a:r>
                  <a:rPr lang="en-GB" sz="1800" dirty="0">
                    <a:solidFill>
                      <a:schemeClr val="bg1"/>
                    </a:solidFill>
                    <a:ea typeface="Open Sans"/>
                    <a:cs typeface="Open Sans"/>
                    <a:sym typeface="Open Sans"/>
                  </a:rPr>
                  <a:t>Mainly produced at the LHC through</a:t>
                </a:r>
                <a:r>
                  <a:rPr lang="en-GB" sz="1800" dirty="0">
                    <a:solidFill>
                      <a:schemeClr val="bg1"/>
                    </a:solidFill>
                  </a:rPr>
                  <a:t> </a:t>
                </a:r>
                <a14:m>
                  <m:oMath xmlns:m="http://schemas.openxmlformats.org/officeDocument/2006/math">
                    <m:sSup>
                      <m:sSupPr>
                        <m:ctrlPr>
                          <a:rPr lang="ar-AE" sz="1800" i="1">
                            <a:solidFill>
                              <a:schemeClr val="bg1"/>
                            </a:solidFill>
                            <a:latin typeface="Cambria Math" panose="02040503050406030204" pitchFamily="18" charset="0"/>
                          </a:rPr>
                        </m:ctrlPr>
                      </m:sSupPr>
                      <m:e>
                        <m:r>
                          <a:rPr lang="ar-AE" sz="1800" i="1">
                            <a:solidFill>
                              <a:schemeClr val="bg1"/>
                            </a:solidFill>
                            <a:latin typeface="Cambria Math" panose="02040503050406030204" pitchFamily="18" charset="0"/>
                            <a:ea typeface="Cambria Math" panose="02040503050406030204" pitchFamily="18" charset="0"/>
                          </a:rPr>
                          <m:t>𝜋</m:t>
                        </m:r>
                      </m:e>
                      <m:sup>
                        <m:r>
                          <a:rPr lang="ar-AE" sz="1800" i="1">
                            <a:solidFill>
                              <a:schemeClr val="bg1"/>
                            </a:solidFill>
                            <a:latin typeface="Cambria Math" panose="02040503050406030204" pitchFamily="18" charset="0"/>
                          </a:rPr>
                          <m:t>0</m:t>
                        </m:r>
                      </m:sup>
                    </m:sSup>
                    <m:r>
                      <a:rPr lang="ar-AE" sz="1800" i="1">
                        <a:solidFill>
                          <a:schemeClr val="bg1"/>
                        </a:solidFill>
                        <a:latin typeface="Cambria Math" panose="02040503050406030204" pitchFamily="18" charset="0"/>
                        <a:ea typeface="Cambria Math" panose="02040503050406030204" pitchFamily="18" charset="0"/>
                      </a:rPr>
                      <m:t>→</m:t>
                    </m:r>
                    <m:sSup>
                      <m:sSupPr>
                        <m:ctrlPr>
                          <a:rPr lang="ar-AE" sz="1800" i="1">
                            <a:solidFill>
                              <a:schemeClr val="bg1"/>
                            </a:solidFill>
                            <a:latin typeface="Cambria Math" panose="02040503050406030204" pitchFamily="18" charset="0"/>
                            <a:ea typeface="Cambria Math" panose="02040503050406030204" pitchFamily="18" charset="0"/>
                          </a:rPr>
                        </m:ctrlPr>
                      </m:sSupPr>
                      <m:e>
                        <m:r>
                          <a:rPr lang="ar-AE" sz="1800" i="1">
                            <a:solidFill>
                              <a:schemeClr val="bg1"/>
                            </a:solidFill>
                            <a:latin typeface="Cambria Math" panose="02040503050406030204" pitchFamily="18" charset="0"/>
                            <a:ea typeface="Cambria Math" panose="02040503050406030204" pitchFamily="18" charset="0"/>
                          </a:rPr>
                          <m:t>𝐴</m:t>
                        </m:r>
                      </m:e>
                      <m:sup>
                        <m:r>
                          <a:rPr lang="ar-AE" sz="1800" i="1">
                            <a:solidFill>
                              <a:schemeClr val="bg1"/>
                            </a:solidFill>
                            <a:latin typeface="Cambria Math" panose="02040503050406030204" pitchFamily="18" charset="0"/>
                            <a:ea typeface="Cambria Math" panose="02040503050406030204" pitchFamily="18" charset="0"/>
                          </a:rPr>
                          <m:t>′</m:t>
                        </m:r>
                      </m:sup>
                    </m:sSup>
                    <m:r>
                      <a:rPr lang="ar-AE" sz="1800" i="1">
                        <a:solidFill>
                          <a:schemeClr val="bg1"/>
                        </a:solidFill>
                        <a:latin typeface="Cambria Math" panose="02040503050406030204" pitchFamily="18" charset="0"/>
                        <a:ea typeface="Cambria Math" panose="02040503050406030204" pitchFamily="18" charset="0"/>
                      </a:rPr>
                      <m:t>𝛾</m:t>
                    </m:r>
                  </m:oMath>
                </a14:m>
                <a:r>
                  <a:rPr lang="ar-AE" sz="1800" dirty="0">
                    <a:solidFill>
                      <a:schemeClr val="bg1"/>
                    </a:solidFill>
                    <a:ea typeface="Open Sans"/>
                    <a:cs typeface="Open Sans"/>
                    <a:sym typeface="Open Sans"/>
                  </a:rPr>
                  <a:t>, </a:t>
                </a:r>
                <a14:m>
                  <m:oMath xmlns:m="http://schemas.openxmlformats.org/officeDocument/2006/math">
                    <m:r>
                      <m:rPr>
                        <m:sty m:val="p"/>
                      </m:rPr>
                      <a:rPr lang="el-GR" sz="1800" i="1">
                        <a:solidFill>
                          <a:schemeClr val="bg1"/>
                        </a:solidFill>
                        <a:latin typeface="Cambria Math" panose="02040503050406030204" pitchFamily="18" charset="0"/>
                        <a:ea typeface="Cambria Math" panose="02040503050406030204" pitchFamily="18" charset="0"/>
                      </a:rPr>
                      <m:t>η</m:t>
                    </m:r>
                    <m:r>
                      <a:rPr lang="el-GR" sz="1800" i="1">
                        <a:solidFill>
                          <a:schemeClr val="bg1"/>
                        </a:solidFill>
                        <a:latin typeface="Cambria Math" panose="02040503050406030204" pitchFamily="18" charset="0"/>
                        <a:ea typeface="Cambria Math" panose="02040503050406030204" pitchFamily="18" charset="0"/>
                      </a:rPr>
                      <m:t>→</m:t>
                    </m:r>
                    <m:sSup>
                      <m:sSupPr>
                        <m:ctrlPr>
                          <a:rPr lang="ar-AE" sz="1800" i="1">
                            <a:solidFill>
                              <a:schemeClr val="bg1"/>
                            </a:solidFill>
                            <a:latin typeface="Cambria Math" panose="02040503050406030204" pitchFamily="18" charset="0"/>
                            <a:ea typeface="Cambria Math" panose="02040503050406030204" pitchFamily="18" charset="0"/>
                          </a:rPr>
                        </m:ctrlPr>
                      </m:sSupPr>
                      <m:e>
                        <m:r>
                          <a:rPr lang="ar-AE" sz="1800" i="1">
                            <a:solidFill>
                              <a:schemeClr val="bg1"/>
                            </a:solidFill>
                            <a:latin typeface="Cambria Math" panose="02040503050406030204" pitchFamily="18" charset="0"/>
                            <a:ea typeface="Cambria Math" panose="02040503050406030204" pitchFamily="18" charset="0"/>
                          </a:rPr>
                          <m:t>𝐴</m:t>
                        </m:r>
                      </m:e>
                      <m:sup>
                        <m:r>
                          <a:rPr lang="ar-AE" sz="1800" i="1">
                            <a:solidFill>
                              <a:schemeClr val="bg1"/>
                            </a:solidFill>
                            <a:latin typeface="Cambria Math" panose="02040503050406030204" pitchFamily="18" charset="0"/>
                            <a:ea typeface="Cambria Math" panose="02040503050406030204" pitchFamily="18" charset="0"/>
                          </a:rPr>
                          <m:t>′</m:t>
                        </m:r>
                      </m:sup>
                    </m:sSup>
                    <m:r>
                      <a:rPr lang="ar-AE" sz="1800" i="1">
                        <a:solidFill>
                          <a:schemeClr val="bg1"/>
                        </a:solidFill>
                        <a:latin typeface="Cambria Math" panose="02040503050406030204" pitchFamily="18" charset="0"/>
                        <a:ea typeface="Cambria Math" panose="02040503050406030204" pitchFamily="18" charset="0"/>
                      </a:rPr>
                      <m:t>𝛾</m:t>
                    </m:r>
                  </m:oMath>
                </a14:m>
                <a:r>
                  <a:rPr lang="ar-AE" sz="1800" dirty="0">
                    <a:solidFill>
                      <a:schemeClr val="bg1"/>
                    </a:solidFill>
                    <a:ea typeface="Open Sans"/>
                    <a:cs typeface="Open Sans"/>
                    <a:sym typeface="Open Sans"/>
                  </a:rPr>
                  <a:t> </a:t>
                </a:r>
                <a:r>
                  <a:rPr lang="en-GB" sz="1800" dirty="0">
                    <a:solidFill>
                      <a:schemeClr val="bg1"/>
                    </a:solidFill>
                    <a:ea typeface="Open Sans"/>
                    <a:cs typeface="Open Sans"/>
                    <a:sym typeface="Open Sans"/>
                  </a:rPr>
                  <a:t>and dark bremsstrahlung   </a:t>
                </a:r>
                <a14:m>
                  <m:oMath xmlns:m="http://schemas.openxmlformats.org/officeDocument/2006/math">
                    <m:r>
                      <m:rPr>
                        <m:sty m:val="p"/>
                      </m:rPr>
                      <a:rPr lang="en-US" sz="1800">
                        <a:solidFill>
                          <a:schemeClr val="bg1"/>
                        </a:solidFill>
                        <a:latin typeface="Cambria Math" panose="02040503050406030204" pitchFamily="18" charset="0"/>
                        <a:ea typeface="Cambria Math" panose="02040503050406030204" pitchFamily="18" charset="0"/>
                      </a:rPr>
                      <m:t>pp</m:t>
                    </m:r>
                    <m:r>
                      <a:rPr lang="ar-AE" sz="1800" i="1">
                        <a:solidFill>
                          <a:schemeClr val="bg1"/>
                        </a:solidFill>
                        <a:latin typeface="Cambria Math" panose="02040503050406030204" pitchFamily="18" charset="0"/>
                        <a:ea typeface="Cambria Math" panose="02040503050406030204" pitchFamily="18" charset="0"/>
                      </a:rPr>
                      <m:t>→</m:t>
                    </m:r>
                    <m:sSup>
                      <m:sSupPr>
                        <m:ctrlPr>
                          <a:rPr lang="ar-AE" sz="1800" i="1">
                            <a:solidFill>
                              <a:schemeClr val="bg1"/>
                            </a:solidFill>
                            <a:latin typeface="Cambria Math" panose="02040503050406030204" pitchFamily="18" charset="0"/>
                            <a:ea typeface="Cambria Math" panose="02040503050406030204" pitchFamily="18" charset="0"/>
                          </a:rPr>
                        </m:ctrlPr>
                      </m:sSupPr>
                      <m:e>
                        <m:r>
                          <a:rPr lang="ar-AE" sz="1800" i="1">
                            <a:solidFill>
                              <a:schemeClr val="bg1"/>
                            </a:solidFill>
                            <a:latin typeface="Cambria Math" panose="02040503050406030204" pitchFamily="18" charset="0"/>
                            <a:ea typeface="Cambria Math" panose="02040503050406030204" pitchFamily="18" charset="0"/>
                          </a:rPr>
                          <m:t>𝑝</m:t>
                        </m:r>
                        <m:r>
                          <a:rPr lang="en-US" sz="1800" i="1">
                            <a:solidFill>
                              <a:schemeClr val="bg1"/>
                            </a:solidFill>
                            <a:latin typeface="Cambria Math" panose="02040503050406030204" pitchFamily="18" charset="0"/>
                            <a:ea typeface="Cambria Math" panose="02040503050406030204" pitchFamily="18" charset="0"/>
                          </a:rPr>
                          <m:t>𝑝</m:t>
                        </m:r>
                        <m:r>
                          <a:rPr lang="ar-AE" sz="1800" i="1">
                            <a:solidFill>
                              <a:schemeClr val="bg1"/>
                            </a:solidFill>
                            <a:latin typeface="Cambria Math" panose="02040503050406030204" pitchFamily="18" charset="0"/>
                            <a:ea typeface="Cambria Math" panose="02040503050406030204" pitchFamily="18" charset="0"/>
                          </a:rPr>
                          <m:t>𝐴</m:t>
                        </m:r>
                      </m:e>
                      <m:sup>
                        <m:r>
                          <a:rPr lang="ar-AE" sz="1800" i="1">
                            <a:solidFill>
                              <a:schemeClr val="bg1"/>
                            </a:solidFill>
                            <a:latin typeface="Cambria Math" panose="02040503050406030204" pitchFamily="18" charset="0"/>
                            <a:ea typeface="Cambria Math" panose="02040503050406030204" pitchFamily="18" charset="0"/>
                          </a:rPr>
                          <m:t>′</m:t>
                        </m:r>
                      </m:sup>
                    </m:sSup>
                  </m:oMath>
                </a14:m>
                <a:endParaRPr lang="en-GB" dirty="0">
                  <a:solidFill>
                    <a:schemeClr val="bg1"/>
                  </a:solidFill>
                  <a:ea typeface="Open Sans"/>
                  <a:cs typeface="Open Sans"/>
                  <a:sym typeface="Open Sans"/>
                </a:endParaRPr>
              </a:p>
              <a:p>
                <a:pPr marL="285750" indent="-285750">
                  <a:buFont typeface="Arial" panose="020B0604020202020204" pitchFamily="34" charset="0"/>
                  <a:buChar char="•"/>
                </a:pPr>
                <a:r>
                  <a:rPr lang="en-GB" dirty="0">
                    <a:solidFill>
                      <a:schemeClr val="bg1"/>
                    </a:solidFill>
                    <a:ea typeface="Open Sans"/>
                    <a:cs typeface="Open Sans"/>
                    <a:sym typeface="Open Sans"/>
                  </a:rPr>
                  <a:t>FASER is sensitive in parameter space with </a:t>
                </a:r>
                <a14:m>
                  <m:oMath xmlns:m="http://schemas.openxmlformats.org/officeDocument/2006/math">
                    <m:sSub>
                      <m:sSubPr>
                        <m:ctrlPr>
                          <a:rPr lang="en-GB" i="1" smtClean="0">
                            <a:solidFill>
                              <a:srgbClr val="FFFF00"/>
                            </a:solidFill>
                            <a:latin typeface="Cambria Math" panose="02040503050406030204" pitchFamily="18" charset="0"/>
                            <a:ea typeface="Open Sans"/>
                            <a:cs typeface="Open Sans"/>
                            <a:sym typeface="Open Sans"/>
                          </a:rPr>
                        </m:ctrlPr>
                      </m:sSubPr>
                      <m:e>
                        <m:r>
                          <a:rPr lang="en-US" i="1">
                            <a:solidFill>
                              <a:srgbClr val="FFFF00"/>
                            </a:solidFill>
                            <a:latin typeface="Cambria Math" panose="02040503050406030204" pitchFamily="18" charset="0"/>
                            <a:ea typeface="Open Sans"/>
                            <a:cs typeface="Open Sans"/>
                            <a:sym typeface="Open Sans"/>
                          </a:rPr>
                          <m:t>𝑚</m:t>
                        </m:r>
                      </m:e>
                      <m:sub>
                        <m:sSup>
                          <m:sSupPr>
                            <m:ctrlPr>
                              <a:rPr lang="en-GB" i="1">
                                <a:solidFill>
                                  <a:srgbClr val="FFFF00"/>
                                </a:solidFill>
                                <a:latin typeface="Cambria Math" panose="02040503050406030204" pitchFamily="18" charset="0"/>
                                <a:ea typeface="Open Sans"/>
                                <a:cs typeface="Open Sans"/>
                                <a:sym typeface="Open Sans"/>
                              </a:rPr>
                            </m:ctrlPr>
                          </m:sSupPr>
                          <m:e>
                            <m:r>
                              <a:rPr lang="en-US" i="1">
                                <a:solidFill>
                                  <a:srgbClr val="FFFF00"/>
                                </a:solidFill>
                                <a:latin typeface="Cambria Math" panose="02040503050406030204" pitchFamily="18" charset="0"/>
                                <a:ea typeface="Open Sans"/>
                                <a:cs typeface="Open Sans"/>
                                <a:sym typeface="Open Sans"/>
                              </a:rPr>
                              <m:t>𝐴</m:t>
                            </m:r>
                          </m:e>
                          <m:sup>
                            <m:r>
                              <a:rPr lang="en-US" i="1">
                                <a:solidFill>
                                  <a:srgbClr val="FFFF00"/>
                                </a:solidFill>
                                <a:latin typeface="Cambria Math" panose="02040503050406030204" pitchFamily="18" charset="0"/>
                                <a:ea typeface="Open Sans"/>
                                <a:cs typeface="Open Sans"/>
                                <a:sym typeface="Open Sans"/>
                              </a:rPr>
                              <m:t>′</m:t>
                            </m:r>
                          </m:sup>
                        </m:sSup>
                      </m:sub>
                    </m:sSub>
                    <m:r>
                      <a:rPr lang="en-US" i="1">
                        <a:solidFill>
                          <a:srgbClr val="FFFF00"/>
                        </a:solidFill>
                        <a:latin typeface="Cambria Math" panose="02040503050406030204" pitchFamily="18" charset="0"/>
                        <a:ea typeface="Cambria Math" panose="02040503050406030204" pitchFamily="18" charset="0"/>
                        <a:cs typeface="Open Sans"/>
                        <a:sym typeface="Open Sans"/>
                      </a:rPr>
                      <m:t>∼100 </m:t>
                    </m:r>
                    <m:r>
                      <a:rPr lang="en-US" i="1">
                        <a:solidFill>
                          <a:srgbClr val="FFFF00"/>
                        </a:solidFill>
                        <a:latin typeface="Cambria Math" panose="02040503050406030204" pitchFamily="18" charset="0"/>
                        <a:ea typeface="Cambria Math" panose="02040503050406030204" pitchFamily="18" charset="0"/>
                        <a:cs typeface="Open Sans"/>
                        <a:sym typeface="Open Sans"/>
                      </a:rPr>
                      <m:t>𝑀𝑒𝑉</m:t>
                    </m:r>
                  </m:oMath>
                </a14:m>
                <a:r>
                  <a:rPr lang="en-GB" dirty="0">
                    <a:solidFill>
                      <a:srgbClr val="FFFF00"/>
                    </a:solidFill>
                    <a:ea typeface="Open Sans"/>
                    <a:cs typeface="Open Sans"/>
                    <a:sym typeface="Open Sans"/>
                  </a:rPr>
                  <a:t> and </a:t>
                </a:r>
                <a14:m>
                  <m:oMath xmlns:m="http://schemas.openxmlformats.org/officeDocument/2006/math">
                    <m:r>
                      <a:rPr lang="en-GB" i="1">
                        <a:solidFill>
                          <a:srgbClr val="FFFF00"/>
                        </a:solidFill>
                        <a:latin typeface="Cambria Math" panose="02040503050406030204" pitchFamily="18" charset="0"/>
                        <a:ea typeface="Cambria Math" panose="02040503050406030204" pitchFamily="18" charset="0"/>
                        <a:cs typeface="Open Sans"/>
                        <a:sym typeface="Open Sans"/>
                      </a:rPr>
                      <m:t>𝜖</m:t>
                    </m:r>
                    <m:r>
                      <a:rPr lang="en-GB" i="1">
                        <a:solidFill>
                          <a:srgbClr val="FFFF00"/>
                        </a:solidFill>
                        <a:latin typeface="Cambria Math" panose="02040503050406030204" pitchFamily="18" charset="0"/>
                        <a:ea typeface="Cambria Math" panose="02040503050406030204" pitchFamily="18" charset="0"/>
                        <a:cs typeface="Open Sans"/>
                        <a:sym typeface="Open Sans"/>
                      </a:rPr>
                      <m:t>~</m:t>
                    </m:r>
                    <m:sSup>
                      <m:sSupPr>
                        <m:ctrlPr>
                          <a:rPr lang="en-GB" i="1">
                            <a:solidFill>
                              <a:srgbClr val="FFFF00"/>
                            </a:solidFill>
                            <a:latin typeface="Cambria Math" panose="02040503050406030204" pitchFamily="18" charset="0"/>
                            <a:ea typeface="Cambria Math" panose="02040503050406030204" pitchFamily="18" charset="0"/>
                            <a:cs typeface="Open Sans"/>
                            <a:sym typeface="Open Sans"/>
                          </a:rPr>
                        </m:ctrlPr>
                      </m:sSupPr>
                      <m:e>
                        <m:r>
                          <a:rPr lang="en-US" i="1">
                            <a:solidFill>
                              <a:srgbClr val="FFFF00"/>
                            </a:solidFill>
                            <a:latin typeface="Cambria Math" panose="02040503050406030204" pitchFamily="18" charset="0"/>
                            <a:ea typeface="Cambria Math" panose="02040503050406030204" pitchFamily="18" charset="0"/>
                            <a:cs typeface="Open Sans"/>
                            <a:sym typeface="Open Sans"/>
                          </a:rPr>
                          <m:t>10</m:t>
                        </m:r>
                      </m:e>
                      <m:sup>
                        <m:r>
                          <a:rPr lang="en-US" i="1">
                            <a:solidFill>
                              <a:srgbClr val="FFFF00"/>
                            </a:solidFill>
                            <a:latin typeface="Cambria Math" panose="02040503050406030204" pitchFamily="18" charset="0"/>
                            <a:ea typeface="Cambria Math" panose="02040503050406030204" pitchFamily="18" charset="0"/>
                            <a:cs typeface="Open Sans"/>
                            <a:sym typeface="Open Sans"/>
                          </a:rPr>
                          <m:t>−5</m:t>
                        </m:r>
                      </m:sup>
                    </m:sSup>
                  </m:oMath>
                </a14:m>
                <a:r>
                  <a:rPr lang="en-GB" sz="1800" dirty="0">
                    <a:solidFill>
                      <a:schemeClr val="bg1"/>
                    </a:solidFill>
                  </a:rPr>
                  <a:t>, searching for </a:t>
                </a:r>
                <a14:m>
                  <m:oMath xmlns:m="http://schemas.openxmlformats.org/officeDocument/2006/math">
                    <m:sSup>
                      <m:sSupPr>
                        <m:ctrlPr>
                          <a:rPr lang="ar-AE" i="1" smtClean="0">
                            <a:solidFill>
                              <a:srgbClr val="FFFF00"/>
                            </a:solidFill>
                            <a:latin typeface="Cambria Math" panose="02040503050406030204" pitchFamily="18" charset="0"/>
                            <a:ea typeface="Cambria Math" panose="02040503050406030204" pitchFamily="18" charset="0"/>
                          </a:rPr>
                        </m:ctrlPr>
                      </m:sSupPr>
                      <m:e>
                        <m:r>
                          <a:rPr lang="ar-AE" i="1">
                            <a:solidFill>
                              <a:srgbClr val="FFFF00"/>
                            </a:solidFill>
                            <a:latin typeface="Cambria Math" panose="02040503050406030204" pitchFamily="18" charset="0"/>
                            <a:ea typeface="Cambria Math" panose="02040503050406030204" pitchFamily="18" charset="0"/>
                          </a:rPr>
                          <m:t>𝐴</m:t>
                        </m:r>
                      </m:e>
                      <m:sup>
                        <m:r>
                          <a:rPr lang="ar-AE" i="1">
                            <a:solidFill>
                              <a:srgbClr val="FFFF00"/>
                            </a:solidFill>
                            <a:latin typeface="Cambria Math" panose="02040503050406030204" pitchFamily="18" charset="0"/>
                            <a:ea typeface="Cambria Math" panose="02040503050406030204" pitchFamily="18" charset="0"/>
                          </a:rPr>
                          <m:t>′</m:t>
                        </m:r>
                      </m:sup>
                    </m:sSup>
                    <m:r>
                      <a:rPr lang="ar-AE" i="1">
                        <a:solidFill>
                          <a:srgbClr val="FFFF00"/>
                        </a:solidFill>
                        <a:latin typeface="Cambria Math" panose="02040503050406030204" pitchFamily="18" charset="0"/>
                        <a:ea typeface="Cambria Math" panose="02040503050406030204" pitchFamily="18" charset="0"/>
                      </a:rPr>
                      <m:t>→</m:t>
                    </m:r>
                    <m:sSup>
                      <m:sSupPr>
                        <m:ctrlPr>
                          <a:rPr lang="ar-AE" i="1">
                            <a:solidFill>
                              <a:srgbClr val="FFFF00"/>
                            </a:solidFill>
                            <a:latin typeface="Cambria Math" panose="02040503050406030204" pitchFamily="18" charset="0"/>
                            <a:ea typeface="Cambria Math" panose="02040503050406030204" pitchFamily="18" charset="0"/>
                          </a:rPr>
                        </m:ctrlPr>
                      </m:sSupPr>
                      <m:e>
                        <m:r>
                          <a:rPr lang="en-US" i="1">
                            <a:solidFill>
                              <a:srgbClr val="FFFF00"/>
                            </a:solidFill>
                            <a:latin typeface="Cambria Math" panose="02040503050406030204" pitchFamily="18" charset="0"/>
                            <a:ea typeface="Cambria Math" panose="02040503050406030204" pitchFamily="18" charset="0"/>
                          </a:rPr>
                          <m:t>𝑒</m:t>
                        </m:r>
                      </m:e>
                      <m:sup>
                        <m:r>
                          <a:rPr lang="en-US" i="1">
                            <a:solidFill>
                              <a:srgbClr val="FFFF00"/>
                            </a:solidFill>
                            <a:latin typeface="Cambria Math" panose="02040503050406030204" pitchFamily="18" charset="0"/>
                            <a:ea typeface="Cambria Math" panose="02040503050406030204" pitchFamily="18" charset="0"/>
                          </a:rPr>
                          <m:t>−</m:t>
                        </m:r>
                      </m:sup>
                    </m:sSup>
                    <m:sSup>
                      <m:sSupPr>
                        <m:ctrlPr>
                          <a:rPr lang="ar-AE" i="1">
                            <a:solidFill>
                              <a:srgbClr val="FFFF00"/>
                            </a:solidFill>
                            <a:latin typeface="Cambria Math" panose="02040503050406030204" pitchFamily="18" charset="0"/>
                            <a:ea typeface="Cambria Math" panose="02040503050406030204" pitchFamily="18" charset="0"/>
                          </a:rPr>
                        </m:ctrlPr>
                      </m:sSupPr>
                      <m:e>
                        <m:r>
                          <a:rPr lang="en-US" i="1">
                            <a:solidFill>
                              <a:srgbClr val="FFFF00"/>
                            </a:solidFill>
                            <a:latin typeface="Cambria Math" panose="02040503050406030204" pitchFamily="18" charset="0"/>
                            <a:ea typeface="Cambria Math" panose="02040503050406030204" pitchFamily="18" charset="0"/>
                          </a:rPr>
                          <m:t>𝑒</m:t>
                        </m:r>
                      </m:e>
                      <m:sup>
                        <m:r>
                          <a:rPr lang="en-US" i="1">
                            <a:solidFill>
                              <a:srgbClr val="FFFF00"/>
                            </a:solidFill>
                            <a:latin typeface="Cambria Math" panose="02040503050406030204" pitchFamily="18" charset="0"/>
                            <a:ea typeface="Cambria Math" panose="02040503050406030204" pitchFamily="18" charset="0"/>
                          </a:rPr>
                          <m:t>+</m:t>
                        </m:r>
                      </m:sup>
                    </m:sSup>
                  </m:oMath>
                </a14:m>
                <a:endParaRPr lang="en-GB" sz="1800" dirty="0">
                  <a:solidFill>
                    <a:srgbClr val="FFFF00"/>
                  </a:solidFill>
                </a:endParaRPr>
              </a:p>
              <a:p>
                <a:pPr marL="285750" indent="-285750">
                  <a:buFont typeface="Arial" panose="020B0604020202020204" pitchFamily="34" charset="0"/>
                  <a:buChar char="•"/>
                </a:pPr>
                <a:r>
                  <a:rPr lang="en-GB" sz="1800" dirty="0">
                    <a:solidFill>
                      <a:srgbClr val="FFFF00"/>
                    </a:solidFill>
                  </a:rPr>
                  <a:t>D</a:t>
                </a:r>
                <a:r>
                  <a:rPr lang="en-CH" sz="1800" dirty="0">
                    <a:solidFill>
                      <a:srgbClr val="FFFF00"/>
                    </a:solidFill>
                  </a:rPr>
                  <a:t>ataset collected</a:t>
                </a:r>
                <a:r>
                  <a:rPr lang="en-CH" sz="1800" dirty="0">
                    <a:solidFill>
                      <a:schemeClr val="bg1"/>
                    </a:solidFill>
                  </a:rPr>
                  <a:t> at </a:t>
                </a:r>
                <a14:m>
                  <m:oMath xmlns:m="http://schemas.openxmlformats.org/officeDocument/2006/math">
                    <m:rad>
                      <m:radPr>
                        <m:degHide m:val="on"/>
                        <m:ctrlPr>
                          <a:rPr lang="en-CH" sz="1800" i="1" smtClean="0">
                            <a:solidFill>
                              <a:schemeClr val="bg1"/>
                            </a:solidFill>
                            <a:latin typeface="Cambria Math" panose="02040503050406030204" pitchFamily="18" charset="0"/>
                          </a:rPr>
                        </m:ctrlPr>
                      </m:radPr>
                      <m:deg/>
                      <m:e>
                        <m:r>
                          <a:rPr lang="en-US" sz="1800" b="0" i="1" smtClean="0">
                            <a:solidFill>
                              <a:schemeClr val="bg1"/>
                            </a:solidFill>
                            <a:latin typeface="Cambria Math" panose="02040503050406030204" pitchFamily="18" charset="0"/>
                          </a:rPr>
                          <m:t>𝑠</m:t>
                        </m:r>
                      </m:e>
                    </m:rad>
                    <m:r>
                      <a:rPr lang="en-US" sz="1800" b="0" i="1" smtClean="0">
                        <a:solidFill>
                          <a:schemeClr val="bg1"/>
                        </a:solidFill>
                        <a:latin typeface="Cambria Math" panose="02040503050406030204" pitchFamily="18" charset="0"/>
                      </a:rPr>
                      <m:t>=13.6 </m:t>
                    </m:r>
                    <m:r>
                      <a:rPr lang="en-US" sz="1800" b="0" i="1" smtClean="0">
                        <a:solidFill>
                          <a:schemeClr val="bg1"/>
                        </a:solidFill>
                        <a:latin typeface="Cambria Math" panose="02040503050406030204" pitchFamily="18" charset="0"/>
                      </a:rPr>
                      <m:t>𝑇𝑒𝑉</m:t>
                    </m:r>
                  </m:oMath>
                </a14:m>
                <a:r>
                  <a:rPr lang="en-CH" sz="1800" dirty="0">
                    <a:solidFill>
                      <a:schemeClr val="bg1"/>
                    </a:solidFill>
                  </a:rPr>
                  <a:t> </a:t>
                </a:r>
                <a:r>
                  <a:rPr lang="en-US" sz="1800" dirty="0">
                    <a:solidFill>
                      <a:schemeClr val="bg1"/>
                    </a:solidFill>
                  </a:rPr>
                  <a:t>in </a:t>
                </a:r>
                <a:r>
                  <a:rPr lang="en-CH" sz="1800">
                    <a:solidFill>
                      <a:schemeClr val="bg1"/>
                    </a:solidFill>
                  </a:rPr>
                  <a:t>2022</a:t>
                </a:r>
                <a:r>
                  <a:rPr lang="en-US" sz="1800" dirty="0">
                    <a:solidFill>
                      <a:schemeClr val="bg1"/>
                    </a:solidFill>
                  </a:rPr>
                  <a:t> </a:t>
                </a:r>
                <a:r>
                  <a:rPr lang="en-CH" sz="1800">
                    <a:solidFill>
                      <a:schemeClr val="bg1"/>
                    </a:solidFill>
                  </a:rPr>
                  <a:t>corresponding to </a:t>
                </a:r>
                <a:r>
                  <a:rPr lang="en-CH" sz="1800" dirty="0">
                    <a:solidFill>
                      <a:srgbClr val="FFFF00"/>
                    </a:solidFill>
                  </a:rPr>
                  <a:t>integrated lumiosity </a:t>
                </a:r>
                <a:r>
                  <a:rPr lang="en-CH" sz="1800">
                    <a:solidFill>
                      <a:srgbClr val="FFFF00"/>
                    </a:solidFill>
                  </a:rPr>
                  <a:t>of  </a:t>
                </a:r>
                <a:r>
                  <a:rPr lang="en-US" dirty="0">
                    <a:solidFill>
                      <a:srgbClr val="FFFF00"/>
                    </a:solidFill>
                  </a:rPr>
                  <a:t>2</a:t>
                </a:r>
                <a:r>
                  <a:rPr lang="en-US" sz="1800" dirty="0">
                    <a:solidFill>
                      <a:srgbClr val="FFFF00"/>
                    </a:solidFill>
                  </a:rPr>
                  <a:t>7</a:t>
                </a:r>
                <a:r>
                  <a:rPr lang="en-CH" sz="1800">
                    <a:solidFill>
                      <a:srgbClr val="FFFF00"/>
                    </a:solidFill>
                  </a:rPr>
                  <a:t>.</a:t>
                </a:r>
                <a:r>
                  <a:rPr lang="en-US" dirty="0">
                    <a:solidFill>
                      <a:srgbClr val="FFFF00"/>
                    </a:solidFill>
                  </a:rPr>
                  <a:t>0</a:t>
                </a:r>
                <a:r>
                  <a:rPr lang="en-CH" sz="1800">
                    <a:solidFill>
                      <a:srgbClr val="FFFF00"/>
                    </a:solidFill>
                  </a:rPr>
                  <a:t> fb</a:t>
                </a:r>
                <a:r>
                  <a:rPr lang="en-CH" sz="1800" baseline="30000">
                    <a:solidFill>
                      <a:srgbClr val="FFFF00"/>
                    </a:solidFill>
                  </a:rPr>
                  <a:t>-1</a:t>
                </a:r>
                <a:endParaRPr lang="en-CH" sz="1800" dirty="0">
                  <a:solidFill>
                    <a:schemeClr val="bg1"/>
                  </a:solidFill>
                </a:endParaRPr>
              </a:p>
            </p:txBody>
          </p:sp>
        </mc:Choice>
        <mc:Fallback xmlns="">
          <p:sp>
            <p:nvSpPr>
              <p:cNvPr id="13" name="TextBox 12">
                <a:extLst>
                  <a:ext uri="{FF2B5EF4-FFF2-40B4-BE49-F238E27FC236}">
                    <a16:creationId xmlns:a16="http://schemas.microsoft.com/office/drawing/2014/main" id="{788F7EA3-9FD7-948E-11E4-08FF37A6B23C}"/>
                  </a:ext>
                </a:extLst>
              </p:cNvPr>
              <p:cNvSpPr txBox="1">
                <a:spLocks noRot="1" noChangeAspect="1" noMove="1" noResize="1" noEditPoints="1" noAdjustHandles="1" noChangeArrowheads="1" noChangeShapeType="1" noTextEdit="1"/>
              </p:cNvSpPr>
              <p:nvPr/>
            </p:nvSpPr>
            <p:spPr>
              <a:xfrm>
                <a:off x="0" y="683782"/>
                <a:ext cx="9639759" cy="929422"/>
              </a:xfrm>
              <a:prstGeom prst="rect">
                <a:avLst/>
              </a:prstGeom>
              <a:blipFill>
                <a:blip r:embed="rId3"/>
                <a:stretch>
                  <a:fillRect l="-395" t="-2667" b="-9333"/>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0909D26F-7284-ECF4-9D4A-76303B4FB628}"/>
              </a:ext>
            </a:extLst>
          </p:cNvPr>
          <p:cNvPicPr>
            <a:picLocks noChangeAspect="1"/>
          </p:cNvPicPr>
          <p:nvPr/>
        </p:nvPicPr>
        <p:blipFill>
          <a:blip r:embed="rId4"/>
          <a:stretch>
            <a:fillRect/>
          </a:stretch>
        </p:blipFill>
        <p:spPr>
          <a:xfrm>
            <a:off x="8770213" y="1940479"/>
            <a:ext cx="1399569" cy="832962"/>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B6AD94F-EC01-AF32-8E71-BD312D817B71}"/>
                  </a:ext>
                </a:extLst>
              </p:cNvPr>
              <p:cNvSpPr txBox="1"/>
              <p:nvPr/>
            </p:nvSpPr>
            <p:spPr>
              <a:xfrm>
                <a:off x="107414" y="3212307"/>
                <a:ext cx="6914826" cy="1479059"/>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FFFF00"/>
                    </a:solidFill>
                  </a:rPr>
                  <a:t>Total background: </a:t>
                </a:r>
                <a14:m>
                  <m:oMath xmlns:m="http://schemas.openxmlformats.org/officeDocument/2006/math">
                    <m:r>
                      <a:rPr lang="en-US" b="0" i="0" smtClean="0">
                        <a:solidFill>
                          <a:schemeClr val="bg1"/>
                        </a:solidFill>
                        <a:latin typeface="Cambria Math" panose="02040503050406030204" pitchFamily="18" charset="0"/>
                        <a:ea typeface="Cambria Math" panose="02040503050406030204" pitchFamily="18" charset="0"/>
                      </a:rPr>
                      <m:t>(</m:t>
                    </m:r>
                    <m:r>
                      <a:rPr lang="en-US">
                        <a:solidFill>
                          <a:schemeClr val="bg1"/>
                        </a:solidFill>
                        <a:latin typeface="Cambria Math" panose="02040503050406030204" pitchFamily="18" charset="0"/>
                        <a:ea typeface="Cambria Math" panose="02040503050406030204" pitchFamily="18" charset="0"/>
                      </a:rPr>
                      <m:t>2</m:t>
                    </m:r>
                    <m:r>
                      <a:rPr lang="en-US" b="0" i="1" smtClean="0">
                        <a:solidFill>
                          <a:schemeClr val="bg1"/>
                        </a:solidFill>
                        <a:latin typeface="Cambria Math" panose="02040503050406030204" pitchFamily="18" charset="0"/>
                        <a:ea typeface="Cambria Math" panose="02040503050406030204" pitchFamily="18" charset="0"/>
                      </a:rPr>
                      <m:t>.3</m:t>
                    </m:r>
                    <m:r>
                      <a:rPr lang="en-US"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2.3)×</m:t>
                    </m:r>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10</m:t>
                        </m:r>
                      </m:e>
                      <m:sup>
                        <m:r>
                          <a:rPr lang="en-US" b="0" i="1" smtClean="0">
                            <a:solidFill>
                              <a:schemeClr val="bg1"/>
                            </a:solidFill>
                            <a:latin typeface="Cambria Math" panose="02040503050406030204" pitchFamily="18" charset="0"/>
                            <a:ea typeface="Cambria Math" panose="02040503050406030204" pitchFamily="18" charset="0"/>
                          </a:rPr>
                          <m:t>−4</m:t>
                        </m:r>
                      </m:sup>
                    </m:sSup>
                  </m:oMath>
                </a14:m>
                <a:r>
                  <a:rPr lang="en-US" dirty="0">
                    <a:solidFill>
                      <a:schemeClr val="bg1"/>
                    </a:solidFill>
                  </a:rPr>
                  <a:t> events (mainly from neutrinos)</a:t>
                </a:r>
              </a:p>
              <a:p>
                <a:pPr marL="285750" indent="-285750">
                  <a:buFont typeface="Arial" panose="020B0604020202020204" pitchFamily="34" charset="0"/>
                  <a:buChar char="•"/>
                </a:pPr>
                <a:r>
                  <a:rPr lang="en-CH">
                    <a:solidFill>
                      <a:schemeClr val="bg1"/>
                    </a:solidFill>
                  </a:rPr>
                  <a:t>No events seen in unblinded signal region</a:t>
                </a:r>
              </a:p>
              <a:p>
                <a:pPr marL="253689" indent="-253689">
                  <a:buFont typeface="Arial" panose="020B0604020202020204" pitchFamily="34" charset="0"/>
                  <a:buChar char="•"/>
                </a:pPr>
                <a:r>
                  <a:rPr lang="en-US" dirty="0">
                    <a:solidFill>
                      <a:schemeClr val="bg1"/>
                    </a:solidFill>
                  </a:rPr>
                  <a:t> </a:t>
                </a:r>
                <a:r>
                  <a:rPr lang="en-GB" dirty="0">
                    <a:solidFill>
                      <a:schemeClr val="bg1"/>
                    </a:solidFill>
                  </a:rPr>
                  <a:t>At the 90% confidence level, FASER excludes the region of </a:t>
                </a:r>
              </a:p>
              <a:p>
                <a:r>
                  <a:rPr lang="en-GB" dirty="0">
                    <a:solidFill>
                      <a:schemeClr val="bg1"/>
                    </a:solidFill>
                    <a:ea typeface="Cambria Math" panose="02040503050406030204" pitchFamily="18" charset="0"/>
                  </a:rPr>
                  <a:t>	</a:t>
                </a:r>
                <a14:m>
                  <m:oMath xmlns:m="http://schemas.openxmlformats.org/officeDocument/2006/math">
                    <m:r>
                      <a:rPr lang="en-GB" i="1">
                        <a:solidFill>
                          <a:srgbClr val="FFFF00"/>
                        </a:solidFill>
                        <a:latin typeface="Cambria Math" panose="02040503050406030204" pitchFamily="18" charset="0"/>
                        <a:ea typeface="Cambria Math" panose="02040503050406030204" pitchFamily="18" charset="0"/>
                      </a:rPr>
                      <m:t>𝜖</m:t>
                    </m:r>
                    <m:r>
                      <a:rPr lang="en-GB" i="1">
                        <a:solidFill>
                          <a:srgbClr val="FFFF00"/>
                        </a:solidFill>
                        <a:latin typeface="Cambria Math" panose="02040503050406030204" pitchFamily="18" charset="0"/>
                        <a:ea typeface="Cambria Math" panose="02040503050406030204" pitchFamily="18" charset="0"/>
                      </a:rPr>
                      <m:t>∼4×</m:t>
                    </m:r>
                    <m:sSup>
                      <m:sSupPr>
                        <m:ctrlPr>
                          <a:rPr lang="en-US" i="1">
                            <a:solidFill>
                              <a:srgbClr val="FFFF00"/>
                            </a:solidFill>
                            <a:latin typeface="Cambria Math" panose="02040503050406030204" pitchFamily="18" charset="0"/>
                            <a:ea typeface="Cambria Math" panose="02040503050406030204" pitchFamily="18" charset="0"/>
                          </a:rPr>
                        </m:ctrlPr>
                      </m:sSupPr>
                      <m:e>
                        <m:r>
                          <a:rPr lang="en-US" i="1">
                            <a:solidFill>
                              <a:srgbClr val="FFFF00"/>
                            </a:solidFill>
                            <a:latin typeface="Cambria Math" panose="02040503050406030204" pitchFamily="18" charset="0"/>
                            <a:ea typeface="Cambria Math" panose="02040503050406030204" pitchFamily="18" charset="0"/>
                          </a:rPr>
                          <m:t>10</m:t>
                        </m:r>
                      </m:e>
                      <m:sup>
                        <m:r>
                          <a:rPr lang="en-US" i="1">
                            <a:solidFill>
                              <a:srgbClr val="FFFF00"/>
                            </a:solidFill>
                            <a:latin typeface="Cambria Math" panose="02040503050406030204" pitchFamily="18" charset="0"/>
                            <a:ea typeface="Cambria Math" panose="02040503050406030204" pitchFamily="18" charset="0"/>
                          </a:rPr>
                          <m:t>−6</m:t>
                        </m:r>
                      </m:sup>
                    </m:sSup>
                    <m:r>
                      <a:rPr lang="en-US" i="1">
                        <a:solidFill>
                          <a:srgbClr val="FFFF00"/>
                        </a:solidFill>
                        <a:latin typeface="Cambria Math" panose="02040503050406030204" pitchFamily="18" charset="0"/>
                        <a:ea typeface="Cambria Math" panose="02040503050406030204" pitchFamily="18" charset="0"/>
                      </a:rPr>
                      <m:t>−2×</m:t>
                    </m:r>
                    <m:sSup>
                      <m:sSupPr>
                        <m:ctrlPr>
                          <a:rPr lang="en-US" i="1">
                            <a:solidFill>
                              <a:srgbClr val="FFFF00"/>
                            </a:solidFill>
                            <a:latin typeface="Cambria Math" panose="02040503050406030204" pitchFamily="18" charset="0"/>
                            <a:ea typeface="Cambria Math" panose="02040503050406030204" pitchFamily="18" charset="0"/>
                          </a:rPr>
                        </m:ctrlPr>
                      </m:sSupPr>
                      <m:e>
                        <m:r>
                          <a:rPr lang="en-US" i="1">
                            <a:solidFill>
                              <a:srgbClr val="FFFF00"/>
                            </a:solidFill>
                            <a:latin typeface="Cambria Math" panose="02040503050406030204" pitchFamily="18" charset="0"/>
                            <a:ea typeface="Cambria Math" panose="02040503050406030204" pitchFamily="18" charset="0"/>
                          </a:rPr>
                          <m:t>10</m:t>
                        </m:r>
                      </m:e>
                      <m:sup>
                        <m:r>
                          <a:rPr lang="en-US" i="1">
                            <a:solidFill>
                              <a:srgbClr val="FFFF00"/>
                            </a:solidFill>
                            <a:latin typeface="Cambria Math" panose="02040503050406030204" pitchFamily="18" charset="0"/>
                            <a:ea typeface="Cambria Math" panose="02040503050406030204" pitchFamily="18" charset="0"/>
                          </a:rPr>
                          <m:t>−4</m:t>
                        </m:r>
                      </m:sup>
                    </m:sSup>
                  </m:oMath>
                </a14:m>
                <a:r>
                  <a:rPr lang="en-GB" dirty="0">
                    <a:solidFill>
                      <a:srgbClr val="FFFF00"/>
                    </a:solidFill>
                  </a:rPr>
                  <a:t> </a:t>
                </a:r>
                <a:r>
                  <a:rPr lang="en-GB" dirty="0">
                    <a:solidFill>
                      <a:schemeClr val="bg1"/>
                    </a:solidFill>
                  </a:rPr>
                  <a:t>and </a:t>
                </a:r>
                <a14:m>
                  <m:oMath xmlns:m="http://schemas.openxmlformats.org/officeDocument/2006/math">
                    <m:sSub>
                      <m:sSubPr>
                        <m:ctrlPr>
                          <a:rPr lang="en-GB" i="1">
                            <a:solidFill>
                              <a:srgbClr val="FFFF00"/>
                            </a:solidFill>
                            <a:latin typeface="Cambria Math" panose="02040503050406030204" pitchFamily="18" charset="0"/>
                            <a:ea typeface="Open Sans"/>
                            <a:cs typeface="Open Sans"/>
                            <a:sym typeface="Open Sans"/>
                          </a:rPr>
                        </m:ctrlPr>
                      </m:sSubPr>
                      <m:e>
                        <m:r>
                          <a:rPr lang="en-US" i="1">
                            <a:solidFill>
                              <a:srgbClr val="FFFF00"/>
                            </a:solidFill>
                            <a:latin typeface="Cambria Math" panose="02040503050406030204" pitchFamily="18" charset="0"/>
                            <a:ea typeface="Open Sans"/>
                            <a:cs typeface="Open Sans"/>
                            <a:sym typeface="Open Sans"/>
                          </a:rPr>
                          <m:t>𝑚</m:t>
                        </m:r>
                      </m:e>
                      <m:sub>
                        <m:sSup>
                          <m:sSupPr>
                            <m:ctrlPr>
                              <a:rPr lang="en-GB" i="1">
                                <a:solidFill>
                                  <a:srgbClr val="FFFF00"/>
                                </a:solidFill>
                                <a:latin typeface="Cambria Math" panose="02040503050406030204" pitchFamily="18" charset="0"/>
                                <a:ea typeface="Open Sans"/>
                                <a:cs typeface="Open Sans"/>
                                <a:sym typeface="Open Sans"/>
                              </a:rPr>
                            </m:ctrlPr>
                          </m:sSupPr>
                          <m:e>
                            <m:r>
                              <a:rPr lang="en-US" i="1">
                                <a:solidFill>
                                  <a:srgbClr val="FFFF00"/>
                                </a:solidFill>
                                <a:latin typeface="Cambria Math" panose="02040503050406030204" pitchFamily="18" charset="0"/>
                                <a:ea typeface="Open Sans"/>
                                <a:cs typeface="Open Sans"/>
                                <a:sym typeface="Open Sans"/>
                              </a:rPr>
                              <m:t>𝐴</m:t>
                            </m:r>
                          </m:e>
                          <m:sup>
                            <m:r>
                              <a:rPr lang="en-US" i="1">
                                <a:solidFill>
                                  <a:srgbClr val="FFFF00"/>
                                </a:solidFill>
                                <a:latin typeface="Cambria Math" panose="02040503050406030204" pitchFamily="18" charset="0"/>
                                <a:ea typeface="Open Sans"/>
                                <a:cs typeface="Open Sans"/>
                                <a:sym typeface="Open Sans"/>
                              </a:rPr>
                              <m:t>′</m:t>
                            </m:r>
                          </m:sup>
                        </m:sSup>
                      </m:sub>
                    </m:sSub>
                    <m:r>
                      <a:rPr lang="en-US" i="1">
                        <a:solidFill>
                          <a:srgbClr val="FFFF00"/>
                        </a:solidFill>
                        <a:latin typeface="Cambria Math" panose="02040503050406030204" pitchFamily="18" charset="0"/>
                        <a:ea typeface="Cambria Math" panose="02040503050406030204" pitchFamily="18" charset="0"/>
                        <a:cs typeface="Open Sans"/>
                        <a:sym typeface="Open Sans"/>
                      </a:rPr>
                      <m:t>~10 </m:t>
                    </m:r>
                    <m:r>
                      <a:rPr lang="en-US" i="1">
                        <a:solidFill>
                          <a:srgbClr val="FFFF00"/>
                        </a:solidFill>
                        <a:latin typeface="Cambria Math" panose="02040503050406030204" pitchFamily="18" charset="0"/>
                        <a:ea typeface="Cambria Math" panose="02040503050406030204" pitchFamily="18" charset="0"/>
                        <a:cs typeface="Open Sans"/>
                        <a:sym typeface="Open Sans"/>
                      </a:rPr>
                      <m:t>𝑀𝑒𝑉</m:t>
                    </m:r>
                    <m:r>
                      <a:rPr lang="en-US" i="1">
                        <a:solidFill>
                          <a:srgbClr val="FFFF00"/>
                        </a:solidFill>
                        <a:latin typeface="Cambria Math" panose="02040503050406030204" pitchFamily="18" charset="0"/>
                        <a:ea typeface="Cambria Math" panose="02040503050406030204" pitchFamily="18" charset="0"/>
                        <a:cs typeface="Open Sans"/>
                        <a:sym typeface="Open Sans"/>
                      </a:rPr>
                      <m:t>−80 </m:t>
                    </m:r>
                    <m:r>
                      <a:rPr lang="en-US" i="1">
                        <a:solidFill>
                          <a:srgbClr val="FFFF00"/>
                        </a:solidFill>
                        <a:latin typeface="Cambria Math" panose="02040503050406030204" pitchFamily="18" charset="0"/>
                        <a:ea typeface="Cambria Math" panose="02040503050406030204" pitchFamily="18" charset="0"/>
                        <a:cs typeface="Open Sans"/>
                        <a:sym typeface="Open Sans"/>
                      </a:rPr>
                      <m:t>𝑀𝑒𝑉</m:t>
                    </m:r>
                  </m:oMath>
                </a14:m>
                <a:endParaRPr lang="en-GB" dirty="0">
                  <a:solidFill>
                    <a:schemeClr val="bg1"/>
                  </a:solidFill>
                </a:endParaRPr>
              </a:p>
              <a:p>
                <a:endParaRPr lang="en-GB" dirty="0">
                  <a:solidFill>
                    <a:schemeClr val="bg1"/>
                  </a:solidFill>
                </a:endParaRPr>
              </a:p>
            </p:txBody>
          </p:sp>
        </mc:Choice>
        <mc:Fallback xmlns="">
          <p:sp>
            <p:nvSpPr>
              <p:cNvPr id="16" name="TextBox 15">
                <a:extLst>
                  <a:ext uri="{FF2B5EF4-FFF2-40B4-BE49-F238E27FC236}">
                    <a16:creationId xmlns:a16="http://schemas.microsoft.com/office/drawing/2014/main" id="{0B6AD94F-EC01-AF32-8E71-BD312D817B71}"/>
                  </a:ext>
                </a:extLst>
              </p:cNvPr>
              <p:cNvSpPr txBox="1">
                <a:spLocks noRot="1" noChangeAspect="1" noMove="1" noResize="1" noEditPoints="1" noAdjustHandles="1" noChangeArrowheads="1" noChangeShapeType="1" noTextEdit="1"/>
              </p:cNvSpPr>
              <p:nvPr/>
            </p:nvSpPr>
            <p:spPr>
              <a:xfrm>
                <a:off x="107414" y="3212307"/>
                <a:ext cx="6914826" cy="1479059"/>
              </a:xfrm>
              <a:prstGeom prst="rect">
                <a:avLst/>
              </a:prstGeom>
              <a:blipFill>
                <a:blip r:embed="rId5"/>
                <a:stretch>
                  <a:fillRect l="-550" t="-1695"/>
                </a:stretch>
              </a:blipFill>
            </p:spPr>
            <p:txBody>
              <a:bodyPr/>
              <a:lstStyle/>
              <a:p>
                <a:r>
                  <a:rPr lang="en-US">
                    <a:noFill/>
                  </a:rPr>
                  <a:t> </a:t>
                </a:r>
              </a:p>
            </p:txBody>
          </p:sp>
        </mc:Fallback>
      </mc:AlternateContent>
      <p:pic>
        <p:nvPicPr>
          <p:cNvPr id="18" name="Picture 17">
            <a:extLst>
              <a:ext uri="{FF2B5EF4-FFF2-40B4-BE49-F238E27FC236}">
                <a16:creationId xmlns:a16="http://schemas.microsoft.com/office/drawing/2014/main" id="{AC667347-AA80-904A-AF50-5F365AADD99F}"/>
              </a:ext>
            </a:extLst>
          </p:cNvPr>
          <p:cNvPicPr>
            <a:picLocks noChangeAspect="1"/>
          </p:cNvPicPr>
          <p:nvPr/>
        </p:nvPicPr>
        <p:blipFill>
          <a:blip r:embed="rId6"/>
          <a:stretch>
            <a:fillRect/>
          </a:stretch>
        </p:blipFill>
        <p:spPr>
          <a:xfrm>
            <a:off x="6923104" y="3546444"/>
            <a:ext cx="3810296" cy="2809909"/>
          </a:xfrm>
          <a:prstGeom prst="rect">
            <a:avLst/>
          </a:prstGeom>
        </p:spPr>
      </p:pic>
      <p:sp>
        <p:nvSpPr>
          <p:cNvPr id="24" name="TextBox 23">
            <a:extLst>
              <a:ext uri="{FF2B5EF4-FFF2-40B4-BE49-F238E27FC236}">
                <a16:creationId xmlns:a16="http://schemas.microsoft.com/office/drawing/2014/main" id="{DBDBC571-E8E6-DD3D-89C3-6DF769AE9004}"/>
              </a:ext>
            </a:extLst>
          </p:cNvPr>
          <p:cNvSpPr txBox="1"/>
          <p:nvPr/>
        </p:nvSpPr>
        <p:spPr>
          <a:xfrm>
            <a:off x="7781631" y="3181319"/>
            <a:ext cx="3041944" cy="307777"/>
          </a:xfrm>
          <a:prstGeom prst="rect">
            <a:avLst/>
          </a:prstGeom>
          <a:noFill/>
        </p:spPr>
        <p:txBody>
          <a:bodyPr wrap="square">
            <a:spAutoFit/>
          </a:bodyPr>
          <a:lstStyle/>
          <a:p>
            <a:r>
              <a:rPr lang="en-US" sz="1400" b="0" i="0" u="none" strike="noStrike" dirty="0">
                <a:solidFill>
                  <a:srgbClr val="00B050"/>
                </a:solidFill>
                <a:effectLst/>
                <a:latin typeface="Aptos" panose="020B0004020202020204" pitchFamily="34" charset="0"/>
                <a:hlinkClick r:id="rId7"/>
              </a:rPr>
              <a:t>Phys. Lett. B 848 (2024) 138378</a:t>
            </a:r>
            <a:endParaRPr lang="en-CH" sz="1400" dirty="0">
              <a:solidFill>
                <a:srgbClr val="00B050"/>
              </a:solidFill>
            </a:endParaRPr>
          </a:p>
        </p:txBody>
      </p:sp>
      <p:pic>
        <p:nvPicPr>
          <p:cNvPr id="26" name="Picture 25">
            <a:extLst>
              <a:ext uri="{FF2B5EF4-FFF2-40B4-BE49-F238E27FC236}">
                <a16:creationId xmlns:a16="http://schemas.microsoft.com/office/drawing/2014/main" id="{2A5D8921-5671-E82B-6880-A2827828CB7C}"/>
              </a:ext>
            </a:extLst>
          </p:cNvPr>
          <p:cNvPicPr>
            <a:picLocks noChangeAspect="1"/>
          </p:cNvPicPr>
          <p:nvPr/>
        </p:nvPicPr>
        <p:blipFill>
          <a:blip r:embed="rId8"/>
          <a:stretch>
            <a:fillRect/>
          </a:stretch>
        </p:blipFill>
        <p:spPr>
          <a:xfrm>
            <a:off x="132056" y="4401079"/>
            <a:ext cx="3332109" cy="1956529"/>
          </a:xfrm>
          <a:prstGeom prst="rect">
            <a:avLst/>
          </a:prstGeom>
        </p:spPr>
      </p:pic>
      <p:pic>
        <p:nvPicPr>
          <p:cNvPr id="27" name="Picture 26">
            <a:extLst>
              <a:ext uri="{FF2B5EF4-FFF2-40B4-BE49-F238E27FC236}">
                <a16:creationId xmlns:a16="http://schemas.microsoft.com/office/drawing/2014/main" id="{EB82A9B4-F054-7C1D-8C8E-67D85012F011}"/>
              </a:ext>
            </a:extLst>
          </p:cNvPr>
          <p:cNvPicPr>
            <a:picLocks noChangeAspect="1"/>
          </p:cNvPicPr>
          <p:nvPr/>
        </p:nvPicPr>
        <p:blipFill>
          <a:blip r:embed="rId9"/>
          <a:stretch>
            <a:fillRect/>
          </a:stretch>
        </p:blipFill>
        <p:spPr>
          <a:xfrm>
            <a:off x="3531110" y="4402385"/>
            <a:ext cx="3332109" cy="1956529"/>
          </a:xfrm>
          <a:prstGeom prst="rect">
            <a:avLst/>
          </a:prstGeom>
        </p:spPr>
      </p:pic>
    </p:spTree>
    <p:extLst>
      <p:ext uri="{BB962C8B-B14F-4D97-AF65-F5344CB8AC3E}">
        <p14:creationId xmlns:p14="http://schemas.microsoft.com/office/powerpoint/2010/main" val="3705081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a:t>
            </a:fld>
            <a:endParaRPr lang="en-CH">
              <a:solidFill>
                <a:schemeClr val="bg1"/>
              </a:solidFill>
            </a:endParaRPr>
          </a:p>
        </p:txBody>
      </p:sp>
      <p:sp>
        <p:nvSpPr>
          <p:cNvPr id="3" name="TextBox 2">
            <a:extLst>
              <a:ext uri="{FF2B5EF4-FFF2-40B4-BE49-F238E27FC236}">
                <a16:creationId xmlns:a16="http://schemas.microsoft.com/office/drawing/2014/main" id="{CD2E9DF8-4899-9BDD-5E6C-35CB59B9DC7A}"/>
              </a:ext>
            </a:extLst>
          </p:cNvPr>
          <p:cNvSpPr txBox="1"/>
          <p:nvPr/>
        </p:nvSpPr>
        <p:spPr>
          <a:xfrm>
            <a:off x="342899" y="313787"/>
            <a:ext cx="1251112" cy="523220"/>
          </a:xfrm>
          <a:prstGeom prst="rect">
            <a:avLst/>
          </a:prstGeom>
          <a:noFill/>
        </p:spPr>
        <p:txBody>
          <a:bodyPr wrap="none" rtlCol="0">
            <a:spAutoFit/>
          </a:bodyPr>
          <a:lstStyle/>
          <a:p>
            <a:r>
              <a:rPr lang="en-US" sz="2800" b="1" dirty="0">
                <a:solidFill>
                  <a:srgbClr val="FF0000"/>
                </a:solidFill>
              </a:rPr>
              <a:t>History</a:t>
            </a:r>
            <a:endParaRPr lang="en-CH" sz="2800" b="1" dirty="0">
              <a:solidFill>
                <a:srgbClr val="FF0000"/>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10FB13BB-C161-ACE4-8453-6941B5F89FA0}"/>
                  </a:ext>
                </a:extLst>
              </p:cNvPr>
              <p:cNvSpPr txBox="1"/>
              <p:nvPr/>
            </p:nvSpPr>
            <p:spPr>
              <a:xfrm>
                <a:off x="342899" y="837007"/>
                <a:ext cx="10344751" cy="5047536"/>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bg1">
                        <a:lumMod val="95000"/>
                      </a:schemeClr>
                    </a:solidFill>
                  </a:rPr>
                  <a:t>Neutrinos detected from many sources, but not from colliders</a:t>
                </a:r>
              </a:p>
              <a:p>
                <a:endParaRPr lang="en-US" dirty="0">
                  <a:solidFill>
                    <a:schemeClr val="bg1"/>
                  </a:solidFill>
                </a:endParaRPr>
              </a:p>
              <a:p>
                <a:pPr marL="285750" indent="-285750">
                  <a:buFont typeface="Arial" panose="020B0604020202020204" pitchFamily="34" charset="0"/>
                  <a:buChar char="•"/>
                </a:pPr>
                <a:r>
                  <a:rPr lang="en-US" dirty="0">
                    <a:solidFill>
                      <a:schemeClr val="bg1"/>
                    </a:solidFill>
                  </a:rPr>
                  <a:t>Neutrinos at collider were considered in 80s and 90s but never realized:</a:t>
                </a:r>
              </a:p>
              <a:p>
                <a:pPr marL="742950" lvl="1" indent="-285750">
                  <a:buFont typeface="Arial" panose="020B0604020202020204" pitchFamily="34" charset="0"/>
                  <a:buChar char="•"/>
                </a:pPr>
                <a:r>
                  <a:rPr lang="en-US" sz="1400" dirty="0">
                    <a:solidFill>
                      <a:schemeClr val="bg1"/>
                    </a:solidFill>
                  </a:rPr>
                  <a:t>A. De </a:t>
                </a:r>
                <a:r>
                  <a:rPr lang="en-US" sz="1400" dirty="0" err="1">
                    <a:solidFill>
                      <a:schemeClr val="bg1"/>
                    </a:solidFill>
                  </a:rPr>
                  <a:t>Rujula</a:t>
                </a:r>
                <a:r>
                  <a:rPr lang="en-US" sz="1400" dirty="0">
                    <a:solidFill>
                      <a:schemeClr val="bg1"/>
                    </a:solidFill>
                  </a:rPr>
                  <a:t>, R. </a:t>
                </a:r>
                <a:r>
                  <a:rPr lang="en-US" sz="1400" dirty="0" err="1">
                    <a:solidFill>
                      <a:schemeClr val="bg1"/>
                    </a:solidFill>
                  </a:rPr>
                  <a:t>Ruckl</a:t>
                </a:r>
                <a:r>
                  <a:rPr lang="en-US" sz="1400" dirty="0">
                    <a:solidFill>
                      <a:schemeClr val="bg1"/>
                    </a:solidFill>
                  </a:rPr>
                  <a:t>, Neutrino and muon physics in the collider mode of future accelerators (1984)</a:t>
                </a:r>
              </a:p>
              <a:p>
                <a:pPr marL="742950" lvl="1" indent="-285750">
                  <a:buFont typeface="Arial" panose="020B0604020202020204" pitchFamily="34" charset="0"/>
                  <a:buChar char="•"/>
                </a:pPr>
                <a:r>
                  <a:rPr lang="en-US" sz="1400" dirty="0">
                    <a:solidFill>
                      <a:schemeClr val="bg1"/>
                    </a:solidFill>
                  </a:rPr>
                  <a:t>Klaus Winter, Detection of the tau neutrino at the LHC (1990)</a:t>
                </a:r>
              </a:p>
              <a:p>
                <a:pPr marL="742950" lvl="1" indent="-285750">
                  <a:buFont typeface="Arial" panose="020B0604020202020204" pitchFamily="34" charset="0"/>
                  <a:buChar char="•"/>
                </a:pPr>
                <a:r>
                  <a:rPr lang="en-US" sz="1400" dirty="0">
                    <a:solidFill>
                      <a:schemeClr val="bg1"/>
                    </a:solidFill>
                  </a:rPr>
                  <a:t>F. </a:t>
                </a:r>
                <a:r>
                  <a:rPr lang="en-US" sz="1400" dirty="0" err="1">
                    <a:solidFill>
                      <a:schemeClr val="bg1"/>
                    </a:solidFill>
                  </a:rPr>
                  <a:t>Vannucci</a:t>
                </a:r>
                <a:r>
                  <a:rPr lang="en-US" sz="1400" dirty="0">
                    <a:solidFill>
                      <a:schemeClr val="bg1"/>
                    </a:solidFill>
                  </a:rPr>
                  <a:t>, Neutrino physics at LHC/SSC (1993)</a:t>
                </a:r>
              </a:p>
              <a:p>
                <a:pPr marL="742950" lvl="1" indent="-285750">
                  <a:buFont typeface="Arial" panose="020B0604020202020204" pitchFamily="34" charset="0"/>
                  <a:buChar char="•"/>
                </a:pPr>
                <a:r>
                  <a:rPr lang="en-US" sz="1400" dirty="0">
                    <a:solidFill>
                      <a:schemeClr val="bg1"/>
                    </a:solidFill>
                  </a:rPr>
                  <a:t>A. De </a:t>
                </a:r>
                <a:r>
                  <a:rPr lang="en-US" sz="1400" dirty="0" err="1">
                    <a:solidFill>
                      <a:schemeClr val="bg1"/>
                    </a:solidFill>
                  </a:rPr>
                  <a:t>Rujula</a:t>
                </a:r>
                <a:r>
                  <a:rPr lang="en-US" sz="1400" dirty="0">
                    <a:solidFill>
                      <a:schemeClr val="bg1"/>
                    </a:solidFill>
                  </a:rPr>
                  <a:t>, E. Fernandez, J.J. Gomez-</a:t>
                </a:r>
                <a:r>
                  <a:rPr lang="en-US" sz="1400" dirty="0" err="1">
                    <a:solidFill>
                      <a:schemeClr val="bg1"/>
                    </a:solidFill>
                  </a:rPr>
                  <a:t>Cadenas</a:t>
                </a:r>
                <a:r>
                  <a:rPr lang="en-US" sz="1400" dirty="0">
                    <a:solidFill>
                      <a:schemeClr val="bg1"/>
                    </a:solidFill>
                  </a:rPr>
                  <a:t>, Neutrino fluxes at future hadron colliders (1993)</a:t>
                </a:r>
              </a:p>
              <a:p>
                <a:pPr marL="742950" lvl="1" indent="-285750">
                  <a:buFont typeface="Arial" panose="020B0604020202020204" pitchFamily="34" charset="0"/>
                  <a:buChar char="•"/>
                </a:pPr>
                <a:r>
                  <a:rPr lang="en-US" sz="1400" dirty="0">
                    <a:solidFill>
                      <a:schemeClr val="bg1"/>
                    </a:solidFill>
                  </a:rPr>
                  <a:t>H. Park, The estimation of neutrino fluxes produced by proton-proton collisions at √s = 14 </a:t>
                </a:r>
                <a:r>
                  <a:rPr lang="en-US" sz="1400" dirty="0" err="1">
                    <a:solidFill>
                      <a:schemeClr val="bg1"/>
                    </a:solidFill>
                  </a:rPr>
                  <a:t>TeV</a:t>
                </a:r>
                <a:r>
                  <a:rPr lang="en-US" sz="1400" dirty="0">
                    <a:solidFill>
                      <a:schemeClr val="bg1"/>
                    </a:solidFill>
                  </a:rPr>
                  <a:t> of the LHC (2011</a:t>
                </a:r>
                <a:r>
                  <a:rPr lang="en-US" dirty="0">
                    <a:solidFill>
                      <a:schemeClr val="bg1"/>
                    </a:solidFill>
                  </a:rPr>
                  <a:t>)</a:t>
                </a:r>
              </a:p>
              <a:p>
                <a:pPr lvl="1"/>
                <a:r>
                  <a:rPr lang="en-US" dirty="0">
                    <a:solidFill>
                      <a:schemeClr val="bg1"/>
                    </a:solidFill>
                  </a:rPr>
                  <a:t> </a:t>
                </a:r>
              </a:p>
              <a:p>
                <a:pPr marL="285750" indent="-285750">
                  <a:buFont typeface="Arial" panose="020B0604020202020204" pitchFamily="34" charset="0"/>
                  <a:buChar char="•"/>
                  <a:tabLst>
                    <a:tab pos="3138488" algn="l"/>
                  </a:tabLst>
                </a:pPr>
                <a:r>
                  <a:rPr lang="en-US" dirty="0">
                    <a:solidFill>
                      <a:schemeClr val="bg1"/>
                    </a:solidFill>
                  </a:rPr>
                  <a:t>Two experiments were approved: </a:t>
                </a:r>
                <a:r>
                  <a:rPr lang="en-US" dirty="0">
                    <a:solidFill>
                      <a:srgbClr val="0096FF"/>
                    </a:solidFill>
                  </a:rPr>
                  <a:t>FASER (2019) </a:t>
                </a:r>
                <a:r>
                  <a:rPr lang="en-US" dirty="0">
                    <a:solidFill>
                      <a:schemeClr val="bg1"/>
                    </a:solidFill>
                  </a:rPr>
                  <a:t>and </a:t>
                </a:r>
                <a:r>
                  <a:rPr lang="en-US" dirty="0">
                    <a:solidFill>
                      <a:srgbClr val="0096FF"/>
                    </a:solidFill>
                  </a:rPr>
                  <a:t>SND (2021) </a:t>
                </a:r>
                <a:r>
                  <a:rPr lang="en-US" dirty="0">
                    <a:solidFill>
                      <a:schemeClr val="bg1"/>
                    </a:solidFill>
                  </a:rPr>
                  <a:t>to study for </a:t>
                </a:r>
                <a:r>
                  <a:rPr lang="en-US" dirty="0">
                    <a:solidFill>
                      <a:srgbClr val="FFFF00"/>
                    </a:solidFill>
                  </a:rPr>
                  <a:t>high energetic neutrinos </a:t>
                </a:r>
                <a:r>
                  <a:rPr lang="en-US" dirty="0">
                    <a:solidFill>
                      <a:schemeClr val="bg1"/>
                    </a:solidFill>
                  </a:rPr>
                  <a:t>as well as to search </a:t>
                </a:r>
                <a:r>
                  <a:rPr lang="en-US" dirty="0">
                    <a:solidFill>
                      <a:srgbClr val="FFFF00"/>
                    </a:solidFill>
                  </a:rPr>
                  <a:t>light and extremely weakly interacting long-lived particles </a:t>
                </a:r>
                <a:r>
                  <a:rPr lang="en-US" dirty="0">
                    <a:solidFill>
                      <a:schemeClr val="bg1"/>
                    </a:solidFill>
                  </a:rPr>
                  <a:t>produced in forward region at </a:t>
                </a:r>
                <a:r>
                  <a:rPr lang="en-US" dirty="0">
                    <a:solidFill>
                      <a:srgbClr val="24FA14"/>
                    </a:solidFill>
                  </a:rPr>
                  <a:t>the Large Hadron Collider (LHC) </a:t>
                </a:r>
                <a:r>
                  <a:rPr lang="en-US" dirty="0">
                    <a:solidFill>
                      <a:schemeClr val="bg1"/>
                    </a:solidFill>
                  </a:rPr>
                  <a:t>at CERN</a:t>
                </a:r>
              </a:p>
              <a:p>
                <a:endParaRPr lang="en-US" dirty="0">
                  <a:solidFill>
                    <a:schemeClr val="bg1"/>
                  </a:solidFill>
                </a:endParaRPr>
              </a:p>
              <a:p>
                <a:pPr marL="285750" indent="-285750">
                  <a:buFont typeface="Arial" panose="020B0604020202020204" pitchFamily="34" charset="0"/>
                  <a:buChar char="•"/>
                </a:pPr>
                <a:r>
                  <a:rPr lang="en-US" dirty="0">
                    <a:solidFill>
                      <a:schemeClr val="bg1"/>
                    </a:solidFill>
                  </a:rPr>
                  <a:t>First neutrino interaction candidates at collider/LHC observed by the </a:t>
                </a:r>
                <a:r>
                  <a:rPr lang="en-US" dirty="0">
                    <a:solidFill>
                      <a:srgbClr val="92D050"/>
                    </a:solidFill>
                  </a:rPr>
                  <a:t>FASER</a:t>
                </a:r>
                <a14:m>
                  <m:oMath xmlns:m="http://schemas.openxmlformats.org/officeDocument/2006/math">
                    <m:r>
                      <a:rPr lang="en-US" i="1" smtClean="0">
                        <a:solidFill>
                          <a:srgbClr val="92D050"/>
                        </a:solidFill>
                        <a:latin typeface="Cambria Math" panose="02040503050406030204" pitchFamily="18" charset="0"/>
                        <a:ea typeface="Cambria Math" panose="02040503050406030204" pitchFamily="18" charset="0"/>
                      </a:rPr>
                      <m:t>𝜈</m:t>
                    </m:r>
                  </m:oMath>
                </a14:m>
                <a:r>
                  <a:rPr lang="en-US" dirty="0">
                    <a:solidFill>
                      <a:srgbClr val="92D050"/>
                    </a:solidFill>
                  </a:rPr>
                  <a:t> pilot run in 2018* 		  </a:t>
                </a:r>
                <a:r>
                  <a:rPr lang="en-US" dirty="0">
                    <a:solidFill>
                      <a:schemeClr val="bg1"/>
                    </a:solidFill>
                  </a:rPr>
                  <a:t>(using 29 kg emulsion-W module, collecting 12.2 fb</a:t>
                </a:r>
                <a:r>
                  <a:rPr lang="en-US" baseline="30000" dirty="0">
                    <a:solidFill>
                      <a:schemeClr val="bg1"/>
                    </a:solidFill>
                  </a:rPr>
                  <a:t>-1</a:t>
                </a:r>
                <a:r>
                  <a:rPr lang="en-US" dirty="0">
                    <a:solidFill>
                      <a:schemeClr val="bg1"/>
                    </a:solidFill>
                  </a:rPr>
                  <a:t> ) </a:t>
                </a:r>
                <a:r>
                  <a:rPr lang="en-US" sz="1400" dirty="0">
                    <a:solidFill>
                      <a:srgbClr val="00B050"/>
                    </a:solidFill>
                    <a:hlinkClick r:id="rId3"/>
                  </a:rPr>
                  <a:t>FASER Collaboration: arXiv:2105:06197</a:t>
                </a:r>
                <a:endParaRPr lang="en-US" sz="1400" dirty="0">
                  <a:solidFill>
                    <a:srgbClr val="00B050"/>
                  </a:solidFill>
                </a:endParaRPr>
              </a:p>
              <a:p>
                <a:pPr marL="285750" indent="-285750">
                  <a:buFont typeface="Arial" panose="020B0604020202020204" pitchFamily="34" charset="0"/>
                  <a:buChar char="•"/>
                </a:pPr>
                <a:endParaRPr lang="en-US" sz="1400" dirty="0">
                  <a:solidFill>
                    <a:srgbClr val="00B050"/>
                  </a:solidFill>
                </a:endParaRPr>
              </a:p>
              <a:p>
                <a:pPr marL="285750" indent="-285750">
                  <a:buFont typeface="Arial" panose="020B0604020202020204" pitchFamily="34" charset="0"/>
                  <a:buChar char="•"/>
                </a:pPr>
                <a:r>
                  <a:rPr lang="en-US" dirty="0">
                    <a:solidFill>
                      <a:schemeClr val="bg1"/>
                    </a:solidFill>
                  </a:rPr>
                  <a:t>A new era in </a:t>
                </a:r>
                <a:r>
                  <a:rPr lang="en-US" dirty="0">
                    <a:solidFill>
                      <a:srgbClr val="FFFF00"/>
                    </a:solidFill>
                  </a:rPr>
                  <a:t>collider neutrino physics </a:t>
                </a:r>
                <a:r>
                  <a:rPr lang="en-US" dirty="0">
                    <a:solidFill>
                      <a:schemeClr val="bg1"/>
                    </a:solidFill>
                  </a:rPr>
                  <a:t>allowing to explore unexplored energy region</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LHC Run3 physics run started in 2022</a:t>
                </a:r>
              </a:p>
            </p:txBody>
          </p:sp>
        </mc:Choice>
        <mc:Fallback>
          <p:sp>
            <p:nvSpPr>
              <p:cNvPr id="10" name="TextBox 9">
                <a:extLst>
                  <a:ext uri="{FF2B5EF4-FFF2-40B4-BE49-F238E27FC236}">
                    <a16:creationId xmlns:a16="http://schemas.microsoft.com/office/drawing/2014/main" id="{10FB13BB-C161-ACE4-8453-6941B5F89FA0}"/>
                  </a:ext>
                </a:extLst>
              </p:cNvPr>
              <p:cNvSpPr txBox="1">
                <a:spLocks noRot="1" noChangeAspect="1" noMove="1" noResize="1" noEditPoints="1" noAdjustHandles="1" noChangeArrowheads="1" noChangeShapeType="1" noTextEdit="1"/>
              </p:cNvSpPr>
              <p:nvPr/>
            </p:nvSpPr>
            <p:spPr>
              <a:xfrm>
                <a:off x="342899" y="837007"/>
                <a:ext cx="10344751" cy="5047536"/>
              </a:xfrm>
              <a:prstGeom prst="rect">
                <a:avLst/>
              </a:prstGeom>
              <a:blipFill>
                <a:blip r:embed="rId4"/>
                <a:stretch>
                  <a:fillRect l="-245" t="-501" b="-10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22D687B-4FAD-D6E8-7685-963FE2A31549}"/>
                  </a:ext>
                </a:extLst>
              </p:cNvPr>
              <p:cNvSpPr txBox="1"/>
              <p:nvPr/>
            </p:nvSpPr>
            <p:spPr>
              <a:xfrm>
                <a:off x="342899" y="5851716"/>
                <a:ext cx="8609280" cy="307777"/>
              </a:xfrm>
              <a:prstGeom prst="rect">
                <a:avLst/>
              </a:prstGeom>
              <a:noFill/>
            </p:spPr>
            <p:txBody>
              <a:bodyPr wrap="none" rtlCol="0">
                <a:spAutoFit/>
              </a:bodyPr>
              <a:lstStyle/>
              <a:p>
                <a:r>
                  <a:rPr lang="en-US" sz="1400" dirty="0">
                    <a:solidFill>
                      <a:srgbClr val="92D050"/>
                    </a:solidFill>
                  </a:rPr>
                  <a:t>* Two FASER</a:t>
                </a:r>
                <a14:m>
                  <m:oMath xmlns:m="http://schemas.openxmlformats.org/officeDocument/2006/math">
                    <m:r>
                      <a:rPr lang="en-US" sz="1400" i="1" smtClean="0">
                        <a:solidFill>
                          <a:srgbClr val="92D050"/>
                        </a:solidFill>
                        <a:ea typeface="Cambria Math" panose="02040503050406030204" pitchFamily="18" charset="0"/>
                      </a:rPr>
                      <m:t>𝜈</m:t>
                    </m:r>
                  </m:oMath>
                </a14:m>
                <a:r>
                  <a:rPr lang="en-US" sz="1400" dirty="0">
                    <a:solidFill>
                      <a:srgbClr val="92D050"/>
                    </a:solidFill>
                  </a:rPr>
                  <a:t> pilot run in 2018 to study the charged particle flux and for neutrino detections as a proof of principle.</a:t>
                </a:r>
              </a:p>
            </p:txBody>
          </p:sp>
        </mc:Choice>
        <mc:Fallback>
          <p:sp>
            <p:nvSpPr>
              <p:cNvPr id="5" name="TextBox 4">
                <a:extLst>
                  <a:ext uri="{FF2B5EF4-FFF2-40B4-BE49-F238E27FC236}">
                    <a16:creationId xmlns:a16="http://schemas.microsoft.com/office/drawing/2014/main" id="{322D687B-4FAD-D6E8-7685-963FE2A31549}"/>
                  </a:ext>
                </a:extLst>
              </p:cNvPr>
              <p:cNvSpPr txBox="1">
                <a:spLocks noRot="1" noChangeAspect="1" noMove="1" noResize="1" noEditPoints="1" noAdjustHandles="1" noChangeArrowheads="1" noChangeShapeType="1" noTextEdit="1"/>
              </p:cNvSpPr>
              <p:nvPr/>
            </p:nvSpPr>
            <p:spPr>
              <a:xfrm>
                <a:off x="342899" y="5851716"/>
                <a:ext cx="8609280" cy="307777"/>
              </a:xfrm>
              <a:prstGeom prst="rect">
                <a:avLst/>
              </a:prstGeom>
              <a:blipFill>
                <a:blip r:embed="rId5"/>
                <a:stretch>
                  <a:fillRect l="-147" t="-4000" b="-24000"/>
                </a:stretch>
              </a:blipFill>
            </p:spPr>
            <p:txBody>
              <a:bodyPr/>
              <a:lstStyle/>
              <a:p>
                <a:r>
                  <a:rPr lang="en-US">
                    <a:noFill/>
                  </a:rPr>
                  <a:t> </a:t>
                </a:r>
              </a:p>
            </p:txBody>
          </p:sp>
        </mc:Fallback>
      </mc:AlternateContent>
    </p:spTree>
    <p:extLst>
      <p:ext uri="{BB962C8B-B14F-4D97-AF65-F5344CB8AC3E}">
        <p14:creationId xmlns:p14="http://schemas.microsoft.com/office/powerpoint/2010/main" val="14509583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19</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8" name="TextBox 7">
            <a:extLst>
              <a:ext uri="{FF2B5EF4-FFF2-40B4-BE49-F238E27FC236}">
                <a16:creationId xmlns:a16="http://schemas.microsoft.com/office/drawing/2014/main" id="{2902ECCE-7C21-2603-49B1-62BB901E9E88}"/>
              </a:ext>
            </a:extLst>
          </p:cNvPr>
          <p:cNvSpPr txBox="1"/>
          <p:nvPr/>
        </p:nvSpPr>
        <p:spPr>
          <a:xfrm>
            <a:off x="145083" y="54156"/>
            <a:ext cx="9582312" cy="523220"/>
          </a:xfrm>
          <a:prstGeom prst="rect">
            <a:avLst/>
          </a:prstGeom>
          <a:noFill/>
        </p:spPr>
        <p:txBody>
          <a:bodyPr wrap="square" rtlCol="0">
            <a:spAutoFit/>
          </a:bodyPr>
          <a:lstStyle/>
          <a:p>
            <a:r>
              <a:rPr lang="en-US" sz="2800" b="1" dirty="0">
                <a:solidFill>
                  <a:srgbClr val="FF0000"/>
                </a:solidFill>
              </a:rPr>
              <a:t>Future programs at the LHC: </a:t>
            </a:r>
            <a:r>
              <a:rPr lang="en-US" sz="2800" b="1" dirty="0">
                <a:solidFill>
                  <a:schemeClr val="bg1">
                    <a:lumMod val="95000"/>
                  </a:schemeClr>
                </a:solidFill>
              </a:rPr>
              <a:t>Forward Physics Facility (FPF)</a:t>
            </a:r>
            <a:r>
              <a:rPr lang="en-US" sz="2800" b="1" dirty="0">
                <a:solidFill>
                  <a:srgbClr val="FF0000"/>
                </a:solidFill>
              </a:rPr>
              <a:t> </a:t>
            </a:r>
            <a:endParaRPr lang="en-CH" sz="2800" b="1" dirty="0">
              <a:solidFill>
                <a:srgbClr val="FF0000"/>
              </a:solidFill>
            </a:endParaRPr>
          </a:p>
        </p:txBody>
      </p:sp>
      <p:pic>
        <p:nvPicPr>
          <p:cNvPr id="12" name="Picture 11">
            <a:extLst>
              <a:ext uri="{FF2B5EF4-FFF2-40B4-BE49-F238E27FC236}">
                <a16:creationId xmlns:a16="http://schemas.microsoft.com/office/drawing/2014/main" id="{E3B7ADEB-E7EE-0131-2B3B-8832AD94AE2E}"/>
              </a:ext>
            </a:extLst>
          </p:cNvPr>
          <p:cNvPicPr>
            <a:picLocks noChangeAspect="1"/>
          </p:cNvPicPr>
          <p:nvPr/>
        </p:nvPicPr>
        <p:blipFill rotWithShape="1">
          <a:blip r:embed="rId3"/>
          <a:srcRect l="1569" t="16819" r="1068" b="6391"/>
          <a:stretch/>
        </p:blipFill>
        <p:spPr>
          <a:xfrm>
            <a:off x="5293471" y="824150"/>
            <a:ext cx="5428074" cy="2771055"/>
          </a:xfrm>
          <a:prstGeom prst="rect">
            <a:avLst/>
          </a:prstGeom>
        </p:spPr>
      </p:pic>
      <p:pic>
        <p:nvPicPr>
          <p:cNvPr id="13" name="Picture 12">
            <a:extLst>
              <a:ext uri="{FF2B5EF4-FFF2-40B4-BE49-F238E27FC236}">
                <a16:creationId xmlns:a16="http://schemas.microsoft.com/office/drawing/2014/main" id="{625CBAD9-78C0-5138-5ADF-F6C706897D02}"/>
              </a:ext>
            </a:extLst>
          </p:cNvPr>
          <p:cNvPicPr>
            <a:picLocks noChangeAspect="1"/>
          </p:cNvPicPr>
          <p:nvPr/>
        </p:nvPicPr>
        <p:blipFill>
          <a:blip r:embed="rId4"/>
          <a:stretch>
            <a:fillRect/>
          </a:stretch>
        </p:blipFill>
        <p:spPr>
          <a:xfrm>
            <a:off x="296051" y="2737979"/>
            <a:ext cx="4668206" cy="1282948"/>
          </a:xfrm>
          <a:prstGeom prst="rect">
            <a:avLst/>
          </a:prstGeom>
        </p:spPr>
      </p:pic>
      <p:pic>
        <p:nvPicPr>
          <p:cNvPr id="16" name="Picture 15">
            <a:extLst>
              <a:ext uri="{FF2B5EF4-FFF2-40B4-BE49-F238E27FC236}">
                <a16:creationId xmlns:a16="http://schemas.microsoft.com/office/drawing/2014/main" id="{6DF34291-7D79-A51A-401F-9B6AE363ACD8}"/>
              </a:ext>
            </a:extLst>
          </p:cNvPr>
          <p:cNvPicPr>
            <a:picLocks noChangeAspect="1"/>
          </p:cNvPicPr>
          <p:nvPr/>
        </p:nvPicPr>
        <p:blipFill>
          <a:blip r:embed="rId5"/>
          <a:stretch>
            <a:fillRect/>
          </a:stretch>
        </p:blipFill>
        <p:spPr>
          <a:xfrm>
            <a:off x="268033" y="4346071"/>
            <a:ext cx="4208764" cy="2131918"/>
          </a:xfrm>
          <a:prstGeom prst="rect">
            <a:avLst/>
          </a:prstGeom>
        </p:spPr>
      </p:pic>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B9AC8862-D5C9-332B-882C-E3220362A1FE}"/>
                  </a:ext>
                </a:extLst>
              </p:cNvPr>
              <p:cNvSpPr txBox="1"/>
              <p:nvPr/>
            </p:nvSpPr>
            <p:spPr>
              <a:xfrm>
                <a:off x="78576" y="549261"/>
                <a:ext cx="5333211" cy="2419188"/>
              </a:xfrm>
              <a:prstGeom prst="rect">
                <a:avLst/>
              </a:prstGeom>
              <a:noFill/>
            </p:spPr>
            <p:txBody>
              <a:bodyPr wrap="square">
                <a:spAutoFit/>
              </a:bodyPr>
              <a:lstStyle/>
              <a:p>
                <a:pPr marL="285750" indent="-285750">
                  <a:buFont typeface="Arial" panose="020B0604020202020204" pitchFamily="34" charset="0"/>
                  <a:buChar char="•"/>
                </a:pPr>
                <a:r>
                  <a:rPr lang="en-US" sz="1500" dirty="0">
                    <a:solidFill>
                      <a:schemeClr val="bg1"/>
                    </a:solidFill>
                  </a:rPr>
                  <a:t>FPF studied in context of PBC for last 3 years</a:t>
                </a:r>
              </a:p>
              <a:p>
                <a:pPr marL="285750" indent="-285750">
                  <a:buFont typeface="Arial" panose="020B0604020202020204" pitchFamily="34" charset="0"/>
                  <a:buChar char="•"/>
                </a:pPr>
                <a:r>
                  <a:rPr lang="en-CH" sz="1500">
                    <a:solidFill>
                      <a:schemeClr val="bg1"/>
                    </a:solidFill>
                  </a:rPr>
                  <a:t>FPF is proposed </a:t>
                </a:r>
                <a:r>
                  <a:rPr lang="en-CH" sz="1500">
                    <a:solidFill>
                      <a:srgbClr val="FFFF00"/>
                    </a:solidFill>
                  </a:rPr>
                  <a:t>new facility </a:t>
                </a:r>
                <a:r>
                  <a:rPr lang="en-CH" sz="1500">
                    <a:solidFill>
                      <a:schemeClr val="bg1"/>
                    </a:solidFill>
                  </a:rPr>
                  <a:t>to  fully exploit the LHC’s physics potential in the forward direction during the</a:t>
                </a:r>
                <a:r>
                  <a:rPr lang="en-US" sz="1500" dirty="0">
                    <a:solidFill>
                      <a:schemeClr val="bg1"/>
                    </a:solidFill>
                  </a:rPr>
                  <a:t> </a:t>
                </a:r>
                <a:r>
                  <a:rPr lang="en-US" sz="1500" dirty="0">
                    <a:solidFill>
                      <a:srgbClr val="FFFF00"/>
                    </a:solidFill>
                  </a:rPr>
                  <a:t>HL-</a:t>
                </a:r>
                <a:r>
                  <a:rPr lang="en-CH" sz="1500">
                    <a:solidFill>
                      <a:srgbClr val="FFFF00"/>
                    </a:solidFill>
                  </a:rPr>
                  <a:t>LHC era</a:t>
                </a:r>
              </a:p>
              <a:p>
                <a:pPr marL="742950" lvl="1" indent="-285750">
                  <a:buFont typeface="Arial" panose="020B0604020202020204" pitchFamily="34" charset="0"/>
                  <a:buChar char="•"/>
                </a:pPr>
                <a:r>
                  <a:rPr lang="en-GB" sz="1500" dirty="0">
                    <a:solidFill>
                      <a:srgbClr val="24FA14"/>
                    </a:solidFill>
                    <a:effectLst/>
                  </a:rPr>
                  <a:t>BSM physics </a:t>
                </a:r>
                <a:r>
                  <a:rPr lang="en-GB" sz="1500" dirty="0">
                    <a:solidFill>
                      <a:schemeClr val="bg1"/>
                    </a:solidFill>
                    <a:effectLst/>
                  </a:rPr>
                  <a:t>searches, </a:t>
                </a:r>
                <a:r>
                  <a:rPr lang="en-GB" sz="1500" dirty="0">
                    <a:solidFill>
                      <a:srgbClr val="24FA14"/>
                    </a:solidFill>
                    <a:effectLst/>
                  </a:rPr>
                  <a:t>neutrino physics</a:t>
                </a:r>
                <a:r>
                  <a:rPr lang="en-GB" sz="1500" dirty="0">
                    <a:solidFill>
                      <a:schemeClr val="bg1"/>
                    </a:solidFill>
                    <a:effectLst/>
                  </a:rPr>
                  <a:t>, </a:t>
                </a:r>
                <a:r>
                  <a:rPr lang="en-GB" sz="1500" dirty="0">
                    <a:solidFill>
                      <a:srgbClr val="24FA14"/>
                    </a:solidFill>
                    <a:effectLst/>
                  </a:rPr>
                  <a:t>QCD</a:t>
                </a:r>
                <a:r>
                  <a:rPr lang="en-GB" sz="1500" dirty="0">
                    <a:solidFill>
                      <a:schemeClr val="bg1"/>
                    </a:solidFill>
                    <a:effectLst/>
                  </a:rPr>
                  <a:t> and </a:t>
                </a:r>
                <a:r>
                  <a:rPr lang="en-GB" sz="1500" dirty="0" err="1">
                    <a:solidFill>
                      <a:srgbClr val="24FA14"/>
                    </a:solidFill>
                    <a:effectLst/>
                  </a:rPr>
                  <a:t>astro</a:t>
                </a:r>
                <a:r>
                  <a:rPr lang="en-GB" sz="1500" dirty="0">
                    <a:solidFill>
                      <a:srgbClr val="24FA14"/>
                    </a:solidFill>
                    <a:effectLst/>
                  </a:rPr>
                  <a:t>-particle physics </a:t>
                </a:r>
                <a:endParaRPr lang="en-CH" sz="1500">
                  <a:solidFill>
                    <a:srgbClr val="FFFF00"/>
                  </a:solidFill>
                </a:endParaRPr>
              </a:p>
              <a:p>
                <a:pPr marL="285750" indent="-285750">
                  <a:buFont typeface="Arial" panose="020B0604020202020204" pitchFamily="34" charset="0"/>
                  <a:buChar char="•"/>
                </a:pPr>
                <a:r>
                  <a:rPr lang="en-CH" sz="1500">
                    <a:solidFill>
                      <a:schemeClr val="bg1"/>
                    </a:solidFill>
                  </a:rPr>
                  <a:t>High </a:t>
                </a:r>
                <a:r>
                  <a:rPr lang="en-CH" sz="1500" dirty="0">
                    <a:solidFill>
                      <a:schemeClr val="bg1"/>
                    </a:solidFill>
                  </a:rPr>
                  <a:t>statistics highest </a:t>
                </a:r>
                <a:r>
                  <a:rPr lang="en-CH" sz="1500">
                    <a:solidFill>
                      <a:schemeClr val="bg1"/>
                    </a:solidFill>
                  </a:rPr>
                  <a:t>energy </a:t>
                </a:r>
                <a14:m>
                  <m:oMath xmlns:m="http://schemas.openxmlformats.org/officeDocument/2006/math">
                    <m:r>
                      <a:rPr lang="en-CH" sz="1500" i="1" smtClean="0">
                        <a:solidFill>
                          <a:schemeClr val="bg1"/>
                        </a:solidFill>
                        <a:latin typeface="Cambria Math" panose="02040503050406030204" pitchFamily="18" charset="0"/>
                        <a:ea typeface="Cambria Math" panose="02040503050406030204" pitchFamily="18" charset="0"/>
                      </a:rPr>
                      <m:t>𝜈</m:t>
                    </m:r>
                    <m:r>
                      <a:rPr lang="en-US" sz="1500" b="0" i="1" smtClean="0">
                        <a:solidFill>
                          <a:schemeClr val="bg1"/>
                        </a:solidFill>
                        <a:latin typeface="Cambria Math" panose="02040503050406030204" pitchFamily="18" charset="0"/>
                        <a:ea typeface="Cambria Math" panose="02040503050406030204" pitchFamily="18" charset="0"/>
                      </a:rPr>
                      <m:t>/</m:t>
                    </m:r>
                    <m:acc>
                      <m:accPr>
                        <m:chr m:val="̅"/>
                        <m:ctrlPr>
                          <a:rPr lang="en-US" sz="1500" b="0" i="1" smtClean="0">
                            <a:solidFill>
                              <a:schemeClr val="bg1"/>
                            </a:solidFill>
                            <a:latin typeface="Cambria Math" panose="02040503050406030204" pitchFamily="18" charset="0"/>
                            <a:ea typeface="Cambria Math" panose="02040503050406030204" pitchFamily="18" charset="0"/>
                          </a:rPr>
                        </m:ctrlPr>
                      </m:accPr>
                      <m:e>
                        <m:r>
                          <a:rPr lang="en-US" sz="1500" b="0" i="1" smtClean="0">
                            <a:solidFill>
                              <a:schemeClr val="bg1"/>
                            </a:solidFill>
                            <a:latin typeface="Cambria Math" panose="02040503050406030204" pitchFamily="18" charset="0"/>
                            <a:ea typeface="Cambria Math" panose="02040503050406030204" pitchFamily="18" charset="0"/>
                          </a:rPr>
                          <m:t>𝜈</m:t>
                        </m:r>
                      </m:e>
                    </m:acc>
                  </m:oMath>
                </a14:m>
                <a:r>
                  <a:rPr lang="en-CH" sz="1500">
                    <a:solidFill>
                      <a:schemeClr val="bg1"/>
                    </a:solidFill>
                  </a:rPr>
                  <a:t>: </a:t>
                </a:r>
                <a:endParaRPr lang="en-CH" sz="1500" dirty="0">
                  <a:solidFill>
                    <a:schemeClr val="bg1"/>
                  </a:solidFill>
                </a:endParaRPr>
              </a:p>
              <a:p>
                <a:pPr marL="742950" lvl="1" indent="-285750">
                  <a:buFont typeface="Arial" panose="020B0604020202020204" pitchFamily="34" charset="0"/>
                  <a:buChar char="•"/>
                </a:pPr>
                <a:r>
                  <a:rPr lang="en-GB" sz="1500" dirty="0">
                    <a:solidFill>
                      <a:srgbClr val="FFFF00"/>
                    </a:solidFill>
                  </a:rPr>
                  <a:t>𝒪(10tonne)</a:t>
                </a:r>
                <a:r>
                  <a:rPr lang="en-CH" sz="1500" dirty="0">
                    <a:solidFill>
                      <a:schemeClr val="bg1"/>
                    </a:solidFill>
                  </a:rPr>
                  <a:t> detectors </a:t>
                </a:r>
                <a:r>
                  <a:rPr lang="en-CH" sz="1500">
                    <a:solidFill>
                      <a:schemeClr val="bg1"/>
                    </a:solidFill>
                  </a:rPr>
                  <a:t>with HL-LHC</a:t>
                </a:r>
                <a:endParaRPr lang="en-CH" sz="1500" dirty="0">
                  <a:solidFill>
                    <a:schemeClr val="bg1"/>
                  </a:solidFill>
                </a:endParaRPr>
              </a:p>
              <a:p>
                <a:pPr marL="742950" lvl="1" indent="-285750">
                  <a:buFont typeface="Arial" panose="020B0604020202020204" pitchFamily="34" charset="0"/>
                  <a:buChar char="•"/>
                </a:pPr>
                <a:r>
                  <a:rPr lang="en-GB" sz="1500" dirty="0">
                    <a:solidFill>
                      <a:srgbClr val="FFFF00"/>
                    </a:solidFill>
                  </a:rPr>
                  <a:t>𝒪(10</a:t>
                </a:r>
                <a:r>
                  <a:rPr lang="en-GB" sz="1500" baseline="30000" dirty="0">
                    <a:solidFill>
                      <a:srgbClr val="FFFF00"/>
                    </a:solidFill>
                  </a:rPr>
                  <a:t>5</a:t>
                </a:r>
                <a:r>
                  <a:rPr lang="en-GB" sz="1500" dirty="0">
                    <a:solidFill>
                      <a:srgbClr val="FFFF00"/>
                    </a:solidFill>
                  </a:rPr>
                  <a:t>) </a:t>
                </a:r>
                <a14:m>
                  <m:oMath xmlns:m="http://schemas.openxmlformats.org/officeDocument/2006/math">
                    <m:sSub>
                      <m:sSubPr>
                        <m:ctrlPr>
                          <a:rPr lang="en-GB" sz="1500" i="1" smtClean="0">
                            <a:solidFill>
                              <a:srgbClr val="FFFF00"/>
                            </a:solidFill>
                            <a:latin typeface="Cambria Math" panose="02040503050406030204" pitchFamily="18" charset="0"/>
                          </a:rPr>
                        </m:ctrlPr>
                      </m:sSubPr>
                      <m:e>
                        <m:r>
                          <a:rPr lang="en-GB" sz="1500" i="1" smtClean="0">
                            <a:solidFill>
                              <a:srgbClr val="FFFF00"/>
                            </a:solidFill>
                            <a:latin typeface="Cambria Math" panose="02040503050406030204" pitchFamily="18" charset="0"/>
                            <a:ea typeface="Cambria Math" panose="02040503050406030204" pitchFamily="18" charset="0"/>
                          </a:rPr>
                          <m:t>𝜈</m:t>
                        </m:r>
                      </m:e>
                      <m:sub>
                        <m:r>
                          <a:rPr lang="en-US" sz="1500" b="0" i="1" smtClean="0">
                            <a:solidFill>
                              <a:srgbClr val="FFFF00"/>
                            </a:solidFill>
                            <a:latin typeface="Cambria Math" panose="02040503050406030204" pitchFamily="18" charset="0"/>
                          </a:rPr>
                          <m:t>𝑒</m:t>
                        </m:r>
                      </m:sub>
                    </m:sSub>
                  </m:oMath>
                </a14:m>
                <a:r>
                  <a:rPr lang="en-GB" sz="1500" dirty="0">
                    <a:solidFill>
                      <a:srgbClr val="FFFF00"/>
                    </a:solidFill>
                  </a:rPr>
                  <a:t>, 𝒪(10</a:t>
                </a:r>
                <a:r>
                  <a:rPr lang="en-GB" sz="1500" baseline="30000" dirty="0">
                    <a:solidFill>
                      <a:srgbClr val="FFFF00"/>
                    </a:solidFill>
                  </a:rPr>
                  <a:t>6</a:t>
                </a:r>
                <a:r>
                  <a:rPr lang="en-GB" sz="1500" dirty="0">
                    <a:solidFill>
                      <a:srgbClr val="FFFF00"/>
                    </a:solidFill>
                  </a:rPr>
                  <a:t>) </a:t>
                </a:r>
                <a14:m>
                  <m:oMath xmlns:m="http://schemas.openxmlformats.org/officeDocument/2006/math">
                    <m:sSub>
                      <m:sSubPr>
                        <m:ctrlPr>
                          <a:rPr lang="en-GB" sz="1500" i="1">
                            <a:solidFill>
                              <a:srgbClr val="FFFF00"/>
                            </a:solidFill>
                            <a:latin typeface="Cambria Math" panose="02040503050406030204" pitchFamily="18" charset="0"/>
                          </a:rPr>
                        </m:ctrlPr>
                      </m:sSubPr>
                      <m:e>
                        <m:r>
                          <a:rPr lang="en-GB" sz="1500" i="1">
                            <a:solidFill>
                              <a:srgbClr val="FFFF00"/>
                            </a:solidFill>
                            <a:latin typeface="Cambria Math" panose="02040503050406030204" pitchFamily="18" charset="0"/>
                            <a:ea typeface="Cambria Math" panose="02040503050406030204" pitchFamily="18" charset="0"/>
                          </a:rPr>
                          <m:t>𝜈</m:t>
                        </m:r>
                      </m:e>
                      <m:sub>
                        <m:r>
                          <a:rPr lang="en-GB" sz="1500" i="1" smtClean="0">
                            <a:solidFill>
                              <a:srgbClr val="FFFF00"/>
                            </a:solidFill>
                            <a:latin typeface="Cambria Math" panose="02040503050406030204" pitchFamily="18" charset="0"/>
                            <a:ea typeface="Cambria Math" panose="02040503050406030204" pitchFamily="18" charset="0"/>
                          </a:rPr>
                          <m:t>𝜇</m:t>
                        </m:r>
                      </m:sub>
                    </m:sSub>
                  </m:oMath>
                </a14:m>
                <a:r>
                  <a:rPr lang="en-GB" sz="1500" dirty="0">
                    <a:solidFill>
                      <a:srgbClr val="FFFF00"/>
                    </a:solidFill>
                  </a:rPr>
                  <a:t> </a:t>
                </a:r>
                <a:r>
                  <a:rPr lang="en-GB" sz="1500" dirty="0">
                    <a:solidFill>
                      <a:schemeClr val="bg1"/>
                    </a:solidFill>
                  </a:rPr>
                  <a:t>and </a:t>
                </a:r>
                <a:r>
                  <a:rPr lang="en-GB" sz="1500" dirty="0">
                    <a:solidFill>
                      <a:srgbClr val="24FA14"/>
                    </a:solidFill>
                  </a:rPr>
                  <a:t>𝒪(10</a:t>
                </a:r>
                <a:r>
                  <a:rPr lang="en-GB" sz="1500" baseline="30000" dirty="0">
                    <a:solidFill>
                      <a:srgbClr val="24FA14"/>
                    </a:solidFill>
                  </a:rPr>
                  <a:t>4</a:t>
                </a:r>
                <a:r>
                  <a:rPr lang="en-GB" sz="1500" dirty="0">
                    <a:solidFill>
                      <a:srgbClr val="24FA14"/>
                    </a:solidFill>
                  </a:rPr>
                  <a:t>) </a:t>
                </a:r>
                <a14:m>
                  <m:oMath xmlns:m="http://schemas.openxmlformats.org/officeDocument/2006/math">
                    <m:sSub>
                      <m:sSubPr>
                        <m:ctrlPr>
                          <a:rPr lang="en-GB" sz="1500" i="1">
                            <a:solidFill>
                              <a:srgbClr val="24FA14"/>
                            </a:solidFill>
                            <a:latin typeface="Cambria Math" panose="02040503050406030204" pitchFamily="18" charset="0"/>
                          </a:rPr>
                        </m:ctrlPr>
                      </m:sSubPr>
                      <m:e>
                        <m:r>
                          <a:rPr lang="en-GB" sz="1500" i="1">
                            <a:solidFill>
                              <a:srgbClr val="24FA14"/>
                            </a:solidFill>
                            <a:latin typeface="Cambria Math" panose="02040503050406030204" pitchFamily="18" charset="0"/>
                            <a:ea typeface="Cambria Math" panose="02040503050406030204" pitchFamily="18" charset="0"/>
                          </a:rPr>
                          <m:t>𝜈</m:t>
                        </m:r>
                      </m:e>
                      <m:sub>
                        <m:r>
                          <a:rPr lang="en-GB" sz="1500" i="1" smtClean="0">
                            <a:solidFill>
                              <a:srgbClr val="24FA14"/>
                            </a:solidFill>
                            <a:latin typeface="Cambria Math" panose="02040503050406030204" pitchFamily="18" charset="0"/>
                            <a:ea typeface="Cambria Math" panose="02040503050406030204" pitchFamily="18" charset="0"/>
                          </a:rPr>
                          <m:t>𝜏</m:t>
                        </m:r>
                      </m:sub>
                    </m:sSub>
                  </m:oMath>
                </a14:m>
                <a:r>
                  <a:rPr lang="en-GB" sz="1500" dirty="0">
                    <a:solidFill>
                      <a:schemeClr val="bg1"/>
                    </a:solidFill>
                  </a:rPr>
                  <a:t> interactions</a:t>
                </a:r>
              </a:p>
              <a:p>
                <a:pPr lvl="1"/>
                <a:r>
                  <a:rPr lang="en-GB" sz="1500" dirty="0">
                    <a:solidFill>
                      <a:schemeClr val="bg1"/>
                    </a:solidFill>
                  </a:rPr>
                  <a:t>with energies from 𝒪(100)</a:t>
                </a:r>
                <a:r>
                  <a:rPr lang="en-GB" sz="1500" baseline="30000" dirty="0">
                    <a:solidFill>
                      <a:schemeClr val="bg1"/>
                    </a:solidFill>
                  </a:rPr>
                  <a:t> </a:t>
                </a:r>
                <a:r>
                  <a:rPr lang="en-GB" sz="1500" dirty="0">
                    <a:solidFill>
                      <a:schemeClr val="bg1"/>
                    </a:solidFill>
                  </a:rPr>
                  <a:t>GeV to a few </a:t>
                </a:r>
                <a:r>
                  <a:rPr lang="en-GB" sz="1500" dirty="0" err="1">
                    <a:solidFill>
                      <a:schemeClr val="bg1"/>
                    </a:solidFill>
                  </a:rPr>
                  <a:t>TeV</a:t>
                </a:r>
                <a:endParaRPr lang="en-GB" sz="1500" dirty="0">
                  <a:solidFill>
                    <a:schemeClr val="bg1"/>
                  </a:solidFill>
                </a:endParaRPr>
              </a:p>
              <a:p>
                <a:pPr marL="285750" indent="-285750">
                  <a:buFont typeface="Arial" panose="020B0604020202020204" pitchFamily="34" charset="0"/>
                  <a:buChar char="•"/>
                </a:pPr>
                <a:endParaRPr lang="en-US" sz="1500" dirty="0">
                  <a:solidFill>
                    <a:schemeClr val="bg1"/>
                  </a:solidFill>
                </a:endParaRPr>
              </a:p>
            </p:txBody>
          </p:sp>
        </mc:Choice>
        <mc:Fallback>
          <p:sp>
            <p:nvSpPr>
              <p:cNvPr id="18" name="TextBox 17">
                <a:extLst>
                  <a:ext uri="{FF2B5EF4-FFF2-40B4-BE49-F238E27FC236}">
                    <a16:creationId xmlns:a16="http://schemas.microsoft.com/office/drawing/2014/main" id="{B9AC8862-D5C9-332B-882C-E3220362A1FE}"/>
                  </a:ext>
                </a:extLst>
              </p:cNvPr>
              <p:cNvSpPr txBox="1">
                <a:spLocks noRot="1" noChangeAspect="1" noMove="1" noResize="1" noEditPoints="1" noAdjustHandles="1" noChangeArrowheads="1" noChangeShapeType="1" noTextEdit="1"/>
              </p:cNvSpPr>
              <p:nvPr/>
            </p:nvSpPr>
            <p:spPr>
              <a:xfrm>
                <a:off x="78576" y="549261"/>
                <a:ext cx="5333211" cy="2419188"/>
              </a:xfrm>
              <a:prstGeom prst="rect">
                <a:avLst/>
              </a:prstGeom>
              <a:blipFill>
                <a:blip r:embed="rId6"/>
                <a:stretch>
                  <a:fillRect l="-475" t="-524"/>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FB3BEEE4-A2CB-11A3-FE94-F01A6485B4D3}"/>
              </a:ext>
            </a:extLst>
          </p:cNvPr>
          <p:cNvSpPr txBox="1"/>
          <p:nvPr/>
        </p:nvSpPr>
        <p:spPr>
          <a:xfrm>
            <a:off x="163647" y="3966256"/>
            <a:ext cx="2004286" cy="307777"/>
          </a:xfrm>
          <a:prstGeom prst="rect">
            <a:avLst/>
          </a:prstGeom>
          <a:noFill/>
        </p:spPr>
        <p:txBody>
          <a:bodyPr wrap="square">
            <a:spAutoFit/>
          </a:bodyPr>
          <a:lstStyle/>
          <a:p>
            <a:r>
              <a:rPr lang="en-GB" sz="1400" b="0" i="0" u="none" strike="noStrike" dirty="0">
                <a:solidFill>
                  <a:srgbClr val="FFFFFF"/>
                </a:solidFill>
                <a:effectLst/>
                <a:hlinkClick r:id="rId7"/>
              </a:rPr>
              <a:t>arXiv:2203.05090</a:t>
            </a:r>
            <a:endParaRPr lang="en-CH" sz="1400" dirty="0">
              <a:solidFill>
                <a:schemeClr val="bg1"/>
              </a:solidFill>
            </a:endParaRPr>
          </a:p>
        </p:txBody>
      </p:sp>
      <p:sp>
        <p:nvSpPr>
          <p:cNvPr id="5" name="TextBox 4">
            <a:extLst>
              <a:ext uri="{FF2B5EF4-FFF2-40B4-BE49-F238E27FC236}">
                <a16:creationId xmlns:a16="http://schemas.microsoft.com/office/drawing/2014/main" id="{A03FA53D-C5EF-8009-26EE-9F02703D57E7}"/>
              </a:ext>
            </a:extLst>
          </p:cNvPr>
          <p:cNvSpPr txBox="1"/>
          <p:nvPr/>
        </p:nvSpPr>
        <p:spPr>
          <a:xfrm>
            <a:off x="5138782" y="3684806"/>
            <a:ext cx="2770117" cy="307777"/>
          </a:xfrm>
          <a:prstGeom prst="rect">
            <a:avLst/>
          </a:prstGeom>
          <a:noFill/>
        </p:spPr>
        <p:txBody>
          <a:bodyPr wrap="none" rtlCol="0">
            <a:spAutoFit/>
          </a:bodyPr>
          <a:lstStyle/>
          <a:p>
            <a:r>
              <a:rPr lang="en-GB" sz="1400" b="0" i="0" dirty="0">
                <a:solidFill>
                  <a:srgbClr val="292929"/>
                </a:solidFill>
                <a:effectLst/>
                <a:hlinkClick r:id="rId7"/>
              </a:rPr>
              <a:t> </a:t>
            </a:r>
            <a:r>
              <a:rPr lang="en-GB" sz="1400" b="0" i="0" u="sng" dirty="0">
                <a:solidFill>
                  <a:srgbClr val="2574B9"/>
                </a:solidFill>
                <a:effectLst/>
                <a:hlinkClick r:id="rId7"/>
              </a:rPr>
              <a:t>J. Phys. G 50 (2023) 030501, 1-410</a:t>
            </a:r>
            <a:r>
              <a:rPr lang="en-GB" sz="1400" b="0" i="0" dirty="0">
                <a:solidFill>
                  <a:srgbClr val="292929"/>
                </a:solidFill>
                <a:effectLst/>
                <a:hlinkClick r:id="rId7"/>
              </a:rPr>
              <a:t> </a:t>
            </a:r>
            <a:endParaRPr lang="en-CH" sz="1400" dirty="0"/>
          </a:p>
        </p:txBody>
      </p:sp>
      <p:sp>
        <p:nvSpPr>
          <p:cNvPr id="6" name="TextBox 5">
            <a:extLst>
              <a:ext uri="{FF2B5EF4-FFF2-40B4-BE49-F238E27FC236}">
                <a16:creationId xmlns:a16="http://schemas.microsoft.com/office/drawing/2014/main" id="{76534255-9616-D6CA-FC71-3DA46581D111}"/>
              </a:ext>
            </a:extLst>
          </p:cNvPr>
          <p:cNvSpPr txBox="1"/>
          <p:nvPr/>
        </p:nvSpPr>
        <p:spPr>
          <a:xfrm>
            <a:off x="7908899" y="3661252"/>
            <a:ext cx="3034658" cy="307777"/>
          </a:xfrm>
          <a:prstGeom prst="rect">
            <a:avLst/>
          </a:prstGeom>
          <a:noFill/>
        </p:spPr>
        <p:txBody>
          <a:bodyPr wrap="square">
            <a:spAutoFit/>
          </a:bodyPr>
          <a:lstStyle/>
          <a:p>
            <a:r>
              <a:rPr lang="en-CH" sz="1400" dirty="0">
                <a:hlinkClick r:id="rId8"/>
              </a:rPr>
              <a:t>https://cds.cern.ch/record/2851822/</a:t>
            </a:r>
            <a:endParaRPr lang="en-CH" sz="1400" dirty="0"/>
          </a:p>
        </p:txBody>
      </p:sp>
      <p:pic>
        <p:nvPicPr>
          <p:cNvPr id="11" name="Picture 10">
            <a:extLst>
              <a:ext uri="{FF2B5EF4-FFF2-40B4-BE49-F238E27FC236}">
                <a16:creationId xmlns:a16="http://schemas.microsoft.com/office/drawing/2014/main" id="{C89E83E2-625F-EAAC-A10D-EE7FF30D50C6}"/>
              </a:ext>
            </a:extLst>
          </p:cNvPr>
          <p:cNvPicPr>
            <a:picLocks noChangeAspect="1"/>
          </p:cNvPicPr>
          <p:nvPr/>
        </p:nvPicPr>
        <p:blipFill>
          <a:blip r:embed="rId9"/>
          <a:stretch>
            <a:fillRect/>
          </a:stretch>
        </p:blipFill>
        <p:spPr>
          <a:xfrm>
            <a:off x="4616282" y="4462399"/>
            <a:ext cx="2887084" cy="2003283"/>
          </a:xfrm>
          <a:prstGeom prst="rect">
            <a:avLst/>
          </a:prstGeom>
        </p:spPr>
      </p:pic>
      <p:pic>
        <p:nvPicPr>
          <p:cNvPr id="14" name="Picture 13">
            <a:extLst>
              <a:ext uri="{FF2B5EF4-FFF2-40B4-BE49-F238E27FC236}">
                <a16:creationId xmlns:a16="http://schemas.microsoft.com/office/drawing/2014/main" id="{4264E5DC-0315-3743-9162-E1DD30AD6E56}"/>
              </a:ext>
            </a:extLst>
          </p:cNvPr>
          <p:cNvPicPr>
            <a:picLocks noChangeAspect="1"/>
          </p:cNvPicPr>
          <p:nvPr/>
        </p:nvPicPr>
        <p:blipFill>
          <a:blip r:embed="rId10"/>
          <a:stretch>
            <a:fillRect/>
          </a:stretch>
        </p:blipFill>
        <p:spPr>
          <a:xfrm>
            <a:off x="7668458" y="4465339"/>
            <a:ext cx="2887084" cy="1986103"/>
          </a:xfrm>
          <a:prstGeom prst="rect">
            <a:avLst/>
          </a:prstGeom>
        </p:spPr>
      </p:pic>
      <p:sp>
        <p:nvSpPr>
          <p:cNvPr id="10" name="Rectangle 9">
            <a:extLst>
              <a:ext uri="{FF2B5EF4-FFF2-40B4-BE49-F238E27FC236}">
                <a16:creationId xmlns:a16="http://schemas.microsoft.com/office/drawing/2014/main" id="{8718B66E-7C42-D170-D8C9-413927F21F22}"/>
              </a:ext>
            </a:extLst>
          </p:cNvPr>
          <p:cNvSpPr/>
          <p:nvPr/>
        </p:nvSpPr>
        <p:spPr>
          <a:xfrm>
            <a:off x="296051" y="3463554"/>
            <a:ext cx="4640188" cy="50172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E2BABBBC-E1A1-9FB4-3BC7-5865449B91AA}"/>
                  </a:ext>
                </a:extLst>
              </p:cNvPr>
              <p:cNvSpPr txBox="1"/>
              <p:nvPr/>
            </p:nvSpPr>
            <p:spPr>
              <a:xfrm>
                <a:off x="5019775" y="4023086"/>
                <a:ext cx="5850384" cy="338554"/>
              </a:xfrm>
              <a:prstGeom prst="rect">
                <a:avLst/>
              </a:prstGeom>
              <a:noFill/>
            </p:spPr>
            <p:txBody>
              <a:bodyPr wrap="none" rtlCol="0">
                <a:spAutoFit/>
              </a:bodyPr>
              <a:lstStyle/>
              <a:p>
                <a:r>
                  <a:rPr lang="en-US" sz="1600" dirty="0">
                    <a:solidFill>
                      <a:schemeClr val="bg1"/>
                    </a:solidFill>
                  </a:rPr>
                  <a:t>Detectors at FPF: </a:t>
                </a:r>
                <a:r>
                  <a:rPr lang="en-US" sz="1600" dirty="0" err="1">
                    <a:solidFill>
                      <a:schemeClr val="bg1"/>
                    </a:solidFill>
                  </a:rPr>
                  <a:t>AdvSND</a:t>
                </a:r>
                <a:r>
                  <a:rPr lang="en-US" sz="1600" dirty="0">
                    <a:solidFill>
                      <a:schemeClr val="bg1"/>
                    </a:solidFill>
                  </a:rPr>
                  <a:t>, FASER2, FASER</a:t>
                </a:r>
                <a14:m>
                  <m:oMath xmlns:m="http://schemas.openxmlformats.org/officeDocument/2006/math">
                    <m:r>
                      <a:rPr lang="en-US" sz="1600" i="1" smtClean="0">
                        <a:solidFill>
                          <a:schemeClr val="bg1"/>
                        </a:solidFill>
                        <a:latin typeface="Cambria Math" panose="02040503050406030204" pitchFamily="18" charset="0"/>
                        <a:ea typeface="Cambria Math" panose="02040503050406030204" pitchFamily="18" charset="0"/>
                      </a:rPr>
                      <m:t>𝜈</m:t>
                    </m:r>
                    <m:r>
                      <a:rPr lang="en-US" sz="1600" b="0" i="1" smtClean="0">
                        <a:solidFill>
                          <a:schemeClr val="bg1"/>
                        </a:solidFill>
                        <a:latin typeface="Cambria Math" panose="02040503050406030204" pitchFamily="18" charset="0"/>
                        <a:ea typeface="Cambria Math" panose="02040503050406030204" pitchFamily="18" charset="0"/>
                      </a:rPr>
                      <m:t>2</m:t>
                    </m:r>
                  </m:oMath>
                </a14:m>
                <a:r>
                  <a:rPr lang="en-US" sz="1600" dirty="0">
                    <a:solidFill>
                      <a:schemeClr val="bg1"/>
                    </a:solidFill>
                  </a:rPr>
                  <a:t>, </a:t>
                </a:r>
                <a:r>
                  <a:rPr lang="en-US" sz="1600" dirty="0" err="1">
                    <a:solidFill>
                      <a:schemeClr val="bg1"/>
                    </a:solidFill>
                  </a:rPr>
                  <a:t>FLArE</a:t>
                </a:r>
                <a:r>
                  <a:rPr lang="en-US" sz="1600" dirty="0">
                    <a:solidFill>
                      <a:schemeClr val="bg1"/>
                    </a:solidFill>
                  </a:rPr>
                  <a:t> and FORMOSA </a:t>
                </a:r>
              </a:p>
            </p:txBody>
          </p:sp>
        </mc:Choice>
        <mc:Fallback>
          <p:sp>
            <p:nvSpPr>
              <p:cNvPr id="15" name="TextBox 14">
                <a:extLst>
                  <a:ext uri="{FF2B5EF4-FFF2-40B4-BE49-F238E27FC236}">
                    <a16:creationId xmlns:a16="http://schemas.microsoft.com/office/drawing/2014/main" id="{E2BABBBC-E1A1-9FB4-3BC7-5865449B91AA}"/>
                  </a:ext>
                </a:extLst>
              </p:cNvPr>
              <p:cNvSpPr txBox="1">
                <a:spLocks noRot="1" noChangeAspect="1" noMove="1" noResize="1" noEditPoints="1" noAdjustHandles="1" noChangeArrowheads="1" noChangeShapeType="1" noTextEdit="1"/>
              </p:cNvSpPr>
              <p:nvPr/>
            </p:nvSpPr>
            <p:spPr>
              <a:xfrm>
                <a:off x="5019775" y="4023086"/>
                <a:ext cx="5850384" cy="338554"/>
              </a:xfrm>
              <a:prstGeom prst="rect">
                <a:avLst/>
              </a:prstGeom>
              <a:blipFill>
                <a:blip r:embed="rId11"/>
                <a:stretch>
                  <a:fillRect l="-651" t="-3571" b="-17857"/>
                </a:stretch>
              </a:blipFill>
            </p:spPr>
            <p:txBody>
              <a:bodyPr/>
              <a:lstStyle/>
              <a:p>
                <a:r>
                  <a:rPr lang="en-US">
                    <a:noFill/>
                  </a:rPr>
                  <a:t> </a:t>
                </a:r>
              </a:p>
            </p:txBody>
          </p:sp>
        </mc:Fallback>
      </mc:AlternateContent>
    </p:spTree>
    <p:extLst>
      <p:ext uri="{BB962C8B-B14F-4D97-AF65-F5344CB8AC3E}">
        <p14:creationId xmlns:p14="http://schemas.microsoft.com/office/powerpoint/2010/main" val="3544106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20</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8C07B6DB-C276-3BC8-7974-0D6467DDFEA5}"/>
              </a:ext>
            </a:extLst>
          </p:cNvPr>
          <p:cNvSpPr txBox="1"/>
          <p:nvPr/>
        </p:nvSpPr>
        <p:spPr>
          <a:xfrm>
            <a:off x="335494" y="37009"/>
            <a:ext cx="9582312" cy="523220"/>
          </a:xfrm>
          <a:prstGeom prst="rect">
            <a:avLst/>
          </a:prstGeom>
          <a:noFill/>
        </p:spPr>
        <p:txBody>
          <a:bodyPr wrap="square" rtlCol="0">
            <a:spAutoFit/>
          </a:bodyPr>
          <a:lstStyle/>
          <a:p>
            <a:r>
              <a:rPr lang="en-US" sz="2800" b="1" dirty="0">
                <a:solidFill>
                  <a:srgbClr val="FF0000"/>
                </a:solidFill>
              </a:rPr>
              <a:t>Conclusions</a:t>
            </a:r>
            <a:endParaRPr lang="en-CH" sz="2800" b="1" dirty="0">
              <a:solidFill>
                <a:srgbClr val="FF0000"/>
              </a:solidFill>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C0B1831D-0C8E-6D60-3945-4C895F15B9F1}"/>
                  </a:ext>
                </a:extLst>
              </p:cNvPr>
              <p:cNvSpPr txBox="1"/>
              <p:nvPr/>
            </p:nvSpPr>
            <p:spPr>
              <a:xfrm>
                <a:off x="335494" y="560229"/>
                <a:ext cx="9582312" cy="5444567"/>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High energetic neutrinos (at </a:t>
                </a:r>
                <a:r>
                  <a:rPr lang="en-US" dirty="0" err="1">
                    <a:solidFill>
                      <a:schemeClr val="bg1"/>
                    </a:solidFill>
                  </a:rPr>
                  <a:t>TeV</a:t>
                </a:r>
                <a:r>
                  <a:rPr lang="en-US" dirty="0">
                    <a:solidFill>
                      <a:schemeClr val="bg1"/>
                    </a:solidFill>
                  </a:rPr>
                  <a:t> level) in all flavor are produced in proton-proton collisions at the LHC  at forward region</a:t>
                </a:r>
              </a:p>
              <a:p>
                <a:pPr marL="285750" indent="-285750">
                  <a:buFont typeface="Arial" panose="020B0604020202020204" pitchFamily="34" charset="0"/>
                  <a:buChar char="•"/>
                </a:pPr>
                <a:endParaRPr lang="en-US" sz="900" dirty="0">
                  <a:solidFill>
                    <a:srgbClr val="FFFF00"/>
                  </a:solidFill>
                </a:endParaRPr>
              </a:p>
              <a:p>
                <a:pPr marL="285750" indent="-285750">
                  <a:buFont typeface="Arial" panose="020B0604020202020204" pitchFamily="34" charset="0"/>
                  <a:buChar char="•"/>
                </a:pPr>
                <a:r>
                  <a:rPr lang="en-US" dirty="0">
                    <a:solidFill>
                      <a:srgbClr val="FFFF00"/>
                    </a:solidFill>
                  </a:rPr>
                  <a:t>FASER</a:t>
                </a:r>
                <a:r>
                  <a:rPr lang="en-US" dirty="0">
                    <a:solidFill>
                      <a:schemeClr val="bg1"/>
                    </a:solidFill>
                  </a:rPr>
                  <a:t> at on-axis (</a:t>
                </a:r>
                <a14:m>
                  <m:oMath xmlns:m="http://schemas.openxmlformats.org/officeDocument/2006/math">
                    <m:r>
                      <a:rPr lang="en-US" b="0" i="1" smtClean="0">
                        <a:solidFill>
                          <a:srgbClr val="FFFF00"/>
                        </a:solidFill>
                        <a:latin typeface="Cambria Math" panose="02040503050406030204" pitchFamily="18" charset="0"/>
                        <a:ea typeface="Cambria Math" panose="02040503050406030204" pitchFamily="18" charset="0"/>
                      </a:rPr>
                      <m:t>𝜂</m:t>
                    </m:r>
                    <m:r>
                      <a:rPr lang="en-US" b="0" i="1" smtClean="0">
                        <a:solidFill>
                          <a:srgbClr val="FFFF00"/>
                        </a:solidFill>
                        <a:latin typeface="Cambria Math" panose="02040503050406030204" pitchFamily="18" charset="0"/>
                        <a:ea typeface="Cambria Math" panose="02040503050406030204" pitchFamily="18" charset="0"/>
                      </a:rPr>
                      <m:t>&gt;8.8</m:t>
                    </m:r>
                  </m:oMath>
                </a14:m>
                <a:r>
                  <a:rPr lang="en-US" dirty="0">
                    <a:solidFill>
                      <a:schemeClr val="bg1"/>
                    </a:solidFill>
                  </a:rPr>
                  <a:t>) and </a:t>
                </a:r>
                <a:r>
                  <a:rPr lang="en-US" dirty="0">
                    <a:solidFill>
                      <a:srgbClr val="FFFF00"/>
                    </a:solidFill>
                  </a:rPr>
                  <a:t>SND</a:t>
                </a:r>
                <a:r>
                  <a:rPr lang="en-US" dirty="0">
                    <a:solidFill>
                      <a:schemeClr val="bg1"/>
                    </a:solidFill>
                  </a:rPr>
                  <a:t> at off-axis (</a:t>
                </a:r>
                <a14:m>
                  <m:oMath xmlns:m="http://schemas.openxmlformats.org/officeDocument/2006/math">
                    <m:r>
                      <a:rPr lang="en-US" b="0" i="1">
                        <a:solidFill>
                          <a:srgbClr val="FFFF00"/>
                        </a:solidFill>
                        <a:latin typeface="Cambria Math" panose="02040503050406030204" pitchFamily="18" charset="0"/>
                        <a:ea typeface="Cambria Math" panose="02040503050406030204" pitchFamily="18" charset="0"/>
                      </a:rPr>
                      <m:t>7</m:t>
                    </m:r>
                    <m:r>
                      <a:rPr lang="en-US" b="0">
                        <a:solidFill>
                          <a:srgbClr val="FFFF00"/>
                        </a:solidFill>
                        <a:latin typeface="Cambria Math" panose="02040503050406030204" pitchFamily="18" charset="0"/>
                        <a:ea typeface="Cambria Math" panose="02040503050406030204" pitchFamily="18" charset="0"/>
                      </a:rPr>
                      <m:t>.</m:t>
                    </m:r>
                    <m:r>
                      <a:rPr lang="en-US" b="0" i="1">
                        <a:solidFill>
                          <a:srgbClr val="FFFF00"/>
                        </a:solidFill>
                        <a:latin typeface="Cambria Math" panose="02040503050406030204" pitchFamily="18" charset="0"/>
                        <a:ea typeface="Cambria Math" panose="02040503050406030204" pitchFamily="18" charset="0"/>
                      </a:rPr>
                      <m:t>2&lt;</m:t>
                    </m:r>
                    <m:r>
                      <a:rPr lang="en-US" b="0" i="1">
                        <a:solidFill>
                          <a:srgbClr val="FFFF00"/>
                        </a:solidFill>
                        <a:latin typeface="Cambria Math" panose="02040503050406030204" pitchFamily="18" charset="0"/>
                        <a:ea typeface="Cambria Math" panose="02040503050406030204" pitchFamily="18" charset="0"/>
                      </a:rPr>
                      <m:t>𝜂</m:t>
                    </m:r>
                    <m:r>
                      <a:rPr lang="en-US" b="0" i="1">
                        <a:solidFill>
                          <a:srgbClr val="FFFF00"/>
                        </a:solidFill>
                        <a:latin typeface="Cambria Math" panose="02040503050406030204" pitchFamily="18" charset="0"/>
                        <a:ea typeface="Cambria Math" panose="02040503050406030204" pitchFamily="18" charset="0"/>
                      </a:rPr>
                      <m:t>&lt;8.</m:t>
                    </m:r>
                  </m:oMath>
                </a14:m>
                <a:r>
                  <a:rPr lang="en-US" dirty="0">
                    <a:solidFill>
                      <a:srgbClr val="FFFF00"/>
                    </a:solidFill>
                  </a:rPr>
                  <a:t>4 </a:t>
                </a:r>
                <a:r>
                  <a:rPr lang="en-US" dirty="0">
                    <a:solidFill>
                      <a:schemeClr val="bg1"/>
                    </a:solidFill>
                  </a:rPr>
                  <a:t>) </a:t>
                </a:r>
                <a:r>
                  <a:rPr lang="en-GB" dirty="0">
                    <a:solidFill>
                      <a:schemeClr val="bg1"/>
                    </a:solidFill>
                  </a:rPr>
                  <a:t>successfully took data in first year of Run 3 at the LHC</a:t>
                </a:r>
              </a:p>
              <a:p>
                <a:pPr marL="742950" lvl="1" indent="-285750">
                  <a:buFont typeface="Arial" panose="020B0604020202020204" pitchFamily="34" charset="0"/>
                  <a:buChar char="•"/>
                </a:pPr>
                <a:r>
                  <a:rPr lang="en-GB" dirty="0">
                    <a:solidFill>
                      <a:schemeClr val="bg1"/>
                    </a:solidFill>
                  </a:rPr>
                  <a:t>Experiments already collected about 70 fb</a:t>
                </a:r>
                <a:r>
                  <a:rPr lang="en-GB" baseline="30000" dirty="0">
                    <a:solidFill>
                      <a:schemeClr val="bg1"/>
                    </a:solidFill>
                  </a:rPr>
                  <a:t>-1</a:t>
                </a:r>
                <a:r>
                  <a:rPr lang="en-GB" dirty="0">
                    <a:solidFill>
                      <a:schemeClr val="bg1"/>
                    </a:solidFill>
                  </a:rPr>
                  <a:t> in 2022 and 2023, by the end of LHC Run3 reaching 250 fb</a:t>
                </a:r>
                <a:r>
                  <a:rPr lang="en-GB" baseline="30000" dirty="0">
                    <a:solidFill>
                      <a:schemeClr val="bg1"/>
                    </a:solidFill>
                  </a:rPr>
                  <a:t>-1</a:t>
                </a:r>
              </a:p>
              <a:p>
                <a:pPr marL="285750" indent="-285750">
                  <a:buFont typeface="Arial" panose="020B0604020202020204" pitchFamily="34" charset="0"/>
                  <a:buChar char="•"/>
                </a:pPr>
                <a:endParaRPr lang="en-GB" sz="900" dirty="0">
                  <a:solidFill>
                    <a:schemeClr val="bg1"/>
                  </a:solidFill>
                </a:endParaRPr>
              </a:p>
              <a:p>
                <a:pPr marL="285750" indent="-285750">
                  <a:buFont typeface="Arial" panose="020B0604020202020204" pitchFamily="34" charset="0"/>
                  <a:buChar char="•"/>
                </a:pPr>
                <a:r>
                  <a:rPr lang="en-GB" dirty="0">
                    <a:solidFill>
                      <a:schemeClr val="bg1"/>
                    </a:solidFill>
                  </a:rPr>
                  <a:t>Neutrino search at LHC</a:t>
                </a:r>
              </a:p>
              <a:p>
                <a:pPr lvl="1"/>
                <a:r>
                  <a:rPr lang="en-GB" dirty="0">
                    <a:solidFill>
                      <a:srgbClr val="FFFF00"/>
                    </a:solidFill>
                  </a:rPr>
                  <a:t>Opens new window </a:t>
                </a:r>
                <a:r>
                  <a:rPr lang="en-GB" dirty="0">
                    <a:solidFill>
                      <a:schemeClr val="bg1"/>
                    </a:solidFill>
                  </a:rPr>
                  <a:t>for high-energy neutrino study</a:t>
                </a:r>
              </a:p>
              <a:p>
                <a:pPr lvl="1"/>
                <a:r>
                  <a:rPr lang="en-GB" dirty="0">
                    <a:solidFill>
                      <a:srgbClr val="24FA14"/>
                    </a:solidFill>
                  </a:rPr>
                  <a:t>First direct observation of collider neutrinos </a:t>
                </a:r>
                <a:r>
                  <a:rPr lang="en-GB" dirty="0">
                    <a:solidFill>
                      <a:srgbClr val="FFFF00"/>
                    </a:solidFill>
                  </a:rPr>
                  <a:t>both on FASER and SND</a:t>
                </a:r>
              </a:p>
              <a:p>
                <a:pPr lvl="2"/>
                <a:r>
                  <a:rPr lang="en-GB" dirty="0">
                    <a:solidFill>
                      <a:srgbClr val="FFFF00"/>
                    </a:solidFill>
                  </a:rPr>
                  <a:t>153 </a:t>
                </a:r>
                <a14:m>
                  <m:oMath xmlns:m="http://schemas.openxmlformats.org/officeDocument/2006/math">
                    <m:sSub>
                      <m:sSubPr>
                        <m:ctrlPr>
                          <a:rPr lang="en-CH" i="1" dirty="0" smtClean="0">
                            <a:solidFill>
                              <a:srgbClr val="FFFF00"/>
                            </a:solidFill>
                            <a:latin typeface="Cambria Math" panose="02040503050406030204" pitchFamily="18" charset="0"/>
                          </a:rPr>
                        </m:ctrlPr>
                      </m:sSubPr>
                      <m:e>
                        <m:r>
                          <a:rPr lang="en-CH" b="0" i="1" dirty="0">
                            <a:solidFill>
                              <a:srgbClr val="FFFF00"/>
                            </a:solidFill>
                            <a:latin typeface="Cambria Math" panose="02040503050406030204" pitchFamily="18" charset="0"/>
                            <a:ea typeface="Cambria Math" panose="02040503050406030204" pitchFamily="18" charset="0"/>
                          </a:rPr>
                          <m:t>𝜈</m:t>
                        </m:r>
                      </m:e>
                      <m:sub>
                        <m:r>
                          <a:rPr lang="en-CH" b="0" i="1" dirty="0" smtClean="0">
                            <a:solidFill>
                              <a:srgbClr val="FFFF00"/>
                            </a:solidFill>
                            <a:latin typeface="Cambria Math" panose="02040503050406030204" pitchFamily="18" charset="0"/>
                            <a:ea typeface="Cambria Math" panose="02040503050406030204" pitchFamily="18" charset="0"/>
                          </a:rPr>
                          <m:t>𝜇</m:t>
                        </m:r>
                      </m:sub>
                    </m:sSub>
                    <m:r>
                      <a:rPr lang="en-US" b="0" i="1" dirty="0">
                        <a:solidFill>
                          <a:srgbClr val="FFFF00"/>
                        </a:solidFill>
                        <a:latin typeface="Cambria Math" panose="02040503050406030204" pitchFamily="18" charset="0"/>
                      </a:rPr>
                      <m:t>𝐶𝐶</m:t>
                    </m:r>
                  </m:oMath>
                </a14:m>
                <a:r>
                  <a:rPr lang="en-GB" dirty="0">
                    <a:solidFill>
                      <a:schemeClr val="bg1"/>
                    </a:solidFill>
                  </a:rPr>
                  <a:t> interactions in FASER spectrometer</a:t>
                </a:r>
              </a:p>
              <a:p>
                <a:pPr lvl="2"/>
                <a:r>
                  <a:rPr lang="en-GB" dirty="0">
                    <a:solidFill>
                      <a:srgbClr val="FFFF00"/>
                    </a:solidFill>
                  </a:rPr>
                  <a:t>32 </a:t>
                </a:r>
                <a14:m>
                  <m:oMath xmlns:m="http://schemas.openxmlformats.org/officeDocument/2006/math">
                    <m:sSub>
                      <m:sSubPr>
                        <m:ctrlPr>
                          <a:rPr lang="en-CH" i="1" dirty="0" smtClean="0">
                            <a:solidFill>
                              <a:srgbClr val="FFFF00"/>
                            </a:solidFill>
                            <a:latin typeface="Cambria Math" panose="02040503050406030204" pitchFamily="18" charset="0"/>
                          </a:rPr>
                        </m:ctrlPr>
                      </m:sSubPr>
                      <m:e>
                        <m:r>
                          <a:rPr lang="en-CH" b="0" i="1" dirty="0">
                            <a:solidFill>
                              <a:srgbClr val="FFFF00"/>
                            </a:solidFill>
                            <a:latin typeface="Cambria Math" panose="02040503050406030204" pitchFamily="18" charset="0"/>
                            <a:ea typeface="Cambria Math" panose="02040503050406030204" pitchFamily="18" charset="0"/>
                          </a:rPr>
                          <m:t>𝜈</m:t>
                        </m:r>
                      </m:e>
                      <m:sub>
                        <m:r>
                          <a:rPr lang="en-CH" b="0" i="1" dirty="0" smtClean="0">
                            <a:solidFill>
                              <a:srgbClr val="FFFF00"/>
                            </a:solidFill>
                            <a:latin typeface="Cambria Math" panose="02040503050406030204" pitchFamily="18" charset="0"/>
                            <a:ea typeface="Cambria Math" panose="02040503050406030204" pitchFamily="18" charset="0"/>
                          </a:rPr>
                          <m:t>𝜇</m:t>
                        </m:r>
                      </m:sub>
                    </m:sSub>
                    <m:r>
                      <a:rPr lang="en-US" b="0" i="1" dirty="0">
                        <a:solidFill>
                          <a:srgbClr val="FFFF00"/>
                        </a:solidFill>
                        <a:latin typeface="Cambria Math" panose="02040503050406030204" pitchFamily="18" charset="0"/>
                      </a:rPr>
                      <m:t>𝐶𝐶</m:t>
                    </m:r>
                  </m:oMath>
                </a14:m>
                <a:r>
                  <a:rPr lang="en-GB" dirty="0">
                    <a:solidFill>
                      <a:schemeClr val="bg1"/>
                    </a:solidFill>
                  </a:rPr>
                  <a:t> interactions in SND electronic detectors</a:t>
                </a:r>
              </a:p>
              <a:p>
                <a:pPr lvl="1"/>
                <a:r>
                  <a:rPr lang="en-GB" dirty="0">
                    <a:solidFill>
                      <a:srgbClr val="24FA14"/>
                    </a:solidFill>
                  </a:rPr>
                  <a:t>The first measurement of </a:t>
                </a:r>
                <a14:m>
                  <m:oMath xmlns:m="http://schemas.openxmlformats.org/officeDocument/2006/math">
                    <m:sSub>
                      <m:sSubPr>
                        <m:ctrlPr>
                          <a:rPr lang="en-CH" i="1" dirty="0">
                            <a:solidFill>
                              <a:srgbClr val="FFFF00"/>
                            </a:solidFill>
                            <a:latin typeface="Cambria Math" panose="02040503050406030204" pitchFamily="18" charset="0"/>
                          </a:rPr>
                        </m:ctrlPr>
                      </m:sSubPr>
                      <m:e>
                        <m:r>
                          <a:rPr lang="en-CH" i="1" dirty="0">
                            <a:solidFill>
                              <a:srgbClr val="FFFF00"/>
                            </a:solidFill>
                            <a:latin typeface="Cambria Math" panose="02040503050406030204" pitchFamily="18" charset="0"/>
                            <a:ea typeface="Cambria Math" panose="02040503050406030204" pitchFamily="18" charset="0"/>
                          </a:rPr>
                          <m:t>𝜈</m:t>
                        </m:r>
                      </m:e>
                      <m:sub>
                        <m:r>
                          <a:rPr lang="en-US" i="1" dirty="0">
                            <a:solidFill>
                              <a:srgbClr val="FFFF00"/>
                            </a:solidFill>
                            <a:latin typeface="Cambria Math" panose="02040503050406030204" pitchFamily="18" charset="0"/>
                            <a:ea typeface="Cambria Math" panose="02040503050406030204" pitchFamily="18" charset="0"/>
                          </a:rPr>
                          <m:t>𝑒</m:t>
                        </m:r>
                      </m:sub>
                    </m:sSub>
                    <m:r>
                      <a:rPr lang="en-US" i="1" dirty="0">
                        <a:solidFill>
                          <a:srgbClr val="FFFF00"/>
                        </a:solidFill>
                        <a:latin typeface="Cambria Math" panose="02040503050406030204" pitchFamily="18" charset="0"/>
                        <a:ea typeface="Cambria Math" panose="02040503050406030204" pitchFamily="18" charset="0"/>
                      </a:rPr>
                      <m:t>𝑁</m:t>
                    </m:r>
                  </m:oMath>
                </a14:m>
                <a:r>
                  <a:rPr lang="en-GB" dirty="0">
                    <a:solidFill>
                      <a:srgbClr val="FFFF00"/>
                    </a:solidFill>
                  </a:rPr>
                  <a:t> </a:t>
                </a:r>
                <a:r>
                  <a:rPr lang="en-GB" dirty="0">
                    <a:solidFill>
                      <a:srgbClr val="24FA14"/>
                    </a:solidFill>
                  </a:rPr>
                  <a:t>and </a:t>
                </a:r>
                <a14:m>
                  <m:oMath xmlns:m="http://schemas.openxmlformats.org/officeDocument/2006/math">
                    <m:sSub>
                      <m:sSubPr>
                        <m:ctrlPr>
                          <a:rPr lang="en-CH" i="1" dirty="0">
                            <a:solidFill>
                              <a:srgbClr val="FFFF00"/>
                            </a:solidFill>
                            <a:latin typeface="Cambria Math" panose="02040503050406030204" pitchFamily="18" charset="0"/>
                          </a:rPr>
                        </m:ctrlPr>
                      </m:sSubPr>
                      <m:e>
                        <m:r>
                          <a:rPr lang="en-CH" i="1" dirty="0">
                            <a:solidFill>
                              <a:srgbClr val="FFFF00"/>
                            </a:solidFill>
                            <a:latin typeface="Cambria Math" panose="02040503050406030204" pitchFamily="18" charset="0"/>
                            <a:ea typeface="Cambria Math" panose="02040503050406030204" pitchFamily="18" charset="0"/>
                          </a:rPr>
                          <m:t>𝜈</m:t>
                        </m:r>
                      </m:e>
                      <m:sub>
                        <m:r>
                          <a:rPr lang="en-CH" i="1" dirty="0">
                            <a:solidFill>
                              <a:srgbClr val="FFFF00"/>
                            </a:solidFill>
                            <a:latin typeface="Cambria Math" panose="02040503050406030204" pitchFamily="18" charset="0"/>
                            <a:ea typeface="Cambria Math" panose="02040503050406030204" pitchFamily="18" charset="0"/>
                          </a:rPr>
                          <m:t>𝜇</m:t>
                        </m:r>
                      </m:sub>
                    </m:sSub>
                    <m:r>
                      <a:rPr lang="en-US" i="1" dirty="0">
                        <a:solidFill>
                          <a:srgbClr val="FFFF00"/>
                        </a:solidFill>
                        <a:latin typeface="Cambria Math" panose="02040503050406030204" pitchFamily="18" charset="0"/>
                        <a:ea typeface="Cambria Math" panose="02040503050406030204" pitchFamily="18" charset="0"/>
                      </a:rPr>
                      <m:t>𝑁</m:t>
                    </m:r>
                  </m:oMath>
                </a14:m>
                <a:r>
                  <a:rPr lang="en-GB" dirty="0">
                    <a:solidFill>
                      <a:srgbClr val="FFFF00"/>
                    </a:solidFill>
                  </a:rPr>
                  <a:t> charged current interaction </a:t>
                </a:r>
                <a:r>
                  <a:rPr lang="en-GB" dirty="0">
                    <a:solidFill>
                      <a:srgbClr val="24FA14"/>
                    </a:solidFill>
                  </a:rPr>
                  <a:t>cross-sections by FASER</a:t>
                </a:r>
                <a14:m>
                  <m:oMath xmlns:m="http://schemas.openxmlformats.org/officeDocument/2006/math">
                    <m:r>
                      <a:rPr lang="en-CH" i="1">
                        <a:solidFill>
                          <a:srgbClr val="24FA14"/>
                        </a:solidFill>
                        <a:latin typeface="Cambria Math" panose="02040503050406030204" pitchFamily="18" charset="0"/>
                        <a:ea typeface="Cambria Math" panose="02040503050406030204" pitchFamily="18" charset="0"/>
                      </a:rPr>
                      <m:t>𝜈</m:t>
                    </m:r>
                  </m:oMath>
                </a14:m>
                <a:r>
                  <a:rPr lang="en-GB" dirty="0">
                    <a:solidFill>
                      <a:srgbClr val="24FA14"/>
                    </a:solidFill>
                  </a:rPr>
                  <a:t> </a:t>
                </a:r>
              </a:p>
              <a:p>
                <a:pPr lvl="2"/>
                <a:r>
                  <a:rPr lang="en-GB" dirty="0">
                    <a:solidFill>
                      <a:schemeClr val="bg1"/>
                    </a:solidFill>
                  </a:rPr>
                  <a:t>Observing for the first time </a:t>
                </a:r>
                <a:r>
                  <a:rPr lang="en-GB" dirty="0">
                    <a:solidFill>
                      <a:srgbClr val="FFFF00"/>
                    </a:solidFill>
                  </a:rPr>
                  <a:t>the highest energy, 1.5 </a:t>
                </a:r>
                <a:r>
                  <a:rPr lang="en-GB" dirty="0" err="1">
                    <a:solidFill>
                      <a:srgbClr val="FFFF00"/>
                    </a:solidFill>
                  </a:rPr>
                  <a:t>TeV</a:t>
                </a:r>
                <a:r>
                  <a:rPr lang="en-GB" dirty="0">
                    <a:solidFill>
                      <a:srgbClr val="FFFF00"/>
                    </a:solidFill>
                  </a:rPr>
                  <a:t>, </a:t>
                </a:r>
                <a14:m>
                  <m:oMath xmlns:m="http://schemas.openxmlformats.org/officeDocument/2006/math">
                    <m:sSub>
                      <m:sSubPr>
                        <m:ctrlPr>
                          <a:rPr lang="en-CH" i="1" dirty="0" smtClean="0">
                            <a:solidFill>
                              <a:srgbClr val="FFFF00"/>
                            </a:solidFill>
                            <a:latin typeface="Cambria Math" panose="02040503050406030204" pitchFamily="18" charset="0"/>
                          </a:rPr>
                        </m:ctrlPr>
                      </m:sSubPr>
                      <m:e>
                        <m:r>
                          <a:rPr lang="en-CH" b="0" i="1" dirty="0">
                            <a:solidFill>
                              <a:srgbClr val="FFFF00"/>
                            </a:solidFill>
                            <a:latin typeface="Cambria Math" panose="02040503050406030204" pitchFamily="18" charset="0"/>
                            <a:ea typeface="Cambria Math" panose="02040503050406030204" pitchFamily="18" charset="0"/>
                          </a:rPr>
                          <m:t>𝜈</m:t>
                        </m:r>
                      </m:e>
                      <m:sub>
                        <m:r>
                          <a:rPr lang="en-US" b="0" i="1" dirty="0" smtClean="0">
                            <a:solidFill>
                              <a:srgbClr val="FFFF00"/>
                            </a:solidFill>
                            <a:latin typeface="Cambria Math" panose="02040503050406030204" pitchFamily="18" charset="0"/>
                            <a:ea typeface="Cambria Math" panose="02040503050406030204" pitchFamily="18" charset="0"/>
                          </a:rPr>
                          <m:t>𝑒</m:t>
                        </m:r>
                      </m:sub>
                    </m:sSub>
                    <m:r>
                      <a:rPr lang="en-US" b="0" i="1" dirty="0">
                        <a:solidFill>
                          <a:srgbClr val="FFFF00"/>
                        </a:solidFill>
                        <a:latin typeface="Cambria Math" panose="02040503050406030204" pitchFamily="18" charset="0"/>
                      </a:rPr>
                      <m:t>𝐶𝐶</m:t>
                    </m:r>
                  </m:oMath>
                </a14:m>
                <a:r>
                  <a:rPr lang="en-CH" dirty="0">
                    <a:solidFill>
                      <a:srgbClr val="FFFF00"/>
                    </a:solidFill>
                  </a:rPr>
                  <a:t> interaction  </a:t>
                </a:r>
                <a:endParaRPr lang="en-GB" dirty="0">
                  <a:solidFill>
                    <a:schemeClr val="bg1"/>
                  </a:solidFill>
                </a:endParaRPr>
              </a:p>
              <a:p>
                <a:pPr lvl="2"/>
                <a:r>
                  <a:rPr lang="en-US" dirty="0">
                    <a:solidFill>
                      <a:srgbClr val="FFFF00"/>
                    </a:solidFill>
                  </a:rPr>
                  <a:t>4</a:t>
                </a:r>
                <a:r>
                  <a:rPr lang="en-CH">
                    <a:solidFill>
                      <a:srgbClr val="FFFF00"/>
                    </a:solidFill>
                  </a:rPr>
                  <a:t> </a:t>
                </a:r>
                <a14:m>
                  <m:oMath xmlns:m="http://schemas.openxmlformats.org/officeDocument/2006/math">
                    <m:sSub>
                      <m:sSubPr>
                        <m:ctrlPr>
                          <a:rPr lang="en-CH" i="1" dirty="0" smtClean="0">
                            <a:solidFill>
                              <a:srgbClr val="FFFF00"/>
                            </a:solidFill>
                            <a:latin typeface="Cambria Math" panose="02040503050406030204" pitchFamily="18" charset="0"/>
                          </a:rPr>
                        </m:ctrlPr>
                      </m:sSubPr>
                      <m:e>
                        <m:r>
                          <a:rPr lang="en-CH" b="0" i="1" dirty="0">
                            <a:solidFill>
                              <a:srgbClr val="FFFF00"/>
                            </a:solidFill>
                            <a:latin typeface="Cambria Math" panose="02040503050406030204" pitchFamily="18" charset="0"/>
                            <a:ea typeface="Cambria Math" panose="02040503050406030204" pitchFamily="18" charset="0"/>
                          </a:rPr>
                          <m:t>𝜈</m:t>
                        </m:r>
                      </m:e>
                      <m:sub>
                        <m:r>
                          <a:rPr lang="en-US" b="0" i="1" dirty="0" smtClean="0">
                            <a:solidFill>
                              <a:srgbClr val="FFFF00"/>
                            </a:solidFill>
                            <a:latin typeface="Cambria Math" panose="02040503050406030204" pitchFamily="18" charset="0"/>
                            <a:ea typeface="Cambria Math" panose="02040503050406030204" pitchFamily="18" charset="0"/>
                          </a:rPr>
                          <m:t>𝑒</m:t>
                        </m:r>
                      </m:sub>
                    </m:sSub>
                    <m:r>
                      <a:rPr lang="en-US" b="0" i="1" dirty="0">
                        <a:solidFill>
                          <a:srgbClr val="FFFF00"/>
                        </a:solidFill>
                        <a:latin typeface="Cambria Math" panose="02040503050406030204" pitchFamily="18" charset="0"/>
                      </a:rPr>
                      <m:t>𝐶𝐶</m:t>
                    </m:r>
                  </m:oMath>
                </a14:m>
                <a:r>
                  <a:rPr lang="en-GB" dirty="0">
                    <a:solidFill>
                      <a:schemeClr val="bg1"/>
                    </a:solidFill>
                  </a:rPr>
                  <a:t> and </a:t>
                </a:r>
                <a:r>
                  <a:rPr lang="en-GB" dirty="0">
                    <a:solidFill>
                      <a:srgbClr val="FFFF00"/>
                    </a:solidFill>
                  </a:rPr>
                  <a:t>8</a:t>
                </a:r>
                <a:r>
                  <a:rPr lang="en-GB" dirty="0">
                    <a:solidFill>
                      <a:schemeClr val="bg1"/>
                    </a:solidFill>
                  </a:rPr>
                  <a:t> </a:t>
                </a:r>
                <a14:m>
                  <m:oMath xmlns:m="http://schemas.openxmlformats.org/officeDocument/2006/math">
                    <m:sSub>
                      <m:sSubPr>
                        <m:ctrlPr>
                          <a:rPr lang="en-CH" i="1" dirty="0">
                            <a:solidFill>
                              <a:srgbClr val="FFFF00"/>
                            </a:solidFill>
                            <a:latin typeface="Cambria Math" panose="02040503050406030204" pitchFamily="18" charset="0"/>
                          </a:rPr>
                        </m:ctrlPr>
                      </m:sSubPr>
                      <m:e>
                        <m:r>
                          <a:rPr lang="en-CH" i="1" dirty="0">
                            <a:solidFill>
                              <a:srgbClr val="FFFF00"/>
                            </a:solidFill>
                            <a:latin typeface="Cambria Math" panose="02040503050406030204" pitchFamily="18" charset="0"/>
                            <a:ea typeface="Cambria Math" panose="02040503050406030204" pitchFamily="18" charset="0"/>
                          </a:rPr>
                          <m:t>𝜈</m:t>
                        </m:r>
                      </m:e>
                      <m:sub>
                        <m:r>
                          <a:rPr lang="en-CH" i="1" dirty="0">
                            <a:solidFill>
                              <a:srgbClr val="FFFF00"/>
                            </a:solidFill>
                            <a:latin typeface="Cambria Math" panose="02040503050406030204" pitchFamily="18" charset="0"/>
                            <a:ea typeface="Cambria Math" panose="02040503050406030204" pitchFamily="18" charset="0"/>
                          </a:rPr>
                          <m:t>𝜇</m:t>
                        </m:r>
                      </m:sub>
                    </m:sSub>
                    <m:r>
                      <a:rPr lang="en-US" i="1" dirty="0">
                        <a:solidFill>
                          <a:srgbClr val="FFFF00"/>
                        </a:solidFill>
                        <a:latin typeface="Cambria Math" panose="02040503050406030204" pitchFamily="18" charset="0"/>
                      </a:rPr>
                      <m:t>𝐶𝐶</m:t>
                    </m:r>
                  </m:oMath>
                </a14:m>
                <a:r>
                  <a:rPr lang="en-GB" dirty="0">
                    <a:solidFill>
                      <a:schemeClr val="bg1"/>
                    </a:solidFill>
                  </a:rPr>
                  <a:t> candidates observed in subset of </a:t>
                </a:r>
                <a:r>
                  <a:rPr lang="en-CH" dirty="0">
                    <a:solidFill>
                      <a:schemeClr val="bg1"/>
                    </a:solidFill>
                  </a:rPr>
                  <a:t>FASER</a:t>
                </a:r>
                <a14:m>
                  <m:oMath xmlns:m="http://schemas.openxmlformats.org/officeDocument/2006/math">
                    <m:r>
                      <a:rPr lang="en-CH" i="1">
                        <a:solidFill>
                          <a:schemeClr val="bg1"/>
                        </a:solidFill>
                        <a:latin typeface="Cambria Math" panose="02040503050406030204" pitchFamily="18" charset="0"/>
                        <a:ea typeface="Cambria Math" panose="02040503050406030204" pitchFamily="18" charset="0"/>
                      </a:rPr>
                      <m:t>𝜈</m:t>
                    </m:r>
                  </m:oMath>
                </a14:m>
                <a:r>
                  <a:rPr lang="en-GB" dirty="0">
                    <a:solidFill>
                      <a:schemeClr val="bg1"/>
                    </a:solidFill>
                  </a:rPr>
                  <a:t> data (2% of data)</a:t>
                </a:r>
              </a:p>
              <a:p>
                <a:pPr marL="285750" indent="-285750">
                  <a:buFont typeface="Arial" panose="020B0604020202020204" pitchFamily="34" charset="0"/>
                  <a:buChar char="•"/>
                </a:pPr>
                <a:endParaRPr lang="en-GB" sz="900" dirty="0">
                  <a:solidFill>
                    <a:schemeClr val="bg1"/>
                  </a:solidFill>
                </a:endParaRPr>
              </a:p>
              <a:p>
                <a:pPr marL="285750" indent="-285750">
                  <a:buFont typeface="Arial" panose="020B0604020202020204" pitchFamily="34" charset="0"/>
                  <a:buChar char="•"/>
                </a:pPr>
                <a:r>
                  <a:rPr lang="en-GB" dirty="0">
                    <a:solidFill>
                      <a:schemeClr val="bg1"/>
                    </a:solidFill>
                  </a:rPr>
                  <a:t>Search for </a:t>
                </a:r>
                <a:r>
                  <a:rPr lang="en-GB" dirty="0">
                    <a:solidFill>
                      <a:srgbClr val="FFFF00"/>
                    </a:solidFill>
                  </a:rPr>
                  <a:t>long-lived particles beyond standard model</a:t>
                </a:r>
                <a:r>
                  <a:rPr lang="en-GB" dirty="0">
                    <a:solidFill>
                      <a:schemeClr val="bg1"/>
                    </a:solidFill>
                  </a:rPr>
                  <a:t>:</a:t>
                </a:r>
              </a:p>
              <a:p>
                <a:pPr marL="742950" lvl="1" indent="-285750">
                  <a:buFont typeface="Arial" panose="020B0604020202020204" pitchFamily="34" charset="0"/>
                  <a:buChar char="•"/>
                </a:pPr>
                <a:r>
                  <a:rPr lang="en-GB" dirty="0">
                    <a:solidFill>
                      <a:schemeClr val="bg1"/>
                    </a:solidFill>
                  </a:rPr>
                  <a:t>First results for “</a:t>
                </a:r>
                <a:r>
                  <a:rPr lang="en-GB" dirty="0">
                    <a:solidFill>
                      <a:srgbClr val="24FA14"/>
                    </a:solidFill>
                  </a:rPr>
                  <a:t>Dark Photon</a:t>
                </a:r>
                <a:r>
                  <a:rPr lang="en-GB" dirty="0">
                    <a:solidFill>
                      <a:schemeClr val="bg1"/>
                    </a:solidFill>
                  </a:rPr>
                  <a:t>” and “</a:t>
                </a:r>
                <a:r>
                  <a:rPr lang="en-GB" dirty="0">
                    <a:solidFill>
                      <a:srgbClr val="24FA14"/>
                    </a:solidFill>
                  </a:rPr>
                  <a:t>Axion-like Particles</a:t>
                </a:r>
                <a:r>
                  <a:rPr lang="en-GB" dirty="0">
                    <a:solidFill>
                      <a:schemeClr val="bg1"/>
                    </a:solidFill>
                  </a:rPr>
                  <a:t>” search by FASER</a:t>
                </a:r>
              </a:p>
              <a:p>
                <a:pPr marL="285750" indent="-285750">
                  <a:buFont typeface="Arial" panose="020B0604020202020204" pitchFamily="34" charset="0"/>
                  <a:buChar char="•"/>
                </a:pPr>
                <a:endParaRPr lang="en-US" sz="900" dirty="0">
                  <a:solidFill>
                    <a:schemeClr val="bg1"/>
                  </a:solidFill>
                </a:endParaRPr>
              </a:p>
              <a:p>
                <a:pPr marL="285750" indent="-285750">
                  <a:buFont typeface="Arial" panose="020B0604020202020204" pitchFamily="34" charset="0"/>
                  <a:buChar char="•"/>
                </a:pPr>
                <a:r>
                  <a:rPr lang="en-US" dirty="0">
                    <a:solidFill>
                      <a:schemeClr val="bg1"/>
                    </a:solidFill>
                  </a:rPr>
                  <a:t>Both experiment will continue their exploration at LHC Run4</a:t>
                </a:r>
              </a:p>
            </p:txBody>
          </p:sp>
        </mc:Choice>
        <mc:Fallback>
          <p:sp>
            <p:nvSpPr>
              <p:cNvPr id="5" name="TextBox 4">
                <a:extLst>
                  <a:ext uri="{FF2B5EF4-FFF2-40B4-BE49-F238E27FC236}">
                    <a16:creationId xmlns:a16="http://schemas.microsoft.com/office/drawing/2014/main" id="{C0B1831D-0C8E-6D60-3945-4C895F15B9F1}"/>
                  </a:ext>
                </a:extLst>
              </p:cNvPr>
              <p:cNvSpPr txBox="1">
                <a:spLocks noRot="1" noChangeAspect="1" noMove="1" noResize="1" noEditPoints="1" noAdjustHandles="1" noChangeArrowheads="1" noChangeShapeType="1" noTextEdit="1"/>
              </p:cNvSpPr>
              <p:nvPr/>
            </p:nvSpPr>
            <p:spPr>
              <a:xfrm>
                <a:off x="335494" y="560229"/>
                <a:ext cx="9582312" cy="5444567"/>
              </a:xfrm>
              <a:prstGeom prst="rect">
                <a:avLst/>
              </a:prstGeom>
              <a:blipFill>
                <a:blip r:embed="rId2"/>
                <a:stretch>
                  <a:fillRect l="-397" t="-699" r="-132" b="-1166"/>
                </a:stretch>
              </a:blipFill>
            </p:spPr>
            <p:txBody>
              <a:bodyPr/>
              <a:lstStyle/>
              <a:p>
                <a:r>
                  <a:rPr lang="en-US">
                    <a:noFill/>
                  </a:rPr>
                  <a:t> </a:t>
                </a:r>
              </a:p>
            </p:txBody>
          </p:sp>
        </mc:Fallback>
      </mc:AlternateContent>
    </p:spTree>
    <p:extLst>
      <p:ext uri="{BB962C8B-B14F-4D97-AF65-F5344CB8AC3E}">
        <p14:creationId xmlns:p14="http://schemas.microsoft.com/office/powerpoint/2010/main" val="2185149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21</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738B95AB-9C4B-5F68-F060-1142D21734FA}"/>
              </a:ext>
            </a:extLst>
          </p:cNvPr>
          <p:cNvSpPr txBox="1"/>
          <p:nvPr/>
        </p:nvSpPr>
        <p:spPr>
          <a:xfrm>
            <a:off x="3616960" y="1963981"/>
            <a:ext cx="3281668" cy="923330"/>
          </a:xfrm>
          <a:prstGeom prst="rect">
            <a:avLst/>
          </a:prstGeom>
          <a:noFill/>
        </p:spPr>
        <p:txBody>
          <a:bodyPr wrap="none" rtlCol="0">
            <a:spAutoFit/>
          </a:bodyPr>
          <a:lstStyle/>
          <a:p>
            <a:r>
              <a:rPr lang="en-US" sz="5400" b="1" dirty="0">
                <a:solidFill>
                  <a:srgbClr val="FF0000"/>
                </a:solidFill>
                <a:latin typeface="Snell Roundhand" panose="02000603080000090004" pitchFamily="2" charset="77"/>
                <a:cs typeface="Cochocib Script Latin Pro" panose="020F0502020204030204" pitchFamily="34" charset="0"/>
              </a:rPr>
              <a:t>Thank you</a:t>
            </a:r>
          </a:p>
        </p:txBody>
      </p:sp>
      <p:grpSp>
        <p:nvGrpSpPr>
          <p:cNvPr id="14" name="Group 13">
            <a:extLst>
              <a:ext uri="{FF2B5EF4-FFF2-40B4-BE49-F238E27FC236}">
                <a16:creationId xmlns:a16="http://schemas.microsoft.com/office/drawing/2014/main" id="{6006E420-632A-19E1-0232-66E89A1A7679}"/>
              </a:ext>
            </a:extLst>
          </p:cNvPr>
          <p:cNvGrpSpPr/>
          <p:nvPr/>
        </p:nvGrpSpPr>
        <p:grpSpPr>
          <a:xfrm>
            <a:off x="383858" y="4432354"/>
            <a:ext cx="10055858" cy="1312788"/>
            <a:chOff x="312447" y="2560691"/>
            <a:chExt cx="10055858" cy="1312788"/>
          </a:xfrm>
        </p:grpSpPr>
        <p:pic>
          <p:nvPicPr>
            <p:cNvPr id="5" name="Picture 4">
              <a:extLst>
                <a:ext uri="{FF2B5EF4-FFF2-40B4-BE49-F238E27FC236}">
                  <a16:creationId xmlns:a16="http://schemas.microsoft.com/office/drawing/2014/main" id="{89F68810-1E58-1795-4130-736B8F2B67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6208" y="3064202"/>
              <a:ext cx="1276138" cy="36479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A217ED75-C97A-C6BA-D84A-9AC68462A9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7695" y="3070406"/>
              <a:ext cx="2115708" cy="4015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a:extLst>
                <a:ext uri="{FF2B5EF4-FFF2-40B4-BE49-F238E27FC236}">
                  <a16:creationId xmlns:a16="http://schemas.microsoft.com/office/drawing/2014/main" id="{180CF98F-C722-B457-31A5-C3877399AD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279" y="2863829"/>
              <a:ext cx="1009650" cy="10096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科研費ロゴタイプMサイズ">
              <a:extLst>
                <a:ext uri="{FF2B5EF4-FFF2-40B4-BE49-F238E27FC236}">
                  <a16:creationId xmlns:a16="http://schemas.microsoft.com/office/drawing/2014/main" id="{1F5DE7DE-D8F3-98A8-D10E-7E6537F65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3170" y="3056928"/>
              <a:ext cx="1072767" cy="4561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6" descr="CERN Logo and symbol, meaning, history, PNG, brand">
              <a:extLst>
                <a:ext uri="{FF2B5EF4-FFF2-40B4-BE49-F238E27FC236}">
                  <a16:creationId xmlns:a16="http://schemas.microsoft.com/office/drawing/2014/main" id="{BFA71FE1-B31F-0B4A-EB0F-5AA3783A63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47" y="2943666"/>
              <a:ext cx="924576" cy="7811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a:extLst>
                <a:ext uri="{FF2B5EF4-FFF2-40B4-BE49-F238E27FC236}">
                  <a16:creationId xmlns:a16="http://schemas.microsoft.com/office/drawing/2014/main" id="{87D565D6-D2A2-8A44-D57F-94B479173E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6694" y="3007887"/>
              <a:ext cx="1871611" cy="4211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0" descr="NSF_Official_logo_High_Res_1200ppi">
              <a:extLst>
                <a:ext uri="{FF2B5EF4-FFF2-40B4-BE49-F238E27FC236}">
                  <a16:creationId xmlns:a16="http://schemas.microsoft.com/office/drawing/2014/main" id="{6CB73277-5379-7C0E-DCF5-80D5DF2A103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5248" y="2841399"/>
              <a:ext cx="756259" cy="75625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2DCF38C-14A4-8F29-9EDA-1B3053E25B7B}"/>
                </a:ext>
              </a:extLst>
            </p:cNvPr>
            <p:cNvSpPr txBox="1"/>
            <p:nvPr/>
          </p:nvSpPr>
          <p:spPr>
            <a:xfrm>
              <a:off x="4195187" y="2560691"/>
              <a:ext cx="2115707" cy="369332"/>
            </a:xfrm>
            <a:prstGeom prst="rect">
              <a:avLst/>
            </a:prstGeom>
            <a:noFill/>
          </p:spPr>
          <p:txBody>
            <a:bodyPr wrap="none" rtlCol="0">
              <a:spAutoFit/>
            </a:bodyPr>
            <a:lstStyle/>
            <a:p>
              <a:r>
                <a:rPr lang="en-CH" dirty="0">
                  <a:solidFill>
                    <a:schemeClr val="bg1"/>
                  </a:solidFill>
                </a:rPr>
                <a:t>FASER supported by</a:t>
              </a:r>
            </a:p>
          </p:txBody>
        </p:sp>
      </p:grpSp>
    </p:spTree>
    <p:extLst>
      <p:ext uri="{BB962C8B-B14F-4D97-AF65-F5344CB8AC3E}">
        <p14:creationId xmlns:p14="http://schemas.microsoft.com/office/powerpoint/2010/main" val="147858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22</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738B95AB-9C4B-5F68-F060-1142D21734FA}"/>
              </a:ext>
            </a:extLst>
          </p:cNvPr>
          <p:cNvSpPr txBox="1"/>
          <p:nvPr/>
        </p:nvSpPr>
        <p:spPr>
          <a:xfrm>
            <a:off x="947451" y="4726236"/>
            <a:ext cx="1760675" cy="646331"/>
          </a:xfrm>
          <a:prstGeom prst="rect">
            <a:avLst/>
          </a:prstGeom>
          <a:noFill/>
        </p:spPr>
        <p:txBody>
          <a:bodyPr wrap="none" rtlCol="0">
            <a:spAutoFit/>
          </a:bodyPr>
          <a:lstStyle/>
          <a:p>
            <a:r>
              <a:rPr lang="en-US" sz="3600" b="1" dirty="0">
                <a:solidFill>
                  <a:schemeClr val="bg1"/>
                </a:solidFill>
              </a:rPr>
              <a:t>Back-Up</a:t>
            </a:r>
          </a:p>
        </p:txBody>
      </p:sp>
    </p:spTree>
    <p:extLst>
      <p:ext uri="{BB962C8B-B14F-4D97-AF65-F5344CB8AC3E}">
        <p14:creationId xmlns:p14="http://schemas.microsoft.com/office/powerpoint/2010/main" val="4160435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23</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17D169EE-7591-2E43-720A-6B7B11E69D4B}"/>
              </a:ext>
            </a:extLst>
          </p:cNvPr>
          <p:cNvSpPr txBox="1"/>
          <p:nvPr/>
        </p:nvSpPr>
        <p:spPr>
          <a:xfrm>
            <a:off x="267261" y="248799"/>
            <a:ext cx="10289051" cy="523220"/>
          </a:xfrm>
          <a:prstGeom prst="rect">
            <a:avLst/>
          </a:prstGeom>
          <a:noFill/>
        </p:spPr>
        <p:txBody>
          <a:bodyPr wrap="square" rtlCol="0">
            <a:spAutoFit/>
          </a:bodyPr>
          <a:lstStyle/>
          <a:p>
            <a:r>
              <a:rPr lang="en-US" sz="2800" b="1" dirty="0">
                <a:solidFill>
                  <a:srgbClr val="FF0000"/>
                </a:solidFill>
              </a:rPr>
              <a:t>Physics potential: </a:t>
            </a:r>
            <a:r>
              <a:rPr lang="en-US" sz="2800" b="1" dirty="0">
                <a:solidFill>
                  <a:srgbClr val="00B0F0"/>
                </a:solidFill>
              </a:rPr>
              <a:t>Beyond standard model physics</a:t>
            </a:r>
          </a:p>
        </p:txBody>
      </p:sp>
      <p:sp>
        <p:nvSpPr>
          <p:cNvPr id="5" name="Rectangle 4">
            <a:extLst>
              <a:ext uri="{FF2B5EF4-FFF2-40B4-BE49-F238E27FC236}">
                <a16:creationId xmlns:a16="http://schemas.microsoft.com/office/drawing/2014/main" id="{3C5252BE-0A8B-FE64-563A-A983AFA58EC1}"/>
              </a:ext>
            </a:extLst>
          </p:cNvPr>
          <p:cNvSpPr/>
          <p:nvPr/>
        </p:nvSpPr>
        <p:spPr>
          <a:xfrm>
            <a:off x="267260" y="772019"/>
            <a:ext cx="10159439" cy="2185214"/>
          </a:xfrm>
          <a:prstGeom prst="rect">
            <a:avLst/>
          </a:prstGeom>
        </p:spPr>
        <p:txBody>
          <a:bodyPr wrap="square">
            <a:spAutoFit/>
          </a:bodyPr>
          <a:lstStyle/>
          <a:p>
            <a:r>
              <a:rPr lang="en-US" b="1" dirty="0">
                <a:solidFill>
                  <a:schemeClr val="bg1"/>
                </a:solidFill>
              </a:rPr>
              <a:t>The tau neutrino flux is small in Standard Model. A </a:t>
            </a:r>
            <a:r>
              <a:rPr lang="en-US" b="1" dirty="0">
                <a:solidFill>
                  <a:srgbClr val="FFFF00"/>
                </a:solidFill>
              </a:rPr>
              <a:t>new light weakly coupled gauge bosons</a:t>
            </a:r>
            <a:r>
              <a:rPr lang="en-US" b="1" dirty="0">
                <a:solidFill>
                  <a:schemeClr val="bg1"/>
                </a:solidFill>
              </a:rPr>
              <a:t> decaying into tau neutrinos could significantly enhance the tau neutrino flux. </a:t>
            </a:r>
          </a:p>
          <a:p>
            <a:r>
              <a:rPr lang="en-US" sz="1400" b="1" dirty="0">
                <a:solidFill>
                  <a:srgbClr val="00B050"/>
                </a:solidFill>
              </a:rPr>
              <a:t>F. Kling, Phys. Rev. D 102, 015007 (2020), arXiv:2005.03594 </a:t>
            </a:r>
            <a:endParaRPr lang="en-US" sz="1400" b="1" dirty="0">
              <a:solidFill>
                <a:srgbClr val="00B050"/>
              </a:solidFill>
              <a:effectLst/>
            </a:endParaRPr>
          </a:p>
          <a:p>
            <a:endParaRPr lang="en-US" b="1" dirty="0">
              <a:solidFill>
                <a:schemeClr val="bg1"/>
              </a:solidFill>
            </a:endParaRPr>
          </a:p>
          <a:p>
            <a:r>
              <a:rPr lang="en-US" b="1" dirty="0">
                <a:solidFill>
                  <a:schemeClr val="bg1"/>
                </a:solidFill>
              </a:rPr>
              <a:t>In SM, no neutrino oscillations are expected. However, sterile neutrinos with mass ~40 eV can cause oscillations. FASER𝜈 could act as a short-baseline neutrino experiment. </a:t>
            </a:r>
            <a:r>
              <a:rPr lang="en-US" sz="1400" b="1" dirty="0">
                <a:solidFill>
                  <a:srgbClr val="00B050"/>
                </a:solidFill>
              </a:rPr>
              <a:t>FASER Collaboration, Eur. Phys. J. C 80 (2020) 61, arXiv:1908.02310 </a:t>
            </a:r>
            <a:endParaRPr lang="en-US" sz="1400" b="1" dirty="0">
              <a:solidFill>
                <a:srgbClr val="00B050"/>
              </a:solidFill>
              <a:effectLst/>
            </a:endParaRPr>
          </a:p>
          <a:p>
            <a:endParaRPr lang="en-US" b="1" dirty="0">
              <a:solidFill>
                <a:schemeClr val="bg1"/>
              </a:solidFill>
              <a:effectLst/>
            </a:endParaRPr>
          </a:p>
        </p:txBody>
      </p:sp>
      <p:pic>
        <p:nvPicPr>
          <p:cNvPr id="6" name="Picture 1" descr="page5image41669920">
            <a:extLst>
              <a:ext uri="{FF2B5EF4-FFF2-40B4-BE49-F238E27FC236}">
                <a16:creationId xmlns:a16="http://schemas.microsoft.com/office/drawing/2014/main" id="{CDF4A3B2-4EEF-DE30-62FB-11029A4577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3111" y="3227606"/>
            <a:ext cx="4061734" cy="2717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page5image41329600">
            <a:extLst>
              <a:ext uri="{FF2B5EF4-FFF2-40B4-BE49-F238E27FC236}">
                <a16:creationId xmlns:a16="http://schemas.microsoft.com/office/drawing/2014/main" id="{F5E80D22-0D18-4EB8-DFB2-D64B184EA9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161" y="3227606"/>
            <a:ext cx="3733800" cy="271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9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24</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EC0F5D8D-798F-6779-C70D-446EC5176299}"/>
              </a:ext>
            </a:extLst>
          </p:cNvPr>
          <p:cNvSpPr txBox="1"/>
          <p:nvPr/>
        </p:nvSpPr>
        <p:spPr>
          <a:xfrm>
            <a:off x="267261" y="248799"/>
            <a:ext cx="10289051" cy="523220"/>
          </a:xfrm>
          <a:prstGeom prst="rect">
            <a:avLst/>
          </a:prstGeom>
          <a:noFill/>
        </p:spPr>
        <p:txBody>
          <a:bodyPr wrap="square" rtlCol="0">
            <a:spAutoFit/>
          </a:bodyPr>
          <a:lstStyle/>
          <a:p>
            <a:r>
              <a:rPr lang="en-US" sz="2800" b="1" dirty="0">
                <a:solidFill>
                  <a:srgbClr val="FF0000"/>
                </a:solidFill>
              </a:rPr>
              <a:t>Lepton </a:t>
            </a:r>
            <a:r>
              <a:rPr lang="en-US" sz="2800" b="1" dirty="0" err="1">
                <a:solidFill>
                  <a:srgbClr val="FF0000"/>
                </a:solidFill>
              </a:rPr>
              <a:t>Flavour</a:t>
            </a:r>
            <a:r>
              <a:rPr lang="en-US" sz="2800" b="1" dirty="0">
                <a:solidFill>
                  <a:srgbClr val="FF0000"/>
                </a:solidFill>
              </a:rPr>
              <a:t> Universality tests</a:t>
            </a:r>
            <a:endParaRPr lang="en-US" sz="2800" b="1" dirty="0">
              <a:solidFill>
                <a:srgbClr val="00B0F0"/>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6DAB031-4BF7-A512-7D77-109F330216D7}"/>
                  </a:ext>
                </a:extLst>
              </p:cNvPr>
              <p:cNvSpPr txBox="1"/>
              <p:nvPr/>
            </p:nvSpPr>
            <p:spPr>
              <a:xfrm>
                <a:off x="1" y="1028814"/>
                <a:ext cx="7632699" cy="331513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Charm hadron decays contribute to the flux of all three types of neutrinos</a:t>
                </a:r>
              </a:p>
              <a:p>
                <a:pPr marL="742950" lvl="1" indent="-285750">
                  <a:buFont typeface="Arial" panose="020B0604020202020204" pitchFamily="34" charset="0"/>
                  <a:buChar char="•"/>
                </a:pPr>
                <a:r>
                  <a:rPr lang="en-US" dirty="0">
                    <a:solidFill>
                      <a:schemeClr val="bg1"/>
                    </a:solidFill>
                  </a:rPr>
                  <a:t>Being at off-axis SND would get more neutrinos from charm hadron decays</a:t>
                </a:r>
              </a:p>
              <a:p>
                <a:pPr marL="742950" lvl="1" indent="-285750">
                  <a:buFont typeface="Arial" panose="020B0604020202020204" pitchFamily="34" charset="0"/>
                  <a:buChar char="•"/>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𝜏</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𝜏</m:t>
                        </m:r>
                      </m:sub>
                    </m:sSub>
                  </m:oMath>
                </a14:m>
                <a:r>
                  <a:rPr lang="en-US" dirty="0">
                    <a:solidFill>
                      <a:schemeClr val="bg1"/>
                    </a:solidFill>
                  </a:rPr>
                  <a:t> produced in </a:t>
                </a:r>
                <a14:m>
                  <m:oMath xmlns:m="http://schemas.openxmlformats.org/officeDocument/2006/math">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𝐷</m:t>
                        </m:r>
                      </m:e>
                      <m:sub>
                        <m:r>
                          <a:rPr lang="en-US" i="1">
                            <a:solidFill>
                              <a:schemeClr val="bg1"/>
                            </a:solidFill>
                            <a:latin typeface="Cambria Math" panose="02040503050406030204" pitchFamily="18" charset="0"/>
                          </a:rPr>
                          <m:t>𝑠</m:t>
                        </m:r>
                      </m:sub>
                    </m:sSub>
                    <m:r>
                      <a:rPr lang="en-US" i="1">
                        <a:solidFill>
                          <a:schemeClr val="bg1"/>
                        </a:solidFill>
                        <a:latin typeface="Cambria Math" panose="02040503050406030204" pitchFamily="18" charset="0"/>
                        <a:ea typeface="Cambria Math" panose="02040503050406030204" pitchFamily="18" charset="0"/>
                      </a:rPr>
                      <m:t>→</m:t>
                    </m:r>
                    <m:r>
                      <a:rPr lang="en-US" i="1" smtClean="0">
                        <a:solidFill>
                          <a:schemeClr val="bg1"/>
                        </a:solidFill>
                        <a:latin typeface="Cambria Math" panose="02040503050406030204" pitchFamily="18" charset="0"/>
                        <a:ea typeface="Cambria Math" panose="02040503050406030204" pitchFamily="18" charset="0"/>
                      </a:rPr>
                      <m:t>𝜏</m:t>
                    </m:r>
                    <m:r>
                      <a:rPr lang="en-US" b="0" i="1" smtClean="0">
                        <a:solidFill>
                          <a:schemeClr val="bg1"/>
                        </a:solidFill>
                        <a:latin typeface="Cambria Math" panose="02040503050406030204" pitchFamily="18" charset="0"/>
                        <a:ea typeface="Cambria Math" panose="02040503050406030204" pitchFamily="18" charset="0"/>
                      </a:rPr>
                      <m:t> </m:t>
                    </m:r>
                    <m:sSub>
                      <m:sSubPr>
                        <m:ctrlPr>
                          <a:rPr lang="en-US" i="1">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a:solidFill>
                              <a:schemeClr val="bg1"/>
                            </a:solidFill>
                            <a:latin typeface="Cambria Math" panose="02040503050406030204" pitchFamily="18" charset="0"/>
                            <a:ea typeface="Cambria Math" panose="02040503050406030204" pitchFamily="18" charset="0"/>
                          </a:rPr>
                          <m:t>𝜏</m:t>
                        </m:r>
                      </m:sub>
                    </m:sSub>
                  </m:oMath>
                </a14:m>
                <a:r>
                  <a:rPr lang="en-US" dirty="0">
                    <a:solidFill>
                      <a:schemeClr val="bg1"/>
                    </a:solidFill>
                  </a:rPr>
                  <a:t> and subsequent decay of </a:t>
                </a:r>
                <a14:m>
                  <m:oMath xmlns:m="http://schemas.openxmlformats.org/officeDocument/2006/math">
                    <m:r>
                      <a:rPr lang="en-US" i="1">
                        <a:solidFill>
                          <a:schemeClr val="bg1"/>
                        </a:solidFill>
                        <a:latin typeface="Cambria Math" panose="02040503050406030204" pitchFamily="18" charset="0"/>
                        <a:ea typeface="Cambria Math" panose="02040503050406030204" pitchFamily="18" charset="0"/>
                      </a:rPr>
                      <m:t>𝜏</m:t>
                    </m:r>
                  </m:oMath>
                </a14:m>
                <a:r>
                  <a:rPr lang="en-US" dirty="0">
                    <a:solidFill>
                      <a:schemeClr val="bg1"/>
                    </a:solidFill>
                  </a:rPr>
                  <a:t> lepton</a:t>
                </a:r>
              </a:p>
              <a:p>
                <a:pPr marL="742950" lvl="1" indent="-285750">
                  <a:buFont typeface="Arial" panose="020B0604020202020204" pitchFamily="34" charset="0"/>
                  <a:buChar char="•"/>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𝑒</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𝑒</m:t>
                        </m:r>
                      </m:sub>
                    </m:sSub>
                  </m:oMath>
                </a14:m>
                <a:r>
                  <a:rPr lang="en-US" dirty="0">
                    <a:solidFill>
                      <a:schemeClr val="bg1"/>
                    </a:solidFill>
                  </a:rPr>
                  <a:t> produced in the decay of all charmed hadrons: </a:t>
                </a:r>
                <a14:m>
                  <m:oMath xmlns:m="http://schemas.openxmlformats.org/officeDocument/2006/math">
                    <m:r>
                      <a:rPr lang="en-US" b="0" i="1" smtClean="0">
                        <a:solidFill>
                          <a:schemeClr val="bg1"/>
                        </a:solidFill>
                        <a:latin typeface="Cambria Math" panose="02040503050406030204" pitchFamily="18" charset="0"/>
                      </a:rPr>
                      <m:t>𝐷</m:t>
                    </m:r>
                    <m:r>
                      <a:rPr lang="en-US" b="0" i="1" smtClean="0">
                        <a:solidFill>
                          <a:schemeClr val="bg1"/>
                        </a:solidFill>
                        <a:latin typeface="Cambria Math" panose="02040503050406030204" pitchFamily="18" charset="0"/>
                      </a:rPr>
                      <m:t>, </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𝐷</m:t>
                        </m:r>
                      </m:e>
                      <m:sup>
                        <m:r>
                          <a:rPr lang="en-US" b="0" i="1" smtClean="0">
                            <a:solidFill>
                              <a:schemeClr val="bg1"/>
                            </a:solidFill>
                            <a:latin typeface="Cambria Math" panose="02040503050406030204" pitchFamily="18" charset="0"/>
                          </a:rPr>
                          <m:t>0</m:t>
                        </m:r>
                      </m:sup>
                    </m:sSup>
                    <m:r>
                      <a:rPr lang="en-US" b="0" i="1" smtClean="0">
                        <a:solidFill>
                          <a:schemeClr val="bg1"/>
                        </a:solidFill>
                        <a:latin typeface="Cambria Math" panose="02040503050406030204" pitchFamily="18" charset="0"/>
                      </a:rPr>
                      <m:t>, </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𝑠</m:t>
                        </m:r>
                      </m:sub>
                    </m:sSub>
                  </m:oMath>
                </a14:m>
                <a:r>
                  <a:rPr lang="en-US" dirty="0">
                    <a:solidFill>
                      <a:schemeClr val="bg1"/>
                    </a:solidFill>
                  </a:rPr>
                  <a:t> and </a:t>
                </a:r>
                <a14:m>
                  <m:oMath xmlns:m="http://schemas.openxmlformats.org/officeDocument/2006/math">
                    <m:sSub>
                      <m:sSubPr>
                        <m:ctrlPr>
                          <a:rPr lang="en-US" i="1" smtClean="0">
                            <a:solidFill>
                              <a:schemeClr val="bg1"/>
                            </a:solidFill>
                            <a:latin typeface="Cambria Math" panose="02040503050406030204" pitchFamily="18" charset="0"/>
                          </a:rPr>
                        </m:ctrlPr>
                      </m:sSubPr>
                      <m:e>
                        <m:r>
                          <m:rPr>
                            <m:sty m:val="p"/>
                          </m:rPr>
                          <a:rPr lang="el-GR" i="1" smtClean="0">
                            <a:solidFill>
                              <a:schemeClr val="bg1"/>
                            </a:solidFill>
                            <a:latin typeface="Cambria Math" panose="02040503050406030204" pitchFamily="18" charset="0"/>
                            <a:ea typeface="Cambria Math" panose="02040503050406030204" pitchFamily="18" charset="0"/>
                          </a:rPr>
                          <m:t>Λ</m:t>
                        </m:r>
                      </m:e>
                      <m:sub>
                        <m:r>
                          <a:rPr lang="en-US" b="0" i="1" smtClean="0">
                            <a:solidFill>
                              <a:schemeClr val="bg1"/>
                            </a:solidFill>
                            <a:latin typeface="Cambria Math" panose="02040503050406030204" pitchFamily="18" charset="0"/>
                          </a:rPr>
                          <m:t>𝑐</m:t>
                        </m:r>
                      </m:sub>
                    </m:sSub>
                  </m:oMath>
                </a14:m>
                <a:endParaRPr lang="en-US" dirty="0">
                  <a:solidFill>
                    <a:schemeClr val="bg1"/>
                  </a:solidFill>
                </a:endParaRPr>
              </a:p>
              <a:p>
                <a:pPr marL="742950" lvl="1" indent="-285750">
                  <a:buFont typeface="Arial" panose="020B0604020202020204" pitchFamily="34" charset="0"/>
                  <a:buChar char="•"/>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𝜇</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𝜇</m:t>
                        </m:r>
                      </m:sub>
                    </m:sSub>
                  </m:oMath>
                </a14:m>
                <a:r>
                  <a:rPr lang="en-US" dirty="0">
                    <a:solidFill>
                      <a:schemeClr val="bg1"/>
                    </a:solidFill>
                  </a:rPr>
                  <a:t> mainly produced in </a:t>
                </a:r>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𝜋</m:t>
                    </m:r>
                    <m:r>
                      <a:rPr lang="en-US" b="0" i="1" smtClean="0">
                        <a:solidFill>
                          <a:schemeClr val="bg1"/>
                        </a:solidFill>
                        <a:latin typeface="Cambria Math" panose="02040503050406030204" pitchFamily="18" charset="0"/>
                        <a:ea typeface="Cambria Math" panose="02040503050406030204" pitchFamily="18" charset="0"/>
                      </a:rPr>
                      <m:t>, </m:t>
                    </m:r>
                    <m:r>
                      <a:rPr lang="en-US" b="0" i="1" smtClean="0">
                        <a:solidFill>
                          <a:schemeClr val="bg1"/>
                        </a:solidFill>
                        <a:latin typeface="Cambria Math" panose="02040503050406030204" pitchFamily="18" charset="0"/>
                        <a:ea typeface="Cambria Math" panose="02040503050406030204" pitchFamily="18" charset="0"/>
                      </a:rPr>
                      <m:t>𝐾</m:t>
                    </m:r>
                  </m:oMath>
                </a14:m>
                <a:r>
                  <a:rPr lang="en-US" dirty="0">
                    <a:solidFill>
                      <a:schemeClr val="bg1"/>
                    </a:solidFill>
                  </a:rPr>
                  <a:t> decays</a:t>
                </a:r>
              </a:p>
              <a:p>
                <a:pPr marL="285750" indent="-285750">
                  <a:buFont typeface="Arial" panose="020B0604020202020204" pitchFamily="34" charset="0"/>
                  <a:buChar char="•"/>
                </a:pPr>
                <a:r>
                  <a:rPr lang="en-US" dirty="0">
                    <a:solidFill>
                      <a:schemeClr val="bg1"/>
                    </a:solidFill>
                  </a:rPr>
                  <a:t>Emulsion detector has excellent </a:t>
                </a:r>
                <a:r>
                  <a:rPr lang="en-US" dirty="0" err="1">
                    <a:solidFill>
                      <a:schemeClr val="bg1"/>
                    </a:solidFill>
                  </a:rPr>
                  <a:t>flavour</a:t>
                </a:r>
                <a:r>
                  <a:rPr lang="en-US" dirty="0">
                    <a:solidFill>
                      <a:schemeClr val="bg1"/>
                    </a:solidFill>
                  </a:rPr>
                  <a:t> identification capabilities</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Testing lepton </a:t>
                </a:r>
                <a:r>
                  <a:rPr lang="en-US" dirty="0" err="1">
                    <a:solidFill>
                      <a:schemeClr val="bg1"/>
                    </a:solidFill>
                  </a:rPr>
                  <a:t>flavour</a:t>
                </a:r>
                <a:r>
                  <a:rPr lang="en-US" dirty="0">
                    <a:solidFill>
                      <a:schemeClr val="bg1"/>
                    </a:solidFill>
                  </a:rPr>
                  <a:t> universality with neutrinos by studying the ratios of </a:t>
                </a:r>
              </a:p>
              <a:p>
                <a:r>
                  <a:rPr lang="en-US" dirty="0">
                    <a:solidFill>
                      <a:schemeClr val="bg1"/>
                    </a:solidFill>
                  </a:rPr>
                  <a:t>      event rates </a:t>
                </a:r>
                <a14:m>
                  <m:oMath xmlns:m="http://schemas.openxmlformats.org/officeDocument/2006/math">
                    <m:f>
                      <m:fPr>
                        <m:ctrlPr>
                          <a:rPr lang="en-US" i="1" smtClean="0">
                            <a:solidFill>
                              <a:schemeClr val="bg1"/>
                            </a:solidFill>
                            <a:latin typeface="Cambria Math" panose="02040503050406030204" pitchFamily="18" charset="0"/>
                          </a:rPr>
                        </m:ctrlPr>
                      </m:fPr>
                      <m:num>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rPr>
                              <m:t>𝑒</m:t>
                            </m:r>
                          </m:sub>
                        </m:sSub>
                      </m:num>
                      <m:den>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𝜇</m:t>
                            </m:r>
                          </m:sub>
                        </m:sSub>
                      </m:den>
                    </m:f>
                  </m:oMath>
                </a14:m>
                <a:r>
                  <a:rPr lang="en-US" dirty="0">
                    <a:solidFill>
                      <a:schemeClr val="bg1"/>
                    </a:solidFill>
                  </a:rPr>
                  <a:t>  and </a:t>
                </a:r>
                <a14:m>
                  <m:oMath xmlns:m="http://schemas.openxmlformats.org/officeDocument/2006/math">
                    <m:f>
                      <m:fPr>
                        <m:ctrlPr>
                          <a:rPr lang="en-US" i="1">
                            <a:solidFill>
                              <a:schemeClr val="bg1"/>
                            </a:solidFill>
                            <a:latin typeface="Cambria Math" panose="02040503050406030204" pitchFamily="18" charset="0"/>
                          </a:rPr>
                        </m:ctrlPr>
                      </m:fPr>
                      <m:num>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a:solidFill>
                                  <a:schemeClr val="bg1"/>
                                </a:solidFill>
                                <a:latin typeface="Cambria Math" panose="02040503050406030204" pitchFamily="18" charset="0"/>
                              </a:rPr>
                              <m:t>𝑒</m:t>
                            </m:r>
                          </m:sub>
                        </m:sSub>
                      </m:num>
                      <m:den>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𝜏</m:t>
                            </m:r>
                          </m:sub>
                        </m:sSub>
                      </m:den>
                    </m:f>
                  </m:oMath>
                </a14:m>
                <a:endParaRPr lang="en-US" dirty="0">
                  <a:solidFill>
                    <a:schemeClr val="bg1"/>
                  </a:solidFill>
                </a:endParaRPr>
              </a:p>
              <a:p>
                <a:endParaRPr lang="en-US" dirty="0">
                  <a:solidFill>
                    <a:schemeClr val="bg1"/>
                  </a:solidFill>
                </a:endParaRPr>
              </a:p>
            </p:txBody>
          </p:sp>
        </mc:Choice>
        <mc:Fallback xmlns="">
          <p:sp>
            <p:nvSpPr>
              <p:cNvPr id="5" name="TextBox 4">
                <a:extLst>
                  <a:ext uri="{FF2B5EF4-FFF2-40B4-BE49-F238E27FC236}">
                    <a16:creationId xmlns:a16="http://schemas.microsoft.com/office/drawing/2014/main" id="{36DAB031-4BF7-A512-7D77-109F330216D7}"/>
                  </a:ext>
                </a:extLst>
              </p:cNvPr>
              <p:cNvSpPr txBox="1">
                <a:spLocks noRot="1" noChangeAspect="1" noMove="1" noResize="1" noEditPoints="1" noAdjustHandles="1" noChangeArrowheads="1" noChangeShapeType="1" noTextEdit="1"/>
              </p:cNvSpPr>
              <p:nvPr/>
            </p:nvSpPr>
            <p:spPr>
              <a:xfrm>
                <a:off x="1" y="1028814"/>
                <a:ext cx="7632699" cy="3315138"/>
              </a:xfrm>
              <a:prstGeom prst="rect">
                <a:avLst/>
              </a:prstGeom>
              <a:blipFill>
                <a:blip r:embed="rId4"/>
                <a:stretch>
                  <a:fillRect l="-499" t="-11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B3EAAE9-D21D-82A9-47A2-758DB26852F8}"/>
                  </a:ext>
                </a:extLst>
              </p:cNvPr>
              <p:cNvSpPr txBox="1"/>
              <p:nvPr/>
            </p:nvSpPr>
            <p:spPr>
              <a:xfrm>
                <a:off x="267261" y="4366711"/>
                <a:ext cx="3566169" cy="77495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𝑅</m:t>
                          </m:r>
                        </m:e>
                        <m:sub>
                          <m:r>
                            <a:rPr lang="en-US" b="0" i="1" smtClean="0">
                              <a:solidFill>
                                <a:schemeClr val="bg1"/>
                              </a:solidFill>
                              <a:latin typeface="Cambria Math" panose="02040503050406030204" pitchFamily="18" charset="0"/>
                            </a:rPr>
                            <m:t>13</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𝑒</m:t>
                                  </m:r>
                                </m:sub>
                              </m:sSub>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𝜏</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𝜏</m:t>
                                  </m:r>
                                </m:sub>
                              </m:sSub>
                            </m:sub>
                          </m:sSub>
                        </m:den>
                      </m:f>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nary>
                            <m:naryPr>
                              <m:chr m:val="∑"/>
                              <m:limLoc m:val="subSup"/>
                              <m:supHide m:val="on"/>
                              <m:ctrlPr>
                                <a:rPr lang="en-US" b="0" i="1" smtClean="0">
                                  <a:solidFill>
                                    <a:schemeClr val="bg1"/>
                                  </a:solidFill>
                                  <a:latin typeface="Cambria Math" panose="02040503050406030204" pitchFamily="18" charset="0"/>
                                </a:rPr>
                              </m:ctrlPr>
                            </m:naryPr>
                            <m:sub>
                              <m:r>
                                <m:rPr>
                                  <m:brk m:alnAt="9"/>
                                </m:rPr>
                                <a:rPr lang="en-US" b="0" i="1" smtClean="0">
                                  <a:solidFill>
                                    <a:schemeClr val="bg1"/>
                                  </a:solidFill>
                                  <a:latin typeface="Cambria Math" panose="02040503050406030204" pitchFamily="18" charset="0"/>
                                </a:rPr>
                                <m:t>𝑖</m:t>
                              </m:r>
                            </m:sub>
                            <m:sup/>
                            <m:e>
                              <m:sSub>
                                <m:sSubPr>
                                  <m:ctrlPr>
                                    <a:rPr lang="en-US" i="1">
                                      <a:solidFill>
                                        <a:schemeClr val="bg1"/>
                                      </a:solidFill>
                                      <a:latin typeface="Cambria Math" panose="02040503050406030204" pitchFamily="18" charset="0"/>
                                    </a:rPr>
                                  </m:ctrlPr>
                                </m:sSubPr>
                                <m:e>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𝑓</m:t>
                                      </m:r>
                                    </m:e>
                                  </m:acc>
                                </m:e>
                                <m:sub>
                                  <m:sSub>
                                    <m:sSubPr>
                                      <m:ctrlPr>
                                        <a:rPr lang="en-US" i="1">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𝑐</m:t>
                                      </m:r>
                                    </m:e>
                                    <m:sub>
                                      <m:r>
                                        <a:rPr lang="en-US" b="0" i="1" smtClean="0">
                                          <a:solidFill>
                                            <a:schemeClr val="bg1"/>
                                          </a:solidFill>
                                          <a:latin typeface="Cambria Math" panose="02040503050406030204" pitchFamily="18" charset="0"/>
                                        </a:rPr>
                                        <m:t>𝑖</m:t>
                                      </m:r>
                                    </m:sub>
                                  </m:sSub>
                                </m:sub>
                              </m:sSub>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𝐵𝑟</m:t>
                                  </m:r>
                                </m:e>
                              </m:acc>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𝑐</m:t>
                                  </m:r>
                                </m:e>
                                <m:sub>
                                  <m:r>
                                    <a:rPr lang="en-US" b="0" i="1" smtClean="0">
                                      <a:solidFill>
                                        <a:schemeClr val="bg1"/>
                                      </a:solidFill>
                                      <a:latin typeface="Cambria Math" panose="02040503050406030204" pitchFamily="18" charset="0"/>
                                    </a:rPr>
                                    <m:t>𝑖</m:t>
                                  </m:r>
                                </m:sub>
                              </m:sSub>
                              <m:r>
                                <a:rPr lang="en-US" i="1">
                                  <a:solidFill>
                                    <a:schemeClr val="bg1"/>
                                  </a:solidFill>
                                  <a:latin typeface="Cambria Math" panose="02040503050406030204" pitchFamily="18" charset="0"/>
                                  <a:ea typeface="Cambria Math" panose="02040503050406030204" pitchFamily="18" charset="0"/>
                                </a:rPr>
                                <m:t>→</m:t>
                              </m:r>
                              <m:sSub>
                                <m:sSubPr>
                                  <m:ctrlPr>
                                    <a:rPr lang="en-US" i="1" smtClean="0">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𝑒</m:t>
                                  </m:r>
                                </m:sub>
                              </m:sSub>
                              <m:r>
                                <a:rPr lang="en-US" i="1">
                                  <a:solidFill>
                                    <a:schemeClr val="bg1"/>
                                  </a:solidFill>
                                  <a:latin typeface="Cambria Math" panose="02040503050406030204" pitchFamily="18" charset="0"/>
                                </a:rPr>
                                <m:t>)</m:t>
                              </m:r>
                            </m:e>
                          </m:nary>
                        </m:num>
                        <m:den>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𝑓</m:t>
                                  </m:r>
                                </m:e>
                              </m:acc>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𝑠</m:t>
                                  </m:r>
                                </m:sub>
                              </m:sSub>
                            </m:sub>
                          </m:sSub>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𝐵𝑟</m:t>
                              </m:r>
                            </m:e>
                          </m:acc>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𝑠</m:t>
                              </m:r>
                            </m:sub>
                          </m:sSub>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𝜏</m:t>
                              </m:r>
                            </m:sub>
                          </m:sSub>
                          <m:r>
                            <a:rPr lang="en-US" b="0" i="1" smtClean="0">
                              <a:solidFill>
                                <a:schemeClr val="bg1"/>
                              </a:solidFill>
                              <a:latin typeface="Cambria Math" panose="02040503050406030204" pitchFamily="18" charset="0"/>
                            </a:rPr>
                            <m:t>)</m:t>
                          </m:r>
                        </m:den>
                      </m:f>
                    </m:oMath>
                  </m:oMathPara>
                </a14:m>
                <a:endParaRPr lang="en-US" dirty="0">
                  <a:solidFill>
                    <a:schemeClr val="bg1"/>
                  </a:solidFill>
                </a:endParaRPr>
              </a:p>
            </p:txBody>
          </p:sp>
        </mc:Choice>
        <mc:Fallback xmlns="">
          <p:sp>
            <p:nvSpPr>
              <p:cNvPr id="13" name="TextBox 12">
                <a:extLst>
                  <a:ext uri="{FF2B5EF4-FFF2-40B4-BE49-F238E27FC236}">
                    <a16:creationId xmlns:a16="http://schemas.microsoft.com/office/drawing/2014/main" id="{0B3EAAE9-D21D-82A9-47A2-758DB26852F8}"/>
                  </a:ext>
                </a:extLst>
              </p:cNvPr>
              <p:cNvSpPr txBox="1">
                <a:spLocks noRot="1" noChangeAspect="1" noMove="1" noResize="1" noEditPoints="1" noAdjustHandles="1" noChangeArrowheads="1" noChangeShapeType="1" noTextEdit="1"/>
              </p:cNvSpPr>
              <p:nvPr/>
            </p:nvSpPr>
            <p:spPr>
              <a:xfrm>
                <a:off x="267261" y="4366711"/>
                <a:ext cx="3566169" cy="774956"/>
              </a:xfrm>
              <a:prstGeom prst="rect">
                <a:avLst/>
              </a:prstGeom>
              <a:blipFill>
                <a:blip r:embed="rId5"/>
                <a:stretch>
                  <a:fillRect t="-50000" b="-322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42DAF9A-7BB7-2BEF-A686-A48D1E2A0EE2}"/>
                  </a:ext>
                </a:extLst>
              </p:cNvPr>
              <p:cNvSpPr txBox="1"/>
              <p:nvPr/>
            </p:nvSpPr>
            <p:spPr>
              <a:xfrm>
                <a:off x="4320564" y="4389986"/>
                <a:ext cx="2869440" cy="7284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𝑅</m:t>
                          </m:r>
                        </m:e>
                        <m:sub>
                          <m:r>
                            <a:rPr lang="en-US" b="0" i="1" smtClean="0">
                              <a:solidFill>
                                <a:schemeClr val="bg1"/>
                              </a:solidFill>
                              <a:latin typeface="Cambria Math" panose="02040503050406030204" pitchFamily="18" charset="0"/>
                            </a:rPr>
                            <m:t>12</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𝑒</m:t>
                                  </m:r>
                                </m:sub>
                              </m:sSub>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ea typeface="Cambria Math" panose="02040503050406030204" pitchFamily="18" charset="0"/>
                                    </a:rPr>
                                    <m:t>𝜇</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ea typeface="Cambria Math" panose="02040503050406030204" pitchFamily="18" charset="0"/>
                                        </a:rPr>
                                        <m:t>𝜈</m:t>
                                      </m:r>
                                    </m:e>
                                  </m:acc>
                                </m:e>
                                <m:sub>
                                  <m:r>
                                    <a:rPr lang="en-US" b="0" i="1" smtClean="0">
                                      <a:solidFill>
                                        <a:schemeClr val="bg1"/>
                                      </a:solidFill>
                                      <a:latin typeface="Cambria Math" panose="02040503050406030204" pitchFamily="18" charset="0"/>
                                      <a:ea typeface="Cambria Math" panose="02040503050406030204" pitchFamily="18" charset="0"/>
                                    </a:rPr>
                                    <m:t>𝜇</m:t>
                                  </m:r>
                                </m:sub>
                              </m:sSub>
                            </m:sub>
                          </m:sSub>
                        </m:den>
                      </m:f>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1</m:t>
                          </m:r>
                        </m:num>
                        <m:den>
                          <m:r>
                            <a:rPr lang="en-US" b="0" i="1" smtClean="0">
                              <a:solidFill>
                                <a:schemeClr val="bg1"/>
                              </a:solidFill>
                              <a:latin typeface="Cambria Math" panose="02040503050406030204" pitchFamily="18" charset="0"/>
                            </a:rPr>
                            <m:t>1+</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𝑤</m:t>
                              </m:r>
                            </m:e>
                            <m:sub>
                              <m:r>
                                <a:rPr lang="en-US" b="0" i="1" smtClean="0">
                                  <a:solidFill>
                                    <a:schemeClr val="bg1"/>
                                  </a:solidFill>
                                  <a:latin typeface="Cambria Math" panose="02040503050406030204" pitchFamily="18" charset="0"/>
                                  <a:ea typeface="Cambria Math" panose="02040503050406030204" pitchFamily="18" charset="0"/>
                                </a:rPr>
                                <m:t>𝜋</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𝐾</m:t>
                              </m:r>
                            </m:sub>
                          </m:sSub>
                          <m:r>
                            <a:rPr lang="en-US" b="0" i="1" smtClean="0">
                              <a:solidFill>
                                <a:schemeClr val="bg1"/>
                              </a:solidFill>
                              <a:latin typeface="Cambria Math" panose="02040503050406030204" pitchFamily="18" charset="0"/>
                            </a:rPr>
                            <m:t>)</m:t>
                          </m:r>
                        </m:den>
                      </m:f>
                    </m:oMath>
                  </m:oMathPara>
                </a14:m>
                <a:endParaRPr lang="en-US" dirty="0">
                  <a:solidFill>
                    <a:schemeClr val="bg1"/>
                  </a:solidFill>
                </a:endParaRPr>
              </a:p>
            </p:txBody>
          </p:sp>
        </mc:Choice>
        <mc:Fallback xmlns="">
          <p:sp>
            <p:nvSpPr>
              <p:cNvPr id="14" name="TextBox 13">
                <a:extLst>
                  <a:ext uri="{FF2B5EF4-FFF2-40B4-BE49-F238E27FC236}">
                    <a16:creationId xmlns:a16="http://schemas.microsoft.com/office/drawing/2014/main" id="{E42DAF9A-7BB7-2BEF-A686-A48D1E2A0EE2}"/>
                  </a:ext>
                </a:extLst>
              </p:cNvPr>
              <p:cNvSpPr txBox="1">
                <a:spLocks noRot="1" noChangeAspect="1" noMove="1" noResize="1" noEditPoints="1" noAdjustHandles="1" noChangeArrowheads="1" noChangeShapeType="1" noTextEdit="1"/>
              </p:cNvSpPr>
              <p:nvPr/>
            </p:nvSpPr>
            <p:spPr>
              <a:xfrm>
                <a:off x="4320564" y="4389986"/>
                <a:ext cx="2869440" cy="728405"/>
              </a:xfrm>
              <a:prstGeom prst="rect">
                <a:avLst/>
              </a:prstGeom>
              <a:blipFill>
                <a:blip r:embed="rId6"/>
                <a:stretch>
                  <a:fillRect/>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85C1C3BC-E0AF-7355-B1CA-0D351FDF504A}"/>
              </a:ext>
            </a:extLst>
          </p:cNvPr>
          <p:cNvSpPr txBox="1"/>
          <p:nvPr/>
        </p:nvSpPr>
        <p:spPr>
          <a:xfrm>
            <a:off x="460751" y="5312390"/>
            <a:ext cx="3355599" cy="646331"/>
          </a:xfrm>
          <a:prstGeom prst="rect">
            <a:avLst/>
          </a:prstGeom>
          <a:noFill/>
        </p:spPr>
        <p:txBody>
          <a:bodyPr wrap="none" rtlCol="0">
            <a:spAutoFit/>
          </a:bodyPr>
          <a:lstStyle/>
          <a:p>
            <a:r>
              <a:rPr lang="en-US" dirty="0">
                <a:solidFill>
                  <a:schemeClr val="bg1"/>
                </a:solidFill>
              </a:rPr>
              <a:t>Expected uncertainties:</a:t>
            </a:r>
          </a:p>
          <a:p>
            <a:r>
              <a:rPr lang="en-US" dirty="0">
                <a:solidFill>
                  <a:schemeClr val="bg1"/>
                </a:solidFill>
              </a:rPr>
              <a:t>30% statistical &amp;  20% systematics</a:t>
            </a:r>
          </a:p>
        </p:txBody>
      </p:sp>
      <p:sp>
        <p:nvSpPr>
          <p:cNvPr id="19" name="TextBox 18">
            <a:extLst>
              <a:ext uri="{FF2B5EF4-FFF2-40B4-BE49-F238E27FC236}">
                <a16:creationId xmlns:a16="http://schemas.microsoft.com/office/drawing/2014/main" id="{B5F838DB-B324-0F23-ED7C-C48A59C80B14}"/>
              </a:ext>
            </a:extLst>
          </p:cNvPr>
          <p:cNvSpPr txBox="1"/>
          <p:nvPr/>
        </p:nvSpPr>
        <p:spPr>
          <a:xfrm>
            <a:off x="4671467" y="5298714"/>
            <a:ext cx="3355599" cy="646331"/>
          </a:xfrm>
          <a:prstGeom prst="rect">
            <a:avLst/>
          </a:prstGeom>
          <a:noFill/>
        </p:spPr>
        <p:txBody>
          <a:bodyPr wrap="none" rtlCol="0">
            <a:spAutoFit/>
          </a:bodyPr>
          <a:lstStyle/>
          <a:p>
            <a:r>
              <a:rPr lang="en-US" dirty="0">
                <a:solidFill>
                  <a:schemeClr val="bg1"/>
                </a:solidFill>
              </a:rPr>
              <a:t>Expected uncertainties:</a:t>
            </a:r>
          </a:p>
          <a:p>
            <a:r>
              <a:rPr lang="en-US" dirty="0">
                <a:solidFill>
                  <a:schemeClr val="bg1"/>
                </a:solidFill>
              </a:rPr>
              <a:t>10% statistical &amp;  10% systematics</a:t>
            </a:r>
          </a:p>
        </p:txBody>
      </p:sp>
      <p:pic>
        <p:nvPicPr>
          <p:cNvPr id="24" name="Picture 23">
            <a:extLst>
              <a:ext uri="{FF2B5EF4-FFF2-40B4-BE49-F238E27FC236}">
                <a16:creationId xmlns:a16="http://schemas.microsoft.com/office/drawing/2014/main" id="{911AFB23-AFEF-5B12-2034-50E7104A3A71}"/>
              </a:ext>
            </a:extLst>
          </p:cNvPr>
          <p:cNvPicPr>
            <a:picLocks noChangeAspect="1"/>
          </p:cNvPicPr>
          <p:nvPr/>
        </p:nvPicPr>
        <p:blipFill>
          <a:blip r:embed="rId7"/>
          <a:stretch>
            <a:fillRect/>
          </a:stretch>
        </p:blipFill>
        <p:spPr>
          <a:xfrm>
            <a:off x="7677138" y="3061877"/>
            <a:ext cx="2876483" cy="2250513"/>
          </a:xfrm>
          <a:prstGeom prst="rect">
            <a:avLst/>
          </a:prstGeom>
        </p:spPr>
      </p:pic>
      <p:pic>
        <p:nvPicPr>
          <p:cNvPr id="25" name="Picture 24">
            <a:extLst>
              <a:ext uri="{FF2B5EF4-FFF2-40B4-BE49-F238E27FC236}">
                <a16:creationId xmlns:a16="http://schemas.microsoft.com/office/drawing/2014/main" id="{7464C12D-5430-1481-AE14-E97BFBBF310D}"/>
              </a:ext>
            </a:extLst>
          </p:cNvPr>
          <p:cNvPicPr>
            <a:picLocks noChangeAspect="1"/>
          </p:cNvPicPr>
          <p:nvPr/>
        </p:nvPicPr>
        <p:blipFill>
          <a:blip r:embed="rId8"/>
          <a:stretch>
            <a:fillRect/>
          </a:stretch>
        </p:blipFill>
        <p:spPr>
          <a:xfrm>
            <a:off x="7632700" y="647700"/>
            <a:ext cx="2920922" cy="2285281"/>
          </a:xfrm>
          <a:prstGeom prst="rect">
            <a:avLst/>
          </a:prstGeom>
        </p:spPr>
      </p:pic>
    </p:spTree>
    <p:extLst>
      <p:ext uri="{BB962C8B-B14F-4D97-AF65-F5344CB8AC3E}">
        <p14:creationId xmlns:p14="http://schemas.microsoft.com/office/powerpoint/2010/main" val="17852810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page12image41309264">
            <a:extLst>
              <a:ext uri="{FF2B5EF4-FFF2-40B4-BE49-F238E27FC236}">
                <a16:creationId xmlns:a16="http://schemas.microsoft.com/office/drawing/2014/main" id="{929FA65E-29B4-9A0A-366C-158FBE11DF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06" t="3302" r="1751" b="5826"/>
          <a:stretch/>
        </p:blipFill>
        <p:spPr bwMode="auto">
          <a:xfrm>
            <a:off x="4698689" y="3536148"/>
            <a:ext cx="6189916" cy="258532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25</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A79C69F-BB20-747C-9681-3DE7B6D77D9C}"/>
                  </a:ext>
                </a:extLst>
              </p:cNvPr>
              <p:cNvSpPr txBox="1"/>
              <p:nvPr/>
            </p:nvSpPr>
            <p:spPr>
              <a:xfrm>
                <a:off x="291978" y="192724"/>
                <a:ext cx="3835217" cy="523220"/>
              </a:xfrm>
              <a:prstGeom prst="rect">
                <a:avLst/>
              </a:prstGeom>
              <a:noFill/>
            </p:spPr>
            <p:txBody>
              <a:bodyPr wrap="none" rtlCol="0">
                <a:spAutoFit/>
              </a:bodyPr>
              <a:lstStyle/>
              <a:p>
                <a:r>
                  <a:rPr lang="en-GB" sz="2800" b="1" dirty="0">
                    <a:solidFill>
                      <a:srgbClr val="FF0000"/>
                    </a:solidFill>
                  </a:rPr>
                  <a:t>FASER</a:t>
                </a:r>
                <a14:m>
                  <m:oMath xmlns:m="http://schemas.openxmlformats.org/officeDocument/2006/math">
                    <m:r>
                      <a:rPr lang="en-GB" sz="2800" b="1" i="1" smtClean="0">
                        <a:solidFill>
                          <a:srgbClr val="FF0000"/>
                        </a:solidFill>
                        <a:latin typeface="Cambria Math" panose="02040503050406030204" pitchFamily="18" charset="0"/>
                        <a:ea typeface="Cambria Math" panose="02040503050406030204" pitchFamily="18" charset="0"/>
                      </a:rPr>
                      <m:t>𝝂</m:t>
                    </m:r>
                  </m:oMath>
                </a14:m>
                <a:r>
                  <a:rPr lang="en-GB" sz="2800" b="1" dirty="0">
                    <a:solidFill>
                      <a:srgbClr val="FF0000"/>
                    </a:solidFill>
                  </a:rPr>
                  <a:t> </a:t>
                </a:r>
                <a:r>
                  <a:rPr lang="en-US" sz="2800" b="1" dirty="0">
                    <a:solidFill>
                      <a:srgbClr val="FF0000"/>
                    </a:solidFill>
                  </a:rPr>
                  <a:t>pilot run in 2018</a:t>
                </a:r>
              </a:p>
            </p:txBody>
          </p:sp>
        </mc:Choice>
        <mc:Fallback xmlns="">
          <p:sp>
            <p:nvSpPr>
              <p:cNvPr id="3" name="TextBox 2">
                <a:extLst>
                  <a:ext uri="{FF2B5EF4-FFF2-40B4-BE49-F238E27FC236}">
                    <a16:creationId xmlns:a16="http://schemas.microsoft.com/office/drawing/2014/main" id="{DA79C69F-BB20-747C-9681-3DE7B6D77D9C}"/>
                  </a:ext>
                </a:extLst>
              </p:cNvPr>
              <p:cNvSpPr txBox="1">
                <a:spLocks noRot="1" noChangeAspect="1" noMove="1" noResize="1" noEditPoints="1" noAdjustHandles="1" noChangeArrowheads="1" noChangeShapeType="1" noTextEdit="1"/>
              </p:cNvSpPr>
              <p:nvPr/>
            </p:nvSpPr>
            <p:spPr>
              <a:xfrm>
                <a:off x="291978" y="192724"/>
                <a:ext cx="3835217" cy="523220"/>
              </a:xfrm>
              <a:prstGeom prst="rect">
                <a:avLst/>
              </a:prstGeom>
              <a:blipFill>
                <a:blip r:embed="rId3"/>
                <a:stretch>
                  <a:fillRect l="-3642" t="-11905" r="-2649" b="-30952"/>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C809DAC6-A53C-B34B-A43E-05CD3A3E8DAE}"/>
              </a:ext>
            </a:extLst>
          </p:cNvPr>
          <p:cNvSpPr txBox="1"/>
          <p:nvPr/>
        </p:nvSpPr>
        <p:spPr>
          <a:xfrm>
            <a:off x="23377" y="715944"/>
            <a:ext cx="10064817" cy="2585323"/>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chemeClr val="bg1"/>
                </a:solidFill>
              </a:rPr>
              <a:t>The pilot runs were taken place for charged particles  flux measurement and neutrino detection  at tunnels TI12 and TI18, 480 m from ATLAS in 2018. Both tunnels are symmetric to ATLAS.</a:t>
            </a:r>
            <a:br>
              <a:rPr lang="en-US" b="1" dirty="0">
                <a:solidFill>
                  <a:schemeClr val="bg1"/>
                </a:solidFill>
              </a:rPr>
            </a:br>
            <a:endParaRPr lang="en-US" b="1" dirty="0">
              <a:solidFill>
                <a:schemeClr val="bg1"/>
              </a:solidFill>
              <a:effectLst/>
            </a:endParaRPr>
          </a:p>
          <a:p>
            <a:pPr marL="285750" indent="-285750">
              <a:buFont typeface="Arial" panose="020B0604020202020204" pitchFamily="34" charset="0"/>
              <a:buChar char="•"/>
            </a:pPr>
            <a:r>
              <a:rPr lang="en-US" b="1" dirty="0">
                <a:solidFill>
                  <a:schemeClr val="bg1"/>
                </a:solidFill>
              </a:rPr>
              <a:t>For neutrino detection: </a:t>
            </a:r>
            <a:r>
              <a:rPr lang="en-US" b="1" dirty="0">
                <a:solidFill>
                  <a:srgbClr val="FFFF00"/>
                </a:solidFill>
              </a:rPr>
              <a:t>~30 kg mass emulsion</a:t>
            </a:r>
            <a:r>
              <a:rPr lang="en-US" b="1" dirty="0">
                <a:solidFill>
                  <a:schemeClr val="bg1"/>
                </a:solidFill>
              </a:rPr>
              <a:t>:</a:t>
            </a:r>
          </a:p>
          <a:p>
            <a:pPr marL="742950" lvl="1" indent="-285750">
              <a:buFont typeface="Arial" panose="020B0604020202020204" pitchFamily="34" charset="0"/>
              <a:buChar char="•"/>
            </a:pPr>
            <a:r>
              <a:rPr lang="en-US" b="1" dirty="0">
                <a:solidFill>
                  <a:schemeClr val="bg1"/>
                </a:solidFill>
              </a:rPr>
              <a:t>Lead (1-mm-thick, 100 layers) and Tungsten (0.5-mm-thick, 120 layers) </a:t>
            </a:r>
          </a:p>
          <a:p>
            <a:pPr marL="742950" lvl="1" indent="-285750">
              <a:buFont typeface="Arial" panose="020B0604020202020204" pitchFamily="34" charset="0"/>
              <a:buChar char="•"/>
            </a:pPr>
            <a:r>
              <a:rPr lang="en-US" b="1" dirty="0">
                <a:solidFill>
                  <a:schemeClr val="bg1"/>
                </a:solidFill>
              </a:rPr>
              <a:t>Installed in TI18</a:t>
            </a:r>
          </a:p>
          <a:p>
            <a:pPr marL="742950" lvl="1" indent="-285750">
              <a:buFont typeface="Arial" panose="020B0604020202020204" pitchFamily="34" charset="0"/>
              <a:buChar char="•"/>
            </a:pPr>
            <a:r>
              <a:rPr lang="en-US" b="1" dirty="0">
                <a:solidFill>
                  <a:srgbClr val="FFFF00"/>
                </a:solidFill>
              </a:rPr>
              <a:t>12.2 fb</a:t>
            </a:r>
            <a:r>
              <a:rPr lang="en-US" b="1" baseline="30000" dirty="0">
                <a:solidFill>
                  <a:srgbClr val="FFFF00"/>
                </a:solidFill>
              </a:rPr>
              <a:t>-1</a:t>
            </a:r>
            <a:r>
              <a:rPr lang="en-US" b="1" dirty="0">
                <a:solidFill>
                  <a:srgbClr val="FFFF00"/>
                </a:solidFill>
              </a:rPr>
              <a:t> of data </a:t>
            </a:r>
            <a:r>
              <a:rPr lang="en-US" b="1" dirty="0">
                <a:solidFill>
                  <a:schemeClr val="bg1"/>
                </a:solidFill>
              </a:rPr>
              <a:t>collected in Sep - Oct. 2018 (~1. 5months) </a:t>
            </a:r>
            <a:endParaRPr lang="en-US" b="1" dirty="0">
              <a:solidFill>
                <a:schemeClr val="bg1"/>
              </a:solidFill>
              <a:effectLst/>
            </a:endParaRPr>
          </a:p>
          <a:p>
            <a:endParaRPr lang="en-US" b="1" dirty="0">
              <a:solidFill>
                <a:schemeClr val="bg1"/>
              </a:solidFill>
              <a:effectLst/>
            </a:endParaRPr>
          </a:p>
          <a:p>
            <a:endParaRPr lang="en-US" b="1" dirty="0">
              <a:solidFill>
                <a:schemeClr val="bg1"/>
              </a:solidFill>
            </a:endParaRPr>
          </a:p>
        </p:txBody>
      </p:sp>
      <p:pic>
        <p:nvPicPr>
          <p:cNvPr id="8" name="Picture 7">
            <a:extLst>
              <a:ext uri="{FF2B5EF4-FFF2-40B4-BE49-F238E27FC236}">
                <a16:creationId xmlns:a16="http://schemas.microsoft.com/office/drawing/2014/main" id="{FF0575C5-683B-B7D2-204F-8857440B8A90}"/>
              </a:ext>
            </a:extLst>
          </p:cNvPr>
          <p:cNvPicPr>
            <a:picLocks noChangeAspect="1"/>
          </p:cNvPicPr>
          <p:nvPr/>
        </p:nvPicPr>
        <p:blipFill>
          <a:blip r:embed="rId4"/>
          <a:stretch>
            <a:fillRect/>
          </a:stretch>
        </p:blipFill>
        <p:spPr>
          <a:xfrm>
            <a:off x="8163445" y="1691787"/>
            <a:ext cx="2140649" cy="1381613"/>
          </a:xfrm>
          <a:prstGeom prst="rect">
            <a:avLst/>
          </a:prstGeom>
        </p:spPr>
      </p:pic>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036DEF2E-7A2C-A42F-ECD9-49A18F707F9A}"/>
                  </a:ext>
                </a:extLst>
              </p:cNvPr>
              <p:cNvSpPr/>
              <p:nvPr/>
            </p:nvSpPr>
            <p:spPr>
              <a:xfrm>
                <a:off x="23378" y="2823686"/>
                <a:ext cx="4675312" cy="3167277"/>
              </a:xfrm>
              <a:prstGeom prst="rect">
                <a:avLst/>
              </a:prstGeom>
            </p:spPr>
            <p:txBody>
              <a:bodyPr wrap="square">
                <a:spAutoFit/>
              </a:bodyPr>
              <a:lstStyle/>
              <a:p>
                <a:pPr marL="285750" indent="-285750">
                  <a:buFont typeface="Arial" panose="020B0604020202020204" pitchFamily="34" charset="0"/>
                  <a:buChar char="•"/>
                </a:pPr>
                <a:r>
                  <a:rPr lang="en-US" b="1" dirty="0">
                    <a:solidFill>
                      <a:srgbClr val="FFFF00"/>
                    </a:solidFill>
                  </a:rPr>
                  <a:t>18 neutral vertices </a:t>
                </a:r>
                <a:r>
                  <a:rPr lang="en-US" b="1" dirty="0">
                    <a:solidFill>
                      <a:schemeClr val="bg1"/>
                    </a:solidFill>
                  </a:rPr>
                  <a:t>passed the vertex selection criteria</a:t>
                </a:r>
                <a:endParaRPr lang="en-US" b="1" dirty="0">
                  <a:solidFill>
                    <a:schemeClr val="bg1"/>
                  </a:solidFill>
                  <a:effectLst/>
                </a:endParaRP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Expected # of neutrino signal = </a:t>
                </a:r>
                <a14:m>
                  <m:oMath xmlns:m="http://schemas.openxmlformats.org/officeDocument/2006/math">
                    <m:sSubSup>
                      <m:sSubSupPr>
                        <m:ctrlPr>
                          <a:rPr lang="en-US" b="1" i="1" smtClean="0">
                            <a:solidFill>
                              <a:srgbClr val="FFFF00"/>
                            </a:solidFill>
                            <a:latin typeface="Cambria Math" panose="02040503050406030204" pitchFamily="18" charset="0"/>
                          </a:rPr>
                        </m:ctrlPr>
                      </m:sSubSupPr>
                      <m:e>
                        <m:r>
                          <a:rPr lang="en-US" b="1" i="1" smtClean="0">
                            <a:solidFill>
                              <a:srgbClr val="FFFF00"/>
                            </a:solidFill>
                            <a:latin typeface="Cambria Math" panose="02040503050406030204" pitchFamily="18" charset="0"/>
                          </a:rPr>
                          <m:t>𝟑</m:t>
                        </m:r>
                        <m:r>
                          <a:rPr lang="en-US" b="1" i="1" smtClean="0">
                            <a:solidFill>
                              <a:srgbClr val="FFFF00"/>
                            </a:solidFill>
                            <a:latin typeface="Cambria Math" panose="02040503050406030204" pitchFamily="18" charset="0"/>
                          </a:rPr>
                          <m:t>.</m:t>
                        </m:r>
                        <m:r>
                          <a:rPr lang="en-US" b="1" i="1" smtClean="0">
                            <a:solidFill>
                              <a:srgbClr val="FFFF00"/>
                            </a:solidFill>
                            <a:latin typeface="Cambria Math" panose="02040503050406030204" pitchFamily="18" charset="0"/>
                          </a:rPr>
                          <m:t>𝟑</m:t>
                        </m:r>
                      </m:e>
                      <m:sub>
                        <m:r>
                          <a:rPr lang="en-US" b="1" i="1" smtClean="0">
                            <a:solidFill>
                              <a:srgbClr val="FFFF00"/>
                            </a:solidFill>
                            <a:latin typeface="Cambria Math" panose="02040503050406030204" pitchFamily="18" charset="0"/>
                          </a:rPr>
                          <m:t>−</m:t>
                        </m:r>
                        <m:r>
                          <a:rPr lang="en-US" b="1" i="1" smtClean="0">
                            <a:solidFill>
                              <a:srgbClr val="FFFF00"/>
                            </a:solidFill>
                            <a:latin typeface="Cambria Math" panose="02040503050406030204" pitchFamily="18" charset="0"/>
                          </a:rPr>
                          <m:t>𝟎</m:t>
                        </m:r>
                        <m:r>
                          <a:rPr lang="en-US" b="1" i="1" smtClean="0">
                            <a:solidFill>
                              <a:srgbClr val="FFFF00"/>
                            </a:solidFill>
                            <a:latin typeface="Cambria Math" panose="02040503050406030204" pitchFamily="18" charset="0"/>
                          </a:rPr>
                          <m:t>.</m:t>
                        </m:r>
                        <m:r>
                          <a:rPr lang="en-US" b="1" i="1" smtClean="0">
                            <a:solidFill>
                              <a:srgbClr val="FFFF00"/>
                            </a:solidFill>
                            <a:latin typeface="Cambria Math" panose="02040503050406030204" pitchFamily="18" charset="0"/>
                          </a:rPr>
                          <m:t>𝟗𝟓</m:t>
                        </m:r>
                      </m:sub>
                      <m:sup>
                        <m:r>
                          <a:rPr lang="en-US" b="1" i="1" smtClean="0">
                            <a:solidFill>
                              <a:srgbClr val="FFFF00"/>
                            </a:solidFill>
                            <a:latin typeface="Cambria Math" panose="02040503050406030204" pitchFamily="18" charset="0"/>
                          </a:rPr>
                          <m:t>+</m:t>
                        </m:r>
                        <m:r>
                          <a:rPr lang="en-US" b="1" i="1" smtClean="0">
                            <a:solidFill>
                              <a:srgbClr val="FFFF00"/>
                            </a:solidFill>
                            <a:latin typeface="Cambria Math" panose="02040503050406030204" pitchFamily="18" charset="0"/>
                          </a:rPr>
                          <m:t>𝟏</m:t>
                        </m:r>
                        <m:r>
                          <a:rPr lang="en-US" b="1" i="1" smtClean="0">
                            <a:solidFill>
                              <a:srgbClr val="FFFF00"/>
                            </a:solidFill>
                            <a:latin typeface="Cambria Math" panose="02040503050406030204" pitchFamily="18" charset="0"/>
                          </a:rPr>
                          <m:t>.</m:t>
                        </m:r>
                        <m:r>
                          <a:rPr lang="en-US" b="1" i="1" smtClean="0">
                            <a:solidFill>
                              <a:srgbClr val="FFFF00"/>
                            </a:solidFill>
                            <a:latin typeface="Cambria Math" panose="02040503050406030204" pitchFamily="18" charset="0"/>
                          </a:rPr>
                          <m:t>𝟕</m:t>
                        </m:r>
                      </m:sup>
                    </m:sSubSup>
                  </m:oMath>
                </a14:m>
                <a:r>
                  <a:rPr lang="en-US" b="1" dirty="0">
                    <a:solidFill>
                      <a:schemeClr val="bg1"/>
                    </a:solidFill>
                  </a:rPr>
                  <a:t> </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Expected # of background = </a:t>
                </a:r>
                <a:r>
                  <a:rPr lang="en-US" b="1" dirty="0">
                    <a:solidFill>
                      <a:srgbClr val="FFFF00"/>
                    </a:solidFill>
                  </a:rPr>
                  <a:t>11.0 events</a:t>
                </a:r>
                <a:r>
                  <a:rPr lang="en-US" b="1" dirty="0">
                    <a:solidFill>
                      <a:schemeClr val="bg1"/>
                    </a:solidFill>
                  </a:rPr>
                  <a:t>.</a:t>
                </a:r>
              </a:p>
              <a:p>
                <a:pPr marL="285750" indent="-285750">
                  <a:buFont typeface="Arial" panose="020B0604020202020204" pitchFamily="34" charset="0"/>
                  <a:buChar char="•"/>
                </a:pPr>
                <a:endParaRPr lang="en-US" b="1" dirty="0">
                  <a:solidFill>
                    <a:schemeClr val="bg1"/>
                  </a:solidFill>
                </a:endParaRPr>
              </a:p>
              <a:p>
                <a:pPr marL="285750" indent="-285750">
                  <a:buFont typeface="Arial" panose="020B0604020202020204" pitchFamily="34" charset="0"/>
                  <a:buChar char="•"/>
                </a:pPr>
                <a:r>
                  <a:rPr lang="en-US" b="1" dirty="0">
                    <a:solidFill>
                      <a:schemeClr val="bg1"/>
                    </a:solidFill>
                  </a:rPr>
                  <a:t>The background-only hypothesis is disfavored with a </a:t>
                </a:r>
                <a:r>
                  <a:rPr lang="en-US" b="1" dirty="0">
                    <a:solidFill>
                      <a:srgbClr val="FFFF00"/>
                    </a:solidFill>
                  </a:rPr>
                  <a:t>statistical significance      of 2.7</a:t>
                </a:r>
                <a:r>
                  <a:rPr lang="el-GR" b="1" dirty="0">
                    <a:solidFill>
                      <a:srgbClr val="FFFF00"/>
                    </a:solidFill>
                  </a:rPr>
                  <a:t>σ</a:t>
                </a:r>
                <a:endParaRPr lang="en-US" b="1" dirty="0">
                  <a:solidFill>
                    <a:srgbClr val="FFFF00"/>
                  </a:solidFill>
                </a:endParaRPr>
              </a:p>
              <a:p>
                <a:endParaRPr lang="en-US" b="1" dirty="0">
                  <a:solidFill>
                    <a:schemeClr val="bg1"/>
                  </a:solidFill>
                </a:endParaRPr>
              </a:p>
            </p:txBody>
          </p:sp>
        </mc:Choice>
        <mc:Fallback xmlns="">
          <p:sp>
            <p:nvSpPr>
              <p:cNvPr id="10" name="Rectangle 9">
                <a:extLst>
                  <a:ext uri="{FF2B5EF4-FFF2-40B4-BE49-F238E27FC236}">
                    <a16:creationId xmlns:a16="http://schemas.microsoft.com/office/drawing/2014/main" id="{036DEF2E-7A2C-A42F-ECD9-49A18F707F9A}"/>
                  </a:ext>
                </a:extLst>
              </p:cNvPr>
              <p:cNvSpPr>
                <a:spLocks noRot="1" noChangeAspect="1" noMove="1" noResize="1" noEditPoints="1" noAdjustHandles="1" noChangeArrowheads="1" noChangeShapeType="1" noTextEdit="1"/>
              </p:cNvSpPr>
              <p:nvPr/>
            </p:nvSpPr>
            <p:spPr>
              <a:xfrm>
                <a:off x="23378" y="2823686"/>
                <a:ext cx="4675312" cy="3167277"/>
              </a:xfrm>
              <a:prstGeom prst="rect">
                <a:avLst/>
              </a:prstGeom>
              <a:blipFill>
                <a:blip r:embed="rId5"/>
                <a:stretch>
                  <a:fillRect l="-541" t="-800"/>
                </a:stretch>
              </a:blipFill>
            </p:spPr>
            <p:txBody>
              <a:bodyPr/>
              <a:lstStyle/>
              <a:p>
                <a:r>
                  <a:rPr lang="en-US">
                    <a:noFill/>
                  </a:rPr>
                  <a:t> </a:t>
                </a:r>
              </a:p>
            </p:txBody>
          </p:sp>
        </mc:Fallback>
      </mc:AlternateContent>
    </p:spTree>
    <p:extLst>
      <p:ext uri="{BB962C8B-B14F-4D97-AF65-F5344CB8AC3E}">
        <p14:creationId xmlns:p14="http://schemas.microsoft.com/office/powerpoint/2010/main" val="636632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26</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8" name="Picture 37">
            <a:extLst>
              <a:ext uri="{FF2B5EF4-FFF2-40B4-BE49-F238E27FC236}">
                <a16:creationId xmlns:a16="http://schemas.microsoft.com/office/drawing/2014/main" id="{267877BF-DD25-3783-E0D2-1FB04E452087}"/>
              </a:ext>
            </a:extLst>
          </p:cNvPr>
          <p:cNvPicPr>
            <a:picLocks noChangeAspect="1"/>
          </p:cNvPicPr>
          <p:nvPr/>
        </p:nvPicPr>
        <p:blipFill>
          <a:blip r:embed="rId2"/>
          <a:stretch>
            <a:fillRect/>
          </a:stretch>
        </p:blipFill>
        <p:spPr>
          <a:xfrm>
            <a:off x="729420" y="1596734"/>
            <a:ext cx="9364733" cy="4273124"/>
          </a:xfrm>
          <a:prstGeom prst="rect">
            <a:avLst/>
          </a:prstGeom>
        </p:spPr>
      </p:pic>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ADC80906-11B6-BF69-A7C6-D81B224C7899}"/>
                  </a:ext>
                </a:extLst>
              </p:cNvPr>
              <p:cNvSpPr txBox="1"/>
              <p:nvPr/>
            </p:nvSpPr>
            <p:spPr>
              <a:xfrm>
                <a:off x="729420" y="803476"/>
                <a:ext cx="7205819" cy="461665"/>
              </a:xfrm>
              <a:prstGeom prst="rect">
                <a:avLst/>
              </a:prstGeom>
              <a:noFill/>
            </p:spPr>
            <p:txBody>
              <a:bodyPr wrap="none" rtlCol="0">
                <a:spAutoFit/>
              </a:bodyPr>
              <a:lstStyle/>
              <a:p>
                <a:r>
                  <a:rPr lang="en-US" sz="2400" b="1" dirty="0">
                    <a:solidFill>
                      <a:schemeClr val="bg1"/>
                    </a:solidFill>
                  </a:rPr>
                  <a:t>Emulsion film production to physics analysis in </a:t>
                </a:r>
                <a:r>
                  <a:rPr lang="en-GB" sz="2400" b="1" dirty="0">
                    <a:solidFill>
                      <a:srgbClr val="FF0000"/>
                    </a:solidFill>
                  </a:rPr>
                  <a:t>FASER</a:t>
                </a:r>
                <a14:m>
                  <m:oMath xmlns:m="http://schemas.openxmlformats.org/officeDocument/2006/math">
                    <m:r>
                      <a:rPr lang="en-GB" sz="2400" b="1" i="1" smtClean="0">
                        <a:solidFill>
                          <a:srgbClr val="FF0000"/>
                        </a:solidFill>
                        <a:latin typeface="Cambria Math" panose="02040503050406030204" pitchFamily="18" charset="0"/>
                        <a:ea typeface="Cambria Math" panose="02040503050406030204" pitchFamily="18" charset="0"/>
                      </a:rPr>
                      <m:t>𝝂</m:t>
                    </m:r>
                  </m:oMath>
                </a14:m>
                <a:r>
                  <a:rPr lang="en-GB" sz="2400" b="1" dirty="0">
                    <a:solidFill>
                      <a:srgbClr val="FF0000"/>
                    </a:solidFill>
                  </a:rPr>
                  <a:t> </a:t>
                </a:r>
                <a:endParaRPr lang="en-US" sz="2400" b="1" dirty="0">
                  <a:solidFill>
                    <a:schemeClr val="bg1"/>
                  </a:solidFill>
                </a:endParaRPr>
              </a:p>
            </p:txBody>
          </p:sp>
        </mc:Choice>
        <mc:Fallback xmlns="">
          <p:sp>
            <p:nvSpPr>
              <p:cNvPr id="39" name="TextBox 38">
                <a:extLst>
                  <a:ext uri="{FF2B5EF4-FFF2-40B4-BE49-F238E27FC236}">
                    <a16:creationId xmlns:a16="http://schemas.microsoft.com/office/drawing/2014/main" id="{ADC80906-11B6-BF69-A7C6-D81B224C7899}"/>
                  </a:ext>
                </a:extLst>
              </p:cNvPr>
              <p:cNvSpPr txBox="1">
                <a:spLocks noRot="1" noChangeAspect="1" noMove="1" noResize="1" noEditPoints="1" noAdjustHandles="1" noChangeArrowheads="1" noChangeShapeType="1" noTextEdit="1"/>
              </p:cNvSpPr>
              <p:nvPr/>
            </p:nvSpPr>
            <p:spPr>
              <a:xfrm>
                <a:off x="729420" y="803476"/>
                <a:ext cx="7205819" cy="461665"/>
              </a:xfrm>
              <a:prstGeom prst="rect">
                <a:avLst/>
              </a:prstGeom>
              <a:blipFill>
                <a:blip r:embed="rId3"/>
                <a:stretch>
                  <a:fillRect l="-1408" t="-8108" b="-29730"/>
                </a:stretch>
              </a:blipFill>
            </p:spPr>
            <p:txBody>
              <a:bodyPr/>
              <a:lstStyle/>
              <a:p>
                <a:r>
                  <a:rPr lang="en-US">
                    <a:noFill/>
                  </a:rPr>
                  <a:t> </a:t>
                </a:r>
              </a:p>
            </p:txBody>
          </p:sp>
        </mc:Fallback>
      </mc:AlternateContent>
    </p:spTree>
    <p:extLst>
      <p:ext uri="{BB962C8B-B14F-4D97-AF65-F5344CB8AC3E}">
        <p14:creationId xmlns:p14="http://schemas.microsoft.com/office/powerpoint/2010/main" val="345850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27</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3FA06A2-1C80-1B67-1B9E-04F417247A0A}"/>
                  </a:ext>
                </a:extLst>
              </p:cNvPr>
              <p:cNvSpPr txBox="1"/>
              <p:nvPr/>
            </p:nvSpPr>
            <p:spPr>
              <a:xfrm>
                <a:off x="239171" y="117155"/>
                <a:ext cx="4960633" cy="474874"/>
              </a:xfrm>
              <a:prstGeom prst="rect">
                <a:avLst/>
              </a:prstGeom>
              <a:noFill/>
            </p:spPr>
            <p:txBody>
              <a:bodyPr wrap="square">
                <a:spAutoFit/>
              </a:bodyPr>
              <a:lstStyle/>
              <a:p>
                <a:r>
                  <a:rPr lang="en-GB" sz="2486" b="1" dirty="0">
                    <a:solidFill>
                      <a:srgbClr val="FF0000"/>
                    </a:solidFill>
                  </a:rPr>
                  <a:t>FASER</a:t>
                </a:r>
                <a14:m>
                  <m:oMath xmlns:m="http://schemas.openxmlformats.org/officeDocument/2006/math">
                    <m:r>
                      <a:rPr lang="en-GB" sz="2486" b="1" i="1" smtClean="0">
                        <a:solidFill>
                          <a:srgbClr val="FF0000"/>
                        </a:solidFill>
                        <a:latin typeface="Cambria Math" panose="02040503050406030204" pitchFamily="18" charset="0"/>
                        <a:ea typeface="Cambria Math" panose="02040503050406030204" pitchFamily="18" charset="0"/>
                      </a:rPr>
                      <m:t>𝝂</m:t>
                    </m:r>
                  </m:oMath>
                </a14:m>
                <a:r>
                  <a:rPr lang="en-GB" sz="2486" b="1" dirty="0">
                    <a:solidFill>
                      <a:srgbClr val="FF0000"/>
                    </a:solidFill>
                  </a:rPr>
                  <a:t> Detector Performance</a:t>
                </a:r>
                <a:endParaRPr lang="en-CH" sz="2486" b="1" dirty="0">
                  <a:solidFill>
                    <a:srgbClr val="FF0000"/>
                  </a:solidFill>
                </a:endParaRPr>
              </a:p>
            </p:txBody>
          </p:sp>
        </mc:Choice>
        <mc:Fallback xmlns="">
          <p:sp>
            <p:nvSpPr>
              <p:cNvPr id="3" name="TextBox 2">
                <a:extLst>
                  <a:ext uri="{FF2B5EF4-FFF2-40B4-BE49-F238E27FC236}">
                    <a16:creationId xmlns:a16="http://schemas.microsoft.com/office/drawing/2014/main" id="{43FA06A2-1C80-1B67-1B9E-04F417247A0A}"/>
                  </a:ext>
                </a:extLst>
              </p:cNvPr>
              <p:cNvSpPr txBox="1">
                <a:spLocks noRot="1" noChangeAspect="1" noMove="1" noResize="1" noEditPoints="1" noAdjustHandles="1" noChangeArrowheads="1" noChangeShapeType="1" noTextEdit="1"/>
              </p:cNvSpPr>
              <p:nvPr/>
            </p:nvSpPr>
            <p:spPr>
              <a:xfrm>
                <a:off x="239171" y="117155"/>
                <a:ext cx="4960633" cy="474874"/>
              </a:xfrm>
              <a:prstGeom prst="rect">
                <a:avLst/>
              </a:prstGeom>
              <a:blipFill>
                <a:blip r:embed="rId2"/>
                <a:stretch>
                  <a:fillRect l="-2041" t="-10526" b="-31579"/>
                </a:stretch>
              </a:blipFill>
            </p:spPr>
            <p:txBody>
              <a:bodyPr/>
              <a:lstStyle/>
              <a:p>
                <a:r>
                  <a:rPr lang="en-US">
                    <a:noFill/>
                  </a:rPr>
                  <a:t> </a:t>
                </a:r>
              </a:p>
            </p:txBody>
          </p:sp>
        </mc:Fallback>
      </mc:AlternateContent>
      <p:pic>
        <p:nvPicPr>
          <p:cNvPr id="5" name="図 5">
            <a:extLst>
              <a:ext uri="{FF2B5EF4-FFF2-40B4-BE49-F238E27FC236}">
                <a16:creationId xmlns:a16="http://schemas.microsoft.com/office/drawing/2014/main" id="{49B3DA93-0231-609C-5E7D-EF6593310357}"/>
              </a:ext>
            </a:extLst>
          </p:cNvPr>
          <p:cNvPicPr>
            <a:picLocks noChangeAspect="1"/>
          </p:cNvPicPr>
          <p:nvPr/>
        </p:nvPicPr>
        <p:blipFill>
          <a:blip r:embed="rId3"/>
          <a:stretch>
            <a:fillRect/>
          </a:stretch>
        </p:blipFill>
        <p:spPr>
          <a:xfrm>
            <a:off x="347977" y="3535852"/>
            <a:ext cx="3249302" cy="2693501"/>
          </a:xfrm>
          <a:prstGeom prst="rect">
            <a:avLst/>
          </a:prstGeom>
        </p:spPr>
      </p:pic>
      <p:pic>
        <p:nvPicPr>
          <p:cNvPr id="6" name="図 9">
            <a:extLst>
              <a:ext uri="{FF2B5EF4-FFF2-40B4-BE49-F238E27FC236}">
                <a16:creationId xmlns:a16="http://schemas.microsoft.com/office/drawing/2014/main" id="{0FBD2C3D-8D45-09DC-37B6-CEECCF6B3BB5}"/>
              </a:ext>
            </a:extLst>
          </p:cNvPr>
          <p:cNvPicPr>
            <a:picLocks noChangeAspect="1"/>
          </p:cNvPicPr>
          <p:nvPr/>
        </p:nvPicPr>
        <p:blipFill rotWithShape="1">
          <a:blip r:embed="rId4"/>
          <a:srcRect r="49656"/>
          <a:stretch/>
        </p:blipFill>
        <p:spPr>
          <a:xfrm>
            <a:off x="370134" y="680734"/>
            <a:ext cx="3041982" cy="2777513"/>
          </a:xfrm>
          <a:prstGeom prst="rect">
            <a:avLst/>
          </a:prstGeom>
        </p:spPr>
      </p:pic>
      <p:pic>
        <p:nvPicPr>
          <p:cNvPr id="8" name="図 11">
            <a:extLst>
              <a:ext uri="{FF2B5EF4-FFF2-40B4-BE49-F238E27FC236}">
                <a16:creationId xmlns:a16="http://schemas.microsoft.com/office/drawing/2014/main" id="{9B6DA3CD-D054-7AAF-6A75-9BB17738D9A9}"/>
              </a:ext>
            </a:extLst>
          </p:cNvPr>
          <p:cNvPicPr>
            <a:picLocks noChangeAspect="1"/>
          </p:cNvPicPr>
          <p:nvPr/>
        </p:nvPicPr>
        <p:blipFill>
          <a:blip r:embed="rId5"/>
          <a:stretch>
            <a:fillRect/>
          </a:stretch>
        </p:blipFill>
        <p:spPr>
          <a:xfrm>
            <a:off x="3864484" y="3575190"/>
            <a:ext cx="3327724" cy="2578793"/>
          </a:xfrm>
          <a:prstGeom prst="rect">
            <a:avLst/>
          </a:prstGeom>
        </p:spPr>
      </p:pic>
      <p:sp>
        <p:nvSpPr>
          <p:cNvPr id="9" name="テキスト ボックス 13">
            <a:extLst>
              <a:ext uri="{FF2B5EF4-FFF2-40B4-BE49-F238E27FC236}">
                <a16:creationId xmlns:a16="http://schemas.microsoft.com/office/drawing/2014/main" id="{FE65DD41-F3F9-2833-1693-A10B7D6E7EE9}"/>
              </a:ext>
            </a:extLst>
          </p:cNvPr>
          <p:cNvSpPr txBox="1"/>
          <p:nvPr/>
        </p:nvSpPr>
        <p:spPr>
          <a:xfrm>
            <a:off x="549315" y="6153983"/>
            <a:ext cx="3035995" cy="584775"/>
          </a:xfrm>
          <a:prstGeom prst="rect">
            <a:avLst/>
          </a:prstGeom>
          <a:noFill/>
        </p:spPr>
        <p:txBody>
          <a:bodyPr wrap="square" rtlCol="0">
            <a:spAutoFit/>
          </a:bodyPr>
          <a:lstStyle/>
          <a:p>
            <a:r>
              <a:rPr kumimoji="1" lang="en-US" altLang="ja-JP" sz="1600" dirty="0">
                <a:solidFill>
                  <a:schemeClr val="bg1"/>
                </a:solidFill>
              </a:rPr>
              <a:t>Electron energy reconstruction</a:t>
            </a:r>
          </a:p>
          <a:p>
            <a:endParaRPr kumimoji="1" lang="en-US" altLang="ja-JP" sz="1600" dirty="0">
              <a:solidFill>
                <a:schemeClr val="bg1"/>
              </a:solidFill>
            </a:endParaRPr>
          </a:p>
        </p:txBody>
      </p:sp>
      <mc:AlternateContent xmlns:mc="http://schemas.openxmlformats.org/markup-compatibility/2006" xmlns:a14="http://schemas.microsoft.com/office/drawing/2010/main">
        <mc:Choice Requires="a14">
          <p:sp>
            <p:nvSpPr>
              <p:cNvPr id="10" name="テキスト ボックス 14">
                <a:extLst>
                  <a:ext uri="{FF2B5EF4-FFF2-40B4-BE49-F238E27FC236}">
                    <a16:creationId xmlns:a16="http://schemas.microsoft.com/office/drawing/2014/main" id="{26650DDB-6F0D-3E3C-4EE8-DEC84BFF65D9}"/>
                  </a:ext>
                </a:extLst>
              </p:cNvPr>
              <p:cNvSpPr txBox="1"/>
              <p:nvPr/>
            </p:nvSpPr>
            <p:spPr>
              <a:xfrm>
                <a:off x="7315192" y="4112974"/>
                <a:ext cx="2677638" cy="1576009"/>
              </a:xfrm>
              <a:prstGeom prst="rect">
                <a:avLst/>
              </a:prstGeom>
              <a:noFill/>
            </p:spPr>
            <p:txBody>
              <a:bodyPr wrap="square" rtlCol="0">
                <a:spAutoFit/>
              </a:bodyPr>
              <a:lstStyle/>
              <a:p>
                <a:r>
                  <a:rPr kumimoji="1" lang="en-US" altLang="ja-JP" sz="1600" dirty="0">
                    <a:solidFill>
                      <a:schemeClr val="bg1"/>
                    </a:solidFill>
                  </a:rPr>
                  <a:t>Muon momentum measurement by MCS</a:t>
                </a:r>
              </a:p>
              <a:p>
                <a:endParaRPr kumimoji="1" lang="en-US" altLang="ja-JP" sz="1600" dirty="0">
                  <a:solidFill>
                    <a:schemeClr val="bg1"/>
                  </a:solidFill>
                </a:endParaRPr>
              </a:p>
              <a:p>
                <a:pPr/>
                <a14:m>
                  <m:oMathPara xmlns:m="http://schemas.openxmlformats.org/officeDocument/2006/math">
                    <m:oMathParaPr>
                      <m:jc m:val="centerGroup"/>
                    </m:oMathParaPr>
                    <m:oMath xmlns:m="http://schemas.openxmlformats.org/officeDocument/2006/math">
                      <m:f>
                        <m:fPr>
                          <m:ctrlPr>
                            <a:rPr kumimoji="1" lang="en-US" altLang="ja-JP" sz="1600" b="1" i="1" smtClean="0">
                              <a:solidFill>
                                <a:schemeClr val="bg1"/>
                              </a:solidFill>
                              <a:latin typeface="Cambria Math" panose="02040503050406030204" pitchFamily="18" charset="0"/>
                            </a:rPr>
                          </m:ctrlPr>
                        </m:fPr>
                        <m:num>
                          <m:r>
                            <a:rPr kumimoji="1" lang="en-US" altLang="ja-JP" sz="1600" b="1" i="0" smtClean="0">
                              <a:solidFill>
                                <a:schemeClr val="bg1"/>
                              </a:solidFill>
                              <a:latin typeface="Cambria Math" panose="02040503050406030204" pitchFamily="18" charset="0"/>
                            </a:rPr>
                            <m:t>𝚫</m:t>
                          </m:r>
                          <m:sSup>
                            <m:sSupPr>
                              <m:ctrlPr>
                                <a:rPr kumimoji="1" lang="en-US" altLang="ja-JP" sz="1600" b="1" i="1" smtClean="0">
                                  <a:solidFill>
                                    <a:schemeClr val="bg1"/>
                                  </a:solidFill>
                                  <a:latin typeface="Cambria Math" panose="02040503050406030204" pitchFamily="18" charset="0"/>
                                </a:rPr>
                              </m:ctrlPr>
                            </m:sSupPr>
                            <m:e>
                              <m:r>
                                <a:rPr kumimoji="1" lang="en-US" altLang="ja-JP" sz="1600" b="1" i="1" smtClean="0">
                                  <a:solidFill>
                                    <a:schemeClr val="bg1"/>
                                  </a:solidFill>
                                  <a:latin typeface="Cambria Math" panose="02040503050406030204" pitchFamily="18" charset="0"/>
                                </a:rPr>
                                <m:t>𝑷</m:t>
                              </m:r>
                            </m:e>
                            <m:sup>
                              <m:r>
                                <a:rPr kumimoji="1" lang="en-US" altLang="ja-JP" sz="1600" b="1" i="1" smtClean="0">
                                  <a:solidFill>
                                    <a:schemeClr val="bg1"/>
                                  </a:solidFill>
                                  <a:latin typeface="Cambria Math" panose="02040503050406030204" pitchFamily="18" charset="0"/>
                                </a:rPr>
                                <m:t>𝑹𝑴𝑺</m:t>
                              </m:r>
                            </m:sup>
                          </m:sSup>
                        </m:num>
                        <m:den>
                          <m:r>
                            <a:rPr kumimoji="1" lang="en-US" altLang="ja-JP" sz="1600" b="1" i="1" smtClean="0">
                              <a:solidFill>
                                <a:schemeClr val="bg1"/>
                              </a:solidFill>
                              <a:latin typeface="Cambria Math" panose="02040503050406030204" pitchFamily="18" charset="0"/>
                            </a:rPr>
                            <m:t>𝑷</m:t>
                          </m:r>
                        </m:den>
                      </m:f>
                      <m:r>
                        <a:rPr kumimoji="1" lang="en-US" altLang="ja-JP" sz="1600" b="1" i="1" smtClean="0">
                          <a:solidFill>
                            <a:schemeClr val="bg1"/>
                          </a:solidFill>
                          <a:latin typeface="Cambria Math" panose="02040503050406030204" pitchFamily="18" charset="0"/>
                        </a:rPr>
                        <m:t>∼</m:t>
                      </m:r>
                      <m:r>
                        <a:rPr kumimoji="1" lang="en-US" altLang="ja-JP" sz="1600" b="1" i="1" smtClean="0">
                          <a:solidFill>
                            <a:schemeClr val="bg1"/>
                          </a:solidFill>
                          <a:latin typeface="Cambria Math" panose="02040503050406030204" pitchFamily="18" charset="0"/>
                        </a:rPr>
                        <m:t>𝟎</m:t>
                      </m:r>
                      <m:r>
                        <a:rPr kumimoji="1" lang="en-US" altLang="ja-JP" sz="1600" b="1" i="1" smtClean="0">
                          <a:solidFill>
                            <a:schemeClr val="bg1"/>
                          </a:solidFill>
                          <a:latin typeface="Cambria Math" panose="02040503050406030204" pitchFamily="18" charset="0"/>
                        </a:rPr>
                        <m:t>.</m:t>
                      </m:r>
                      <m:r>
                        <a:rPr kumimoji="1" lang="en-US" altLang="ja-JP" sz="1600" b="1" i="1" smtClean="0">
                          <a:solidFill>
                            <a:schemeClr val="bg1"/>
                          </a:solidFill>
                          <a:latin typeface="Cambria Math" panose="02040503050406030204" pitchFamily="18" charset="0"/>
                        </a:rPr>
                        <m:t>𝟑</m:t>
                      </m:r>
                      <m:r>
                        <a:rPr kumimoji="1" lang="en-US" altLang="ja-JP" sz="1600" b="0" i="1" smtClean="0">
                          <a:solidFill>
                            <a:schemeClr val="bg1"/>
                          </a:solidFill>
                          <a:latin typeface="Cambria Math" panose="02040503050406030204" pitchFamily="18" charset="0"/>
                        </a:rPr>
                        <m:t> @ 200 </m:t>
                      </m:r>
                      <m:r>
                        <m:rPr>
                          <m:sty m:val="p"/>
                        </m:rPr>
                        <a:rPr kumimoji="1" lang="en-US" altLang="ja-JP" sz="1600" b="0" i="0" smtClean="0">
                          <a:solidFill>
                            <a:schemeClr val="bg1"/>
                          </a:solidFill>
                          <a:latin typeface="Cambria Math" panose="02040503050406030204" pitchFamily="18" charset="0"/>
                        </a:rPr>
                        <m:t>GeV</m:t>
                      </m:r>
                    </m:oMath>
                  </m:oMathPara>
                </a14:m>
                <a:endParaRPr kumimoji="1" lang="en-US" altLang="ja-JP" sz="1600" dirty="0">
                  <a:solidFill>
                    <a:schemeClr val="bg1"/>
                  </a:solidFill>
                </a:endParaRPr>
              </a:p>
              <a:p>
                <a:endParaRPr kumimoji="1" lang="en-US" altLang="ja-JP" sz="1600" dirty="0">
                  <a:solidFill>
                    <a:schemeClr val="bg1"/>
                  </a:solidFill>
                </a:endParaRPr>
              </a:p>
            </p:txBody>
          </p:sp>
        </mc:Choice>
        <mc:Fallback xmlns="">
          <p:sp>
            <p:nvSpPr>
              <p:cNvPr id="10" name="テキスト ボックス 14">
                <a:extLst>
                  <a:ext uri="{FF2B5EF4-FFF2-40B4-BE49-F238E27FC236}">
                    <a16:creationId xmlns:a16="http://schemas.microsoft.com/office/drawing/2014/main" id="{26650DDB-6F0D-3E3C-4EE8-DEC84BFF65D9}"/>
                  </a:ext>
                </a:extLst>
              </p:cNvPr>
              <p:cNvSpPr txBox="1">
                <a:spLocks noRot="1" noChangeAspect="1" noMove="1" noResize="1" noEditPoints="1" noAdjustHandles="1" noChangeArrowheads="1" noChangeShapeType="1" noTextEdit="1"/>
              </p:cNvSpPr>
              <p:nvPr/>
            </p:nvSpPr>
            <p:spPr>
              <a:xfrm>
                <a:off x="7315192" y="4112974"/>
                <a:ext cx="2677638" cy="1576009"/>
              </a:xfrm>
              <a:prstGeom prst="rect">
                <a:avLst/>
              </a:prstGeom>
              <a:blipFill>
                <a:blip r:embed="rId6"/>
                <a:stretch>
                  <a:fillRect l="-1422" t="-1613"/>
                </a:stretch>
              </a:blipFill>
            </p:spPr>
            <p:txBody>
              <a:bodyPr/>
              <a:lstStyle/>
              <a:p>
                <a:r>
                  <a:rPr lang="en-US">
                    <a:noFill/>
                  </a:rPr>
                  <a:t> </a:t>
                </a:r>
              </a:p>
            </p:txBody>
          </p:sp>
        </mc:Fallback>
      </mc:AlternateContent>
      <p:pic>
        <p:nvPicPr>
          <p:cNvPr id="11" name="図 10" descr="文字と写真のスクリーンショット&#10;&#10;自動的に生成された説明">
            <a:extLst>
              <a:ext uri="{FF2B5EF4-FFF2-40B4-BE49-F238E27FC236}">
                <a16:creationId xmlns:a16="http://schemas.microsoft.com/office/drawing/2014/main" id="{F1AAEEC9-EB52-2457-9B93-37A1912601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71666" y="804203"/>
            <a:ext cx="3520542" cy="2606150"/>
          </a:xfrm>
          <a:prstGeom prst="rect">
            <a:avLst/>
          </a:prstGeom>
        </p:spPr>
      </p:pic>
      <p:sp>
        <p:nvSpPr>
          <p:cNvPr id="12" name="テキスト ボックス 15">
            <a:extLst>
              <a:ext uri="{FF2B5EF4-FFF2-40B4-BE49-F238E27FC236}">
                <a16:creationId xmlns:a16="http://schemas.microsoft.com/office/drawing/2014/main" id="{8120B94C-D70D-7B10-45B4-B7478B7D9372}"/>
              </a:ext>
            </a:extLst>
          </p:cNvPr>
          <p:cNvSpPr txBox="1"/>
          <p:nvPr/>
        </p:nvSpPr>
        <p:spPr>
          <a:xfrm>
            <a:off x="3867557" y="503749"/>
            <a:ext cx="3192050" cy="338554"/>
          </a:xfrm>
          <a:prstGeom prst="rect">
            <a:avLst/>
          </a:prstGeom>
          <a:noFill/>
        </p:spPr>
        <p:txBody>
          <a:bodyPr wrap="square" rtlCol="0">
            <a:spAutoFit/>
          </a:bodyPr>
          <a:lstStyle/>
          <a:p>
            <a:r>
              <a:rPr lang="en-US" sz="1600" dirty="0">
                <a:solidFill>
                  <a:srgbClr val="FFFF00"/>
                </a:solidFill>
              </a:rPr>
              <a:t>BG muon angular distribution (Data)</a:t>
            </a:r>
            <a:endParaRPr lang="en-CH" sz="1600" dirty="0">
              <a:solidFill>
                <a:srgbClr val="FFFF00"/>
              </a:solidFill>
            </a:endParaRPr>
          </a:p>
        </p:txBody>
      </p:sp>
      <p:cxnSp>
        <p:nvCxnSpPr>
          <p:cNvPr id="13" name="直線矢印コネクタ 17">
            <a:extLst>
              <a:ext uri="{FF2B5EF4-FFF2-40B4-BE49-F238E27FC236}">
                <a16:creationId xmlns:a16="http://schemas.microsoft.com/office/drawing/2014/main" id="{8565EAA6-2324-163D-F660-2EA06B3A85BD}"/>
              </a:ext>
            </a:extLst>
          </p:cNvPr>
          <p:cNvCxnSpPr>
            <a:cxnSpLocks/>
          </p:cNvCxnSpPr>
          <p:nvPr/>
        </p:nvCxnSpPr>
        <p:spPr>
          <a:xfrm>
            <a:off x="3957317" y="3107976"/>
            <a:ext cx="2939624" cy="0"/>
          </a:xfrm>
          <a:prstGeom prst="straightConnector1">
            <a:avLst/>
          </a:prstGeom>
          <a:ln w="38100">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テキスト ボックス 18">
            <a:extLst>
              <a:ext uri="{FF2B5EF4-FFF2-40B4-BE49-F238E27FC236}">
                <a16:creationId xmlns:a16="http://schemas.microsoft.com/office/drawing/2014/main" id="{3DBAC636-A001-31FB-0605-4D2DEA4D0BF3}"/>
              </a:ext>
            </a:extLst>
          </p:cNvPr>
          <p:cNvSpPr txBox="1"/>
          <p:nvPr/>
        </p:nvSpPr>
        <p:spPr>
          <a:xfrm>
            <a:off x="4994559" y="2764086"/>
            <a:ext cx="1468613" cy="369332"/>
          </a:xfrm>
          <a:prstGeom prst="rect">
            <a:avLst/>
          </a:prstGeom>
          <a:noFill/>
        </p:spPr>
        <p:txBody>
          <a:bodyPr wrap="square" rtlCol="0">
            <a:spAutoFit/>
          </a:bodyPr>
          <a:lstStyle/>
          <a:p>
            <a:r>
              <a:rPr lang="en-US" dirty="0">
                <a:solidFill>
                  <a:schemeClr val="bg1"/>
                </a:solidFill>
              </a:rPr>
              <a:t>20 mrad</a:t>
            </a:r>
            <a:endParaRPr lang="en-CH" dirty="0">
              <a:solidFill>
                <a:schemeClr val="bg1"/>
              </a:solidFill>
            </a:endParaRPr>
          </a:p>
        </p:txBody>
      </p:sp>
      <mc:AlternateContent xmlns:mc="http://schemas.openxmlformats.org/markup-compatibility/2006" xmlns:a14="http://schemas.microsoft.com/office/drawing/2010/main">
        <mc:Choice Requires="a14">
          <p:sp>
            <p:nvSpPr>
              <p:cNvPr id="15" name="テキスト ボックス 20">
                <a:extLst>
                  <a:ext uri="{FF2B5EF4-FFF2-40B4-BE49-F238E27FC236}">
                    <a16:creationId xmlns:a16="http://schemas.microsoft.com/office/drawing/2014/main" id="{C0970586-25E5-81DB-D08C-96A6F92617C4}"/>
                  </a:ext>
                </a:extLst>
              </p:cNvPr>
              <p:cNvSpPr txBox="1"/>
              <p:nvPr/>
            </p:nvSpPr>
            <p:spPr>
              <a:xfrm>
                <a:off x="1224610" y="2035512"/>
                <a:ext cx="2171701" cy="584775"/>
              </a:xfrm>
              <a:prstGeom prst="rect">
                <a:avLst/>
              </a:prstGeom>
              <a:noFill/>
            </p:spPr>
            <p:txBody>
              <a:bodyPr wrap="square" rtlCol="0">
                <a:spAutoFit/>
              </a:bodyPr>
              <a:lstStyle/>
              <a:p>
                <a:r>
                  <a:rPr lang="en-US" sz="1600" dirty="0">
                    <a:solidFill>
                      <a:srgbClr val="FF0000"/>
                    </a:solidFill>
                  </a:rPr>
                  <a:t>Position resolution ~</a:t>
                </a:r>
                <a14:m>
                  <m:oMath xmlns:m="http://schemas.openxmlformats.org/officeDocument/2006/math">
                    <m:r>
                      <a:rPr lang="en-US" sz="1600" b="1" i="1" smtClean="0">
                        <a:solidFill>
                          <a:srgbClr val="FF0000"/>
                        </a:solidFill>
                        <a:latin typeface="Cambria Math" panose="02040503050406030204" pitchFamily="18" charset="0"/>
                      </a:rPr>
                      <m:t>𝟑𝟎𝟎</m:t>
                    </m:r>
                    <m:r>
                      <a:rPr lang="en-US" sz="1600" b="1" i="1" smtClean="0">
                        <a:solidFill>
                          <a:srgbClr val="FF0000"/>
                        </a:solidFill>
                        <a:latin typeface="Cambria Math" panose="02040503050406030204" pitchFamily="18" charset="0"/>
                      </a:rPr>
                      <m:t> </m:t>
                    </m:r>
                    <m:r>
                      <a:rPr lang="en-US" sz="1600" b="1" i="1" smtClean="0">
                        <a:solidFill>
                          <a:srgbClr val="FF0000"/>
                        </a:solidFill>
                        <a:latin typeface="Cambria Math" panose="02040503050406030204" pitchFamily="18" charset="0"/>
                      </a:rPr>
                      <m:t>𝒏𝒎</m:t>
                    </m:r>
                  </m:oMath>
                </a14:m>
                <a:endParaRPr lang="en-CH" sz="1600" b="1" dirty="0">
                  <a:solidFill>
                    <a:srgbClr val="FF0000"/>
                  </a:solidFill>
                </a:endParaRPr>
              </a:p>
            </p:txBody>
          </p:sp>
        </mc:Choice>
        <mc:Fallback xmlns="">
          <p:sp>
            <p:nvSpPr>
              <p:cNvPr id="15" name="テキスト ボックス 20">
                <a:extLst>
                  <a:ext uri="{FF2B5EF4-FFF2-40B4-BE49-F238E27FC236}">
                    <a16:creationId xmlns:a16="http://schemas.microsoft.com/office/drawing/2014/main" id="{C0970586-25E5-81DB-D08C-96A6F92617C4}"/>
                  </a:ext>
                </a:extLst>
              </p:cNvPr>
              <p:cNvSpPr txBox="1">
                <a:spLocks noRot="1" noChangeAspect="1" noMove="1" noResize="1" noEditPoints="1" noAdjustHandles="1" noChangeArrowheads="1" noChangeShapeType="1" noTextEdit="1"/>
              </p:cNvSpPr>
              <p:nvPr/>
            </p:nvSpPr>
            <p:spPr>
              <a:xfrm>
                <a:off x="1224610" y="2035512"/>
                <a:ext cx="2171701" cy="584775"/>
              </a:xfrm>
              <a:prstGeom prst="rect">
                <a:avLst/>
              </a:prstGeom>
              <a:blipFill>
                <a:blip r:embed="rId8"/>
                <a:stretch>
                  <a:fillRect l="-1163" t="-4255" b="-106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21">
                <a:extLst>
                  <a:ext uri="{FF2B5EF4-FFF2-40B4-BE49-F238E27FC236}">
                    <a16:creationId xmlns:a16="http://schemas.microsoft.com/office/drawing/2014/main" id="{9C67FBFE-15CB-E201-13D6-C27AE40D13A3}"/>
                  </a:ext>
                </a:extLst>
              </p:cNvPr>
              <p:cNvSpPr txBox="1"/>
              <p:nvPr/>
            </p:nvSpPr>
            <p:spPr>
              <a:xfrm>
                <a:off x="7315192" y="840996"/>
                <a:ext cx="3372458" cy="584775"/>
              </a:xfrm>
              <a:prstGeom prst="rect">
                <a:avLst/>
              </a:prstGeom>
              <a:noFill/>
            </p:spPr>
            <p:txBody>
              <a:bodyPr wrap="square" rtlCol="0">
                <a:spAutoFit/>
              </a:bodyPr>
              <a:lstStyle/>
              <a:p>
                <a:r>
                  <a:rPr lang="en-US" sz="1600" dirty="0">
                    <a:solidFill>
                      <a:schemeClr val="bg1"/>
                    </a:solidFill>
                  </a:rPr>
                  <a:t>Angular spread of muon peaks </a:t>
                </a:r>
              </a:p>
              <a:p>
                <a:pPr/>
                <a14:m>
                  <m:oMathPara xmlns:m="http://schemas.openxmlformats.org/officeDocument/2006/math">
                    <m:oMathParaPr>
                      <m:jc m:val="centerGroup"/>
                    </m:oMathParaPr>
                    <m:oMath xmlns:m="http://schemas.openxmlformats.org/officeDocument/2006/math">
                      <m:r>
                        <a:rPr lang="en-US" sz="1600" b="1" i="1" smtClean="0">
                          <a:solidFill>
                            <a:schemeClr val="bg1"/>
                          </a:solidFill>
                          <a:latin typeface="Cambria Math" panose="02040503050406030204" pitchFamily="18" charset="0"/>
                        </a:rPr>
                        <m:t>∼</m:t>
                      </m:r>
                      <m:r>
                        <a:rPr lang="en-US" sz="1600" b="1" i="1" smtClean="0">
                          <a:solidFill>
                            <a:schemeClr val="bg1"/>
                          </a:solidFill>
                          <a:latin typeface="Cambria Math" panose="02040503050406030204" pitchFamily="18" charset="0"/>
                        </a:rPr>
                        <m:t>𝟎</m:t>
                      </m:r>
                      <m:r>
                        <a:rPr lang="en-US" sz="1600" b="1" i="1" smtClean="0">
                          <a:solidFill>
                            <a:schemeClr val="bg1"/>
                          </a:solidFill>
                          <a:latin typeface="Cambria Math" panose="02040503050406030204" pitchFamily="18" charset="0"/>
                        </a:rPr>
                        <m:t>.</m:t>
                      </m:r>
                      <m:r>
                        <a:rPr lang="en-US" sz="1600" b="1" i="1" smtClean="0">
                          <a:solidFill>
                            <a:schemeClr val="bg1"/>
                          </a:solidFill>
                          <a:latin typeface="Cambria Math" panose="02040503050406030204" pitchFamily="18" charset="0"/>
                        </a:rPr>
                        <m:t>𝟒</m:t>
                      </m:r>
                      <m:r>
                        <a:rPr lang="en-US" sz="1600" b="1" i="1" smtClean="0">
                          <a:solidFill>
                            <a:schemeClr val="bg1"/>
                          </a:solidFill>
                          <a:latin typeface="Cambria Math" panose="02040503050406030204" pitchFamily="18" charset="0"/>
                        </a:rPr>
                        <m:t> </m:t>
                      </m:r>
                      <m:r>
                        <a:rPr lang="en-US" sz="1600" b="1" i="0" smtClean="0">
                          <a:solidFill>
                            <a:schemeClr val="bg1"/>
                          </a:solidFill>
                          <a:latin typeface="Cambria Math" panose="02040503050406030204" pitchFamily="18" charset="0"/>
                        </a:rPr>
                        <m:t>𝐦𝐫𝐚𝐝</m:t>
                      </m:r>
                    </m:oMath>
                  </m:oMathPara>
                </a14:m>
                <a:endParaRPr lang="en-US" sz="1600" b="1" dirty="0">
                  <a:solidFill>
                    <a:schemeClr val="bg1"/>
                  </a:solidFill>
                </a:endParaRPr>
              </a:p>
            </p:txBody>
          </p:sp>
        </mc:Choice>
        <mc:Fallback xmlns="">
          <p:sp>
            <p:nvSpPr>
              <p:cNvPr id="16" name="テキスト ボックス 21">
                <a:extLst>
                  <a:ext uri="{FF2B5EF4-FFF2-40B4-BE49-F238E27FC236}">
                    <a16:creationId xmlns:a16="http://schemas.microsoft.com/office/drawing/2014/main" id="{9C67FBFE-15CB-E201-13D6-C27AE40D13A3}"/>
                  </a:ext>
                </a:extLst>
              </p:cNvPr>
              <p:cNvSpPr txBox="1">
                <a:spLocks noRot="1" noChangeAspect="1" noMove="1" noResize="1" noEditPoints="1" noAdjustHandles="1" noChangeArrowheads="1" noChangeShapeType="1" noTextEdit="1"/>
              </p:cNvSpPr>
              <p:nvPr/>
            </p:nvSpPr>
            <p:spPr>
              <a:xfrm>
                <a:off x="7315192" y="840996"/>
                <a:ext cx="3372458" cy="584775"/>
              </a:xfrm>
              <a:prstGeom prst="rect">
                <a:avLst/>
              </a:prstGeom>
              <a:blipFill>
                <a:blip r:embed="rId9"/>
                <a:stretch>
                  <a:fillRect l="-1128" t="-4255" b="-6383"/>
                </a:stretch>
              </a:blipFill>
            </p:spPr>
            <p:txBody>
              <a:bodyPr/>
              <a:lstStyle/>
              <a:p>
                <a:r>
                  <a:rPr lang="en-US">
                    <a:noFill/>
                  </a:rPr>
                  <a:t> </a:t>
                </a:r>
              </a:p>
            </p:txBody>
          </p:sp>
        </mc:Fallback>
      </mc:AlternateContent>
      <p:sp>
        <p:nvSpPr>
          <p:cNvPr id="17" name="テキスト ボックス 3">
            <a:extLst>
              <a:ext uri="{FF2B5EF4-FFF2-40B4-BE49-F238E27FC236}">
                <a16:creationId xmlns:a16="http://schemas.microsoft.com/office/drawing/2014/main" id="{5E64784B-20AC-4D93-AAC2-C70697D5BA8C}"/>
              </a:ext>
            </a:extLst>
          </p:cNvPr>
          <p:cNvSpPr txBox="1"/>
          <p:nvPr/>
        </p:nvSpPr>
        <p:spPr>
          <a:xfrm>
            <a:off x="5229649" y="1565471"/>
            <a:ext cx="1973100" cy="276999"/>
          </a:xfrm>
          <a:prstGeom prst="rect">
            <a:avLst/>
          </a:prstGeom>
          <a:noFill/>
        </p:spPr>
        <p:txBody>
          <a:bodyPr wrap="square" rtlCol="0">
            <a:spAutoFit/>
          </a:bodyPr>
          <a:lstStyle/>
          <a:p>
            <a:pPr algn="ctr"/>
            <a:r>
              <a:rPr kumimoji="1" lang="en-US" altLang="ja-JP" sz="1200" dirty="0">
                <a:solidFill>
                  <a:schemeClr val="bg1"/>
                </a:solidFill>
                <a:ea typeface="+mn-ea"/>
              </a:rPr>
              <a:t>FASER</a:t>
            </a:r>
            <a:r>
              <a:rPr kumimoji="1" lang="ja-JP" altLang="en-US" sz="1200" dirty="0">
                <a:solidFill>
                  <a:schemeClr val="bg1"/>
                </a:solidFill>
                <a:ea typeface="+mn-ea"/>
              </a:rPr>
              <a:t> </a:t>
            </a:r>
            <a:r>
              <a:rPr kumimoji="1" lang="en-US" altLang="ja-JP" sz="1200" dirty="0">
                <a:solidFill>
                  <a:schemeClr val="bg1"/>
                </a:solidFill>
              </a:rPr>
              <a:t>P</a:t>
            </a:r>
            <a:r>
              <a:rPr kumimoji="1" lang="en-US" altLang="ja-JP" sz="1200" dirty="0">
                <a:solidFill>
                  <a:schemeClr val="bg1"/>
                </a:solidFill>
                <a:ea typeface="+mn-ea"/>
              </a:rPr>
              <a:t>reliminary</a:t>
            </a:r>
            <a:endParaRPr kumimoji="1" lang="ja-JP" altLang="en-US" sz="1200" dirty="0" err="1">
              <a:solidFill>
                <a:schemeClr val="bg1"/>
              </a:solidFill>
              <a:ea typeface="+mn-ea"/>
            </a:endParaRPr>
          </a:p>
        </p:txBody>
      </p:sp>
      <p:pic>
        <p:nvPicPr>
          <p:cNvPr id="18" name="Content Placeholder 5">
            <a:extLst>
              <a:ext uri="{FF2B5EF4-FFF2-40B4-BE49-F238E27FC236}">
                <a16:creationId xmlns:a16="http://schemas.microsoft.com/office/drawing/2014/main" id="{CBE2C753-8C45-0B4E-0126-F9D14F6ABF1E}"/>
              </a:ext>
            </a:extLst>
          </p:cNvPr>
          <p:cNvPicPr>
            <a:picLocks noGrp="1" noChangeAspect="1"/>
          </p:cNvPicPr>
          <p:nvPr>
            <p:ph idx="1"/>
          </p:nvPr>
        </p:nvPicPr>
        <p:blipFill>
          <a:blip r:embed="rId10"/>
          <a:stretch>
            <a:fillRect/>
          </a:stretch>
        </p:blipFill>
        <p:spPr>
          <a:xfrm>
            <a:off x="7323757" y="1574742"/>
            <a:ext cx="3127449" cy="1786255"/>
          </a:xfrm>
        </p:spPr>
      </p:pic>
      <p:sp>
        <p:nvSpPr>
          <p:cNvPr id="19" name="テキスト ボックス 11">
            <a:extLst>
              <a:ext uri="{FF2B5EF4-FFF2-40B4-BE49-F238E27FC236}">
                <a16:creationId xmlns:a16="http://schemas.microsoft.com/office/drawing/2014/main" id="{44D90F11-F6D4-0915-FA2A-ACAE8251D44B}"/>
              </a:ext>
            </a:extLst>
          </p:cNvPr>
          <p:cNvSpPr txBox="1"/>
          <p:nvPr/>
        </p:nvSpPr>
        <p:spPr>
          <a:xfrm>
            <a:off x="7451758" y="1843345"/>
            <a:ext cx="1114425" cy="338554"/>
          </a:xfrm>
          <a:prstGeom prst="rect">
            <a:avLst/>
          </a:prstGeom>
          <a:noFill/>
        </p:spPr>
        <p:txBody>
          <a:bodyPr wrap="square" rtlCol="0">
            <a:spAutoFit/>
          </a:bodyPr>
          <a:lstStyle/>
          <a:p>
            <a:r>
              <a:rPr lang="en-US" sz="1600" dirty="0">
                <a:solidFill>
                  <a:srgbClr val="FFFF00"/>
                </a:solidFill>
              </a:rPr>
              <a:t>0.5 fb</a:t>
            </a:r>
            <a:r>
              <a:rPr lang="en-US" sz="1600" baseline="30000" dirty="0">
                <a:solidFill>
                  <a:srgbClr val="FFFF00"/>
                </a:solidFill>
              </a:rPr>
              <a:t>-1</a:t>
            </a:r>
            <a:endParaRPr lang="en-CH" sz="1600" baseline="30000" dirty="0">
              <a:solidFill>
                <a:srgbClr val="FFFF00"/>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0FB300A-A524-9BE7-E55C-B58C8E40764F}"/>
                  </a:ext>
                </a:extLst>
              </p:cNvPr>
              <p:cNvSpPr txBox="1"/>
              <p:nvPr/>
            </p:nvSpPr>
            <p:spPr>
              <a:xfrm>
                <a:off x="1101188" y="5412657"/>
                <a:ext cx="2856129" cy="5526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kumimoji="1" lang="en-US" altLang="ja-JP" sz="1600" b="1" i="1" smtClean="0">
                              <a:solidFill>
                                <a:srgbClr val="FF0000"/>
                              </a:solidFill>
                              <a:latin typeface="Cambria Math" panose="02040503050406030204" pitchFamily="18" charset="0"/>
                            </a:rPr>
                          </m:ctrlPr>
                        </m:fPr>
                        <m:num>
                          <m:r>
                            <a:rPr kumimoji="1" lang="en-US" altLang="ja-JP" sz="1600" b="1" i="0" smtClean="0">
                              <a:solidFill>
                                <a:srgbClr val="FF0000"/>
                              </a:solidFill>
                              <a:latin typeface="Cambria Math" panose="02040503050406030204" pitchFamily="18" charset="0"/>
                            </a:rPr>
                            <m:t>𝚫</m:t>
                          </m:r>
                          <m:r>
                            <a:rPr kumimoji="1" lang="en-US" altLang="ja-JP" sz="1600" b="1" i="1" smtClean="0">
                              <a:solidFill>
                                <a:srgbClr val="FF0000"/>
                              </a:solidFill>
                              <a:latin typeface="Cambria Math" panose="02040503050406030204" pitchFamily="18" charset="0"/>
                            </a:rPr>
                            <m:t>𝑬</m:t>
                          </m:r>
                        </m:num>
                        <m:den>
                          <m:r>
                            <a:rPr kumimoji="1" lang="en-US" altLang="ja-JP" sz="1600" b="1" i="1" smtClean="0">
                              <a:solidFill>
                                <a:srgbClr val="FF0000"/>
                              </a:solidFill>
                              <a:latin typeface="Cambria Math" panose="02040503050406030204" pitchFamily="18" charset="0"/>
                            </a:rPr>
                            <m:t>𝑬</m:t>
                          </m:r>
                        </m:den>
                      </m:f>
                      <m:r>
                        <a:rPr kumimoji="1" lang="en-US" altLang="ja-JP" sz="1600" b="1" i="1" smtClean="0">
                          <a:solidFill>
                            <a:srgbClr val="FF0000"/>
                          </a:solidFill>
                          <a:latin typeface="Cambria Math" panose="02040503050406030204" pitchFamily="18" charset="0"/>
                        </a:rPr>
                        <m:t>∼</m:t>
                      </m:r>
                      <m:r>
                        <a:rPr kumimoji="1" lang="en-US" altLang="ja-JP" sz="1600" b="1" i="1" smtClean="0">
                          <a:solidFill>
                            <a:srgbClr val="FF0000"/>
                          </a:solidFill>
                          <a:latin typeface="Cambria Math" panose="02040503050406030204" pitchFamily="18" charset="0"/>
                        </a:rPr>
                        <m:t>𝟎</m:t>
                      </m:r>
                      <m:r>
                        <a:rPr kumimoji="1" lang="en-US" altLang="ja-JP" sz="1600" b="1" i="1" smtClean="0">
                          <a:solidFill>
                            <a:srgbClr val="FF0000"/>
                          </a:solidFill>
                          <a:latin typeface="Cambria Math" panose="02040503050406030204" pitchFamily="18" charset="0"/>
                        </a:rPr>
                        <m:t>.</m:t>
                      </m:r>
                      <m:r>
                        <a:rPr kumimoji="1" lang="en-US" altLang="ja-JP" sz="1600" b="1" i="1" smtClean="0">
                          <a:solidFill>
                            <a:srgbClr val="FF0000"/>
                          </a:solidFill>
                          <a:latin typeface="Cambria Math" panose="02040503050406030204" pitchFamily="18" charset="0"/>
                        </a:rPr>
                        <m:t>𝟐𝟓</m:t>
                      </m:r>
                      <m:r>
                        <a:rPr kumimoji="1" lang="en-US" altLang="ja-JP" sz="1600" b="1" i="1" smtClean="0">
                          <a:solidFill>
                            <a:srgbClr val="FF0000"/>
                          </a:solidFill>
                          <a:latin typeface="Cambria Math" panose="02040503050406030204" pitchFamily="18" charset="0"/>
                        </a:rPr>
                        <m:t> </m:t>
                      </m:r>
                      <m:r>
                        <a:rPr kumimoji="1" lang="en-US" altLang="ja-JP" sz="1600" b="0" i="1" smtClean="0">
                          <a:solidFill>
                            <a:srgbClr val="FF0000"/>
                          </a:solidFill>
                          <a:latin typeface="Cambria Math" panose="02040503050406030204" pitchFamily="18" charset="0"/>
                        </a:rPr>
                        <m:t>@ 200 </m:t>
                      </m:r>
                      <m:r>
                        <m:rPr>
                          <m:sty m:val="p"/>
                        </m:rPr>
                        <a:rPr kumimoji="1" lang="en-US" altLang="ja-JP" sz="1600" b="0" i="0" smtClean="0">
                          <a:solidFill>
                            <a:srgbClr val="FF0000"/>
                          </a:solidFill>
                          <a:latin typeface="Cambria Math" panose="02040503050406030204" pitchFamily="18" charset="0"/>
                        </a:rPr>
                        <m:t>GeV</m:t>
                      </m:r>
                    </m:oMath>
                  </m:oMathPara>
                </a14:m>
                <a:endParaRPr kumimoji="1" lang="en-US" altLang="ja-JP" sz="1600" dirty="0">
                  <a:solidFill>
                    <a:srgbClr val="FF0000"/>
                  </a:solidFill>
                </a:endParaRPr>
              </a:p>
            </p:txBody>
          </p:sp>
        </mc:Choice>
        <mc:Fallback xmlns="">
          <p:sp>
            <p:nvSpPr>
              <p:cNvPr id="21" name="TextBox 20">
                <a:extLst>
                  <a:ext uri="{FF2B5EF4-FFF2-40B4-BE49-F238E27FC236}">
                    <a16:creationId xmlns:a16="http://schemas.microsoft.com/office/drawing/2014/main" id="{70FB300A-A524-9BE7-E55C-B58C8E40764F}"/>
                  </a:ext>
                </a:extLst>
              </p:cNvPr>
              <p:cNvSpPr txBox="1">
                <a:spLocks noRot="1" noChangeAspect="1" noMove="1" noResize="1" noEditPoints="1" noAdjustHandles="1" noChangeArrowheads="1" noChangeShapeType="1" noTextEdit="1"/>
              </p:cNvSpPr>
              <p:nvPr/>
            </p:nvSpPr>
            <p:spPr>
              <a:xfrm>
                <a:off x="1101188" y="5412657"/>
                <a:ext cx="2856129" cy="552652"/>
              </a:xfrm>
              <a:prstGeom prst="rect">
                <a:avLst/>
              </a:prstGeom>
              <a:blipFill>
                <a:blip r:embed="rId11"/>
                <a:stretch>
                  <a:fillRect b="-2273"/>
                </a:stretch>
              </a:blipFill>
            </p:spPr>
            <p:txBody>
              <a:bodyPr/>
              <a:lstStyle/>
              <a:p>
                <a:r>
                  <a:rPr lang="en-US">
                    <a:noFill/>
                  </a:rPr>
                  <a:t> </a:t>
                </a:r>
              </a:p>
            </p:txBody>
          </p:sp>
        </mc:Fallback>
      </mc:AlternateContent>
    </p:spTree>
    <p:extLst>
      <p:ext uri="{BB962C8B-B14F-4D97-AF65-F5344CB8AC3E}">
        <p14:creationId xmlns:p14="http://schemas.microsoft.com/office/powerpoint/2010/main" val="3017984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28</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5" name="Picture 4">
            <a:extLst>
              <a:ext uri="{FF2B5EF4-FFF2-40B4-BE49-F238E27FC236}">
                <a16:creationId xmlns:a16="http://schemas.microsoft.com/office/drawing/2014/main" id="{59F5B5E7-C9BB-974F-505B-79E63F7E2ADA}"/>
              </a:ext>
            </a:extLst>
          </p:cNvPr>
          <p:cNvPicPr>
            <a:picLocks noChangeAspect="1"/>
          </p:cNvPicPr>
          <p:nvPr/>
        </p:nvPicPr>
        <p:blipFill>
          <a:blip r:embed="rId3"/>
          <a:stretch>
            <a:fillRect/>
          </a:stretch>
        </p:blipFill>
        <p:spPr>
          <a:xfrm>
            <a:off x="6578345" y="2588668"/>
            <a:ext cx="4062023" cy="338328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B38D582-94B6-86F0-45C3-E81922ABDC00}"/>
                  </a:ext>
                </a:extLst>
              </p:cNvPr>
              <p:cNvSpPr txBox="1"/>
              <p:nvPr/>
            </p:nvSpPr>
            <p:spPr>
              <a:xfrm>
                <a:off x="275798" y="499221"/>
                <a:ext cx="6619023" cy="2053639"/>
              </a:xfrm>
              <a:prstGeom prst="rect">
                <a:avLst/>
              </a:prstGeom>
              <a:noFill/>
            </p:spPr>
            <p:txBody>
              <a:bodyPr wrap="square">
                <a:spAutoFit/>
              </a:bodyPr>
              <a:lstStyle/>
              <a:p>
                <a:r>
                  <a:rPr lang="en-US" dirty="0">
                    <a:solidFill>
                      <a:srgbClr val="FFFF00"/>
                    </a:solidFill>
                    <a:effectLst/>
                  </a:rPr>
                  <a:t>Selection criteria:</a:t>
                </a:r>
              </a:p>
              <a:p>
                <a:pPr marL="285750" indent="-285750">
                  <a:buFont typeface="Arial" panose="020B0604020202020204" pitchFamily="34" charset="0"/>
                  <a:buChar char="•"/>
                </a:pPr>
                <a:r>
                  <a:rPr lang="en-US" dirty="0">
                    <a:solidFill>
                      <a:schemeClr val="bg1"/>
                    </a:solidFill>
                    <a:effectLst/>
                  </a:rPr>
                  <a:t>Vertex reconstruction with </a:t>
                </a:r>
              </a:p>
              <a:p>
                <a:r>
                  <a:rPr lang="en-US" dirty="0">
                    <a:solidFill>
                      <a:schemeClr val="bg1"/>
                    </a:solidFill>
                    <a:effectLst/>
                  </a:rPr>
                  <a:t>      </a:t>
                </a:r>
                <a14:m>
                  <m:oMath xmlns:m="http://schemas.openxmlformats.org/officeDocument/2006/math">
                    <m:sSub>
                      <m:sSubPr>
                        <m:ctrlPr>
                          <a:rPr lang="en-US" i="1" dirty="0" smtClean="0">
                            <a:solidFill>
                              <a:schemeClr val="bg1"/>
                            </a:solidFill>
                            <a:effectLst/>
                            <a:latin typeface="Cambria Math" panose="02040503050406030204" pitchFamily="18" charset="0"/>
                          </a:rPr>
                        </m:ctrlPr>
                      </m:sSubPr>
                      <m:e>
                        <m:r>
                          <a:rPr lang="en-US" b="0" i="1" dirty="0" smtClean="0">
                            <a:solidFill>
                              <a:schemeClr val="bg1"/>
                            </a:solidFill>
                            <a:effectLst/>
                            <a:latin typeface="Cambria Math" panose="02040503050406030204" pitchFamily="18" charset="0"/>
                          </a:rPr>
                          <m:t>𝑁</m:t>
                        </m:r>
                      </m:e>
                      <m:sub>
                        <m:r>
                          <a:rPr lang="en-US" b="0" i="1" dirty="0" smtClean="0">
                            <a:solidFill>
                              <a:schemeClr val="bg1"/>
                            </a:solidFill>
                            <a:effectLst/>
                            <a:latin typeface="Cambria Math" panose="02040503050406030204" pitchFamily="18" charset="0"/>
                          </a:rPr>
                          <m:t>𝑡𝑟𝑎𝑐𝑘</m:t>
                        </m:r>
                      </m:sub>
                    </m:sSub>
                    <m:r>
                      <a:rPr lang="en-US" i="1" dirty="0" smtClean="0">
                        <a:solidFill>
                          <a:schemeClr val="bg1"/>
                        </a:solidFill>
                        <a:effectLst/>
                        <a:latin typeface="Cambria Math" panose="02040503050406030204" pitchFamily="18" charset="0"/>
                      </a:rPr>
                      <m:t>≥ 5 </m:t>
                    </m:r>
                  </m:oMath>
                </a14:m>
                <a:r>
                  <a:rPr lang="en-US" dirty="0">
                    <a:solidFill>
                      <a:schemeClr val="bg1"/>
                    </a:solidFill>
                    <a:effectLst/>
                  </a:rPr>
                  <a:t>and</a:t>
                </a:r>
                <a:r>
                  <a:rPr lang="en-US" dirty="0">
                    <a:solidFill>
                      <a:schemeClr val="bg1"/>
                    </a:solidFill>
                  </a:rPr>
                  <a:t> </a:t>
                </a:r>
                <a14:m>
                  <m:oMath xmlns:m="http://schemas.openxmlformats.org/officeDocument/2006/math">
                    <m:sSub>
                      <m:sSubPr>
                        <m:ctrlPr>
                          <a:rPr lang="en-US" i="1" dirty="0" smtClean="0">
                            <a:solidFill>
                              <a:schemeClr val="bg1"/>
                            </a:solidFill>
                            <a:effectLst/>
                            <a:latin typeface="Cambria Math" panose="02040503050406030204" pitchFamily="18" charset="0"/>
                          </a:rPr>
                        </m:ctrlPr>
                      </m:sSubPr>
                      <m:e>
                        <m:r>
                          <a:rPr lang="en-US" b="0" i="1" dirty="0" smtClean="0">
                            <a:solidFill>
                              <a:schemeClr val="bg1"/>
                            </a:solidFill>
                            <a:effectLst/>
                            <a:latin typeface="Cambria Math" panose="02040503050406030204" pitchFamily="18" charset="0"/>
                          </a:rPr>
                          <m:t>𝑁</m:t>
                        </m:r>
                      </m:e>
                      <m:sub>
                        <m:r>
                          <a:rPr lang="en-US" b="0" i="1" dirty="0" smtClean="0">
                            <a:solidFill>
                              <a:schemeClr val="bg1"/>
                            </a:solidFill>
                            <a:effectLst/>
                            <a:latin typeface="Cambria Math" panose="02040503050406030204" pitchFamily="18" charset="0"/>
                          </a:rPr>
                          <m:t>𝑡𝑟𝑎𝑐𝑘</m:t>
                        </m:r>
                      </m:sub>
                    </m:sSub>
                    <m:r>
                      <a:rPr lang="en-US" i="1" dirty="0">
                        <a:solidFill>
                          <a:schemeClr val="bg1"/>
                        </a:solidFill>
                        <a:effectLst/>
                        <a:latin typeface="Cambria Math" panose="02040503050406030204" pitchFamily="18" charset="0"/>
                      </a:rPr>
                      <m:t>(</m:t>
                    </m:r>
                    <m:r>
                      <m:rPr>
                        <m:sty m:val="p"/>
                      </m:rPr>
                      <a:rPr lang="en-US" i="1" dirty="0">
                        <a:solidFill>
                          <a:schemeClr val="bg1"/>
                        </a:solidFill>
                        <a:effectLst/>
                        <a:latin typeface="Cambria Math" panose="02040503050406030204" pitchFamily="18" charset="0"/>
                      </a:rPr>
                      <m:t>tan</m:t>
                    </m:r>
                    <m:r>
                      <a:rPr lang="el-GR" i="1" dirty="0">
                        <a:solidFill>
                          <a:schemeClr val="bg1"/>
                        </a:solidFill>
                        <a:effectLst/>
                        <a:latin typeface="Cambria Math" panose="02040503050406030204" pitchFamily="18" charset="0"/>
                      </a:rPr>
                      <m:t>𝜃</m:t>
                    </m:r>
                    <m:r>
                      <a:rPr lang="el-GR" i="1" dirty="0">
                        <a:solidFill>
                          <a:schemeClr val="bg1"/>
                        </a:solidFill>
                        <a:effectLst/>
                        <a:latin typeface="Cambria Math" panose="02040503050406030204" pitchFamily="18" charset="0"/>
                      </a:rPr>
                      <m:t>≤ 0.1) ≥</m:t>
                    </m:r>
                    <m:r>
                      <a:rPr lang="en-US" b="0" i="1" dirty="0" smtClean="0">
                        <a:solidFill>
                          <a:schemeClr val="bg1"/>
                        </a:solidFill>
                        <a:effectLst/>
                        <a:latin typeface="Cambria Math" panose="02040503050406030204" pitchFamily="18" charset="0"/>
                      </a:rPr>
                      <m:t>4</m:t>
                    </m:r>
                  </m:oMath>
                </a14:m>
                <a:r>
                  <a:rPr lang="en-US" dirty="0">
                    <a:solidFill>
                      <a:schemeClr val="bg1"/>
                    </a:solidFill>
                    <a:effectLst/>
                  </a:rPr>
                  <a:t> </a:t>
                </a:r>
                <a:endParaRPr lang="el-GR" dirty="0">
                  <a:solidFill>
                    <a:schemeClr val="bg1"/>
                  </a:solidFill>
                  <a:effectLst/>
                </a:endParaRPr>
              </a:p>
              <a:p>
                <a:pPr marL="285750" indent="-285750">
                  <a:buFont typeface="Arial" panose="020B0604020202020204" pitchFamily="34" charset="0"/>
                  <a:buChar char="•"/>
                </a:pPr>
                <a:r>
                  <a:rPr lang="en-US" dirty="0">
                    <a:solidFill>
                      <a:schemeClr val="bg1"/>
                    </a:solidFill>
                    <a:effectLst/>
                  </a:rPr>
                  <a:t>Lepton requirements with </a:t>
                </a:r>
              </a:p>
              <a:p>
                <a:r>
                  <a:rPr lang="en-US" dirty="0">
                    <a:solidFill>
                      <a:schemeClr val="bg1"/>
                    </a:solidFill>
                  </a:rPr>
                  <a:t>      </a:t>
                </a:r>
                <a14:m>
                  <m:oMath xmlns:m="http://schemas.openxmlformats.org/officeDocument/2006/math">
                    <m:sSub>
                      <m:sSubPr>
                        <m:ctrlPr>
                          <a:rPr lang="en-US" i="1" dirty="0" smtClean="0">
                            <a:solidFill>
                              <a:schemeClr val="bg1"/>
                            </a:solidFill>
                            <a:effectLst/>
                            <a:latin typeface="Cambria Math" panose="02040503050406030204" pitchFamily="18" charset="0"/>
                          </a:rPr>
                        </m:ctrlPr>
                      </m:sSubPr>
                      <m:e>
                        <m:r>
                          <a:rPr lang="en-US" b="0" i="1" dirty="0" smtClean="0">
                            <a:solidFill>
                              <a:schemeClr val="bg1"/>
                            </a:solidFill>
                            <a:effectLst/>
                            <a:latin typeface="Cambria Math" panose="02040503050406030204" pitchFamily="18" charset="0"/>
                          </a:rPr>
                          <m:t>𝐸</m:t>
                        </m:r>
                      </m:e>
                      <m:sub>
                        <m:r>
                          <a:rPr lang="en-US" b="0" i="1" dirty="0" smtClean="0">
                            <a:solidFill>
                              <a:schemeClr val="bg1"/>
                            </a:solidFill>
                            <a:effectLst/>
                            <a:latin typeface="Cambria Math" panose="02040503050406030204" pitchFamily="18" charset="0"/>
                          </a:rPr>
                          <m:t>𝑒</m:t>
                        </m:r>
                      </m:sub>
                    </m:sSub>
                    <m:r>
                      <a:rPr lang="en-US" i="1" dirty="0" smtClean="0">
                        <a:solidFill>
                          <a:schemeClr val="bg1"/>
                        </a:solidFill>
                        <a:effectLst/>
                        <a:latin typeface="Cambria Math" panose="02040503050406030204" pitchFamily="18" charset="0"/>
                      </a:rPr>
                      <m:t> </m:t>
                    </m:r>
                  </m:oMath>
                </a14:m>
                <a:r>
                  <a:rPr lang="en-US" dirty="0">
                    <a:solidFill>
                      <a:schemeClr val="bg1"/>
                    </a:solidFill>
                    <a:effectLst/>
                  </a:rPr>
                  <a:t>or </a:t>
                </a:r>
                <a14:m>
                  <m:oMath xmlns:m="http://schemas.openxmlformats.org/officeDocument/2006/math">
                    <m:sSub>
                      <m:sSubPr>
                        <m:ctrlPr>
                          <a:rPr lang="en-US" i="1" dirty="0">
                            <a:solidFill>
                              <a:schemeClr val="bg1"/>
                            </a:solidFill>
                            <a:latin typeface="Cambria Math" panose="02040503050406030204" pitchFamily="18" charset="0"/>
                          </a:rPr>
                        </m:ctrlPr>
                      </m:sSubPr>
                      <m:e>
                        <m:r>
                          <a:rPr lang="en-US" b="0" i="1" dirty="0" smtClean="0">
                            <a:solidFill>
                              <a:schemeClr val="bg1"/>
                            </a:solidFill>
                            <a:latin typeface="Cambria Math" panose="02040503050406030204" pitchFamily="18" charset="0"/>
                          </a:rPr>
                          <m:t>𝑝</m:t>
                        </m:r>
                      </m:e>
                      <m:sub>
                        <m:r>
                          <a:rPr lang="en-US" i="1" dirty="0" smtClean="0">
                            <a:solidFill>
                              <a:schemeClr val="bg1"/>
                            </a:solidFill>
                            <a:latin typeface="Cambria Math" panose="02040503050406030204" pitchFamily="18" charset="0"/>
                            <a:ea typeface="Cambria Math" panose="02040503050406030204" pitchFamily="18" charset="0"/>
                          </a:rPr>
                          <m:t>𝜇</m:t>
                        </m:r>
                      </m:sub>
                    </m:sSub>
                    <m:r>
                      <a:rPr lang="el-GR" i="1" dirty="0">
                        <a:solidFill>
                          <a:schemeClr val="bg1"/>
                        </a:solidFill>
                        <a:latin typeface="Cambria Math" panose="02040503050406030204" pitchFamily="18" charset="0"/>
                      </a:rPr>
                      <m:t>&gt; 200 </m:t>
                    </m:r>
                    <m:r>
                      <a:rPr lang="en-US" i="1" dirty="0">
                        <a:solidFill>
                          <a:schemeClr val="bg1"/>
                        </a:solidFill>
                        <a:latin typeface="Cambria Math" panose="02040503050406030204" pitchFamily="18" charset="0"/>
                      </a:rPr>
                      <m:t>𝐺𝑒𝑉</m:t>
                    </m:r>
                  </m:oMath>
                </a14:m>
                <a:r>
                  <a:rPr lang="en-US" dirty="0">
                    <a:solidFill>
                      <a:schemeClr val="bg1"/>
                    </a:solidFill>
                  </a:rPr>
                  <a:t> and </a:t>
                </a:r>
                <a14:m>
                  <m:oMath xmlns:m="http://schemas.openxmlformats.org/officeDocument/2006/math">
                    <m:r>
                      <a:rPr lang="en-US" b="0" i="1" smtClean="0">
                        <a:solidFill>
                          <a:schemeClr val="bg1"/>
                        </a:solidFill>
                        <a:effectLst/>
                        <a:latin typeface="Cambria Math" panose="02040503050406030204" pitchFamily="18" charset="0"/>
                      </a:rPr>
                      <m:t>𝑡𝑎𝑛</m:t>
                    </m:r>
                    <m:sSub>
                      <m:sSubPr>
                        <m:ctrlPr>
                          <a:rPr lang="en-US" b="0" i="1" smtClean="0">
                            <a:solidFill>
                              <a:schemeClr val="bg1"/>
                            </a:solidFill>
                            <a:effectLst/>
                            <a:latin typeface="Cambria Math" panose="02040503050406030204" pitchFamily="18" charset="0"/>
                          </a:rPr>
                        </m:ctrlPr>
                      </m:sSubPr>
                      <m:e>
                        <m:r>
                          <a:rPr lang="en-US" b="0" i="1" smtClean="0">
                            <a:solidFill>
                              <a:schemeClr val="bg1"/>
                            </a:solidFill>
                            <a:effectLst/>
                            <a:latin typeface="Cambria Math" panose="02040503050406030204" pitchFamily="18" charset="0"/>
                            <a:ea typeface="Cambria Math" panose="02040503050406030204" pitchFamily="18" charset="0"/>
                          </a:rPr>
                          <m:t>𝜃</m:t>
                        </m:r>
                      </m:e>
                      <m:sub>
                        <m:r>
                          <a:rPr lang="en-US" b="0" i="1" smtClean="0">
                            <a:solidFill>
                              <a:schemeClr val="bg1"/>
                            </a:solidFill>
                            <a:effectLst/>
                            <a:latin typeface="Cambria Math" panose="02040503050406030204" pitchFamily="18" charset="0"/>
                          </a:rPr>
                          <m:t>𝑒</m:t>
                        </m:r>
                      </m:sub>
                    </m:sSub>
                  </m:oMath>
                </a14:m>
                <a:r>
                  <a:rPr lang="en-US" dirty="0">
                    <a:solidFill>
                      <a:schemeClr val="bg1"/>
                    </a:solidFill>
                    <a:effectLst/>
                  </a:rPr>
                  <a:t> or </a:t>
                </a:r>
                <a14:m>
                  <m:oMath xmlns:m="http://schemas.openxmlformats.org/officeDocument/2006/math">
                    <m:r>
                      <a:rPr lang="en-US" i="1">
                        <a:solidFill>
                          <a:schemeClr val="bg1"/>
                        </a:solidFill>
                        <a:latin typeface="Cambria Math" panose="02040503050406030204" pitchFamily="18" charset="0"/>
                      </a:rPr>
                      <m:t>𝑡𝑎𝑛</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𝜃</m:t>
                        </m:r>
                      </m:e>
                      <m:sub>
                        <m:r>
                          <a:rPr lang="en-US" i="1" smtClean="0">
                            <a:solidFill>
                              <a:schemeClr val="bg1"/>
                            </a:solidFill>
                            <a:latin typeface="Cambria Math" panose="02040503050406030204" pitchFamily="18" charset="0"/>
                            <a:ea typeface="Cambria Math" panose="02040503050406030204" pitchFamily="18" charset="0"/>
                          </a:rPr>
                          <m:t>𝜇</m:t>
                        </m:r>
                      </m:sub>
                    </m:sSub>
                    <m:r>
                      <a:rPr lang="en-US" b="0" i="1" smtClean="0">
                        <a:solidFill>
                          <a:schemeClr val="bg1"/>
                        </a:solidFill>
                        <a:latin typeface="Cambria Math" panose="02040503050406030204" pitchFamily="18" charset="0"/>
                      </a:rPr>
                      <m:t>&gt;0.005</m:t>
                    </m:r>
                  </m:oMath>
                </a14:m>
                <a:r>
                  <a:rPr lang="en-US" dirty="0">
                    <a:solidFill>
                      <a:schemeClr val="bg1"/>
                    </a:solidFill>
                  </a:rPr>
                  <a:t> </a:t>
                </a:r>
              </a:p>
              <a:p>
                <a:pPr marL="285750" indent="-285750">
                  <a:buFont typeface="Arial" panose="020B0604020202020204" pitchFamily="34" charset="0"/>
                  <a:buChar char="•"/>
                </a:pPr>
                <a:r>
                  <a:rPr lang="en-US" dirty="0">
                    <a:solidFill>
                      <a:schemeClr val="bg1"/>
                    </a:solidFill>
                    <a:effectLst/>
                  </a:rPr>
                  <a:t>Back-to-back topology: </a:t>
                </a:r>
                <a14:m>
                  <m:oMath xmlns:m="http://schemas.openxmlformats.org/officeDocument/2006/math">
                    <m:r>
                      <a:rPr lang="el-GR" i="1" dirty="0" smtClean="0">
                        <a:solidFill>
                          <a:schemeClr val="bg1"/>
                        </a:solidFill>
                        <a:effectLst/>
                        <a:latin typeface="Cambria Math" panose="02040503050406030204" pitchFamily="18" charset="0"/>
                        <a:ea typeface="Cambria Math" panose="02040503050406030204" pitchFamily="18" charset="0"/>
                      </a:rPr>
                      <m:t>∆</m:t>
                    </m:r>
                    <m:r>
                      <a:rPr lang="el-GR" i="1" dirty="0" smtClean="0">
                        <a:solidFill>
                          <a:schemeClr val="bg1"/>
                        </a:solidFill>
                        <a:effectLst/>
                        <a:latin typeface="Cambria Math" panose="02040503050406030204" pitchFamily="18" charset="0"/>
                        <a:ea typeface="Cambria Math" panose="02040503050406030204" pitchFamily="18" charset="0"/>
                      </a:rPr>
                      <m:t>𝜙</m:t>
                    </m:r>
                    <m:r>
                      <a:rPr lang="el-GR" i="1" dirty="0">
                        <a:solidFill>
                          <a:schemeClr val="bg1"/>
                        </a:solidFill>
                        <a:effectLst/>
                        <a:latin typeface="Cambria Math" panose="02040503050406030204" pitchFamily="18" charset="0"/>
                      </a:rPr>
                      <m:t>&gt; 90°</m:t>
                    </m:r>
                  </m:oMath>
                </a14:m>
                <a:endParaRPr lang="el-GR" dirty="0">
                  <a:solidFill>
                    <a:schemeClr val="bg1"/>
                  </a:solidFill>
                  <a:effectLst/>
                </a:endParaRPr>
              </a:p>
              <a:p>
                <a:pPr>
                  <a:buFont typeface="+mj-lt"/>
                  <a:buAutoNum type="arabicPeriod"/>
                </a:pPr>
                <a:endParaRPr lang="el-GR" dirty="0">
                  <a:solidFill>
                    <a:schemeClr val="bg1"/>
                  </a:solidFill>
                  <a:effectLst/>
                </a:endParaRPr>
              </a:p>
            </p:txBody>
          </p:sp>
        </mc:Choice>
        <mc:Fallback xmlns="">
          <p:sp>
            <p:nvSpPr>
              <p:cNvPr id="8" name="TextBox 7">
                <a:extLst>
                  <a:ext uri="{FF2B5EF4-FFF2-40B4-BE49-F238E27FC236}">
                    <a16:creationId xmlns:a16="http://schemas.microsoft.com/office/drawing/2014/main" id="{6B38D582-94B6-86F0-45C3-E81922ABDC00}"/>
                  </a:ext>
                </a:extLst>
              </p:cNvPr>
              <p:cNvSpPr txBox="1">
                <a:spLocks noRot="1" noChangeAspect="1" noMove="1" noResize="1" noEditPoints="1" noAdjustHandles="1" noChangeArrowheads="1" noChangeShapeType="1" noTextEdit="1"/>
              </p:cNvSpPr>
              <p:nvPr/>
            </p:nvSpPr>
            <p:spPr>
              <a:xfrm>
                <a:off x="275798" y="499221"/>
                <a:ext cx="6619023" cy="2053639"/>
              </a:xfrm>
              <a:prstGeom prst="rect">
                <a:avLst/>
              </a:prstGeom>
              <a:blipFill>
                <a:blip r:embed="rId4"/>
                <a:stretch>
                  <a:fillRect l="-766" t="-18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88E8EC-3914-B977-4415-4B43A5FC16F7}"/>
                  </a:ext>
                </a:extLst>
              </p:cNvPr>
              <p:cNvSpPr txBox="1"/>
              <p:nvPr/>
            </p:nvSpPr>
            <p:spPr>
              <a:xfrm>
                <a:off x="239171" y="117155"/>
                <a:ext cx="4960633" cy="474874"/>
              </a:xfrm>
              <a:prstGeom prst="rect">
                <a:avLst/>
              </a:prstGeom>
              <a:noFill/>
            </p:spPr>
            <p:txBody>
              <a:bodyPr wrap="square">
                <a:spAutoFit/>
              </a:bodyPr>
              <a:lstStyle/>
              <a:p>
                <a:r>
                  <a:rPr lang="en-GB" sz="2486" b="1" dirty="0">
                    <a:solidFill>
                      <a:srgbClr val="FF0000"/>
                    </a:solidFill>
                  </a:rPr>
                  <a:t>FASER</a:t>
                </a:r>
                <a14:m>
                  <m:oMath xmlns:m="http://schemas.openxmlformats.org/officeDocument/2006/math">
                    <m:r>
                      <a:rPr lang="en-GB" sz="2486" b="1" i="1" smtClean="0">
                        <a:solidFill>
                          <a:srgbClr val="FF0000"/>
                        </a:solidFill>
                        <a:latin typeface="Cambria Math" panose="02040503050406030204" pitchFamily="18" charset="0"/>
                        <a:ea typeface="Cambria Math" panose="02040503050406030204" pitchFamily="18" charset="0"/>
                      </a:rPr>
                      <m:t>𝝂</m:t>
                    </m:r>
                  </m:oMath>
                </a14:m>
                <a:r>
                  <a:rPr lang="en-GB" sz="2486" b="1" dirty="0">
                    <a:solidFill>
                      <a:srgbClr val="FF0000"/>
                    </a:solidFill>
                  </a:rPr>
                  <a:t> Analysis</a:t>
                </a:r>
                <a:endParaRPr lang="en-CH" sz="2486" b="1" dirty="0">
                  <a:solidFill>
                    <a:srgbClr val="FF0000"/>
                  </a:solidFill>
                </a:endParaRPr>
              </a:p>
            </p:txBody>
          </p:sp>
        </mc:Choice>
        <mc:Fallback xmlns="">
          <p:sp>
            <p:nvSpPr>
              <p:cNvPr id="9" name="TextBox 8">
                <a:extLst>
                  <a:ext uri="{FF2B5EF4-FFF2-40B4-BE49-F238E27FC236}">
                    <a16:creationId xmlns:a16="http://schemas.microsoft.com/office/drawing/2014/main" id="{BB88E8EC-3914-B977-4415-4B43A5FC16F7}"/>
                  </a:ext>
                </a:extLst>
              </p:cNvPr>
              <p:cNvSpPr txBox="1">
                <a:spLocks noRot="1" noChangeAspect="1" noMove="1" noResize="1" noEditPoints="1" noAdjustHandles="1" noChangeArrowheads="1" noChangeShapeType="1" noTextEdit="1"/>
              </p:cNvSpPr>
              <p:nvPr/>
            </p:nvSpPr>
            <p:spPr>
              <a:xfrm>
                <a:off x="239171" y="117155"/>
                <a:ext cx="4960633" cy="474874"/>
              </a:xfrm>
              <a:prstGeom prst="rect">
                <a:avLst/>
              </a:prstGeom>
              <a:blipFill>
                <a:blip r:embed="rId5"/>
                <a:stretch>
                  <a:fillRect l="-2041" t="-10526" b="-31579"/>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B3488040-0D3B-388F-FF7E-AA2BFB3DD9FF}"/>
              </a:ext>
            </a:extLst>
          </p:cNvPr>
          <p:cNvPicPr>
            <a:picLocks noChangeAspect="1"/>
          </p:cNvPicPr>
          <p:nvPr/>
        </p:nvPicPr>
        <p:blipFill>
          <a:blip r:embed="rId6"/>
          <a:stretch>
            <a:fillRect/>
          </a:stretch>
        </p:blipFill>
        <p:spPr>
          <a:xfrm>
            <a:off x="6607135" y="238187"/>
            <a:ext cx="3976687" cy="2196911"/>
          </a:xfrm>
          <a:prstGeom prst="rect">
            <a:avLst/>
          </a:prstGeom>
        </p:spPr>
      </p:pic>
      <p:pic>
        <p:nvPicPr>
          <p:cNvPr id="11" name="Picture 10">
            <a:extLst>
              <a:ext uri="{FF2B5EF4-FFF2-40B4-BE49-F238E27FC236}">
                <a16:creationId xmlns:a16="http://schemas.microsoft.com/office/drawing/2014/main" id="{C3A84138-F93E-7121-8C6B-097B8B28DF80}"/>
              </a:ext>
            </a:extLst>
          </p:cNvPr>
          <p:cNvPicPr>
            <a:picLocks noChangeAspect="1"/>
          </p:cNvPicPr>
          <p:nvPr/>
        </p:nvPicPr>
        <p:blipFill>
          <a:blip r:embed="rId7"/>
          <a:stretch>
            <a:fillRect/>
          </a:stretch>
        </p:blipFill>
        <p:spPr>
          <a:xfrm>
            <a:off x="730666" y="2238062"/>
            <a:ext cx="4681121" cy="2117936"/>
          </a:xfrm>
          <a:prstGeom prst="rect">
            <a:avLst/>
          </a:prstGeom>
        </p:spPr>
      </p:pic>
      <p:sp>
        <p:nvSpPr>
          <p:cNvPr id="12" name="TextBox 11">
            <a:extLst>
              <a:ext uri="{FF2B5EF4-FFF2-40B4-BE49-F238E27FC236}">
                <a16:creationId xmlns:a16="http://schemas.microsoft.com/office/drawing/2014/main" id="{DDB2BB52-BCF4-12AF-D497-33A446B09773}"/>
              </a:ext>
            </a:extLst>
          </p:cNvPr>
          <p:cNvSpPr txBox="1"/>
          <p:nvPr/>
        </p:nvSpPr>
        <p:spPr>
          <a:xfrm>
            <a:off x="1961773" y="2164194"/>
            <a:ext cx="2147254" cy="369332"/>
          </a:xfrm>
          <a:prstGeom prst="rect">
            <a:avLst/>
          </a:prstGeom>
          <a:noFill/>
        </p:spPr>
        <p:txBody>
          <a:bodyPr wrap="none" rtlCol="0">
            <a:spAutoFit/>
          </a:bodyPr>
          <a:lstStyle/>
          <a:p>
            <a:r>
              <a:rPr lang="en-US" dirty="0"/>
              <a:t>Selection efficiencies</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EAFDA77-F945-3DA6-D9C7-89926CEBB61C}"/>
                  </a:ext>
                </a:extLst>
              </p:cNvPr>
              <p:cNvSpPr txBox="1"/>
              <p:nvPr/>
            </p:nvSpPr>
            <p:spPr>
              <a:xfrm>
                <a:off x="415852" y="4330996"/>
                <a:ext cx="4130233" cy="8188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r>
                            <a:rPr lang="en-US" b="0" i="1" smtClean="0">
                              <a:solidFill>
                                <a:schemeClr val="bg1"/>
                              </a:solidFill>
                              <a:latin typeface="Cambria Math" panose="02040503050406030204" pitchFamily="18" charset="0"/>
                            </a:rPr>
                            <m:t>𝑜𝑏𝑠</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𝐿</m:t>
                          </m:r>
                          <m:r>
                            <a:rPr lang="en-US" b="0" i="1" smtClean="0">
                              <a:solidFill>
                                <a:schemeClr val="bg1"/>
                              </a:solidFill>
                              <a:latin typeface="Cambria Math" panose="02040503050406030204" pitchFamily="18" charset="0"/>
                              <a:ea typeface="Cambria Math" panose="02040503050406030204" pitchFamily="18" charset="0"/>
                            </a:rPr>
                            <m:t>𝜌</m:t>
                          </m:r>
                          <m:r>
                            <a:rPr lang="en-US" b="0" i="1" smtClean="0">
                              <a:solidFill>
                                <a:schemeClr val="bg1"/>
                              </a:solidFill>
                              <a:latin typeface="Cambria Math" panose="02040503050406030204" pitchFamily="18" charset="0"/>
                              <a:ea typeface="Cambria Math" panose="02040503050406030204" pitchFamily="18" charset="0"/>
                            </a:rPr>
                            <m:t>𝑙</m:t>
                          </m:r>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𝑛𝑢𝑐𝑙𝑒𝑜𝑛</m:t>
                              </m:r>
                            </m:sub>
                          </m:sSub>
                        </m:den>
                      </m:f>
                      <m:nary>
                        <m:naryPr>
                          <m:limLoc m:val="undOvr"/>
                          <m:subHide m:val="on"/>
                          <m:supHide m:val="on"/>
                          <m:ctrlPr>
                            <a:rPr lang="en-US" b="0" i="1" smtClean="0">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ea typeface="Cambria Math" panose="02040503050406030204" pitchFamily="18" charset="0"/>
                            </a:rPr>
                            <m:t>𝜎</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𝐸</m:t>
                              </m:r>
                            </m:e>
                          </m:d>
                          <m:r>
                            <a:rPr lang="en-US" b="0" i="1" smtClean="0">
                              <a:solidFill>
                                <a:schemeClr val="bg1"/>
                              </a:solidFill>
                              <a:latin typeface="Cambria Math" panose="02040503050406030204" pitchFamily="18" charset="0"/>
                              <a:ea typeface="Cambria Math" panose="02040503050406030204" pitchFamily="18" charset="0"/>
                            </a:rPr>
                            <m:t>𝜙</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𝐸</m:t>
                              </m:r>
                            </m:e>
                          </m:d>
                          <m:r>
                            <a:rPr lang="en-US" b="0" i="1" smtClean="0">
                              <a:solidFill>
                                <a:schemeClr val="bg1"/>
                              </a:solidFill>
                              <a:latin typeface="Cambria Math" panose="02040503050406030204" pitchFamily="18" charset="0"/>
                              <a:ea typeface="Cambria Math" panose="02040503050406030204" pitchFamily="18" charset="0"/>
                            </a:rPr>
                            <m:t>𝜀</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𝐸</m:t>
                              </m:r>
                            </m:e>
                          </m:d>
                          <m:r>
                            <a:rPr lang="en-US" b="0" i="1" smtClean="0">
                              <a:solidFill>
                                <a:schemeClr val="bg1"/>
                              </a:solidFill>
                              <a:latin typeface="Cambria Math" panose="02040503050406030204" pitchFamily="18" charset="0"/>
                              <a:ea typeface="Cambria Math" panose="02040503050406030204" pitchFamily="18" charset="0"/>
                            </a:rPr>
                            <m:t>𝑑𝐴𝑑𝐸</m:t>
                          </m:r>
                        </m:e>
                      </m:nary>
                    </m:oMath>
                  </m:oMathPara>
                </a14:m>
                <a:endParaRPr lang="en-US" dirty="0">
                  <a:solidFill>
                    <a:schemeClr val="bg1"/>
                  </a:solidFill>
                </a:endParaRPr>
              </a:p>
            </p:txBody>
          </p:sp>
        </mc:Choice>
        <mc:Fallback xmlns="">
          <p:sp>
            <p:nvSpPr>
              <p:cNvPr id="13" name="TextBox 12">
                <a:extLst>
                  <a:ext uri="{FF2B5EF4-FFF2-40B4-BE49-F238E27FC236}">
                    <a16:creationId xmlns:a16="http://schemas.microsoft.com/office/drawing/2014/main" id="{2EAFDA77-F945-3DA6-D9C7-89926CEBB61C}"/>
                  </a:ext>
                </a:extLst>
              </p:cNvPr>
              <p:cNvSpPr txBox="1">
                <a:spLocks noRot="1" noChangeAspect="1" noMove="1" noResize="1" noEditPoints="1" noAdjustHandles="1" noChangeArrowheads="1" noChangeShapeType="1" noTextEdit="1"/>
              </p:cNvSpPr>
              <p:nvPr/>
            </p:nvSpPr>
            <p:spPr>
              <a:xfrm>
                <a:off x="415852" y="4330996"/>
                <a:ext cx="4130233" cy="818814"/>
              </a:xfrm>
              <a:prstGeom prst="rect">
                <a:avLst/>
              </a:prstGeom>
              <a:blipFill>
                <a:blip r:embed="rId8"/>
                <a:stretch>
                  <a:fillRect t="-128788" b="-1863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EBEFD05-C92F-D930-AEDD-7183DB794105}"/>
                  </a:ext>
                </a:extLst>
              </p:cNvPr>
              <p:cNvSpPr txBox="1"/>
              <p:nvPr/>
            </p:nvSpPr>
            <p:spPr>
              <a:xfrm>
                <a:off x="512258" y="4982412"/>
                <a:ext cx="5773247" cy="1266885"/>
              </a:xfrm>
              <a:prstGeom prst="rect">
                <a:avLst/>
              </a:prstGeom>
              <a:noFill/>
            </p:spPr>
            <p:txBody>
              <a:bodyPr wrap="none" rtlCol="0">
                <a:spAutoFit/>
              </a:bodyPr>
              <a:lstStyle/>
              <a:p>
                <a:pPr marL="285750" indent="-285750">
                  <a:buFont typeface="Arial" panose="020B0604020202020204" pitchFamily="34" charset="0"/>
                  <a:buChar char="•"/>
                </a:pP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rPr>
                          <m:t>𝑒</m:t>
                        </m:r>
                      </m:sub>
                    </m:sSub>
                  </m:oMath>
                </a14:m>
                <a:r>
                  <a:rPr lang="en-US" dirty="0">
                    <a:solidFill>
                      <a:schemeClr val="bg1"/>
                    </a:solidFill>
                  </a:rPr>
                  <a:t> and </a:t>
                </a:r>
                <a14:m>
                  <m:oMath xmlns:m="http://schemas.openxmlformats.org/officeDocument/2006/math">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𝜇</m:t>
                        </m:r>
                      </m:sub>
                    </m:sSub>
                  </m:oMath>
                </a14:m>
                <a:r>
                  <a:rPr lang="en-US" dirty="0">
                    <a:solidFill>
                      <a:schemeClr val="bg1"/>
                    </a:solidFill>
                  </a:rPr>
                  <a:t>CC sections measured in a single energy bin</a:t>
                </a:r>
              </a:p>
              <a:p>
                <a:pPr marL="285750" indent="-285750">
                  <a:buFont typeface="Arial" panose="020B0604020202020204" pitchFamily="34" charset="0"/>
                  <a:buChar char="•"/>
                </a:pP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rPr>
                          <m:t>𝑜𝑏𝑠</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𝛼</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𝜎</m:t>
                        </m:r>
                      </m:e>
                      <m:sub>
                        <m:r>
                          <a:rPr lang="en-US" i="1">
                            <a:solidFill>
                              <a:schemeClr val="bg1"/>
                            </a:solidFill>
                            <a:latin typeface="Cambria Math" panose="02040503050406030204" pitchFamily="18" charset="0"/>
                          </a:rPr>
                          <m:t>𝑡h𝑒𝑜𝑟𝑦</m:t>
                        </m:r>
                      </m:sub>
                    </m:sSub>
                  </m:oMath>
                </a14:m>
                <a:endParaRPr lang="en-US" dirty="0">
                  <a:solidFill>
                    <a:schemeClr val="bg1"/>
                  </a:solidFill>
                </a:endParaRPr>
              </a:p>
              <a:p>
                <a:pPr marL="285750" indent="-285750">
                  <a:buFont typeface="Arial" panose="020B0604020202020204" pitchFamily="34" charset="0"/>
                  <a:buChar char="•"/>
                </a:pPr>
                <a:r>
                  <a:rPr lang="en-US" dirty="0">
                    <a:solidFill>
                      <a:schemeClr val="bg1"/>
                    </a:solidFill>
                  </a:rPr>
                  <a:t>The </a:t>
                </a:r>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𝛼</m:t>
                    </m:r>
                  </m:oMath>
                </a14:m>
                <a:r>
                  <a:rPr lang="en-US" dirty="0">
                    <a:solidFill>
                      <a:schemeClr val="bg1"/>
                    </a:solidFill>
                  </a:rPr>
                  <a:t> is measured to be </a:t>
                </a:r>
                <a14:m>
                  <m:oMath xmlns:m="http://schemas.openxmlformats.org/officeDocument/2006/math">
                    <m:sSubSup>
                      <m:sSubSupPr>
                        <m:ctrlPr>
                          <a:rPr lang="en-US" i="1" dirty="0" smtClean="0">
                            <a:solidFill>
                              <a:schemeClr val="bg1"/>
                            </a:solidFill>
                            <a:latin typeface="Cambria Math" panose="02040503050406030204" pitchFamily="18" charset="0"/>
                          </a:rPr>
                        </m:ctrlPr>
                      </m:sSubSupPr>
                      <m:e>
                        <m:r>
                          <a:rPr lang="en-US" b="0" i="1" dirty="0" smtClean="0">
                            <a:solidFill>
                              <a:schemeClr val="bg1"/>
                            </a:solidFill>
                            <a:latin typeface="Cambria Math" panose="02040503050406030204" pitchFamily="18" charset="0"/>
                          </a:rPr>
                          <m:t>2.4</m:t>
                        </m:r>
                      </m:e>
                      <m:sub>
                        <m:r>
                          <a:rPr lang="en-US" b="0" i="1" dirty="0" smtClean="0">
                            <a:solidFill>
                              <a:schemeClr val="bg1"/>
                            </a:solidFill>
                            <a:latin typeface="Cambria Math" panose="02040503050406030204" pitchFamily="18" charset="0"/>
                          </a:rPr>
                          <m:t>−1.3</m:t>
                        </m:r>
                      </m:sub>
                      <m:sup>
                        <m:r>
                          <a:rPr lang="en-US" b="0" i="1" dirty="0" smtClean="0">
                            <a:solidFill>
                              <a:schemeClr val="bg1"/>
                            </a:solidFill>
                            <a:latin typeface="Cambria Math" panose="02040503050406030204" pitchFamily="18" charset="0"/>
                          </a:rPr>
                          <m:t>+1.8</m:t>
                        </m:r>
                      </m:sup>
                    </m:sSubSup>
                  </m:oMath>
                </a14:m>
                <a:r>
                  <a:rPr lang="en-US" dirty="0">
                    <a:solidFill>
                      <a:schemeClr val="bg1"/>
                    </a:solidFill>
                  </a:rPr>
                  <a:t> for </a:t>
                </a:r>
                <a14:m>
                  <m:oMath xmlns:m="http://schemas.openxmlformats.org/officeDocument/2006/math">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a:solidFill>
                              <a:schemeClr val="bg1"/>
                            </a:solidFill>
                            <a:latin typeface="Cambria Math" panose="02040503050406030204" pitchFamily="18" charset="0"/>
                          </a:rPr>
                          <m:t>𝑒</m:t>
                        </m:r>
                      </m:sub>
                    </m:sSub>
                  </m:oMath>
                </a14:m>
                <a:r>
                  <a:rPr lang="en-US" dirty="0">
                    <a:solidFill>
                      <a:schemeClr val="bg1"/>
                    </a:solidFill>
                  </a:rPr>
                  <a:t> and </a:t>
                </a:r>
                <a14:m>
                  <m:oMath xmlns:m="http://schemas.openxmlformats.org/officeDocument/2006/math">
                    <m:sSubSup>
                      <m:sSubSupPr>
                        <m:ctrlPr>
                          <a:rPr lang="en-US" i="1" dirty="0">
                            <a:solidFill>
                              <a:schemeClr val="bg1"/>
                            </a:solidFill>
                            <a:latin typeface="Cambria Math" panose="02040503050406030204" pitchFamily="18" charset="0"/>
                          </a:rPr>
                        </m:ctrlPr>
                      </m:sSubSupPr>
                      <m:e>
                        <m:r>
                          <a:rPr lang="en-US" b="0" i="1" dirty="0" smtClean="0">
                            <a:solidFill>
                              <a:schemeClr val="bg1"/>
                            </a:solidFill>
                            <a:latin typeface="Cambria Math" panose="02040503050406030204" pitchFamily="18" charset="0"/>
                          </a:rPr>
                          <m:t>0.9</m:t>
                        </m:r>
                      </m:e>
                      <m:sub>
                        <m:r>
                          <a:rPr lang="en-US" i="1" dirty="0">
                            <a:solidFill>
                              <a:schemeClr val="bg1"/>
                            </a:solidFill>
                            <a:latin typeface="Cambria Math" panose="02040503050406030204" pitchFamily="18" charset="0"/>
                          </a:rPr>
                          <m:t>−</m:t>
                        </m:r>
                        <m:r>
                          <a:rPr lang="en-US" b="0" i="1" dirty="0" smtClean="0">
                            <a:solidFill>
                              <a:schemeClr val="bg1"/>
                            </a:solidFill>
                            <a:latin typeface="Cambria Math" panose="02040503050406030204" pitchFamily="18" charset="0"/>
                          </a:rPr>
                          <m:t>0.3</m:t>
                        </m:r>
                      </m:sub>
                      <m:sup>
                        <m:r>
                          <a:rPr lang="en-US" i="1" dirty="0">
                            <a:solidFill>
                              <a:schemeClr val="bg1"/>
                            </a:solidFill>
                            <a:latin typeface="Cambria Math" panose="02040503050406030204" pitchFamily="18" charset="0"/>
                          </a:rPr>
                          <m:t>+</m:t>
                        </m:r>
                        <m:r>
                          <a:rPr lang="en-US" b="0" i="1" dirty="0" smtClean="0">
                            <a:solidFill>
                              <a:schemeClr val="bg1"/>
                            </a:solidFill>
                            <a:latin typeface="Cambria Math" panose="02040503050406030204" pitchFamily="18" charset="0"/>
                          </a:rPr>
                          <m:t>0.5</m:t>
                        </m:r>
                      </m:sup>
                    </m:sSubSup>
                  </m:oMath>
                </a14:m>
                <a:r>
                  <a:rPr lang="en-US" dirty="0">
                    <a:solidFill>
                      <a:schemeClr val="bg1"/>
                    </a:solidFill>
                  </a:rPr>
                  <a:t> for </a:t>
                </a:r>
                <a14:m>
                  <m:oMath xmlns:m="http://schemas.openxmlformats.org/officeDocument/2006/math">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𝜈</m:t>
                        </m:r>
                      </m:e>
                      <m:sub>
                        <m:r>
                          <a:rPr lang="en-US" i="1" smtClean="0">
                            <a:solidFill>
                              <a:schemeClr val="bg1"/>
                            </a:solidFill>
                            <a:latin typeface="Cambria Math" panose="02040503050406030204" pitchFamily="18" charset="0"/>
                            <a:ea typeface="Cambria Math" panose="02040503050406030204" pitchFamily="18" charset="0"/>
                          </a:rPr>
                          <m:t>𝜇</m:t>
                        </m:r>
                      </m:sub>
                    </m:sSub>
                  </m:oMath>
                </a14:m>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p:txBody>
          </p:sp>
        </mc:Choice>
        <mc:Fallback xmlns="">
          <p:sp>
            <p:nvSpPr>
              <p:cNvPr id="14" name="TextBox 13">
                <a:extLst>
                  <a:ext uri="{FF2B5EF4-FFF2-40B4-BE49-F238E27FC236}">
                    <a16:creationId xmlns:a16="http://schemas.microsoft.com/office/drawing/2014/main" id="{1EBEFD05-C92F-D930-AEDD-7183DB794105}"/>
                  </a:ext>
                </a:extLst>
              </p:cNvPr>
              <p:cNvSpPr txBox="1">
                <a:spLocks noRot="1" noChangeAspect="1" noMove="1" noResize="1" noEditPoints="1" noAdjustHandles="1" noChangeArrowheads="1" noChangeShapeType="1" noTextEdit="1"/>
              </p:cNvSpPr>
              <p:nvPr/>
            </p:nvSpPr>
            <p:spPr>
              <a:xfrm>
                <a:off x="512258" y="4982412"/>
                <a:ext cx="5773247" cy="1266885"/>
              </a:xfrm>
              <a:prstGeom prst="rect">
                <a:avLst/>
              </a:prstGeom>
              <a:blipFill>
                <a:blip r:embed="rId9"/>
                <a:stretch>
                  <a:fillRect l="-659" t="-1980"/>
                </a:stretch>
              </a:blipFill>
            </p:spPr>
            <p:txBody>
              <a:bodyPr/>
              <a:lstStyle/>
              <a:p>
                <a:r>
                  <a:rPr lang="en-US">
                    <a:noFill/>
                  </a:rPr>
                  <a:t> </a:t>
                </a:r>
              </a:p>
            </p:txBody>
          </p:sp>
        </mc:Fallback>
      </mc:AlternateContent>
    </p:spTree>
    <p:extLst>
      <p:ext uri="{BB962C8B-B14F-4D97-AF65-F5344CB8AC3E}">
        <p14:creationId xmlns:p14="http://schemas.microsoft.com/office/powerpoint/2010/main" val="3905829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5" name="Picture 4">
            <a:extLst>
              <a:ext uri="{FF2B5EF4-FFF2-40B4-BE49-F238E27FC236}">
                <a16:creationId xmlns:a16="http://schemas.microsoft.com/office/drawing/2014/main" id="{C6415BB9-C13B-A084-7181-DE4A51D0B134}"/>
              </a:ext>
            </a:extLst>
          </p:cNvPr>
          <p:cNvPicPr>
            <a:picLocks noChangeAspect="1"/>
          </p:cNvPicPr>
          <p:nvPr/>
        </p:nvPicPr>
        <p:blipFill rotWithShape="1">
          <a:blip r:embed="rId3"/>
          <a:srcRect l="5034" r="7652"/>
          <a:stretch/>
        </p:blipFill>
        <p:spPr>
          <a:xfrm>
            <a:off x="490240" y="2836596"/>
            <a:ext cx="10197410" cy="2303327"/>
          </a:xfrm>
          <a:prstGeom prst="rect">
            <a:avLst/>
          </a:prstGeom>
          <a:ln>
            <a:noFill/>
          </a:ln>
          <a:effectLst>
            <a:softEdge rad="60393"/>
          </a:effectLst>
        </p:spPr>
      </p:pic>
      <p:sp>
        <p:nvSpPr>
          <p:cNvPr id="8" name="TextBox 7">
            <a:extLst>
              <a:ext uri="{FF2B5EF4-FFF2-40B4-BE49-F238E27FC236}">
                <a16:creationId xmlns:a16="http://schemas.microsoft.com/office/drawing/2014/main" id="{DFF88E38-8297-A5D9-8C0F-8D3E98E88B1B}"/>
              </a:ext>
            </a:extLst>
          </p:cNvPr>
          <p:cNvSpPr txBox="1"/>
          <p:nvPr/>
        </p:nvSpPr>
        <p:spPr>
          <a:xfrm>
            <a:off x="339474" y="186839"/>
            <a:ext cx="4204997" cy="523220"/>
          </a:xfrm>
          <a:prstGeom prst="rect">
            <a:avLst/>
          </a:prstGeom>
          <a:noFill/>
        </p:spPr>
        <p:txBody>
          <a:bodyPr wrap="none" rtlCol="0">
            <a:spAutoFit/>
          </a:bodyPr>
          <a:lstStyle/>
          <a:p>
            <a:r>
              <a:rPr lang="en-US" sz="2800" b="1" dirty="0">
                <a:solidFill>
                  <a:srgbClr val="FF0000"/>
                </a:solidFill>
              </a:rPr>
              <a:t>LHC as Neutrino Beam Line</a:t>
            </a:r>
            <a:endParaRPr lang="en-US" sz="2800" b="1" dirty="0">
              <a:solidFill>
                <a:srgbClr val="00B0F0"/>
              </a:solidFill>
            </a:endParaRPr>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F2942A30-5F28-FF7A-892E-EC225150F8E9}"/>
                  </a:ext>
                </a:extLst>
              </p:cNvPr>
              <p:cNvSpPr/>
              <p:nvPr/>
            </p:nvSpPr>
            <p:spPr>
              <a:xfrm>
                <a:off x="56215" y="865524"/>
                <a:ext cx="7634965" cy="1754326"/>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cs typeface="Arial" panose="020B0604020202020204" pitchFamily="34" charset="0"/>
                  </a:rPr>
                  <a:t>Huge flux of neutrinos at LHC produced at collision points in the far forward direction, from a variety of sources: pion</a:t>
                </a:r>
                <a:r>
                  <a:rPr lang="el-GR" b="1" dirty="0">
                    <a:solidFill>
                      <a:schemeClr val="bg1"/>
                    </a:solidFill>
                    <a:cs typeface="Arial" panose="020B0604020202020204" pitchFamily="34" charset="0"/>
                  </a:rPr>
                  <a:t>, </a:t>
                </a:r>
                <a:r>
                  <a:rPr lang="en-US" b="1" dirty="0">
                    <a:solidFill>
                      <a:schemeClr val="bg1"/>
                    </a:solidFill>
                    <a:cs typeface="Arial" panose="020B0604020202020204" pitchFamily="34" charset="0"/>
                  </a:rPr>
                  <a:t>kaon, hyperon and charm decays. </a:t>
                </a:r>
              </a:p>
              <a:p>
                <a:pPr marL="800100" lvl="1" indent="-342900">
                  <a:buFont typeface="Arial" panose="020B0604020202020204" pitchFamily="34" charset="0"/>
                  <a:buChar char="•"/>
                </a:pPr>
                <a:r>
                  <a:rPr lang="en-US" b="1" dirty="0">
                    <a:solidFill>
                      <a:schemeClr val="bg1"/>
                    </a:solidFill>
                    <a:cs typeface="Arial" panose="020B0604020202020204" pitchFamily="34" charset="0"/>
                  </a:rPr>
                  <a:t>Intense: </a:t>
                </a:r>
                <a:r>
                  <a:rPr lang="en-US" b="1" dirty="0">
                    <a:solidFill>
                      <a:srgbClr val="FFFF00"/>
                    </a:solidFill>
                    <a:cs typeface="Arial" panose="020B0604020202020204" pitchFamily="34" charset="0"/>
                  </a:rPr>
                  <a:t>~10</a:t>
                </a:r>
                <a:r>
                  <a:rPr lang="en-US" b="1" baseline="30000" dirty="0">
                    <a:solidFill>
                      <a:srgbClr val="FFFF00"/>
                    </a:solidFill>
                    <a:cs typeface="Arial" panose="020B0604020202020204" pitchFamily="34" charset="0"/>
                  </a:rPr>
                  <a:t>12</a:t>
                </a:r>
                <a:r>
                  <a:rPr lang="en-US" b="1" dirty="0">
                    <a:solidFill>
                      <a:srgbClr val="FFFF00"/>
                    </a:solidFill>
                    <a:cs typeface="Arial" panose="020B0604020202020204" pitchFamily="34" charset="0"/>
                  </a:rPr>
                  <a:t> neutrino </a:t>
                </a:r>
                <a:r>
                  <a:rPr lang="en-US" b="1" dirty="0">
                    <a:solidFill>
                      <a:schemeClr val="bg1"/>
                    </a:solidFill>
                    <a:cs typeface="Arial" panose="020B0604020202020204" pitchFamily="34" charset="0"/>
                  </a:rPr>
                  <a:t>in LHC Run3</a:t>
                </a:r>
              </a:p>
              <a:p>
                <a:pPr marL="800100" lvl="1" indent="-342900">
                  <a:buFont typeface="Arial" panose="020B0604020202020204" pitchFamily="34" charset="0"/>
                  <a:buChar char="•"/>
                </a:pPr>
                <a:r>
                  <a:rPr lang="en-US" b="1" dirty="0">
                    <a:solidFill>
                      <a:schemeClr val="bg1"/>
                    </a:solidFill>
                    <a:cs typeface="Arial" panose="020B0604020202020204" pitchFamily="34" charset="0"/>
                  </a:rPr>
                  <a:t>Highly collimated, beam size </a:t>
                </a:r>
                <a14:m>
                  <m:oMath xmlns:m="http://schemas.openxmlformats.org/officeDocument/2006/math">
                    <m:r>
                      <a:rPr lang="en-US" b="1" i="1" smtClean="0">
                        <a:solidFill>
                          <a:srgbClr val="FFFF00"/>
                        </a:solidFill>
                        <a:latin typeface="Cambria Math" panose="02040503050406030204" pitchFamily="18" charset="0"/>
                        <a:ea typeface="Cambria Math" panose="02040503050406030204" pitchFamily="18" charset="0"/>
                      </a:rPr>
                      <m:t>≈</m:t>
                    </m:r>
                    <m:r>
                      <a:rPr lang="en-US" b="1" i="1" smtClean="0">
                        <a:solidFill>
                          <a:srgbClr val="FFFF00"/>
                        </a:solidFill>
                        <a:latin typeface="Cambria Math" panose="02040503050406030204" pitchFamily="18" charset="0"/>
                        <a:ea typeface="Cambria Math" panose="02040503050406030204" pitchFamily="18" charset="0"/>
                      </a:rPr>
                      <m:t>𝑶</m:t>
                    </m:r>
                    <m:r>
                      <a:rPr lang="en-US" b="1" i="1" smtClean="0">
                        <a:solidFill>
                          <a:srgbClr val="FFFF00"/>
                        </a:solidFill>
                        <a:latin typeface="Cambria Math" panose="02040503050406030204" pitchFamily="18" charset="0"/>
                        <a:ea typeface="Cambria Math" panose="02040503050406030204" pitchFamily="18" charset="0"/>
                      </a:rPr>
                      <m:t>(</m:t>
                    </m:r>
                    <m:r>
                      <a:rPr lang="en-US" b="1" i="1" smtClean="0">
                        <a:solidFill>
                          <a:srgbClr val="FFFF00"/>
                        </a:solidFill>
                        <a:latin typeface="Cambria Math" panose="02040503050406030204" pitchFamily="18" charset="0"/>
                        <a:ea typeface="Cambria Math" panose="02040503050406030204" pitchFamily="18" charset="0"/>
                      </a:rPr>
                      <m:t>𝟏𝟎</m:t>
                    </m:r>
                    <m:r>
                      <a:rPr lang="en-US" b="1" i="1" smtClean="0">
                        <a:solidFill>
                          <a:srgbClr val="FFFF00"/>
                        </a:solidFill>
                        <a:latin typeface="Cambria Math" panose="02040503050406030204" pitchFamily="18" charset="0"/>
                        <a:ea typeface="Cambria Math" panose="02040503050406030204" pitchFamily="18" charset="0"/>
                      </a:rPr>
                      <m:t>𝒄𝒎</m:t>
                    </m:r>
                    <m:r>
                      <a:rPr lang="en-US" b="1" i="1" smtClean="0">
                        <a:solidFill>
                          <a:srgbClr val="FFFF00"/>
                        </a:solidFill>
                        <a:latin typeface="Cambria Math" panose="02040503050406030204" pitchFamily="18" charset="0"/>
                        <a:ea typeface="Cambria Math" panose="02040503050406030204" pitchFamily="18" charset="0"/>
                      </a:rPr>
                      <m:t>)</m:t>
                    </m:r>
                  </m:oMath>
                </a14:m>
                <a:endParaRPr lang="en-US" b="1" dirty="0">
                  <a:solidFill>
                    <a:schemeClr val="bg1"/>
                  </a:solidFill>
                  <a:cs typeface="Arial" panose="020B0604020202020204" pitchFamily="34" charset="0"/>
                </a:endParaRPr>
              </a:p>
              <a:p>
                <a:pPr marL="800100" lvl="1" indent="-342900">
                  <a:buFont typeface="Arial" panose="020B0604020202020204" pitchFamily="34" charset="0"/>
                  <a:buChar char="•"/>
                </a:pPr>
                <a:r>
                  <a:rPr lang="en-US" b="1" dirty="0">
                    <a:solidFill>
                      <a:srgbClr val="FFFF00"/>
                    </a:solidFill>
                    <a:cs typeface="Arial" panose="020B0604020202020204" pitchFamily="34" charset="0"/>
                  </a:rPr>
                  <a:t>~</a:t>
                </a:r>
                <a:r>
                  <a:rPr lang="en-US" b="1" dirty="0" err="1">
                    <a:solidFill>
                      <a:srgbClr val="FFFF00"/>
                    </a:solidFill>
                    <a:cs typeface="Arial" panose="020B0604020202020204" pitchFamily="34" charset="0"/>
                  </a:rPr>
                  <a:t>TeV</a:t>
                </a:r>
                <a:r>
                  <a:rPr lang="en-US" b="1" dirty="0">
                    <a:solidFill>
                      <a:srgbClr val="FFFF00"/>
                    </a:solidFill>
                    <a:cs typeface="Arial" panose="020B0604020202020204" pitchFamily="34" charset="0"/>
                  </a:rPr>
                  <a:t> neutrinos/antineutrinos </a:t>
                </a:r>
                <a:r>
                  <a:rPr lang="en-US" b="1" dirty="0">
                    <a:solidFill>
                      <a:schemeClr val="bg1"/>
                    </a:solidFill>
                    <a:cs typeface="Arial" panose="020B0604020202020204" pitchFamily="34" charset="0"/>
                  </a:rPr>
                  <a:t>in </a:t>
                </a:r>
                <a:r>
                  <a:rPr lang="en-US" b="1" dirty="0">
                    <a:solidFill>
                      <a:srgbClr val="FFFF00"/>
                    </a:solidFill>
                    <a:cs typeface="Arial" panose="020B0604020202020204" pitchFamily="34" charset="0"/>
                  </a:rPr>
                  <a:t>all </a:t>
                </a:r>
                <a:r>
                  <a:rPr lang="en-US" b="1" dirty="0" err="1">
                    <a:solidFill>
                      <a:srgbClr val="FFFF00"/>
                    </a:solidFill>
                    <a:cs typeface="Arial" panose="020B0604020202020204" pitchFamily="34" charset="0"/>
                  </a:rPr>
                  <a:t>flavours</a:t>
                </a:r>
                <a:endParaRPr lang="en-US" b="1" dirty="0">
                  <a:solidFill>
                    <a:srgbClr val="FFFF00"/>
                  </a:solidFill>
                  <a:cs typeface="Arial" panose="020B0604020202020204" pitchFamily="34" charset="0"/>
                </a:endParaRPr>
              </a:p>
            </p:txBody>
          </p:sp>
        </mc:Choice>
        <mc:Fallback>
          <p:sp>
            <p:nvSpPr>
              <p:cNvPr id="9" name="Rectangle 8">
                <a:extLst>
                  <a:ext uri="{FF2B5EF4-FFF2-40B4-BE49-F238E27FC236}">
                    <a16:creationId xmlns:a16="http://schemas.microsoft.com/office/drawing/2014/main" id="{F2942A30-5F28-FF7A-892E-EC225150F8E9}"/>
                  </a:ext>
                </a:extLst>
              </p:cNvPr>
              <p:cNvSpPr>
                <a:spLocks noRot="1" noChangeAspect="1" noMove="1" noResize="1" noEditPoints="1" noAdjustHandles="1" noChangeArrowheads="1" noChangeShapeType="1" noTextEdit="1"/>
              </p:cNvSpPr>
              <p:nvPr/>
            </p:nvSpPr>
            <p:spPr>
              <a:xfrm>
                <a:off x="56215" y="865524"/>
                <a:ext cx="7634965" cy="1754326"/>
              </a:xfrm>
              <a:prstGeom prst="rect">
                <a:avLst/>
              </a:prstGeom>
              <a:blipFill>
                <a:blip r:embed="rId4"/>
                <a:stretch>
                  <a:fillRect l="-498" t="-1439" b="-5036"/>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4A20F4B2-417C-4C4C-2220-4B5045C34BA9}"/>
              </a:ext>
            </a:extLst>
          </p:cNvPr>
          <p:cNvPicPr>
            <a:picLocks noChangeAspect="1"/>
          </p:cNvPicPr>
          <p:nvPr/>
        </p:nvPicPr>
        <p:blipFill>
          <a:blip r:embed="rId5"/>
          <a:stretch>
            <a:fillRect/>
          </a:stretch>
        </p:blipFill>
        <p:spPr>
          <a:xfrm>
            <a:off x="7238267" y="478504"/>
            <a:ext cx="3361604" cy="2299128"/>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44D3311-2FD6-6C22-8E8F-8E03D5728148}"/>
                  </a:ext>
                </a:extLst>
              </p:cNvPr>
              <p:cNvSpPr txBox="1"/>
              <p:nvPr/>
            </p:nvSpPr>
            <p:spPr>
              <a:xfrm>
                <a:off x="98276" y="5198887"/>
                <a:ext cx="10138112" cy="923330"/>
              </a:xfrm>
              <a:prstGeom prst="rect">
                <a:avLst/>
              </a:prstGeom>
              <a:noFill/>
            </p:spPr>
            <p:txBody>
              <a:bodyPr wrap="square" rtlCol="0">
                <a:spAutoFit/>
              </a:bodyPr>
              <a:lstStyle/>
              <a:p>
                <a:pPr marL="342900" indent="-342900">
                  <a:buFont typeface="Arial" panose="020B0604020202020204" pitchFamily="34" charset="0"/>
                  <a:buChar char="•"/>
                </a:pPr>
                <a:r>
                  <a:rPr lang="en-US" b="1" dirty="0">
                    <a:solidFill>
                      <a:srgbClr val="92D050"/>
                    </a:solidFill>
                    <a:cs typeface="Arial" panose="020B0604020202020204" pitchFamily="34" charset="0"/>
                  </a:rPr>
                  <a:t>FASER/FASER</a:t>
                </a:r>
                <a14:m>
                  <m:oMath xmlns:m="http://schemas.openxmlformats.org/officeDocument/2006/math">
                    <m:r>
                      <a:rPr lang="en-US" b="1" i="1" smtClean="0">
                        <a:solidFill>
                          <a:srgbClr val="92D050"/>
                        </a:solidFill>
                        <a:latin typeface="Cambria Math" panose="02040503050406030204" pitchFamily="18" charset="0"/>
                        <a:ea typeface="Cambria Math" panose="02040503050406030204" pitchFamily="18" charset="0"/>
                      </a:rPr>
                      <m:t>𝝂</m:t>
                    </m:r>
                  </m:oMath>
                </a14:m>
                <a:r>
                  <a:rPr lang="en-US" b="1" dirty="0">
                    <a:solidFill>
                      <a:srgbClr val="92D050"/>
                    </a:solidFill>
                    <a:cs typeface="Arial" panose="020B0604020202020204" pitchFamily="34" charset="0"/>
                  </a:rPr>
                  <a:t> </a:t>
                </a:r>
                <a:r>
                  <a:rPr lang="en-US" b="1" dirty="0">
                    <a:solidFill>
                      <a:schemeClr val="bg1"/>
                    </a:solidFill>
                    <a:cs typeface="Arial" panose="020B0604020202020204" pitchFamily="34" charset="0"/>
                  </a:rPr>
                  <a:t>and </a:t>
                </a:r>
                <a:r>
                  <a:rPr lang="en-US" b="1" dirty="0">
                    <a:solidFill>
                      <a:srgbClr val="92D050"/>
                    </a:solidFill>
                    <a:cs typeface="Arial" panose="020B0604020202020204" pitchFamily="34" charset="0"/>
                  </a:rPr>
                  <a:t>SND</a:t>
                </a:r>
                <a:r>
                  <a:rPr lang="en-US" b="1" dirty="0">
                    <a:solidFill>
                      <a:schemeClr val="bg1"/>
                    </a:solidFill>
                    <a:cs typeface="Arial" panose="020B0604020202020204" pitchFamily="34" charset="0"/>
                  </a:rPr>
                  <a:t>  are dedicated to study unexplored energy regime (</a:t>
                </a:r>
                <a:r>
                  <a:rPr lang="en-US" b="1" dirty="0" err="1">
                    <a:solidFill>
                      <a:schemeClr val="bg1"/>
                    </a:solidFill>
                    <a:cs typeface="Arial" panose="020B0604020202020204" pitchFamily="34" charset="0"/>
                  </a:rPr>
                  <a:t>TeV</a:t>
                </a:r>
                <a:r>
                  <a:rPr lang="en-US" b="1" dirty="0">
                    <a:solidFill>
                      <a:schemeClr val="bg1"/>
                    </a:solidFill>
                    <a:cs typeface="Arial" panose="020B0604020202020204" pitchFamily="34" charset="0"/>
                  </a:rPr>
                  <a:t> neutrinos)</a:t>
                </a:r>
              </a:p>
              <a:p>
                <a:pPr marL="342900" indent="-342900">
                  <a:buFont typeface="Arial" panose="020B0604020202020204" pitchFamily="34" charset="0"/>
                  <a:buChar char="•"/>
                </a:pPr>
                <a:r>
                  <a:rPr lang="en-US" b="1" dirty="0">
                    <a:solidFill>
                      <a:schemeClr val="bg1"/>
                    </a:solidFill>
                    <a:cs typeface="Arial" panose="020B0604020202020204" pitchFamily="34" charset="0"/>
                  </a:rPr>
                  <a:t>Study production, propagation and interactions of high energy neutrinos</a:t>
                </a:r>
              </a:p>
              <a:p>
                <a:pPr marL="342900" indent="-342900">
                  <a:buFont typeface="Arial" panose="020B0604020202020204" pitchFamily="34" charset="0"/>
                  <a:buChar char="•"/>
                </a:pPr>
                <a:r>
                  <a:rPr lang="en-US" b="1" dirty="0">
                    <a:solidFill>
                      <a:schemeClr val="bg1"/>
                    </a:solidFill>
                    <a:cs typeface="Arial" panose="020B0604020202020204" pitchFamily="34" charset="0"/>
                  </a:rPr>
                  <a:t>Probing neutrino related models to new physics</a:t>
                </a:r>
              </a:p>
            </p:txBody>
          </p:sp>
        </mc:Choice>
        <mc:Fallback>
          <p:sp>
            <p:nvSpPr>
              <p:cNvPr id="11" name="TextBox 10">
                <a:extLst>
                  <a:ext uri="{FF2B5EF4-FFF2-40B4-BE49-F238E27FC236}">
                    <a16:creationId xmlns:a16="http://schemas.microsoft.com/office/drawing/2014/main" id="{F44D3311-2FD6-6C22-8E8F-8E03D5728148}"/>
                  </a:ext>
                </a:extLst>
              </p:cNvPr>
              <p:cNvSpPr txBox="1">
                <a:spLocks noRot="1" noChangeAspect="1" noMove="1" noResize="1" noEditPoints="1" noAdjustHandles="1" noChangeArrowheads="1" noChangeShapeType="1" noTextEdit="1"/>
              </p:cNvSpPr>
              <p:nvPr/>
            </p:nvSpPr>
            <p:spPr>
              <a:xfrm>
                <a:off x="98276" y="5198887"/>
                <a:ext cx="10138112" cy="923330"/>
              </a:xfrm>
              <a:prstGeom prst="rect">
                <a:avLst/>
              </a:prstGeom>
              <a:blipFill>
                <a:blip r:embed="rId6"/>
                <a:stretch>
                  <a:fillRect l="-375" t="-2740" b="-10959"/>
                </a:stretch>
              </a:blipFill>
            </p:spPr>
            <p:txBody>
              <a:bodyPr/>
              <a:lstStyle/>
              <a:p>
                <a:r>
                  <a:rPr lang="en-US">
                    <a:noFill/>
                  </a:rPr>
                  <a:t> </a:t>
                </a:r>
              </a:p>
            </p:txBody>
          </p:sp>
        </mc:Fallback>
      </mc:AlternateContent>
    </p:spTree>
    <p:extLst>
      <p:ext uri="{BB962C8B-B14F-4D97-AF65-F5344CB8AC3E}">
        <p14:creationId xmlns:p14="http://schemas.microsoft.com/office/powerpoint/2010/main" val="2792026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29</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E2FAFB9E-389C-5C4D-529B-1A0102795B2F}"/>
              </a:ext>
            </a:extLst>
          </p:cNvPr>
          <p:cNvPicPr>
            <a:picLocks noChangeAspect="1"/>
          </p:cNvPicPr>
          <p:nvPr/>
        </p:nvPicPr>
        <p:blipFill>
          <a:blip r:embed="rId2"/>
          <a:stretch>
            <a:fillRect/>
          </a:stretch>
        </p:blipFill>
        <p:spPr>
          <a:xfrm>
            <a:off x="1024066" y="1479157"/>
            <a:ext cx="8775442" cy="2369319"/>
          </a:xfrm>
          <a:prstGeom prst="rect">
            <a:avLst/>
          </a:prstGeom>
        </p:spPr>
      </p:pic>
      <p:pic>
        <p:nvPicPr>
          <p:cNvPr id="5" name="Picture 4">
            <a:extLst>
              <a:ext uri="{FF2B5EF4-FFF2-40B4-BE49-F238E27FC236}">
                <a16:creationId xmlns:a16="http://schemas.microsoft.com/office/drawing/2014/main" id="{22AA7F0C-86BB-91E7-EB3F-745B385B33E0}"/>
              </a:ext>
            </a:extLst>
          </p:cNvPr>
          <p:cNvPicPr>
            <a:picLocks noChangeAspect="1"/>
          </p:cNvPicPr>
          <p:nvPr/>
        </p:nvPicPr>
        <p:blipFill>
          <a:blip r:embed="rId3"/>
          <a:stretch>
            <a:fillRect/>
          </a:stretch>
        </p:blipFill>
        <p:spPr>
          <a:xfrm>
            <a:off x="2492422" y="3969314"/>
            <a:ext cx="5759924" cy="2266201"/>
          </a:xfrm>
          <a:prstGeom prst="rect">
            <a:avLst/>
          </a:prstGeom>
        </p:spPr>
      </p:pic>
      <p:sp>
        <p:nvSpPr>
          <p:cNvPr id="9" name="TextBox 8">
            <a:extLst>
              <a:ext uri="{FF2B5EF4-FFF2-40B4-BE49-F238E27FC236}">
                <a16:creationId xmlns:a16="http://schemas.microsoft.com/office/drawing/2014/main" id="{30CE1D7F-9EC4-8A30-9B85-BCCB7F573799}"/>
              </a:ext>
            </a:extLst>
          </p:cNvPr>
          <p:cNvSpPr txBox="1"/>
          <p:nvPr/>
        </p:nvSpPr>
        <p:spPr>
          <a:xfrm>
            <a:off x="473843" y="595993"/>
            <a:ext cx="5411164" cy="523220"/>
          </a:xfrm>
          <a:prstGeom prst="rect">
            <a:avLst/>
          </a:prstGeom>
          <a:noFill/>
        </p:spPr>
        <p:txBody>
          <a:bodyPr wrap="square">
            <a:spAutoFit/>
          </a:bodyPr>
          <a:lstStyle/>
          <a:p>
            <a:r>
              <a:rPr lang="en-GB" sz="2800" b="1" dirty="0">
                <a:solidFill>
                  <a:srgbClr val="FF0000"/>
                </a:solidFill>
              </a:rPr>
              <a:t>Neutrino interaction identification </a:t>
            </a:r>
            <a:endParaRPr lang="en-CH" sz="2800" b="1" dirty="0">
              <a:solidFill>
                <a:srgbClr val="FF0000"/>
              </a:solidFill>
            </a:endParaRPr>
          </a:p>
        </p:txBody>
      </p:sp>
    </p:spTree>
    <p:extLst>
      <p:ext uri="{BB962C8B-B14F-4D97-AF65-F5344CB8AC3E}">
        <p14:creationId xmlns:p14="http://schemas.microsoft.com/office/powerpoint/2010/main" val="1809095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30</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208E176-A539-09AC-F084-42440E732A9E}"/>
                  </a:ext>
                </a:extLst>
              </p:cNvPr>
              <p:cNvSpPr txBox="1"/>
              <p:nvPr/>
            </p:nvSpPr>
            <p:spPr>
              <a:xfrm>
                <a:off x="123225" y="471482"/>
                <a:ext cx="9582312" cy="523220"/>
              </a:xfrm>
              <a:prstGeom prst="rect">
                <a:avLst/>
              </a:prstGeom>
              <a:noFill/>
            </p:spPr>
            <p:txBody>
              <a:bodyPr wrap="square" rtlCol="0">
                <a:spAutoFit/>
              </a:bodyPr>
              <a:lstStyle/>
              <a:p>
                <a:r>
                  <a:rPr lang="en-US" sz="2800" b="1" dirty="0">
                    <a:solidFill>
                      <a:srgbClr val="FF0000"/>
                    </a:solidFill>
                  </a:rPr>
                  <a:t>Search for shower like (0</a:t>
                </a:r>
                <a14:m>
                  <m:oMath xmlns:m="http://schemas.openxmlformats.org/officeDocument/2006/math">
                    <m:r>
                      <a:rPr lang="en-US" sz="2800" b="1" i="1" smtClean="0">
                        <a:solidFill>
                          <a:srgbClr val="FF0000"/>
                        </a:solidFill>
                        <a:latin typeface="Cambria Math" panose="02040503050406030204" pitchFamily="18" charset="0"/>
                        <a:ea typeface="Cambria Math" panose="02040503050406030204" pitchFamily="18" charset="0"/>
                      </a:rPr>
                      <m:t>𝝁</m:t>
                    </m:r>
                  </m:oMath>
                </a14:m>
                <a:r>
                  <a:rPr lang="en-US" sz="2800" b="1" dirty="0">
                    <a:solidFill>
                      <a:srgbClr val="FF0000"/>
                    </a:solidFill>
                  </a:rPr>
                  <a:t>) neutrino events in SND</a:t>
                </a:r>
                <a:endParaRPr lang="en-CH" sz="2800" b="1" dirty="0">
                  <a:solidFill>
                    <a:srgbClr val="FF0000"/>
                  </a:solidFill>
                </a:endParaRPr>
              </a:p>
            </p:txBody>
          </p:sp>
        </mc:Choice>
        <mc:Fallback xmlns="">
          <p:sp>
            <p:nvSpPr>
              <p:cNvPr id="3" name="TextBox 2">
                <a:extLst>
                  <a:ext uri="{FF2B5EF4-FFF2-40B4-BE49-F238E27FC236}">
                    <a16:creationId xmlns:a16="http://schemas.microsoft.com/office/drawing/2014/main" id="{E208E176-A539-09AC-F084-42440E732A9E}"/>
                  </a:ext>
                </a:extLst>
              </p:cNvPr>
              <p:cNvSpPr txBox="1">
                <a:spLocks noRot="1" noChangeAspect="1" noMove="1" noResize="1" noEditPoints="1" noAdjustHandles="1" noChangeArrowheads="1" noChangeShapeType="1" noTextEdit="1"/>
              </p:cNvSpPr>
              <p:nvPr/>
            </p:nvSpPr>
            <p:spPr>
              <a:xfrm>
                <a:off x="123225" y="471482"/>
                <a:ext cx="9582312" cy="523220"/>
              </a:xfrm>
              <a:prstGeom prst="rect">
                <a:avLst/>
              </a:prstGeom>
              <a:blipFill>
                <a:blip r:embed="rId3"/>
                <a:stretch>
                  <a:fillRect l="-1323" t="-9302" b="-30233"/>
                </a:stretch>
              </a:blipFill>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9998E2E8-0255-A8DE-39B2-99A6BA0E9CF4}"/>
              </a:ext>
            </a:extLst>
          </p:cNvPr>
          <p:cNvGrpSpPr/>
          <p:nvPr/>
        </p:nvGrpSpPr>
        <p:grpSpPr>
          <a:xfrm>
            <a:off x="6688137" y="1143000"/>
            <a:ext cx="3797300" cy="3657600"/>
            <a:chOff x="6688137" y="1143000"/>
            <a:chExt cx="3797300" cy="3657600"/>
          </a:xfrm>
        </p:grpSpPr>
        <p:pic>
          <p:nvPicPr>
            <p:cNvPr id="5" name="Picture 4">
              <a:extLst>
                <a:ext uri="{FF2B5EF4-FFF2-40B4-BE49-F238E27FC236}">
                  <a16:creationId xmlns:a16="http://schemas.microsoft.com/office/drawing/2014/main" id="{E21259AE-DBCC-04B4-D0BE-9FB0BE3EBEEB}"/>
                </a:ext>
              </a:extLst>
            </p:cNvPr>
            <p:cNvPicPr>
              <a:picLocks noChangeAspect="1"/>
            </p:cNvPicPr>
            <p:nvPr/>
          </p:nvPicPr>
          <p:blipFill>
            <a:blip r:embed="rId4"/>
            <a:stretch>
              <a:fillRect/>
            </a:stretch>
          </p:blipFill>
          <p:spPr>
            <a:xfrm>
              <a:off x="6688137" y="1143000"/>
              <a:ext cx="3797300" cy="3657600"/>
            </a:xfrm>
            <a:prstGeom prst="rect">
              <a:avLst/>
            </a:prstGeom>
          </p:spPr>
        </p:pic>
        <p:cxnSp>
          <p:nvCxnSpPr>
            <p:cNvPr id="10" name="Straight Connector 9">
              <a:extLst>
                <a:ext uri="{FF2B5EF4-FFF2-40B4-BE49-F238E27FC236}">
                  <a16:creationId xmlns:a16="http://schemas.microsoft.com/office/drawing/2014/main" id="{2C8D227B-5246-FE84-A739-2F71B05804DD}"/>
                </a:ext>
              </a:extLst>
            </p:cNvPr>
            <p:cNvCxnSpPr>
              <a:cxnSpLocks/>
            </p:cNvCxnSpPr>
            <p:nvPr/>
          </p:nvCxnSpPr>
          <p:spPr>
            <a:xfrm>
              <a:off x="7632700" y="1244600"/>
              <a:ext cx="0" cy="30175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674D80-144F-4156-65C9-BA77034CB1CB}"/>
                </a:ext>
              </a:extLst>
            </p:cNvPr>
            <p:cNvCxnSpPr>
              <a:cxnSpLocks/>
            </p:cNvCxnSpPr>
            <p:nvPr/>
          </p:nvCxnSpPr>
          <p:spPr>
            <a:xfrm>
              <a:off x="8064500" y="1346200"/>
              <a:ext cx="0" cy="30175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937C9995-A8A7-5417-3B1E-0FDD1EE4B3FA}"/>
              </a:ext>
            </a:extLst>
          </p:cNvPr>
          <p:cNvSpPr txBox="1"/>
          <p:nvPr/>
        </p:nvSpPr>
        <p:spPr>
          <a:xfrm>
            <a:off x="8534131" y="3121529"/>
            <a:ext cx="1388713" cy="369332"/>
          </a:xfrm>
          <a:prstGeom prst="rect">
            <a:avLst/>
          </a:prstGeom>
          <a:noFill/>
        </p:spPr>
        <p:txBody>
          <a:bodyPr wrap="none" rtlCol="0">
            <a:spAutoFit/>
          </a:bodyPr>
          <a:lstStyle/>
          <a:p>
            <a:r>
              <a:rPr lang="en-US" dirty="0"/>
              <a:t>Signal region</a:t>
            </a:r>
          </a:p>
        </p:txBody>
      </p:sp>
      <p:sp>
        <p:nvSpPr>
          <p:cNvPr id="14" name="TextBox 13">
            <a:extLst>
              <a:ext uri="{FF2B5EF4-FFF2-40B4-BE49-F238E27FC236}">
                <a16:creationId xmlns:a16="http://schemas.microsoft.com/office/drawing/2014/main" id="{FC7E227D-F0C7-265D-056B-809EF857F81A}"/>
              </a:ext>
            </a:extLst>
          </p:cNvPr>
          <p:cNvSpPr txBox="1"/>
          <p:nvPr/>
        </p:nvSpPr>
        <p:spPr>
          <a:xfrm>
            <a:off x="6751757" y="3336090"/>
            <a:ext cx="973020" cy="646331"/>
          </a:xfrm>
          <a:prstGeom prst="rect">
            <a:avLst/>
          </a:prstGeom>
          <a:noFill/>
        </p:spPr>
        <p:txBody>
          <a:bodyPr wrap="square" rtlCol="0">
            <a:spAutoFit/>
          </a:bodyPr>
          <a:lstStyle/>
          <a:p>
            <a:r>
              <a:rPr lang="en-US" dirty="0"/>
              <a:t>control region</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E453E19-9454-CA5F-E3DE-C3822C1EA1E2}"/>
                  </a:ext>
                </a:extLst>
              </p:cNvPr>
              <p:cNvSpPr txBox="1"/>
              <p:nvPr/>
            </p:nvSpPr>
            <p:spPr>
              <a:xfrm>
                <a:off x="338138" y="1371600"/>
                <a:ext cx="6176961" cy="3693319"/>
              </a:xfrm>
              <a:prstGeom prst="rect">
                <a:avLst/>
              </a:prstGeom>
              <a:noFill/>
            </p:spPr>
            <p:txBody>
              <a:bodyPr wrap="square" rtlCol="0">
                <a:spAutoFit/>
              </a:bodyPr>
              <a:lstStyle/>
              <a:p>
                <a:r>
                  <a:rPr lang="en-US" b="1" dirty="0">
                    <a:solidFill>
                      <a:srgbClr val="0096FF"/>
                    </a:solidFill>
                  </a:rPr>
                  <a:t>Neutral hadron background</a:t>
                </a:r>
              </a:p>
              <a:p>
                <a:pPr marL="285750" indent="-285750">
                  <a:buFont typeface="Arial" panose="020B0604020202020204" pitchFamily="34" charset="0"/>
                  <a:buChar char="•"/>
                </a:pPr>
                <a:r>
                  <a:rPr lang="en-US" dirty="0">
                    <a:solidFill>
                      <a:schemeClr val="bg1"/>
                    </a:solidFill>
                  </a:rPr>
                  <a:t>Define background dominant control region</a:t>
                </a:r>
              </a:p>
              <a:p>
                <a:pPr marL="285750" indent="-285750">
                  <a:buFont typeface="Arial" panose="020B0604020202020204" pitchFamily="34" charset="0"/>
                  <a:buChar char="•"/>
                </a:pPr>
                <a:r>
                  <a:rPr lang="en-US" dirty="0">
                    <a:solidFill>
                      <a:schemeClr val="bg1"/>
                    </a:solidFill>
                  </a:rPr>
                  <a:t>Scale background prediction to the number of observed events in the control region</a:t>
                </a:r>
              </a:p>
              <a:p>
                <a:pPr marL="742950" lvl="1" indent="-285750">
                  <a:buFont typeface="Arial" panose="020B0604020202020204" pitchFamily="34" charset="0"/>
                  <a:buChar char="•"/>
                </a:pPr>
                <a:r>
                  <a:rPr lang="en-US" dirty="0">
                    <a:solidFill>
                      <a:schemeClr val="bg1"/>
                    </a:solidFill>
                  </a:rPr>
                  <a:t>Observed neutral hadron background is 1/3 of the predicted value</a:t>
                </a:r>
              </a:p>
              <a:p>
                <a:r>
                  <a:rPr lang="en-US" b="1" dirty="0">
                    <a:solidFill>
                      <a:srgbClr val="0096FF"/>
                    </a:solidFill>
                  </a:rPr>
                  <a:t>Neutrino background:</a:t>
                </a:r>
              </a:p>
              <a:p>
                <a:pPr marL="285750" indent="-285750">
                  <a:buFont typeface="Arial" panose="020B0604020202020204" pitchFamily="34" charset="0"/>
                  <a:buChar char="•"/>
                </a:pPr>
                <a:r>
                  <a:rPr lang="en-US" dirty="0">
                    <a:solidFill>
                      <a:schemeClr val="bg1"/>
                    </a:solidFill>
                  </a:rPr>
                  <a:t>Muon neutrino CC interactions are the dominant background</a:t>
                </a:r>
              </a:p>
              <a:p>
                <a:pPr marL="285750" indent="-285750">
                  <a:buFont typeface="Arial" panose="020B0604020202020204" pitchFamily="34" charset="0"/>
                  <a:buChar char="•"/>
                </a:pPr>
                <a:r>
                  <a:rPr lang="en-US" dirty="0">
                    <a:solidFill>
                      <a:schemeClr val="bg1"/>
                    </a:solidFill>
                  </a:rPr>
                  <a:t>Tau neutrino CC interactions</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Total expected background: 0.13±0.04 events</a:t>
                </a:r>
              </a:p>
              <a:p>
                <a:r>
                  <a:rPr lang="en-US" b="1" dirty="0">
                    <a:solidFill>
                      <a:srgbClr val="24FA14"/>
                    </a:solidFill>
                  </a:rPr>
                  <a:t>Number of observed events: 6</a:t>
                </a:r>
              </a:p>
              <a:p>
                <a:r>
                  <a:rPr lang="en-US" b="1" dirty="0">
                    <a:solidFill>
                      <a:srgbClr val="24FA14"/>
                    </a:solidFill>
                  </a:rPr>
                  <a:t>Observation significance 5.8</a:t>
                </a:r>
                <a:r>
                  <a:rPr lang="en-US" b="1" dirty="0">
                    <a:solidFill>
                      <a:srgbClr val="24FA14"/>
                    </a:solidFill>
                    <a:ea typeface="Cambria Math" panose="02040503050406030204" pitchFamily="18" charset="0"/>
                  </a:rPr>
                  <a:t> </a:t>
                </a:r>
                <a14:m>
                  <m:oMath xmlns:m="http://schemas.openxmlformats.org/officeDocument/2006/math">
                    <m:r>
                      <a:rPr lang="en-US" b="1" i="1" smtClean="0">
                        <a:solidFill>
                          <a:srgbClr val="24FA14"/>
                        </a:solidFill>
                        <a:latin typeface="Cambria Math" panose="02040503050406030204" pitchFamily="18" charset="0"/>
                        <a:ea typeface="Cambria Math" panose="02040503050406030204" pitchFamily="18" charset="0"/>
                      </a:rPr>
                      <m:t>𝝈</m:t>
                    </m:r>
                  </m:oMath>
                </a14:m>
                <a:endParaRPr lang="en-US" b="1" dirty="0">
                  <a:solidFill>
                    <a:schemeClr val="bg1"/>
                  </a:solidFill>
                </a:endParaRPr>
              </a:p>
            </p:txBody>
          </p:sp>
        </mc:Choice>
        <mc:Fallback xmlns="">
          <p:sp>
            <p:nvSpPr>
              <p:cNvPr id="15" name="TextBox 14">
                <a:extLst>
                  <a:ext uri="{FF2B5EF4-FFF2-40B4-BE49-F238E27FC236}">
                    <a16:creationId xmlns:a16="http://schemas.microsoft.com/office/drawing/2014/main" id="{FE453E19-9454-CA5F-E3DE-C3822C1EA1E2}"/>
                  </a:ext>
                </a:extLst>
              </p:cNvPr>
              <p:cNvSpPr txBox="1">
                <a:spLocks noRot="1" noChangeAspect="1" noMove="1" noResize="1" noEditPoints="1" noAdjustHandles="1" noChangeArrowheads="1" noChangeShapeType="1" noTextEdit="1"/>
              </p:cNvSpPr>
              <p:nvPr/>
            </p:nvSpPr>
            <p:spPr>
              <a:xfrm>
                <a:off x="338138" y="1371600"/>
                <a:ext cx="6176961" cy="3693319"/>
              </a:xfrm>
              <a:prstGeom prst="rect">
                <a:avLst/>
              </a:prstGeom>
              <a:blipFill>
                <a:blip r:embed="rId5"/>
                <a:stretch>
                  <a:fillRect l="-820" t="-687" r="-410" b="-1718"/>
                </a:stretch>
              </a:blipFill>
            </p:spPr>
            <p:txBody>
              <a:bodyPr/>
              <a:lstStyle/>
              <a:p>
                <a:r>
                  <a:rPr lang="en-US">
                    <a:noFill/>
                  </a:rPr>
                  <a:t> </a:t>
                </a:r>
              </a:p>
            </p:txBody>
          </p:sp>
        </mc:Fallback>
      </mc:AlternateContent>
    </p:spTree>
    <p:extLst>
      <p:ext uri="{BB962C8B-B14F-4D97-AF65-F5344CB8AC3E}">
        <p14:creationId xmlns:p14="http://schemas.microsoft.com/office/powerpoint/2010/main" val="3025701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31</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1722F0E7-B1D7-E888-5931-2CB2CB410EA0}"/>
              </a:ext>
            </a:extLst>
          </p:cNvPr>
          <p:cNvSpPr txBox="1"/>
          <p:nvPr/>
        </p:nvSpPr>
        <p:spPr>
          <a:xfrm>
            <a:off x="207626" y="136522"/>
            <a:ext cx="5411164" cy="523220"/>
          </a:xfrm>
          <a:prstGeom prst="rect">
            <a:avLst/>
          </a:prstGeom>
          <a:noFill/>
        </p:spPr>
        <p:txBody>
          <a:bodyPr wrap="square">
            <a:spAutoFit/>
          </a:bodyPr>
          <a:lstStyle/>
          <a:p>
            <a:r>
              <a:rPr lang="en-GB" sz="2800" b="1" dirty="0">
                <a:solidFill>
                  <a:srgbClr val="FF0000"/>
                </a:solidFill>
              </a:rPr>
              <a:t>Muon Flux measurement in SND</a:t>
            </a:r>
            <a:endParaRPr lang="en-CH" sz="2800" b="1" dirty="0">
              <a:solidFill>
                <a:srgbClr val="FF0000"/>
              </a:solidFill>
            </a:endParaRPr>
          </a:p>
        </p:txBody>
      </p:sp>
      <p:pic>
        <p:nvPicPr>
          <p:cNvPr id="5" name="Picture 4">
            <a:extLst>
              <a:ext uri="{FF2B5EF4-FFF2-40B4-BE49-F238E27FC236}">
                <a16:creationId xmlns:a16="http://schemas.microsoft.com/office/drawing/2014/main" id="{E03F77CD-A257-34B3-CD86-077CD4F88314}"/>
              </a:ext>
            </a:extLst>
          </p:cNvPr>
          <p:cNvPicPr>
            <a:picLocks noChangeAspect="1"/>
          </p:cNvPicPr>
          <p:nvPr/>
        </p:nvPicPr>
        <p:blipFill>
          <a:blip r:embed="rId2"/>
          <a:stretch>
            <a:fillRect/>
          </a:stretch>
        </p:blipFill>
        <p:spPr>
          <a:xfrm>
            <a:off x="31802" y="2783166"/>
            <a:ext cx="3985207" cy="3183786"/>
          </a:xfrm>
          <a:prstGeom prst="rect">
            <a:avLst/>
          </a:prstGeom>
        </p:spPr>
      </p:pic>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A9AAC6E9-93EA-EEDD-35F3-53B89DFB5EAE}"/>
                  </a:ext>
                </a:extLst>
              </p:cNvPr>
              <p:cNvGraphicFramePr>
                <a:graphicFrameLocks noGrp="1"/>
              </p:cNvGraphicFramePr>
              <p:nvPr>
                <p:extLst>
                  <p:ext uri="{D42A27DB-BD31-4B8C-83A1-F6EECF244321}">
                    <p14:modId xmlns:p14="http://schemas.microsoft.com/office/powerpoint/2010/main" val="380827626"/>
                  </p:ext>
                </p:extLst>
              </p:nvPr>
            </p:nvGraphicFramePr>
            <p:xfrm>
              <a:off x="4254796" y="4431674"/>
              <a:ext cx="6299190" cy="1492378"/>
            </p:xfrm>
            <a:graphic>
              <a:graphicData uri="http://schemas.openxmlformats.org/drawingml/2006/table">
                <a:tbl>
                  <a:tblPr firstRow="1" bandRow="1">
                    <a:tableStyleId>{EB344D84-9AFB-497E-A393-DC336BA19D2E}</a:tableStyleId>
                  </a:tblPr>
                  <a:tblGrid>
                    <a:gridCol w="3149595">
                      <a:extLst>
                        <a:ext uri="{9D8B030D-6E8A-4147-A177-3AD203B41FA5}">
                          <a16:colId xmlns:a16="http://schemas.microsoft.com/office/drawing/2014/main" val="2849537311"/>
                        </a:ext>
                      </a:extLst>
                    </a:gridCol>
                    <a:gridCol w="3149595">
                      <a:extLst>
                        <a:ext uri="{9D8B030D-6E8A-4147-A177-3AD203B41FA5}">
                          <a16:colId xmlns:a16="http://schemas.microsoft.com/office/drawing/2014/main" val="1659861158"/>
                        </a:ext>
                      </a:extLst>
                    </a:gridCol>
                  </a:tblGrid>
                  <a:tr h="0">
                    <a:tc>
                      <a:txBody>
                        <a:bodyPr/>
                        <a:lstStyle/>
                        <a:p>
                          <a:pPr algn="ctr"/>
                          <a:r>
                            <a:rPr lang="en-US" b="1" dirty="0"/>
                            <a:t>System</a:t>
                          </a:r>
                        </a:p>
                      </a:txBody>
                      <a:tcPr/>
                    </a:tc>
                    <a:tc>
                      <a:txBody>
                        <a:bodyPr/>
                        <a:lstStyle/>
                        <a:p>
                          <a:pPr algn="ctr"/>
                          <a:r>
                            <a:rPr lang="en-US" b="1" dirty="0"/>
                            <a:t>Muon flux [</a:t>
                          </a:r>
                          <a14:m>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𝟏𝟎</m:t>
                                  </m:r>
                                </m:e>
                                <m:sup>
                                  <m:r>
                                    <a:rPr lang="en-US" b="1" i="1" smtClean="0">
                                      <a:latin typeface="Cambria Math" panose="02040503050406030204" pitchFamily="18" charset="0"/>
                                    </a:rPr>
                                    <m:t>𝟒</m:t>
                                  </m:r>
                                </m:sup>
                              </m:sSup>
                              <m:r>
                                <a:rPr lang="en-US" b="1" i="1" smtClean="0">
                                  <a:latin typeface="Cambria Math" panose="02040503050406030204" pitchFamily="18" charset="0"/>
                                </a:rPr>
                                <m:t> </m:t>
                              </m:r>
                              <m:r>
                                <a:rPr lang="en-US" b="1" i="1" smtClean="0">
                                  <a:latin typeface="Cambria Math" panose="02040503050406030204" pitchFamily="18" charset="0"/>
                                </a:rPr>
                                <m:t>𝒇𝒃</m:t>
                              </m:r>
                              <m:r>
                                <a:rPr lang="en-US" b="1" i="1" smtClean="0">
                                  <a:latin typeface="Cambria Math" panose="02040503050406030204" pitchFamily="18" charset="0"/>
                                </a:rPr>
                                <m:t>/</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𝒄𝒎</m:t>
                                  </m:r>
                                </m:e>
                                <m:sup>
                                  <m:r>
                                    <a:rPr lang="en-US" b="1" i="1" smtClean="0">
                                      <a:latin typeface="Cambria Math" panose="02040503050406030204" pitchFamily="18" charset="0"/>
                                    </a:rPr>
                                    <m:t>𝟐</m:t>
                                  </m:r>
                                </m:sup>
                              </m:sSup>
                            </m:oMath>
                          </a14:m>
                          <a:r>
                            <a:rPr lang="en-US" b="1" dirty="0"/>
                            <a:t>] </a:t>
                          </a:r>
                        </a:p>
                      </a:txBody>
                      <a:tcPr/>
                    </a:tc>
                    <a:extLst>
                      <a:ext uri="{0D108BD9-81ED-4DB2-BD59-A6C34878D82A}">
                        <a16:rowId xmlns:a16="http://schemas.microsoft.com/office/drawing/2014/main" val="1200083976"/>
                      </a:ext>
                    </a:extLst>
                  </a:tr>
                  <a:tr h="436156">
                    <a:tc>
                      <a:txBody>
                        <a:bodyPr/>
                        <a:lstStyle/>
                        <a:p>
                          <a:pPr algn="ctr"/>
                          <a:r>
                            <a:rPr lang="en-US" b="1" dirty="0"/>
                            <a:t>Sci-fi</a:t>
                          </a:r>
                        </a:p>
                      </a:txBody>
                      <a:tcPr/>
                    </a:tc>
                    <a:tc>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𝟎𝟔</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𝟎𝟏</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𝒔𝒕𝒂𝒕</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𝟏𝟐</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𝒔𝒚𝒔</m:t>
                                </m:r>
                                <m:r>
                                  <a:rPr lang="en-US" b="1" i="1" smtClean="0">
                                    <a:latin typeface="Cambria Math" panose="02040503050406030204" pitchFamily="18" charset="0"/>
                                    <a:ea typeface="Cambria Math" panose="02040503050406030204" pitchFamily="18" charset="0"/>
                                  </a:rPr>
                                  <m:t>.)</m:t>
                                </m:r>
                              </m:oMath>
                            </m:oMathPara>
                          </a14:m>
                          <a:endParaRPr lang="en-US" b="1" dirty="0"/>
                        </a:p>
                      </a:txBody>
                      <a:tcPr/>
                    </a:tc>
                    <a:extLst>
                      <a:ext uri="{0D108BD9-81ED-4DB2-BD59-A6C34878D82A}">
                        <a16:rowId xmlns:a16="http://schemas.microsoft.com/office/drawing/2014/main" val="1276676191"/>
                      </a:ext>
                    </a:extLst>
                  </a:tr>
                  <a:tr h="436156">
                    <a:tc>
                      <a:txBody>
                        <a:bodyPr/>
                        <a:lstStyle/>
                        <a:p>
                          <a:pPr algn="ctr"/>
                          <a:r>
                            <a:rPr lang="en-US" b="1" dirty="0"/>
                            <a:t>Downstream </a:t>
                          </a:r>
                        </a:p>
                        <a:p>
                          <a:pPr algn="ctr"/>
                          <a:r>
                            <a:rPr lang="en-US" b="1" dirty="0"/>
                            <a:t>muon system</a:t>
                          </a:r>
                        </a:p>
                      </a:txBody>
                      <a:tcPr/>
                    </a:tc>
                    <a:tc>
                      <a:txBody>
                        <a:bodyPr/>
                        <a:lstStyle/>
                        <a:p>
                          <a:pPr marL="0" marR="0" lvl="0" indent="0" algn="ctr" defTabSz="811819"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𝟎𝟐</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𝟎𝟏</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𝒔𝒕𝒂𝒕</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𝟎𝟖</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𝒔𝒚𝒔</m:t>
                                </m:r>
                                <m:r>
                                  <a:rPr lang="en-US" b="1" i="1" smtClean="0">
                                    <a:latin typeface="Cambria Math" panose="02040503050406030204" pitchFamily="18" charset="0"/>
                                    <a:ea typeface="Cambria Math" panose="02040503050406030204" pitchFamily="18" charset="0"/>
                                  </a:rPr>
                                  <m:t>.)</m:t>
                                </m:r>
                              </m:oMath>
                            </m:oMathPara>
                          </a14:m>
                          <a:endParaRPr lang="en-US" b="1" dirty="0"/>
                        </a:p>
                      </a:txBody>
                      <a:tcPr/>
                    </a:tc>
                    <a:extLst>
                      <a:ext uri="{0D108BD9-81ED-4DB2-BD59-A6C34878D82A}">
                        <a16:rowId xmlns:a16="http://schemas.microsoft.com/office/drawing/2014/main" val="1549485961"/>
                      </a:ext>
                    </a:extLst>
                  </a:tr>
                </a:tbl>
              </a:graphicData>
            </a:graphic>
          </p:graphicFrame>
        </mc:Choice>
        <mc:Fallback xmlns="">
          <p:graphicFrame>
            <p:nvGraphicFramePr>
              <p:cNvPr id="8" name="Table 7">
                <a:extLst>
                  <a:ext uri="{FF2B5EF4-FFF2-40B4-BE49-F238E27FC236}">
                    <a16:creationId xmlns:a16="http://schemas.microsoft.com/office/drawing/2014/main" id="{A9AAC6E9-93EA-EEDD-35F3-53B89DFB5EAE}"/>
                  </a:ext>
                </a:extLst>
              </p:cNvPr>
              <p:cNvGraphicFramePr>
                <a:graphicFrameLocks noGrp="1"/>
              </p:cNvGraphicFramePr>
              <p:nvPr>
                <p:extLst>
                  <p:ext uri="{D42A27DB-BD31-4B8C-83A1-F6EECF244321}">
                    <p14:modId xmlns:p14="http://schemas.microsoft.com/office/powerpoint/2010/main" val="380827626"/>
                  </p:ext>
                </p:extLst>
              </p:nvPr>
            </p:nvGraphicFramePr>
            <p:xfrm>
              <a:off x="4254796" y="4431674"/>
              <a:ext cx="6299190" cy="1492378"/>
            </p:xfrm>
            <a:graphic>
              <a:graphicData uri="http://schemas.openxmlformats.org/drawingml/2006/table">
                <a:tbl>
                  <a:tblPr firstRow="1" bandRow="1">
                    <a:tableStyleId>{EB344D84-9AFB-497E-A393-DC336BA19D2E}</a:tableStyleId>
                  </a:tblPr>
                  <a:tblGrid>
                    <a:gridCol w="3149595">
                      <a:extLst>
                        <a:ext uri="{9D8B030D-6E8A-4147-A177-3AD203B41FA5}">
                          <a16:colId xmlns:a16="http://schemas.microsoft.com/office/drawing/2014/main" val="2849537311"/>
                        </a:ext>
                      </a:extLst>
                    </a:gridCol>
                    <a:gridCol w="3149595">
                      <a:extLst>
                        <a:ext uri="{9D8B030D-6E8A-4147-A177-3AD203B41FA5}">
                          <a16:colId xmlns:a16="http://schemas.microsoft.com/office/drawing/2014/main" val="1659861158"/>
                        </a:ext>
                      </a:extLst>
                    </a:gridCol>
                  </a:tblGrid>
                  <a:tr h="340678">
                    <a:tc>
                      <a:txBody>
                        <a:bodyPr/>
                        <a:lstStyle/>
                        <a:p>
                          <a:pPr algn="ctr"/>
                          <a:r>
                            <a:rPr lang="en-US" b="1" dirty="0"/>
                            <a:t>System</a:t>
                          </a:r>
                        </a:p>
                      </a:txBody>
                      <a:tcPr/>
                    </a:tc>
                    <a:tc>
                      <a:txBody>
                        <a:bodyPr/>
                        <a:lstStyle/>
                        <a:p>
                          <a:endParaRPr lang="en-US"/>
                        </a:p>
                      </a:txBody>
                      <a:tcPr>
                        <a:blipFill>
                          <a:blip r:embed="rId3"/>
                          <a:stretch>
                            <a:fillRect l="-100806" t="-3704" r="-403" b="-362963"/>
                          </a:stretch>
                        </a:blipFill>
                      </a:tcPr>
                    </a:tc>
                    <a:extLst>
                      <a:ext uri="{0D108BD9-81ED-4DB2-BD59-A6C34878D82A}">
                        <a16:rowId xmlns:a16="http://schemas.microsoft.com/office/drawing/2014/main" val="1200083976"/>
                      </a:ext>
                    </a:extLst>
                  </a:tr>
                  <a:tr h="573215">
                    <a:tc>
                      <a:txBody>
                        <a:bodyPr/>
                        <a:lstStyle/>
                        <a:p>
                          <a:pPr algn="ctr"/>
                          <a:r>
                            <a:rPr lang="en-US" b="1" dirty="0"/>
                            <a:t>Sci-fi</a:t>
                          </a:r>
                        </a:p>
                      </a:txBody>
                      <a:tcPr/>
                    </a:tc>
                    <a:tc>
                      <a:txBody>
                        <a:bodyPr/>
                        <a:lstStyle/>
                        <a:p>
                          <a:endParaRPr lang="en-US"/>
                        </a:p>
                      </a:txBody>
                      <a:tcPr>
                        <a:blipFill>
                          <a:blip r:embed="rId3"/>
                          <a:stretch>
                            <a:fillRect l="-100806" t="-60870" r="-403" b="-113043"/>
                          </a:stretch>
                        </a:blipFill>
                      </a:tcPr>
                    </a:tc>
                    <a:extLst>
                      <a:ext uri="{0D108BD9-81ED-4DB2-BD59-A6C34878D82A}">
                        <a16:rowId xmlns:a16="http://schemas.microsoft.com/office/drawing/2014/main" val="1276676191"/>
                      </a:ext>
                    </a:extLst>
                  </a:tr>
                  <a:tr h="578485">
                    <a:tc>
                      <a:txBody>
                        <a:bodyPr/>
                        <a:lstStyle/>
                        <a:p>
                          <a:pPr algn="ctr"/>
                          <a:r>
                            <a:rPr lang="en-US" b="1" dirty="0"/>
                            <a:t>Downstream </a:t>
                          </a:r>
                        </a:p>
                        <a:p>
                          <a:pPr algn="ctr"/>
                          <a:r>
                            <a:rPr lang="en-US" b="1" dirty="0"/>
                            <a:t>muon system</a:t>
                          </a:r>
                        </a:p>
                      </a:txBody>
                      <a:tcPr/>
                    </a:tc>
                    <a:tc>
                      <a:txBody>
                        <a:bodyPr/>
                        <a:lstStyle/>
                        <a:p>
                          <a:endParaRPr lang="en-US"/>
                        </a:p>
                      </a:txBody>
                      <a:tcPr>
                        <a:blipFill>
                          <a:blip r:embed="rId3"/>
                          <a:stretch>
                            <a:fillRect l="-100806" t="-160870" r="-403" b="-13043"/>
                          </a:stretch>
                        </a:blipFill>
                      </a:tcPr>
                    </a:tc>
                    <a:extLst>
                      <a:ext uri="{0D108BD9-81ED-4DB2-BD59-A6C34878D82A}">
                        <a16:rowId xmlns:a16="http://schemas.microsoft.com/office/drawing/2014/main" val="1549485961"/>
                      </a:ext>
                    </a:extLst>
                  </a:tr>
                </a:tbl>
              </a:graphicData>
            </a:graphic>
          </p:graphicFrame>
        </mc:Fallback>
      </mc:AlternateContent>
      <p:sp>
        <p:nvSpPr>
          <p:cNvPr id="10" name="TextBox 9">
            <a:extLst>
              <a:ext uri="{FF2B5EF4-FFF2-40B4-BE49-F238E27FC236}">
                <a16:creationId xmlns:a16="http://schemas.microsoft.com/office/drawing/2014/main" id="{B1B8CE13-AAEC-D690-9ECD-60CD134BA9C0}"/>
              </a:ext>
            </a:extLst>
          </p:cNvPr>
          <p:cNvSpPr txBox="1"/>
          <p:nvPr/>
        </p:nvSpPr>
        <p:spPr>
          <a:xfrm>
            <a:off x="207626" y="6029921"/>
            <a:ext cx="3522647" cy="369332"/>
          </a:xfrm>
          <a:prstGeom prst="rect">
            <a:avLst/>
          </a:prstGeom>
          <a:noFill/>
        </p:spPr>
        <p:txBody>
          <a:bodyPr wrap="square">
            <a:spAutoFit/>
          </a:bodyPr>
          <a:lstStyle/>
          <a:p>
            <a:r>
              <a:rPr lang="en-US" dirty="0">
                <a:solidFill>
                  <a:srgbClr val="00B050"/>
                </a:solidFill>
                <a:effectLst/>
                <a:latin typeface="Helvetica" pitchFamily="2" charset="0"/>
                <a:hlinkClick r:id="rId4"/>
              </a:rPr>
              <a:t>Eur. Phys. J. C (2024) </a:t>
            </a:r>
            <a:r>
              <a:rPr lang="en-US" b="1" dirty="0">
                <a:solidFill>
                  <a:srgbClr val="00B050"/>
                </a:solidFill>
                <a:effectLst/>
                <a:latin typeface="Helvetica" pitchFamily="2" charset="0"/>
                <a:hlinkClick r:id="rId4"/>
              </a:rPr>
              <a:t>84</a:t>
            </a:r>
            <a:r>
              <a:rPr lang="en-US" dirty="0">
                <a:solidFill>
                  <a:srgbClr val="00B050"/>
                </a:solidFill>
                <a:effectLst/>
                <a:latin typeface="Helvetica" pitchFamily="2" charset="0"/>
                <a:hlinkClick r:id="rId4"/>
              </a:rPr>
              <a:t>: 90 </a:t>
            </a:r>
            <a:endParaRPr lang="en-US" dirty="0">
              <a:solidFill>
                <a:srgbClr val="00B050"/>
              </a:solidFill>
              <a:effectLst/>
              <a:latin typeface="Helvetica" pitchFamily="2" charset="0"/>
            </a:endParaRPr>
          </a:p>
        </p:txBody>
      </p:sp>
      <p:pic>
        <p:nvPicPr>
          <p:cNvPr id="11" name="Picture 10">
            <a:extLst>
              <a:ext uri="{FF2B5EF4-FFF2-40B4-BE49-F238E27FC236}">
                <a16:creationId xmlns:a16="http://schemas.microsoft.com/office/drawing/2014/main" id="{5E111C91-9882-C9B7-D12C-32E16B7853F6}"/>
              </a:ext>
            </a:extLst>
          </p:cNvPr>
          <p:cNvPicPr>
            <a:picLocks noChangeAspect="1"/>
          </p:cNvPicPr>
          <p:nvPr/>
        </p:nvPicPr>
        <p:blipFill>
          <a:blip r:embed="rId5"/>
          <a:stretch>
            <a:fillRect/>
          </a:stretch>
        </p:blipFill>
        <p:spPr>
          <a:xfrm>
            <a:off x="5411787" y="2124216"/>
            <a:ext cx="4880468" cy="2112757"/>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0A91373-D02E-93A5-076F-3EFD60DE2DF4}"/>
                  </a:ext>
                </a:extLst>
              </p:cNvPr>
              <p:cNvSpPr txBox="1"/>
              <p:nvPr/>
            </p:nvSpPr>
            <p:spPr>
              <a:xfrm>
                <a:off x="458655" y="659742"/>
                <a:ext cx="10095331" cy="2031325"/>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bg1"/>
                    </a:solidFill>
                  </a:rPr>
                  <a:t>U</a:t>
                </a:r>
                <a:r>
                  <a:rPr lang="en-US" dirty="0">
                    <a:solidFill>
                      <a:schemeClr val="bg1"/>
                    </a:solidFill>
                    <a:effectLst/>
                  </a:rPr>
                  <a:t>sing </a:t>
                </a:r>
                <a:r>
                  <a:rPr lang="en-US" dirty="0" err="1">
                    <a:solidFill>
                      <a:schemeClr val="bg1"/>
                    </a:solidFill>
                    <a:effectLst/>
                  </a:rPr>
                  <a:t>SciFi</a:t>
                </a:r>
                <a:r>
                  <a:rPr lang="en-US" dirty="0">
                    <a:solidFill>
                      <a:schemeClr val="bg1"/>
                    </a:solidFill>
                    <a:effectLst/>
                  </a:rPr>
                  <a:t> tracker and the Downstream Stations of the muon system	</a:t>
                </a:r>
              </a:p>
              <a:p>
                <a:pPr marL="742950" lvl="1" indent="-285750">
                  <a:buFont typeface="Arial" panose="020B0604020202020204" pitchFamily="34" charset="0"/>
                  <a:buChar char="•"/>
                </a:pPr>
                <a:r>
                  <a:rPr lang="en-US" dirty="0">
                    <a:solidFill>
                      <a:schemeClr val="bg1"/>
                    </a:solidFill>
                  </a:rPr>
                  <a:t>same fiducial area (31 x 31 </a:t>
                </a:r>
                <a14:m>
                  <m:oMath xmlns:m="http://schemas.openxmlformats.org/officeDocument/2006/math">
                    <m:sSup>
                      <m:sSupPr>
                        <m:ctrlPr>
                          <a:rPr lang="en-US"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𝑐𝑚</m:t>
                        </m:r>
                      </m:e>
                      <m:sup>
                        <m:r>
                          <a:rPr lang="en-US" b="0" i="1" smtClean="0">
                            <a:solidFill>
                              <a:schemeClr val="bg1"/>
                            </a:solidFill>
                            <a:latin typeface="Cambria Math" panose="02040503050406030204" pitchFamily="18" charset="0"/>
                          </a:rPr>
                          <m:t>2</m:t>
                        </m:r>
                      </m:sup>
                    </m:sSup>
                  </m:oMath>
                </a14:m>
                <a:r>
                  <a:rPr lang="en-US" dirty="0">
                    <a:solidFill>
                      <a:schemeClr val="bg1"/>
                    </a:solidFill>
                  </a:rPr>
                  <a:t>)</a:t>
                </a:r>
              </a:p>
              <a:p>
                <a:pPr marL="285750" indent="-285750">
                  <a:buFont typeface="Arial" panose="020B0604020202020204" pitchFamily="34" charset="0"/>
                  <a:buChar char="•"/>
                </a:pPr>
                <a:endParaRPr lang="en-US" dirty="0">
                  <a:solidFill>
                    <a:schemeClr val="bg1"/>
                  </a:solidFill>
                  <a:effectLst/>
                </a:endParaRPr>
              </a:p>
              <a:p>
                <a:pPr marL="285750" indent="-285750">
                  <a:buFont typeface="Arial" panose="020B0604020202020204" pitchFamily="34" charset="0"/>
                  <a:buChar char="•"/>
                </a:pPr>
                <a:r>
                  <a:rPr lang="en-US" dirty="0">
                    <a:solidFill>
                      <a:schemeClr val="bg1"/>
                    </a:solidFill>
                    <a:effectLst/>
                  </a:rPr>
                  <a:t>Data/MC simulation an agreement at the level of 20-25%</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ffectLst/>
                </a:endParaRPr>
              </a:p>
              <a:p>
                <a:pPr marL="285750" indent="-285750">
                  <a:buFont typeface="Arial" panose="020B0604020202020204" pitchFamily="34" charset="0"/>
                  <a:buChar char="•"/>
                </a:pPr>
                <a:endParaRPr lang="en-US" dirty="0">
                  <a:solidFill>
                    <a:schemeClr val="bg1"/>
                  </a:solidFill>
                  <a:effectLst/>
                </a:endParaRPr>
              </a:p>
            </p:txBody>
          </p:sp>
        </mc:Choice>
        <mc:Fallback xmlns="">
          <p:sp>
            <p:nvSpPr>
              <p:cNvPr id="13" name="TextBox 12">
                <a:extLst>
                  <a:ext uri="{FF2B5EF4-FFF2-40B4-BE49-F238E27FC236}">
                    <a16:creationId xmlns:a16="http://schemas.microsoft.com/office/drawing/2014/main" id="{00A91373-D02E-93A5-076F-3EFD60DE2DF4}"/>
                  </a:ext>
                </a:extLst>
              </p:cNvPr>
              <p:cNvSpPr txBox="1">
                <a:spLocks noRot="1" noChangeAspect="1" noMove="1" noResize="1" noEditPoints="1" noAdjustHandles="1" noChangeArrowheads="1" noChangeShapeType="1" noTextEdit="1"/>
              </p:cNvSpPr>
              <p:nvPr/>
            </p:nvSpPr>
            <p:spPr>
              <a:xfrm>
                <a:off x="458655" y="659742"/>
                <a:ext cx="10095331" cy="2031325"/>
              </a:xfrm>
              <a:prstGeom prst="rect">
                <a:avLst/>
              </a:prstGeom>
              <a:blipFill>
                <a:blip r:embed="rId6"/>
                <a:stretch>
                  <a:fillRect l="-377" t="-1242"/>
                </a:stretch>
              </a:blipFill>
            </p:spPr>
            <p:txBody>
              <a:bodyPr/>
              <a:lstStyle/>
              <a:p>
                <a:r>
                  <a:rPr lang="en-US">
                    <a:noFill/>
                  </a:rPr>
                  <a:t> </a:t>
                </a:r>
              </a:p>
            </p:txBody>
          </p:sp>
        </mc:Fallback>
      </mc:AlternateContent>
    </p:spTree>
    <p:extLst>
      <p:ext uri="{BB962C8B-B14F-4D97-AF65-F5344CB8AC3E}">
        <p14:creationId xmlns:p14="http://schemas.microsoft.com/office/powerpoint/2010/main" val="1548748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32</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5" name="図 9">
            <a:extLst>
              <a:ext uri="{FF2B5EF4-FFF2-40B4-BE49-F238E27FC236}">
                <a16:creationId xmlns:a16="http://schemas.microsoft.com/office/drawing/2014/main" id="{D160CD32-B184-31F8-9666-C63A12A88940}"/>
              </a:ext>
            </a:extLst>
          </p:cNvPr>
          <p:cNvPicPr>
            <a:picLocks noChangeAspect="1"/>
          </p:cNvPicPr>
          <p:nvPr/>
        </p:nvPicPr>
        <p:blipFill>
          <a:blip r:embed="rId2"/>
          <a:stretch>
            <a:fillRect/>
          </a:stretch>
        </p:blipFill>
        <p:spPr>
          <a:xfrm>
            <a:off x="7825562" y="3522592"/>
            <a:ext cx="2779713" cy="2553612"/>
          </a:xfrm>
          <a:prstGeom prst="rect">
            <a:avLst/>
          </a:prstGeom>
        </p:spPr>
      </p:pic>
      <p:pic>
        <p:nvPicPr>
          <p:cNvPr id="6" name="図 11">
            <a:extLst>
              <a:ext uri="{FF2B5EF4-FFF2-40B4-BE49-F238E27FC236}">
                <a16:creationId xmlns:a16="http://schemas.microsoft.com/office/drawing/2014/main" id="{C45ADF22-73B1-93C6-5B66-133B617245AB}"/>
              </a:ext>
            </a:extLst>
          </p:cNvPr>
          <p:cNvPicPr>
            <a:picLocks noChangeAspect="1"/>
          </p:cNvPicPr>
          <p:nvPr/>
        </p:nvPicPr>
        <p:blipFill>
          <a:blip r:embed="rId3"/>
          <a:stretch>
            <a:fillRect/>
          </a:stretch>
        </p:blipFill>
        <p:spPr>
          <a:xfrm>
            <a:off x="4571975" y="1566486"/>
            <a:ext cx="2986268" cy="1749418"/>
          </a:xfrm>
          <a:prstGeom prst="rect">
            <a:avLst/>
          </a:prstGeom>
        </p:spPr>
      </p:pic>
      <p:pic>
        <p:nvPicPr>
          <p:cNvPr id="8" name="図 7">
            <a:extLst>
              <a:ext uri="{FF2B5EF4-FFF2-40B4-BE49-F238E27FC236}">
                <a16:creationId xmlns:a16="http://schemas.microsoft.com/office/drawing/2014/main" id="{9733D5D3-9EBE-204C-F692-81C2D6931643}"/>
              </a:ext>
            </a:extLst>
          </p:cNvPr>
          <p:cNvPicPr>
            <a:picLocks noChangeAspect="1"/>
          </p:cNvPicPr>
          <p:nvPr/>
        </p:nvPicPr>
        <p:blipFill>
          <a:blip r:embed="rId4"/>
          <a:stretch>
            <a:fillRect/>
          </a:stretch>
        </p:blipFill>
        <p:spPr>
          <a:xfrm>
            <a:off x="379131" y="3671884"/>
            <a:ext cx="7169291" cy="1593177"/>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54EFD69-F0D0-2ED1-F08E-E6A544B232DD}"/>
                  </a:ext>
                </a:extLst>
              </p:cNvPr>
              <p:cNvSpPr txBox="1"/>
              <p:nvPr/>
            </p:nvSpPr>
            <p:spPr>
              <a:xfrm>
                <a:off x="347758" y="413917"/>
                <a:ext cx="9291542" cy="2985433"/>
              </a:xfrm>
              <a:prstGeom prst="rect">
                <a:avLst/>
              </a:prstGeom>
              <a:noFill/>
            </p:spPr>
            <p:txBody>
              <a:bodyPr wrap="square">
                <a:spAutoFit/>
              </a:bodyPr>
              <a:lstStyle/>
              <a:p>
                <a:pPr marL="0" indent="0">
                  <a:buNone/>
                </a:pPr>
                <a:r>
                  <a:rPr lang="en-US" sz="2000" b="1" dirty="0">
                    <a:solidFill>
                      <a:srgbClr val="FF0000"/>
                    </a:solidFill>
                    <a:effectLst/>
                  </a:rPr>
                  <a:t>Improving </a:t>
                </a:r>
                <a14:m>
                  <m:oMath xmlns:m="http://schemas.openxmlformats.org/officeDocument/2006/math">
                    <m:r>
                      <a:rPr lang="en-US" sz="2000" b="1" i="1" smtClean="0">
                        <a:solidFill>
                          <a:srgbClr val="FF0000"/>
                        </a:solidFill>
                        <a:effectLst/>
                        <a:latin typeface="Cambria Math" panose="02040503050406030204" pitchFamily="18" charset="0"/>
                        <a:ea typeface="Cambria Math" panose="02040503050406030204" pitchFamily="18" charset="0"/>
                      </a:rPr>
                      <m:t>𝝂</m:t>
                    </m:r>
                  </m:oMath>
                </a14:m>
                <a:r>
                  <a:rPr lang="en-US" sz="2000" b="1" dirty="0">
                    <a:solidFill>
                      <a:srgbClr val="FF0000"/>
                    </a:solidFill>
                    <a:effectLst/>
                  </a:rPr>
                  <a:t> background suppression in ALPs search</a:t>
                </a:r>
              </a:p>
              <a:p>
                <a:pPr marL="0" indent="0">
                  <a:buNone/>
                </a:pPr>
                <a:endParaRPr lang="en-US" sz="2000" b="1" dirty="0">
                  <a:solidFill>
                    <a:srgbClr val="FF0000"/>
                  </a:solidFill>
                  <a:effectLst/>
                </a:endParaRPr>
              </a:p>
              <a:p>
                <a:pPr marL="0" indent="0">
                  <a:buNone/>
                </a:pPr>
                <a:r>
                  <a:rPr lang="en-US" sz="2000" dirty="0">
                    <a:solidFill>
                      <a:schemeClr val="bg1"/>
                    </a:solidFill>
                    <a:effectLst/>
                  </a:rPr>
                  <a:t>Resolve diphoton events by upgraded</a:t>
                </a:r>
                <a:r>
                  <a:rPr lang="en-US" sz="2000" dirty="0">
                    <a:solidFill>
                      <a:schemeClr val="bg1"/>
                    </a:solidFill>
                  </a:rPr>
                  <a:t> </a:t>
                </a:r>
                <a:r>
                  <a:rPr lang="en-US" sz="2000" dirty="0">
                    <a:solidFill>
                      <a:schemeClr val="bg1"/>
                    </a:solidFill>
                    <a:effectLst/>
                  </a:rPr>
                  <a:t>pre-shower calorimeter with high X-Y granularity</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r>
                  <a:rPr lang="en-US" dirty="0">
                    <a:solidFill>
                      <a:schemeClr val="bg1"/>
                    </a:solidFill>
                  </a:rPr>
                  <a:t>6 layers of high-granularity</a:t>
                </a:r>
              </a:p>
              <a:p>
                <a:pPr marL="285750" indent="-285750">
                  <a:buFont typeface="Arial" panose="020B0604020202020204" pitchFamily="34" charset="0"/>
                  <a:buChar char="•"/>
                </a:pPr>
                <a:r>
                  <a:rPr lang="en-US" dirty="0">
                    <a:solidFill>
                      <a:schemeClr val="bg1"/>
                    </a:solidFill>
                  </a:rPr>
                  <a:t>Si pixels with W absorber </a:t>
                </a:r>
              </a:p>
              <a:p>
                <a:pPr marL="285750" indent="-285750">
                  <a:buFont typeface="Arial" panose="020B0604020202020204" pitchFamily="34" charset="0"/>
                  <a:buChar char="•"/>
                </a:pPr>
                <a:r>
                  <a:rPr lang="en-US" dirty="0">
                    <a:solidFill>
                      <a:schemeClr val="bg1"/>
                    </a:solidFill>
                  </a:rPr>
                  <a:t>Separate photons at ~200 </a:t>
                </a:r>
                <a:r>
                  <a:rPr lang="el-GR" dirty="0">
                    <a:solidFill>
                      <a:schemeClr val="bg1"/>
                    </a:solidFill>
                  </a:rPr>
                  <a:t>μ</a:t>
                </a:r>
                <a:r>
                  <a:rPr lang="en-US" dirty="0">
                    <a:solidFill>
                      <a:schemeClr val="bg1"/>
                    </a:solidFill>
                  </a:rPr>
                  <a:t>m</a:t>
                </a:r>
              </a:p>
              <a:p>
                <a:pPr marL="285750" indent="-285750">
                  <a:buFont typeface="Arial" panose="020B0604020202020204" pitchFamily="34" charset="0"/>
                  <a:buChar char="•"/>
                </a:pPr>
                <a:r>
                  <a:rPr lang="en-US" dirty="0">
                    <a:solidFill>
                      <a:schemeClr val="bg1"/>
                    </a:solidFill>
                  </a:rPr>
                  <a:t>To be installed before 2025 (Run3)</a:t>
                </a:r>
              </a:p>
              <a:p>
                <a:endParaRPr lang="en-US" dirty="0">
                  <a:solidFill>
                    <a:schemeClr val="bg1"/>
                  </a:solidFill>
                </a:endParaRPr>
              </a:p>
              <a:p>
                <a:pPr marL="0" indent="0">
                  <a:buNone/>
                </a:pPr>
                <a:endParaRPr lang="en-US" sz="2000" dirty="0">
                  <a:solidFill>
                    <a:schemeClr val="bg1"/>
                  </a:solidFill>
                  <a:effectLst/>
                </a:endParaRPr>
              </a:p>
            </p:txBody>
          </p:sp>
        </mc:Choice>
        <mc:Fallback xmlns="">
          <p:sp>
            <p:nvSpPr>
              <p:cNvPr id="11" name="TextBox 10">
                <a:extLst>
                  <a:ext uri="{FF2B5EF4-FFF2-40B4-BE49-F238E27FC236}">
                    <a16:creationId xmlns:a16="http://schemas.microsoft.com/office/drawing/2014/main" id="{B54EFD69-F0D0-2ED1-F08E-E6A544B232DD}"/>
                  </a:ext>
                </a:extLst>
              </p:cNvPr>
              <p:cNvSpPr txBox="1">
                <a:spLocks noRot="1" noChangeAspect="1" noMove="1" noResize="1" noEditPoints="1" noAdjustHandles="1" noChangeArrowheads="1" noChangeShapeType="1" noTextEdit="1"/>
              </p:cNvSpPr>
              <p:nvPr/>
            </p:nvSpPr>
            <p:spPr>
              <a:xfrm>
                <a:off x="347758" y="413917"/>
                <a:ext cx="9291542" cy="2985433"/>
              </a:xfrm>
              <a:prstGeom prst="rect">
                <a:avLst/>
              </a:prstGeom>
              <a:blipFill>
                <a:blip r:embed="rId5"/>
                <a:stretch>
                  <a:fillRect l="-683" t="-1271"/>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2850779D-65AA-B0C6-A1CF-EE68046F65A7}"/>
              </a:ext>
            </a:extLst>
          </p:cNvPr>
          <p:cNvSpPr txBox="1"/>
          <p:nvPr/>
        </p:nvSpPr>
        <p:spPr>
          <a:xfrm>
            <a:off x="379131" y="6060346"/>
            <a:ext cx="4009752" cy="369332"/>
          </a:xfrm>
          <a:prstGeom prst="rect">
            <a:avLst/>
          </a:prstGeom>
          <a:noFill/>
        </p:spPr>
        <p:txBody>
          <a:bodyPr wrap="none" rtlCol="0">
            <a:spAutoFit/>
          </a:bodyPr>
          <a:lstStyle/>
          <a:p>
            <a:r>
              <a:rPr lang="en-US" dirty="0">
                <a:solidFill>
                  <a:srgbClr val="00B050"/>
                </a:solidFill>
                <a:hlinkClick r:id="rId6"/>
              </a:rPr>
              <a:t>FASER </a:t>
            </a:r>
            <a:r>
              <a:rPr lang="en-US" dirty="0" err="1">
                <a:solidFill>
                  <a:srgbClr val="00B050"/>
                </a:solidFill>
                <a:hlinkClick r:id="rId6"/>
              </a:rPr>
              <a:t>preshower</a:t>
            </a:r>
            <a:r>
              <a:rPr lang="en-US" dirty="0">
                <a:solidFill>
                  <a:srgbClr val="00B050"/>
                </a:solidFill>
                <a:hlinkClick r:id="rId6"/>
              </a:rPr>
              <a:t>: CERN-LHCC-2022-006</a:t>
            </a:r>
            <a:endParaRPr lang="en-US" dirty="0">
              <a:solidFill>
                <a:srgbClr val="00B050"/>
              </a:solidFill>
            </a:endParaRPr>
          </a:p>
        </p:txBody>
      </p:sp>
      <p:pic>
        <p:nvPicPr>
          <p:cNvPr id="15" name="Picture 14">
            <a:extLst>
              <a:ext uri="{FF2B5EF4-FFF2-40B4-BE49-F238E27FC236}">
                <a16:creationId xmlns:a16="http://schemas.microsoft.com/office/drawing/2014/main" id="{8B294633-3D52-098B-FC32-7D2E109FE1A8}"/>
              </a:ext>
            </a:extLst>
          </p:cNvPr>
          <p:cNvPicPr>
            <a:picLocks noChangeAspect="1"/>
          </p:cNvPicPr>
          <p:nvPr/>
        </p:nvPicPr>
        <p:blipFill>
          <a:blip r:embed="rId7"/>
          <a:stretch>
            <a:fillRect/>
          </a:stretch>
        </p:blipFill>
        <p:spPr>
          <a:xfrm>
            <a:off x="7825562" y="1818934"/>
            <a:ext cx="2573337" cy="1474047"/>
          </a:xfrm>
          <a:prstGeom prst="rect">
            <a:avLst/>
          </a:prstGeom>
        </p:spPr>
      </p:pic>
    </p:spTree>
    <p:extLst>
      <p:ext uri="{BB962C8B-B14F-4D97-AF65-F5344CB8AC3E}">
        <p14:creationId xmlns:p14="http://schemas.microsoft.com/office/powerpoint/2010/main" val="2020458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33</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D8A82F83-EC72-1227-3868-C971167FF652}"/>
              </a:ext>
            </a:extLst>
          </p:cNvPr>
          <p:cNvPicPr>
            <a:picLocks noChangeAspect="1"/>
          </p:cNvPicPr>
          <p:nvPr/>
        </p:nvPicPr>
        <p:blipFill>
          <a:blip r:embed="rId2"/>
          <a:stretch>
            <a:fillRect/>
          </a:stretch>
        </p:blipFill>
        <p:spPr>
          <a:xfrm>
            <a:off x="6612995" y="214860"/>
            <a:ext cx="3652958" cy="2637162"/>
          </a:xfrm>
          <a:prstGeom prst="rect">
            <a:avLst/>
          </a:prstGeom>
        </p:spPr>
      </p:pic>
      <p:pic>
        <p:nvPicPr>
          <p:cNvPr id="5" name="Picture 4">
            <a:extLst>
              <a:ext uri="{FF2B5EF4-FFF2-40B4-BE49-F238E27FC236}">
                <a16:creationId xmlns:a16="http://schemas.microsoft.com/office/drawing/2014/main" id="{66AB8007-631E-1F34-AF37-412A86D316BD}"/>
              </a:ext>
            </a:extLst>
          </p:cNvPr>
          <p:cNvPicPr>
            <a:picLocks noChangeAspect="1"/>
          </p:cNvPicPr>
          <p:nvPr/>
        </p:nvPicPr>
        <p:blipFill>
          <a:blip r:embed="rId3"/>
          <a:stretch>
            <a:fillRect/>
          </a:stretch>
        </p:blipFill>
        <p:spPr>
          <a:xfrm>
            <a:off x="205538" y="2706607"/>
            <a:ext cx="4888109" cy="1574565"/>
          </a:xfrm>
          <a:prstGeom prst="rect">
            <a:avLst/>
          </a:prstGeom>
        </p:spPr>
      </p:pic>
      <p:pic>
        <p:nvPicPr>
          <p:cNvPr id="6" name="Picture 5">
            <a:extLst>
              <a:ext uri="{FF2B5EF4-FFF2-40B4-BE49-F238E27FC236}">
                <a16:creationId xmlns:a16="http://schemas.microsoft.com/office/drawing/2014/main" id="{152B07C0-AA2D-5C64-4D7F-7CE29DCA1003}"/>
              </a:ext>
            </a:extLst>
          </p:cNvPr>
          <p:cNvPicPr>
            <a:picLocks noChangeAspect="1"/>
          </p:cNvPicPr>
          <p:nvPr/>
        </p:nvPicPr>
        <p:blipFill>
          <a:blip r:embed="rId4"/>
          <a:stretch>
            <a:fillRect/>
          </a:stretch>
        </p:blipFill>
        <p:spPr>
          <a:xfrm>
            <a:off x="5286983" y="3029137"/>
            <a:ext cx="5364809" cy="1217693"/>
          </a:xfrm>
          <a:prstGeom prst="rect">
            <a:avLst/>
          </a:prstGeom>
        </p:spPr>
      </p:pic>
      <p:pic>
        <p:nvPicPr>
          <p:cNvPr id="8" name="Picture 7">
            <a:extLst>
              <a:ext uri="{FF2B5EF4-FFF2-40B4-BE49-F238E27FC236}">
                <a16:creationId xmlns:a16="http://schemas.microsoft.com/office/drawing/2014/main" id="{708DC4C2-C86E-73BF-E595-98FBC0B879E6}"/>
              </a:ext>
            </a:extLst>
          </p:cNvPr>
          <p:cNvPicPr>
            <a:picLocks noChangeAspect="1"/>
          </p:cNvPicPr>
          <p:nvPr/>
        </p:nvPicPr>
        <p:blipFill>
          <a:blip r:embed="rId5"/>
          <a:stretch>
            <a:fillRect/>
          </a:stretch>
        </p:blipFill>
        <p:spPr>
          <a:xfrm>
            <a:off x="5954850" y="4530669"/>
            <a:ext cx="4232274" cy="1491044"/>
          </a:xfrm>
          <a:prstGeom prst="rect">
            <a:avLst/>
          </a:prstGeom>
        </p:spPr>
      </p:pic>
      <p:sp>
        <p:nvSpPr>
          <p:cNvPr id="10" name="TextBox 9">
            <a:extLst>
              <a:ext uri="{FF2B5EF4-FFF2-40B4-BE49-F238E27FC236}">
                <a16:creationId xmlns:a16="http://schemas.microsoft.com/office/drawing/2014/main" id="{8C9C6914-248B-9D5D-0DD5-AA89A611042D}"/>
              </a:ext>
            </a:extLst>
          </p:cNvPr>
          <p:cNvSpPr txBox="1"/>
          <p:nvPr/>
        </p:nvSpPr>
        <p:spPr>
          <a:xfrm>
            <a:off x="205538" y="161512"/>
            <a:ext cx="3161506" cy="461665"/>
          </a:xfrm>
          <a:prstGeom prst="rect">
            <a:avLst/>
          </a:prstGeom>
          <a:noFill/>
        </p:spPr>
        <p:txBody>
          <a:bodyPr wrap="none" rtlCol="0">
            <a:spAutoFit/>
          </a:bodyPr>
          <a:lstStyle/>
          <a:p>
            <a:r>
              <a:rPr lang="en-US" sz="2400" b="1" dirty="0">
                <a:solidFill>
                  <a:srgbClr val="FF0000"/>
                </a:solidFill>
              </a:rPr>
              <a:t>ALPs selection in FASER</a:t>
            </a:r>
          </a:p>
        </p:txBody>
      </p:sp>
      <p:sp>
        <p:nvSpPr>
          <p:cNvPr id="12" name="TextBox 11">
            <a:extLst>
              <a:ext uri="{FF2B5EF4-FFF2-40B4-BE49-F238E27FC236}">
                <a16:creationId xmlns:a16="http://schemas.microsoft.com/office/drawing/2014/main" id="{5C79A8DB-D8BC-2F1E-A2AC-6A3C7D7058F7}"/>
              </a:ext>
            </a:extLst>
          </p:cNvPr>
          <p:cNvSpPr txBox="1"/>
          <p:nvPr/>
        </p:nvSpPr>
        <p:spPr>
          <a:xfrm>
            <a:off x="179465" y="609349"/>
            <a:ext cx="6433530" cy="2031325"/>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FFFF00"/>
                </a:solidFill>
              </a:rPr>
              <a:t>Data: </a:t>
            </a:r>
            <a:r>
              <a:rPr lang="en-US" dirty="0">
                <a:solidFill>
                  <a:schemeClr val="bg1"/>
                </a:solidFill>
              </a:rPr>
              <a:t>L</a:t>
            </a:r>
            <a:r>
              <a:rPr lang="en-US" dirty="0">
                <a:solidFill>
                  <a:schemeClr val="bg1"/>
                </a:solidFill>
                <a:effectLst/>
              </a:rPr>
              <a:t>uminosity of 57.7 fb</a:t>
            </a:r>
            <a:r>
              <a:rPr lang="en-US" baseline="30000" dirty="0">
                <a:solidFill>
                  <a:schemeClr val="bg1"/>
                </a:solidFill>
                <a:effectLst/>
              </a:rPr>
              <a:t>−1</a:t>
            </a:r>
            <a:r>
              <a:rPr lang="en-US" dirty="0">
                <a:solidFill>
                  <a:schemeClr val="bg1"/>
                </a:solidFill>
                <a:effectLst/>
              </a:rPr>
              <a:t> </a:t>
            </a:r>
          </a:p>
          <a:p>
            <a:pPr marL="285750" indent="-285750">
              <a:buFont typeface="Arial" panose="020B0604020202020204" pitchFamily="34" charset="0"/>
              <a:buChar char="•"/>
            </a:pPr>
            <a:r>
              <a:rPr lang="en-US" dirty="0">
                <a:solidFill>
                  <a:srgbClr val="FFFF00"/>
                </a:solidFill>
              </a:rPr>
              <a:t>Signal: </a:t>
            </a:r>
            <a:r>
              <a:rPr lang="en-US" dirty="0">
                <a:solidFill>
                  <a:schemeClr val="bg1"/>
                </a:solidFill>
              </a:rPr>
              <a:t>Two high energetic photon pairs from ALP decay</a:t>
            </a:r>
          </a:p>
          <a:p>
            <a:pPr marL="285750" indent="-285750">
              <a:buFont typeface="Arial" panose="020B0604020202020204" pitchFamily="34" charset="0"/>
              <a:buChar char="•"/>
            </a:pPr>
            <a:endParaRPr lang="en-US" dirty="0">
              <a:solidFill>
                <a:schemeClr val="bg1">
                  <a:lumMod val="95000"/>
                </a:schemeClr>
              </a:solidFill>
              <a:effectLst/>
            </a:endParaRPr>
          </a:p>
          <a:p>
            <a:pPr marL="285750" indent="-285750">
              <a:buFont typeface="Arial" panose="020B0604020202020204" pitchFamily="34" charset="0"/>
              <a:buChar char="•"/>
            </a:pPr>
            <a:r>
              <a:rPr lang="en-US" dirty="0">
                <a:solidFill>
                  <a:schemeClr val="bg1">
                    <a:lumMod val="95000"/>
                  </a:schemeClr>
                </a:solidFill>
                <a:effectLst/>
              </a:rPr>
              <a:t>No signal in any of the 5 veto</a:t>
            </a:r>
            <a:r>
              <a:rPr lang="en-US" dirty="0">
                <a:solidFill>
                  <a:schemeClr val="bg1">
                    <a:lumMod val="95000"/>
                  </a:schemeClr>
                </a:solidFill>
              </a:rPr>
              <a:t> </a:t>
            </a:r>
            <a:r>
              <a:rPr lang="en-US" dirty="0">
                <a:solidFill>
                  <a:schemeClr val="bg1">
                    <a:lumMod val="95000"/>
                  </a:schemeClr>
                </a:solidFill>
                <a:effectLst/>
              </a:rPr>
              <a:t>scintillators</a:t>
            </a:r>
          </a:p>
          <a:p>
            <a:pPr marL="285750" indent="-285750">
              <a:buFont typeface="Arial" panose="020B0604020202020204" pitchFamily="34" charset="0"/>
              <a:buChar char="•"/>
            </a:pPr>
            <a:r>
              <a:rPr lang="en-US" dirty="0">
                <a:solidFill>
                  <a:schemeClr val="bg1">
                    <a:lumMod val="95000"/>
                  </a:schemeClr>
                </a:solidFill>
                <a:effectLst/>
              </a:rPr>
              <a:t>No signal in the timing scintillator</a:t>
            </a:r>
          </a:p>
          <a:p>
            <a:pPr marL="285750" indent="-285750">
              <a:buFont typeface="Arial" panose="020B0604020202020204" pitchFamily="34" charset="0"/>
              <a:buChar char="•"/>
            </a:pPr>
            <a:r>
              <a:rPr lang="en-US" dirty="0">
                <a:solidFill>
                  <a:schemeClr val="bg1">
                    <a:lumMod val="95000"/>
                  </a:schemeClr>
                </a:solidFill>
                <a:effectLst/>
              </a:rPr>
              <a:t>Evidence of EM Shower in </a:t>
            </a:r>
            <a:r>
              <a:rPr lang="en-US" dirty="0" err="1">
                <a:solidFill>
                  <a:schemeClr val="bg1">
                    <a:lumMod val="95000"/>
                  </a:schemeClr>
                </a:solidFill>
                <a:effectLst/>
              </a:rPr>
              <a:t>preshower</a:t>
            </a:r>
            <a:r>
              <a:rPr lang="en-US" dirty="0">
                <a:solidFill>
                  <a:schemeClr val="bg1">
                    <a:lumMod val="95000"/>
                  </a:schemeClr>
                </a:solidFill>
                <a:effectLst/>
              </a:rPr>
              <a:t> detector</a:t>
            </a:r>
          </a:p>
          <a:p>
            <a:pPr marL="285750" indent="-285750">
              <a:buFont typeface="Arial" panose="020B0604020202020204" pitchFamily="34" charset="0"/>
              <a:buChar char="•"/>
            </a:pPr>
            <a:r>
              <a:rPr lang="en-US" dirty="0">
                <a:solidFill>
                  <a:schemeClr val="bg1">
                    <a:lumMod val="95000"/>
                  </a:schemeClr>
                </a:solidFill>
                <a:effectLst/>
              </a:rPr>
              <a:t>Significant energy deposit in electromagnetic calorimeter</a:t>
            </a:r>
          </a:p>
        </p:txBody>
      </p:sp>
      <p:sp>
        <p:nvSpPr>
          <p:cNvPr id="14" name="TextBox 13">
            <a:extLst>
              <a:ext uri="{FF2B5EF4-FFF2-40B4-BE49-F238E27FC236}">
                <a16:creationId xmlns:a16="http://schemas.microsoft.com/office/drawing/2014/main" id="{CA1292EB-EE55-92C9-D0EC-95DAC0875C1D}"/>
              </a:ext>
            </a:extLst>
          </p:cNvPr>
          <p:cNvSpPr txBox="1"/>
          <p:nvPr/>
        </p:nvSpPr>
        <p:spPr>
          <a:xfrm>
            <a:off x="205538" y="4347105"/>
            <a:ext cx="5416550" cy="2031325"/>
          </a:xfrm>
          <a:prstGeom prst="rect">
            <a:avLst/>
          </a:prstGeom>
          <a:noFill/>
        </p:spPr>
        <p:txBody>
          <a:bodyPr wrap="square">
            <a:spAutoFit/>
          </a:bodyPr>
          <a:lstStyle/>
          <a:p>
            <a:r>
              <a:rPr lang="en-US" dirty="0">
                <a:solidFill>
                  <a:srgbClr val="FFFF00"/>
                </a:solidFill>
                <a:effectLst/>
              </a:rPr>
              <a:t>Backgrounds</a:t>
            </a:r>
          </a:p>
          <a:p>
            <a:pPr marL="285750" indent="-285750">
              <a:buFont typeface="Arial" panose="020B0604020202020204" pitchFamily="34" charset="0"/>
              <a:buChar char="•"/>
            </a:pPr>
            <a:r>
              <a:rPr lang="en-US" dirty="0">
                <a:solidFill>
                  <a:schemeClr val="bg1">
                    <a:lumMod val="95000"/>
                  </a:schemeClr>
                </a:solidFill>
                <a:effectLst/>
              </a:rPr>
              <a:t>Neutral hadrons</a:t>
            </a:r>
          </a:p>
          <a:p>
            <a:pPr marL="285750" indent="-285750">
              <a:buFont typeface="Arial" panose="020B0604020202020204" pitchFamily="34" charset="0"/>
              <a:buChar char="•"/>
            </a:pPr>
            <a:r>
              <a:rPr lang="en-US" dirty="0">
                <a:solidFill>
                  <a:schemeClr val="bg1">
                    <a:lumMod val="95000"/>
                  </a:schemeClr>
                </a:solidFill>
                <a:effectLst/>
              </a:rPr>
              <a:t>Large-angle muons</a:t>
            </a:r>
          </a:p>
          <a:p>
            <a:pPr marL="285750" indent="-285750">
              <a:buFont typeface="Arial" panose="020B0604020202020204" pitchFamily="34" charset="0"/>
              <a:buChar char="•"/>
            </a:pPr>
            <a:r>
              <a:rPr lang="en-US" dirty="0">
                <a:solidFill>
                  <a:schemeClr val="bg1">
                    <a:lumMod val="95000"/>
                  </a:schemeClr>
                </a:solidFill>
                <a:effectLst/>
              </a:rPr>
              <a:t>Cosmic events</a:t>
            </a:r>
          </a:p>
          <a:p>
            <a:pPr marL="285750" indent="-285750">
              <a:buFont typeface="Arial" panose="020B0604020202020204" pitchFamily="34" charset="0"/>
              <a:buChar char="•"/>
            </a:pPr>
            <a:r>
              <a:rPr lang="en-US" u="sng" dirty="0">
                <a:solidFill>
                  <a:schemeClr val="bg1">
                    <a:lumMod val="95000"/>
                  </a:schemeClr>
                </a:solidFill>
                <a:effectLst/>
              </a:rPr>
              <a:t>Neutrinos</a:t>
            </a:r>
          </a:p>
          <a:p>
            <a:pPr marL="285750" indent="-285750">
              <a:buFont typeface="Arial" panose="020B0604020202020204" pitchFamily="34" charset="0"/>
              <a:buChar char="•"/>
            </a:pPr>
            <a:r>
              <a:rPr lang="en-US" dirty="0">
                <a:solidFill>
                  <a:schemeClr val="bg1">
                    <a:lumMod val="95000"/>
                  </a:schemeClr>
                </a:solidFill>
                <a:effectLst/>
              </a:rPr>
              <a:t>The main background in this</a:t>
            </a:r>
            <a:r>
              <a:rPr lang="en-US" dirty="0">
                <a:solidFill>
                  <a:schemeClr val="bg1">
                    <a:lumMod val="95000"/>
                  </a:schemeClr>
                </a:solidFill>
              </a:rPr>
              <a:t> </a:t>
            </a:r>
            <a:r>
              <a:rPr lang="en-US" dirty="0">
                <a:solidFill>
                  <a:schemeClr val="bg1">
                    <a:lumMod val="95000"/>
                  </a:schemeClr>
                </a:solidFill>
                <a:effectLst/>
              </a:rPr>
              <a:t>analysis arises from non-negligible</a:t>
            </a:r>
            <a:r>
              <a:rPr lang="en-US" dirty="0">
                <a:solidFill>
                  <a:schemeClr val="bg1">
                    <a:lumMod val="95000"/>
                  </a:schemeClr>
                </a:solidFill>
              </a:rPr>
              <a:t> </a:t>
            </a:r>
            <a:r>
              <a:rPr lang="en-US" dirty="0">
                <a:solidFill>
                  <a:schemeClr val="bg1">
                    <a:lumMod val="95000"/>
                  </a:schemeClr>
                </a:solidFill>
                <a:effectLst/>
              </a:rPr>
              <a:t>charge</a:t>
            </a:r>
            <a:r>
              <a:rPr lang="en-US" dirty="0">
                <a:solidFill>
                  <a:schemeClr val="bg1">
                    <a:lumMod val="95000"/>
                  </a:schemeClr>
                </a:solidFill>
              </a:rPr>
              <a:t> </a:t>
            </a:r>
            <a:r>
              <a:rPr lang="en-US" dirty="0">
                <a:solidFill>
                  <a:schemeClr val="bg1">
                    <a:lumMod val="95000"/>
                  </a:schemeClr>
                </a:solidFill>
                <a:effectLst/>
              </a:rPr>
              <a:t>current neutrino</a:t>
            </a:r>
            <a:r>
              <a:rPr lang="en-US" dirty="0">
                <a:solidFill>
                  <a:schemeClr val="bg1">
                    <a:lumMod val="95000"/>
                  </a:schemeClr>
                </a:solidFill>
              </a:rPr>
              <a:t> </a:t>
            </a:r>
            <a:r>
              <a:rPr lang="en-US" dirty="0">
                <a:solidFill>
                  <a:schemeClr val="bg1">
                    <a:lumMod val="95000"/>
                  </a:schemeClr>
                </a:solidFill>
                <a:effectLst/>
              </a:rPr>
              <a:t>interactions</a:t>
            </a:r>
          </a:p>
        </p:txBody>
      </p:sp>
    </p:spTree>
    <p:extLst>
      <p:ext uri="{BB962C8B-B14F-4D97-AF65-F5344CB8AC3E}">
        <p14:creationId xmlns:p14="http://schemas.microsoft.com/office/powerpoint/2010/main" val="27819677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34</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5" name="TextBox 4">
            <a:extLst>
              <a:ext uri="{FF2B5EF4-FFF2-40B4-BE49-F238E27FC236}">
                <a16:creationId xmlns:a16="http://schemas.microsoft.com/office/drawing/2014/main" id="{F3961D6B-FC61-8416-95E3-9E45338FB7CC}"/>
              </a:ext>
            </a:extLst>
          </p:cNvPr>
          <p:cNvSpPr txBox="1"/>
          <p:nvPr/>
        </p:nvSpPr>
        <p:spPr>
          <a:xfrm>
            <a:off x="312073" y="439228"/>
            <a:ext cx="5778057" cy="461665"/>
          </a:xfrm>
          <a:prstGeom prst="rect">
            <a:avLst/>
          </a:prstGeom>
          <a:noFill/>
        </p:spPr>
        <p:txBody>
          <a:bodyPr wrap="none" rtlCol="0">
            <a:spAutoFit/>
          </a:bodyPr>
          <a:lstStyle/>
          <a:p>
            <a:r>
              <a:rPr lang="en-US" sz="2400" b="1" dirty="0">
                <a:solidFill>
                  <a:srgbClr val="FF0000"/>
                </a:solidFill>
              </a:rPr>
              <a:t>ALPs search: event display of selected event</a:t>
            </a:r>
          </a:p>
        </p:txBody>
      </p:sp>
      <p:grpSp>
        <p:nvGrpSpPr>
          <p:cNvPr id="10" name="Group 9">
            <a:extLst>
              <a:ext uri="{FF2B5EF4-FFF2-40B4-BE49-F238E27FC236}">
                <a16:creationId xmlns:a16="http://schemas.microsoft.com/office/drawing/2014/main" id="{E1582F8F-AFB4-770D-84A5-74D7B38856AE}"/>
              </a:ext>
            </a:extLst>
          </p:cNvPr>
          <p:cNvGrpSpPr/>
          <p:nvPr/>
        </p:nvGrpSpPr>
        <p:grpSpPr>
          <a:xfrm>
            <a:off x="439072" y="1002535"/>
            <a:ext cx="9670127" cy="4074846"/>
            <a:chOff x="1030517" y="2710341"/>
            <a:chExt cx="9016864" cy="3429015"/>
          </a:xfrm>
        </p:grpSpPr>
        <p:pic>
          <p:nvPicPr>
            <p:cNvPr id="11" name="Picture 10">
              <a:extLst>
                <a:ext uri="{FF2B5EF4-FFF2-40B4-BE49-F238E27FC236}">
                  <a16:creationId xmlns:a16="http://schemas.microsoft.com/office/drawing/2014/main" id="{03FF15D4-5CD7-D866-FB21-A324F65E3CF8}"/>
                </a:ext>
              </a:extLst>
            </p:cNvPr>
            <p:cNvPicPr>
              <a:picLocks noChangeAspect="1"/>
            </p:cNvPicPr>
            <p:nvPr/>
          </p:nvPicPr>
          <p:blipFill>
            <a:blip r:embed="rId2"/>
            <a:stretch>
              <a:fillRect/>
            </a:stretch>
          </p:blipFill>
          <p:spPr>
            <a:xfrm>
              <a:off x="1030517" y="2710341"/>
              <a:ext cx="9016864" cy="3429015"/>
            </a:xfrm>
            <a:prstGeom prst="rect">
              <a:avLst/>
            </a:prstGeom>
          </p:spPr>
        </p:pic>
        <p:sp>
          <p:nvSpPr>
            <p:cNvPr id="12" name="TextBox 11">
              <a:extLst>
                <a:ext uri="{FF2B5EF4-FFF2-40B4-BE49-F238E27FC236}">
                  <a16:creationId xmlns:a16="http://schemas.microsoft.com/office/drawing/2014/main" id="{435210F9-3F3E-B180-124C-F04A5E94124D}"/>
                </a:ext>
              </a:extLst>
            </p:cNvPr>
            <p:cNvSpPr txBox="1"/>
            <p:nvPr/>
          </p:nvSpPr>
          <p:spPr>
            <a:xfrm>
              <a:off x="3320111" y="2710341"/>
              <a:ext cx="1602811" cy="369332"/>
            </a:xfrm>
            <a:prstGeom prst="rect">
              <a:avLst/>
            </a:prstGeom>
            <a:noFill/>
          </p:spPr>
          <p:txBody>
            <a:bodyPr wrap="none" rtlCol="0">
              <a:spAutoFit/>
            </a:bodyPr>
            <a:lstStyle/>
            <a:p>
              <a:r>
                <a:rPr lang="en-US" b="1" dirty="0" err="1"/>
                <a:t>ALPtrino</a:t>
              </a:r>
              <a:r>
                <a:rPr lang="en-US" b="1" dirty="0"/>
                <a:t> event</a:t>
              </a:r>
            </a:p>
          </p:txBody>
        </p:sp>
        <p:sp>
          <p:nvSpPr>
            <p:cNvPr id="13" name="Rounded Rectangle 12">
              <a:extLst>
                <a:ext uri="{FF2B5EF4-FFF2-40B4-BE49-F238E27FC236}">
                  <a16:creationId xmlns:a16="http://schemas.microsoft.com/office/drawing/2014/main" id="{6BB2755E-1320-443B-E154-D6B014CF514A}"/>
                </a:ext>
              </a:extLst>
            </p:cNvPr>
            <p:cNvSpPr/>
            <p:nvPr/>
          </p:nvSpPr>
          <p:spPr>
            <a:xfrm>
              <a:off x="5506782" y="4279673"/>
              <a:ext cx="855120" cy="1718631"/>
            </a:xfrm>
            <a:prstGeom prst="roundRect">
              <a:avLst>
                <a:gd name="adj" fmla="val 893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2BB75960-DFDF-4BEE-242D-417E4F713479}"/>
                </a:ext>
              </a:extLst>
            </p:cNvPr>
            <p:cNvSpPr/>
            <p:nvPr/>
          </p:nvSpPr>
          <p:spPr>
            <a:xfrm>
              <a:off x="6381493" y="4279673"/>
              <a:ext cx="1737938" cy="1718631"/>
            </a:xfrm>
            <a:prstGeom prst="roundRect">
              <a:avLst>
                <a:gd name="adj" fmla="val 5102"/>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633F818-0DCD-7395-1E6A-E75010235D70}"/>
                </a:ext>
              </a:extLst>
            </p:cNvPr>
            <p:cNvSpPr txBox="1"/>
            <p:nvPr/>
          </p:nvSpPr>
          <p:spPr>
            <a:xfrm>
              <a:off x="6694873" y="4458390"/>
              <a:ext cx="940001" cy="276999"/>
            </a:xfrm>
            <a:prstGeom prst="rect">
              <a:avLst/>
            </a:prstGeom>
            <a:noFill/>
          </p:spPr>
          <p:txBody>
            <a:bodyPr wrap="none" rtlCol="0">
              <a:spAutoFit/>
            </a:bodyPr>
            <a:lstStyle/>
            <a:p>
              <a:r>
                <a:rPr lang="en-US" sz="1200" b="1" dirty="0">
                  <a:solidFill>
                    <a:srgbClr val="FF0000"/>
                  </a:solidFill>
                </a:rPr>
                <a:t>Calorimeter</a:t>
              </a:r>
            </a:p>
          </p:txBody>
        </p:sp>
        <p:sp>
          <p:nvSpPr>
            <p:cNvPr id="16" name="TextBox 15">
              <a:extLst>
                <a:ext uri="{FF2B5EF4-FFF2-40B4-BE49-F238E27FC236}">
                  <a16:creationId xmlns:a16="http://schemas.microsoft.com/office/drawing/2014/main" id="{6A58DB13-2377-69DC-0533-BDC8DFF92032}"/>
                </a:ext>
              </a:extLst>
            </p:cNvPr>
            <p:cNvSpPr txBox="1"/>
            <p:nvPr/>
          </p:nvSpPr>
          <p:spPr>
            <a:xfrm>
              <a:off x="5519677" y="4458390"/>
              <a:ext cx="869084" cy="276999"/>
            </a:xfrm>
            <a:prstGeom prst="rect">
              <a:avLst/>
            </a:prstGeom>
            <a:noFill/>
          </p:spPr>
          <p:txBody>
            <a:bodyPr wrap="none" rtlCol="0">
              <a:spAutoFit/>
            </a:bodyPr>
            <a:lstStyle/>
            <a:p>
              <a:r>
                <a:rPr lang="en-US" sz="1200" b="1" dirty="0" err="1">
                  <a:solidFill>
                    <a:srgbClr val="FF0000"/>
                  </a:solidFill>
                </a:rPr>
                <a:t>Preshower</a:t>
              </a:r>
              <a:endParaRPr lang="en-US" sz="1200" b="1" dirty="0">
                <a:solidFill>
                  <a:srgbClr val="FF0000"/>
                </a:solidFill>
              </a:endParaRPr>
            </a:p>
          </p:txBody>
        </p:sp>
        <p:sp>
          <p:nvSpPr>
            <p:cNvPr id="17" name="TextBox 16">
              <a:extLst>
                <a:ext uri="{FF2B5EF4-FFF2-40B4-BE49-F238E27FC236}">
                  <a16:creationId xmlns:a16="http://schemas.microsoft.com/office/drawing/2014/main" id="{F18E7E14-1BC6-832C-CD4A-3E0AFAF6A3A7}"/>
                </a:ext>
              </a:extLst>
            </p:cNvPr>
            <p:cNvSpPr txBox="1"/>
            <p:nvPr/>
          </p:nvSpPr>
          <p:spPr>
            <a:xfrm>
              <a:off x="2075033" y="4454360"/>
              <a:ext cx="2858026" cy="276999"/>
            </a:xfrm>
            <a:prstGeom prst="rect">
              <a:avLst/>
            </a:prstGeom>
            <a:noFill/>
          </p:spPr>
          <p:txBody>
            <a:bodyPr wrap="none" rtlCol="0">
              <a:spAutoFit/>
            </a:bodyPr>
            <a:lstStyle/>
            <a:p>
              <a:r>
                <a:rPr lang="en-US" sz="1200" b="1" dirty="0">
                  <a:solidFill>
                    <a:srgbClr val="FF0000"/>
                  </a:solidFill>
                </a:rPr>
                <a:t>No signal in 5 veto and timing scintillators</a:t>
              </a:r>
            </a:p>
          </p:txBody>
        </p:sp>
      </p:grpSp>
      <p:sp>
        <p:nvSpPr>
          <p:cNvPr id="18" name="TextBox 17">
            <a:extLst>
              <a:ext uri="{FF2B5EF4-FFF2-40B4-BE49-F238E27FC236}">
                <a16:creationId xmlns:a16="http://schemas.microsoft.com/office/drawing/2014/main" id="{59EDEBD9-BA9A-CC55-DE6A-AA82DC2A9DD3}"/>
              </a:ext>
            </a:extLst>
          </p:cNvPr>
          <p:cNvSpPr txBox="1"/>
          <p:nvPr/>
        </p:nvSpPr>
        <p:spPr>
          <a:xfrm>
            <a:off x="312073" y="5179023"/>
            <a:ext cx="10582074" cy="784830"/>
          </a:xfrm>
          <a:prstGeom prst="rect">
            <a:avLst/>
          </a:prstGeom>
          <a:noFill/>
        </p:spPr>
        <p:txBody>
          <a:bodyPr wrap="square">
            <a:spAutoFit/>
          </a:bodyPr>
          <a:lstStyle/>
          <a:p>
            <a:pPr marL="285750" indent="-285750">
              <a:buFont typeface="Arial" panose="020B0604020202020204" pitchFamily="34" charset="0"/>
              <a:buChar char="•"/>
            </a:pPr>
            <a:r>
              <a:rPr lang="en-US" sz="1500" dirty="0">
                <a:solidFill>
                  <a:schemeClr val="bg1"/>
                </a:solidFill>
                <a:effectLst/>
              </a:rPr>
              <a:t>The waveforms for signals in the scintillators and calorimeter modules are shown in blue. </a:t>
            </a:r>
          </a:p>
          <a:p>
            <a:pPr marL="285750" indent="-285750">
              <a:buFont typeface="Arial" panose="020B0604020202020204" pitchFamily="34" charset="0"/>
              <a:buChar char="•"/>
            </a:pPr>
            <a:r>
              <a:rPr lang="en-US" sz="1500" dirty="0">
                <a:solidFill>
                  <a:schemeClr val="bg1"/>
                </a:solidFill>
                <a:effectLst/>
              </a:rPr>
              <a:t>A </a:t>
            </a:r>
            <a:r>
              <a:rPr lang="en-US" sz="1500" dirty="0">
                <a:solidFill>
                  <a:srgbClr val="FFFF00"/>
                </a:solidFill>
                <a:effectLst/>
              </a:rPr>
              <a:t>clear signal in the second </a:t>
            </a:r>
            <a:r>
              <a:rPr lang="en-US" sz="1500" dirty="0" err="1">
                <a:solidFill>
                  <a:srgbClr val="FFFF00"/>
                </a:solidFill>
                <a:effectLst/>
              </a:rPr>
              <a:t>preshower</a:t>
            </a:r>
            <a:r>
              <a:rPr lang="en-US" sz="1500" dirty="0">
                <a:solidFill>
                  <a:srgbClr val="FFFF00"/>
                </a:solidFill>
                <a:effectLst/>
              </a:rPr>
              <a:t> layer </a:t>
            </a:r>
            <a:r>
              <a:rPr lang="en-US" sz="1500" dirty="0">
                <a:solidFill>
                  <a:schemeClr val="bg1"/>
                </a:solidFill>
                <a:effectLst/>
              </a:rPr>
              <a:t>equivalent to </a:t>
            </a:r>
            <a:r>
              <a:rPr lang="en-US" sz="1500" dirty="0">
                <a:solidFill>
                  <a:srgbClr val="FFFF00"/>
                </a:solidFill>
                <a:effectLst/>
              </a:rPr>
              <a:t>146 MIPs </a:t>
            </a:r>
            <a:r>
              <a:rPr lang="en-US" sz="1500" dirty="0">
                <a:solidFill>
                  <a:schemeClr val="bg1"/>
                </a:solidFill>
                <a:effectLst/>
              </a:rPr>
              <a:t>can be seen. </a:t>
            </a:r>
          </a:p>
          <a:p>
            <a:pPr marL="285750" indent="-285750">
              <a:buFont typeface="Arial" panose="020B0604020202020204" pitchFamily="34" charset="0"/>
              <a:buChar char="•"/>
            </a:pPr>
            <a:r>
              <a:rPr lang="en-US" sz="1500" dirty="0">
                <a:solidFill>
                  <a:schemeClr val="bg1"/>
                </a:solidFill>
                <a:effectLst/>
              </a:rPr>
              <a:t>The event has been triggered by the calorimeter modules, with an overall </a:t>
            </a:r>
            <a:r>
              <a:rPr lang="en-US" sz="1500" dirty="0">
                <a:solidFill>
                  <a:srgbClr val="FFFF00"/>
                </a:solidFill>
                <a:effectLst/>
              </a:rPr>
              <a:t>reconstructed energy of 1.6 </a:t>
            </a:r>
            <a:r>
              <a:rPr lang="en-US" sz="1500" dirty="0" err="1">
                <a:solidFill>
                  <a:srgbClr val="FFFF00"/>
                </a:solidFill>
                <a:effectLst/>
              </a:rPr>
              <a:t>TeV</a:t>
            </a:r>
            <a:r>
              <a:rPr lang="en-US" sz="1500" dirty="0">
                <a:solidFill>
                  <a:schemeClr val="bg1"/>
                </a:solidFill>
                <a:effectLst/>
              </a:rPr>
              <a:t>. </a:t>
            </a:r>
            <a:endParaRPr lang="en-US" sz="1500" dirty="0">
              <a:solidFill>
                <a:schemeClr val="bg1"/>
              </a:solidFill>
            </a:endParaRPr>
          </a:p>
        </p:txBody>
      </p:sp>
    </p:spTree>
    <p:extLst>
      <p:ext uri="{BB962C8B-B14F-4D97-AF65-F5344CB8AC3E}">
        <p14:creationId xmlns:p14="http://schemas.microsoft.com/office/powerpoint/2010/main" val="34221106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35</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8" name="TextBox 7">
            <a:extLst>
              <a:ext uri="{FF2B5EF4-FFF2-40B4-BE49-F238E27FC236}">
                <a16:creationId xmlns:a16="http://schemas.microsoft.com/office/drawing/2014/main" id="{2902ECCE-7C21-2603-49B1-62BB901E9E88}"/>
              </a:ext>
            </a:extLst>
          </p:cNvPr>
          <p:cNvSpPr txBox="1"/>
          <p:nvPr/>
        </p:nvSpPr>
        <p:spPr>
          <a:xfrm>
            <a:off x="7918" y="136522"/>
            <a:ext cx="10815657" cy="892552"/>
          </a:xfrm>
          <a:prstGeom prst="rect">
            <a:avLst/>
          </a:prstGeom>
          <a:noFill/>
        </p:spPr>
        <p:txBody>
          <a:bodyPr wrap="square" rtlCol="0">
            <a:spAutoFit/>
          </a:bodyPr>
          <a:lstStyle/>
          <a:p>
            <a:r>
              <a:rPr lang="en-US" sz="2400" b="1" dirty="0">
                <a:solidFill>
                  <a:srgbClr val="FF0000"/>
                </a:solidFill>
              </a:rPr>
              <a:t>Future programs at CERN: </a:t>
            </a:r>
            <a:r>
              <a:rPr lang="en-US" sz="2200" b="1" dirty="0">
                <a:solidFill>
                  <a:schemeClr val="bg1">
                    <a:lumMod val="95000"/>
                  </a:schemeClr>
                </a:solidFill>
              </a:rPr>
              <a:t>Beam Dump Facility/Search for Hidden Particles (BDF/SHIP)</a:t>
            </a:r>
          </a:p>
          <a:p>
            <a:endParaRPr lang="en-CH" sz="2800" b="1" dirty="0">
              <a:solidFill>
                <a:srgbClr val="FF0000"/>
              </a:solidFill>
            </a:endParaRPr>
          </a:p>
        </p:txBody>
      </p:sp>
      <p:pic>
        <p:nvPicPr>
          <p:cNvPr id="19" name="Picture 2" descr="Proposed experimental programmes">
            <a:extLst>
              <a:ext uri="{FF2B5EF4-FFF2-40B4-BE49-F238E27FC236}">
                <a16:creationId xmlns:a16="http://schemas.microsoft.com/office/drawing/2014/main" id="{3B3072D8-D581-955E-B9C0-06DC3E2992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180" y="690374"/>
            <a:ext cx="3544470" cy="404120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a:extLst>
              <a:ext uri="{FF2B5EF4-FFF2-40B4-BE49-F238E27FC236}">
                <a16:creationId xmlns:a16="http://schemas.microsoft.com/office/drawing/2014/main" id="{977FF172-AA3C-3CAB-4FD6-83A37D3171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6728" y="582798"/>
            <a:ext cx="3544470" cy="1443633"/>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A7DB6526-A65E-B829-0FFE-41935E465CC7}"/>
              </a:ext>
            </a:extLst>
          </p:cNvPr>
          <p:cNvCxnSpPr>
            <a:cxnSpLocks/>
          </p:cNvCxnSpPr>
          <p:nvPr/>
        </p:nvCxnSpPr>
        <p:spPr>
          <a:xfrm>
            <a:off x="9291198" y="1440202"/>
            <a:ext cx="339301" cy="37758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47AC52C1-E3EA-C029-0EA6-B7F7CF9BBBB4}"/>
              </a:ext>
            </a:extLst>
          </p:cNvPr>
          <p:cNvSpPr txBox="1"/>
          <p:nvPr/>
        </p:nvSpPr>
        <p:spPr>
          <a:xfrm>
            <a:off x="7143180" y="3215492"/>
            <a:ext cx="2773247" cy="369332"/>
          </a:xfrm>
          <a:prstGeom prst="rect">
            <a:avLst/>
          </a:prstGeom>
          <a:noFill/>
        </p:spPr>
        <p:txBody>
          <a:bodyPr wrap="square">
            <a:spAutoFit/>
          </a:bodyPr>
          <a:lstStyle/>
          <a:p>
            <a:r>
              <a:rPr lang="en-US" sz="1800" dirty="0">
                <a:solidFill>
                  <a:srgbClr val="FFFF00"/>
                </a:solidFill>
              </a:rPr>
              <a:t>Approved in March 2024</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6DF7D491-6471-1A41-7FFE-FBEF9CA80147}"/>
                  </a:ext>
                </a:extLst>
              </p:cNvPr>
              <p:cNvSpPr txBox="1"/>
              <p:nvPr/>
            </p:nvSpPr>
            <p:spPr>
              <a:xfrm>
                <a:off x="36961" y="785344"/>
                <a:ext cx="6334996" cy="345421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bg1"/>
                    </a:solidFill>
                  </a:rPr>
                  <a:t>400 GeV protons on W/Mo target: </a:t>
                </a:r>
                <a14:m>
                  <m:oMath xmlns:m="http://schemas.openxmlformats.org/officeDocument/2006/math">
                    <m:r>
                      <a:rPr lang="en-US" sz="1600" b="0" i="1" smtClean="0">
                        <a:solidFill>
                          <a:schemeClr val="bg1"/>
                        </a:solidFill>
                        <a:latin typeface="Cambria Math" panose="02040503050406030204" pitchFamily="18" charset="0"/>
                      </a:rPr>
                      <m:t>4</m:t>
                    </m:r>
                    <m:r>
                      <a:rPr lang="en-US" sz="1600" b="0" i="1" smtClean="0">
                        <a:solidFill>
                          <a:schemeClr val="bg1"/>
                        </a:solidFill>
                        <a:latin typeface="Cambria Math" panose="02040503050406030204" pitchFamily="18" charset="0"/>
                        <a:ea typeface="Cambria Math" panose="02040503050406030204" pitchFamily="18" charset="0"/>
                      </a:rPr>
                      <m:t>×</m:t>
                    </m:r>
                    <m:sSup>
                      <m:sSupPr>
                        <m:ctrlPr>
                          <a:rPr lang="en-US" sz="1600" b="0" i="1" smtClean="0">
                            <a:solidFill>
                              <a:schemeClr val="bg1"/>
                            </a:solidFill>
                            <a:latin typeface="Cambria Math" panose="02040503050406030204" pitchFamily="18" charset="0"/>
                            <a:ea typeface="Cambria Math" panose="02040503050406030204" pitchFamily="18" charset="0"/>
                          </a:rPr>
                        </m:ctrlPr>
                      </m:sSupPr>
                      <m:e>
                        <m:r>
                          <a:rPr lang="en-US" sz="1600" b="0" i="1" smtClean="0">
                            <a:solidFill>
                              <a:schemeClr val="bg1"/>
                            </a:solidFill>
                            <a:latin typeface="Cambria Math" panose="02040503050406030204" pitchFamily="18" charset="0"/>
                            <a:ea typeface="Cambria Math" panose="02040503050406030204" pitchFamily="18" charset="0"/>
                          </a:rPr>
                          <m:t>10</m:t>
                        </m:r>
                      </m:e>
                      <m:sup>
                        <m:r>
                          <a:rPr lang="en-US" sz="1600" b="0" i="1" smtClean="0">
                            <a:solidFill>
                              <a:schemeClr val="bg1"/>
                            </a:solidFill>
                            <a:latin typeface="Cambria Math" panose="02040503050406030204" pitchFamily="18" charset="0"/>
                            <a:ea typeface="Cambria Math" panose="02040503050406030204" pitchFamily="18" charset="0"/>
                          </a:rPr>
                          <m:t>19</m:t>
                        </m:r>
                      </m:sup>
                    </m:sSup>
                  </m:oMath>
                </a14:m>
                <a:r>
                  <a:rPr lang="en-US" sz="1600" dirty="0">
                    <a:solidFill>
                      <a:schemeClr val="bg1"/>
                    </a:solidFill>
                  </a:rPr>
                  <a:t> pot/year for 15 years</a:t>
                </a:r>
              </a:p>
              <a:p>
                <a:pPr marL="285750" indent="-285750">
                  <a:buFont typeface="Arial" panose="020B0604020202020204" pitchFamily="34" charset="0"/>
                  <a:buChar char="•"/>
                </a:pPr>
                <a:r>
                  <a:rPr lang="en-US" sz="1600" dirty="0">
                    <a:solidFill>
                      <a:schemeClr val="bg1"/>
                    </a:solidFill>
                  </a:rPr>
                  <a:t>Expected luminosity &gt; </a:t>
                </a:r>
                <a14:m>
                  <m:oMath xmlns:m="http://schemas.openxmlformats.org/officeDocument/2006/math">
                    <m:r>
                      <a:rPr lang="en-US" sz="1600" b="0" i="1" smtClean="0">
                        <a:solidFill>
                          <a:schemeClr val="bg1"/>
                        </a:solidFill>
                        <a:latin typeface="Cambria Math" panose="02040503050406030204" pitchFamily="18" charset="0"/>
                      </a:rPr>
                      <m:t>4</m:t>
                    </m:r>
                    <m:r>
                      <a:rPr lang="en-US" sz="1600" b="0" i="1" smtClean="0">
                        <a:solidFill>
                          <a:schemeClr val="bg1"/>
                        </a:solidFill>
                        <a:latin typeface="Cambria Math" panose="02040503050406030204" pitchFamily="18" charset="0"/>
                        <a:ea typeface="Cambria Math" panose="02040503050406030204" pitchFamily="18" charset="0"/>
                      </a:rPr>
                      <m:t>×</m:t>
                    </m:r>
                    <m:sSup>
                      <m:sSupPr>
                        <m:ctrlPr>
                          <a:rPr lang="en-US" sz="1600" b="0" i="1" smtClean="0">
                            <a:solidFill>
                              <a:schemeClr val="bg1"/>
                            </a:solidFill>
                            <a:latin typeface="Cambria Math" panose="02040503050406030204" pitchFamily="18" charset="0"/>
                            <a:ea typeface="Cambria Math" panose="02040503050406030204" pitchFamily="18" charset="0"/>
                          </a:rPr>
                        </m:ctrlPr>
                      </m:sSupPr>
                      <m:e>
                        <m:r>
                          <a:rPr lang="en-US" sz="1600" b="0" i="1" smtClean="0">
                            <a:solidFill>
                              <a:schemeClr val="bg1"/>
                            </a:solidFill>
                            <a:latin typeface="Cambria Math" panose="02040503050406030204" pitchFamily="18" charset="0"/>
                            <a:ea typeface="Cambria Math" panose="02040503050406030204" pitchFamily="18" charset="0"/>
                          </a:rPr>
                          <m:t>10</m:t>
                        </m:r>
                      </m:e>
                      <m:sup>
                        <m:r>
                          <a:rPr lang="en-US" sz="1600" b="0" i="1" smtClean="0">
                            <a:solidFill>
                              <a:schemeClr val="bg1"/>
                            </a:solidFill>
                            <a:latin typeface="Cambria Math" panose="02040503050406030204" pitchFamily="18" charset="0"/>
                            <a:ea typeface="Cambria Math" panose="02040503050406030204" pitchFamily="18" charset="0"/>
                          </a:rPr>
                          <m:t>45</m:t>
                        </m:r>
                      </m:sup>
                    </m:sSup>
                    <m:r>
                      <a:rPr lang="en-US" sz="1600" b="0" i="1" smtClean="0">
                        <a:solidFill>
                          <a:schemeClr val="bg1"/>
                        </a:solidFill>
                        <a:latin typeface="Cambria Math" panose="02040503050406030204" pitchFamily="18" charset="0"/>
                        <a:ea typeface="Cambria Math" panose="02040503050406030204" pitchFamily="18" charset="0"/>
                      </a:rPr>
                      <m:t> </m:t>
                    </m:r>
                    <m:sSup>
                      <m:sSupPr>
                        <m:ctrlPr>
                          <a:rPr lang="en-US" sz="1600" b="0" i="1" smtClean="0">
                            <a:solidFill>
                              <a:schemeClr val="bg1"/>
                            </a:solidFill>
                            <a:latin typeface="Cambria Math" panose="02040503050406030204" pitchFamily="18" charset="0"/>
                            <a:ea typeface="Cambria Math" panose="02040503050406030204" pitchFamily="18" charset="0"/>
                          </a:rPr>
                        </m:ctrlPr>
                      </m:sSupPr>
                      <m:e>
                        <m:r>
                          <a:rPr lang="en-US" sz="1600" b="0" i="1" smtClean="0">
                            <a:solidFill>
                              <a:schemeClr val="bg1"/>
                            </a:solidFill>
                            <a:latin typeface="Cambria Math" panose="02040503050406030204" pitchFamily="18" charset="0"/>
                            <a:ea typeface="Cambria Math" panose="02040503050406030204" pitchFamily="18" charset="0"/>
                          </a:rPr>
                          <m:t>𝑐𝑚</m:t>
                        </m:r>
                      </m:e>
                      <m:sup>
                        <m:r>
                          <a:rPr lang="en-US" sz="1600" b="0" i="1" smtClean="0">
                            <a:solidFill>
                              <a:schemeClr val="bg1"/>
                            </a:solidFill>
                            <a:latin typeface="Cambria Math" panose="02040503050406030204" pitchFamily="18" charset="0"/>
                            <a:ea typeface="Cambria Math" panose="02040503050406030204" pitchFamily="18" charset="0"/>
                          </a:rPr>
                          <m:t>2</m:t>
                        </m:r>
                      </m:sup>
                    </m:sSup>
                    <m:r>
                      <a:rPr lang="en-US" sz="1600" b="0" i="1" smtClean="0">
                        <a:solidFill>
                          <a:schemeClr val="bg1"/>
                        </a:solidFill>
                        <a:latin typeface="Cambria Math" panose="02040503050406030204" pitchFamily="18" charset="0"/>
                        <a:ea typeface="Cambria Math" panose="02040503050406030204" pitchFamily="18" charset="0"/>
                      </a:rPr>
                      <m:t>/</m:t>
                    </m:r>
                    <m:r>
                      <a:rPr lang="en-US" sz="1600" b="0" i="1" smtClean="0">
                        <a:solidFill>
                          <a:schemeClr val="bg1"/>
                        </a:solidFill>
                        <a:latin typeface="Cambria Math" panose="02040503050406030204" pitchFamily="18" charset="0"/>
                        <a:ea typeface="Cambria Math" panose="02040503050406030204" pitchFamily="18" charset="0"/>
                      </a:rPr>
                      <m:t>𝑦𝑒𝑎𝑟</m:t>
                    </m:r>
                  </m:oMath>
                </a14:m>
                <a:endParaRPr lang="en-US" sz="1600" dirty="0">
                  <a:solidFill>
                    <a:schemeClr val="bg1"/>
                  </a:solidFill>
                </a:endParaRPr>
              </a:p>
              <a:p>
                <a:pPr marL="285750" indent="-285750">
                  <a:buFont typeface="Arial" panose="020B0604020202020204" pitchFamily="34" charset="0"/>
                  <a:buChar char="•"/>
                </a:pPr>
                <a:r>
                  <a:rPr lang="en-US" sz="1600" dirty="0">
                    <a:solidFill>
                      <a:schemeClr val="bg1"/>
                    </a:solidFill>
                  </a:rPr>
                  <a:t>BDF/SHIP (annually yield)</a:t>
                </a:r>
              </a:p>
              <a:p>
                <a:pPr marL="742950" lvl="1" indent="-285750">
                  <a:buFont typeface="Arial" panose="020B0604020202020204" pitchFamily="34" charset="0"/>
                  <a:buChar char="•"/>
                </a:pPr>
                <a14:m>
                  <m:oMath xmlns:m="http://schemas.openxmlformats.org/officeDocument/2006/math">
                    <m:r>
                      <a:rPr lang="en-US" sz="1400" b="0" i="1" smtClean="0">
                        <a:solidFill>
                          <a:schemeClr val="bg1"/>
                        </a:solidFill>
                        <a:latin typeface="Cambria Math" panose="02040503050406030204" pitchFamily="18" charset="0"/>
                        <a:ea typeface="Cambria Math" panose="02040503050406030204" pitchFamily="18" charset="0"/>
                      </a:rPr>
                      <m:t>~2×</m:t>
                    </m:r>
                    <m:sSup>
                      <m:sSupPr>
                        <m:ctrlPr>
                          <a:rPr lang="en-US" sz="1400" b="0" i="1" smtClean="0">
                            <a:solidFill>
                              <a:schemeClr val="bg1"/>
                            </a:solidFill>
                            <a:latin typeface="Cambria Math" panose="02040503050406030204" pitchFamily="18" charset="0"/>
                            <a:ea typeface="Cambria Math" panose="02040503050406030204" pitchFamily="18" charset="0"/>
                          </a:rPr>
                        </m:ctrlPr>
                      </m:sSupPr>
                      <m:e>
                        <m:r>
                          <a:rPr lang="en-US" sz="1400" b="0" i="1" smtClean="0">
                            <a:solidFill>
                              <a:schemeClr val="bg1"/>
                            </a:solidFill>
                            <a:latin typeface="Cambria Math" panose="02040503050406030204" pitchFamily="18" charset="0"/>
                            <a:ea typeface="Cambria Math" panose="02040503050406030204" pitchFamily="18" charset="0"/>
                          </a:rPr>
                          <m:t>10</m:t>
                        </m:r>
                      </m:e>
                      <m:sup>
                        <m:r>
                          <a:rPr lang="en-US" sz="1400" b="0" i="1" smtClean="0">
                            <a:solidFill>
                              <a:schemeClr val="bg1"/>
                            </a:solidFill>
                            <a:latin typeface="Cambria Math" panose="02040503050406030204" pitchFamily="18" charset="0"/>
                            <a:ea typeface="Cambria Math" panose="02040503050406030204" pitchFamily="18" charset="0"/>
                          </a:rPr>
                          <m:t>17</m:t>
                        </m:r>
                      </m:sup>
                    </m:sSup>
                  </m:oMath>
                </a14:m>
                <a:r>
                  <a:rPr lang="en-US" sz="1400" dirty="0">
                    <a:solidFill>
                      <a:schemeClr val="bg1"/>
                    </a:solidFill>
                  </a:rPr>
                  <a:t> charmed hadrons, </a:t>
                </a:r>
                <a:endParaRPr lang="en-US" sz="1400" i="1" dirty="0">
                  <a:solidFill>
                    <a:schemeClr val="bg1"/>
                  </a:solidFill>
                  <a:latin typeface="Cambria Math" panose="02040503050406030204" pitchFamily="18" charset="0"/>
                  <a:ea typeface="Cambria Math" panose="02040503050406030204" pitchFamily="18" charset="0"/>
                </a:endParaRPr>
              </a:p>
              <a:p>
                <a:pPr marL="742950" lvl="1" indent="-285750">
                  <a:buFont typeface="Arial" panose="020B0604020202020204" pitchFamily="34" charset="0"/>
                  <a:buChar char="•"/>
                </a:pPr>
                <a14:m>
                  <m:oMath xmlns:m="http://schemas.openxmlformats.org/officeDocument/2006/math">
                    <m:r>
                      <a:rPr lang="en-US" sz="1400" i="1">
                        <a:solidFill>
                          <a:schemeClr val="bg1"/>
                        </a:solidFill>
                        <a:latin typeface="Cambria Math" panose="02040503050406030204" pitchFamily="18" charset="0"/>
                        <a:ea typeface="Cambria Math" panose="02040503050406030204" pitchFamily="18" charset="0"/>
                      </a:rPr>
                      <m:t>~2×</m:t>
                    </m:r>
                    <m:sSup>
                      <m:sSupPr>
                        <m:ctrlPr>
                          <a:rPr lang="en-US" sz="1400" i="1">
                            <a:solidFill>
                              <a:schemeClr val="bg1"/>
                            </a:solidFill>
                            <a:latin typeface="Cambria Math" panose="02040503050406030204" pitchFamily="18" charset="0"/>
                            <a:ea typeface="Cambria Math" panose="02040503050406030204" pitchFamily="18" charset="0"/>
                          </a:rPr>
                        </m:ctrlPr>
                      </m:sSupPr>
                      <m:e>
                        <m:r>
                          <a:rPr lang="en-US" sz="1400" i="1">
                            <a:solidFill>
                              <a:schemeClr val="bg1"/>
                            </a:solidFill>
                            <a:latin typeface="Cambria Math" panose="02040503050406030204" pitchFamily="18" charset="0"/>
                            <a:ea typeface="Cambria Math" panose="02040503050406030204" pitchFamily="18" charset="0"/>
                          </a:rPr>
                          <m:t>10</m:t>
                        </m:r>
                      </m:e>
                      <m:sup>
                        <m:r>
                          <a:rPr lang="en-US" sz="1400" i="1">
                            <a:solidFill>
                              <a:schemeClr val="bg1"/>
                            </a:solidFill>
                            <a:latin typeface="Cambria Math" panose="02040503050406030204" pitchFamily="18" charset="0"/>
                            <a:ea typeface="Cambria Math" panose="02040503050406030204" pitchFamily="18" charset="0"/>
                          </a:rPr>
                          <m:t>1</m:t>
                        </m:r>
                        <m:r>
                          <a:rPr lang="en-US" sz="1400" b="0" i="1" smtClean="0">
                            <a:solidFill>
                              <a:schemeClr val="bg1"/>
                            </a:solidFill>
                            <a:latin typeface="Cambria Math" panose="02040503050406030204" pitchFamily="18" charset="0"/>
                            <a:ea typeface="Cambria Math" panose="02040503050406030204" pitchFamily="18" charset="0"/>
                          </a:rPr>
                          <m:t>2</m:t>
                        </m:r>
                      </m:sup>
                    </m:sSup>
                  </m:oMath>
                </a14:m>
                <a:r>
                  <a:rPr lang="en-US" sz="1400" dirty="0">
                    <a:solidFill>
                      <a:schemeClr val="bg1"/>
                    </a:solidFill>
                  </a:rPr>
                  <a:t> beauty hadrons,</a:t>
                </a:r>
              </a:p>
              <a:p>
                <a:pPr marL="742950" lvl="1" indent="-285750">
                  <a:buFont typeface="Arial" panose="020B0604020202020204" pitchFamily="34" charset="0"/>
                  <a:buChar char="•"/>
                </a:pPr>
                <a14:m>
                  <m:oMath xmlns:m="http://schemas.openxmlformats.org/officeDocument/2006/math">
                    <m:r>
                      <a:rPr lang="en-US" sz="1400" b="0" i="1" smtClean="0">
                        <a:solidFill>
                          <a:schemeClr val="bg1"/>
                        </a:solidFill>
                        <a:latin typeface="Cambria Math" panose="02040503050406030204" pitchFamily="18" charset="0"/>
                        <a:ea typeface="Cambria Math" panose="02040503050406030204" pitchFamily="18" charset="0"/>
                      </a:rPr>
                      <m:t>~2×</m:t>
                    </m:r>
                    <m:sSup>
                      <m:sSupPr>
                        <m:ctrlPr>
                          <a:rPr lang="en-US" sz="1400" b="0" i="1" smtClean="0">
                            <a:solidFill>
                              <a:schemeClr val="bg1"/>
                            </a:solidFill>
                            <a:latin typeface="Cambria Math" panose="02040503050406030204" pitchFamily="18" charset="0"/>
                            <a:ea typeface="Cambria Math" panose="02040503050406030204" pitchFamily="18" charset="0"/>
                          </a:rPr>
                        </m:ctrlPr>
                      </m:sSupPr>
                      <m:e>
                        <m:r>
                          <a:rPr lang="en-US" sz="1400" b="0" i="1" smtClean="0">
                            <a:solidFill>
                              <a:schemeClr val="bg1"/>
                            </a:solidFill>
                            <a:latin typeface="Cambria Math" panose="02040503050406030204" pitchFamily="18" charset="0"/>
                            <a:ea typeface="Cambria Math" panose="02040503050406030204" pitchFamily="18" charset="0"/>
                          </a:rPr>
                          <m:t>10</m:t>
                        </m:r>
                      </m:e>
                      <m:sup>
                        <m:r>
                          <a:rPr lang="en-US" sz="1400" b="0" i="1" smtClean="0">
                            <a:solidFill>
                              <a:schemeClr val="bg1"/>
                            </a:solidFill>
                            <a:latin typeface="Cambria Math" panose="02040503050406030204" pitchFamily="18" charset="0"/>
                            <a:ea typeface="Cambria Math" panose="02040503050406030204" pitchFamily="18" charset="0"/>
                          </a:rPr>
                          <m:t>15</m:t>
                        </m:r>
                      </m:sup>
                    </m:sSup>
                  </m:oMath>
                </a14:m>
                <a:r>
                  <a:rPr lang="en-US" sz="1400" dirty="0">
                    <a:solidFill>
                      <a:schemeClr val="bg1"/>
                    </a:solidFill>
                  </a:rPr>
                  <a:t> tau leptons</a:t>
                </a:r>
              </a:p>
              <a:p>
                <a:pPr marL="742950" lvl="1" indent="-285750">
                  <a:buFont typeface="Arial" panose="020B0604020202020204" pitchFamily="34" charset="0"/>
                  <a:buChar char="•"/>
                </a:pPr>
                <a14:m>
                  <m:oMath xmlns:m="http://schemas.openxmlformats.org/officeDocument/2006/math">
                    <m:r>
                      <a:rPr lang="en-US" sz="1400" b="0" i="1" smtClean="0">
                        <a:solidFill>
                          <a:schemeClr val="bg1"/>
                        </a:solidFill>
                        <a:latin typeface="Cambria Math" panose="02040503050406030204" pitchFamily="18" charset="0"/>
                      </a:rPr>
                      <m:t>𝑂</m:t>
                    </m:r>
                    <m:r>
                      <a:rPr lang="en-US" sz="1400" b="0" i="1" smtClean="0">
                        <a:solidFill>
                          <a:schemeClr val="bg1"/>
                        </a:solidFill>
                        <a:latin typeface="Cambria Math" panose="02040503050406030204" pitchFamily="18" charset="0"/>
                      </a:rPr>
                      <m:t>(</m:t>
                    </m:r>
                    <m:sSup>
                      <m:sSupPr>
                        <m:ctrlPr>
                          <a:rPr lang="en-US" sz="1400" b="0" i="1" smtClean="0">
                            <a:solidFill>
                              <a:schemeClr val="bg1"/>
                            </a:solidFill>
                            <a:latin typeface="Cambria Math" panose="02040503050406030204" pitchFamily="18" charset="0"/>
                          </a:rPr>
                        </m:ctrlPr>
                      </m:sSupPr>
                      <m:e>
                        <m:r>
                          <a:rPr lang="en-US" sz="1400" b="0" i="1" smtClean="0">
                            <a:solidFill>
                              <a:schemeClr val="bg1"/>
                            </a:solidFill>
                            <a:latin typeface="Cambria Math" panose="02040503050406030204" pitchFamily="18" charset="0"/>
                          </a:rPr>
                          <m:t>10</m:t>
                        </m:r>
                      </m:e>
                      <m:sup>
                        <m:r>
                          <a:rPr lang="en-US" sz="1400" b="0" i="1" smtClean="0">
                            <a:solidFill>
                              <a:schemeClr val="bg1"/>
                            </a:solidFill>
                            <a:latin typeface="Cambria Math" panose="02040503050406030204" pitchFamily="18" charset="0"/>
                          </a:rPr>
                          <m:t>20</m:t>
                        </m:r>
                      </m:sup>
                    </m:sSup>
                    <m:r>
                      <a:rPr lang="en-US" sz="1400" b="0" i="1" smtClean="0">
                        <a:solidFill>
                          <a:schemeClr val="bg1"/>
                        </a:solidFill>
                        <a:latin typeface="Cambria Math" panose="02040503050406030204" pitchFamily="18" charset="0"/>
                      </a:rPr>
                      <m:t>)</m:t>
                    </m:r>
                  </m:oMath>
                </a14:m>
                <a:r>
                  <a:rPr lang="en-US" sz="1400" dirty="0">
                    <a:solidFill>
                      <a:schemeClr val="bg1"/>
                    </a:solidFill>
                  </a:rPr>
                  <a:t> photons above 100 MeV</a:t>
                </a:r>
              </a:p>
              <a:p>
                <a:pPr marL="742950" lvl="1" indent="-285750">
                  <a:buFont typeface="Arial" panose="020B0604020202020204" pitchFamily="34" charset="0"/>
                  <a:buChar char="•"/>
                </a:pPr>
                <a:r>
                  <a:rPr lang="en-US" sz="1400" dirty="0">
                    <a:solidFill>
                      <a:schemeClr val="bg1"/>
                    </a:solidFill>
                  </a:rPr>
                  <a:t>Large number of </a:t>
                </a:r>
                <a:r>
                  <a:rPr lang="en-US" sz="1400" dirty="0" err="1">
                    <a:solidFill>
                      <a:schemeClr val="bg1"/>
                    </a:solidFill>
                  </a:rPr>
                  <a:t>seutrinos</a:t>
                </a:r>
                <a:r>
                  <a:rPr lang="en-US" sz="1400" dirty="0">
                    <a:solidFill>
                      <a:schemeClr val="bg1"/>
                    </a:solidFill>
                  </a:rPr>
                  <a:t> detected with 3tons emulsion-W target: 3500 </a:t>
                </a:r>
                <a14:m>
                  <m:oMath xmlns:m="http://schemas.openxmlformats.org/officeDocument/2006/math">
                    <m:sSub>
                      <m:sSubPr>
                        <m:ctrlPr>
                          <a:rPr lang="en-US" sz="1400" i="1" smtClean="0">
                            <a:solidFill>
                              <a:schemeClr val="bg1"/>
                            </a:solidFill>
                            <a:latin typeface="Cambria Math" panose="02040503050406030204" pitchFamily="18" charset="0"/>
                          </a:rPr>
                        </m:ctrlPr>
                      </m:sSubPr>
                      <m:e>
                        <m:r>
                          <a:rPr lang="en-US" sz="1400" i="1" smtClean="0">
                            <a:solidFill>
                              <a:schemeClr val="bg1"/>
                            </a:solidFill>
                            <a:latin typeface="Cambria Math" panose="02040503050406030204" pitchFamily="18" charset="0"/>
                            <a:ea typeface="Cambria Math" panose="02040503050406030204" pitchFamily="18" charset="0"/>
                          </a:rPr>
                          <m:t>𝜈</m:t>
                        </m:r>
                      </m:e>
                      <m:sub>
                        <m:r>
                          <a:rPr lang="en-US" sz="1400" i="1" smtClean="0">
                            <a:solidFill>
                              <a:schemeClr val="bg1"/>
                            </a:solidFill>
                            <a:latin typeface="Cambria Math" panose="02040503050406030204" pitchFamily="18" charset="0"/>
                            <a:ea typeface="Cambria Math" panose="02040503050406030204" pitchFamily="18" charset="0"/>
                          </a:rPr>
                          <m:t>𝜏</m:t>
                        </m:r>
                      </m:sub>
                    </m:sSub>
                    <m:r>
                      <a:rPr lang="en-US" sz="1400" b="0" i="1" smtClean="0">
                        <a:solidFill>
                          <a:schemeClr val="bg1"/>
                        </a:solidFill>
                        <a:latin typeface="Cambria Math" panose="02040503050406030204" pitchFamily="18" charset="0"/>
                      </a:rPr>
                      <m:t>+</m:t>
                    </m:r>
                    <m:sSub>
                      <m:sSubPr>
                        <m:ctrlPr>
                          <a:rPr lang="en-US" sz="1400" b="0" i="1" smtClean="0">
                            <a:solidFill>
                              <a:schemeClr val="bg1"/>
                            </a:solidFill>
                            <a:latin typeface="Cambria Math" panose="02040503050406030204" pitchFamily="18" charset="0"/>
                          </a:rPr>
                        </m:ctrlPr>
                      </m:sSubPr>
                      <m:e>
                        <m:acc>
                          <m:accPr>
                            <m:chr m:val="̅"/>
                            <m:ctrlPr>
                              <a:rPr lang="en-US" sz="1400" b="0" i="1" smtClean="0">
                                <a:solidFill>
                                  <a:schemeClr val="bg1"/>
                                </a:solidFill>
                                <a:latin typeface="Cambria Math" panose="02040503050406030204" pitchFamily="18" charset="0"/>
                              </a:rPr>
                            </m:ctrlPr>
                          </m:accPr>
                          <m:e>
                            <m:r>
                              <a:rPr lang="en-US" sz="1400" b="0" i="1" smtClean="0">
                                <a:solidFill>
                                  <a:schemeClr val="bg1"/>
                                </a:solidFill>
                                <a:latin typeface="Cambria Math" panose="02040503050406030204" pitchFamily="18" charset="0"/>
                                <a:ea typeface="Cambria Math" panose="02040503050406030204" pitchFamily="18" charset="0"/>
                              </a:rPr>
                              <m:t>𝜈</m:t>
                            </m:r>
                          </m:e>
                        </m:acc>
                      </m:e>
                      <m:sub>
                        <m:r>
                          <a:rPr lang="en-US" sz="1400" b="0" i="1" smtClean="0">
                            <a:solidFill>
                              <a:schemeClr val="bg1"/>
                            </a:solidFill>
                            <a:latin typeface="Cambria Math" panose="02040503050406030204" pitchFamily="18" charset="0"/>
                            <a:ea typeface="Cambria Math" panose="02040503050406030204" pitchFamily="18" charset="0"/>
                          </a:rPr>
                          <m:t>𝜏</m:t>
                        </m:r>
                      </m:sub>
                    </m:sSub>
                  </m:oMath>
                </a14:m>
                <a:r>
                  <a:rPr lang="en-US" sz="1400" dirty="0">
                    <a:solidFill>
                      <a:schemeClr val="bg1"/>
                    </a:solidFill>
                  </a:rPr>
                  <a:t>, </a:t>
                </a:r>
                <a14:m>
                  <m:oMath xmlns:m="http://schemas.openxmlformats.org/officeDocument/2006/math">
                    <m:r>
                      <a:rPr lang="en-US" sz="1400" i="1">
                        <a:solidFill>
                          <a:schemeClr val="bg1"/>
                        </a:solidFill>
                        <a:latin typeface="Cambria Math" panose="02040503050406030204" pitchFamily="18" charset="0"/>
                        <a:ea typeface="Cambria Math" panose="02040503050406030204" pitchFamily="18" charset="0"/>
                      </a:rPr>
                      <m:t>2×</m:t>
                    </m:r>
                    <m:sSup>
                      <m:sSupPr>
                        <m:ctrlPr>
                          <a:rPr lang="en-US" sz="1400" i="1">
                            <a:solidFill>
                              <a:schemeClr val="bg1"/>
                            </a:solidFill>
                            <a:latin typeface="Cambria Math" panose="02040503050406030204" pitchFamily="18" charset="0"/>
                            <a:ea typeface="Cambria Math" panose="02040503050406030204" pitchFamily="18" charset="0"/>
                          </a:rPr>
                        </m:ctrlPr>
                      </m:sSupPr>
                      <m:e>
                        <m:r>
                          <a:rPr lang="en-US" sz="1400" i="1">
                            <a:solidFill>
                              <a:schemeClr val="bg1"/>
                            </a:solidFill>
                            <a:latin typeface="Cambria Math" panose="02040503050406030204" pitchFamily="18" charset="0"/>
                            <a:ea typeface="Cambria Math" panose="02040503050406030204" pitchFamily="18" charset="0"/>
                          </a:rPr>
                          <m:t>10</m:t>
                        </m:r>
                      </m:e>
                      <m:sup>
                        <m:r>
                          <a:rPr lang="en-US" sz="1400" i="1">
                            <a:solidFill>
                              <a:schemeClr val="bg1"/>
                            </a:solidFill>
                            <a:latin typeface="Cambria Math" panose="02040503050406030204" pitchFamily="18" charset="0"/>
                            <a:ea typeface="Cambria Math" panose="02040503050406030204" pitchFamily="18" charset="0"/>
                          </a:rPr>
                          <m:t>5</m:t>
                        </m:r>
                      </m:sup>
                    </m:sSup>
                  </m:oMath>
                </a14:m>
                <a:r>
                  <a:rPr lang="en-US" sz="1400" dirty="0">
                    <a:solidFill>
                      <a:schemeClr val="bg1"/>
                    </a:solidFill>
                  </a:rPr>
                  <a:t> </a:t>
                </a:r>
                <a14:m>
                  <m:oMath xmlns:m="http://schemas.openxmlformats.org/officeDocument/2006/math">
                    <m:sSub>
                      <m:sSubPr>
                        <m:ctrlPr>
                          <a:rPr lang="en-US" sz="1400" i="1">
                            <a:solidFill>
                              <a:schemeClr val="bg1"/>
                            </a:solidFill>
                            <a:latin typeface="Cambria Math" panose="02040503050406030204" pitchFamily="18" charset="0"/>
                          </a:rPr>
                        </m:ctrlPr>
                      </m:sSubPr>
                      <m:e>
                        <m:r>
                          <a:rPr lang="en-US" sz="1400" i="1">
                            <a:solidFill>
                              <a:schemeClr val="bg1"/>
                            </a:solidFill>
                            <a:latin typeface="Cambria Math" panose="02040503050406030204" pitchFamily="18" charset="0"/>
                            <a:ea typeface="Cambria Math" panose="02040503050406030204" pitchFamily="18" charset="0"/>
                          </a:rPr>
                          <m:t>𝜈</m:t>
                        </m:r>
                      </m:e>
                      <m:sub>
                        <m:r>
                          <a:rPr lang="en-US" sz="1400" b="0" i="1" smtClean="0">
                            <a:solidFill>
                              <a:schemeClr val="bg1"/>
                            </a:solidFill>
                            <a:latin typeface="Cambria Math" panose="02040503050406030204" pitchFamily="18" charset="0"/>
                            <a:ea typeface="Cambria Math" panose="02040503050406030204" pitchFamily="18" charset="0"/>
                          </a:rPr>
                          <m:t>𝑒</m:t>
                        </m:r>
                      </m:sub>
                    </m:sSub>
                    <m:r>
                      <a:rPr lang="en-US" sz="1400" i="1">
                        <a:solidFill>
                          <a:schemeClr val="bg1"/>
                        </a:solidFill>
                        <a:latin typeface="Cambria Math" panose="02040503050406030204" pitchFamily="18" charset="0"/>
                      </a:rPr>
                      <m:t>+</m:t>
                    </m:r>
                    <m:sSub>
                      <m:sSubPr>
                        <m:ctrlPr>
                          <a:rPr lang="en-US" sz="1400" i="1" smtClean="0">
                            <a:solidFill>
                              <a:schemeClr val="bg1"/>
                            </a:solidFill>
                            <a:latin typeface="Cambria Math" panose="02040503050406030204" pitchFamily="18" charset="0"/>
                          </a:rPr>
                        </m:ctrlPr>
                      </m:sSubPr>
                      <m:e>
                        <m:acc>
                          <m:accPr>
                            <m:chr m:val="̅"/>
                            <m:ctrlPr>
                              <a:rPr lang="en-US" sz="1400" i="1">
                                <a:solidFill>
                                  <a:schemeClr val="bg1"/>
                                </a:solidFill>
                                <a:latin typeface="Cambria Math" panose="02040503050406030204" pitchFamily="18" charset="0"/>
                              </a:rPr>
                            </m:ctrlPr>
                          </m:accPr>
                          <m:e>
                            <m:r>
                              <a:rPr lang="en-US" sz="1400" i="1">
                                <a:solidFill>
                                  <a:schemeClr val="bg1"/>
                                </a:solidFill>
                                <a:latin typeface="Cambria Math" panose="02040503050406030204" pitchFamily="18" charset="0"/>
                                <a:ea typeface="Cambria Math" panose="02040503050406030204" pitchFamily="18" charset="0"/>
                              </a:rPr>
                              <m:t>𝜈</m:t>
                            </m:r>
                          </m:e>
                        </m:acc>
                      </m:e>
                      <m:sub>
                        <m:r>
                          <a:rPr lang="en-US" sz="1400" b="0" i="1" smtClean="0">
                            <a:solidFill>
                              <a:schemeClr val="bg1"/>
                            </a:solidFill>
                            <a:latin typeface="Cambria Math" panose="02040503050406030204" pitchFamily="18" charset="0"/>
                            <a:ea typeface="Cambria Math" panose="02040503050406030204" pitchFamily="18" charset="0"/>
                          </a:rPr>
                          <m:t>𝑒</m:t>
                        </m:r>
                      </m:sub>
                    </m:sSub>
                  </m:oMath>
                </a14:m>
                <a:r>
                  <a:rPr lang="en-US" sz="1400" dirty="0">
                    <a:solidFill>
                      <a:schemeClr val="bg1"/>
                    </a:solidFill>
                  </a:rPr>
                  <a:t> and </a:t>
                </a:r>
                <a14:m>
                  <m:oMath xmlns:m="http://schemas.openxmlformats.org/officeDocument/2006/math">
                    <m:r>
                      <a:rPr lang="en-US" sz="1400" i="1" dirty="0" smtClean="0">
                        <a:solidFill>
                          <a:schemeClr val="bg1"/>
                        </a:solidFill>
                        <a:latin typeface="Cambria Math" panose="02040503050406030204" pitchFamily="18" charset="0"/>
                        <a:ea typeface="Cambria Math" panose="02040503050406030204" pitchFamily="18" charset="0"/>
                      </a:rPr>
                      <m:t>7</m:t>
                    </m:r>
                    <m:r>
                      <a:rPr lang="en-US" sz="1400" i="1">
                        <a:solidFill>
                          <a:schemeClr val="bg1"/>
                        </a:solidFill>
                        <a:latin typeface="Cambria Math" panose="02040503050406030204" pitchFamily="18" charset="0"/>
                        <a:ea typeface="Cambria Math" panose="02040503050406030204" pitchFamily="18" charset="0"/>
                      </a:rPr>
                      <m:t>×</m:t>
                    </m:r>
                    <m:sSup>
                      <m:sSupPr>
                        <m:ctrlPr>
                          <a:rPr lang="en-US" sz="1400" i="1">
                            <a:solidFill>
                              <a:schemeClr val="bg1"/>
                            </a:solidFill>
                            <a:latin typeface="Cambria Math" panose="02040503050406030204" pitchFamily="18" charset="0"/>
                            <a:ea typeface="Cambria Math" panose="02040503050406030204" pitchFamily="18" charset="0"/>
                          </a:rPr>
                        </m:ctrlPr>
                      </m:sSupPr>
                      <m:e>
                        <m:r>
                          <a:rPr lang="en-US" sz="1400" i="1">
                            <a:solidFill>
                              <a:schemeClr val="bg1"/>
                            </a:solidFill>
                            <a:latin typeface="Cambria Math" panose="02040503050406030204" pitchFamily="18" charset="0"/>
                            <a:ea typeface="Cambria Math" panose="02040503050406030204" pitchFamily="18" charset="0"/>
                          </a:rPr>
                          <m:t>10</m:t>
                        </m:r>
                      </m:e>
                      <m:sup>
                        <m:r>
                          <a:rPr lang="en-US" sz="1400" i="1">
                            <a:solidFill>
                              <a:schemeClr val="bg1"/>
                            </a:solidFill>
                            <a:latin typeface="Cambria Math" panose="02040503050406030204" pitchFamily="18" charset="0"/>
                            <a:ea typeface="Cambria Math" panose="02040503050406030204" pitchFamily="18" charset="0"/>
                          </a:rPr>
                          <m:t>5</m:t>
                        </m:r>
                      </m:sup>
                    </m:sSup>
                  </m:oMath>
                </a14:m>
                <a:r>
                  <a:rPr lang="en-US" sz="1400" dirty="0">
                    <a:solidFill>
                      <a:schemeClr val="bg1"/>
                    </a:solidFill>
                  </a:rPr>
                  <a:t> </a:t>
                </a:r>
                <a14:m>
                  <m:oMath xmlns:m="http://schemas.openxmlformats.org/officeDocument/2006/math">
                    <m:sSub>
                      <m:sSubPr>
                        <m:ctrlPr>
                          <a:rPr lang="en-US" sz="1400" i="1">
                            <a:solidFill>
                              <a:schemeClr val="bg1"/>
                            </a:solidFill>
                            <a:latin typeface="Cambria Math" panose="02040503050406030204" pitchFamily="18" charset="0"/>
                          </a:rPr>
                        </m:ctrlPr>
                      </m:sSubPr>
                      <m:e>
                        <m:r>
                          <a:rPr lang="en-US" sz="1400" i="1">
                            <a:solidFill>
                              <a:schemeClr val="bg1"/>
                            </a:solidFill>
                            <a:latin typeface="Cambria Math" panose="02040503050406030204" pitchFamily="18" charset="0"/>
                            <a:ea typeface="Cambria Math" panose="02040503050406030204" pitchFamily="18" charset="0"/>
                          </a:rPr>
                          <m:t>𝜈</m:t>
                        </m:r>
                      </m:e>
                      <m:sub>
                        <m:r>
                          <a:rPr lang="en-US" sz="1400" i="1" smtClean="0">
                            <a:solidFill>
                              <a:schemeClr val="bg1"/>
                            </a:solidFill>
                            <a:latin typeface="Cambria Math" panose="02040503050406030204" pitchFamily="18" charset="0"/>
                            <a:ea typeface="Cambria Math" panose="02040503050406030204" pitchFamily="18" charset="0"/>
                          </a:rPr>
                          <m:t>𝜇</m:t>
                        </m:r>
                      </m:sub>
                    </m:sSub>
                    <m:r>
                      <a:rPr lang="en-US" sz="1400" i="1">
                        <a:solidFill>
                          <a:schemeClr val="bg1"/>
                        </a:solidFill>
                        <a:latin typeface="Cambria Math" panose="02040503050406030204" pitchFamily="18" charset="0"/>
                      </a:rPr>
                      <m:t>+</m:t>
                    </m:r>
                    <m:sSub>
                      <m:sSubPr>
                        <m:ctrlPr>
                          <a:rPr lang="en-US" sz="1400" i="1">
                            <a:solidFill>
                              <a:schemeClr val="bg1"/>
                            </a:solidFill>
                            <a:latin typeface="Cambria Math" panose="02040503050406030204" pitchFamily="18" charset="0"/>
                          </a:rPr>
                        </m:ctrlPr>
                      </m:sSubPr>
                      <m:e>
                        <m:acc>
                          <m:accPr>
                            <m:chr m:val="̅"/>
                            <m:ctrlPr>
                              <a:rPr lang="en-US" sz="1400" i="1">
                                <a:solidFill>
                                  <a:schemeClr val="bg1"/>
                                </a:solidFill>
                                <a:latin typeface="Cambria Math" panose="02040503050406030204" pitchFamily="18" charset="0"/>
                              </a:rPr>
                            </m:ctrlPr>
                          </m:accPr>
                          <m:e>
                            <m:r>
                              <a:rPr lang="en-US" sz="1400" i="1">
                                <a:solidFill>
                                  <a:schemeClr val="bg1"/>
                                </a:solidFill>
                                <a:latin typeface="Cambria Math" panose="02040503050406030204" pitchFamily="18" charset="0"/>
                                <a:ea typeface="Cambria Math" panose="02040503050406030204" pitchFamily="18" charset="0"/>
                              </a:rPr>
                              <m:t>𝜈</m:t>
                            </m:r>
                          </m:e>
                        </m:acc>
                      </m:e>
                      <m:sub>
                        <m:r>
                          <a:rPr lang="en-US" sz="1400" i="1" smtClean="0">
                            <a:solidFill>
                              <a:schemeClr val="bg1"/>
                            </a:solidFill>
                            <a:latin typeface="Cambria Math" panose="02040503050406030204" pitchFamily="18" charset="0"/>
                            <a:ea typeface="Cambria Math" panose="02040503050406030204" pitchFamily="18" charset="0"/>
                          </a:rPr>
                          <m:t>𝜇</m:t>
                        </m:r>
                      </m:sub>
                    </m:sSub>
                  </m:oMath>
                </a14:m>
                <a:endParaRPr lang="en-US" sz="1400" dirty="0">
                  <a:solidFill>
                    <a:schemeClr val="bg1"/>
                  </a:solidFill>
                </a:endParaRPr>
              </a:p>
              <a:p>
                <a:pPr marL="285750" indent="-285750">
                  <a:buFont typeface="Arial" panose="020B0604020202020204" pitchFamily="34" charset="0"/>
                  <a:buChar char="•"/>
                </a:pPr>
                <a:r>
                  <a:rPr lang="en-US" sz="1700" dirty="0">
                    <a:solidFill>
                      <a:schemeClr val="bg1"/>
                    </a:solidFill>
                  </a:rPr>
                  <a:t>Search for light dark matter and associated mediators, feebly interacting particles (Dark photons, HNL, ALP, </a:t>
                </a:r>
                <a:r>
                  <a:rPr lang="en-US" sz="1700" dirty="0" err="1">
                    <a:solidFill>
                      <a:schemeClr val="bg1"/>
                    </a:solidFill>
                  </a:rPr>
                  <a:t>etc</a:t>
                </a:r>
                <a:r>
                  <a:rPr lang="en-US" sz="1700" dirty="0">
                    <a:solidFill>
                      <a:schemeClr val="bg1"/>
                    </a:solidFill>
                  </a:rPr>
                  <a:t>), neutrino physics (x-section, LFU, </a:t>
                </a:r>
                <a:r>
                  <a:rPr lang="en-US" sz="1700" dirty="0" err="1">
                    <a:solidFill>
                      <a:schemeClr val="bg1"/>
                    </a:solidFill>
                  </a:rPr>
                  <a:t>etc</a:t>
                </a:r>
                <a:r>
                  <a:rPr lang="en-US" sz="1700" dirty="0">
                    <a:solidFill>
                      <a:schemeClr val="bg1"/>
                    </a:solidFill>
                  </a:rPr>
                  <a:t>)</a:t>
                </a:r>
              </a:p>
              <a:p>
                <a:pPr marL="285750" indent="-285750">
                  <a:buFont typeface="Arial" panose="020B0604020202020204" pitchFamily="34" charset="0"/>
                  <a:buChar char="•"/>
                </a:pPr>
                <a:endParaRPr lang="en-US" sz="1700" dirty="0">
                  <a:solidFill>
                    <a:schemeClr val="bg1"/>
                  </a:solidFill>
                </a:endParaRPr>
              </a:p>
              <a:p>
                <a:pPr marL="285750" indent="-285750">
                  <a:buFont typeface="Arial" panose="020B0604020202020204" pitchFamily="34" charset="0"/>
                  <a:buChar char="•"/>
                </a:pPr>
                <a:endParaRPr lang="en-US" sz="1700" dirty="0">
                  <a:solidFill>
                    <a:schemeClr val="bg1"/>
                  </a:solidFill>
                </a:endParaRPr>
              </a:p>
            </p:txBody>
          </p:sp>
        </mc:Choice>
        <mc:Fallback xmlns="">
          <p:sp>
            <p:nvSpPr>
              <p:cNvPr id="26" name="TextBox 25">
                <a:extLst>
                  <a:ext uri="{FF2B5EF4-FFF2-40B4-BE49-F238E27FC236}">
                    <a16:creationId xmlns:a16="http://schemas.microsoft.com/office/drawing/2014/main" id="{6DF7D491-6471-1A41-7FFE-FBEF9CA80147}"/>
                  </a:ext>
                </a:extLst>
              </p:cNvPr>
              <p:cNvSpPr txBox="1">
                <a:spLocks noRot="1" noChangeAspect="1" noMove="1" noResize="1" noEditPoints="1" noAdjustHandles="1" noChangeArrowheads="1" noChangeShapeType="1" noTextEdit="1"/>
              </p:cNvSpPr>
              <p:nvPr/>
            </p:nvSpPr>
            <p:spPr>
              <a:xfrm>
                <a:off x="36961" y="785344"/>
                <a:ext cx="6334996" cy="3454215"/>
              </a:xfrm>
              <a:prstGeom prst="rect">
                <a:avLst/>
              </a:prstGeom>
              <a:blipFill>
                <a:blip r:embed="rId4"/>
                <a:stretch>
                  <a:fillRect l="-400" t="-366"/>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B02903E4-30AC-54B9-F1EC-37A1C19CFD34}"/>
              </a:ext>
            </a:extLst>
          </p:cNvPr>
          <p:cNvSpPr txBox="1"/>
          <p:nvPr/>
        </p:nvSpPr>
        <p:spPr>
          <a:xfrm>
            <a:off x="135925" y="5971631"/>
            <a:ext cx="4327147" cy="307777"/>
          </a:xfrm>
          <a:prstGeom prst="rect">
            <a:avLst/>
          </a:prstGeom>
          <a:noFill/>
        </p:spPr>
        <p:txBody>
          <a:bodyPr wrap="none" rtlCol="0">
            <a:spAutoFit/>
          </a:bodyPr>
          <a:lstStyle/>
          <a:p>
            <a:r>
              <a:rPr lang="en-US" sz="1400" dirty="0">
                <a:solidFill>
                  <a:srgbClr val="00B050"/>
                </a:solidFill>
              </a:rPr>
              <a:t>Richardson: BDF/SHIP ECN3, Plenary ECFA meeting, 2023</a:t>
            </a:r>
          </a:p>
        </p:txBody>
      </p:sp>
      <p:pic>
        <p:nvPicPr>
          <p:cNvPr id="29" name="Picture 28">
            <a:extLst>
              <a:ext uri="{FF2B5EF4-FFF2-40B4-BE49-F238E27FC236}">
                <a16:creationId xmlns:a16="http://schemas.microsoft.com/office/drawing/2014/main" id="{91BBC257-90B2-8BEA-EE1F-F9314BE91401}"/>
              </a:ext>
            </a:extLst>
          </p:cNvPr>
          <p:cNvPicPr>
            <a:picLocks noChangeAspect="1"/>
          </p:cNvPicPr>
          <p:nvPr/>
        </p:nvPicPr>
        <p:blipFill>
          <a:blip r:embed="rId5"/>
          <a:stretch>
            <a:fillRect/>
          </a:stretch>
        </p:blipFill>
        <p:spPr>
          <a:xfrm>
            <a:off x="337785" y="3788905"/>
            <a:ext cx="2802878" cy="2157864"/>
          </a:xfrm>
          <a:prstGeom prst="rect">
            <a:avLst/>
          </a:prstGeom>
        </p:spPr>
      </p:pic>
      <p:sp>
        <p:nvSpPr>
          <p:cNvPr id="32" name="TextBox 31">
            <a:extLst>
              <a:ext uri="{FF2B5EF4-FFF2-40B4-BE49-F238E27FC236}">
                <a16:creationId xmlns:a16="http://schemas.microsoft.com/office/drawing/2014/main" id="{9E118EE3-F478-3CDA-FC7A-FAF5DF83077D}"/>
              </a:ext>
            </a:extLst>
          </p:cNvPr>
          <p:cNvSpPr txBox="1"/>
          <p:nvPr/>
        </p:nvSpPr>
        <p:spPr>
          <a:xfrm>
            <a:off x="135925" y="6202464"/>
            <a:ext cx="5464968" cy="307777"/>
          </a:xfrm>
          <a:prstGeom prst="rect">
            <a:avLst/>
          </a:prstGeom>
          <a:noFill/>
        </p:spPr>
        <p:txBody>
          <a:bodyPr wrap="square">
            <a:spAutoFit/>
          </a:bodyPr>
          <a:lstStyle/>
          <a:p>
            <a:r>
              <a:rPr lang="en-US" sz="1400" dirty="0">
                <a:solidFill>
                  <a:srgbClr val="0096FF"/>
                </a:solidFill>
                <a:effectLst/>
              </a:rPr>
              <a:t>CERN-SPSC-2022-032 / SPSC-I-258</a:t>
            </a:r>
          </a:p>
        </p:txBody>
      </p:sp>
      <p:pic>
        <p:nvPicPr>
          <p:cNvPr id="35" name="Picture 34">
            <a:extLst>
              <a:ext uri="{FF2B5EF4-FFF2-40B4-BE49-F238E27FC236}">
                <a16:creationId xmlns:a16="http://schemas.microsoft.com/office/drawing/2014/main" id="{A778B140-0269-C7FA-8EB9-01DD10B3F82E}"/>
              </a:ext>
            </a:extLst>
          </p:cNvPr>
          <p:cNvPicPr>
            <a:picLocks noChangeAspect="1"/>
          </p:cNvPicPr>
          <p:nvPr/>
        </p:nvPicPr>
        <p:blipFill>
          <a:blip r:embed="rId6"/>
          <a:stretch>
            <a:fillRect/>
          </a:stretch>
        </p:blipFill>
        <p:spPr>
          <a:xfrm>
            <a:off x="3332530" y="3795500"/>
            <a:ext cx="3257679" cy="2157864"/>
          </a:xfrm>
          <a:prstGeom prst="rect">
            <a:avLst/>
          </a:prstGeom>
        </p:spPr>
      </p:pic>
      <p:pic>
        <p:nvPicPr>
          <p:cNvPr id="36" name="Picture 35">
            <a:extLst>
              <a:ext uri="{FF2B5EF4-FFF2-40B4-BE49-F238E27FC236}">
                <a16:creationId xmlns:a16="http://schemas.microsoft.com/office/drawing/2014/main" id="{D20500E5-F5E1-F755-137B-C0719A66902B}"/>
              </a:ext>
            </a:extLst>
          </p:cNvPr>
          <p:cNvPicPr>
            <a:picLocks noChangeAspect="1"/>
          </p:cNvPicPr>
          <p:nvPr/>
        </p:nvPicPr>
        <p:blipFill rotWithShape="1">
          <a:blip r:embed="rId7"/>
          <a:srcRect r="51913"/>
          <a:stretch/>
        </p:blipFill>
        <p:spPr>
          <a:xfrm>
            <a:off x="6778414" y="3795500"/>
            <a:ext cx="3197846" cy="2197816"/>
          </a:xfrm>
          <a:prstGeom prst="rect">
            <a:avLst/>
          </a:prstGeom>
        </p:spPr>
      </p:pic>
    </p:spTree>
    <p:extLst>
      <p:ext uri="{BB962C8B-B14F-4D97-AF65-F5344CB8AC3E}">
        <p14:creationId xmlns:p14="http://schemas.microsoft.com/office/powerpoint/2010/main" val="1340054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36</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CF682D28-1E8D-7425-0369-C05B0E6E51A1}"/>
              </a:ext>
            </a:extLst>
          </p:cNvPr>
          <p:cNvSpPr txBox="1"/>
          <p:nvPr/>
        </p:nvSpPr>
        <p:spPr>
          <a:xfrm>
            <a:off x="233137" y="691206"/>
            <a:ext cx="9582312" cy="523220"/>
          </a:xfrm>
          <a:prstGeom prst="rect">
            <a:avLst/>
          </a:prstGeom>
          <a:noFill/>
        </p:spPr>
        <p:txBody>
          <a:bodyPr wrap="square" rtlCol="0">
            <a:spAutoFit/>
          </a:bodyPr>
          <a:lstStyle/>
          <a:p>
            <a:r>
              <a:rPr lang="en-US" sz="2800" b="1" dirty="0" err="1">
                <a:solidFill>
                  <a:srgbClr val="FF0000"/>
                </a:solidFill>
              </a:rPr>
              <a:t>AdvSND</a:t>
            </a:r>
            <a:r>
              <a:rPr lang="en-US" sz="2800" b="1" dirty="0">
                <a:solidFill>
                  <a:srgbClr val="FF0000"/>
                </a:solidFill>
              </a:rPr>
              <a:t> for LHC Run4</a:t>
            </a:r>
            <a:endParaRPr lang="en-CH" sz="2800" b="1" dirty="0">
              <a:solidFill>
                <a:srgbClr val="FF0000"/>
              </a:solidFill>
            </a:endParaRPr>
          </a:p>
        </p:txBody>
      </p:sp>
      <p:pic>
        <p:nvPicPr>
          <p:cNvPr id="5" name="Picture 4">
            <a:extLst>
              <a:ext uri="{FF2B5EF4-FFF2-40B4-BE49-F238E27FC236}">
                <a16:creationId xmlns:a16="http://schemas.microsoft.com/office/drawing/2014/main" id="{7C6B70F7-EDCE-603E-34B2-8E91B935F55A}"/>
              </a:ext>
            </a:extLst>
          </p:cNvPr>
          <p:cNvPicPr>
            <a:picLocks noChangeAspect="1"/>
          </p:cNvPicPr>
          <p:nvPr/>
        </p:nvPicPr>
        <p:blipFill>
          <a:blip r:embed="rId2"/>
          <a:stretch>
            <a:fillRect/>
          </a:stretch>
        </p:blipFill>
        <p:spPr>
          <a:xfrm>
            <a:off x="4520490" y="545580"/>
            <a:ext cx="6067795" cy="1768995"/>
          </a:xfrm>
          <a:prstGeom prst="rect">
            <a:avLst/>
          </a:prstGeom>
        </p:spPr>
      </p:pic>
      <p:pic>
        <p:nvPicPr>
          <p:cNvPr id="6" name="Picture 5">
            <a:extLst>
              <a:ext uri="{FF2B5EF4-FFF2-40B4-BE49-F238E27FC236}">
                <a16:creationId xmlns:a16="http://schemas.microsoft.com/office/drawing/2014/main" id="{977AD01A-1C5B-6778-3950-642435FC0359}"/>
              </a:ext>
            </a:extLst>
          </p:cNvPr>
          <p:cNvPicPr>
            <a:picLocks noChangeAspect="1"/>
          </p:cNvPicPr>
          <p:nvPr/>
        </p:nvPicPr>
        <p:blipFill>
          <a:blip r:embed="rId3"/>
          <a:stretch>
            <a:fillRect/>
          </a:stretch>
        </p:blipFill>
        <p:spPr>
          <a:xfrm>
            <a:off x="4525104" y="2380994"/>
            <a:ext cx="6063181" cy="2801701"/>
          </a:xfrm>
          <a:prstGeom prst="rect">
            <a:avLst/>
          </a:prstGeom>
        </p:spPr>
      </p:pic>
      <p:sp>
        <p:nvSpPr>
          <p:cNvPr id="8" name="TextBox 7">
            <a:extLst>
              <a:ext uri="{FF2B5EF4-FFF2-40B4-BE49-F238E27FC236}">
                <a16:creationId xmlns:a16="http://schemas.microsoft.com/office/drawing/2014/main" id="{E4F8C2F9-8DB8-D172-297E-1BEEDD570710}"/>
              </a:ext>
            </a:extLst>
          </p:cNvPr>
          <p:cNvSpPr txBox="1"/>
          <p:nvPr/>
        </p:nvSpPr>
        <p:spPr>
          <a:xfrm>
            <a:off x="-189017" y="1396312"/>
            <a:ext cx="4709507" cy="3693319"/>
          </a:xfrm>
          <a:prstGeom prst="rect">
            <a:avLst/>
          </a:prstGeom>
          <a:noFill/>
        </p:spPr>
        <p:txBody>
          <a:bodyPr wrap="square" rtlCol="0">
            <a:spAutoFit/>
          </a:bodyPr>
          <a:lstStyle/>
          <a:p>
            <a:pPr lvl="1"/>
            <a:r>
              <a:rPr lang="en-US" dirty="0">
                <a:solidFill>
                  <a:schemeClr val="bg1"/>
                </a:solidFill>
              </a:rPr>
              <a:t>New target design, </a:t>
            </a:r>
          </a:p>
          <a:p>
            <a:pPr marL="742950" lvl="1" indent="-285750">
              <a:buFont typeface="Arial" panose="020B0604020202020204" pitchFamily="34" charset="0"/>
              <a:buChar char="•"/>
            </a:pPr>
            <a:r>
              <a:rPr lang="en-US" dirty="0">
                <a:solidFill>
                  <a:schemeClr val="bg1"/>
                </a:solidFill>
              </a:rPr>
              <a:t>Tungsten as a target</a:t>
            </a:r>
          </a:p>
          <a:p>
            <a:pPr marL="1200150" lvl="2" indent="-285750">
              <a:buFont typeface="Arial" panose="020B0604020202020204" pitchFamily="34" charset="0"/>
              <a:buChar char="•"/>
            </a:pPr>
            <a:r>
              <a:rPr lang="en-US" dirty="0">
                <a:solidFill>
                  <a:schemeClr val="bg1"/>
                </a:solidFill>
              </a:rPr>
              <a:t>7 mm or 3.5 mm</a:t>
            </a:r>
          </a:p>
          <a:p>
            <a:pPr marL="742950" lvl="1" indent="-285750">
              <a:buFont typeface="Arial" panose="020B0604020202020204" pitchFamily="34" charset="0"/>
              <a:buChar char="•"/>
            </a:pPr>
            <a:r>
              <a:rPr lang="en-US" dirty="0">
                <a:solidFill>
                  <a:schemeClr val="bg1"/>
                </a:solidFill>
              </a:rPr>
              <a:t>High precision vertex detector</a:t>
            </a:r>
          </a:p>
          <a:p>
            <a:pPr marL="1200150" lvl="2" indent="-285750">
              <a:buFont typeface="Arial" panose="020B0604020202020204" pitchFamily="34" charset="0"/>
              <a:buChar char="•"/>
            </a:pPr>
            <a:r>
              <a:rPr lang="en-US" dirty="0">
                <a:solidFill>
                  <a:schemeClr val="bg1"/>
                </a:solidFill>
              </a:rPr>
              <a:t>Silicon strip modules of outer barrel tracker of CMS</a:t>
            </a:r>
          </a:p>
          <a:p>
            <a:pPr marL="1200150" lvl="2" indent="-285750">
              <a:buFont typeface="Arial" panose="020B0604020202020204" pitchFamily="34" charset="0"/>
              <a:buChar char="•"/>
            </a:pPr>
            <a:r>
              <a:rPr lang="en-US" dirty="0">
                <a:solidFill>
                  <a:schemeClr val="bg1"/>
                </a:solidFill>
              </a:rPr>
              <a:t>Pixel planes</a:t>
            </a:r>
          </a:p>
          <a:p>
            <a:pPr marL="742950" lvl="1" indent="-285750">
              <a:buFont typeface="Arial" panose="020B0604020202020204" pitchFamily="34" charset="0"/>
              <a:buChar char="•"/>
            </a:pPr>
            <a:r>
              <a:rPr lang="en-US" dirty="0">
                <a:solidFill>
                  <a:schemeClr val="bg1"/>
                </a:solidFill>
              </a:rPr>
              <a:t>Up to 2.6 to 1.7 tons with 100 to 130 </a:t>
            </a:r>
            <a:r>
              <a:rPr lang="en-US" dirty="0" err="1">
                <a:solidFill>
                  <a:schemeClr val="bg1"/>
                </a:solidFill>
              </a:rPr>
              <a:t>Tungsten+Scifi</a:t>
            </a:r>
            <a:r>
              <a:rPr lang="en-US" dirty="0">
                <a:solidFill>
                  <a:schemeClr val="bg1"/>
                </a:solidFill>
              </a:rPr>
              <a:t> layers</a:t>
            </a:r>
          </a:p>
          <a:p>
            <a:pPr marL="742950" lvl="1" indent="-285750">
              <a:buFont typeface="Arial" panose="020B0604020202020204" pitchFamily="34" charset="0"/>
              <a:buChar char="•"/>
            </a:pPr>
            <a:endParaRPr lang="en-US" dirty="0">
              <a:solidFill>
                <a:schemeClr val="bg1"/>
              </a:solidFill>
            </a:endParaRPr>
          </a:p>
          <a:p>
            <a:pPr marL="742950" lvl="1" indent="-285750">
              <a:buFont typeface="Arial" panose="020B0604020202020204" pitchFamily="34" charset="0"/>
              <a:buChar char="•"/>
            </a:pPr>
            <a:endParaRPr lang="en-US" dirty="0">
              <a:solidFill>
                <a:schemeClr val="bg1"/>
              </a:solidFill>
            </a:endParaRPr>
          </a:p>
          <a:p>
            <a:pPr marL="1200150" lvl="2" indent="-285750">
              <a:buFont typeface="Arial" panose="020B0604020202020204" pitchFamily="34" charset="0"/>
              <a:buChar char="•"/>
            </a:pPr>
            <a:endParaRPr lang="en-US" dirty="0">
              <a:solidFill>
                <a:schemeClr val="bg1"/>
              </a:solidFill>
            </a:endParaRPr>
          </a:p>
          <a:p>
            <a:pPr lvl="2"/>
            <a:endParaRPr lang="en-US" dirty="0">
              <a:solidFill>
                <a:schemeClr val="bg1"/>
              </a:solidFill>
            </a:endParaRPr>
          </a:p>
        </p:txBody>
      </p:sp>
      <p:sp>
        <p:nvSpPr>
          <p:cNvPr id="9" name="Rectangle 8">
            <a:extLst>
              <a:ext uri="{FF2B5EF4-FFF2-40B4-BE49-F238E27FC236}">
                <a16:creationId xmlns:a16="http://schemas.microsoft.com/office/drawing/2014/main" id="{AD9FCB8B-CDA1-A82E-098A-CFEA2FE48413}"/>
              </a:ext>
            </a:extLst>
          </p:cNvPr>
          <p:cNvSpPr/>
          <p:nvPr/>
        </p:nvSpPr>
        <p:spPr>
          <a:xfrm>
            <a:off x="4520490" y="545580"/>
            <a:ext cx="3580523" cy="1768995"/>
          </a:xfrm>
          <a:prstGeom prst="rect">
            <a:avLst/>
          </a:prstGeom>
          <a:solidFill>
            <a:srgbClr val="FFFF00">
              <a:alpha val="13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2BDA9FC-0856-1A07-ED1D-7F9F1BD4D818}"/>
              </a:ext>
            </a:extLst>
          </p:cNvPr>
          <p:cNvSpPr txBox="1"/>
          <p:nvPr/>
        </p:nvSpPr>
        <p:spPr>
          <a:xfrm>
            <a:off x="5695807" y="2011662"/>
            <a:ext cx="1001172" cy="369332"/>
          </a:xfrm>
          <a:prstGeom prst="rect">
            <a:avLst/>
          </a:prstGeom>
          <a:noFill/>
        </p:spPr>
        <p:txBody>
          <a:bodyPr wrap="none" rtlCol="0">
            <a:spAutoFit/>
          </a:bodyPr>
          <a:lstStyle/>
          <a:p>
            <a:r>
              <a:rPr lang="en-US" dirty="0"/>
              <a:t>Option 1</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891281D-E7F8-0928-8B8D-EA9B4A5F0EA2}"/>
                  </a:ext>
                </a:extLst>
              </p:cNvPr>
              <p:cNvSpPr txBox="1"/>
              <p:nvPr/>
            </p:nvSpPr>
            <p:spPr>
              <a:xfrm>
                <a:off x="336119" y="5678753"/>
                <a:ext cx="9376349" cy="369332"/>
              </a:xfrm>
              <a:prstGeom prst="rect">
                <a:avLst/>
              </a:prstGeom>
              <a:noFill/>
            </p:spPr>
            <p:txBody>
              <a:bodyPr wrap="none" rtlCol="0">
                <a:spAutoFit/>
              </a:bodyPr>
              <a:lstStyle/>
              <a:p>
                <a:r>
                  <a:rPr lang="en-US" dirty="0">
                    <a:solidFill>
                      <a:schemeClr val="bg1">
                        <a:lumMod val="95000"/>
                      </a:schemeClr>
                    </a:solidFill>
                  </a:rPr>
                  <a:t>Discussion within </a:t>
                </a:r>
                <a:r>
                  <a:rPr lang="en-US" b="1" dirty="0">
                    <a:solidFill>
                      <a:srgbClr val="FF0000"/>
                    </a:solidFill>
                  </a:rPr>
                  <a:t>FASER/FASER</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𝝂</m:t>
                    </m:r>
                  </m:oMath>
                </a14:m>
                <a:r>
                  <a:rPr lang="en-US" b="1" dirty="0">
                    <a:solidFill>
                      <a:srgbClr val="FF0000"/>
                    </a:solidFill>
                  </a:rPr>
                  <a:t> </a:t>
                </a:r>
                <a:r>
                  <a:rPr lang="en-US" dirty="0">
                    <a:solidFill>
                      <a:schemeClr val="bg1">
                        <a:lumMod val="95000"/>
                      </a:schemeClr>
                    </a:solidFill>
                  </a:rPr>
                  <a:t>is ongoing on possible upgrade of neutrino detector </a:t>
                </a:r>
                <a:r>
                  <a:rPr lang="en-US" b="1" dirty="0">
                    <a:solidFill>
                      <a:srgbClr val="FF0000"/>
                    </a:solidFill>
                  </a:rPr>
                  <a:t>at LHC Run4 </a:t>
                </a:r>
              </a:p>
            </p:txBody>
          </p:sp>
        </mc:Choice>
        <mc:Fallback xmlns="">
          <p:sp>
            <p:nvSpPr>
              <p:cNvPr id="11" name="TextBox 10">
                <a:extLst>
                  <a:ext uri="{FF2B5EF4-FFF2-40B4-BE49-F238E27FC236}">
                    <a16:creationId xmlns:a16="http://schemas.microsoft.com/office/drawing/2014/main" id="{0891281D-E7F8-0928-8B8D-EA9B4A5F0EA2}"/>
                  </a:ext>
                </a:extLst>
              </p:cNvPr>
              <p:cNvSpPr txBox="1">
                <a:spLocks noRot="1" noChangeAspect="1" noMove="1" noResize="1" noEditPoints="1" noAdjustHandles="1" noChangeArrowheads="1" noChangeShapeType="1" noTextEdit="1"/>
              </p:cNvSpPr>
              <p:nvPr/>
            </p:nvSpPr>
            <p:spPr>
              <a:xfrm>
                <a:off x="336119" y="5678753"/>
                <a:ext cx="9376349" cy="369332"/>
              </a:xfrm>
              <a:prstGeom prst="rect">
                <a:avLst/>
              </a:prstGeom>
              <a:blipFill>
                <a:blip r:embed="rId4"/>
                <a:stretch>
                  <a:fillRect l="-541" t="-10000" r="-271" b="-23333"/>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6BF8FA6D-815E-1F69-7587-8F3DB4C1EE07}"/>
              </a:ext>
            </a:extLst>
          </p:cNvPr>
          <p:cNvSpPr txBox="1"/>
          <p:nvPr/>
        </p:nvSpPr>
        <p:spPr>
          <a:xfrm>
            <a:off x="336119" y="4195603"/>
            <a:ext cx="3118161" cy="338554"/>
          </a:xfrm>
          <a:prstGeom prst="rect">
            <a:avLst/>
          </a:prstGeom>
          <a:noFill/>
        </p:spPr>
        <p:txBody>
          <a:bodyPr wrap="none" rtlCol="0">
            <a:spAutoFit/>
          </a:bodyPr>
          <a:lstStyle/>
          <a:p>
            <a:r>
              <a:rPr lang="en-US" sz="1600" dirty="0" err="1">
                <a:solidFill>
                  <a:srgbClr val="00B050"/>
                </a:solidFill>
                <a:hlinkClick r:id="rId5"/>
              </a:rPr>
              <a:t>AdvSND</a:t>
            </a:r>
            <a:r>
              <a:rPr lang="en-US" sz="1600" dirty="0">
                <a:solidFill>
                  <a:srgbClr val="00B050"/>
                </a:solidFill>
                <a:hlinkClick r:id="rId5"/>
              </a:rPr>
              <a:t> Coll. CERN-LHCC-2024-007</a:t>
            </a:r>
            <a:endParaRPr lang="en-US" sz="1600" dirty="0">
              <a:solidFill>
                <a:srgbClr val="00B050"/>
              </a:solidFill>
            </a:endParaRPr>
          </a:p>
        </p:txBody>
      </p:sp>
    </p:spTree>
    <p:extLst>
      <p:ext uri="{BB962C8B-B14F-4D97-AF65-F5344CB8AC3E}">
        <p14:creationId xmlns:p14="http://schemas.microsoft.com/office/powerpoint/2010/main" val="1861438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37</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CC631377-19A6-13C3-1B4E-62A098F8F8A2}"/>
              </a:ext>
            </a:extLst>
          </p:cNvPr>
          <p:cNvPicPr>
            <a:picLocks noChangeAspect="1"/>
          </p:cNvPicPr>
          <p:nvPr/>
        </p:nvPicPr>
        <p:blipFill>
          <a:blip r:embed="rId2"/>
          <a:stretch>
            <a:fillRect/>
          </a:stretch>
        </p:blipFill>
        <p:spPr>
          <a:xfrm>
            <a:off x="1336416" y="659742"/>
            <a:ext cx="7511204" cy="3421037"/>
          </a:xfrm>
          <a:prstGeom prst="rect">
            <a:avLst/>
          </a:prstGeom>
        </p:spPr>
      </p:pic>
      <p:sp>
        <p:nvSpPr>
          <p:cNvPr id="9" name="TextBox 8">
            <a:extLst>
              <a:ext uri="{FF2B5EF4-FFF2-40B4-BE49-F238E27FC236}">
                <a16:creationId xmlns:a16="http://schemas.microsoft.com/office/drawing/2014/main" id="{88FC6F2D-F13A-D916-50AA-0179CDAA7FC1}"/>
              </a:ext>
            </a:extLst>
          </p:cNvPr>
          <p:cNvSpPr txBox="1"/>
          <p:nvPr/>
        </p:nvSpPr>
        <p:spPr>
          <a:xfrm>
            <a:off x="1537895" y="3711447"/>
            <a:ext cx="5411856" cy="369332"/>
          </a:xfrm>
          <a:prstGeom prst="rect">
            <a:avLst/>
          </a:prstGeom>
          <a:noFill/>
        </p:spPr>
        <p:txBody>
          <a:bodyPr wrap="square">
            <a:spAutoFit/>
          </a:bodyPr>
          <a:lstStyle/>
          <a:p>
            <a:r>
              <a:rPr lang="en-US" dirty="0">
                <a:hlinkClick r:id="rId3"/>
              </a:rPr>
              <a:t>arXiv:2108.05370v2</a:t>
            </a:r>
            <a:endParaRPr lang="en-US" dirty="0"/>
          </a:p>
        </p:txBody>
      </p:sp>
      <p:sp>
        <p:nvSpPr>
          <p:cNvPr id="10" name="TextBox 9">
            <a:extLst>
              <a:ext uri="{FF2B5EF4-FFF2-40B4-BE49-F238E27FC236}">
                <a16:creationId xmlns:a16="http://schemas.microsoft.com/office/drawing/2014/main" id="{DDC542E7-033E-9048-9515-ACF306D8E08E}"/>
              </a:ext>
            </a:extLst>
          </p:cNvPr>
          <p:cNvSpPr txBox="1"/>
          <p:nvPr/>
        </p:nvSpPr>
        <p:spPr>
          <a:xfrm>
            <a:off x="133664" y="136522"/>
            <a:ext cx="6630854" cy="523220"/>
          </a:xfrm>
          <a:prstGeom prst="rect">
            <a:avLst/>
          </a:prstGeom>
          <a:noFill/>
        </p:spPr>
        <p:txBody>
          <a:bodyPr wrap="none" rtlCol="0">
            <a:spAutoFit/>
          </a:bodyPr>
          <a:lstStyle/>
          <a:p>
            <a:r>
              <a:rPr lang="en-US" sz="2800" dirty="0">
                <a:solidFill>
                  <a:srgbClr val="FF0000"/>
                </a:solidFill>
              </a:rPr>
              <a:t>High energy neutrino distribution at the LHC</a:t>
            </a:r>
          </a:p>
        </p:txBody>
      </p:sp>
      <p:pic>
        <p:nvPicPr>
          <p:cNvPr id="13" name="Picture 12">
            <a:extLst>
              <a:ext uri="{FF2B5EF4-FFF2-40B4-BE49-F238E27FC236}">
                <a16:creationId xmlns:a16="http://schemas.microsoft.com/office/drawing/2014/main" id="{AB3E970F-A950-CE06-A8B6-78B2FB173421}"/>
              </a:ext>
            </a:extLst>
          </p:cNvPr>
          <p:cNvPicPr>
            <a:picLocks noChangeAspect="1"/>
          </p:cNvPicPr>
          <p:nvPr/>
        </p:nvPicPr>
        <p:blipFill>
          <a:blip r:embed="rId4"/>
          <a:stretch>
            <a:fillRect/>
          </a:stretch>
        </p:blipFill>
        <p:spPr>
          <a:xfrm>
            <a:off x="4356342" y="4167723"/>
            <a:ext cx="2733169" cy="2103120"/>
          </a:xfrm>
          <a:prstGeom prst="rect">
            <a:avLst/>
          </a:prstGeom>
        </p:spPr>
      </p:pic>
      <p:pic>
        <p:nvPicPr>
          <p:cNvPr id="14" name="Picture 13">
            <a:extLst>
              <a:ext uri="{FF2B5EF4-FFF2-40B4-BE49-F238E27FC236}">
                <a16:creationId xmlns:a16="http://schemas.microsoft.com/office/drawing/2014/main" id="{1E6991BB-D07F-7BC8-37E2-0E411EFE2FA0}"/>
              </a:ext>
            </a:extLst>
          </p:cNvPr>
          <p:cNvPicPr>
            <a:picLocks noChangeAspect="1"/>
          </p:cNvPicPr>
          <p:nvPr/>
        </p:nvPicPr>
        <p:blipFill>
          <a:blip r:embed="rId5"/>
          <a:stretch>
            <a:fillRect/>
          </a:stretch>
        </p:blipFill>
        <p:spPr>
          <a:xfrm>
            <a:off x="1377375" y="4154765"/>
            <a:ext cx="2792378" cy="2103120"/>
          </a:xfrm>
          <a:prstGeom prst="rect">
            <a:avLst/>
          </a:prstGeom>
        </p:spPr>
      </p:pic>
      <p:pic>
        <p:nvPicPr>
          <p:cNvPr id="17" name="Picture 16">
            <a:extLst>
              <a:ext uri="{FF2B5EF4-FFF2-40B4-BE49-F238E27FC236}">
                <a16:creationId xmlns:a16="http://schemas.microsoft.com/office/drawing/2014/main" id="{5F7D9F48-3EC4-F0DB-9B8B-B78F30706C0C}"/>
              </a:ext>
            </a:extLst>
          </p:cNvPr>
          <p:cNvPicPr>
            <a:picLocks noChangeAspect="1"/>
          </p:cNvPicPr>
          <p:nvPr/>
        </p:nvPicPr>
        <p:blipFill>
          <a:blip r:embed="rId6"/>
          <a:stretch>
            <a:fillRect/>
          </a:stretch>
        </p:blipFill>
        <p:spPr>
          <a:xfrm>
            <a:off x="7336715" y="4167724"/>
            <a:ext cx="2712132" cy="2103120"/>
          </a:xfrm>
          <a:prstGeom prst="rect">
            <a:avLst/>
          </a:prstGeom>
        </p:spPr>
      </p:pic>
      <p:sp>
        <p:nvSpPr>
          <p:cNvPr id="18" name="TextBox 17">
            <a:extLst>
              <a:ext uri="{FF2B5EF4-FFF2-40B4-BE49-F238E27FC236}">
                <a16:creationId xmlns:a16="http://schemas.microsoft.com/office/drawing/2014/main" id="{51542F51-600C-DCEC-3F57-B375FD294361}"/>
              </a:ext>
            </a:extLst>
          </p:cNvPr>
          <p:cNvSpPr txBox="1"/>
          <p:nvPr/>
        </p:nvSpPr>
        <p:spPr>
          <a:xfrm>
            <a:off x="1267116" y="6184645"/>
            <a:ext cx="4197795" cy="369332"/>
          </a:xfrm>
          <a:prstGeom prst="rect">
            <a:avLst/>
          </a:prstGeom>
          <a:noFill/>
        </p:spPr>
        <p:txBody>
          <a:bodyPr wrap="square">
            <a:spAutoFit/>
          </a:bodyPr>
          <a:lstStyle/>
          <a:p>
            <a:r>
              <a:rPr lang="en-US" dirty="0">
                <a:solidFill>
                  <a:srgbClr val="00B050"/>
                </a:solidFill>
                <a:hlinkClick r:id="rId7"/>
              </a:rPr>
              <a:t>FASER Coll. arXiv:2402.13318</a:t>
            </a:r>
            <a:endParaRPr lang="en-US" dirty="0"/>
          </a:p>
        </p:txBody>
      </p:sp>
    </p:spTree>
    <p:extLst>
      <p:ext uri="{BB962C8B-B14F-4D97-AF65-F5344CB8AC3E}">
        <p14:creationId xmlns:p14="http://schemas.microsoft.com/office/powerpoint/2010/main" val="3893533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38</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01824418-1865-2E31-F9FA-5F5F0A8677B5}"/>
              </a:ext>
            </a:extLst>
          </p:cNvPr>
          <p:cNvPicPr>
            <a:picLocks noChangeAspect="1"/>
          </p:cNvPicPr>
          <p:nvPr/>
        </p:nvPicPr>
        <p:blipFill>
          <a:blip r:embed="rId2"/>
          <a:stretch>
            <a:fillRect/>
          </a:stretch>
        </p:blipFill>
        <p:spPr>
          <a:xfrm>
            <a:off x="1333500" y="659742"/>
            <a:ext cx="8802287" cy="3052737"/>
          </a:xfrm>
          <a:prstGeom prst="rect">
            <a:avLst/>
          </a:prstGeom>
        </p:spPr>
      </p:pic>
      <p:sp>
        <p:nvSpPr>
          <p:cNvPr id="6" name="TextBox 5">
            <a:extLst>
              <a:ext uri="{FF2B5EF4-FFF2-40B4-BE49-F238E27FC236}">
                <a16:creationId xmlns:a16="http://schemas.microsoft.com/office/drawing/2014/main" id="{937D2447-AC4C-1DC2-56CA-BC415CAF268A}"/>
              </a:ext>
            </a:extLst>
          </p:cNvPr>
          <p:cNvSpPr txBox="1"/>
          <p:nvPr/>
        </p:nvSpPr>
        <p:spPr>
          <a:xfrm>
            <a:off x="444500" y="136522"/>
            <a:ext cx="3487558" cy="523220"/>
          </a:xfrm>
          <a:prstGeom prst="rect">
            <a:avLst/>
          </a:prstGeom>
          <a:noFill/>
        </p:spPr>
        <p:txBody>
          <a:bodyPr wrap="none" rtlCol="0">
            <a:spAutoFit/>
          </a:bodyPr>
          <a:lstStyle/>
          <a:p>
            <a:r>
              <a:rPr lang="en-US" sz="2800" b="1" dirty="0">
                <a:solidFill>
                  <a:srgbClr val="FF0000"/>
                </a:solidFill>
              </a:rPr>
              <a:t>FPF physics snapshoot</a:t>
            </a:r>
          </a:p>
        </p:txBody>
      </p:sp>
      <p:pic>
        <p:nvPicPr>
          <p:cNvPr id="8" name="Picture 7">
            <a:extLst>
              <a:ext uri="{FF2B5EF4-FFF2-40B4-BE49-F238E27FC236}">
                <a16:creationId xmlns:a16="http://schemas.microsoft.com/office/drawing/2014/main" id="{C290BAFA-A716-BB93-9F32-75B583C728DE}"/>
              </a:ext>
            </a:extLst>
          </p:cNvPr>
          <p:cNvPicPr>
            <a:picLocks noChangeAspect="1"/>
          </p:cNvPicPr>
          <p:nvPr/>
        </p:nvPicPr>
        <p:blipFill>
          <a:blip r:embed="rId3"/>
          <a:stretch>
            <a:fillRect/>
          </a:stretch>
        </p:blipFill>
        <p:spPr>
          <a:xfrm>
            <a:off x="2371525" y="3778176"/>
            <a:ext cx="6726236" cy="2512480"/>
          </a:xfrm>
          <a:prstGeom prst="rect">
            <a:avLst/>
          </a:prstGeom>
        </p:spPr>
      </p:pic>
    </p:spTree>
    <p:extLst>
      <p:ext uri="{BB962C8B-B14F-4D97-AF65-F5344CB8AC3E}">
        <p14:creationId xmlns:p14="http://schemas.microsoft.com/office/powerpoint/2010/main" val="1630460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3</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5" name="TextBox 4">
            <a:extLst>
              <a:ext uri="{FF2B5EF4-FFF2-40B4-BE49-F238E27FC236}">
                <a16:creationId xmlns:a16="http://schemas.microsoft.com/office/drawing/2014/main" id="{1EB3256C-FA98-878A-1923-C2C2C16ACF31}"/>
              </a:ext>
            </a:extLst>
          </p:cNvPr>
          <p:cNvSpPr txBox="1"/>
          <p:nvPr/>
        </p:nvSpPr>
        <p:spPr>
          <a:xfrm>
            <a:off x="189767" y="112413"/>
            <a:ext cx="7837980" cy="523220"/>
          </a:xfrm>
          <a:prstGeom prst="rect">
            <a:avLst/>
          </a:prstGeom>
          <a:noFill/>
        </p:spPr>
        <p:txBody>
          <a:bodyPr wrap="none" rtlCol="0">
            <a:spAutoFit/>
          </a:bodyPr>
          <a:lstStyle/>
          <a:p>
            <a:r>
              <a:rPr lang="en-US" sz="2800" b="1" dirty="0">
                <a:solidFill>
                  <a:srgbClr val="FF0000"/>
                </a:solidFill>
              </a:rPr>
              <a:t>Physics potential:</a:t>
            </a:r>
            <a:r>
              <a:rPr lang="en-US" sz="2800" b="1" dirty="0">
                <a:solidFill>
                  <a:srgbClr val="00B0F0"/>
                </a:solidFill>
              </a:rPr>
              <a:t> high energy neutrino interactions</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8AF5D0B-4C9A-4228-7FD5-B5F837F3937A}"/>
                  </a:ext>
                </a:extLst>
              </p:cNvPr>
              <p:cNvSpPr txBox="1"/>
              <p:nvPr/>
            </p:nvSpPr>
            <p:spPr>
              <a:xfrm>
                <a:off x="293688" y="631282"/>
                <a:ext cx="8367712" cy="3906390"/>
              </a:xfrm>
              <a:prstGeom prst="rect">
                <a:avLst/>
              </a:prstGeom>
              <a:noFill/>
            </p:spPr>
            <p:txBody>
              <a:bodyPr wrap="square">
                <a:spAutoFit/>
              </a:bodyPr>
              <a:lstStyle/>
              <a:p>
                <a:pPr marL="342900" indent="-342900">
                  <a:buFont typeface="Arial" panose="020B0604020202020204" pitchFamily="34" charset="0"/>
                  <a:buChar char="•"/>
                </a:pPr>
                <a:r>
                  <a:rPr lang="en-US" dirty="0">
                    <a:solidFill>
                      <a:schemeClr val="bg1"/>
                    </a:solidFill>
                    <a:cs typeface="Arial" panose="020B0604020202020204" pitchFamily="34" charset="0"/>
                  </a:rPr>
                  <a:t>Cross section measurements of different flavor at </a:t>
                </a:r>
                <a:r>
                  <a:rPr lang="en-US" dirty="0" err="1">
                    <a:solidFill>
                      <a:schemeClr val="bg1"/>
                    </a:solidFill>
                    <a:cs typeface="Arial" panose="020B0604020202020204" pitchFamily="34" charset="0"/>
                  </a:rPr>
                  <a:t>TeV</a:t>
                </a:r>
                <a:r>
                  <a:rPr lang="en-US" dirty="0">
                    <a:solidFill>
                      <a:schemeClr val="bg1"/>
                    </a:solidFill>
                    <a:cs typeface="Arial" panose="020B0604020202020204" pitchFamily="34" charset="0"/>
                  </a:rPr>
                  <a:t> energies. </a:t>
                </a:r>
              </a:p>
              <a:p>
                <a:r>
                  <a:rPr lang="en-US" sz="1400" dirty="0">
                    <a:solidFill>
                      <a:srgbClr val="00B050"/>
                    </a:solidFill>
                    <a:cs typeface="Arial" panose="020B0604020202020204" pitchFamily="34" charset="0"/>
                  </a:rPr>
                  <a:t>FASER Collaboration, </a:t>
                </a:r>
                <a:r>
                  <a:rPr lang="en-US" sz="1400" dirty="0">
                    <a:solidFill>
                      <a:srgbClr val="00B050"/>
                    </a:solidFill>
                    <a:cs typeface="Arial" panose="020B0604020202020204" pitchFamily="34" charset="0"/>
                    <a:hlinkClick r:id="rId3"/>
                  </a:rPr>
                  <a:t>Eur. Phys. J. C 80 (2020) 61, arXiv:1908.02310 </a:t>
                </a:r>
                <a:endParaRPr lang="en-US" sz="1400" dirty="0">
                  <a:solidFill>
                    <a:srgbClr val="00B050"/>
                  </a:solidFill>
                  <a:cs typeface="Arial" panose="020B0604020202020204" pitchFamily="34" charset="0"/>
                </a:endParaRPr>
              </a:p>
              <a:p>
                <a:r>
                  <a:rPr lang="en-US" sz="1400" dirty="0">
                    <a:solidFill>
                      <a:srgbClr val="00B050"/>
                    </a:solidFill>
                    <a:cs typeface="Arial" panose="020B0604020202020204" pitchFamily="34" charset="0"/>
                  </a:rPr>
                  <a:t>SND Collaboration, </a:t>
                </a:r>
                <a:r>
                  <a:rPr lang="en-US" sz="1400" dirty="0">
                    <a:solidFill>
                      <a:srgbClr val="00B050"/>
                    </a:solidFill>
                    <a:hlinkClick r:id="rId4"/>
                  </a:rPr>
                  <a:t>CERN-LHCC-2021-003 / LHCC-P-016</a:t>
                </a:r>
                <a:endParaRPr lang="en-US" sz="1400" dirty="0">
                  <a:solidFill>
                    <a:srgbClr val="00B050"/>
                  </a:solidFill>
                  <a:cs typeface="Arial" panose="020B0604020202020204" pitchFamily="34" charset="0"/>
                </a:endParaRPr>
              </a:p>
              <a:p>
                <a:pPr marL="342900" indent="-342900">
                  <a:buFont typeface="Arial" panose="020B0604020202020204" pitchFamily="34" charset="0"/>
                  <a:buChar char="•"/>
                </a:pPr>
                <a:r>
                  <a:rPr lang="en-US" dirty="0">
                    <a:solidFill>
                      <a:schemeClr val="bg1"/>
                    </a:solidFill>
                    <a:cs typeface="Arial" panose="020B0604020202020204" pitchFamily="34" charset="0"/>
                  </a:rPr>
                  <a:t>Test lepton </a:t>
                </a:r>
                <a:r>
                  <a:rPr lang="en-US" dirty="0" err="1">
                    <a:solidFill>
                      <a:schemeClr val="bg1"/>
                    </a:solidFill>
                    <a:cs typeface="Arial" panose="020B0604020202020204" pitchFamily="34" charset="0"/>
                  </a:rPr>
                  <a:t>flavour</a:t>
                </a:r>
                <a:r>
                  <a:rPr lang="en-US" dirty="0">
                    <a:solidFill>
                      <a:schemeClr val="bg1"/>
                    </a:solidFill>
                    <a:cs typeface="Arial" panose="020B0604020202020204" pitchFamily="34" charset="0"/>
                  </a:rPr>
                  <a:t> universality in neutrino interactions by comparing cross-sections</a:t>
                </a:r>
              </a:p>
              <a:p>
                <a:pPr marL="342900" indent="-342900">
                  <a:buFont typeface="Arial" panose="020B0604020202020204" pitchFamily="34" charset="0"/>
                  <a:buChar char="•"/>
                </a:pPr>
                <a:r>
                  <a:rPr lang="en-US" dirty="0">
                    <a:solidFill>
                      <a:schemeClr val="bg1"/>
                    </a:solidFill>
                    <a:cs typeface="Arial" panose="020B0604020202020204" pitchFamily="34" charset="0"/>
                  </a:rPr>
                  <a:t>Neutrino CC interaction with charm production (𝜈𝑠→𝑙𝑐):</a:t>
                </a:r>
              </a:p>
              <a:p>
                <a:pPr marL="742950" lvl="1" indent="-285750">
                  <a:buFont typeface="Arial" panose="020B0604020202020204" pitchFamily="34" charset="0"/>
                  <a:buChar char="•"/>
                </a:pPr>
                <a:r>
                  <a:rPr lang="en-US" dirty="0">
                    <a:solidFill>
                      <a:schemeClr val="bg1"/>
                    </a:solidFill>
                    <a:cs typeface="Arial" panose="020B0604020202020204" pitchFamily="34" charset="0"/>
                  </a:rPr>
                  <a:t>Study the strange quark content: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𝑟</m:t>
                        </m:r>
                      </m:e>
                      <m:sub>
                        <m:r>
                          <a:rPr lang="en-US" b="0" i="1" smtClean="0">
                            <a:solidFill>
                              <a:schemeClr val="bg1"/>
                            </a:solidFill>
                            <a:latin typeface="Cambria Math" panose="02040503050406030204" pitchFamily="18" charset="0"/>
                          </a:rPr>
                          <m:t>𝑠</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𝑠</m:t>
                        </m:r>
                        <m:r>
                          <a:rPr lang="en-US" b="0" i="1" smtClean="0">
                            <a:solidFill>
                              <a:schemeClr val="bg1"/>
                            </a:solidFill>
                            <a:latin typeface="Cambria Math" panose="02040503050406030204" pitchFamily="18" charset="0"/>
                          </a:rPr>
                          <m:t>+</m:t>
                        </m:r>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𝑠</m:t>
                            </m:r>
                          </m:e>
                        </m:acc>
                      </m:num>
                      <m:den>
                        <m:r>
                          <a:rPr lang="en-US" b="0" i="1" smtClean="0">
                            <a:solidFill>
                              <a:schemeClr val="bg1"/>
                            </a:solidFill>
                            <a:latin typeface="Cambria Math" panose="02040503050406030204" pitchFamily="18" charset="0"/>
                          </a:rPr>
                          <m:t>2</m:t>
                        </m:r>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𝑑</m:t>
                            </m:r>
                          </m:e>
                        </m:acc>
                      </m:den>
                    </m:f>
                  </m:oMath>
                </a14:m>
                <a:endParaRPr lang="en-US" dirty="0">
                  <a:solidFill>
                    <a:schemeClr val="bg1"/>
                  </a:solidFill>
                  <a:cs typeface="Arial" panose="020B0604020202020204" pitchFamily="34" charset="0"/>
                </a:endParaRPr>
              </a:p>
              <a:p>
                <a:pPr marL="742950" lvl="1" indent="-285750">
                  <a:buFont typeface="Arial" panose="020B0604020202020204" pitchFamily="34" charset="0"/>
                  <a:buChar char="•"/>
                </a:pPr>
                <a:r>
                  <a:rPr lang="en-US" dirty="0">
                    <a:solidFill>
                      <a:schemeClr val="bg1"/>
                    </a:solidFill>
                    <a:cs typeface="Arial" panose="020B0604020202020204" pitchFamily="34" charset="0"/>
                  </a:rPr>
                  <a:t>Probe inconsistency between the predictions and the LHC data</a:t>
                </a:r>
              </a:p>
              <a:p>
                <a:pPr lvl="1"/>
                <a:r>
                  <a:rPr lang="en-US" dirty="0">
                    <a:solidFill>
                      <a:schemeClr val="bg1"/>
                    </a:solidFill>
                    <a:cs typeface="Arial" panose="020B0604020202020204" pitchFamily="34" charset="0"/>
                  </a:rPr>
                  <a:t>      </a:t>
                </a:r>
                <a:r>
                  <a:rPr lang="en-US" sz="1400" dirty="0">
                    <a:solidFill>
                      <a:srgbClr val="00B050"/>
                    </a:solidFill>
                    <a:cs typeface="Arial" panose="020B0604020202020204" pitchFamily="34" charset="0"/>
                    <a:hlinkClick r:id="rId5"/>
                  </a:rPr>
                  <a:t>Eur. Phys. J. C77 (2017) 367 </a:t>
                </a:r>
                <a:endParaRPr lang="en-US" sz="1400" dirty="0">
                  <a:solidFill>
                    <a:schemeClr val="bg1"/>
                  </a:solidFill>
                  <a:effectLst/>
                  <a:cs typeface="Arial" panose="020B0604020202020204" pitchFamily="34" charset="0"/>
                </a:endParaRPr>
              </a:p>
              <a:p>
                <a:pPr marL="800100" lvl="1" indent="-342900">
                  <a:buFont typeface="Arial" panose="020B0604020202020204" pitchFamily="34" charset="0"/>
                  <a:buChar char="•"/>
                </a:pPr>
                <a:r>
                  <a:rPr lang="en-US" dirty="0">
                    <a:solidFill>
                      <a:schemeClr val="bg1"/>
                    </a:solidFill>
                    <a:cs typeface="Arial" panose="020B0604020202020204" pitchFamily="34" charset="0"/>
                  </a:rPr>
                  <a:t>to date no charmed hadron observed in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𝜈</m:t>
                        </m:r>
                      </m:e>
                      <m:sub>
                        <m:r>
                          <a:rPr lang="en-US" b="0" i="1" smtClean="0">
                            <a:solidFill>
                              <a:schemeClr val="bg1"/>
                            </a:solidFill>
                            <a:latin typeface="Cambria Math" panose="02040503050406030204" pitchFamily="18" charset="0"/>
                          </a:rPr>
                          <m:t>𝑒</m:t>
                        </m:r>
                      </m:sub>
                    </m:sSub>
                    <m:r>
                      <a:rPr lang="en-US" b="0" i="1" smtClean="0">
                        <a:solidFill>
                          <a:schemeClr val="bg1"/>
                        </a:solidFill>
                        <a:latin typeface="Cambria Math" panose="02040503050406030204" pitchFamily="18" charset="0"/>
                      </a:rPr>
                      <m:t>𝐶𝐶</m:t>
                    </m:r>
                  </m:oMath>
                </a14:m>
                <a:r>
                  <a:rPr lang="en-US" dirty="0">
                    <a:solidFill>
                      <a:schemeClr val="bg1"/>
                    </a:solidFill>
                    <a:cs typeface="Arial" panose="020B0604020202020204" pitchFamily="34" charset="0"/>
                  </a:rPr>
                  <a:t> interactions</a:t>
                </a:r>
              </a:p>
              <a:p>
                <a:pPr marL="342900" indent="-342900">
                  <a:buFont typeface="Arial" panose="020B0604020202020204" pitchFamily="34" charset="0"/>
                  <a:buChar char="•"/>
                </a:pPr>
                <a:r>
                  <a:rPr lang="en-US" dirty="0">
                    <a:solidFill>
                      <a:schemeClr val="bg1"/>
                    </a:solidFill>
                    <a:cs typeface="Arial" panose="020B0604020202020204" pitchFamily="34" charset="0"/>
                  </a:rPr>
                  <a:t>Search for anomalous b-quark production in neutrino interactions</a:t>
                </a:r>
              </a:p>
              <a:p>
                <a:pPr marL="342900" indent="-342900">
                  <a:buFont typeface="Arial" panose="020B0604020202020204" pitchFamily="34" charset="0"/>
                  <a:buChar char="•"/>
                </a:pPr>
                <a:r>
                  <a:rPr lang="en-US" dirty="0">
                    <a:solidFill>
                      <a:schemeClr val="bg1"/>
                    </a:solidFill>
                    <a:cs typeface="Arial" panose="020B0604020202020204" pitchFamily="34" charset="0"/>
                  </a:rPr>
                  <a:t>Neutrino NC measurements could constrain neutrino non-standard interactions.     </a:t>
                </a:r>
                <a:r>
                  <a:rPr lang="en-US" sz="1400" dirty="0">
                    <a:solidFill>
                      <a:srgbClr val="00B050"/>
                    </a:solidFill>
                    <a:cs typeface="Arial" panose="020B0604020202020204" pitchFamily="34" charset="0"/>
                  </a:rPr>
                  <a:t>A. Ismail, R.M. Abraham, F. Kling ,</a:t>
                </a:r>
                <a:r>
                  <a:rPr lang="en-US" sz="1400" dirty="0">
                    <a:solidFill>
                      <a:srgbClr val="00B050"/>
                    </a:solidFill>
                    <a:cs typeface="Arial" panose="020B0604020202020204" pitchFamily="34" charset="0"/>
                    <a:hlinkClick r:id="rId6"/>
                  </a:rPr>
                  <a:t>Phys. Rev. D 103, 056014 (2021), arXiv:2012.10500 </a:t>
                </a:r>
                <a:endParaRPr lang="en-US" sz="1400" dirty="0">
                  <a:solidFill>
                    <a:schemeClr val="bg1"/>
                  </a:solidFill>
                  <a:cs typeface="Arial" panose="020B0604020202020204" pitchFamily="34" charset="0"/>
                </a:endParaRPr>
              </a:p>
              <a:p>
                <a:pPr marL="342900" indent="-342900">
                  <a:buFont typeface="Arial" panose="020B0604020202020204" pitchFamily="34" charset="0"/>
                  <a:buChar char="•"/>
                </a:pPr>
                <a:endParaRPr lang="en-US" dirty="0">
                  <a:solidFill>
                    <a:schemeClr val="bg1"/>
                  </a:solidFill>
                  <a:cs typeface="Arial" panose="020B0604020202020204" pitchFamily="34" charset="0"/>
                </a:endParaRPr>
              </a:p>
              <a:p>
                <a:endParaRPr lang="en-US" dirty="0">
                  <a:cs typeface="Arial" panose="020B0604020202020204" pitchFamily="34" charset="0"/>
                </a:endParaRPr>
              </a:p>
            </p:txBody>
          </p:sp>
        </mc:Choice>
        <mc:Fallback>
          <p:sp>
            <p:nvSpPr>
              <p:cNvPr id="8" name="TextBox 7">
                <a:extLst>
                  <a:ext uri="{FF2B5EF4-FFF2-40B4-BE49-F238E27FC236}">
                    <a16:creationId xmlns:a16="http://schemas.microsoft.com/office/drawing/2014/main" id="{38AF5D0B-4C9A-4228-7FD5-B5F837F3937A}"/>
                  </a:ext>
                </a:extLst>
              </p:cNvPr>
              <p:cNvSpPr txBox="1">
                <a:spLocks noRot="1" noChangeAspect="1" noMove="1" noResize="1" noEditPoints="1" noAdjustHandles="1" noChangeArrowheads="1" noChangeShapeType="1" noTextEdit="1"/>
              </p:cNvSpPr>
              <p:nvPr/>
            </p:nvSpPr>
            <p:spPr>
              <a:xfrm>
                <a:off x="293688" y="631282"/>
                <a:ext cx="8367712" cy="3906390"/>
              </a:xfrm>
              <a:prstGeom prst="rect">
                <a:avLst/>
              </a:prstGeom>
              <a:blipFill>
                <a:blip r:embed="rId7"/>
                <a:stretch>
                  <a:fillRect l="-455" t="-647"/>
                </a:stretch>
              </a:blipFill>
            </p:spPr>
            <p:txBody>
              <a:bodyPr/>
              <a:lstStyle/>
              <a:p>
                <a:r>
                  <a:rPr lang="en-US">
                    <a:noFill/>
                  </a:rPr>
                  <a:t> </a:t>
                </a:r>
              </a:p>
            </p:txBody>
          </p:sp>
        </mc:Fallback>
      </mc:AlternateContent>
      <p:pic>
        <p:nvPicPr>
          <p:cNvPr id="13" name="Picture 4" descr="page4image41530576">
            <a:extLst>
              <a:ext uri="{FF2B5EF4-FFF2-40B4-BE49-F238E27FC236}">
                <a16:creationId xmlns:a16="http://schemas.microsoft.com/office/drawing/2014/main" id="{B0AF31D4-E1EA-6DC9-FD85-E608535F4C3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0145" y="4158907"/>
            <a:ext cx="3160525" cy="21465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90FB897-06CE-49D9-0C74-E132823797E2}"/>
              </a:ext>
            </a:extLst>
          </p:cNvPr>
          <p:cNvPicPr>
            <a:picLocks noChangeAspect="1"/>
          </p:cNvPicPr>
          <p:nvPr/>
        </p:nvPicPr>
        <p:blipFill>
          <a:blip r:embed="rId9"/>
          <a:stretch>
            <a:fillRect/>
          </a:stretch>
        </p:blipFill>
        <p:spPr>
          <a:xfrm>
            <a:off x="8550504" y="101396"/>
            <a:ext cx="2083304" cy="1993392"/>
          </a:xfrm>
          <a:prstGeom prst="rect">
            <a:avLst/>
          </a:prstGeom>
        </p:spPr>
      </p:pic>
      <p:pic>
        <p:nvPicPr>
          <p:cNvPr id="6" name="Picture 5">
            <a:extLst>
              <a:ext uri="{FF2B5EF4-FFF2-40B4-BE49-F238E27FC236}">
                <a16:creationId xmlns:a16="http://schemas.microsoft.com/office/drawing/2014/main" id="{0A45ACE3-3E60-A3E0-FBE8-F0338EF1EC81}"/>
              </a:ext>
            </a:extLst>
          </p:cNvPr>
          <p:cNvPicPr>
            <a:picLocks noChangeAspect="1"/>
          </p:cNvPicPr>
          <p:nvPr/>
        </p:nvPicPr>
        <p:blipFill>
          <a:blip r:embed="rId10"/>
          <a:stretch>
            <a:fillRect/>
          </a:stretch>
        </p:blipFill>
        <p:spPr>
          <a:xfrm>
            <a:off x="7644152" y="4162956"/>
            <a:ext cx="2978129" cy="2230799"/>
          </a:xfrm>
          <a:prstGeom prst="rect">
            <a:avLst/>
          </a:prstGeom>
        </p:spPr>
      </p:pic>
      <p:pic>
        <p:nvPicPr>
          <p:cNvPr id="14" name="Picture 13">
            <a:extLst>
              <a:ext uri="{FF2B5EF4-FFF2-40B4-BE49-F238E27FC236}">
                <a16:creationId xmlns:a16="http://schemas.microsoft.com/office/drawing/2014/main" id="{93D5CF2A-CD0C-B920-B965-C4F686FB5185}"/>
              </a:ext>
            </a:extLst>
          </p:cNvPr>
          <p:cNvPicPr>
            <a:picLocks noChangeAspect="1"/>
          </p:cNvPicPr>
          <p:nvPr/>
        </p:nvPicPr>
        <p:blipFill>
          <a:blip r:embed="rId11"/>
          <a:stretch>
            <a:fillRect/>
          </a:stretch>
        </p:blipFill>
        <p:spPr>
          <a:xfrm>
            <a:off x="8550239" y="2125496"/>
            <a:ext cx="2072042" cy="1993392"/>
          </a:xfrm>
          <a:prstGeom prst="rect">
            <a:avLst/>
          </a:prstGeom>
        </p:spPr>
      </p:pic>
      <p:grpSp>
        <p:nvGrpSpPr>
          <p:cNvPr id="11" name="Group 10">
            <a:extLst>
              <a:ext uri="{FF2B5EF4-FFF2-40B4-BE49-F238E27FC236}">
                <a16:creationId xmlns:a16="http://schemas.microsoft.com/office/drawing/2014/main" id="{C0981CBC-F9D1-7716-41E3-E832A18953B4}"/>
              </a:ext>
            </a:extLst>
          </p:cNvPr>
          <p:cNvGrpSpPr/>
          <p:nvPr/>
        </p:nvGrpSpPr>
        <p:grpSpPr>
          <a:xfrm>
            <a:off x="4571185" y="4135469"/>
            <a:ext cx="2259530" cy="2193397"/>
            <a:chOff x="919895" y="4162955"/>
            <a:chExt cx="2259530" cy="2193397"/>
          </a:xfrm>
        </p:grpSpPr>
        <p:pic>
          <p:nvPicPr>
            <p:cNvPr id="9" name="Picture 3" descr="page4image41531616">
              <a:extLst>
                <a:ext uri="{FF2B5EF4-FFF2-40B4-BE49-F238E27FC236}">
                  <a16:creationId xmlns:a16="http://schemas.microsoft.com/office/drawing/2014/main" id="{59DC994B-999F-F324-F038-0950AB59AFC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19895" y="4162955"/>
              <a:ext cx="2259530" cy="219339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7A082B13-B2FA-BDAD-6B41-1D64E246648E}"/>
                </a:ext>
              </a:extLst>
            </p:cNvPr>
            <p:cNvSpPr txBox="1"/>
            <p:nvPr/>
          </p:nvSpPr>
          <p:spPr>
            <a:xfrm>
              <a:off x="2616948" y="4172428"/>
              <a:ext cx="497252" cy="369332"/>
            </a:xfrm>
            <a:prstGeom prst="rect">
              <a:avLst/>
            </a:prstGeom>
            <a:noFill/>
          </p:spPr>
          <p:txBody>
            <a:bodyPr wrap="none" rtlCol="0">
              <a:spAutoFit/>
            </a:bodyPr>
            <a:lstStyle/>
            <a:p>
              <a:r>
                <a:rPr lang="en-US" dirty="0"/>
                <a:t>NSI</a:t>
              </a:r>
            </a:p>
          </p:txBody>
        </p:sp>
      </p:grpSp>
    </p:spTree>
    <p:extLst>
      <p:ext uri="{BB962C8B-B14F-4D97-AF65-F5344CB8AC3E}">
        <p14:creationId xmlns:p14="http://schemas.microsoft.com/office/powerpoint/2010/main" val="3530794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4</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C2B461E1-BFC8-4530-3B08-650C6073ED44}"/>
              </a:ext>
            </a:extLst>
          </p:cNvPr>
          <p:cNvSpPr txBox="1"/>
          <p:nvPr/>
        </p:nvSpPr>
        <p:spPr>
          <a:xfrm>
            <a:off x="179350" y="236448"/>
            <a:ext cx="7049494" cy="523220"/>
          </a:xfrm>
          <a:prstGeom prst="rect">
            <a:avLst/>
          </a:prstGeom>
          <a:noFill/>
        </p:spPr>
        <p:txBody>
          <a:bodyPr wrap="none" rtlCol="0">
            <a:spAutoFit/>
          </a:bodyPr>
          <a:lstStyle/>
          <a:p>
            <a:r>
              <a:rPr lang="en-US" sz="2800" b="1" dirty="0">
                <a:solidFill>
                  <a:srgbClr val="FF0000"/>
                </a:solidFill>
              </a:rPr>
              <a:t>Physics potential: </a:t>
            </a:r>
            <a:r>
              <a:rPr lang="en-US" sz="2800" b="1" dirty="0">
                <a:solidFill>
                  <a:srgbClr val="00B0F0"/>
                </a:solidFill>
              </a:rPr>
              <a:t>Forward particle production</a:t>
            </a:r>
          </a:p>
        </p:txBody>
      </p:sp>
      <p:sp>
        <p:nvSpPr>
          <p:cNvPr id="5" name="Rectangle 4">
            <a:extLst>
              <a:ext uri="{FF2B5EF4-FFF2-40B4-BE49-F238E27FC236}">
                <a16:creationId xmlns:a16="http://schemas.microsoft.com/office/drawing/2014/main" id="{CEBC8F71-3CDB-5910-6CB7-DAA1C9034B61}"/>
              </a:ext>
            </a:extLst>
          </p:cNvPr>
          <p:cNvSpPr/>
          <p:nvPr/>
        </p:nvSpPr>
        <p:spPr>
          <a:xfrm>
            <a:off x="61521" y="897538"/>
            <a:ext cx="7049494" cy="5062924"/>
          </a:xfrm>
          <a:prstGeom prst="rect">
            <a:avLst/>
          </a:prstGeom>
        </p:spPr>
        <p:txBody>
          <a:bodyPr wrap="square">
            <a:spAutoFit/>
          </a:bodyPr>
          <a:lstStyle/>
          <a:p>
            <a:pPr marL="285750" indent="-285750">
              <a:buFont typeface="Arial" panose="020B0604020202020204" pitchFamily="34" charset="0"/>
              <a:buChar char="•"/>
            </a:pPr>
            <a:r>
              <a:rPr lang="en-US" sz="1700" dirty="0">
                <a:solidFill>
                  <a:schemeClr val="bg1">
                    <a:lumMod val="95000"/>
                  </a:schemeClr>
                </a:solidFill>
                <a:latin typeface="SegoeUI"/>
              </a:rPr>
              <a:t>Neutrinos produced in the forward direction at the LHC originate from the decay of hadrons, mainly </a:t>
            </a:r>
            <a:r>
              <a:rPr lang="en-US" sz="1700" dirty="0" err="1">
                <a:solidFill>
                  <a:schemeClr val="bg1">
                    <a:lumMod val="95000"/>
                  </a:schemeClr>
                </a:solidFill>
                <a:latin typeface="SegoeUI"/>
              </a:rPr>
              <a:t>pions</a:t>
            </a:r>
            <a:r>
              <a:rPr lang="en-US" sz="1700" dirty="0">
                <a:solidFill>
                  <a:schemeClr val="bg1">
                    <a:lumMod val="95000"/>
                  </a:schemeClr>
                </a:solidFill>
                <a:latin typeface="SegoeUI"/>
              </a:rPr>
              <a:t>, kaons, and charm particles. </a:t>
            </a:r>
          </a:p>
          <a:p>
            <a:pPr marL="285750" indent="-285750">
              <a:buFont typeface="Arial" panose="020B0604020202020204" pitchFamily="34" charset="0"/>
              <a:buChar char="•"/>
            </a:pPr>
            <a:endParaRPr lang="en-US" sz="1700" dirty="0">
              <a:solidFill>
                <a:schemeClr val="bg1">
                  <a:lumMod val="95000"/>
                </a:schemeClr>
              </a:solidFill>
            </a:endParaRPr>
          </a:p>
          <a:p>
            <a:pPr marL="285750" indent="-285750">
              <a:buFont typeface="Arial" panose="020B0604020202020204" pitchFamily="34" charset="0"/>
              <a:buChar char="•"/>
            </a:pPr>
            <a:r>
              <a:rPr lang="en-US" sz="1700" dirty="0">
                <a:solidFill>
                  <a:schemeClr val="bg1">
                    <a:lumMod val="95000"/>
                  </a:schemeClr>
                </a:solidFill>
              </a:rPr>
              <a:t>Forward particle production is poorly constrained by other LHC experiments. Neutrino flux measurement both at SND and FASER will provide complimentary constraints that can be used to </a:t>
            </a:r>
            <a:r>
              <a:rPr lang="en-US" sz="1700" dirty="0">
                <a:solidFill>
                  <a:srgbClr val="FFFF00"/>
                </a:solidFill>
              </a:rPr>
              <a:t>validate/improve MC generators</a:t>
            </a:r>
            <a:r>
              <a:rPr lang="en-US" sz="1700" dirty="0">
                <a:solidFill>
                  <a:schemeClr val="bg1">
                    <a:lumMod val="95000"/>
                  </a:schemeClr>
                </a:solidFill>
              </a:rPr>
              <a:t>. </a:t>
            </a:r>
          </a:p>
          <a:p>
            <a:pPr marL="285750" indent="-285750">
              <a:buFont typeface="Arial" panose="020B0604020202020204" pitchFamily="34" charset="0"/>
              <a:buChar char="•"/>
            </a:pPr>
            <a:endParaRPr lang="en-US" sz="1700" dirty="0">
              <a:solidFill>
                <a:schemeClr val="bg1">
                  <a:lumMod val="95000"/>
                </a:schemeClr>
              </a:solidFill>
              <a:latin typeface="ArialMT"/>
            </a:endParaRPr>
          </a:p>
          <a:p>
            <a:pPr marL="285750" indent="-285750">
              <a:buFont typeface="Arial" panose="020B0604020202020204" pitchFamily="34" charset="0"/>
              <a:buChar char="•"/>
            </a:pPr>
            <a:r>
              <a:rPr lang="en-US" sz="1700" dirty="0">
                <a:solidFill>
                  <a:schemeClr val="bg1">
                    <a:lumMod val="95000"/>
                  </a:schemeClr>
                </a:solidFill>
              </a:rPr>
              <a:t>Neutrinos from charm decay could allow to test transition to small-x factorization, constrain </a:t>
            </a:r>
            <a:r>
              <a:rPr lang="en-US" sz="1700" u="sng" dirty="0">
                <a:solidFill>
                  <a:srgbClr val="24FA14"/>
                </a:solidFill>
              </a:rPr>
              <a:t>low-x gluon PDF </a:t>
            </a:r>
            <a:r>
              <a:rPr lang="en-US" sz="1700" dirty="0">
                <a:solidFill>
                  <a:schemeClr val="bg1">
                    <a:lumMod val="95000"/>
                  </a:schemeClr>
                </a:solidFill>
              </a:rPr>
              <a:t>and probe intrinsic charm </a:t>
            </a:r>
            <a:r>
              <a:rPr lang="en-US" sz="1700" dirty="0">
                <a:solidFill>
                  <a:srgbClr val="FFFF00"/>
                </a:solidFill>
                <a:sym typeface="Wingdings" pitchFamily="2" charset="2"/>
              </a:rPr>
              <a:t>contributing to QCD</a:t>
            </a:r>
            <a:r>
              <a:rPr lang="en-US" sz="1600" b="1" dirty="0">
                <a:solidFill>
                  <a:srgbClr val="24FA14"/>
                </a:solidFill>
              </a:rPr>
              <a:t>  </a:t>
            </a:r>
            <a:r>
              <a:rPr lang="en-US" sz="1600" b="1" dirty="0">
                <a:solidFill>
                  <a:srgbClr val="24FA14"/>
                </a:solidFill>
                <a:sym typeface="Wingdings" pitchFamily="2" charset="2"/>
              </a:rPr>
              <a:t> r</a:t>
            </a:r>
            <a:r>
              <a:rPr lang="en-US" sz="1600" b="1" dirty="0">
                <a:solidFill>
                  <a:srgbClr val="24FA14"/>
                </a:solidFill>
              </a:rPr>
              <a:t>elevant for FCC </a:t>
            </a:r>
            <a:endParaRPr lang="en-US" sz="1700" dirty="0">
              <a:solidFill>
                <a:srgbClr val="FFFF00"/>
              </a:solidFill>
              <a:sym typeface="Wingdings" pitchFamily="2" charset="2"/>
            </a:endParaRPr>
          </a:p>
          <a:p>
            <a:pPr marL="285750" indent="-285750">
              <a:buFont typeface="Arial" panose="020B0604020202020204" pitchFamily="34" charset="0"/>
              <a:buChar char="•"/>
            </a:pPr>
            <a:endParaRPr lang="en-US" sz="1700" dirty="0">
              <a:solidFill>
                <a:schemeClr val="bg1"/>
              </a:solidFill>
              <a:latin typeface="ArialMT"/>
              <a:sym typeface="Wingdings" pitchFamily="2" charset="2"/>
            </a:endParaRPr>
          </a:p>
          <a:p>
            <a:pPr marL="285750" indent="-285750">
              <a:buFont typeface="Arial" panose="020B0604020202020204" pitchFamily="34" charset="0"/>
              <a:buChar char="•"/>
            </a:pPr>
            <a:r>
              <a:rPr lang="en-US" sz="1700" dirty="0">
                <a:solidFill>
                  <a:schemeClr val="bg1"/>
                </a:solidFill>
              </a:rPr>
              <a:t> Having precise measurements of the cosmic neutrino flux in high energy neutrino telescopes, accelerator measurements of </a:t>
            </a:r>
            <a:r>
              <a:rPr lang="en-US" sz="1700" dirty="0">
                <a:solidFill>
                  <a:srgbClr val="FFFF00"/>
                </a:solidFill>
              </a:rPr>
              <a:t>high energy and large rapidity charm production </a:t>
            </a:r>
            <a:r>
              <a:rPr lang="en-US" sz="1700" dirty="0">
                <a:solidFill>
                  <a:schemeClr val="bg1"/>
                </a:solidFill>
              </a:rPr>
              <a:t>are needed. As 7+7 </a:t>
            </a:r>
            <a:r>
              <a:rPr lang="en-US" sz="1700" dirty="0" err="1">
                <a:solidFill>
                  <a:schemeClr val="bg1"/>
                </a:solidFill>
              </a:rPr>
              <a:t>TeV</a:t>
            </a:r>
            <a:r>
              <a:rPr lang="en-US" sz="1700" dirty="0">
                <a:solidFill>
                  <a:schemeClr val="bg1"/>
                </a:solidFill>
              </a:rPr>
              <a:t> 𝑝-𝑝 collision corresponds to 100 </a:t>
            </a:r>
            <a:r>
              <a:rPr lang="en-US" sz="1700" dirty="0" err="1">
                <a:solidFill>
                  <a:schemeClr val="bg1"/>
                </a:solidFill>
              </a:rPr>
              <a:t>PeV</a:t>
            </a:r>
            <a:r>
              <a:rPr lang="en-US" sz="1700" dirty="0">
                <a:solidFill>
                  <a:schemeClr val="bg1"/>
                </a:solidFill>
              </a:rPr>
              <a:t> proton interaction in fixed target mode, a direct measurement of the prompt neutrino production would </a:t>
            </a:r>
            <a:r>
              <a:rPr lang="en-US" sz="1700" dirty="0">
                <a:solidFill>
                  <a:srgbClr val="FFFF00"/>
                </a:solidFill>
              </a:rPr>
              <a:t>provide important basic data for current and future prompt atmospheric high-energy neutrino telescopes, such as ICECUBE</a:t>
            </a:r>
            <a:r>
              <a:rPr lang="en-US" sz="1700" dirty="0">
                <a:solidFill>
                  <a:schemeClr val="bg1"/>
                </a:solidFill>
              </a:rPr>
              <a:t>.</a:t>
            </a:r>
          </a:p>
        </p:txBody>
      </p:sp>
      <p:grpSp>
        <p:nvGrpSpPr>
          <p:cNvPr id="6" name="Group 5">
            <a:extLst>
              <a:ext uri="{FF2B5EF4-FFF2-40B4-BE49-F238E27FC236}">
                <a16:creationId xmlns:a16="http://schemas.microsoft.com/office/drawing/2014/main" id="{9DF25E5C-2609-F055-384A-6EC03C036A5F}"/>
              </a:ext>
            </a:extLst>
          </p:cNvPr>
          <p:cNvGrpSpPr/>
          <p:nvPr/>
        </p:nvGrpSpPr>
        <p:grpSpPr>
          <a:xfrm>
            <a:off x="7140470" y="693762"/>
            <a:ext cx="3568700" cy="2612798"/>
            <a:chOff x="8382000" y="775057"/>
            <a:chExt cx="3568700" cy="2612798"/>
          </a:xfrm>
        </p:grpSpPr>
        <p:grpSp>
          <p:nvGrpSpPr>
            <p:cNvPr id="8" name="Group 7">
              <a:extLst>
                <a:ext uri="{FF2B5EF4-FFF2-40B4-BE49-F238E27FC236}">
                  <a16:creationId xmlns:a16="http://schemas.microsoft.com/office/drawing/2014/main" id="{FE110E63-1877-1BEB-6BC8-C164EBA505C6}"/>
                </a:ext>
              </a:extLst>
            </p:cNvPr>
            <p:cNvGrpSpPr/>
            <p:nvPr/>
          </p:nvGrpSpPr>
          <p:grpSpPr>
            <a:xfrm>
              <a:off x="8382000" y="775057"/>
              <a:ext cx="3568700" cy="2612798"/>
              <a:chOff x="8382000" y="775057"/>
              <a:chExt cx="3568700" cy="2612798"/>
            </a:xfrm>
          </p:grpSpPr>
          <p:pic>
            <p:nvPicPr>
              <p:cNvPr id="10" name="Picture 1" descr="page6image41735248">
                <a:extLst>
                  <a:ext uri="{FF2B5EF4-FFF2-40B4-BE49-F238E27FC236}">
                    <a16:creationId xmlns:a16="http://schemas.microsoft.com/office/drawing/2014/main" id="{614A8C22-A886-4157-249B-162BDF90B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0" y="775057"/>
                <a:ext cx="3568700" cy="261279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69AD749-7FC7-4A0D-FCA6-1F80E0815778}"/>
                  </a:ext>
                </a:extLst>
              </p:cNvPr>
              <p:cNvSpPr txBox="1"/>
              <p:nvPr/>
            </p:nvSpPr>
            <p:spPr>
              <a:xfrm>
                <a:off x="10976861" y="1036935"/>
                <a:ext cx="864147" cy="307777"/>
              </a:xfrm>
              <a:prstGeom prst="rect">
                <a:avLst/>
              </a:prstGeom>
              <a:noFill/>
            </p:spPr>
            <p:txBody>
              <a:bodyPr wrap="none" rtlCol="0">
                <a:spAutoFit/>
              </a:bodyPr>
              <a:lstStyle/>
              <a:p>
                <a:r>
                  <a:rPr lang="en-US" sz="1400" dirty="0"/>
                  <a:t>by F. King</a:t>
                </a:r>
              </a:p>
            </p:txBody>
          </p:sp>
        </p:grpSp>
        <p:sp>
          <p:nvSpPr>
            <p:cNvPr id="9" name="Oval 8">
              <a:extLst>
                <a:ext uri="{FF2B5EF4-FFF2-40B4-BE49-F238E27FC236}">
                  <a16:creationId xmlns:a16="http://schemas.microsoft.com/office/drawing/2014/main" id="{23C6038F-1C95-2075-CD8B-9FFCEABA78C3}"/>
                </a:ext>
              </a:extLst>
            </p:cNvPr>
            <p:cNvSpPr/>
            <p:nvPr/>
          </p:nvSpPr>
          <p:spPr>
            <a:xfrm>
              <a:off x="8623300" y="2628900"/>
              <a:ext cx="1422400" cy="6446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Picture 2" descr="page6image41734832">
            <a:extLst>
              <a:ext uri="{FF2B5EF4-FFF2-40B4-BE49-F238E27FC236}">
                <a16:creationId xmlns:a16="http://schemas.microsoft.com/office/drawing/2014/main" id="{6413AC35-FBB4-6EC0-FBA2-8CC3CF4D43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0470" y="3359380"/>
            <a:ext cx="3568700" cy="2659502"/>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BB17BBDB-72E1-60BC-E503-23FCDCD61DC4}"/>
              </a:ext>
            </a:extLst>
          </p:cNvPr>
          <p:cNvSpPr/>
          <p:nvPr/>
        </p:nvSpPr>
        <p:spPr>
          <a:xfrm>
            <a:off x="7140470" y="5810589"/>
            <a:ext cx="1460708" cy="461665"/>
          </a:xfrm>
          <a:prstGeom prst="rect">
            <a:avLst/>
          </a:prstGeom>
          <a:solidFill>
            <a:schemeClr val="bg1">
              <a:lumMod val="95000"/>
            </a:schemeClr>
          </a:solidFill>
          <a:ln w="28575">
            <a:solidFill>
              <a:srgbClr val="0070C0"/>
            </a:solidFill>
          </a:ln>
        </p:spPr>
        <p:txBody>
          <a:bodyPr wrap="square">
            <a:spAutoFit/>
          </a:bodyPr>
          <a:lstStyle/>
          <a:p>
            <a:pPr algn="ctr"/>
            <a:r>
              <a:rPr lang="en-US" sz="1200" dirty="0"/>
              <a:t>prompt atmospheric neutrinos </a:t>
            </a:r>
          </a:p>
        </p:txBody>
      </p:sp>
      <p:cxnSp>
        <p:nvCxnSpPr>
          <p:cNvPr id="14" name="Straight Arrow Connector 13">
            <a:extLst>
              <a:ext uri="{FF2B5EF4-FFF2-40B4-BE49-F238E27FC236}">
                <a16:creationId xmlns:a16="http://schemas.microsoft.com/office/drawing/2014/main" id="{19691556-3445-9FDB-BA0E-31183C091AF5}"/>
              </a:ext>
            </a:extLst>
          </p:cNvPr>
          <p:cNvCxnSpPr>
            <a:cxnSpLocks/>
          </p:cNvCxnSpPr>
          <p:nvPr/>
        </p:nvCxnSpPr>
        <p:spPr>
          <a:xfrm flipV="1">
            <a:off x="8180201" y="4957714"/>
            <a:ext cx="553563" cy="8404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4506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5</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sp>
        <p:nvSpPr>
          <p:cNvPr id="3" name="TextBox 2">
            <a:extLst>
              <a:ext uri="{FF2B5EF4-FFF2-40B4-BE49-F238E27FC236}">
                <a16:creationId xmlns:a16="http://schemas.microsoft.com/office/drawing/2014/main" id="{CE3F4F48-B4C3-E840-F5EE-A78BD2594F6E}"/>
              </a:ext>
            </a:extLst>
          </p:cNvPr>
          <p:cNvSpPr txBox="1"/>
          <p:nvPr/>
        </p:nvSpPr>
        <p:spPr>
          <a:xfrm>
            <a:off x="219672" y="350393"/>
            <a:ext cx="4113498" cy="523220"/>
          </a:xfrm>
          <a:prstGeom prst="rect">
            <a:avLst/>
          </a:prstGeom>
          <a:noFill/>
        </p:spPr>
        <p:txBody>
          <a:bodyPr wrap="none" rtlCol="0">
            <a:spAutoFit/>
          </a:bodyPr>
          <a:lstStyle/>
          <a:p>
            <a:r>
              <a:rPr lang="en-US" sz="2800" b="1" dirty="0">
                <a:solidFill>
                  <a:srgbClr val="FF0000"/>
                </a:solidFill>
              </a:rPr>
              <a:t>LHC Neutrino Experiments</a:t>
            </a:r>
            <a:endParaRPr lang="en-US" sz="2800" b="1" dirty="0">
              <a:solidFill>
                <a:srgbClr val="00B0F0"/>
              </a:solidFill>
            </a:endParaRPr>
          </a:p>
        </p:txBody>
      </p:sp>
      <p:pic>
        <p:nvPicPr>
          <p:cNvPr id="5" name="Picture 4">
            <a:extLst>
              <a:ext uri="{FF2B5EF4-FFF2-40B4-BE49-F238E27FC236}">
                <a16:creationId xmlns:a16="http://schemas.microsoft.com/office/drawing/2014/main" id="{E61F0EAA-CDF6-8554-0203-F5CE636EBDB2}"/>
              </a:ext>
            </a:extLst>
          </p:cNvPr>
          <p:cNvPicPr>
            <a:picLocks noChangeAspect="1"/>
          </p:cNvPicPr>
          <p:nvPr/>
        </p:nvPicPr>
        <p:blipFill rotWithShape="1">
          <a:blip r:embed="rId3"/>
          <a:srcRect l="6228" t="26672" r="1729" b="23500"/>
          <a:stretch/>
        </p:blipFill>
        <p:spPr>
          <a:xfrm>
            <a:off x="179350" y="4207089"/>
            <a:ext cx="7189695" cy="2339252"/>
          </a:xfrm>
          <a:prstGeom prst="rect">
            <a:avLst/>
          </a:prstGeom>
          <a:ln>
            <a:noFill/>
          </a:ln>
          <a:effectLst>
            <a:softEdge rad="112500"/>
          </a:effectLst>
        </p:spPr>
      </p:pic>
      <p:pic>
        <p:nvPicPr>
          <p:cNvPr id="6" name="Picture 1" descr="page1image57858288">
            <a:extLst>
              <a:ext uri="{FF2B5EF4-FFF2-40B4-BE49-F238E27FC236}">
                <a16:creationId xmlns:a16="http://schemas.microsoft.com/office/drawing/2014/main" id="{D6B4AB16-FBFA-A5D7-14F9-7815A93B9E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91" t="22924" r="15265" b="24457"/>
          <a:stretch/>
        </p:blipFill>
        <p:spPr bwMode="auto">
          <a:xfrm>
            <a:off x="4514277" y="471914"/>
            <a:ext cx="6296264" cy="26027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228D938-F080-B2C2-BF4C-8F787DD9E595}"/>
              </a:ext>
            </a:extLst>
          </p:cNvPr>
          <p:cNvPicPr>
            <a:picLocks noChangeAspect="1"/>
          </p:cNvPicPr>
          <p:nvPr/>
        </p:nvPicPr>
        <p:blipFill>
          <a:blip r:embed="rId5"/>
          <a:stretch>
            <a:fillRect/>
          </a:stretch>
        </p:blipFill>
        <p:spPr>
          <a:xfrm>
            <a:off x="9453480" y="649053"/>
            <a:ext cx="1261782" cy="418177"/>
          </a:xfrm>
          <a:prstGeom prst="rect">
            <a:avLst/>
          </a:prstGeom>
        </p:spPr>
      </p:pic>
      <p:grpSp>
        <p:nvGrpSpPr>
          <p:cNvPr id="9" name="Group 8">
            <a:extLst>
              <a:ext uri="{FF2B5EF4-FFF2-40B4-BE49-F238E27FC236}">
                <a16:creationId xmlns:a16="http://schemas.microsoft.com/office/drawing/2014/main" id="{EDBDFCEA-8A9A-1FF3-C959-AF61B6E0A233}"/>
              </a:ext>
            </a:extLst>
          </p:cNvPr>
          <p:cNvGrpSpPr/>
          <p:nvPr/>
        </p:nvGrpSpPr>
        <p:grpSpPr>
          <a:xfrm>
            <a:off x="4143378" y="2771774"/>
            <a:ext cx="6645671" cy="2452180"/>
            <a:chOff x="179350" y="3353072"/>
            <a:chExt cx="6731052" cy="2401601"/>
          </a:xfrm>
        </p:grpSpPr>
        <p:grpSp>
          <p:nvGrpSpPr>
            <p:cNvPr id="10" name="Group 9">
              <a:extLst>
                <a:ext uri="{FF2B5EF4-FFF2-40B4-BE49-F238E27FC236}">
                  <a16:creationId xmlns:a16="http://schemas.microsoft.com/office/drawing/2014/main" id="{4463961B-3A88-8AC5-99AA-139CC39DC2B5}"/>
                </a:ext>
              </a:extLst>
            </p:cNvPr>
            <p:cNvGrpSpPr/>
            <p:nvPr/>
          </p:nvGrpSpPr>
          <p:grpSpPr>
            <a:xfrm>
              <a:off x="179350" y="3353072"/>
              <a:ext cx="6731052" cy="2401601"/>
              <a:chOff x="1772720" y="3121769"/>
              <a:chExt cx="6731052" cy="2401601"/>
            </a:xfrm>
          </p:grpSpPr>
          <p:pic>
            <p:nvPicPr>
              <p:cNvPr id="12" name="Picture 11">
                <a:extLst>
                  <a:ext uri="{FF2B5EF4-FFF2-40B4-BE49-F238E27FC236}">
                    <a16:creationId xmlns:a16="http://schemas.microsoft.com/office/drawing/2014/main" id="{A60C1BDA-DE92-B129-9F0B-D82D254B3133}"/>
                  </a:ext>
                </a:extLst>
              </p:cNvPr>
              <p:cNvPicPr>
                <a:picLocks noChangeAspect="1"/>
              </p:cNvPicPr>
              <p:nvPr/>
            </p:nvPicPr>
            <p:blipFill>
              <a:blip r:embed="rId6"/>
              <a:stretch>
                <a:fillRect/>
              </a:stretch>
            </p:blipFill>
            <p:spPr>
              <a:xfrm>
                <a:off x="4309425" y="4781312"/>
                <a:ext cx="699247" cy="742058"/>
              </a:xfrm>
              <a:prstGeom prst="rect">
                <a:avLst/>
              </a:prstGeom>
            </p:spPr>
          </p:pic>
          <p:pic>
            <p:nvPicPr>
              <p:cNvPr id="13" name="Picture 12">
                <a:extLst>
                  <a:ext uri="{FF2B5EF4-FFF2-40B4-BE49-F238E27FC236}">
                    <a16:creationId xmlns:a16="http://schemas.microsoft.com/office/drawing/2014/main" id="{11D04EE0-60EC-B3FC-FF5C-664E623EB1BB}"/>
                  </a:ext>
                </a:extLst>
              </p:cNvPr>
              <p:cNvPicPr>
                <a:picLocks noChangeAspect="1"/>
              </p:cNvPicPr>
              <p:nvPr/>
            </p:nvPicPr>
            <p:blipFill>
              <a:blip r:embed="rId7"/>
              <a:stretch>
                <a:fillRect/>
              </a:stretch>
            </p:blipFill>
            <p:spPr>
              <a:xfrm>
                <a:off x="1772720" y="3121769"/>
                <a:ext cx="6731052" cy="1655460"/>
              </a:xfrm>
              <a:prstGeom prst="rect">
                <a:avLst/>
              </a:prstGeom>
            </p:spPr>
          </p:pic>
          <p:sp>
            <p:nvSpPr>
              <p:cNvPr id="14" name="Oval 13">
                <a:extLst>
                  <a:ext uri="{FF2B5EF4-FFF2-40B4-BE49-F238E27FC236}">
                    <a16:creationId xmlns:a16="http://schemas.microsoft.com/office/drawing/2014/main" id="{438BE507-A63F-85D7-4998-B77555AA42FD}"/>
                  </a:ext>
                </a:extLst>
              </p:cNvPr>
              <p:cNvSpPr/>
              <p:nvPr/>
            </p:nvSpPr>
            <p:spPr>
              <a:xfrm>
                <a:off x="7699593" y="4402267"/>
                <a:ext cx="339161" cy="247626"/>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E06C370-F07B-037A-7CD2-DA0BDE57B5FA}"/>
                  </a:ext>
                </a:extLst>
              </p:cNvPr>
              <p:cNvSpPr/>
              <p:nvPr/>
            </p:nvSpPr>
            <p:spPr>
              <a:xfrm>
                <a:off x="2274051" y="3186523"/>
                <a:ext cx="339161" cy="247626"/>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D23CD1C-109E-A81F-39B1-0A5739EFD7B5}"/>
                  </a:ext>
                </a:extLst>
              </p:cNvPr>
              <p:cNvSpPr txBox="1"/>
              <p:nvPr/>
            </p:nvSpPr>
            <p:spPr>
              <a:xfrm>
                <a:off x="7779151" y="4057040"/>
                <a:ext cx="662617" cy="369332"/>
              </a:xfrm>
              <a:prstGeom prst="rect">
                <a:avLst/>
              </a:prstGeom>
              <a:noFill/>
            </p:spPr>
            <p:txBody>
              <a:bodyPr wrap="none" rtlCol="0">
                <a:spAutoFit/>
              </a:bodyPr>
              <a:lstStyle/>
              <a:p>
                <a:r>
                  <a:rPr lang="en-US" dirty="0">
                    <a:solidFill>
                      <a:srgbClr val="FFFF00"/>
                    </a:solidFill>
                  </a:rPr>
                  <a:t>TI-12</a:t>
                </a:r>
              </a:p>
            </p:txBody>
          </p:sp>
          <p:sp>
            <p:nvSpPr>
              <p:cNvPr id="17" name="TextBox 16">
                <a:extLst>
                  <a:ext uri="{FF2B5EF4-FFF2-40B4-BE49-F238E27FC236}">
                    <a16:creationId xmlns:a16="http://schemas.microsoft.com/office/drawing/2014/main" id="{AE6DA952-1AD9-562E-2D0E-FC87C2160A54}"/>
                  </a:ext>
                </a:extLst>
              </p:cNvPr>
              <p:cNvSpPr txBox="1"/>
              <p:nvPr/>
            </p:nvSpPr>
            <p:spPr>
              <a:xfrm>
                <a:off x="2112322" y="3429000"/>
                <a:ext cx="662617" cy="369332"/>
              </a:xfrm>
              <a:prstGeom prst="rect">
                <a:avLst/>
              </a:prstGeom>
              <a:noFill/>
            </p:spPr>
            <p:txBody>
              <a:bodyPr wrap="none" rtlCol="0">
                <a:spAutoFit/>
              </a:bodyPr>
              <a:lstStyle/>
              <a:p>
                <a:r>
                  <a:rPr lang="en-US" dirty="0">
                    <a:solidFill>
                      <a:srgbClr val="FFFF00"/>
                    </a:solidFill>
                  </a:rPr>
                  <a:t>TI-18</a:t>
                </a:r>
              </a:p>
            </p:txBody>
          </p:sp>
        </p:grpSp>
        <p:sp>
          <p:nvSpPr>
            <p:cNvPr id="11" name="TextBox 10">
              <a:extLst>
                <a:ext uri="{FF2B5EF4-FFF2-40B4-BE49-F238E27FC236}">
                  <a16:creationId xmlns:a16="http://schemas.microsoft.com/office/drawing/2014/main" id="{FFB0E005-06B4-2602-1812-94A393EE67C5}"/>
                </a:ext>
              </a:extLst>
            </p:cNvPr>
            <p:cNvSpPr txBox="1"/>
            <p:nvPr/>
          </p:nvSpPr>
          <p:spPr>
            <a:xfrm>
              <a:off x="3002109" y="3672234"/>
              <a:ext cx="977768" cy="369332"/>
            </a:xfrm>
            <a:prstGeom prst="rect">
              <a:avLst/>
            </a:prstGeom>
            <a:noFill/>
          </p:spPr>
          <p:txBody>
            <a:bodyPr wrap="none" rtlCol="0">
              <a:spAutoFit/>
            </a:bodyPr>
            <a:lstStyle/>
            <a:p>
              <a:r>
                <a:rPr lang="en-US" dirty="0">
                  <a:solidFill>
                    <a:srgbClr val="FFFF00"/>
                  </a:solidFill>
                </a:rPr>
                <a:t>ATLAS IP</a:t>
              </a:r>
            </a:p>
          </p:txBody>
        </p:sp>
      </p:gr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301C96F3-1204-A031-6B14-9BDB946E90BE}"/>
                  </a:ext>
                </a:extLst>
              </p:cNvPr>
              <p:cNvSpPr txBox="1"/>
              <p:nvPr/>
            </p:nvSpPr>
            <p:spPr>
              <a:xfrm>
                <a:off x="-19610" y="905990"/>
                <a:ext cx="4620639" cy="2739211"/>
              </a:xfrm>
              <a:prstGeom prst="rect">
                <a:avLst/>
              </a:prstGeom>
              <a:noFill/>
            </p:spPr>
            <p:txBody>
              <a:bodyPr wrap="square" rtlCol="0">
                <a:spAutoFit/>
              </a:bodyPr>
              <a:lstStyle/>
              <a:p>
                <a:pPr marL="285750" indent="-285750">
                  <a:buFont typeface="Arial" panose="020B0604020202020204" pitchFamily="34" charset="0"/>
                  <a:buChar char="•"/>
                </a:pPr>
                <a:r>
                  <a:rPr lang="en-US" sz="1700" b="1" dirty="0">
                    <a:solidFill>
                      <a:srgbClr val="0096FF"/>
                    </a:solidFill>
                  </a:rPr>
                  <a:t>@480 m </a:t>
                </a:r>
                <a:r>
                  <a:rPr lang="en-US" sz="1700" b="1" dirty="0">
                    <a:solidFill>
                      <a:schemeClr val="bg1"/>
                    </a:solidFill>
                  </a:rPr>
                  <a:t>away from ATLAS IP</a:t>
                </a:r>
              </a:p>
              <a:p>
                <a:pPr marL="285750" indent="-285750">
                  <a:buFont typeface="Arial" panose="020B0604020202020204" pitchFamily="34" charset="0"/>
                  <a:buChar char="•"/>
                </a:pPr>
                <a:endParaRPr lang="en-US" sz="900" b="1" dirty="0">
                  <a:solidFill>
                    <a:schemeClr val="bg1"/>
                  </a:solidFill>
                </a:endParaRPr>
              </a:p>
              <a:p>
                <a:pPr marL="285750" indent="-285750">
                  <a:buFont typeface="Arial" panose="020B0604020202020204" pitchFamily="34" charset="0"/>
                  <a:buChar char="•"/>
                </a:pPr>
                <a:r>
                  <a:rPr lang="en-US" sz="1700" b="1" dirty="0">
                    <a:solidFill>
                      <a:schemeClr val="bg1"/>
                    </a:solidFill>
                  </a:rPr>
                  <a:t>FASER @ TI-12 and SND @ TI-18 </a:t>
                </a:r>
              </a:p>
              <a:p>
                <a:pPr marL="285750" indent="-285750">
                  <a:buFont typeface="Arial" panose="020B0604020202020204" pitchFamily="34" charset="0"/>
                  <a:buChar char="•"/>
                </a:pPr>
                <a:endParaRPr lang="en-US" sz="900" b="1" dirty="0">
                  <a:solidFill>
                    <a:schemeClr val="bg1"/>
                  </a:solidFill>
                </a:endParaRPr>
              </a:p>
              <a:p>
                <a:pPr marL="285750" indent="-285750">
                  <a:buFont typeface="Arial" panose="020B0604020202020204" pitchFamily="34" charset="0"/>
                  <a:buChar char="•"/>
                </a:pPr>
                <a:r>
                  <a:rPr lang="en-US" sz="1700" b="1" dirty="0">
                    <a:solidFill>
                      <a:srgbClr val="0096FF"/>
                    </a:solidFill>
                  </a:rPr>
                  <a:t>FASER</a:t>
                </a:r>
                <a:r>
                  <a:rPr lang="en-US" sz="1700" b="1" dirty="0">
                    <a:solidFill>
                      <a:schemeClr val="bg1"/>
                    </a:solidFill>
                  </a:rPr>
                  <a:t> located at </a:t>
                </a:r>
                <a:r>
                  <a:rPr lang="en-US" sz="1700" b="1" dirty="0">
                    <a:solidFill>
                      <a:srgbClr val="0096FF"/>
                    </a:solidFill>
                  </a:rPr>
                  <a:t>on-axis (</a:t>
                </a:r>
                <a14:m>
                  <m:oMath xmlns:m="http://schemas.openxmlformats.org/officeDocument/2006/math">
                    <m:r>
                      <a:rPr lang="en-US" sz="1700" b="1" i="1" smtClean="0">
                        <a:solidFill>
                          <a:srgbClr val="0096FF"/>
                        </a:solidFill>
                        <a:latin typeface="Cambria Math" panose="02040503050406030204" pitchFamily="18" charset="0"/>
                        <a:ea typeface="Cambria Math" panose="02040503050406030204" pitchFamily="18" charset="0"/>
                      </a:rPr>
                      <m:t>𝜼</m:t>
                    </m:r>
                    <m:r>
                      <a:rPr lang="en-US" sz="1700" b="1" i="1" smtClean="0">
                        <a:solidFill>
                          <a:srgbClr val="0096FF"/>
                        </a:solidFill>
                        <a:latin typeface="Cambria Math" panose="02040503050406030204" pitchFamily="18" charset="0"/>
                        <a:ea typeface="Cambria Math" panose="02040503050406030204" pitchFamily="18" charset="0"/>
                      </a:rPr>
                      <m:t>&gt;</m:t>
                    </m:r>
                    <m:r>
                      <a:rPr lang="en-US" sz="1700" b="1" i="1" smtClean="0">
                        <a:solidFill>
                          <a:srgbClr val="0096FF"/>
                        </a:solidFill>
                        <a:latin typeface="Cambria Math" panose="02040503050406030204" pitchFamily="18" charset="0"/>
                        <a:ea typeface="Cambria Math" panose="02040503050406030204" pitchFamily="18" charset="0"/>
                      </a:rPr>
                      <m:t>𝟖</m:t>
                    </m:r>
                    <m:r>
                      <a:rPr lang="en-US" sz="1700" b="1" i="1" smtClean="0">
                        <a:solidFill>
                          <a:srgbClr val="0096FF"/>
                        </a:solidFill>
                        <a:latin typeface="Cambria Math" panose="02040503050406030204" pitchFamily="18" charset="0"/>
                        <a:ea typeface="Cambria Math" panose="02040503050406030204" pitchFamily="18" charset="0"/>
                      </a:rPr>
                      <m:t>.</m:t>
                    </m:r>
                    <m:r>
                      <a:rPr lang="en-US" sz="1700" b="1" i="1" smtClean="0">
                        <a:solidFill>
                          <a:srgbClr val="0096FF"/>
                        </a:solidFill>
                        <a:latin typeface="Cambria Math" panose="02040503050406030204" pitchFamily="18" charset="0"/>
                        <a:ea typeface="Cambria Math" panose="02040503050406030204" pitchFamily="18" charset="0"/>
                      </a:rPr>
                      <m:t>𝟖</m:t>
                    </m:r>
                  </m:oMath>
                </a14:m>
                <a:r>
                  <a:rPr lang="en-US" sz="1700" b="1" dirty="0">
                    <a:solidFill>
                      <a:srgbClr val="0096FF"/>
                    </a:solidFill>
                  </a:rPr>
                  <a:t>)  </a:t>
                </a:r>
                <a:r>
                  <a:rPr lang="en-US" sz="1700" b="1" dirty="0">
                    <a:solidFill>
                      <a:schemeClr val="bg1"/>
                    </a:solidFill>
                  </a:rPr>
                  <a:t>along the </a:t>
                </a:r>
                <a:r>
                  <a:rPr lang="en-US" sz="1700" b="1" dirty="0" err="1">
                    <a:solidFill>
                      <a:schemeClr val="bg1"/>
                    </a:solidFill>
                  </a:rPr>
                  <a:t>LoS</a:t>
                </a:r>
                <a:r>
                  <a:rPr lang="en-US" sz="1700" b="1" dirty="0">
                    <a:solidFill>
                      <a:schemeClr val="bg1"/>
                    </a:solidFill>
                  </a:rPr>
                  <a:t> allows increasing statistics, while </a:t>
                </a:r>
                <a:r>
                  <a:rPr lang="en-US" sz="1700" b="1" dirty="0">
                    <a:solidFill>
                      <a:srgbClr val="0096FF"/>
                    </a:solidFill>
                  </a:rPr>
                  <a:t>SND</a:t>
                </a:r>
                <a:r>
                  <a:rPr lang="en-US" sz="1700" b="1" dirty="0">
                    <a:solidFill>
                      <a:schemeClr val="bg1"/>
                    </a:solidFill>
                  </a:rPr>
                  <a:t> located at </a:t>
                </a:r>
                <a:r>
                  <a:rPr lang="en-US" sz="1700" b="1" dirty="0">
                    <a:solidFill>
                      <a:srgbClr val="0096FF"/>
                    </a:solidFill>
                  </a:rPr>
                  <a:t>off-axis</a:t>
                </a:r>
                <a:r>
                  <a:rPr lang="en-US" sz="1700" b="1" dirty="0">
                    <a:solidFill>
                      <a:srgbClr val="0096FF"/>
                    </a:solidFill>
                    <a:ea typeface="Cambria Math" panose="02040503050406030204" pitchFamily="18" charset="0"/>
                  </a:rPr>
                  <a:t> (</a:t>
                </a:r>
                <a14:m>
                  <m:oMath xmlns:m="http://schemas.openxmlformats.org/officeDocument/2006/math">
                    <m:r>
                      <a:rPr lang="en-US" sz="1700" b="1" i="0" smtClean="0">
                        <a:solidFill>
                          <a:srgbClr val="0096FF"/>
                        </a:solidFill>
                        <a:latin typeface="Cambria Math" panose="02040503050406030204" pitchFamily="18" charset="0"/>
                        <a:ea typeface="Cambria Math" panose="02040503050406030204" pitchFamily="18" charset="0"/>
                      </a:rPr>
                      <m:t>𝟕</m:t>
                    </m:r>
                    <m:r>
                      <a:rPr lang="en-US" sz="1700" b="1" i="0" smtClean="0">
                        <a:solidFill>
                          <a:srgbClr val="0096FF"/>
                        </a:solidFill>
                        <a:latin typeface="Cambria Math" panose="02040503050406030204" pitchFamily="18" charset="0"/>
                        <a:ea typeface="Cambria Math" panose="02040503050406030204" pitchFamily="18" charset="0"/>
                      </a:rPr>
                      <m:t>.</m:t>
                    </m:r>
                    <m:r>
                      <a:rPr lang="en-US" sz="1700" b="1" i="0" smtClean="0">
                        <a:solidFill>
                          <a:srgbClr val="0096FF"/>
                        </a:solidFill>
                        <a:latin typeface="Cambria Math" panose="02040503050406030204" pitchFamily="18" charset="0"/>
                        <a:ea typeface="Cambria Math" panose="02040503050406030204" pitchFamily="18" charset="0"/>
                      </a:rPr>
                      <m:t>𝟐</m:t>
                    </m:r>
                    <m:r>
                      <a:rPr lang="en-US" sz="1700" b="1" i="1" smtClean="0">
                        <a:solidFill>
                          <a:srgbClr val="0096FF"/>
                        </a:solidFill>
                        <a:latin typeface="Cambria Math" panose="02040503050406030204" pitchFamily="18" charset="0"/>
                        <a:ea typeface="Cambria Math" panose="02040503050406030204" pitchFamily="18" charset="0"/>
                      </a:rPr>
                      <m:t>&lt;</m:t>
                    </m:r>
                    <m:r>
                      <a:rPr lang="en-US" sz="1700" b="1" i="1" smtClean="0">
                        <a:solidFill>
                          <a:srgbClr val="0096FF"/>
                        </a:solidFill>
                        <a:latin typeface="Cambria Math" panose="02040503050406030204" pitchFamily="18" charset="0"/>
                        <a:ea typeface="Cambria Math" panose="02040503050406030204" pitchFamily="18" charset="0"/>
                      </a:rPr>
                      <m:t>𝜼</m:t>
                    </m:r>
                    <m:r>
                      <a:rPr lang="en-US" sz="1700" b="1" i="1" smtClean="0">
                        <a:solidFill>
                          <a:srgbClr val="0096FF"/>
                        </a:solidFill>
                        <a:latin typeface="Cambria Math" panose="02040503050406030204" pitchFamily="18" charset="0"/>
                        <a:ea typeface="Cambria Math" panose="02040503050406030204" pitchFamily="18" charset="0"/>
                      </a:rPr>
                      <m:t>&lt;</m:t>
                    </m:r>
                    <m:r>
                      <a:rPr lang="en-US" sz="1700" b="1" i="1" smtClean="0">
                        <a:solidFill>
                          <a:srgbClr val="0096FF"/>
                        </a:solidFill>
                        <a:latin typeface="Cambria Math" panose="02040503050406030204" pitchFamily="18" charset="0"/>
                        <a:ea typeface="Cambria Math" panose="02040503050406030204" pitchFamily="18" charset="0"/>
                      </a:rPr>
                      <m:t>𝟖</m:t>
                    </m:r>
                    <m:r>
                      <a:rPr lang="en-US" sz="1700" b="1" i="1" smtClean="0">
                        <a:solidFill>
                          <a:srgbClr val="0096FF"/>
                        </a:solidFill>
                        <a:latin typeface="Cambria Math" panose="02040503050406030204" pitchFamily="18" charset="0"/>
                        <a:ea typeface="Cambria Math" panose="02040503050406030204" pitchFamily="18" charset="0"/>
                      </a:rPr>
                      <m:t>.</m:t>
                    </m:r>
                    <m:r>
                      <a:rPr lang="en-US" sz="1700" b="1" i="1" smtClean="0">
                        <a:solidFill>
                          <a:srgbClr val="0096FF"/>
                        </a:solidFill>
                        <a:latin typeface="Cambria Math" panose="02040503050406030204" pitchFamily="18" charset="0"/>
                        <a:ea typeface="Cambria Math" panose="02040503050406030204" pitchFamily="18" charset="0"/>
                      </a:rPr>
                      <m:t>𝟒</m:t>
                    </m:r>
                    <m:r>
                      <a:rPr lang="en-US" sz="1700" b="1" i="1" smtClean="0">
                        <a:solidFill>
                          <a:srgbClr val="0096FF"/>
                        </a:solidFill>
                        <a:latin typeface="Cambria Math" panose="02040503050406030204" pitchFamily="18" charset="0"/>
                        <a:ea typeface="Cambria Math" panose="02040503050406030204" pitchFamily="18" charset="0"/>
                      </a:rPr>
                      <m:t>)</m:t>
                    </m:r>
                  </m:oMath>
                </a14:m>
                <a:r>
                  <a:rPr lang="en-US" sz="1700" b="1" dirty="0">
                    <a:solidFill>
                      <a:srgbClr val="0096FF"/>
                    </a:solidFill>
                  </a:rPr>
                  <a:t> </a:t>
                </a:r>
                <a:r>
                  <a:rPr lang="en-US" sz="1700" b="1" dirty="0">
                    <a:solidFill>
                      <a:schemeClr val="bg1"/>
                    </a:solidFill>
                  </a:rPr>
                  <a:t>enhances charm contributions </a:t>
                </a:r>
              </a:p>
              <a:p>
                <a:pPr marL="285750" indent="-285750">
                  <a:buFont typeface="Arial" panose="020B0604020202020204" pitchFamily="34" charset="0"/>
                  <a:buChar char="•"/>
                </a:pPr>
                <a:endParaRPr lang="en-US" sz="900" b="1" dirty="0">
                  <a:solidFill>
                    <a:schemeClr val="bg1"/>
                  </a:solidFill>
                </a:endParaRPr>
              </a:p>
              <a:p>
                <a:pPr marL="285750" indent="-285750">
                  <a:buFont typeface="Arial" panose="020B0604020202020204" pitchFamily="34" charset="0"/>
                  <a:buChar char="•"/>
                </a:pPr>
                <a:r>
                  <a:rPr lang="en-US" sz="1700" b="1" dirty="0">
                    <a:solidFill>
                      <a:schemeClr val="bg1"/>
                    </a:solidFill>
                  </a:rPr>
                  <a:t>Muon background levels low at both sites</a:t>
                </a:r>
              </a:p>
              <a:p>
                <a:pPr marL="285750" indent="-285750">
                  <a:buFont typeface="Arial" panose="020B0604020202020204" pitchFamily="34" charset="0"/>
                  <a:buChar char="•"/>
                </a:pPr>
                <a:endParaRPr lang="en-US" sz="900" b="1" dirty="0">
                  <a:solidFill>
                    <a:schemeClr val="bg1"/>
                  </a:solidFill>
                </a:endParaRPr>
              </a:p>
              <a:p>
                <a:pPr marL="285750" indent="-285750">
                  <a:buFont typeface="Arial" panose="020B0604020202020204" pitchFamily="34" charset="0"/>
                  <a:buChar char="•"/>
                </a:pPr>
                <a:r>
                  <a:rPr lang="en-US" sz="1700" b="1" dirty="0">
                    <a:solidFill>
                      <a:schemeClr val="bg1"/>
                    </a:solidFill>
                  </a:rPr>
                  <a:t>Starting data taking since </a:t>
                </a:r>
                <a:r>
                  <a:rPr lang="en-US" sz="1700" b="1" dirty="0">
                    <a:solidFill>
                      <a:srgbClr val="0096FF"/>
                    </a:solidFill>
                  </a:rPr>
                  <a:t>2022</a:t>
                </a:r>
              </a:p>
            </p:txBody>
          </p:sp>
        </mc:Choice>
        <mc:Fallback>
          <p:sp>
            <p:nvSpPr>
              <p:cNvPr id="18" name="TextBox 17">
                <a:extLst>
                  <a:ext uri="{FF2B5EF4-FFF2-40B4-BE49-F238E27FC236}">
                    <a16:creationId xmlns:a16="http://schemas.microsoft.com/office/drawing/2014/main" id="{301C96F3-1204-A031-6B14-9BDB946E90BE}"/>
                  </a:ext>
                </a:extLst>
              </p:cNvPr>
              <p:cNvSpPr txBox="1">
                <a:spLocks noRot="1" noChangeAspect="1" noMove="1" noResize="1" noEditPoints="1" noAdjustHandles="1" noChangeArrowheads="1" noChangeShapeType="1" noTextEdit="1"/>
              </p:cNvSpPr>
              <p:nvPr/>
            </p:nvSpPr>
            <p:spPr>
              <a:xfrm>
                <a:off x="-19610" y="905990"/>
                <a:ext cx="4620639" cy="2739211"/>
              </a:xfrm>
              <a:prstGeom prst="rect">
                <a:avLst/>
              </a:prstGeom>
              <a:blipFill>
                <a:blip r:embed="rId8"/>
                <a:stretch>
                  <a:fillRect l="-822" t="-922" b="-1843"/>
                </a:stretch>
              </a:blipFill>
            </p:spPr>
            <p:txBody>
              <a:bodyPr/>
              <a:lstStyle/>
              <a:p>
                <a:r>
                  <a:rPr lang="en-US">
                    <a:noFill/>
                  </a:rPr>
                  <a:t> </a:t>
                </a:r>
              </a:p>
            </p:txBody>
          </p:sp>
        </mc:Fallback>
      </mc:AlternateContent>
    </p:spTree>
    <p:extLst>
      <p:ext uri="{BB962C8B-B14F-4D97-AF65-F5344CB8AC3E}">
        <p14:creationId xmlns:p14="http://schemas.microsoft.com/office/powerpoint/2010/main" val="71784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6</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21EB6E49-3BB3-485A-B0D4-34840B7E6538}"/>
              </a:ext>
            </a:extLst>
          </p:cNvPr>
          <p:cNvPicPr>
            <a:picLocks noChangeAspect="1"/>
          </p:cNvPicPr>
          <p:nvPr/>
        </p:nvPicPr>
        <p:blipFill rotWithShape="1">
          <a:blip r:embed="rId3"/>
          <a:srcRect r="34823"/>
          <a:stretch/>
        </p:blipFill>
        <p:spPr>
          <a:xfrm>
            <a:off x="5935508" y="2480459"/>
            <a:ext cx="4671232" cy="3139320"/>
          </a:xfrm>
          <a:prstGeom prst="rect">
            <a:avLst/>
          </a:prstGeom>
        </p:spPr>
      </p:pic>
      <p:sp>
        <p:nvSpPr>
          <p:cNvPr id="5" name="TextBox 4">
            <a:extLst>
              <a:ext uri="{FF2B5EF4-FFF2-40B4-BE49-F238E27FC236}">
                <a16:creationId xmlns:a16="http://schemas.microsoft.com/office/drawing/2014/main" id="{97264C65-AF0A-89B4-3CB4-A473D3EE461F}"/>
              </a:ext>
            </a:extLst>
          </p:cNvPr>
          <p:cNvSpPr txBox="1"/>
          <p:nvPr/>
        </p:nvSpPr>
        <p:spPr>
          <a:xfrm>
            <a:off x="121807" y="837960"/>
            <a:ext cx="10579960" cy="3139321"/>
          </a:xfrm>
          <a:prstGeom prst="rect">
            <a:avLst/>
          </a:prstGeom>
          <a:noFill/>
        </p:spPr>
        <p:txBody>
          <a:bodyPr wrap="square">
            <a:spAutoFit/>
          </a:bodyPr>
          <a:lstStyle/>
          <a:p>
            <a:pPr marL="342900" indent="-342900">
              <a:buFont typeface="Arial" panose="020B0604020202020204" pitchFamily="34" charset="0"/>
              <a:buChar char="•"/>
            </a:pPr>
            <a:r>
              <a:rPr lang="en-US" b="1" dirty="0">
                <a:solidFill>
                  <a:schemeClr val="bg1"/>
                </a:solidFill>
              </a:rPr>
              <a:t>Neutrino production:</a:t>
            </a:r>
          </a:p>
          <a:p>
            <a:pPr marL="800100" lvl="1" indent="-342900">
              <a:buFont typeface="Arial" panose="020B0604020202020204" pitchFamily="34" charset="0"/>
              <a:buChar char="•"/>
            </a:pPr>
            <a:r>
              <a:rPr lang="en-US" b="1" dirty="0">
                <a:solidFill>
                  <a:schemeClr val="bg1"/>
                </a:solidFill>
              </a:rPr>
              <a:t>For light hadrons (</a:t>
            </a:r>
            <a:r>
              <a:rPr lang="en-US" b="1" dirty="0" err="1">
                <a:solidFill>
                  <a:schemeClr val="bg1"/>
                </a:solidFill>
              </a:rPr>
              <a:t>pions</a:t>
            </a:r>
            <a:r>
              <a:rPr lang="en-US" b="1" dirty="0">
                <a:solidFill>
                  <a:schemeClr val="bg1"/>
                </a:solidFill>
              </a:rPr>
              <a:t>, kaons and hyperons) EPOS-LHC, QGSJET II-04, SIBYLL2.3d, PYTHIA8, </a:t>
            </a:r>
            <a:r>
              <a:rPr lang="en-US" b="1" dirty="0">
                <a:solidFill>
                  <a:srgbClr val="FFFF00"/>
                </a:solidFill>
              </a:rPr>
              <a:t>DPMJET</a:t>
            </a:r>
            <a:r>
              <a:rPr lang="en-US" b="1" dirty="0">
                <a:solidFill>
                  <a:schemeClr val="bg1"/>
                </a:solidFill>
              </a:rPr>
              <a:t> </a:t>
            </a:r>
          </a:p>
          <a:p>
            <a:pPr marL="800100" lvl="1" indent="-342900">
              <a:buFont typeface="Arial" panose="020B0604020202020204" pitchFamily="34" charset="0"/>
              <a:buChar char="•"/>
            </a:pPr>
            <a:r>
              <a:rPr lang="en-US" b="1" dirty="0">
                <a:solidFill>
                  <a:schemeClr val="bg1"/>
                </a:solidFill>
              </a:rPr>
              <a:t>For charm hadrons POWHEG+PYTHIA8, </a:t>
            </a:r>
            <a:r>
              <a:rPr lang="en-US" b="1" dirty="0">
                <a:solidFill>
                  <a:srgbClr val="FFFF00"/>
                </a:solidFill>
              </a:rPr>
              <a:t>DPMJET</a:t>
            </a:r>
          </a:p>
          <a:p>
            <a:pPr marL="342900" indent="-342900">
              <a:buFont typeface="Arial" panose="020B0604020202020204" pitchFamily="34" charset="0"/>
              <a:buChar char="•"/>
            </a:pPr>
            <a:endParaRPr lang="en-US" sz="900" b="1" dirty="0">
              <a:solidFill>
                <a:schemeClr val="bg1"/>
              </a:solidFill>
            </a:endParaRPr>
          </a:p>
          <a:p>
            <a:pPr marL="342900" indent="-342900">
              <a:buFont typeface="Arial" panose="020B0604020202020204" pitchFamily="34" charset="0"/>
              <a:buChar char="•"/>
            </a:pPr>
            <a:r>
              <a:rPr lang="en-US" b="1" dirty="0">
                <a:solidFill>
                  <a:schemeClr val="bg1"/>
                </a:solidFill>
              </a:rPr>
              <a:t>Propagation to detectors BDSIM/</a:t>
            </a:r>
            <a:r>
              <a:rPr lang="en-US" b="1" dirty="0">
                <a:solidFill>
                  <a:srgbClr val="FFFF00"/>
                </a:solidFill>
              </a:rPr>
              <a:t>FLUKA</a:t>
            </a:r>
            <a:r>
              <a:rPr lang="en-US" b="1" dirty="0">
                <a:solidFill>
                  <a:schemeClr val="bg1"/>
                </a:solidFill>
              </a:rPr>
              <a:t> model of the LHC</a:t>
            </a:r>
          </a:p>
          <a:p>
            <a:pPr marL="342900" indent="-342900">
              <a:buFont typeface="Arial" panose="020B0604020202020204" pitchFamily="34" charset="0"/>
              <a:buChar char="•"/>
            </a:pPr>
            <a:endParaRPr lang="en-US" sz="900" b="1" dirty="0">
              <a:solidFill>
                <a:schemeClr val="bg1"/>
              </a:solidFill>
            </a:endParaRPr>
          </a:p>
          <a:p>
            <a:pPr marL="342900" indent="-342900">
              <a:buFont typeface="Arial" panose="020B0604020202020204" pitchFamily="34" charset="0"/>
              <a:buChar char="•"/>
            </a:pPr>
            <a:r>
              <a:rPr lang="en-US" b="1" dirty="0">
                <a:solidFill>
                  <a:schemeClr val="bg1"/>
                </a:solidFill>
              </a:rPr>
              <a:t>Neutrino interactions with tungsten/emulsion GENIE </a:t>
            </a:r>
          </a:p>
          <a:p>
            <a:pPr marL="342900" indent="-342900">
              <a:buFont typeface="Arial" panose="020B0604020202020204" pitchFamily="34" charset="0"/>
              <a:buChar char="•"/>
            </a:pPr>
            <a:endParaRPr lang="en-US" sz="900" b="1" dirty="0">
              <a:solidFill>
                <a:schemeClr val="bg1"/>
              </a:solidFill>
            </a:endParaRPr>
          </a:p>
          <a:p>
            <a:pPr marL="342900" indent="-342900">
              <a:buFont typeface="Arial" panose="020B0604020202020204" pitchFamily="34" charset="0"/>
              <a:buChar char="•"/>
            </a:pPr>
            <a:r>
              <a:rPr lang="en-US" b="1" dirty="0">
                <a:solidFill>
                  <a:schemeClr val="bg1"/>
                </a:solidFill>
              </a:rPr>
              <a:t>Propagation in the detector GEANT4</a:t>
            </a:r>
          </a:p>
          <a:p>
            <a:pPr marL="342900" indent="-342900">
              <a:buFont typeface="Arial" panose="020B0604020202020204" pitchFamily="34" charset="0"/>
              <a:buChar char="•"/>
            </a:pPr>
            <a:endParaRPr lang="en-US" sz="900" b="1" dirty="0">
              <a:solidFill>
                <a:schemeClr val="bg1"/>
              </a:solidFill>
            </a:endParaRPr>
          </a:p>
          <a:p>
            <a:pPr marL="342900" indent="-342900">
              <a:buFont typeface="Arial" panose="020B0604020202020204" pitchFamily="34" charset="0"/>
              <a:buChar char="•"/>
            </a:pPr>
            <a:r>
              <a:rPr lang="en-US" b="1" dirty="0">
                <a:solidFill>
                  <a:srgbClr val="24FA14"/>
                </a:solidFill>
              </a:rPr>
              <a:t>LHC Run3 </a:t>
            </a:r>
            <a:r>
              <a:rPr lang="en-US" b="1" dirty="0">
                <a:solidFill>
                  <a:schemeClr val="bg1"/>
                </a:solidFill>
              </a:rPr>
              <a:t>with an </a:t>
            </a:r>
            <a:r>
              <a:rPr lang="en-US" b="1" dirty="0">
                <a:solidFill>
                  <a:srgbClr val="24FA14"/>
                </a:solidFill>
              </a:rPr>
              <a:t>integrated luminosity of 250 fb</a:t>
            </a:r>
            <a:r>
              <a:rPr lang="en-US" b="1" baseline="30000" dirty="0">
                <a:solidFill>
                  <a:srgbClr val="24FA14"/>
                </a:solidFill>
              </a:rPr>
              <a:t>-1</a:t>
            </a:r>
            <a:r>
              <a:rPr lang="en-US" b="1" dirty="0">
                <a:solidFill>
                  <a:srgbClr val="24FA14"/>
                </a:solidFill>
              </a:rPr>
              <a:t> </a:t>
            </a:r>
          </a:p>
          <a:p>
            <a:endParaRPr lang="en-US" b="1" dirty="0">
              <a:solidFill>
                <a:schemeClr val="bg1"/>
              </a:solidFill>
            </a:endParaRPr>
          </a:p>
          <a:p>
            <a:endParaRPr lang="en-US" b="1" dirty="0">
              <a:solidFill>
                <a:schemeClr val="bg1"/>
              </a:solidFill>
            </a:endParaRPr>
          </a:p>
        </p:txBody>
      </p:sp>
      <p:sp>
        <p:nvSpPr>
          <p:cNvPr id="6" name="TextBox 5">
            <a:extLst>
              <a:ext uri="{FF2B5EF4-FFF2-40B4-BE49-F238E27FC236}">
                <a16:creationId xmlns:a16="http://schemas.microsoft.com/office/drawing/2014/main" id="{A99A03D2-C3B3-33BF-A712-2120AF5A8AF5}"/>
              </a:ext>
            </a:extLst>
          </p:cNvPr>
          <p:cNvSpPr txBox="1"/>
          <p:nvPr/>
        </p:nvSpPr>
        <p:spPr>
          <a:xfrm>
            <a:off x="208136" y="207018"/>
            <a:ext cx="6464142" cy="523220"/>
          </a:xfrm>
          <a:prstGeom prst="rect">
            <a:avLst/>
          </a:prstGeom>
          <a:noFill/>
        </p:spPr>
        <p:txBody>
          <a:bodyPr wrap="none" rtlCol="0">
            <a:spAutoFit/>
          </a:bodyPr>
          <a:lstStyle/>
          <a:p>
            <a:r>
              <a:rPr lang="en-US" sz="2800" b="1" dirty="0">
                <a:solidFill>
                  <a:srgbClr val="FF0000"/>
                </a:solidFill>
              </a:rPr>
              <a:t>Expected neutrino event rate in LHC Run3 </a:t>
            </a:r>
            <a:endParaRPr lang="en-US" sz="2800" b="1" dirty="0">
              <a:solidFill>
                <a:srgbClr val="00B0F0"/>
              </a:solidFill>
            </a:endParaRPr>
          </a:p>
        </p:txBody>
      </p:sp>
      <p:pic>
        <p:nvPicPr>
          <p:cNvPr id="8" name="Picture 7">
            <a:extLst>
              <a:ext uri="{FF2B5EF4-FFF2-40B4-BE49-F238E27FC236}">
                <a16:creationId xmlns:a16="http://schemas.microsoft.com/office/drawing/2014/main" id="{A68AAB32-0345-6D0B-BED2-251E48C991F8}"/>
              </a:ext>
            </a:extLst>
          </p:cNvPr>
          <p:cNvPicPr>
            <a:picLocks noChangeAspect="1"/>
          </p:cNvPicPr>
          <p:nvPr/>
        </p:nvPicPr>
        <p:blipFill>
          <a:blip r:embed="rId4"/>
          <a:stretch>
            <a:fillRect/>
          </a:stretch>
        </p:blipFill>
        <p:spPr>
          <a:xfrm>
            <a:off x="121807" y="3650761"/>
            <a:ext cx="5718674" cy="1945810"/>
          </a:xfrm>
          <a:prstGeom prst="rect">
            <a:avLst/>
          </a:prstGeom>
        </p:spPr>
      </p:pic>
      <p:sp>
        <p:nvSpPr>
          <p:cNvPr id="10" name="TextBox 9">
            <a:extLst>
              <a:ext uri="{FF2B5EF4-FFF2-40B4-BE49-F238E27FC236}">
                <a16:creationId xmlns:a16="http://schemas.microsoft.com/office/drawing/2014/main" id="{C7BEF6C6-221F-9EA9-3263-1E02DB35A436}"/>
              </a:ext>
            </a:extLst>
          </p:cNvPr>
          <p:cNvSpPr txBox="1"/>
          <p:nvPr/>
        </p:nvSpPr>
        <p:spPr>
          <a:xfrm>
            <a:off x="7798378" y="5618431"/>
            <a:ext cx="4197795" cy="369332"/>
          </a:xfrm>
          <a:prstGeom prst="rect">
            <a:avLst/>
          </a:prstGeom>
          <a:noFill/>
        </p:spPr>
        <p:txBody>
          <a:bodyPr wrap="square">
            <a:spAutoFit/>
          </a:bodyPr>
          <a:lstStyle/>
          <a:p>
            <a:r>
              <a:rPr lang="en-US" dirty="0">
                <a:solidFill>
                  <a:srgbClr val="00B050"/>
                </a:solidFill>
                <a:hlinkClick r:id="rId5"/>
              </a:rPr>
              <a:t>FASER Coll. arXiv:2402.13318</a:t>
            </a: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9A84685-7E6A-2CA2-852C-AD2B65FE0A30}"/>
                  </a:ext>
                </a:extLst>
              </p:cNvPr>
              <p:cNvSpPr txBox="1"/>
              <p:nvPr/>
            </p:nvSpPr>
            <p:spPr>
              <a:xfrm>
                <a:off x="1504257" y="5961686"/>
                <a:ext cx="8886583" cy="369332"/>
              </a:xfrm>
              <a:prstGeom prst="rect">
                <a:avLst/>
              </a:prstGeom>
              <a:noFill/>
            </p:spPr>
            <p:txBody>
              <a:bodyPr wrap="square">
                <a:spAutoFit/>
              </a:bodyPr>
              <a:lstStyle/>
              <a:p>
                <a:r>
                  <a:rPr lang="en-US" dirty="0">
                    <a:solidFill>
                      <a:srgbClr val="FFFF00"/>
                    </a:solidFill>
                  </a:rPr>
                  <a:t>Directly observed </a:t>
                </a:r>
                <a14:m>
                  <m:oMath xmlns:m="http://schemas.openxmlformats.org/officeDocument/2006/math">
                    <m:sSub>
                      <m:sSubPr>
                        <m:ctrlPr>
                          <a:rPr lang="en-US" i="1" smtClean="0">
                            <a:solidFill>
                              <a:srgbClr val="FFFF00"/>
                            </a:solidFill>
                            <a:latin typeface="Cambria Math" panose="02040503050406030204" pitchFamily="18" charset="0"/>
                          </a:rPr>
                        </m:ctrlPr>
                      </m:sSubPr>
                      <m:e>
                        <m:r>
                          <a:rPr lang="en-US" i="1" smtClean="0">
                            <a:solidFill>
                              <a:srgbClr val="FFFF00"/>
                            </a:solidFill>
                            <a:latin typeface="Cambria Math" panose="02040503050406030204" pitchFamily="18" charset="0"/>
                            <a:ea typeface="Cambria Math" panose="02040503050406030204" pitchFamily="18" charset="0"/>
                          </a:rPr>
                          <m:t>𝜈</m:t>
                        </m:r>
                      </m:e>
                      <m:sub>
                        <m:r>
                          <a:rPr lang="en-US" i="1" smtClean="0">
                            <a:solidFill>
                              <a:srgbClr val="FFFF00"/>
                            </a:solidFill>
                            <a:latin typeface="Cambria Math" panose="02040503050406030204" pitchFamily="18" charset="0"/>
                            <a:ea typeface="Cambria Math" panose="02040503050406030204" pitchFamily="18" charset="0"/>
                          </a:rPr>
                          <m:t>𝜏</m:t>
                        </m:r>
                      </m:sub>
                    </m:sSub>
                    <m:r>
                      <a:rPr lang="en-US" b="0" i="1" smtClean="0">
                        <a:solidFill>
                          <a:srgbClr val="FFFF00"/>
                        </a:solidFill>
                        <a:latin typeface="Cambria Math" panose="02040503050406030204" pitchFamily="18" charset="0"/>
                      </a:rPr>
                      <m:t>𝐶𝐶</m:t>
                    </m:r>
                  </m:oMath>
                </a14:m>
                <a:r>
                  <a:rPr lang="en-US" dirty="0">
                    <a:solidFill>
                      <a:srgbClr val="FFFF00"/>
                    </a:solidFill>
                  </a:rPr>
                  <a:t> interactions: </a:t>
                </a:r>
                <a:r>
                  <a:rPr lang="en-US" dirty="0">
                    <a:solidFill>
                      <a:srgbClr val="00B0F0"/>
                    </a:solidFill>
                  </a:rPr>
                  <a:t>9 at DONUT </a:t>
                </a:r>
                <a:r>
                  <a:rPr lang="en-US" dirty="0">
                    <a:solidFill>
                      <a:srgbClr val="92D050"/>
                    </a:solidFill>
                  </a:rPr>
                  <a:t>and </a:t>
                </a:r>
                <a:r>
                  <a:rPr lang="en-US" dirty="0">
                    <a:solidFill>
                      <a:srgbClr val="FFC000"/>
                    </a:solidFill>
                  </a:rPr>
                  <a:t>10 at OPERA </a:t>
                </a:r>
                <a:r>
                  <a:rPr lang="en-US" dirty="0">
                    <a:solidFill>
                      <a:srgbClr val="92D050"/>
                    </a:solidFill>
                  </a:rPr>
                  <a:t>experiments</a:t>
                </a:r>
              </a:p>
            </p:txBody>
          </p:sp>
        </mc:Choice>
        <mc:Fallback xmlns="">
          <p:sp>
            <p:nvSpPr>
              <p:cNvPr id="11" name="TextBox 10">
                <a:extLst>
                  <a:ext uri="{FF2B5EF4-FFF2-40B4-BE49-F238E27FC236}">
                    <a16:creationId xmlns:a16="http://schemas.microsoft.com/office/drawing/2014/main" id="{69A84685-7E6A-2CA2-852C-AD2B65FE0A30}"/>
                  </a:ext>
                </a:extLst>
              </p:cNvPr>
              <p:cNvSpPr txBox="1">
                <a:spLocks noRot="1" noChangeAspect="1" noMove="1" noResize="1" noEditPoints="1" noAdjustHandles="1" noChangeArrowheads="1" noChangeShapeType="1" noTextEdit="1"/>
              </p:cNvSpPr>
              <p:nvPr/>
            </p:nvSpPr>
            <p:spPr>
              <a:xfrm>
                <a:off x="1504257" y="5961686"/>
                <a:ext cx="8886583" cy="369332"/>
              </a:xfrm>
              <a:prstGeom prst="rect">
                <a:avLst/>
              </a:prstGeom>
              <a:blipFill>
                <a:blip r:embed="rId6"/>
                <a:stretch>
                  <a:fillRect l="-571" t="-6667" b="-26667"/>
                </a:stretch>
              </a:blipFill>
            </p:spPr>
            <p:txBody>
              <a:bodyPr/>
              <a:lstStyle/>
              <a:p>
                <a:r>
                  <a:rPr lang="en-US">
                    <a:noFill/>
                  </a:rPr>
                  <a:t> </a:t>
                </a:r>
              </a:p>
            </p:txBody>
          </p:sp>
        </mc:Fallback>
      </mc:AlternateContent>
      <p:sp>
        <p:nvSpPr>
          <p:cNvPr id="13" name="TextBox 12">
            <a:hlinkClick r:id="rId7"/>
            <a:extLst>
              <a:ext uri="{FF2B5EF4-FFF2-40B4-BE49-F238E27FC236}">
                <a16:creationId xmlns:a16="http://schemas.microsoft.com/office/drawing/2014/main" id="{9E0F72A1-5636-D0B9-5C62-80726DFFBD50}"/>
              </a:ext>
            </a:extLst>
          </p:cNvPr>
          <p:cNvSpPr txBox="1"/>
          <p:nvPr/>
        </p:nvSpPr>
        <p:spPr>
          <a:xfrm>
            <a:off x="162698" y="5577462"/>
            <a:ext cx="3652065" cy="369332"/>
          </a:xfrm>
          <a:prstGeom prst="rect">
            <a:avLst/>
          </a:prstGeom>
          <a:noFill/>
        </p:spPr>
        <p:txBody>
          <a:bodyPr wrap="square">
            <a:spAutoFit/>
          </a:bodyPr>
          <a:lstStyle/>
          <a:p>
            <a:r>
              <a:rPr lang="en-US" dirty="0">
                <a:solidFill>
                  <a:srgbClr val="00B050"/>
                </a:solidFill>
                <a:hlinkClick r:id="rId7"/>
              </a:rPr>
              <a:t>CERN-LHCC-2021-003 / LHCC-P-016</a:t>
            </a:r>
            <a:endParaRPr lang="en-US" dirty="0">
              <a:solidFill>
                <a:srgbClr val="00B050"/>
              </a:solidFill>
            </a:endParaRPr>
          </a:p>
        </p:txBody>
      </p:sp>
      <p:pic>
        <p:nvPicPr>
          <p:cNvPr id="9" name="Picture 2" descr="Logos | SND@LHC">
            <a:extLst>
              <a:ext uri="{FF2B5EF4-FFF2-40B4-BE49-F238E27FC236}">
                <a16:creationId xmlns:a16="http://schemas.microsoft.com/office/drawing/2014/main" id="{8D4DEFC3-7E1B-B59F-761A-720C3FB658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780" y="3370075"/>
            <a:ext cx="746919" cy="591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a:extLst>
              <a:ext uri="{FF2B5EF4-FFF2-40B4-BE49-F238E27FC236}">
                <a16:creationId xmlns:a16="http://schemas.microsoft.com/office/drawing/2014/main" id="{DE971078-F332-AD6B-938F-BF28344211E0}"/>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27639"/>
          <a:stretch/>
        </p:blipFill>
        <p:spPr bwMode="auto">
          <a:xfrm>
            <a:off x="9604519" y="2213096"/>
            <a:ext cx="1002221" cy="38904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94AE796-6089-4044-86D0-3DE1FC6E553B}"/>
              </a:ext>
            </a:extLst>
          </p:cNvPr>
          <p:cNvSpPr txBox="1"/>
          <p:nvPr/>
        </p:nvSpPr>
        <p:spPr>
          <a:xfrm>
            <a:off x="6526596" y="2371388"/>
            <a:ext cx="2486835" cy="369332"/>
          </a:xfrm>
          <a:prstGeom prst="rect">
            <a:avLst/>
          </a:prstGeom>
          <a:noFill/>
        </p:spPr>
        <p:txBody>
          <a:bodyPr wrap="none" rtlCol="0">
            <a:spAutoFit/>
          </a:bodyPr>
          <a:lstStyle/>
          <a:p>
            <a:r>
              <a:rPr lang="en-US" dirty="0"/>
              <a:t>Neutrino CC interactions</a:t>
            </a:r>
          </a:p>
        </p:txBody>
      </p:sp>
    </p:spTree>
    <p:extLst>
      <p:ext uri="{BB962C8B-B14F-4D97-AF65-F5344CB8AC3E}">
        <p14:creationId xmlns:p14="http://schemas.microsoft.com/office/powerpoint/2010/main" val="271021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7</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p:pic>
        <p:nvPicPr>
          <p:cNvPr id="3" name="Picture 2">
            <a:extLst>
              <a:ext uri="{FF2B5EF4-FFF2-40B4-BE49-F238E27FC236}">
                <a16:creationId xmlns:a16="http://schemas.microsoft.com/office/drawing/2014/main" id="{BCC6A7F6-CA9E-30BB-2F37-A56A91D1A51C}"/>
              </a:ext>
            </a:extLst>
          </p:cNvPr>
          <p:cNvPicPr>
            <a:picLocks noChangeAspect="1"/>
          </p:cNvPicPr>
          <p:nvPr/>
        </p:nvPicPr>
        <p:blipFill>
          <a:blip r:embed="rId3"/>
          <a:stretch>
            <a:fillRect/>
          </a:stretch>
        </p:blipFill>
        <p:spPr>
          <a:xfrm>
            <a:off x="4932294" y="3486570"/>
            <a:ext cx="5751369" cy="2582124"/>
          </a:xfrm>
          <a:prstGeom prst="rect">
            <a:avLst/>
          </a:prstGeom>
        </p:spPr>
      </p:pic>
      <p:sp>
        <p:nvSpPr>
          <p:cNvPr id="5" name="TextBox 4">
            <a:extLst>
              <a:ext uri="{FF2B5EF4-FFF2-40B4-BE49-F238E27FC236}">
                <a16:creationId xmlns:a16="http://schemas.microsoft.com/office/drawing/2014/main" id="{BF3AE038-B53E-82AB-71A2-C1A5BB5D43B7}"/>
              </a:ext>
            </a:extLst>
          </p:cNvPr>
          <p:cNvSpPr txBox="1"/>
          <p:nvPr/>
        </p:nvSpPr>
        <p:spPr>
          <a:xfrm>
            <a:off x="139912" y="203948"/>
            <a:ext cx="9582312" cy="523220"/>
          </a:xfrm>
          <a:prstGeom prst="rect">
            <a:avLst/>
          </a:prstGeom>
          <a:noFill/>
        </p:spPr>
        <p:txBody>
          <a:bodyPr wrap="square" rtlCol="0">
            <a:spAutoFit/>
          </a:bodyPr>
          <a:lstStyle/>
          <a:p>
            <a:r>
              <a:rPr lang="en-CH" sz="2800" b="1">
                <a:solidFill>
                  <a:srgbClr val="FF0000"/>
                </a:solidFill>
              </a:rPr>
              <a:t>FASER Detector</a:t>
            </a:r>
            <a:r>
              <a:rPr lang="en-US" sz="2800" b="1" dirty="0">
                <a:solidFill>
                  <a:srgbClr val="FF0000"/>
                </a:solidFill>
              </a:rPr>
              <a:t> and its operation in LHC Run3</a:t>
            </a:r>
            <a:endParaRPr lang="en-CH" sz="2800" b="1" dirty="0">
              <a:solidFill>
                <a:srgbClr val="FF0000"/>
              </a:solidFill>
            </a:endParaRPr>
          </a:p>
        </p:txBody>
      </p:sp>
      <p:sp>
        <p:nvSpPr>
          <p:cNvPr id="6" name="TextBox 5">
            <a:extLst>
              <a:ext uri="{FF2B5EF4-FFF2-40B4-BE49-F238E27FC236}">
                <a16:creationId xmlns:a16="http://schemas.microsoft.com/office/drawing/2014/main" id="{2627AA7E-BAC8-4FE3-7946-249323D6844C}"/>
              </a:ext>
            </a:extLst>
          </p:cNvPr>
          <p:cNvSpPr txBox="1"/>
          <p:nvPr/>
        </p:nvSpPr>
        <p:spPr>
          <a:xfrm>
            <a:off x="134471" y="6155055"/>
            <a:ext cx="6134582" cy="369332"/>
          </a:xfrm>
          <a:prstGeom prst="rect">
            <a:avLst/>
          </a:prstGeom>
          <a:noFill/>
        </p:spPr>
        <p:txBody>
          <a:bodyPr wrap="square">
            <a:spAutoFit/>
          </a:bodyPr>
          <a:lstStyle/>
          <a:p>
            <a:endParaRPr lang="en-GB" dirty="0"/>
          </a:p>
        </p:txBody>
      </p:sp>
      <p:pic>
        <p:nvPicPr>
          <p:cNvPr id="8" name="Picture 7">
            <a:extLst>
              <a:ext uri="{FF2B5EF4-FFF2-40B4-BE49-F238E27FC236}">
                <a16:creationId xmlns:a16="http://schemas.microsoft.com/office/drawing/2014/main" id="{A6FF99A9-BB34-4FCB-A442-84DC234DC9D6}"/>
              </a:ext>
            </a:extLst>
          </p:cNvPr>
          <p:cNvPicPr>
            <a:picLocks noChangeAspect="1"/>
          </p:cNvPicPr>
          <p:nvPr/>
        </p:nvPicPr>
        <p:blipFill>
          <a:blip r:embed="rId4"/>
          <a:stretch>
            <a:fillRect/>
          </a:stretch>
        </p:blipFill>
        <p:spPr>
          <a:xfrm>
            <a:off x="6676391" y="733449"/>
            <a:ext cx="3910648" cy="2750526"/>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8B99F7E-EBD1-411E-15E3-DC114A93298A}"/>
                  </a:ext>
                </a:extLst>
              </p:cNvPr>
              <p:cNvSpPr txBox="1"/>
              <p:nvPr/>
            </p:nvSpPr>
            <p:spPr>
              <a:xfrm>
                <a:off x="0" y="803703"/>
                <a:ext cx="6686781" cy="5189177"/>
              </a:xfrm>
              <a:prstGeom prst="rect">
                <a:avLst/>
              </a:prstGeom>
              <a:noFill/>
            </p:spPr>
            <p:txBody>
              <a:bodyPr wrap="square">
                <a:spAutoFit/>
              </a:bodyPr>
              <a:lstStyle/>
              <a:p>
                <a:pPr marL="457200" indent="-304800">
                  <a:lnSpc>
                    <a:spcPct val="115000"/>
                  </a:lnSpc>
                  <a:buSzPts val="1200"/>
                  <a:buFont typeface="Arial" panose="020B0604020202020204" pitchFamily="34" charset="0"/>
                  <a:buChar char="•"/>
                </a:pPr>
                <a:r>
                  <a:rPr lang="en-GB" sz="1700" dirty="0">
                    <a:solidFill>
                      <a:schemeClr val="bg1"/>
                    </a:solidFill>
                    <a:ea typeface="Open Sans"/>
                    <a:cs typeface="Open Sans"/>
                    <a:sym typeface="Open Sans"/>
                  </a:rPr>
                  <a:t>Small detector: 10 cm radius of active volume, 7 m long</a:t>
                </a:r>
              </a:p>
              <a:p>
                <a:pPr marL="457200" indent="-304800">
                  <a:lnSpc>
                    <a:spcPct val="115000"/>
                  </a:lnSpc>
                  <a:buSzPts val="1200"/>
                  <a:buFont typeface="Arial" panose="020B0604020202020204" pitchFamily="34" charset="0"/>
                  <a:buChar char="•"/>
                </a:pPr>
                <a:r>
                  <a:rPr lang="en-GB" sz="1700" dirty="0">
                    <a:solidFill>
                      <a:srgbClr val="FFFF00"/>
                    </a:solidFill>
                    <a:ea typeface="Open Sans"/>
                    <a:cs typeface="Open Sans"/>
                    <a:sym typeface="Open Sans"/>
                  </a:rPr>
                  <a:t>Angular acceptance:  </a:t>
                </a:r>
                <a14:m>
                  <m:oMath xmlns:m="http://schemas.openxmlformats.org/officeDocument/2006/math">
                    <m:r>
                      <a:rPr lang="en-US" sz="1700" b="1" i="1" smtClean="0">
                        <a:solidFill>
                          <a:srgbClr val="FFFF00"/>
                        </a:solidFill>
                        <a:latin typeface="Cambria Math" panose="02040503050406030204" pitchFamily="18" charset="0"/>
                        <a:ea typeface="Cambria Math" panose="02040503050406030204" pitchFamily="18" charset="0"/>
                      </a:rPr>
                      <m:t>𝜼</m:t>
                    </m:r>
                    <m:r>
                      <a:rPr lang="en-US" sz="1700" b="1" i="1" smtClean="0">
                        <a:solidFill>
                          <a:srgbClr val="FFFF00"/>
                        </a:solidFill>
                        <a:latin typeface="Cambria Math" panose="02040503050406030204" pitchFamily="18" charset="0"/>
                        <a:ea typeface="Cambria Math" panose="02040503050406030204" pitchFamily="18" charset="0"/>
                      </a:rPr>
                      <m:t>&gt;</m:t>
                    </m:r>
                    <m:r>
                      <a:rPr lang="en-US" sz="1700" b="1" i="1" smtClean="0">
                        <a:solidFill>
                          <a:srgbClr val="FFFF00"/>
                        </a:solidFill>
                        <a:latin typeface="Cambria Math" panose="02040503050406030204" pitchFamily="18" charset="0"/>
                        <a:ea typeface="Cambria Math" panose="02040503050406030204" pitchFamily="18" charset="0"/>
                      </a:rPr>
                      <m:t>𝟗</m:t>
                    </m:r>
                  </m:oMath>
                </a14:m>
                <a:r>
                  <a:rPr lang="en-GB" sz="1700" dirty="0">
                    <a:solidFill>
                      <a:srgbClr val="FFFF00"/>
                    </a:solidFill>
                    <a:ea typeface="Open Sans"/>
                    <a:cs typeface="Open Sans"/>
                    <a:sym typeface="Open Sans"/>
                  </a:rPr>
                  <a:t>, on-axis</a:t>
                </a:r>
              </a:p>
              <a:p>
                <a:pPr marL="457200" lvl="0" indent="-304800" algn="l" rtl="0">
                  <a:lnSpc>
                    <a:spcPct val="115000"/>
                  </a:lnSpc>
                  <a:spcBef>
                    <a:spcPts val="0"/>
                  </a:spcBef>
                  <a:spcAft>
                    <a:spcPts val="0"/>
                  </a:spcAft>
                  <a:buSzPts val="1200"/>
                  <a:buFont typeface="Arial" panose="020B0604020202020204" pitchFamily="34" charset="0"/>
                  <a:buChar char="•"/>
                </a:pPr>
                <a:r>
                  <a:rPr lang="en-GB" sz="1700" dirty="0">
                    <a:solidFill>
                      <a:schemeClr val="bg1"/>
                    </a:solidFill>
                    <a:ea typeface="Open Sans"/>
                    <a:cs typeface="Open Sans"/>
                    <a:sym typeface="Open Sans"/>
                  </a:rPr>
                  <a:t>FASER</a:t>
                </a:r>
                <a14:m>
                  <m:oMath xmlns:m="http://schemas.openxmlformats.org/officeDocument/2006/math">
                    <m:r>
                      <a:rPr lang="en-GB" sz="1700" i="1" smtClean="0">
                        <a:solidFill>
                          <a:schemeClr val="bg1"/>
                        </a:solidFill>
                        <a:latin typeface="Cambria Math" panose="02040503050406030204" pitchFamily="18" charset="0"/>
                        <a:ea typeface="Cambria Math" panose="02040503050406030204" pitchFamily="18" charset="0"/>
                        <a:cs typeface="Open Sans"/>
                        <a:sym typeface="Open Sans"/>
                      </a:rPr>
                      <m:t>𝜈</m:t>
                    </m:r>
                  </m:oMath>
                </a14:m>
                <a:r>
                  <a:rPr lang="en-GB" sz="1700" dirty="0">
                    <a:solidFill>
                      <a:schemeClr val="bg1"/>
                    </a:solidFill>
                    <a:ea typeface="Open Sans"/>
                    <a:cs typeface="Open Sans"/>
                    <a:sym typeface="Open Sans"/>
                  </a:rPr>
                  <a:t> neutrino detector (</a:t>
                </a:r>
                <a:r>
                  <a:rPr lang="en-GB" sz="1700" dirty="0" err="1">
                    <a:solidFill>
                      <a:schemeClr val="bg1"/>
                    </a:solidFill>
                    <a:ea typeface="Open Sans"/>
                    <a:cs typeface="Open Sans"/>
                    <a:sym typeface="Open Sans"/>
                  </a:rPr>
                  <a:t>Emulsion+Tungsten</a:t>
                </a:r>
                <a:r>
                  <a:rPr lang="en-GB" sz="1700" dirty="0">
                    <a:solidFill>
                      <a:schemeClr val="bg1"/>
                    </a:solidFill>
                    <a:ea typeface="Open Sans"/>
                    <a:cs typeface="Open Sans"/>
                    <a:sym typeface="Open Sans"/>
                  </a:rPr>
                  <a:t>):</a:t>
                </a:r>
              </a:p>
              <a:p>
                <a:pPr marL="914400" lvl="1" indent="-304800">
                  <a:lnSpc>
                    <a:spcPct val="115000"/>
                  </a:lnSpc>
                  <a:buSzPts val="1200"/>
                  <a:buFont typeface="Arial" panose="020B0604020202020204" pitchFamily="34" charset="0"/>
                  <a:buChar char="•"/>
                </a:pPr>
                <a:r>
                  <a:rPr lang="en-GB" sz="1700" dirty="0">
                    <a:solidFill>
                      <a:schemeClr val="bg1"/>
                    </a:solidFill>
                    <a:ea typeface="Open Sans"/>
                    <a:cs typeface="Open Sans"/>
                    <a:sym typeface="Open Sans"/>
                  </a:rPr>
                  <a:t>Target mass: 1.1 tons; 8 interaction length</a:t>
                </a:r>
              </a:p>
              <a:p>
                <a:pPr marL="457200" lvl="0" indent="-304800" algn="l" rtl="0">
                  <a:lnSpc>
                    <a:spcPct val="115000"/>
                  </a:lnSpc>
                  <a:spcBef>
                    <a:spcPts val="0"/>
                  </a:spcBef>
                  <a:spcAft>
                    <a:spcPts val="0"/>
                  </a:spcAft>
                  <a:buSzPts val="1200"/>
                  <a:buFont typeface="Arial" panose="020B0604020202020204" pitchFamily="34" charset="0"/>
                  <a:buChar char="•"/>
                </a:pPr>
                <a:r>
                  <a:rPr lang="en-GB" sz="1700" dirty="0">
                    <a:solidFill>
                      <a:schemeClr val="bg1"/>
                    </a:solidFill>
                    <a:ea typeface="Open Sans"/>
                    <a:cs typeface="Open Sans"/>
                    <a:sym typeface="Open Sans"/>
                  </a:rPr>
                  <a:t>Successfully operated throughout 2022/2023</a:t>
                </a:r>
              </a:p>
              <a:p>
                <a:pPr marL="914400" lvl="1" indent="-292100" algn="l" rtl="0">
                  <a:lnSpc>
                    <a:spcPct val="115000"/>
                  </a:lnSpc>
                  <a:spcBef>
                    <a:spcPts val="0"/>
                  </a:spcBef>
                  <a:spcAft>
                    <a:spcPts val="0"/>
                  </a:spcAft>
                  <a:buSzPts val="1000"/>
                  <a:buFont typeface="Arial" panose="020B0604020202020204" pitchFamily="34" charset="0"/>
                  <a:buChar char="•"/>
                </a:pPr>
                <a:r>
                  <a:rPr lang="en-GB" sz="1700" dirty="0">
                    <a:solidFill>
                      <a:schemeClr val="bg1"/>
                    </a:solidFill>
                    <a:ea typeface="Open Sans"/>
                    <a:cs typeface="Open Sans"/>
                    <a:sym typeface="Open Sans"/>
                  </a:rPr>
                  <a:t>Continuous data taking; Largely automated; Trigger rate up to 1.5 kHz and DAQ dead-time of &lt; 2%</a:t>
                </a:r>
              </a:p>
              <a:p>
                <a:pPr marL="457200" lvl="0" indent="-304800" algn="l" rtl="0">
                  <a:lnSpc>
                    <a:spcPct val="115000"/>
                  </a:lnSpc>
                  <a:spcBef>
                    <a:spcPts val="0"/>
                  </a:spcBef>
                  <a:spcAft>
                    <a:spcPts val="0"/>
                  </a:spcAft>
                  <a:buSzPts val="1200"/>
                  <a:buFont typeface="Arial" panose="020B0604020202020204" pitchFamily="34" charset="0"/>
                  <a:buChar char="•"/>
                </a:pPr>
                <a:r>
                  <a:rPr lang="en-GB" sz="1700" dirty="0">
                    <a:solidFill>
                      <a:schemeClr val="bg1"/>
                    </a:solidFill>
                    <a:ea typeface="Open Sans"/>
                    <a:cs typeface="Open Sans"/>
                    <a:sym typeface="Open Sans"/>
                  </a:rPr>
                  <a:t>Recorded </a:t>
                </a:r>
                <a:r>
                  <a:rPr lang="en-GB" sz="1700" u="sng" dirty="0">
                    <a:solidFill>
                      <a:schemeClr val="bg1"/>
                    </a:solidFill>
                    <a:ea typeface="Open Sans"/>
                    <a:cs typeface="Open Sans"/>
                    <a:sym typeface="Open Sans"/>
                  </a:rPr>
                  <a:t>~97% of delivered luminosity</a:t>
                </a:r>
              </a:p>
              <a:p>
                <a:pPr marL="457200" lvl="0" indent="-304800" algn="l" rtl="0">
                  <a:lnSpc>
                    <a:spcPct val="115000"/>
                  </a:lnSpc>
                  <a:spcBef>
                    <a:spcPts val="0"/>
                  </a:spcBef>
                  <a:spcAft>
                    <a:spcPts val="0"/>
                  </a:spcAft>
                  <a:buSzPts val="1200"/>
                  <a:buFont typeface="Arial" panose="020B0604020202020204" pitchFamily="34" charset="0"/>
                  <a:buChar char="•"/>
                </a:pPr>
                <a:r>
                  <a:rPr lang="en-GB" sz="1700" dirty="0">
                    <a:solidFill>
                      <a:schemeClr val="bg1"/>
                    </a:solidFill>
                    <a:ea typeface="Open Sans"/>
                    <a:cs typeface="Open Sans"/>
                    <a:sym typeface="Open Sans"/>
                  </a:rPr>
                  <a:t>Emulsion detector exchanged five times during                                                     LHC Technical Stops</a:t>
                </a:r>
              </a:p>
              <a:p>
                <a:pPr marL="914400" lvl="1" indent="-292100">
                  <a:lnSpc>
                    <a:spcPct val="115000"/>
                  </a:lnSpc>
                  <a:buSzPts val="1000"/>
                  <a:buFont typeface="Arial" panose="020B0604020202020204" pitchFamily="34" charset="0"/>
                  <a:buChar char="•"/>
                </a:pPr>
                <a:r>
                  <a:rPr lang="en-GB" sz="1700" dirty="0">
                    <a:solidFill>
                      <a:schemeClr val="bg1"/>
                    </a:solidFill>
                    <a:ea typeface="Open Sans"/>
                    <a:cs typeface="Open Sans"/>
                    <a:sym typeface="Open Sans"/>
                  </a:rPr>
                  <a:t>Needed to keep detector occupancy an                                                                     acceptable level for analysis                                                                             (</a:t>
                </a:r>
                <a:r>
                  <a:rPr lang="en-GB" sz="1700" dirty="0">
                    <a:solidFill>
                      <a:schemeClr val="bg1"/>
                    </a:solidFill>
                    <a:effectLst/>
                  </a:rPr>
                  <a:t>𝒪(10</a:t>
                </a:r>
                <a:r>
                  <a:rPr lang="en-GB" sz="1700" baseline="30000" dirty="0">
                    <a:solidFill>
                      <a:schemeClr val="bg1"/>
                    </a:solidFill>
                    <a:effectLst/>
                  </a:rPr>
                  <a:t>6</a:t>
                </a:r>
                <a:r>
                  <a:rPr lang="en-GB" sz="1700" dirty="0">
                    <a:solidFill>
                      <a:schemeClr val="bg1"/>
                    </a:solidFill>
                    <a:effectLst/>
                  </a:rPr>
                  <a:t>) tracks/cm</a:t>
                </a:r>
                <a:r>
                  <a:rPr lang="en-GB" sz="1700" dirty="0">
                    <a:solidFill>
                      <a:schemeClr val="bg1"/>
                    </a:solidFill>
                    <a:ea typeface="Open Sans"/>
                    <a:cs typeface="Open Sans"/>
                    <a:sym typeface="Open Sans"/>
                  </a:rPr>
                  <a:t>)</a:t>
                </a:r>
              </a:p>
              <a:p>
                <a:pPr marL="457200" lvl="0" indent="-304800" algn="l" rtl="0">
                  <a:lnSpc>
                    <a:spcPct val="115000"/>
                  </a:lnSpc>
                  <a:spcBef>
                    <a:spcPts val="0"/>
                  </a:spcBef>
                  <a:spcAft>
                    <a:spcPts val="0"/>
                  </a:spcAft>
                  <a:buSzPts val="1200"/>
                  <a:buFont typeface="Arial" panose="020B0604020202020204" pitchFamily="34" charset="0"/>
                  <a:buChar char="•"/>
                </a:pPr>
                <a:r>
                  <a:rPr lang="en-GB" sz="1700" dirty="0">
                    <a:solidFill>
                      <a:schemeClr val="bg1"/>
                    </a:solidFill>
                    <a:ea typeface="Open Sans"/>
                    <a:cs typeface="Open Sans"/>
                    <a:sym typeface="Open Sans"/>
                  </a:rPr>
                  <a:t>Calorimeter gain optimised for:</a:t>
                </a:r>
              </a:p>
              <a:p>
                <a:pPr marL="914400" lvl="1" indent="-292100" algn="l" rtl="0">
                  <a:lnSpc>
                    <a:spcPct val="115000"/>
                  </a:lnSpc>
                  <a:spcBef>
                    <a:spcPts val="0"/>
                  </a:spcBef>
                  <a:spcAft>
                    <a:spcPts val="0"/>
                  </a:spcAft>
                  <a:buSzPts val="1000"/>
                  <a:buFont typeface="Arial" panose="020B0604020202020204" pitchFamily="34" charset="0"/>
                  <a:buChar char="•"/>
                </a:pPr>
                <a:r>
                  <a:rPr lang="en-GB" sz="1700" dirty="0">
                    <a:solidFill>
                      <a:schemeClr val="bg1"/>
                    </a:solidFill>
                    <a:ea typeface="Open Sans"/>
                    <a:cs typeface="Open Sans"/>
                    <a:sym typeface="Open Sans"/>
                  </a:rPr>
                  <a:t>Low E (&lt;300 GeV) before 2nd exchange</a:t>
                </a:r>
              </a:p>
              <a:p>
                <a:pPr marL="914400" lvl="1" indent="-292100" algn="l" rtl="0">
                  <a:lnSpc>
                    <a:spcPct val="115000"/>
                  </a:lnSpc>
                  <a:spcBef>
                    <a:spcPts val="0"/>
                  </a:spcBef>
                  <a:spcAft>
                    <a:spcPts val="0"/>
                  </a:spcAft>
                  <a:buSzPts val="1000"/>
                  <a:buFont typeface="Arial" panose="020B0604020202020204" pitchFamily="34" charset="0"/>
                  <a:buChar char="•"/>
                </a:pPr>
                <a:r>
                  <a:rPr lang="en-GB" sz="1700" dirty="0">
                    <a:solidFill>
                      <a:schemeClr val="bg1"/>
                    </a:solidFill>
                    <a:ea typeface="Open Sans"/>
                    <a:cs typeface="Open Sans"/>
                    <a:sym typeface="Open Sans"/>
                  </a:rPr>
                  <a:t>High E (up to 3 </a:t>
                </a:r>
                <a:r>
                  <a:rPr lang="en-GB" sz="1700" dirty="0" err="1">
                    <a:solidFill>
                      <a:schemeClr val="bg1"/>
                    </a:solidFill>
                    <a:ea typeface="Open Sans"/>
                    <a:cs typeface="Open Sans"/>
                    <a:sym typeface="Open Sans"/>
                  </a:rPr>
                  <a:t>TeV</a:t>
                </a:r>
                <a:r>
                  <a:rPr lang="en-GB" sz="1700" dirty="0">
                    <a:solidFill>
                      <a:schemeClr val="bg1"/>
                    </a:solidFill>
                    <a:ea typeface="Open Sans"/>
                    <a:cs typeface="Open Sans"/>
                    <a:sym typeface="Open Sans"/>
                  </a:rPr>
                  <a:t>) after the exchange</a:t>
                </a:r>
              </a:p>
              <a:p>
                <a:pPr marL="914400" lvl="1" indent="-304800">
                  <a:lnSpc>
                    <a:spcPct val="115000"/>
                  </a:lnSpc>
                  <a:buSzPts val="1200"/>
                  <a:buFont typeface="Arial" panose="020B0604020202020204" pitchFamily="34" charset="0"/>
                  <a:buChar char="•"/>
                </a:pPr>
                <a:endParaRPr lang="en-GB" sz="1700" dirty="0">
                  <a:solidFill>
                    <a:schemeClr val="bg1"/>
                  </a:solidFill>
                  <a:ea typeface="Open Sans"/>
                  <a:cs typeface="Open Sans"/>
                  <a:sym typeface="Open Sans"/>
                </a:endParaRPr>
              </a:p>
            </p:txBody>
          </p:sp>
        </mc:Choice>
        <mc:Fallback xmlns="">
          <p:sp>
            <p:nvSpPr>
              <p:cNvPr id="9" name="TextBox 8">
                <a:extLst>
                  <a:ext uri="{FF2B5EF4-FFF2-40B4-BE49-F238E27FC236}">
                    <a16:creationId xmlns:a16="http://schemas.microsoft.com/office/drawing/2014/main" id="{38B99F7E-EBD1-411E-15E3-DC114A93298A}"/>
                  </a:ext>
                </a:extLst>
              </p:cNvPr>
              <p:cNvSpPr txBox="1">
                <a:spLocks noRot="1" noChangeAspect="1" noMove="1" noResize="1" noEditPoints="1" noAdjustHandles="1" noChangeArrowheads="1" noChangeShapeType="1" noTextEdit="1"/>
              </p:cNvSpPr>
              <p:nvPr/>
            </p:nvSpPr>
            <p:spPr>
              <a:xfrm>
                <a:off x="0" y="803703"/>
                <a:ext cx="6686781" cy="5189177"/>
              </a:xfrm>
              <a:prstGeom prst="rect">
                <a:avLst/>
              </a:prstGeom>
              <a:blipFill>
                <a:blip r:embed="rId5"/>
                <a:stretch>
                  <a:fillRect r="-19165"/>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23409466-5EF6-C9F2-827F-01E1BD0D2D42}"/>
              </a:ext>
            </a:extLst>
          </p:cNvPr>
          <p:cNvSpPr txBox="1"/>
          <p:nvPr/>
        </p:nvSpPr>
        <p:spPr>
          <a:xfrm>
            <a:off x="229527" y="6009662"/>
            <a:ext cx="2054087" cy="369332"/>
          </a:xfrm>
          <a:prstGeom prst="rect">
            <a:avLst/>
          </a:prstGeom>
          <a:noFill/>
        </p:spPr>
        <p:txBody>
          <a:bodyPr wrap="square">
            <a:spAutoFit/>
          </a:bodyPr>
          <a:lstStyle/>
          <a:p>
            <a:r>
              <a:rPr lang="en-GB" dirty="0">
                <a:hlinkClick r:id="rId6"/>
              </a:rPr>
              <a:t>arXiv:2207.11427</a:t>
            </a:r>
            <a:endParaRPr lang="en-CH" dirty="0"/>
          </a:p>
        </p:txBody>
      </p:sp>
      <p:sp>
        <p:nvSpPr>
          <p:cNvPr id="11" name="TextBox 10">
            <a:extLst>
              <a:ext uri="{FF2B5EF4-FFF2-40B4-BE49-F238E27FC236}">
                <a16:creationId xmlns:a16="http://schemas.microsoft.com/office/drawing/2014/main" id="{8D9F0D05-2B9F-0CAD-B24A-CBC891FE8985}"/>
              </a:ext>
            </a:extLst>
          </p:cNvPr>
          <p:cNvSpPr txBox="1"/>
          <p:nvPr/>
        </p:nvSpPr>
        <p:spPr>
          <a:xfrm>
            <a:off x="2523531" y="6085476"/>
            <a:ext cx="6337569" cy="369332"/>
          </a:xfrm>
          <a:prstGeom prst="rect">
            <a:avLst/>
          </a:prstGeom>
          <a:noFill/>
        </p:spPr>
        <p:txBody>
          <a:bodyPr wrap="none" rtlCol="0">
            <a:spAutoFit/>
          </a:bodyPr>
          <a:lstStyle/>
          <a:p>
            <a:r>
              <a:rPr lang="en-CH" dirty="0">
                <a:solidFill>
                  <a:srgbClr val="24FA14"/>
                </a:solidFill>
              </a:rPr>
              <a:t>N</a:t>
            </a:r>
            <a:r>
              <a:rPr lang="en-GB" dirty="0">
                <a:solidFill>
                  <a:srgbClr val="24FA14"/>
                </a:solidFill>
              </a:rPr>
              <a:t>e</a:t>
            </a:r>
            <a:r>
              <a:rPr lang="en-CH" dirty="0">
                <a:solidFill>
                  <a:srgbClr val="24FA14"/>
                </a:solidFill>
              </a:rPr>
              <a:t>arly  70 fb</a:t>
            </a:r>
            <a:r>
              <a:rPr lang="en-CH" baseline="30000" dirty="0">
                <a:solidFill>
                  <a:srgbClr val="24FA14"/>
                </a:solidFill>
              </a:rPr>
              <a:t>-1</a:t>
            </a:r>
            <a:r>
              <a:rPr lang="en-CH" dirty="0">
                <a:solidFill>
                  <a:srgbClr val="24FA14"/>
                </a:solidFill>
              </a:rPr>
              <a:t> of data recorded with data taking efficiency of 97%</a:t>
            </a:r>
          </a:p>
        </p:txBody>
      </p:sp>
      <p:pic>
        <p:nvPicPr>
          <p:cNvPr id="12" name="Picture 4">
            <a:extLst>
              <a:ext uri="{FF2B5EF4-FFF2-40B4-BE49-F238E27FC236}">
                <a16:creationId xmlns:a16="http://schemas.microsoft.com/office/drawing/2014/main" id="{65B0E75C-8E52-EDF2-679F-CE105E202BF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7639"/>
          <a:stretch/>
        </p:blipFill>
        <p:spPr bwMode="auto">
          <a:xfrm>
            <a:off x="8945388" y="0"/>
            <a:ext cx="1854275" cy="719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78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B90D0-05E0-32FC-C8A9-302FCDE77276}"/>
              </a:ext>
            </a:extLst>
          </p:cNvPr>
          <p:cNvSpPr>
            <a:spLocks noGrp="1"/>
          </p:cNvSpPr>
          <p:nvPr>
            <p:ph type="dt" sz="half" idx="10"/>
          </p:nvPr>
        </p:nvSpPr>
        <p:spPr/>
        <p:txBody>
          <a:bodyPr/>
          <a:lstStyle/>
          <a:p>
            <a:r>
              <a:rPr lang="en-US">
                <a:solidFill>
                  <a:schemeClr val="bg1"/>
                </a:solidFill>
              </a:rPr>
              <a:t>U. KOSE, ETH-Zurich</a:t>
            </a:r>
            <a:endParaRPr lang="en-CH">
              <a:solidFill>
                <a:schemeClr val="bg1"/>
              </a:solidFill>
            </a:endParaRPr>
          </a:p>
        </p:txBody>
      </p:sp>
      <p:sp>
        <p:nvSpPr>
          <p:cNvPr id="4" name="Slide Number Placeholder 3">
            <a:extLst>
              <a:ext uri="{FF2B5EF4-FFF2-40B4-BE49-F238E27FC236}">
                <a16:creationId xmlns:a16="http://schemas.microsoft.com/office/drawing/2014/main" id="{67E8CF4A-8B48-D58B-CF0B-544235BF5A1C}"/>
              </a:ext>
            </a:extLst>
          </p:cNvPr>
          <p:cNvSpPr>
            <a:spLocks noGrp="1"/>
          </p:cNvSpPr>
          <p:nvPr>
            <p:ph type="sldNum" sz="quarter" idx="12"/>
          </p:nvPr>
        </p:nvSpPr>
        <p:spPr>
          <a:xfrm>
            <a:off x="8252346" y="6356353"/>
            <a:ext cx="2435304" cy="365125"/>
          </a:xfrm>
        </p:spPr>
        <p:txBody>
          <a:bodyPr/>
          <a:lstStyle/>
          <a:p>
            <a:fld id="{6A0A8C4E-6358-7F43-B91C-0B1C87FF9F73}" type="slidenum">
              <a:rPr lang="en-CH" smtClean="0">
                <a:solidFill>
                  <a:schemeClr val="bg1"/>
                </a:solidFill>
              </a:rPr>
              <a:t>8</a:t>
            </a:fld>
            <a:endParaRPr lang="en-CH">
              <a:solidFill>
                <a:schemeClr val="bg1"/>
              </a:solidFill>
            </a:endParaRPr>
          </a:p>
        </p:txBody>
      </p:sp>
      <p:sp>
        <p:nvSpPr>
          <p:cNvPr id="7" name="Footer Placeholder 6">
            <a:extLst>
              <a:ext uri="{FF2B5EF4-FFF2-40B4-BE49-F238E27FC236}">
                <a16:creationId xmlns:a16="http://schemas.microsoft.com/office/drawing/2014/main" id="{BE1D2899-EFBF-20B8-05CA-B760FD686CFF}"/>
              </a:ext>
            </a:extLst>
          </p:cNvPr>
          <p:cNvSpPr>
            <a:spLocks noGrp="1"/>
          </p:cNvSpPr>
          <p:nvPr>
            <p:ph type="ftr" sz="quarter" idx="11"/>
          </p:nvPr>
        </p:nvSpPr>
        <p:spPr/>
        <p:txBody>
          <a:bodyPr/>
          <a:lstStyle/>
          <a:p>
            <a:r>
              <a:rPr lang="en-GB" dirty="0">
                <a:solidFill>
                  <a:schemeClr val="bg1"/>
                </a:solidFill>
              </a:rPr>
              <a:t>FPCP, 27-31 May 2024</a:t>
            </a:r>
            <a:endParaRPr lang="en-CH">
              <a:solidFill>
                <a:schemeClr val="bg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134E789-ABD8-411A-03CF-17AF4C2E97D3}"/>
                  </a:ext>
                </a:extLst>
              </p:cNvPr>
              <p:cNvSpPr txBox="1"/>
              <p:nvPr/>
            </p:nvSpPr>
            <p:spPr>
              <a:xfrm>
                <a:off x="13948" y="684138"/>
                <a:ext cx="9691911" cy="5850576"/>
              </a:xfrm>
              <a:prstGeom prst="rect">
                <a:avLst/>
              </a:prstGeom>
              <a:noFill/>
            </p:spPr>
            <p:txBody>
              <a:bodyPr wrap="square">
                <a:spAutoFit/>
              </a:bodyPr>
              <a:lstStyle/>
              <a:p>
                <a:pPr marL="285750" indent="-285750">
                  <a:buFont typeface="Arial" panose="020B0604020202020204" pitchFamily="34" charset="0"/>
                  <a:buChar char="•"/>
                </a:pPr>
                <a:r>
                  <a:rPr lang="en-GB" sz="1700" dirty="0">
                    <a:solidFill>
                      <a:schemeClr val="bg1"/>
                    </a:solidFill>
                  </a:rPr>
                  <a:t>D</a:t>
                </a:r>
                <a:r>
                  <a:rPr lang="en-CH" sz="1700" dirty="0">
                    <a:solidFill>
                      <a:schemeClr val="bg1"/>
                    </a:solidFill>
                  </a:rPr>
                  <a:t>ataset collected at </a:t>
                </a:r>
                <a14:m>
                  <m:oMath xmlns:m="http://schemas.openxmlformats.org/officeDocument/2006/math">
                    <m:rad>
                      <m:radPr>
                        <m:degHide m:val="on"/>
                        <m:ctrlPr>
                          <a:rPr lang="en-CH" sz="1700" i="1" smtClean="0">
                            <a:solidFill>
                              <a:schemeClr val="bg1"/>
                            </a:solidFill>
                            <a:latin typeface="Cambria Math" panose="02040503050406030204" pitchFamily="18" charset="0"/>
                          </a:rPr>
                        </m:ctrlPr>
                      </m:radPr>
                      <m:deg/>
                      <m:e>
                        <m:r>
                          <a:rPr lang="en-US" sz="1700" b="0" i="1" smtClean="0">
                            <a:solidFill>
                              <a:schemeClr val="bg1"/>
                            </a:solidFill>
                            <a:latin typeface="Cambria Math" panose="02040503050406030204" pitchFamily="18" charset="0"/>
                          </a:rPr>
                          <m:t>𝑠</m:t>
                        </m:r>
                      </m:e>
                    </m:rad>
                    <m:r>
                      <a:rPr lang="en-US" sz="1700" b="0" i="1" smtClean="0">
                        <a:solidFill>
                          <a:schemeClr val="bg1"/>
                        </a:solidFill>
                        <a:latin typeface="Cambria Math" panose="02040503050406030204" pitchFamily="18" charset="0"/>
                      </a:rPr>
                      <m:t>=13.6 </m:t>
                    </m:r>
                    <m:r>
                      <a:rPr lang="en-US" sz="1700" b="0" i="1" smtClean="0">
                        <a:solidFill>
                          <a:schemeClr val="bg1"/>
                        </a:solidFill>
                        <a:latin typeface="Cambria Math" panose="02040503050406030204" pitchFamily="18" charset="0"/>
                      </a:rPr>
                      <m:t>𝑇𝑒𝑉</m:t>
                    </m:r>
                  </m:oMath>
                </a14:m>
                <a:r>
                  <a:rPr lang="en-CH" sz="1700" dirty="0">
                    <a:solidFill>
                      <a:schemeClr val="bg1"/>
                    </a:solidFill>
                  </a:rPr>
                  <a:t> from July to November 2022 corresponding to </a:t>
                </a:r>
                <a:r>
                  <a:rPr lang="en-CH" sz="1700" dirty="0">
                    <a:solidFill>
                      <a:srgbClr val="FFFF00"/>
                    </a:solidFill>
                  </a:rPr>
                  <a:t>integrated lumiosity of  35.4 fb</a:t>
                </a:r>
                <a:r>
                  <a:rPr lang="en-CH" sz="1700" baseline="30000" dirty="0">
                    <a:solidFill>
                      <a:srgbClr val="FFFF00"/>
                    </a:solidFill>
                  </a:rPr>
                  <a:t>-1</a:t>
                </a:r>
                <a:r>
                  <a:rPr lang="en-CH" sz="1700" dirty="0">
                    <a:solidFill>
                      <a:srgbClr val="FFFF00"/>
                    </a:solidFill>
                  </a:rPr>
                  <a:t> </a:t>
                </a:r>
                <a:r>
                  <a:rPr lang="en-CH" sz="1700" dirty="0">
                    <a:solidFill>
                      <a:schemeClr val="bg1"/>
                    </a:solidFill>
                  </a:rPr>
                  <a:t>used for the first direct observation of neutrino interactions </a:t>
                </a:r>
                <a:r>
                  <a:rPr lang="en-CH" sz="1700">
                    <a:solidFill>
                      <a:srgbClr val="24FA14"/>
                    </a:solidFill>
                  </a:rPr>
                  <a:t>using FASER </a:t>
                </a:r>
                <a:r>
                  <a:rPr lang="en-US" sz="1700" dirty="0">
                    <a:solidFill>
                      <a:srgbClr val="24FA14"/>
                    </a:solidFill>
                  </a:rPr>
                  <a:t>electronic </a:t>
                </a:r>
                <a:r>
                  <a:rPr lang="en-CH" sz="1700">
                    <a:solidFill>
                      <a:srgbClr val="24FA14"/>
                    </a:solidFill>
                  </a:rPr>
                  <a:t>detector</a:t>
                </a:r>
                <a:r>
                  <a:rPr lang="en-CH" sz="1700">
                    <a:solidFill>
                      <a:schemeClr val="bg1"/>
                    </a:solidFill>
                  </a:rPr>
                  <a:t>.</a:t>
                </a:r>
                <a:endParaRPr lang="en-US" sz="1700" dirty="0">
                  <a:solidFill>
                    <a:schemeClr val="bg1"/>
                  </a:solidFill>
                </a:endParaRPr>
              </a:p>
              <a:p>
                <a:pPr marL="285750" indent="-285750">
                  <a:buFont typeface="Arial" panose="020B0604020202020204" pitchFamily="34" charset="0"/>
                  <a:buChar char="•"/>
                </a:pPr>
                <a:endParaRPr lang="en-US" sz="1700" dirty="0">
                  <a:solidFill>
                    <a:schemeClr val="bg1"/>
                  </a:solidFill>
                </a:endParaRPr>
              </a:p>
              <a:p>
                <a:pPr marL="285750" indent="-285750">
                  <a:buFont typeface="Arial" panose="020B0604020202020204" pitchFamily="34" charset="0"/>
                  <a:buChar char="•"/>
                </a:pPr>
                <a:endParaRPr lang="en-US" sz="1700" dirty="0">
                  <a:solidFill>
                    <a:schemeClr val="bg1"/>
                  </a:solidFill>
                </a:endParaRPr>
              </a:p>
              <a:p>
                <a:pPr marL="285750" indent="-285750">
                  <a:buFont typeface="Arial" panose="020B0604020202020204" pitchFamily="34" charset="0"/>
                  <a:buChar char="•"/>
                </a:pPr>
                <a:endParaRPr lang="en-CH" sz="1700" dirty="0">
                  <a:solidFill>
                    <a:schemeClr val="bg1"/>
                  </a:solidFill>
                </a:endParaRPr>
              </a:p>
              <a:p>
                <a:pPr marL="285750" indent="-285750">
                  <a:buFont typeface="Arial" panose="020B0604020202020204" pitchFamily="34" charset="0"/>
                  <a:buChar char="•"/>
                </a:pPr>
                <a:endParaRPr lang="en-US" sz="1700" dirty="0">
                  <a:solidFill>
                    <a:srgbClr val="FFFF00"/>
                  </a:solidFill>
                </a:endParaRPr>
              </a:p>
              <a:p>
                <a:pPr marL="285750" indent="-285750">
                  <a:buFont typeface="Arial" panose="020B0604020202020204" pitchFamily="34" charset="0"/>
                  <a:buChar char="•"/>
                </a:pPr>
                <a:endParaRPr lang="en-US" sz="1700" dirty="0">
                  <a:solidFill>
                    <a:srgbClr val="FFFF00"/>
                  </a:solidFill>
                </a:endParaRPr>
              </a:p>
              <a:p>
                <a:pPr marL="285750" indent="-285750">
                  <a:buFont typeface="Arial" panose="020B0604020202020204" pitchFamily="34" charset="0"/>
                  <a:buChar char="•"/>
                </a:pPr>
                <a:r>
                  <a:rPr lang="en-CH" sz="1700">
                    <a:solidFill>
                      <a:srgbClr val="FFFF00"/>
                    </a:solidFill>
                  </a:rPr>
                  <a:t>Expecting </a:t>
                </a:r>
                <a14:m>
                  <m:oMath xmlns:m="http://schemas.openxmlformats.org/officeDocument/2006/math">
                    <m:r>
                      <a:rPr lang="en-CH" sz="1700" i="1" dirty="0" smtClean="0">
                        <a:solidFill>
                          <a:srgbClr val="FFFF00"/>
                        </a:solidFill>
                        <a:latin typeface="Cambria Math" panose="02040503050406030204" pitchFamily="18" charset="0"/>
                      </a:rPr>
                      <m:t>151±41 </m:t>
                    </m:r>
                  </m:oMath>
                </a14:m>
                <a:r>
                  <a:rPr lang="en-CH" sz="1700" dirty="0">
                    <a:solidFill>
                      <a:srgbClr val="FFFF00"/>
                    </a:solidFill>
                  </a:rPr>
                  <a:t>neutrino events </a:t>
                </a:r>
                <a:r>
                  <a:rPr lang="en-CH" sz="1700" dirty="0">
                    <a:solidFill>
                      <a:schemeClr val="bg1"/>
                    </a:solidFill>
                  </a:rPr>
                  <a:t>from GENIE simulation </a:t>
                </a:r>
                <a:endParaRPr lang="en-CH" sz="1700" dirty="0">
                  <a:solidFill>
                    <a:srgbClr val="FFFF00"/>
                  </a:solidFill>
                </a:endParaRPr>
              </a:p>
              <a:p>
                <a:pPr marL="742950" lvl="1" indent="-285750">
                  <a:buFont typeface="Arial" panose="020B0604020202020204" pitchFamily="34" charset="0"/>
                  <a:buChar char="•"/>
                </a:pPr>
                <a:r>
                  <a:rPr lang="en-GB" sz="1700" dirty="0">
                    <a:solidFill>
                      <a:schemeClr val="bg1"/>
                    </a:solidFill>
                  </a:rPr>
                  <a:t>Uncertainty from difference between generators (DPMJET &amp; SIBYLL).</a:t>
                </a:r>
              </a:p>
              <a:p>
                <a:pPr marL="742950" lvl="1" indent="-285750">
                  <a:buFont typeface="Arial" panose="020B0604020202020204" pitchFamily="34" charset="0"/>
                  <a:buChar char="•"/>
                </a:pPr>
                <a:r>
                  <a:rPr lang="en-GB" sz="1700" dirty="0">
                    <a:solidFill>
                      <a:schemeClr val="bg1"/>
                    </a:solidFill>
                  </a:rPr>
                  <a:t>No experimental errors were included.</a:t>
                </a:r>
                <a:endParaRPr lang="en-CH" sz="1700" dirty="0">
                  <a:solidFill>
                    <a:schemeClr val="bg1"/>
                  </a:solidFill>
                </a:endParaRPr>
              </a:p>
              <a:p>
                <a:pPr marL="285750" indent="-285750">
                  <a:buFont typeface="Arial" panose="020B0604020202020204" pitchFamily="34" charset="0"/>
                  <a:buChar char="•"/>
                </a:pPr>
                <a:endParaRPr lang="en-CH" sz="1700" dirty="0">
                  <a:solidFill>
                    <a:schemeClr val="bg1"/>
                  </a:solidFill>
                </a:endParaRPr>
              </a:p>
              <a:p>
                <a:pPr marL="285750" indent="-285750">
                  <a:buFont typeface="Arial" panose="020B0604020202020204" pitchFamily="34" charset="0"/>
                  <a:buChar char="•"/>
                </a:pPr>
                <a:r>
                  <a:rPr lang="en-CH" sz="1700" u="sng" dirty="0">
                    <a:solidFill>
                      <a:schemeClr val="bg1"/>
                    </a:solidFill>
                  </a:rPr>
                  <a:t>Background:</a:t>
                </a:r>
              </a:p>
              <a:p>
                <a:pPr marL="742950" lvl="1" indent="-285750">
                  <a:buFont typeface="Arial" panose="020B0604020202020204" pitchFamily="34" charset="0"/>
                  <a:buChar char="•"/>
                </a:pPr>
                <a:r>
                  <a:rPr lang="en-CH" sz="1700" dirty="0">
                    <a:solidFill>
                      <a:schemeClr val="bg1"/>
                    </a:solidFill>
                  </a:rPr>
                  <a:t>Neutral hadrons: </a:t>
                </a:r>
                <a14:m>
                  <m:oMath xmlns:m="http://schemas.openxmlformats.org/officeDocument/2006/math">
                    <m:r>
                      <a:rPr lang="en-CH" sz="1700" i="1" dirty="0">
                        <a:solidFill>
                          <a:srgbClr val="FFFF00"/>
                        </a:solidFill>
                        <a:latin typeface="Cambria Math" panose="02040503050406030204" pitchFamily="18" charset="0"/>
                      </a:rPr>
                      <m:t>0</m:t>
                    </m:r>
                    <m:r>
                      <a:rPr lang="en-US" sz="1700" b="0" i="1" dirty="0" smtClean="0">
                        <a:solidFill>
                          <a:srgbClr val="FFFF00"/>
                        </a:solidFill>
                        <a:latin typeface="Cambria Math" panose="02040503050406030204" pitchFamily="18" charset="0"/>
                      </a:rPr>
                      <m:t>.11</m:t>
                    </m:r>
                    <m:r>
                      <a:rPr lang="en-CH" sz="1700" i="1" dirty="0" smtClean="0">
                        <a:solidFill>
                          <a:srgbClr val="FFFF00"/>
                        </a:solidFill>
                        <a:latin typeface="Cambria Math" panose="02040503050406030204" pitchFamily="18" charset="0"/>
                      </a:rPr>
                      <m:t> ±</m:t>
                    </m:r>
                    <m:r>
                      <a:rPr lang="en-US" sz="1700" b="0" i="1" dirty="0" smtClean="0">
                        <a:solidFill>
                          <a:srgbClr val="FFFF00"/>
                        </a:solidFill>
                        <a:latin typeface="Cambria Math" panose="02040503050406030204" pitchFamily="18" charset="0"/>
                      </a:rPr>
                      <m:t>0.06</m:t>
                    </m:r>
                    <m:r>
                      <a:rPr lang="en-CH" sz="1700" i="1" dirty="0" smtClean="0">
                        <a:solidFill>
                          <a:srgbClr val="FFFF00"/>
                        </a:solidFill>
                        <a:latin typeface="Cambria Math" panose="02040503050406030204" pitchFamily="18" charset="0"/>
                      </a:rPr>
                      <m:t> </m:t>
                    </m:r>
                  </m:oMath>
                </a14:m>
                <a:r>
                  <a:rPr lang="en-CH" sz="1700" dirty="0">
                    <a:solidFill>
                      <a:schemeClr val="bg1"/>
                    </a:solidFill>
                  </a:rPr>
                  <a:t> events</a:t>
                </a:r>
              </a:p>
              <a:p>
                <a:pPr marL="742950" lvl="1" indent="-285750">
                  <a:buFont typeface="Arial" panose="020B0604020202020204" pitchFamily="34" charset="0"/>
                  <a:buChar char="•"/>
                </a:pPr>
                <a:r>
                  <a:rPr lang="en-GB" sz="1700" dirty="0">
                    <a:solidFill>
                      <a:schemeClr val="bg1"/>
                    </a:solidFill>
                  </a:rPr>
                  <a:t>M</a:t>
                </a:r>
                <a:r>
                  <a:rPr lang="en-CH" sz="1700" dirty="0">
                    <a:solidFill>
                      <a:schemeClr val="bg1"/>
                    </a:solidFill>
                  </a:rPr>
                  <a:t>uon scattering: </a:t>
                </a:r>
                <a14:m>
                  <m:oMath xmlns:m="http://schemas.openxmlformats.org/officeDocument/2006/math">
                    <m:r>
                      <a:rPr lang="en-CH" sz="1700" i="1" dirty="0">
                        <a:solidFill>
                          <a:srgbClr val="FFFF00"/>
                        </a:solidFill>
                        <a:latin typeface="Cambria Math" panose="02040503050406030204" pitchFamily="18" charset="0"/>
                      </a:rPr>
                      <m:t>0</m:t>
                    </m:r>
                    <m:r>
                      <a:rPr lang="en-US" sz="1700" b="0" i="1" dirty="0" smtClean="0">
                        <a:solidFill>
                          <a:srgbClr val="FFFF00"/>
                        </a:solidFill>
                        <a:latin typeface="Cambria Math" panose="02040503050406030204" pitchFamily="18" charset="0"/>
                      </a:rPr>
                      <m:t>.08</m:t>
                    </m:r>
                    <m:r>
                      <a:rPr lang="en-CH" sz="1700" i="1" dirty="0" smtClean="0">
                        <a:solidFill>
                          <a:srgbClr val="FFFF00"/>
                        </a:solidFill>
                        <a:latin typeface="Cambria Math" panose="02040503050406030204" pitchFamily="18" charset="0"/>
                      </a:rPr>
                      <m:t> ± 1</m:t>
                    </m:r>
                    <m:r>
                      <a:rPr lang="en-US" sz="1700" b="0" i="1" dirty="0" smtClean="0">
                        <a:solidFill>
                          <a:srgbClr val="FFFF00"/>
                        </a:solidFill>
                        <a:latin typeface="Cambria Math" panose="02040503050406030204" pitchFamily="18" charset="0"/>
                      </a:rPr>
                      <m:t>.83</m:t>
                    </m:r>
                    <m:r>
                      <a:rPr lang="en-CH" sz="1700" i="1" dirty="0" smtClean="0">
                        <a:solidFill>
                          <a:srgbClr val="FFFF00"/>
                        </a:solidFill>
                        <a:latin typeface="Cambria Math" panose="02040503050406030204" pitchFamily="18" charset="0"/>
                      </a:rPr>
                      <m:t> </m:t>
                    </m:r>
                  </m:oMath>
                </a14:m>
                <a:r>
                  <a:rPr lang="en-CH" sz="1700" dirty="0">
                    <a:solidFill>
                      <a:schemeClr val="bg1"/>
                    </a:solidFill>
                  </a:rPr>
                  <a:t> events</a:t>
                </a:r>
              </a:p>
              <a:p>
                <a:pPr marL="742950" lvl="1" indent="-285750">
                  <a:buFont typeface="Arial" panose="020B0604020202020204" pitchFamily="34" charset="0"/>
                  <a:buChar char="•"/>
                </a:pPr>
                <a:r>
                  <a:rPr lang="en-GB" sz="1700" dirty="0">
                    <a:solidFill>
                      <a:schemeClr val="bg1"/>
                    </a:solidFill>
                  </a:rPr>
                  <a:t>V</a:t>
                </a:r>
                <a:r>
                  <a:rPr lang="en-CH" sz="1700" dirty="0">
                    <a:solidFill>
                      <a:schemeClr val="bg1"/>
                    </a:solidFill>
                  </a:rPr>
                  <a:t>eto inefficiency: negligible</a:t>
                </a:r>
              </a:p>
              <a:p>
                <a:pPr marL="285750" indent="-285750">
                  <a:buFont typeface="Arial" panose="020B0604020202020204" pitchFamily="34" charset="0"/>
                  <a:buChar char="•"/>
                </a:pPr>
                <a:endParaRPr lang="en-CH" sz="1700" dirty="0">
                  <a:solidFill>
                    <a:schemeClr val="bg1"/>
                  </a:solidFill>
                </a:endParaRPr>
              </a:p>
              <a:p>
                <a:pPr marL="285750" indent="-285750">
                  <a:buFont typeface="Arial" panose="020B0604020202020204" pitchFamily="34" charset="0"/>
                  <a:buChar char="•"/>
                </a:pPr>
                <a:r>
                  <a:rPr lang="en-GB" sz="1700" u="sng" dirty="0">
                    <a:solidFill>
                      <a:schemeClr val="bg1"/>
                    </a:solidFill>
                  </a:rPr>
                  <a:t>U</a:t>
                </a:r>
                <a:r>
                  <a:rPr lang="en-CH" sz="1700" u="sng" dirty="0">
                    <a:solidFill>
                      <a:schemeClr val="bg1"/>
                    </a:solidFill>
                  </a:rPr>
                  <a:t>nblinded results: </a:t>
                </a:r>
              </a:p>
              <a:p>
                <a:pPr marL="742950" lvl="1" indent="-285750">
                  <a:buFont typeface="Arial" panose="020B0604020202020204" pitchFamily="34" charset="0"/>
                  <a:buChar char="•"/>
                </a:pPr>
                <a14:m>
                  <m:oMath xmlns:m="http://schemas.openxmlformats.org/officeDocument/2006/math">
                    <m:r>
                      <a:rPr lang="en-CH" sz="1700" i="1" dirty="0" smtClean="0">
                        <a:solidFill>
                          <a:srgbClr val="FFFF00"/>
                        </a:solidFill>
                        <a:latin typeface="Cambria Math" panose="02040503050406030204" pitchFamily="18" charset="0"/>
                      </a:rPr>
                      <m:t>153</m:t>
                    </m:r>
                  </m:oMath>
                </a14:m>
                <a:r>
                  <a:rPr lang="en-CH" sz="1700" dirty="0">
                    <a:solidFill>
                      <a:srgbClr val="FFFF00"/>
                    </a:solidFill>
                  </a:rPr>
                  <a:t> events </a:t>
                </a:r>
                <a:r>
                  <a:rPr lang="en-CH" sz="1700" dirty="0">
                    <a:solidFill>
                      <a:schemeClr val="bg1"/>
                    </a:solidFill>
                  </a:rPr>
                  <a:t>in the signal region</a:t>
                </a:r>
              </a:p>
              <a:p>
                <a:pPr marL="742950" lvl="1" indent="-285750">
                  <a:buFont typeface="Arial" panose="020B0604020202020204" pitchFamily="34" charset="0"/>
                  <a:buChar char="•"/>
                </a:pPr>
                <a:r>
                  <a:rPr lang="en-GB" sz="1700" dirty="0">
                    <a:solidFill>
                      <a:schemeClr val="bg1"/>
                    </a:solidFill>
                  </a:rPr>
                  <a:t>Signal </a:t>
                </a:r>
                <a:r>
                  <a:rPr lang="en-GB" sz="1700" dirty="0">
                    <a:solidFill>
                      <a:srgbClr val="FFFF00"/>
                    </a:solidFill>
                  </a:rPr>
                  <a:t>significance of </a:t>
                </a:r>
                <a14:m>
                  <m:oMath xmlns:m="http://schemas.openxmlformats.org/officeDocument/2006/math">
                    <m:r>
                      <a:rPr lang="en-US" sz="1700" b="0" i="1" smtClean="0">
                        <a:solidFill>
                          <a:srgbClr val="FFFF00"/>
                        </a:solidFill>
                        <a:latin typeface="Cambria Math" panose="02040503050406030204" pitchFamily="18" charset="0"/>
                      </a:rPr>
                      <m:t>16</m:t>
                    </m:r>
                    <m:r>
                      <a:rPr lang="en-US" sz="1700" b="0" i="1" smtClean="0">
                        <a:solidFill>
                          <a:srgbClr val="FFFF00"/>
                        </a:solidFill>
                        <a:latin typeface="Cambria Math" panose="02040503050406030204" pitchFamily="18" charset="0"/>
                        <a:ea typeface="Cambria Math" panose="02040503050406030204" pitchFamily="18" charset="0"/>
                      </a:rPr>
                      <m:t>𝜎</m:t>
                    </m:r>
                  </m:oMath>
                </a14:m>
                <a:endParaRPr lang="en-CH" sz="1700" dirty="0">
                  <a:solidFill>
                    <a:schemeClr val="bg1"/>
                  </a:solidFill>
                </a:endParaRPr>
              </a:p>
              <a:p>
                <a:pPr marL="285750" indent="-285750">
                  <a:buFont typeface="Arial" panose="020B0604020202020204" pitchFamily="34" charset="0"/>
                  <a:buChar char="•"/>
                </a:pPr>
                <a:endParaRPr lang="en-CH" sz="1700" dirty="0">
                  <a:solidFill>
                    <a:schemeClr val="bg1"/>
                  </a:solidFill>
                </a:endParaRPr>
              </a:p>
              <a:p>
                <a:pPr marL="285750" indent="-285750">
                  <a:buFont typeface="Arial" panose="020B0604020202020204" pitchFamily="34" charset="0"/>
                  <a:buChar char="•"/>
                </a:pPr>
                <a:endParaRPr lang="en-CH" sz="1700" dirty="0">
                  <a:solidFill>
                    <a:schemeClr val="bg1"/>
                  </a:solidFill>
                </a:endParaRPr>
              </a:p>
              <a:p>
                <a:pPr marL="742950" lvl="1" indent="-285750">
                  <a:buFont typeface="Arial" panose="020B0604020202020204" pitchFamily="34" charset="0"/>
                  <a:buChar char="•"/>
                </a:pPr>
                <a:endParaRPr lang="en-GB" sz="1700" dirty="0">
                  <a:solidFill>
                    <a:schemeClr val="bg1"/>
                  </a:solidFill>
                </a:endParaRPr>
              </a:p>
            </p:txBody>
          </p:sp>
        </mc:Choice>
        <mc:Fallback xmlns="">
          <p:sp>
            <p:nvSpPr>
              <p:cNvPr id="3" name="TextBox 2">
                <a:extLst>
                  <a:ext uri="{FF2B5EF4-FFF2-40B4-BE49-F238E27FC236}">
                    <a16:creationId xmlns:a16="http://schemas.microsoft.com/office/drawing/2014/main" id="{9134E789-ABD8-411A-03CF-17AF4C2E97D3}"/>
                  </a:ext>
                </a:extLst>
              </p:cNvPr>
              <p:cNvSpPr txBox="1">
                <a:spLocks noRot="1" noChangeAspect="1" noMove="1" noResize="1" noEditPoints="1" noAdjustHandles="1" noChangeArrowheads="1" noChangeShapeType="1" noTextEdit="1"/>
              </p:cNvSpPr>
              <p:nvPr/>
            </p:nvSpPr>
            <p:spPr>
              <a:xfrm>
                <a:off x="13948" y="684138"/>
                <a:ext cx="9691911" cy="5850576"/>
              </a:xfrm>
              <a:prstGeom prst="rect">
                <a:avLst/>
              </a:prstGeom>
              <a:blipFill>
                <a:blip r:embed="rId3"/>
                <a:stretch>
                  <a:fillRect l="-261" t="-216"/>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07F702DA-D61C-2380-2AA8-0BE9DB5E5BC3}"/>
              </a:ext>
            </a:extLst>
          </p:cNvPr>
          <p:cNvSpPr txBox="1"/>
          <p:nvPr/>
        </p:nvSpPr>
        <p:spPr>
          <a:xfrm>
            <a:off x="7977188" y="5865890"/>
            <a:ext cx="2846387" cy="307777"/>
          </a:xfrm>
          <a:prstGeom prst="rect">
            <a:avLst/>
          </a:prstGeom>
          <a:noFill/>
        </p:spPr>
        <p:txBody>
          <a:bodyPr wrap="square">
            <a:spAutoFit/>
          </a:bodyPr>
          <a:lstStyle/>
          <a:p>
            <a:r>
              <a:rPr lang="en-CH" sz="1400" dirty="0">
                <a:solidFill>
                  <a:schemeClr val="bg1"/>
                </a:solidFill>
                <a:hlinkClick r:id="rId4"/>
              </a:rPr>
              <a:t>Phys. Rev. Lett. 131, 031801 (2023)</a:t>
            </a:r>
            <a:endParaRPr lang="en-CH" sz="1400" dirty="0">
              <a:solidFill>
                <a:schemeClr val="bg1"/>
              </a:solidFill>
            </a:endParaRPr>
          </a:p>
        </p:txBody>
      </p:sp>
      <p:pic>
        <p:nvPicPr>
          <p:cNvPr id="6" name="Picture 10" descr="page6image176725072">
            <a:extLst>
              <a:ext uri="{FF2B5EF4-FFF2-40B4-BE49-F238E27FC236}">
                <a16:creationId xmlns:a16="http://schemas.microsoft.com/office/drawing/2014/main" id="{1D5A11D2-71D6-2F6D-DC28-CB6FF5D4EF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4059957"/>
            <a:ext cx="127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1" descr="page6image176725376">
            <a:extLst>
              <a:ext uri="{FF2B5EF4-FFF2-40B4-BE49-F238E27FC236}">
                <a16:creationId xmlns:a16="http://schemas.microsoft.com/office/drawing/2014/main" id="{197AB57B-AA79-1CBA-ACE5-3B37EF8466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4059957"/>
            <a:ext cx="0" cy="3937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page6image176725680">
            <a:extLst>
              <a:ext uri="{FF2B5EF4-FFF2-40B4-BE49-F238E27FC236}">
                <a16:creationId xmlns:a16="http://schemas.microsoft.com/office/drawing/2014/main" id="{A69F4E73-C2E9-B6C2-A85A-BC3FB27E701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4059957"/>
            <a:ext cx="12700" cy="3175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descr="page6image176726112">
            <a:extLst>
              <a:ext uri="{FF2B5EF4-FFF2-40B4-BE49-F238E27FC236}">
                <a16:creationId xmlns:a16="http://schemas.microsoft.com/office/drawing/2014/main" id="{FF011375-8B6F-5FB5-A2D7-F76671C48D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8600" y="4059957"/>
            <a:ext cx="127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page6image176726416">
            <a:extLst>
              <a:ext uri="{FF2B5EF4-FFF2-40B4-BE49-F238E27FC236}">
                <a16:creationId xmlns:a16="http://schemas.microsoft.com/office/drawing/2014/main" id="{D3286CB0-D326-80FB-92B5-8C9D51FB9AC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8600" y="4059957"/>
            <a:ext cx="127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a:extLst>
              <a:ext uri="{FF2B5EF4-FFF2-40B4-BE49-F238E27FC236}">
                <a16:creationId xmlns:a16="http://schemas.microsoft.com/office/drawing/2014/main" id="{C297C0D1-92D4-E1A2-3929-CD672A89453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3829" y="3800169"/>
            <a:ext cx="3123638" cy="204828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a:extLst>
              <a:ext uri="{FF2B5EF4-FFF2-40B4-BE49-F238E27FC236}">
                <a16:creationId xmlns:a16="http://schemas.microsoft.com/office/drawing/2014/main" id="{177706B8-B804-1D42-5E74-800544CE43E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81697" y="3792054"/>
            <a:ext cx="3123634" cy="204828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A63556B-5985-C95E-B2B5-9DCEE9EC6D7A}"/>
              </a:ext>
            </a:extLst>
          </p:cNvPr>
          <p:cNvSpPr txBox="1"/>
          <p:nvPr/>
        </p:nvSpPr>
        <p:spPr>
          <a:xfrm>
            <a:off x="270609" y="160918"/>
            <a:ext cx="11509015" cy="523220"/>
          </a:xfrm>
          <a:prstGeom prst="rect">
            <a:avLst/>
          </a:prstGeom>
          <a:noFill/>
        </p:spPr>
        <p:txBody>
          <a:bodyPr wrap="square">
            <a:spAutoFit/>
          </a:bodyPr>
          <a:lstStyle/>
          <a:p>
            <a:r>
              <a:rPr lang="en-GB" sz="2800" b="1" i="0" u="none" strike="noStrike" dirty="0">
                <a:solidFill>
                  <a:srgbClr val="FF0000"/>
                </a:solidFill>
                <a:effectLst/>
              </a:rPr>
              <a:t>First Direct Observation of Collider Neutrinos with FASER at the LHC</a:t>
            </a:r>
            <a:endParaRPr lang="en-CH" sz="2800" dirty="0"/>
          </a:p>
        </p:txBody>
      </p:sp>
      <p:pic>
        <p:nvPicPr>
          <p:cNvPr id="15" name="Picture 4">
            <a:extLst>
              <a:ext uri="{FF2B5EF4-FFF2-40B4-BE49-F238E27FC236}">
                <a16:creationId xmlns:a16="http://schemas.microsoft.com/office/drawing/2014/main" id="{5558BB59-3ACA-D2F5-A8C0-669733C783B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05331" y="1167055"/>
            <a:ext cx="3649079" cy="255989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a:extLst>
              <a:ext uri="{FF2B5EF4-FFF2-40B4-BE49-F238E27FC236}">
                <a16:creationId xmlns:a16="http://schemas.microsoft.com/office/drawing/2014/main" id="{6FE74711-8FB9-83D8-F663-A5B31D0A646F}"/>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b="27639"/>
          <a:stretch/>
        </p:blipFill>
        <p:spPr bwMode="auto">
          <a:xfrm>
            <a:off x="1" y="5716808"/>
            <a:ext cx="1707614" cy="6628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a:extLst>
              <a:ext uri="{FF2B5EF4-FFF2-40B4-BE49-F238E27FC236}">
                <a16:creationId xmlns:a16="http://schemas.microsoft.com/office/drawing/2014/main" id="{1545AE52-5C27-F6AB-7403-C68294D4F2D4}"/>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12786" b="63288"/>
          <a:stretch/>
        </p:blipFill>
        <p:spPr bwMode="auto">
          <a:xfrm>
            <a:off x="615826" y="1272648"/>
            <a:ext cx="6968003" cy="119953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29535A9-948D-B51C-0306-FC4B398DF2CD}"/>
                  </a:ext>
                </a:extLst>
              </p:cNvPr>
              <p:cNvSpPr txBox="1"/>
              <p:nvPr/>
            </p:nvSpPr>
            <p:spPr>
              <a:xfrm>
                <a:off x="5126814" y="4295934"/>
                <a:ext cx="427880" cy="391646"/>
              </a:xfrm>
              <a:prstGeom prst="rect">
                <a:avLst/>
              </a:prstGeom>
              <a:noFill/>
            </p:spPr>
            <p:txBody>
              <a:bodyPr wrap="square">
                <a:spAutoFit/>
              </a:bodyPr>
              <a:lstStyle/>
              <a:p>
                <a14:m>
                  <m:oMath xmlns:m="http://schemas.openxmlformats.org/officeDocument/2006/math">
                    <m:sSub>
                      <m:sSubPr>
                        <m:ctrlPr>
                          <a:rPr lang="en-CH" i="1" smtClean="0">
                            <a:solidFill>
                              <a:srgbClr val="FF0000"/>
                            </a:solidFill>
                            <a:latin typeface="Cambria Math" panose="02040503050406030204" pitchFamily="18" charset="0"/>
                          </a:rPr>
                        </m:ctrlPr>
                      </m:sSubPr>
                      <m:e>
                        <m:r>
                          <a:rPr lang="en-CH" i="1">
                            <a:solidFill>
                              <a:srgbClr val="FF0000"/>
                            </a:solidFill>
                            <a:latin typeface="Cambria Math" panose="02040503050406030204" pitchFamily="18" charset="0"/>
                            <a:ea typeface="Cambria Math" panose="02040503050406030204" pitchFamily="18" charset="0"/>
                          </a:rPr>
                          <m:t>𝜈</m:t>
                        </m:r>
                      </m:e>
                      <m:sub>
                        <m:r>
                          <a:rPr lang="en-CH" i="1">
                            <a:solidFill>
                              <a:srgbClr val="FF0000"/>
                            </a:solidFill>
                            <a:latin typeface="Cambria Math" panose="02040503050406030204" pitchFamily="18" charset="0"/>
                            <a:ea typeface="Cambria Math" panose="02040503050406030204" pitchFamily="18" charset="0"/>
                          </a:rPr>
                          <m:t>𝜇</m:t>
                        </m:r>
                      </m:sub>
                    </m:sSub>
                    <m:r>
                      <a:rPr lang="en-US" i="1">
                        <a:solidFill>
                          <a:srgbClr val="FF0000"/>
                        </a:solidFill>
                        <a:latin typeface="Cambria Math" panose="02040503050406030204" pitchFamily="18" charset="0"/>
                      </a:rPr>
                      <m:t> </m:t>
                    </m:r>
                  </m:oMath>
                </a14:m>
                <a:r>
                  <a:rPr lang="en-CH" dirty="0">
                    <a:solidFill>
                      <a:srgbClr val="FF0000"/>
                    </a:solidFill>
                  </a:rPr>
                  <a:t> </a:t>
                </a:r>
              </a:p>
            </p:txBody>
          </p:sp>
        </mc:Choice>
        <mc:Fallback xmlns="">
          <p:sp>
            <p:nvSpPr>
              <p:cNvPr id="19" name="TextBox 18">
                <a:extLst>
                  <a:ext uri="{FF2B5EF4-FFF2-40B4-BE49-F238E27FC236}">
                    <a16:creationId xmlns:a16="http://schemas.microsoft.com/office/drawing/2014/main" id="{C29535A9-948D-B51C-0306-FC4B398DF2CD}"/>
                  </a:ext>
                </a:extLst>
              </p:cNvPr>
              <p:cNvSpPr txBox="1">
                <a:spLocks noRot="1" noChangeAspect="1" noMove="1" noResize="1" noEditPoints="1" noAdjustHandles="1" noChangeArrowheads="1" noChangeShapeType="1" noTextEdit="1"/>
              </p:cNvSpPr>
              <p:nvPr/>
            </p:nvSpPr>
            <p:spPr>
              <a:xfrm>
                <a:off x="5126814" y="4295934"/>
                <a:ext cx="427880" cy="391646"/>
              </a:xfrm>
              <a:prstGeom prst="rect">
                <a:avLst/>
              </a:prstGeom>
              <a:blipFill>
                <a:blip r:embed="rId15"/>
                <a:stretch>
                  <a:fillRect r="-11429"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489371E-BF19-9C51-0D50-5AC38AD19B81}"/>
                  </a:ext>
                </a:extLst>
              </p:cNvPr>
              <p:cNvSpPr txBox="1"/>
              <p:nvPr/>
            </p:nvSpPr>
            <p:spPr>
              <a:xfrm>
                <a:off x="6482552" y="4280621"/>
                <a:ext cx="593680" cy="391646"/>
              </a:xfrm>
              <a:prstGeom prst="rect">
                <a:avLst/>
              </a:prstGeom>
              <a:noFill/>
            </p:spPr>
            <p:txBody>
              <a:bodyPr wrap="square">
                <a:spAutoFit/>
              </a:bodyPr>
              <a:lstStyle/>
              <a:p>
                <a:r>
                  <a:rPr lang="en-CH" dirty="0">
                    <a:solidFill>
                      <a:srgbClr val="FF0000"/>
                    </a:solidFill>
                  </a:rPr>
                  <a:t> </a:t>
                </a:r>
                <a14:m>
                  <m:oMath xmlns:m="http://schemas.openxmlformats.org/officeDocument/2006/math">
                    <m:sSub>
                      <m:sSubPr>
                        <m:ctrlPr>
                          <a:rPr lang="en-CH" i="1">
                            <a:solidFill>
                              <a:srgbClr val="FF0000"/>
                            </a:solidFill>
                            <a:latin typeface="Cambria Math" panose="02040503050406030204" pitchFamily="18" charset="0"/>
                          </a:rPr>
                        </m:ctrlPr>
                      </m:sSubPr>
                      <m:e>
                        <m:acc>
                          <m:accPr>
                            <m:chr m:val="̅"/>
                            <m:ctrlPr>
                              <a:rPr lang="en-CH" i="1">
                                <a:solidFill>
                                  <a:srgbClr val="FF0000"/>
                                </a:solidFill>
                                <a:latin typeface="Cambria Math" panose="02040503050406030204" pitchFamily="18" charset="0"/>
                              </a:rPr>
                            </m:ctrlPr>
                          </m:accPr>
                          <m:e>
                            <m:r>
                              <a:rPr lang="en-CH" i="1">
                                <a:solidFill>
                                  <a:srgbClr val="FF0000"/>
                                </a:solidFill>
                                <a:latin typeface="Cambria Math" panose="02040503050406030204" pitchFamily="18" charset="0"/>
                                <a:ea typeface="Cambria Math" panose="02040503050406030204" pitchFamily="18" charset="0"/>
                              </a:rPr>
                              <m:t>𝜈</m:t>
                            </m:r>
                          </m:e>
                        </m:acc>
                      </m:e>
                      <m:sub>
                        <m:r>
                          <a:rPr lang="en-CH" i="1">
                            <a:solidFill>
                              <a:srgbClr val="FF0000"/>
                            </a:solidFill>
                            <a:latin typeface="Cambria Math" panose="02040503050406030204" pitchFamily="18" charset="0"/>
                            <a:ea typeface="Cambria Math" panose="02040503050406030204" pitchFamily="18" charset="0"/>
                          </a:rPr>
                          <m:t>𝜇</m:t>
                        </m:r>
                      </m:sub>
                    </m:sSub>
                  </m:oMath>
                </a14:m>
                <a:endParaRPr lang="en-CH" dirty="0">
                  <a:solidFill>
                    <a:srgbClr val="FF0000"/>
                  </a:solidFill>
                </a:endParaRPr>
              </a:p>
            </p:txBody>
          </p:sp>
        </mc:Choice>
        <mc:Fallback xmlns="">
          <p:sp>
            <p:nvSpPr>
              <p:cNvPr id="20" name="TextBox 19">
                <a:extLst>
                  <a:ext uri="{FF2B5EF4-FFF2-40B4-BE49-F238E27FC236}">
                    <a16:creationId xmlns:a16="http://schemas.microsoft.com/office/drawing/2014/main" id="{F489371E-BF19-9C51-0D50-5AC38AD19B81}"/>
                  </a:ext>
                </a:extLst>
              </p:cNvPr>
              <p:cNvSpPr txBox="1">
                <a:spLocks noRot="1" noChangeAspect="1" noMove="1" noResize="1" noEditPoints="1" noAdjustHandles="1" noChangeArrowheads="1" noChangeShapeType="1" noTextEdit="1"/>
              </p:cNvSpPr>
              <p:nvPr/>
            </p:nvSpPr>
            <p:spPr>
              <a:xfrm>
                <a:off x="6482552" y="4280621"/>
                <a:ext cx="593680" cy="391646"/>
              </a:xfrm>
              <a:prstGeom prst="rect">
                <a:avLst/>
              </a:prstGeom>
              <a:blipFill>
                <a:blip r:embed="rId16"/>
                <a:stretch>
                  <a:fillRect b="-6250"/>
                </a:stretch>
              </a:blipFill>
            </p:spPr>
            <p:txBody>
              <a:bodyPr/>
              <a:lstStyle/>
              <a:p>
                <a:r>
                  <a:rPr lang="en-US">
                    <a:noFill/>
                  </a:rPr>
                  <a:t> </a:t>
                </a:r>
              </a:p>
            </p:txBody>
          </p:sp>
        </mc:Fallback>
      </mc:AlternateContent>
    </p:spTree>
    <p:extLst>
      <p:ext uri="{BB962C8B-B14F-4D97-AF65-F5344CB8AC3E}">
        <p14:creationId xmlns:p14="http://schemas.microsoft.com/office/powerpoint/2010/main" val="17629584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14850</TotalTime>
  <Words>4315</Words>
  <Application>Microsoft Macintosh PowerPoint</Application>
  <PresentationFormat>Custom</PresentationFormat>
  <Paragraphs>574</Paragraphs>
  <Slides>39</Slides>
  <Notes>21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39</vt:i4>
      </vt:variant>
    </vt:vector>
  </HeadingPairs>
  <TitlesOfParts>
    <vt:vector size="52" baseType="lpstr">
      <vt:lpstr>Aptos</vt:lpstr>
      <vt:lpstr>Arial</vt:lpstr>
      <vt:lpstr>ArialMT</vt:lpstr>
      <vt:lpstr>Calibri</vt:lpstr>
      <vt:lpstr>Calibri Light</vt:lpstr>
      <vt:lpstr>Cambria Math</vt:lpstr>
      <vt:lpstr>CMR10</vt:lpstr>
      <vt:lpstr>Helvetica</vt:lpstr>
      <vt:lpstr>Open Sans</vt:lpstr>
      <vt:lpstr>SegoeUI</vt:lpstr>
      <vt:lpstr>Snell Roundhand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Umut Kose</dc:creator>
  <cp:keywords/>
  <dc:description/>
  <cp:lastModifiedBy>Umut Kose</cp:lastModifiedBy>
  <cp:revision>131</cp:revision>
  <cp:lastPrinted>2024-05-22T09:53:30Z</cp:lastPrinted>
  <dcterms:created xsi:type="dcterms:W3CDTF">2023-11-20T12:02:25Z</dcterms:created>
  <dcterms:modified xsi:type="dcterms:W3CDTF">2024-05-28T08:48:51Z</dcterms:modified>
  <cp:category/>
</cp:coreProperties>
</file>