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4024" r:id="rId2"/>
    <p:sldMasterId id="2147486422" r:id="rId3"/>
    <p:sldMasterId id="2147486446" r:id="rId4"/>
  </p:sldMasterIdLst>
  <p:notesMasterIdLst>
    <p:notesMasterId r:id="rId21"/>
  </p:notesMasterIdLst>
  <p:handoutMasterIdLst>
    <p:handoutMasterId r:id="rId22"/>
  </p:handoutMasterIdLst>
  <p:sldIdLst>
    <p:sldId id="385" r:id="rId5"/>
    <p:sldId id="657" r:id="rId6"/>
    <p:sldId id="678" r:id="rId7"/>
    <p:sldId id="672" r:id="rId8"/>
    <p:sldId id="671" r:id="rId9"/>
    <p:sldId id="673" r:id="rId10"/>
    <p:sldId id="675" r:id="rId11"/>
    <p:sldId id="677" r:id="rId12"/>
    <p:sldId id="679" r:id="rId13"/>
    <p:sldId id="683" r:id="rId14"/>
    <p:sldId id="682" r:id="rId15"/>
    <p:sldId id="681" r:id="rId16"/>
    <p:sldId id="684" r:id="rId17"/>
    <p:sldId id="604" r:id="rId18"/>
    <p:sldId id="676" r:id="rId19"/>
    <p:sldId id="674" r:id="rId20"/>
  </p:sldIdLst>
  <p:sldSz cx="9144000" cy="5143500" type="screen16x9"/>
  <p:notesSz cx="9874250" cy="6797675"/>
  <p:custDataLst>
    <p:tags r:id="rId23"/>
  </p:custDataLst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1714500" algn="l" defTabSz="685800" rtl="0" eaLnBrk="1" latinLnBrk="0" hangingPunct="1"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057400" algn="l" defTabSz="685800" rtl="0" eaLnBrk="1" latinLnBrk="0" hangingPunct="1"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2400300" algn="l" defTabSz="685800" rtl="0" eaLnBrk="1" latinLnBrk="0" hangingPunct="1"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2743200" algn="l" defTabSz="685800" rtl="0" eaLnBrk="1" latinLnBrk="0" hangingPunct="1">
      <a:defRPr kumimoji="1" sz="1650" b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FF3399"/>
    <a:srgbClr val="FF0000"/>
    <a:srgbClr val="FF3300"/>
    <a:srgbClr val="3366CC"/>
    <a:srgbClr val="92D050"/>
    <a:srgbClr val="CFD4CA"/>
    <a:srgbClr val="9900CC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76" autoAdjust="0"/>
    <p:restoredTop sz="94693" autoAdjust="0"/>
  </p:normalViewPr>
  <p:slideViewPr>
    <p:cSldViewPr snapToGrid="0">
      <p:cViewPr varScale="1">
        <p:scale>
          <a:sx n="117" d="100"/>
          <a:sy n="117" d="100"/>
        </p:scale>
        <p:origin x="760" y="176"/>
      </p:cViewPr>
      <p:guideLst>
        <p:guide orient="horz" pos="162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277613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t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6642" y="0"/>
            <a:ext cx="4277611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t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457797"/>
            <a:ext cx="4277613" cy="3398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b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6642" y="6457797"/>
            <a:ext cx="4277611" cy="3398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BEDF6AC-54AB-453B-A300-C6DBAB83F0A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29T07:53:15.491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0 69,'44'-4,"2"-3,-34 6,13-3,-10 4,5 0,11 0,-13 0,19 0,-17 0,7 0,19 0,-20 0,29 0,-21 0,15 0,-16 0,13 0,-29 0,29 0,-13 0,16 0,-10 0,18 0,-16 0,19 0,-11 0,0 0,0 0,21 0,-16 0,46 0,-34 0,27 0,-21 0,0 0,-26 0,19 0,-19-13,6 10,-5-10,-11 13,3 0,20-7,-17 6,15-6,-29 7,19 0,-18 0,18 0,-8 0,10 0,-10 0,7 0,-17 0,8 0,-1 0,-7 0,7 0,-9 0,9 0,-7 0,18 0,2 0,3 0,7 0,-20 0,18 0,-16 0,18 0,-9 0,-17 0,12 0,-11 0,5 0,7 0,3 0,3 0,17 0,-17 0,7 0,-10 0,1 0,-11 0,17 0,-24-3,25 2,-29-3,9 4,-1 0,3 0,10 0,11 0,2 0,-11 0,16 0,-25 0,17 0,0 0,-7 0,17 0,-7 0,10 0,0 0,10 0,-8 0,8 0,-10 0,0 0,0 0,0 0,10 0,-7 0,7 0,-21 0,9 0,-19 0,19 0,-29 0,16 0,-8 0,13 0,0 0,7 0,-7 0,10 0,10 0,-18 0,26 0,-36 0,36 0,-26 0,28 0,-17 0,-25 0,2 0,35 0,-35 0,1 0,42 0,-43 0,0 0,46 0,-46 0,1 0,41 0,-42 0,1 0,1 0,0 0,-1 0,1 0,4 0,-1 0,40 0,-44 0,-1 0,43 0,-11 0,-2 0,-10 0,0 0,0 0,0 0,10 0,3 0,9 0,1 0,0 0,-1 0,-41 0,-1 0,45 0,-2 0,-3 0,-17 0,7 0,-10 0,-1 0,11 0,3 0,0 0,7 0,-8 0,11 0,-11 0,-2 0,-10 0,0 0,0 0,0 0,0 0,0 0,0 0,0 0,20 0,-15 0,15 0,-20 0,0 0,0 0,-20 0,15 0,-26 0,29 0,-19 0,29 0,-16 0,18 0,0 0,13 0,-8 0,-35 0,-1 0,23 0,8 0,-10 0,-10 0,7 0,-7 0,10 0,0 0,0 0,10 0,2 0,11 0,-43 0,1 0,0 0,1 0,0 0,0 0,3 0,1 0,-4 0,-1 0,1 0,0 0,-1 0,-1 0,42 0,1 0,-10 0,-3 0,-21 0,9 0,-8 0,9 0,11 0,-7 0,17 0,-7 0,-33 0,0 0,36 0,4 0,-20 0,10 0,-8 0,8 0,-10 0,0 0,0 0,0 0,0 0,0 0,-10 0,-13 0,8 0,-6 0,21 0,0 0,20 0,-15 0,-25 0,-1 0,23 0,8 0,-10 0,0 0,0 0,-10 0,7 0,-7 0,10 0,10 0,-8 0,9 0,-22 0,9 0,-19 0,9 0,-1 0,3 0,0 0,7 0,-17 0,17 0,-17 0,17 0,-7 0,10 0,0 0,0 0,0 0,0 0,-21 0,16 0,-15 0,10 0,7 0,-28 0,26 0,-41 0,40 0,-30 0,23 0,0 0,3 0,10 0,0 0,-20 0,14 0,-24 0,17 0,-10 0,0 0,-10 0,8 0,-8 0,-5 0,11 0,-12 0,6 0,8 0,-18 0,7 0,1 0,-9 0,9 0,-1 0,-7 0,8 0,-1 0,3 0,10 0,-15 0,11 0,-22 0,14 0,-1 0,-12 0,21 0,-12 0,1 0,11 0,-22 0,5 0,-12 0,-1 0,-3 0,16 0,-12 0,12 0,-13 0,20 0,-11 7,12-1,-9 3,-7-5,15-4,-20 3,19-2,-25 2,7-3,3 0,-6 0,7 0,-10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29T08:09:52.190"/>
    </inkml:context>
    <inkml:brush xml:id="br0">
      <inkml:brushProperty name="width" value="0.3" units="cm"/>
      <inkml:brushProperty name="height" value="0.6" units="cm"/>
      <inkml:brushProperty name="color" value="#00FDFF"/>
      <inkml:brushProperty name="tip" value="rectangle"/>
      <inkml:brushProperty name="rasterOp" value="maskPen"/>
    </inkml:brush>
  </inkml:definitions>
  <inkml:trace contextRef="#ctx0" brushRef="#br0">0 130,'37'-19,"12"-7,-35 24,15-9,-21 11,5 0,6 0,3 0,-1 0,-5 0,9 0,-4 0,10 0,-6 0,-10 0,10 0,-10 0,20 0,-17 0,17 0,-20 3,10-2,6 2,-8 0,22-3,-27 6,27-5,-11 2,-1-3,2 8,-19-6,19 6,-2-8,0 0,3 4,-6-3,-1 3,8 0,-1-4,-7 8,2-7,14 3,-9 7,13-8,8 8,-5-11,30 0,-8 0,8 0,-10 0,0 0,-10 0,-3 0,-10 0,-10 0,8 0,-18 0,2 0,4 0,-17 0,17 0,-20 0,20 0,-2 0,17 0,-11 0,17 0,-14 0,17 0,0 0,-7 0,-8 0,1 0,-12 0,6 0,8 0,-18 0,7 0,1 0,2 0,-6 0,2 0,-4 0,-8 0,23 0,-29 0,29 0,-13 0,16 0,-10 0,8 0,-8 0,10 0,-16 0,13 0,-29 0,28 0,-21 0,7 0,-6 0,-10 0,20 0,-17 0,17 0,-4 0,-2 0,27 0,-4 0,20 0,-10 0,7 0,-7 0,10 0,-10 0,7 0,-17 0,-3 0,8 0,-16 0,18 0,-25-3,11 2,-12-8,17 8,-17-5,22 0,-8-9,14 6,-1-4,-1 13,3 0,10 0,-21 0,36 0,-50 0,50 0,-25 0,2 0,16 0,-18 0,-1 0,9 0,2 0,22 0,4 0,-45 0,-1 0,32 0,-2 0,-20 0,-3 0,-10 0,0 0,11 0,-9 0,19-6,-19 4,19-11,-29 12,16-6,-18 7,10 0,0 0,-15 0,11 0,-11 0,5 0,7 0,3-6,3 4,-8-4,1 6,-12 0,16 0,-10 0,8 0,-8 0,10 0,-10 0,8 0,2 0,2 0,19 0,-18 0,17 0,-17 0,7 0,0 0,-7 0,7 0,-10 0,-15 0,11 0,-12 0,1 0,1 0,-14 0,25 0,6 0,20 0,0 0,0 0,0 0,0 0,20 0,-5 0,-35 0,1 0,41 0,1 0,0 0,-11 0,-12 0,-13 0,1 0,-9 0,9 0,-1 0,3 0,10 0,0 0,-11 0,9 0,-29 0,16 0,-18 0,10 0,0 0,-10 0,18 0,-5 0,9 0,9 0,-18 0,-3 0,-3 0,-7 0,-5 0,11 0,-12 0,17 0,-11 0,7 0,-7 0,20 0,-7 0,-3 0,8 0,-16 0,19 0,-11 0,10 0,-17 0,14 0,-17 0,11 0,-11 0,7 0,-7 0,10 0,11 0,-19 0,26 0,-15 0,9 0,9 0,-18 0,7 0,-20 0,-3 0,1 0,-8 0,7 0,11 0,-6 0,8 0,8 0,-5 0,10 0,-13 0,-13 0,1 0,2 0,-6 0,22 0,-19 0,24 0,-1 0,-23 0,19 0,-21 0,5 0,7 0,-17 0,18-11,-18 8,7-12,-15 14,4-3,-10 4,20-5,-11 3,6-3,5 5,-11-4,12 3,-9-3,-1 4,0 0,-5 0,14 0,-12 0,14 0,10 0,-16 0,36 0,-16 0,21 0,0 0,0 0,0 0,-10 0,7 0,-27 0,15 0,-8 0,13 0,20 0,2 7,11-5,-1 19,1-11,-10 6,-3-3,-11-11,-9 4,8-6,-9 0,1 0,8 0,-9 0,-9 0,15 7,-25-6,17 6,0-7,3 0,0 0,7 0,-7 0,10 0,0 0,0 12,0-8,0 8,0-12,-1 0,1 0,-10 6,-3-5,-9 10,-1-10,0 5,-10-6,7 0,4 0,11 0,11 0,0 0,0 0,10 0,-7 0,-3 5,-3-3,-17 3,7-5,-20 0,8 0,-8 0,0 0,-3 0,-10 0,1 0,9 0,3 0,10 0,-10 0,8 0,-18 0,7 0,1 0,-8 0,7 0,-10 0,-5 0,14 0,-11 0,6 0,6 0,-19 0,29 0,-13 0,0 0,2 0,-4 0,-7 0,21 0,-27 0,27 0,-12 0,37 0,-16 0,15 0,-20 0,0 0,1 0,-1 0,20 0,-25 0,33 0,-46 0,26 0,-18 0,10 0,11 0,-27 0,21 0,-34 0,17 0,-1-5,-12 3,11-3,-15-3,1 6,4-6,-4 8,0-3,14 2,-12-2,8 0,4 2,-17-2,17-1,-20 3,10-3,-10 4,20 0,-11 0,7 0,-15 0,2 0,-5 0,6 0,6 0,-8 0,14 0,-15-6,8 4,-8-4,19 6,-17 0,27 0,-2 0,-1 0,15 0,-29 0,9 0,-11 0,1 0,9 0,-13 0,12 0,-22 0,5 0,-2 0,-3 0,11 0,-15 0,9 0,-1 0,-5 0,11 0,-12 0,6 0,0 0,0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3-29T08:10:10.142"/>
    </inkml:context>
    <inkml:brush xml:id="br0">
      <inkml:brushProperty name="width" value="0.3" units="cm"/>
      <inkml:brushProperty name="height" value="0.6" units="cm"/>
      <inkml:brushProperty name="color" value="#FFACD5"/>
      <inkml:brushProperty name="tip" value="rectangle"/>
      <inkml:brushProperty name="rasterOp" value="maskPen"/>
    </inkml:brush>
  </inkml:definitions>
  <inkml:trace contextRef="#ctx0" brushRef="#br0">0 0,'46'9,"-13"-2,-15-4,-7-2,8 2,-3-3,3 0,11 0,-13 0,18 0,-14 0,6 0,-1 0,0 0,1 0,-7 0,15 0,-11 0,12 0,1 0,2 0,0 0,7 0,-7 0,10 0,-10 0,8 0,-8 0,20 0,3 0,20 0,-7 0,7 0,0 0,-8 0,18 0,-7 0,-1 0,8 0,-7 0,-1 0,-33 0,1 0,35 0,-35 0,1 0,41 0,-9 0,-3 0,-10 0,10 0,2 0,-9 0,14 0,-14 0,19 0,1 0,0 0,-43 0,0 0,36 0,4 0,-10 0,-8 0,-2 0,-2 0,-9 0,1 0,-13 0,8 0,-15 0,17 0,-26 0,13 0,-13 0,6 0,8 0,-19 0,19 0,2 0,-7 0,25 0,-26 0,18 0,-9 0,-1 0,-10 0,7 0,-7 0,-5 0,11 0,-27 0,17 0,-4 0,-2 0,7 0,1 0,-14 0,22 0,-27 0,17 0,-20 0,20 0,-12 0,14 0,-11 0,11 0,-8 0,7 0,1 0,2 0,0 0,7 0,-7 0,0 0,8 0,-8 0,10 0,-10 0,18 0,-16 0,19 0,-1 0,3 0,-1 0,9 0,2 0,2 6,8-4,-10 4,-10-6,7 0,-27 0,25 0,-26 0,18 0,-9 0,-1 0,0 0,0 0,0 0,0 0,-10 0,-2 0,-16 0,14 0,-18 0,13 0,-16 0,5 0,-4 0,10 0,-10 0,21 0,-13 0,13 0,-9 0,-7 0,16 0,-3 0,16 0,-10 0,-2 0,-1 0,-13 0,23 0,-29 0,18 0,-14 0,16 0,2 0,10 0,0 0,10 0,-17 0,25 0,-16 0,21 0,0 0,0 0,0 0,0 0,10 0,2 0,11 0,-10 0,-3 0,0 0,-8 0,8 0,-10 0,0 0,-10 0,7 0,-7 0,10 0,-10 0,7 0,-7 0,10 0,0 0,0 0,0 0,10 0,2 0,1 0,7 0,-18 0,18 0,-7 0,10 0,-1 0,1 0,-38 0,1 0,42 0,-38 0,1 0,-9 0,0 0,4 0,1 0,1 0,-2 0,39 0,-41 0,1 0,-3 0,0 0,5 0,2 0,8 0,0 0,-8 0,-1 0,4 0,0 0,-5 0,-1 0,-3 0,-2 0,42 0,-3 0,-8 0,-9 0,4 0,-17 0,10 0,-10 0,-3 0,0 0,-7 0,-3 0,-2 0,-8 0,10 0,-10 0,7 0,-7 0,21 0,-9 0,19 0,-19 0,9 0,-1 0,-7 0,7 0,0 0,-7 0,7 0,-10 0,0 0,1 0,9 0,-18 0,16 0,-28 0,18 0,-8 0,0 0,17 0,-14 0,27 0,-17 0,17 0,-27 0,25 0,-16 0,21 0,-10 0,8 0,1 0,4 0,7 0,-10 0,0 0,0 0,-11 0,19 0,-26 0,26 0,-19 0,11 0,-10 0,18 0,-16 0,8 0,-3 0,-17 0,17 0,-7 0,10 0,-20 0,15 0,-16 0,21 0,0 0,0 0,-20 0,4 0,-27 0,8 0,-16 0,14 0,-12 0,13 0,-9 0,-1 0,0 0,11 0,-14 0,22 0,-21 0,7 0,-6 0,-10 0,20 0,-17 0,27 0,-22 0,14 0,-11 0,10 0,-7 0,8 0,-1 0,-12 0,11 0,-15 0,7 0,9 0,-7 0,18 0,-8 0,-6 0,12 0,-21 0,12 0,-9 0,9 0,-7 0,28 0,-16 0,29 0,-9 0,1 0,-13 0,-12 0,-11 0,-5 0,14 0,-17 0,17 0,-20 0,4 0,-5 0,3 0,-3 0,3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4277613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t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6642" y="0"/>
            <a:ext cx="4277611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t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73350" y="509588"/>
            <a:ext cx="45307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6723" y="3228350"/>
            <a:ext cx="7240809" cy="30589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457797"/>
            <a:ext cx="4277613" cy="3398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b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6642" y="6457797"/>
            <a:ext cx="4277611" cy="33988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685" tIns="45845" rIns="91685" bIns="45845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 b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FA3EA273-161E-49A8-A94B-ECA195EBC7B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新細明體" panose="02020500000000000000" pitchFamily="18" charset="-120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新細明體" panose="02020500000000000000" pitchFamily="18" charset="-120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新細明體" panose="02020500000000000000" pitchFamily="18" charset="-120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新細明體" panose="02020500000000000000" pitchFamily="18" charset="-120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kumimoji="1" sz="900" kern="1200">
        <a:solidFill>
          <a:schemeClr val="tx1"/>
        </a:solidFill>
        <a:latin typeface="Times New Roman" pitchFamily="18" charset="0"/>
        <a:ea typeface="新細明體" panose="02020500000000000000" pitchFamily="18" charset="-120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7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defTabSz="917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defTabSz="917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defTabSz="917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defTabSz="9175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defTabSz="917575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6FE38ABA-5D24-4450-8116-4DBECDE0FBC3}" type="slidenum">
              <a:rPr lang="en-US" altLang="zh-TW" smtClean="0"/>
              <a:pPr>
                <a:spcBef>
                  <a:spcPct val="0"/>
                </a:spcBef>
              </a:pPr>
              <a:t>1</a:t>
            </a:fld>
            <a:endParaRPr lang="en-US" altLang="zh-TW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71763" y="509588"/>
            <a:ext cx="4530725" cy="2549525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3EA12-4602-400F-8BFE-44777D5DFD0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3974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9B96A-571C-45D0-BF66-B5C0DBF7496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3185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28634-3523-4141-B937-0DA70D50140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0132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879869"/>
            <a:ext cx="7772400" cy="1102519"/>
          </a:xfrm>
        </p:spPr>
        <p:txBody>
          <a:bodyPr anchor="b"/>
          <a:lstStyle>
            <a:lvl1pPr algn="l">
              <a:defRPr sz="360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687717" y="1982387"/>
            <a:ext cx="6670366" cy="1314450"/>
          </a:xfrm>
        </p:spPr>
        <p:txBody>
          <a:bodyPr/>
          <a:lstStyle>
            <a:lvl1pPr marL="0" indent="0" algn="l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63D05-9AEF-43B7-8D07-A7D221EF5E6F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3ED2F-CB32-4366-83F3-21F9BF15E9B3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69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F6CB1-0625-4545-8EA6-CEB36E25BA04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75920-6AF3-4598-8EEB-F8F2FFEAC1CE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70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193136"/>
            <a:ext cx="7772400" cy="1021556"/>
          </a:xfrm>
        </p:spPr>
        <p:txBody>
          <a:bodyPr anchor="t"/>
          <a:lstStyle>
            <a:lvl1pPr algn="l">
              <a:defRPr sz="3300" b="0" cap="all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1071562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3F15D-DCCA-4C08-A1F8-B9E676A31830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79F9B-A4F3-49F9-80B1-9843DD88EA77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4284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46A08-3FDF-49C1-9FE3-BC44C37F7B00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7AA75-980D-4753-9334-9C2958F65A7D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028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639E4-AF99-4C18-94B0-A1FC7F92A4F6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7D90E-EE10-4D41-A2BB-04DCA342B3EF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262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14868-7394-42F5-96E1-B5EFD84A48B5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3EAD1-5FEE-4BFF-84CF-A1D09DEA75D8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9459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E9241-2D92-478E-B230-1348FCC27006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AA3C1-AAC3-4A2F-97BD-3118B12780EC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7030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0383" y="803660"/>
            <a:ext cx="5111750" cy="378732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679083" y="803660"/>
            <a:ext cx="3008313" cy="257176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6" y="214296"/>
            <a:ext cx="8230993" cy="522470"/>
          </a:xfrm>
        </p:spPr>
        <p:txBody>
          <a:bodyPr/>
          <a:lstStyle>
            <a:lvl1pPr algn="ctr">
              <a:defRPr sz="2700" b="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C787-E3BC-4E4B-B694-D9C9A9A4C273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F433F-CE1A-448E-A09C-15B22CCCE8DA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46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041D8-450B-4702-98AE-39EF8CCB97F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086170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01024" y="482189"/>
            <a:ext cx="785818" cy="3429024"/>
          </a:xfrm>
        </p:spPr>
        <p:txBody>
          <a:bodyPr vert="eaVert"/>
          <a:lstStyle>
            <a:lvl1pPr algn="l">
              <a:defRPr sz="1800" b="0"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42923" y="406005"/>
            <a:ext cx="6415094" cy="4094571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7072331" y="750081"/>
            <a:ext cx="914368" cy="3161132"/>
          </a:xfrm>
        </p:spPr>
        <p:txBody>
          <a:bodyPr vert="eaVert" anchor="ctr"/>
          <a:lstStyle>
            <a:lvl1pPr marL="0" indent="0" algn="ctr">
              <a:buNone/>
              <a:defRPr sz="1050"/>
            </a:lvl1pPr>
            <a:lvl2pPr marL="342900" indent="0" algn="ctr">
              <a:buNone/>
              <a:defRPr sz="900"/>
            </a:lvl2pPr>
            <a:lvl3pPr marL="685800" indent="0" algn="ctr">
              <a:buNone/>
              <a:defRPr sz="750"/>
            </a:lvl3pPr>
            <a:lvl4pPr marL="1028700" indent="0" algn="ctr">
              <a:buNone/>
              <a:defRPr sz="675"/>
            </a:lvl4pPr>
            <a:lvl5pPr marL="1371600" indent="0" algn="ctr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A4D5C-1054-4C24-ABA3-A6435473FCA2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3AE5E-25CE-4625-9719-96EBA4E4DC0F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477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8172C-3B65-4C5A-9F99-48B047046C57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FA4A7-4D03-471C-A208-2F7647851211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3290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43768" y="205980"/>
            <a:ext cx="1543032" cy="438864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615130" cy="438864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7ED88-41B9-4699-8CC1-649D49551C92}" type="datetimeFigureOut">
              <a:rPr lang="en-US" altLang="zh-TW"/>
              <a:pPr>
                <a:defRPr/>
              </a:pPr>
              <a:t>5/26/24</a:t>
            </a:fld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158F8-3378-4DDF-A5AC-107737CFA9CA}" type="slidenum">
              <a:rPr lang="en-US" altLang="zh-TW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67690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2357F116-DA30-4335-80C4-4CDDA439DA14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04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1BA7EB90-5705-4CBC-9FD9-237A8F32397D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97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AA90BC99-AAAB-4D5F-8536-B7F30A131197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33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6297FE15-5E98-4780-AFB6-DAFBE286056D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9275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7CE24E55-60F7-4626-9B1B-677DAAD1CA31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7093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B9D4B8EA-F265-4FCC-8016-3A35C6CEA33C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112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2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B3D17-9ED3-4744-963D-8525455A1C9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222450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A821DC5B-A337-4C2D-A723-E7233476A190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6449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9316D166-FB12-4D8F-ADD1-EA8D531F0FE0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598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1991950F-45F3-4E78-9EDB-0CD872E991CF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5236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A8E48D51-B388-4C77-BCDD-C4BF5D19A659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3688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2357F116-DA30-4335-80C4-4CDDA439DA14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257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1BA7EB90-5705-4CBC-9FD9-237A8F32397D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4811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AA90BC99-AAAB-4D5F-8536-B7F30A131197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2811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6297FE15-5E98-4780-AFB6-DAFBE286056D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5877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7CE24E55-60F7-4626-9B1B-677DAAD1CA31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7851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B9D4B8EA-F265-4FCC-8016-3A35C6CEA33C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71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0BEFD-9A50-4832-A876-DE8A6005488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423241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9972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A821DC5B-A337-4C2D-A723-E7233476A190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7423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9316D166-FB12-4D8F-ADD1-EA8D531F0FE0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943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1991950F-45F3-4E78-9EDB-0CD872E991CF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8657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>
              <a:defRPr/>
            </a:pPr>
            <a:fld id="{A8E48D51-B388-4C77-BCDD-C4BF5D19A659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967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C8AFCE-28AF-45EE-9C7D-AAC991747B0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17315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B5D60-CF14-4CB2-95C6-9AB6AC570FD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373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4F3AF-5802-4929-B232-BE6EF381321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25678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4D720-159D-4893-8DDD-EF58DF1D1EA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95275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51B294-6F99-4BB2-80D7-4402E256385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37801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 b="0"/>
            </a:lvl1pPr>
          </a:lstStyle>
          <a:p>
            <a:pPr>
              <a:defRPr/>
            </a:pPr>
            <a:fld id="{BDBA8D56-721A-4F07-8ED0-62DA7742725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89" r:id="rId1"/>
    <p:sldLayoutId id="2147486390" r:id="rId2"/>
    <p:sldLayoutId id="2147486391" r:id="rId3"/>
    <p:sldLayoutId id="2147486392" r:id="rId4"/>
    <p:sldLayoutId id="2147486393" r:id="rId5"/>
    <p:sldLayoutId id="2147486394" r:id="rId6"/>
    <p:sldLayoutId id="2147486395" r:id="rId7"/>
    <p:sldLayoutId id="2147486396" r:id="rId8"/>
    <p:sldLayoutId id="2147486397" r:id="rId9"/>
    <p:sldLayoutId id="2147486398" r:id="rId10"/>
    <p:sldLayoutId id="214748639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新細明體" panose="02020500000000000000" pitchFamily="18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anose="02020500000000000000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anose="02020500000000000000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anose="02020500000000000000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anose="02020500000000000000" pitchFamily="18" charset="-120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PMingLiU" pitchFamily="18" charset="-120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PMingLiU" pitchFamily="18" charset="-120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PMingLiU" pitchFamily="18" charset="-120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PMingLiU" pitchFamily="18" charset="-12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panose="02020500000000000000" pitchFamily="18" charset="-120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新細明體" panose="02020500000000000000" pitchFamily="18" charset="-12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新細明體" panose="02020500000000000000" pitchFamily="18" charset="-12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新細明體" panose="02020500000000000000" pitchFamily="18" charset="-12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新細明體" panose="02020500000000000000" pitchFamily="18" charset="-12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55000">
              <a:srgbClr val="F3F3F3"/>
            </a:gs>
            <a:gs pos="100000">
              <a:srgbClr val="FFFF0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圖片 7"/>
          <p:cNvPicPr>
            <a:picLocks noChangeAspect="1"/>
          </p:cNvPicPr>
          <p:nvPr/>
        </p:nvPicPr>
        <p:blipFill>
          <a:blip r:embed="rId13" cstate="print">
            <a:lum bright="12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3686175"/>
            <a:ext cx="247650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535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zh-CN" altLang="en-US" sz="1650"/>
          </a:p>
        </p:txBody>
      </p:sp>
      <p:sp>
        <p:nvSpPr>
          <p:cNvPr id="11" name="矩形 10"/>
          <p:cNvSpPr/>
          <p:nvPr/>
        </p:nvSpPr>
        <p:spPr>
          <a:xfrm>
            <a:off x="0" y="30713"/>
            <a:ext cx="4572000" cy="535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zh-CN" altLang="en-US" sz="1650"/>
          </a:p>
        </p:txBody>
      </p:sp>
      <p:pic>
        <p:nvPicPr>
          <p:cNvPr id="2057" name="圖片 8"/>
          <p:cNvPicPr>
            <a:picLocks noChangeAspect="1"/>
          </p:cNvPicPr>
          <p:nvPr/>
        </p:nvPicPr>
        <p:blipFill>
          <a:blip r:embed="rId14" cstate="print">
            <a:lum bright="34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14887"/>
            <a:ext cx="914400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2059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kumimoji="0"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DBBE99E-996B-4B3A-98AA-EC36C569270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03" r:id="rId1"/>
    <p:sldLayoutId id="2147486404" r:id="rId2"/>
    <p:sldLayoutId id="2147486405" r:id="rId3"/>
    <p:sldLayoutId id="2147486406" r:id="rId4"/>
    <p:sldLayoutId id="2147486407" r:id="rId5"/>
    <p:sldLayoutId id="2147486408" r:id="rId6"/>
    <p:sldLayoutId id="2147486409" r:id="rId7"/>
    <p:sldLayoutId id="2147486410" r:id="rId8"/>
    <p:sldLayoutId id="2147486411" r:id="rId9"/>
    <p:sldLayoutId id="2147486412" r:id="rId10"/>
    <p:sldLayoutId id="214748641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Maiandra GD" pitchFamily="34" charset="0"/>
          <a:ea typeface="微軟正黑體" pitchFamily="34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Maiandra GD" pitchFamily="34" charset="0"/>
          <a:ea typeface="微軟正黑體" pitchFamily="34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Maiandra GD" pitchFamily="34" charset="0"/>
          <a:ea typeface="微軟正黑體" pitchFamily="34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Maiandra GD" pitchFamily="34" charset="0"/>
          <a:ea typeface="微軟正黑體" pitchFamily="34" charset="-120"/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 2" panose="05020102010507070707" pitchFamily="18" charset="2"/>
        <a:buChar char=""/>
        <a:defRPr sz="2400" kern="1200">
          <a:solidFill>
            <a:schemeClr val="tx1"/>
          </a:solidFill>
          <a:latin typeface="+mn-lt"/>
          <a:ea typeface="新細明體" panose="02020500000000000000" pitchFamily="18" charset="-120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 2" panose="05020102010507070707" pitchFamily="18" charset="2"/>
        <a:buChar char="³"/>
        <a:defRPr sz="2100" kern="1200">
          <a:solidFill>
            <a:schemeClr val="tx1"/>
          </a:solidFill>
          <a:latin typeface="+mn-lt"/>
          <a:ea typeface="新細明體" panose="02020500000000000000" pitchFamily="18" charset="-120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60000"/>
        <a:buFont typeface="Wingdings 2" panose="05020102010507070707" pitchFamily="18" charset="2"/>
        <a:buChar char="®"/>
        <a:defRPr sz="1800" kern="1200">
          <a:solidFill>
            <a:schemeClr val="tx1"/>
          </a:solidFill>
          <a:latin typeface="+mn-lt"/>
          <a:ea typeface="新細明體" panose="02020500000000000000" pitchFamily="18" charset="-120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rgbClr val="005BD3"/>
        </a:buClr>
        <a:buSzPct val="45000"/>
        <a:buFont typeface="Wingdings 2" panose="05020102010507070707" pitchFamily="18" charset="2"/>
        <a:buChar char="¯"/>
        <a:defRPr sz="1500" kern="1200">
          <a:solidFill>
            <a:schemeClr val="tx1"/>
          </a:solidFill>
          <a:latin typeface="+mn-lt"/>
          <a:ea typeface="新細明體" panose="02020500000000000000" pitchFamily="18" charset="-120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rgbClr val="00349E"/>
        </a:buClr>
        <a:buFont typeface="Wingdings 2" panose="05020102010507070707" pitchFamily="18" charset="2"/>
        <a:buChar char=""/>
        <a:defRPr sz="1500" kern="1200">
          <a:solidFill>
            <a:schemeClr val="tx1"/>
          </a:solidFill>
          <a:latin typeface="+mn-lt"/>
          <a:ea typeface="新細明體" panose="02020500000000000000" pitchFamily="18" charset="-120"/>
          <a:cs typeface="+mn-cs"/>
        </a:defRPr>
      </a:lvl5pPr>
      <a:lvl6pPr marL="1885950" indent="-171450" algn="l" rtl="0" eaLnBrk="1" latinLnBrk="0" hangingPunct="1">
        <a:spcBef>
          <a:spcPct val="20000"/>
        </a:spcBef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rtl="0" eaLnBrk="1" latinLnBrk="0" hangingPunct="1">
        <a:spcBef>
          <a:spcPct val="20000"/>
        </a:spcBef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rtl="0" eaLnBrk="1" latinLnBrk="0" hangingPunct="1">
        <a:spcBef>
          <a:spcPct val="20000"/>
        </a:spcBef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rtl="0" eaLnBrk="1" latinLnBrk="0" hangingPunct="1">
        <a:spcBef>
          <a:spcPct val="20000"/>
        </a:spcBef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 b="0">
                <a:latin typeface="Arial" charset="0"/>
              </a:defRPr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 b="0">
                <a:latin typeface="Arial" charset="0"/>
              </a:defRPr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 b="0"/>
            </a:lvl1pPr>
          </a:lstStyle>
          <a:p>
            <a:pPr defTabSz="685800">
              <a:defRPr/>
            </a:pPr>
            <a:fld id="{3EFC2C9F-A0C7-4834-AEE8-1E175F7F0997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155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23" r:id="rId1"/>
    <p:sldLayoutId id="2147486424" r:id="rId2"/>
    <p:sldLayoutId id="2147486425" r:id="rId3"/>
    <p:sldLayoutId id="2147486426" r:id="rId4"/>
    <p:sldLayoutId id="2147486427" r:id="rId5"/>
    <p:sldLayoutId id="2147486428" r:id="rId6"/>
    <p:sldLayoutId id="2147486429" r:id="rId7"/>
    <p:sldLayoutId id="2147486430" r:id="rId8"/>
    <p:sldLayoutId id="2147486431" r:id="rId9"/>
    <p:sldLayoutId id="2147486432" r:id="rId10"/>
    <p:sldLayoutId id="214748643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新細明體" pitchFamily="18" charset="-120"/>
          <a:cs typeface="PMingLiU" pitchFamily="18" charset="-12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pitchFamily="18" charset="-120"/>
          <a:cs typeface="PMingLiU" pitchFamily="18" charset="-12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189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 b="0">
                <a:latin typeface="Arial" charset="0"/>
              </a:defRPr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89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 b="0">
                <a:latin typeface="Arial" charset="0"/>
              </a:defRPr>
            </a:lvl1pPr>
          </a:lstStyle>
          <a:p>
            <a:pPr defTabSz="685800">
              <a:defRPr/>
            </a:pPr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89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0" b="0"/>
            </a:lvl1pPr>
          </a:lstStyle>
          <a:p>
            <a:pPr defTabSz="685800">
              <a:defRPr/>
            </a:pPr>
            <a:fld id="{3EFC2C9F-A0C7-4834-AEE8-1E175F7F0997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‹#›</a:t>
            </a:fld>
            <a:endParaRPr lang="en-US" altLang="zh-TW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45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447" r:id="rId1"/>
    <p:sldLayoutId id="2147486448" r:id="rId2"/>
    <p:sldLayoutId id="2147486449" r:id="rId3"/>
    <p:sldLayoutId id="2147486450" r:id="rId4"/>
    <p:sldLayoutId id="2147486451" r:id="rId5"/>
    <p:sldLayoutId id="2147486452" r:id="rId6"/>
    <p:sldLayoutId id="2147486453" r:id="rId7"/>
    <p:sldLayoutId id="2147486454" r:id="rId8"/>
    <p:sldLayoutId id="2147486455" r:id="rId9"/>
    <p:sldLayoutId id="2147486456" r:id="rId10"/>
    <p:sldLayoutId id="2147486457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新細明體" pitchFamily="18" charset="-120"/>
          <a:cs typeface="PMingLiU" pitchFamily="18" charset="-12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  <a:cs typeface="PMingLiU" pitchFamily="18" charset="-120"/>
        </a:defRPr>
      </a:lvl5pPr>
      <a:lvl6pPr marL="3429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6858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0287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371600" algn="ctr" rtl="0" fontAlgn="base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新細明體" pitchFamily="18" charset="-120"/>
          <a:cs typeface="PMingLiU" pitchFamily="18" charset="-12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新細明體" pitchFamily="18" charset="-120"/>
          <a:cs typeface="PMingLiU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3" Type="http://schemas.openxmlformats.org/officeDocument/2006/relationships/image" Target="../media/image43.png"/><Relationship Id="rId7" Type="http://schemas.openxmlformats.org/officeDocument/2006/relationships/image" Target="../media/image44.png"/><Relationship Id="rId12" Type="http://schemas.openxmlformats.org/officeDocument/2006/relationships/image" Target="../media/image31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1.png"/><Relationship Id="rId11" Type="http://schemas.openxmlformats.org/officeDocument/2006/relationships/image" Target="../media/image30.png"/><Relationship Id="rId5" Type="http://schemas.openxmlformats.org/officeDocument/2006/relationships/image" Target="../media/image390.png"/><Relationship Id="rId10" Type="http://schemas.openxmlformats.org/officeDocument/2006/relationships/image" Target="../media/image45.png"/><Relationship Id="rId4" Type="http://schemas.openxmlformats.org/officeDocument/2006/relationships/image" Target="../media/image371.png"/><Relationship Id="rId9" Type="http://schemas.openxmlformats.org/officeDocument/2006/relationships/image" Target="../media/image4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6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40.png"/><Relationship Id="rId5" Type="http://schemas.openxmlformats.org/officeDocument/2006/relationships/image" Target="../media/image54.png"/><Relationship Id="rId4" Type="http://schemas.openxmlformats.org/officeDocument/2006/relationships/image" Target="../media/image3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7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8.png"/><Relationship Id="rId7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png"/><Relationship Id="rId5" Type="http://schemas.openxmlformats.org/officeDocument/2006/relationships/image" Target="../media/image25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30.png"/><Relationship Id="rId5" Type="http://schemas.openxmlformats.org/officeDocument/2006/relationships/customXml" Target="../ink/ink2.xml"/><Relationship Id="rId4" Type="http://schemas.openxmlformats.org/officeDocument/2006/relationships/image" Target="../media/image3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640681" y="238126"/>
            <a:ext cx="6020991" cy="507831"/>
          </a:xfrm>
          <a:prstGeom prst="rect">
            <a:avLst/>
          </a:prstGeom>
          <a:solidFill>
            <a:srgbClr val="FFFF66"/>
          </a:solidFill>
          <a:ln w="6350">
            <a:solidFill>
              <a:srgbClr val="333399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rgbClr val="9C007F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05BD3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2700">
                <a:solidFill>
                  <a:srgbClr val="006600"/>
                </a:solidFill>
                <a:latin typeface="Monotype Corsiva" panose="03010101010201010101" pitchFamily="66" charset="0"/>
              </a:rPr>
              <a:t>     </a:t>
            </a:r>
            <a:r>
              <a:rPr lang="en-US" altLang="zh-TW" sz="1650">
                <a:solidFill>
                  <a:srgbClr val="006600"/>
                </a:solidFill>
                <a:latin typeface="Arial" panose="020B0604020202020204" pitchFamily="34" charset="0"/>
              </a:rPr>
              <a:t>                            Charmed Baryons</a:t>
            </a:r>
          </a:p>
        </p:txBody>
      </p:sp>
      <p:sp>
        <p:nvSpPr>
          <p:cNvPr id="25603" name="Text Box 8"/>
          <p:cNvSpPr txBox="1">
            <a:spLocks noChangeArrowheads="1"/>
          </p:cNvSpPr>
          <p:nvPr/>
        </p:nvSpPr>
        <p:spPr bwMode="auto">
          <a:xfrm>
            <a:off x="1393370" y="238126"/>
            <a:ext cx="6268301" cy="1015663"/>
          </a:xfrm>
          <a:prstGeom prst="rect">
            <a:avLst/>
          </a:prstGeom>
          <a:solidFill>
            <a:srgbClr val="FFC000"/>
          </a:solidFill>
          <a:ln w="3175">
            <a:solidFill>
              <a:srgbClr val="333399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rgbClr val="9C007F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05BD3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2400" dirty="0">
                <a:solidFill>
                  <a:srgbClr val="0000FF"/>
                </a:solidFill>
                <a:latin typeface="Monotype Corsiva" panose="03010101010201010101" pitchFamily="66" charset="0"/>
              </a:rPr>
              <a:t>         Hadronic Decays of Charmed  Baryons in                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2400" dirty="0">
                <a:solidFill>
                  <a:srgbClr val="0000FF"/>
                </a:solidFill>
                <a:latin typeface="Monotype Corsiva" panose="03010101010201010101" pitchFamily="66" charset="0"/>
              </a:rPr>
              <a:t>         the Topological Diagrammatic Approach</a:t>
            </a:r>
          </a:p>
        </p:txBody>
      </p:sp>
      <p:sp>
        <p:nvSpPr>
          <p:cNvPr id="25605" name="Text Box 10"/>
          <p:cNvSpPr txBox="1">
            <a:spLocks noChangeArrowheads="1"/>
          </p:cNvSpPr>
          <p:nvPr/>
        </p:nvSpPr>
        <p:spPr bwMode="auto">
          <a:xfrm>
            <a:off x="2258123" y="3572135"/>
            <a:ext cx="507325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lr>
                <a:srgbClr val="9C007F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lr>
                <a:srgbClr val="005BD3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6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Flavor Physics and CP Violation 2024</a:t>
            </a:r>
            <a:r>
              <a:rPr lang="en-US" altLang="zh-TW" sz="1650" dirty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65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Bangkok, Thailand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TW" sz="1650" dirty="0">
                <a:latin typeface="Arial" panose="020B0604020202020204" pitchFamily="34" charset="0"/>
              </a:rPr>
              <a:t>                             May 27, 2024     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670502" y="1650549"/>
            <a:ext cx="5073253" cy="108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 pitchFamily="18" charset="2"/>
              <a:buChar char=""/>
              <a:defRPr sz="32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 pitchFamily="18" charset="2"/>
              <a:buChar char="³"/>
              <a:defRPr sz="28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C007F"/>
              </a:buClr>
              <a:buSzPct val="60000"/>
              <a:buFont typeface="Wingdings 2" panose="05020102010507070707" pitchFamily="18" charset="2"/>
              <a:buChar char="®"/>
              <a:defRPr sz="24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5BD3"/>
              </a:buClr>
              <a:buSzPct val="45000"/>
              <a:buFont typeface="Wingdings 2" panose="05020102010507070707" pitchFamily="18" charset="2"/>
              <a:buChar char="¯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49E"/>
              </a:buClr>
              <a:buFont typeface="Wingdings 2" panose="05020102010507070707" pitchFamily="18" charset="2"/>
              <a:buChar char=""/>
              <a:defRPr sz="2000">
                <a:solidFill>
                  <a:schemeClr val="tx1"/>
                </a:solidFill>
                <a:latin typeface="Cambria" panose="020405030504060302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 typeface="Wingdings 2" panose="05020102010507070707" pitchFamily="18" charset="2"/>
              <a:buNone/>
              <a:defRPr/>
            </a:pPr>
            <a:r>
              <a:rPr lang="en-US" altLang="zh-TW" sz="1950" dirty="0">
                <a:solidFill>
                  <a:srgbClr val="3366CC"/>
                </a:solidFill>
                <a:latin typeface="Arial Unicode MS" pitchFamily="34" charset="-120"/>
                <a:ea typeface="Arial Unicode MS" pitchFamily="34" charset="-120"/>
              </a:rPr>
              <a:t>          </a:t>
            </a:r>
            <a:r>
              <a:rPr lang="en-US" altLang="zh-TW" sz="1950" dirty="0">
                <a:solidFill>
                  <a:srgbClr val="0000FF"/>
                </a:solidFill>
                <a:latin typeface="Arial Unicode MS" pitchFamily="34" charset="-120"/>
                <a:ea typeface="Arial Unicode MS" pitchFamily="34" charset="-120"/>
              </a:rPr>
              <a:t>Hai-Yang Cheng </a:t>
            </a:r>
            <a:endParaRPr lang="zh-CN" altLang="en-US" sz="195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zh-TW" sz="1950" dirty="0">
                <a:solidFill>
                  <a:srgbClr val="3366CC"/>
                </a:solidFill>
                <a:latin typeface="Arial Unicode MS" pitchFamily="34" charset="-120"/>
                <a:ea typeface="Arial Unicode MS" pitchFamily="34" charset="-120"/>
              </a:rPr>
              <a:t> </a:t>
            </a:r>
            <a:endParaRPr lang="zh-CN" altLang="en-US" sz="1950" dirty="0">
              <a:solidFill>
                <a:srgbClr val="3366CC"/>
              </a:solidFill>
              <a:latin typeface="Arial Unicode MS" pitchFamily="34" charset="-120"/>
              <a:ea typeface="Arial Unicode MS" pitchFamily="34" charset="-120"/>
            </a:endParaRPr>
          </a:p>
          <a:p>
            <a:pPr eaLnBrk="1" hangingPunct="1">
              <a:lnSpc>
                <a:spcPct val="7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zh-TW" sz="1950" dirty="0">
                <a:solidFill>
                  <a:srgbClr val="3366CC"/>
                </a:solidFill>
                <a:latin typeface="Arial Unicode MS" pitchFamily="34" charset="-120"/>
                <a:ea typeface="Arial Unicode MS" pitchFamily="34" charset="-120"/>
              </a:rPr>
              <a:t>      </a:t>
            </a:r>
            <a:r>
              <a:rPr lang="en-US" altLang="zh-TW" sz="1950" b="0" dirty="0">
                <a:solidFill>
                  <a:srgbClr val="3366CC"/>
                </a:solidFill>
                <a:latin typeface="Arial Rounded MT Bold" panose="020F0704030504030204" pitchFamily="34" charset="0"/>
                <a:ea typeface="Arial Unicode MS" pitchFamily="34" charset="-120"/>
              </a:rPr>
              <a:t>Academia </a:t>
            </a:r>
            <a:r>
              <a:rPr lang="en-US" altLang="zh-TW" sz="1950" b="0" dirty="0" err="1">
                <a:solidFill>
                  <a:srgbClr val="3366CC"/>
                </a:solidFill>
                <a:latin typeface="Arial Rounded MT Bold" panose="020F0704030504030204" pitchFamily="34" charset="0"/>
                <a:ea typeface="Arial Unicode MS" pitchFamily="34" charset="-120"/>
              </a:rPr>
              <a:t>Sinica</a:t>
            </a:r>
            <a:r>
              <a:rPr lang="en-US" altLang="zh-TW" sz="1950" b="0" dirty="0">
                <a:solidFill>
                  <a:srgbClr val="3366CC"/>
                </a:solidFill>
                <a:latin typeface="Arial Rounded MT Bold" panose="020F0704030504030204" pitchFamily="34" charset="0"/>
                <a:ea typeface="Arial Unicode MS" pitchFamily="34" charset="-120"/>
              </a:rPr>
              <a:t>, Taiwan  </a:t>
            </a:r>
          </a:p>
          <a:p>
            <a:pPr marL="0" indent="0" eaLnBrk="1" hangingPunct="1">
              <a:lnSpc>
                <a:spcPct val="80000"/>
              </a:lnSpc>
              <a:spcBef>
                <a:spcPct val="40000"/>
              </a:spcBef>
              <a:spcAft>
                <a:spcPct val="20000"/>
              </a:spcAft>
              <a:buClrTx/>
              <a:buSzTx/>
              <a:buNone/>
              <a:defRPr/>
            </a:pPr>
            <a:endParaRPr lang="en-US" altLang="zh-TW" sz="1950" dirty="0">
              <a:solidFill>
                <a:srgbClr val="FF3399"/>
              </a:solidFill>
              <a:latin typeface="Arial Unicode MS" pitchFamily="34" charset="-120"/>
              <a:ea typeface="Arial Unicode MS" pitchFamily="34" charset="-120"/>
            </a:endParaRPr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9611673B-DC30-ECE5-DB00-5BA8CE97D656}"/>
              </a:ext>
            </a:extLst>
          </p:cNvPr>
          <p:cNvSpPr txBox="1"/>
          <p:nvPr/>
        </p:nvSpPr>
        <p:spPr>
          <a:xfrm>
            <a:off x="2002972" y="2649179"/>
            <a:ext cx="5889172" cy="3565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dirty="0">
                <a:solidFill>
                  <a:srgbClr val="0000FF"/>
                </a:solidFill>
              </a:rPr>
              <a:t>   In collaboration with </a:t>
            </a:r>
            <a:r>
              <a:rPr kumimoji="1" lang="en-US" altLang="zh-TW" dirty="0" err="1">
                <a:solidFill>
                  <a:srgbClr val="0000FF"/>
                </a:solidFill>
              </a:rPr>
              <a:t>Huiling</a:t>
            </a:r>
            <a:r>
              <a:rPr kumimoji="1" lang="en-US" altLang="zh-TW" dirty="0">
                <a:solidFill>
                  <a:srgbClr val="0000FF"/>
                </a:solidFill>
              </a:rPr>
              <a:t> Zhong &amp; </a:t>
            </a:r>
            <a:r>
              <a:rPr kumimoji="1" lang="en-US" altLang="zh-TW" dirty="0" err="1">
                <a:solidFill>
                  <a:srgbClr val="0000FF"/>
                </a:solidFill>
              </a:rPr>
              <a:t>Fanrong</a:t>
            </a:r>
            <a:r>
              <a:rPr kumimoji="1" lang="en-US" altLang="zh-TW" dirty="0">
                <a:solidFill>
                  <a:srgbClr val="0000FF"/>
                </a:solidFill>
              </a:rPr>
              <a:t> Xu</a:t>
            </a:r>
            <a:endParaRPr kumimoji="1" lang="zh-TW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2E3AC16-266A-1A51-922C-39EC02964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10</a:t>
            </a:fld>
            <a:endParaRPr lang="en-US" altLang="zh-TW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12">
                <a:extLst>
                  <a:ext uri="{FF2B5EF4-FFF2-40B4-BE49-F238E27FC236}">
                    <a16:creationId xmlns:a16="http://schemas.microsoft.com/office/drawing/2014/main" id="{1057CE34-ADE1-BA6F-983B-A5192E7701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79426" y="88345"/>
                <a:ext cx="4830366" cy="375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defTabSz="685800" eaLnBrk="1" hangingPunct="1">
                  <a:spcBef>
                    <a:spcPct val="50000"/>
                  </a:spcBef>
                  <a:buNone/>
                </a:pPr>
                <a:r>
                  <a:rPr lang="en-US" altLang="zh-TW" sz="1650" dirty="0">
                    <a:solidFill>
                      <a:srgbClr val="FF33CC"/>
                    </a:solidFill>
                  </a:rPr>
                  <a:t>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TW" sz="18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18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8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altLang="zh-TW" sz="1650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3" name="Text Box 12">
                <a:extLst>
                  <a:ext uri="{FF2B5EF4-FFF2-40B4-BE49-F238E27FC236}">
                    <a16:creationId xmlns:a16="http://schemas.microsoft.com/office/drawing/2014/main" id="{1057CE34-ADE1-BA6F-983B-A5192E770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9426" y="88345"/>
                <a:ext cx="4830366" cy="3755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ine 5">
            <a:extLst>
              <a:ext uri="{FF2B5EF4-FFF2-40B4-BE49-F238E27FC236}">
                <a16:creationId xmlns:a16="http://schemas.microsoft.com/office/drawing/2014/main" id="{85CF2598-B145-94F3-3221-61977A1637C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0421" y="491729"/>
            <a:ext cx="5968604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/>
            <a:endParaRPr lang="zh-TW" alt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F38F3BD7-2D5A-E60E-E77A-108129CCAE15}"/>
                  </a:ext>
                </a:extLst>
              </p:cNvPr>
              <p:cNvSpPr txBox="1"/>
              <p:nvPr/>
            </p:nvSpPr>
            <p:spPr bwMode="auto">
              <a:xfrm>
                <a:off x="451757" y="620485"/>
                <a:ext cx="824048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Theory in 1990s ⇒  small BF &amp; zero </a:t>
                </a:r>
                <a14:m>
                  <m:oMath xmlns:m="http://schemas.openxmlformats.org/officeDocument/2006/math"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due to smallness of S wave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F38F3BD7-2D5A-E60E-E77A-108129CCA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757" y="620485"/>
                <a:ext cx="8240486" cy="338554"/>
              </a:xfrm>
              <a:prstGeom prst="rect">
                <a:avLst/>
              </a:prstGeom>
              <a:blipFill>
                <a:blip r:embed="rId3"/>
                <a:stretch>
                  <a:fillRect l="-308" t="-7143" b="-214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EC051F06-E8FF-43D0-C59B-D57A4E935CC7}"/>
                  </a:ext>
                </a:extLst>
              </p:cNvPr>
              <p:cNvSpPr txBox="1"/>
              <p:nvPr/>
            </p:nvSpPr>
            <p:spPr bwMode="auto">
              <a:xfrm>
                <a:off x="451754" y="1087017"/>
                <a:ext cx="8240486" cy="370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BF was measured, not that small,   </a:t>
                </a:r>
                <a14:m>
                  <m:oMath xmlns:m="http://schemas.openxmlformats.org/officeDocument/2006/math"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TW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𝚲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sub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𝚵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𝟓𝟓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𝟎𝟕</m:t>
                        </m:r>
                      </m:e>
                    </m:d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endParaRPr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EC051F06-E8FF-43D0-C59B-D57A4E935C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754" y="1087017"/>
                <a:ext cx="8240486" cy="370294"/>
              </a:xfrm>
              <a:prstGeom prst="rect">
                <a:avLst/>
              </a:prstGeom>
              <a:blipFill>
                <a:blip r:embed="rId4"/>
                <a:stretch>
                  <a:fillRect l="-308" b="-2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DC149F43-0728-3176-148D-4096AA3A0641}"/>
                  </a:ext>
                </a:extLst>
              </p:cNvPr>
              <p:cNvSpPr txBox="1"/>
              <p:nvPr/>
            </p:nvSpPr>
            <p:spPr bwMode="auto">
              <a:xfrm>
                <a:off x="446314" y="1511741"/>
                <a:ext cx="824048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In recent studies based on SU(3) ⇒ </a:t>
                </a:r>
                <a14:m>
                  <m:oMath xmlns:m="http://schemas.openxmlformats.org/officeDocument/2006/math"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 is predicted to be of order unity</a:t>
                </a:r>
                <a:endParaRPr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DC149F43-0728-3176-148D-4096AA3A06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14" y="1511741"/>
                <a:ext cx="8240486" cy="338554"/>
              </a:xfrm>
              <a:prstGeom prst="rect">
                <a:avLst/>
              </a:prstGeom>
              <a:blipFill>
                <a:blip r:embed="rId5"/>
                <a:stretch>
                  <a:fillRect l="-308" t="-11111" b="-2222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ECF4322E-15F3-60C2-B892-615C61C633EE}"/>
                  </a:ext>
                </a:extLst>
              </p:cNvPr>
              <p:cNvSpPr txBox="1"/>
              <p:nvPr/>
            </p:nvSpPr>
            <p:spPr bwMode="auto">
              <a:xfrm>
                <a:off x="446314" y="1927581"/>
                <a:ext cx="8240486" cy="595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The puzzle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 was resolved by BESIII  ⇒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𝚵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𝟎𝟏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              Phase shifts must be taken into account</a:t>
                </a:r>
                <a:endParaRPr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ECF4322E-15F3-60C2-B892-615C61C63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14" y="1927581"/>
                <a:ext cx="8240486" cy="595099"/>
              </a:xfrm>
              <a:prstGeom prst="rect">
                <a:avLst/>
              </a:prstGeom>
              <a:blipFill>
                <a:blip r:embed="rId6"/>
                <a:stretch>
                  <a:fillRect l="-308" t="-4167" b="-125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圖片 6">
            <a:extLst>
              <a:ext uri="{FF2B5EF4-FFF2-40B4-BE49-F238E27FC236}">
                <a16:creationId xmlns:a16="http://schemas.microsoft.com/office/drawing/2014/main" id="{7030F779-06D1-2351-E383-294CE748BF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469" y="2675251"/>
            <a:ext cx="4910546" cy="2740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2683D737-A9A3-7B1B-7F13-BDDD5F293AA0}"/>
                  </a:ext>
                </a:extLst>
              </p:cNvPr>
              <p:cNvSpPr txBox="1"/>
              <p:nvPr/>
            </p:nvSpPr>
            <p:spPr bwMode="auto">
              <a:xfrm>
                <a:off x="903514" y="3120278"/>
                <a:ext cx="6716486" cy="348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Hence,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𝚵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altLang="zh-TW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TW" sz="1600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  <m:sub>
                                <m:r>
                                  <a:rPr lang="en-US" altLang="zh-TW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sub>
                            </m:sSub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TW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𝜹</m:t>
                                </m:r>
                              </m:e>
                              <m:sub>
                                <m:r>
                                  <a:rPr lang="en-US" altLang="zh-TW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𝑺</m:t>
                                </m:r>
                              </m:sub>
                            </m:sSub>
                          </m:e>
                        </m:d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∼</m:t>
                        </m:r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𝟎𝟐</m:t>
                        </m:r>
                      </m:e>
                    </m:func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2683D737-A9A3-7B1B-7F13-BDDD5F293A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3514" y="3120278"/>
                <a:ext cx="6716486" cy="348878"/>
              </a:xfrm>
              <a:prstGeom prst="rect">
                <a:avLst/>
              </a:prstGeom>
              <a:blipFill>
                <a:blip r:embed="rId8"/>
                <a:stretch>
                  <a:fillRect l="-567" t="-6897" b="-1379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字方塊 13">
            <a:extLst>
              <a:ext uri="{FF2B5EF4-FFF2-40B4-BE49-F238E27FC236}">
                <a16:creationId xmlns:a16="http://schemas.microsoft.com/office/drawing/2014/main" id="{0427B37E-A490-291B-267F-E5FA0F85ECA7}"/>
              </a:ext>
            </a:extLst>
          </p:cNvPr>
          <p:cNvSpPr txBox="1"/>
          <p:nvPr/>
        </p:nvSpPr>
        <p:spPr bwMode="auto">
          <a:xfrm>
            <a:off x="6232071" y="2263273"/>
            <a:ext cx="27758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400" dirty="0"/>
              <a:t>PRL, 132, 031801 (2024)</a:t>
            </a:r>
            <a:endParaRPr kumimoji="1" lang="zh-TW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871465C2-F51E-B9D2-848B-9E6BD0673530}"/>
                  </a:ext>
                </a:extLst>
              </p:cNvPr>
              <p:cNvSpPr txBox="1"/>
              <p:nvPr/>
            </p:nvSpPr>
            <p:spPr bwMode="auto">
              <a:xfrm>
                <a:off x="446314" y="3512133"/>
                <a:ext cx="8240486" cy="348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Smallness of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𝜶</m:t>
                        </m:r>
                      </m:e>
                      <m:sub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𝚵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p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 can be accommodated recently in both IRA and TDA             </a:t>
                </a:r>
                <a:endParaRPr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871465C2-F51E-B9D2-848B-9E6BD0673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6314" y="3512133"/>
                <a:ext cx="8240486" cy="348878"/>
              </a:xfrm>
              <a:prstGeom prst="rect">
                <a:avLst/>
              </a:prstGeom>
              <a:blipFill>
                <a:blip r:embed="rId9"/>
                <a:stretch>
                  <a:fillRect l="-308" t="-7143" r="-770" b="-214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字方塊 10">
            <a:extLst>
              <a:ext uri="{FF2B5EF4-FFF2-40B4-BE49-F238E27FC236}">
                <a16:creationId xmlns:a16="http://schemas.microsoft.com/office/drawing/2014/main" id="{AE01AB69-FA53-9A59-11AC-FD6D05EFC39C}"/>
              </a:ext>
            </a:extLst>
          </p:cNvPr>
          <p:cNvSpPr txBox="1"/>
          <p:nvPr/>
        </p:nvSpPr>
        <p:spPr bwMode="auto">
          <a:xfrm>
            <a:off x="4843597" y="3903988"/>
            <a:ext cx="384483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400" dirty="0"/>
              <a:t>IRA:  </a:t>
            </a:r>
            <a:r>
              <a:rPr kumimoji="1" lang="en-US" altLang="zh-TW" sz="1400" dirty="0" err="1"/>
              <a:t>Geng</a:t>
            </a:r>
            <a:r>
              <a:rPr kumimoji="1" lang="en-US" altLang="zh-TW" sz="1400" dirty="0"/>
              <a:t> et al.    2310.05491</a:t>
            </a:r>
          </a:p>
          <a:p>
            <a:pPr>
              <a:spcBef>
                <a:spcPct val="50000"/>
              </a:spcBef>
            </a:pPr>
            <a:r>
              <a:rPr lang="en-US" altLang="zh-TW" sz="1400" dirty="0"/>
              <a:t>TDA: Zhong et al.   2401.15926, 2404.01359</a:t>
            </a:r>
            <a:endParaRPr kumimoji="1"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00176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F8906BA-2352-9EFA-481E-9111734ED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11</a:t>
            </a:fld>
            <a:endParaRPr lang="en-US" altLang="zh-TW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28524248-1EDF-169E-E88C-298C70663196}"/>
                  </a:ext>
                </a:extLst>
              </p:cNvPr>
              <p:cNvSpPr txBox="1"/>
              <p:nvPr/>
            </p:nvSpPr>
            <p:spPr bwMode="auto">
              <a:xfrm>
                <a:off x="391886" y="206829"/>
                <a:ext cx="2993571" cy="407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2000" dirty="0">
                    <a:solidFill>
                      <a:srgbClr val="0000FF"/>
                    </a:solidFill>
                  </a:rPr>
                  <a:t>1</a:t>
                </a:r>
                <a:r>
                  <a:rPr kumimoji="1" lang="en-US" altLang="zh-TW" sz="2000" dirty="0">
                    <a:solidFill>
                      <a:srgbClr val="0000FF"/>
                    </a:solidFill>
                  </a:rPr>
                  <a:t>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TW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kumimoji="1" lang="en-US" altLang="zh-TW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zh-TW" alt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28524248-1EDF-169E-E88C-298C706631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1886" y="206829"/>
                <a:ext cx="2993571" cy="407099"/>
              </a:xfrm>
              <a:prstGeom prst="rect">
                <a:avLst/>
              </a:prstGeom>
              <a:blipFill>
                <a:blip r:embed="rId2"/>
                <a:stretch>
                  <a:fillRect l="-2110" t="-6061" b="-27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字方塊 3">
            <a:extLst>
              <a:ext uri="{FF2B5EF4-FFF2-40B4-BE49-F238E27FC236}">
                <a16:creationId xmlns:a16="http://schemas.microsoft.com/office/drawing/2014/main" id="{7ECC0DEA-642B-AD49-9CD8-1AB57F4641A8}"/>
              </a:ext>
            </a:extLst>
          </p:cNvPr>
          <p:cNvSpPr txBox="1"/>
          <p:nvPr/>
        </p:nvSpPr>
        <p:spPr bwMode="auto">
          <a:xfrm>
            <a:off x="653143" y="827314"/>
            <a:ext cx="69015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2000" dirty="0">
                <a:solidFill>
                  <a:srgbClr val="0000FF"/>
                </a:solidFill>
              </a:rPr>
              <a:t>BF &amp; longitudinal decay asymmetry </a:t>
            </a:r>
            <a:endParaRPr kumimoji="1" lang="zh-TW" altLang="en-US" sz="2000" dirty="0">
              <a:solidFill>
                <a:srgbClr val="0000FF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A5EB287F-1E68-986E-E963-FA5D6C434107}"/>
              </a:ext>
            </a:extLst>
          </p:cNvPr>
          <p:cNvSpPr txBox="1"/>
          <p:nvPr/>
        </p:nvSpPr>
        <p:spPr bwMode="auto">
          <a:xfrm>
            <a:off x="653143" y="1436914"/>
            <a:ext cx="1271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n"/>
            </a:pPr>
            <a:r>
              <a:rPr kumimoji="1" lang="en-US" altLang="zh-TW" sz="1600" dirty="0">
                <a:solidFill>
                  <a:srgbClr val="0000FF"/>
                </a:solidFill>
              </a:rPr>
              <a:t>BESIII  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3D03058F-5445-B486-0FF8-67151EC19A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958" y="1330713"/>
            <a:ext cx="4334328" cy="5488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B1A17138-7FB6-3FC3-B639-388ED03AFB07}"/>
                  </a:ext>
                </a:extLst>
              </p:cNvPr>
              <p:cNvSpPr txBox="1"/>
              <p:nvPr/>
            </p:nvSpPr>
            <p:spPr bwMode="auto">
              <a:xfrm>
                <a:off x="1807028" y="1982891"/>
                <a:ext cx="3635829" cy="370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TW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ℬ</m:t>
                      </m:r>
                      <m:d>
                        <m:d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𝚲</m:t>
                              </m:r>
                            </m:e>
                            <m:sub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𝚵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𝟓𝟓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𝟎𝟕</m:t>
                          </m:r>
                        </m:e>
                      </m:d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文字方塊 7">
                <a:extLst>
                  <a:ext uri="{FF2B5EF4-FFF2-40B4-BE49-F238E27FC236}">
                    <a16:creationId xmlns:a16="http://schemas.microsoft.com/office/drawing/2014/main" id="{B1A17138-7FB6-3FC3-B639-388ED03AF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07028" y="1982891"/>
                <a:ext cx="3635829" cy="3702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0974A2EC-0251-758F-533A-DC784BB94B10}"/>
                  </a:ext>
                </a:extLst>
              </p:cNvPr>
              <p:cNvSpPr txBox="1"/>
              <p:nvPr/>
            </p:nvSpPr>
            <p:spPr bwMode="auto">
              <a:xfrm>
                <a:off x="1924958" y="2460630"/>
                <a:ext cx="2460171" cy="348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TW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sSup>
                            <m:sSupPr>
                              <m:ctrlPr>
                                <a:rPr kumimoji="1" lang="en-US" altLang="zh-TW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𝚵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1" lang="en-US" altLang="zh-TW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𝟎𝟏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0974A2EC-0251-758F-533A-DC784BB94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24958" y="2460630"/>
                <a:ext cx="2460171" cy="348878"/>
              </a:xfrm>
              <a:prstGeom prst="rect">
                <a:avLst/>
              </a:prstGeom>
              <a:blipFill>
                <a:blip r:embed="rId5"/>
                <a:stretch>
                  <a:fillRect b="-1034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圖片 10">
            <a:extLst>
              <a:ext uri="{FF2B5EF4-FFF2-40B4-BE49-F238E27FC236}">
                <a16:creationId xmlns:a16="http://schemas.microsoft.com/office/drawing/2014/main" id="{8F06B053-527C-5C02-F801-FCA1BE4E66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755" y="2809508"/>
            <a:ext cx="4910546" cy="274026"/>
          </a:xfrm>
          <a:prstGeom prst="rect">
            <a:avLst/>
          </a:prstGeom>
        </p:spPr>
      </p:pic>
      <p:sp>
        <p:nvSpPr>
          <p:cNvPr id="12" name="文字方塊 11">
            <a:extLst>
              <a:ext uri="{FF2B5EF4-FFF2-40B4-BE49-F238E27FC236}">
                <a16:creationId xmlns:a16="http://schemas.microsoft.com/office/drawing/2014/main" id="{E33F226F-ECD3-43F8-2A40-10280A06AD39}"/>
              </a:ext>
            </a:extLst>
          </p:cNvPr>
          <p:cNvSpPr txBox="1"/>
          <p:nvPr/>
        </p:nvSpPr>
        <p:spPr bwMode="auto">
          <a:xfrm>
            <a:off x="664028" y="3198756"/>
            <a:ext cx="127181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n"/>
            </a:pPr>
            <a:r>
              <a:rPr lang="en-US" altLang="zh-TW" sz="1600" dirty="0">
                <a:solidFill>
                  <a:srgbClr val="0000FF"/>
                </a:solidFill>
              </a:rPr>
              <a:t>Our fit</a:t>
            </a:r>
            <a:r>
              <a:rPr kumimoji="1" lang="en-US" altLang="zh-TW" sz="1600" dirty="0">
                <a:solidFill>
                  <a:srgbClr val="0000FF"/>
                </a:solidFill>
              </a:rPr>
              <a:t>  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441F2455-3832-EF3C-DA32-2B63364753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755" y="3444868"/>
            <a:ext cx="3424102" cy="294546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8C136434-F2BA-6DED-B901-06D3A88575DA}"/>
              </a:ext>
            </a:extLst>
          </p:cNvPr>
          <p:cNvSpPr txBox="1"/>
          <p:nvPr/>
        </p:nvSpPr>
        <p:spPr bwMode="auto">
          <a:xfrm>
            <a:off x="5758543" y="3461686"/>
            <a:ext cx="27214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FF0000"/>
                </a:solidFill>
              </a:rPr>
              <a:t>Solution II </a:t>
            </a:r>
            <a:r>
              <a:rPr lang="en-US" altLang="zh-TW" sz="1600" dirty="0">
                <a:solidFill>
                  <a:srgbClr val="FF0000"/>
                </a:solidFill>
              </a:rPr>
              <a:t>preferred</a:t>
            </a:r>
            <a:endParaRPr kumimoji="1" lang="zh-TW" altLang="en-US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AD7AD9DA-7A3E-4BCA-65AC-91C312552867}"/>
                  </a:ext>
                </a:extLst>
              </p:cNvPr>
              <p:cNvSpPr txBox="1"/>
              <p:nvPr/>
            </p:nvSpPr>
            <p:spPr bwMode="auto">
              <a:xfrm>
                <a:off x="1888671" y="3839001"/>
                <a:ext cx="2460171" cy="3488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TW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𝜶</m:t>
                          </m:r>
                        </m:e>
                        <m:sub>
                          <m:sSup>
                            <m:sSupPr>
                              <m:ctrlPr>
                                <a:rPr kumimoji="1" lang="en-US" altLang="zh-TW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𝚵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1" lang="en-US" altLang="zh-TW" sz="160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𝟏𝟑</m:t>
                      </m:r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文字方塊 17">
                <a:extLst>
                  <a:ext uri="{FF2B5EF4-FFF2-40B4-BE49-F238E27FC236}">
                    <a16:creationId xmlns:a16="http://schemas.microsoft.com/office/drawing/2014/main" id="{AD7AD9DA-7A3E-4BCA-65AC-91C3125528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88671" y="3839001"/>
                <a:ext cx="2460171" cy="348878"/>
              </a:xfrm>
              <a:prstGeom prst="rect">
                <a:avLst/>
              </a:prstGeom>
              <a:blipFill>
                <a:blip r:embed="rId8"/>
                <a:stretch>
                  <a:fillRect b="-1071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字方塊 18">
                <a:extLst>
                  <a:ext uri="{FF2B5EF4-FFF2-40B4-BE49-F238E27FC236}">
                    <a16:creationId xmlns:a16="http://schemas.microsoft.com/office/drawing/2014/main" id="{C6C6A267-1168-EE75-6204-E733ADA09E51}"/>
                  </a:ext>
                </a:extLst>
              </p:cNvPr>
              <p:cNvSpPr txBox="1"/>
              <p:nvPr/>
            </p:nvSpPr>
            <p:spPr bwMode="auto">
              <a:xfrm>
                <a:off x="1709056" y="4191654"/>
                <a:ext cx="3635829" cy="370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TW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ℬ</m:t>
                      </m:r>
                      <m:d>
                        <m:d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𝚲</m:t>
                              </m:r>
                            </m:e>
                            <m:sub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𝚵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𝟒𝟏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𝟎𝟑</m:t>
                          </m:r>
                        </m:e>
                      </m:d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%</m:t>
                      </m:r>
                    </m:oMath>
                  </m:oMathPara>
                </a14:m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9" name="文字方塊 18">
                <a:extLst>
                  <a:ext uri="{FF2B5EF4-FFF2-40B4-BE49-F238E27FC236}">
                    <a16:creationId xmlns:a16="http://schemas.microsoft.com/office/drawing/2014/main" id="{C6C6A267-1168-EE75-6204-E733ADA09E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09056" y="4191654"/>
                <a:ext cx="3635829" cy="3702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圖片 20">
            <a:extLst>
              <a:ext uri="{FF2B5EF4-FFF2-40B4-BE49-F238E27FC236}">
                <a16:creationId xmlns:a16="http://schemas.microsoft.com/office/drawing/2014/main" id="{EDDE58A0-AFE3-9819-7B17-18C4A6863F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755" y="4639135"/>
            <a:ext cx="2890702" cy="269472"/>
          </a:xfrm>
          <a:prstGeom prst="rect">
            <a:avLst/>
          </a:prstGeom>
        </p:spPr>
      </p:pic>
      <p:pic>
        <p:nvPicPr>
          <p:cNvPr id="22" name="圖片 21">
            <a:extLst>
              <a:ext uri="{FF2B5EF4-FFF2-40B4-BE49-F238E27FC236}">
                <a16:creationId xmlns:a16="http://schemas.microsoft.com/office/drawing/2014/main" id="{A15AF9CF-4AB1-16FB-17E7-906A71336BC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86" y="633501"/>
            <a:ext cx="1915886" cy="442747"/>
          </a:xfrm>
          <a:prstGeom prst="rect">
            <a:avLst/>
          </a:prstGeom>
        </p:spPr>
      </p:pic>
      <p:pic>
        <p:nvPicPr>
          <p:cNvPr id="23" name="圖片 22">
            <a:extLst>
              <a:ext uri="{FF2B5EF4-FFF2-40B4-BE49-F238E27FC236}">
                <a16:creationId xmlns:a16="http://schemas.microsoft.com/office/drawing/2014/main" id="{7958E3D4-8502-7A06-B02B-D1B4B89F45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286" y="341013"/>
            <a:ext cx="1611080" cy="272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828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BFD3A3E-5AAE-85B7-D42D-A0DB6348A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12</a:t>
            </a:fld>
            <a:endParaRPr lang="en-US" altLang="zh-TW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98C7F2B0-13E0-15E7-CB98-6B3B98F6358A}"/>
                  </a:ext>
                </a:extLst>
              </p:cNvPr>
              <p:cNvSpPr txBox="1"/>
              <p:nvPr/>
            </p:nvSpPr>
            <p:spPr bwMode="auto">
              <a:xfrm>
                <a:off x="457200" y="261257"/>
                <a:ext cx="2993571" cy="407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2000" dirty="0">
                    <a:solidFill>
                      <a:srgbClr val="0000FF"/>
                    </a:solidFill>
                  </a:rPr>
                  <a:t>2.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TW" sz="20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kumimoji="1" lang="en-US" altLang="zh-TW" sz="20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20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kumimoji="1" lang="en-US" altLang="zh-TW" sz="20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zh-TW" altLang="en-US" sz="2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98C7F2B0-13E0-15E7-CB98-6B3B98F635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261257"/>
                <a:ext cx="2993571" cy="407099"/>
              </a:xfrm>
              <a:prstGeom prst="rect">
                <a:avLst/>
              </a:prstGeom>
              <a:blipFill>
                <a:blip r:embed="rId2"/>
                <a:stretch>
                  <a:fillRect l="-2119" t="-6061" b="-27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字方塊 7">
            <a:extLst>
              <a:ext uri="{FF2B5EF4-FFF2-40B4-BE49-F238E27FC236}">
                <a16:creationId xmlns:a16="http://schemas.microsoft.com/office/drawing/2014/main" id="{439167C4-28ED-E83F-7BF1-7A61219FBD7F}"/>
              </a:ext>
            </a:extLst>
          </p:cNvPr>
          <p:cNvSpPr txBox="1"/>
          <p:nvPr/>
        </p:nvSpPr>
        <p:spPr bwMode="auto">
          <a:xfrm>
            <a:off x="703942" y="1360729"/>
            <a:ext cx="215900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0000FF"/>
                </a:solidFill>
              </a:rPr>
              <a:t>Our fit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6FE3D4B-82C2-27A7-EF50-09D5BA1E01BC}"/>
              </a:ext>
            </a:extLst>
          </p:cNvPr>
          <p:cNvSpPr txBox="1"/>
          <p:nvPr/>
        </p:nvSpPr>
        <p:spPr bwMode="auto">
          <a:xfrm>
            <a:off x="703942" y="2972919"/>
            <a:ext cx="73623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 dirty="0">
                <a:solidFill>
                  <a:srgbClr val="0000FF"/>
                </a:solidFill>
              </a:rPr>
              <a:t>s</a:t>
            </a:r>
            <a:r>
              <a:rPr kumimoji="1" lang="en-US" altLang="zh-TW" sz="1600" dirty="0">
                <a:solidFill>
                  <a:srgbClr val="0000FF"/>
                </a:solidFill>
              </a:rPr>
              <a:t>u</a:t>
            </a:r>
            <a:r>
              <a:rPr lang="en-US" altLang="zh-TW" sz="1600" dirty="0">
                <a:solidFill>
                  <a:srgbClr val="0000FF"/>
                </a:solidFill>
              </a:rPr>
              <a:t>pport from the sum rule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F262B513-5985-6C8B-D35D-510D38B93AC2}"/>
                  </a:ext>
                </a:extLst>
              </p:cNvPr>
              <p:cNvSpPr txBox="1"/>
              <p:nvPr/>
            </p:nvSpPr>
            <p:spPr bwMode="auto">
              <a:xfrm>
                <a:off x="2122716" y="3907323"/>
                <a:ext cx="4332514" cy="3702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⇒   </a:t>
                </a:r>
                <a14:m>
                  <m:oMath xmlns:m="http://schemas.openxmlformats.org/officeDocument/2006/math">
                    <m:r>
                      <a:rPr kumimoji="1" lang="en-US" altLang="zh-TW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kumimoji="1" lang="en-US" altLang="zh-TW" sz="16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𝚵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sub>
                          <m:sup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p>
                        </m:sSub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TW" sz="16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𝚵</m:t>
                            </m:r>
                          </m:e>
                          <m:sup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𝝅</m:t>
                            </m:r>
                          </m:e>
                          <m:sup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𝟖𝟓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𝟑𝟎</m:t>
                        </m:r>
                      </m:e>
                    </m:d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</m:t>
                    </m:r>
                  </m:oMath>
                </a14:m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F262B513-5985-6C8B-D35D-510D38B93A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2716" y="3907323"/>
                <a:ext cx="4332514" cy="370294"/>
              </a:xfrm>
              <a:prstGeom prst="rect">
                <a:avLst/>
              </a:prstGeom>
              <a:blipFill>
                <a:blip r:embed="rId3"/>
                <a:stretch>
                  <a:fillRect l="-877" b="-20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圖片 15">
            <a:extLst>
              <a:ext uri="{FF2B5EF4-FFF2-40B4-BE49-F238E27FC236}">
                <a16:creationId xmlns:a16="http://schemas.microsoft.com/office/drawing/2014/main" id="{9CB1351E-5321-6B08-E9F8-F7DE674A8B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71" y="1739154"/>
            <a:ext cx="6916058" cy="608357"/>
          </a:xfrm>
          <a:prstGeom prst="rect">
            <a:avLst/>
          </a:prstGeom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88B82358-CB57-9063-FF62-D5449B56D7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514" y="3374869"/>
            <a:ext cx="5954486" cy="4721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4D1D8117-C5B6-FEFC-4541-5B106E79CD06}"/>
                  </a:ext>
                </a:extLst>
              </p:cNvPr>
              <p:cNvSpPr txBox="1"/>
              <p:nvPr/>
            </p:nvSpPr>
            <p:spPr bwMode="auto">
              <a:xfrm>
                <a:off x="1077686" y="807342"/>
                <a:ext cx="73914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800" dirty="0">
                    <a:solidFill>
                      <a:srgbClr val="0000FF"/>
                    </a:solidFill>
                  </a:rPr>
                  <a:t>BF = (</a:t>
                </a:r>
                <a14:m>
                  <m:oMath xmlns:m="http://schemas.openxmlformats.org/officeDocument/2006/math">
                    <m:r>
                      <a:rPr kumimoji="1" lang="en-US" altLang="zh-TW" sz="18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kumimoji="1" lang="en-US" altLang="zh-TW" sz="18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𝟖𝟎</m:t>
                    </m:r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𝟓𝟐</m:t>
                    </m:r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)%</m:t>
                    </m:r>
                  </m:oMath>
                </a14:m>
                <a:r>
                  <a:rPr kumimoji="1" lang="en-US" altLang="zh-TW" sz="1800" dirty="0">
                    <a:solidFill>
                      <a:srgbClr val="0000FF"/>
                    </a:solidFill>
                  </a:rPr>
                  <a:t>  by Belle,   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𝟒𝟑</m:t>
                        </m:r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kumimoji="1" lang="en-US" altLang="zh-TW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𝟑𝟐</m:t>
                        </m:r>
                      </m:e>
                    </m:d>
                    <m:r>
                      <a:rPr kumimoji="1" lang="en-US" altLang="zh-TW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kumimoji="1" lang="en-US" altLang="zh-TW" sz="1800" dirty="0">
                    <a:solidFill>
                      <a:srgbClr val="0000FF"/>
                    </a:solidFill>
                  </a:rPr>
                  <a:t> by PDG</a:t>
                </a:r>
                <a:endParaRPr kumimoji="1" lang="zh-TW" altLang="en-US" sz="18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4D1D8117-C5B6-FEFC-4541-5B106E79C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77686" y="807342"/>
                <a:ext cx="7391400" cy="369332"/>
              </a:xfrm>
              <a:prstGeom prst="rect">
                <a:avLst/>
              </a:prstGeom>
              <a:blipFill>
                <a:blip r:embed="rId6"/>
                <a:stretch>
                  <a:fillRect l="-686" t="-6667" b="-266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74F444B8-3FFC-276C-935C-E19AB4C77F99}"/>
                  </a:ext>
                </a:extLst>
              </p:cNvPr>
              <p:cNvSpPr txBox="1"/>
              <p:nvPr/>
            </p:nvSpPr>
            <p:spPr bwMode="auto">
              <a:xfrm>
                <a:off x="974271" y="4336158"/>
                <a:ext cx="7195457" cy="407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2000" dirty="0">
                    <a:solidFill>
                      <a:srgbClr val="FF0000"/>
                    </a:solidFill>
                  </a:rPr>
                  <a:t>Improved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TW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kumimoji="1" lang="en-US" altLang="zh-TW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20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kumimoji="1" lang="en-US" altLang="zh-TW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TW" sz="2000" dirty="0">
                    <a:solidFill>
                      <a:srgbClr val="FF0000"/>
                    </a:solidFill>
                  </a:rPr>
                  <a:t>is urgently needed</a:t>
                </a:r>
                <a:endParaRPr kumimoji="1" lang="zh-TW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文字方塊 5">
                <a:extLst>
                  <a:ext uri="{FF2B5EF4-FFF2-40B4-BE49-F238E27FC236}">
                    <a16:creationId xmlns:a16="http://schemas.microsoft.com/office/drawing/2014/main" id="{74F444B8-3FFC-276C-935C-E19AB4C77F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74271" y="4336158"/>
                <a:ext cx="7195457" cy="407099"/>
              </a:xfrm>
              <a:prstGeom prst="rect">
                <a:avLst/>
              </a:prstGeom>
              <a:blipFill>
                <a:blip r:embed="rId8"/>
                <a:stretch>
                  <a:fillRect l="-880" t="-6061" b="-2727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CEE3FB5A-189E-307B-8108-C0BD0A984AC9}"/>
                  </a:ext>
                </a:extLst>
              </p:cNvPr>
              <p:cNvSpPr txBox="1"/>
              <p:nvPr/>
            </p:nvSpPr>
            <p:spPr bwMode="auto">
              <a:xfrm>
                <a:off x="1986642" y="2474823"/>
                <a:ext cx="5170713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(2.72</a:t>
                </a:r>
                <a14:m>
                  <m:oMath xmlns:m="http://schemas.openxmlformats.org/officeDocument/2006/math"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±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𝟎𝟗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)%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by </a:t>
                </a:r>
                <a:r>
                  <a:rPr kumimoji="1" lang="en-US" altLang="zh-TW" sz="1600" dirty="0" err="1">
                    <a:solidFill>
                      <a:srgbClr val="0000FF"/>
                    </a:solidFill>
                  </a:rPr>
                  <a:t>Geng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et al. (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2310.05491)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CEE3FB5A-189E-307B-8108-C0BD0A984A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6642" y="2474823"/>
                <a:ext cx="5170713" cy="338554"/>
              </a:xfrm>
              <a:prstGeom prst="rect">
                <a:avLst/>
              </a:prstGeom>
              <a:blipFill>
                <a:blip r:embed="rId9"/>
                <a:stretch>
                  <a:fillRect l="-490" t="-3571" b="-25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7821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1E744CF-09E1-F3F2-A798-38C28F77F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13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AC9A60C8-DB58-4C95-53E8-5C7078A09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426" y="88345"/>
            <a:ext cx="4830366" cy="3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1650" dirty="0">
                <a:solidFill>
                  <a:srgbClr val="FF33CC"/>
                </a:solidFill>
              </a:rPr>
              <a:t>                              Conclusion </a:t>
            </a:r>
          </a:p>
        </p:txBody>
      </p:sp>
      <p:sp>
        <p:nvSpPr>
          <p:cNvPr id="4" name="Line 5">
            <a:extLst>
              <a:ext uri="{FF2B5EF4-FFF2-40B4-BE49-F238E27FC236}">
                <a16:creationId xmlns:a16="http://schemas.microsoft.com/office/drawing/2014/main" id="{D5808554-9641-E171-83B5-731BF40AA84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0421" y="491729"/>
            <a:ext cx="5968604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/>
            <a:endParaRPr lang="zh-TW" altLang="en-US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6A1AFAD3-E338-4BA0-3B56-917C7B00E7F6}"/>
                  </a:ext>
                </a:extLst>
              </p:cNvPr>
              <p:cNvSpPr txBox="1"/>
              <p:nvPr/>
            </p:nvSpPr>
            <p:spPr bwMode="auto">
              <a:xfrm>
                <a:off x="451757" y="739069"/>
                <a:ext cx="8240486" cy="2078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TDA approach for charmed baryon decays is established</a:t>
                </a:r>
              </a:p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Magnitudes of S- and P-wave amplitudes and their phase shifts are presented, very crucial for the future study of CP violation </a:t>
                </a:r>
              </a:p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The smallness of  </a:t>
                </a:r>
                <a14:m>
                  <m:oMath xmlns:m="http://schemas.openxmlformats.org/officeDocument/2006/math"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in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sSup>
                      <m:sSup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is accommodated</a:t>
                </a:r>
              </a:p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Equivalence between TDA and IRA is established</a:t>
                </a:r>
                <a:endParaRPr kumimoji="1" lang="en-US" altLang="zh-TW" sz="1600" dirty="0">
                  <a:solidFill>
                    <a:srgbClr val="0000FF"/>
                  </a:solidFill>
                </a:endParaRPr>
              </a:p>
              <a:p>
                <a:pPr marL="342900" indent="-342900">
                  <a:spcBef>
                    <a:spcPct val="50000"/>
                  </a:spcBef>
                  <a:buFont typeface="Wingdings" pitchFamily="2" charset="2"/>
                  <a:buChar char="n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Improved measurement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6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is urgently needed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6A1AFAD3-E338-4BA0-3B56-917C7B00E7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757" y="739069"/>
                <a:ext cx="8240486" cy="2078902"/>
              </a:xfrm>
              <a:prstGeom prst="rect">
                <a:avLst/>
              </a:prstGeom>
              <a:blipFill>
                <a:blip r:embed="rId2"/>
                <a:stretch>
                  <a:fillRect l="-308" t="-1220" b="-304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806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14F3AF-5802-4929-B232-BE6EF381321D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  <p:sp>
        <p:nvSpPr>
          <p:cNvPr id="3" name="文字方塊 2"/>
          <p:cNvSpPr txBox="1"/>
          <p:nvPr/>
        </p:nvSpPr>
        <p:spPr>
          <a:xfrm>
            <a:off x="3015945" y="1901321"/>
            <a:ext cx="4128989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TW" sz="3000" dirty="0"/>
              <a:t>Back-up slides</a:t>
            </a:r>
            <a:endParaRPr lang="zh-TW" altLang="en-US" sz="3000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2B40557-81AE-7254-0410-CA397234EADC}"/>
              </a:ext>
            </a:extLst>
          </p:cNvPr>
          <p:cNvSpPr txBox="1"/>
          <p:nvPr/>
        </p:nvSpPr>
        <p:spPr>
          <a:xfrm>
            <a:off x="6807200" y="1501422"/>
            <a:ext cx="18473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07715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183453B-F0AD-6B6C-6FA3-B7503F123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15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CF4AC52B-B9BC-76D0-A0FC-156323DF5E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426" y="88345"/>
            <a:ext cx="4830366" cy="3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1650" dirty="0">
                <a:solidFill>
                  <a:srgbClr val="FF33CC"/>
                </a:solidFill>
              </a:rPr>
              <a:t>       Irreducible SU(3) Approach (IRA) </a:t>
            </a:r>
          </a:p>
        </p:txBody>
      </p:sp>
      <p:sp>
        <p:nvSpPr>
          <p:cNvPr id="4" name="Line 5">
            <a:extLst>
              <a:ext uri="{FF2B5EF4-FFF2-40B4-BE49-F238E27FC236}">
                <a16:creationId xmlns:a16="http://schemas.microsoft.com/office/drawing/2014/main" id="{79DFA915-2FC7-60A0-9625-9CBC12AFA6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0421" y="491729"/>
            <a:ext cx="5968604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/>
            <a:endParaRPr lang="zh-TW" altLang="en-US">
              <a:solidFill>
                <a:prstClr val="black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A7D47A5D-FDBF-5C2C-389B-5300CA27BD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6" y="1132394"/>
            <a:ext cx="6836229" cy="1230689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22B5EE1E-8DEF-58EB-E001-5533F2ABC9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50" y="524387"/>
            <a:ext cx="4972050" cy="575350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E77DE11A-C781-5522-B343-8E5F39B0A098}"/>
              </a:ext>
            </a:extLst>
          </p:cNvPr>
          <p:cNvSpPr txBox="1"/>
          <p:nvPr/>
        </p:nvSpPr>
        <p:spPr bwMode="auto">
          <a:xfrm>
            <a:off x="6527346" y="2098572"/>
            <a:ext cx="215945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400" dirty="0"/>
              <a:t>He, Shi, Wang (’20)</a:t>
            </a:r>
            <a:endParaRPr kumimoji="1" lang="zh-TW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94A6F57C-E62D-9514-8E68-B9B6E4EA9CC0}"/>
                  </a:ext>
                </a:extLst>
              </p:cNvPr>
              <p:cNvSpPr txBox="1"/>
              <p:nvPr/>
            </p:nvSpPr>
            <p:spPr bwMode="auto">
              <a:xfrm>
                <a:off x="1153886" y="2543400"/>
                <a:ext cx="7424057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One of the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five terms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is redundant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94A6F57C-E62D-9514-8E68-B9B6E4EA9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3886" y="2543400"/>
                <a:ext cx="7424057" cy="338554"/>
              </a:xfrm>
              <a:prstGeom prst="rect">
                <a:avLst/>
              </a:prstGeom>
              <a:blipFill>
                <a:blip r:embed="rId4"/>
                <a:stretch>
                  <a:fillRect l="-341" t="-7143" b="-214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圖片 11">
            <a:extLst>
              <a:ext uri="{FF2B5EF4-FFF2-40B4-BE49-F238E27FC236}">
                <a16:creationId xmlns:a16="http://schemas.microsoft.com/office/drawing/2014/main" id="{5AFAA201-72B6-B3B9-E02C-2B0AC9218E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150" y="2879473"/>
            <a:ext cx="5873128" cy="3125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9C01B662-9198-A642-1FF2-A6C0E49498B6}"/>
                  </a:ext>
                </a:extLst>
              </p:cNvPr>
              <p:cNvSpPr txBox="1"/>
              <p:nvPr/>
            </p:nvSpPr>
            <p:spPr bwMode="auto">
              <a:xfrm>
                <a:off x="1153885" y="3213621"/>
                <a:ext cx="7424057" cy="3517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Four of the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five terms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kumimoji="1" lang="en-US" altLang="zh-TW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e>
                        </m:acc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are prohibited by the KPW theorem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9C01B662-9198-A642-1FF2-A6C0E4949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3885" y="3213621"/>
                <a:ext cx="7424057" cy="351763"/>
              </a:xfrm>
              <a:prstGeom prst="rect">
                <a:avLst/>
              </a:prstGeom>
              <a:blipFill>
                <a:blip r:embed="rId6"/>
                <a:stretch>
                  <a:fillRect l="-341" t="-6897" b="-1724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圖片 14">
            <a:extLst>
              <a:ext uri="{FF2B5EF4-FFF2-40B4-BE49-F238E27FC236}">
                <a16:creationId xmlns:a16="http://schemas.microsoft.com/office/drawing/2014/main" id="{D25C04B8-8A0C-9D6E-85E7-68E241674DD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322" y="3592143"/>
            <a:ext cx="2559050" cy="3049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E6661984-BCB9-EA05-0CA5-21C7BE3BFCC0}"/>
                  </a:ext>
                </a:extLst>
              </p:cNvPr>
              <p:cNvSpPr txBox="1"/>
              <p:nvPr/>
            </p:nvSpPr>
            <p:spPr bwMode="auto">
              <a:xfrm>
                <a:off x="1153885" y="3981000"/>
                <a:ext cx="729342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FF0000"/>
                    </a:solidFill>
                  </a:rPr>
                  <a:t>⇒    five independent SU(3) tensor invariants</a:t>
                </a:r>
                <a14:m>
                  <m:oMath xmlns:m="http://schemas.openxmlformats.org/officeDocument/2006/math">
                    <m:r>
                      <a:rPr kumimoji="1"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kumimoji="1"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kumimoji="1"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kumimoji="1"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kumimoji="1"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altLang="zh-TW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  <m:sup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kumimoji="1" lang="en-US" altLang="zh-TW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  <m:sup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kumimoji="1" lang="en-US" altLang="zh-TW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kumimoji="1" lang="en-US" altLang="zh-TW" sz="1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  <m:sup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altLang="zh-TW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kumimoji="1" lang="zh-TW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E6661984-BCB9-EA05-0CA5-21C7BE3BF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3885" y="3981000"/>
                <a:ext cx="7293429" cy="338554"/>
              </a:xfrm>
              <a:prstGeom prst="rect">
                <a:avLst/>
              </a:prstGeom>
              <a:blipFill>
                <a:blip r:embed="rId8"/>
                <a:stretch>
                  <a:fillRect l="-347" t="-7143" b="-1785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字方塊 16">
            <a:extLst>
              <a:ext uri="{FF2B5EF4-FFF2-40B4-BE49-F238E27FC236}">
                <a16:creationId xmlns:a16="http://schemas.microsoft.com/office/drawing/2014/main" id="{2E9F7159-E38A-D027-FB9E-FAE8DE0A9027}"/>
              </a:ext>
            </a:extLst>
          </p:cNvPr>
          <p:cNvSpPr txBox="1"/>
          <p:nvPr/>
        </p:nvSpPr>
        <p:spPr bwMode="auto">
          <a:xfrm>
            <a:off x="1153884" y="4302099"/>
            <a:ext cx="72934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FF0000"/>
                </a:solidFill>
              </a:rPr>
              <a:t>⇒    equivalence of TDA and IRA is established</a:t>
            </a:r>
            <a:endParaRPr kumimoji="1" lang="zh-TW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829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0F5372B9-7BDA-3A6E-A16D-2C94B8523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16</a:t>
            </a:fld>
            <a:endParaRPr lang="en-US" altLang="zh-TW">
              <a:solidFill>
                <a:prstClr val="black"/>
              </a:solidFill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280C5791-98D9-C90D-E684-4BC3F29A67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703" y="102393"/>
            <a:ext cx="4821497" cy="2900791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892339BE-B4F9-7352-13A5-19C6F695F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883" y="3333010"/>
            <a:ext cx="4661807" cy="1350909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4DE470CF-E811-B82D-B0A8-F60DE61059A1}"/>
              </a:ext>
            </a:extLst>
          </p:cNvPr>
          <p:cNvSpPr txBox="1"/>
          <p:nvPr/>
        </p:nvSpPr>
        <p:spPr bwMode="auto">
          <a:xfrm>
            <a:off x="6705600" y="3520386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400" dirty="0"/>
              <a:t>Hsiao, Wang, Zhao (’22)</a:t>
            </a:r>
            <a:endParaRPr kumimoji="1" lang="zh-TW" altLang="en-US" sz="1400" dirty="0"/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3CDFCE82-CF62-C650-EDDF-5FA11A485AB4}"/>
              </a:ext>
            </a:extLst>
          </p:cNvPr>
          <p:cNvSpPr txBox="1"/>
          <p:nvPr/>
        </p:nvSpPr>
        <p:spPr bwMode="auto">
          <a:xfrm>
            <a:off x="4767942" y="1665516"/>
            <a:ext cx="108853" cy="3701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endParaRPr kumimoji="1"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1E72785D-5175-889C-E96B-14AEFE9222B1}"/>
              </a:ext>
            </a:extLst>
          </p:cNvPr>
          <p:cNvSpPr txBox="1"/>
          <p:nvPr/>
        </p:nvSpPr>
        <p:spPr bwMode="auto">
          <a:xfrm>
            <a:off x="4789710" y="2471058"/>
            <a:ext cx="108857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endParaRPr kumimoji="1" lang="zh-TW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右中括弧 11">
            <a:extLst>
              <a:ext uri="{FF2B5EF4-FFF2-40B4-BE49-F238E27FC236}">
                <a16:creationId xmlns:a16="http://schemas.microsoft.com/office/drawing/2014/main" id="{23CCD3D7-34F2-ACCA-C789-66753C98303E}"/>
              </a:ext>
            </a:extLst>
          </p:cNvPr>
          <p:cNvSpPr/>
          <p:nvPr/>
        </p:nvSpPr>
        <p:spPr bwMode="auto">
          <a:xfrm>
            <a:off x="4844137" y="2471058"/>
            <a:ext cx="45719" cy="100692"/>
          </a:xfrm>
          <a:prstGeom prst="rightBracke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sp>
        <p:nvSpPr>
          <p:cNvPr id="13" name="右中括弧 12">
            <a:extLst>
              <a:ext uri="{FF2B5EF4-FFF2-40B4-BE49-F238E27FC236}">
                <a16:creationId xmlns:a16="http://schemas.microsoft.com/office/drawing/2014/main" id="{D8F8B946-A114-C6EB-6B32-7C5FF81DF670}"/>
              </a:ext>
            </a:extLst>
          </p:cNvPr>
          <p:cNvSpPr/>
          <p:nvPr/>
        </p:nvSpPr>
        <p:spPr bwMode="auto">
          <a:xfrm>
            <a:off x="4822364" y="1545768"/>
            <a:ext cx="45719" cy="100692"/>
          </a:xfrm>
          <a:prstGeom prst="rightBracket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31583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911746" y="4661942"/>
            <a:ext cx="2133600" cy="35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557213" indent="-214313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857250" indent="-171450">
              <a:spcBef>
                <a:spcPct val="20000"/>
              </a:spcBef>
              <a:buChar char="•"/>
              <a:defRPr kumimoji="1" sz="1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200150" indent="-171450">
              <a:spcBef>
                <a:spcPct val="20000"/>
              </a:spcBef>
              <a:buChar char="–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1543050" indent="-171450">
              <a:spcBef>
                <a:spcPct val="20000"/>
              </a:spcBef>
              <a:buChar char="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5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>
              <a:spcBef>
                <a:spcPct val="0"/>
              </a:spcBef>
              <a:buNone/>
            </a:pPr>
            <a:fld id="{7016006A-E58E-439D-B53A-463618694C21}" type="slidenum">
              <a:rPr lang="en-US" altLang="zh-TW" sz="1050">
                <a:solidFill>
                  <a:prstClr val="black"/>
                </a:solidFill>
              </a:rPr>
              <a:pPr defTabSz="685800">
                <a:spcBef>
                  <a:spcPct val="0"/>
                </a:spcBef>
                <a:buNone/>
              </a:pPr>
              <a:t>2</a:t>
            </a:fld>
            <a:endParaRPr lang="en-US" altLang="zh-TW" sz="1050">
              <a:solidFill>
                <a:prstClr val="black"/>
              </a:solidFill>
            </a:endParaRPr>
          </a:p>
        </p:txBody>
      </p:sp>
      <p:pic>
        <p:nvPicPr>
          <p:cNvPr id="12292" name="Picture 4" descr="q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766763"/>
            <a:ext cx="57340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q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500" y="1236969"/>
            <a:ext cx="57340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q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657" y="967638"/>
            <a:ext cx="435054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1321983" y="516732"/>
            <a:ext cx="68912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0"/>
              </a:spcBef>
              <a:buNone/>
            </a:pPr>
            <a:r>
              <a:rPr lang="en-US" altLang="zh-TW" sz="1500" dirty="0">
                <a:solidFill>
                  <a:srgbClr val="0000FF"/>
                </a:solidFill>
              </a:rPr>
              <a:t>All two-body hadronic decays of charmed mesons can be expressed in</a:t>
            </a:r>
          </a:p>
          <a:p>
            <a:pPr defTabSz="685800" eaLnBrk="1" hangingPunct="1">
              <a:spcBef>
                <a:spcPct val="0"/>
              </a:spcBef>
              <a:buNone/>
            </a:pPr>
            <a:r>
              <a:rPr lang="en-US" altLang="zh-TW" sz="1500" dirty="0">
                <a:solidFill>
                  <a:srgbClr val="0000FF"/>
                </a:solidFill>
              </a:rPr>
              <a:t>terms of six distinct topological diagrams     </a:t>
            </a:r>
            <a:r>
              <a:rPr lang="en-US" altLang="zh-TW" sz="1125" dirty="0">
                <a:solidFill>
                  <a:srgbClr val="0000FF"/>
                </a:solidFill>
              </a:rPr>
              <a:t>[Chau (’80,’83); Chau, HYC (’86)]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2079426" y="88345"/>
            <a:ext cx="483036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1650" dirty="0">
                <a:solidFill>
                  <a:srgbClr val="FF33CC"/>
                </a:solidFill>
              </a:rPr>
              <a:t> Topological Diagrammatic Approach (TDA)</a:t>
            </a:r>
          </a:p>
        </p:txBody>
      </p:sp>
      <p:sp>
        <p:nvSpPr>
          <p:cNvPr id="12300" name="Text Box 15"/>
          <p:cNvSpPr txBox="1">
            <a:spLocks noChangeArrowheads="1"/>
          </p:cNvSpPr>
          <p:nvPr/>
        </p:nvSpPr>
        <p:spPr bwMode="auto">
          <a:xfrm>
            <a:off x="3021807" y="2013347"/>
            <a:ext cx="45005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900">
                <a:solidFill>
                  <a:prstClr val="black"/>
                </a:solidFill>
              </a:rPr>
              <a:t>(tree)</a:t>
            </a:r>
          </a:p>
        </p:txBody>
      </p:sp>
      <p:sp>
        <p:nvSpPr>
          <p:cNvPr id="12301" name="Text Box 16"/>
          <p:cNvSpPr txBox="1">
            <a:spLocks noChangeArrowheads="1"/>
          </p:cNvSpPr>
          <p:nvPr/>
        </p:nvSpPr>
        <p:spPr bwMode="auto">
          <a:xfrm>
            <a:off x="4255294" y="1989650"/>
            <a:ext cx="13501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900">
                <a:solidFill>
                  <a:prstClr val="black"/>
                </a:solidFill>
              </a:rPr>
              <a:t>(color-suppressed)</a:t>
            </a:r>
          </a:p>
        </p:txBody>
      </p:sp>
      <p:sp>
        <p:nvSpPr>
          <p:cNvPr id="12302" name="Text Box 17"/>
          <p:cNvSpPr txBox="1">
            <a:spLocks noChangeArrowheads="1"/>
          </p:cNvSpPr>
          <p:nvPr/>
        </p:nvSpPr>
        <p:spPr bwMode="auto">
          <a:xfrm>
            <a:off x="5799536" y="2013347"/>
            <a:ext cx="9001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900" dirty="0">
                <a:solidFill>
                  <a:prstClr val="black"/>
                </a:solidFill>
              </a:rPr>
              <a:t>(exchange)</a:t>
            </a:r>
          </a:p>
        </p:txBody>
      </p:sp>
      <p:sp>
        <p:nvSpPr>
          <p:cNvPr id="12303" name="Text Box 18"/>
          <p:cNvSpPr txBox="1">
            <a:spLocks noChangeArrowheads="1"/>
          </p:cNvSpPr>
          <p:nvPr/>
        </p:nvSpPr>
        <p:spPr bwMode="auto">
          <a:xfrm>
            <a:off x="2830117" y="3124200"/>
            <a:ext cx="95369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900">
                <a:solidFill>
                  <a:prstClr val="black"/>
                </a:solidFill>
              </a:rPr>
              <a:t>(annihilation)</a:t>
            </a:r>
          </a:p>
        </p:txBody>
      </p:sp>
      <p:sp>
        <p:nvSpPr>
          <p:cNvPr id="12304" name="文字方塊 2"/>
          <p:cNvSpPr txBox="1">
            <a:spLocks noChangeArrowheads="1"/>
          </p:cNvSpPr>
          <p:nvPr/>
        </p:nvSpPr>
        <p:spPr bwMode="auto">
          <a:xfrm>
            <a:off x="3794522" y="3143250"/>
            <a:ext cx="1400175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>
              <a:spcBef>
                <a:spcPct val="50000"/>
              </a:spcBef>
              <a:buNone/>
            </a:pPr>
            <a:r>
              <a:rPr lang="en-US" altLang="zh-TW" sz="1500">
                <a:solidFill>
                  <a:prstClr val="black"/>
                </a:solidFill>
                <a:latin typeface="Rage Italic" panose="03070502040507070304" pitchFamily="66" charset="0"/>
              </a:rPr>
              <a:t>H</a:t>
            </a:r>
            <a:r>
              <a:rPr lang="en-US" altLang="zh-TW" sz="1500">
                <a:solidFill>
                  <a:prstClr val="black"/>
                </a:solidFill>
              </a:rPr>
              <a:t> </a:t>
            </a:r>
            <a:r>
              <a:rPr lang="en-US" altLang="zh-TW" sz="900">
                <a:solidFill>
                  <a:prstClr val="black"/>
                </a:solidFill>
              </a:rPr>
              <a:t>(horizontal W-loop)</a:t>
            </a:r>
            <a:endParaRPr lang="zh-TW" altLang="en-US" sz="900">
              <a:solidFill>
                <a:prstClr val="black"/>
              </a:solidFill>
            </a:endParaRPr>
          </a:p>
        </p:txBody>
      </p:sp>
      <p:sp>
        <p:nvSpPr>
          <p:cNvPr id="12305" name="文字方塊 3"/>
          <p:cNvSpPr txBox="1">
            <a:spLocks noChangeArrowheads="1"/>
          </p:cNvSpPr>
          <p:nvPr/>
        </p:nvSpPr>
        <p:spPr bwMode="auto">
          <a:xfrm>
            <a:off x="5860852" y="3089522"/>
            <a:ext cx="1343025" cy="24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>
              <a:spcBef>
                <a:spcPct val="50000"/>
              </a:spcBef>
              <a:buNone/>
            </a:pPr>
            <a:r>
              <a:rPr lang="en-US" altLang="zh-TW" sz="975" dirty="0">
                <a:solidFill>
                  <a:prstClr val="black"/>
                </a:solidFill>
              </a:rPr>
              <a:t>(vertical W-loop)</a:t>
            </a:r>
            <a:endParaRPr lang="zh-TW" altLang="en-US" sz="975" dirty="0">
              <a:solidFill>
                <a:prstClr val="black"/>
              </a:solidFill>
            </a:endParaRPr>
          </a:p>
        </p:txBody>
      </p:sp>
      <p:pic>
        <p:nvPicPr>
          <p:cNvPr id="12306" name="圖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741" y="2313385"/>
            <a:ext cx="1290638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470421" y="491729"/>
            <a:ext cx="5968604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/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2" name="文字方塊 20">
            <a:extLst>
              <a:ext uri="{FF2B5EF4-FFF2-40B4-BE49-F238E27FC236}">
                <a16:creationId xmlns:a16="http://schemas.microsoft.com/office/drawing/2014/main" id="{6706ECC4-27E2-8B03-D9C5-99E114B7C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681" y="3670516"/>
            <a:ext cx="76898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1500" dirty="0">
                <a:solidFill>
                  <a:srgbClr val="0000FF"/>
                </a:solidFill>
              </a:rPr>
              <a:t>The great merit &amp; strong point of this approach </a:t>
            </a:r>
            <a:r>
              <a:rPr lang="en-US" altLang="zh-TW" sz="1500" dirty="0">
                <a:solidFill>
                  <a:srgbClr val="0000FF"/>
                </a:solidFill>
                <a:sym typeface="Symbol" panose="05050102010706020507" pitchFamily="18" charset="2"/>
              </a:rPr>
              <a:t> magnitude and strong phase of each topological tree amplitude are determined</a:t>
            </a:r>
            <a:endParaRPr lang="zh-TW" altLang="en-US" sz="15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E2E66EA3-E554-6D6F-F22E-AD9302CD7833}"/>
                  </a:ext>
                </a:extLst>
              </p:cNvPr>
              <p:cNvSpPr txBox="1"/>
              <p:nvPr/>
            </p:nvSpPr>
            <p:spPr bwMode="auto">
              <a:xfrm>
                <a:off x="449078" y="4241987"/>
                <a:ext cx="780026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TW" altLang="en-US" sz="16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  </a:t>
                </a:r>
                <a:r>
                  <a:rPr lang="en-US" altLang="zh-TW" sz="16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Direct CPV at tree level can be reliably estimated, e.g.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𝑫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𝒔</m:t>
                        </m:r>
                      </m:sub>
                      <m:sup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bSup>
                    <m:r>
                      <a:rPr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sSup>
                      <m:sSupPr>
                        <m:ctrlP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𝑲</m:t>
                        </m:r>
                      </m:e>
                      <m:sup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r>
                      <a:rPr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𝜼</m:t>
                    </m:r>
                  </m:oMath>
                </a14:m>
                <a:endParaRPr lang="zh-TW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E2E66EA3-E554-6D6F-F22E-AD9302CD7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9078" y="4241987"/>
                <a:ext cx="7800264" cy="338554"/>
              </a:xfrm>
              <a:prstGeom prst="rect">
                <a:avLst/>
              </a:prstGeom>
              <a:blipFill>
                <a:blip r:embed="rId5"/>
                <a:stretch>
                  <a:fillRect l="-488" t="-7407" b="-2592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3C6F2C27-3BAB-6E33-0DB9-B935404C1C99}"/>
                  </a:ext>
                </a:extLst>
              </p:cNvPr>
              <p:cNvSpPr txBox="1"/>
              <p:nvPr/>
            </p:nvSpPr>
            <p:spPr bwMode="auto">
              <a:xfrm>
                <a:off x="725204" y="4594032"/>
                <a:ext cx="7800264" cy="344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1600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 DCPV induced by penguin e.g.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𝑫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sub>
                      <m:sup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𝟎</m:t>
                        </m:r>
                      </m:sup>
                    </m:sSubSup>
                    <m:r>
                      <a:rPr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→</m:t>
                    </m:r>
                    <m:sSup>
                      <m:sSupPr>
                        <m:ctrlP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𝝅</m:t>
                        </m:r>
                      </m:e>
                      <m:sup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𝝅</m:t>
                        </m:r>
                      </m:e>
                      <m:sup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</m:t>
                    </m:r>
                    <m:sSup>
                      <m:sSupPr>
                        <m:ctrlP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𝑲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𝑲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zh-TW" sz="1600" dirty="0">
                    <a:solidFill>
                      <a:srgbClr val="FF0000"/>
                    </a:solidFill>
                  </a:rPr>
                  <a:t> can be estimated via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p>
                        <m:r>
                          <a:rPr lang="en-US" altLang="zh-TW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𝑳𝑫</m:t>
                        </m:r>
                      </m:sup>
                    </m:sSup>
                    <m:r>
                      <a:rPr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altLang="zh-TW" sz="1600" dirty="0">
                    <a:solidFill>
                      <a:srgbClr val="FF0000"/>
                    </a:solidFill>
                  </a:rPr>
                  <a:t> </a:t>
                </a:r>
                <a:endParaRPr lang="zh-TW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文字方塊 4">
                <a:extLst>
                  <a:ext uri="{FF2B5EF4-FFF2-40B4-BE49-F238E27FC236}">
                    <a16:creationId xmlns:a16="http://schemas.microsoft.com/office/drawing/2014/main" id="{3C6F2C27-3BAB-6E33-0DB9-B935404C1C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25204" y="4594032"/>
                <a:ext cx="7800264" cy="344133"/>
              </a:xfrm>
              <a:prstGeom prst="rect">
                <a:avLst/>
              </a:prstGeom>
              <a:blipFill>
                <a:blip r:embed="rId6"/>
                <a:stretch>
                  <a:fillRect t="-3571" b="-2500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字方塊 5">
            <a:extLst>
              <a:ext uri="{FF2B5EF4-FFF2-40B4-BE49-F238E27FC236}">
                <a16:creationId xmlns:a16="http://schemas.microsoft.com/office/drawing/2014/main" id="{8FCCB6CD-DD7A-C5F3-3C41-0BB50AAA2BFF}"/>
              </a:ext>
            </a:extLst>
          </p:cNvPr>
          <p:cNvSpPr txBox="1"/>
          <p:nvPr/>
        </p:nvSpPr>
        <p:spPr bwMode="auto">
          <a:xfrm>
            <a:off x="7502416" y="4895992"/>
            <a:ext cx="111013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900" dirty="0"/>
              <a:t>D. Wang (’22) </a:t>
            </a:r>
            <a:endParaRPr kumimoji="1" lang="zh-TW" altLang="en-US" sz="900" dirty="0"/>
          </a:p>
        </p:txBody>
      </p:sp>
    </p:spTree>
    <p:extLst>
      <p:ext uri="{BB962C8B-B14F-4D97-AF65-F5344CB8AC3E}">
        <p14:creationId xmlns:p14="http://schemas.microsoft.com/office/powerpoint/2010/main" val="426636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" grpId="0"/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2FBDC74-C2D1-4DEF-D432-A9AC1DE7F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3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ED118EF4-D263-D730-1081-26516E6207FC}"/>
              </a:ext>
            </a:extLst>
          </p:cNvPr>
          <p:cNvSpPr txBox="1"/>
          <p:nvPr/>
        </p:nvSpPr>
        <p:spPr bwMode="auto">
          <a:xfrm>
            <a:off x="1779814" y="206829"/>
            <a:ext cx="55843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0000FF"/>
                </a:solidFill>
              </a:rPr>
              <a:t>Is the TDA applicable to </a:t>
            </a:r>
            <a:r>
              <a:rPr lang="en-US" altLang="zh-TW" sz="1600" dirty="0">
                <a:solidFill>
                  <a:srgbClr val="0000FF"/>
                </a:solidFill>
              </a:rPr>
              <a:t>charmed</a:t>
            </a:r>
            <a:r>
              <a:rPr kumimoji="1" lang="en-US" altLang="zh-TW" sz="1600" dirty="0">
                <a:solidFill>
                  <a:srgbClr val="0000FF"/>
                </a:solidFill>
              </a:rPr>
              <a:t> baryon sector?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字方塊 3">
                <a:extLst>
                  <a:ext uri="{FF2B5EF4-FFF2-40B4-BE49-F238E27FC236}">
                    <a16:creationId xmlns:a16="http://schemas.microsoft.com/office/drawing/2014/main" id="{43A8C9A9-2BF9-1A34-75D5-8FBA945D897B}"/>
                  </a:ext>
                </a:extLst>
              </p:cNvPr>
              <p:cNvSpPr txBox="1"/>
              <p:nvPr/>
            </p:nvSpPr>
            <p:spPr bwMode="auto">
              <a:xfrm>
                <a:off x="424540" y="699934"/>
                <a:ext cx="8567058" cy="22769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ct val="50000"/>
                  </a:spcBef>
                  <a:buFont typeface="Wingdings" pitchFamily="2" charset="2"/>
                  <a:buChar char="l"/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Kohara (’91):  use wave functions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lang="en-US" altLang="zh-TW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&amp;</m:t>
                    </m:r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for octet baryons </a:t>
                </a:r>
              </a:p>
              <a:p>
                <a:pPr marL="285750" indent="-285750">
                  <a:spcBef>
                    <a:spcPct val="50000"/>
                  </a:spcBef>
                  <a:buFont typeface="Wingdings" pitchFamily="2" charset="2"/>
                  <a:buChar char="l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Chau, Cheng, Tseng (’96): 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use wave functions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lang="en-US" altLang="zh-TW" sz="16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&amp;</m:t>
                    </m:r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sub>
                    </m:sSub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1600" dirty="0">
                    <a:solidFill>
                      <a:srgbClr val="0000FF"/>
                    </a:solidFill>
                  </a:rPr>
                  <a:t>for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octet baryons </a:t>
                </a:r>
                <a:endParaRPr lang="en-US" altLang="zh-TW" sz="1600" dirty="0">
                  <a:solidFill>
                    <a:srgbClr val="0000FF"/>
                  </a:solidFill>
                </a:endParaRPr>
              </a:p>
              <a:p>
                <a:pPr marL="285750" indent="-285750">
                  <a:spcBef>
                    <a:spcPct val="50000"/>
                  </a:spcBef>
                  <a:buFont typeface="Wingdings" pitchFamily="2" charset="2"/>
                  <a:buChar char="l"/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He, Shi, Wang (’19): general TDA amplitudes</a:t>
                </a:r>
              </a:p>
              <a:p>
                <a:pPr marL="285750" indent="-285750">
                  <a:spcBef>
                    <a:spcPct val="50000"/>
                  </a:spcBef>
                  <a:buFont typeface="Wingdings" pitchFamily="2" charset="2"/>
                  <a:buChar char="l"/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Zhao, Wang, </a:t>
                </a:r>
                <a:r>
                  <a:rPr lang="en-US" altLang="zh-TW" sz="1600" u="sng" dirty="0">
                    <a:solidFill>
                      <a:srgbClr val="0000FF"/>
                    </a:solidFill>
                  </a:rPr>
                  <a:t>Hsiao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, Yu (’20); </a:t>
                </a:r>
                <a:r>
                  <a:rPr lang="en-US" altLang="zh-TW" sz="1600" u="sng" dirty="0">
                    <a:solidFill>
                      <a:srgbClr val="0000FF"/>
                    </a:solidFill>
                  </a:rPr>
                  <a:t>Hsiao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, Yi, Cai, Zhao (’20)</a:t>
                </a:r>
              </a:p>
              <a:p>
                <a:pPr marL="285750" indent="-285750">
                  <a:spcBef>
                    <a:spcPct val="50000"/>
                  </a:spcBef>
                  <a:buFont typeface="Wingdings" pitchFamily="2" charset="2"/>
                  <a:buChar char="l"/>
                </a:pPr>
                <a:r>
                  <a:rPr kumimoji="1" lang="en-US" altLang="zh-TW" sz="1600" u="sng" dirty="0">
                    <a:solidFill>
                      <a:srgbClr val="0000FF"/>
                    </a:solidFill>
                  </a:rPr>
                  <a:t>Hsiao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, Wang, Zhao (’22): followed </a:t>
                </a:r>
                <a:r>
                  <a:rPr kumimoji="1" lang="en-US" altLang="zh-TW" sz="1600" dirty="0" err="1">
                    <a:solidFill>
                      <a:srgbClr val="0000FF"/>
                    </a:solidFill>
                  </a:rPr>
                  <a:t>Kohara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closely, but didn’t 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treat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S- &amp; P-waves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                                               separately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文字方塊 3">
                <a:extLst>
                  <a:ext uri="{FF2B5EF4-FFF2-40B4-BE49-F238E27FC236}">
                    <a16:creationId xmlns:a16="http://schemas.microsoft.com/office/drawing/2014/main" id="{43A8C9A9-2BF9-1A34-75D5-8FBA945D89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540" y="699934"/>
                <a:ext cx="8567058" cy="2276905"/>
              </a:xfrm>
              <a:prstGeom prst="rect">
                <a:avLst/>
              </a:prstGeom>
              <a:blipFill>
                <a:blip r:embed="rId2"/>
                <a:stretch>
                  <a:fillRect l="-296" t="-1111" b="-277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字方塊 4">
            <a:extLst>
              <a:ext uri="{FF2B5EF4-FFF2-40B4-BE49-F238E27FC236}">
                <a16:creationId xmlns:a16="http://schemas.microsoft.com/office/drawing/2014/main" id="{D80AE4DB-DE32-D883-85D5-FB9820FC307B}"/>
              </a:ext>
            </a:extLst>
          </p:cNvPr>
          <p:cNvSpPr txBox="1"/>
          <p:nvPr/>
        </p:nvSpPr>
        <p:spPr bwMode="auto">
          <a:xfrm>
            <a:off x="838200" y="3214568"/>
            <a:ext cx="80554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FF0000"/>
                </a:solidFill>
              </a:rPr>
              <a:t>Unlike IRA (irreducible SU(3) approach), global fits to the measured rates and decay asymmetries in TDA </a:t>
            </a:r>
            <a:r>
              <a:rPr lang="en-US" altLang="zh-TW" sz="1600" dirty="0">
                <a:solidFill>
                  <a:srgbClr val="FF0000"/>
                </a:solidFill>
              </a:rPr>
              <a:t>were</a:t>
            </a:r>
            <a:r>
              <a:rPr kumimoji="1" lang="en-US" altLang="zh-TW" sz="1600" dirty="0">
                <a:solidFill>
                  <a:srgbClr val="FF0000"/>
                </a:solidFill>
              </a:rPr>
              <a:t> still absent</a:t>
            </a:r>
            <a:endParaRPr kumimoji="1"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37B68FC0-3FF7-BAEE-8AC6-AFBEB1FFA0EC}"/>
              </a:ext>
            </a:extLst>
          </p:cNvPr>
          <p:cNvSpPr txBox="1"/>
          <p:nvPr/>
        </p:nvSpPr>
        <p:spPr bwMode="auto">
          <a:xfrm>
            <a:off x="821869" y="3984095"/>
            <a:ext cx="7772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0000FF"/>
                </a:solidFill>
              </a:rPr>
              <a:t>Although IRA is very popular in describing charmed baryon decays, TDA is more intuitive, graphic and easier to implement</a:t>
            </a:r>
            <a:r>
              <a:rPr lang="en-US" altLang="zh-TW" sz="1600" dirty="0">
                <a:solidFill>
                  <a:srgbClr val="0000FF"/>
                </a:solidFill>
              </a:rPr>
              <a:t> model calculations.</a:t>
            </a:r>
            <a:endParaRPr kumimoji="1" lang="en-US" altLang="zh-TW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432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B036A5C-7843-003F-7E0D-5B3BAFFF1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4</a:t>
            </a:fld>
            <a:endParaRPr lang="en-US" altLang="zh-TW">
              <a:solidFill>
                <a:prstClr val="black"/>
              </a:solidFill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AA382BB-AE43-B166-5E0E-A4FA95AA89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686" y="670235"/>
            <a:ext cx="6085114" cy="369755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820E93F8-3790-7B05-BCDB-B86BFFC22E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230" y="2902533"/>
            <a:ext cx="6259286" cy="319351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45DF7D3F-194A-C393-84DE-1594415188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72" y="1173379"/>
            <a:ext cx="4408714" cy="1072917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AC27C72A-8C66-965E-5E2D-FC5F35BE850B}"/>
              </a:ext>
            </a:extLst>
          </p:cNvPr>
          <p:cNvSpPr txBox="1"/>
          <p:nvPr/>
        </p:nvSpPr>
        <p:spPr bwMode="auto">
          <a:xfrm>
            <a:off x="5366657" y="1179008"/>
            <a:ext cx="34616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 dirty="0">
                <a:solidFill>
                  <a:srgbClr val="0000FF"/>
                </a:solidFill>
              </a:rPr>
              <a:t>a</a:t>
            </a:r>
            <a:r>
              <a:rPr kumimoji="1" lang="en-US" altLang="zh-TW" sz="1600" dirty="0">
                <a:solidFill>
                  <a:srgbClr val="0000FF"/>
                </a:solidFill>
              </a:rPr>
              <a:t>ntisymmetric at first two quarks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80DCB895-F7DB-6F03-FC02-33999006D8F3}"/>
              </a:ext>
            </a:extLst>
          </p:cNvPr>
          <p:cNvSpPr txBox="1"/>
          <p:nvPr/>
        </p:nvSpPr>
        <p:spPr bwMode="auto">
          <a:xfrm>
            <a:off x="5540828" y="1720591"/>
            <a:ext cx="34616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0000FF"/>
                </a:solidFill>
              </a:rPr>
              <a:t>symmetric at first two quarks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C8FF233F-2B6B-60E1-E916-1CFEB88D4DC2}"/>
              </a:ext>
            </a:extLst>
          </p:cNvPr>
          <p:cNvSpPr txBox="1"/>
          <p:nvPr/>
        </p:nvSpPr>
        <p:spPr bwMode="auto">
          <a:xfrm>
            <a:off x="2906485" y="85637"/>
            <a:ext cx="4920344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700" u="sng" dirty="0">
                <a:solidFill>
                  <a:srgbClr val="0000FF"/>
                </a:solidFill>
              </a:rPr>
              <a:t>Wave function of octet baryon</a:t>
            </a:r>
            <a:endParaRPr kumimoji="1" lang="zh-TW" altLang="en-US" sz="1700" u="sng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BB53E3F9-D0A4-7D89-EFE3-20E33A8CEFEA}"/>
                  </a:ext>
                </a:extLst>
              </p:cNvPr>
              <p:cNvSpPr txBox="1"/>
              <p:nvPr/>
            </p:nvSpPr>
            <p:spPr bwMode="auto">
              <a:xfrm>
                <a:off x="2220686" y="2324726"/>
                <a:ext cx="4702628" cy="3746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kumimoji="1" lang="en-US" altLang="zh-TW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&amp;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are orthogonal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文字方塊 11">
                <a:extLst>
                  <a:ext uri="{FF2B5EF4-FFF2-40B4-BE49-F238E27FC236}">
                    <a16:creationId xmlns:a16="http://schemas.microsoft.com/office/drawing/2014/main" id="{BB53E3F9-D0A4-7D89-EFE3-20E33A8CEF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20686" y="2324726"/>
                <a:ext cx="4702628" cy="374654"/>
              </a:xfrm>
              <a:prstGeom prst="rect">
                <a:avLst/>
              </a:prstGeom>
              <a:blipFill>
                <a:blip r:embed="rId5"/>
                <a:stretch>
                  <a:fillRect t="-3226" b="-1290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F70847D5-F786-20BE-2519-64B5203DFCDE}"/>
                  </a:ext>
                </a:extLst>
              </p:cNvPr>
              <p:cNvSpPr txBox="1"/>
              <p:nvPr/>
            </p:nvSpPr>
            <p:spPr bwMode="auto">
              <a:xfrm>
                <a:off x="2394856" y="3505453"/>
                <a:ext cx="4702628" cy="384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kumimoji="1" lang="en-US" altLang="zh-TW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&amp;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6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are not orthogonal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F70847D5-F786-20BE-2519-64B5203DFC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94856" y="3505453"/>
                <a:ext cx="4702628" cy="384401"/>
              </a:xfrm>
              <a:prstGeom prst="rect">
                <a:avLst/>
              </a:prstGeom>
              <a:blipFill>
                <a:blip r:embed="rId6"/>
                <a:stretch>
                  <a:fillRect t="-6452" b="-967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字方塊 13">
            <a:extLst>
              <a:ext uri="{FF2B5EF4-FFF2-40B4-BE49-F238E27FC236}">
                <a16:creationId xmlns:a16="http://schemas.microsoft.com/office/drawing/2014/main" id="{E0EB50AC-BE92-3167-06D5-2FECC566265A}"/>
              </a:ext>
            </a:extLst>
          </p:cNvPr>
          <p:cNvSpPr txBox="1"/>
          <p:nvPr/>
        </p:nvSpPr>
        <p:spPr bwMode="auto">
          <a:xfrm>
            <a:off x="1153886" y="4032630"/>
            <a:ext cx="7326085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700" dirty="0">
                <a:solidFill>
                  <a:srgbClr val="FF0000"/>
                </a:solidFill>
              </a:rPr>
              <a:t>Nevertheless, physics is independent of the convention one chooses</a:t>
            </a:r>
            <a:endParaRPr kumimoji="1" lang="zh-TW" altLang="en-US" sz="17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42EB8375-2D8C-9F80-8A2E-A689516DEA61}"/>
                  </a:ext>
                </a:extLst>
              </p:cNvPr>
              <p:cNvSpPr txBox="1"/>
              <p:nvPr/>
            </p:nvSpPr>
            <p:spPr bwMode="auto">
              <a:xfrm>
                <a:off x="1143001" y="4436132"/>
                <a:ext cx="7326085" cy="392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700" dirty="0">
                    <a:solidFill>
                      <a:srgbClr val="0000FF"/>
                    </a:solidFill>
                  </a:rPr>
                  <a:t>In this work we </a:t>
                </a:r>
                <a:r>
                  <a:rPr lang="en-US" altLang="zh-TW" sz="1700" dirty="0">
                    <a:solidFill>
                      <a:srgbClr val="0000FF"/>
                    </a:solidFill>
                  </a:rPr>
                  <a:t>follow CCT (’96) </a:t>
                </a:r>
                <a:r>
                  <a:rPr kumimoji="1" lang="en-US" altLang="zh-TW" sz="1700" dirty="0">
                    <a:solidFill>
                      <a:srgbClr val="0000FF"/>
                    </a:solidFill>
                  </a:rPr>
                  <a:t> to use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TW" sz="17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1" lang="en-US" altLang="zh-TW" sz="17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kumimoji="1" lang="en-US" altLang="zh-TW" sz="17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kumimoji="1" lang="en-US" altLang="zh-TW" sz="17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zh-TW" sz="17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kumimoji="1" lang="en-US" altLang="zh-TW" sz="17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7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kumimoji="1" lang="en-US" altLang="zh-TW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1" lang="en-US" altLang="zh-TW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kumimoji="1" lang="en-US" altLang="zh-TW" sz="17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&amp;</m:t>
                    </m:r>
                  </m:oMath>
                </a14:m>
                <a:r>
                  <a:rPr kumimoji="1" lang="en-US" altLang="zh-TW" sz="17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p>
                        <m:r>
                          <a:rPr lang="en-US" altLang="zh-TW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p>
                    <m:r>
                      <a:rPr lang="en-US" altLang="zh-TW" sz="17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sz="17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b>
                      <m:sSubPr>
                        <m:ctrlPr>
                          <a:rPr lang="en-US" altLang="zh-TW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7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sSub>
                          <m:sSubPr>
                            <m:ctrlPr>
                              <a:rPr lang="en-US" altLang="zh-TW" sz="17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17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altLang="zh-TW" sz="1700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sub>
                        </m:sSub>
                      </m:sub>
                    </m:sSub>
                    <m:r>
                      <a:rPr lang="en-US" altLang="zh-TW" sz="17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𝐛𝐚𝐬𝐢𝐬</m:t>
                    </m:r>
                  </m:oMath>
                </a14:m>
                <a:r>
                  <a:rPr kumimoji="1" lang="en-US" altLang="zh-TW" sz="1700" dirty="0">
                    <a:solidFill>
                      <a:srgbClr val="0000FF"/>
                    </a:solidFill>
                  </a:rPr>
                  <a:t>  </a:t>
                </a:r>
                <a:endParaRPr kumimoji="1" lang="zh-TW" altLang="en-US" sz="17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42EB8375-2D8C-9F80-8A2E-A689516DEA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43001" y="4436132"/>
                <a:ext cx="7326085" cy="392287"/>
              </a:xfrm>
              <a:prstGeom prst="rect">
                <a:avLst/>
              </a:prstGeom>
              <a:blipFill>
                <a:blip r:embed="rId7"/>
                <a:stretch>
                  <a:fillRect l="-693" t="-6250" b="-937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文字方塊 4">
            <a:extLst>
              <a:ext uri="{FF2B5EF4-FFF2-40B4-BE49-F238E27FC236}">
                <a16:creationId xmlns:a16="http://schemas.microsoft.com/office/drawing/2014/main" id="{618E2829-E2CA-8BA2-6416-0641BD6A2C89}"/>
              </a:ext>
            </a:extLst>
          </p:cNvPr>
          <p:cNvSpPr txBox="1"/>
          <p:nvPr/>
        </p:nvSpPr>
        <p:spPr bwMode="auto">
          <a:xfrm>
            <a:off x="1077687" y="636865"/>
            <a:ext cx="4245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800" dirty="0">
                <a:solidFill>
                  <a:srgbClr val="0000FF"/>
                </a:solidFill>
              </a:rPr>
              <a:t>1.</a:t>
            </a:r>
            <a:endParaRPr kumimoji="1" lang="zh-TW" altLang="en-US" sz="1800" dirty="0">
              <a:solidFill>
                <a:srgbClr val="0000FF"/>
              </a:solidFill>
            </a:endParaRP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A49E8773-FF8D-19EF-DF53-CDCA08D814CC}"/>
              </a:ext>
            </a:extLst>
          </p:cNvPr>
          <p:cNvSpPr txBox="1"/>
          <p:nvPr/>
        </p:nvSpPr>
        <p:spPr bwMode="auto">
          <a:xfrm>
            <a:off x="1077687" y="2888696"/>
            <a:ext cx="42454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800" dirty="0">
                <a:solidFill>
                  <a:srgbClr val="0000FF"/>
                </a:solidFill>
              </a:rPr>
              <a:t>2</a:t>
            </a:r>
            <a:r>
              <a:rPr kumimoji="1" lang="en-US" altLang="zh-TW" sz="1800" dirty="0">
                <a:solidFill>
                  <a:srgbClr val="0000FF"/>
                </a:solidFill>
              </a:rPr>
              <a:t>.</a:t>
            </a:r>
            <a:endParaRPr kumimoji="1" lang="zh-TW" altLang="en-US" sz="1800" dirty="0">
              <a:solidFill>
                <a:srgbClr val="0000FF"/>
              </a:solidFill>
            </a:endParaRPr>
          </a:p>
        </p:txBody>
      </p: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3697AFDC-5633-1B2E-BF3D-9EF4FC8BF637}"/>
              </a:ext>
            </a:extLst>
          </p:cNvPr>
          <p:cNvCxnSpPr/>
          <p:nvPr/>
        </p:nvCxnSpPr>
        <p:spPr bwMode="auto">
          <a:xfrm>
            <a:off x="4082143" y="1039990"/>
            <a:ext cx="9144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接點 16">
            <a:extLst>
              <a:ext uri="{FF2B5EF4-FFF2-40B4-BE49-F238E27FC236}">
                <a16:creationId xmlns:a16="http://schemas.microsoft.com/office/drawing/2014/main" id="{F76E03F0-0289-AA74-2C4D-1216979B479A}"/>
              </a:ext>
            </a:extLst>
          </p:cNvPr>
          <p:cNvCxnSpPr/>
          <p:nvPr/>
        </p:nvCxnSpPr>
        <p:spPr bwMode="auto">
          <a:xfrm>
            <a:off x="6629400" y="1039990"/>
            <a:ext cx="9144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4CCA8178-7CCF-6CBF-81C7-1A7931C64BA9}"/>
              </a:ext>
            </a:extLst>
          </p:cNvPr>
          <p:cNvCxnSpPr/>
          <p:nvPr/>
        </p:nvCxnSpPr>
        <p:spPr bwMode="auto">
          <a:xfrm>
            <a:off x="4114800" y="3258028"/>
            <a:ext cx="9144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接點 18">
            <a:extLst>
              <a:ext uri="{FF2B5EF4-FFF2-40B4-BE49-F238E27FC236}">
                <a16:creationId xmlns:a16="http://schemas.microsoft.com/office/drawing/2014/main" id="{C15403C8-32A4-1F3A-1FAF-7DA178B84731}"/>
              </a:ext>
            </a:extLst>
          </p:cNvPr>
          <p:cNvCxnSpPr/>
          <p:nvPr/>
        </p:nvCxnSpPr>
        <p:spPr bwMode="auto">
          <a:xfrm>
            <a:off x="6770914" y="3258028"/>
            <a:ext cx="9144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03EE5804-CE80-568A-0671-15B399453463}"/>
              </a:ext>
            </a:extLst>
          </p:cNvPr>
          <p:cNvSpPr txBox="1"/>
          <p:nvPr/>
        </p:nvSpPr>
        <p:spPr bwMode="auto">
          <a:xfrm>
            <a:off x="7685314" y="3807354"/>
            <a:ext cx="124097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300" dirty="0" err="1"/>
              <a:t>Kohara</a:t>
            </a:r>
            <a:r>
              <a:rPr kumimoji="1" lang="en-US" altLang="zh-TW" sz="1300" dirty="0"/>
              <a:t> (’97)</a:t>
            </a:r>
            <a:endParaRPr kumimoji="1" lang="zh-TW" altLang="en-US" sz="1300" dirty="0"/>
          </a:p>
        </p:txBody>
      </p:sp>
    </p:spTree>
    <p:extLst>
      <p:ext uri="{BB962C8B-B14F-4D97-AF65-F5344CB8AC3E}">
        <p14:creationId xmlns:p14="http://schemas.microsoft.com/office/powerpoint/2010/main" val="35980785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9CC38ED-80FA-7363-2DD7-9AE156ED2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5</a:t>
            </a:fld>
            <a:endParaRPr lang="en-US" altLang="zh-TW">
              <a:solidFill>
                <a:prstClr val="black"/>
              </a:solidFill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FB028B7-7B29-3DAE-816F-7B6C05D3D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35" y="483565"/>
            <a:ext cx="5626165" cy="33849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Box 12">
                <a:extLst>
                  <a:ext uri="{FF2B5EF4-FFF2-40B4-BE49-F238E27FC236}">
                    <a16:creationId xmlns:a16="http://schemas.microsoft.com/office/drawing/2014/main" id="{E165C4B4-6FAE-92E0-138A-135C273DA5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33863" y="113901"/>
                <a:ext cx="7204595" cy="3467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新細明體" panose="02020500000000000000" pitchFamily="18" charset="-120"/>
                  </a:defRPr>
                </a:lvl9pPr>
              </a:lstStyle>
              <a:p>
                <a:pPr defTabSz="685800" eaLnBrk="1" hangingPunct="1">
                  <a:spcBef>
                    <a:spcPct val="50000"/>
                  </a:spcBef>
                  <a:buNone/>
                </a:pPr>
                <a:r>
                  <a:rPr lang="en-US" altLang="zh-TW" sz="1650" dirty="0">
                    <a:solidFill>
                      <a:srgbClr val="FF33CC"/>
                    </a:solidFill>
                  </a:rPr>
                  <a:t>Weak decays of antitriplet charmed baryons: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5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50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ℬ</m:t>
                        </m:r>
                      </m:e>
                      <m:sub>
                        <m:r>
                          <a:rPr lang="en-US" altLang="zh-TW" sz="1650" b="1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d>
                      <m:dPr>
                        <m:ctrlPr>
                          <a:rPr lang="en-US" altLang="zh-TW" sz="1650" b="1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TW" sz="1650" b="1" i="1" smtClean="0">
                                <a:solidFill>
                                  <a:srgbClr val="FF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1650" b="1" i="1" smtClean="0">
                                <a:solidFill>
                                  <a:srgbClr val="FF33CC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acc>
                      </m:e>
                    </m:d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d>
                      <m:dPr>
                        <m:ctrlPr>
                          <a:rPr lang="en-US" altLang="zh-TW" sz="1650" b="1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1650" b="1" i="1" smtClean="0">
                            <a:solidFill>
                              <a:srgbClr val="FF33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𝟖</m:t>
                        </m:r>
                      </m:e>
                    </m:d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𝟖</m:t>
                    </m:r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en-US" altLang="zh-TW" sz="1650" b="1" i="1" smtClean="0">
                        <a:solidFill>
                          <a:srgbClr val="FF33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sz="1650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5" name="Text Box 12">
                <a:extLst>
                  <a:ext uri="{FF2B5EF4-FFF2-40B4-BE49-F238E27FC236}">
                    <a16:creationId xmlns:a16="http://schemas.microsoft.com/office/drawing/2014/main" id="{E165C4B4-6FAE-92E0-138A-135C273DA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33863" y="113901"/>
                <a:ext cx="7204595" cy="346762"/>
              </a:xfrm>
              <a:prstGeom prst="rect">
                <a:avLst/>
              </a:prstGeom>
              <a:blipFill>
                <a:blip r:embed="rId3"/>
                <a:stretch>
                  <a:fillRect l="-528" t="-7143" b="-2142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ine 5">
            <a:extLst>
              <a:ext uri="{FF2B5EF4-FFF2-40B4-BE49-F238E27FC236}">
                <a16:creationId xmlns:a16="http://schemas.microsoft.com/office/drawing/2014/main" id="{7850D402-4D3D-F079-110A-3CE10FB0F7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8895" y="469278"/>
            <a:ext cx="6645559" cy="22451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/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1F1BFDCD-1746-7176-202F-0F8BE829CBA0}"/>
              </a:ext>
            </a:extLst>
          </p:cNvPr>
          <p:cNvSpPr txBox="1"/>
          <p:nvPr/>
        </p:nvSpPr>
        <p:spPr bwMode="auto">
          <a:xfrm>
            <a:off x="6689271" y="598051"/>
            <a:ext cx="23513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400" dirty="0"/>
              <a:t>Chau, Cheng, Tseng (’96)</a:t>
            </a:r>
            <a:endParaRPr kumimoji="1" lang="zh-TW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6ACE2BD9-BADC-4ABB-842F-FC25862BEAE5}"/>
                  </a:ext>
                </a:extLst>
              </p:cNvPr>
              <p:cNvSpPr txBox="1"/>
              <p:nvPr/>
            </p:nvSpPr>
            <p:spPr bwMode="auto">
              <a:xfrm>
                <a:off x="6452592" y="3251656"/>
                <a:ext cx="2351314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: hairpin diagram contributing to SU(3)-singlet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6ACE2BD9-BADC-4ABB-842F-FC25862BEA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52592" y="3251656"/>
                <a:ext cx="2351314" cy="830997"/>
              </a:xfrm>
              <a:prstGeom prst="rect">
                <a:avLst/>
              </a:prstGeom>
              <a:blipFill>
                <a:blip r:embed="rId4"/>
                <a:stretch>
                  <a:fillRect l="-1070" t="-1493" b="-895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字方塊 2">
            <a:extLst>
              <a:ext uri="{FF2B5EF4-FFF2-40B4-BE49-F238E27FC236}">
                <a16:creationId xmlns:a16="http://schemas.microsoft.com/office/drawing/2014/main" id="{3B496193-1976-AE51-D378-7675DD043406}"/>
              </a:ext>
            </a:extLst>
          </p:cNvPr>
          <p:cNvSpPr txBox="1"/>
          <p:nvPr/>
        </p:nvSpPr>
        <p:spPr bwMode="auto">
          <a:xfrm>
            <a:off x="793466" y="4245597"/>
            <a:ext cx="74022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FF0000"/>
                </a:solidFill>
              </a:rPr>
              <a:t>Korner-Pati-Woo (KPW) theorem: quark pair in a baryon produced by weak interactions  is required to be antisymmetric in flavor</a:t>
            </a:r>
            <a:endParaRPr kumimoji="1" lang="zh-TW" altLang="en-US" sz="1600" dirty="0">
              <a:solidFill>
                <a:srgbClr val="FF0000"/>
              </a:solidFill>
            </a:endParaRPr>
          </a:p>
        </p:txBody>
      </p:sp>
      <p:cxnSp>
        <p:nvCxnSpPr>
          <p:cNvPr id="16" name="直線接點 15">
            <a:extLst>
              <a:ext uri="{FF2B5EF4-FFF2-40B4-BE49-F238E27FC236}">
                <a16:creationId xmlns:a16="http://schemas.microsoft.com/office/drawing/2014/main" id="{0A7789E7-0F6C-10FB-B463-798764BF328E}"/>
              </a:ext>
            </a:extLst>
          </p:cNvPr>
          <p:cNvCxnSpPr/>
          <p:nvPr/>
        </p:nvCxnSpPr>
        <p:spPr bwMode="auto">
          <a:xfrm>
            <a:off x="6324600" y="1153886"/>
            <a:ext cx="729343" cy="7293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直線接點 17">
            <a:extLst>
              <a:ext uri="{FF2B5EF4-FFF2-40B4-BE49-F238E27FC236}">
                <a16:creationId xmlns:a16="http://schemas.microsoft.com/office/drawing/2014/main" id="{A3CAD369-A0B2-031D-1B6A-E2F5937E7DE1}"/>
              </a:ext>
            </a:extLst>
          </p:cNvPr>
          <p:cNvCxnSpPr/>
          <p:nvPr/>
        </p:nvCxnSpPr>
        <p:spPr bwMode="auto">
          <a:xfrm flipV="1">
            <a:off x="6324600" y="1891844"/>
            <a:ext cx="762000" cy="1121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接點 19">
            <a:extLst>
              <a:ext uri="{FF2B5EF4-FFF2-40B4-BE49-F238E27FC236}">
                <a16:creationId xmlns:a16="http://schemas.microsoft.com/office/drawing/2014/main" id="{CB20EB60-0063-0654-E01B-77FD4BDCC19B}"/>
              </a:ext>
            </a:extLst>
          </p:cNvPr>
          <p:cNvCxnSpPr/>
          <p:nvPr/>
        </p:nvCxnSpPr>
        <p:spPr bwMode="auto">
          <a:xfrm flipV="1">
            <a:off x="6324600" y="1891844"/>
            <a:ext cx="729343" cy="13598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文字方塊 20">
            <a:extLst>
              <a:ext uri="{FF2B5EF4-FFF2-40B4-BE49-F238E27FC236}">
                <a16:creationId xmlns:a16="http://schemas.microsoft.com/office/drawing/2014/main" id="{8E3B185F-E9E4-0401-518C-64C3F41BE877}"/>
              </a:ext>
            </a:extLst>
          </p:cNvPr>
          <p:cNvSpPr txBox="1"/>
          <p:nvPr/>
        </p:nvSpPr>
        <p:spPr bwMode="auto">
          <a:xfrm>
            <a:off x="7203706" y="1722567"/>
            <a:ext cx="179877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0000FF"/>
                </a:solidFill>
              </a:rPr>
              <a:t>KPW theorem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151B095D-84CF-8E44-98F5-1AEDD42128EC}"/>
                  </a:ext>
                </a:extLst>
              </p:cNvPr>
              <p:cNvSpPr txBox="1"/>
              <p:nvPr/>
            </p:nvSpPr>
            <p:spPr bwMode="auto">
              <a:xfrm>
                <a:off x="7086600" y="2153551"/>
                <a:ext cx="2181564" cy="2846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25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25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kumimoji="1" lang="en-US" altLang="zh-TW" sz="125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kumimoji="1" lang="en-US" altLang="zh-TW" sz="125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kumimoji="1" lang="en-US" altLang="zh-TW" sz="125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TW" sz="125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r>
                  <a:rPr kumimoji="1" lang="en-US" altLang="zh-TW" sz="1250" dirty="0">
                    <a:solidFill>
                      <a:srgbClr val="0000FF"/>
                    </a:solidFill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TW" sz="125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US" altLang="zh-TW" sz="125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TW" sz="125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TW" sz="125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kumimoji="1" lang="en-US" altLang="zh-TW" sz="1250" dirty="0">
                    <a:solidFill>
                      <a:srgbClr val="0000FF"/>
                    </a:solidFill>
                  </a:rPr>
                  <a:t> </a:t>
                </a:r>
                <a:endParaRPr kumimoji="1" lang="zh-TW" altLang="en-US" sz="125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151B095D-84CF-8E44-98F5-1AEDD4212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86600" y="2153551"/>
                <a:ext cx="2181564" cy="284693"/>
              </a:xfrm>
              <a:prstGeom prst="rect">
                <a:avLst/>
              </a:prstGeom>
              <a:blipFill>
                <a:blip r:embed="rId5"/>
                <a:stretch>
                  <a:fillRect t="-4348" b="-1739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0885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BC88D41-2113-B67E-31D9-7254D7FC8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6</a:t>
            </a:fld>
            <a:endParaRPr lang="en-US" altLang="zh-TW">
              <a:solidFill>
                <a:prstClr val="black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D679A743-C47F-FC83-BD6B-468EEB18F1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572" y="187635"/>
            <a:ext cx="6640286" cy="1321324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E83BA208-9C9F-6443-8942-BFE771C27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772" y="1807771"/>
            <a:ext cx="2198915" cy="741301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6289EAD6-12ED-FF3C-2E03-D8BD7093C1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143" y="1711779"/>
            <a:ext cx="3832226" cy="837293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9D1EA119-D82A-8976-A44F-3C80B11F51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344" y="1993742"/>
            <a:ext cx="1516742" cy="2733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CFFEFCA7-F97C-C18E-5532-EABC8854645A}"/>
                  </a:ext>
                </a:extLst>
              </p:cNvPr>
              <p:cNvSpPr txBox="1"/>
              <p:nvPr/>
            </p:nvSpPr>
            <p:spPr bwMode="auto">
              <a:xfrm>
                <a:off x="1894114" y="2730630"/>
                <a:ext cx="5595257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KPW theorem ⟹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lang="en-US" altLang="zh-TW" sz="16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CFFEFCA7-F97C-C18E-5532-EABC88546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94114" y="2730630"/>
                <a:ext cx="5595257" cy="338554"/>
              </a:xfrm>
              <a:prstGeom prst="rect">
                <a:avLst/>
              </a:prstGeom>
              <a:blipFill>
                <a:blip r:embed="rId6"/>
                <a:stretch>
                  <a:fillRect l="-680" t="-11111" b="-22222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字方塊 3">
            <a:extLst>
              <a:ext uri="{FF2B5EF4-FFF2-40B4-BE49-F238E27FC236}">
                <a16:creationId xmlns:a16="http://schemas.microsoft.com/office/drawing/2014/main" id="{E4AD0471-C85C-6DCC-FED0-EEE5A4D86976}"/>
              </a:ext>
            </a:extLst>
          </p:cNvPr>
          <p:cNvSpPr txBox="1"/>
          <p:nvPr/>
        </p:nvSpPr>
        <p:spPr bwMode="auto">
          <a:xfrm>
            <a:off x="1416956" y="4353566"/>
            <a:ext cx="63100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 dirty="0">
                <a:solidFill>
                  <a:srgbClr val="FF0000"/>
                </a:solidFill>
              </a:rPr>
              <a:t>⟹  5</a:t>
            </a:r>
            <a:r>
              <a:rPr kumimoji="1" lang="en-US" altLang="zh-TW" sz="1600" dirty="0">
                <a:solidFill>
                  <a:srgbClr val="FF0000"/>
                </a:solidFill>
              </a:rPr>
              <a:t> independent topological diagrams and TDA amplitudes</a:t>
            </a:r>
            <a:endParaRPr kumimoji="1" lang="zh-TW" altLang="en-US" sz="1600" dirty="0">
              <a:solidFill>
                <a:srgbClr val="FF0000"/>
              </a:solidFill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E7E5B5A9-EB52-2E4A-4F0E-E47618A7A2BD}"/>
              </a:ext>
            </a:extLst>
          </p:cNvPr>
          <p:cNvSpPr txBox="1"/>
          <p:nvPr/>
        </p:nvSpPr>
        <p:spPr bwMode="auto">
          <a:xfrm>
            <a:off x="859972" y="3169259"/>
            <a:ext cx="79901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0000FF"/>
                </a:solidFill>
              </a:rPr>
              <a:t>There still exist 2 redundant degrees of freedom through redefinitions 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30EA2829-A6E5-E7C9-2C57-F2DAD7F5AB0D}"/>
              </a:ext>
            </a:extLst>
          </p:cNvPr>
          <p:cNvSpPr txBox="1"/>
          <p:nvPr/>
        </p:nvSpPr>
        <p:spPr bwMode="auto">
          <a:xfrm>
            <a:off x="7008587" y="3702827"/>
            <a:ext cx="1083128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500" dirty="0"/>
              <a:t>CCT (’96)</a:t>
            </a:r>
            <a:endParaRPr kumimoji="1" lang="zh-TW" altLang="en-US" sz="1500" dirty="0"/>
          </a:p>
        </p:txBody>
      </p:sp>
      <p:pic>
        <p:nvPicPr>
          <p:cNvPr id="16" name="圖片 15">
            <a:extLst>
              <a:ext uri="{FF2B5EF4-FFF2-40B4-BE49-F238E27FC236}">
                <a16:creationId xmlns:a16="http://schemas.microsoft.com/office/drawing/2014/main" id="{D658A655-AE5D-28AE-BB27-5D49B93FAC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987" y="3674557"/>
            <a:ext cx="4214584" cy="581969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83F52B7F-EAF5-AAF6-9F6B-57A77F3057A1}"/>
              </a:ext>
            </a:extLst>
          </p:cNvPr>
          <p:cNvSpPr txBox="1"/>
          <p:nvPr/>
        </p:nvSpPr>
        <p:spPr bwMode="auto">
          <a:xfrm>
            <a:off x="1416956" y="4716304"/>
            <a:ext cx="66747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 dirty="0">
                <a:solidFill>
                  <a:srgbClr val="0000FF"/>
                </a:solidFill>
              </a:rPr>
              <a:t>Recall that there are also  5</a:t>
            </a:r>
            <a:r>
              <a:rPr kumimoji="1" lang="en-US" altLang="zh-TW" sz="1600" dirty="0">
                <a:solidFill>
                  <a:srgbClr val="0000FF"/>
                </a:solidFill>
              </a:rPr>
              <a:t> independent tensor invariants in IRA</a:t>
            </a:r>
            <a:endParaRPr kumimoji="1" lang="zh-TW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8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DCA4BDD-7E9C-1FDF-AB27-49B199A1C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7</a:t>
            </a:fld>
            <a:endParaRPr lang="en-US" altLang="zh-TW">
              <a:solidFill>
                <a:prstClr val="black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F0FB528D-6C29-01BF-6475-8D0CC2C9E2BF}"/>
                  </a:ext>
                </a:extLst>
              </p:cNvPr>
              <p:cNvSpPr txBox="1"/>
              <p:nvPr/>
            </p:nvSpPr>
            <p:spPr bwMode="auto">
              <a:xfrm>
                <a:off x="326571" y="195942"/>
                <a:ext cx="8273143" cy="2206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d>
                        <m:d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kumimoji="1" lang="en-US" altLang="zh-TW" sz="1600" b="1" i="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𝚲</m:t>
                              </m:r>
                            </m:e>
                            <m:sub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bSup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kumimoji="1" lang="en-US" altLang="zh-TW" sz="16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𝚲</m:t>
                          </m:r>
                          <m:sSup>
                            <m:sSup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𝝅</m:t>
                              </m:r>
                            </m:e>
                            <m:sup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kumimoji="1" lang="en-US" altLang="zh-TW" sz="16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den>
                      </m:f>
                      <m:d>
                        <m:dPr>
                          <m:ctrlP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b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b>
                          </m:sSub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e>
                            <m:sub>
                              <m:r>
                                <a:rPr kumimoji="1" lang="en-US" altLang="zh-TW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</m:sub>
                          </m:sSub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kumimoji="1" lang="en-US" altLang="zh-TW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</m:d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          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𝐊𝐨𝐡𝐚𝐫𝐚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(′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𝟗𝟏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)              </m:t>
                      </m:r>
                      <m:r>
                        <a:rPr kumimoji="1" lang="en-US" altLang="zh-TW" sz="16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                    </m:t>
                      </m:r>
                    </m:oMath>
                  </m:oMathPara>
                </a14:m>
                <a:endParaRPr kumimoji="1" lang="en-US" altLang="zh-TW" sz="1600" b="1" dirty="0">
                  <a:solidFill>
                    <a:srgbClr val="0000FF"/>
                  </a:solidFill>
                </a:endParaRPr>
              </a:p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kumimoji="1" lang="en-US" altLang="zh-TW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</m:sSub>
                      </m:e>
                    </m:d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ad>
                          <m:radPr>
                            <m:degHide m:val="on"/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sSub>
                      <m:sSub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sub>
                    </m:sSub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. </m:t>
                    </m:r>
                  </m:oMath>
                </a14:m>
                <a:r>
                  <a:rPr kumimoji="1" lang="en-US" altLang="zh-TW" sz="1600" b="1" dirty="0">
                    <a:solidFill>
                      <a:srgbClr val="0000FF"/>
                    </a:solidFill>
                  </a:rPr>
                  <a:t>      CCT (’96)</a:t>
                </a:r>
              </a:p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kumimoji="1" lang="en-US" altLang="zh-TW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1" lang="en-US" altLang="zh-TW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rad>
                      </m:den>
                    </m:f>
                    <m:d>
                      <m:d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  <m:sup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</m:s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sub>
                        </m:s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e>
                    </m:d>
                  </m:oMath>
                </a14:m>
                <a:r>
                  <a:rPr kumimoji="1" lang="en-US" altLang="zh-TW" sz="1600" b="1" dirty="0">
                    <a:solidFill>
                      <a:srgbClr val="0000FF"/>
                    </a:solidFill>
                  </a:rPr>
                  <a:t>                 This work (’24)</a:t>
                </a:r>
              </a:p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kumimoji="1" lang="en-US" altLang="zh-TW" sz="1600" b="1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1" lang="en-US" altLang="zh-TW" sz="160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e>
                        </m:rad>
                      </m:den>
                    </m:f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(−</m:t>
                    </m:r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acc>
                      <m:accPr>
                        <m:chr m:val="̃"/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</m:acc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</m:acc>
                      </m:e>
                      <m:sup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</m:acc>
                      </m:e>
                      <m:sub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kumimoji="1"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                                   This work (’24)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文字方塊 2">
                <a:extLst>
                  <a:ext uri="{FF2B5EF4-FFF2-40B4-BE49-F238E27FC236}">
                    <a16:creationId xmlns:a16="http://schemas.microsoft.com/office/drawing/2014/main" id="{F0FB528D-6C29-01BF-6475-8D0CC2C9E2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6571" y="195942"/>
                <a:ext cx="8273143" cy="220637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字方塊 3">
            <a:extLst>
              <a:ext uri="{FF2B5EF4-FFF2-40B4-BE49-F238E27FC236}">
                <a16:creationId xmlns:a16="http://schemas.microsoft.com/office/drawing/2014/main" id="{B4A8A624-5C5D-4C7C-D52D-8531A611B8CF}"/>
              </a:ext>
            </a:extLst>
          </p:cNvPr>
          <p:cNvSpPr txBox="1"/>
          <p:nvPr/>
        </p:nvSpPr>
        <p:spPr bwMode="auto">
          <a:xfrm>
            <a:off x="990600" y="2694215"/>
            <a:ext cx="78703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sz="1600" dirty="0">
                <a:solidFill>
                  <a:srgbClr val="FF0000"/>
                </a:solidFill>
              </a:rPr>
              <a:t>Although these TDA amplitudes are equivalent, it is important to use the minimum set of TDA to fit to the data </a:t>
            </a:r>
            <a:endParaRPr kumimoji="1" lang="zh-TW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467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F4D529E-1A30-DEB9-2237-E9FC5EAFC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8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3" name="Text Box 12">
            <a:extLst>
              <a:ext uri="{FF2B5EF4-FFF2-40B4-BE49-F238E27FC236}">
                <a16:creationId xmlns:a16="http://schemas.microsoft.com/office/drawing/2014/main" id="{BA228BA6-8739-9340-ED4F-0952FAD1A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9426" y="88345"/>
            <a:ext cx="4830366" cy="34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defTabSz="685800" eaLnBrk="1" hangingPunct="1">
              <a:spcBef>
                <a:spcPct val="50000"/>
              </a:spcBef>
              <a:buNone/>
            </a:pPr>
            <a:r>
              <a:rPr lang="en-US" altLang="zh-TW" sz="1650" dirty="0">
                <a:solidFill>
                  <a:srgbClr val="FF33CC"/>
                </a:solidFill>
              </a:rPr>
              <a:t>                              Global Fit </a:t>
            </a:r>
          </a:p>
        </p:txBody>
      </p:sp>
      <p:sp>
        <p:nvSpPr>
          <p:cNvPr id="4" name="Line 5">
            <a:extLst>
              <a:ext uri="{FF2B5EF4-FFF2-40B4-BE49-F238E27FC236}">
                <a16:creationId xmlns:a16="http://schemas.microsoft.com/office/drawing/2014/main" id="{76C97B96-1B0D-8D22-6FFF-46B2EA468178}"/>
              </a:ext>
            </a:extLst>
          </p:cNvPr>
          <p:cNvSpPr>
            <a:spLocks noChangeShapeType="1"/>
          </p:cNvSpPr>
          <p:nvPr/>
        </p:nvSpPr>
        <p:spPr bwMode="auto">
          <a:xfrm>
            <a:off x="1470421" y="491729"/>
            <a:ext cx="5968604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/>
            <a:endParaRPr lang="zh-TW" altLang="en-US">
              <a:solidFill>
                <a:prstClr val="black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BE4BC536-48DE-DA47-C088-5123EE30A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850" y="910439"/>
            <a:ext cx="4478121" cy="6490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4F8D661E-1EB7-0F0F-EB8E-CD6A00EDDF56}"/>
                  </a:ext>
                </a:extLst>
              </p:cNvPr>
              <p:cNvSpPr txBox="1"/>
              <p:nvPr/>
            </p:nvSpPr>
            <p:spPr bwMode="auto">
              <a:xfrm>
                <a:off x="838200" y="564126"/>
                <a:ext cx="7761514" cy="346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Five TDA parameters: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kumimoji="1" lang="en-US" altLang="zh-TW" sz="16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  <m:r>
                          <a:rPr kumimoji="1"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e>
                    </m:acc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en-US" altLang="zh-TW" sz="16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</m:e>
                    </m:acc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</m:acc>
                      </m:e>
                      <m:sup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</m:acc>
                      </m:e>
                      <m:sub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̃"/>
                            <m:ctrlP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TW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</m:acc>
                      </m:e>
                      <m:sub>
                        <m:r>
                          <a:rPr lang="en-US" altLang="zh-TW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𝒉</m:t>
                        </m:r>
                      </m:sub>
                    </m:sSub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 ⇒  19 unknown parameters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7" name="文字方塊 6">
                <a:extLst>
                  <a:ext uri="{FF2B5EF4-FFF2-40B4-BE49-F238E27FC236}">
                    <a16:creationId xmlns:a16="http://schemas.microsoft.com/office/drawing/2014/main" id="{4F8D661E-1EB7-0F0F-EB8E-CD6A00EDD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8200" y="564126"/>
                <a:ext cx="7761514" cy="346313"/>
              </a:xfrm>
              <a:prstGeom prst="rect">
                <a:avLst/>
              </a:prstGeom>
              <a:blipFill>
                <a:blip r:embed="rId3"/>
                <a:stretch>
                  <a:fillRect l="-490" t="-3571" b="-214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圖片 7">
            <a:extLst>
              <a:ext uri="{FF2B5EF4-FFF2-40B4-BE49-F238E27FC236}">
                <a16:creationId xmlns:a16="http://schemas.microsoft.com/office/drawing/2014/main" id="{568D20A8-3565-4137-46B2-258668B12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605" y="3204624"/>
            <a:ext cx="3929732" cy="15538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9D17F9F8-0860-0349-04AF-993104E149DC}"/>
                  </a:ext>
                </a:extLst>
              </p:cNvPr>
              <p:cNvSpPr txBox="1"/>
              <p:nvPr/>
            </p:nvSpPr>
            <p:spPr bwMode="auto">
              <a:xfrm>
                <a:off x="4534254" y="1711836"/>
                <a:ext cx="3929732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TW" sz="1600" dirty="0">
                    <a:solidFill>
                      <a:srgbClr val="0000FF"/>
                    </a:solidFill>
                  </a:rPr>
                  <a:t>  f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it to 30 data 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inputs</a:t>
                </a:r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of BFs and</a:t>
                </a:r>
                <a:r>
                  <a:rPr lang="en-US" altLang="zh-TW" sz="1600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′</m:t>
                    </m:r>
                    <m:r>
                      <a:rPr lang="en-US" altLang="zh-TW" sz="16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r>
                  <a:rPr kumimoji="1" lang="en-US" altLang="zh-TW" sz="1600" dirty="0">
                    <a:solidFill>
                      <a:srgbClr val="0000FF"/>
                    </a:solidFill>
                  </a:rPr>
                  <a:t> </a:t>
                </a:r>
                <a:endParaRPr kumimoji="1" lang="zh-TW" alt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9D17F9F8-0860-0349-04AF-993104E14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4254" y="1711836"/>
                <a:ext cx="3929732" cy="338554"/>
              </a:xfrm>
              <a:prstGeom prst="rect">
                <a:avLst/>
              </a:prstGeom>
              <a:blipFill>
                <a:blip r:embed="rId5"/>
                <a:stretch>
                  <a:fillRect t="-3571" b="-2142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圖片 11">
            <a:extLst>
              <a:ext uri="{FF2B5EF4-FFF2-40B4-BE49-F238E27FC236}">
                <a16:creationId xmlns:a16="http://schemas.microsoft.com/office/drawing/2014/main" id="{9036EE3B-3FA2-114D-046F-60CDF29620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43" y="2587770"/>
            <a:ext cx="1915886" cy="442747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F892CB0B-258B-2CE2-EBF3-66D045443D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43" y="2230627"/>
            <a:ext cx="1611080" cy="272915"/>
          </a:xfrm>
          <a:prstGeom prst="rect">
            <a:avLst/>
          </a:prstGeom>
        </p:spPr>
      </p:pic>
      <p:pic>
        <p:nvPicPr>
          <p:cNvPr id="9" name="圖片 8">
            <a:extLst>
              <a:ext uri="{FF2B5EF4-FFF2-40B4-BE49-F238E27FC236}">
                <a16:creationId xmlns:a16="http://schemas.microsoft.com/office/drawing/2014/main" id="{314E200A-791F-1131-DEC4-B054432DB22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06" y="1631910"/>
            <a:ext cx="3739918" cy="3233262"/>
          </a:xfrm>
          <a:prstGeom prst="rect">
            <a:avLst/>
          </a:prstGeom>
        </p:spPr>
      </p:pic>
      <p:sp>
        <p:nvSpPr>
          <p:cNvPr id="11" name="向左箭號 10">
            <a:extLst>
              <a:ext uri="{FF2B5EF4-FFF2-40B4-BE49-F238E27FC236}">
                <a16:creationId xmlns:a16="http://schemas.microsoft.com/office/drawing/2014/main" id="{3F71EC37-4090-F874-C10F-C9722100B50F}"/>
              </a:ext>
            </a:extLst>
          </p:cNvPr>
          <p:cNvSpPr/>
          <p:nvPr/>
        </p:nvSpPr>
        <p:spPr bwMode="auto">
          <a:xfrm>
            <a:off x="4255939" y="1824944"/>
            <a:ext cx="326947" cy="135705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58635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5827A75-A393-BE8B-2B27-3F9D229A0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EC07A838-492B-4213-A14F-B0EB990CD472}" type="slidenum">
              <a:rPr lang="en-US" altLang="zh-TW" smtClean="0">
                <a:solidFill>
                  <a:prstClr val="black"/>
                </a:solidFill>
              </a:rPr>
              <a:pPr defTabSz="685800">
                <a:defRPr/>
              </a:pPr>
              <a:t>9</a:t>
            </a:fld>
            <a:endParaRPr lang="en-US" altLang="zh-TW">
              <a:solidFill>
                <a:prstClr val="black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2F468330-3073-3BDD-8181-150C63137E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1" y="193160"/>
            <a:ext cx="7946571" cy="4418019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筆跡 11">
                <a:extLst>
                  <a:ext uri="{FF2B5EF4-FFF2-40B4-BE49-F238E27FC236}">
                    <a16:creationId xmlns:a16="http://schemas.microsoft.com/office/drawing/2014/main" id="{05A8813E-78B8-EA63-D8D8-DEDE3284F918}"/>
                  </a:ext>
                </a:extLst>
              </p14:cNvPr>
              <p14:cNvContentPartPr/>
              <p14:nvPr/>
            </p14:nvContentPartPr>
            <p14:xfrm>
              <a:off x="407297" y="1521274"/>
              <a:ext cx="7839720" cy="24840"/>
            </p14:xfrm>
          </p:contentPart>
        </mc:Choice>
        <mc:Fallback xmlns="">
          <p:pic>
            <p:nvPicPr>
              <p:cNvPr id="12" name="筆跡 11">
                <a:extLst>
                  <a:ext uri="{FF2B5EF4-FFF2-40B4-BE49-F238E27FC236}">
                    <a16:creationId xmlns:a16="http://schemas.microsoft.com/office/drawing/2014/main" id="{05A8813E-78B8-EA63-D8D8-DEDE3284F91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3297" y="1413634"/>
                <a:ext cx="7947360" cy="24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5" name="筆跡 24">
                <a:extLst>
                  <a:ext uri="{FF2B5EF4-FFF2-40B4-BE49-F238E27FC236}">
                    <a16:creationId xmlns:a16="http://schemas.microsoft.com/office/drawing/2014/main" id="{0B5F5AF0-2402-A0A3-C0CD-61C227377986}"/>
                  </a:ext>
                </a:extLst>
              </p14:cNvPr>
              <p14:cNvContentPartPr/>
              <p14:nvPr/>
            </p14:nvContentPartPr>
            <p14:xfrm>
              <a:off x="418817" y="3251794"/>
              <a:ext cx="7954920" cy="58320"/>
            </p14:xfrm>
          </p:contentPart>
        </mc:Choice>
        <mc:Fallback xmlns="">
          <p:pic>
            <p:nvPicPr>
              <p:cNvPr id="25" name="筆跡 24">
                <a:extLst>
                  <a:ext uri="{FF2B5EF4-FFF2-40B4-BE49-F238E27FC236}">
                    <a16:creationId xmlns:a16="http://schemas.microsoft.com/office/drawing/2014/main" id="{0B5F5AF0-2402-A0A3-C0CD-61C22737798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4817" y="3143794"/>
                <a:ext cx="8062560" cy="273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6" name="筆跡 25">
                <a:extLst>
                  <a:ext uri="{FF2B5EF4-FFF2-40B4-BE49-F238E27FC236}">
                    <a16:creationId xmlns:a16="http://schemas.microsoft.com/office/drawing/2014/main" id="{17A372B8-184C-EBBB-A301-650E216C839F}"/>
                  </a:ext>
                </a:extLst>
              </p14:cNvPr>
              <p14:cNvContentPartPr/>
              <p14:nvPr/>
            </p14:nvContentPartPr>
            <p14:xfrm>
              <a:off x="391457" y="3832114"/>
              <a:ext cx="7067520" cy="13680"/>
            </p14:xfrm>
          </p:contentPart>
        </mc:Choice>
        <mc:Fallback xmlns="">
          <p:pic>
            <p:nvPicPr>
              <p:cNvPr id="26" name="筆跡 25">
                <a:extLst>
                  <a:ext uri="{FF2B5EF4-FFF2-40B4-BE49-F238E27FC236}">
                    <a16:creationId xmlns:a16="http://schemas.microsoft.com/office/drawing/2014/main" id="{17A372B8-184C-EBBB-A301-650E216C839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7457" y="3724114"/>
                <a:ext cx="7175160" cy="229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078547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2PSBATCH" val="latex --interaction=nonstopmode $(base).tex; dvips -D $(res) -E -o $(base).ps $(base).dvi"/>
  <p:tag name="USEAMSFONTS" val="False"/>
  <p:tag name="USEBOLDAMS" val="False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2"/>
  <p:tag name="DEFAULTFONTSIZE" val="10"/>
  <p:tag name="DEFAULTWIDTH" val="348"/>
  <p:tag name="DEFAULTHEIGHT" val="364"/>
  <p:tag name="FIRSTPHCHENG@8KFGPITW1D8ACMFP" val="2494"/>
  <p:tag name="PREAMBLE" val="\documentclass{article}&#10;\pagestyle{empty}&#10;\usepackage{xspace,amssymb,amsfonts,amsmath}&#10;\usepackage{color}&#10;\usepackage{TeX4PPT}&#10;"/>
  <p:tag name="MAGPC" val="200"/>
  <p:tag name="FONTSIZE" val="10"/>
  <p:tag name="DEFAULTDISPLAYSOURCE" val="\documentclass{slides}\pagestyle{empty}&#10;\begin{document}&#10;&#10;\end{document}&#10;"/>
  <p:tag name="EMBEDFONTS" val="0"/>
  <p:tag name="FIRSTPHCHENG@PCFYIIGQOSGQY5H8" val="4160"/>
  <p:tag name="FIRSTPHCHENG@PCFZWY04OWLOY5H8" val="4511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預設簡報設計">
      <a:majorFont>
        <a:latin typeface="Arial"/>
        <a:ea typeface="PMingLiU"/>
        <a:cs typeface=""/>
      </a:majorFont>
      <a:minorFont>
        <a:latin typeface="Arial"/>
        <a:ea typeface="PMingLiU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PMingLiU" pitchFamily="18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龍騰四海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龍騰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龍騰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預設簡報設計">
  <a:themeElements>
    <a:clrScheme name="灰階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000">
            <a:solidFill>
              <a:srgbClr val="FF0000"/>
            </a:solidFill>
          </a:defRPr>
        </a:defPPr>
      </a:lstStyle>
    </a:tx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預設簡報設計">
  <a:themeElements>
    <a:clrScheme name="灰階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預設簡報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新細明體" pitchFamily="18" charset="-12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000">
            <a:solidFill>
              <a:srgbClr val="FF0000"/>
            </a:solidFill>
          </a:defRPr>
        </a:defPPr>
      </a:lstStyle>
    </a:tx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165538</TotalTime>
  <Words>999</Words>
  <Application>Microsoft Macintosh PowerPoint</Application>
  <PresentationFormat>如螢幕大小 (16:9)</PresentationFormat>
  <Paragraphs>117</Paragraphs>
  <Slides>16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4</vt:i4>
      </vt:variant>
      <vt:variant>
        <vt:lpstr>投影片標題</vt:lpstr>
      </vt:variant>
      <vt:variant>
        <vt:i4>16</vt:i4>
      </vt:variant>
    </vt:vector>
  </HeadingPairs>
  <TitlesOfParts>
    <vt:vector size="31" baseType="lpstr">
      <vt:lpstr>Arial Unicode MS</vt:lpstr>
      <vt:lpstr>Arial</vt:lpstr>
      <vt:lpstr>Arial Rounded MT Bold</vt:lpstr>
      <vt:lpstr>Cambria</vt:lpstr>
      <vt:lpstr>Cambria Math</vt:lpstr>
      <vt:lpstr>Maiandra GD</vt:lpstr>
      <vt:lpstr>Monotype Corsiva</vt:lpstr>
      <vt:lpstr>Rage Italic</vt:lpstr>
      <vt:lpstr>Times New Roman</vt:lpstr>
      <vt:lpstr>Wingdings</vt:lpstr>
      <vt:lpstr>Wingdings 2</vt:lpstr>
      <vt:lpstr>預設簡報設計</vt:lpstr>
      <vt:lpstr>龍騰四海</vt:lpstr>
      <vt:lpstr>1_預設簡報設計</vt:lpstr>
      <vt:lpstr>3_預設簡報設計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Academia Sinica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Svetlana</dc:creator>
  <cp:lastModifiedBy>Microsoft Office User</cp:lastModifiedBy>
  <cp:revision>2420</cp:revision>
  <cp:lastPrinted>2023-05-26T22:45:44Z</cp:lastPrinted>
  <dcterms:created xsi:type="dcterms:W3CDTF">2003-12-08T15:21:47Z</dcterms:created>
  <dcterms:modified xsi:type="dcterms:W3CDTF">2024-05-26T12:50:34Z</dcterms:modified>
</cp:coreProperties>
</file>