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60" r:id="rId1"/>
    <p:sldMasterId id="2147483685" r:id="rId2"/>
  </p:sldMasterIdLst>
  <p:notesMasterIdLst>
    <p:notesMasterId r:id="rId30"/>
  </p:notesMasterIdLst>
  <p:handoutMasterIdLst>
    <p:handoutMasterId r:id="rId31"/>
  </p:handoutMasterIdLst>
  <p:sldIdLst>
    <p:sldId id="293" r:id="rId3"/>
    <p:sldId id="398" r:id="rId4"/>
    <p:sldId id="517" r:id="rId5"/>
    <p:sldId id="519" r:id="rId6"/>
    <p:sldId id="466" r:id="rId7"/>
    <p:sldId id="520" r:id="rId8"/>
    <p:sldId id="521" r:id="rId9"/>
    <p:sldId id="535" r:id="rId10"/>
    <p:sldId id="522" r:id="rId11"/>
    <p:sldId id="524" r:id="rId12"/>
    <p:sldId id="525" r:id="rId13"/>
    <p:sldId id="530" r:id="rId14"/>
    <p:sldId id="534" r:id="rId15"/>
    <p:sldId id="527" r:id="rId16"/>
    <p:sldId id="533" r:id="rId17"/>
    <p:sldId id="532" r:id="rId18"/>
    <p:sldId id="531" r:id="rId19"/>
    <p:sldId id="334" r:id="rId20"/>
    <p:sldId id="493" r:id="rId21"/>
    <p:sldId id="414" r:id="rId22"/>
    <p:sldId id="523" r:id="rId23"/>
    <p:sldId id="476" r:id="rId24"/>
    <p:sldId id="475" r:id="rId25"/>
    <p:sldId id="424" r:id="rId26"/>
    <p:sldId id="459" r:id="rId27"/>
    <p:sldId id="495" r:id="rId28"/>
    <p:sldId id="494" r:id="rId29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00FF"/>
    <a:srgbClr val="0033CC"/>
    <a:srgbClr val="FF40FF"/>
    <a:srgbClr val="0F7F11"/>
    <a:srgbClr val="FF0906"/>
    <a:srgbClr val="000000"/>
    <a:srgbClr val="D0673F"/>
    <a:srgbClr val="EFEFEF"/>
    <a:srgbClr val="E6E6E6"/>
    <a:srgbClr val="53F1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29" autoAdjust="0"/>
    <p:restoredTop sz="93571" autoAdjust="0"/>
  </p:normalViewPr>
  <p:slideViewPr>
    <p:cSldViewPr>
      <p:cViewPr>
        <p:scale>
          <a:sx n="132" d="100"/>
          <a:sy n="132" d="100"/>
        </p:scale>
        <p:origin x="648" y="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912443-7D2A-A64E-81E3-20ABF60EF877}" type="datetime1">
              <a:rPr lang="it-IT" smtClean="0"/>
              <a:t>04/07/24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A3626B-3D9E-1D41-A399-39BE35768FC9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175326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BAA4C1-5694-2046-AF6B-8D3868F64B95}" type="datetime1">
              <a:rPr lang="it-IT" smtClean="0"/>
              <a:t>04/07/24</a:t>
            </a:fld>
            <a:endParaRPr lang="en-US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4A1D24-F4E0-467E-BDF4-DE8B3B3F6ABE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11520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108957/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A1D24-F4E0-467E-BDF4-DE8B3B3F6ABE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7628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which will receive from now</a:t>
            </a: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on a much lower dose than before.  </a:t>
            </a: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4A1D24-F4E0-467E-BDF4-DE8B3B3F6ABE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4808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4A1D24-F4E0-467E-BDF4-DE8B3B3F6ABE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7490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latin typeface="Garamond" panose="02020404030301010803" pitchFamily="18" charset="0"/>
              </a:rPr>
              <a:t>So far LHC has delivered 5% of the total planned integrated luminosity. By the end of RUN3, it will be double</a:t>
            </a:r>
          </a:p>
          <a:p>
            <a:r>
              <a:rPr lang="en-GB" sz="1200" b="1" dirty="0">
                <a:solidFill>
                  <a:srgbClr val="0033CC"/>
                </a:solidFill>
                <a:latin typeface="Garamond" panose="02020404030301010803" pitchFamily="18" charset="0"/>
              </a:rPr>
              <a:t>Major HL – LHC challenges </a:t>
            </a:r>
            <a:r>
              <a:rPr lang="en-GB" sz="1200" b="1" dirty="0" err="1">
                <a:solidFill>
                  <a:srgbClr val="0033CC"/>
                </a:solidFill>
                <a:latin typeface="Garamond" panose="02020404030301010803" pitchFamily="18" charset="0"/>
              </a:rPr>
              <a:t>wrt</a:t>
            </a:r>
            <a:r>
              <a:rPr lang="en-GB" sz="1200" b="1" dirty="0">
                <a:solidFill>
                  <a:srgbClr val="0033CC"/>
                </a:solidFill>
                <a:latin typeface="Garamond" panose="02020404030301010803" pitchFamily="18" charset="0"/>
              </a:rPr>
              <a:t>. LHC: </a:t>
            </a:r>
          </a:p>
          <a:p>
            <a:pPr marL="171450" indent="-171450">
              <a:buFont typeface="Wingdings" pitchFamily="2" charset="2"/>
              <a:buChar char="Ø"/>
            </a:pPr>
            <a:r>
              <a:rPr lang="en-GB" sz="1200" dirty="0">
                <a:latin typeface="Garamond" panose="02020404030301010803" pitchFamily="18" charset="0"/>
              </a:rPr>
              <a:t>The insta</a:t>
            </a:r>
            <a:r>
              <a:rPr lang="en-GB" sz="1200" b="1" dirty="0">
                <a:latin typeface="Garamond" panose="02020404030301010803" pitchFamily="18" charset="0"/>
              </a:rPr>
              <a:t>ntaneous luminosity </a:t>
            </a:r>
            <a:r>
              <a:rPr lang="en-GB" sz="1200" dirty="0">
                <a:latin typeface="Garamond" panose="02020404030301010803" pitchFamily="18" charset="0"/>
              </a:rPr>
              <a:t>will increase of a </a:t>
            </a:r>
            <a:r>
              <a:rPr lang="en-GB" sz="1200" b="1" dirty="0">
                <a:latin typeface="Garamond" panose="02020404030301010803" pitchFamily="18" charset="0"/>
              </a:rPr>
              <a:t>factor 3-4  </a:t>
            </a:r>
          </a:p>
          <a:p>
            <a:pPr marL="171450" indent="-171450">
              <a:buFont typeface="Wingdings" pitchFamily="2" charset="2"/>
              <a:buChar char="Ø"/>
            </a:pPr>
            <a:r>
              <a:rPr lang="en-GB" sz="1200" b="1" dirty="0">
                <a:latin typeface="Garamond" panose="02020404030301010803" pitchFamily="18" charset="0"/>
              </a:rPr>
              <a:t> The Pile-Up (PU) </a:t>
            </a:r>
            <a:r>
              <a:rPr lang="en-GB" sz="1200" dirty="0">
                <a:latin typeface="Garamond" panose="02020404030301010803" pitchFamily="18" charset="0"/>
              </a:rPr>
              <a:t>(interaction proton – proton collisions in each Bunch Crossing) </a:t>
            </a:r>
            <a:r>
              <a:rPr lang="en-GB" sz="1200" b="1" dirty="0">
                <a:latin typeface="Garamond" panose="02020404030301010803" pitchFamily="18" charset="0"/>
              </a:rPr>
              <a:t>up to 5 times </a:t>
            </a:r>
            <a:endParaRPr lang="en-GB" sz="1200" dirty="0">
              <a:latin typeface="Garamond" panose="02020404030301010803" pitchFamily="18" charset="0"/>
            </a:endParaRPr>
          </a:p>
          <a:p>
            <a:pPr marL="171450" indent="-171450">
              <a:buFont typeface="Wingdings" pitchFamily="2" charset="2"/>
              <a:buChar char="Ø"/>
            </a:pPr>
            <a:r>
              <a:rPr lang="en-GB" sz="1200" b="1" dirty="0">
                <a:latin typeface="Garamond" panose="02020404030301010803" pitchFamily="18" charset="0"/>
              </a:rPr>
              <a:t> The integrated luminosity up to 10 times   </a:t>
            </a:r>
          </a:p>
          <a:p>
            <a:pPr marL="171450" indent="-171450">
              <a:buFont typeface="Wingdings" pitchFamily="2" charset="2"/>
              <a:buChar char="Ø"/>
            </a:pPr>
            <a:r>
              <a:rPr lang="en-GB" sz="1200" dirty="0">
                <a:latin typeface="Garamond" panose="02020404030301010803" pitchFamily="18" charset="0"/>
              </a:rPr>
              <a:t>higher rates and radiation doses (radiation damage of detector and electronics components) </a:t>
            </a:r>
            <a:endParaRPr lang="en-GB" sz="1200" dirty="0">
              <a:highlight>
                <a:srgbClr val="FFFF00"/>
              </a:highlight>
              <a:latin typeface="Garamond" panose="02020404030301010803" pitchFamily="18" charset="0"/>
            </a:endParaRPr>
          </a:p>
          <a:p>
            <a:r>
              <a:rPr lang="en-GB" dirty="0"/>
              <a:t> 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4A1D24-F4E0-467E-BDF4-DE8B3B3F6ABE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0025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4A1D24-F4E0-467E-BDF4-DE8B3B3F6ABE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5605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4A1D24-F4E0-467E-BDF4-DE8B3B3F6ABE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4810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4A1D24-F4E0-467E-BDF4-DE8B3B3F6ABE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1106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05750" indent="-285750">
              <a:buClr>
                <a:srgbClr val="0F7F11"/>
              </a:buClr>
              <a:buFont typeface="Wingdings" pitchFamily="2" charset="2"/>
              <a:buChar char="ü"/>
            </a:pPr>
            <a:r>
              <a:rPr lang="en-GB" sz="1200" dirty="0"/>
              <a:t>Maintenance and repair activities </a:t>
            </a:r>
          </a:p>
          <a:p>
            <a:pPr marL="105750" indent="-285750">
              <a:buClr>
                <a:srgbClr val="0F7F11"/>
              </a:buClr>
              <a:buFont typeface="Wingdings" pitchFamily="2" charset="2"/>
              <a:buChar char="ü"/>
            </a:pPr>
            <a:r>
              <a:rPr lang="en-GB" sz="1200" dirty="0"/>
              <a:t>Hardware interventions to improve detector performance at HL-LHC (anticipating some work needed after LS3) </a:t>
            </a:r>
          </a:p>
          <a:p>
            <a:pPr marL="105750" indent="-285750">
              <a:buClr>
                <a:srgbClr val="0F7F11"/>
              </a:buClr>
              <a:buFont typeface="Wingdings" pitchFamily="2" charset="2"/>
              <a:buChar char="ü"/>
            </a:pPr>
            <a:r>
              <a:rPr lang="en-GB" sz="1200" dirty="0"/>
              <a:t>Installation of Muon and BRIL demonstrators </a:t>
            </a:r>
          </a:p>
          <a:p>
            <a:pPr marL="105750" indent="-285750">
              <a:buClr>
                <a:srgbClr val="0F7F11"/>
              </a:buClr>
              <a:buFont typeface="Wingdings" pitchFamily="2" charset="2"/>
              <a:buChar char="ü"/>
            </a:pPr>
            <a:r>
              <a:rPr lang="en-GB" sz="1200" dirty="0"/>
              <a:t>CMS detector re-commissioned with comic muons, pilot beam, splashes and collisions  </a:t>
            </a:r>
          </a:p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4A1D24-F4E0-467E-BDF4-DE8B3B3F6ABE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1106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05750" indent="-285750">
              <a:buClr>
                <a:srgbClr val="0F7F11"/>
              </a:buClr>
              <a:buFont typeface="Wingdings" pitchFamily="2" charset="2"/>
              <a:buChar char="ü"/>
            </a:pPr>
            <a:r>
              <a:rPr lang="en-GB" sz="1200" dirty="0"/>
              <a:t>Maintenance and repair activities </a:t>
            </a:r>
          </a:p>
          <a:p>
            <a:pPr marL="105750" indent="-285750">
              <a:buClr>
                <a:srgbClr val="0F7F11"/>
              </a:buClr>
              <a:buFont typeface="Wingdings" pitchFamily="2" charset="2"/>
              <a:buChar char="ü"/>
            </a:pPr>
            <a:r>
              <a:rPr lang="en-GB" sz="1200" dirty="0"/>
              <a:t>Hardware interventions to improve detector performance at HL-LHC (anticipating some work needed after LS3) </a:t>
            </a:r>
          </a:p>
          <a:p>
            <a:pPr marL="105750" indent="-285750">
              <a:buClr>
                <a:srgbClr val="0F7F11"/>
              </a:buClr>
              <a:buFont typeface="Wingdings" pitchFamily="2" charset="2"/>
              <a:buChar char="ü"/>
            </a:pPr>
            <a:r>
              <a:rPr lang="en-GB" sz="1200" dirty="0"/>
              <a:t>Installation of Muon and BRIL demonstrators </a:t>
            </a:r>
          </a:p>
          <a:p>
            <a:pPr marL="105750" indent="-285750">
              <a:buClr>
                <a:srgbClr val="0F7F11"/>
              </a:buClr>
              <a:buFont typeface="Wingdings" pitchFamily="2" charset="2"/>
              <a:buChar char="ü"/>
            </a:pPr>
            <a:r>
              <a:rPr lang="en-GB" sz="1200" dirty="0"/>
              <a:t>CMS detector re-commissioned with comic muons, pilot beam, splashes and collisions  </a:t>
            </a:r>
          </a:p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4A1D24-F4E0-467E-BDF4-DE8B3B3F6ABE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6213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•DT : 98.57 %</a:t>
            </a:r>
          </a:p>
          <a:p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•CSC : ~ 99 %</a:t>
            </a:r>
          </a:p>
          <a:p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•RPC : ~ 83%</a:t>
            </a:r>
          </a:p>
          <a:p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    - Barrel : ~ 69%</a:t>
            </a:r>
          </a:p>
          <a:p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    - Endcap : ~ 99%</a:t>
            </a:r>
          </a:p>
          <a:p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•GEM : ~92%</a:t>
            </a:r>
          </a:p>
          <a:p>
            <a:endParaRPr lang="en-GB" dirty="0"/>
          </a:p>
          <a:p>
            <a:r>
              <a:rPr lang="it-IT" dirty="0">
                <a:effectLst/>
                <a:latin typeface="Helvetica" pitchFamily="2" charset="0"/>
              </a:rPr>
              <a:t>For 2024</a:t>
            </a:r>
          </a:p>
          <a:p>
            <a:r>
              <a:rPr lang="it-IT" dirty="0">
                <a:effectLst/>
                <a:latin typeface="Helvetica" pitchFamily="2" charset="0"/>
              </a:rPr>
              <a:t>Lumi </a:t>
            </a:r>
            <a:r>
              <a:rPr lang="it-IT" dirty="0" err="1">
                <a:effectLst/>
                <a:latin typeface="Helvetica" pitchFamily="2" charset="0"/>
              </a:rPr>
              <a:t>loss</a:t>
            </a:r>
            <a:r>
              <a:rPr lang="it-IT" dirty="0">
                <a:effectLst/>
                <a:latin typeface="Helvetica" pitchFamily="2" charset="0"/>
              </a:rPr>
              <a:t> </a:t>
            </a:r>
          </a:p>
          <a:p>
            <a:r>
              <a:rPr lang="it-IT" dirty="0">
                <a:effectLst/>
                <a:latin typeface="Helvetica" pitchFamily="2" charset="0"/>
              </a:rPr>
              <a:t>CSC 3.9 % </a:t>
            </a:r>
            <a:r>
              <a:rPr lang="it-IT" dirty="0" err="1">
                <a:effectLst/>
                <a:latin typeface="Helvetica" pitchFamily="2" charset="0"/>
              </a:rPr>
              <a:t>rest</a:t>
            </a:r>
            <a:r>
              <a:rPr lang="it-IT" dirty="0">
                <a:effectLst/>
                <a:latin typeface="Helvetica" pitchFamily="2" charset="0"/>
              </a:rPr>
              <a:t> </a:t>
            </a:r>
            <a:r>
              <a:rPr lang="it-IT" dirty="0" err="1">
                <a:effectLst/>
                <a:latin typeface="Helvetica" pitchFamily="2" charset="0"/>
              </a:rPr>
              <a:t>negligible</a:t>
            </a:r>
            <a:endParaRPr lang="it-IT" dirty="0">
              <a:effectLst/>
              <a:latin typeface="Helvetica" pitchFamily="2" charset="0"/>
            </a:endParaRPr>
          </a:p>
          <a:p>
            <a:endParaRPr lang="it-IT" dirty="0">
              <a:effectLst/>
              <a:latin typeface="Helvetica" pitchFamily="2" charset="0"/>
            </a:endParaRPr>
          </a:p>
          <a:p>
            <a:r>
              <a:rPr lang="it-IT" dirty="0">
                <a:effectLst/>
                <a:latin typeface="Helvetica" pitchFamily="2" charset="0"/>
              </a:rPr>
              <a:t>For Run3 </a:t>
            </a:r>
          </a:p>
          <a:p>
            <a:r>
              <a:rPr lang="it-IT" dirty="0">
                <a:effectLst/>
                <a:latin typeface="Helvetica" pitchFamily="2" charset="0"/>
              </a:rPr>
              <a:t>CSC 1.7%</a:t>
            </a:r>
          </a:p>
          <a:p>
            <a:r>
              <a:rPr lang="it-IT" dirty="0">
                <a:effectLst/>
                <a:latin typeface="Helvetica" pitchFamily="2" charset="0"/>
              </a:rPr>
              <a:t>GEM 1.0%</a:t>
            </a:r>
          </a:p>
          <a:p>
            <a:r>
              <a:rPr lang="it-IT" dirty="0">
                <a:effectLst/>
                <a:latin typeface="Helvetica" pitchFamily="2" charset="0"/>
              </a:rPr>
              <a:t>DT and RPC </a:t>
            </a:r>
            <a:r>
              <a:rPr lang="it-IT" dirty="0" err="1">
                <a:effectLst/>
                <a:latin typeface="Helvetica" pitchFamily="2" charset="0"/>
              </a:rPr>
              <a:t>negligible</a:t>
            </a:r>
            <a:endParaRPr lang="it-IT" dirty="0">
              <a:effectLst/>
              <a:latin typeface="Helvetica" pitchFamily="2" charset="0"/>
            </a:endParaRPr>
          </a:p>
          <a:p>
            <a:r>
              <a:rPr lang="it-IT" dirty="0">
                <a:effectLst/>
                <a:latin typeface="Helvetica" pitchFamily="2" charset="0"/>
              </a:rPr>
              <a:t> </a:t>
            </a:r>
          </a:p>
          <a:p>
            <a:r>
              <a:rPr lang="en-GB" dirty="0"/>
              <a:t> </a:t>
            </a:r>
            <a:r>
              <a:rPr lang="it-IT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The </a:t>
            </a:r>
            <a:r>
              <a:rPr lang="it-IT" b="0" i="0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VTRx</a:t>
            </a:r>
            <a:r>
              <a:rPr lang="it-IT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it-IT" b="0" i="0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photodiode</a:t>
            </a:r>
            <a:r>
              <a:rPr lang="it-IT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it-IT" b="0" i="0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outgassing</a:t>
            </a:r>
            <a:r>
              <a:rPr lang="it-IT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it-IT" b="0" i="0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is</a:t>
            </a:r>
            <a:r>
              <a:rPr lang="it-IT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it-IT" b="0" i="0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causing</a:t>
            </a:r>
            <a:r>
              <a:rPr lang="it-IT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it-IT" b="0" i="0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damage</a:t>
            </a:r>
            <a:r>
              <a:rPr lang="it-IT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in the optical connection so </a:t>
            </a:r>
            <a:r>
              <a:rPr lang="it-IT" b="0" i="0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these</a:t>
            </a:r>
            <a:r>
              <a:rPr lang="it-IT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it-IT" b="0" i="0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channels</a:t>
            </a:r>
            <a:r>
              <a:rPr lang="it-IT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are dead and </a:t>
            </a:r>
            <a:r>
              <a:rPr lang="it-IT" b="0" i="0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we</a:t>
            </a:r>
            <a:r>
              <a:rPr lang="it-IT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it-IT" b="0" i="0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will</a:t>
            </a:r>
            <a:r>
              <a:rPr lang="it-IT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it-IT" b="0" i="0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not</a:t>
            </a:r>
            <a:r>
              <a:rPr lang="it-IT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be </a:t>
            </a:r>
            <a:r>
              <a:rPr lang="it-IT" b="0" i="0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able</a:t>
            </a:r>
            <a:r>
              <a:rPr lang="it-IT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to fix </a:t>
            </a:r>
            <a:r>
              <a:rPr lang="it-IT" b="0" i="0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until</a:t>
            </a:r>
            <a:r>
              <a:rPr lang="it-IT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LS3</a:t>
            </a:r>
          </a:p>
          <a:p>
            <a:r>
              <a:rPr lang="it-IT" b="0" i="0" u="none" strike="noStrike" dirty="0" err="1">
                <a:solidFill>
                  <a:srgbClr val="000000"/>
                </a:solidFill>
                <a:effectLst/>
                <a:latin typeface="Helvetica" pitchFamily="2" charset="0"/>
              </a:rPr>
              <a:t>There</a:t>
            </a:r>
            <a:r>
              <a:rPr lang="it-IT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 </a:t>
            </a:r>
            <a:r>
              <a:rPr lang="it-IT" b="0" i="0" u="none" strike="noStrike" dirty="0" err="1">
                <a:solidFill>
                  <a:srgbClr val="000000"/>
                </a:solidFill>
                <a:effectLst/>
                <a:latin typeface="Helvetica" pitchFamily="2" charset="0"/>
              </a:rPr>
              <a:t>is</a:t>
            </a:r>
            <a:r>
              <a:rPr lang="it-IT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 a </a:t>
            </a:r>
            <a:r>
              <a:rPr lang="it-IT" b="0" i="0" u="none" strike="noStrike" dirty="0" err="1">
                <a:solidFill>
                  <a:srgbClr val="000000"/>
                </a:solidFill>
                <a:effectLst/>
                <a:latin typeface="Helvetica" pitchFamily="2" charset="0"/>
              </a:rPr>
              <a:t>nice</a:t>
            </a:r>
            <a:r>
              <a:rPr lang="it-IT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 </a:t>
            </a:r>
            <a:r>
              <a:rPr lang="it-IT" b="0" i="0" u="none" strike="noStrike" dirty="0" err="1">
                <a:solidFill>
                  <a:srgbClr val="000000"/>
                </a:solidFill>
                <a:effectLst/>
                <a:latin typeface="Helvetica" pitchFamily="2" charset="0"/>
              </a:rPr>
              <a:t>explanation</a:t>
            </a:r>
            <a:r>
              <a:rPr lang="it-IT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 of the VTRX </a:t>
            </a:r>
            <a:r>
              <a:rPr lang="it-IT" b="0" i="0" u="none" strike="noStrike" dirty="0" err="1">
                <a:solidFill>
                  <a:srgbClr val="000000"/>
                </a:solidFill>
                <a:effectLst/>
                <a:latin typeface="Helvetica" pitchFamily="2" charset="0"/>
              </a:rPr>
              <a:t>problem</a:t>
            </a:r>
            <a:r>
              <a:rPr lang="it-IT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/</a:t>
            </a:r>
            <a:r>
              <a:rPr lang="it-IT" b="0" i="0" u="none" strike="noStrike" dirty="0" err="1">
                <a:solidFill>
                  <a:srgbClr val="000000"/>
                </a:solidFill>
                <a:effectLst/>
                <a:latin typeface="Helvetica" pitchFamily="2" charset="0"/>
              </a:rPr>
              <a:t>solution</a:t>
            </a:r>
            <a:r>
              <a:rPr lang="it-IT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 in the </a:t>
            </a:r>
            <a:r>
              <a:rPr lang="it-IT" b="0" i="0" u="none" strike="noStrike" dirty="0" err="1">
                <a:solidFill>
                  <a:srgbClr val="000000"/>
                </a:solidFill>
                <a:effectLst/>
                <a:latin typeface="Helvetica" pitchFamily="2" charset="0"/>
              </a:rPr>
              <a:t>May</a:t>
            </a:r>
            <a:r>
              <a:rPr lang="it-IT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 2022 EP seminar by Brendan </a:t>
            </a:r>
            <a:r>
              <a:rPr lang="it-IT" b="0" i="0" u="none" strike="noStrike" dirty="0" err="1">
                <a:solidFill>
                  <a:srgbClr val="000000"/>
                </a:solidFill>
                <a:effectLst/>
                <a:latin typeface="Helvetica" pitchFamily="2" charset="0"/>
              </a:rPr>
              <a:t>Regnery</a:t>
            </a:r>
            <a:r>
              <a:rPr lang="it-IT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:  </a:t>
            </a:r>
            <a:r>
              <a:rPr lang="it-IT" b="0" i="0" dirty="0">
                <a:effectLst/>
                <a:latin typeface="Helvetica" pitchFamily="2" charset="0"/>
                <a:hlinkClick r:id="rId3"/>
              </a:rPr>
              <a:t>https://indico.cern.ch/event/1108957/</a:t>
            </a:r>
            <a:r>
              <a:rPr lang="it-IT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</a:p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4A1D24-F4E0-467E-BDF4-DE8B3B3F6ABE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511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…. making  the best out of DT spatial resolution and RPC time resolution </a:t>
            </a:r>
          </a:p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RPC timing used to assign the bunch-crossing of DT segments without 8 fired layers </a:t>
            </a: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4A1D24-F4E0-467E-BDF4-DE8B3B3F6ABE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7185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which will receive from now</a:t>
            </a: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on a much lower dose than before.  </a:t>
            </a:r>
          </a:p>
          <a:p>
            <a:r>
              <a:rPr lang="en-GB" sz="1400" i="1" dirty="0">
                <a:latin typeface="Calibri" panose="020F0502020204030204" pitchFamily="34" charset="0"/>
                <a:cs typeface="Calibri" panose="020F0502020204030204" pitchFamily="34" charset="0"/>
              </a:rPr>
              <a:t>240 tons of additional shielding material:  </a:t>
            </a:r>
          </a:p>
          <a:p>
            <a:pPr lvl="1"/>
            <a:r>
              <a:rPr lang="en-GB" sz="1400" i="1" dirty="0">
                <a:latin typeface="Calibri" panose="020F0502020204030204" pitchFamily="34" charset="0"/>
                <a:cs typeface="Calibri" panose="020F0502020204030204" pitchFamily="34" charset="0"/>
              </a:rPr>
              <a:t>90% Concrete</a:t>
            </a:r>
          </a:p>
          <a:p>
            <a:pPr lvl="1"/>
            <a:r>
              <a:rPr lang="en-GB" sz="1400" i="1" dirty="0">
                <a:latin typeface="Calibri" panose="020F0502020204030204" pitchFamily="34" charset="0"/>
                <a:cs typeface="Calibri" panose="020F0502020204030204" pitchFamily="34" charset="0"/>
              </a:rPr>
              <a:t>10% Steel</a:t>
            </a: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4A1D24-F4E0-467E-BDF4-DE8B3B3F6ABE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8576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06E05-07D3-0B44-90F5-84FFD33EC358}" type="datetime1">
              <a:rPr lang="it-IT" smtClean="0"/>
              <a:t>04/07/24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G. Pugliese</a:t>
            </a: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56F27-1915-4037-976A-7F8E0BFC7CC4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FD2FC-DF1E-5F48-9BCA-605067361C10}" type="datetime1">
              <a:rPr lang="it-IT" smtClean="0"/>
              <a:t>04/07/24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G. Pugliese</a:t>
            </a: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56F27-1915-4037-976A-7F8E0BFC7CC4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0211E-2C60-5541-9366-D04FA7DEE569}" type="datetime1">
              <a:rPr lang="it-IT" smtClean="0"/>
              <a:t>04/07/24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G. Pugliese</a:t>
            </a: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56F27-1915-4037-976A-7F8E0BFC7CC4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Click to edit Master subtitle style</a:t>
            </a:r>
            <a:endParaRPr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768B7-95A7-4A40-97C1-939984ABA585}" type="datetime1">
              <a:rPr lang="it-IT" smtClean="0"/>
              <a:t>04/07/24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458" y="6520259"/>
            <a:ext cx="484094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G. Pugliese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it-IT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3FB7D-F5B8-EA4F-8F9A-5145DE4276E6}" type="datetime1">
              <a:rPr lang="it-IT" smtClean="0"/>
              <a:t>04/07/24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458" y="6520259"/>
            <a:ext cx="484094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G. Pugliese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‹N›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it-IT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FA335-A252-DF44-9C0B-12A41B4A8A08}" type="datetime1">
              <a:rPr lang="it-IT" smtClean="0"/>
              <a:t>04/07/24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458" y="6520259"/>
            <a:ext cx="484094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G. Pugliese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it-IT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AF6FB-9C6A-1645-9923-08BBBAD0F666}" type="datetime1">
              <a:rPr lang="it-IT" smtClean="0"/>
              <a:t>04/07/24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64458" y="6520259"/>
            <a:ext cx="484094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G. Pugliese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it-IT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05E07-0DCF-444C-AB2D-E043BD308348}" type="datetime1">
              <a:rPr lang="it-IT" smtClean="0"/>
              <a:t>04/07/24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64458" y="6520259"/>
            <a:ext cx="484094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G. Pugliese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1" y="0"/>
            <a:ext cx="7200800" cy="1008112"/>
          </a:xfrm>
        </p:spPr>
        <p:txBody>
          <a:bodyPr/>
          <a:lstStyle/>
          <a:p>
            <a:r>
              <a:rPr lang="it-IT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D9BC9-9A46-0F43-84B5-F3340AB16C34}" type="datetime1">
              <a:rPr lang="it-IT" smtClean="0"/>
              <a:t>04/07/24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4458" y="6520259"/>
            <a:ext cx="484094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G. Pugliese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B314D-6CDC-9A42-8424-CD54EF4BDA33}" type="datetime1">
              <a:rPr lang="it-IT" smtClean="0"/>
              <a:t>04/07/24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64458" y="6520259"/>
            <a:ext cx="484094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G. Pugliese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B9EA0-2AF1-964E-A6BC-920ECEF09DC2}" type="datetime1">
              <a:rPr lang="it-IT" smtClean="0"/>
              <a:t>04/07/24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G. Pugliese</a:t>
            </a: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56F27-1915-4037-976A-7F8E0BFC7CC4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it-IT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F8126-9F38-8144-8E15-FE9269E94BEC}" type="datetime1">
              <a:rPr lang="it-IT" smtClean="0"/>
              <a:t>04/07/24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64458" y="6520259"/>
            <a:ext cx="484094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G. Pugliese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it-IT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54041-596C-6642-9005-31DF99103A2C}" type="datetime1">
              <a:rPr lang="it-IT" smtClean="0"/>
              <a:t>04/07/24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64458" y="6520259"/>
            <a:ext cx="484094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G. Pugliese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‹N›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A6EC6-E84E-DE4A-A3BA-A40683522381}" type="datetime1">
              <a:rPr lang="it-IT" smtClean="0"/>
              <a:t>04/07/24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458" y="6520259"/>
            <a:ext cx="484094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G. Pugliese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it-IT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6F940-0D65-CD48-9D97-7BB0EE401F51}" type="datetime1">
              <a:rPr lang="it-IT" smtClean="0"/>
              <a:t>04/07/24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458" y="6520259"/>
            <a:ext cx="484094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G. Pugliese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>
            <a:spLocks noGrp="1"/>
          </p:cNvSpPr>
          <p:nvPr>
            <p:ph type="title"/>
          </p:nvPr>
        </p:nvSpPr>
        <p:spPr>
          <a:xfrm>
            <a:off x="552450" y="0"/>
            <a:ext cx="8042700" cy="724000"/>
          </a:xfrm>
          <a:prstGeom prst="rect">
            <a:avLst/>
          </a:prstGeom>
          <a:solidFill>
            <a:srgbClr val="FCE5CD"/>
          </a:solidFill>
        </p:spPr>
        <p:txBody>
          <a:bodyPr spcFirstLastPara="1" wrap="square" lIns="274300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body" idx="1"/>
          </p:nvPr>
        </p:nvSpPr>
        <p:spPr>
          <a:xfrm>
            <a:off x="214525" y="707800"/>
            <a:ext cx="8806500" cy="573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sldNum" idx="12"/>
          </p:nvPr>
        </p:nvSpPr>
        <p:spPr>
          <a:xfrm>
            <a:off x="8595300" y="6584200"/>
            <a:ext cx="548700" cy="274000"/>
          </a:xfrm>
          <a:prstGeom prst="rect">
            <a:avLst/>
          </a:prstGeom>
        </p:spPr>
        <p:txBody>
          <a:bodyPr spcFirstLastPara="1" wrap="square" lIns="91425" tIns="0" rIns="91425" bIns="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57380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F6309-F540-7E4A-9345-EA32EA019B97}" type="datetime1">
              <a:rPr lang="it-IT" smtClean="0"/>
              <a:t>04/07/24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G. Pugliese</a:t>
            </a: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56F27-1915-4037-976A-7F8E0BFC7CC4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8D65D-107A-2843-A1FF-03BF11773503}" type="datetime1">
              <a:rPr lang="it-IT" smtClean="0"/>
              <a:t>04/07/24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G. Pugliese</a:t>
            </a:r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56F27-1915-4037-976A-7F8E0BFC7CC4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C57D1-2454-E244-ADB0-37045F9641F9}" type="datetime1">
              <a:rPr lang="it-IT" smtClean="0"/>
              <a:t>04/07/24</a:t>
            </a:fld>
            <a:endParaRPr lang="en-US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G. Pugliese</a:t>
            </a:r>
            <a:endParaRPr lang="en-US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56F27-1915-4037-976A-7F8E0BFC7CC4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F6491-74A9-4545-86B3-8020A7E4EF0D}" type="datetime1">
              <a:rPr lang="it-IT" smtClean="0"/>
              <a:t>04/07/24</a:t>
            </a:fld>
            <a:endParaRPr lang="en-US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G. Pugliese</a:t>
            </a:r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56F27-1915-4037-976A-7F8E0BFC7CC4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50B7C-FD94-5240-90EF-4E115230B53B}" type="datetime1">
              <a:rPr lang="it-IT" smtClean="0"/>
              <a:t>04/07/24</a:t>
            </a:fld>
            <a:endParaRPr lang="en-US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G. Pugliese</a:t>
            </a:r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56F27-1915-4037-976A-7F8E0BFC7CC4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61CF3-D975-D042-8943-1604B2D1BF3A}" type="datetime1">
              <a:rPr lang="it-IT" smtClean="0"/>
              <a:t>04/07/24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G. Pugliese</a:t>
            </a:r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56F27-1915-4037-976A-7F8E0BFC7CC4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F2D6C-CE49-F247-AAA5-7A109D77B49B}" type="datetime1">
              <a:rPr lang="it-IT" smtClean="0"/>
              <a:t>04/07/24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G. Pugliese</a:t>
            </a:r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56F27-1915-4037-976A-7F8E0BFC7CC4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EDC066-A62C-F848-BB1F-284BC994DFD4}" type="datetime1">
              <a:rPr lang="it-IT" smtClean="0"/>
              <a:t>04/07/24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G. Pugliese</a:t>
            </a: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B56F27-1915-4037-976A-7F8E0BFC7CC4}" type="slidenum">
              <a:rPr lang="en-US" smtClean="0"/>
              <a:pPr/>
              <a:t>‹N›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59604" y="89511"/>
            <a:ext cx="7166367" cy="100811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it-IT" dirty="0"/>
              <a:t>Click to </a:t>
            </a:r>
            <a:r>
              <a:rPr lang="it-IT" dirty="0" err="1"/>
              <a:t>edit</a:t>
            </a:r>
            <a:r>
              <a:rPr lang="it-IT" dirty="0"/>
              <a:t> Master </a:t>
            </a:r>
            <a:r>
              <a:rPr lang="it-IT" dirty="0" err="1"/>
              <a:t>title</a:t>
            </a:r>
            <a:r>
              <a:rPr lang="it-IT" dirty="0"/>
              <a:t>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D2C507FB-FF9B-FC45-BC69-954E8B5E8B07}" type="datetime1">
              <a:rPr lang="it-IT" smtClean="0"/>
              <a:t>04/07/24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17904" y="6453336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fld id="{6BB56F27-1915-4037-976A-7F8E0BFC7CC4}" type="slidenum">
              <a:rPr lang="en-US" smtClean="0"/>
              <a:pPr/>
              <a:t>‹N›</a:t>
            </a:fld>
            <a:endParaRPr lang="en-US" dirty="0"/>
          </a:p>
        </p:txBody>
      </p:sp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15"/>
          <a:srcRect r="83582"/>
          <a:stretch>
            <a:fillRect/>
          </a:stretch>
        </p:blipFill>
        <p:spPr bwMode="auto">
          <a:xfrm>
            <a:off x="16404" y="62844"/>
            <a:ext cx="899274" cy="851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ttangolo 8"/>
          <p:cNvSpPr/>
          <p:nvPr userDrawn="1"/>
        </p:nvSpPr>
        <p:spPr>
          <a:xfrm>
            <a:off x="-42333" y="952507"/>
            <a:ext cx="104360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G.</a:t>
            </a:r>
            <a:r>
              <a:rPr lang="en-US" sz="1000" b="1" baseline="0" dirty="0">
                <a:solidFill>
                  <a:schemeClr val="tx2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Pugliese</a:t>
            </a:r>
          </a:p>
        </p:txBody>
      </p:sp>
      <p:sp>
        <p:nvSpPr>
          <p:cNvPr id="13" name="Rettangolo 8"/>
          <p:cNvSpPr/>
          <p:nvPr userDrawn="1"/>
        </p:nvSpPr>
        <p:spPr>
          <a:xfrm>
            <a:off x="8167641" y="980728"/>
            <a:ext cx="104462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baseline="0" dirty="0">
                <a:solidFill>
                  <a:schemeClr val="tx2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2024 ICHEP</a:t>
            </a: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28597E8A-A5B7-A86F-FC72-F428030E1BAB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9897" y="28834"/>
            <a:ext cx="957699" cy="95189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1"/>
          </a:solidFill>
          <a:latin typeface="Times New Roman"/>
          <a:ea typeface="+mj-ea"/>
          <a:cs typeface="Times New Roman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Times New Roman"/>
          <a:ea typeface="+mn-ea"/>
          <a:cs typeface="Times New Roman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Times New Roman"/>
          <a:ea typeface="+mn-ea"/>
          <a:cs typeface="Times New Roman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Times New Roman"/>
          <a:ea typeface="+mn-ea"/>
          <a:cs typeface="Times New Roman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Times New Roman"/>
          <a:ea typeface="+mn-ea"/>
          <a:cs typeface="Times New Roman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Times New Roman"/>
          <a:ea typeface="+mn-ea"/>
          <a:cs typeface="Times New Roman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8.png"/><Relationship Id="rId4" Type="http://schemas.openxmlformats.org/officeDocument/2006/relationships/image" Target="../media/image4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7.png"/><Relationship Id="rId4" Type="http://schemas.openxmlformats.org/officeDocument/2006/relationships/image" Target="../media/image4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iopscience.iop.org/article/10.1088/1748-0221/19/05/P05064" TargetMode="External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6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3" Type="http://schemas.openxmlformats.org/officeDocument/2006/relationships/image" Target="../media/image8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0.jpeg"/><Relationship Id="rId5" Type="http://schemas.openxmlformats.org/officeDocument/2006/relationships/image" Target="../media/image11.png"/><Relationship Id="rId10" Type="http://schemas.openxmlformats.org/officeDocument/2006/relationships/image" Target="../media/image14.png"/><Relationship Id="rId4" Type="http://schemas.openxmlformats.org/officeDocument/2006/relationships/image" Target="../media/image9.jpg"/><Relationship Id="rId9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cds.cern.ch/record/2283189/files/CMS-TDR-016.pdf" TargetMode="External"/><Relationship Id="rId5" Type="http://schemas.openxmlformats.org/officeDocument/2006/relationships/image" Target="../media/image16.png"/><Relationship Id="rId4" Type="http://schemas.openxmlformats.org/officeDocument/2006/relationships/hyperlink" Target="https://cds.cern.ch/record/343814?ln=it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5" Type="http://schemas.openxmlformats.org/officeDocument/2006/relationships/hyperlink" Target="https://home.cern/press/2022/CMS-upgrades-LS2" TargetMode="External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0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9.png"/><Relationship Id="rId5" Type="http://schemas.openxmlformats.org/officeDocument/2006/relationships/image" Target="../media/image8.png"/><Relationship Id="rId4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971600" y="260648"/>
            <a:ext cx="7200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Operation and Performance  of the CMS Muon System for LHC Run 3</a:t>
            </a:r>
            <a:endParaRPr lang="en-US" sz="4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1835696" y="5263460"/>
            <a:ext cx="5364088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Times New Roman"/>
                <a:cs typeface="Times New Roman"/>
              </a:rPr>
              <a:t>G. Pugliese 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  <a:latin typeface="Times New Roman"/>
                <a:cs typeface="Times New Roman"/>
              </a:rPr>
              <a:t>INFN &amp; </a:t>
            </a:r>
            <a:r>
              <a:rPr lang="en-US" sz="1600" dirty="0" err="1">
                <a:solidFill>
                  <a:schemeClr val="bg1"/>
                </a:solidFill>
                <a:latin typeface="Times New Roman"/>
                <a:cs typeface="Times New Roman"/>
              </a:rPr>
              <a:t>Politecnico</a:t>
            </a:r>
            <a:r>
              <a:rPr lang="en-US" sz="1600" dirty="0">
                <a:solidFill>
                  <a:schemeClr val="bg1"/>
                </a:solidFill>
                <a:latin typeface="Times New Roman"/>
                <a:cs typeface="Times New Roman"/>
              </a:rPr>
              <a:t> of Bari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  <a:latin typeface="Times New Roman"/>
                <a:cs typeface="Times New Roman"/>
              </a:rPr>
              <a:t>On behalf of the CMS Collaboration</a:t>
            </a:r>
          </a:p>
          <a:p>
            <a:pPr algn="ctr"/>
            <a:endParaRPr lang="en-US" sz="1600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algn="ctr"/>
            <a:r>
              <a:rPr lang="en-US" sz="1600" dirty="0">
                <a:solidFill>
                  <a:schemeClr val="bg1"/>
                </a:solidFill>
                <a:latin typeface="Times New Roman"/>
                <a:cs typeface="Times New Roman"/>
              </a:rPr>
              <a:t>ICHEP, Prague 17-24 July 2024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56F27-1915-4037-976A-7F8E0BFC7CC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CBBD62E-8602-3735-CA46-81476CD48B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/>
              <a:t>CSC Segment Efficiency in 2024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64F32223-83C8-9B58-B59B-298AE0F2F7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5" name="Immagine 4" descr="Immagine che contiene testo, schermata, linea, giallo&#10;&#10;Descrizione generata automaticamente">
            <a:extLst>
              <a:ext uri="{FF2B5EF4-FFF2-40B4-BE49-F238E27FC236}">
                <a16:creationId xmlns:a16="http://schemas.microsoft.com/office/drawing/2014/main" id="{41C26141-A8E7-B89E-CC60-885534E219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7" y="1268760"/>
            <a:ext cx="5620553" cy="3888432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A091875C-270A-EE1E-E8C0-EFAD6350BCCB}"/>
              </a:ext>
            </a:extLst>
          </p:cNvPr>
          <p:cNvSpPr txBox="1"/>
          <p:nvPr/>
        </p:nvSpPr>
        <p:spPr>
          <a:xfrm>
            <a:off x="260648" y="5435569"/>
            <a:ext cx="8343800" cy="1200329"/>
          </a:xfrm>
          <a:prstGeom prst="rect">
            <a:avLst/>
          </a:prstGeom>
          <a:solidFill>
            <a:schemeClr val="bg2"/>
          </a:solidFill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marL="285750" indent="-285750" algn="just">
              <a:buFont typeface="Wingdings" pitchFamily="2" charset="2"/>
              <a:buChar char="Ø"/>
            </a:pPr>
            <a:r>
              <a:rPr lang="en-GB" dirty="0">
                <a:solidFill>
                  <a:srgbClr val="0070C0"/>
                </a:solidFill>
                <a:latin typeface="Garamond" panose="02020404030301010803" pitchFamily="18" charset="0"/>
                <a:cs typeface="Calibri" panose="020F0502020204030204" pitchFamily="34" charset="0"/>
              </a:rPr>
              <a:t>CSC Segment efficiency: more than 98% of the CSCs is operating at close to 100% efficiency. </a:t>
            </a:r>
            <a:r>
              <a:rPr lang="en-GB" dirty="0">
                <a:latin typeface="Garamond" panose="02020404030301010803" pitchFamily="18" charset="0"/>
                <a:cs typeface="Calibri" panose="020F0502020204030204" pitchFamily="34" charset="0"/>
              </a:rPr>
              <a:t>Few chambers with lower efficiency are due to known reasons (electronics board failures, that cannot be fixed without access to the chambers, or accessional temporary failures </a:t>
            </a:r>
          </a:p>
        </p:txBody>
      </p:sp>
      <p:pic>
        <p:nvPicPr>
          <p:cNvPr id="15" name="Immagine 14">
            <a:extLst>
              <a:ext uri="{FF2B5EF4-FFF2-40B4-BE49-F238E27FC236}">
                <a16:creationId xmlns:a16="http://schemas.microsoft.com/office/drawing/2014/main" id="{954D76CC-16E6-FEB9-7243-1D1F509949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838781"/>
            <a:ext cx="2241590" cy="1471930"/>
          </a:xfrm>
          <a:prstGeom prst="rect">
            <a:avLst/>
          </a:prstGeom>
        </p:spPr>
      </p:pic>
      <p:sp>
        <p:nvSpPr>
          <p:cNvPr id="16" name="Ovale 15">
            <a:extLst>
              <a:ext uri="{FF2B5EF4-FFF2-40B4-BE49-F238E27FC236}">
                <a16:creationId xmlns:a16="http://schemas.microsoft.com/office/drawing/2014/main" id="{F9F0520C-578A-E80F-059F-0294C613BA50}"/>
              </a:ext>
            </a:extLst>
          </p:cNvPr>
          <p:cNvSpPr/>
          <p:nvPr/>
        </p:nvSpPr>
        <p:spPr>
          <a:xfrm>
            <a:off x="1259632" y="1991810"/>
            <a:ext cx="1660347" cy="1437190"/>
          </a:xfrm>
          <a:prstGeom prst="ellipse">
            <a:avLst/>
          </a:prstGeom>
          <a:noFill/>
          <a:ln>
            <a:solidFill>
              <a:srgbClr val="FF4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05552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CBBD62E-8602-3735-CA46-81476CD48B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7563" y="128873"/>
            <a:ext cx="7848873" cy="1008112"/>
          </a:xfrm>
        </p:spPr>
        <p:txBody>
          <a:bodyPr/>
          <a:lstStyle/>
          <a:p>
            <a:r>
              <a:rPr lang="en-GB" sz="3400" dirty="0"/>
              <a:t>RPC performance in Run 3 </a:t>
            </a:r>
            <a:br>
              <a:rPr lang="en-GB" sz="3400" dirty="0"/>
            </a:br>
            <a:r>
              <a:rPr lang="en-GB" sz="3400" dirty="0"/>
              <a:t>(Barrel region)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64F32223-83C8-9B58-B59B-298AE0F2F7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01324F31-5988-8DF1-D949-7D506EC04A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877" y="3090771"/>
            <a:ext cx="3261325" cy="2300093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408F62CC-D148-6508-9CCA-82525554E5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327" y="1565940"/>
            <a:ext cx="2241590" cy="1471930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93758DFA-2010-48C7-3B0C-2C6059AEB09C}"/>
              </a:ext>
            </a:extLst>
          </p:cNvPr>
          <p:cNvSpPr txBox="1"/>
          <p:nvPr/>
        </p:nvSpPr>
        <p:spPr>
          <a:xfrm>
            <a:off x="495031" y="5414880"/>
            <a:ext cx="868289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i="1" dirty="0">
                <a:latin typeface="Garamond" panose="02020404030301010803" pitchFamily="18" charset="0"/>
                <a:cs typeface="Calibri" panose="020F0502020204030204" pitchFamily="34" charset="0"/>
              </a:rPr>
              <a:t>Barrel RPC efficiency and cluster size distributions in Run2 (2018) and Run3 (2022, 2023, and 2024)</a:t>
            </a:r>
          </a:p>
          <a:p>
            <a:endParaRPr lang="en-GB" sz="1600" i="1" dirty="0">
              <a:latin typeface="Garamond" panose="02020404030301010803" pitchFamily="18" charset="0"/>
              <a:cs typeface="Calibri" panose="020F0502020204030204" pitchFamily="34" charset="0"/>
            </a:endParaRPr>
          </a:p>
        </p:txBody>
      </p:sp>
      <p:pic>
        <p:nvPicPr>
          <p:cNvPr id="14" name="Immagine 13" descr="Immagine che contiene testo, schermata, diagramma, numero&#10;&#10;Descrizione generata automaticamente">
            <a:extLst>
              <a:ext uri="{FF2B5EF4-FFF2-40B4-BE49-F238E27FC236}">
                <a16:creationId xmlns:a16="http://schemas.microsoft.com/office/drawing/2014/main" id="{E12187D1-1250-33DB-245F-BD464BAAAB6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0994" y="3041550"/>
            <a:ext cx="3220130" cy="2300093"/>
          </a:xfrm>
          <a:prstGeom prst="rect">
            <a:avLst/>
          </a:prstGeom>
        </p:spPr>
      </p:pic>
      <p:sp>
        <p:nvSpPr>
          <p:cNvPr id="17" name="Ovale 16">
            <a:extLst>
              <a:ext uri="{FF2B5EF4-FFF2-40B4-BE49-F238E27FC236}">
                <a16:creationId xmlns:a16="http://schemas.microsoft.com/office/drawing/2014/main" id="{FB23EC57-1F16-E871-350A-34EFD2B7629D}"/>
              </a:ext>
            </a:extLst>
          </p:cNvPr>
          <p:cNvSpPr/>
          <p:nvPr/>
        </p:nvSpPr>
        <p:spPr>
          <a:xfrm>
            <a:off x="6525815" y="1467517"/>
            <a:ext cx="1403648" cy="1135587"/>
          </a:xfrm>
          <a:prstGeom prst="ellipse">
            <a:avLst/>
          </a:prstGeom>
          <a:noFill/>
          <a:ln>
            <a:solidFill>
              <a:srgbClr val="FF4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9" name="Immagine 18" descr="Immagine che contiene testo, linea, ricevuta, Carattere&#10;&#10;Descrizione generata automaticamente">
            <a:extLst>
              <a:ext uri="{FF2B5EF4-FFF2-40B4-BE49-F238E27FC236}">
                <a16:creationId xmlns:a16="http://schemas.microsoft.com/office/drawing/2014/main" id="{5938C25E-ADB1-B536-052A-DB8BEA9EF0E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2600" y="-891480"/>
            <a:ext cx="2652388" cy="1471930"/>
          </a:xfrm>
          <a:prstGeom prst="rect">
            <a:avLst/>
          </a:prstGeom>
        </p:spPr>
      </p:pic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6F3900C6-191A-F63F-9D32-7EA8E4790E1F}"/>
              </a:ext>
            </a:extLst>
          </p:cNvPr>
          <p:cNvSpPr txBox="1"/>
          <p:nvPr/>
        </p:nvSpPr>
        <p:spPr>
          <a:xfrm>
            <a:off x="197083" y="1688045"/>
            <a:ext cx="624712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itchFamily="2" charset="2"/>
              <a:buChar char="Ø"/>
            </a:pPr>
            <a:r>
              <a:rPr lang="en-GB" sz="1600" b="1" dirty="0">
                <a:solidFill>
                  <a:srgbClr val="0070C0"/>
                </a:solidFill>
                <a:latin typeface="Garamond" panose="02020404030301010803" pitchFamily="18" charset="0"/>
                <a:cs typeface="Calibri" panose="020F0502020204030204" pitchFamily="34" charset="0"/>
              </a:rPr>
              <a:t>RPC performance </a:t>
            </a:r>
            <a:r>
              <a:rPr lang="en-GB" sz="1600" dirty="0">
                <a:latin typeface="Garamond" panose="02020404030301010803" pitchFamily="18" charset="0"/>
                <a:cs typeface="Calibri" panose="020F0502020204030204" pitchFamily="34" charset="0"/>
              </a:rPr>
              <a:t>is measured using the Segment Extrapolation Method where DT/CSC Segments (in the Barrel/Endcap) that belong to a standalone muon track with timing corresponding to RPC readout BX windows are selected and extrapolated to the plane of a given RPC</a:t>
            </a:r>
          </a:p>
          <a:p>
            <a:pPr algn="just"/>
            <a:r>
              <a:rPr lang="en-GB" sz="1600" dirty="0">
                <a:latin typeface="Garamond" panose="02020404030301010803" pitchFamily="18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806CA19E-9283-DD7B-8A08-9A30D549A6A2}"/>
              </a:ext>
            </a:extLst>
          </p:cNvPr>
          <p:cNvSpPr txBox="1"/>
          <p:nvPr/>
        </p:nvSpPr>
        <p:spPr>
          <a:xfrm>
            <a:off x="1115616" y="5964145"/>
            <a:ext cx="6234024" cy="707886"/>
          </a:xfrm>
          <a:prstGeom prst="rect">
            <a:avLst/>
          </a:prstGeom>
          <a:solidFill>
            <a:schemeClr val="bg2"/>
          </a:solidFill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marL="342900" indent="-342900" algn="just">
              <a:buFont typeface="Wingdings" pitchFamily="2" charset="2"/>
              <a:buChar char="Ø"/>
            </a:pPr>
            <a:r>
              <a:rPr lang="en-GB" sz="2000" b="1" dirty="0">
                <a:solidFill>
                  <a:srgbClr val="0070C0"/>
                </a:solidFill>
                <a:latin typeface="Garamond" panose="02020404030301010803" pitchFamily="18" charset="0"/>
                <a:cs typeface="Calibri" panose="020F0502020204030204" pitchFamily="34" charset="0"/>
              </a:rPr>
              <a:t>Stable Barrel RPC performance in RUN 3 and in agreement with previous LHC Runs </a:t>
            </a:r>
          </a:p>
        </p:txBody>
      </p:sp>
    </p:spTree>
    <p:extLst>
      <p:ext uri="{BB962C8B-B14F-4D97-AF65-F5344CB8AC3E}">
        <p14:creationId xmlns:p14="http://schemas.microsoft.com/office/powerpoint/2010/main" val="34654523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64F32223-83C8-9B58-B59B-298AE0F2F7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408F62CC-D148-6508-9CCA-82525554E5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340768"/>
            <a:ext cx="2241590" cy="1471930"/>
          </a:xfrm>
          <a:prstGeom prst="rect">
            <a:avLst/>
          </a:prstGeom>
        </p:spPr>
      </p:pic>
      <p:pic>
        <p:nvPicPr>
          <p:cNvPr id="10" name="Immagine 9" descr="Immagine che contiene testo, schermata, diagramma, linea&#10;&#10;Descrizione generata automaticamente">
            <a:extLst>
              <a:ext uri="{FF2B5EF4-FFF2-40B4-BE49-F238E27FC236}">
                <a16:creationId xmlns:a16="http://schemas.microsoft.com/office/drawing/2014/main" id="{8CF47E0F-A5FB-7ED5-62F7-4EAC822DE4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1836773"/>
            <a:ext cx="2684395" cy="1951849"/>
          </a:xfrm>
          <a:prstGeom prst="rect">
            <a:avLst/>
          </a:prstGeom>
        </p:spPr>
      </p:pic>
      <p:pic>
        <p:nvPicPr>
          <p:cNvPr id="12" name="Immagine 11" descr="Immagine che contiene testo, linea, Diagramma, diagramma&#10;&#10;Descrizione generata automaticamente">
            <a:extLst>
              <a:ext uri="{FF2B5EF4-FFF2-40B4-BE49-F238E27FC236}">
                <a16:creationId xmlns:a16="http://schemas.microsoft.com/office/drawing/2014/main" id="{4896428E-E595-06EA-C1A6-50ECDFC161D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2996952"/>
            <a:ext cx="3456384" cy="3456384"/>
          </a:xfrm>
          <a:prstGeom prst="rect">
            <a:avLst/>
          </a:prstGeom>
        </p:spPr>
      </p:pic>
      <p:sp>
        <p:nvSpPr>
          <p:cNvPr id="9" name="Titolo 8">
            <a:extLst>
              <a:ext uri="{FF2B5EF4-FFF2-40B4-BE49-F238E27FC236}">
                <a16:creationId xmlns:a16="http://schemas.microsoft.com/office/drawing/2014/main" id="{0FA85E0C-1DCA-BBF9-83D4-08A905ABC5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636" y="175568"/>
            <a:ext cx="6012668" cy="1008112"/>
          </a:xfrm>
        </p:spPr>
        <p:txBody>
          <a:bodyPr/>
          <a:lstStyle/>
          <a:p>
            <a:r>
              <a:rPr lang="en-GB" sz="3400" dirty="0"/>
              <a:t>RPC performance in Run 3 (Endcap region)</a:t>
            </a:r>
          </a:p>
        </p:txBody>
      </p:sp>
      <p:pic>
        <p:nvPicPr>
          <p:cNvPr id="13" name="Immagine 12" descr="Immagine che contiene testo, schermata, diagramma, Carattere&#10;&#10;Descrizione generata automaticamente">
            <a:extLst>
              <a:ext uri="{FF2B5EF4-FFF2-40B4-BE49-F238E27FC236}">
                <a16:creationId xmlns:a16="http://schemas.microsoft.com/office/drawing/2014/main" id="{8AE95C61-8D7D-A87C-DB27-5ED66E6FE27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9946" y="1836773"/>
            <a:ext cx="2788558" cy="2100211"/>
          </a:xfrm>
          <a:prstGeom prst="rect">
            <a:avLst/>
          </a:prstGeom>
        </p:spPr>
      </p:pic>
      <p:sp>
        <p:nvSpPr>
          <p:cNvPr id="14" name="Ovale 13">
            <a:extLst>
              <a:ext uri="{FF2B5EF4-FFF2-40B4-BE49-F238E27FC236}">
                <a16:creationId xmlns:a16="http://schemas.microsoft.com/office/drawing/2014/main" id="{85A0C9A8-40E9-79C8-F039-F9216CB0DC1A}"/>
              </a:ext>
            </a:extLst>
          </p:cNvPr>
          <p:cNvSpPr/>
          <p:nvPr/>
        </p:nvSpPr>
        <p:spPr>
          <a:xfrm>
            <a:off x="1372315" y="1493797"/>
            <a:ext cx="1403648" cy="1135587"/>
          </a:xfrm>
          <a:prstGeom prst="ellipse">
            <a:avLst/>
          </a:prstGeom>
          <a:noFill/>
          <a:ln>
            <a:solidFill>
              <a:srgbClr val="FF4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A78233F5-AA99-F2F5-AF67-343456C9140E}"/>
              </a:ext>
            </a:extLst>
          </p:cNvPr>
          <p:cNvSpPr txBox="1"/>
          <p:nvPr/>
        </p:nvSpPr>
        <p:spPr>
          <a:xfrm>
            <a:off x="3763001" y="3893101"/>
            <a:ext cx="511389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1800" b="1" i="1" dirty="0">
                <a:latin typeface="Garamond" panose="02020404030301010803" pitchFamily="18" charset="0"/>
                <a:cs typeface="Calibri" panose="020F0502020204030204" pitchFamily="34" charset="0"/>
              </a:rPr>
              <a:t>Endcap RPC efficiency and cluster size distribution in Run2 (2018) and Run3 (2022, 2023, and 2024) 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45301C0C-B071-669C-7D4A-AC14512210D1}"/>
              </a:ext>
            </a:extLst>
          </p:cNvPr>
          <p:cNvSpPr txBox="1"/>
          <p:nvPr/>
        </p:nvSpPr>
        <p:spPr>
          <a:xfrm>
            <a:off x="3920557" y="5290244"/>
            <a:ext cx="4899915" cy="1015663"/>
          </a:xfrm>
          <a:prstGeom prst="rect">
            <a:avLst/>
          </a:prstGeom>
          <a:solidFill>
            <a:schemeClr val="bg2"/>
          </a:solidFill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marL="342900" indent="-342900" algn="just">
              <a:buFont typeface="Wingdings" pitchFamily="2" charset="2"/>
              <a:buChar char="Ø"/>
            </a:pPr>
            <a:r>
              <a:rPr lang="en-GB" sz="2000" b="1" dirty="0">
                <a:solidFill>
                  <a:srgbClr val="0070C0"/>
                </a:solidFill>
                <a:latin typeface="Garamond" panose="02020404030301010803" pitchFamily="18" charset="0"/>
                <a:cs typeface="Calibri" panose="020F0502020204030204" pitchFamily="34" charset="0"/>
              </a:rPr>
              <a:t>Stable Endcap RPC performance in RUN 3 and in agreement with previous runs </a:t>
            </a:r>
          </a:p>
        </p:txBody>
      </p:sp>
    </p:spTree>
    <p:extLst>
      <p:ext uri="{BB962C8B-B14F-4D97-AF65-F5344CB8AC3E}">
        <p14:creationId xmlns:p14="http://schemas.microsoft.com/office/powerpoint/2010/main" val="38552638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3258188-3036-35A2-61EB-CB226E9CEA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7520" y="227112"/>
            <a:ext cx="7200800" cy="1008112"/>
          </a:xfrm>
        </p:spPr>
        <p:txBody>
          <a:bodyPr/>
          <a:lstStyle/>
          <a:p>
            <a:r>
              <a:rPr lang="en-GB" sz="3800" dirty="0"/>
              <a:t>Local trigger and </a:t>
            </a:r>
            <a:r>
              <a:rPr lang="en-GB" sz="3800" dirty="0" err="1"/>
              <a:t>TwinMux</a:t>
            </a:r>
            <a:r>
              <a:rPr lang="en-GB" sz="3800" dirty="0"/>
              <a:t> performance 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BF817B82-6AD2-B84A-5021-44BA9FF6CD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3875B4F5-7339-737C-8FE1-EBBE7AE2DF6D}"/>
              </a:ext>
            </a:extLst>
          </p:cNvPr>
          <p:cNvSpPr txBox="1"/>
          <p:nvPr/>
        </p:nvSpPr>
        <p:spPr>
          <a:xfrm>
            <a:off x="179512" y="1366303"/>
            <a:ext cx="6192688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Wingdings" pitchFamily="2" charset="2"/>
              <a:buChar char="Ø"/>
            </a:pPr>
            <a:r>
              <a:rPr lang="en-US" sz="1400" dirty="0">
                <a:latin typeface="Garamond" panose="02020404030301010803" pitchFamily="18" charset="0"/>
                <a:cs typeface="Calibri" panose="020F0502020204030204" pitchFamily="34" charset="0"/>
              </a:rPr>
              <a:t>In the Barrel region, DT and RPC information is processed in two stages to provide optimal online reconstruction inputs to Level-1 Muon Trigger Track Finders. 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en-US" sz="1400" dirty="0">
                <a:latin typeface="Garamond" panose="02020404030301010803" pitchFamily="18" charset="0"/>
                <a:cs typeface="Calibri" panose="020F0502020204030204" pitchFamily="34" charset="0"/>
              </a:rPr>
              <a:t>In the first layer, </a:t>
            </a:r>
            <a:r>
              <a:rPr lang="en-US" sz="1400" dirty="0" err="1">
                <a:latin typeface="Garamond" panose="02020404030301010803" pitchFamily="18" charset="0"/>
                <a:cs typeface="Calibri" panose="020F0502020204030204" pitchFamily="34" charset="0"/>
              </a:rPr>
              <a:t>TwinMux</a:t>
            </a:r>
            <a:r>
              <a:rPr lang="en-US" sz="1400" dirty="0">
                <a:latin typeface="Garamond" panose="02020404030301010803" pitchFamily="18" charset="0"/>
                <a:cs typeface="Calibri" panose="020F0502020204030204" pitchFamily="34" charset="0"/>
              </a:rPr>
              <a:t> boards match </a:t>
            </a:r>
            <a:r>
              <a:rPr lang="en-GB" sz="1400" u="sng" dirty="0">
                <a:latin typeface="Garamond" panose="02020404030301010803" pitchFamily="18" charset="0"/>
                <a:cs typeface="Calibri" panose="020F0502020204030204" pitchFamily="34" charset="0"/>
              </a:rPr>
              <a:t>RPC hit clusters</a:t>
            </a:r>
            <a:r>
              <a:rPr lang="en-US" sz="1400" u="sng" dirty="0">
                <a:latin typeface="Garamond" panose="02020404030301010803" pitchFamily="18" charset="0"/>
                <a:cs typeface="Calibri" panose="020F0502020204030204" pitchFamily="34" charset="0"/>
              </a:rPr>
              <a:t> </a:t>
            </a:r>
            <a:r>
              <a:rPr lang="en-US" sz="1400" dirty="0">
                <a:latin typeface="Garamond" panose="02020404030301010803" pitchFamily="18" charset="0"/>
                <a:cs typeface="Calibri" panose="020F0502020204030204" pitchFamily="34" charset="0"/>
              </a:rPr>
              <a:t>with </a:t>
            </a:r>
            <a:r>
              <a:rPr lang="en-GB" sz="1400" u="sng" dirty="0">
                <a:latin typeface="Garamond" panose="02020404030301010803" pitchFamily="18" charset="0"/>
                <a:cs typeface="Calibri" panose="020F0502020204030204" pitchFamily="34" charset="0"/>
              </a:rPr>
              <a:t>DT Local Trigger</a:t>
            </a:r>
            <a:r>
              <a:rPr lang="en-GB" sz="1400" dirty="0">
                <a:latin typeface="Garamond" panose="02020404030301010803" pitchFamily="18" charset="0"/>
                <a:cs typeface="Calibri" panose="020F0502020204030204" pitchFamily="34" charset="0"/>
              </a:rPr>
              <a:t> segments</a:t>
            </a:r>
            <a:r>
              <a:rPr lang="en-US" sz="1400" dirty="0">
                <a:latin typeface="Garamond" panose="02020404030301010803" pitchFamily="18" charset="0"/>
                <a:cs typeface="Calibri" panose="020F0502020204030204" pitchFamily="34" charset="0"/>
              </a:rPr>
              <a:t> in order to: </a:t>
            </a:r>
          </a:p>
          <a:p>
            <a:pPr marL="742950" lvl="1" indent="-285750" algn="just">
              <a:buFont typeface="Wingdings" pitchFamily="2" charset="2"/>
              <a:buChar char="Ø"/>
            </a:pPr>
            <a:r>
              <a:rPr lang="en-GB" sz="1400" b="1" dirty="0">
                <a:solidFill>
                  <a:srgbClr val="0070C0"/>
                </a:solidFill>
                <a:latin typeface="Garamond" panose="02020404030301010803" pitchFamily="18" charset="0"/>
                <a:cs typeface="Calibri" panose="020F0502020204030204" pitchFamily="34" charset="0"/>
              </a:rPr>
              <a:t>recover DT inefficiencies </a:t>
            </a:r>
            <a:r>
              <a:rPr lang="en-GB" sz="1400" dirty="0">
                <a:latin typeface="Garamond" panose="02020404030301010803" pitchFamily="18" charset="0"/>
                <a:cs typeface="Calibri" panose="020F0502020204030204" pitchFamily="34" charset="0"/>
              </a:rPr>
              <a:t>using </a:t>
            </a:r>
            <a:r>
              <a:rPr lang="en-US" sz="1400" b="1" dirty="0">
                <a:solidFill>
                  <a:srgbClr val="0070C0"/>
                </a:solidFill>
                <a:latin typeface="Garamond" panose="02020404030301010803" pitchFamily="18" charset="0"/>
                <a:cs typeface="Calibri" panose="020F0502020204030204" pitchFamily="34" charset="0"/>
              </a:rPr>
              <a:t>RPC-only primitives </a:t>
            </a:r>
            <a:r>
              <a:rPr lang="en-US" sz="1400" b="1" dirty="0">
                <a:latin typeface="Garamond" panose="02020404030301010803" pitchFamily="18" charset="0"/>
                <a:cs typeface="Calibri" panose="020F0502020204030204" pitchFamily="34" charset="0"/>
              </a:rPr>
              <a:t>(</a:t>
            </a:r>
            <a:r>
              <a:rPr lang="en-GB" sz="1400" dirty="0">
                <a:latin typeface="Garamond" panose="02020404030301010803" pitchFamily="18" charset="0"/>
                <a:cs typeface="Calibri" panose="020F0502020204030204" pitchFamily="34" charset="0"/>
              </a:rPr>
              <a:t>MB1 and MB2 stations only</a:t>
            </a:r>
            <a:r>
              <a:rPr lang="en-US" sz="1400" b="1" dirty="0">
                <a:latin typeface="Garamond" panose="02020404030301010803" pitchFamily="18" charset="0"/>
                <a:cs typeface="Calibri" panose="020F0502020204030204" pitchFamily="34" charset="0"/>
              </a:rPr>
              <a:t>)</a:t>
            </a:r>
          </a:p>
          <a:p>
            <a:pPr marL="742950" lvl="1" indent="-285750" algn="just">
              <a:buFont typeface="Wingdings" pitchFamily="2" charset="2"/>
              <a:buChar char="Ø"/>
            </a:pPr>
            <a:r>
              <a:rPr lang="en-US" sz="1400" b="1" dirty="0">
                <a:solidFill>
                  <a:srgbClr val="0070C0"/>
                </a:solidFill>
                <a:latin typeface="Garamond" panose="02020404030301010803" pitchFamily="18" charset="0"/>
                <a:cs typeface="Calibri" panose="020F0502020204030204" pitchFamily="34" charset="0"/>
              </a:rPr>
              <a:t>improve </a:t>
            </a:r>
            <a:r>
              <a:rPr lang="en-GB" sz="1400" b="1" dirty="0">
                <a:solidFill>
                  <a:srgbClr val="0070C0"/>
                </a:solidFill>
                <a:latin typeface="Garamond" panose="02020404030301010803" pitchFamily="18" charset="0"/>
                <a:cs typeface="Calibri" panose="020F0502020204030204" pitchFamily="34" charset="0"/>
              </a:rPr>
              <a:t>BX identification efficiency </a:t>
            </a:r>
            <a:r>
              <a:rPr lang="en-GB" sz="1400" dirty="0">
                <a:latin typeface="Garamond" panose="02020404030301010803" pitchFamily="18" charset="0"/>
                <a:cs typeface="Calibri" panose="020F0502020204030204" pitchFamily="34" charset="0"/>
              </a:rPr>
              <a:t>by exploiting the RPC's excellent time resolution</a:t>
            </a:r>
            <a:endParaRPr lang="en-US" sz="1400" dirty="0">
              <a:latin typeface="Garamond" panose="02020404030301010803" pitchFamily="18" charset="0"/>
              <a:cs typeface="Calibri" panose="020F0502020204030204" pitchFamily="34" charset="0"/>
            </a:endParaRPr>
          </a:p>
        </p:txBody>
      </p:sp>
      <p:pic>
        <p:nvPicPr>
          <p:cNvPr id="7" name="Immagine 6" descr="Immagine che contiene testo, schermata, Rettangolo, Carattere&#10;&#10;Descrizione generata automaticamente">
            <a:extLst>
              <a:ext uri="{FF2B5EF4-FFF2-40B4-BE49-F238E27FC236}">
                <a16:creationId xmlns:a16="http://schemas.microsoft.com/office/drawing/2014/main" id="{0D2982C9-91EA-B348-9B13-C9A94C7326B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1403552"/>
            <a:ext cx="2537376" cy="1939235"/>
          </a:xfrm>
          <a:prstGeom prst="rect">
            <a:avLst/>
          </a:prstGeom>
        </p:spPr>
      </p:pic>
      <p:pic>
        <p:nvPicPr>
          <p:cNvPr id="13" name="Immagine 12" descr="Immagine che contiene testo, linea, Diagramma, diagramma&#10;&#10;Descrizione generata automaticamente">
            <a:extLst>
              <a:ext uri="{FF2B5EF4-FFF2-40B4-BE49-F238E27FC236}">
                <a16:creationId xmlns:a16="http://schemas.microsoft.com/office/drawing/2014/main" id="{F4AD93D1-8F90-40DC-1B28-C2F4539043D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413068"/>
            <a:ext cx="5364088" cy="2924070"/>
          </a:xfrm>
          <a:prstGeom prst="rect">
            <a:avLst/>
          </a:prstGeom>
        </p:spPr>
      </p:pic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CB95FD56-CC2B-64CB-BBDE-484F299359A7}"/>
              </a:ext>
            </a:extLst>
          </p:cNvPr>
          <p:cNvSpPr txBox="1"/>
          <p:nvPr/>
        </p:nvSpPr>
        <p:spPr>
          <a:xfrm>
            <a:off x="5445713" y="3930954"/>
            <a:ext cx="3607879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Wingdings" pitchFamily="2" charset="2"/>
              <a:buChar char="Ø"/>
            </a:pPr>
            <a:r>
              <a:rPr lang="en-US" sz="1600" b="1" dirty="0">
                <a:solidFill>
                  <a:srgbClr val="0070C0"/>
                </a:solidFill>
                <a:latin typeface="Garamond" panose="02020404030301010803" pitchFamily="18" charset="0"/>
                <a:cs typeface="Calibri" panose="020F0502020204030204" pitchFamily="34" charset="0"/>
              </a:rPr>
              <a:t>DT local trigger and </a:t>
            </a:r>
            <a:r>
              <a:rPr lang="en-US" sz="1600" b="1" dirty="0" err="1">
                <a:solidFill>
                  <a:srgbClr val="0070C0"/>
                </a:solidFill>
                <a:latin typeface="Garamond" panose="02020404030301010803" pitchFamily="18" charset="0"/>
                <a:cs typeface="Calibri" panose="020F0502020204030204" pitchFamily="34" charset="0"/>
              </a:rPr>
              <a:t>TwinMux</a:t>
            </a:r>
            <a:r>
              <a:rPr lang="en-US" sz="1600" b="1" dirty="0">
                <a:solidFill>
                  <a:srgbClr val="0070C0"/>
                </a:solidFill>
                <a:latin typeface="Garamond" panose="02020404030301010803" pitchFamily="18" charset="0"/>
                <a:cs typeface="Calibri" panose="020F0502020204030204" pitchFamily="34" charset="0"/>
              </a:rPr>
              <a:t> efficiency are both stable </a:t>
            </a:r>
            <a:r>
              <a:rPr lang="en-US" sz="1600" dirty="0">
                <a:latin typeface="Garamond" panose="02020404030301010803" pitchFamily="18" charset="0"/>
                <a:cs typeface="Calibri" panose="020F0502020204030204" pitchFamily="34" charset="0"/>
              </a:rPr>
              <a:t>as a function of LHC instantaneous luminosity</a:t>
            </a:r>
            <a:endParaRPr lang="en-US" sz="1600" b="1" dirty="0">
              <a:solidFill>
                <a:srgbClr val="0070C0"/>
              </a:solidFill>
              <a:latin typeface="Garamond" panose="02020404030301010803" pitchFamily="18" charset="0"/>
              <a:cs typeface="Calibri" panose="020F0502020204030204" pitchFamily="34" charset="0"/>
            </a:endParaRPr>
          </a:p>
          <a:p>
            <a:pPr marL="285750" indent="-285750" algn="just">
              <a:buFont typeface="Wingdings" pitchFamily="2" charset="2"/>
              <a:buChar char="Ø"/>
            </a:pPr>
            <a:endParaRPr lang="en-US" sz="1600" dirty="0">
              <a:latin typeface="Garamond" panose="02020404030301010803" pitchFamily="18" charset="0"/>
              <a:cs typeface="Calibri" panose="020F0502020204030204" pitchFamily="34" charset="0"/>
            </a:endParaRPr>
          </a:p>
          <a:p>
            <a:pPr marL="285750" indent="-285750" algn="just">
              <a:buFont typeface="Wingdings" pitchFamily="2" charset="2"/>
              <a:buChar char="Ø"/>
            </a:pPr>
            <a:r>
              <a:rPr lang="en-US" sz="1600" b="1" dirty="0" err="1">
                <a:solidFill>
                  <a:srgbClr val="0070C0"/>
                </a:solidFill>
                <a:latin typeface="Garamond" panose="02020404030301010803" pitchFamily="18" charset="0"/>
              </a:rPr>
              <a:t>TwinMux</a:t>
            </a:r>
            <a:r>
              <a:rPr lang="en-US" sz="1600" b="1" dirty="0">
                <a:solidFill>
                  <a:srgbClr val="0070C0"/>
                </a:solidFill>
                <a:latin typeface="Garamond" panose="02020404030301010803" pitchFamily="18" charset="0"/>
              </a:rPr>
              <a:t> efficiency is bigger than the DT local trigger efficiency of:</a:t>
            </a:r>
            <a:r>
              <a:rPr lang="en-US" sz="1600" b="1" dirty="0">
                <a:latin typeface="Garamond" panose="02020404030301010803" pitchFamily="18" charset="0"/>
                <a:cs typeface="Calibri" panose="020F0502020204030204" pitchFamily="34" charset="0"/>
              </a:rPr>
              <a:t> </a:t>
            </a:r>
          </a:p>
          <a:p>
            <a:pPr algn="just"/>
            <a:endParaRPr lang="en-US" sz="1600" b="1" dirty="0">
              <a:latin typeface="Garamond" panose="02020404030301010803" pitchFamily="18" charset="0"/>
              <a:cs typeface="Calibri" panose="020F0502020204030204" pitchFamily="34" charset="0"/>
            </a:endParaRPr>
          </a:p>
          <a:p>
            <a:pPr marL="742950" lvl="1" indent="-285750" algn="just">
              <a:buFont typeface="Wingdings" pitchFamily="2" charset="2"/>
              <a:buChar char="Ø"/>
            </a:pPr>
            <a:r>
              <a:rPr lang="en-US" sz="1600" dirty="0">
                <a:latin typeface="Garamond" panose="02020404030301010803" pitchFamily="18" charset="0"/>
                <a:cs typeface="Calibri" panose="020F0502020204030204" pitchFamily="34" charset="0"/>
              </a:rPr>
              <a:t>~3% in the MB1 and MB2 </a:t>
            </a:r>
          </a:p>
          <a:p>
            <a:pPr marL="742950" lvl="1" indent="-285750" algn="just">
              <a:buFont typeface="Wingdings" pitchFamily="2" charset="2"/>
              <a:buChar char="Ø"/>
            </a:pPr>
            <a:r>
              <a:rPr lang="en-US" sz="1600" dirty="0">
                <a:latin typeface="Garamond" panose="02020404030301010803" pitchFamily="18" charset="0"/>
                <a:cs typeface="Calibri" panose="020F0502020204030204" pitchFamily="34" charset="0"/>
              </a:rPr>
              <a:t>~1.5% in the MB3 and MB4</a:t>
            </a:r>
          </a:p>
        </p:txBody>
      </p:sp>
      <p:sp>
        <p:nvSpPr>
          <p:cNvPr id="16" name="Freccia curva 15">
            <a:extLst>
              <a:ext uri="{FF2B5EF4-FFF2-40B4-BE49-F238E27FC236}">
                <a16:creationId xmlns:a16="http://schemas.microsoft.com/office/drawing/2014/main" id="{C0B52C9B-9DD8-F26B-F6B2-888DA6433022}"/>
              </a:ext>
            </a:extLst>
          </p:cNvPr>
          <p:cNvSpPr/>
          <p:nvPr/>
        </p:nvSpPr>
        <p:spPr>
          <a:xfrm rot="20122201" flipV="1">
            <a:off x="2620316" y="6277926"/>
            <a:ext cx="936104" cy="432048"/>
          </a:xfrm>
          <a:prstGeom prst="bentArrow">
            <a:avLst>
              <a:gd name="adj1" fmla="val 25000"/>
              <a:gd name="adj2" fmla="val 26138"/>
              <a:gd name="adj3" fmla="val 25000"/>
              <a:gd name="adj4" fmla="val 4375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83099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CBBD62E-8602-3735-CA46-81476CD48B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GEM calibration in 2024  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64F32223-83C8-9B58-B59B-298AE0F2F7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8" name="Immagine 7" descr="Immagine che contiene testo, schermata, linea, Carattere&#10;&#10;Descrizione generata automaticamente">
            <a:extLst>
              <a:ext uri="{FF2B5EF4-FFF2-40B4-BE49-F238E27FC236}">
                <a16:creationId xmlns:a16="http://schemas.microsoft.com/office/drawing/2014/main" id="{A38CAFCB-EEF4-9363-55D4-8164BA1661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836" y="3813228"/>
            <a:ext cx="2613537" cy="2449622"/>
          </a:xfrm>
          <a:prstGeom prst="rect">
            <a:avLst/>
          </a:prstGeom>
        </p:spPr>
      </p:pic>
      <p:pic>
        <p:nvPicPr>
          <p:cNvPr id="10" name="Immagine 9" descr="Immagine che contiene schermata, linea, Parallelo, design&#10;&#10;Descrizione generata automaticamente">
            <a:extLst>
              <a:ext uri="{FF2B5EF4-FFF2-40B4-BE49-F238E27FC236}">
                <a16:creationId xmlns:a16="http://schemas.microsoft.com/office/drawing/2014/main" id="{3B4A2334-71D8-474F-920E-A935C87901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4035" y="3362687"/>
            <a:ext cx="2520280" cy="1717803"/>
          </a:xfrm>
          <a:prstGeom prst="rect">
            <a:avLst/>
          </a:prstGeom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B2DE66BC-2F2B-F5F0-F848-552837652467}"/>
              </a:ext>
            </a:extLst>
          </p:cNvPr>
          <p:cNvSpPr txBox="1"/>
          <p:nvPr/>
        </p:nvSpPr>
        <p:spPr>
          <a:xfrm>
            <a:off x="179512" y="1484784"/>
            <a:ext cx="6086795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Wingdings" pitchFamily="2" charset="2"/>
              <a:buChar char="Ø"/>
            </a:pPr>
            <a:r>
              <a:rPr lang="en-GB" sz="1600" b="1" dirty="0">
                <a:solidFill>
                  <a:srgbClr val="0070C0"/>
                </a:solidFill>
                <a:latin typeface="Garamond" panose="02020404030301010803" pitchFamily="18" charset="0"/>
                <a:cs typeface="Calibri" panose="020F0502020204030204" pitchFamily="34" charset="0"/>
              </a:rPr>
              <a:t>Calibration runs </a:t>
            </a:r>
            <a:r>
              <a:rPr lang="en-GB" sz="1600" dirty="0">
                <a:latin typeface="Garamond" panose="02020404030301010803" pitchFamily="18" charset="0"/>
                <a:cs typeface="Calibri" panose="020F0502020204030204" pitchFamily="34" charset="0"/>
              </a:rPr>
              <a:t>were taken in 2024 at different HV settings and Frontend chip (VFAT) configurations:</a:t>
            </a:r>
          </a:p>
          <a:p>
            <a:pPr algn="just"/>
            <a:r>
              <a:rPr lang="en-GB" sz="1600" dirty="0">
                <a:latin typeface="Garamond" panose="02020404030301010803" pitchFamily="18" charset="0"/>
                <a:cs typeface="Calibri" panose="020F0502020204030204" pitchFamily="34" charset="0"/>
              </a:rPr>
              <a:t>	○ Pre-amplifier [low, medium, high] gain</a:t>
            </a:r>
          </a:p>
          <a:p>
            <a:pPr algn="just"/>
            <a:r>
              <a:rPr lang="en-GB" sz="1600" dirty="0">
                <a:latin typeface="Garamond" panose="02020404030301010803" pitchFamily="18" charset="0"/>
                <a:cs typeface="Calibri" panose="020F0502020204030204" pitchFamily="34" charset="0"/>
              </a:rPr>
              <a:t>	○ Comparator mode [ARM, CFD].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0B09F9B7-7017-7274-C0B2-ECC279CCDBA7}"/>
              </a:ext>
            </a:extLst>
          </p:cNvPr>
          <p:cNvSpPr txBox="1"/>
          <p:nvPr/>
        </p:nvSpPr>
        <p:spPr>
          <a:xfrm>
            <a:off x="179512" y="2551726"/>
            <a:ext cx="5972202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Wingdings" pitchFamily="2" charset="2"/>
              <a:buChar char="Ø"/>
            </a:pPr>
            <a:r>
              <a:rPr lang="en-GB" sz="1600" dirty="0">
                <a:latin typeface="Garamond" panose="02020404030301010803" pitchFamily="18" charset="0"/>
                <a:cs typeface="Calibri" panose="020F0502020204030204" pitchFamily="34" charset="0"/>
              </a:rPr>
              <a:t>GEM analysis done using events with standalone (STA) muons (</a:t>
            </a:r>
            <a:r>
              <a:rPr lang="en-GB" sz="1600" dirty="0" err="1">
                <a:latin typeface="Garamond" panose="02020404030301010803" pitchFamily="18" charset="0"/>
                <a:cs typeface="Calibri" panose="020F0502020204030204" pitchFamily="34" charset="0"/>
              </a:rPr>
              <a:t>p</a:t>
            </a:r>
            <a:r>
              <a:rPr lang="en-GB" sz="1600" baseline="-25000" dirty="0" err="1">
                <a:latin typeface="Garamond" panose="02020404030301010803" pitchFamily="18" charset="0"/>
                <a:cs typeface="Calibri" panose="020F0502020204030204" pitchFamily="34" charset="0"/>
              </a:rPr>
              <a:t>T</a:t>
            </a:r>
            <a:r>
              <a:rPr lang="en-GB" sz="1600" dirty="0">
                <a:latin typeface="Garamond" panose="02020404030301010803" pitchFamily="18" charset="0"/>
                <a:cs typeface="Calibri" panose="020F0502020204030204" pitchFamily="34" charset="0"/>
              </a:rPr>
              <a:t> &gt; 10 GeV, with at least 15 hits in the muon system, and χ</a:t>
            </a:r>
            <a:r>
              <a:rPr lang="en-GB" sz="1600" baseline="-25000" dirty="0">
                <a:latin typeface="Garamond" panose="02020404030301010803" pitchFamily="18" charset="0"/>
                <a:cs typeface="Calibri" panose="020F0502020204030204" pitchFamily="34" charset="0"/>
              </a:rPr>
              <a:t>2</a:t>
            </a:r>
            <a:r>
              <a:rPr lang="en-GB" sz="1600" dirty="0">
                <a:latin typeface="Garamond" panose="02020404030301010803" pitchFamily="18" charset="0"/>
                <a:cs typeface="Calibri" panose="020F0502020204030204" pitchFamily="34" charset="0"/>
              </a:rPr>
              <a:t> &lt; 5) and with hits in the CSC companion station (i.e. accept a track through GE1/1 only if it contains ME1/1 hits)</a:t>
            </a:r>
          </a:p>
        </p:txBody>
      </p:sp>
      <p:pic>
        <p:nvPicPr>
          <p:cNvPr id="18" name="Immagine 17" descr="Immagine che contiene testo, diagramma, schermata, Diagramma&#10;&#10;Descrizione generata automaticamente">
            <a:extLst>
              <a:ext uri="{FF2B5EF4-FFF2-40B4-BE49-F238E27FC236}">
                <a16:creationId xmlns:a16="http://schemas.microsoft.com/office/drawing/2014/main" id="{CB47BDC3-6F28-F602-0461-AD51794C432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8368" y="3706759"/>
            <a:ext cx="2917939" cy="2564689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B5420810-8B61-7E04-C492-9FF0EC21B499}"/>
              </a:ext>
            </a:extLst>
          </p:cNvPr>
          <p:cNvSpPr txBox="1"/>
          <p:nvPr/>
        </p:nvSpPr>
        <p:spPr>
          <a:xfrm>
            <a:off x="391003" y="6365229"/>
            <a:ext cx="46257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i="1" dirty="0">
                <a:latin typeface="Garamond" panose="02020404030301010803" pitchFamily="18" charset="0"/>
                <a:cs typeface="Calibri" panose="020F0502020204030204" pitchFamily="34" charset="0"/>
              </a:rPr>
              <a:t>GE1/1 efficiency </a:t>
            </a:r>
            <a:r>
              <a:rPr lang="en-GB" b="1" i="1" dirty="0">
                <a:latin typeface="Garamond" panose="02020404030301010803" pitchFamily="18" charset="0"/>
                <a:cs typeface="Calibri" panose="020F0502020204030204" pitchFamily="34" charset="0"/>
              </a:rPr>
              <a:t>vs. current </a:t>
            </a:r>
            <a:endParaRPr lang="en-GB" sz="1800" b="1" i="1" dirty="0">
              <a:latin typeface="Garamond" panose="02020404030301010803" pitchFamily="18" charset="0"/>
              <a:cs typeface="Calibri" panose="020F0502020204030204" pitchFamily="34" charset="0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6577D6AF-96E5-080D-D1F2-393D95DD00A5}"/>
              </a:ext>
            </a:extLst>
          </p:cNvPr>
          <p:cNvSpPr txBox="1"/>
          <p:nvPr/>
        </p:nvSpPr>
        <p:spPr>
          <a:xfrm>
            <a:off x="4181141" y="6340839"/>
            <a:ext cx="46257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i="1" dirty="0">
                <a:latin typeface="Garamond" panose="02020404030301010803" pitchFamily="18" charset="0"/>
                <a:cs typeface="Calibri" panose="020F0502020204030204" pitchFamily="34" charset="0"/>
              </a:rPr>
              <a:t>GE1/1 efficiency </a:t>
            </a:r>
            <a:r>
              <a:rPr lang="en-GB" b="1" i="1" dirty="0">
                <a:latin typeface="Garamond" panose="02020404030301010803" pitchFamily="18" charset="0"/>
                <a:cs typeface="Calibri" panose="020F0502020204030204" pitchFamily="34" charset="0"/>
              </a:rPr>
              <a:t>map </a:t>
            </a:r>
            <a:endParaRPr lang="en-GB" sz="1800" b="1" i="1" dirty="0">
              <a:latin typeface="Garamond" panose="02020404030301010803" pitchFamily="18" charset="0"/>
              <a:cs typeface="Calibri" panose="020F0502020204030204" pitchFamily="34" charset="0"/>
            </a:endParaRP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91345549-3D3B-8810-EDCE-FFE2049FD4B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3022" y="1287558"/>
            <a:ext cx="2241590" cy="1471930"/>
          </a:xfrm>
          <a:prstGeom prst="rect">
            <a:avLst/>
          </a:prstGeom>
        </p:spPr>
      </p:pic>
      <p:sp>
        <p:nvSpPr>
          <p:cNvPr id="9" name="Ovale 8">
            <a:extLst>
              <a:ext uri="{FF2B5EF4-FFF2-40B4-BE49-F238E27FC236}">
                <a16:creationId xmlns:a16="http://schemas.microsoft.com/office/drawing/2014/main" id="{544B2E27-6CF0-2C5F-BC62-290551DDA16D}"/>
              </a:ext>
            </a:extLst>
          </p:cNvPr>
          <p:cNvSpPr/>
          <p:nvPr/>
        </p:nvSpPr>
        <p:spPr>
          <a:xfrm>
            <a:off x="7489050" y="2144349"/>
            <a:ext cx="628854" cy="479898"/>
          </a:xfrm>
          <a:prstGeom prst="ellipse">
            <a:avLst/>
          </a:prstGeom>
          <a:noFill/>
          <a:ln>
            <a:solidFill>
              <a:srgbClr val="FF4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46117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CBBD62E-8602-3735-CA46-81476CD48B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GEM performance in RUN3  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64F32223-83C8-9B58-B59B-298AE0F2F7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6E6883B1-4FB5-782A-4D97-2AB817695835}"/>
              </a:ext>
            </a:extLst>
          </p:cNvPr>
          <p:cNvSpPr txBox="1"/>
          <p:nvPr/>
        </p:nvSpPr>
        <p:spPr>
          <a:xfrm>
            <a:off x="272755" y="3210316"/>
            <a:ext cx="4544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latin typeface="Garamond" panose="02020404030301010803" pitchFamily="18" charset="0"/>
              </a:rPr>
              <a:t>More on GE1.1 operations in</a:t>
            </a:r>
            <a:r>
              <a:rPr lang="en-GB" b="1" i="1" dirty="0">
                <a:latin typeface="Garamond" panose="02020404030301010803" pitchFamily="18" charset="0"/>
              </a:rPr>
              <a:t> S. </a:t>
            </a:r>
            <a:r>
              <a:rPr lang="en-GB" b="1" i="1" dirty="0" err="1">
                <a:latin typeface="Garamond" panose="02020404030301010803" pitchFamily="18" charset="0"/>
              </a:rPr>
              <a:t>Calzaferri’s</a:t>
            </a:r>
            <a:r>
              <a:rPr lang="en-GB" b="1" i="1" dirty="0">
                <a:latin typeface="Garamond" panose="02020404030301010803" pitchFamily="18" charset="0"/>
              </a:rPr>
              <a:t> talk  </a:t>
            </a:r>
          </a:p>
        </p:txBody>
      </p:sp>
      <p:pic>
        <p:nvPicPr>
          <p:cNvPr id="8" name="Immagine 7" descr="Immagine che contiene testo, schermata, linea, Diagramma&#10;&#10;Descrizione generata automaticamente">
            <a:extLst>
              <a:ext uri="{FF2B5EF4-FFF2-40B4-BE49-F238E27FC236}">
                <a16:creationId xmlns:a16="http://schemas.microsoft.com/office/drawing/2014/main" id="{789F62BE-F106-7B2E-C58D-B943DE8D35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6147" y="1227073"/>
            <a:ext cx="2687144" cy="2777991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D1667A0A-D0E0-0379-1526-1849BA5CE2F2}"/>
              </a:ext>
            </a:extLst>
          </p:cNvPr>
          <p:cNvSpPr txBox="1"/>
          <p:nvPr/>
        </p:nvSpPr>
        <p:spPr>
          <a:xfrm>
            <a:off x="179511" y="1389590"/>
            <a:ext cx="4391335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Wingdings" pitchFamily="2" charset="2"/>
              <a:buChar char="Ø"/>
            </a:pPr>
            <a:r>
              <a:rPr lang="en-GB" dirty="0">
                <a:solidFill>
                  <a:srgbClr val="0070C0"/>
                </a:solidFill>
                <a:latin typeface="Garamond" panose="02020404030301010803" pitchFamily="18" charset="0"/>
              </a:rPr>
              <a:t>A new HV setting was applied in the middle of June 2024  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en-GB" dirty="0">
                <a:solidFill>
                  <a:srgbClr val="0070C0"/>
                </a:solidFill>
                <a:latin typeface="Garamond" panose="02020404030301010803" pitchFamily="18" charset="0"/>
              </a:rPr>
              <a:t>A significant increase in the GE1.1 efficiency </a:t>
            </a:r>
            <a:r>
              <a:rPr lang="en-GB" dirty="0">
                <a:latin typeface="Garamond" panose="02020404030301010803" pitchFamily="18" charset="0"/>
              </a:rPr>
              <a:t>has been measured with HV-optimized and High gain Constant Fraction Discriminator </a:t>
            </a:r>
          </a:p>
          <a:p>
            <a:pPr marL="285750" indent="-285750" algn="just">
              <a:buFont typeface="Wingdings" pitchFamily="2" charset="2"/>
              <a:buChar char="Ø"/>
            </a:pPr>
            <a:endParaRPr lang="en-GB" dirty="0">
              <a:latin typeface="Garamond" panose="02020404030301010803" pitchFamily="18" charset="0"/>
            </a:endParaRPr>
          </a:p>
        </p:txBody>
      </p:sp>
      <p:pic>
        <p:nvPicPr>
          <p:cNvPr id="5" name="Picture 4" descr="A graph with different colored lines&#10;&#10;Description automatically generated">
            <a:extLst>
              <a:ext uri="{FF2B5EF4-FFF2-40B4-BE49-F238E27FC236}">
                <a16:creationId xmlns:a16="http://schemas.microsoft.com/office/drawing/2014/main" id="{BD5171FF-A262-0C85-D61C-3FAD71293B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4763" y="4189516"/>
            <a:ext cx="2683291" cy="2602388"/>
          </a:xfrm>
          <a:prstGeom prst="rect">
            <a:avLst/>
          </a:prstGeom>
        </p:spPr>
      </p:pic>
      <p:pic>
        <p:nvPicPr>
          <p:cNvPr id="6" name="Picture 5" descr="A diagram of a magnetic field&#10;&#10;Description automatically generated">
            <a:extLst>
              <a:ext uri="{FF2B5EF4-FFF2-40B4-BE49-F238E27FC236}">
                <a16:creationId xmlns:a16="http://schemas.microsoft.com/office/drawing/2014/main" id="{BC9F9A79-4454-6BD7-2CBB-C634B6E4430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4982051"/>
            <a:ext cx="1704054" cy="1656719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8D1BC554-4B26-D80C-1D20-018EBB3F48E7}"/>
              </a:ext>
            </a:extLst>
          </p:cNvPr>
          <p:cNvCxnSpPr>
            <a:cxnSpLocks/>
          </p:cNvCxnSpPr>
          <p:nvPr/>
        </p:nvCxnSpPr>
        <p:spPr bwMode="auto">
          <a:xfrm>
            <a:off x="3899790" y="6021288"/>
            <a:ext cx="2904458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triangle"/>
          </a:ln>
          <a:effectLst/>
        </p:spPr>
      </p:cxnSp>
      <p:pic>
        <p:nvPicPr>
          <p:cNvPr id="10" name="Picture 10" descr="A circular object with numbers and symbols&#10;&#10;Description automatically generated">
            <a:extLst>
              <a:ext uri="{FF2B5EF4-FFF2-40B4-BE49-F238E27FC236}">
                <a16:creationId xmlns:a16="http://schemas.microsoft.com/office/drawing/2014/main" id="{C984A87D-862C-E056-7E79-F4066E91CDD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8019" y="4874974"/>
            <a:ext cx="1136036" cy="1718878"/>
          </a:xfrm>
          <a:prstGeom prst="rect">
            <a:avLst/>
          </a:prstGeom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119E20B2-3FF3-226A-8674-31C2034B8739}"/>
              </a:ext>
            </a:extLst>
          </p:cNvPr>
          <p:cNvSpPr txBox="1"/>
          <p:nvPr/>
        </p:nvSpPr>
        <p:spPr>
          <a:xfrm>
            <a:off x="272755" y="3948772"/>
            <a:ext cx="462975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Wingdings" pitchFamily="2" charset="2"/>
              <a:buChar char="Ø"/>
            </a:pPr>
            <a:r>
              <a:rPr lang="en-GB" sz="1800" dirty="0">
                <a:latin typeface="Garamond" panose="02020404030301010803" pitchFamily="18" charset="0"/>
              </a:rPr>
              <a:t>Fully validated the </a:t>
            </a:r>
            <a:r>
              <a:rPr lang="en-GB" sz="1800" b="1" dirty="0">
                <a:solidFill>
                  <a:srgbClr val="0070C0"/>
                </a:solidFill>
                <a:latin typeface="Garamond" panose="02020404030301010803" pitchFamily="18" charset="0"/>
              </a:rPr>
              <a:t>alignment</a:t>
            </a:r>
            <a:r>
              <a:rPr lang="en-GB" sz="1800" dirty="0">
                <a:latin typeface="Garamond" panose="02020404030301010803" pitchFamily="18" charset="0"/>
              </a:rPr>
              <a:t> for trigger capability: </a:t>
            </a:r>
            <a:r>
              <a:rPr lang="en-US" dirty="0">
                <a:latin typeface="Garamond" panose="02020404030301010803" pitchFamily="18" charset="0"/>
                <a:cs typeface="Arial" panose="020B0604020202020204" pitchFamily="34" charset="0"/>
              </a:rPr>
              <a:t>t</a:t>
            </a:r>
            <a:r>
              <a:rPr lang="en-US" sz="1800" b="0" dirty="0">
                <a:latin typeface="Garamond" panose="02020404030301010803" pitchFamily="18" charset="0"/>
                <a:cs typeface="Arial" panose="020B0604020202020204" pitchFamily="34" charset="0"/>
              </a:rPr>
              <a:t>he Banding Angle distributions after the alignments are close to the ideal case</a:t>
            </a:r>
            <a:endParaRPr lang="en-US" sz="18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4912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CBBD62E-8602-3735-CA46-81476CD48B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Background in 2024  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64F32223-83C8-9B58-B59B-298AE0F2F7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59E288AE-8CE1-E98C-B760-1CAD9EA7AD1B}"/>
              </a:ext>
            </a:extLst>
          </p:cNvPr>
          <p:cNvSpPr txBox="1"/>
          <p:nvPr/>
        </p:nvSpPr>
        <p:spPr>
          <a:xfrm>
            <a:off x="179511" y="1239143"/>
            <a:ext cx="664619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dirty="0">
                <a:latin typeface="Garamond" panose="02020404030301010803" pitchFamily="18" charset="0"/>
                <a:cs typeface="Times New Roman" panose="02020603050405020304" pitchFamily="18" charset="0"/>
              </a:rPr>
              <a:t>A </a:t>
            </a:r>
            <a:r>
              <a:rPr lang="en-US" b="1" dirty="0">
                <a:solidFill>
                  <a:srgbClr val="0070C0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New Forward Shielding (NFS) </a:t>
            </a:r>
            <a:r>
              <a:rPr lang="en-US" dirty="0">
                <a:latin typeface="Garamond" panose="02020404030301010803" pitchFamily="18" charset="0"/>
                <a:cs typeface="Times New Roman" panose="02020603050405020304" pitchFamily="18" charset="0"/>
              </a:rPr>
              <a:t>was</a:t>
            </a:r>
            <a:r>
              <a:rPr lang="en-US" b="1" dirty="0">
                <a:latin typeface="Garamond" panose="02020404030301010803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Garamond" panose="02020404030301010803" pitchFamily="18" charset="0"/>
                <a:cs typeface="Times New Roman" panose="02020603050405020304" pitchFamily="18" charset="0"/>
              </a:rPr>
              <a:t>designed to reduce background in the cavern detected by the muon detectors. In the last shutdown, it was installed only on the negative side </a:t>
            </a:r>
          </a:p>
        </p:txBody>
      </p:sp>
      <p:pic>
        <p:nvPicPr>
          <p:cNvPr id="6" name="Content Placeholder 6" descr="A machine in a factory&#10;&#10;Description automatically generated">
            <a:extLst>
              <a:ext uri="{FF2B5EF4-FFF2-40B4-BE49-F238E27FC236}">
                <a16:creationId xmlns:a16="http://schemas.microsoft.com/office/drawing/2014/main" id="{4FEE7A4D-DB5A-09EF-916A-32A4F3B9125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8289" t="13308"/>
          <a:stretch/>
        </p:blipFill>
        <p:spPr>
          <a:xfrm>
            <a:off x="7256132" y="1406142"/>
            <a:ext cx="1829149" cy="2031007"/>
          </a:xfrm>
          <a:prstGeom prst="rect">
            <a:avLst/>
          </a:prstGeom>
        </p:spPr>
      </p:pic>
      <p:pic>
        <p:nvPicPr>
          <p:cNvPr id="7" name="Content Placeholder 6" descr="A close-up of a machine&#10;&#10;Description automatically generated">
            <a:extLst>
              <a:ext uri="{FF2B5EF4-FFF2-40B4-BE49-F238E27FC236}">
                <a16:creationId xmlns:a16="http://schemas.microsoft.com/office/drawing/2014/main" id="{FD59EDFB-B483-F5CB-EAE7-C0E0BF9C197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3911"/>
          <a:stretch/>
        </p:blipFill>
        <p:spPr>
          <a:xfrm>
            <a:off x="4924734" y="1884023"/>
            <a:ext cx="2267744" cy="1737513"/>
          </a:xfrm>
          <a:prstGeom prst="rect">
            <a:avLst/>
          </a:prstGeom>
        </p:spPr>
      </p:pic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0B23CC7F-D475-87BC-3A5C-7F4199288053}"/>
              </a:ext>
            </a:extLst>
          </p:cNvPr>
          <p:cNvSpPr txBox="1"/>
          <p:nvPr/>
        </p:nvSpPr>
        <p:spPr>
          <a:xfrm>
            <a:off x="250054" y="2162473"/>
            <a:ext cx="439395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Wingdings" pitchFamily="2" charset="2"/>
              <a:buChar char="Ø"/>
            </a:pPr>
            <a:r>
              <a:rPr lang="en-GB" dirty="0">
                <a:solidFill>
                  <a:srgbClr val="0070C0"/>
                </a:solidFill>
                <a:latin typeface="Garamond" panose="02020404030301010803" pitchFamily="18" charset="0"/>
              </a:rPr>
              <a:t>Significant reduction of the currents and hit rates observed mostly in the outermost </a:t>
            </a:r>
            <a:r>
              <a:rPr lang="en-GB" dirty="0">
                <a:latin typeface="Garamond" panose="02020404030301010803" pitchFamily="18" charset="0"/>
              </a:rPr>
              <a:t>layer of the Muon System (MB4 and ME4)</a:t>
            </a:r>
            <a:endParaRPr lang="en-GB" dirty="0">
              <a:solidFill>
                <a:srgbClr val="0070C0"/>
              </a:solidFill>
              <a:latin typeface="Garamond" panose="02020404030301010803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Immagine 9" descr="Immagine che contiene testo, linea, Diagramma, schermata&#10;&#10;Descrizione generata automaticamente">
            <a:extLst>
              <a:ext uri="{FF2B5EF4-FFF2-40B4-BE49-F238E27FC236}">
                <a16:creationId xmlns:a16="http://schemas.microsoft.com/office/drawing/2014/main" id="{A6A5CD4A-BFC8-1114-D675-D76069D58C7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645413"/>
            <a:ext cx="3695968" cy="2420939"/>
          </a:xfrm>
          <a:prstGeom prst="rect">
            <a:avLst/>
          </a:prstGeom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2EF47E36-9135-83EC-C1AC-1DA4702759BB}"/>
              </a:ext>
            </a:extLst>
          </p:cNvPr>
          <p:cNvSpPr txBox="1"/>
          <p:nvPr/>
        </p:nvSpPr>
        <p:spPr>
          <a:xfrm>
            <a:off x="683725" y="6069606"/>
            <a:ext cx="614198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i="1" dirty="0">
                <a:latin typeface="Garamond" panose="02020404030301010803" pitchFamily="18" charset="0"/>
                <a:cs typeface="Calibri" panose="020F0502020204030204" pitchFamily="34" charset="0"/>
              </a:rPr>
              <a:t>DT Background currents and rates versus instantaneous luminosity in one MB4 sector of W-2 as measured in 2024 and 2023</a:t>
            </a:r>
            <a:endParaRPr lang="en-GB" b="1" i="1" dirty="0">
              <a:solidFill>
                <a:srgbClr val="0070C0"/>
              </a:solidFill>
              <a:latin typeface="Garamond" panose="02020404030301010803" pitchFamily="18" charset="0"/>
              <a:cs typeface="Calibri" panose="020F0502020204030204" pitchFamily="34" charset="0"/>
            </a:endParaRP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068B81FC-D971-8E3C-311D-07FA6815FE42}"/>
              </a:ext>
            </a:extLst>
          </p:cNvPr>
          <p:cNvSpPr txBox="1"/>
          <p:nvPr/>
        </p:nvSpPr>
        <p:spPr>
          <a:xfrm>
            <a:off x="862595" y="5354478"/>
            <a:ext cx="1728191" cy="276999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0070C0"/>
                </a:solidFill>
              </a:rPr>
              <a:t>56 % reduction</a:t>
            </a:r>
          </a:p>
        </p:txBody>
      </p:sp>
      <p:pic>
        <p:nvPicPr>
          <p:cNvPr id="14" name="Immagine 13" descr="Immagine che contiene testo, linea, Diagramma, diagramma&#10;&#10;Descrizione generata automaticamente">
            <a:extLst>
              <a:ext uri="{FF2B5EF4-FFF2-40B4-BE49-F238E27FC236}">
                <a16:creationId xmlns:a16="http://schemas.microsoft.com/office/drawing/2014/main" id="{2B859125-0080-4055-26E1-DBF515CD48F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4292" y="3744534"/>
            <a:ext cx="3066737" cy="2325072"/>
          </a:xfrm>
          <a:prstGeom prst="rect">
            <a:avLst/>
          </a:prstGeom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096192AD-73E4-424C-1C2C-6AD43D2051B1}"/>
              </a:ext>
            </a:extLst>
          </p:cNvPr>
          <p:cNvSpPr txBox="1"/>
          <p:nvPr/>
        </p:nvSpPr>
        <p:spPr>
          <a:xfrm>
            <a:off x="5673580" y="4776461"/>
            <a:ext cx="17281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0070C0"/>
                </a:solidFill>
              </a:rPr>
              <a:t>52 % reduction</a:t>
            </a:r>
          </a:p>
        </p:txBody>
      </p:sp>
      <p:cxnSp>
        <p:nvCxnSpPr>
          <p:cNvPr id="25" name="Connettore 2 24">
            <a:extLst>
              <a:ext uri="{FF2B5EF4-FFF2-40B4-BE49-F238E27FC236}">
                <a16:creationId xmlns:a16="http://schemas.microsoft.com/office/drawing/2014/main" id="{555FA35D-0CF5-4772-2A3A-B4BA3FB76DB4}"/>
              </a:ext>
            </a:extLst>
          </p:cNvPr>
          <p:cNvCxnSpPr/>
          <p:nvPr/>
        </p:nvCxnSpPr>
        <p:spPr>
          <a:xfrm>
            <a:off x="971599" y="3085803"/>
            <a:ext cx="360041" cy="55961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Connettore 2 25">
            <a:extLst>
              <a:ext uri="{FF2B5EF4-FFF2-40B4-BE49-F238E27FC236}">
                <a16:creationId xmlns:a16="http://schemas.microsoft.com/office/drawing/2014/main" id="{DABC3048-12F8-3E1B-45CF-FC2D0455D36B}"/>
              </a:ext>
            </a:extLst>
          </p:cNvPr>
          <p:cNvCxnSpPr>
            <a:cxnSpLocks/>
          </p:cNvCxnSpPr>
          <p:nvPr/>
        </p:nvCxnSpPr>
        <p:spPr>
          <a:xfrm>
            <a:off x="1004489" y="3085803"/>
            <a:ext cx="3214778" cy="64505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9" name="Immagine 28">
            <a:extLst>
              <a:ext uri="{FF2B5EF4-FFF2-40B4-BE49-F238E27FC236}">
                <a16:creationId xmlns:a16="http://schemas.microsoft.com/office/drawing/2014/main" id="{53F4C420-75F3-553B-063B-A51D47EB875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3825548"/>
            <a:ext cx="1704970" cy="1364616"/>
          </a:xfrm>
          <a:prstGeom prst="rect">
            <a:avLst/>
          </a:prstGeom>
        </p:spPr>
      </p:pic>
      <p:sp>
        <p:nvSpPr>
          <p:cNvPr id="30" name="Ovale 29">
            <a:extLst>
              <a:ext uri="{FF2B5EF4-FFF2-40B4-BE49-F238E27FC236}">
                <a16:creationId xmlns:a16="http://schemas.microsoft.com/office/drawing/2014/main" id="{4606CD67-F47F-75E6-D68A-F0A0F34AA60E}"/>
              </a:ext>
            </a:extLst>
          </p:cNvPr>
          <p:cNvSpPr/>
          <p:nvPr/>
        </p:nvSpPr>
        <p:spPr>
          <a:xfrm>
            <a:off x="7192478" y="3933056"/>
            <a:ext cx="1123938" cy="288032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1" name="Ovale 30">
            <a:extLst>
              <a:ext uri="{FF2B5EF4-FFF2-40B4-BE49-F238E27FC236}">
                <a16:creationId xmlns:a16="http://schemas.microsoft.com/office/drawing/2014/main" id="{A5B3B618-97EF-5B7C-6EAE-657C153FB341}"/>
              </a:ext>
            </a:extLst>
          </p:cNvPr>
          <p:cNvSpPr/>
          <p:nvPr/>
        </p:nvSpPr>
        <p:spPr>
          <a:xfrm rot="5400000">
            <a:off x="8178348" y="4347475"/>
            <a:ext cx="1123938" cy="288032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80980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CBBD62E-8602-3735-CA46-81476CD48B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Background in 2024  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64F32223-83C8-9B58-B59B-298AE0F2F7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0B23CC7F-D475-87BC-3A5C-7F4199288053}"/>
              </a:ext>
            </a:extLst>
          </p:cNvPr>
          <p:cNvSpPr txBox="1"/>
          <p:nvPr/>
        </p:nvSpPr>
        <p:spPr>
          <a:xfrm>
            <a:off x="238383" y="1267861"/>
            <a:ext cx="541373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Wingdings" pitchFamily="2" charset="2"/>
              <a:buChar char="Ø"/>
            </a:pPr>
            <a:r>
              <a:rPr lang="en-GB" dirty="0">
                <a:latin typeface="Garamond" panose="02020404030301010803" pitchFamily="18" charset="0"/>
                <a:cs typeface="Times New Roman" panose="02020603050405020304" pitchFamily="18" charset="0"/>
              </a:rPr>
              <a:t>The effect gradually decreases going negative side (where the shielding is installed) to the opposite side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en-GB" dirty="0">
                <a:solidFill>
                  <a:srgbClr val="0070C0"/>
                </a:solidFill>
                <a:latin typeface="Garamond" panose="02020404030301010803" pitchFamily="18" charset="0"/>
              </a:rPr>
              <a:t>No effect in the internal stations (MB1, MB2 and MB3) </a:t>
            </a:r>
            <a:endParaRPr lang="en-GB" dirty="0">
              <a:solidFill>
                <a:srgbClr val="0070C0"/>
              </a:solidFill>
              <a:latin typeface="Garamond" panose="02020404030301010803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itchFamily="2" charset="2"/>
              <a:buChar char="Ø"/>
            </a:pPr>
            <a:endParaRPr lang="en-GB" dirty="0">
              <a:latin typeface="Garamond" panose="02020404030301010803" pitchFamily="18" charset="0"/>
              <a:cs typeface="Times New Roman" panose="02020603050405020304" pitchFamily="18" charset="0"/>
            </a:endParaRPr>
          </a:p>
        </p:txBody>
      </p:sp>
      <p:pic>
        <p:nvPicPr>
          <p:cNvPr id="20" name="Immagine 19">
            <a:extLst>
              <a:ext uri="{FF2B5EF4-FFF2-40B4-BE49-F238E27FC236}">
                <a16:creationId xmlns:a16="http://schemas.microsoft.com/office/drawing/2014/main" id="{FDD6C4A0-F593-58E9-CFED-5DDC4AE2AE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1296567"/>
            <a:ext cx="2601630" cy="1708349"/>
          </a:xfrm>
          <a:prstGeom prst="rect">
            <a:avLst/>
          </a:prstGeom>
        </p:spPr>
      </p:pic>
      <p:pic>
        <p:nvPicPr>
          <p:cNvPr id="22" name="Immagine 21" descr="Immagine che contiene testo, linea, Diagramma, diagramma&#10;&#10;Descrizione generata automaticamente">
            <a:extLst>
              <a:ext uri="{FF2B5EF4-FFF2-40B4-BE49-F238E27FC236}">
                <a16:creationId xmlns:a16="http://schemas.microsoft.com/office/drawing/2014/main" id="{24EBAB45-7662-7627-58AE-96B7AEA4474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581" y="2564904"/>
            <a:ext cx="4552950" cy="3027278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5A1836D9-F497-4355-7507-389F9DFCEB74}"/>
              </a:ext>
            </a:extLst>
          </p:cNvPr>
          <p:cNvSpPr txBox="1"/>
          <p:nvPr/>
        </p:nvSpPr>
        <p:spPr>
          <a:xfrm>
            <a:off x="3932820" y="5838912"/>
            <a:ext cx="4824536" cy="830997"/>
          </a:xfrm>
          <a:prstGeom prst="rect">
            <a:avLst/>
          </a:prstGeom>
          <a:solidFill>
            <a:schemeClr val="bg2"/>
          </a:solidFill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GB" sz="1600" dirty="0">
                <a:latin typeface="Garamond" panose="02020404030301010803" pitchFamily="18" charset="0"/>
                <a:cs typeface="Times New Roman" panose="02020603050405020304" pitchFamily="18" charset="0"/>
              </a:rPr>
              <a:t>The effect will be fully symmetric after the installation of the NFS on the positive side, thus dramatically reducing the detector aging process</a:t>
            </a:r>
          </a:p>
        </p:txBody>
      </p:sp>
      <p:cxnSp>
        <p:nvCxnSpPr>
          <p:cNvPr id="13" name="Connettore 2 12">
            <a:extLst>
              <a:ext uri="{FF2B5EF4-FFF2-40B4-BE49-F238E27FC236}">
                <a16:creationId xmlns:a16="http://schemas.microsoft.com/office/drawing/2014/main" id="{6326D5BA-48AB-F822-5EC9-63F0FCDC3363}"/>
              </a:ext>
            </a:extLst>
          </p:cNvPr>
          <p:cNvCxnSpPr/>
          <p:nvPr/>
        </p:nvCxnSpPr>
        <p:spPr>
          <a:xfrm>
            <a:off x="1763688" y="5445224"/>
            <a:ext cx="0" cy="50405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3A3835EB-6BBE-48C5-DAA6-5112A35E03BA}"/>
              </a:ext>
            </a:extLst>
          </p:cNvPr>
          <p:cNvSpPr txBox="1"/>
          <p:nvPr/>
        </p:nvSpPr>
        <p:spPr>
          <a:xfrm>
            <a:off x="1228075" y="5989567"/>
            <a:ext cx="1080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0070C0"/>
                </a:solidFill>
                <a:latin typeface="Garamond" panose="02020404030301010803" pitchFamily="18" charset="0"/>
              </a:rPr>
              <a:t>NFS position </a:t>
            </a:r>
          </a:p>
        </p:txBody>
      </p:sp>
    </p:spTree>
    <p:extLst>
      <p:ext uri="{BB962C8B-B14F-4D97-AF65-F5344CB8AC3E}">
        <p14:creationId xmlns:p14="http://schemas.microsoft.com/office/powerpoint/2010/main" val="41020697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sz="4000" dirty="0">
                <a:solidFill>
                  <a:schemeClr val="tx2">
                    <a:lumMod val="75000"/>
                  </a:schemeClr>
                </a:solidFill>
              </a:rPr>
              <a:t>Conclusions</a:t>
            </a: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18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/>
              <p:cNvSpPr/>
              <p:nvPr/>
            </p:nvSpPr>
            <p:spPr>
              <a:xfrm>
                <a:off x="251520" y="1433001"/>
                <a:ext cx="8568952" cy="1421992"/>
              </a:xfrm>
              <a:prstGeom prst="rect">
                <a:avLst/>
              </a:prstGeom>
              <a:solidFill>
                <a:srgbClr val="FFFFFF"/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10000"/>
                  </a:lnSpc>
                </a:pPr>
                <a:r>
                  <a:rPr lang="en-US" sz="2000" dirty="0">
                    <a:latin typeface="Garamond" panose="02020404030301010803" pitchFamily="18" charset="0"/>
                    <a:cs typeface="Times New Roman"/>
                  </a:rPr>
                  <a:t>The CMS Muon </a:t>
                </a:r>
                <a:r>
                  <a:rPr lang="en-US" sz="2000" b="1" dirty="0">
                    <a:solidFill>
                      <a:srgbClr val="0000FF"/>
                    </a:solidFill>
                    <a:latin typeface="Garamond" panose="02020404030301010803" pitchFamily="18" charset="0"/>
                    <a:cs typeface="Times New Roman"/>
                  </a:rPr>
                  <a:t>system is operating extremely well, </a:t>
                </a:r>
                <a:r>
                  <a:rPr lang="en-US" sz="2000" dirty="0">
                    <a:latin typeface="Garamond" panose="02020404030301010803" pitchFamily="18" charset="0"/>
                    <a:cs typeface="Times New Roman"/>
                  </a:rPr>
                  <a:t>delivering good triggers and data for physics:</a:t>
                </a:r>
              </a:p>
              <a:p>
                <a:pPr marL="342900" indent="-342900" algn="just">
                  <a:lnSpc>
                    <a:spcPct val="110000"/>
                  </a:lnSpc>
                  <a:buFont typeface="Wingdings" charset="2"/>
                  <a:buChar char="Ø"/>
                </a:pPr>
                <a:r>
                  <a:rPr lang="en-US" sz="2000" dirty="0">
                    <a:latin typeface="Garamond" panose="02020404030301010803" pitchFamily="18" charset="0"/>
                    <a:cs typeface="Times New Roman"/>
                  </a:rPr>
                  <a:t>Negligible 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/>
                      </a:rPr>
                      <m:t>~</m:t>
                    </m:r>
                    <m:r>
                      <a:rPr lang="it-IT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/>
                      </a:rPr>
                      <m:t>4</m:t>
                    </m:r>
                  </m:oMath>
                </a14:m>
                <a:r>
                  <a:rPr lang="en-US" sz="2000" dirty="0">
                    <a:latin typeface="Garamond" panose="02020404030301010803" pitchFamily="18" charset="0"/>
                    <a:cs typeface="Times New Roman"/>
                  </a:rPr>
                  <a:t>% contribution to CMS luminosity loss</a:t>
                </a:r>
              </a:p>
              <a:p>
                <a:pPr marL="342900" indent="-342900" algn="just">
                  <a:lnSpc>
                    <a:spcPct val="110000"/>
                  </a:lnSpc>
                  <a:buFont typeface="Wingdings" charset="2"/>
                  <a:buChar char="Ø"/>
                </a:pPr>
                <a:r>
                  <a:rPr lang="en-US" sz="2000" dirty="0">
                    <a:latin typeface="Garamond" panose="02020404030301010803" pitchFamily="18" charset="0"/>
                    <a:cs typeface="Times New Roman"/>
                  </a:rPr>
                  <a:t>Stable fraction of active channels</a:t>
                </a:r>
              </a:p>
            </p:txBody>
          </p:sp>
        </mc:Choice>
        <mc:Fallback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1433001"/>
                <a:ext cx="8568952" cy="142199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251520" y="3068960"/>
            <a:ext cx="8568952" cy="3477875"/>
          </a:xfrm>
          <a:prstGeom prst="rect">
            <a:avLst/>
          </a:prstGeom>
          <a:solidFill>
            <a:srgbClr val="FFFFFF"/>
          </a:solidFill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just"/>
            <a:r>
              <a:rPr lang="en-AU" sz="2000" dirty="0">
                <a:latin typeface="Garamond" panose="02020404030301010803" pitchFamily="18" charset="0"/>
                <a:cs typeface="Times New Roman"/>
              </a:rPr>
              <a:t>After 14 years of LHC running with increasing instantaneous luminosity and 20 years since construction, the Muon </a:t>
            </a:r>
            <a:r>
              <a:rPr lang="en-AU" sz="2000" b="1" dirty="0">
                <a:solidFill>
                  <a:srgbClr val="0000FF"/>
                </a:solidFill>
                <a:latin typeface="Garamond" panose="02020404030301010803" pitchFamily="18" charset="0"/>
                <a:cs typeface="Times New Roman"/>
              </a:rPr>
              <a:t>detector performance remains</a:t>
            </a:r>
            <a:r>
              <a:rPr lang="en-AU" sz="2000" dirty="0">
                <a:latin typeface="Garamond" panose="02020404030301010803" pitchFamily="18" charset="0"/>
                <a:cs typeface="Times New Roman"/>
              </a:rPr>
              <a:t> within specifications both as a triggering and as a reconstruction system: </a:t>
            </a:r>
          </a:p>
          <a:p>
            <a:pPr marL="342900" indent="-342900" algn="just">
              <a:buFont typeface="Wingdings" charset="2"/>
              <a:buChar char="Ø"/>
            </a:pPr>
            <a:r>
              <a:rPr lang="en-AU" sz="2000" dirty="0">
                <a:latin typeface="Garamond" panose="02020404030301010803" pitchFamily="18" charset="0"/>
                <a:cs typeface="Times New Roman"/>
              </a:rPr>
              <a:t>Muon chamber performance is stable with no degradation observed</a:t>
            </a:r>
          </a:p>
          <a:p>
            <a:pPr marL="342900" indent="-342900" algn="just">
              <a:buFont typeface="Wingdings" charset="2"/>
              <a:buChar char="Ø"/>
            </a:pPr>
            <a:r>
              <a:rPr lang="en-AU" sz="2000" dirty="0">
                <a:latin typeface="Garamond" panose="02020404030301010803" pitchFamily="18" charset="0"/>
                <a:cs typeface="Times New Roman"/>
              </a:rPr>
              <a:t>Excellent and stable DT and CSC Segment and local trigger efficiency</a:t>
            </a:r>
          </a:p>
          <a:p>
            <a:pPr marL="342900" indent="-342900" algn="just">
              <a:buFont typeface="Wingdings" charset="2"/>
              <a:buChar char="Ø"/>
            </a:pPr>
            <a:r>
              <a:rPr lang="en-AU" sz="2000" dirty="0">
                <a:latin typeface="Garamond" panose="02020404030301010803" pitchFamily="18" charset="0"/>
                <a:cs typeface="Times New Roman"/>
              </a:rPr>
              <a:t>Excellent efficiency for the new GE1.1 station: 94%  </a:t>
            </a:r>
          </a:p>
          <a:p>
            <a:pPr marL="342900" indent="-342900" algn="just">
              <a:buFont typeface="Wingdings" charset="2"/>
              <a:buChar char="Ø"/>
            </a:pPr>
            <a:endParaRPr lang="en-AU" sz="2000" dirty="0">
              <a:latin typeface="Garamond" panose="02020404030301010803" pitchFamily="18" charset="0"/>
              <a:cs typeface="Times New Roman"/>
            </a:endParaRPr>
          </a:p>
          <a:p>
            <a:pPr marL="342900" indent="-342900" algn="just">
              <a:buFont typeface="Wingdings" charset="2"/>
              <a:buChar char="Ø"/>
            </a:pPr>
            <a:r>
              <a:rPr lang="en-AU" sz="2000" dirty="0">
                <a:latin typeface="Garamond" panose="02020404030301010803" pitchFamily="18" charset="0"/>
                <a:cs typeface="Times New Roman"/>
              </a:rPr>
              <a:t>Significant reduction of the LHC background measured after the installation of the new shielding in early 2024</a:t>
            </a:r>
          </a:p>
          <a:p>
            <a:pPr marL="342900" indent="-342900" algn="just">
              <a:buFont typeface="Wingdings" charset="2"/>
              <a:buChar char="Ø"/>
            </a:pPr>
            <a:r>
              <a:rPr lang="en-AU" sz="2000" dirty="0">
                <a:latin typeface="Garamond" panose="02020404030301010803" pitchFamily="18" charset="0"/>
                <a:cs typeface="Times New Roman"/>
              </a:rPr>
              <a:t>NEWS: published the paper </a:t>
            </a:r>
            <a:r>
              <a:rPr lang="it-IT" sz="2000" b="1" dirty="0">
                <a:latin typeface="Garamond" panose="02020404030301010803" pitchFamily="18" charset="0"/>
                <a:hlinkClick r:id="rId3"/>
              </a:rPr>
              <a:t>Development of the CMS detector for the CERN LHC Run 3</a:t>
            </a:r>
            <a:endParaRPr lang="it-IT" sz="2000" b="1" dirty="0">
              <a:latin typeface="Garamond" panose="02020404030301010803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F9A702C-127D-2B13-D3F4-38635F9904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7491" y="620688"/>
            <a:ext cx="7200800" cy="1008112"/>
          </a:xfrm>
        </p:spPr>
        <p:txBody>
          <a:bodyPr/>
          <a:lstStyle/>
          <a:p>
            <a:r>
              <a:rPr lang="en-GB" dirty="0"/>
              <a:t>Thanks! 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61A7BD8D-198F-1A0A-3319-3764B1BFCB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4" name="Titolo 1">
            <a:extLst>
              <a:ext uri="{FF2B5EF4-FFF2-40B4-BE49-F238E27FC236}">
                <a16:creationId xmlns:a16="http://schemas.microsoft.com/office/drawing/2014/main" id="{58546378-B981-7C6A-9179-D377EB2C3BDE}"/>
              </a:ext>
            </a:extLst>
          </p:cNvPr>
          <p:cNvSpPr txBox="1">
            <a:spLocks/>
          </p:cNvSpPr>
          <p:nvPr/>
        </p:nvSpPr>
        <p:spPr>
          <a:xfrm>
            <a:off x="3095836" y="2084367"/>
            <a:ext cx="7200800" cy="100811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Times New Roman"/>
                <a:ea typeface="+mj-ea"/>
                <a:cs typeface="Times New Roman"/>
              </a:defRPr>
            </a:lvl1pPr>
          </a:lstStyle>
          <a:p>
            <a:r>
              <a:rPr lang="en-GB" sz="3000" dirty="0"/>
              <a:t>Credits </a:t>
            </a:r>
          </a:p>
          <a:p>
            <a:r>
              <a:rPr lang="en-GB" sz="3000" dirty="0"/>
              <a:t>to CMS People 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3CCB44AC-A371-FDA2-73DD-F0DA0416F9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52" y="2201525"/>
            <a:ext cx="3888432" cy="2571382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2D662314-B465-5835-C6FF-13B3C8DD62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8350" y="3611688"/>
            <a:ext cx="5200154" cy="280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71920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CMSn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1191469"/>
            <a:ext cx="5832648" cy="385040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097614" y="1240105"/>
            <a:ext cx="1944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latin typeface="Times New Roman"/>
                <a:cs typeface="Times New Roman"/>
              </a:rPr>
              <a:t>Tracker</a:t>
            </a:r>
          </a:p>
        </p:txBody>
      </p:sp>
      <p:cxnSp>
        <p:nvCxnSpPr>
          <p:cNvPr id="8" name="Straight Arrow Connector 7"/>
          <p:cNvCxnSpPr>
            <a:cxnSpLocks/>
          </p:cNvCxnSpPr>
          <p:nvPr/>
        </p:nvCxnSpPr>
        <p:spPr>
          <a:xfrm>
            <a:off x="2627784" y="1628800"/>
            <a:ext cx="2664296" cy="952073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894005" y="5188719"/>
            <a:ext cx="22394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latin typeface="Times New Roman"/>
                <a:cs typeface="Times New Roman"/>
              </a:rPr>
              <a:t>Muon Spectrometer</a:t>
            </a:r>
          </a:p>
        </p:txBody>
      </p:sp>
      <p:cxnSp>
        <p:nvCxnSpPr>
          <p:cNvPr id="16" name="Straight Arrow Connector 15"/>
          <p:cNvCxnSpPr>
            <a:cxnSpLocks/>
          </p:cNvCxnSpPr>
          <p:nvPr/>
        </p:nvCxnSpPr>
        <p:spPr>
          <a:xfrm flipH="1" flipV="1">
            <a:off x="7377598" y="4009186"/>
            <a:ext cx="794803" cy="1196232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15515" y="2104836"/>
            <a:ext cx="29158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latin typeface="Times New Roman"/>
                <a:cs typeface="Times New Roman"/>
              </a:rPr>
              <a:t>Electromagnetic calorimeter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580374" y="4009186"/>
            <a:ext cx="17667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latin typeface="Times New Roman"/>
                <a:cs typeface="Times New Roman"/>
              </a:rPr>
              <a:t>Hadron calorimeter</a:t>
            </a:r>
          </a:p>
        </p:txBody>
      </p:sp>
      <p:cxnSp>
        <p:nvCxnSpPr>
          <p:cNvPr id="22" name="Straight Arrow Connector 21"/>
          <p:cNvCxnSpPr>
            <a:cxnSpLocks/>
          </p:cNvCxnSpPr>
          <p:nvPr/>
        </p:nvCxnSpPr>
        <p:spPr>
          <a:xfrm>
            <a:off x="2627784" y="2609638"/>
            <a:ext cx="2592288" cy="106726"/>
          </a:xfrm>
          <a:prstGeom prst="straightConnector1">
            <a:avLst/>
          </a:prstGeom>
          <a:ln>
            <a:solidFill>
              <a:srgbClr val="008000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cxnSpLocks/>
          </p:cNvCxnSpPr>
          <p:nvPr/>
        </p:nvCxnSpPr>
        <p:spPr>
          <a:xfrm flipV="1">
            <a:off x="4385916" y="2785009"/>
            <a:ext cx="873182" cy="1190460"/>
          </a:xfrm>
          <a:prstGeom prst="straightConnector1">
            <a:avLst/>
          </a:prstGeom>
          <a:ln>
            <a:solidFill>
              <a:schemeClr val="accent4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CMS detector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5391460" y="5954946"/>
            <a:ext cx="1800200" cy="830997"/>
          </a:xfrm>
          <a:prstGeom prst="rect">
            <a:avLst/>
          </a:prstGeom>
          <a:solidFill>
            <a:schemeClr val="bg1"/>
          </a:solidFill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  <a:latin typeface="Times New Roman"/>
                <a:cs typeface="Times New Roman"/>
              </a:rPr>
              <a:t>Weight: </a:t>
            </a:r>
            <a:r>
              <a:rPr lang="en-US" sz="1200" b="1" dirty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14000 t </a:t>
            </a:r>
          </a:p>
          <a:p>
            <a:r>
              <a:rPr lang="en-US" sz="1200" b="1" dirty="0">
                <a:solidFill>
                  <a:srgbClr val="FF0000"/>
                </a:solidFill>
                <a:latin typeface="Times New Roman"/>
                <a:cs typeface="Times New Roman"/>
              </a:rPr>
              <a:t>Length: </a:t>
            </a:r>
            <a:r>
              <a:rPr lang="en-US" sz="1200" b="1" dirty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28.7 m  </a:t>
            </a:r>
          </a:p>
          <a:p>
            <a:r>
              <a:rPr lang="en-US" sz="1200" b="1" dirty="0">
                <a:solidFill>
                  <a:srgbClr val="FF0000"/>
                </a:solidFill>
                <a:latin typeface="Times New Roman"/>
                <a:cs typeface="Times New Roman"/>
              </a:rPr>
              <a:t>Diameter: </a:t>
            </a:r>
            <a:r>
              <a:rPr lang="en-US" sz="1200" b="1" dirty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15 m  </a:t>
            </a:r>
          </a:p>
          <a:p>
            <a:r>
              <a:rPr lang="en-US" sz="1200" b="1" dirty="0">
                <a:solidFill>
                  <a:srgbClr val="FF0000"/>
                </a:solidFill>
                <a:latin typeface="Times New Roman"/>
                <a:cs typeface="Times New Roman"/>
              </a:rPr>
              <a:t>Magnetic field: </a:t>
            </a:r>
            <a:r>
              <a:rPr lang="en-US" sz="1200" b="1" dirty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3.8 T</a:t>
            </a:r>
            <a:endParaRPr lang="en-US" sz="1200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pic>
        <p:nvPicPr>
          <p:cNvPr id="17" name="Picture 3" descr="20080905_160s">
            <a:extLst>
              <a:ext uri="{FF2B5EF4-FFF2-40B4-BE49-F238E27FC236}">
                <a16:creationId xmlns:a16="http://schemas.microsoft.com/office/drawing/2014/main" id="{7A24200B-BBA5-EEA3-E9F0-D44B523237D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/>
          <a:srcRect l="30035"/>
          <a:stretch/>
        </p:blipFill>
        <p:spPr bwMode="auto">
          <a:xfrm>
            <a:off x="77666" y="3327002"/>
            <a:ext cx="3651279" cy="3470553"/>
          </a:xfrm>
          <a:prstGeom prst="rect">
            <a:avLst/>
          </a:prstGeom>
          <a:noFill/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1D71A5DA-E9F1-506D-081E-0DF35D2C9047}"/>
              </a:ext>
            </a:extLst>
          </p:cNvPr>
          <p:cNvSpPr txBox="1"/>
          <p:nvPr/>
        </p:nvSpPr>
        <p:spPr>
          <a:xfrm>
            <a:off x="3819709" y="5310612"/>
            <a:ext cx="309697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Superconducting Solenoid</a:t>
            </a:r>
          </a:p>
          <a:p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Niobium titanium coil carrying 18.000 A </a:t>
            </a:r>
          </a:p>
        </p:txBody>
      </p:sp>
      <p:cxnSp>
        <p:nvCxnSpPr>
          <p:cNvPr id="20" name="Straight Arrow Connector 15">
            <a:extLst>
              <a:ext uri="{FF2B5EF4-FFF2-40B4-BE49-F238E27FC236}">
                <a16:creationId xmlns:a16="http://schemas.microsoft.com/office/drawing/2014/main" id="{F14247A3-1C62-9173-A5CA-75BA76D93731}"/>
              </a:ext>
            </a:extLst>
          </p:cNvPr>
          <p:cNvCxnSpPr>
            <a:cxnSpLocks/>
          </p:cNvCxnSpPr>
          <p:nvPr/>
        </p:nvCxnSpPr>
        <p:spPr>
          <a:xfrm flipV="1">
            <a:off x="5173095" y="3177718"/>
            <a:ext cx="390203" cy="2051482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AAAB4A06-1E08-5EEF-F330-8B4A7FC96A92}"/>
              </a:ext>
            </a:extLst>
          </p:cNvPr>
          <p:cNvSpPr txBox="1"/>
          <p:nvPr/>
        </p:nvSpPr>
        <p:spPr>
          <a:xfrm>
            <a:off x="5829112" y="4879725"/>
            <a:ext cx="30969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Steel Return Yoke </a:t>
            </a:r>
          </a:p>
        </p:txBody>
      </p:sp>
      <p:cxnSp>
        <p:nvCxnSpPr>
          <p:cNvPr id="27" name="Straight Arrow Connector 15">
            <a:extLst>
              <a:ext uri="{FF2B5EF4-FFF2-40B4-BE49-F238E27FC236}">
                <a16:creationId xmlns:a16="http://schemas.microsoft.com/office/drawing/2014/main" id="{7D00CD10-69FD-E52D-E783-A0267F86BB07}"/>
              </a:ext>
            </a:extLst>
          </p:cNvPr>
          <p:cNvCxnSpPr>
            <a:cxnSpLocks/>
          </p:cNvCxnSpPr>
          <p:nvPr/>
        </p:nvCxnSpPr>
        <p:spPr>
          <a:xfrm flipV="1">
            <a:off x="6597514" y="4089296"/>
            <a:ext cx="0" cy="820936"/>
          </a:xfrm>
          <a:prstGeom prst="straightConnector1">
            <a:avLst/>
          </a:prstGeom>
          <a:ln>
            <a:solidFill>
              <a:srgbClr val="FF0000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0">
            <a:extLst>
              <a:ext uri="{FF2B5EF4-FFF2-40B4-BE49-F238E27FC236}">
                <a16:creationId xmlns:a16="http://schemas.microsoft.com/office/drawing/2014/main" id="{B8064F30-EC0C-9129-2E53-74BB4477466D}"/>
              </a:ext>
            </a:extLst>
          </p:cNvPr>
          <p:cNvSpPr txBox="1"/>
          <p:nvPr/>
        </p:nvSpPr>
        <p:spPr>
          <a:xfrm rot="1120305">
            <a:off x="5402172" y="1188225"/>
            <a:ext cx="25202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solidFill>
                  <a:srgbClr val="0000FF"/>
                </a:solidFill>
                <a:latin typeface="Times New Roman"/>
                <a:cs typeface="Times New Roman"/>
              </a:rPr>
              <a:t>Barrel Region </a:t>
            </a:r>
          </a:p>
        </p:txBody>
      </p:sp>
      <p:sp>
        <p:nvSpPr>
          <p:cNvPr id="28" name="TextBox 20">
            <a:extLst>
              <a:ext uri="{FF2B5EF4-FFF2-40B4-BE49-F238E27FC236}">
                <a16:creationId xmlns:a16="http://schemas.microsoft.com/office/drawing/2014/main" id="{B7E1BDB3-F916-57A6-E0EF-AA30ECF4DFAD}"/>
              </a:ext>
            </a:extLst>
          </p:cNvPr>
          <p:cNvSpPr txBox="1"/>
          <p:nvPr/>
        </p:nvSpPr>
        <p:spPr>
          <a:xfrm rot="980328">
            <a:off x="7203891" y="1799951"/>
            <a:ext cx="25202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solidFill>
                  <a:srgbClr val="0000FF"/>
                </a:solidFill>
                <a:latin typeface="Times New Roman"/>
                <a:cs typeface="Times New Roman"/>
              </a:rPr>
              <a:t>Endcap</a:t>
            </a:r>
          </a:p>
        </p:txBody>
      </p:sp>
      <p:sp>
        <p:nvSpPr>
          <p:cNvPr id="29" name="TextBox 20">
            <a:extLst>
              <a:ext uri="{FF2B5EF4-FFF2-40B4-BE49-F238E27FC236}">
                <a16:creationId xmlns:a16="http://schemas.microsoft.com/office/drawing/2014/main" id="{E6E07A34-61E3-ED22-0BA8-A18061B364B3}"/>
              </a:ext>
            </a:extLst>
          </p:cNvPr>
          <p:cNvSpPr txBox="1"/>
          <p:nvPr/>
        </p:nvSpPr>
        <p:spPr>
          <a:xfrm rot="20806705">
            <a:off x="2499669" y="999442"/>
            <a:ext cx="25202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solidFill>
                  <a:srgbClr val="0000FF"/>
                </a:solidFill>
                <a:latin typeface="Times New Roman"/>
                <a:cs typeface="Times New Roman"/>
              </a:rPr>
              <a:t>Endcap </a:t>
            </a:r>
          </a:p>
        </p:txBody>
      </p:sp>
      <p:cxnSp>
        <p:nvCxnSpPr>
          <p:cNvPr id="13" name="Connettore 2 12">
            <a:extLst>
              <a:ext uri="{FF2B5EF4-FFF2-40B4-BE49-F238E27FC236}">
                <a16:creationId xmlns:a16="http://schemas.microsoft.com/office/drawing/2014/main" id="{C79C10FA-7739-5BA8-91D3-7618221E74AD}"/>
              </a:ext>
            </a:extLst>
          </p:cNvPr>
          <p:cNvCxnSpPr/>
          <p:nvPr/>
        </p:nvCxnSpPr>
        <p:spPr>
          <a:xfrm>
            <a:off x="5454099" y="1191469"/>
            <a:ext cx="1749407" cy="581347"/>
          </a:xfrm>
          <a:prstGeom prst="straightConnector1">
            <a:avLst/>
          </a:prstGeom>
          <a:ln>
            <a:solidFill>
              <a:srgbClr val="0000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Connettore 2 29">
            <a:extLst>
              <a:ext uri="{FF2B5EF4-FFF2-40B4-BE49-F238E27FC236}">
                <a16:creationId xmlns:a16="http://schemas.microsoft.com/office/drawing/2014/main" id="{D89D678B-4778-C28F-8D27-AB1F540671B7}"/>
              </a:ext>
            </a:extLst>
          </p:cNvPr>
          <p:cNvCxnSpPr>
            <a:cxnSpLocks/>
          </p:cNvCxnSpPr>
          <p:nvPr/>
        </p:nvCxnSpPr>
        <p:spPr>
          <a:xfrm>
            <a:off x="8117904" y="2074803"/>
            <a:ext cx="335634" cy="152400"/>
          </a:xfrm>
          <a:prstGeom prst="straightConnector1">
            <a:avLst/>
          </a:prstGeom>
          <a:ln>
            <a:solidFill>
              <a:srgbClr val="0000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2 31">
            <a:extLst>
              <a:ext uri="{FF2B5EF4-FFF2-40B4-BE49-F238E27FC236}">
                <a16:creationId xmlns:a16="http://schemas.microsoft.com/office/drawing/2014/main" id="{292E5800-AC98-B027-9A74-499E0E67900B}"/>
              </a:ext>
            </a:extLst>
          </p:cNvPr>
          <p:cNvCxnSpPr>
            <a:cxnSpLocks/>
          </p:cNvCxnSpPr>
          <p:nvPr/>
        </p:nvCxnSpPr>
        <p:spPr>
          <a:xfrm>
            <a:off x="3393311" y="1696616"/>
            <a:ext cx="335634" cy="152400"/>
          </a:xfrm>
          <a:prstGeom prst="straightConnector1">
            <a:avLst/>
          </a:prstGeom>
          <a:ln>
            <a:solidFill>
              <a:srgbClr val="0000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16025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1999" y="2924943"/>
            <a:ext cx="4553107" cy="1008112"/>
          </a:xfrm>
        </p:spPr>
        <p:txBody>
          <a:bodyPr>
            <a:normAutofit/>
          </a:bodyPr>
          <a:lstStyle/>
          <a:p>
            <a:pPr algn="ctr"/>
            <a:r>
              <a:rPr lang="en-US" sz="4400" dirty="0">
                <a:solidFill>
                  <a:schemeClr val="tx2">
                    <a:lumMod val="75000"/>
                  </a:schemeClr>
                </a:solidFill>
              </a:rPr>
              <a:t>Backup slides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14049127-A9EE-95F4-B00A-40597BD3B3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508" y="1397103"/>
            <a:ext cx="4428492" cy="4063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32092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CBBD62E-8602-3735-CA46-81476CD48B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1600" y="39539"/>
            <a:ext cx="7200800" cy="1008112"/>
          </a:xfrm>
        </p:spPr>
        <p:txBody>
          <a:bodyPr/>
          <a:lstStyle/>
          <a:p>
            <a:r>
              <a:rPr lang="en-GB" sz="4000" dirty="0"/>
              <a:t>RUN3 DT Hits Efficiencies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64F32223-83C8-9B58-B59B-298AE0F2F7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4CD60CEF-52A4-E886-2B6A-277140C903FE}"/>
              </a:ext>
            </a:extLst>
          </p:cNvPr>
          <p:cNvSpPr txBox="1"/>
          <p:nvPr/>
        </p:nvSpPr>
        <p:spPr>
          <a:xfrm>
            <a:off x="108049" y="5158570"/>
            <a:ext cx="8784976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Wingdings" pitchFamily="2" charset="2"/>
              <a:buChar char="Ø"/>
            </a:pPr>
            <a:endParaRPr lang="en-GB" b="1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>
              <a:buFont typeface="Wingdings" pitchFamily="2" charset="2"/>
              <a:buChar char="Ø"/>
            </a:pPr>
            <a:r>
              <a:rPr lang="en-GB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DT hits efficiency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exceeds 96.9 % (few exceptions are due to known hardware problems) and it is </a:t>
            </a:r>
            <a:r>
              <a:rPr lang="en-GB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stable 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In 2024, one chamber only in Wheel -2 Sector 8 MB1 is not working because of a gas connection problem: this problem is reported as a light blue bin in the plot and will be fixed over the coming YETS.</a:t>
            </a:r>
          </a:p>
        </p:txBody>
      </p:sp>
      <p:pic>
        <p:nvPicPr>
          <p:cNvPr id="13" name="Immagine 12" descr="Immagine che contiene testo, schermata, linea, Policromia&#10;&#10;Descrizione generata automaticamente">
            <a:extLst>
              <a:ext uri="{FF2B5EF4-FFF2-40B4-BE49-F238E27FC236}">
                <a16:creationId xmlns:a16="http://schemas.microsoft.com/office/drawing/2014/main" id="{ADE95333-5900-ECBC-EE7B-4B823B3527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7676" y="1556792"/>
            <a:ext cx="3835349" cy="809784"/>
          </a:xfrm>
          <a:prstGeom prst="rect">
            <a:avLst/>
          </a:prstGeom>
        </p:spPr>
      </p:pic>
      <p:pic>
        <p:nvPicPr>
          <p:cNvPr id="15" name="Immagine 14" descr="Immagine che contiene testo, schermata, diagramma, linea&#10;&#10;Descrizione generata automaticamente">
            <a:extLst>
              <a:ext uri="{FF2B5EF4-FFF2-40B4-BE49-F238E27FC236}">
                <a16:creationId xmlns:a16="http://schemas.microsoft.com/office/drawing/2014/main" id="{99CF3BF1-FB80-3687-AEEA-BB2CDBFB61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078" y="1263125"/>
            <a:ext cx="3775247" cy="3861048"/>
          </a:xfrm>
          <a:prstGeom prst="rect">
            <a:avLst/>
          </a:prstGeom>
        </p:spPr>
      </p:pic>
      <p:pic>
        <p:nvPicPr>
          <p:cNvPr id="19" name="Immagine 18" descr="Immagine che contiene testo, numero, diagramma, Carattere&#10;&#10;Descrizione generata automaticamente">
            <a:extLst>
              <a:ext uri="{FF2B5EF4-FFF2-40B4-BE49-F238E27FC236}">
                <a16:creationId xmlns:a16="http://schemas.microsoft.com/office/drawing/2014/main" id="{DD853226-43FD-3658-C39D-6036157AFDA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0564" y="2283749"/>
            <a:ext cx="3042640" cy="3111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17601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8B49CC6-EF7A-3069-0AB4-12410C675D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CMS Upgrade Project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E7582503-8D71-90B2-97E7-7AFCCAF24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CFFD34CE-700E-E2E4-CC80-AB5DF2FA36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97" y="2376173"/>
            <a:ext cx="9105900" cy="4267200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47D5CFA7-7CA1-7362-D5A9-F30B2A44EBFE}"/>
              </a:ext>
            </a:extLst>
          </p:cNvPr>
          <p:cNvSpPr txBox="1"/>
          <p:nvPr/>
        </p:nvSpPr>
        <p:spPr>
          <a:xfrm>
            <a:off x="314449" y="1361591"/>
            <a:ext cx="879053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dirty="0">
                <a:solidFill>
                  <a:srgbClr val="0000FF"/>
                </a:solidFill>
                <a:latin typeface="Garamond" panose="02020404030301010803" pitchFamily="18" charset="0"/>
                <a:sym typeface="Wingdings" pitchFamily="2" charset="2"/>
              </a:rPr>
              <a:t>The CMS detector  has to be upgraded to cope with expected HL-LHC conditions (</a:t>
            </a:r>
            <a:r>
              <a:rPr lang="en-GB" dirty="0">
                <a:solidFill>
                  <a:srgbClr val="0000FF"/>
                </a:solidFill>
                <a:latin typeface="Garamond" panose="02020404030301010803" pitchFamily="18" charset="0"/>
              </a:rPr>
              <a:t>highest rate, fluence and pileup ever achieved)</a:t>
            </a:r>
            <a:r>
              <a:rPr lang="en-GB" dirty="0">
                <a:solidFill>
                  <a:srgbClr val="0000FF"/>
                </a:solidFill>
                <a:latin typeface="Garamond" panose="02020404030301010803" pitchFamily="18" charset="0"/>
                <a:sym typeface="Wingdings" pitchFamily="2" charset="2"/>
              </a:rPr>
              <a:t> </a:t>
            </a:r>
            <a:r>
              <a:rPr lang="en-GB" dirty="0">
                <a:solidFill>
                  <a:srgbClr val="0000FF"/>
                </a:solidFill>
                <a:latin typeface="Garamond" panose="02020404030301010803" pitchFamily="18" charset="0"/>
              </a:rPr>
              <a:t>for new measurements and new physics searches</a:t>
            </a:r>
          </a:p>
        </p:txBody>
      </p:sp>
    </p:spTree>
    <p:extLst>
      <p:ext uri="{BB962C8B-B14F-4D97-AF65-F5344CB8AC3E}">
        <p14:creationId xmlns:p14="http://schemas.microsoft.com/office/powerpoint/2010/main" val="85931004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53C24DD-D471-D697-469E-A01FDD92DA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9603" y="-27384"/>
            <a:ext cx="7166367" cy="1008112"/>
          </a:xfrm>
        </p:spPr>
        <p:txBody>
          <a:bodyPr/>
          <a:lstStyle/>
          <a:p>
            <a:r>
              <a:rPr lang="en-GB" dirty="0"/>
              <a:t>LHC and HL-LHC schedule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F133676-C599-EADB-85B2-C9A016376C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5" name="Picture 1" descr="page2image37603776">
            <a:extLst>
              <a:ext uri="{FF2B5EF4-FFF2-40B4-BE49-F238E27FC236}">
                <a16:creationId xmlns:a16="http://schemas.microsoft.com/office/drawing/2014/main" id="{526D9163-867B-FA7F-C220-6F45B6FBA2E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712"/>
          <a:stretch/>
        </p:blipFill>
        <p:spPr bwMode="auto">
          <a:xfrm>
            <a:off x="149348" y="1296305"/>
            <a:ext cx="8887148" cy="3058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tella a 5 punte 6">
            <a:extLst>
              <a:ext uri="{FF2B5EF4-FFF2-40B4-BE49-F238E27FC236}">
                <a16:creationId xmlns:a16="http://schemas.microsoft.com/office/drawing/2014/main" id="{826F5F73-8E8A-A87A-19E0-144E75B4D9E9}"/>
              </a:ext>
            </a:extLst>
          </p:cNvPr>
          <p:cNvSpPr/>
          <p:nvPr/>
        </p:nvSpPr>
        <p:spPr>
          <a:xfrm>
            <a:off x="4788024" y="1512329"/>
            <a:ext cx="216024" cy="216024"/>
          </a:xfrm>
          <a:prstGeom prst="star5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8B5211C8-CCBD-36DF-00D1-28825B24FF2E}"/>
              </a:ext>
            </a:extLst>
          </p:cNvPr>
          <p:cNvSpPr txBox="1"/>
          <p:nvPr/>
        </p:nvSpPr>
        <p:spPr>
          <a:xfrm>
            <a:off x="4572000" y="1080281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Today</a:t>
            </a:r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3B71D97D-50FC-12F8-DCA0-66454A93EB2F}"/>
              </a:ext>
            </a:extLst>
          </p:cNvPr>
          <p:cNvSpPr/>
          <p:nvPr/>
        </p:nvSpPr>
        <p:spPr>
          <a:xfrm>
            <a:off x="6228184" y="1484784"/>
            <a:ext cx="2880320" cy="2880320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Oval 24">
            <a:extLst>
              <a:ext uri="{FF2B5EF4-FFF2-40B4-BE49-F238E27FC236}">
                <a16:creationId xmlns:a16="http://schemas.microsoft.com/office/drawing/2014/main" id="{8B993688-E2AF-C80B-6DC7-42F8B37BFB48}"/>
              </a:ext>
            </a:extLst>
          </p:cNvPr>
          <p:cNvSpPr/>
          <p:nvPr/>
        </p:nvSpPr>
        <p:spPr>
          <a:xfrm>
            <a:off x="7400861" y="2191111"/>
            <a:ext cx="1719450" cy="36933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cxnSp>
        <p:nvCxnSpPr>
          <p:cNvPr id="13" name="Straight Arrow Connector 25">
            <a:extLst>
              <a:ext uri="{FF2B5EF4-FFF2-40B4-BE49-F238E27FC236}">
                <a16:creationId xmlns:a16="http://schemas.microsoft.com/office/drawing/2014/main" id="{7954D384-5753-3B90-9A8D-75CA82321D6D}"/>
              </a:ext>
            </a:extLst>
          </p:cNvPr>
          <p:cNvCxnSpPr>
            <a:cxnSpLocks/>
          </p:cNvCxnSpPr>
          <p:nvPr/>
        </p:nvCxnSpPr>
        <p:spPr>
          <a:xfrm flipH="1">
            <a:off x="6557848" y="2593485"/>
            <a:ext cx="936104" cy="293091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Immagine 5">
            <a:extLst>
              <a:ext uri="{FF2B5EF4-FFF2-40B4-BE49-F238E27FC236}">
                <a16:creationId xmlns:a16="http://schemas.microsoft.com/office/drawing/2014/main" id="{ABB5D650-6DCF-6A17-B166-F4FECF49CD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20" y="4570995"/>
            <a:ext cx="6022730" cy="2242381"/>
          </a:xfrm>
          <a:prstGeom prst="rect">
            <a:avLst/>
          </a:prstGeom>
        </p:spPr>
      </p:pic>
      <p:pic>
        <p:nvPicPr>
          <p:cNvPr id="15" name="Immagine 14">
            <a:extLst>
              <a:ext uri="{FF2B5EF4-FFF2-40B4-BE49-F238E27FC236}">
                <a16:creationId xmlns:a16="http://schemas.microsoft.com/office/drawing/2014/main" id="{E19FC7FA-E3C9-40B8-551D-307F3B64EF3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2" r="6378"/>
          <a:stretch/>
        </p:blipFill>
        <p:spPr>
          <a:xfrm>
            <a:off x="5184068" y="5542954"/>
            <a:ext cx="3780420" cy="802370"/>
          </a:xfrm>
          <a:prstGeom prst="rect">
            <a:avLst/>
          </a:prstGeom>
        </p:spPr>
      </p:pic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ACCAE5E5-3F99-2A8B-EA15-1D0BB0AEAA2E}"/>
              </a:ext>
            </a:extLst>
          </p:cNvPr>
          <p:cNvSpPr txBox="1"/>
          <p:nvPr/>
        </p:nvSpPr>
        <p:spPr>
          <a:xfrm>
            <a:off x="6897326" y="5004459"/>
            <a:ext cx="2118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200" b="1" dirty="0">
                <a:solidFill>
                  <a:srgbClr val="0000FF"/>
                </a:solidFill>
                <a:latin typeface="Garamond" panose="02020404030301010803" pitchFamily="18" charset="0"/>
              </a:rPr>
              <a:t>10 years of running at higher rates and radiation doses </a:t>
            </a: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0246D1C4-DBA6-09FA-864F-CC3D555CC922}"/>
              </a:ext>
            </a:extLst>
          </p:cNvPr>
          <p:cNvSpPr txBox="1"/>
          <p:nvPr/>
        </p:nvSpPr>
        <p:spPr>
          <a:xfrm>
            <a:off x="2123728" y="118746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00FF"/>
                </a:solidFill>
                <a:latin typeface="Garamond" panose="02020404030301010803" pitchFamily="18" charset="0"/>
              </a:rPr>
              <a:t>Phase 1</a:t>
            </a: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A303752F-685F-0B88-DF7A-449A62B04DD8}"/>
              </a:ext>
            </a:extLst>
          </p:cNvPr>
          <p:cNvSpPr txBox="1"/>
          <p:nvPr/>
        </p:nvSpPr>
        <p:spPr>
          <a:xfrm>
            <a:off x="6444208" y="1182424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00FF"/>
                </a:solidFill>
                <a:latin typeface="Garamond" panose="02020404030301010803" pitchFamily="18" charset="0"/>
              </a:rPr>
              <a:t>Phase 2</a:t>
            </a:r>
          </a:p>
        </p:txBody>
      </p:sp>
    </p:spTree>
    <p:extLst>
      <p:ext uri="{BB962C8B-B14F-4D97-AF65-F5344CB8AC3E}">
        <p14:creationId xmlns:p14="http://schemas.microsoft.com/office/powerpoint/2010/main" val="348931868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Muon Reconstruction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4" name="Picture 3" descr="Schermata 06-2456087 alle 18.38.4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344117"/>
            <a:ext cx="6408712" cy="327887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-1374588" y="510988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6" name="Oval 5"/>
          <p:cNvSpPr/>
          <p:nvPr/>
        </p:nvSpPr>
        <p:spPr>
          <a:xfrm>
            <a:off x="6156176" y="2564904"/>
            <a:ext cx="720080" cy="576064"/>
          </a:xfrm>
          <a:prstGeom prst="ellipse">
            <a:avLst/>
          </a:prstGeom>
          <a:noFill/>
          <a:ln w="28575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Arrow Connector 7"/>
          <p:cNvCxnSpPr>
            <a:stCxn id="6" idx="4"/>
          </p:cNvCxnSpPr>
          <p:nvPr/>
        </p:nvCxnSpPr>
        <p:spPr>
          <a:xfrm>
            <a:off x="6516216" y="3140968"/>
            <a:ext cx="720080" cy="1152128"/>
          </a:xfrm>
          <a:prstGeom prst="straightConnector1">
            <a:avLst/>
          </a:prstGeom>
          <a:ln w="28575" cmpd="sng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191692" y="4293096"/>
            <a:ext cx="1628780" cy="107721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  <a:latin typeface="Times New Roman"/>
                <a:cs typeface="Times New Roman"/>
              </a:rPr>
              <a:t>Local reconstruction</a:t>
            </a:r>
          </a:p>
          <a:p>
            <a:pPr algn="ctr"/>
            <a:r>
              <a:rPr lang="en-US" sz="1400" dirty="0">
                <a:solidFill>
                  <a:srgbClr val="000000"/>
                </a:solidFill>
                <a:latin typeface="Times New Roman"/>
                <a:cs typeface="Times New Roman"/>
              </a:rPr>
              <a:t>P</a:t>
            </a:r>
            <a:r>
              <a:rPr lang="en-GB" sz="1400" dirty="0" err="1">
                <a:solidFill>
                  <a:srgbClr val="000000"/>
                </a:solidFill>
                <a:latin typeface="Times New Roman"/>
                <a:cs typeface="Times New Roman"/>
              </a:rPr>
              <a:t>erformed</a:t>
            </a:r>
            <a:r>
              <a:rPr lang="en-GB" sz="1400" dirty="0">
                <a:solidFill>
                  <a:srgbClr val="000000"/>
                </a:solidFill>
                <a:latin typeface="Times New Roman"/>
                <a:cs typeface="Times New Roman"/>
              </a:rPr>
              <a:t> within single chamber</a:t>
            </a:r>
          </a:p>
        </p:txBody>
      </p:sp>
      <p:sp>
        <p:nvSpPr>
          <p:cNvPr id="10" name="Oval 9"/>
          <p:cNvSpPr/>
          <p:nvPr/>
        </p:nvSpPr>
        <p:spPr>
          <a:xfrm>
            <a:off x="2195736" y="2492896"/>
            <a:ext cx="720080" cy="576064"/>
          </a:xfrm>
          <a:prstGeom prst="ellipse">
            <a:avLst/>
          </a:prstGeom>
          <a:noFill/>
          <a:ln w="28575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107504" y="2780928"/>
            <a:ext cx="1728192" cy="646331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  <a:latin typeface="Times New Roman"/>
                <a:cs typeface="Times New Roman"/>
              </a:rPr>
              <a:t>Tracker track reconstruction</a:t>
            </a:r>
          </a:p>
        </p:txBody>
      </p:sp>
      <p:sp>
        <p:nvSpPr>
          <p:cNvPr id="14" name="Oval 13"/>
          <p:cNvSpPr/>
          <p:nvPr/>
        </p:nvSpPr>
        <p:spPr>
          <a:xfrm>
            <a:off x="4716016" y="2348880"/>
            <a:ext cx="3384376" cy="936104"/>
          </a:xfrm>
          <a:prstGeom prst="ellipse">
            <a:avLst/>
          </a:prstGeom>
          <a:noFill/>
          <a:ln w="28575" cmpd="sng">
            <a:solidFill>
              <a:srgbClr val="53F17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4644008" y="3212976"/>
            <a:ext cx="792088" cy="1080120"/>
          </a:xfrm>
          <a:prstGeom prst="straightConnector1">
            <a:avLst/>
          </a:prstGeom>
          <a:ln w="28575" cmpd="sng">
            <a:solidFill>
              <a:srgbClr val="53F178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771800" y="4293096"/>
            <a:ext cx="2304256" cy="1015663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  <a:latin typeface="Times New Roman"/>
                <a:cs typeface="Times New Roman"/>
              </a:rPr>
              <a:t>Standalone Muon reconstruction</a:t>
            </a:r>
          </a:p>
          <a:p>
            <a:pPr algn="ctr"/>
            <a:r>
              <a:rPr lang="en-US" sz="1200" dirty="0">
                <a:latin typeface="Times New Roman"/>
                <a:cs typeface="Times New Roman"/>
              </a:rPr>
              <a:t>P</a:t>
            </a:r>
            <a:r>
              <a:rPr lang="en-GB" sz="1200" dirty="0" err="1">
                <a:latin typeface="Times New Roman"/>
                <a:cs typeface="Times New Roman"/>
              </a:rPr>
              <a:t>erformed</a:t>
            </a:r>
            <a:r>
              <a:rPr lang="en-GB" sz="1200" dirty="0">
                <a:latin typeface="Times New Roman"/>
                <a:cs typeface="Times New Roman"/>
              </a:rPr>
              <a:t> using DT/CSC segments &amp; RPC hits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67544" y="5520134"/>
            <a:ext cx="8136904" cy="1077218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GB" sz="1600" b="1" dirty="0" err="1">
                <a:solidFill>
                  <a:srgbClr val="FF4040"/>
                </a:solidFill>
                <a:latin typeface="Times New Roman"/>
                <a:cs typeface="Times New Roman"/>
              </a:rPr>
              <a:t>Glo</a:t>
            </a:r>
            <a:r>
              <a:rPr lang="en-US" sz="1600" b="1" dirty="0" err="1">
                <a:solidFill>
                  <a:srgbClr val="FF4040"/>
                </a:solidFill>
                <a:latin typeface="Times New Roman"/>
                <a:cs typeface="Times New Roman"/>
              </a:rPr>
              <a:t>ba</a:t>
            </a:r>
            <a:r>
              <a:rPr lang="en-GB" sz="1600" b="1" dirty="0">
                <a:solidFill>
                  <a:srgbClr val="FF4040"/>
                </a:solidFill>
                <a:latin typeface="Times New Roman"/>
                <a:cs typeface="Times New Roman"/>
              </a:rPr>
              <a:t>l muon reconstruction </a:t>
            </a:r>
            <a:r>
              <a:rPr lang="en-GB" sz="1600" b="1" dirty="0">
                <a:latin typeface="Times New Roman"/>
                <a:cs typeface="Times New Roman"/>
              </a:rPr>
              <a:t>(out side </a:t>
            </a:r>
            <a:r>
              <a:rPr lang="en-US" sz="1600" b="1" dirty="0">
                <a:latin typeface="Times New Roman"/>
                <a:cs typeface="Times New Roman"/>
              </a:rPr>
              <a:t>–</a:t>
            </a:r>
            <a:r>
              <a:rPr lang="en-GB" sz="1600" b="1" dirty="0">
                <a:latin typeface="Times New Roman"/>
                <a:cs typeface="Times New Roman"/>
              </a:rPr>
              <a:t>in)</a:t>
            </a:r>
            <a:r>
              <a:rPr lang="en-GB" sz="1600" dirty="0">
                <a:latin typeface="Times New Roman"/>
                <a:cs typeface="Times New Roman"/>
              </a:rPr>
              <a:t>: a standalone muon is propagated to match a tracker track. If matching is positive a global fitting is performed. </a:t>
            </a:r>
          </a:p>
          <a:p>
            <a:pPr algn="just"/>
            <a:r>
              <a:rPr lang="en-GB" sz="1600" b="1" dirty="0">
                <a:solidFill>
                  <a:srgbClr val="FF4040"/>
                </a:solidFill>
                <a:latin typeface="Times New Roman"/>
                <a:cs typeface="Times New Roman"/>
              </a:rPr>
              <a:t>Tracker Muon </a:t>
            </a:r>
            <a:r>
              <a:rPr lang="en-GB" sz="1600" b="1" dirty="0">
                <a:solidFill>
                  <a:srgbClr val="000000"/>
                </a:solidFill>
                <a:latin typeface="Times New Roman"/>
                <a:cs typeface="Times New Roman"/>
              </a:rPr>
              <a:t>(inside </a:t>
            </a:r>
            <a:r>
              <a:rPr lang="en-US" sz="1600" b="1" dirty="0">
                <a:solidFill>
                  <a:srgbClr val="000000"/>
                </a:solidFill>
                <a:latin typeface="Times New Roman"/>
                <a:cs typeface="Times New Roman"/>
              </a:rPr>
              <a:t>–</a:t>
            </a:r>
            <a:r>
              <a:rPr lang="en-GB" sz="1600" b="1" dirty="0">
                <a:solidFill>
                  <a:srgbClr val="000000"/>
                </a:solidFill>
                <a:latin typeface="Times New Roman"/>
                <a:cs typeface="Times New Roman"/>
              </a:rPr>
              <a:t> outside)</a:t>
            </a:r>
            <a:r>
              <a:rPr lang="en-GB" sz="1600" dirty="0">
                <a:latin typeface="Times New Roman"/>
                <a:cs typeface="Times New Roman"/>
              </a:rPr>
              <a:t>:</a:t>
            </a:r>
            <a:r>
              <a:rPr lang="en-GB" sz="1600" b="1" dirty="0">
                <a:solidFill>
                  <a:srgbClr val="FF4040"/>
                </a:solidFill>
                <a:latin typeface="Times New Roman"/>
                <a:cs typeface="Times New Roman"/>
              </a:rPr>
              <a:t> </a:t>
            </a:r>
            <a:r>
              <a:rPr lang="en-GB" sz="1600" dirty="0">
                <a:latin typeface="Times New Roman"/>
                <a:cs typeface="Times New Roman"/>
              </a:rPr>
              <a:t>a tracker track is propagated to muon system and qualified as muon if matching with standalone or one segment. 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1907704" y="2996952"/>
            <a:ext cx="792088" cy="144016"/>
          </a:xfrm>
          <a:prstGeom prst="straightConnector1">
            <a:avLst/>
          </a:prstGeom>
          <a:ln w="28575" cmpd="sng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084294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A714C15-6488-2521-3FB8-4E82D09FEC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CSC Electronics Upgrade motivation</a:t>
            </a:r>
            <a:endParaRPr lang="en-GB" sz="3600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6B8F693F-C9D9-C439-6D09-F5D8E0EA67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4" name="Picture 3" descr="Schermata 2017-10-14 alle 10.30.00.png">
            <a:extLst>
              <a:ext uri="{FF2B5EF4-FFF2-40B4-BE49-F238E27FC236}">
                <a16:creationId xmlns:a16="http://schemas.microsoft.com/office/drawing/2014/main" id="{9D7C9494-4133-53CC-8A5D-BC75B0C4D0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1700808"/>
            <a:ext cx="3131840" cy="3123067"/>
          </a:xfrm>
          <a:prstGeom prst="rect">
            <a:avLst/>
          </a:prstGeom>
        </p:spPr>
      </p:pic>
      <p:pic>
        <p:nvPicPr>
          <p:cNvPr id="5" name="Picture 11" descr="csc.png">
            <a:extLst>
              <a:ext uri="{FF2B5EF4-FFF2-40B4-BE49-F238E27FC236}">
                <a16:creationId xmlns:a16="http://schemas.microsoft.com/office/drawing/2014/main" id="{E40A4721-44EA-4112-C6D9-ADE476AB00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414" y="4803467"/>
            <a:ext cx="6327606" cy="2054533"/>
          </a:xfrm>
          <a:prstGeom prst="rect">
            <a:avLst/>
          </a:prstGeom>
        </p:spPr>
      </p:pic>
      <p:sp>
        <p:nvSpPr>
          <p:cNvPr id="6" name="Rectangle 15">
            <a:extLst>
              <a:ext uri="{FF2B5EF4-FFF2-40B4-BE49-F238E27FC236}">
                <a16:creationId xmlns:a16="http://schemas.microsoft.com/office/drawing/2014/main" id="{6241F171-618A-D5B5-DB0A-25BF4820CE21}"/>
              </a:ext>
            </a:extLst>
          </p:cNvPr>
          <p:cNvSpPr/>
          <p:nvPr/>
        </p:nvSpPr>
        <p:spPr>
          <a:xfrm>
            <a:off x="212895" y="1400824"/>
            <a:ext cx="50549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dirty="0">
                <a:solidFill>
                  <a:srgbClr val="FF0906"/>
                </a:solidFill>
                <a:latin typeface="Times New Roman"/>
                <a:cs typeface="Times New Roman"/>
              </a:rPr>
              <a:t>On-chamber and off-chamber electronics </a:t>
            </a:r>
            <a:r>
              <a:rPr lang="en-US" sz="2000" dirty="0">
                <a:latin typeface="Times New Roman"/>
                <a:cs typeface="Times New Roman"/>
              </a:rPr>
              <a:t>to be replaced in order to handle the CMS trigger requirements at HL-HC </a:t>
            </a: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21F6377F-3075-8C81-219D-49CDB4152F8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826" y="2613895"/>
            <a:ext cx="3543038" cy="2138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334086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25E1D6E-C64E-75F7-CCBA-BBAD41EB78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LS2 CSC Upgrade activity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409B56AB-D686-1AAD-A8CD-7CED6C7C9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9FAC89CD-C7B0-F2E2-D620-FDF5E349A8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4416" y="1374868"/>
            <a:ext cx="5148064" cy="1948024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4ECB8701-0D61-275A-40EC-DA650364E0C4}"/>
              </a:ext>
            </a:extLst>
          </p:cNvPr>
          <p:cNvSpPr txBox="1"/>
          <p:nvPr/>
        </p:nvSpPr>
        <p:spPr>
          <a:xfrm>
            <a:off x="255041" y="1426548"/>
            <a:ext cx="244827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Garamond" panose="02020404030301010803" pitchFamily="18" charset="0"/>
              </a:rPr>
              <a:t>The on-detector Refurbishment of Electronics in LS2 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C7204993-7DB5-C20F-593C-DE78006D1C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442" y="3358424"/>
            <a:ext cx="6119664" cy="3460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605796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BF458B7-5AC2-6128-3F5C-15ED731CD9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Muon Upgrade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7D605974-A3A9-7B0E-76E7-68E79B51D5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A7179659-1F8E-54BA-0060-325BAF5F53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784" y="4597524"/>
            <a:ext cx="7740352" cy="2116814"/>
          </a:xfrm>
          <a:prstGeom prst="rect">
            <a:avLst/>
          </a:prstGeom>
        </p:spPr>
      </p:pic>
      <p:sp>
        <p:nvSpPr>
          <p:cNvPr id="6" name="Content Placeholder 30">
            <a:extLst>
              <a:ext uri="{FF2B5EF4-FFF2-40B4-BE49-F238E27FC236}">
                <a16:creationId xmlns:a16="http://schemas.microsoft.com/office/drawing/2014/main" id="{F575FCED-73CD-A0FB-20CE-6B6FB9A9F546}"/>
              </a:ext>
            </a:extLst>
          </p:cNvPr>
          <p:cNvSpPr txBox="1">
            <a:spLocks/>
          </p:cNvSpPr>
          <p:nvPr/>
        </p:nvSpPr>
        <p:spPr>
          <a:xfrm>
            <a:off x="231687" y="1585555"/>
            <a:ext cx="4188671" cy="1275191"/>
          </a:xfrm>
          <a:prstGeom prst="rect">
            <a:avLst/>
          </a:prstGeom>
        </p:spPr>
        <p:txBody>
          <a:bodyPr anchor="t"/>
          <a:lstStyle>
            <a:lvl1pPr marL="349250" indent="-34925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/>
                <a:ea typeface="+mn-ea"/>
                <a:cs typeface="Times New Roman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/>
                <a:ea typeface="+mn-ea"/>
                <a:cs typeface="Times New Roman"/>
              </a:defRPr>
            </a:lvl2pPr>
            <a:lvl3pPr marL="96837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/>
                <a:ea typeface="+mn-ea"/>
                <a:cs typeface="Times New Roman"/>
              </a:defRPr>
            </a:lvl3pPr>
            <a:lvl4pPr marL="1263650" indent="-295275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/>
                <a:ea typeface="+mn-ea"/>
                <a:cs typeface="Times New Roman"/>
              </a:defRPr>
            </a:lvl4pPr>
            <a:lvl5pPr marL="154622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/>
                <a:ea typeface="+mn-ea"/>
                <a:cs typeface="Times New Roman"/>
              </a:defRPr>
            </a:lvl5pPr>
            <a:lvl6pPr marL="1828800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177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892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2000" dirty="0">
                <a:latin typeface="Garamond" panose="02020404030301010803" pitchFamily="18" charset="0"/>
              </a:rPr>
              <a:t>New GEM and RPC detectors needed  to improve efficiency reconstruction and trigger performance at HL_LHC </a:t>
            </a:r>
          </a:p>
        </p:txBody>
      </p:sp>
      <p:grpSp>
        <p:nvGrpSpPr>
          <p:cNvPr id="7" name="Group 12">
            <a:extLst>
              <a:ext uri="{FF2B5EF4-FFF2-40B4-BE49-F238E27FC236}">
                <a16:creationId xmlns:a16="http://schemas.microsoft.com/office/drawing/2014/main" id="{159DA301-CE48-9F5A-A6F1-2F61BB3DEC70}"/>
              </a:ext>
            </a:extLst>
          </p:cNvPr>
          <p:cNvGrpSpPr/>
          <p:nvPr/>
        </p:nvGrpSpPr>
        <p:grpSpPr>
          <a:xfrm>
            <a:off x="4538280" y="1008112"/>
            <a:ext cx="3960440" cy="3561853"/>
            <a:chOff x="346998" y="2200001"/>
            <a:chExt cx="3869419" cy="3775042"/>
          </a:xfrm>
        </p:grpSpPr>
        <p:pic>
          <p:nvPicPr>
            <p:cNvPr id="8" name="Picture 1" descr="page47image26035632">
              <a:extLst>
                <a:ext uri="{FF2B5EF4-FFF2-40B4-BE49-F238E27FC236}">
                  <a16:creationId xmlns:a16="http://schemas.microsoft.com/office/drawing/2014/main" id="{B0E95651-FB4E-F20F-0664-ED11A62427E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6998" y="2200001"/>
              <a:ext cx="3869419" cy="37750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Down Arrow 7">
              <a:extLst>
                <a:ext uri="{FF2B5EF4-FFF2-40B4-BE49-F238E27FC236}">
                  <a16:creationId xmlns:a16="http://schemas.microsoft.com/office/drawing/2014/main" id="{F0F63599-0A9A-1072-7302-B484F40F6CD2}"/>
                </a:ext>
              </a:extLst>
            </p:cNvPr>
            <p:cNvSpPr/>
            <p:nvPr/>
          </p:nvSpPr>
          <p:spPr>
            <a:xfrm rot="10800000">
              <a:off x="2312294" y="4260276"/>
              <a:ext cx="364265" cy="326644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FFFF00"/>
            </a:solidFill>
            <a:ln w="25400" cap="flat">
              <a:solidFill>
                <a:srgbClr val="15947D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8100" tIns="38100" rIns="38100" bIns="38100" numCol="1" spcCol="38100" rtlCol="0" anchor="ctr">
              <a:spAutoFit/>
            </a:bodyPr>
            <a:lstStyle/>
            <a:p>
              <a:pPr marL="0" marR="0" indent="0" algn="l" defTabSz="1295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</a:pPr>
              <a:endParaRPr kumimoji="0" lang="en-US" sz="1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endParaRPr>
            </a:p>
          </p:txBody>
        </p:sp>
        <p:sp>
          <p:nvSpPr>
            <p:cNvPr id="10" name="Rectangle 13">
              <a:extLst>
                <a:ext uri="{FF2B5EF4-FFF2-40B4-BE49-F238E27FC236}">
                  <a16:creationId xmlns:a16="http://schemas.microsoft.com/office/drawing/2014/main" id="{2A1A4396-1561-CDD0-7752-08B5362F632B}"/>
                </a:ext>
              </a:extLst>
            </p:cNvPr>
            <p:cNvSpPr/>
            <p:nvPr/>
          </p:nvSpPr>
          <p:spPr>
            <a:xfrm>
              <a:off x="3147123" y="3917706"/>
              <a:ext cx="927336" cy="245815"/>
            </a:xfrm>
            <a:prstGeom prst="rect">
              <a:avLst/>
            </a:prstGeom>
            <a:solidFill>
              <a:schemeClr val="accent4">
                <a:alpha val="33000"/>
              </a:schemeClr>
            </a:solidFill>
            <a:ln w="38100" cap="flat">
              <a:solidFill>
                <a:srgbClr val="C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8100" tIns="38100" rIns="38100" bIns="38100" numCol="1" spcCol="38100" rtlCol="0" anchor="ctr">
              <a:spAutoFit/>
            </a:bodyPr>
            <a:lstStyle/>
            <a:p>
              <a:pPr marL="0" marR="0" indent="0" algn="ctr" defTabSz="1295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</a:pPr>
              <a:r>
                <a:rPr kumimoji="0" lang="en-US" sz="14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rPr>
                <a:t>NEW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595847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Immagine 34">
            <a:extLst>
              <a:ext uri="{FF2B5EF4-FFF2-40B4-BE49-F238E27FC236}">
                <a16:creationId xmlns:a16="http://schemas.microsoft.com/office/drawing/2014/main" id="{AC9C1BA6-8754-4138-D62B-EA8611906C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4989" y="3386213"/>
            <a:ext cx="3410834" cy="2239709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DCF1F21C-667F-82B3-A893-7082378FCE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CMS Muon Spectrometer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3CB14C71-2B22-7EE5-BF01-735A512D18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2077F87-B26B-FE47-8A83-4019D7A74A17}"/>
              </a:ext>
            </a:extLst>
          </p:cNvPr>
          <p:cNvSpPr txBox="1">
            <a:spLocks noChangeArrowheads="1"/>
          </p:cNvSpPr>
          <p:nvPr/>
        </p:nvSpPr>
        <p:spPr>
          <a:xfrm>
            <a:off x="251520" y="1268760"/>
            <a:ext cx="6372044" cy="503999"/>
          </a:xfrm>
          <a:prstGeom prst="rect">
            <a:avLst/>
          </a:prstGeom>
        </p:spPr>
        <p:txBody>
          <a:bodyPr/>
          <a:lstStyle>
            <a:lvl1pPr marL="349250" indent="-34925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/>
                <a:ea typeface="+mn-ea"/>
                <a:cs typeface="Times New Roman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/>
                <a:ea typeface="+mn-ea"/>
                <a:cs typeface="Times New Roman"/>
              </a:defRPr>
            </a:lvl2pPr>
            <a:lvl3pPr marL="96837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/>
                <a:ea typeface="+mn-ea"/>
                <a:cs typeface="Times New Roman"/>
              </a:defRPr>
            </a:lvl3pPr>
            <a:lvl4pPr marL="1263650" indent="-295275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/>
                <a:ea typeface="+mn-ea"/>
                <a:cs typeface="Times New Roman"/>
              </a:defRPr>
            </a:lvl4pPr>
            <a:lvl5pPr marL="154622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/>
                <a:ea typeface="+mn-ea"/>
                <a:cs typeface="Times New Roman"/>
              </a:defRPr>
            </a:lvl5pPr>
            <a:lvl6pPr marL="1828800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177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892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1600" b="1" dirty="0">
                <a:solidFill>
                  <a:srgbClr val="0000FF"/>
                </a:solidFill>
                <a:latin typeface="Garamond" panose="02020404030301010803" pitchFamily="18" charset="0"/>
              </a:rPr>
              <a:t>Muon system: </a:t>
            </a:r>
            <a:r>
              <a:rPr lang="en-US" sz="1600" b="1" dirty="0">
                <a:solidFill>
                  <a:schemeClr val="tx1"/>
                </a:solidFill>
                <a:latin typeface="Garamond" panose="02020404030301010803" pitchFamily="18" charset="0"/>
              </a:rPr>
              <a:t>three</a:t>
            </a:r>
            <a:r>
              <a:rPr lang="en-US" sz="1600" dirty="0">
                <a:solidFill>
                  <a:schemeClr val="tx1"/>
                </a:solidFill>
                <a:latin typeface="Garamond" panose="02020404030301010803" pitchFamily="18" charset="0"/>
              </a:rPr>
              <a:t> gaseous technologies for muon identification, timing and momentum measurement </a:t>
            </a:r>
          </a:p>
          <a:p>
            <a:pPr marL="0" indent="0">
              <a:spcBef>
                <a:spcPts val="0"/>
              </a:spcBef>
              <a:buNone/>
            </a:pPr>
            <a:endParaRPr lang="en-US" sz="1600" b="1" dirty="0">
              <a:solidFill>
                <a:srgbClr val="FFC000"/>
              </a:solidFill>
              <a:latin typeface="Garamond" panose="02020404030301010803" pitchFamily="18" charset="0"/>
            </a:endParaRPr>
          </a:p>
        </p:txBody>
      </p:sp>
      <p:sp>
        <p:nvSpPr>
          <p:cNvPr id="6" name="Rectangle 9">
            <a:extLst>
              <a:ext uri="{FF2B5EF4-FFF2-40B4-BE49-F238E27FC236}">
                <a16:creationId xmlns:a16="http://schemas.microsoft.com/office/drawing/2014/main" id="{8C0CB98E-23A4-2819-9522-858612B43382}"/>
              </a:ext>
            </a:extLst>
          </p:cNvPr>
          <p:cNvSpPr/>
          <p:nvPr/>
        </p:nvSpPr>
        <p:spPr>
          <a:xfrm>
            <a:off x="4130573" y="1623384"/>
            <a:ext cx="2562582" cy="307777"/>
          </a:xfrm>
          <a:prstGeom prst="rect">
            <a:avLst/>
          </a:prstGeom>
          <a:solidFill>
            <a:srgbClr val="EFEFEF"/>
          </a:solidFill>
        </p:spPr>
        <p:txBody>
          <a:bodyPr wrap="square">
            <a:spAutoFit/>
          </a:bodyPr>
          <a:lstStyle/>
          <a:p>
            <a:pPr algn="ctr" defTabSz="1168400"/>
            <a:r>
              <a:rPr lang="x-none" sz="1400" b="1">
                <a:solidFill>
                  <a:srgbClr val="0F7F11"/>
                </a:solidFill>
                <a:latin typeface="Times New Roman"/>
                <a:cs typeface="Times New Roman"/>
                <a:sym typeface="Helvetica Light"/>
              </a:rPr>
              <a:t>Muon acceptance: |η| &lt; 2.4 </a:t>
            </a:r>
            <a:endParaRPr lang="en-US" sz="1400" b="1" dirty="0">
              <a:solidFill>
                <a:srgbClr val="0F7F11"/>
              </a:solidFill>
              <a:latin typeface="Times New Roman"/>
              <a:cs typeface="Times New Roman"/>
              <a:sym typeface="Helvetica Light"/>
            </a:endParaRPr>
          </a:p>
        </p:txBody>
      </p:sp>
      <p:pic>
        <p:nvPicPr>
          <p:cNvPr id="10" name="Picture 11" descr="NfP5131122image1.jpg">
            <a:extLst>
              <a:ext uri="{FF2B5EF4-FFF2-40B4-BE49-F238E27FC236}">
                <a16:creationId xmlns:a16="http://schemas.microsoft.com/office/drawing/2014/main" id="{F70AB25C-08BA-431B-BB51-907E88EDCC4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3512" y="3471867"/>
            <a:ext cx="2102490" cy="144432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3">
                <a:extLst>
                  <a:ext uri="{FF2B5EF4-FFF2-40B4-BE49-F238E27FC236}">
                    <a16:creationId xmlns:a16="http://schemas.microsoft.com/office/drawing/2014/main" id="{931D06DC-9CC3-3BC5-2069-C89946E14DE6}"/>
                  </a:ext>
                </a:extLst>
              </p:cNvPr>
              <p:cNvSpPr txBox="1">
                <a:spLocks noChangeArrowheads="1"/>
              </p:cNvSpPr>
              <p:nvPr/>
            </p:nvSpPr>
            <p:spPr>
              <a:xfrm>
                <a:off x="6012160" y="5725837"/>
                <a:ext cx="3456384" cy="1375571"/>
              </a:xfrm>
              <a:prstGeom prst="rect">
                <a:avLst/>
              </a:prstGeom>
            </p:spPr>
            <p:txBody>
              <a:bodyPr/>
              <a:lstStyle>
                <a:lvl1pPr marL="349250" indent="-349250" algn="l" defTabSz="914400" rtl="0" eaLnBrk="1" latinLnBrk="0" hangingPunct="1">
                  <a:spcBef>
                    <a:spcPts val="2000"/>
                  </a:spcBef>
                  <a:buClr>
                    <a:schemeClr val="accent1">
                      <a:lumMod val="60000"/>
                      <a:lumOff val="40000"/>
                    </a:schemeClr>
                  </a:buClr>
                  <a:buSzPct val="110000"/>
                  <a:buFont typeface="Wingdings 2" pitchFamily="18" charset="2"/>
                  <a:buChar char=""/>
                  <a:defRPr sz="2400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/>
                    <a:ea typeface="+mn-ea"/>
                    <a:cs typeface="Times New Roman"/>
                  </a:defRPr>
                </a:lvl1pPr>
                <a:lvl2pPr marL="685800" indent="-336550" algn="l" defTabSz="914400" rtl="0" eaLnBrk="1" latinLnBrk="0" hangingPunct="1">
                  <a:spcBef>
                    <a:spcPts val="600"/>
                  </a:spcBef>
                  <a:buClr>
                    <a:schemeClr val="accent1">
                      <a:lumMod val="75000"/>
                    </a:schemeClr>
                  </a:buClr>
                  <a:buSzPct val="110000"/>
                  <a:buFont typeface="Wingdings 2" pitchFamily="18" charset="2"/>
                  <a:buChar char=""/>
                  <a:defRPr sz="2200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/>
                    <a:ea typeface="+mn-ea"/>
                    <a:cs typeface="Times New Roman"/>
                  </a:defRPr>
                </a:lvl2pPr>
                <a:lvl3pPr marL="968375" indent="-282575" algn="l" defTabSz="914400" rtl="0" eaLnBrk="1" latinLnBrk="0" hangingPunct="1">
                  <a:spcBef>
                    <a:spcPts val="600"/>
                  </a:spcBef>
                  <a:buClr>
                    <a:schemeClr val="accent1">
                      <a:lumMod val="60000"/>
                      <a:lumOff val="40000"/>
                    </a:schemeClr>
                  </a:buClr>
                  <a:buSzPct val="110000"/>
                  <a:buFont typeface="Wingdings 2" pitchFamily="18" charset="2"/>
                  <a:buChar char=""/>
                  <a:defRPr sz="2000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/>
                    <a:ea typeface="+mn-ea"/>
                    <a:cs typeface="Times New Roman"/>
                  </a:defRPr>
                </a:lvl3pPr>
                <a:lvl4pPr marL="1263650" indent="-295275" algn="l" defTabSz="914400" rtl="0" eaLnBrk="1" latinLnBrk="0" hangingPunct="1">
                  <a:spcBef>
                    <a:spcPts val="600"/>
                  </a:spcBef>
                  <a:buClr>
                    <a:schemeClr val="accent1">
                      <a:lumMod val="75000"/>
                    </a:schemeClr>
                  </a:buClr>
                  <a:buSzPct val="110000"/>
                  <a:buFont typeface="Wingdings 2" pitchFamily="18" charset="2"/>
                  <a:buChar char=""/>
                  <a:defRPr sz="1800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/>
                    <a:ea typeface="+mn-ea"/>
                    <a:cs typeface="Times New Roman"/>
                  </a:defRPr>
                </a:lvl4pPr>
                <a:lvl5pPr marL="1546225" indent="-282575" algn="l" defTabSz="914400" rtl="0" eaLnBrk="1" latinLnBrk="0" hangingPunct="1">
                  <a:spcBef>
                    <a:spcPts val="600"/>
                  </a:spcBef>
                  <a:buClr>
                    <a:schemeClr val="accent1">
                      <a:lumMod val="60000"/>
                      <a:lumOff val="40000"/>
                    </a:schemeClr>
                  </a:buClr>
                  <a:buSzPct val="110000"/>
                  <a:buFont typeface="Wingdings 2" pitchFamily="18" charset="2"/>
                  <a:buChar char=""/>
                  <a:defRPr sz="1800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/>
                    <a:ea typeface="+mn-ea"/>
                    <a:cs typeface="Times New Roman"/>
                  </a:defRPr>
                </a:lvl5pPr>
                <a:lvl6pPr marL="1828800" indent="-282575" algn="l" defTabSz="914400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SzPct val="110000"/>
                  <a:buFont typeface="Wingdings 2" pitchFamily="18" charset="2"/>
                  <a:buChar char=""/>
                  <a:defRPr lang="en-US" sz="1800" kern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117725" indent="-282575" algn="l" defTabSz="914400" rtl="0" eaLnBrk="1" latinLnBrk="0" hangingPunct="1">
                  <a:spcBef>
                    <a:spcPct val="20000"/>
                  </a:spcBef>
                  <a:buClr>
                    <a:schemeClr val="accent1">
                      <a:lumMod val="60000"/>
                      <a:lumOff val="40000"/>
                    </a:schemeClr>
                  </a:buClr>
                  <a:buSzPct val="110000"/>
                  <a:buFont typeface="Wingdings 2" pitchFamily="18" charset="2"/>
                  <a:buChar char=""/>
                  <a:defRPr lang="en-US" sz="1800" kern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2398713" indent="-282575" algn="l" defTabSz="914400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SzPct val="110000"/>
                  <a:buFont typeface="Wingdings 2" pitchFamily="18" charset="2"/>
                  <a:buChar char=""/>
                  <a:defRPr lang="en-US" sz="1800" kern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2689225" indent="-282575" algn="l" defTabSz="914400" rtl="0" eaLnBrk="1" latinLnBrk="0" hangingPunct="1">
                  <a:spcBef>
                    <a:spcPct val="20000"/>
                  </a:spcBef>
                  <a:buClr>
                    <a:schemeClr val="accent1">
                      <a:lumMod val="60000"/>
                      <a:lumOff val="40000"/>
                    </a:schemeClr>
                  </a:buClr>
                  <a:buSzPct val="110000"/>
                  <a:buFont typeface="Wingdings 2" pitchFamily="18" charset="2"/>
                  <a:buChar char=""/>
                  <a:defRPr lang="en-US" sz="1800" kern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sz="1200" b="1" dirty="0">
                    <a:solidFill>
                      <a:srgbClr val="00B050"/>
                    </a:solidFill>
                    <a:latin typeface="Garamond" panose="02020404030301010803" pitchFamily="18" charset="0"/>
                  </a:rPr>
                  <a:t>Cathode Strip Chambers (CSC)</a:t>
                </a:r>
              </a:p>
              <a:p>
                <a:pPr>
                  <a:spcBef>
                    <a:spcPts val="0"/>
                  </a:spcBef>
                  <a:buFont typeface="Courier New" panose="02070309020205020404" pitchFamily="49" charset="0"/>
                  <a:buChar char="o"/>
                </a:pPr>
                <a:r>
                  <a:rPr lang="en-US" sz="1200" dirty="0">
                    <a:solidFill>
                      <a:srgbClr val="0033CC"/>
                    </a:solidFill>
                    <a:latin typeface="Garamond" panose="02020404030301010803" pitchFamily="18" charset="0"/>
                  </a:rPr>
                  <a:t>540 trapezoidal chambers, </a:t>
                </a:r>
                <a14:m>
                  <m:oMath xmlns:m="http://schemas.openxmlformats.org/officeDocument/2006/math">
                    <m:r>
                      <a:rPr lang="en-US" sz="1200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en-US" sz="1200" dirty="0">
                    <a:solidFill>
                      <a:srgbClr val="0033CC"/>
                    </a:solidFill>
                    <a:latin typeface="Garamond" panose="02020404030301010803" pitchFamily="18" charset="0"/>
                  </a:rPr>
                  <a:t>500k channels</a:t>
                </a:r>
              </a:p>
              <a:p>
                <a:pPr>
                  <a:spcBef>
                    <a:spcPts val="0"/>
                  </a:spcBef>
                  <a:buFont typeface="Courier New" panose="02070309020205020404" pitchFamily="49" charset="0"/>
                  <a:buChar char="o"/>
                </a:pPr>
                <a:r>
                  <a:rPr lang="en-US" sz="1200" dirty="0">
                    <a:solidFill>
                      <a:srgbClr val="0033CC"/>
                    </a:solidFill>
                    <a:latin typeface="Garamond" panose="02020404030301010803" pitchFamily="18" charset="0"/>
                  </a:rPr>
                  <a:t>24 number of hits </a:t>
                </a:r>
              </a:p>
              <a:p>
                <a:pPr>
                  <a:spcBef>
                    <a:spcPts val="0"/>
                  </a:spcBef>
                  <a:buFont typeface="Courier New" panose="02070309020205020404" pitchFamily="49" charset="0"/>
                  <a:buChar char="o"/>
                </a:pPr>
                <a:r>
                  <a:rPr lang="en-US" sz="1200" dirty="0">
                    <a:solidFill>
                      <a:srgbClr val="0033CC"/>
                    </a:solidFill>
                    <a:latin typeface="Garamond" panose="02020404030301010803" pitchFamily="18" charset="0"/>
                  </a:rPr>
                  <a:t>Spatial resolution</a:t>
                </a:r>
                <a:r>
                  <a:rPr lang="en-US" sz="1200" dirty="0">
                    <a:solidFill>
                      <a:srgbClr val="0033CC"/>
                    </a:solidFill>
                    <a:latin typeface="Garamond" panose="02020404030301010803" pitchFamily="18" charset="0"/>
                    <a:ea typeface="ＭＳ ゴシック"/>
                    <a:cs typeface="ＭＳ ゴシック"/>
                  </a:rPr>
                  <a:t>≈</a:t>
                </a:r>
                <a:r>
                  <a:rPr lang="en" sz="1200" dirty="0">
                    <a:solidFill>
                      <a:srgbClr val="0033CC"/>
                    </a:solidFill>
                    <a:latin typeface="Garamond" panose="02020404030301010803" pitchFamily="18" charset="0"/>
                    <a:ea typeface="Trebuchet MS"/>
                    <a:sym typeface="Trebuchet MS"/>
                  </a:rPr>
                  <a:t>50 ÷140 </a:t>
                </a:r>
                <a:r>
                  <a:rPr lang="en" sz="1200" dirty="0">
                    <a:solidFill>
                      <a:srgbClr val="0033CC"/>
                    </a:solidFill>
                    <a:latin typeface="Symbol" pitchFamily="2" charset="2"/>
                    <a:ea typeface="Trebuchet MS"/>
                    <a:cs typeface="Symbol" charset="2"/>
                    <a:sym typeface="Trebuchet MS"/>
                  </a:rPr>
                  <a:t>m</a:t>
                </a:r>
                <a:r>
                  <a:rPr lang="en" sz="1200" dirty="0">
                    <a:solidFill>
                      <a:srgbClr val="0033CC"/>
                    </a:solidFill>
                    <a:latin typeface="Garamond" panose="02020404030301010803" pitchFamily="18" charset="0"/>
                    <a:ea typeface="Trebuchet MS"/>
                    <a:sym typeface="Trebuchet MS"/>
                  </a:rPr>
                  <a:t>m</a:t>
                </a:r>
                <a:endParaRPr lang="en-US" sz="1200" dirty="0">
                  <a:solidFill>
                    <a:srgbClr val="0033CC"/>
                  </a:solidFill>
                  <a:latin typeface="Garamond" panose="02020404030301010803" pitchFamily="18" charset="0"/>
                  <a:ea typeface="Trebuchet MS"/>
                  <a:sym typeface="Trebuchet MS"/>
                </a:endParaRPr>
              </a:p>
              <a:p>
                <a:pPr>
                  <a:spcBef>
                    <a:spcPts val="0"/>
                  </a:spcBef>
                  <a:buFont typeface="Courier New" panose="02070309020205020404" pitchFamily="49" charset="0"/>
                  <a:buChar char="o"/>
                </a:pPr>
                <a:r>
                  <a:rPr lang="en-US" sz="1200" dirty="0">
                    <a:solidFill>
                      <a:srgbClr val="0033CC"/>
                    </a:solidFill>
                    <a:latin typeface="Garamond" panose="02020404030301010803" pitchFamily="18" charset="0"/>
                  </a:rPr>
                  <a:t>Time resolution </a:t>
                </a:r>
                <a:r>
                  <a:rPr lang="en-US" sz="1200" dirty="0">
                    <a:solidFill>
                      <a:srgbClr val="0033CC"/>
                    </a:solidFill>
                    <a:latin typeface="Garamond" panose="02020404030301010803" pitchFamily="18" charset="0"/>
                    <a:ea typeface="ＭＳ ゴシック"/>
                    <a:cs typeface="ＭＳ ゴシック"/>
                  </a:rPr>
                  <a:t>≈</a:t>
                </a:r>
                <a:r>
                  <a:rPr lang="en-US" sz="1200" dirty="0">
                    <a:solidFill>
                      <a:srgbClr val="0033CC"/>
                    </a:solidFill>
                    <a:latin typeface="Garamond" panose="02020404030301010803" pitchFamily="18" charset="0"/>
                  </a:rPr>
                  <a:t> 3 ns</a:t>
                </a:r>
              </a:p>
            </p:txBody>
          </p:sp>
        </mc:Choice>
        <mc:Fallback xmlns="">
          <p:sp>
            <p:nvSpPr>
              <p:cNvPr id="11" name="Rectangle 3">
                <a:extLst>
                  <a:ext uri="{FF2B5EF4-FFF2-40B4-BE49-F238E27FC236}">
                    <a16:creationId xmlns:a16="http://schemas.microsoft.com/office/drawing/2014/main" id="{931D06DC-9CC3-3BC5-2069-C89946E14D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2160" y="5725837"/>
                <a:ext cx="3456384" cy="1375571"/>
              </a:xfrm>
              <a:prstGeom prst="rect">
                <a:avLst/>
              </a:prstGeom>
              <a:blipFill>
                <a:blip r:embed="rId5"/>
                <a:stretch>
                  <a:fillRect l="-36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0" descr="MuonInstall.jpg">
            <a:extLst>
              <a:ext uri="{FF2B5EF4-FFF2-40B4-BE49-F238E27FC236}">
                <a16:creationId xmlns:a16="http://schemas.microsoft.com/office/drawing/2014/main" id="{BC5EBB69-2655-9799-66CF-30B091186B4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182" y="3044316"/>
            <a:ext cx="1855595" cy="139169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3">
                <a:extLst>
                  <a:ext uri="{FF2B5EF4-FFF2-40B4-BE49-F238E27FC236}">
                    <a16:creationId xmlns:a16="http://schemas.microsoft.com/office/drawing/2014/main" id="{86FA4632-7E7F-33FE-05F7-5C65A0A635E7}"/>
                  </a:ext>
                </a:extLst>
              </p:cNvPr>
              <p:cNvSpPr txBox="1">
                <a:spLocks noChangeArrowheads="1"/>
              </p:cNvSpPr>
              <p:nvPr/>
            </p:nvSpPr>
            <p:spPr>
              <a:xfrm>
                <a:off x="2960679" y="1957446"/>
                <a:ext cx="3456384" cy="1375571"/>
              </a:xfrm>
              <a:prstGeom prst="rect">
                <a:avLst/>
              </a:prstGeom>
            </p:spPr>
            <p:txBody>
              <a:bodyPr/>
              <a:lstStyle>
                <a:lvl1pPr marL="349250" indent="-349250" algn="l" defTabSz="914400" rtl="0" eaLnBrk="1" latinLnBrk="0" hangingPunct="1">
                  <a:spcBef>
                    <a:spcPts val="2000"/>
                  </a:spcBef>
                  <a:buClr>
                    <a:schemeClr val="accent1">
                      <a:lumMod val="60000"/>
                      <a:lumOff val="40000"/>
                    </a:schemeClr>
                  </a:buClr>
                  <a:buSzPct val="110000"/>
                  <a:buFont typeface="Wingdings 2" pitchFamily="18" charset="2"/>
                  <a:buChar char=""/>
                  <a:defRPr sz="2400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/>
                    <a:ea typeface="+mn-ea"/>
                    <a:cs typeface="Times New Roman"/>
                  </a:defRPr>
                </a:lvl1pPr>
                <a:lvl2pPr marL="685800" indent="-336550" algn="l" defTabSz="914400" rtl="0" eaLnBrk="1" latinLnBrk="0" hangingPunct="1">
                  <a:spcBef>
                    <a:spcPts val="600"/>
                  </a:spcBef>
                  <a:buClr>
                    <a:schemeClr val="accent1">
                      <a:lumMod val="75000"/>
                    </a:schemeClr>
                  </a:buClr>
                  <a:buSzPct val="110000"/>
                  <a:buFont typeface="Wingdings 2" pitchFamily="18" charset="2"/>
                  <a:buChar char=""/>
                  <a:defRPr sz="2200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/>
                    <a:ea typeface="+mn-ea"/>
                    <a:cs typeface="Times New Roman"/>
                  </a:defRPr>
                </a:lvl2pPr>
                <a:lvl3pPr marL="968375" indent="-282575" algn="l" defTabSz="914400" rtl="0" eaLnBrk="1" latinLnBrk="0" hangingPunct="1">
                  <a:spcBef>
                    <a:spcPts val="600"/>
                  </a:spcBef>
                  <a:buClr>
                    <a:schemeClr val="accent1">
                      <a:lumMod val="60000"/>
                      <a:lumOff val="40000"/>
                    </a:schemeClr>
                  </a:buClr>
                  <a:buSzPct val="110000"/>
                  <a:buFont typeface="Wingdings 2" pitchFamily="18" charset="2"/>
                  <a:buChar char=""/>
                  <a:defRPr sz="2000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/>
                    <a:ea typeface="+mn-ea"/>
                    <a:cs typeface="Times New Roman"/>
                  </a:defRPr>
                </a:lvl3pPr>
                <a:lvl4pPr marL="1263650" indent="-295275" algn="l" defTabSz="914400" rtl="0" eaLnBrk="1" latinLnBrk="0" hangingPunct="1">
                  <a:spcBef>
                    <a:spcPts val="600"/>
                  </a:spcBef>
                  <a:buClr>
                    <a:schemeClr val="accent1">
                      <a:lumMod val="75000"/>
                    </a:schemeClr>
                  </a:buClr>
                  <a:buSzPct val="110000"/>
                  <a:buFont typeface="Wingdings 2" pitchFamily="18" charset="2"/>
                  <a:buChar char=""/>
                  <a:defRPr sz="1800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/>
                    <a:ea typeface="+mn-ea"/>
                    <a:cs typeface="Times New Roman"/>
                  </a:defRPr>
                </a:lvl4pPr>
                <a:lvl5pPr marL="1546225" indent="-282575" algn="l" defTabSz="914400" rtl="0" eaLnBrk="1" latinLnBrk="0" hangingPunct="1">
                  <a:spcBef>
                    <a:spcPts val="600"/>
                  </a:spcBef>
                  <a:buClr>
                    <a:schemeClr val="accent1">
                      <a:lumMod val="60000"/>
                      <a:lumOff val="40000"/>
                    </a:schemeClr>
                  </a:buClr>
                  <a:buSzPct val="110000"/>
                  <a:buFont typeface="Wingdings 2" pitchFamily="18" charset="2"/>
                  <a:buChar char=""/>
                  <a:defRPr sz="1800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/>
                    <a:ea typeface="+mn-ea"/>
                    <a:cs typeface="Times New Roman"/>
                  </a:defRPr>
                </a:lvl5pPr>
                <a:lvl6pPr marL="1828800" indent="-282575" algn="l" defTabSz="914400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SzPct val="110000"/>
                  <a:buFont typeface="Wingdings 2" pitchFamily="18" charset="2"/>
                  <a:buChar char=""/>
                  <a:defRPr lang="en-US" sz="1800" kern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117725" indent="-282575" algn="l" defTabSz="914400" rtl="0" eaLnBrk="1" latinLnBrk="0" hangingPunct="1">
                  <a:spcBef>
                    <a:spcPct val="20000"/>
                  </a:spcBef>
                  <a:buClr>
                    <a:schemeClr val="accent1">
                      <a:lumMod val="60000"/>
                      <a:lumOff val="40000"/>
                    </a:schemeClr>
                  </a:buClr>
                  <a:buSzPct val="110000"/>
                  <a:buFont typeface="Wingdings 2" pitchFamily="18" charset="2"/>
                  <a:buChar char=""/>
                  <a:defRPr lang="en-US" sz="1800" kern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2398713" indent="-282575" algn="l" defTabSz="914400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SzPct val="110000"/>
                  <a:buFont typeface="Wingdings 2" pitchFamily="18" charset="2"/>
                  <a:buChar char=""/>
                  <a:defRPr lang="en-US" sz="1800" kern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2689225" indent="-282575" algn="l" defTabSz="914400" rtl="0" eaLnBrk="1" latinLnBrk="0" hangingPunct="1">
                  <a:spcBef>
                    <a:spcPct val="20000"/>
                  </a:spcBef>
                  <a:buClr>
                    <a:schemeClr val="accent1">
                      <a:lumMod val="60000"/>
                      <a:lumOff val="40000"/>
                    </a:schemeClr>
                  </a:buClr>
                  <a:buSzPct val="110000"/>
                  <a:buFont typeface="Wingdings 2" pitchFamily="18" charset="2"/>
                  <a:buChar char=""/>
                  <a:defRPr lang="en-US" sz="1800" kern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sz="1200" b="1" dirty="0">
                    <a:solidFill>
                      <a:srgbClr val="0033CC"/>
                    </a:solidFill>
                    <a:latin typeface="Garamond" panose="02020404030301010803" pitchFamily="18" charset="0"/>
                  </a:rPr>
                  <a:t>Resistive Plate Chambers (RPC)</a:t>
                </a:r>
              </a:p>
              <a:p>
                <a:pPr>
                  <a:spcBef>
                    <a:spcPts val="0"/>
                  </a:spcBef>
                  <a:buFont typeface="Courier New" panose="02070309020205020404" pitchFamily="49" charset="0"/>
                  <a:buChar char="o"/>
                </a:pPr>
                <a:r>
                  <a:rPr lang="en-US" sz="1200" dirty="0">
                    <a:solidFill>
                      <a:srgbClr val="0033CC"/>
                    </a:solidFill>
                    <a:latin typeface="Garamond" panose="02020404030301010803" pitchFamily="18" charset="0"/>
                  </a:rPr>
                  <a:t>540 trapezoidal endcap chambers </a:t>
                </a:r>
              </a:p>
              <a:p>
                <a:pPr>
                  <a:spcBef>
                    <a:spcPts val="0"/>
                  </a:spcBef>
                  <a:buFont typeface="Courier New" panose="02070309020205020404" pitchFamily="49" charset="0"/>
                  <a:buChar char="o"/>
                </a:pPr>
                <a:r>
                  <a:rPr lang="en-US" sz="1200" b="0" i="0" u="none" strike="noStrike" dirty="0">
                    <a:solidFill>
                      <a:srgbClr val="0033CC"/>
                    </a:solidFill>
                    <a:effectLst/>
                    <a:latin typeface="Garamond" panose="02020404030301010803" pitchFamily="18" charset="0"/>
                  </a:rPr>
                  <a:t>480 rectangular barrel chambers</a:t>
                </a:r>
                <a:endParaRPr lang="en-US" sz="1200" dirty="0">
                  <a:solidFill>
                    <a:srgbClr val="0033CC"/>
                  </a:solidFill>
                  <a:latin typeface="Garamond" panose="02020404030301010803" pitchFamily="18" charset="0"/>
                </a:endParaRPr>
              </a:p>
              <a:p>
                <a:pPr>
                  <a:spcBef>
                    <a:spcPts val="0"/>
                  </a:spcBef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r>
                      <a:rPr lang="en-US" sz="1200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sz="1200" b="0" i="0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120</m:t>
                    </m:r>
                  </m:oMath>
                </a14:m>
                <a:r>
                  <a:rPr lang="en-US" sz="1200" dirty="0">
                    <a:solidFill>
                      <a:srgbClr val="0033CC"/>
                    </a:solidFill>
                    <a:latin typeface="Garamond" panose="02020404030301010803" pitchFamily="18" charset="0"/>
                  </a:rPr>
                  <a:t>k channels </a:t>
                </a:r>
                <a:r>
                  <a:rPr lang="en-US" sz="1200" b="0" i="0" u="none" strike="noStrike" dirty="0">
                    <a:solidFill>
                      <a:srgbClr val="0033CC"/>
                    </a:solidFill>
                    <a:effectLst/>
                    <a:latin typeface="Garamond" panose="02020404030301010803" pitchFamily="18" charset="0"/>
                  </a:rPr>
                  <a:t> </a:t>
                </a:r>
                <a:endParaRPr lang="en-US" sz="1200" dirty="0">
                  <a:solidFill>
                    <a:srgbClr val="0033CC"/>
                  </a:solidFill>
                  <a:latin typeface="Garamond" panose="02020404030301010803" pitchFamily="18" charset="0"/>
                </a:endParaRPr>
              </a:p>
              <a:p>
                <a:pPr>
                  <a:spcBef>
                    <a:spcPts val="0"/>
                  </a:spcBef>
                  <a:buFont typeface="Courier New" panose="02070309020205020404" pitchFamily="49" charset="0"/>
                  <a:buChar char="o"/>
                </a:pPr>
                <a:r>
                  <a:rPr lang="en-US" sz="1200" dirty="0">
                    <a:solidFill>
                      <a:srgbClr val="0033CC"/>
                    </a:solidFill>
                    <a:latin typeface="Garamond" panose="02020404030301010803" pitchFamily="18" charset="0"/>
                  </a:rPr>
                  <a:t>6 (4) number of hits </a:t>
                </a:r>
              </a:p>
              <a:p>
                <a:pPr>
                  <a:spcBef>
                    <a:spcPts val="0"/>
                  </a:spcBef>
                  <a:buFont typeface="Courier New" panose="02070309020205020404" pitchFamily="49" charset="0"/>
                  <a:buChar char="o"/>
                </a:pPr>
                <a:r>
                  <a:rPr lang="en-US" sz="1200" dirty="0">
                    <a:solidFill>
                      <a:srgbClr val="0033CC"/>
                    </a:solidFill>
                    <a:latin typeface="Garamond" panose="02020404030301010803" pitchFamily="18" charset="0"/>
                  </a:rPr>
                  <a:t>Spatial resolution </a:t>
                </a:r>
                <a:r>
                  <a:rPr lang="en-US" sz="1200" dirty="0">
                    <a:solidFill>
                      <a:srgbClr val="0033CC"/>
                    </a:solidFill>
                    <a:latin typeface="Garamond" panose="02020404030301010803" pitchFamily="18" charset="0"/>
                    <a:ea typeface="ＭＳ ゴシック"/>
                    <a:cs typeface="ＭＳ ゴシック"/>
                  </a:rPr>
                  <a:t>≈</a:t>
                </a:r>
                <a:r>
                  <a:rPr lang="en-US" sz="1200" dirty="0">
                    <a:solidFill>
                      <a:srgbClr val="0033CC"/>
                    </a:solidFill>
                    <a:latin typeface="Garamond" panose="02020404030301010803" pitchFamily="18" charset="0"/>
                    <a:ea typeface="ＭＳ ゴシック"/>
                    <a:cs typeface="ＭＳ ゴシック"/>
                    <a:sym typeface="Trebuchet MS"/>
                  </a:rPr>
                  <a:t>1 c</a:t>
                </a:r>
                <a:r>
                  <a:rPr lang="en-US" sz="1200" dirty="0">
                    <a:solidFill>
                      <a:srgbClr val="0033CC"/>
                    </a:solidFill>
                    <a:latin typeface="Garamond" panose="02020404030301010803" pitchFamily="18" charset="0"/>
                    <a:ea typeface="Trebuchet MS"/>
                    <a:sym typeface="Trebuchet MS"/>
                  </a:rPr>
                  <a:t>m</a:t>
                </a:r>
              </a:p>
              <a:p>
                <a:pPr>
                  <a:spcBef>
                    <a:spcPts val="0"/>
                  </a:spcBef>
                  <a:buFont typeface="Courier New" panose="02070309020205020404" pitchFamily="49" charset="0"/>
                  <a:buChar char="o"/>
                </a:pPr>
                <a:r>
                  <a:rPr lang="en-US" sz="1200" dirty="0">
                    <a:solidFill>
                      <a:srgbClr val="0033CC"/>
                    </a:solidFill>
                    <a:latin typeface="Garamond" panose="02020404030301010803" pitchFamily="18" charset="0"/>
                  </a:rPr>
                  <a:t>Time resolution </a:t>
                </a:r>
                <a:r>
                  <a:rPr lang="en-US" sz="1200" dirty="0">
                    <a:solidFill>
                      <a:srgbClr val="0033CC"/>
                    </a:solidFill>
                    <a:latin typeface="Garamond" panose="02020404030301010803" pitchFamily="18" charset="0"/>
                    <a:ea typeface="ＭＳ ゴシック"/>
                    <a:cs typeface="ＭＳ ゴシック"/>
                  </a:rPr>
                  <a:t>≈</a:t>
                </a:r>
                <a:r>
                  <a:rPr lang="en-US" sz="1200" dirty="0">
                    <a:solidFill>
                      <a:srgbClr val="0033CC"/>
                    </a:solidFill>
                    <a:latin typeface="Garamond" panose="02020404030301010803" pitchFamily="18" charset="0"/>
                  </a:rPr>
                  <a:t> 1.5 ns</a:t>
                </a:r>
              </a:p>
            </p:txBody>
          </p:sp>
        </mc:Choice>
        <mc:Fallback xmlns="">
          <p:sp>
            <p:nvSpPr>
              <p:cNvPr id="13" name="Rectangle 3">
                <a:extLst>
                  <a:ext uri="{FF2B5EF4-FFF2-40B4-BE49-F238E27FC236}">
                    <a16:creationId xmlns:a16="http://schemas.microsoft.com/office/drawing/2014/main" id="{86FA4632-7E7F-33FE-05F7-5C65A0A635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60679" y="1957446"/>
                <a:ext cx="3456384" cy="1375571"/>
              </a:xfrm>
              <a:prstGeom prst="rect">
                <a:avLst/>
              </a:prstGeom>
              <a:blipFill>
                <a:blip r:embed="rId7"/>
                <a:stretch>
                  <a:fillRect l="-366" b="-367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Rectangle 3">
            <a:extLst>
              <a:ext uri="{FF2B5EF4-FFF2-40B4-BE49-F238E27FC236}">
                <a16:creationId xmlns:a16="http://schemas.microsoft.com/office/drawing/2014/main" id="{4A1432F6-0E93-D92E-4C43-6ABFB61A8514}"/>
              </a:ext>
            </a:extLst>
          </p:cNvPr>
          <p:cNvSpPr txBox="1">
            <a:spLocks noChangeArrowheads="1"/>
          </p:cNvSpPr>
          <p:nvPr/>
        </p:nvSpPr>
        <p:spPr>
          <a:xfrm>
            <a:off x="2493491" y="5725837"/>
            <a:ext cx="3518669" cy="1375571"/>
          </a:xfrm>
          <a:prstGeom prst="rect">
            <a:avLst/>
          </a:prstGeom>
        </p:spPr>
        <p:txBody>
          <a:bodyPr/>
          <a:lstStyle>
            <a:lvl1pPr marL="349250" indent="-34925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/>
                <a:ea typeface="+mn-ea"/>
                <a:cs typeface="Times New Roman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/>
                <a:ea typeface="+mn-ea"/>
                <a:cs typeface="Times New Roman"/>
              </a:defRPr>
            </a:lvl2pPr>
            <a:lvl3pPr marL="96837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/>
                <a:ea typeface="+mn-ea"/>
                <a:cs typeface="Times New Roman"/>
              </a:defRPr>
            </a:lvl3pPr>
            <a:lvl4pPr marL="1263650" indent="-295275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/>
                <a:ea typeface="+mn-ea"/>
                <a:cs typeface="Times New Roman"/>
              </a:defRPr>
            </a:lvl4pPr>
            <a:lvl5pPr marL="154622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/>
                <a:ea typeface="+mn-ea"/>
                <a:cs typeface="Times New Roman"/>
              </a:defRPr>
            </a:lvl5pPr>
            <a:lvl6pPr marL="1828800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177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892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GB" sz="1200" b="1" dirty="0">
                <a:solidFill>
                  <a:srgbClr val="FF0000"/>
                </a:solidFill>
                <a:latin typeface="Garamond" panose="02020404030301010803" pitchFamily="18" charset="0"/>
              </a:rPr>
              <a:t>Gas Electron Multiplier (GE1.1 installed in 2021):  </a:t>
            </a:r>
          </a:p>
          <a:p>
            <a:pPr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GB" sz="1200" dirty="0">
                <a:solidFill>
                  <a:srgbClr val="0000FF"/>
                </a:solidFill>
                <a:latin typeface="Garamond" panose="02020404030301010803" pitchFamily="18" charset="0"/>
              </a:rPr>
              <a:t>72 Super-Chambers, consisting of two triple-GEM </a:t>
            </a:r>
          </a:p>
          <a:p>
            <a:pPr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GB" sz="1200" dirty="0">
                <a:solidFill>
                  <a:srgbClr val="0000FF"/>
                </a:solidFill>
                <a:latin typeface="Garamond" panose="02020404030301010803" pitchFamily="18" charset="0"/>
              </a:rPr>
              <a:t>2 number of hits </a:t>
            </a:r>
          </a:p>
          <a:p>
            <a:pPr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GB" sz="1200" dirty="0">
                <a:solidFill>
                  <a:srgbClr val="0000FF"/>
                </a:solidFill>
                <a:latin typeface="Garamond" panose="02020404030301010803" pitchFamily="18" charset="0"/>
              </a:rPr>
              <a:t>Spatial resolution</a:t>
            </a:r>
            <a:r>
              <a:rPr lang="en-GB" sz="1200" dirty="0">
                <a:solidFill>
                  <a:srgbClr val="0000FF"/>
                </a:solidFill>
                <a:latin typeface="Garamond" panose="02020404030301010803" pitchFamily="18" charset="0"/>
                <a:ea typeface="ＭＳ ゴシック"/>
                <a:cs typeface="ＭＳ ゴシック"/>
              </a:rPr>
              <a:t>≈</a:t>
            </a:r>
            <a:r>
              <a:rPr lang="en-GB" sz="1200" dirty="0">
                <a:solidFill>
                  <a:srgbClr val="0000FF"/>
                </a:solidFill>
                <a:latin typeface="Garamond" panose="02020404030301010803" pitchFamily="18" charset="0"/>
                <a:ea typeface="ＭＳ ゴシック"/>
                <a:cs typeface="ＭＳ ゴシック"/>
                <a:sym typeface="Trebuchet MS"/>
              </a:rPr>
              <a:t>1</a:t>
            </a:r>
            <a:r>
              <a:rPr lang="en-GB" sz="1200" dirty="0">
                <a:solidFill>
                  <a:srgbClr val="0000FF"/>
                </a:solidFill>
                <a:latin typeface="Garamond" panose="02020404030301010803" pitchFamily="18" charset="0"/>
                <a:ea typeface="Trebuchet MS"/>
                <a:sym typeface="Trebuchet MS"/>
              </a:rPr>
              <a:t>00 </a:t>
            </a:r>
            <a:r>
              <a:rPr lang="en-GB" sz="1200" dirty="0">
                <a:solidFill>
                  <a:srgbClr val="0000FF"/>
                </a:solidFill>
                <a:latin typeface="Garamond" panose="02020404030301010803" pitchFamily="18" charset="0"/>
                <a:ea typeface="Trebuchet MS"/>
                <a:cs typeface="Symbol" charset="2"/>
                <a:sym typeface="Trebuchet MS"/>
              </a:rPr>
              <a:t>m</a:t>
            </a:r>
            <a:r>
              <a:rPr lang="en-GB" sz="1200" dirty="0">
                <a:solidFill>
                  <a:srgbClr val="0000FF"/>
                </a:solidFill>
                <a:latin typeface="Garamond" panose="02020404030301010803" pitchFamily="18" charset="0"/>
                <a:ea typeface="Trebuchet MS"/>
                <a:sym typeface="Trebuchet MS"/>
              </a:rPr>
              <a:t>m</a:t>
            </a:r>
          </a:p>
          <a:p>
            <a:pPr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GB" sz="1200" dirty="0">
                <a:solidFill>
                  <a:srgbClr val="0000FF"/>
                </a:solidFill>
                <a:latin typeface="Garamond" panose="02020404030301010803" pitchFamily="18" charset="0"/>
              </a:rPr>
              <a:t>Time resolution </a:t>
            </a:r>
            <a:r>
              <a:rPr lang="en-GB" sz="1200" dirty="0">
                <a:solidFill>
                  <a:srgbClr val="0000FF"/>
                </a:solidFill>
                <a:latin typeface="Garamond" panose="02020404030301010803" pitchFamily="18" charset="0"/>
                <a:ea typeface="ＭＳ ゴシック"/>
                <a:cs typeface="ＭＳ ゴシック"/>
              </a:rPr>
              <a:t>≈</a:t>
            </a:r>
            <a:r>
              <a:rPr lang="en-GB" sz="1200" dirty="0">
                <a:solidFill>
                  <a:srgbClr val="0000FF"/>
                </a:solidFill>
                <a:latin typeface="Garamond" panose="02020404030301010803" pitchFamily="18" charset="0"/>
              </a:rPr>
              <a:t> 10 ns</a:t>
            </a:r>
          </a:p>
        </p:txBody>
      </p:sp>
      <p:pic>
        <p:nvPicPr>
          <p:cNvPr id="14" name="Picture 12" descr="oreach-2006-011_modified.jpg">
            <a:extLst>
              <a:ext uri="{FF2B5EF4-FFF2-40B4-BE49-F238E27FC236}">
                <a16:creationId xmlns:a16="http://schemas.microsoft.com/office/drawing/2014/main" id="{49BCC0AB-E509-F129-61D3-E5AE0B0CF956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0642" y="1623384"/>
            <a:ext cx="1780539" cy="1778813"/>
          </a:xfrm>
          <a:prstGeom prst="rect">
            <a:avLst/>
          </a:prstGeom>
        </p:spPr>
      </p:pic>
      <p:cxnSp>
        <p:nvCxnSpPr>
          <p:cNvPr id="16" name="Connettore 2 15">
            <a:extLst>
              <a:ext uri="{FF2B5EF4-FFF2-40B4-BE49-F238E27FC236}">
                <a16:creationId xmlns:a16="http://schemas.microsoft.com/office/drawing/2014/main" id="{9D4636FE-B1FE-89B3-B323-FE3520B2968C}"/>
              </a:ext>
            </a:extLst>
          </p:cNvPr>
          <p:cNvCxnSpPr>
            <a:cxnSpLocks/>
          </p:cNvCxnSpPr>
          <p:nvPr/>
        </p:nvCxnSpPr>
        <p:spPr>
          <a:xfrm flipH="1">
            <a:off x="5013232" y="2976272"/>
            <a:ext cx="174338" cy="763892"/>
          </a:xfrm>
          <a:prstGeom prst="straightConnector1">
            <a:avLst/>
          </a:prstGeom>
          <a:ln>
            <a:solidFill>
              <a:srgbClr val="0033CC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2 16">
            <a:extLst>
              <a:ext uri="{FF2B5EF4-FFF2-40B4-BE49-F238E27FC236}">
                <a16:creationId xmlns:a16="http://schemas.microsoft.com/office/drawing/2014/main" id="{C55A9F11-ACBD-CAF5-D3FB-9AE2EB536CF6}"/>
              </a:ext>
            </a:extLst>
          </p:cNvPr>
          <p:cNvCxnSpPr>
            <a:cxnSpLocks/>
          </p:cNvCxnSpPr>
          <p:nvPr/>
        </p:nvCxnSpPr>
        <p:spPr>
          <a:xfrm flipH="1">
            <a:off x="6223423" y="3140968"/>
            <a:ext cx="580825" cy="874086"/>
          </a:xfrm>
          <a:prstGeom prst="straightConnector1">
            <a:avLst/>
          </a:prstGeom>
          <a:ln>
            <a:solidFill>
              <a:srgbClr val="0033CC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2 18">
            <a:extLst>
              <a:ext uri="{FF2B5EF4-FFF2-40B4-BE49-F238E27FC236}">
                <a16:creationId xmlns:a16="http://schemas.microsoft.com/office/drawing/2014/main" id="{0D9F0B3A-292A-BBFF-DEFE-74AE3C7DAC7A}"/>
              </a:ext>
            </a:extLst>
          </p:cNvPr>
          <p:cNvCxnSpPr>
            <a:cxnSpLocks/>
          </p:cNvCxnSpPr>
          <p:nvPr/>
        </p:nvCxnSpPr>
        <p:spPr>
          <a:xfrm>
            <a:off x="2595902" y="2546882"/>
            <a:ext cx="1292873" cy="1777981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CasellaDiTesto 22">
                <a:extLst>
                  <a:ext uri="{FF2B5EF4-FFF2-40B4-BE49-F238E27FC236}">
                    <a16:creationId xmlns:a16="http://schemas.microsoft.com/office/drawing/2014/main" id="{1DBC1626-1EC8-26EC-CCB1-BF1F988857FB}"/>
                  </a:ext>
                </a:extLst>
              </p:cNvPr>
              <p:cNvSpPr txBox="1"/>
              <p:nvPr/>
            </p:nvSpPr>
            <p:spPr>
              <a:xfrm>
                <a:off x="179007" y="1899370"/>
                <a:ext cx="2781672" cy="101566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sz="1200" b="1" dirty="0">
                    <a:solidFill>
                      <a:srgbClr val="FFC000"/>
                    </a:solidFill>
                    <a:latin typeface="Garamond" panose="02020404030301010803" pitchFamily="18" charset="0"/>
                  </a:rPr>
                  <a:t>Drift Tubes (DT)</a:t>
                </a:r>
              </a:p>
              <a:p>
                <a:pPr marL="171450" indent="-171450">
                  <a:spcBef>
                    <a:spcPts val="0"/>
                  </a:spcBef>
                  <a:buFont typeface="Courier New" panose="02070309020205020404" pitchFamily="49" charset="0"/>
                  <a:buChar char="o"/>
                </a:pPr>
                <a:r>
                  <a:rPr lang="en-US" sz="1200" dirty="0">
                    <a:latin typeface="Garamond" panose="02020404030301010803" pitchFamily="18" charset="0"/>
                  </a:rPr>
                  <a:t>250 chambers, </a:t>
                </a:r>
                <a14:m>
                  <m:oMath xmlns:m="http://schemas.openxmlformats.org/officeDocument/2006/math">
                    <m:r>
                      <a:rPr lang="en-US" sz="1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 </m:t>
                    </m:r>
                  </m:oMath>
                </a14:m>
                <a:r>
                  <a:rPr lang="en-US" sz="1200" dirty="0">
                    <a:latin typeface="Garamond" panose="02020404030301010803" pitchFamily="18" charset="0"/>
                  </a:rPr>
                  <a:t>170k channels</a:t>
                </a:r>
              </a:p>
              <a:p>
                <a:pPr marL="171450" indent="-171450">
                  <a:spcBef>
                    <a:spcPts val="0"/>
                  </a:spcBef>
                  <a:buFont typeface="Courier New" panose="02070309020205020404" pitchFamily="49" charset="0"/>
                  <a:buChar char="o"/>
                </a:pPr>
                <a:r>
                  <a:rPr lang="en-US" sz="1200" dirty="0">
                    <a:latin typeface="Garamond" panose="02020404030301010803" pitchFamily="18" charset="0"/>
                  </a:rPr>
                  <a:t>44 number of hits </a:t>
                </a:r>
              </a:p>
              <a:p>
                <a:pPr marL="171450" indent="-171450">
                  <a:spcBef>
                    <a:spcPts val="0"/>
                  </a:spcBef>
                  <a:buFont typeface="Courier New" panose="02070309020205020404" pitchFamily="49" charset="0"/>
                  <a:buChar char="o"/>
                </a:pPr>
                <a:r>
                  <a:rPr lang="en-US" sz="1200" dirty="0">
                    <a:solidFill>
                      <a:schemeClr val="tx1"/>
                    </a:solidFill>
                    <a:latin typeface="Garamond" panose="02020404030301010803" pitchFamily="18" charset="0"/>
                  </a:rPr>
                  <a:t>Spatial resolution</a:t>
                </a:r>
                <a:r>
                  <a:rPr lang="en-US" sz="1200" dirty="0">
                    <a:solidFill>
                      <a:schemeClr val="tx1"/>
                    </a:solidFill>
                    <a:latin typeface="Garamond" panose="02020404030301010803" pitchFamily="18" charset="0"/>
                    <a:ea typeface="ＭＳ ゴシック"/>
                    <a:cs typeface="ＭＳ ゴシック"/>
                  </a:rPr>
                  <a:t>≈</a:t>
                </a:r>
                <a:r>
                  <a:rPr lang="en" sz="1200" dirty="0">
                    <a:solidFill>
                      <a:schemeClr val="tx1"/>
                    </a:solidFill>
                    <a:latin typeface="Garamond" panose="02020404030301010803" pitchFamily="18" charset="0"/>
                    <a:ea typeface="ＭＳ ゴシック"/>
                    <a:cs typeface="ＭＳ ゴシック"/>
                    <a:sym typeface="Trebuchet MS"/>
                  </a:rPr>
                  <a:t>10</a:t>
                </a:r>
                <a:r>
                  <a:rPr lang="en" sz="1200" dirty="0">
                    <a:solidFill>
                      <a:schemeClr val="tx1"/>
                    </a:solidFill>
                    <a:latin typeface="Garamond" panose="02020404030301010803" pitchFamily="18" charset="0"/>
                    <a:ea typeface="Trebuchet MS"/>
                    <a:sym typeface="Trebuchet MS"/>
                  </a:rPr>
                  <a:t>0 </a:t>
                </a:r>
                <a:r>
                  <a:rPr lang="en" sz="1200" dirty="0">
                    <a:solidFill>
                      <a:schemeClr val="tx1"/>
                    </a:solidFill>
                    <a:latin typeface="Symbol" pitchFamily="2" charset="2"/>
                    <a:ea typeface="Trebuchet MS"/>
                    <a:cs typeface="Symbol" charset="2"/>
                    <a:sym typeface="Trebuchet MS"/>
                  </a:rPr>
                  <a:t>m</a:t>
                </a:r>
                <a:r>
                  <a:rPr lang="en" sz="1200" dirty="0">
                    <a:solidFill>
                      <a:schemeClr val="tx1"/>
                    </a:solidFill>
                    <a:latin typeface="Garamond" panose="02020404030301010803" pitchFamily="18" charset="0"/>
                    <a:ea typeface="Trebuchet MS"/>
                    <a:sym typeface="Trebuchet MS"/>
                  </a:rPr>
                  <a:t>m</a:t>
                </a:r>
                <a:endParaRPr lang="en-US" sz="1200" dirty="0">
                  <a:latin typeface="Garamond" panose="02020404030301010803" pitchFamily="18" charset="0"/>
                  <a:ea typeface="Trebuchet MS"/>
                  <a:sym typeface="Trebuchet MS"/>
                </a:endParaRPr>
              </a:p>
              <a:p>
                <a:pPr marL="171450" indent="-171450">
                  <a:spcBef>
                    <a:spcPts val="0"/>
                  </a:spcBef>
                  <a:buFont typeface="Courier New" panose="02070309020205020404" pitchFamily="49" charset="0"/>
                  <a:buChar char="o"/>
                </a:pPr>
                <a:r>
                  <a:rPr lang="en-US" sz="1200" dirty="0">
                    <a:solidFill>
                      <a:schemeClr val="tx1"/>
                    </a:solidFill>
                    <a:latin typeface="Garamond" panose="02020404030301010803" pitchFamily="18" charset="0"/>
                  </a:rPr>
                  <a:t>Time resolution </a:t>
                </a:r>
                <a:r>
                  <a:rPr lang="en-US" sz="1200" dirty="0">
                    <a:solidFill>
                      <a:schemeClr val="tx1"/>
                    </a:solidFill>
                    <a:latin typeface="Garamond" panose="02020404030301010803" pitchFamily="18" charset="0"/>
                    <a:ea typeface="ＭＳ ゴシック"/>
                    <a:cs typeface="ＭＳ ゴシック"/>
                  </a:rPr>
                  <a:t>≈</a:t>
                </a:r>
                <a:r>
                  <a:rPr lang="en-US" sz="1200" dirty="0">
                    <a:solidFill>
                      <a:schemeClr val="tx1"/>
                    </a:solidFill>
                    <a:latin typeface="Garamond" panose="02020404030301010803" pitchFamily="18" charset="0"/>
                  </a:rPr>
                  <a:t> 2 ns</a:t>
                </a:r>
              </a:p>
            </p:txBody>
          </p:sp>
        </mc:Choice>
        <mc:Fallback>
          <p:sp>
            <p:nvSpPr>
              <p:cNvPr id="23" name="CasellaDiTesto 22">
                <a:extLst>
                  <a:ext uri="{FF2B5EF4-FFF2-40B4-BE49-F238E27FC236}">
                    <a16:creationId xmlns:a16="http://schemas.microsoft.com/office/drawing/2014/main" id="{1DBC1626-1EC8-26EC-CCB1-BF1F988857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007" y="1899370"/>
                <a:ext cx="2781672" cy="1015663"/>
              </a:xfrm>
              <a:prstGeom prst="rect">
                <a:avLst/>
              </a:prstGeom>
              <a:blipFill>
                <a:blip r:embed="rId9"/>
                <a:stretch>
                  <a:fillRect b="-49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1" name="Connettore 2 20">
            <a:extLst>
              <a:ext uri="{FF2B5EF4-FFF2-40B4-BE49-F238E27FC236}">
                <a16:creationId xmlns:a16="http://schemas.microsoft.com/office/drawing/2014/main" id="{A8C348C2-6F5D-BBAD-C076-085862FF3ADF}"/>
              </a:ext>
            </a:extLst>
          </p:cNvPr>
          <p:cNvCxnSpPr>
            <a:cxnSpLocks/>
          </p:cNvCxnSpPr>
          <p:nvPr/>
        </p:nvCxnSpPr>
        <p:spPr>
          <a:xfrm flipH="1" flipV="1">
            <a:off x="6056799" y="4999148"/>
            <a:ext cx="874449" cy="735234"/>
          </a:xfrm>
          <a:prstGeom prst="straightConnector1">
            <a:avLst/>
          </a:prstGeom>
          <a:ln>
            <a:solidFill>
              <a:srgbClr val="0F7F1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Immagine 21">
            <a:extLst>
              <a:ext uri="{FF2B5EF4-FFF2-40B4-BE49-F238E27FC236}">
                <a16:creationId xmlns:a16="http://schemas.microsoft.com/office/drawing/2014/main" id="{0627FEF2-A3F6-B2CA-FFA2-493ABC888AC4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214" t="7565" b="30088"/>
          <a:stretch/>
        </p:blipFill>
        <p:spPr>
          <a:xfrm>
            <a:off x="949984" y="4565295"/>
            <a:ext cx="1527006" cy="1391696"/>
          </a:xfrm>
          <a:prstGeom prst="rect">
            <a:avLst/>
          </a:prstGeom>
        </p:spPr>
      </p:pic>
      <p:cxnSp>
        <p:nvCxnSpPr>
          <p:cNvPr id="31" name="Connettore 2 30">
            <a:extLst>
              <a:ext uri="{FF2B5EF4-FFF2-40B4-BE49-F238E27FC236}">
                <a16:creationId xmlns:a16="http://schemas.microsoft.com/office/drawing/2014/main" id="{272D75DC-7634-1438-87D5-AC880C67F31D}"/>
              </a:ext>
            </a:extLst>
          </p:cNvPr>
          <p:cNvCxnSpPr>
            <a:cxnSpLocks/>
          </p:cNvCxnSpPr>
          <p:nvPr/>
        </p:nvCxnSpPr>
        <p:spPr>
          <a:xfrm flipV="1">
            <a:off x="4547196" y="5195216"/>
            <a:ext cx="275690" cy="65599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8ABB4AD2-8760-3C01-A958-A80651305902}"/>
              </a:ext>
            </a:extLst>
          </p:cNvPr>
          <p:cNvSpPr txBox="1"/>
          <p:nvPr/>
        </p:nvSpPr>
        <p:spPr>
          <a:xfrm>
            <a:off x="1984176" y="946161"/>
            <a:ext cx="49339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  <a:latin typeface="Garamond" panose="02020404030301010803" pitchFamily="18" charset="0"/>
              </a:rPr>
              <a:t>four</a:t>
            </a:r>
            <a:endParaRPr lang="en-GB" dirty="0"/>
          </a:p>
        </p:txBody>
      </p:sp>
      <p:cxnSp>
        <p:nvCxnSpPr>
          <p:cNvPr id="30" name="Connettore 2 29">
            <a:extLst>
              <a:ext uri="{FF2B5EF4-FFF2-40B4-BE49-F238E27FC236}">
                <a16:creationId xmlns:a16="http://schemas.microsoft.com/office/drawing/2014/main" id="{C9DE5CFF-BF8B-3FC8-88E6-EBFA12C0A4BE}"/>
              </a:ext>
            </a:extLst>
          </p:cNvPr>
          <p:cNvCxnSpPr/>
          <p:nvPr/>
        </p:nvCxnSpPr>
        <p:spPr>
          <a:xfrm flipV="1">
            <a:off x="1691680" y="1315493"/>
            <a:ext cx="292496" cy="238711"/>
          </a:xfrm>
          <a:prstGeom prst="straightConnector1">
            <a:avLst/>
          </a:prstGeom>
          <a:ln>
            <a:solidFill>
              <a:srgbClr val="FF090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Connettore 2 7">
            <a:extLst>
              <a:ext uri="{FF2B5EF4-FFF2-40B4-BE49-F238E27FC236}">
                <a16:creationId xmlns:a16="http://schemas.microsoft.com/office/drawing/2014/main" id="{020B080B-7ACE-133A-CB59-F346AAD816EE}"/>
              </a:ext>
            </a:extLst>
          </p:cNvPr>
          <p:cNvCxnSpPr>
            <a:cxnSpLocks/>
            <a:stCxn id="10" idx="1"/>
          </p:cNvCxnSpPr>
          <p:nvPr/>
        </p:nvCxnSpPr>
        <p:spPr>
          <a:xfrm flipH="1">
            <a:off x="6062805" y="4194027"/>
            <a:ext cx="900707" cy="436099"/>
          </a:xfrm>
          <a:prstGeom prst="straightConnector1">
            <a:avLst/>
          </a:prstGeom>
          <a:ln>
            <a:solidFill>
              <a:srgbClr val="0F7F1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FF3D94A5-7D53-87D6-65AB-CD236764A81E}"/>
              </a:ext>
            </a:extLst>
          </p:cNvPr>
          <p:cNvSpPr txBox="1"/>
          <p:nvPr/>
        </p:nvSpPr>
        <p:spPr>
          <a:xfrm>
            <a:off x="179007" y="6152012"/>
            <a:ext cx="21848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>
                <a:latin typeface="Garamond" panose="02020404030301010803" pitchFamily="18" charset="0"/>
              </a:rPr>
              <a:t>See more results in </a:t>
            </a:r>
            <a:r>
              <a:rPr lang="en-GB" sz="1400" b="1" i="1" dirty="0">
                <a:latin typeface="Garamond" panose="02020404030301010803" pitchFamily="18" charset="0"/>
              </a:rPr>
              <a:t>A. Sharma and S. </a:t>
            </a:r>
            <a:r>
              <a:rPr lang="en-GB" sz="1400" b="1" i="1" dirty="0" err="1">
                <a:latin typeface="Garamond" panose="02020404030301010803" pitchFamily="18" charset="0"/>
              </a:rPr>
              <a:t>Buontempo’s</a:t>
            </a:r>
            <a:r>
              <a:rPr lang="en-GB" sz="1400" b="1" i="1" dirty="0">
                <a:latin typeface="Garamond" panose="02020404030301010803" pitchFamily="18" charset="0"/>
              </a:rPr>
              <a:t> talks  </a:t>
            </a:r>
          </a:p>
        </p:txBody>
      </p:sp>
    </p:spTree>
    <p:extLst>
      <p:ext uri="{BB962C8B-B14F-4D97-AF65-F5344CB8AC3E}">
        <p14:creationId xmlns:p14="http://schemas.microsoft.com/office/powerpoint/2010/main" val="4331187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53C24DD-D471-D697-469E-A01FDD92DA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CMS and LHC schedule 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F133676-C599-EADB-85B2-C9A016376C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5" name="Picture 1" descr="page2image37603776">
            <a:extLst>
              <a:ext uri="{FF2B5EF4-FFF2-40B4-BE49-F238E27FC236}">
                <a16:creationId xmlns:a16="http://schemas.microsoft.com/office/drawing/2014/main" id="{526D9163-867B-FA7F-C220-6F45B6FBA2E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712"/>
          <a:stretch/>
        </p:blipFill>
        <p:spPr bwMode="auto">
          <a:xfrm>
            <a:off x="1043608" y="1296305"/>
            <a:ext cx="7992888" cy="3058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F3BAD11C-F2DE-89B5-8BDA-BD6985604D93}"/>
              </a:ext>
            </a:extLst>
          </p:cNvPr>
          <p:cNvSpPr txBox="1"/>
          <p:nvPr/>
        </p:nvSpPr>
        <p:spPr>
          <a:xfrm>
            <a:off x="-6569" y="4696052"/>
            <a:ext cx="86040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>
                <a:solidFill>
                  <a:srgbClr val="0F7F11"/>
                </a:solidFill>
                <a:latin typeface="Garamond" panose="02020404030301010803" pitchFamily="18" charset="0"/>
              </a:rPr>
              <a:t>1997 </a:t>
            </a:r>
            <a:r>
              <a:rPr lang="en-US" sz="2000" b="1" dirty="0">
                <a:solidFill>
                  <a:srgbClr val="0F7F11"/>
                </a:solidFill>
                <a:latin typeface="Garamond" panose="02020404030301010803" pitchFamily="18" charset="0"/>
                <a:hlinkClick r:id="rId4"/>
              </a:rPr>
              <a:t>Muon Project TDR </a:t>
            </a:r>
            <a:endParaRPr lang="en-US" sz="2000" b="1" dirty="0">
              <a:solidFill>
                <a:srgbClr val="0F7F11"/>
              </a:solidFill>
              <a:latin typeface="Garamond" panose="02020404030301010803" pitchFamily="18" charset="0"/>
            </a:endParaRPr>
          </a:p>
          <a:p>
            <a:pPr algn="just"/>
            <a:endParaRPr lang="en-US" sz="2000" b="1" dirty="0">
              <a:solidFill>
                <a:srgbClr val="0F7F11"/>
              </a:solidFill>
              <a:latin typeface="Garamond" panose="02020404030301010803" pitchFamily="18" charset="0"/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3EBEA971-44BE-B96A-8A43-6E764B0F8C03}"/>
              </a:ext>
            </a:extLst>
          </p:cNvPr>
          <p:cNvSpPr txBox="1"/>
          <p:nvPr/>
        </p:nvSpPr>
        <p:spPr>
          <a:xfrm>
            <a:off x="2699793" y="1182424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00FF"/>
                </a:solidFill>
                <a:latin typeface="Garamond" panose="02020404030301010803" pitchFamily="18" charset="0"/>
              </a:rPr>
              <a:t>Phase 1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61D7083A-A3C0-9E47-D862-366039A5F889}"/>
              </a:ext>
            </a:extLst>
          </p:cNvPr>
          <p:cNvSpPr txBox="1"/>
          <p:nvPr/>
        </p:nvSpPr>
        <p:spPr>
          <a:xfrm>
            <a:off x="6444208" y="1182424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00FF"/>
                </a:solidFill>
                <a:latin typeface="Garamond" panose="02020404030301010803" pitchFamily="18" charset="0"/>
              </a:rPr>
              <a:t>Phase 2</a:t>
            </a:r>
          </a:p>
        </p:txBody>
      </p:sp>
      <p:pic>
        <p:nvPicPr>
          <p:cNvPr id="8" name="Immagine 7" descr="Immagine che contiene testo&#10;&#10;Descrizione generata automaticamente">
            <a:extLst>
              <a:ext uri="{FF2B5EF4-FFF2-40B4-BE49-F238E27FC236}">
                <a16:creationId xmlns:a16="http://schemas.microsoft.com/office/drawing/2014/main" id="{733E7637-805F-1786-BB43-71C0BFA2F43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119" y="5152107"/>
            <a:ext cx="1143525" cy="1589261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AEAA85AD-28C5-A2B0-2477-14185C6B1338}"/>
              </a:ext>
            </a:extLst>
          </p:cNvPr>
          <p:cNvSpPr txBox="1"/>
          <p:nvPr/>
        </p:nvSpPr>
        <p:spPr>
          <a:xfrm>
            <a:off x="1671188" y="6005758"/>
            <a:ext cx="2448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8000"/>
                </a:solidFill>
                <a:latin typeface="Garamond" panose="02020404030301010803" pitchFamily="18" charset="0"/>
              </a:rPr>
              <a:t>2010 </a:t>
            </a:r>
            <a:r>
              <a:rPr lang="en-US" sz="2000" dirty="0">
                <a:latin typeface="Garamond" panose="02020404030301010803" pitchFamily="18" charset="0"/>
              </a:rPr>
              <a:t>Start of LHC 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AFB5D7FA-55D7-18BA-17A9-2CD2421E13B6}"/>
              </a:ext>
            </a:extLst>
          </p:cNvPr>
          <p:cNvSpPr txBox="1"/>
          <p:nvPr/>
        </p:nvSpPr>
        <p:spPr>
          <a:xfrm>
            <a:off x="4469714" y="4388490"/>
            <a:ext cx="416206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>
                <a:solidFill>
                  <a:srgbClr val="008000"/>
                </a:solidFill>
                <a:latin typeface="Garamond" panose="02020404030301010803" pitchFamily="18" charset="0"/>
              </a:rPr>
              <a:t>2013</a:t>
            </a:r>
            <a:r>
              <a:rPr lang="en-US" sz="2000" dirty="0">
                <a:latin typeface="Garamond" panose="02020404030301010803" pitchFamily="18" charset="0"/>
              </a:rPr>
              <a:t> The EU Strategy Report for High Energy Physics approved the  HL-LHC as priority project 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EBC6AC6-2D7F-7CA6-F434-61B490DEDFC1}"/>
              </a:ext>
            </a:extLst>
          </p:cNvPr>
          <p:cNvSpPr txBox="1"/>
          <p:nvPr/>
        </p:nvSpPr>
        <p:spPr>
          <a:xfrm>
            <a:off x="4469714" y="5725705"/>
            <a:ext cx="324879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>
                <a:solidFill>
                  <a:srgbClr val="0F7F11"/>
                </a:solidFill>
                <a:latin typeface="Garamond" panose="02020404030301010803" pitchFamily="18" charset="0"/>
              </a:rPr>
              <a:t>2017 </a:t>
            </a:r>
            <a:r>
              <a:rPr lang="it-IT" sz="2000" dirty="0">
                <a:effectLst/>
                <a:latin typeface="Garamond" panose="02020404030301010803" pitchFamily="18" charset="0"/>
                <a:hlinkClick r:id="rId6"/>
              </a:rPr>
              <a:t>The Phase-2 Upgrade of the CMS Muon Detector TDR</a:t>
            </a:r>
            <a:endParaRPr lang="en-US" sz="2000" b="1" dirty="0">
              <a:solidFill>
                <a:srgbClr val="0F7F11"/>
              </a:solidFill>
              <a:latin typeface="Garamond" panose="02020404030301010803" pitchFamily="18" charset="0"/>
            </a:endParaRPr>
          </a:p>
          <a:p>
            <a:pPr algn="just"/>
            <a:endParaRPr lang="en-US" sz="2000" b="1" dirty="0">
              <a:solidFill>
                <a:srgbClr val="0F7F11"/>
              </a:solidFill>
              <a:latin typeface="Garamond" panose="02020404030301010803" pitchFamily="18" charset="0"/>
            </a:endParaRPr>
          </a:p>
        </p:txBody>
      </p:sp>
      <p:sp>
        <p:nvSpPr>
          <p:cNvPr id="14" name="Rettangolo 13">
            <a:extLst>
              <a:ext uri="{FF2B5EF4-FFF2-40B4-BE49-F238E27FC236}">
                <a16:creationId xmlns:a16="http://schemas.microsoft.com/office/drawing/2014/main" id="{D07DAB98-EBDE-5A87-E63A-45A08E8DEC4A}"/>
              </a:ext>
            </a:extLst>
          </p:cNvPr>
          <p:cNvSpPr/>
          <p:nvPr/>
        </p:nvSpPr>
        <p:spPr>
          <a:xfrm>
            <a:off x="147150" y="1448354"/>
            <a:ext cx="896458" cy="2700726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C1E105C5-610F-4EF0-F318-D483FC9EA384}"/>
              </a:ext>
            </a:extLst>
          </p:cNvPr>
          <p:cNvSpPr txBox="1"/>
          <p:nvPr/>
        </p:nvSpPr>
        <p:spPr>
          <a:xfrm rot="16200000">
            <a:off x="-227983" y="2746610"/>
            <a:ext cx="1582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R&amp;D and production</a:t>
            </a:r>
          </a:p>
        </p:txBody>
      </p:sp>
      <p:pic>
        <p:nvPicPr>
          <p:cNvPr id="17" name="Immagine 16">
            <a:extLst>
              <a:ext uri="{FF2B5EF4-FFF2-40B4-BE49-F238E27FC236}">
                <a16:creationId xmlns:a16="http://schemas.microsoft.com/office/drawing/2014/main" id="{2E8C83A7-ED1C-8319-3F58-9BBE1968AFB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1678" y="5296431"/>
            <a:ext cx="1035617" cy="1418654"/>
          </a:xfrm>
          <a:prstGeom prst="rect">
            <a:avLst/>
          </a:prstGeom>
        </p:spPr>
      </p:pic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ED911EB1-6ED6-79CA-71BE-E134E02D3D11}"/>
              </a:ext>
            </a:extLst>
          </p:cNvPr>
          <p:cNvSpPr txBox="1"/>
          <p:nvPr/>
        </p:nvSpPr>
        <p:spPr>
          <a:xfrm>
            <a:off x="1671188" y="6382120"/>
            <a:ext cx="2448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8000"/>
                </a:solidFill>
                <a:latin typeface="Garamond" panose="02020404030301010803" pitchFamily="18" charset="0"/>
              </a:rPr>
              <a:t>2012 </a:t>
            </a:r>
            <a:r>
              <a:rPr lang="en-US" sz="2000" dirty="0">
                <a:latin typeface="Garamond" panose="02020404030301010803" pitchFamily="18" charset="0"/>
              </a:rPr>
              <a:t>Higgs Discovery</a:t>
            </a:r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842B4B87-543A-47C0-C93D-03ACDB38063A}"/>
              </a:ext>
            </a:extLst>
          </p:cNvPr>
          <p:cNvSpPr/>
          <p:nvPr/>
        </p:nvSpPr>
        <p:spPr>
          <a:xfrm>
            <a:off x="1123444" y="1542038"/>
            <a:ext cx="2872492" cy="2679049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33438DE5-20A0-3F02-5790-ED9F8FAAF59D}"/>
              </a:ext>
            </a:extLst>
          </p:cNvPr>
          <p:cNvSpPr txBox="1"/>
          <p:nvPr/>
        </p:nvSpPr>
        <p:spPr>
          <a:xfrm>
            <a:off x="1547664" y="4278144"/>
            <a:ext cx="437117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solidFill>
                  <a:schemeClr val="accent5">
                    <a:lumMod val="75000"/>
                  </a:schemeClr>
                </a:solidFill>
                <a:latin typeface="Garamond" panose="02020404030301010803" pitchFamily="18" charset="0"/>
              </a:rPr>
              <a:t>Run 1 &amp; Run 2 </a:t>
            </a:r>
            <a:endParaRPr lang="en-GB" dirty="0"/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4DC03B9C-BD82-F371-7C5E-B96567ADCD14}"/>
              </a:ext>
            </a:extLst>
          </p:cNvPr>
          <p:cNvSpPr txBox="1"/>
          <p:nvPr/>
        </p:nvSpPr>
        <p:spPr>
          <a:xfrm>
            <a:off x="1624524" y="5215322"/>
            <a:ext cx="27683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8000"/>
                </a:solidFill>
                <a:latin typeface="Garamond" panose="02020404030301010803" pitchFamily="18" charset="0"/>
              </a:rPr>
              <a:t>2005-2008 </a:t>
            </a:r>
            <a:r>
              <a:rPr lang="en-US" dirty="0">
                <a:latin typeface="Garamond" panose="02020404030301010803" pitchFamily="18" charset="0"/>
              </a:rPr>
              <a:t>Muons Chambers produced and installed </a:t>
            </a:r>
          </a:p>
        </p:txBody>
      </p:sp>
    </p:spTree>
    <p:extLst>
      <p:ext uri="{BB962C8B-B14F-4D97-AF65-F5344CB8AC3E}">
        <p14:creationId xmlns:p14="http://schemas.microsoft.com/office/powerpoint/2010/main" val="38956491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53C24DD-D471-D697-469E-A01FDD92DA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LHC and HL-LHC schedule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F133676-C599-EADB-85B2-C9A016376C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5" name="Picture 1" descr="page2image37603776">
            <a:extLst>
              <a:ext uri="{FF2B5EF4-FFF2-40B4-BE49-F238E27FC236}">
                <a16:creationId xmlns:a16="http://schemas.microsoft.com/office/drawing/2014/main" id="{526D9163-867B-FA7F-C220-6F45B6FBA2E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712"/>
          <a:stretch/>
        </p:blipFill>
        <p:spPr bwMode="auto">
          <a:xfrm>
            <a:off x="149348" y="1296305"/>
            <a:ext cx="8887148" cy="3058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id="{3B71D97D-50FC-12F8-DCA0-66454A93EB2F}"/>
              </a:ext>
            </a:extLst>
          </p:cNvPr>
          <p:cNvSpPr/>
          <p:nvPr/>
        </p:nvSpPr>
        <p:spPr>
          <a:xfrm>
            <a:off x="3419872" y="1556792"/>
            <a:ext cx="1296144" cy="2880320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F3BAD11C-F2DE-89B5-8BDA-BD6985604D93}"/>
              </a:ext>
            </a:extLst>
          </p:cNvPr>
          <p:cNvSpPr txBox="1"/>
          <p:nvPr/>
        </p:nvSpPr>
        <p:spPr>
          <a:xfrm>
            <a:off x="327669" y="4466686"/>
            <a:ext cx="464233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b="1" dirty="0">
                <a:solidFill>
                  <a:srgbClr val="0F7F11"/>
                </a:solidFill>
                <a:latin typeface="Garamond" panose="02020404030301010803" pitchFamily="18" charset="0"/>
              </a:rPr>
              <a:t>Long Shutdown 2 (2019-2021):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b="1" dirty="0">
                <a:latin typeface="Garamond" panose="02020404030301010803" pitchFamily="18" charset="0"/>
              </a:rPr>
              <a:t>Extensive work to upgrade the CMS detector because of the increase of energy and luminosity in Run 3 and beyond  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00FF"/>
                </a:solidFill>
                <a:latin typeface="Garamond" panose="02020404030301010803" pitchFamily="18" charset="0"/>
              </a:rPr>
              <a:t>New CSC electronics and GEM chambers in the Muon Spectrometer  </a:t>
            </a:r>
          </a:p>
          <a:p>
            <a:pPr algn="just"/>
            <a:r>
              <a:rPr lang="en-GB" b="1" dirty="0">
                <a:solidFill>
                  <a:srgbClr val="0F7F11"/>
                </a:solidFill>
                <a:latin typeface="Garamond" panose="02020404030301010803" pitchFamily="18" charset="0"/>
              </a:rPr>
              <a:t> </a:t>
            </a:r>
          </a:p>
        </p:txBody>
      </p:sp>
      <p:pic>
        <p:nvPicPr>
          <p:cNvPr id="15" name="Google Shape;89;p17">
            <a:extLst>
              <a:ext uri="{FF2B5EF4-FFF2-40B4-BE49-F238E27FC236}">
                <a16:creationId xmlns:a16="http://schemas.microsoft.com/office/drawing/2014/main" id="{4F08F33B-FAF3-167A-A190-004462931C49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04375" y="4265070"/>
            <a:ext cx="3740997" cy="2458405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F3CE170F-813F-907E-AE0A-A10D099A98CB}"/>
              </a:ext>
            </a:extLst>
          </p:cNvPr>
          <p:cNvSpPr txBox="1"/>
          <p:nvPr/>
        </p:nvSpPr>
        <p:spPr>
          <a:xfrm>
            <a:off x="469296" y="6320859"/>
            <a:ext cx="464233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hlinkClick r:id="rId5"/>
              </a:rPr>
              <a:t>https://home.cern/press/2022/CMS-upgrades-LS2</a:t>
            </a:r>
            <a:endParaRPr lang="en-GB" sz="1200" dirty="0"/>
          </a:p>
          <a:p>
            <a:endParaRPr lang="en-GB" sz="1200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3EBEA971-44BE-B96A-8A43-6E764B0F8C03}"/>
              </a:ext>
            </a:extLst>
          </p:cNvPr>
          <p:cNvSpPr txBox="1"/>
          <p:nvPr/>
        </p:nvSpPr>
        <p:spPr>
          <a:xfrm>
            <a:off x="2123728" y="118746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00FF"/>
                </a:solidFill>
                <a:latin typeface="Garamond" panose="02020404030301010803" pitchFamily="18" charset="0"/>
              </a:rPr>
              <a:t>Phase 1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61D7083A-A3C0-9E47-D862-366039A5F889}"/>
              </a:ext>
            </a:extLst>
          </p:cNvPr>
          <p:cNvSpPr txBox="1"/>
          <p:nvPr/>
        </p:nvSpPr>
        <p:spPr>
          <a:xfrm>
            <a:off x="6444208" y="1182424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00FF"/>
                </a:solidFill>
                <a:latin typeface="Garamond" panose="02020404030301010803" pitchFamily="18" charset="0"/>
              </a:rPr>
              <a:t>Phase 2</a:t>
            </a: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A794DAA9-BB47-A42D-618E-6D021962D519}"/>
              </a:ext>
            </a:extLst>
          </p:cNvPr>
          <p:cNvSpPr/>
          <p:nvPr/>
        </p:nvSpPr>
        <p:spPr>
          <a:xfrm>
            <a:off x="7884368" y="5085184"/>
            <a:ext cx="961004" cy="1638291"/>
          </a:xfrm>
          <a:prstGeom prst="rect">
            <a:avLst/>
          </a:prstGeom>
          <a:noFill/>
          <a:ln w="34925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66433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53C24DD-D471-D697-469E-A01FDD92DA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LHC and HL-LHC schedule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F133676-C599-EADB-85B2-C9A016376C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5" name="Picture 1" descr="page2image37603776">
            <a:extLst>
              <a:ext uri="{FF2B5EF4-FFF2-40B4-BE49-F238E27FC236}">
                <a16:creationId xmlns:a16="http://schemas.microsoft.com/office/drawing/2014/main" id="{526D9163-867B-FA7F-C220-6F45B6FBA2E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712"/>
          <a:stretch/>
        </p:blipFill>
        <p:spPr bwMode="auto">
          <a:xfrm>
            <a:off x="149348" y="1296305"/>
            <a:ext cx="8887148" cy="3058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id="{3B71D97D-50FC-12F8-DCA0-66454A93EB2F}"/>
              </a:ext>
            </a:extLst>
          </p:cNvPr>
          <p:cNvSpPr/>
          <p:nvPr/>
        </p:nvSpPr>
        <p:spPr>
          <a:xfrm>
            <a:off x="4716016" y="1460150"/>
            <a:ext cx="1465060" cy="2880320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F3BAD11C-F2DE-89B5-8BDA-BD6985604D93}"/>
              </a:ext>
            </a:extLst>
          </p:cNvPr>
          <p:cNvSpPr txBox="1"/>
          <p:nvPr/>
        </p:nvSpPr>
        <p:spPr>
          <a:xfrm>
            <a:off x="4940027" y="4337389"/>
            <a:ext cx="7841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600" b="1" dirty="0">
                <a:solidFill>
                  <a:srgbClr val="0F7F11"/>
                </a:solidFill>
                <a:latin typeface="Garamond" panose="02020404030301010803" pitchFamily="18" charset="0"/>
              </a:rPr>
              <a:t>Run3</a:t>
            </a:r>
          </a:p>
          <a:p>
            <a:pPr algn="just"/>
            <a:r>
              <a:rPr lang="en-GB" sz="1600" b="1" dirty="0">
                <a:solidFill>
                  <a:srgbClr val="0F7F11"/>
                </a:solidFill>
                <a:latin typeface="Garamond" panose="02020404030301010803" pitchFamily="18" charset="0"/>
              </a:rPr>
              <a:t> 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3EBEA971-44BE-B96A-8A43-6E764B0F8C03}"/>
              </a:ext>
            </a:extLst>
          </p:cNvPr>
          <p:cNvSpPr txBox="1"/>
          <p:nvPr/>
        </p:nvSpPr>
        <p:spPr>
          <a:xfrm>
            <a:off x="2123728" y="118746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00FF"/>
                </a:solidFill>
                <a:latin typeface="Garamond" panose="02020404030301010803" pitchFamily="18" charset="0"/>
              </a:rPr>
              <a:t>Phase 1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61D7083A-A3C0-9E47-D862-366039A5F889}"/>
              </a:ext>
            </a:extLst>
          </p:cNvPr>
          <p:cNvSpPr txBox="1"/>
          <p:nvPr/>
        </p:nvSpPr>
        <p:spPr>
          <a:xfrm>
            <a:off x="6444208" y="1182424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00FF"/>
                </a:solidFill>
                <a:latin typeface="Garamond" panose="02020404030301010803" pitchFamily="18" charset="0"/>
              </a:rPr>
              <a:t>Phase 2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D9F9CB63-0F15-F63B-7CBC-7358C154501B}"/>
              </a:ext>
            </a:extLst>
          </p:cNvPr>
          <p:cNvSpPr txBox="1"/>
          <p:nvPr/>
        </p:nvSpPr>
        <p:spPr>
          <a:xfrm>
            <a:off x="6060626" y="4532901"/>
            <a:ext cx="463831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Wingdings" pitchFamily="2" charset="2"/>
              <a:buChar char="à"/>
            </a:pPr>
            <a:r>
              <a:rPr lang="en-GB" sz="1800" b="1" dirty="0">
                <a:solidFill>
                  <a:srgbClr val="0000FF"/>
                </a:solidFill>
                <a:latin typeface="Garamond" panose="02020404030301010803" pitchFamily="18" charset="0"/>
              </a:rPr>
              <a:t>1299 papers published 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E42D9554-46E1-0336-9975-28CF012A4F6D}"/>
              </a:ext>
            </a:extLst>
          </p:cNvPr>
          <p:cNvSpPr txBox="1"/>
          <p:nvPr/>
        </p:nvSpPr>
        <p:spPr>
          <a:xfrm>
            <a:off x="149348" y="4372534"/>
            <a:ext cx="291048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F7F11"/>
                </a:solidFill>
                <a:latin typeface="Garamond" panose="02020404030301010803" pitchFamily="18" charset="0"/>
              </a:rPr>
              <a:t>5th July 2022: </a:t>
            </a:r>
            <a:r>
              <a:rPr lang="en-US" sz="1600" dirty="0">
                <a:solidFill>
                  <a:srgbClr val="0033CC"/>
                </a:solidFill>
                <a:latin typeface="Garamond" panose="02020404030301010803" pitchFamily="18" charset="0"/>
              </a:rPr>
              <a:t>start of Run 3 &amp; first stable beam energy record of 13.6 </a:t>
            </a:r>
            <a:r>
              <a:rPr lang="en-US" sz="1600" dirty="0" err="1">
                <a:solidFill>
                  <a:srgbClr val="0033CC"/>
                </a:solidFill>
                <a:latin typeface="Garamond" panose="02020404030301010803" pitchFamily="18" charset="0"/>
              </a:rPr>
              <a:t>TeV</a:t>
            </a:r>
            <a:r>
              <a:rPr lang="en-US" sz="1600" dirty="0">
                <a:solidFill>
                  <a:srgbClr val="0033CC"/>
                </a:solidFill>
                <a:latin typeface="Garamond" panose="02020404030301010803" pitchFamily="18" charset="0"/>
              </a:rPr>
              <a:t> </a:t>
            </a:r>
          </a:p>
        </p:txBody>
      </p:sp>
      <p:pic>
        <p:nvPicPr>
          <p:cNvPr id="17" name="Immagine 16" descr="Immagine che contiene testo, laser&#10;&#10;Descrizione generata automaticamente">
            <a:extLst>
              <a:ext uri="{FF2B5EF4-FFF2-40B4-BE49-F238E27FC236}">
                <a16:creationId xmlns:a16="http://schemas.microsoft.com/office/drawing/2014/main" id="{CD4F6963-1901-EC9C-530D-B93D97EA209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090" y="5265655"/>
            <a:ext cx="2757722" cy="1370243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E9AA2F99-80F2-06B5-051D-CABDA2C935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9286" y="4717567"/>
            <a:ext cx="2475249" cy="1855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Immagine 18" descr="Immagine che contiene testo, schermata, Diagramma&#10;&#10;Descrizione generata automaticamente">
            <a:extLst>
              <a:ext uri="{FF2B5EF4-FFF2-40B4-BE49-F238E27FC236}">
                <a16:creationId xmlns:a16="http://schemas.microsoft.com/office/drawing/2014/main" id="{E4938AFA-717D-7894-7856-8C1520EF17B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8251" y="4980945"/>
            <a:ext cx="2554162" cy="1779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28074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CBBD62E-8602-3735-CA46-81476CD48B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Muon Operation in Run3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64F32223-83C8-9B58-B59B-298AE0F2F7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D36D5BE9-F7F4-77A8-810A-0FB8B86175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8878" y="920930"/>
            <a:ext cx="2136785" cy="1601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969428E3-B158-2F77-5959-1AAE3383356D}"/>
              </a:ext>
            </a:extLst>
          </p:cNvPr>
          <p:cNvSpPr txBox="1"/>
          <p:nvPr/>
        </p:nvSpPr>
        <p:spPr>
          <a:xfrm>
            <a:off x="319710" y="1145438"/>
            <a:ext cx="5639167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Wingdings" pitchFamily="2" charset="2"/>
              <a:buChar char="Ø"/>
            </a:pPr>
            <a:r>
              <a:rPr lang="en-GB" dirty="0">
                <a:solidFill>
                  <a:srgbClr val="0070C0"/>
                </a:solidFill>
                <a:latin typeface="Garamond" panose="02020404030301010803" pitchFamily="18" charset="0"/>
                <a:cs typeface="Calibri" panose="020F0502020204030204" pitchFamily="34" charset="0"/>
              </a:rPr>
              <a:t>Excellent CMS data-taking efficiency </a:t>
            </a:r>
            <a:r>
              <a:rPr lang="en-GB" dirty="0">
                <a:latin typeface="Garamond" panose="02020404030301010803" pitchFamily="18" charset="0"/>
                <a:cs typeface="Calibri" panose="020F0502020204030204" pitchFamily="34" charset="0"/>
              </a:rPr>
              <a:t>&gt;92% in RUN3 physics collisions 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en-GB" dirty="0">
                <a:solidFill>
                  <a:srgbClr val="0070C0"/>
                </a:solidFill>
                <a:latin typeface="Garamond" panose="02020404030301010803" pitchFamily="18" charset="0"/>
                <a:cs typeface="Calibri" panose="020F0502020204030204" pitchFamily="34" charset="0"/>
              </a:rPr>
              <a:t>Muon System: </a:t>
            </a:r>
          </a:p>
          <a:p>
            <a:pPr marL="742950" lvl="1" indent="-285750" algn="just">
              <a:buFont typeface="Wingdings" pitchFamily="2" charset="2"/>
              <a:buChar char="Ø"/>
            </a:pPr>
            <a:r>
              <a:rPr lang="en-GB" dirty="0">
                <a:solidFill>
                  <a:srgbClr val="0070C0"/>
                </a:solidFill>
                <a:latin typeface="Garamond" panose="02020404030301010803" pitchFamily="18" charset="0"/>
                <a:cs typeface="Calibri" panose="020F0502020204030204" pitchFamily="34" charset="0"/>
              </a:rPr>
              <a:t>Smooth operation </a:t>
            </a:r>
            <a:r>
              <a:rPr lang="en-GB" dirty="0">
                <a:latin typeface="Garamond" panose="02020404030301010803" pitchFamily="18" charset="0"/>
                <a:cs typeface="Calibri" panose="020F0502020204030204" pitchFamily="34" charset="0"/>
              </a:rPr>
              <a:t>with a minor contribution to Luminosity loss (4%, due to CSC readout)</a:t>
            </a:r>
          </a:p>
          <a:p>
            <a:pPr marL="742950" lvl="1" indent="-285750" algn="just">
              <a:buFont typeface="Wingdings" pitchFamily="2" charset="2"/>
              <a:buChar char="Ø"/>
            </a:pPr>
            <a:r>
              <a:rPr lang="en-GB" dirty="0">
                <a:solidFill>
                  <a:srgbClr val="0070C0"/>
                </a:solidFill>
                <a:latin typeface="Garamond" panose="02020404030301010803" pitchFamily="18" charset="0"/>
                <a:cs typeface="Calibri" panose="020F0502020204030204" pitchFamily="34" charset="0"/>
              </a:rPr>
              <a:t>Stable active channels fraction:</a:t>
            </a:r>
          </a:p>
          <a:p>
            <a:pPr marL="742950" lvl="1" indent="-285750" algn="just">
              <a:buFont typeface="Wingdings" pitchFamily="2" charset="2"/>
              <a:buChar char="Ø"/>
            </a:pPr>
            <a:endParaRPr lang="en-GB" dirty="0">
              <a:latin typeface="Garamond" panose="02020404030301010803" pitchFamily="18" charset="0"/>
              <a:cs typeface="Calibri" panose="020F0502020204030204" pitchFamily="34" charset="0"/>
            </a:endParaRPr>
          </a:p>
          <a:p>
            <a:pPr marL="742950" lvl="1" indent="-285750">
              <a:buFont typeface="Wingdings" pitchFamily="2" charset="2"/>
              <a:buChar char="Ø"/>
            </a:pPr>
            <a:endParaRPr lang="en-GB" dirty="0">
              <a:solidFill>
                <a:srgbClr val="0070C0"/>
              </a:solidFill>
              <a:latin typeface="Garamond" panose="02020404030301010803" pitchFamily="18" charset="0"/>
              <a:cs typeface="Calibri" panose="020F0502020204030204" pitchFamily="34" charset="0"/>
            </a:endParaRPr>
          </a:p>
        </p:txBody>
      </p:sp>
      <p:pic>
        <p:nvPicPr>
          <p:cNvPr id="13" name="Immagine 12" descr="Immagine che contiene testo, schermata, linea, Carattere&#10;&#10;Descrizione generata automaticamente">
            <a:extLst>
              <a:ext uri="{FF2B5EF4-FFF2-40B4-BE49-F238E27FC236}">
                <a16:creationId xmlns:a16="http://schemas.microsoft.com/office/drawing/2014/main" id="{F8519D23-EAB5-1B78-42FD-8349882949D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597" y="2936149"/>
            <a:ext cx="2572423" cy="2077027"/>
          </a:xfrm>
          <a:prstGeom prst="rect">
            <a:avLst/>
          </a:prstGeom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999BC952-AE7E-4771-DF9C-50446CAE9BA5}"/>
              </a:ext>
            </a:extLst>
          </p:cNvPr>
          <p:cNvSpPr txBox="1"/>
          <p:nvPr/>
        </p:nvSpPr>
        <p:spPr>
          <a:xfrm>
            <a:off x="5645521" y="4171251"/>
            <a:ext cx="237626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8" name="Immagine 17" descr="Immagine che contiene testo, diagramma, numero, schermata&#10;&#10;Descrizione generata automaticamente">
            <a:extLst>
              <a:ext uri="{FF2B5EF4-FFF2-40B4-BE49-F238E27FC236}">
                <a16:creationId xmlns:a16="http://schemas.microsoft.com/office/drawing/2014/main" id="{B85487DE-09E4-3977-116A-B430337416B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6092" y="3005954"/>
            <a:ext cx="2579512" cy="2007222"/>
          </a:xfrm>
          <a:prstGeom prst="rect">
            <a:avLst/>
          </a:prstGeom>
        </p:spPr>
      </p:pic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47E1FD02-634D-B0A6-910B-0362966845B3}"/>
              </a:ext>
            </a:extLst>
          </p:cNvPr>
          <p:cNvSpPr txBox="1"/>
          <p:nvPr/>
        </p:nvSpPr>
        <p:spPr>
          <a:xfrm>
            <a:off x="4893787" y="5875624"/>
            <a:ext cx="3879731" cy="830997"/>
          </a:xfrm>
          <a:prstGeom prst="rect">
            <a:avLst/>
          </a:prstGeom>
          <a:solidFill>
            <a:schemeClr val="bg2"/>
          </a:solidFill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just"/>
            <a:r>
              <a:rPr lang="en-US" sz="1600" b="1" dirty="0">
                <a:solidFill>
                  <a:srgbClr val="0000FF"/>
                </a:solidFill>
                <a:latin typeface="Garamond" panose="02020404030301010803" pitchFamily="18" charset="0"/>
                <a:cs typeface="Calibri" panose="020F0502020204030204" pitchFamily="34" charset="0"/>
              </a:rPr>
              <a:t>Key to success: </a:t>
            </a:r>
            <a:r>
              <a:rPr lang="en-US" sz="1600" dirty="0">
                <a:latin typeface="Garamond" panose="02020404030301010803" pitchFamily="18" charset="0"/>
                <a:cs typeface="Calibri" panose="020F0502020204030204" pitchFamily="34" charset="0"/>
              </a:rPr>
              <a:t>prompt intervention of the experts during all beam-off and Technical Access time in case of failure  </a:t>
            </a: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CBA9FC63-DEB2-154C-C7E6-754D785AD94E}"/>
              </a:ext>
            </a:extLst>
          </p:cNvPr>
          <p:cNvSpPr txBox="1"/>
          <p:nvPr/>
        </p:nvSpPr>
        <p:spPr>
          <a:xfrm>
            <a:off x="1503424" y="3618319"/>
            <a:ext cx="75079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CSC </a:t>
            </a:r>
          </a:p>
          <a:p>
            <a:r>
              <a:rPr lang="en-GB" sz="14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~99%</a:t>
            </a:r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627FA9DA-F79E-8ADD-50D9-1A1AA5BCFCF5}"/>
              </a:ext>
            </a:extLst>
          </p:cNvPr>
          <p:cNvSpPr txBox="1"/>
          <p:nvPr/>
        </p:nvSpPr>
        <p:spPr>
          <a:xfrm>
            <a:off x="4184294" y="3463234"/>
            <a:ext cx="75079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DT</a:t>
            </a:r>
          </a:p>
          <a:p>
            <a:r>
              <a:rPr lang="en-GB" sz="14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~98.6%</a:t>
            </a:r>
          </a:p>
        </p:txBody>
      </p:sp>
      <p:graphicFrame>
        <p:nvGraphicFramePr>
          <p:cNvPr id="26" name="Tabella 25">
            <a:extLst>
              <a:ext uri="{FF2B5EF4-FFF2-40B4-BE49-F238E27FC236}">
                <a16:creationId xmlns:a16="http://schemas.microsoft.com/office/drawing/2014/main" id="{E4D0E024-2CBF-3DE3-7B2D-37522FA127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3335386"/>
              </p:ext>
            </p:extLst>
          </p:nvPr>
        </p:nvGraphicFramePr>
        <p:xfrm>
          <a:off x="242660" y="5138630"/>
          <a:ext cx="3701969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5705">
                  <a:extLst>
                    <a:ext uri="{9D8B030D-6E8A-4147-A177-3AD203B41FA5}">
                      <a16:colId xmlns:a16="http://schemas.microsoft.com/office/drawing/2014/main" val="1301382907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1877923610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3832169316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18310542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632405669"/>
                    </a:ext>
                  </a:extLst>
                </a:gridCol>
              </a:tblGrid>
              <a:tr h="172031">
                <a:tc>
                  <a:txBody>
                    <a:bodyPr/>
                    <a:lstStyle/>
                    <a:p>
                      <a:r>
                        <a:rPr lang="en-GB" sz="1200" dirty="0">
                          <a:latin typeface="Garamond" panose="02020404030301010803" pitchFamily="18" charset="0"/>
                          <a:cs typeface="Calibri" panose="020F0502020204030204" pitchFamily="34" charset="0"/>
                        </a:rPr>
                        <a:t>Year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latin typeface="Garamond" panose="02020404030301010803" pitchFamily="18" charset="0"/>
                          <a:cs typeface="Calibri" panose="020F0502020204030204" pitchFamily="34" charset="0"/>
                        </a:rPr>
                        <a:t>2018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latin typeface="Garamond" panose="02020404030301010803" pitchFamily="18" charset="0"/>
                          <a:cs typeface="Calibri" panose="020F0502020204030204" pitchFamily="34" charset="0"/>
                        </a:rPr>
                        <a:t>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latin typeface="Garamond" panose="02020404030301010803" pitchFamily="18" charset="0"/>
                          <a:cs typeface="Calibri" panose="020F0502020204030204" pitchFamily="34" charset="0"/>
                        </a:rPr>
                        <a:t>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latin typeface="Garamond" panose="02020404030301010803" pitchFamily="18" charset="0"/>
                          <a:cs typeface="Calibri" panose="020F0502020204030204" pitchFamily="34" charset="0"/>
                        </a:rPr>
                        <a:t>2024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9297671"/>
                  </a:ext>
                </a:extLst>
              </a:tr>
              <a:tr h="286718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solidFill>
                            <a:srgbClr val="0033CC"/>
                          </a:solidFill>
                          <a:latin typeface="Garamond" panose="02020404030301010803" pitchFamily="18" charset="0"/>
                          <a:cs typeface="Calibri" panose="020F0502020204030204" pitchFamily="34" charset="0"/>
                        </a:rPr>
                        <a:t>% of RPC active channel</a:t>
                      </a:r>
                      <a:endParaRPr lang="en-GB" sz="1200" b="1" dirty="0">
                        <a:solidFill>
                          <a:srgbClr val="0033CC"/>
                        </a:solidFill>
                        <a:highlight>
                          <a:srgbClr val="FFFF00"/>
                        </a:highlight>
                        <a:latin typeface="Garamond" panose="02020404030301010803" pitchFamily="18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latin typeface="Garamond" panose="02020404030301010803" pitchFamily="18" charset="0"/>
                          <a:cs typeface="Calibri" panose="020F0502020204030204" pitchFamily="34" charset="0"/>
                        </a:rPr>
                        <a:t>96.5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latin typeface="Garamond" panose="02020404030301010803" pitchFamily="18" charset="0"/>
                          <a:cs typeface="Calibri" panose="020F0502020204030204" pitchFamily="34" charset="0"/>
                        </a:rPr>
                        <a:t>89.6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latin typeface="Garamond" panose="02020404030301010803" pitchFamily="18" charset="0"/>
                          <a:cs typeface="Calibri" panose="020F0502020204030204" pitchFamily="34" charset="0"/>
                        </a:rPr>
                        <a:t>87.7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latin typeface="Garamond" panose="02020404030301010803" pitchFamily="18" charset="0"/>
                          <a:cs typeface="Calibri" panose="020F0502020204030204" pitchFamily="34" charset="0"/>
                        </a:rPr>
                        <a:t>82.6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1624940"/>
                  </a:ext>
                </a:extLst>
              </a:tr>
            </a:tbl>
          </a:graphicData>
        </a:graphic>
      </p:graphicFrame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5B43034C-11E1-1B38-24E3-DE597FC9A163}"/>
              </a:ext>
            </a:extLst>
          </p:cNvPr>
          <p:cNvSpPr txBox="1"/>
          <p:nvPr/>
        </p:nvSpPr>
        <p:spPr>
          <a:xfrm>
            <a:off x="95725" y="5930696"/>
            <a:ext cx="4476275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400" dirty="0">
                <a:latin typeface="Garamond" panose="02020404030301010803" pitchFamily="18" charset="0"/>
              </a:rPr>
              <a:t>Since 2022, all RPC leaky chambers (located only in the Barrel region) have been disconnected to reduce GHG emissions and to use the new RPC recuperation system efficiently</a:t>
            </a:r>
            <a:endParaRPr lang="en-US" sz="1400" dirty="0">
              <a:highlight>
                <a:srgbClr val="FFFF00"/>
              </a:highlight>
              <a:latin typeface="Garamond" panose="02020404030301010803" pitchFamily="18" charset="0"/>
              <a:cs typeface="Calibri" panose="020F0502020204030204" pitchFamily="34" charset="0"/>
            </a:endParaRPr>
          </a:p>
        </p:txBody>
      </p:sp>
      <p:pic>
        <p:nvPicPr>
          <p:cNvPr id="30" name="Immagine 29" descr="Immagine che contiene testo, linea, schermata, Diagramma&#10;&#10;Descrizione generata automaticamente">
            <a:extLst>
              <a:ext uri="{FF2B5EF4-FFF2-40B4-BE49-F238E27FC236}">
                <a16:creationId xmlns:a16="http://schemas.microsoft.com/office/drawing/2014/main" id="{05DE8D04-DB09-1E0E-25D9-3A303BBE2E3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7992" y="2813170"/>
            <a:ext cx="2088232" cy="2042337"/>
          </a:xfrm>
          <a:prstGeom prst="rect">
            <a:avLst/>
          </a:prstGeom>
        </p:spPr>
      </p:pic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3598856C-559B-DC9E-1DFA-613CF96A5B7C}"/>
              </a:ext>
            </a:extLst>
          </p:cNvPr>
          <p:cNvSpPr txBox="1"/>
          <p:nvPr/>
        </p:nvSpPr>
        <p:spPr>
          <a:xfrm>
            <a:off x="7432550" y="3873541"/>
            <a:ext cx="116367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GEM: ~92%</a:t>
            </a:r>
          </a:p>
        </p:txBody>
      </p: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308E3C66-B950-0866-4525-6F6A2F3D76C4}"/>
              </a:ext>
            </a:extLst>
          </p:cNvPr>
          <p:cNvSpPr txBox="1"/>
          <p:nvPr/>
        </p:nvSpPr>
        <p:spPr>
          <a:xfrm>
            <a:off x="5958877" y="4851157"/>
            <a:ext cx="311857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1400" i="0" u="none" strike="noStrike" dirty="0">
                <a:effectLst/>
                <a:latin typeface="Garamond" panose="02020404030301010803" pitchFamily="18" charset="0"/>
                <a:cs typeface="Calibri" panose="020F0502020204030204" pitchFamily="34" charset="0"/>
              </a:rPr>
              <a:t>GEM </a:t>
            </a:r>
            <a:r>
              <a:rPr lang="en-GB" sz="1400" dirty="0">
                <a:latin typeface="Garamond" panose="02020404030301010803" pitchFamily="18" charset="0"/>
                <a:cs typeface="Calibri" panose="020F0502020204030204" pitchFamily="34" charset="0"/>
              </a:rPr>
              <a:t>dead </a:t>
            </a:r>
            <a:r>
              <a:rPr lang="en-GB" sz="1400" i="0" u="none" strike="noStrike" dirty="0">
                <a:effectLst/>
                <a:latin typeface="Garamond" panose="02020404030301010803" pitchFamily="18" charset="0"/>
                <a:cs typeface="Calibri" panose="020F0502020204030204" pitchFamily="34" charset="0"/>
              </a:rPr>
              <a:t>channels </a:t>
            </a:r>
            <a:r>
              <a:rPr lang="en-GB" sz="1400" i="0" u="none" strike="noStrike" dirty="0">
                <a:effectLst/>
                <a:latin typeface="Garamond" panose="02020404030301010803" pitchFamily="18" charset="0"/>
              </a:rPr>
              <a:t> are mainly due an electronics issue </a:t>
            </a:r>
            <a:r>
              <a:rPr lang="en-GB" sz="1400" dirty="0">
                <a:latin typeface="Garamond" panose="02020404030301010803" pitchFamily="18" charset="0"/>
              </a:rPr>
              <a:t>(</a:t>
            </a:r>
            <a:r>
              <a:rPr lang="en-GB" sz="1400" i="0" u="none" strike="noStrike" dirty="0" err="1">
                <a:effectLst/>
                <a:latin typeface="Garamond" panose="02020404030301010803" pitchFamily="18" charset="0"/>
              </a:rPr>
              <a:t>VTRx</a:t>
            </a:r>
            <a:r>
              <a:rPr lang="en-GB" sz="1400" i="0" u="none" strike="noStrike" dirty="0">
                <a:effectLst/>
                <a:latin typeface="Garamond" panose="02020404030301010803" pitchFamily="18" charset="0"/>
              </a:rPr>
              <a:t> outgassing </a:t>
            </a:r>
            <a:r>
              <a:rPr lang="en-GB" sz="1400" dirty="0">
                <a:latin typeface="Garamond" panose="02020404030301010803" pitchFamily="18" charset="0"/>
              </a:rPr>
              <a:t>is causing damage in the optical connection) that </a:t>
            </a:r>
            <a:r>
              <a:rPr lang="en-GB" sz="1400" i="0" u="none" strike="noStrike" dirty="0">
                <a:effectLst/>
                <a:latin typeface="Garamond" panose="02020404030301010803" pitchFamily="18" charset="0"/>
              </a:rPr>
              <a:t>will be fixed in LS3</a:t>
            </a:r>
          </a:p>
        </p:txBody>
      </p:sp>
    </p:spTree>
    <p:extLst>
      <p:ext uri="{BB962C8B-B14F-4D97-AF65-F5344CB8AC3E}">
        <p14:creationId xmlns:p14="http://schemas.microsoft.com/office/powerpoint/2010/main" val="16240025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CBBD62E-8602-3735-CA46-81476CD48B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1600" y="39539"/>
            <a:ext cx="7200800" cy="1008112"/>
          </a:xfrm>
        </p:spPr>
        <p:txBody>
          <a:bodyPr/>
          <a:lstStyle/>
          <a:p>
            <a:r>
              <a:rPr lang="en-GB" sz="4000" dirty="0"/>
              <a:t>DT Segment Efficiencies in Run 3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64F32223-83C8-9B58-B59B-298AE0F2F7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6" name="Immagine 5" descr="Immagine che contiene testo, schermata, linea, Diagramma&#10;&#10;Descrizione generata automaticamente">
            <a:extLst>
              <a:ext uri="{FF2B5EF4-FFF2-40B4-BE49-F238E27FC236}">
                <a16:creationId xmlns:a16="http://schemas.microsoft.com/office/drawing/2014/main" id="{564D6F0B-4240-A7D8-B0AA-87149D4512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2998394"/>
            <a:ext cx="2952328" cy="2648907"/>
          </a:xfrm>
          <a:prstGeom prst="rect">
            <a:avLst/>
          </a:prstGeom>
        </p:spPr>
      </p:pic>
      <p:pic>
        <p:nvPicPr>
          <p:cNvPr id="8" name="Immagine 7" descr="Immagine che contiene testo, schermata, diagramma, Policromia&#10;&#10;Descrizione generata automaticamente">
            <a:extLst>
              <a:ext uri="{FF2B5EF4-FFF2-40B4-BE49-F238E27FC236}">
                <a16:creationId xmlns:a16="http://schemas.microsoft.com/office/drawing/2014/main" id="{3AD058C2-6CAE-471C-671E-EDC8EF2D18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223" y="2782309"/>
            <a:ext cx="3225768" cy="2894245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4CD60CEF-52A4-E886-2B6A-277140C903FE}"/>
              </a:ext>
            </a:extLst>
          </p:cNvPr>
          <p:cNvSpPr txBox="1"/>
          <p:nvPr/>
        </p:nvSpPr>
        <p:spPr>
          <a:xfrm>
            <a:off x="179512" y="5805264"/>
            <a:ext cx="8424936" cy="830997"/>
          </a:xfrm>
          <a:prstGeom prst="rect">
            <a:avLst/>
          </a:prstGeom>
          <a:solidFill>
            <a:schemeClr val="bg2"/>
          </a:solidFill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marL="285750" indent="-285750" algn="just">
              <a:buFont typeface="Wingdings" pitchFamily="2" charset="2"/>
              <a:buChar char="Ø"/>
            </a:pPr>
            <a:r>
              <a:rPr lang="en-GB" sz="1600" b="1" dirty="0">
                <a:solidFill>
                  <a:srgbClr val="0070C0"/>
                </a:solidFill>
                <a:latin typeface="Garamond" panose="02020404030301010803" pitchFamily="18" charset="0"/>
                <a:cs typeface="Calibri" panose="020F0502020204030204" pitchFamily="34" charset="0"/>
              </a:rPr>
              <a:t>DT segment efficiency: stable in time and more than 99% </a:t>
            </a:r>
            <a:r>
              <a:rPr lang="en-GB" sz="1600" dirty="0">
                <a:latin typeface="Garamond" panose="02020404030301010803" pitchFamily="18" charset="0"/>
                <a:cs typeface="Calibri" panose="020F0502020204030204" pitchFamily="34" charset="0"/>
              </a:rPr>
              <a:t>with few exceptions due to known hardware problems (one chamber in Wheel -2 Sector 8 MB1 is not working because of a gas connection problem and will be fixed over the coming YETS)</a:t>
            </a:r>
            <a:endParaRPr lang="en-GB" sz="1600" b="1" dirty="0">
              <a:solidFill>
                <a:srgbClr val="0070C0"/>
              </a:solidFill>
              <a:latin typeface="Garamond" panose="02020404030301010803" pitchFamily="18" charset="0"/>
              <a:cs typeface="Calibri" panose="020F0502020204030204" pitchFamily="34" charset="0"/>
            </a:endParaRPr>
          </a:p>
        </p:txBody>
      </p:sp>
      <p:pic>
        <p:nvPicPr>
          <p:cNvPr id="13" name="Immagine 12" descr="Immagine che contiene testo, schermata, linea, Policromia&#10;&#10;Descrizione generata automaticamente">
            <a:extLst>
              <a:ext uri="{FF2B5EF4-FFF2-40B4-BE49-F238E27FC236}">
                <a16:creationId xmlns:a16="http://schemas.microsoft.com/office/drawing/2014/main" id="{ADE95333-5900-ECBC-EE7B-4B823B35278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46" y="2156623"/>
            <a:ext cx="2767884" cy="584403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F3C0CF73-A142-22D7-640D-DC81E8B7A2A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2363" y="1337368"/>
            <a:ext cx="2113750" cy="1387984"/>
          </a:xfrm>
          <a:prstGeom prst="rect">
            <a:avLst/>
          </a:prstGeom>
        </p:spPr>
      </p:pic>
      <p:sp>
        <p:nvSpPr>
          <p:cNvPr id="7" name="Ovale 6">
            <a:extLst>
              <a:ext uri="{FF2B5EF4-FFF2-40B4-BE49-F238E27FC236}">
                <a16:creationId xmlns:a16="http://schemas.microsoft.com/office/drawing/2014/main" id="{0BBDB2FA-1409-EF28-6D0C-F2641E8E6D86}"/>
              </a:ext>
            </a:extLst>
          </p:cNvPr>
          <p:cNvSpPr/>
          <p:nvPr/>
        </p:nvSpPr>
        <p:spPr>
          <a:xfrm>
            <a:off x="7011103" y="1372361"/>
            <a:ext cx="1077493" cy="830728"/>
          </a:xfrm>
          <a:prstGeom prst="ellipse">
            <a:avLst/>
          </a:prstGeom>
          <a:noFill/>
          <a:ln>
            <a:solidFill>
              <a:srgbClr val="FF4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3CC6FE9C-D507-E16F-ABDC-9F9E54430CC8}"/>
              </a:ext>
            </a:extLst>
          </p:cNvPr>
          <p:cNvSpPr txBox="1"/>
          <p:nvPr/>
        </p:nvSpPr>
        <p:spPr>
          <a:xfrm>
            <a:off x="327150" y="1337780"/>
            <a:ext cx="510894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0000FF"/>
                </a:solidFill>
                <a:latin typeface="Garamond" panose="02020404030301010803" pitchFamily="18" charset="0"/>
                <a:cs typeface="Times New Roman"/>
              </a:rPr>
              <a:t>Segment efficiency </a:t>
            </a:r>
            <a:r>
              <a:rPr lang="en-GB" dirty="0">
                <a:solidFill>
                  <a:srgbClr val="000000"/>
                </a:solidFill>
                <a:latin typeface="Garamond" panose="02020404030301010803" pitchFamily="18" charset="0"/>
                <a:cs typeface="Times New Roman"/>
              </a:rPr>
              <a:t>is studied with Tag &amp;Probe method on di-muons</a:t>
            </a:r>
            <a:endParaRPr lang="en-GB" dirty="0">
              <a:latin typeface="Garamond" panose="02020404030301010803" pitchFamily="18" charset="0"/>
            </a:endParaRPr>
          </a:p>
        </p:txBody>
      </p:sp>
      <p:pic>
        <p:nvPicPr>
          <p:cNvPr id="12" name="Immagine 11" descr="Immagine che contiene cerchio, schermata, design&#10;&#10;Descrizione generata automaticamente">
            <a:extLst>
              <a:ext uri="{FF2B5EF4-FFF2-40B4-BE49-F238E27FC236}">
                <a16:creationId xmlns:a16="http://schemas.microsoft.com/office/drawing/2014/main" id="{6B8A4E0E-382E-ADB3-96D0-FB9E8736D9B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0234" y="1209929"/>
            <a:ext cx="1504878" cy="1642861"/>
          </a:xfrm>
          <a:prstGeom prst="rect">
            <a:avLst/>
          </a:prstGeom>
        </p:spPr>
      </p:pic>
      <p:pic>
        <p:nvPicPr>
          <p:cNvPr id="4" name="Picture 17">
            <a:extLst>
              <a:ext uri="{FF2B5EF4-FFF2-40B4-BE49-F238E27FC236}">
                <a16:creationId xmlns:a16="http://schemas.microsoft.com/office/drawing/2014/main" id="{93AFECEE-BDEB-6FA7-AE08-18F718D506B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15311" y="1863073"/>
            <a:ext cx="1504878" cy="919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42686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CBBD62E-8602-3735-CA46-81476CD48B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/>
              <a:t>DT Segment Efficiencies in Run 3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64F32223-83C8-9B58-B59B-298AE0F2F7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6" name="Immagine 5" descr="Immagine che contiene testo, linea, diagramma, Diagramma&#10;&#10;Descrizione generata automaticamente">
            <a:extLst>
              <a:ext uri="{FF2B5EF4-FFF2-40B4-BE49-F238E27FC236}">
                <a16:creationId xmlns:a16="http://schemas.microsoft.com/office/drawing/2014/main" id="{8021A0D6-3EEC-546F-AC70-F5CB71BBBF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240868"/>
            <a:ext cx="8352928" cy="4212468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1881424E-9701-BF2E-B16C-6EC1871CB22A}"/>
              </a:ext>
            </a:extLst>
          </p:cNvPr>
          <p:cNvSpPr txBox="1"/>
          <p:nvPr/>
        </p:nvSpPr>
        <p:spPr>
          <a:xfrm>
            <a:off x="3635896" y="6396680"/>
            <a:ext cx="43922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i="1" dirty="0">
                <a:latin typeface="Garamond" panose="02020404030301010803" pitchFamily="18" charset="0"/>
              </a:rPr>
              <a:t>See more results in </a:t>
            </a:r>
            <a:r>
              <a:rPr lang="en-GB" sz="2000" b="1" i="1" dirty="0">
                <a:latin typeface="Garamond" panose="02020404030301010803" pitchFamily="18" charset="0"/>
              </a:rPr>
              <a:t>C. Battilana’s talk  </a:t>
            </a:r>
          </a:p>
        </p:txBody>
      </p:sp>
      <p:pic>
        <p:nvPicPr>
          <p:cNvPr id="5" name="Immagine 4" descr="Immagine che contiene cerchio, schermata, design&#10;&#10;Descrizione generata automaticamente">
            <a:extLst>
              <a:ext uri="{FF2B5EF4-FFF2-40B4-BE49-F238E27FC236}">
                <a16:creationId xmlns:a16="http://schemas.microsoft.com/office/drawing/2014/main" id="{3BD8E4A3-B4BE-3825-7305-43FD28EDA6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043947"/>
            <a:ext cx="1326577" cy="1448212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88AE3047-99EC-F986-85D7-947C6F574200}"/>
              </a:ext>
            </a:extLst>
          </p:cNvPr>
          <p:cNvSpPr txBox="1"/>
          <p:nvPr/>
        </p:nvSpPr>
        <p:spPr>
          <a:xfrm>
            <a:off x="3330020" y="1429499"/>
            <a:ext cx="5418444" cy="584775"/>
          </a:xfrm>
          <a:prstGeom prst="rect">
            <a:avLst/>
          </a:prstGeom>
          <a:solidFill>
            <a:schemeClr val="bg2"/>
          </a:solidFill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marL="285750" indent="-285750" algn="just">
              <a:buFont typeface="Wingdings" pitchFamily="2" charset="2"/>
              <a:buChar char="Ø"/>
            </a:pPr>
            <a:r>
              <a:rPr lang="en-GB" sz="1600" b="1" dirty="0">
                <a:solidFill>
                  <a:srgbClr val="0070C0"/>
                </a:solidFill>
                <a:latin typeface="Garamond" panose="02020404030301010803" pitchFamily="18" charset="0"/>
                <a:cs typeface="Calibri" panose="020F0502020204030204" pitchFamily="34" charset="0"/>
              </a:rPr>
              <a:t>Excellent DT segment performance up to the maximum LHC instantaneous luminosity </a:t>
            </a:r>
            <a:r>
              <a:rPr lang="en-GB" sz="1600" b="1">
                <a:solidFill>
                  <a:srgbClr val="0070C0"/>
                </a:solidFill>
                <a:latin typeface="Garamond" panose="02020404030301010803" pitchFamily="18" charset="0"/>
                <a:cs typeface="Calibri" panose="020F0502020204030204" pitchFamily="34" charset="0"/>
              </a:rPr>
              <a:t>(~2.1*10</a:t>
            </a:r>
            <a:r>
              <a:rPr lang="en-GB" sz="1600" b="1" baseline="30000">
                <a:solidFill>
                  <a:srgbClr val="0070C0"/>
                </a:solidFill>
                <a:latin typeface="Garamond" panose="02020404030301010803" pitchFamily="18" charset="0"/>
                <a:cs typeface="Calibri" panose="020F0502020204030204" pitchFamily="34" charset="0"/>
              </a:rPr>
              <a:t>33</a:t>
            </a:r>
            <a:r>
              <a:rPr lang="en-GB" sz="1600" b="1">
                <a:solidFill>
                  <a:srgbClr val="0070C0"/>
                </a:solidFill>
                <a:latin typeface="Garamond" panose="02020404030301010803" pitchFamily="18" charset="0"/>
                <a:cs typeface="Calibri" panose="020F0502020204030204" pitchFamily="34" charset="0"/>
              </a:rPr>
              <a:t> </a:t>
            </a:r>
            <a:r>
              <a:rPr lang="en-GB" sz="1600" b="1" dirty="0">
                <a:solidFill>
                  <a:srgbClr val="0070C0"/>
                </a:solidFill>
                <a:latin typeface="Garamond" panose="02020404030301010803" pitchFamily="18" charset="0"/>
                <a:cs typeface="Calibri" panose="020F0502020204030204" pitchFamily="34" charset="0"/>
              </a:rPr>
              <a:t>cm</a:t>
            </a:r>
            <a:r>
              <a:rPr lang="en-GB" sz="1600" b="1" baseline="30000" dirty="0">
                <a:solidFill>
                  <a:srgbClr val="0070C0"/>
                </a:solidFill>
                <a:latin typeface="Garamond" panose="02020404030301010803" pitchFamily="18" charset="0"/>
                <a:cs typeface="Calibri" panose="020F0502020204030204" pitchFamily="34" charset="0"/>
              </a:rPr>
              <a:t>-2</a:t>
            </a:r>
            <a:r>
              <a:rPr lang="en-GB" sz="1600" b="1" dirty="0">
                <a:solidFill>
                  <a:srgbClr val="0070C0"/>
                </a:solidFill>
                <a:latin typeface="Garamond" panose="02020404030301010803" pitchFamily="18" charset="0"/>
                <a:cs typeface="Calibri" panose="020F0502020204030204" pitchFamily="34" charset="0"/>
              </a:rPr>
              <a:t>s</a:t>
            </a:r>
            <a:r>
              <a:rPr lang="en-GB" sz="1600" b="1" baseline="30000" dirty="0">
                <a:solidFill>
                  <a:srgbClr val="0070C0"/>
                </a:solidFill>
                <a:latin typeface="Garamond" panose="02020404030301010803" pitchFamily="18" charset="0"/>
                <a:cs typeface="Calibri" panose="020F0502020204030204" pitchFamily="34" charset="0"/>
              </a:rPr>
              <a:t>-1</a:t>
            </a:r>
            <a:r>
              <a:rPr lang="en-GB" sz="1600" b="1" dirty="0">
                <a:solidFill>
                  <a:srgbClr val="0070C0"/>
                </a:solidFill>
                <a:latin typeface="Garamond" panose="02020404030301010803" pitchFamily="18" charset="0"/>
                <a:cs typeface="Calibri" panose="020F0502020204030204" pitchFamily="34" charset="0"/>
              </a:rPr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3722819260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ersonalizza struttur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</a:majorFont>
      <a:minorFont>
        <a:latin typeface="News Gothic MT"/>
        <a:ea typeface=""/>
        <a:cs typeface=""/>
        <a:font script="Jpan" typeface="ＭＳ Ｐゴシック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165526</TotalTime>
  <Words>2026</Words>
  <Application>Microsoft Macintosh PowerPoint</Application>
  <PresentationFormat>Presentazione su schermo (4:3)</PresentationFormat>
  <Paragraphs>270</Paragraphs>
  <Slides>27</Slides>
  <Notes>12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11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27</vt:i4>
      </vt:variant>
    </vt:vector>
  </HeadingPairs>
  <TitlesOfParts>
    <vt:vector size="40" baseType="lpstr">
      <vt:lpstr>Arial</vt:lpstr>
      <vt:lpstr>Calibri</vt:lpstr>
      <vt:lpstr>Cambria Math</vt:lpstr>
      <vt:lpstr>Courier New</vt:lpstr>
      <vt:lpstr>Garamond</vt:lpstr>
      <vt:lpstr>Helvetica</vt:lpstr>
      <vt:lpstr>News Gothic MT</vt:lpstr>
      <vt:lpstr>Symbol</vt:lpstr>
      <vt:lpstr>Times New Roman</vt:lpstr>
      <vt:lpstr>Wingdings</vt:lpstr>
      <vt:lpstr>Wingdings 2</vt:lpstr>
      <vt:lpstr>Personalizza struttura</vt:lpstr>
      <vt:lpstr>Breeze</vt:lpstr>
      <vt:lpstr>Presentazione standard di PowerPoint</vt:lpstr>
      <vt:lpstr>The CMS detector</vt:lpstr>
      <vt:lpstr>The CMS Muon Spectrometer</vt:lpstr>
      <vt:lpstr>The CMS and LHC schedule </vt:lpstr>
      <vt:lpstr>LHC and HL-LHC schedule</vt:lpstr>
      <vt:lpstr>LHC and HL-LHC schedule</vt:lpstr>
      <vt:lpstr>Muon Operation in Run3</vt:lpstr>
      <vt:lpstr>DT Segment Efficiencies in Run 3</vt:lpstr>
      <vt:lpstr>DT Segment Efficiencies in Run 3</vt:lpstr>
      <vt:lpstr>CSC Segment Efficiency in 2024</vt:lpstr>
      <vt:lpstr>RPC performance in Run 3  (Barrel region)</vt:lpstr>
      <vt:lpstr>RPC performance in Run 3 (Endcap region)</vt:lpstr>
      <vt:lpstr>Local trigger and TwinMux performance </vt:lpstr>
      <vt:lpstr>GEM calibration in 2024  </vt:lpstr>
      <vt:lpstr>GEM performance in RUN3  </vt:lpstr>
      <vt:lpstr>Background in 2024  </vt:lpstr>
      <vt:lpstr>Background in 2024  </vt:lpstr>
      <vt:lpstr>Conclusions</vt:lpstr>
      <vt:lpstr>Thanks! </vt:lpstr>
      <vt:lpstr>Backup slides</vt:lpstr>
      <vt:lpstr>RUN3 DT Hits Efficiencies</vt:lpstr>
      <vt:lpstr>CMS Upgrade Project</vt:lpstr>
      <vt:lpstr>LHC and HL-LHC schedule</vt:lpstr>
      <vt:lpstr>Muon Reconstruction</vt:lpstr>
      <vt:lpstr>CSC Electronics Upgrade motivation</vt:lpstr>
      <vt:lpstr>LS2 CSC Upgrade activity</vt:lpstr>
      <vt:lpstr>Muon Upgrade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Utente Windows</dc:creator>
  <cp:lastModifiedBy>Prof.ssa Gabriella Maria Incoronata Pugliese</cp:lastModifiedBy>
  <cp:revision>2515</cp:revision>
  <cp:lastPrinted>2012-06-28T06:56:40Z</cp:lastPrinted>
  <dcterms:created xsi:type="dcterms:W3CDTF">2009-03-14T08:38:23Z</dcterms:created>
  <dcterms:modified xsi:type="dcterms:W3CDTF">2024-07-20T12:45:27Z</dcterms:modified>
</cp:coreProperties>
</file>