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384" r:id="rId2"/>
    <p:sldId id="269" r:id="rId3"/>
    <p:sldId id="357" r:id="rId4"/>
    <p:sldId id="412" r:id="rId5"/>
    <p:sldId id="416" r:id="rId6"/>
    <p:sldId id="395" r:id="rId7"/>
    <p:sldId id="408" r:id="rId8"/>
    <p:sldId id="394" r:id="rId9"/>
    <p:sldId id="419" r:id="rId10"/>
    <p:sldId id="413" r:id="rId11"/>
    <p:sldId id="414" r:id="rId12"/>
    <p:sldId id="415" r:id="rId13"/>
    <p:sldId id="396" r:id="rId14"/>
    <p:sldId id="397" r:id="rId15"/>
    <p:sldId id="398" r:id="rId16"/>
    <p:sldId id="400" r:id="rId17"/>
    <p:sldId id="401" r:id="rId18"/>
    <p:sldId id="402" r:id="rId19"/>
    <p:sldId id="409" r:id="rId20"/>
    <p:sldId id="403" r:id="rId21"/>
    <p:sldId id="404" r:id="rId22"/>
    <p:sldId id="405" r:id="rId23"/>
    <p:sldId id="406" r:id="rId24"/>
    <p:sldId id="418" r:id="rId25"/>
    <p:sldId id="407" r:id="rId26"/>
    <p:sldId id="257" r:id="rId2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1497"/>
  </p:normalViewPr>
  <p:slideViewPr>
    <p:cSldViewPr snapToGrid="0">
      <p:cViewPr>
        <p:scale>
          <a:sx n="114" d="100"/>
          <a:sy n="114" d="100"/>
        </p:scale>
        <p:origin x="712" y="23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A067F9-481D-4041-9FC6-6EC8C488EE01}" type="datetimeFigureOut">
              <a:rPr lang="en-US" smtClean="0"/>
              <a:t>7/4/24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C1BD63-53DA-1F48-8A76-13DEF2B5544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420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95.2 % C2H2F4 (R134a </a:t>
            </a:r>
            <a:r>
              <a:rPr lang="it-IT" b="0" i="0" dirty="0" err="1">
                <a:solidFill>
                  <a:srgbClr val="040C28"/>
                </a:solidFill>
                <a:effectLst/>
                <a:highlight>
                  <a:srgbClr val="D3E3FD"/>
                </a:highlight>
                <a:latin typeface="Google Sans"/>
              </a:rPr>
              <a:t>tetrafluoroethane</a:t>
            </a:r>
            <a:r>
              <a:rPr lang="it-IT" dirty="0"/>
              <a:t>), 4.5 % </a:t>
            </a:r>
            <a:r>
              <a:rPr lang="it-IT" dirty="0" err="1"/>
              <a:t>isobutane</a:t>
            </a:r>
            <a:r>
              <a:rPr lang="it-IT" dirty="0"/>
              <a:t> (C4H10) and 0.3 % SF6 (</a:t>
            </a:r>
            <a:r>
              <a:rPr lang="it-IT" b="0" i="0" dirty="0" err="1">
                <a:solidFill>
                  <a:srgbClr val="202124"/>
                </a:solidFill>
                <a:effectLst/>
                <a:highlight>
                  <a:srgbClr val="FFFFFF"/>
                </a:highlight>
                <a:latin typeface="Google Sans"/>
              </a:rPr>
              <a:t>Sulphur</a:t>
            </a:r>
            <a:r>
              <a:rPr lang="it-IT" b="0" i="0" dirty="0">
                <a:solidFill>
                  <a:srgbClr val="202124"/>
                </a:solidFill>
                <a:effectLst/>
                <a:highlight>
                  <a:srgbClr val="FFFFFF"/>
                </a:highlight>
                <a:latin typeface="Google Sans"/>
              </a:rPr>
              <a:t> </a:t>
            </a:r>
            <a:r>
              <a:rPr lang="it-IT" b="0" i="0" dirty="0" err="1">
                <a:solidFill>
                  <a:srgbClr val="202124"/>
                </a:solidFill>
                <a:effectLst/>
                <a:highlight>
                  <a:srgbClr val="FFFFFF"/>
                </a:highlight>
                <a:latin typeface="Google Sans"/>
              </a:rPr>
              <a:t>hexafluoride</a:t>
            </a:r>
            <a:r>
              <a:rPr lang="it-IT" b="0" i="0" dirty="0">
                <a:solidFill>
                  <a:srgbClr val="202124"/>
                </a:solidFill>
                <a:effectLst/>
                <a:highlight>
                  <a:srgbClr val="FFFFFF"/>
                </a:highlight>
                <a:latin typeface="Google Sans"/>
              </a:rPr>
              <a:t>)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C1BD63-53DA-1F48-8A76-13DEF2B5544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0187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03200" indent="-184150" defTabSz="228600">
              <a:spcBef>
                <a:spcPts val="600"/>
              </a:spcBef>
              <a:buSzPct val="100000"/>
              <a:buChar char="•"/>
              <a:defRPr sz="4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it-IT" sz="1200" dirty="0" err="1"/>
              <a:t>Replacement</a:t>
            </a:r>
            <a:r>
              <a:rPr lang="it-IT" sz="1200" dirty="0"/>
              <a:t> of </a:t>
            </a:r>
            <a:r>
              <a:rPr lang="it-IT" sz="1200" dirty="0" err="1"/>
              <a:t>ageing</a:t>
            </a:r>
            <a:r>
              <a:rPr lang="it-IT" sz="1200" dirty="0"/>
              <a:t> </a:t>
            </a:r>
            <a:r>
              <a:rPr lang="it-IT" sz="1200" dirty="0" err="1"/>
              <a:t>electronic</a:t>
            </a:r>
            <a:r>
              <a:rPr lang="it-IT" sz="1200" dirty="0"/>
              <a:t> parts </a:t>
            </a:r>
          </a:p>
          <a:p>
            <a:pPr marL="203200" indent="-184150" defTabSz="228600">
              <a:spcBef>
                <a:spcPts val="600"/>
              </a:spcBef>
              <a:buSzPct val="100000"/>
              <a:buChar char="•"/>
              <a:defRPr sz="4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it-IT" sz="1200" dirty="0" err="1"/>
              <a:t>Increase</a:t>
            </a:r>
            <a:r>
              <a:rPr lang="it-IT" sz="1200" dirty="0"/>
              <a:t> event </a:t>
            </a:r>
            <a:r>
              <a:rPr lang="it-IT" sz="1200" dirty="0" err="1"/>
              <a:t>reconstruction</a:t>
            </a:r>
            <a:r>
              <a:rPr lang="it-IT" sz="1200" dirty="0"/>
              <a:t> capabilities </a:t>
            </a:r>
            <a:r>
              <a:rPr lang="it-IT" sz="1200" dirty="0" err="1"/>
              <a:t>particularly</a:t>
            </a:r>
            <a:r>
              <a:rPr lang="it-IT" sz="1200" dirty="0"/>
              <a:t> in </a:t>
            </a:r>
            <a:r>
              <a:rPr lang="it-IT" sz="1200" dirty="0" err="1"/>
              <a:t>forward</a:t>
            </a:r>
            <a:r>
              <a:rPr lang="it-IT" sz="1200" dirty="0"/>
              <a:t> </a:t>
            </a:r>
            <a:r>
              <a:rPr lang="it-IT" sz="1200" dirty="0" err="1"/>
              <a:t>region</a:t>
            </a:r>
            <a:endParaRPr lang="it-IT" sz="1200" dirty="0"/>
          </a:p>
          <a:p>
            <a:pPr marL="203200" marR="0" lvl="0" indent="-184150" algn="l" defTabSz="2286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it-IT" sz="1200" dirty="0" err="1"/>
              <a:t>Extend</a:t>
            </a:r>
            <a:r>
              <a:rPr lang="it-IT" sz="1200" dirty="0"/>
              <a:t> </a:t>
            </a:r>
            <a:r>
              <a:rPr lang="it-IT" sz="1200" dirty="0" err="1"/>
              <a:t>acceptance</a:t>
            </a:r>
            <a:r>
              <a:rPr lang="it-IT" sz="1200" dirty="0"/>
              <a:t>, </a:t>
            </a:r>
            <a:r>
              <a:rPr lang="it-IT" sz="1200" dirty="0" err="1"/>
              <a:t>Adding</a:t>
            </a:r>
            <a:r>
              <a:rPr lang="it-IT" sz="1200" dirty="0"/>
              <a:t> new detectors </a:t>
            </a:r>
            <a:r>
              <a:rPr lang="it-IT" sz="1200" dirty="0" err="1"/>
              <a:t>extending</a:t>
            </a:r>
            <a:r>
              <a:rPr lang="it-IT" sz="1200" dirty="0"/>
              <a:t> the </a:t>
            </a:r>
            <a:r>
              <a:rPr lang="it-IT" sz="1200" dirty="0" err="1"/>
              <a:t>eta</a:t>
            </a:r>
            <a:r>
              <a:rPr lang="it-IT" sz="1200" dirty="0"/>
              <a:t> coverage</a:t>
            </a:r>
          </a:p>
          <a:p>
            <a:pPr marL="114300" indent="-114300" defTabSz="228600">
              <a:buSzPct val="150000"/>
              <a:buChar char="•"/>
              <a:defRPr sz="3000">
                <a:solidFill>
                  <a:srgbClr val="05050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it-IT" sz="1200" dirty="0" err="1"/>
              <a:t>Repair</a:t>
            </a:r>
            <a:r>
              <a:rPr lang="it-IT" sz="1200" dirty="0"/>
              <a:t> / </a:t>
            </a:r>
            <a:r>
              <a:rPr lang="it-IT" sz="1200" dirty="0" err="1"/>
              <a:t>replace</a:t>
            </a:r>
            <a:r>
              <a:rPr lang="it-IT" sz="1200" dirty="0"/>
              <a:t> </a:t>
            </a:r>
            <a:r>
              <a:rPr lang="it-IT" sz="1200" dirty="0" err="1"/>
              <a:t>your</a:t>
            </a:r>
            <a:r>
              <a:rPr lang="it-IT" sz="1200" dirty="0"/>
              <a:t> </a:t>
            </a:r>
            <a:r>
              <a:rPr lang="it-IT" sz="1200" dirty="0" err="1"/>
              <a:t>aged</a:t>
            </a:r>
            <a:r>
              <a:rPr lang="it-IT" sz="1200" dirty="0"/>
              <a:t> detectors </a:t>
            </a:r>
            <a:r>
              <a:rPr lang="it-IT" sz="1200" dirty="0" err="1"/>
              <a:t>as</a:t>
            </a:r>
            <a:r>
              <a:rPr lang="it-IT" sz="1200" dirty="0"/>
              <a:t> </a:t>
            </a:r>
            <a:r>
              <a:rPr lang="it-IT" sz="1200" dirty="0" err="1"/>
              <a:t>well</a:t>
            </a:r>
            <a:r>
              <a:rPr lang="it-IT" sz="1200" dirty="0"/>
              <a:t> </a:t>
            </a:r>
            <a:r>
              <a:rPr lang="it-IT" sz="1200" dirty="0" err="1"/>
              <a:t>as</a:t>
            </a:r>
            <a:r>
              <a:rPr lang="it-IT" sz="1200" dirty="0"/>
              <a:t> </a:t>
            </a:r>
            <a:r>
              <a:rPr lang="it-IT" sz="1200" dirty="0" err="1"/>
              <a:t>its</a:t>
            </a:r>
            <a:r>
              <a:rPr lang="it-IT" sz="1200" dirty="0"/>
              <a:t> </a:t>
            </a:r>
            <a:r>
              <a:rPr lang="it-IT" sz="1200" dirty="0" err="1"/>
              <a:t>electronic</a:t>
            </a:r>
            <a:r>
              <a:rPr lang="it-IT" sz="1200" dirty="0"/>
              <a:t> </a:t>
            </a:r>
            <a:r>
              <a:rPr lang="it-IT" sz="1200" dirty="0" err="1"/>
              <a:t>components</a:t>
            </a:r>
            <a:r>
              <a:rPr lang="it-IT" sz="1200" dirty="0"/>
              <a:t>  - </a:t>
            </a:r>
            <a:r>
              <a:rPr lang="it-IT" sz="1200" dirty="0" err="1"/>
              <a:t>better</a:t>
            </a:r>
            <a:r>
              <a:rPr lang="it-IT" sz="1200" dirty="0"/>
              <a:t> timing</a:t>
            </a:r>
          </a:p>
          <a:p>
            <a:pPr marL="114300" indent="-114300" defTabSz="228600">
              <a:buSzPct val="150000"/>
              <a:buChar char="•"/>
              <a:defRPr sz="3000">
                <a:solidFill>
                  <a:srgbClr val="05050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it-IT" sz="1200" dirty="0"/>
              <a:t>Update the trigger hardware and </a:t>
            </a:r>
            <a:r>
              <a:rPr lang="it-IT" sz="1200" dirty="0" err="1"/>
              <a:t>algorithms</a:t>
            </a:r>
            <a:endParaRPr lang="it-IT" sz="1200" dirty="0"/>
          </a:p>
          <a:p>
            <a:pPr marL="114300" indent="-114300" defTabSz="228600">
              <a:buSzPct val="150000"/>
              <a:buChar char="•"/>
              <a:defRPr sz="3000">
                <a:solidFill>
                  <a:srgbClr val="05050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it-IT" sz="1200" dirty="0"/>
              <a:t>Make </a:t>
            </a:r>
            <a:r>
              <a:rPr lang="it-IT" sz="1200" dirty="0" err="1"/>
              <a:t>your</a:t>
            </a:r>
            <a:r>
              <a:rPr lang="it-IT" sz="1200" dirty="0"/>
              <a:t> </a:t>
            </a:r>
            <a:r>
              <a:rPr lang="it-IT" sz="1200" dirty="0" err="1"/>
              <a:t>readout</a:t>
            </a:r>
            <a:r>
              <a:rPr lang="it-IT" sz="1200" dirty="0"/>
              <a:t> </a:t>
            </a:r>
            <a:r>
              <a:rPr lang="it-IT" sz="1200" dirty="0" err="1"/>
              <a:t>electronics</a:t>
            </a:r>
            <a:r>
              <a:rPr lang="it-IT" sz="1200" dirty="0"/>
              <a:t> with </a:t>
            </a:r>
            <a:r>
              <a:rPr lang="it-IT" sz="1200" dirty="0" err="1"/>
              <a:t>deeper</a:t>
            </a:r>
            <a:r>
              <a:rPr lang="it-IT" sz="1200" dirty="0"/>
              <a:t> buffering and </a:t>
            </a:r>
            <a:r>
              <a:rPr lang="it-IT" sz="1200" dirty="0" err="1"/>
              <a:t>faster</a:t>
            </a:r>
            <a:r>
              <a:rPr lang="it-IT" sz="1200" dirty="0"/>
              <a:t> processing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C1BD63-53DA-1F48-8A76-13DEF2B5544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5278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03200" indent="-184150" defTabSz="228600">
              <a:spcBef>
                <a:spcPts val="600"/>
              </a:spcBef>
              <a:buSzPct val="100000"/>
              <a:buChar char="•"/>
              <a:defRPr sz="4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it-IT" sz="1200" dirty="0" err="1"/>
              <a:t>Replacement</a:t>
            </a:r>
            <a:r>
              <a:rPr lang="it-IT" sz="1200" dirty="0"/>
              <a:t> of </a:t>
            </a:r>
            <a:r>
              <a:rPr lang="it-IT" sz="1200" dirty="0" err="1"/>
              <a:t>ageing</a:t>
            </a:r>
            <a:r>
              <a:rPr lang="it-IT" sz="1200" dirty="0"/>
              <a:t> </a:t>
            </a:r>
            <a:r>
              <a:rPr lang="it-IT" sz="1200" dirty="0" err="1"/>
              <a:t>electronic</a:t>
            </a:r>
            <a:r>
              <a:rPr lang="it-IT" sz="1200" dirty="0"/>
              <a:t> parts </a:t>
            </a:r>
          </a:p>
          <a:p>
            <a:pPr marL="203200" indent="-184150" defTabSz="228600">
              <a:spcBef>
                <a:spcPts val="600"/>
              </a:spcBef>
              <a:buSzPct val="100000"/>
              <a:buChar char="•"/>
              <a:defRPr sz="4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it-IT" sz="1200" dirty="0" err="1"/>
              <a:t>Increase</a:t>
            </a:r>
            <a:r>
              <a:rPr lang="it-IT" sz="1200" dirty="0"/>
              <a:t> event </a:t>
            </a:r>
            <a:r>
              <a:rPr lang="it-IT" sz="1200" dirty="0" err="1"/>
              <a:t>reconstruction</a:t>
            </a:r>
            <a:r>
              <a:rPr lang="it-IT" sz="1200" dirty="0"/>
              <a:t> capabilities </a:t>
            </a:r>
            <a:r>
              <a:rPr lang="it-IT" sz="1200" dirty="0" err="1"/>
              <a:t>particularly</a:t>
            </a:r>
            <a:r>
              <a:rPr lang="it-IT" sz="1200" dirty="0"/>
              <a:t> in </a:t>
            </a:r>
            <a:r>
              <a:rPr lang="it-IT" sz="1200" dirty="0" err="1"/>
              <a:t>forward</a:t>
            </a:r>
            <a:r>
              <a:rPr lang="it-IT" sz="1200" dirty="0"/>
              <a:t> </a:t>
            </a:r>
            <a:r>
              <a:rPr lang="it-IT" sz="1200" dirty="0" err="1"/>
              <a:t>region</a:t>
            </a:r>
            <a:endParaRPr lang="it-IT" sz="1200" dirty="0"/>
          </a:p>
          <a:p>
            <a:pPr marL="203200" marR="0" lvl="0" indent="-184150" algn="l" defTabSz="2286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it-IT" sz="1200" dirty="0" err="1"/>
              <a:t>Extend</a:t>
            </a:r>
            <a:r>
              <a:rPr lang="it-IT" sz="1200" dirty="0"/>
              <a:t> </a:t>
            </a:r>
            <a:r>
              <a:rPr lang="it-IT" sz="1200" dirty="0" err="1"/>
              <a:t>acceptance</a:t>
            </a:r>
            <a:r>
              <a:rPr lang="it-IT" sz="1200" dirty="0"/>
              <a:t>, </a:t>
            </a:r>
            <a:r>
              <a:rPr lang="it-IT" sz="1200" dirty="0" err="1"/>
              <a:t>Adding</a:t>
            </a:r>
            <a:r>
              <a:rPr lang="it-IT" sz="1200" dirty="0"/>
              <a:t> new detectors </a:t>
            </a:r>
            <a:r>
              <a:rPr lang="it-IT" sz="1200" dirty="0" err="1"/>
              <a:t>extending</a:t>
            </a:r>
            <a:r>
              <a:rPr lang="it-IT" sz="1200" dirty="0"/>
              <a:t> the </a:t>
            </a:r>
            <a:r>
              <a:rPr lang="it-IT" sz="1200" dirty="0" err="1"/>
              <a:t>eta</a:t>
            </a:r>
            <a:r>
              <a:rPr lang="it-IT" sz="1200" dirty="0"/>
              <a:t> coverage</a:t>
            </a:r>
          </a:p>
          <a:p>
            <a:pPr marL="114300" indent="-114300" defTabSz="228600">
              <a:buSzPct val="150000"/>
              <a:buChar char="•"/>
              <a:defRPr sz="3000">
                <a:solidFill>
                  <a:srgbClr val="05050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it-IT" sz="1200" dirty="0" err="1"/>
              <a:t>Repair</a:t>
            </a:r>
            <a:r>
              <a:rPr lang="it-IT" sz="1200" dirty="0"/>
              <a:t> / </a:t>
            </a:r>
            <a:r>
              <a:rPr lang="it-IT" sz="1200" dirty="0" err="1"/>
              <a:t>replace</a:t>
            </a:r>
            <a:r>
              <a:rPr lang="it-IT" sz="1200" dirty="0"/>
              <a:t> </a:t>
            </a:r>
            <a:r>
              <a:rPr lang="it-IT" sz="1200" dirty="0" err="1"/>
              <a:t>your</a:t>
            </a:r>
            <a:r>
              <a:rPr lang="it-IT" sz="1200" dirty="0"/>
              <a:t> </a:t>
            </a:r>
            <a:r>
              <a:rPr lang="it-IT" sz="1200" dirty="0" err="1"/>
              <a:t>aged</a:t>
            </a:r>
            <a:r>
              <a:rPr lang="it-IT" sz="1200" dirty="0"/>
              <a:t> detectors </a:t>
            </a:r>
            <a:r>
              <a:rPr lang="it-IT" sz="1200" dirty="0" err="1"/>
              <a:t>as</a:t>
            </a:r>
            <a:r>
              <a:rPr lang="it-IT" sz="1200" dirty="0"/>
              <a:t> </a:t>
            </a:r>
            <a:r>
              <a:rPr lang="it-IT" sz="1200" dirty="0" err="1"/>
              <a:t>well</a:t>
            </a:r>
            <a:r>
              <a:rPr lang="it-IT" sz="1200" dirty="0"/>
              <a:t> </a:t>
            </a:r>
            <a:r>
              <a:rPr lang="it-IT" sz="1200" dirty="0" err="1"/>
              <a:t>as</a:t>
            </a:r>
            <a:r>
              <a:rPr lang="it-IT" sz="1200" dirty="0"/>
              <a:t> </a:t>
            </a:r>
            <a:r>
              <a:rPr lang="it-IT" sz="1200" dirty="0" err="1"/>
              <a:t>its</a:t>
            </a:r>
            <a:r>
              <a:rPr lang="it-IT" sz="1200" dirty="0"/>
              <a:t> </a:t>
            </a:r>
            <a:r>
              <a:rPr lang="it-IT" sz="1200" dirty="0" err="1"/>
              <a:t>electronic</a:t>
            </a:r>
            <a:r>
              <a:rPr lang="it-IT" sz="1200" dirty="0"/>
              <a:t> </a:t>
            </a:r>
            <a:r>
              <a:rPr lang="it-IT" sz="1200" dirty="0" err="1"/>
              <a:t>components</a:t>
            </a:r>
            <a:r>
              <a:rPr lang="it-IT" sz="1200" dirty="0"/>
              <a:t>  - </a:t>
            </a:r>
            <a:r>
              <a:rPr lang="it-IT" sz="1200" dirty="0" err="1"/>
              <a:t>better</a:t>
            </a:r>
            <a:r>
              <a:rPr lang="it-IT" sz="1200" dirty="0"/>
              <a:t> timing</a:t>
            </a:r>
          </a:p>
          <a:p>
            <a:pPr marL="114300" indent="-114300" defTabSz="228600">
              <a:buSzPct val="150000"/>
              <a:buChar char="•"/>
              <a:defRPr sz="3000">
                <a:solidFill>
                  <a:srgbClr val="05050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it-IT" sz="1200" dirty="0"/>
              <a:t>Update the trigger hardware and </a:t>
            </a:r>
            <a:r>
              <a:rPr lang="it-IT" sz="1200" dirty="0" err="1"/>
              <a:t>algorithms</a:t>
            </a:r>
            <a:endParaRPr lang="it-IT" sz="1200" dirty="0"/>
          </a:p>
          <a:p>
            <a:pPr marL="114300" indent="-114300" defTabSz="228600">
              <a:buSzPct val="150000"/>
              <a:buChar char="•"/>
              <a:defRPr sz="3000">
                <a:solidFill>
                  <a:srgbClr val="05050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it-IT" sz="1200" dirty="0"/>
              <a:t>Make </a:t>
            </a:r>
            <a:r>
              <a:rPr lang="it-IT" sz="1200" dirty="0" err="1"/>
              <a:t>your</a:t>
            </a:r>
            <a:r>
              <a:rPr lang="it-IT" sz="1200" dirty="0"/>
              <a:t> </a:t>
            </a:r>
            <a:r>
              <a:rPr lang="it-IT" sz="1200" dirty="0" err="1"/>
              <a:t>readout</a:t>
            </a:r>
            <a:r>
              <a:rPr lang="it-IT" sz="1200" dirty="0"/>
              <a:t> </a:t>
            </a:r>
            <a:r>
              <a:rPr lang="it-IT" sz="1200" dirty="0" err="1"/>
              <a:t>electronics</a:t>
            </a:r>
            <a:r>
              <a:rPr lang="it-IT" sz="1200" dirty="0"/>
              <a:t> with </a:t>
            </a:r>
            <a:r>
              <a:rPr lang="it-IT" sz="1200" dirty="0" err="1"/>
              <a:t>deeper</a:t>
            </a:r>
            <a:r>
              <a:rPr lang="it-IT" sz="1200" dirty="0"/>
              <a:t> buffering and </a:t>
            </a:r>
            <a:r>
              <a:rPr lang="it-IT" sz="1200" dirty="0" err="1"/>
              <a:t>faster</a:t>
            </a:r>
            <a:r>
              <a:rPr lang="it-IT" sz="1200" dirty="0"/>
              <a:t> processing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C1BD63-53DA-1F48-8A76-13DEF2B5544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2971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81000" indent="-381000" algn="l">
              <a:buSzPct val="100000"/>
              <a:buChar char="•"/>
              <a:defRPr sz="4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it-IT" dirty="0"/>
              <a:t>The new layout </a:t>
            </a:r>
            <a:r>
              <a:rPr lang="it-IT" dirty="0" err="1"/>
              <a:t>reduces</a:t>
            </a:r>
            <a:r>
              <a:rPr lang="it-IT" dirty="0"/>
              <a:t> the </a:t>
            </a:r>
            <a:r>
              <a:rPr lang="it-IT" dirty="0" err="1"/>
              <a:t>amount</a:t>
            </a:r>
            <a:r>
              <a:rPr lang="it-IT" dirty="0"/>
              <a:t> of the </a:t>
            </a:r>
            <a:r>
              <a:rPr lang="it-IT" dirty="0" err="1"/>
              <a:t>avalanche</a:t>
            </a:r>
            <a:r>
              <a:rPr lang="it-IT" dirty="0"/>
              <a:t> </a:t>
            </a:r>
            <a:r>
              <a:rPr lang="it-IT" dirty="0" err="1"/>
              <a:t>charge</a:t>
            </a:r>
            <a:r>
              <a:rPr lang="it-IT" dirty="0"/>
              <a:t> </a:t>
            </a:r>
            <a:r>
              <a:rPr lang="it-IT" dirty="0" err="1"/>
              <a:t>produced</a:t>
            </a:r>
            <a:r>
              <a:rPr lang="it-IT" dirty="0"/>
              <a:t> by the </a:t>
            </a:r>
            <a:r>
              <a:rPr lang="it-IT" dirty="0" err="1"/>
              <a:t>passage</a:t>
            </a:r>
            <a:r>
              <a:rPr lang="it-IT" dirty="0"/>
              <a:t> of a </a:t>
            </a:r>
            <a:r>
              <a:rPr lang="it-IT" dirty="0" err="1"/>
              <a:t>charged</a:t>
            </a:r>
            <a:r>
              <a:rPr lang="it-IT" dirty="0"/>
              <a:t> </a:t>
            </a:r>
            <a:r>
              <a:rPr lang="it-IT" dirty="0" err="1"/>
              <a:t>particle</a:t>
            </a:r>
            <a:r>
              <a:rPr lang="it-IT" dirty="0"/>
              <a:t> </a:t>
            </a:r>
            <a:r>
              <a:rPr lang="it-IT" dirty="0" err="1"/>
              <a:t>through</a:t>
            </a:r>
            <a:r>
              <a:rPr lang="it-IT" dirty="0"/>
              <a:t> the detector. </a:t>
            </a:r>
          </a:p>
          <a:p>
            <a:pPr marL="381000" indent="-381000" algn="l">
              <a:buSzPct val="100000"/>
              <a:buChar char="•"/>
              <a:defRPr sz="4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improves</a:t>
            </a:r>
            <a:r>
              <a:rPr lang="it-IT" dirty="0"/>
              <a:t> the RPC rate capability by </a:t>
            </a:r>
            <a:r>
              <a:rPr lang="it-IT" dirty="0" err="1"/>
              <a:t>reducing</a:t>
            </a:r>
            <a:r>
              <a:rPr lang="it-IT" dirty="0"/>
              <a:t> the </a:t>
            </a:r>
            <a:r>
              <a:rPr lang="it-IT" dirty="0" err="1"/>
              <a:t>needed</a:t>
            </a:r>
            <a:r>
              <a:rPr lang="it-IT" dirty="0"/>
              <a:t> time to </a:t>
            </a:r>
            <a:r>
              <a:rPr lang="it-IT" dirty="0" err="1"/>
              <a:t>collect</a:t>
            </a:r>
            <a:r>
              <a:rPr lang="it-IT" dirty="0"/>
              <a:t> </a:t>
            </a:r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charge</a:t>
            </a:r>
            <a:r>
              <a:rPr lang="it-IT" dirty="0"/>
              <a:t>.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C1BD63-53DA-1F48-8A76-13DEF2B5544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0916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The plot shows the </a:t>
            </a:r>
            <a:r>
              <a:rPr lang="it-IT" dirty="0" err="1"/>
              <a:t>number</a:t>
            </a:r>
            <a:r>
              <a:rPr lang="it-IT" dirty="0"/>
              <a:t> of Time-to-Digital Converter (TDC) data </a:t>
            </a:r>
            <a:r>
              <a:rPr lang="it-IT" dirty="0" err="1"/>
              <a:t>recorded</a:t>
            </a:r>
            <a:r>
              <a:rPr lang="it-IT" dirty="0"/>
              <a:t> for </a:t>
            </a:r>
            <a:r>
              <a:rPr lang="it-IT" dirty="0" err="1"/>
              <a:t>different</a:t>
            </a:r>
            <a:r>
              <a:rPr lang="it-IT" dirty="0"/>
              <a:t> </a:t>
            </a:r>
            <a:r>
              <a:rPr lang="it-IT" dirty="0" err="1"/>
              <a:t>readout</a:t>
            </a:r>
            <a:r>
              <a:rPr lang="it-IT" dirty="0"/>
              <a:t> window markers. X-</a:t>
            </a:r>
            <a:r>
              <a:rPr lang="it-IT" dirty="0" err="1"/>
              <a:t>axis</a:t>
            </a:r>
            <a:r>
              <a:rPr lang="it-IT" dirty="0"/>
              <a:t> </a:t>
            </a:r>
            <a:r>
              <a:rPr lang="it-IT" dirty="0" err="1"/>
              <a:t>marks</a:t>
            </a:r>
            <a:r>
              <a:rPr lang="it-IT" dirty="0"/>
              <a:t> the location of </a:t>
            </a:r>
            <a:r>
              <a:rPr lang="it-IT" dirty="0" err="1"/>
              <a:t>readout</a:t>
            </a:r>
            <a:r>
              <a:rPr lang="it-IT" dirty="0"/>
              <a:t> window position. For </a:t>
            </a:r>
            <a:r>
              <a:rPr lang="it-IT" dirty="0" err="1"/>
              <a:t>each</a:t>
            </a:r>
            <a:r>
              <a:rPr lang="it-IT" dirty="0"/>
              <a:t> </a:t>
            </a:r>
            <a:r>
              <a:rPr lang="it-IT" dirty="0" err="1"/>
              <a:t>bunch</a:t>
            </a:r>
            <a:r>
              <a:rPr lang="it-IT" dirty="0"/>
              <a:t> crossing (BX), </a:t>
            </a:r>
            <a:r>
              <a:rPr lang="it-IT" dirty="0" err="1"/>
              <a:t>every</a:t>
            </a:r>
            <a:r>
              <a:rPr lang="it-IT" dirty="0"/>
              <a:t> 25 ns, a maximum of 3 TDC data can be </a:t>
            </a:r>
            <a:r>
              <a:rPr lang="it-IT" dirty="0" err="1"/>
              <a:t>transmitted</a:t>
            </a:r>
            <a:r>
              <a:rPr lang="it-IT" dirty="0"/>
              <a:t> by the Front-End Board (FEB). The information from the FEB, and the </a:t>
            </a:r>
            <a:r>
              <a:rPr lang="it-IT" dirty="0" err="1"/>
              <a:t>signal</a:t>
            </a:r>
            <a:r>
              <a:rPr lang="it-IT" dirty="0"/>
              <a:t> from the trigger </a:t>
            </a:r>
            <a:r>
              <a:rPr lang="it-IT" dirty="0" err="1"/>
              <a:t>arrive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dirty="0" err="1"/>
              <a:t>different</a:t>
            </a:r>
            <a:r>
              <a:rPr lang="it-IT" dirty="0"/>
              <a:t> </a:t>
            </a:r>
            <a:r>
              <a:rPr lang="it-IT" dirty="0" err="1"/>
              <a:t>timestamps</a:t>
            </a:r>
            <a:r>
              <a:rPr lang="it-IT" dirty="0"/>
              <a:t>. The Back-End Board (BEB) </a:t>
            </a:r>
            <a:r>
              <a:rPr lang="it-IT" dirty="0" err="1"/>
              <a:t>is</a:t>
            </a:r>
            <a:r>
              <a:rPr lang="it-IT" dirty="0"/>
              <a:t> in </a:t>
            </a:r>
            <a:r>
              <a:rPr lang="it-IT" dirty="0" err="1"/>
              <a:t>charge</a:t>
            </a:r>
            <a:r>
              <a:rPr lang="it-IT" dirty="0"/>
              <a:t> of making sure the data transmission delay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properly</a:t>
            </a:r>
            <a:r>
              <a:rPr lang="it-IT" dirty="0"/>
              <a:t> </a:t>
            </a:r>
            <a:r>
              <a:rPr lang="it-IT" dirty="0" err="1"/>
              <a:t>adjusted</a:t>
            </a:r>
            <a:r>
              <a:rPr lang="it-IT" dirty="0"/>
              <a:t>.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C1BD63-53DA-1F48-8A76-13DEF2B5544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2247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Noise</a:t>
            </a:r>
            <a:r>
              <a:rPr lang="pt-BR" sz="12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200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cut</a:t>
            </a:r>
            <a:r>
              <a:rPr lang="pt-BR" sz="12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200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at</a:t>
            </a:r>
            <a:r>
              <a:rPr lang="pt-BR" sz="12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5 </a:t>
            </a:r>
            <a:r>
              <a:rPr lang="pt-BR" sz="1200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hz</a:t>
            </a:r>
            <a:r>
              <a:rPr lang="pt-BR" sz="12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/cm2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C1BD63-53DA-1F48-8A76-13DEF2B5544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8159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2.5 </a:t>
            </a:r>
            <a:r>
              <a:rPr lang="it-IT" dirty="0" err="1"/>
              <a:t>uA</a:t>
            </a:r>
            <a:r>
              <a:rPr lang="it-IT" dirty="0"/>
              <a:t> @ 7.1 kV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C1BD63-53DA-1F48-8A76-13DEF2B5544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513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/>
              <a:t>RPC </a:t>
            </a:r>
            <a:r>
              <a:rPr lang="it-IT" dirty="0" err="1"/>
              <a:t>Consolidation</a:t>
            </a:r>
            <a:r>
              <a:rPr lang="it-IT" dirty="0"/>
              <a:t> Workshop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Salvatore Buontempo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8080-4EC0-4445-B05A-F53E6C2F3BBD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9" name="Picture 11" descr="infnlogo.gif">
            <a:extLst>
              <a:ext uri="{FF2B5EF4-FFF2-40B4-BE49-F238E27FC236}">
                <a16:creationId xmlns:a16="http://schemas.microsoft.com/office/drawing/2014/main" id="{DE49320A-E1A3-9519-6C9C-EADA5F9395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736" y="191385"/>
            <a:ext cx="1207441" cy="768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CMS_logo.gif">
            <a:extLst>
              <a:ext uri="{FF2B5EF4-FFF2-40B4-BE49-F238E27FC236}">
                <a16:creationId xmlns:a16="http://schemas.microsoft.com/office/drawing/2014/main" id="{877B6597-A08B-CB26-6A9E-635B4B5C7A7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59264" y="198011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CFC81-7629-4DDC-81C3-A83713E6FD39}" type="datetimeFigureOut">
              <a:rPr lang="it-IT" smtClean="0"/>
              <a:pPr/>
              <a:t>04/07/24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8080-4EC0-4445-B05A-F53E6C2F3BB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CFC81-7629-4DDC-81C3-A83713E6FD39}" type="datetimeFigureOut">
              <a:rPr lang="it-IT" smtClean="0"/>
              <a:pPr/>
              <a:t>04/07/24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8080-4EC0-4445-B05A-F53E6C2F3BB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6580959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0670" y="5929931"/>
            <a:ext cx="10985502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1800" b="1"/>
            </a:lvl1pPr>
          </a:lstStyle>
          <a:p>
            <a:r>
              <a:t>Author and Date</a:t>
            </a:r>
          </a:p>
        </p:txBody>
      </p:sp>
      <p:sp>
        <p:nvSpPr>
          <p:cNvPr id="1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603248" y="1287495"/>
            <a:ext cx="10985502" cy="2324101"/>
          </a:xfrm>
          <a:prstGeom prst="rect">
            <a:avLst/>
          </a:prstGeom>
        </p:spPr>
        <p:txBody>
          <a:bodyPr anchor="b"/>
          <a:lstStyle>
            <a:lvl1pPr>
              <a:defRPr sz="5800" spc="-116"/>
            </a:lvl1pPr>
          </a:lstStyle>
          <a:p>
            <a:r>
              <a:t>Presentation Title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00671" y="3611595"/>
            <a:ext cx="10985501" cy="952501"/>
          </a:xfrm>
          <a:prstGeom prst="rect">
            <a:avLst/>
          </a:prstGeom>
        </p:spPr>
        <p:txBody>
          <a:bodyPr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  <a:lvl2pPr marL="0" indent="2286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2pPr>
            <a:lvl3pPr marL="0" indent="4572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3pPr>
            <a:lvl4pPr marL="0" indent="6858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4pPr>
            <a:lvl5pPr marL="0" indent="9144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883516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CFC81-7629-4DDC-81C3-A83713E6FD39}" type="datetimeFigureOut">
              <a:rPr lang="it-IT" smtClean="0"/>
              <a:pPr/>
              <a:t>04/07/24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8080-4EC0-4445-B05A-F53E6C2F3BB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CFC81-7629-4DDC-81C3-A83713E6FD39}" type="datetimeFigureOut">
              <a:rPr lang="it-IT" smtClean="0"/>
              <a:pPr/>
              <a:t>04/07/24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8080-4EC0-4445-B05A-F53E6C2F3BB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CFC81-7629-4DDC-81C3-A83713E6FD39}" type="datetimeFigureOut">
              <a:rPr lang="it-IT" smtClean="0"/>
              <a:pPr/>
              <a:t>04/07/24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8080-4EC0-4445-B05A-F53E6C2F3BB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CFC81-7629-4DDC-81C3-A83713E6FD39}" type="datetimeFigureOut">
              <a:rPr lang="it-IT" smtClean="0"/>
              <a:pPr/>
              <a:t>04/07/24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8080-4EC0-4445-B05A-F53E6C2F3BB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CFC81-7629-4DDC-81C3-A83713E6FD39}" type="datetimeFigureOut">
              <a:rPr lang="it-IT" smtClean="0"/>
              <a:pPr/>
              <a:t>04/07/24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8080-4EC0-4445-B05A-F53E6C2F3BB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CFC81-7629-4DDC-81C3-A83713E6FD39}" type="datetimeFigureOut">
              <a:rPr lang="it-IT" smtClean="0"/>
              <a:pPr/>
              <a:t>04/07/24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8080-4EC0-4445-B05A-F53E6C2F3BB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CFC81-7629-4DDC-81C3-A83713E6FD39}" type="datetimeFigureOut">
              <a:rPr lang="it-IT" smtClean="0"/>
              <a:pPr/>
              <a:t>04/07/24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8080-4EC0-4445-B05A-F53E6C2F3BB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CFC81-7629-4DDC-81C3-A83713E6FD39}" type="datetimeFigureOut">
              <a:rPr lang="it-IT" smtClean="0"/>
              <a:pPr/>
              <a:t>04/07/24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8080-4EC0-4445-B05A-F53E6C2F3BB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RPC </a:t>
            </a:r>
            <a:r>
              <a:rPr lang="it-IT" dirty="0" err="1"/>
              <a:t>Consolidation</a:t>
            </a:r>
            <a:r>
              <a:rPr lang="it-IT" dirty="0"/>
              <a:t> Workshop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Salvatore Buontempo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C8080-4EC0-4445-B05A-F53E6C2F3BBD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image" Target="../media/image7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76.png"/><Relationship Id="rId7" Type="http://schemas.openxmlformats.org/officeDocument/2006/relationships/image" Target="../media/image80.jpe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9.png"/><Relationship Id="rId5" Type="http://schemas.openxmlformats.org/officeDocument/2006/relationships/hyperlink" Target="https://indico.cern.ch/event/1254150/contributions/5407631/subcontributions/427371/attachments/2659709/4607657/RPC%20DPG%20session%20-%20Muon%20Week%20June%202023.pdf" TargetMode="External"/><Relationship Id="rId4" Type="http://schemas.openxmlformats.org/officeDocument/2006/relationships/image" Target="../media/image78.png"/><Relationship Id="rId9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76.png"/><Relationship Id="rId7" Type="http://schemas.openxmlformats.org/officeDocument/2006/relationships/image" Target="../media/image80.jpe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9.png"/><Relationship Id="rId5" Type="http://schemas.openxmlformats.org/officeDocument/2006/relationships/hyperlink" Target="https://indico.cern.ch/event/1254150/contributions/5407631/subcontributions/427371/attachments/2659709/4607657/RPC%20DPG%20session%20-%20Muon%20Week%20June%202023.pdf" TargetMode="External"/><Relationship Id="rId10" Type="http://schemas.openxmlformats.org/officeDocument/2006/relationships/image" Target="../media/image2.jpeg"/><Relationship Id="rId4" Type="http://schemas.openxmlformats.org/officeDocument/2006/relationships/image" Target="../media/image78.png"/><Relationship Id="rId9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8.jpe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91.png"/><Relationship Id="rId4" Type="http://schemas.openxmlformats.org/officeDocument/2006/relationships/image" Target="../media/image90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93.jpeg"/><Relationship Id="rId7" Type="http://schemas.openxmlformats.org/officeDocument/2006/relationships/image" Target="../media/image97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Relationship Id="rId9" Type="http://schemas.openxmlformats.org/officeDocument/2006/relationships/image" Target="../media/image9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100.png"/><Relationship Id="rId7" Type="http://schemas.openxmlformats.org/officeDocument/2006/relationships/image" Target="../media/image9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8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104.png"/><Relationship Id="rId7" Type="http://schemas.openxmlformats.org/officeDocument/2006/relationships/image" Target="../media/image9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7.png"/><Relationship Id="rId5" Type="http://schemas.openxmlformats.org/officeDocument/2006/relationships/image" Target="../media/image106.jpeg"/><Relationship Id="rId4" Type="http://schemas.openxmlformats.org/officeDocument/2006/relationships/image" Target="../media/image10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7" Type="http://schemas.openxmlformats.org/officeDocument/2006/relationships/image" Target="../media/image99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8.png"/><Relationship Id="rId5" Type="http://schemas.openxmlformats.org/officeDocument/2006/relationships/image" Target="../media/image107.png"/><Relationship Id="rId4" Type="http://schemas.openxmlformats.org/officeDocument/2006/relationships/image" Target="../media/image10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3" Type="http://schemas.openxmlformats.org/officeDocument/2006/relationships/image" Target="../media/image109.png"/><Relationship Id="rId7" Type="http://schemas.openxmlformats.org/officeDocument/2006/relationships/image" Target="../media/image113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2.png"/><Relationship Id="rId11" Type="http://schemas.openxmlformats.org/officeDocument/2006/relationships/image" Target="../media/image117.png"/><Relationship Id="rId5" Type="http://schemas.openxmlformats.org/officeDocument/2006/relationships/image" Target="../media/image111.png"/><Relationship Id="rId10" Type="http://schemas.openxmlformats.org/officeDocument/2006/relationships/image" Target="../media/image116.png"/><Relationship Id="rId4" Type="http://schemas.openxmlformats.org/officeDocument/2006/relationships/image" Target="../media/image110.png"/><Relationship Id="rId9" Type="http://schemas.openxmlformats.org/officeDocument/2006/relationships/image" Target="../media/image1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7.png"/><Relationship Id="rId5" Type="http://schemas.openxmlformats.org/officeDocument/2006/relationships/image" Target="../media/image121.png"/><Relationship Id="rId4" Type="http://schemas.openxmlformats.org/officeDocument/2006/relationships/image" Target="../media/image1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ep-dep-dt.web.cern.ch/irradiation-facilities/gif#:~:text=The%20original%20CERN%20Gamma%20Irradiation,line%20in%20SPS%20West%20Area." TargetMode="External"/><Relationship Id="rId5" Type="http://schemas.openxmlformats.org/officeDocument/2006/relationships/hyperlink" Target="https://ep-news.web.cern.ch/content/gamma-irradiation-facility-gif-during-and-beyond-run-3" TargetMode="External"/><Relationship Id="rId4" Type="http://schemas.openxmlformats.org/officeDocument/2006/relationships/image" Target="../media/image1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9.png"/><Relationship Id="rId5" Type="http://schemas.openxmlformats.org/officeDocument/2006/relationships/image" Target="../media/image128.png"/><Relationship Id="rId4" Type="http://schemas.openxmlformats.org/officeDocument/2006/relationships/image" Target="../media/image1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9.png"/><Relationship Id="rId5" Type="http://schemas.openxmlformats.org/officeDocument/2006/relationships/image" Target="../media/image128.png"/><Relationship Id="rId4" Type="http://schemas.openxmlformats.org/officeDocument/2006/relationships/image" Target="../media/image12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1.jpeg"/><Relationship Id="rId18" Type="http://schemas.openxmlformats.org/officeDocument/2006/relationships/image" Target="../media/image146.jpeg"/><Relationship Id="rId26" Type="http://schemas.openxmlformats.org/officeDocument/2006/relationships/image" Target="../media/image154.png"/><Relationship Id="rId39" Type="http://schemas.openxmlformats.org/officeDocument/2006/relationships/image" Target="../media/image167.jpeg"/><Relationship Id="rId21" Type="http://schemas.openxmlformats.org/officeDocument/2006/relationships/image" Target="../media/image149.jpeg"/><Relationship Id="rId34" Type="http://schemas.openxmlformats.org/officeDocument/2006/relationships/image" Target="../media/image162.jpeg"/><Relationship Id="rId42" Type="http://schemas.openxmlformats.org/officeDocument/2006/relationships/image" Target="../media/image170.png"/><Relationship Id="rId47" Type="http://schemas.openxmlformats.org/officeDocument/2006/relationships/image" Target="../media/image175.jpeg"/><Relationship Id="rId50" Type="http://schemas.openxmlformats.org/officeDocument/2006/relationships/image" Target="../media/image178.jpeg"/><Relationship Id="rId55" Type="http://schemas.openxmlformats.org/officeDocument/2006/relationships/image" Target="../media/image2.jpeg"/><Relationship Id="rId7" Type="http://schemas.openxmlformats.org/officeDocument/2006/relationships/image" Target="../media/image135.png"/><Relationship Id="rId2" Type="http://schemas.openxmlformats.org/officeDocument/2006/relationships/image" Target="../media/image130.jpeg"/><Relationship Id="rId16" Type="http://schemas.openxmlformats.org/officeDocument/2006/relationships/image" Target="../media/image144.jpeg"/><Relationship Id="rId29" Type="http://schemas.openxmlformats.org/officeDocument/2006/relationships/image" Target="../media/image157.jpeg"/><Relationship Id="rId11" Type="http://schemas.openxmlformats.org/officeDocument/2006/relationships/image" Target="../media/image139.jpeg"/><Relationship Id="rId24" Type="http://schemas.openxmlformats.org/officeDocument/2006/relationships/image" Target="../media/image152.jpeg"/><Relationship Id="rId32" Type="http://schemas.openxmlformats.org/officeDocument/2006/relationships/image" Target="../media/image160.png"/><Relationship Id="rId37" Type="http://schemas.openxmlformats.org/officeDocument/2006/relationships/image" Target="../media/image165.png"/><Relationship Id="rId40" Type="http://schemas.openxmlformats.org/officeDocument/2006/relationships/image" Target="../media/image168.jpeg"/><Relationship Id="rId45" Type="http://schemas.openxmlformats.org/officeDocument/2006/relationships/image" Target="../media/image173.jpeg"/><Relationship Id="rId53" Type="http://schemas.openxmlformats.org/officeDocument/2006/relationships/image" Target="../media/image181.jpeg"/><Relationship Id="rId5" Type="http://schemas.openxmlformats.org/officeDocument/2006/relationships/image" Target="../media/image133.jpeg"/><Relationship Id="rId10" Type="http://schemas.openxmlformats.org/officeDocument/2006/relationships/image" Target="../media/image138.png"/><Relationship Id="rId19" Type="http://schemas.openxmlformats.org/officeDocument/2006/relationships/image" Target="../media/image147.jpeg"/><Relationship Id="rId31" Type="http://schemas.openxmlformats.org/officeDocument/2006/relationships/image" Target="../media/image159.jpeg"/><Relationship Id="rId44" Type="http://schemas.openxmlformats.org/officeDocument/2006/relationships/image" Target="../media/image172.jpeg"/><Relationship Id="rId52" Type="http://schemas.openxmlformats.org/officeDocument/2006/relationships/image" Target="../media/image180.jpeg"/><Relationship Id="rId4" Type="http://schemas.openxmlformats.org/officeDocument/2006/relationships/image" Target="../media/image132.jpeg"/><Relationship Id="rId9" Type="http://schemas.openxmlformats.org/officeDocument/2006/relationships/image" Target="../media/image137.jpeg"/><Relationship Id="rId14" Type="http://schemas.openxmlformats.org/officeDocument/2006/relationships/image" Target="../media/image142.jpeg"/><Relationship Id="rId22" Type="http://schemas.openxmlformats.org/officeDocument/2006/relationships/image" Target="../media/image150.jpeg"/><Relationship Id="rId27" Type="http://schemas.openxmlformats.org/officeDocument/2006/relationships/image" Target="../media/image155.jpeg"/><Relationship Id="rId30" Type="http://schemas.openxmlformats.org/officeDocument/2006/relationships/image" Target="../media/image158.png"/><Relationship Id="rId35" Type="http://schemas.openxmlformats.org/officeDocument/2006/relationships/image" Target="../media/image163.jpeg"/><Relationship Id="rId43" Type="http://schemas.openxmlformats.org/officeDocument/2006/relationships/image" Target="../media/image171.png"/><Relationship Id="rId48" Type="http://schemas.openxmlformats.org/officeDocument/2006/relationships/image" Target="../media/image176.jpeg"/><Relationship Id="rId8" Type="http://schemas.openxmlformats.org/officeDocument/2006/relationships/image" Target="../media/image136.png"/><Relationship Id="rId51" Type="http://schemas.openxmlformats.org/officeDocument/2006/relationships/image" Target="../media/image179.jpeg"/><Relationship Id="rId3" Type="http://schemas.openxmlformats.org/officeDocument/2006/relationships/image" Target="../media/image131.jpeg"/><Relationship Id="rId12" Type="http://schemas.openxmlformats.org/officeDocument/2006/relationships/image" Target="../media/image140.jpeg"/><Relationship Id="rId17" Type="http://schemas.openxmlformats.org/officeDocument/2006/relationships/image" Target="../media/image145.jpeg"/><Relationship Id="rId25" Type="http://schemas.openxmlformats.org/officeDocument/2006/relationships/image" Target="../media/image153.jpeg"/><Relationship Id="rId33" Type="http://schemas.openxmlformats.org/officeDocument/2006/relationships/image" Target="../media/image161.jpeg"/><Relationship Id="rId38" Type="http://schemas.openxmlformats.org/officeDocument/2006/relationships/image" Target="../media/image166.png"/><Relationship Id="rId46" Type="http://schemas.openxmlformats.org/officeDocument/2006/relationships/image" Target="../media/image174.jpeg"/><Relationship Id="rId20" Type="http://schemas.openxmlformats.org/officeDocument/2006/relationships/image" Target="../media/image148.jpeg"/><Relationship Id="rId41" Type="http://schemas.openxmlformats.org/officeDocument/2006/relationships/image" Target="../media/image169.jpeg"/><Relationship Id="rId54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4.png"/><Relationship Id="rId15" Type="http://schemas.openxmlformats.org/officeDocument/2006/relationships/image" Target="../media/image143.jpeg"/><Relationship Id="rId23" Type="http://schemas.openxmlformats.org/officeDocument/2006/relationships/image" Target="../media/image151.jpeg"/><Relationship Id="rId28" Type="http://schemas.openxmlformats.org/officeDocument/2006/relationships/image" Target="../media/image156.jpeg"/><Relationship Id="rId36" Type="http://schemas.openxmlformats.org/officeDocument/2006/relationships/image" Target="../media/image164.jpeg"/><Relationship Id="rId49" Type="http://schemas.openxmlformats.org/officeDocument/2006/relationships/image" Target="../media/image17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26" Type="http://schemas.openxmlformats.org/officeDocument/2006/relationships/image" Target="../media/image31.png"/><Relationship Id="rId39" Type="http://schemas.openxmlformats.org/officeDocument/2006/relationships/image" Target="../media/image44.png"/><Relationship Id="rId21" Type="http://schemas.openxmlformats.org/officeDocument/2006/relationships/image" Target="../media/image26.png"/><Relationship Id="rId34" Type="http://schemas.openxmlformats.org/officeDocument/2006/relationships/image" Target="../media/image39.png"/><Relationship Id="rId42" Type="http://schemas.openxmlformats.org/officeDocument/2006/relationships/image" Target="../media/image47.png"/><Relationship Id="rId47" Type="http://schemas.openxmlformats.org/officeDocument/2006/relationships/image" Target="../media/image52.png"/><Relationship Id="rId50" Type="http://schemas.openxmlformats.org/officeDocument/2006/relationships/image" Target="../media/image55.png"/><Relationship Id="rId55" Type="http://schemas.openxmlformats.org/officeDocument/2006/relationships/image" Target="../media/image60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29" Type="http://schemas.openxmlformats.org/officeDocument/2006/relationships/image" Target="../media/image34.png"/><Relationship Id="rId11" Type="http://schemas.openxmlformats.org/officeDocument/2006/relationships/image" Target="../media/image16.png"/><Relationship Id="rId24" Type="http://schemas.openxmlformats.org/officeDocument/2006/relationships/image" Target="../media/image29.png"/><Relationship Id="rId32" Type="http://schemas.openxmlformats.org/officeDocument/2006/relationships/image" Target="../media/image37.png"/><Relationship Id="rId37" Type="http://schemas.openxmlformats.org/officeDocument/2006/relationships/image" Target="../media/image42.png"/><Relationship Id="rId40" Type="http://schemas.openxmlformats.org/officeDocument/2006/relationships/image" Target="../media/image45.png"/><Relationship Id="rId45" Type="http://schemas.openxmlformats.org/officeDocument/2006/relationships/image" Target="../media/image50.png"/><Relationship Id="rId53" Type="http://schemas.openxmlformats.org/officeDocument/2006/relationships/image" Target="../media/image58.png"/><Relationship Id="rId58" Type="http://schemas.openxmlformats.org/officeDocument/2006/relationships/image" Target="../media/image63.png"/><Relationship Id="rId5" Type="http://schemas.openxmlformats.org/officeDocument/2006/relationships/image" Target="../media/image10.png"/><Relationship Id="rId61" Type="http://schemas.openxmlformats.org/officeDocument/2006/relationships/image" Target="../media/image66.png"/><Relationship Id="rId19" Type="http://schemas.openxmlformats.org/officeDocument/2006/relationships/image" Target="../media/image24.png"/><Relationship Id="rId14" Type="http://schemas.openxmlformats.org/officeDocument/2006/relationships/image" Target="../media/image19.png"/><Relationship Id="rId22" Type="http://schemas.openxmlformats.org/officeDocument/2006/relationships/image" Target="../media/image27.png"/><Relationship Id="rId27" Type="http://schemas.openxmlformats.org/officeDocument/2006/relationships/image" Target="../media/image32.png"/><Relationship Id="rId30" Type="http://schemas.openxmlformats.org/officeDocument/2006/relationships/image" Target="../media/image35.png"/><Relationship Id="rId35" Type="http://schemas.openxmlformats.org/officeDocument/2006/relationships/image" Target="../media/image40.png"/><Relationship Id="rId43" Type="http://schemas.openxmlformats.org/officeDocument/2006/relationships/image" Target="../media/image48.png"/><Relationship Id="rId48" Type="http://schemas.openxmlformats.org/officeDocument/2006/relationships/image" Target="../media/image53.png"/><Relationship Id="rId56" Type="http://schemas.openxmlformats.org/officeDocument/2006/relationships/image" Target="../media/image61.png"/><Relationship Id="rId8" Type="http://schemas.openxmlformats.org/officeDocument/2006/relationships/image" Target="../media/image13.png"/><Relationship Id="rId51" Type="http://schemas.openxmlformats.org/officeDocument/2006/relationships/image" Target="../media/image56.png"/><Relationship Id="rId3" Type="http://schemas.openxmlformats.org/officeDocument/2006/relationships/image" Target="../media/image8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5" Type="http://schemas.openxmlformats.org/officeDocument/2006/relationships/image" Target="../media/image30.png"/><Relationship Id="rId33" Type="http://schemas.openxmlformats.org/officeDocument/2006/relationships/image" Target="../media/image38.png"/><Relationship Id="rId38" Type="http://schemas.openxmlformats.org/officeDocument/2006/relationships/image" Target="../media/image43.png"/><Relationship Id="rId46" Type="http://schemas.openxmlformats.org/officeDocument/2006/relationships/image" Target="../media/image51.png"/><Relationship Id="rId59" Type="http://schemas.openxmlformats.org/officeDocument/2006/relationships/image" Target="../media/image64.png"/><Relationship Id="rId20" Type="http://schemas.openxmlformats.org/officeDocument/2006/relationships/image" Target="../media/image25.png"/><Relationship Id="rId41" Type="http://schemas.openxmlformats.org/officeDocument/2006/relationships/image" Target="../media/image46.png"/><Relationship Id="rId54" Type="http://schemas.openxmlformats.org/officeDocument/2006/relationships/image" Target="../media/image5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15" Type="http://schemas.openxmlformats.org/officeDocument/2006/relationships/image" Target="../media/image20.png"/><Relationship Id="rId23" Type="http://schemas.openxmlformats.org/officeDocument/2006/relationships/image" Target="../media/image28.png"/><Relationship Id="rId28" Type="http://schemas.openxmlformats.org/officeDocument/2006/relationships/image" Target="../media/image33.png"/><Relationship Id="rId36" Type="http://schemas.openxmlformats.org/officeDocument/2006/relationships/image" Target="../media/image41.png"/><Relationship Id="rId49" Type="http://schemas.openxmlformats.org/officeDocument/2006/relationships/image" Target="../media/image54.png"/><Relationship Id="rId57" Type="http://schemas.openxmlformats.org/officeDocument/2006/relationships/image" Target="../media/image62.png"/><Relationship Id="rId10" Type="http://schemas.openxmlformats.org/officeDocument/2006/relationships/image" Target="../media/image15.png"/><Relationship Id="rId31" Type="http://schemas.openxmlformats.org/officeDocument/2006/relationships/image" Target="../media/image36.png"/><Relationship Id="rId44" Type="http://schemas.openxmlformats.org/officeDocument/2006/relationships/image" Target="../media/image49.png"/><Relationship Id="rId52" Type="http://schemas.openxmlformats.org/officeDocument/2006/relationships/image" Target="../media/image57.png"/><Relationship Id="rId60" Type="http://schemas.openxmlformats.org/officeDocument/2006/relationships/image" Target="../media/image6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gi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hyperlink" Target="https://cds.cern.ch/record/2020886/files/LHCC-P-008.pd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hyperlink" Target="https://cds.cern.ch/record/2020886/files/LHCC-P-008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82;p33">
            <a:extLst>
              <a:ext uri="{FF2B5EF4-FFF2-40B4-BE49-F238E27FC236}">
                <a16:creationId xmlns:a16="http://schemas.microsoft.com/office/drawing/2014/main" id="{DDCBEE31-6C2A-D92B-A926-F8082CBD7FCB}"/>
              </a:ext>
            </a:extLst>
          </p:cNvPr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660361"/>
            <a:ext cx="12245163" cy="1170920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25278" y="3057628"/>
            <a:ext cx="9994605" cy="1470025"/>
          </a:xfrm>
          <a:solidFill>
            <a:schemeClr val="tx1">
              <a:alpha val="50000"/>
            </a:schemeClr>
          </a:solidFill>
        </p:spPr>
        <p:txBody>
          <a:bodyPr>
            <a:normAutofit fontScale="90000"/>
          </a:bodyPr>
          <a:lstStyle/>
          <a:p>
            <a:pPr marL="0" lvl="0" indent="0" algn="ctr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-US" sz="5400" b="1" dirty="0">
                <a:solidFill>
                  <a:schemeClr val="bg1"/>
                </a:solidFill>
                <a:latin typeface="Palatino"/>
                <a:ea typeface="Fira Sans Condensed"/>
                <a:cs typeface="Fira Sans Condensed"/>
                <a:sym typeface="Fira Sans Condensed"/>
              </a:rPr>
              <a:t>Improved</a:t>
            </a:r>
            <a:r>
              <a:rPr lang="en-US" sz="5400" b="1" dirty="0">
                <a:solidFill>
                  <a:schemeClr val="bg1"/>
                </a:solidFill>
                <a:latin typeface="Palatino"/>
                <a:cs typeface="Palatino"/>
              </a:rPr>
              <a:t> RPC (iRPC) detector for CMS data taking in HL-LHC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310448" y="4968100"/>
            <a:ext cx="5624264" cy="1080120"/>
          </a:xfrm>
          <a:solidFill>
            <a:srgbClr val="000000">
              <a:alpha val="26000"/>
            </a:srgbClr>
          </a:solidFill>
        </p:spPr>
        <p:txBody>
          <a:bodyPr>
            <a:normAutofit fontScale="92500" lnSpcReduction="20000"/>
          </a:bodyPr>
          <a:lstStyle/>
          <a:p>
            <a:r>
              <a:rPr lang="en-US" sz="2400" b="1" dirty="0">
                <a:solidFill>
                  <a:srgbClr val="FFFFFF"/>
                </a:solidFill>
              </a:rPr>
              <a:t>Salvatore Buontempo </a:t>
            </a:r>
          </a:p>
          <a:p>
            <a:r>
              <a:rPr lang="en-US" sz="2400" dirty="0">
                <a:solidFill>
                  <a:srgbClr val="FFFFFF"/>
                </a:solidFill>
              </a:rPr>
              <a:t>(INFN – Napoli) </a:t>
            </a:r>
          </a:p>
          <a:p>
            <a:r>
              <a:rPr lang="en-US" sz="2400" dirty="0">
                <a:solidFill>
                  <a:srgbClr val="FFFFFF"/>
                </a:solidFill>
              </a:rPr>
              <a:t>on behalf of CMS Muon Group</a:t>
            </a:r>
            <a:endParaRPr lang="it-IT" sz="2400" dirty="0">
              <a:solidFill>
                <a:srgbClr val="FFFFFF"/>
              </a:solidFill>
            </a:endParaRPr>
          </a:p>
        </p:txBody>
      </p:sp>
      <p:pic>
        <p:nvPicPr>
          <p:cNvPr id="7" name="Picture 11" descr="infnlogo.gif">
            <a:extLst>
              <a:ext uri="{FF2B5EF4-FFF2-40B4-BE49-F238E27FC236}">
                <a16:creationId xmlns:a16="http://schemas.microsoft.com/office/drawing/2014/main" id="{11CFD4B7-20E0-AC37-0F16-9B569EBE049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736" y="191385"/>
            <a:ext cx="1207441" cy="768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 descr="CMS_logo.gif">
            <a:extLst>
              <a:ext uri="{FF2B5EF4-FFF2-40B4-BE49-F238E27FC236}">
                <a16:creationId xmlns:a16="http://schemas.microsoft.com/office/drawing/2014/main" id="{A8A8FD46-B712-0BC6-A699-FEEBE14783A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59264" y="198011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3">
            <a:extLst>
              <a:ext uri="{FF2B5EF4-FFF2-40B4-BE49-F238E27FC236}">
                <a16:creationId xmlns:a16="http://schemas.microsoft.com/office/drawing/2014/main" id="{699ECD3C-54F1-3328-CF68-BEB0CE68164D}"/>
              </a:ext>
            </a:extLst>
          </p:cNvPr>
          <p:cNvSpPr/>
          <p:nvPr/>
        </p:nvSpPr>
        <p:spPr>
          <a:xfrm>
            <a:off x="3471324" y="6488668"/>
            <a:ext cx="5302512" cy="369332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it-IT" dirty="0">
                <a:solidFill>
                  <a:srgbClr val="FFFFFF"/>
                </a:solidFill>
              </a:rPr>
              <a:t>ICHEP2024 – </a:t>
            </a:r>
            <a:r>
              <a:rPr lang="it-IT" dirty="0" err="1">
                <a:solidFill>
                  <a:srgbClr val="FFFFFF"/>
                </a:solidFill>
              </a:rPr>
              <a:t>July</a:t>
            </a:r>
            <a:r>
              <a:rPr lang="it-IT" dirty="0">
                <a:solidFill>
                  <a:srgbClr val="FFFFFF"/>
                </a:solidFill>
              </a:rPr>
              <a:t> 20</a:t>
            </a:r>
            <a:r>
              <a:rPr lang="it-IT" baseline="30000" dirty="0">
                <a:solidFill>
                  <a:srgbClr val="FFFFFF"/>
                </a:solidFill>
              </a:rPr>
              <a:t>th</a:t>
            </a:r>
            <a:r>
              <a:rPr lang="it-IT" dirty="0">
                <a:solidFill>
                  <a:srgbClr val="FFFFFF"/>
                </a:solidFill>
              </a:rPr>
              <a:t> 2024 - </a:t>
            </a:r>
            <a:r>
              <a:rPr lang="it-IT" dirty="0" err="1">
                <a:solidFill>
                  <a:srgbClr val="FFFFFF"/>
                </a:solidFill>
              </a:rPr>
              <a:t>Prague</a:t>
            </a:r>
            <a:r>
              <a:rPr lang="it-IT" dirty="0">
                <a:solidFill>
                  <a:srgbClr val="FFFFFF"/>
                </a:solidFill>
              </a:rPr>
              <a:t> (</a:t>
            </a:r>
            <a:r>
              <a:rPr lang="it-IT" dirty="0" err="1">
                <a:solidFill>
                  <a:srgbClr val="FFFFFF"/>
                </a:solidFill>
              </a:rPr>
              <a:t>Czech</a:t>
            </a:r>
            <a:r>
              <a:rPr lang="it-IT" dirty="0">
                <a:solidFill>
                  <a:srgbClr val="FFFFFF"/>
                </a:solidFill>
              </a:rPr>
              <a:t> Republic)</a:t>
            </a:r>
          </a:p>
        </p:txBody>
      </p:sp>
    </p:spTree>
    <p:extLst>
      <p:ext uri="{BB962C8B-B14F-4D97-AF65-F5344CB8AC3E}">
        <p14:creationId xmlns:p14="http://schemas.microsoft.com/office/powerpoint/2010/main" val="836120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" name="Screenshot 2022-10-21 at 15.01.22.png" descr="Screenshot 2022-10-21 at 15.01.22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94" y="1202273"/>
            <a:ext cx="12053013" cy="5328314"/>
          </a:xfrm>
          <a:prstGeom prst="rect">
            <a:avLst/>
          </a:prstGeom>
          <a:ln w="12700">
            <a:miter lim="400000"/>
          </a:ln>
        </p:spPr>
      </p:pic>
      <p:sp>
        <p:nvSpPr>
          <p:cNvPr id="381" name="RPC Upgrade Project"/>
          <p:cNvSpPr txBox="1"/>
          <p:nvPr/>
        </p:nvSpPr>
        <p:spPr>
          <a:xfrm>
            <a:off x="1933362" y="227089"/>
            <a:ext cx="8325277" cy="7284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algn="l" defTabSz="457200">
              <a:defRPr sz="7000">
                <a:solidFill>
                  <a:srgbClr val="000090"/>
                </a:solidFill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rPr lang="en-US" sz="4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CMS </a:t>
            </a:r>
            <a:r>
              <a:rPr sz="4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RPC Upgrade Project</a:t>
            </a:r>
          </a:p>
        </p:txBody>
      </p:sp>
      <p:sp>
        <p:nvSpPr>
          <p:cNvPr id="38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32525" y="6540500"/>
            <a:ext cx="120702" cy="187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10</a:t>
            </a:fld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3" name="Upgrade of Link System to improve timing resolution for existing RPC system (| |&lt;1.9)…"/>
              <p:cNvSpPr/>
              <p:nvPr/>
            </p:nvSpPr>
            <p:spPr>
              <a:xfrm>
                <a:off x="8965941" y="1475231"/>
                <a:ext cx="2812867" cy="1969265"/>
              </a:xfrm>
              <a:prstGeom prst="rect">
                <a:avLst/>
              </a:prstGeom>
              <a:solidFill>
                <a:srgbClr val="FFFFFF"/>
              </a:solidFill>
              <a:ln w="63500">
                <a:solidFill>
                  <a:srgbClr val="0E008D"/>
                </a:solidFill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25400" tIns="25400" rIns="25400" bIns="25400" anchor="ctr"/>
              <a:lstStyle/>
              <a:p>
                <a:pPr defTabSz="412750">
                  <a:defRPr sz="4000">
                    <a:solidFill>
                      <a:srgbClr val="0E018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2000"/>
                  <a:t>Upgrade of Link System to improve timing resolution for existing RPC system (|</a:t>
                </a:r>
                <a14:m>
                  <m:oMath xmlns:m="http://schemas.openxmlformats.org/officeDocument/2006/math">
                    <m:r>
                      <a:rPr sz="2400" i="1">
                        <a:solidFill>
                          <a:srgbClr val="0E018E"/>
                        </a:solidFill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sz="2000"/>
                  <a:t>|&lt;1.9)</a:t>
                </a:r>
              </a:p>
              <a:p>
                <a:pPr defTabSz="412750">
                  <a:defRPr sz="4000">
                    <a:solidFill>
                      <a:srgbClr val="0E018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2000"/>
                  <a:t>Replace all off-chamber electronics.</a:t>
                </a:r>
              </a:p>
            </p:txBody>
          </p:sp>
        </mc:Choice>
        <mc:Fallback>
          <p:sp>
            <p:nvSpPr>
              <p:cNvPr id="383" name="Upgrade of Link System to improve timing resolution for existing RPC system (| |&lt;1.9)…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5941" y="1475231"/>
                <a:ext cx="2812867" cy="1969265"/>
              </a:xfrm>
              <a:prstGeom prst="rect">
                <a:avLst/>
              </a:prstGeom>
              <a:blipFill>
                <a:blip r:embed="rId3"/>
                <a:stretch>
                  <a:fillRect l="-3524" r="-3965" b="-4348"/>
                </a:stretch>
              </a:blipFill>
              <a:ln w="63500">
                <a:solidFill>
                  <a:srgbClr val="0E008D"/>
                </a:solidFill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4" name="Extend the RPC coverage up to | |=2.4…"/>
              <p:cNvSpPr/>
              <p:nvPr/>
            </p:nvSpPr>
            <p:spPr>
              <a:xfrm>
                <a:off x="8965941" y="3834991"/>
                <a:ext cx="2812867" cy="2187119"/>
              </a:xfrm>
              <a:prstGeom prst="rect">
                <a:avLst/>
              </a:prstGeom>
              <a:solidFill>
                <a:srgbClr val="FFFFFF"/>
              </a:solidFill>
              <a:ln w="63500">
                <a:solidFill>
                  <a:srgbClr val="FF9558"/>
                </a:solidFill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25400" tIns="25400" rIns="25400" bIns="25400" anchor="ctr"/>
              <a:lstStyle/>
              <a:p>
                <a:pPr defTabSz="412750">
                  <a:defRPr sz="4000">
                    <a:solidFill>
                      <a:srgbClr val="0E018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lang="en-US" sz="2000" dirty="0"/>
                  <a:t>iRPC: </a:t>
                </a:r>
                <a:r>
                  <a:rPr sz="2000" dirty="0"/>
                  <a:t>Extend the RPC coverage up to |</a:t>
                </a:r>
                <a14:m>
                  <m:oMath xmlns:m="http://schemas.openxmlformats.org/officeDocument/2006/math">
                    <m:r>
                      <a:rPr sz="2400" i="1">
                        <a:solidFill>
                          <a:srgbClr val="0E018E"/>
                        </a:solidFill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sz="2000" dirty="0"/>
                  <a:t>|=2.4</a:t>
                </a:r>
              </a:p>
              <a:p>
                <a:pPr defTabSz="412750">
                  <a:defRPr sz="4000">
                    <a:solidFill>
                      <a:srgbClr val="0E018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2000" dirty="0"/>
                  <a:t>in high eta region in stations 3 and 4</a:t>
                </a:r>
              </a:p>
            </p:txBody>
          </p:sp>
        </mc:Choice>
        <mc:Fallback>
          <p:sp>
            <p:nvSpPr>
              <p:cNvPr id="384" name="Extend the RPC coverage up to | |=2.4…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5941" y="3834991"/>
                <a:ext cx="2812867" cy="2187119"/>
              </a:xfrm>
              <a:prstGeom prst="rect">
                <a:avLst/>
              </a:prstGeom>
              <a:blipFill>
                <a:blip r:embed="rId4"/>
                <a:stretch>
                  <a:fillRect l="-3524"/>
                </a:stretch>
              </a:blipFill>
              <a:ln w="63500">
                <a:solidFill>
                  <a:srgbClr val="FF9558"/>
                </a:solidFill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1" descr="infnlogo.gif">
            <a:extLst>
              <a:ext uri="{FF2B5EF4-FFF2-40B4-BE49-F238E27FC236}">
                <a16:creationId xmlns:a16="http://schemas.microsoft.com/office/drawing/2014/main" id="{7E5D00EE-130A-84A6-7DFE-EDD6B119727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736" y="191385"/>
            <a:ext cx="1207441" cy="768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4" descr="CMS_logo.gif">
            <a:extLst>
              <a:ext uri="{FF2B5EF4-FFF2-40B4-BE49-F238E27FC236}">
                <a16:creationId xmlns:a16="http://schemas.microsoft.com/office/drawing/2014/main" id="{B0684E94-E9FC-B2FC-8C99-02D44F0440D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59264" y="198011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216013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7" name="Screenshot 2022-10-21 at 15.01.22.png" descr="Screenshot 2022-10-21 at 15.01.22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94" y="1202273"/>
            <a:ext cx="12053013" cy="5328314"/>
          </a:xfrm>
          <a:prstGeom prst="rect">
            <a:avLst/>
          </a:prstGeom>
          <a:ln w="12700">
            <a:miter lim="400000"/>
          </a:ln>
        </p:spPr>
      </p:pic>
      <p:sp>
        <p:nvSpPr>
          <p:cNvPr id="3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32525" y="6540500"/>
            <a:ext cx="120702" cy="187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2" name="Upgrade of Link System to improve timing resolution for existing RPC system (| |&lt;1.9)…"/>
              <p:cNvSpPr/>
              <p:nvPr/>
            </p:nvSpPr>
            <p:spPr>
              <a:xfrm>
                <a:off x="8965941" y="1475231"/>
                <a:ext cx="2812867" cy="1969265"/>
              </a:xfrm>
              <a:prstGeom prst="rect">
                <a:avLst/>
              </a:prstGeom>
              <a:solidFill>
                <a:srgbClr val="FFFFFF"/>
              </a:solidFill>
              <a:ln w="63500">
                <a:solidFill>
                  <a:srgbClr val="0E008D"/>
                </a:solidFill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25400" tIns="25400" rIns="25400" bIns="25400" anchor="ctr"/>
              <a:lstStyle/>
              <a:p>
                <a:pPr defTabSz="412750">
                  <a:defRPr sz="4000">
                    <a:solidFill>
                      <a:srgbClr val="0E018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2000"/>
                  <a:t>Upgrade of Link System to improve timing resolution for existing RPC system (|</a:t>
                </a:r>
                <a14:m>
                  <m:oMath xmlns:m="http://schemas.openxmlformats.org/officeDocument/2006/math">
                    <m:r>
                      <a:rPr sz="2400" i="1">
                        <a:solidFill>
                          <a:srgbClr val="0E018E"/>
                        </a:solidFill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sz="2000"/>
                  <a:t>|&lt;1.9)</a:t>
                </a:r>
              </a:p>
              <a:p>
                <a:pPr defTabSz="412750">
                  <a:defRPr sz="4000">
                    <a:solidFill>
                      <a:srgbClr val="0E018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2000"/>
                  <a:t>Replace all off-chamber electronics.</a:t>
                </a:r>
              </a:p>
            </p:txBody>
          </p:sp>
        </mc:Choice>
        <mc:Fallback>
          <p:sp>
            <p:nvSpPr>
              <p:cNvPr id="392" name="Upgrade of Link System to improve timing resolution for existing RPC system (| |&lt;1.9)…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5941" y="1475231"/>
                <a:ext cx="2812867" cy="1969265"/>
              </a:xfrm>
              <a:prstGeom prst="rect">
                <a:avLst/>
              </a:prstGeom>
              <a:blipFill>
                <a:blip r:embed="rId3"/>
                <a:stretch>
                  <a:fillRect l="-3524" r="-3965" b="-4348"/>
                </a:stretch>
              </a:blipFill>
              <a:ln w="63500">
                <a:solidFill>
                  <a:srgbClr val="0E008D"/>
                </a:solidFill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3" name="Extend the RPC coverage up to | |=2.4…"/>
              <p:cNvSpPr/>
              <p:nvPr/>
            </p:nvSpPr>
            <p:spPr>
              <a:xfrm>
                <a:off x="8965941" y="3834991"/>
                <a:ext cx="2812867" cy="2187119"/>
              </a:xfrm>
              <a:prstGeom prst="rect">
                <a:avLst/>
              </a:prstGeom>
              <a:solidFill>
                <a:srgbClr val="FFFFFF"/>
              </a:solidFill>
              <a:ln w="63500">
                <a:solidFill>
                  <a:srgbClr val="FF9558"/>
                </a:solidFill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25400" tIns="25400" rIns="25400" bIns="25400" anchor="ctr"/>
              <a:lstStyle/>
              <a:p>
                <a:pPr defTabSz="412750">
                  <a:defRPr sz="4000">
                    <a:solidFill>
                      <a:srgbClr val="0E018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2000"/>
                  <a:t>Extend the RPC coverage up to |</a:t>
                </a:r>
                <a14:m>
                  <m:oMath xmlns:m="http://schemas.openxmlformats.org/officeDocument/2006/math">
                    <m:r>
                      <a:rPr sz="2400" i="1">
                        <a:solidFill>
                          <a:srgbClr val="0E018E"/>
                        </a:solidFill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sz="2000"/>
                  <a:t>|=2.4</a:t>
                </a:r>
              </a:p>
              <a:p>
                <a:pPr defTabSz="412750">
                  <a:defRPr sz="4000">
                    <a:solidFill>
                      <a:srgbClr val="0E018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2000"/>
                  <a:t>to restore redundancy in high eta region in stations 3 and 4</a:t>
                </a:r>
              </a:p>
            </p:txBody>
          </p:sp>
        </mc:Choice>
        <mc:Fallback>
          <p:sp>
            <p:nvSpPr>
              <p:cNvPr id="393" name="Extend the RPC coverage up to | |=2.4…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5941" y="3834991"/>
                <a:ext cx="2812867" cy="2187119"/>
              </a:xfrm>
              <a:prstGeom prst="rect">
                <a:avLst/>
              </a:prstGeom>
              <a:blipFill>
                <a:blip r:embed="rId4"/>
                <a:stretch>
                  <a:fillRect l="-3524" r="-5286"/>
                </a:stretch>
              </a:blipFill>
              <a:ln w="63500">
                <a:solidFill>
                  <a:srgbClr val="FF9558"/>
                </a:solidFill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4" name="Current Detector performance: See Marianna’s Talk"/>
          <p:cNvSpPr txBox="1"/>
          <p:nvPr/>
        </p:nvSpPr>
        <p:spPr>
          <a:xfrm>
            <a:off x="7117131" y="6473849"/>
            <a:ext cx="282129" cy="32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marL="228600" lvl="1" defTabSz="228600">
              <a:buSzPct val="100000"/>
              <a:defRPr sz="3500">
                <a:solidFill>
                  <a:srgbClr val="000090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endParaRPr sz="1750" u="sng" dirty="0">
              <a:hlinkClick r:id="rId5"/>
            </a:endParaRPr>
          </a:p>
        </p:txBody>
      </p:sp>
      <p:pic>
        <p:nvPicPr>
          <p:cNvPr id="395" name="Screenshot 2022-10-21 at 15.23.49.png" descr="Screenshot 2022-10-21 at 15.23.49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39549" y="1109134"/>
            <a:ext cx="3336376" cy="2487355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396" name="IMG_1175.jpeg" descr="IMG_1175.jpe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2696" y="3740068"/>
            <a:ext cx="3550035" cy="2662527"/>
          </a:xfrm>
          <a:prstGeom prst="rect">
            <a:avLst/>
          </a:prstGeom>
          <a:ln w="50800">
            <a:solidFill>
              <a:srgbClr val="000000"/>
            </a:solidFill>
            <a:miter lim="400000"/>
          </a:ln>
          <a:effectLst>
            <a:outerShdw blurRad="215900" dist="149143" dir="5400000" rotWithShape="0">
              <a:srgbClr val="000000">
                <a:alpha val="64373"/>
              </a:srgbClr>
            </a:outerShdw>
          </a:effectLst>
        </p:spPr>
      </p:pic>
      <p:pic>
        <p:nvPicPr>
          <p:cNvPr id="2" name="Picture 11" descr="infnlogo.gif">
            <a:extLst>
              <a:ext uri="{FF2B5EF4-FFF2-40B4-BE49-F238E27FC236}">
                <a16:creationId xmlns:a16="http://schemas.microsoft.com/office/drawing/2014/main" id="{0CBD57BC-0082-E062-7954-5B1EF8F7E1B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736" y="191385"/>
            <a:ext cx="1207441" cy="768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4" descr="CMS_logo.gif">
            <a:extLst>
              <a:ext uri="{FF2B5EF4-FFF2-40B4-BE49-F238E27FC236}">
                <a16:creationId xmlns:a16="http://schemas.microsoft.com/office/drawing/2014/main" id="{8D6E4988-1592-3CCC-951B-E8146351812D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59264" y="198011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PC Upgrade Project">
            <a:extLst>
              <a:ext uri="{FF2B5EF4-FFF2-40B4-BE49-F238E27FC236}">
                <a16:creationId xmlns:a16="http://schemas.microsoft.com/office/drawing/2014/main" id="{8313CE6E-71CD-7245-3DA9-5B0D03544C42}"/>
              </a:ext>
            </a:extLst>
          </p:cNvPr>
          <p:cNvSpPr txBox="1"/>
          <p:nvPr/>
        </p:nvSpPr>
        <p:spPr>
          <a:xfrm>
            <a:off x="1933362" y="227089"/>
            <a:ext cx="8325277" cy="7284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algn="l" defTabSz="457200">
              <a:defRPr sz="7000">
                <a:solidFill>
                  <a:srgbClr val="000090"/>
                </a:solidFill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rPr lang="en-US" sz="4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CMS </a:t>
            </a:r>
            <a:r>
              <a:rPr sz="4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RPC Upgrade Project</a:t>
            </a:r>
          </a:p>
        </p:txBody>
      </p:sp>
    </p:spTree>
    <p:extLst>
      <p:ext uri="{BB962C8B-B14F-4D97-AF65-F5344CB8AC3E}">
        <p14:creationId xmlns:p14="http://schemas.microsoft.com/office/powerpoint/2010/main" val="312060175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7" name="Screenshot 2022-10-21 at 15.01.22.png" descr="Screenshot 2022-10-21 at 15.01.22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94" y="1202273"/>
            <a:ext cx="12053013" cy="5328314"/>
          </a:xfrm>
          <a:prstGeom prst="rect">
            <a:avLst/>
          </a:prstGeom>
          <a:ln w="12700">
            <a:miter lim="400000"/>
          </a:ln>
        </p:spPr>
      </p:pic>
      <p:sp>
        <p:nvSpPr>
          <p:cNvPr id="3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32525" y="6540500"/>
            <a:ext cx="120702" cy="1873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12</a:t>
            </a:fld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2" name="Upgrade of Link System to improve timing resolution for existing RPC system (| |&lt;1.9)…"/>
              <p:cNvSpPr/>
              <p:nvPr/>
            </p:nvSpPr>
            <p:spPr>
              <a:xfrm>
                <a:off x="8965941" y="1475231"/>
                <a:ext cx="2812867" cy="1969265"/>
              </a:xfrm>
              <a:prstGeom prst="rect">
                <a:avLst/>
              </a:prstGeom>
              <a:solidFill>
                <a:srgbClr val="FFFFFF"/>
              </a:solidFill>
              <a:ln w="63500">
                <a:solidFill>
                  <a:srgbClr val="0E008D"/>
                </a:solidFill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25400" tIns="25400" rIns="25400" bIns="25400" anchor="ctr"/>
              <a:lstStyle/>
              <a:p>
                <a:pPr defTabSz="412750">
                  <a:defRPr sz="4000">
                    <a:solidFill>
                      <a:srgbClr val="0E018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2000"/>
                  <a:t>Upgrade of Link System to improve timing resolution for existing RPC system (|</a:t>
                </a:r>
                <a14:m>
                  <m:oMath xmlns:m="http://schemas.openxmlformats.org/officeDocument/2006/math">
                    <m:r>
                      <a:rPr sz="2400" i="1">
                        <a:solidFill>
                          <a:srgbClr val="0E018E"/>
                        </a:solidFill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sz="2000"/>
                  <a:t>|&lt;1.9)</a:t>
                </a:r>
              </a:p>
              <a:p>
                <a:pPr defTabSz="412750">
                  <a:defRPr sz="4000">
                    <a:solidFill>
                      <a:srgbClr val="0E018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2000"/>
                  <a:t>Replace all off-chamber electronics.</a:t>
                </a:r>
              </a:p>
            </p:txBody>
          </p:sp>
        </mc:Choice>
        <mc:Fallback>
          <p:sp>
            <p:nvSpPr>
              <p:cNvPr id="392" name="Upgrade of Link System to improve timing resolution for existing RPC system (| |&lt;1.9)…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5941" y="1475231"/>
                <a:ext cx="2812867" cy="1969265"/>
              </a:xfrm>
              <a:prstGeom prst="rect">
                <a:avLst/>
              </a:prstGeom>
              <a:blipFill>
                <a:blip r:embed="rId3"/>
                <a:stretch>
                  <a:fillRect l="-3524" r="-3965" b="-4348"/>
                </a:stretch>
              </a:blipFill>
              <a:ln w="63500">
                <a:solidFill>
                  <a:srgbClr val="0E008D"/>
                </a:solidFill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3" name="Extend the RPC coverage up to | |=2.4…"/>
              <p:cNvSpPr/>
              <p:nvPr/>
            </p:nvSpPr>
            <p:spPr>
              <a:xfrm>
                <a:off x="8965941" y="3834991"/>
                <a:ext cx="2812867" cy="2187119"/>
              </a:xfrm>
              <a:prstGeom prst="rect">
                <a:avLst/>
              </a:prstGeom>
              <a:solidFill>
                <a:srgbClr val="FFFFFF"/>
              </a:solidFill>
              <a:ln w="63500">
                <a:solidFill>
                  <a:srgbClr val="FF9558"/>
                </a:solidFill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25400" tIns="25400" rIns="25400" bIns="25400" anchor="ctr"/>
              <a:lstStyle/>
              <a:p>
                <a:pPr defTabSz="412750">
                  <a:defRPr sz="4000">
                    <a:solidFill>
                      <a:srgbClr val="0E018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2000"/>
                  <a:t>Extend the RPC coverage up to |</a:t>
                </a:r>
                <a14:m>
                  <m:oMath xmlns:m="http://schemas.openxmlformats.org/officeDocument/2006/math">
                    <m:r>
                      <a:rPr sz="2400" i="1">
                        <a:solidFill>
                          <a:srgbClr val="0E018E"/>
                        </a:solidFill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sz="2000"/>
                  <a:t>|=2.4</a:t>
                </a:r>
              </a:p>
              <a:p>
                <a:pPr defTabSz="412750">
                  <a:defRPr sz="4000">
                    <a:solidFill>
                      <a:srgbClr val="0E018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2000"/>
                  <a:t>to restore redundancy in high eta region in stations 3 and 4</a:t>
                </a:r>
              </a:p>
            </p:txBody>
          </p:sp>
        </mc:Choice>
        <mc:Fallback>
          <p:sp>
            <p:nvSpPr>
              <p:cNvPr id="393" name="Extend the RPC coverage up to | |=2.4…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5941" y="3834991"/>
                <a:ext cx="2812867" cy="2187119"/>
              </a:xfrm>
              <a:prstGeom prst="rect">
                <a:avLst/>
              </a:prstGeom>
              <a:blipFill>
                <a:blip r:embed="rId4"/>
                <a:stretch>
                  <a:fillRect l="-3524" r="-5286"/>
                </a:stretch>
              </a:blipFill>
              <a:ln w="63500">
                <a:solidFill>
                  <a:srgbClr val="FF9558"/>
                </a:solidFill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4" name="Current Detector performance: See Marianna’s Talk"/>
          <p:cNvSpPr txBox="1"/>
          <p:nvPr/>
        </p:nvSpPr>
        <p:spPr>
          <a:xfrm>
            <a:off x="7117131" y="6473849"/>
            <a:ext cx="282129" cy="32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marL="228600" lvl="1" defTabSz="228600">
              <a:buSzPct val="100000"/>
              <a:defRPr sz="3500">
                <a:solidFill>
                  <a:srgbClr val="000090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endParaRPr sz="1750" u="sng" dirty="0">
              <a:hlinkClick r:id="rId5"/>
            </a:endParaRPr>
          </a:p>
        </p:txBody>
      </p:sp>
      <p:pic>
        <p:nvPicPr>
          <p:cNvPr id="395" name="Screenshot 2022-10-21 at 15.23.49.png" descr="Screenshot 2022-10-21 at 15.23.49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39549" y="1109134"/>
            <a:ext cx="3336376" cy="2487355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396" name="IMG_1175.jpeg" descr="IMG_1175.jpe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2696" y="3740068"/>
            <a:ext cx="3550035" cy="2662527"/>
          </a:xfrm>
          <a:prstGeom prst="rect">
            <a:avLst/>
          </a:prstGeom>
          <a:ln w="50800">
            <a:solidFill>
              <a:srgbClr val="000000"/>
            </a:solidFill>
            <a:miter lim="400000"/>
          </a:ln>
          <a:effectLst>
            <a:outerShdw blurRad="215900" dist="149143" dir="5400000" rotWithShape="0">
              <a:srgbClr val="000000">
                <a:alpha val="64373"/>
              </a:srgbClr>
            </a:outerShdw>
          </a:effectLst>
        </p:spPr>
      </p:pic>
      <p:grpSp>
        <p:nvGrpSpPr>
          <p:cNvPr id="5" name="Rectangle">
            <a:extLst>
              <a:ext uri="{FF2B5EF4-FFF2-40B4-BE49-F238E27FC236}">
                <a16:creationId xmlns:a16="http://schemas.microsoft.com/office/drawing/2014/main" id="{519A4470-9BD0-2609-C681-19026790CE14}"/>
              </a:ext>
            </a:extLst>
          </p:cNvPr>
          <p:cNvGrpSpPr/>
          <p:nvPr/>
        </p:nvGrpSpPr>
        <p:grpSpPr>
          <a:xfrm rot="20842416">
            <a:off x="8564080" y="4060526"/>
            <a:ext cx="3478283" cy="913899"/>
            <a:chOff x="0" y="0"/>
            <a:chExt cx="6956563" cy="1827795"/>
          </a:xfrm>
          <a:solidFill>
            <a:schemeClr val="bg2">
              <a:lumMod val="90000"/>
            </a:schemeClr>
          </a:solidFill>
        </p:grpSpPr>
        <p:sp>
          <p:nvSpPr>
            <p:cNvPr id="6" name="Rectangle">
              <a:extLst>
                <a:ext uri="{FF2B5EF4-FFF2-40B4-BE49-F238E27FC236}">
                  <a16:creationId xmlns:a16="http://schemas.microsoft.com/office/drawing/2014/main" id="{7796BB89-369F-557E-C9CA-AEA13FD0F2BD}"/>
                </a:ext>
              </a:extLst>
            </p:cNvPr>
            <p:cNvSpPr/>
            <p:nvPr/>
          </p:nvSpPr>
          <p:spPr>
            <a:xfrm>
              <a:off x="215899" y="139700"/>
              <a:ext cx="6524765" cy="1268996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41275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600"/>
            </a:p>
          </p:txBody>
        </p:sp>
        <p:pic>
          <p:nvPicPr>
            <p:cNvPr id="7" name="Rectangle Rectangle" descr="Rectangle Rectangle">
              <a:extLst>
                <a:ext uri="{FF2B5EF4-FFF2-40B4-BE49-F238E27FC236}">
                  <a16:creationId xmlns:a16="http://schemas.microsoft.com/office/drawing/2014/main" id="{E770C279-DE7E-784A-114B-62596594ACC5}"/>
                </a:ext>
              </a:extLst>
            </p:cNvPr>
            <p:cNvPicPr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0" y="-1"/>
              <a:ext cx="6956564" cy="1827797"/>
            </a:xfrm>
            <a:prstGeom prst="rect">
              <a:avLst/>
            </a:prstGeom>
            <a:grpFill/>
            <a:effectLst/>
          </p:spPr>
        </p:pic>
      </p:grpSp>
      <p:sp>
        <p:nvSpPr>
          <p:cNvPr id="8" name="Focus of the talk is…">
            <a:extLst>
              <a:ext uri="{FF2B5EF4-FFF2-40B4-BE49-F238E27FC236}">
                <a16:creationId xmlns:a16="http://schemas.microsoft.com/office/drawing/2014/main" id="{F6BB3F7A-1893-5F55-5F58-323DD1B11240}"/>
              </a:ext>
            </a:extLst>
          </p:cNvPr>
          <p:cNvSpPr txBox="1"/>
          <p:nvPr/>
        </p:nvSpPr>
        <p:spPr>
          <a:xfrm rot="20842416">
            <a:off x="8821021" y="4203642"/>
            <a:ext cx="3003284" cy="4206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>
            <a:spAutoFit/>
          </a:bodyPr>
          <a:lstStyle/>
          <a:p>
            <a:pPr>
              <a:defRPr sz="4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2400" dirty="0"/>
              <a:t>Focus of </a:t>
            </a:r>
            <a:r>
              <a:rPr lang="en-US" sz="2400" dirty="0"/>
              <a:t>present talk</a:t>
            </a:r>
            <a:endParaRPr sz="2400" dirty="0"/>
          </a:p>
        </p:txBody>
      </p:sp>
      <p:pic>
        <p:nvPicPr>
          <p:cNvPr id="9" name="Picture 11" descr="infnlogo.gif">
            <a:extLst>
              <a:ext uri="{FF2B5EF4-FFF2-40B4-BE49-F238E27FC236}">
                <a16:creationId xmlns:a16="http://schemas.microsoft.com/office/drawing/2014/main" id="{2B85DD7E-B68A-99BF-DB30-5391DFA3EC56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736" y="191385"/>
            <a:ext cx="1207441" cy="768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CMS_logo.gif">
            <a:extLst>
              <a:ext uri="{FF2B5EF4-FFF2-40B4-BE49-F238E27FC236}">
                <a16:creationId xmlns:a16="http://schemas.microsoft.com/office/drawing/2014/main" id="{3C14B374-A316-5121-8FDF-0C886FAFFCB9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59264" y="198011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PC Upgrade Project">
            <a:extLst>
              <a:ext uri="{FF2B5EF4-FFF2-40B4-BE49-F238E27FC236}">
                <a16:creationId xmlns:a16="http://schemas.microsoft.com/office/drawing/2014/main" id="{8FB67A80-428E-AC78-7C1B-6A7D1C5C0660}"/>
              </a:ext>
            </a:extLst>
          </p:cNvPr>
          <p:cNvSpPr txBox="1"/>
          <p:nvPr/>
        </p:nvSpPr>
        <p:spPr>
          <a:xfrm>
            <a:off x="1933362" y="227089"/>
            <a:ext cx="8325277" cy="7284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algn="l" defTabSz="457200">
              <a:defRPr sz="7000">
                <a:solidFill>
                  <a:srgbClr val="000090"/>
                </a:solidFill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rPr lang="en-US" sz="4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CMS </a:t>
            </a:r>
            <a:r>
              <a:rPr sz="4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RPC Upgrade Project</a:t>
            </a:r>
          </a:p>
        </p:txBody>
      </p:sp>
    </p:spTree>
    <p:extLst>
      <p:ext uri="{BB962C8B-B14F-4D97-AF65-F5344CB8AC3E}">
        <p14:creationId xmlns:p14="http://schemas.microsoft.com/office/powerpoint/2010/main" val="666289888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379;p24">
            <a:extLst>
              <a:ext uri="{FF2B5EF4-FFF2-40B4-BE49-F238E27FC236}">
                <a16:creationId xmlns:a16="http://schemas.microsoft.com/office/drawing/2014/main" id="{1065FB8B-7619-280C-60C4-376BB9A0CC77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7994" y="411861"/>
            <a:ext cx="5712625" cy="387352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8;p16">
            <a:extLst>
              <a:ext uri="{FF2B5EF4-FFF2-40B4-BE49-F238E27FC236}">
                <a16:creationId xmlns:a16="http://schemas.microsoft.com/office/drawing/2014/main" id="{2D40A366-FF21-321D-3168-87AE34FD82A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3359687" y="6820267"/>
            <a:ext cx="864000" cy="478500"/>
          </a:xfrm>
          <a:prstGeom prst="bracketPair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13</a:t>
            </a:fld>
            <a:endParaRPr/>
          </a:p>
        </p:txBody>
      </p:sp>
      <p:sp>
        <p:nvSpPr>
          <p:cNvPr id="3" name="Google Shape;305;p21">
            <a:extLst>
              <a:ext uri="{FF2B5EF4-FFF2-40B4-BE49-F238E27FC236}">
                <a16:creationId xmlns:a16="http://schemas.microsoft.com/office/drawing/2014/main" id="{654738C1-1522-CEF4-07EF-765DD8E29E2A}"/>
              </a:ext>
            </a:extLst>
          </p:cNvPr>
          <p:cNvSpPr txBox="1">
            <a:spLocks/>
          </p:cNvSpPr>
          <p:nvPr/>
        </p:nvSpPr>
        <p:spPr>
          <a:xfrm>
            <a:off x="11206769" y="6461358"/>
            <a:ext cx="715583" cy="396304"/>
          </a:xfrm>
          <a:prstGeom prst="bracketPair">
            <a:avLst/>
          </a:prstGeom>
        </p:spPr>
        <p:txBody>
          <a:bodyPr spcFirstLastPara="1" vert="horz" wrap="square" lIns="0" tIns="0" rIns="0" bIns="0" rtlCol="0" anchor="ctr" anchorCtr="0">
            <a:noAutofit/>
          </a:bodyPr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00000"/>
              </a:buClr>
              <a:buSzPts val="1200"/>
            </a:pPr>
            <a:fld id="{00000000-1234-1234-1234-123412341234}" type="slidenum">
              <a:rPr lang="pt-BR" smtClean="0"/>
              <a:pPr algn="ctr">
                <a:buClr>
                  <a:srgbClr val="000000"/>
                </a:buClr>
                <a:buSzPts val="1200"/>
              </a:pPr>
              <a:t>13</a:t>
            </a:fld>
            <a:endParaRPr lang="pt-BR"/>
          </a:p>
        </p:txBody>
      </p:sp>
      <p:pic>
        <p:nvPicPr>
          <p:cNvPr id="2" name="Google Shape;378;p24">
            <a:extLst>
              <a:ext uri="{FF2B5EF4-FFF2-40B4-BE49-F238E27FC236}">
                <a16:creationId xmlns:a16="http://schemas.microsoft.com/office/drawing/2014/main" id="{384B427E-A944-CB83-7FE0-6F71E4903642}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34209" y="3814714"/>
            <a:ext cx="5206812" cy="278406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Google Shape;391;p24">
            <a:extLst>
              <a:ext uri="{FF2B5EF4-FFF2-40B4-BE49-F238E27FC236}">
                <a16:creationId xmlns:a16="http://schemas.microsoft.com/office/drawing/2014/main" id="{F55197B8-0B5E-002F-37C8-39FB488CB3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2970913"/>
              </p:ext>
            </p:extLst>
          </p:nvPr>
        </p:nvGraphicFramePr>
        <p:xfrm>
          <a:off x="6920510" y="686238"/>
          <a:ext cx="4893108" cy="3180546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5783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1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34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3394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75720" marR="75720" marT="75720" marB="75720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RPC</a:t>
                      </a:r>
                      <a:endParaRPr sz="1300" b="1"/>
                    </a:p>
                  </a:txBody>
                  <a:tcPr marL="75720" marR="75720" marT="75720" marB="75720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iRPC</a:t>
                      </a:r>
                      <a:endParaRPr sz="1300" b="1"/>
                    </a:p>
                  </a:txBody>
                  <a:tcPr marL="75720" marR="75720" marT="75720" marB="75720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D9E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394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HPL thickness (mm)</a:t>
                      </a:r>
                      <a:endParaRPr sz="1300" b="1"/>
                    </a:p>
                  </a:txBody>
                  <a:tcPr marL="75720" marR="75720" marT="75720" marB="75720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/>
                        <a:t>2 </a:t>
                      </a:r>
                      <a:endParaRPr sz="1300"/>
                    </a:p>
                  </a:txBody>
                  <a:tcPr marL="75720" marR="75720" marT="75720" marB="75720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/>
                        <a:t>1.4</a:t>
                      </a:r>
                      <a:endParaRPr sz="1300"/>
                    </a:p>
                  </a:txBody>
                  <a:tcPr marL="75720" marR="75720" marT="75720" marB="75720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3394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Number of gas gaps</a:t>
                      </a:r>
                      <a:endParaRPr sz="1300" b="1"/>
                    </a:p>
                  </a:txBody>
                  <a:tcPr marL="75720" marR="75720" marT="75720" marB="75720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/>
                        <a:t>2</a:t>
                      </a:r>
                      <a:endParaRPr sz="1300"/>
                    </a:p>
                  </a:txBody>
                  <a:tcPr marL="75720" marR="75720" marT="75720" marB="75720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/>
                        <a:t>2</a:t>
                      </a:r>
                      <a:endParaRPr sz="1300"/>
                    </a:p>
                  </a:txBody>
                  <a:tcPr marL="75720" marR="75720" marT="75720" marB="75720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3394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Gas gap thickness (mm)</a:t>
                      </a:r>
                      <a:endParaRPr sz="1300" b="1"/>
                    </a:p>
                  </a:txBody>
                  <a:tcPr marL="75720" marR="75720" marT="75720" marB="75720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dirty="0"/>
                        <a:t>2</a:t>
                      </a:r>
                      <a:endParaRPr sz="1300" dirty="0"/>
                    </a:p>
                  </a:txBody>
                  <a:tcPr marL="75720" marR="75720" marT="75720" marB="75720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/>
                        <a:t>1.4</a:t>
                      </a:r>
                      <a:endParaRPr sz="1300"/>
                    </a:p>
                  </a:txBody>
                  <a:tcPr marL="75720" marR="75720" marT="75720" marB="75720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3394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Resistivity (Ωcm)</a:t>
                      </a:r>
                      <a:endParaRPr sz="1300" b="1"/>
                    </a:p>
                  </a:txBody>
                  <a:tcPr marL="75720" marR="75720" marT="75720" marB="75720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dirty="0"/>
                        <a:t>1 - 6 </a:t>
                      </a:r>
                      <a:r>
                        <a:rPr lang="pt-BR" sz="1300" dirty="0" err="1"/>
                        <a:t>x</a:t>
                      </a:r>
                      <a:r>
                        <a:rPr lang="pt-BR" sz="1300" dirty="0"/>
                        <a:t> 10</a:t>
                      </a:r>
                      <a:r>
                        <a:rPr lang="pt-BR" sz="1300" baseline="30000" dirty="0"/>
                        <a:t>10</a:t>
                      </a:r>
                      <a:endParaRPr sz="1300" baseline="30000" dirty="0"/>
                    </a:p>
                  </a:txBody>
                  <a:tcPr marL="75720" marR="75720" marT="75720" marB="75720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/>
                        <a:t>0.9 - 3 x 10</a:t>
                      </a:r>
                      <a:r>
                        <a:rPr lang="pt-BR" sz="1300" baseline="30000"/>
                        <a:t>10</a:t>
                      </a:r>
                      <a:endParaRPr sz="1300" baseline="30000"/>
                    </a:p>
                  </a:txBody>
                  <a:tcPr marL="75720" marR="75720" marT="75720" marB="75720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3394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Charge threshold (fC)</a:t>
                      </a:r>
                      <a:endParaRPr sz="1300" b="1"/>
                    </a:p>
                  </a:txBody>
                  <a:tcPr marL="75720" marR="75720" marT="75720" marB="75720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dirty="0"/>
                        <a:t>150</a:t>
                      </a:r>
                      <a:endParaRPr sz="1300" dirty="0"/>
                    </a:p>
                  </a:txBody>
                  <a:tcPr marL="75720" marR="75720" marT="75720" marB="75720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/>
                        <a:t>30 - 40</a:t>
                      </a:r>
                      <a:endParaRPr sz="1300"/>
                    </a:p>
                  </a:txBody>
                  <a:tcPr marL="75720" marR="75720" marT="75720" marB="75720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3394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>
                          <a:solidFill>
                            <a:schemeClr val="dk2"/>
                          </a:solidFill>
                        </a:rPr>
                        <a:t>Space resolution in η (cm) </a:t>
                      </a:r>
                      <a:endParaRPr sz="1300" b="1">
                        <a:solidFill>
                          <a:schemeClr val="dk2"/>
                        </a:solidFill>
                      </a:endParaRPr>
                    </a:p>
                  </a:txBody>
                  <a:tcPr marL="75720" marR="75720" marT="75720" marB="75720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dirty="0"/>
                        <a:t>20 - 28</a:t>
                      </a:r>
                      <a:endParaRPr sz="1300" dirty="0"/>
                    </a:p>
                  </a:txBody>
                  <a:tcPr marL="75720" marR="75720" marT="75720" marB="75720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/>
                        <a:t>1.5</a:t>
                      </a:r>
                      <a:endParaRPr sz="1300"/>
                    </a:p>
                  </a:txBody>
                  <a:tcPr marL="75720" marR="75720" marT="75720" marB="75720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3394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Space resolution in </a:t>
                      </a:r>
                      <a:r>
                        <a:rPr lang="pt-BR" sz="1300" b="1">
                          <a:solidFill>
                            <a:srgbClr val="201E1E"/>
                          </a:solidFill>
                        </a:rPr>
                        <a:t>φ</a:t>
                      </a:r>
                      <a:r>
                        <a:rPr lang="pt-BR" sz="1300" b="1"/>
                        <a:t> (cm)</a:t>
                      </a:r>
                      <a:endParaRPr sz="1300" b="1"/>
                    </a:p>
                  </a:txBody>
                  <a:tcPr marL="75720" marR="75720" marT="75720" marB="75720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/>
                        <a:t>0.8 - 1.9</a:t>
                      </a:r>
                      <a:endParaRPr sz="1300"/>
                    </a:p>
                  </a:txBody>
                  <a:tcPr marL="75720" marR="75720" marT="75720" marB="75720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/>
                        <a:t>0.3 - 0.6</a:t>
                      </a:r>
                      <a:endParaRPr sz="1300"/>
                    </a:p>
                  </a:txBody>
                  <a:tcPr marL="75720" marR="75720" marT="75720" marB="75720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3394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Intrinsic timing resolution (ns)</a:t>
                      </a:r>
                      <a:endParaRPr sz="1300" b="1"/>
                    </a:p>
                  </a:txBody>
                  <a:tcPr marL="75720" marR="75720" marT="75720" marB="75720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/>
                        <a:t>1.5</a:t>
                      </a:r>
                      <a:endParaRPr sz="1300"/>
                    </a:p>
                  </a:txBody>
                  <a:tcPr marL="75720" marR="75720" marT="75720" marB="75720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dirty="0"/>
                        <a:t>0.5</a:t>
                      </a:r>
                      <a:endParaRPr sz="1300" dirty="0"/>
                    </a:p>
                  </a:txBody>
                  <a:tcPr marL="75720" marR="75720" marT="75720" marB="75720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" name="Google Shape;394;p24">
            <a:extLst>
              <a:ext uri="{FF2B5EF4-FFF2-40B4-BE49-F238E27FC236}">
                <a16:creationId xmlns:a16="http://schemas.microsoft.com/office/drawing/2014/main" id="{756EE718-0941-37FD-9AD4-856DB9D4E61E}"/>
              </a:ext>
            </a:extLst>
          </p:cNvPr>
          <p:cNvSpPr/>
          <p:nvPr/>
        </p:nvSpPr>
        <p:spPr>
          <a:xfrm>
            <a:off x="4325466" y="3637608"/>
            <a:ext cx="1770571" cy="524761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5720" tIns="75720" rIns="75720" bIns="75720" anchor="ctr" anchorCtr="0">
            <a:noAutofit/>
          </a:bodyPr>
          <a:lstStyle/>
          <a:p>
            <a:pPr algn="ctr"/>
            <a:endParaRPr sz="149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" name="Google Shape;147;p16">
            <a:extLst>
              <a:ext uri="{FF2B5EF4-FFF2-40B4-BE49-F238E27FC236}">
                <a16:creationId xmlns:a16="http://schemas.microsoft.com/office/drawing/2014/main" id="{9FC34C30-C836-9B9F-152A-B61FFCBF41D5}"/>
              </a:ext>
            </a:extLst>
          </p:cNvPr>
          <p:cNvSpPr txBox="1"/>
          <p:nvPr/>
        </p:nvSpPr>
        <p:spPr>
          <a:xfrm>
            <a:off x="1232623" y="-121013"/>
            <a:ext cx="12559064" cy="87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800" tIns="54375" rIns="108800" bIns="54375" anchor="t" anchorCtr="0">
            <a:spAutoFit/>
          </a:bodyPr>
          <a:lstStyle/>
          <a:p>
            <a:pPr>
              <a:lnSpc>
                <a:spcPct val="112500"/>
              </a:lnSpc>
            </a:pP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iRPC: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improved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Resistive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Plate Chambers</a:t>
            </a:r>
          </a:p>
        </p:txBody>
      </p:sp>
      <p:sp>
        <p:nvSpPr>
          <p:cNvPr id="6" name="Google Shape;390;p24">
            <a:extLst>
              <a:ext uri="{FF2B5EF4-FFF2-40B4-BE49-F238E27FC236}">
                <a16:creationId xmlns:a16="http://schemas.microsoft.com/office/drawing/2014/main" id="{2428B1B8-A209-8A95-AC23-D6D8695D478B}"/>
              </a:ext>
            </a:extLst>
          </p:cNvPr>
          <p:cNvSpPr txBox="1"/>
          <p:nvPr/>
        </p:nvSpPr>
        <p:spPr>
          <a:xfrm>
            <a:off x="261102" y="3924744"/>
            <a:ext cx="7426408" cy="2446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marL="378653" indent="-294508">
              <a:buClr>
                <a:srgbClr val="0D0D0D"/>
              </a:buClr>
              <a:buSzPts val="2000"/>
              <a:buFont typeface="Lato"/>
              <a:buChar char="●"/>
            </a:pPr>
            <a:r>
              <a:rPr lang="pt-BR" sz="1656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+ 72 </a:t>
            </a:r>
            <a:r>
              <a:rPr lang="pt-BR" sz="1656" dirty="0" err="1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chambers</a:t>
            </a:r>
            <a:r>
              <a:rPr lang="pt-BR" sz="1656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 in RE3/1 </a:t>
            </a:r>
            <a:r>
              <a:rPr lang="pt-BR" sz="1656" dirty="0" err="1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and</a:t>
            </a:r>
            <a:r>
              <a:rPr lang="pt-BR" sz="1656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 RE4/1 </a:t>
            </a:r>
            <a:r>
              <a:rPr lang="pt-BR" sz="1656" dirty="0" err="1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positions</a:t>
            </a:r>
            <a:r>
              <a:rPr lang="pt-BR" sz="1656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656" dirty="0">
              <a:solidFill>
                <a:srgbClr val="0D0D0D"/>
              </a:solidFill>
              <a:latin typeface="Lato"/>
              <a:ea typeface="Lato"/>
              <a:cs typeface="Lato"/>
              <a:sym typeface="Lato"/>
            </a:endParaRPr>
          </a:p>
          <a:p>
            <a:pPr marL="378653"/>
            <a:r>
              <a:rPr lang="pt-BR" sz="1656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656" dirty="0">
              <a:solidFill>
                <a:srgbClr val="0D0D0D"/>
              </a:solidFill>
              <a:latin typeface="Lato"/>
              <a:ea typeface="Lato"/>
              <a:cs typeface="Lato"/>
              <a:sym typeface="Lato"/>
            </a:endParaRPr>
          </a:p>
          <a:p>
            <a:pPr marL="757306" lvl="1" indent="-294508">
              <a:buClr>
                <a:srgbClr val="0D0D0D"/>
              </a:buClr>
              <a:buSzPts val="2000"/>
              <a:buFont typeface="Lato"/>
              <a:buChar char="○"/>
            </a:pPr>
            <a:r>
              <a:rPr lang="pt-BR" sz="1656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20 </a:t>
            </a:r>
            <a:r>
              <a:rPr lang="pt-BR" sz="1656" baseline="30000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o</a:t>
            </a:r>
            <a:r>
              <a:rPr lang="pt-BR" sz="1656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656" dirty="0" err="1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coverage</a:t>
            </a:r>
            <a:r>
              <a:rPr lang="pt-BR" sz="1656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 in 𝞍 per </a:t>
            </a:r>
            <a:r>
              <a:rPr lang="pt-BR" sz="1656" dirty="0" err="1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chamber</a:t>
            </a:r>
            <a:r>
              <a:rPr lang="pt-BR" sz="1656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656" dirty="0">
              <a:solidFill>
                <a:srgbClr val="0D0D0D"/>
              </a:solidFill>
              <a:latin typeface="Lato"/>
              <a:ea typeface="Lato"/>
              <a:cs typeface="Lato"/>
              <a:sym typeface="Lato"/>
            </a:endParaRPr>
          </a:p>
          <a:p>
            <a:pPr marL="757306" lvl="1" indent="-294508">
              <a:buClr>
                <a:srgbClr val="0D0D0D"/>
              </a:buClr>
              <a:buSzPts val="2000"/>
              <a:buFont typeface="Lato"/>
              <a:buChar char="○"/>
            </a:pPr>
            <a:r>
              <a:rPr lang="pt-BR" sz="1656" dirty="0" err="1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Variable</a:t>
            </a:r>
            <a:r>
              <a:rPr lang="pt-BR" sz="1656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 strip </a:t>
            </a:r>
            <a:r>
              <a:rPr lang="pt-BR" sz="1656" dirty="0" err="1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width</a:t>
            </a:r>
            <a:r>
              <a:rPr lang="pt-BR" sz="1656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656" dirty="0" err="1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from</a:t>
            </a:r>
            <a:r>
              <a:rPr lang="pt-BR" sz="1656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 0.6 cm </a:t>
            </a:r>
            <a:r>
              <a:rPr lang="pt-BR" sz="1656" dirty="0" err="1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to</a:t>
            </a:r>
            <a:r>
              <a:rPr lang="pt-BR" sz="1656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 1.23 cm</a:t>
            </a:r>
            <a:endParaRPr sz="1656" dirty="0">
              <a:solidFill>
                <a:srgbClr val="0D0D0D"/>
              </a:solidFill>
              <a:latin typeface="Lato"/>
              <a:ea typeface="Lato"/>
              <a:cs typeface="Lato"/>
              <a:sym typeface="Lato"/>
            </a:endParaRPr>
          </a:p>
          <a:p>
            <a:pPr marL="757306" lvl="1" indent="-294508">
              <a:buClr>
                <a:srgbClr val="0D0D0D"/>
              </a:buClr>
              <a:buSzPts val="2000"/>
              <a:buFont typeface="Lato"/>
              <a:buChar char="○"/>
            </a:pPr>
            <a:r>
              <a:rPr lang="pt-BR" sz="1656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trapezoidal </a:t>
            </a:r>
            <a:r>
              <a:rPr lang="pt-BR" sz="1656" dirty="0" err="1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geometry</a:t>
            </a:r>
            <a:r>
              <a:rPr lang="pt-BR" sz="1656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 ~1.2 </a:t>
            </a:r>
            <a:r>
              <a:rPr lang="pt-BR" sz="1656" dirty="0" err="1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x</a:t>
            </a:r>
            <a:r>
              <a:rPr lang="pt-BR" sz="1656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 1.6(3) m</a:t>
            </a:r>
            <a:r>
              <a:rPr lang="pt-BR" sz="1656" baseline="30000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2 </a:t>
            </a:r>
            <a:r>
              <a:rPr lang="pt-BR" sz="1656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for RE 3(4)/1</a:t>
            </a:r>
            <a:endParaRPr sz="1656" dirty="0">
              <a:solidFill>
                <a:srgbClr val="0D0D0D"/>
              </a:solidFill>
              <a:latin typeface="Lato"/>
              <a:ea typeface="Lato"/>
              <a:cs typeface="Lato"/>
              <a:sym typeface="Lato"/>
            </a:endParaRPr>
          </a:p>
          <a:p>
            <a:pPr marL="757306"/>
            <a:endParaRPr sz="1656" dirty="0">
              <a:solidFill>
                <a:srgbClr val="0D0D0D"/>
              </a:solidFill>
              <a:latin typeface="Lato"/>
              <a:ea typeface="Lato"/>
              <a:cs typeface="Lato"/>
              <a:sym typeface="Lato"/>
            </a:endParaRPr>
          </a:p>
          <a:p>
            <a:pPr marL="378653" indent="-294508">
              <a:buClr>
                <a:srgbClr val="0D0D0D"/>
              </a:buClr>
              <a:buSzPts val="2000"/>
              <a:buFont typeface="Lato"/>
              <a:buChar char="●"/>
            </a:pPr>
            <a:r>
              <a:rPr lang="pt-BR" sz="1656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Double </a:t>
            </a:r>
            <a:r>
              <a:rPr lang="pt-BR" sz="1656" dirty="0" err="1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readout</a:t>
            </a:r>
            <a:r>
              <a:rPr lang="pt-BR" sz="1656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 in </a:t>
            </a:r>
            <a:r>
              <a:rPr lang="pt-BR" sz="1656" dirty="0" err="1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the</a:t>
            </a:r>
            <a:r>
              <a:rPr lang="pt-BR" sz="1656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 strips high </a:t>
            </a:r>
            <a:r>
              <a:rPr lang="pt-BR" sz="1656" dirty="0" err="1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and</a:t>
            </a:r>
            <a:r>
              <a:rPr lang="pt-BR" sz="1656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656" dirty="0" err="1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low</a:t>
            </a:r>
            <a:r>
              <a:rPr lang="pt-BR" sz="1656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656" dirty="0" err="1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radius</a:t>
            </a:r>
            <a:endParaRPr sz="1656" dirty="0">
              <a:solidFill>
                <a:srgbClr val="0D0D0D"/>
              </a:solidFill>
              <a:latin typeface="Lato"/>
              <a:ea typeface="Lato"/>
              <a:cs typeface="Lato"/>
              <a:sym typeface="Lato"/>
            </a:endParaRPr>
          </a:p>
          <a:p>
            <a:pPr marL="378653"/>
            <a:endParaRPr sz="1656" dirty="0">
              <a:solidFill>
                <a:srgbClr val="0D0D0D"/>
              </a:solidFill>
              <a:latin typeface="Lato"/>
              <a:ea typeface="Lato"/>
              <a:cs typeface="Lato"/>
              <a:sym typeface="Lato"/>
            </a:endParaRPr>
          </a:p>
          <a:p>
            <a:pPr marL="378653" indent="-294508">
              <a:buClr>
                <a:srgbClr val="0D0D0D"/>
              </a:buClr>
              <a:buSzPts val="2000"/>
              <a:buFont typeface="Lato"/>
              <a:buChar char="●"/>
            </a:pPr>
            <a:r>
              <a:rPr lang="pt-BR" sz="1656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Charge </a:t>
            </a:r>
            <a:r>
              <a:rPr lang="pt-BR" sz="1656" dirty="0" err="1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threshold</a:t>
            </a:r>
            <a:r>
              <a:rPr lang="pt-BR" sz="1656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656" dirty="0" err="1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between</a:t>
            </a:r>
            <a:r>
              <a:rPr lang="pt-BR" sz="1656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 30 </a:t>
            </a:r>
            <a:r>
              <a:rPr lang="pt-BR" sz="1656" dirty="0" err="1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and</a:t>
            </a:r>
            <a:r>
              <a:rPr lang="pt-BR" sz="1656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 40 </a:t>
            </a:r>
            <a:r>
              <a:rPr lang="pt-BR" sz="1656" dirty="0" err="1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fC</a:t>
            </a:r>
            <a:r>
              <a:rPr lang="pt-BR" sz="1656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656" dirty="0">
              <a:solidFill>
                <a:srgbClr val="0D0D0D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815BAE6-8330-CEDB-1DF7-12BECE372212}"/>
              </a:ext>
            </a:extLst>
          </p:cNvPr>
          <p:cNvSpPr txBox="1"/>
          <p:nvPr/>
        </p:nvSpPr>
        <p:spPr>
          <a:xfrm>
            <a:off x="5324540" y="6469886"/>
            <a:ext cx="55409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800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FEB </a:t>
            </a:r>
            <a:r>
              <a:rPr lang="pt-BR" sz="1800" dirty="0" err="1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positioned</a:t>
            </a:r>
            <a:r>
              <a:rPr lang="pt-BR" sz="1800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800" dirty="0" err="1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external</a:t>
            </a:r>
            <a:r>
              <a:rPr lang="pt-BR" sz="1800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800" dirty="0" err="1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and</a:t>
            </a:r>
            <a:r>
              <a:rPr lang="pt-BR" sz="1800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 @ HR (</a:t>
            </a:r>
            <a:r>
              <a:rPr lang="pt-BR" sz="1800" dirty="0" err="1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lowest</a:t>
            </a:r>
            <a:r>
              <a:rPr lang="pt-BR" sz="1800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dose </a:t>
            </a:r>
            <a:r>
              <a:rPr lang="pt-BR" dirty="0" err="1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region</a:t>
            </a:r>
            <a:r>
              <a:rPr lang="pt-BR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)</a:t>
            </a:r>
            <a:endParaRPr lang="it-IT" dirty="0"/>
          </a:p>
        </p:txBody>
      </p:sp>
      <p:sp>
        <p:nvSpPr>
          <p:cNvPr id="11" name="Freccia destra 10">
            <a:extLst>
              <a:ext uri="{FF2B5EF4-FFF2-40B4-BE49-F238E27FC236}">
                <a16:creationId xmlns:a16="http://schemas.microsoft.com/office/drawing/2014/main" id="{9194956A-EE86-DB02-BDF8-2438F767326B}"/>
              </a:ext>
            </a:extLst>
          </p:cNvPr>
          <p:cNvSpPr/>
          <p:nvPr/>
        </p:nvSpPr>
        <p:spPr>
          <a:xfrm>
            <a:off x="5011209" y="6561774"/>
            <a:ext cx="254287" cy="18555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F67E8425-A7B0-FB34-E1AA-93395616F0E8}"/>
              </a:ext>
            </a:extLst>
          </p:cNvPr>
          <p:cNvSpPr txBox="1"/>
          <p:nvPr/>
        </p:nvSpPr>
        <p:spPr>
          <a:xfrm>
            <a:off x="1326480" y="6445286"/>
            <a:ext cx="37391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800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Strip PCB </a:t>
            </a:r>
            <a:r>
              <a:rPr lang="pt-BR" sz="1800" dirty="0" err="1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allow</a:t>
            </a:r>
            <a:r>
              <a:rPr lang="pt-BR" sz="1800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800" dirty="0" err="1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Return</a:t>
            </a:r>
            <a:r>
              <a:rPr lang="pt-BR" sz="1800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800" dirty="0" err="1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line</a:t>
            </a:r>
            <a:r>
              <a:rPr lang="pt-BR" sz="1800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800" dirty="0" err="1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concept</a:t>
            </a:r>
            <a:r>
              <a:rPr lang="pt-BR" sz="1800" dirty="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437740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47;p16">
            <a:extLst>
              <a:ext uri="{FF2B5EF4-FFF2-40B4-BE49-F238E27FC236}">
                <a16:creationId xmlns:a16="http://schemas.microsoft.com/office/drawing/2014/main" id="{9FC34C30-C836-9B9F-152A-B61FFCBF41D5}"/>
              </a:ext>
            </a:extLst>
          </p:cNvPr>
          <p:cNvSpPr txBox="1"/>
          <p:nvPr/>
        </p:nvSpPr>
        <p:spPr>
          <a:xfrm>
            <a:off x="1138503" y="21265"/>
            <a:ext cx="9627154" cy="87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800" tIns="54375" rIns="108800" bIns="54375" anchor="t" anchorCtr="0">
            <a:spAutoFit/>
          </a:bodyPr>
          <a:lstStyle/>
          <a:p>
            <a:pPr>
              <a:lnSpc>
                <a:spcPct val="112500"/>
              </a:lnSpc>
            </a:pP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iRPC Front-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end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electronics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(FEB)</a:t>
            </a:r>
          </a:p>
        </p:txBody>
      </p:sp>
      <p:sp>
        <p:nvSpPr>
          <p:cNvPr id="14" name="Google Shape;148;p16">
            <a:extLst>
              <a:ext uri="{FF2B5EF4-FFF2-40B4-BE49-F238E27FC236}">
                <a16:creationId xmlns:a16="http://schemas.microsoft.com/office/drawing/2014/main" id="{2D40A366-FF21-321D-3168-87AE34FD82A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3359687" y="6820267"/>
            <a:ext cx="864000" cy="478500"/>
          </a:xfrm>
          <a:prstGeom prst="bracketPair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14</a:t>
            </a:fld>
            <a:endParaRPr/>
          </a:p>
        </p:txBody>
      </p:sp>
      <p:sp>
        <p:nvSpPr>
          <p:cNvPr id="3" name="Google Shape;305;p21">
            <a:extLst>
              <a:ext uri="{FF2B5EF4-FFF2-40B4-BE49-F238E27FC236}">
                <a16:creationId xmlns:a16="http://schemas.microsoft.com/office/drawing/2014/main" id="{654738C1-1522-CEF4-07EF-765DD8E29E2A}"/>
              </a:ext>
            </a:extLst>
          </p:cNvPr>
          <p:cNvSpPr txBox="1">
            <a:spLocks/>
          </p:cNvSpPr>
          <p:nvPr/>
        </p:nvSpPr>
        <p:spPr>
          <a:xfrm>
            <a:off x="11206769" y="6461358"/>
            <a:ext cx="715583" cy="396304"/>
          </a:xfrm>
          <a:prstGeom prst="bracketPair">
            <a:avLst/>
          </a:prstGeom>
        </p:spPr>
        <p:txBody>
          <a:bodyPr spcFirstLastPara="1" vert="horz" wrap="square" lIns="0" tIns="0" rIns="0" bIns="0" rtlCol="0" anchor="ctr" anchorCtr="0">
            <a:noAutofit/>
          </a:bodyPr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00000"/>
              </a:buClr>
              <a:buSzPts val="1200"/>
            </a:pPr>
            <a:fld id="{00000000-1234-1234-1234-123412341234}" type="slidenum">
              <a:rPr lang="pt-BR" smtClean="0"/>
              <a:pPr algn="ctr">
                <a:buClr>
                  <a:srgbClr val="000000"/>
                </a:buClr>
                <a:buSzPts val="1200"/>
              </a:pPr>
              <a:t>14</a:t>
            </a:fld>
            <a:endParaRPr lang="pt-BR"/>
          </a:p>
        </p:txBody>
      </p:sp>
      <p:pic>
        <p:nvPicPr>
          <p:cNvPr id="2" name="Google Shape;413;p25">
            <a:extLst>
              <a:ext uri="{FF2B5EF4-FFF2-40B4-BE49-F238E27FC236}">
                <a16:creationId xmlns:a16="http://schemas.microsoft.com/office/drawing/2014/main" id="{94D8C699-449D-551A-4A1C-81BDBFF33C09}"/>
              </a:ext>
            </a:extLst>
          </p:cNvPr>
          <p:cNvPicPr preferRelativeResize="0"/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9870" y="403385"/>
            <a:ext cx="2881153" cy="2801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399;p25">
            <a:extLst>
              <a:ext uri="{FF2B5EF4-FFF2-40B4-BE49-F238E27FC236}">
                <a16:creationId xmlns:a16="http://schemas.microsoft.com/office/drawing/2014/main" id="{BA767B4D-264A-7B3C-2FEB-CD3111F19E68}"/>
              </a:ext>
            </a:extLst>
          </p:cNvPr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1157" y="1025580"/>
            <a:ext cx="5131820" cy="2212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410;p25">
            <a:extLst>
              <a:ext uri="{FF2B5EF4-FFF2-40B4-BE49-F238E27FC236}">
                <a16:creationId xmlns:a16="http://schemas.microsoft.com/office/drawing/2014/main" id="{CB859591-212A-E6BB-C5CF-73B20A409536}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399997">
            <a:off x="-114649" y="1800377"/>
            <a:ext cx="4490800" cy="240121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11;p25">
            <a:extLst>
              <a:ext uri="{FF2B5EF4-FFF2-40B4-BE49-F238E27FC236}">
                <a16:creationId xmlns:a16="http://schemas.microsoft.com/office/drawing/2014/main" id="{880323F2-2420-A13A-7AC8-C40682E39D9C}"/>
              </a:ext>
            </a:extLst>
          </p:cNvPr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3523" y="5246386"/>
            <a:ext cx="1023722" cy="1027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12;p25">
            <a:extLst>
              <a:ext uri="{FF2B5EF4-FFF2-40B4-BE49-F238E27FC236}">
                <a16:creationId xmlns:a16="http://schemas.microsoft.com/office/drawing/2014/main" id="{D8CDA44B-D609-39A0-51A3-6068A63A7CA3}"/>
              </a:ext>
            </a:extLst>
          </p:cNvPr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234" y="5246386"/>
            <a:ext cx="1023722" cy="102761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Google Shape;414;p25">
            <a:extLst>
              <a:ext uri="{FF2B5EF4-FFF2-40B4-BE49-F238E27FC236}">
                <a16:creationId xmlns:a16="http://schemas.microsoft.com/office/drawing/2014/main" id="{275A9FFB-A08D-6591-D2D6-6BC1A80341B2}"/>
              </a:ext>
            </a:extLst>
          </p:cNvPr>
          <p:cNvCxnSpPr/>
          <p:nvPr/>
        </p:nvCxnSpPr>
        <p:spPr>
          <a:xfrm flipH="1">
            <a:off x="1107277" y="4772560"/>
            <a:ext cx="315055" cy="48202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0" name="Google Shape;415;p25">
            <a:extLst>
              <a:ext uri="{FF2B5EF4-FFF2-40B4-BE49-F238E27FC236}">
                <a16:creationId xmlns:a16="http://schemas.microsoft.com/office/drawing/2014/main" id="{B1E70ADB-F37F-CC07-8473-8CFD803C8743}"/>
              </a:ext>
            </a:extLst>
          </p:cNvPr>
          <p:cNvCxnSpPr>
            <a:endCxn id="8" idx="0"/>
          </p:cNvCxnSpPr>
          <p:nvPr/>
        </p:nvCxnSpPr>
        <p:spPr>
          <a:xfrm flipH="1">
            <a:off x="1383095" y="4800389"/>
            <a:ext cx="215420" cy="44599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1" name="Google Shape;416;p25">
            <a:extLst>
              <a:ext uri="{FF2B5EF4-FFF2-40B4-BE49-F238E27FC236}">
                <a16:creationId xmlns:a16="http://schemas.microsoft.com/office/drawing/2014/main" id="{E363A7C9-BF7C-7FF8-77D5-7F76DFEEF019}"/>
              </a:ext>
            </a:extLst>
          </p:cNvPr>
          <p:cNvCxnSpPr/>
          <p:nvPr/>
        </p:nvCxnSpPr>
        <p:spPr>
          <a:xfrm flipH="1">
            <a:off x="1681876" y="4767343"/>
            <a:ext cx="89199" cy="49643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2" name="Google Shape;417;p25">
            <a:extLst>
              <a:ext uri="{FF2B5EF4-FFF2-40B4-BE49-F238E27FC236}">
                <a16:creationId xmlns:a16="http://schemas.microsoft.com/office/drawing/2014/main" id="{54E44A2D-4D0B-588B-FF50-A7C13F752570}"/>
              </a:ext>
            </a:extLst>
          </p:cNvPr>
          <p:cNvCxnSpPr/>
          <p:nvPr/>
        </p:nvCxnSpPr>
        <p:spPr>
          <a:xfrm flipH="1">
            <a:off x="2321242" y="4800389"/>
            <a:ext cx="7702" cy="426368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5" name="Google Shape;418;p25">
            <a:extLst>
              <a:ext uri="{FF2B5EF4-FFF2-40B4-BE49-F238E27FC236}">
                <a16:creationId xmlns:a16="http://schemas.microsoft.com/office/drawing/2014/main" id="{2EAFFEFC-8689-AA60-2B5C-7A28CC5211CD}"/>
              </a:ext>
            </a:extLst>
          </p:cNvPr>
          <p:cNvCxnSpPr>
            <a:endCxn id="7" idx="0"/>
          </p:cNvCxnSpPr>
          <p:nvPr/>
        </p:nvCxnSpPr>
        <p:spPr>
          <a:xfrm>
            <a:off x="2510841" y="4800389"/>
            <a:ext cx="114543" cy="44599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6" name="Google Shape;419;p25">
            <a:extLst>
              <a:ext uri="{FF2B5EF4-FFF2-40B4-BE49-F238E27FC236}">
                <a16:creationId xmlns:a16="http://schemas.microsoft.com/office/drawing/2014/main" id="{3504FBC5-78EF-D10B-EAB2-8B15C6F2C750}"/>
              </a:ext>
            </a:extLst>
          </p:cNvPr>
          <p:cNvCxnSpPr/>
          <p:nvPr/>
        </p:nvCxnSpPr>
        <p:spPr>
          <a:xfrm>
            <a:off x="2701932" y="4790575"/>
            <a:ext cx="184610" cy="436058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7" name="Google Shape;420;p25">
            <a:extLst>
              <a:ext uri="{FF2B5EF4-FFF2-40B4-BE49-F238E27FC236}">
                <a16:creationId xmlns:a16="http://schemas.microsoft.com/office/drawing/2014/main" id="{47B04348-3257-9C53-2F67-B7C5F8E6B08E}"/>
              </a:ext>
            </a:extLst>
          </p:cNvPr>
          <p:cNvCxnSpPr>
            <a:stCxn id="8" idx="2"/>
          </p:cNvCxnSpPr>
          <p:nvPr/>
        </p:nvCxnSpPr>
        <p:spPr>
          <a:xfrm rot="-5400000" flipH="1">
            <a:off x="2074701" y="5582395"/>
            <a:ext cx="527991" cy="1911202"/>
          </a:xfrm>
          <a:prstGeom prst="bentConnector2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8" name="Google Shape;421;p25">
            <a:extLst>
              <a:ext uri="{FF2B5EF4-FFF2-40B4-BE49-F238E27FC236}">
                <a16:creationId xmlns:a16="http://schemas.microsoft.com/office/drawing/2014/main" id="{63C1B9D7-0ACA-76BF-55FB-A3AE6F38E588}"/>
              </a:ext>
            </a:extLst>
          </p:cNvPr>
          <p:cNvCxnSpPr/>
          <p:nvPr/>
        </p:nvCxnSpPr>
        <p:spPr>
          <a:xfrm>
            <a:off x="2625385" y="6230643"/>
            <a:ext cx="668871" cy="360028"/>
          </a:xfrm>
          <a:prstGeom prst="bentConnector3">
            <a:avLst>
              <a:gd name="adj1" fmla="val 1635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grpSp>
        <p:nvGrpSpPr>
          <p:cNvPr id="19" name="Google Shape;422;p25">
            <a:extLst>
              <a:ext uri="{FF2B5EF4-FFF2-40B4-BE49-F238E27FC236}">
                <a16:creationId xmlns:a16="http://schemas.microsoft.com/office/drawing/2014/main" id="{D49A6691-83CC-1A86-532B-1A8483274559}"/>
              </a:ext>
            </a:extLst>
          </p:cNvPr>
          <p:cNvGrpSpPr/>
          <p:nvPr/>
        </p:nvGrpSpPr>
        <p:grpSpPr>
          <a:xfrm>
            <a:off x="2569956" y="2575229"/>
            <a:ext cx="1655779" cy="2125877"/>
            <a:chOff x="3681250" y="3117300"/>
            <a:chExt cx="1999200" cy="2566800"/>
          </a:xfrm>
        </p:grpSpPr>
        <p:cxnSp>
          <p:nvCxnSpPr>
            <p:cNvPr id="20" name="Google Shape;423;p25">
              <a:extLst>
                <a:ext uri="{FF2B5EF4-FFF2-40B4-BE49-F238E27FC236}">
                  <a16:creationId xmlns:a16="http://schemas.microsoft.com/office/drawing/2014/main" id="{EECD3990-4742-A222-2BE9-754C96C09151}"/>
                </a:ext>
              </a:extLst>
            </p:cNvPr>
            <p:cNvCxnSpPr/>
            <p:nvPr/>
          </p:nvCxnSpPr>
          <p:spPr>
            <a:xfrm rot="10800000" flipH="1">
              <a:off x="3681250" y="3117300"/>
              <a:ext cx="1999200" cy="2566800"/>
            </a:xfrm>
            <a:prstGeom prst="straightConnector1">
              <a:avLst/>
            </a:prstGeom>
            <a:noFill/>
            <a:ln w="19050" cap="flat" cmpd="sng">
              <a:solidFill>
                <a:srgbClr val="1155CC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21" name="Google Shape;424;p25">
              <a:extLst>
                <a:ext uri="{FF2B5EF4-FFF2-40B4-BE49-F238E27FC236}">
                  <a16:creationId xmlns:a16="http://schemas.microsoft.com/office/drawing/2014/main" id="{C58A02A5-BD7C-903D-827D-5F7013B3DFDC}"/>
                </a:ext>
              </a:extLst>
            </p:cNvPr>
            <p:cNvSpPr txBox="1"/>
            <p:nvPr/>
          </p:nvSpPr>
          <p:spPr>
            <a:xfrm rot="18469221">
              <a:off x="4128576" y="4187883"/>
              <a:ext cx="1661772" cy="430828"/>
            </a:xfrm>
            <a:prstGeom prst="rect">
              <a:avLst/>
            </a:prstGeom>
            <a:noFill/>
            <a:ln w="9525" cap="flat" cmpd="sng">
              <a:solidFill>
                <a:srgbClr val="2626E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75720" tIns="75720" rIns="75720" bIns="75720" anchor="t" anchorCtr="0">
              <a:spAutoFit/>
            </a:bodyPr>
            <a:lstStyle/>
            <a:p>
              <a:pPr algn="ctr"/>
              <a:r>
                <a:rPr lang="pt-BR" sz="1325" b="1" dirty="0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HR Direct </a:t>
              </a:r>
              <a:r>
                <a:rPr lang="pt-BR" sz="1325" b="1" dirty="0" err="1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signal</a:t>
              </a:r>
              <a:endParaRPr sz="1325" b="1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22" name="Google Shape;425;p25">
            <a:extLst>
              <a:ext uri="{FF2B5EF4-FFF2-40B4-BE49-F238E27FC236}">
                <a16:creationId xmlns:a16="http://schemas.microsoft.com/office/drawing/2014/main" id="{30BE466C-C1E3-6846-7A5E-CB11964AF264}"/>
              </a:ext>
            </a:extLst>
          </p:cNvPr>
          <p:cNvGrpSpPr/>
          <p:nvPr/>
        </p:nvGrpSpPr>
        <p:grpSpPr>
          <a:xfrm>
            <a:off x="2130748" y="755585"/>
            <a:ext cx="5131822" cy="1593911"/>
            <a:chOff x="3182697" y="912299"/>
            <a:chExt cx="6196200" cy="1924500"/>
          </a:xfrm>
        </p:grpSpPr>
        <p:cxnSp>
          <p:nvCxnSpPr>
            <p:cNvPr id="23" name="Google Shape;426;p25">
              <a:extLst>
                <a:ext uri="{FF2B5EF4-FFF2-40B4-BE49-F238E27FC236}">
                  <a16:creationId xmlns:a16="http://schemas.microsoft.com/office/drawing/2014/main" id="{AABCBD3C-1860-0E47-05AA-A9301D0E6109}"/>
                </a:ext>
              </a:extLst>
            </p:cNvPr>
            <p:cNvCxnSpPr/>
            <p:nvPr/>
          </p:nvCxnSpPr>
          <p:spPr>
            <a:xfrm>
              <a:off x="3182697" y="912299"/>
              <a:ext cx="6196200" cy="1924500"/>
            </a:xfrm>
            <a:prstGeom prst="bentConnector3">
              <a:avLst>
                <a:gd name="adj1" fmla="val 70717"/>
              </a:avLst>
            </a:prstGeom>
            <a:noFill/>
            <a:ln w="19050" cap="flat" cmpd="sng">
              <a:solidFill>
                <a:schemeClr val="accent6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24" name="Google Shape;427;p25">
              <a:extLst>
                <a:ext uri="{FF2B5EF4-FFF2-40B4-BE49-F238E27FC236}">
                  <a16:creationId xmlns:a16="http://schemas.microsoft.com/office/drawing/2014/main" id="{8295CB25-CD7F-3B9B-13A9-41552730F13A}"/>
                </a:ext>
              </a:extLst>
            </p:cNvPr>
            <p:cNvSpPr txBox="1"/>
            <p:nvPr/>
          </p:nvSpPr>
          <p:spPr>
            <a:xfrm rot="711">
              <a:off x="5712200" y="912616"/>
              <a:ext cx="1760500" cy="430828"/>
            </a:xfrm>
            <a:prstGeom prst="rect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75720" tIns="75720" rIns="75720" bIns="75720" anchor="t" anchorCtr="0">
              <a:spAutoFit/>
            </a:bodyPr>
            <a:lstStyle/>
            <a:p>
              <a:pPr algn="ctr"/>
              <a:r>
                <a:rPr lang="pt-BR" sz="1325" b="1" dirty="0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LR </a:t>
              </a:r>
              <a:r>
                <a:rPr lang="pt-BR" sz="1325" b="1" dirty="0" err="1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Return</a:t>
              </a:r>
              <a:r>
                <a:rPr lang="pt-BR" sz="1325" b="1" dirty="0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 </a:t>
              </a:r>
              <a:r>
                <a:rPr lang="pt-BR" sz="1325" b="1" dirty="0" err="1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signal</a:t>
              </a:r>
              <a:endParaRPr sz="1325" b="1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pic>
        <p:nvPicPr>
          <p:cNvPr id="25" name="Google Shape;428;p25">
            <a:extLst>
              <a:ext uri="{FF2B5EF4-FFF2-40B4-BE49-F238E27FC236}">
                <a16:creationId xmlns:a16="http://schemas.microsoft.com/office/drawing/2014/main" id="{CBA63673-6882-3CB8-3523-56C75C728193}"/>
              </a:ext>
            </a:extLst>
          </p:cNvPr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61969" y="3624957"/>
            <a:ext cx="5704371" cy="288111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429;p25">
            <a:extLst>
              <a:ext uri="{FF2B5EF4-FFF2-40B4-BE49-F238E27FC236}">
                <a16:creationId xmlns:a16="http://schemas.microsoft.com/office/drawing/2014/main" id="{97D37203-0A7D-F7BB-ACE9-F4DBF624F38E}"/>
              </a:ext>
            </a:extLst>
          </p:cNvPr>
          <p:cNvSpPr txBox="1"/>
          <p:nvPr/>
        </p:nvSpPr>
        <p:spPr>
          <a:xfrm>
            <a:off x="3278602" y="6513543"/>
            <a:ext cx="1655780" cy="344061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1242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To Back-end board</a:t>
            </a:r>
            <a:endParaRPr sz="1242" b="1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" name="Google Shape;430;p25">
            <a:extLst>
              <a:ext uri="{FF2B5EF4-FFF2-40B4-BE49-F238E27FC236}">
                <a16:creationId xmlns:a16="http://schemas.microsoft.com/office/drawing/2014/main" id="{B168F990-E47A-C796-E558-0AE7AC37249C}"/>
              </a:ext>
            </a:extLst>
          </p:cNvPr>
          <p:cNvSpPr txBox="1"/>
          <p:nvPr/>
        </p:nvSpPr>
        <p:spPr>
          <a:xfrm>
            <a:off x="5039483" y="3263998"/>
            <a:ext cx="949887" cy="293085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911" b="1">
                <a:solidFill>
                  <a:schemeClr val="dk2"/>
                </a:solidFill>
              </a:rPr>
              <a:t>Cooling pipe</a:t>
            </a:r>
            <a:endParaRPr sz="911" b="1">
              <a:solidFill>
                <a:schemeClr val="dk2"/>
              </a:solidFill>
            </a:endParaRPr>
          </a:p>
        </p:txBody>
      </p:sp>
      <p:cxnSp>
        <p:nvCxnSpPr>
          <p:cNvPr id="28" name="Google Shape;431;p25">
            <a:extLst>
              <a:ext uri="{FF2B5EF4-FFF2-40B4-BE49-F238E27FC236}">
                <a16:creationId xmlns:a16="http://schemas.microsoft.com/office/drawing/2014/main" id="{9357889B-BBB2-EF92-E990-DB75E0E39D41}"/>
              </a:ext>
            </a:extLst>
          </p:cNvPr>
          <p:cNvCxnSpPr>
            <a:cxnSpLocks/>
            <a:stCxn id="27" idx="2"/>
          </p:cNvCxnSpPr>
          <p:nvPr/>
        </p:nvCxnSpPr>
        <p:spPr>
          <a:xfrm>
            <a:off x="5514427" y="3557083"/>
            <a:ext cx="835002" cy="819708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9" name="Google Shape;432;p25">
            <a:extLst>
              <a:ext uri="{FF2B5EF4-FFF2-40B4-BE49-F238E27FC236}">
                <a16:creationId xmlns:a16="http://schemas.microsoft.com/office/drawing/2014/main" id="{F57C82D5-A22E-F8C0-BB0E-92F535AA00ED}"/>
              </a:ext>
            </a:extLst>
          </p:cNvPr>
          <p:cNvSpPr txBox="1"/>
          <p:nvPr/>
        </p:nvSpPr>
        <p:spPr>
          <a:xfrm>
            <a:off x="6755846" y="3264008"/>
            <a:ext cx="949887" cy="293085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911" b="1">
                <a:solidFill>
                  <a:schemeClr val="dk2"/>
                </a:solidFill>
              </a:rPr>
              <a:t>Fiber readout</a:t>
            </a:r>
            <a:endParaRPr sz="911" b="1">
              <a:solidFill>
                <a:schemeClr val="dk2"/>
              </a:solidFill>
            </a:endParaRPr>
          </a:p>
        </p:txBody>
      </p:sp>
      <p:cxnSp>
        <p:nvCxnSpPr>
          <p:cNvPr id="30" name="Google Shape;433;p25">
            <a:extLst>
              <a:ext uri="{FF2B5EF4-FFF2-40B4-BE49-F238E27FC236}">
                <a16:creationId xmlns:a16="http://schemas.microsoft.com/office/drawing/2014/main" id="{A80144D1-8F14-EE8A-0370-E36D0F00ABEE}"/>
              </a:ext>
            </a:extLst>
          </p:cNvPr>
          <p:cNvCxnSpPr>
            <a:stCxn id="29" idx="2"/>
          </p:cNvCxnSpPr>
          <p:nvPr/>
        </p:nvCxnSpPr>
        <p:spPr>
          <a:xfrm>
            <a:off x="7230790" y="3557093"/>
            <a:ext cx="973739" cy="718421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1" name="Google Shape;434;p25">
            <a:extLst>
              <a:ext uri="{FF2B5EF4-FFF2-40B4-BE49-F238E27FC236}">
                <a16:creationId xmlns:a16="http://schemas.microsoft.com/office/drawing/2014/main" id="{C19EDFC7-4B87-E62E-976C-E228A89F2ACA}"/>
              </a:ext>
            </a:extLst>
          </p:cNvPr>
          <p:cNvSpPr txBox="1"/>
          <p:nvPr/>
        </p:nvSpPr>
        <p:spPr>
          <a:xfrm>
            <a:off x="8966885" y="3263988"/>
            <a:ext cx="949887" cy="293085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911" b="1">
                <a:solidFill>
                  <a:schemeClr val="dk2"/>
                </a:solidFill>
              </a:rPr>
              <a:t>Gas supply</a:t>
            </a:r>
            <a:endParaRPr sz="911" b="1">
              <a:solidFill>
                <a:schemeClr val="dk2"/>
              </a:solidFill>
            </a:endParaRPr>
          </a:p>
        </p:txBody>
      </p:sp>
      <p:cxnSp>
        <p:nvCxnSpPr>
          <p:cNvPr id="32" name="Google Shape;435;p25">
            <a:extLst>
              <a:ext uri="{FF2B5EF4-FFF2-40B4-BE49-F238E27FC236}">
                <a16:creationId xmlns:a16="http://schemas.microsoft.com/office/drawing/2014/main" id="{F802119D-0544-9777-A599-C4FF39FAC5B2}"/>
              </a:ext>
            </a:extLst>
          </p:cNvPr>
          <p:cNvCxnSpPr/>
          <p:nvPr/>
        </p:nvCxnSpPr>
        <p:spPr>
          <a:xfrm flipH="1">
            <a:off x="9326189" y="3557199"/>
            <a:ext cx="107337" cy="204115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3" name="Google Shape;436;p25">
            <a:extLst>
              <a:ext uri="{FF2B5EF4-FFF2-40B4-BE49-F238E27FC236}">
                <a16:creationId xmlns:a16="http://schemas.microsoft.com/office/drawing/2014/main" id="{76942DB8-1EF2-275D-0383-505EDFF8B887}"/>
              </a:ext>
            </a:extLst>
          </p:cNvPr>
          <p:cNvSpPr txBox="1"/>
          <p:nvPr/>
        </p:nvSpPr>
        <p:spPr>
          <a:xfrm>
            <a:off x="4065102" y="4284925"/>
            <a:ext cx="510101" cy="293085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911" b="1">
                <a:solidFill>
                  <a:schemeClr val="dk2"/>
                </a:solidFill>
              </a:rPr>
              <a:t>FEB</a:t>
            </a:r>
            <a:endParaRPr sz="911" b="1">
              <a:solidFill>
                <a:schemeClr val="dk2"/>
              </a:solidFill>
            </a:endParaRPr>
          </a:p>
        </p:txBody>
      </p:sp>
      <p:cxnSp>
        <p:nvCxnSpPr>
          <p:cNvPr id="34" name="Google Shape;437;p25">
            <a:extLst>
              <a:ext uri="{FF2B5EF4-FFF2-40B4-BE49-F238E27FC236}">
                <a16:creationId xmlns:a16="http://schemas.microsoft.com/office/drawing/2014/main" id="{FBC9A33A-5355-5011-8DB9-E6D5025CA9B7}"/>
              </a:ext>
            </a:extLst>
          </p:cNvPr>
          <p:cNvCxnSpPr>
            <a:cxnSpLocks/>
          </p:cNvCxnSpPr>
          <p:nvPr/>
        </p:nvCxnSpPr>
        <p:spPr>
          <a:xfrm>
            <a:off x="4305514" y="4578115"/>
            <a:ext cx="1634286" cy="821119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5" name="Google Shape;438;p25">
            <a:extLst>
              <a:ext uri="{FF2B5EF4-FFF2-40B4-BE49-F238E27FC236}">
                <a16:creationId xmlns:a16="http://schemas.microsoft.com/office/drawing/2014/main" id="{447FACF1-2B3E-FBD1-D9BD-F7A8EC3DFA57}"/>
              </a:ext>
            </a:extLst>
          </p:cNvPr>
          <p:cNvSpPr txBox="1"/>
          <p:nvPr/>
        </p:nvSpPr>
        <p:spPr>
          <a:xfrm>
            <a:off x="3535392" y="5399234"/>
            <a:ext cx="1023681" cy="293085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911" b="1">
                <a:solidFill>
                  <a:schemeClr val="dk2"/>
                </a:solidFill>
              </a:rPr>
              <a:t>HV connector</a:t>
            </a:r>
            <a:endParaRPr sz="911" b="1">
              <a:solidFill>
                <a:schemeClr val="dk2"/>
              </a:solidFill>
            </a:endParaRPr>
          </a:p>
        </p:txBody>
      </p:sp>
      <p:cxnSp>
        <p:nvCxnSpPr>
          <p:cNvPr id="36" name="Google Shape;439;p25">
            <a:extLst>
              <a:ext uri="{FF2B5EF4-FFF2-40B4-BE49-F238E27FC236}">
                <a16:creationId xmlns:a16="http://schemas.microsoft.com/office/drawing/2014/main" id="{12FF0438-7B05-D9A1-4EA4-5DC16F6207D9}"/>
              </a:ext>
            </a:extLst>
          </p:cNvPr>
          <p:cNvCxnSpPr>
            <a:stCxn id="35" idx="3"/>
          </p:cNvCxnSpPr>
          <p:nvPr/>
        </p:nvCxnSpPr>
        <p:spPr>
          <a:xfrm>
            <a:off x="4559073" y="5545777"/>
            <a:ext cx="1380727" cy="274607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7" name="Google Shape;440;p25">
            <a:extLst>
              <a:ext uri="{FF2B5EF4-FFF2-40B4-BE49-F238E27FC236}">
                <a16:creationId xmlns:a16="http://schemas.microsoft.com/office/drawing/2014/main" id="{177255CD-A0E7-F956-8CB3-7C991F67B0A2}"/>
              </a:ext>
            </a:extLst>
          </p:cNvPr>
          <p:cNvSpPr txBox="1"/>
          <p:nvPr/>
        </p:nvSpPr>
        <p:spPr>
          <a:xfrm>
            <a:off x="5553932" y="6573837"/>
            <a:ext cx="1201831" cy="293085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911" b="1">
                <a:solidFill>
                  <a:schemeClr val="dk2"/>
                </a:solidFill>
              </a:rPr>
              <a:t>2V for left FEB</a:t>
            </a:r>
            <a:endParaRPr sz="911" b="1">
              <a:solidFill>
                <a:schemeClr val="dk2"/>
              </a:solidFill>
            </a:endParaRPr>
          </a:p>
        </p:txBody>
      </p:sp>
      <p:cxnSp>
        <p:nvCxnSpPr>
          <p:cNvPr id="38" name="Google Shape;441;p25">
            <a:extLst>
              <a:ext uri="{FF2B5EF4-FFF2-40B4-BE49-F238E27FC236}">
                <a16:creationId xmlns:a16="http://schemas.microsoft.com/office/drawing/2014/main" id="{2483608E-A00B-E4E8-C94D-64C57FE51764}"/>
              </a:ext>
            </a:extLst>
          </p:cNvPr>
          <p:cNvCxnSpPr>
            <a:stCxn id="37" idx="0"/>
          </p:cNvCxnSpPr>
          <p:nvPr/>
        </p:nvCxnSpPr>
        <p:spPr>
          <a:xfrm flipV="1">
            <a:off x="6154848" y="5947702"/>
            <a:ext cx="822175" cy="626135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9" name="Google Shape;442;p25">
            <a:extLst>
              <a:ext uri="{FF2B5EF4-FFF2-40B4-BE49-F238E27FC236}">
                <a16:creationId xmlns:a16="http://schemas.microsoft.com/office/drawing/2014/main" id="{EA7EBC87-079F-189B-DBB8-A377CDB0DA54}"/>
              </a:ext>
            </a:extLst>
          </p:cNvPr>
          <p:cNvSpPr txBox="1"/>
          <p:nvPr/>
        </p:nvSpPr>
        <p:spPr>
          <a:xfrm>
            <a:off x="6913229" y="6573817"/>
            <a:ext cx="1201831" cy="293085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911" b="1">
                <a:solidFill>
                  <a:schemeClr val="dk2"/>
                </a:solidFill>
              </a:rPr>
              <a:t>2V for right FEB</a:t>
            </a:r>
            <a:endParaRPr sz="911" b="1">
              <a:solidFill>
                <a:schemeClr val="dk2"/>
              </a:solidFill>
            </a:endParaRPr>
          </a:p>
        </p:txBody>
      </p:sp>
      <p:cxnSp>
        <p:nvCxnSpPr>
          <p:cNvPr id="40" name="Google Shape;443;p25">
            <a:extLst>
              <a:ext uri="{FF2B5EF4-FFF2-40B4-BE49-F238E27FC236}">
                <a16:creationId xmlns:a16="http://schemas.microsoft.com/office/drawing/2014/main" id="{0A115C3D-2AED-6D7F-0F84-1B085AFFD859}"/>
              </a:ext>
            </a:extLst>
          </p:cNvPr>
          <p:cNvCxnSpPr>
            <a:stCxn id="39" idx="0"/>
          </p:cNvCxnSpPr>
          <p:nvPr/>
        </p:nvCxnSpPr>
        <p:spPr>
          <a:xfrm flipH="1" flipV="1">
            <a:off x="7290028" y="5931035"/>
            <a:ext cx="224117" cy="642782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1" name="Google Shape;444;p25">
            <a:extLst>
              <a:ext uri="{FF2B5EF4-FFF2-40B4-BE49-F238E27FC236}">
                <a16:creationId xmlns:a16="http://schemas.microsoft.com/office/drawing/2014/main" id="{B80BB182-FF31-B3BC-1BE6-B5DB6BF6732B}"/>
              </a:ext>
            </a:extLst>
          </p:cNvPr>
          <p:cNvSpPr txBox="1"/>
          <p:nvPr/>
        </p:nvSpPr>
        <p:spPr>
          <a:xfrm>
            <a:off x="8272526" y="6573837"/>
            <a:ext cx="1201831" cy="293085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911" b="1" dirty="0">
                <a:solidFill>
                  <a:schemeClr val="dk2"/>
                </a:solidFill>
              </a:rPr>
              <a:t>4V for </a:t>
            </a:r>
            <a:r>
              <a:rPr lang="pt-BR" sz="911" b="1" dirty="0" err="1">
                <a:solidFill>
                  <a:schemeClr val="dk2"/>
                </a:solidFill>
              </a:rPr>
              <a:t>both</a:t>
            </a:r>
            <a:r>
              <a:rPr lang="pt-BR" sz="911" b="1" dirty="0">
                <a:solidFill>
                  <a:schemeClr val="dk2"/>
                </a:solidFill>
              </a:rPr>
              <a:t> </a:t>
            </a:r>
            <a:r>
              <a:rPr lang="pt-BR" sz="911" b="1" dirty="0" err="1">
                <a:solidFill>
                  <a:schemeClr val="dk2"/>
                </a:solidFill>
              </a:rPr>
              <a:t>FEBs</a:t>
            </a:r>
            <a:endParaRPr sz="911" b="1" dirty="0">
              <a:solidFill>
                <a:schemeClr val="dk2"/>
              </a:solidFill>
            </a:endParaRPr>
          </a:p>
        </p:txBody>
      </p:sp>
      <p:cxnSp>
        <p:nvCxnSpPr>
          <p:cNvPr id="42" name="Google Shape;445;p25">
            <a:extLst>
              <a:ext uri="{FF2B5EF4-FFF2-40B4-BE49-F238E27FC236}">
                <a16:creationId xmlns:a16="http://schemas.microsoft.com/office/drawing/2014/main" id="{5508F6F6-0CD9-FE3E-ED21-6236318E8895}"/>
              </a:ext>
            </a:extLst>
          </p:cNvPr>
          <p:cNvCxnSpPr>
            <a:stCxn id="41" idx="0"/>
          </p:cNvCxnSpPr>
          <p:nvPr/>
        </p:nvCxnSpPr>
        <p:spPr>
          <a:xfrm flipH="1" flipV="1">
            <a:off x="7944178" y="5931055"/>
            <a:ext cx="929264" cy="642782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3" name="Google Shape;446;p25">
            <a:extLst>
              <a:ext uri="{FF2B5EF4-FFF2-40B4-BE49-F238E27FC236}">
                <a16:creationId xmlns:a16="http://schemas.microsoft.com/office/drawing/2014/main" id="{55FAA18B-AEB5-9BA3-5767-B354730EEFE3}"/>
              </a:ext>
            </a:extLst>
          </p:cNvPr>
          <p:cNvSpPr txBox="1"/>
          <p:nvPr/>
        </p:nvSpPr>
        <p:spPr>
          <a:xfrm>
            <a:off x="10061856" y="6424344"/>
            <a:ext cx="1201831" cy="433252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911" b="1">
                <a:solidFill>
                  <a:schemeClr val="dk2"/>
                </a:solidFill>
              </a:rPr>
              <a:t>Cooling plate with thermal pads</a:t>
            </a:r>
            <a:endParaRPr sz="911" b="1">
              <a:solidFill>
                <a:schemeClr val="dk2"/>
              </a:solidFill>
            </a:endParaRPr>
          </a:p>
        </p:txBody>
      </p:sp>
      <p:cxnSp>
        <p:nvCxnSpPr>
          <p:cNvPr id="44" name="Google Shape;447;p25">
            <a:extLst>
              <a:ext uri="{FF2B5EF4-FFF2-40B4-BE49-F238E27FC236}">
                <a16:creationId xmlns:a16="http://schemas.microsoft.com/office/drawing/2014/main" id="{8B6A93B6-D359-708C-CBFA-F340C93AFEB0}"/>
              </a:ext>
            </a:extLst>
          </p:cNvPr>
          <p:cNvCxnSpPr>
            <a:stCxn id="43" idx="1"/>
          </p:cNvCxnSpPr>
          <p:nvPr/>
        </p:nvCxnSpPr>
        <p:spPr>
          <a:xfrm flipH="1" flipV="1">
            <a:off x="8369304" y="5145985"/>
            <a:ext cx="1692552" cy="1494985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5" name="Google Shape;448;p25">
            <a:extLst>
              <a:ext uri="{FF2B5EF4-FFF2-40B4-BE49-F238E27FC236}">
                <a16:creationId xmlns:a16="http://schemas.microsoft.com/office/drawing/2014/main" id="{FD8AABC9-EC39-AC50-1D72-7C3E0EBC50FF}"/>
              </a:ext>
            </a:extLst>
          </p:cNvPr>
          <p:cNvSpPr txBox="1"/>
          <p:nvPr/>
        </p:nvSpPr>
        <p:spPr>
          <a:xfrm rot="1186">
            <a:off x="8578880" y="122052"/>
            <a:ext cx="2881215" cy="344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1242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Front-end Electronics for iRPC</a:t>
            </a:r>
            <a:endParaRPr sz="1242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6" name="Google Shape;449;p25">
            <a:extLst>
              <a:ext uri="{FF2B5EF4-FFF2-40B4-BE49-F238E27FC236}">
                <a16:creationId xmlns:a16="http://schemas.microsoft.com/office/drawing/2014/main" id="{BA3520AB-CC2A-71C9-9418-AD3A36173E60}"/>
              </a:ext>
            </a:extLst>
          </p:cNvPr>
          <p:cNvSpPr txBox="1"/>
          <p:nvPr/>
        </p:nvSpPr>
        <p:spPr>
          <a:xfrm>
            <a:off x="9774437" y="891994"/>
            <a:ext cx="510101" cy="242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580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iRPCROC</a:t>
            </a:r>
            <a:endParaRPr sz="580"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7" name="Google Shape;450;p25">
            <a:extLst>
              <a:ext uri="{FF2B5EF4-FFF2-40B4-BE49-F238E27FC236}">
                <a16:creationId xmlns:a16="http://schemas.microsoft.com/office/drawing/2014/main" id="{42AB4758-8085-E980-BEF7-74134AB0CD29}"/>
              </a:ext>
            </a:extLst>
          </p:cNvPr>
          <p:cNvSpPr txBox="1"/>
          <p:nvPr/>
        </p:nvSpPr>
        <p:spPr>
          <a:xfrm>
            <a:off x="8868706" y="891994"/>
            <a:ext cx="510101" cy="242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580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iRPCROC</a:t>
            </a:r>
            <a:endParaRPr sz="580"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" name="Google Shape;451;p25">
            <a:extLst>
              <a:ext uri="{FF2B5EF4-FFF2-40B4-BE49-F238E27FC236}">
                <a16:creationId xmlns:a16="http://schemas.microsoft.com/office/drawing/2014/main" id="{B8D19379-50FF-6192-D324-152DAFCB171C}"/>
              </a:ext>
            </a:extLst>
          </p:cNvPr>
          <p:cNvSpPr txBox="1"/>
          <p:nvPr/>
        </p:nvSpPr>
        <p:spPr>
          <a:xfrm>
            <a:off x="10680159" y="891994"/>
            <a:ext cx="510101" cy="242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580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iRPCROC</a:t>
            </a:r>
            <a:endParaRPr sz="580"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" name="Google Shape;452;p25">
            <a:extLst>
              <a:ext uri="{FF2B5EF4-FFF2-40B4-BE49-F238E27FC236}">
                <a16:creationId xmlns:a16="http://schemas.microsoft.com/office/drawing/2014/main" id="{DF11E5B9-A7D4-C751-C182-84A5DB5CD816}"/>
              </a:ext>
            </a:extLst>
          </p:cNvPr>
          <p:cNvSpPr txBox="1"/>
          <p:nvPr/>
        </p:nvSpPr>
        <p:spPr>
          <a:xfrm>
            <a:off x="8868706" y="649740"/>
            <a:ext cx="510101" cy="242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580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TOP/BOT</a:t>
            </a:r>
            <a:endParaRPr sz="580"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0" name="Google Shape;453;p25">
            <a:extLst>
              <a:ext uri="{FF2B5EF4-FFF2-40B4-BE49-F238E27FC236}">
                <a16:creationId xmlns:a16="http://schemas.microsoft.com/office/drawing/2014/main" id="{EFD7610E-1089-6A09-4A23-350590746ED7}"/>
              </a:ext>
            </a:extLst>
          </p:cNvPr>
          <p:cNvSpPr txBox="1"/>
          <p:nvPr/>
        </p:nvSpPr>
        <p:spPr>
          <a:xfrm>
            <a:off x="9774427" y="649740"/>
            <a:ext cx="510101" cy="242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580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TOP/BOT</a:t>
            </a:r>
            <a:endParaRPr sz="580"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1" name="Google Shape;454;p25">
            <a:extLst>
              <a:ext uri="{FF2B5EF4-FFF2-40B4-BE49-F238E27FC236}">
                <a16:creationId xmlns:a16="http://schemas.microsoft.com/office/drawing/2014/main" id="{679C2946-EF65-6D5B-B84E-3D858AE6A1A5}"/>
              </a:ext>
            </a:extLst>
          </p:cNvPr>
          <p:cNvSpPr txBox="1"/>
          <p:nvPr/>
        </p:nvSpPr>
        <p:spPr>
          <a:xfrm>
            <a:off x="10680149" y="649740"/>
            <a:ext cx="510101" cy="242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580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TOP/BOT</a:t>
            </a:r>
            <a:endParaRPr sz="580"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2" name="Google Shape;455;p25">
            <a:extLst>
              <a:ext uri="{FF2B5EF4-FFF2-40B4-BE49-F238E27FC236}">
                <a16:creationId xmlns:a16="http://schemas.microsoft.com/office/drawing/2014/main" id="{8BD1C883-6D4C-F7C5-566D-ED64F0704990}"/>
              </a:ext>
            </a:extLst>
          </p:cNvPr>
          <p:cNvSpPr txBox="1"/>
          <p:nvPr/>
        </p:nvSpPr>
        <p:spPr>
          <a:xfrm>
            <a:off x="8824614" y="1649320"/>
            <a:ext cx="598307" cy="229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497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CYCLONE V</a:t>
            </a:r>
            <a:endParaRPr sz="497"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3" name="Google Shape;456;p25">
            <a:extLst>
              <a:ext uri="{FF2B5EF4-FFF2-40B4-BE49-F238E27FC236}">
                <a16:creationId xmlns:a16="http://schemas.microsoft.com/office/drawing/2014/main" id="{763698EF-9093-D990-0801-8BFD772EDB2B}"/>
              </a:ext>
            </a:extLst>
          </p:cNvPr>
          <p:cNvSpPr txBox="1"/>
          <p:nvPr/>
        </p:nvSpPr>
        <p:spPr>
          <a:xfrm>
            <a:off x="9720335" y="1649320"/>
            <a:ext cx="598307" cy="229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497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CYCLONE V</a:t>
            </a:r>
            <a:endParaRPr sz="497"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4" name="Google Shape;457;p25">
            <a:extLst>
              <a:ext uri="{FF2B5EF4-FFF2-40B4-BE49-F238E27FC236}">
                <a16:creationId xmlns:a16="http://schemas.microsoft.com/office/drawing/2014/main" id="{DEA604E3-AB8A-C0DF-25BF-3581C0B4AE57}"/>
              </a:ext>
            </a:extLst>
          </p:cNvPr>
          <p:cNvSpPr txBox="1"/>
          <p:nvPr/>
        </p:nvSpPr>
        <p:spPr>
          <a:xfrm>
            <a:off x="10636058" y="1649320"/>
            <a:ext cx="598307" cy="229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497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CYCLONE V</a:t>
            </a:r>
            <a:endParaRPr sz="497"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5" name="Google Shape;434;p25">
            <a:extLst>
              <a:ext uri="{FF2B5EF4-FFF2-40B4-BE49-F238E27FC236}">
                <a16:creationId xmlns:a16="http://schemas.microsoft.com/office/drawing/2014/main" id="{E7AF45DA-7F34-DA40-2E1E-E62ED496FA53}"/>
              </a:ext>
            </a:extLst>
          </p:cNvPr>
          <p:cNvSpPr txBox="1"/>
          <p:nvPr/>
        </p:nvSpPr>
        <p:spPr>
          <a:xfrm>
            <a:off x="10088545" y="3263988"/>
            <a:ext cx="949887" cy="293085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911" b="1" dirty="0" err="1">
                <a:solidFill>
                  <a:schemeClr val="dk2"/>
                </a:solidFill>
              </a:rPr>
              <a:t>Gas</a:t>
            </a:r>
            <a:r>
              <a:rPr lang="pt-BR" sz="911" b="1" dirty="0">
                <a:solidFill>
                  <a:schemeClr val="dk2"/>
                </a:solidFill>
              </a:rPr>
              <a:t> </a:t>
            </a:r>
            <a:r>
              <a:rPr lang="pt-BR" sz="911" b="1" dirty="0" err="1">
                <a:solidFill>
                  <a:schemeClr val="dk2"/>
                </a:solidFill>
              </a:rPr>
              <a:t>return</a:t>
            </a:r>
            <a:endParaRPr sz="911" b="1" dirty="0">
              <a:solidFill>
                <a:schemeClr val="dk2"/>
              </a:solidFill>
            </a:endParaRPr>
          </a:p>
        </p:txBody>
      </p:sp>
      <p:cxnSp>
        <p:nvCxnSpPr>
          <p:cNvPr id="56" name="Google Shape;435;p25">
            <a:extLst>
              <a:ext uri="{FF2B5EF4-FFF2-40B4-BE49-F238E27FC236}">
                <a16:creationId xmlns:a16="http://schemas.microsoft.com/office/drawing/2014/main" id="{645C646D-4CC3-27C2-266A-F9CBA2329A5B}"/>
              </a:ext>
            </a:extLst>
          </p:cNvPr>
          <p:cNvCxnSpPr>
            <a:cxnSpLocks/>
            <a:stCxn id="55" idx="2"/>
          </p:cNvCxnSpPr>
          <p:nvPr/>
        </p:nvCxnSpPr>
        <p:spPr>
          <a:xfrm flipH="1">
            <a:off x="9469627" y="3557073"/>
            <a:ext cx="1093862" cy="20411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59" name="Google Shape;431;p25">
            <a:extLst>
              <a:ext uri="{FF2B5EF4-FFF2-40B4-BE49-F238E27FC236}">
                <a16:creationId xmlns:a16="http://schemas.microsoft.com/office/drawing/2014/main" id="{008879B4-BAF1-CFDC-05B7-3F0B01E246B2}"/>
              </a:ext>
            </a:extLst>
          </p:cNvPr>
          <p:cNvCxnSpPr>
            <a:cxnSpLocks/>
            <a:stCxn id="27" idx="2"/>
          </p:cNvCxnSpPr>
          <p:nvPr/>
        </p:nvCxnSpPr>
        <p:spPr>
          <a:xfrm>
            <a:off x="5514427" y="3557083"/>
            <a:ext cx="688205" cy="2263301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3" name="Google Shape;433;p25">
            <a:extLst>
              <a:ext uri="{FF2B5EF4-FFF2-40B4-BE49-F238E27FC236}">
                <a16:creationId xmlns:a16="http://schemas.microsoft.com/office/drawing/2014/main" id="{37FC0585-983F-3258-EEE4-61A8F7048905}"/>
              </a:ext>
            </a:extLst>
          </p:cNvPr>
          <p:cNvCxnSpPr>
            <a:cxnSpLocks/>
            <a:stCxn id="29" idx="2"/>
          </p:cNvCxnSpPr>
          <p:nvPr/>
        </p:nvCxnSpPr>
        <p:spPr>
          <a:xfrm flipH="1">
            <a:off x="6596009" y="3557093"/>
            <a:ext cx="634781" cy="901891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20441685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47;p16">
            <a:extLst>
              <a:ext uri="{FF2B5EF4-FFF2-40B4-BE49-F238E27FC236}">
                <a16:creationId xmlns:a16="http://schemas.microsoft.com/office/drawing/2014/main" id="{9FC34C30-C836-9B9F-152A-B61FFCBF41D5}"/>
              </a:ext>
            </a:extLst>
          </p:cNvPr>
          <p:cNvSpPr txBox="1"/>
          <p:nvPr/>
        </p:nvSpPr>
        <p:spPr>
          <a:xfrm>
            <a:off x="1830877" y="-60831"/>
            <a:ext cx="7302732" cy="87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800" tIns="54375" rIns="108800" bIns="54375" anchor="t" anchorCtr="0">
            <a:spAutoFit/>
          </a:bodyPr>
          <a:lstStyle/>
          <a:p>
            <a:pPr>
              <a:lnSpc>
                <a:spcPct val="112500"/>
              </a:lnSpc>
            </a:pP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The iRPC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back-end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electronics</a:t>
            </a:r>
            <a:endParaRPr lang="pt-BR" sz="4400" dirty="0">
              <a:solidFill>
                <a:srgbClr val="FF0000"/>
              </a:solidFill>
              <a:latin typeface="+mj-lt"/>
              <a:ea typeface="+mj-ea"/>
              <a:cs typeface="+mj-cs"/>
              <a:sym typeface="Fira Sans Condensed SemiBold"/>
            </a:endParaRPr>
          </a:p>
        </p:txBody>
      </p:sp>
      <p:sp>
        <p:nvSpPr>
          <p:cNvPr id="14" name="Google Shape;148;p16">
            <a:extLst>
              <a:ext uri="{FF2B5EF4-FFF2-40B4-BE49-F238E27FC236}">
                <a16:creationId xmlns:a16="http://schemas.microsoft.com/office/drawing/2014/main" id="{2D40A366-FF21-321D-3168-87AE34FD82A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3359687" y="6820267"/>
            <a:ext cx="864000" cy="478500"/>
          </a:xfrm>
          <a:prstGeom prst="bracketPair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15</a:t>
            </a:fld>
            <a:endParaRPr/>
          </a:p>
        </p:txBody>
      </p:sp>
      <p:sp>
        <p:nvSpPr>
          <p:cNvPr id="3" name="Google Shape;305;p21">
            <a:extLst>
              <a:ext uri="{FF2B5EF4-FFF2-40B4-BE49-F238E27FC236}">
                <a16:creationId xmlns:a16="http://schemas.microsoft.com/office/drawing/2014/main" id="{654738C1-1522-CEF4-07EF-765DD8E29E2A}"/>
              </a:ext>
            </a:extLst>
          </p:cNvPr>
          <p:cNvSpPr txBox="1">
            <a:spLocks/>
          </p:cNvSpPr>
          <p:nvPr/>
        </p:nvSpPr>
        <p:spPr>
          <a:xfrm>
            <a:off x="11206769" y="6525153"/>
            <a:ext cx="715583" cy="396304"/>
          </a:xfrm>
          <a:prstGeom prst="bracketPair">
            <a:avLst/>
          </a:prstGeom>
        </p:spPr>
        <p:txBody>
          <a:bodyPr spcFirstLastPara="1" vert="horz" wrap="square" lIns="0" tIns="0" rIns="0" bIns="0" rtlCol="0" anchor="ctr" anchorCtr="0">
            <a:noAutofit/>
          </a:bodyPr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00000"/>
              </a:buClr>
              <a:buSzPts val="1200"/>
            </a:pPr>
            <a:fld id="{00000000-1234-1234-1234-123412341234}" type="slidenum">
              <a:rPr lang="pt-BR" smtClean="0"/>
              <a:pPr algn="ctr">
                <a:buClr>
                  <a:srgbClr val="000000"/>
                </a:buClr>
                <a:buSzPts val="1200"/>
              </a:pPr>
              <a:t>15</a:t>
            </a:fld>
            <a:endParaRPr lang="pt-BR"/>
          </a:p>
        </p:txBody>
      </p:sp>
      <p:pic>
        <p:nvPicPr>
          <p:cNvPr id="2" name="Google Shape;464;p26">
            <a:extLst>
              <a:ext uri="{FF2B5EF4-FFF2-40B4-BE49-F238E27FC236}">
                <a16:creationId xmlns:a16="http://schemas.microsoft.com/office/drawing/2014/main" id="{5DADB70D-BA27-697B-7F76-54871192683B}"/>
              </a:ext>
            </a:extLst>
          </p:cNvPr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7940" y="705211"/>
            <a:ext cx="9109450" cy="386462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478;p26">
            <a:extLst>
              <a:ext uri="{FF2B5EF4-FFF2-40B4-BE49-F238E27FC236}">
                <a16:creationId xmlns:a16="http://schemas.microsoft.com/office/drawing/2014/main" id="{821F5FDE-6713-7B63-4399-68131094D800}"/>
              </a:ext>
            </a:extLst>
          </p:cNvPr>
          <p:cNvSpPr txBox="1"/>
          <p:nvPr/>
        </p:nvSpPr>
        <p:spPr>
          <a:xfrm>
            <a:off x="8032173" y="623407"/>
            <a:ext cx="3989091" cy="1973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r>
              <a:rPr lang="en-GB" sz="1822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Back-end functions include:</a:t>
            </a:r>
          </a:p>
          <a:p>
            <a:endParaRPr lang="en-GB" sz="900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378653" indent="-305026">
              <a:buClr>
                <a:schemeClr val="dk2"/>
              </a:buClr>
              <a:buSzPts val="2200"/>
              <a:buFont typeface="Lato"/>
              <a:buChar char="●"/>
            </a:pPr>
            <a:r>
              <a:rPr lang="en-GB" sz="1822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Fast/slow control and monitor</a:t>
            </a:r>
          </a:p>
          <a:p>
            <a:pPr marL="378653" indent="-305026">
              <a:buClr>
                <a:schemeClr val="dk2"/>
              </a:buClr>
              <a:buSzPts val="2200"/>
              <a:buFont typeface="Lato"/>
              <a:buChar char="●"/>
            </a:pPr>
            <a:r>
              <a:rPr lang="en-GB" sz="1822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Cluster finding and trigger primitive generation</a:t>
            </a:r>
          </a:p>
          <a:p>
            <a:pPr marL="378653" indent="-305026">
              <a:buClr>
                <a:schemeClr val="dk2"/>
              </a:buClr>
              <a:buSzPts val="2200"/>
              <a:buFont typeface="Lato"/>
              <a:buChar char="●"/>
            </a:pPr>
            <a:r>
              <a:rPr lang="en-GB" sz="1822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Timing reference adjustment</a:t>
            </a:r>
          </a:p>
          <a:p>
            <a:pPr marL="378653" indent="-305026">
              <a:buClr>
                <a:schemeClr val="dk2"/>
              </a:buClr>
              <a:buSzPts val="2200"/>
              <a:buFont typeface="Lato"/>
              <a:buChar char="●"/>
            </a:pPr>
            <a:r>
              <a:rPr lang="en-GB" sz="1822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Data acquisition</a:t>
            </a:r>
          </a:p>
        </p:txBody>
      </p:sp>
      <p:sp>
        <p:nvSpPr>
          <p:cNvPr id="9" name="Google Shape;479;p26">
            <a:extLst>
              <a:ext uri="{FF2B5EF4-FFF2-40B4-BE49-F238E27FC236}">
                <a16:creationId xmlns:a16="http://schemas.microsoft.com/office/drawing/2014/main" id="{8ABBFEBB-6D29-A853-25DA-53FFECE4736D}"/>
              </a:ext>
            </a:extLst>
          </p:cNvPr>
          <p:cNvSpPr txBox="1"/>
          <p:nvPr/>
        </p:nvSpPr>
        <p:spPr>
          <a:xfrm>
            <a:off x="3776272" y="4673329"/>
            <a:ext cx="3755398" cy="6625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en-GB" sz="1656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At present, microTCA-based with </a:t>
            </a:r>
          </a:p>
          <a:p>
            <a:pPr algn="ctr"/>
            <a:r>
              <a:rPr lang="en-GB" sz="1656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custom back-end board by IHEP is in use</a:t>
            </a:r>
          </a:p>
        </p:txBody>
      </p:sp>
      <p:sp>
        <p:nvSpPr>
          <p:cNvPr id="10" name="Google Shape;480;p26">
            <a:extLst>
              <a:ext uri="{FF2B5EF4-FFF2-40B4-BE49-F238E27FC236}">
                <a16:creationId xmlns:a16="http://schemas.microsoft.com/office/drawing/2014/main" id="{38D53DA4-65D6-51AE-E82F-798CB20047CA}"/>
              </a:ext>
            </a:extLst>
          </p:cNvPr>
          <p:cNvSpPr txBox="1"/>
          <p:nvPr/>
        </p:nvSpPr>
        <p:spPr>
          <a:xfrm>
            <a:off x="5578196" y="3282457"/>
            <a:ext cx="1035607" cy="368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1400" b="1" dirty="0" err="1">
                <a:solidFill>
                  <a:schemeClr val="dk2"/>
                </a:solidFill>
                <a:highlight>
                  <a:srgbClr val="FFFF00"/>
                </a:highlight>
                <a:latin typeface="Lato"/>
                <a:ea typeface="Lato"/>
                <a:cs typeface="Lato"/>
                <a:sym typeface="Lato"/>
              </a:rPr>
              <a:t>Serenity</a:t>
            </a:r>
            <a:endParaRPr sz="1400" b="1" dirty="0">
              <a:solidFill>
                <a:schemeClr val="dk2"/>
              </a:solidFill>
              <a:highlight>
                <a:srgbClr val="FFFF00"/>
              </a:highlight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1" name="Google Shape;481;p26">
            <a:extLst>
              <a:ext uri="{FF2B5EF4-FFF2-40B4-BE49-F238E27FC236}">
                <a16:creationId xmlns:a16="http://schemas.microsoft.com/office/drawing/2014/main" id="{C913117A-078E-B05C-A8ED-AD7B9FB87E11}"/>
              </a:ext>
            </a:extLst>
          </p:cNvPr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806" y="4409074"/>
            <a:ext cx="2468141" cy="18536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06E108E-DA9E-8BD3-2052-796D40F5C2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46188" y="3140613"/>
            <a:ext cx="3780844" cy="3780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Google Shape;482;p26">
            <a:extLst>
              <a:ext uri="{FF2B5EF4-FFF2-40B4-BE49-F238E27FC236}">
                <a16:creationId xmlns:a16="http://schemas.microsoft.com/office/drawing/2014/main" id="{E1832792-2B59-C629-769E-DDB1AF390A34}"/>
              </a:ext>
            </a:extLst>
          </p:cNvPr>
          <p:cNvSpPr txBox="1"/>
          <p:nvPr/>
        </p:nvSpPr>
        <p:spPr>
          <a:xfrm>
            <a:off x="231189" y="6295473"/>
            <a:ext cx="2833758" cy="6625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1656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Set </a:t>
            </a:r>
            <a:r>
              <a:rPr lang="pt-BR" sz="1656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up</a:t>
            </a:r>
            <a:r>
              <a:rPr lang="pt-BR" sz="1656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in CMS Underground Service </a:t>
            </a:r>
            <a:r>
              <a:rPr lang="pt-BR" sz="1656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Cavern</a:t>
            </a:r>
            <a:endParaRPr sz="1656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3" name="Picture 11" descr="infnlogo.gif">
            <a:extLst>
              <a:ext uri="{FF2B5EF4-FFF2-40B4-BE49-F238E27FC236}">
                <a16:creationId xmlns:a16="http://schemas.microsoft.com/office/drawing/2014/main" id="{1EEC3978-101C-74DA-4F3D-8E2F9375281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736" y="191385"/>
            <a:ext cx="1207441" cy="768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Google Shape;479;p26">
            <a:extLst>
              <a:ext uri="{FF2B5EF4-FFF2-40B4-BE49-F238E27FC236}">
                <a16:creationId xmlns:a16="http://schemas.microsoft.com/office/drawing/2014/main" id="{5BE4C098-159E-1260-A317-4B2D23D6416B}"/>
              </a:ext>
            </a:extLst>
          </p:cNvPr>
          <p:cNvSpPr txBox="1"/>
          <p:nvPr/>
        </p:nvSpPr>
        <p:spPr>
          <a:xfrm>
            <a:off x="3993765" y="5694468"/>
            <a:ext cx="3755398" cy="6625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en-GB" sz="1656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FEB TDC data recorded in few BX,</a:t>
            </a:r>
          </a:p>
          <a:p>
            <a:pPr algn="ctr"/>
            <a:r>
              <a:rPr lang="en-GB" sz="1656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well inside the 20 BX trigger latency </a:t>
            </a:r>
          </a:p>
        </p:txBody>
      </p: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CBD83EA9-C690-5AB8-263A-2DED1796C13B}"/>
              </a:ext>
            </a:extLst>
          </p:cNvPr>
          <p:cNvCxnSpPr>
            <a:cxnSpLocks/>
            <a:endCxn id="11" idx="3"/>
          </p:cNvCxnSpPr>
          <p:nvPr/>
        </p:nvCxnSpPr>
        <p:spPr>
          <a:xfrm flipH="1">
            <a:off x="3064947" y="5186636"/>
            <a:ext cx="723515" cy="1492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B141B879-417A-3503-6DC4-894C76331BB4}"/>
              </a:ext>
            </a:extLst>
          </p:cNvPr>
          <p:cNvCxnSpPr>
            <a:cxnSpLocks/>
          </p:cNvCxnSpPr>
          <p:nvPr/>
        </p:nvCxnSpPr>
        <p:spPr>
          <a:xfrm flipV="1">
            <a:off x="7408718" y="5694468"/>
            <a:ext cx="1051770" cy="2283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FAF404BC-E779-BD23-BCD6-F54CC64D9F18}"/>
              </a:ext>
            </a:extLst>
          </p:cNvPr>
          <p:cNvSpPr txBox="1"/>
          <p:nvPr/>
        </p:nvSpPr>
        <p:spPr>
          <a:xfrm>
            <a:off x="3234727" y="6422683"/>
            <a:ext cx="5381601" cy="3471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56" b="1">
                <a:solidFill>
                  <a:schemeClr val="dk2"/>
                </a:solidFill>
                <a:highlight>
                  <a:srgbClr val="FFFF00"/>
                </a:highlight>
                <a:latin typeface="Lato"/>
                <a:ea typeface="Lato"/>
                <a:cs typeface="Lato"/>
              </a:rPr>
              <a:t>Data transmission delay properly adjusted by Back-end</a:t>
            </a:r>
          </a:p>
        </p:txBody>
      </p:sp>
    </p:spTree>
    <p:extLst>
      <p:ext uri="{BB962C8B-B14F-4D97-AF65-F5344CB8AC3E}">
        <p14:creationId xmlns:p14="http://schemas.microsoft.com/office/powerpoint/2010/main" val="15310388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oogle Shape;508;p27">
            <a:extLst>
              <a:ext uri="{FF2B5EF4-FFF2-40B4-BE49-F238E27FC236}">
                <a16:creationId xmlns:a16="http://schemas.microsoft.com/office/drawing/2014/main" id="{BA91375E-EA89-D581-6144-0B18902D2CC4}"/>
              </a:ext>
            </a:extLst>
          </p:cNvPr>
          <p:cNvGrpSpPr/>
          <p:nvPr/>
        </p:nvGrpSpPr>
        <p:grpSpPr>
          <a:xfrm>
            <a:off x="8727584" y="1556501"/>
            <a:ext cx="3185482" cy="3096594"/>
            <a:chOff x="10377500" y="1461475"/>
            <a:chExt cx="3846174" cy="3738850"/>
          </a:xfrm>
        </p:grpSpPr>
        <p:pic>
          <p:nvPicPr>
            <p:cNvPr id="16" name="Google Shape;509;p27">
              <a:extLst>
                <a:ext uri="{FF2B5EF4-FFF2-40B4-BE49-F238E27FC236}">
                  <a16:creationId xmlns:a16="http://schemas.microsoft.com/office/drawing/2014/main" id="{FD3627B1-B455-256F-01C1-7DEA3A280A26}"/>
                </a:ext>
              </a:extLst>
            </p:cNvPr>
            <p:cNvPicPr preferRelativeResize="0"/>
            <p:nvPr/>
          </p:nvPicPr>
          <p:blipFill>
            <a:blip r:embed="rId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77500" y="1461475"/>
              <a:ext cx="3846174" cy="37388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" name="Google Shape;510;p27">
              <a:extLst>
                <a:ext uri="{FF2B5EF4-FFF2-40B4-BE49-F238E27FC236}">
                  <a16:creationId xmlns:a16="http://schemas.microsoft.com/office/drawing/2014/main" id="{D794309A-3564-3C44-1512-EC575F05CE11}"/>
                </a:ext>
              </a:extLst>
            </p:cNvPr>
            <p:cNvSpPr txBox="1"/>
            <p:nvPr/>
          </p:nvSpPr>
          <p:spPr>
            <a:xfrm>
              <a:off x="10917574" y="3724025"/>
              <a:ext cx="1268700" cy="41542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5720" tIns="75720" rIns="75720" bIns="75720" anchor="t" anchorCtr="0">
              <a:spAutoFit/>
            </a:bodyPr>
            <a:lstStyle/>
            <a:p>
              <a:pPr algn="ctr"/>
              <a:r>
                <a:rPr lang="pt-BR" sz="1242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ohmic region</a:t>
              </a:r>
              <a:endParaRPr sz="1242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8" name="Google Shape;511;p27">
              <a:extLst>
                <a:ext uri="{FF2B5EF4-FFF2-40B4-BE49-F238E27FC236}">
                  <a16:creationId xmlns:a16="http://schemas.microsoft.com/office/drawing/2014/main" id="{9CEE009A-637A-606D-F245-8B0BB4F8C465}"/>
                </a:ext>
              </a:extLst>
            </p:cNvPr>
            <p:cNvSpPr txBox="1"/>
            <p:nvPr/>
          </p:nvSpPr>
          <p:spPr>
            <a:xfrm>
              <a:off x="12119525" y="2471449"/>
              <a:ext cx="1784100" cy="41542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5720" tIns="75720" rIns="75720" bIns="75720" anchor="t" anchorCtr="0">
              <a:spAutoFit/>
            </a:bodyPr>
            <a:lstStyle/>
            <a:p>
              <a:pPr algn="ctr"/>
              <a:r>
                <a:rPr lang="pt-BR" sz="1242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avalanche region</a:t>
              </a:r>
              <a:endParaRPr sz="1242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14" name="Google Shape;148;p16">
            <a:extLst>
              <a:ext uri="{FF2B5EF4-FFF2-40B4-BE49-F238E27FC236}">
                <a16:creationId xmlns:a16="http://schemas.microsoft.com/office/drawing/2014/main" id="{2D40A366-FF21-321D-3168-87AE34FD82A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3359687" y="6820267"/>
            <a:ext cx="864000" cy="478500"/>
          </a:xfrm>
          <a:prstGeom prst="bracketPair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16</a:t>
            </a:fld>
            <a:endParaRPr/>
          </a:p>
        </p:txBody>
      </p:sp>
      <p:sp>
        <p:nvSpPr>
          <p:cNvPr id="3" name="Google Shape;305;p21">
            <a:extLst>
              <a:ext uri="{FF2B5EF4-FFF2-40B4-BE49-F238E27FC236}">
                <a16:creationId xmlns:a16="http://schemas.microsoft.com/office/drawing/2014/main" id="{654738C1-1522-CEF4-07EF-765DD8E29E2A}"/>
              </a:ext>
            </a:extLst>
          </p:cNvPr>
          <p:cNvSpPr txBox="1">
            <a:spLocks/>
          </p:cNvSpPr>
          <p:nvPr/>
        </p:nvSpPr>
        <p:spPr>
          <a:xfrm>
            <a:off x="11206769" y="6461358"/>
            <a:ext cx="715583" cy="396304"/>
          </a:xfrm>
          <a:prstGeom prst="bracketPair">
            <a:avLst/>
          </a:prstGeom>
        </p:spPr>
        <p:txBody>
          <a:bodyPr spcFirstLastPara="1" vert="horz" wrap="square" lIns="0" tIns="0" rIns="0" bIns="0" rtlCol="0" anchor="ctr" anchorCtr="0">
            <a:noAutofit/>
          </a:bodyPr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00000"/>
              </a:buClr>
              <a:buSzPts val="1200"/>
            </a:pPr>
            <a:fld id="{00000000-1234-1234-1234-123412341234}" type="slidenum">
              <a:rPr lang="pt-BR" smtClean="0"/>
              <a:pPr algn="ctr">
                <a:buClr>
                  <a:srgbClr val="000000"/>
                </a:buClr>
                <a:buSzPts val="1200"/>
              </a:pPr>
              <a:t>16</a:t>
            </a:fld>
            <a:endParaRPr lang="pt-BR"/>
          </a:p>
        </p:txBody>
      </p:sp>
      <p:pic>
        <p:nvPicPr>
          <p:cNvPr id="4" name="Google Shape;499;p27">
            <a:extLst>
              <a:ext uri="{FF2B5EF4-FFF2-40B4-BE49-F238E27FC236}">
                <a16:creationId xmlns:a16="http://schemas.microsoft.com/office/drawing/2014/main" id="{05BE694B-0AD0-2241-0989-7566107B8F1A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5009" y="1630658"/>
            <a:ext cx="2599268" cy="339189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500;p27">
            <a:extLst>
              <a:ext uri="{FF2B5EF4-FFF2-40B4-BE49-F238E27FC236}">
                <a16:creationId xmlns:a16="http://schemas.microsoft.com/office/drawing/2014/main" id="{CE3566B5-0B90-3DC6-8348-A60AF51BE12F}"/>
              </a:ext>
            </a:extLst>
          </p:cNvPr>
          <p:cNvSpPr txBox="1"/>
          <p:nvPr/>
        </p:nvSpPr>
        <p:spPr>
          <a:xfrm>
            <a:off x="529409" y="5034237"/>
            <a:ext cx="2734868" cy="356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1325" b="1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Cosmic</a:t>
            </a:r>
            <a:r>
              <a:rPr lang="pt-BR" sz="1325" b="1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stand for gaps </a:t>
            </a:r>
            <a:r>
              <a:rPr lang="pt-BR" sz="1325" b="1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validation</a:t>
            </a:r>
            <a:endParaRPr sz="1325" b="1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6" name="Google Shape;501;p27">
            <a:extLst>
              <a:ext uri="{FF2B5EF4-FFF2-40B4-BE49-F238E27FC236}">
                <a16:creationId xmlns:a16="http://schemas.microsoft.com/office/drawing/2014/main" id="{B4958B87-8909-C98C-5D44-A5FB8FE1CCFC}"/>
              </a:ext>
            </a:extLst>
          </p:cNvPr>
          <p:cNvGrpSpPr/>
          <p:nvPr/>
        </p:nvGrpSpPr>
        <p:grpSpPr>
          <a:xfrm>
            <a:off x="3748476" y="1630658"/>
            <a:ext cx="5243228" cy="3184983"/>
            <a:chOff x="4365688" y="2568950"/>
            <a:chExt cx="6330712" cy="3845572"/>
          </a:xfrm>
        </p:grpSpPr>
        <p:pic>
          <p:nvPicPr>
            <p:cNvPr id="7" name="Google Shape;502;p27">
              <a:extLst>
                <a:ext uri="{FF2B5EF4-FFF2-40B4-BE49-F238E27FC236}">
                  <a16:creationId xmlns:a16="http://schemas.microsoft.com/office/drawing/2014/main" id="{1CA87E9B-1E56-DCD7-A272-0AC05709DC4C}"/>
                </a:ext>
              </a:extLst>
            </p:cNvPr>
            <p:cNvPicPr preferRelativeResize="0"/>
            <p:nvPr/>
          </p:nvPicPr>
          <p:blipFill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65688" y="2568950"/>
              <a:ext cx="6088014" cy="32858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Google Shape;503;p27">
              <a:extLst>
                <a:ext uri="{FF2B5EF4-FFF2-40B4-BE49-F238E27FC236}">
                  <a16:creationId xmlns:a16="http://schemas.microsoft.com/office/drawing/2014/main" id="{30B61573-E38F-2175-B13B-209F97D04A19}"/>
                </a:ext>
              </a:extLst>
            </p:cNvPr>
            <p:cNvSpPr txBox="1"/>
            <p:nvPr/>
          </p:nvSpPr>
          <p:spPr>
            <a:xfrm>
              <a:off x="4982975" y="5999100"/>
              <a:ext cx="3770701" cy="41542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5720" tIns="75720" rIns="75720" bIns="75720" anchor="t" anchorCtr="0">
              <a:spAutoFit/>
            </a:bodyPr>
            <a:lstStyle/>
            <a:p>
              <a:pPr algn="ctr"/>
              <a:r>
                <a:rPr lang="pt-BR" sz="1242" b="1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Leak test (drop &lt; 0.4 mbar/10 min)</a:t>
              </a:r>
              <a:endParaRPr sz="1242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9" name="Google Shape;504;p27">
              <a:extLst>
                <a:ext uri="{FF2B5EF4-FFF2-40B4-BE49-F238E27FC236}">
                  <a16:creationId xmlns:a16="http://schemas.microsoft.com/office/drawing/2014/main" id="{01CE993E-36A3-D119-403A-D75D354378B5}"/>
                </a:ext>
              </a:extLst>
            </p:cNvPr>
            <p:cNvSpPr/>
            <p:nvPr/>
          </p:nvSpPr>
          <p:spPr>
            <a:xfrm rot="-5400000">
              <a:off x="6643025" y="3856200"/>
              <a:ext cx="450600" cy="3987600"/>
            </a:xfrm>
            <a:prstGeom prst="leftBrace">
              <a:avLst>
                <a:gd name="adj1" fmla="val 50000"/>
                <a:gd name="adj2" fmla="val 50000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75720" tIns="75720" rIns="75720" bIns="75720" anchor="ctr" anchorCtr="0">
              <a:noAutofit/>
            </a:bodyPr>
            <a:lstStyle/>
            <a:p>
              <a:pPr algn="ctr"/>
              <a:endParaRPr sz="1491"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0" name="Google Shape;505;p27">
              <a:extLst>
                <a:ext uri="{FF2B5EF4-FFF2-40B4-BE49-F238E27FC236}">
                  <a16:creationId xmlns:a16="http://schemas.microsoft.com/office/drawing/2014/main" id="{79EDF341-A1E5-1499-C381-BC2F8DB3EFEA}"/>
                </a:ext>
              </a:extLst>
            </p:cNvPr>
            <p:cNvSpPr txBox="1"/>
            <p:nvPr/>
          </p:nvSpPr>
          <p:spPr>
            <a:xfrm>
              <a:off x="8653400" y="5970176"/>
              <a:ext cx="2043000" cy="41542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5720" tIns="75720" rIns="75720" bIns="75720" anchor="t" anchorCtr="0">
              <a:spAutoFit/>
            </a:bodyPr>
            <a:lstStyle/>
            <a:p>
              <a:pPr algn="ctr"/>
              <a:r>
                <a:rPr lang="pt-BR" sz="1242" b="1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Spacer bonding test</a:t>
              </a:r>
              <a:endParaRPr sz="1242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1" name="Google Shape;506;p27">
              <a:extLst>
                <a:ext uri="{FF2B5EF4-FFF2-40B4-BE49-F238E27FC236}">
                  <a16:creationId xmlns:a16="http://schemas.microsoft.com/office/drawing/2014/main" id="{418F1024-7341-31C4-3A57-6FEE611B9454}"/>
                </a:ext>
              </a:extLst>
            </p:cNvPr>
            <p:cNvSpPr/>
            <p:nvPr/>
          </p:nvSpPr>
          <p:spPr>
            <a:xfrm rot="-5400000">
              <a:off x="9403875" y="5101800"/>
              <a:ext cx="450600" cy="1496400"/>
            </a:xfrm>
            <a:prstGeom prst="leftBrace">
              <a:avLst>
                <a:gd name="adj1" fmla="val 50000"/>
                <a:gd name="adj2" fmla="val 50000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75720" tIns="75720" rIns="75720" bIns="75720" anchor="ctr" anchorCtr="0">
              <a:noAutofit/>
            </a:bodyPr>
            <a:lstStyle/>
            <a:p>
              <a:pPr algn="ctr"/>
              <a:endParaRPr sz="1491"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12" name="Google Shape;507;p27">
            <a:extLst>
              <a:ext uri="{FF2B5EF4-FFF2-40B4-BE49-F238E27FC236}">
                <a16:creationId xmlns:a16="http://schemas.microsoft.com/office/drawing/2014/main" id="{84A2F5FF-48B7-C807-09AB-B671A3653B2C}"/>
              </a:ext>
            </a:extLst>
          </p:cNvPr>
          <p:cNvSpPr txBox="1"/>
          <p:nvPr/>
        </p:nvSpPr>
        <p:spPr>
          <a:xfrm>
            <a:off x="9340799" y="4479763"/>
            <a:ext cx="2281914" cy="344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1242" b="1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Dark</a:t>
            </a:r>
            <a:r>
              <a:rPr lang="pt-BR" sz="1242" b="1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242" b="1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current</a:t>
            </a:r>
            <a:r>
              <a:rPr lang="pt-BR" sz="1242" b="1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242" b="1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test</a:t>
            </a:r>
            <a:r>
              <a:rPr lang="pt-BR" sz="1242" b="1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(&lt; 2.5 </a:t>
            </a:r>
            <a:r>
              <a:rPr lang="pt-BR" sz="1242" b="1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uA</a:t>
            </a:r>
            <a:r>
              <a:rPr lang="pt-BR" sz="1242" b="1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)</a:t>
            </a:r>
            <a:endParaRPr sz="1242" b="1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" name="Google Shape;512;p27">
            <a:extLst>
              <a:ext uri="{FF2B5EF4-FFF2-40B4-BE49-F238E27FC236}">
                <a16:creationId xmlns:a16="http://schemas.microsoft.com/office/drawing/2014/main" id="{121712C6-6D58-ED48-A9A5-3D2E4666743E}"/>
              </a:ext>
            </a:extLst>
          </p:cNvPr>
          <p:cNvSpPr txBox="1"/>
          <p:nvPr/>
        </p:nvSpPr>
        <p:spPr>
          <a:xfrm>
            <a:off x="1299562" y="533266"/>
            <a:ext cx="10158046" cy="1070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marL="378653" indent="-315544">
              <a:buClr>
                <a:schemeClr val="dk2"/>
              </a:buClr>
              <a:buSzPts val="2400"/>
              <a:buFont typeface="Lato"/>
              <a:buChar char="●"/>
            </a:pPr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First</a:t>
            </a:r>
            <a:r>
              <a:rPr lang="pt-BR" sz="1988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QC </a:t>
            </a:r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step</a:t>
            </a:r>
            <a:r>
              <a:rPr lang="pt-BR" sz="1988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performed</a:t>
            </a:r>
            <a:r>
              <a:rPr lang="pt-BR" sz="1988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in </a:t>
            </a:r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the</a:t>
            </a:r>
            <a:r>
              <a:rPr lang="pt-BR" sz="1988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988" b="1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original sites</a:t>
            </a:r>
            <a:r>
              <a:rPr lang="pt-BR" sz="1988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of</a:t>
            </a:r>
            <a:r>
              <a:rPr lang="pt-BR" sz="1988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components</a:t>
            </a:r>
            <a:r>
              <a:rPr lang="pt-BR" sz="1988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manufacturing</a:t>
            </a:r>
            <a:endParaRPr sz="1988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378653" indent="-315544">
              <a:buClr>
                <a:schemeClr val="dk2"/>
              </a:buClr>
              <a:buSzPts val="2400"/>
              <a:buFont typeface="Lato"/>
              <a:buChar char="●"/>
            </a:pPr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Second</a:t>
            </a:r>
            <a:r>
              <a:rPr lang="pt-BR" sz="1988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QC </a:t>
            </a:r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step</a:t>
            </a:r>
            <a:r>
              <a:rPr lang="pt-BR" sz="1988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is</a:t>
            </a:r>
            <a:r>
              <a:rPr lang="pt-BR" sz="1988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again</a:t>
            </a:r>
            <a:r>
              <a:rPr lang="pt-BR" sz="1988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on</a:t>
            </a:r>
            <a:r>
              <a:rPr lang="pt-BR" sz="1988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component</a:t>
            </a:r>
            <a:r>
              <a:rPr lang="pt-BR" sz="1988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level</a:t>
            </a:r>
            <a:r>
              <a:rPr lang="pt-BR" sz="1988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</a:t>
            </a:r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but</a:t>
            </a:r>
            <a:r>
              <a:rPr lang="pt-BR" sz="1988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in </a:t>
            </a:r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the</a:t>
            </a:r>
            <a:r>
              <a:rPr lang="pt-BR" sz="1988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chamber</a:t>
            </a:r>
            <a:r>
              <a:rPr lang="pt-BR" sz="1988" b="1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988" b="1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assembly</a:t>
            </a:r>
            <a:r>
              <a:rPr lang="pt-BR" sz="1988" b="1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sites </a:t>
            </a:r>
            <a:endParaRPr sz="1988" b="1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378653"/>
            <a:r>
              <a:rPr lang="pt-BR" sz="1988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(CERN </a:t>
            </a:r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and</a:t>
            </a:r>
            <a:r>
              <a:rPr lang="pt-BR" sz="1988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Ghent</a:t>
            </a:r>
            <a:r>
              <a:rPr lang="pt-BR" sz="1988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University</a:t>
            </a:r>
            <a:r>
              <a:rPr lang="pt-BR" sz="1988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) </a:t>
            </a:r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to</a:t>
            </a:r>
            <a:r>
              <a:rPr lang="pt-BR" sz="1988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check</a:t>
            </a:r>
            <a:r>
              <a:rPr lang="pt-BR" sz="1988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component</a:t>
            </a:r>
            <a:r>
              <a:rPr lang="pt-BR" sz="1988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quality</a:t>
            </a:r>
            <a:r>
              <a:rPr lang="pt-BR" sz="1988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&amp; </a:t>
            </a:r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stability</a:t>
            </a:r>
            <a:r>
              <a:rPr lang="pt-BR" sz="1988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after</a:t>
            </a:r>
            <a:r>
              <a:rPr lang="pt-BR" sz="1988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transport</a:t>
            </a:r>
            <a:endParaRPr sz="1988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0" name="Google Shape;513;p27">
            <a:extLst>
              <a:ext uri="{FF2B5EF4-FFF2-40B4-BE49-F238E27FC236}">
                <a16:creationId xmlns:a16="http://schemas.microsoft.com/office/drawing/2014/main" id="{74830BD6-D9A6-4187-CB8B-6E341F813D7B}"/>
              </a:ext>
            </a:extLst>
          </p:cNvPr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34164" y="4780758"/>
            <a:ext cx="2898233" cy="1580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514;p27">
            <a:extLst>
              <a:ext uri="{FF2B5EF4-FFF2-40B4-BE49-F238E27FC236}">
                <a16:creationId xmlns:a16="http://schemas.microsoft.com/office/drawing/2014/main" id="{3B2A9149-FEA9-2F48-F0DA-1455213C5A4E}"/>
              </a:ext>
            </a:extLst>
          </p:cNvPr>
          <p:cNvPicPr preferRelativeResize="0"/>
          <p:nvPr/>
        </p:nvPicPr>
        <p:blipFill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5076" y="4796332"/>
            <a:ext cx="2599268" cy="15284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515;p27">
            <a:extLst>
              <a:ext uri="{FF2B5EF4-FFF2-40B4-BE49-F238E27FC236}">
                <a16:creationId xmlns:a16="http://schemas.microsoft.com/office/drawing/2014/main" id="{4D1A90A8-F5DD-CF6A-97A6-C6D1E6979D61}"/>
              </a:ext>
            </a:extLst>
          </p:cNvPr>
          <p:cNvPicPr preferRelativeResize="0"/>
          <p:nvPr/>
        </p:nvPicPr>
        <p:blipFill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3975" y="4791685"/>
            <a:ext cx="2031281" cy="150902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516;p27">
            <a:extLst>
              <a:ext uri="{FF2B5EF4-FFF2-40B4-BE49-F238E27FC236}">
                <a16:creationId xmlns:a16="http://schemas.microsoft.com/office/drawing/2014/main" id="{D69B5F25-B631-03FB-560E-AAB5F3D59A5C}"/>
              </a:ext>
            </a:extLst>
          </p:cNvPr>
          <p:cNvSpPr txBox="1"/>
          <p:nvPr/>
        </p:nvSpPr>
        <p:spPr>
          <a:xfrm>
            <a:off x="659603" y="5489982"/>
            <a:ext cx="2734868" cy="71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1822" b="1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Chamber </a:t>
            </a:r>
            <a:r>
              <a:rPr lang="pt-BR" sz="1822" b="1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assembly</a:t>
            </a:r>
            <a:r>
              <a:rPr lang="pt-BR" sz="1822" b="1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822" b="1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with</a:t>
            </a:r>
            <a:r>
              <a:rPr lang="pt-BR" sz="1822" b="1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822" b="1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validated</a:t>
            </a:r>
            <a:r>
              <a:rPr lang="pt-BR" sz="1822" b="1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822" b="1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components</a:t>
            </a:r>
            <a:r>
              <a:rPr lang="pt-BR" sz="1822" b="1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:</a:t>
            </a:r>
            <a:endParaRPr sz="1822" b="1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4" name="Google Shape;517;p27">
            <a:extLst>
              <a:ext uri="{FF2B5EF4-FFF2-40B4-BE49-F238E27FC236}">
                <a16:creationId xmlns:a16="http://schemas.microsoft.com/office/drawing/2014/main" id="{F1B1FA3B-5E04-C17A-B39D-81831835664E}"/>
              </a:ext>
            </a:extLst>
          </p:cNvPr>
          <p:cNvSpPr txBox="1"/>
          <p:nvPr/>
        </p:nvSpPr>
        <p:spPr>
          <a:xfrm>
            <a:off x="971273" y="-148503"/>
            <a:ext cx="10158046" cy="856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110" tIns="45035" rIns="90110" bIns="45035" anchor="t" anchorCtr="0">
            <a:spAutoFit/>
          </a:bodyPr>
          <a:lstStyle/>
          <a:p>
            <a:pPr>
              <a:lnSpc>
                <a:spcPct val="112500"/>
              </a:lnSpc>
            </a:pP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iRPC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production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and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Quality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Control</a:t>
            </a:r>
            <a:r>
              <a:rPr lang="pt-BR" sz="12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</a:t>
            </a:r>
            <a:r>
              <a:rPr lang="pt-BR" sz="32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@</a:t>
            </a:r>
            <a:endParaRPr sz="3200" dirty="0">
              <a:solidFill>
                <a:srgbClr val="FF0000"/>
              </a:solidFill>
              <a:latin typeface="+mj-lt"/>
              <a:ea typeface="+mj-ea"/>
              <a:cs typeface="+mj-cs"/>
              <a:sym typeface="Fira Sans Condensed SemiBold"/>
            </a:endParaRPr>
          </a:p>
        </p:txBody>
      </p:sp>
      <p:pic>
        <p:nvPicPr>
          <p:cNvPr id="25" name="Google Shape;520;p27">
            <a:extLst>
              <a:ext uri="{FF2B5EF4-FFF2-40B4-BE49-F238E27FC236}">
                <a16:creationId xmlns:a16="http://schemas.microsoft.com/office/drawing/2014/main" id="{912C98E5-5921-0172-E742-2FC863CC953E}"/>
              </a:ext>
            </a:extLst>
          </p:cNvPr>
          <p:cNvPicPr preferRelativeResize="0"/>
          <p:nvPr/>
        </p:nvPicPr>
        <p:blipFill rotWithShape="1">
          <a:blip r:embed="rId8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44811" y="141989"/>
            <a:ext cx="749025" cy="6741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521;p27">
            <a:extLst>
              <a:ext uri="{FF2B5EF4-FFF2-40B4-BE49-F238E27FC236}">
                <a16:creationId xmlns:a16="http://schemas.microsoft.com/office/drawing/2014/main" id="{EDA94081-8F85-378A-F97F-2E12F043548F}"/>
              </a:ext>
            </a:extLst>
          </p:cNvPr>
          <p:cNvPicPr preferRelativeResize="0"/>
          <p:nvPr/>
        </p:nvPicPr>
        <p:blipFill>
          <a:blip r:embed="rId9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2540" y="123654"/>
            <a:ext cx="674138" cy="674138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29D95B94-4DA8-A3D0-2F65-83B9568C177D}"/>
              </a:ext>
            </a:extLst>
          </p:cNvPr>
          <p:cNvSpPr txBox="1"/>
          <p:nvPr/>
        </p:nvSpPr>
        <p:spPr>
          <a:xfrm>
            <a:off x="1400469" y="6447577"/>
            <a:ext cx="92996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78653" indent="-310285">
              <a:buClr>
                <a:schemeClr val="dk2"/>
              </a:buClr>
              <a:buSzPts val="2300"/>
              <a:buFont typeface="Lato"/>
              <a:buChar char="●"/>
            </a:pPr>
            <a:r>
              <a:rPr lang="pt-BR" sz="18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62/72 </a:t>
            </a:r>
            <a:r>
              <a:rPr lang="pt-BR" sz="1800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chambers</a:t>
            </a:r>
            <a:r>
              <a:rPr lang="pt-BR" sz="18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800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manufactured</a:t>
            </a:r>
            <a:r>
              <a:rPr lang="pt-BR" sz="18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800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so</a:t>
            </a:r>
            <a:r>
              <a:rPr lang="pt-BR" sz="18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800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far</a:t>
            </a:r>
            <a:r>
              <a:rPr lang="pt-BR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</a:t>
            </a:r>
            <a:r>
              <a:rPr lang="pt-BR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</a:t>
            </a:r>
            <a:r>
              <a:rPr lang="pt-BR" sz="1800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ompletion</a:t>
            </a:r>
            <a:r>
              <a:rPr lang="pt-BR" sz="18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800" b="1" dirty="0" err="1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expected</a:t>
            </a:r>
            <a:r>
              <a:rPr lang="pt-BR" sz="1800" b="1" dirty="0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800" b="1" dirty="0" err="1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by</a:t>
            </a:r>
            <a:r>
              <a:rPr lang="pt-BR" sz="1800" b="1" dirty="0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800" b="1" dirty="0" err="1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end</a:t>
            </a:r>
            <a:r>
              <a:rPr lang="pt-BR" sz="1800" b="1" dirty="0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800" b="1" dirty="0" err="1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of</a:t>
            </a:r>
            <a:r>
              <a:rPr lang="pt-BR" sz="1800" b="1" dirty="0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 August 2024</a:t>
            </a:r>
          </a:p>
        </p:txBody>
      </p:sp>
    </p:spTree>
    <p:extLst>
      <p:ext uri="{BB962C8B-B14F-4D97-AF65-F5344CB8AC3E}">
        <p14:creationId xmlns:p14="http://schemas.microsoft.com/office/powerpoint/2010/main" val="31004695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8;p16">
            <a:extLst>
              <a:ext uri="{FF2B5EF4-FFF2-40B4-BE49-F238E27FC236}">
                <a16:creationId xmlns:a16="http://schemas.microsoft.com/office/drawing/2014/main" id="{2D40A366-FF21-321D-3168-87AE34FD82A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3359687" y="6820267"/>
            <a:ext cx="864000" cy="478500"/>
          </a:xfrm>
          <a:prstGeom prst="bracketPair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17</a:t>
            </a:fld>
            <a:endParaRPr/>
          </a:p>
        </p:txBody>
      </p:sp>
      <p:sp>
        <p:nvSpPr>
          <p:cNvPr id="3" name="Google Shape;305;p21">
            <a:extLst>
              <a:ext uri="{FF2B5EF4-FFF2-40B4-BE49-F238E27FC236}">
                <a16:creationId xmlns:a16="http://schemas.microsoft.com/office/drawing/2014/main" id="{654738C1-1522-CEF4-07EF-765DD8E29E2A}"/>
              </a:ext>
            </a:extLst>
          </p:cNvPr>
          <p:cNvSpPr txBox="1">
            <a:spLocks/>
          </p:cNvSpPr>
          <p:nvPr/>
        </p:nvSpPr>
        <p:spPr>
          <a:xfrm>
            <a:off x="11206769" y="6461358"/>
            <a:ext cx="715583" cy="396304"/>
          </a:xfrm>
          <a:prstGeom prst="bracketPair">
            <a:avLst/>
          </a:prstGeom>
        </p:spPr>
        <p:txBody>
          <a:bodyPr spcFirstLastPara="1" vert="horz" wrap="square" lIns="0" tIns="0" rIns="0" bIns="0" rtlCol="0" anchor="ctr" anchorCtr="0">
            <a:noAutofit/>
          </a:bodyPr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00000"/>
              </a:buClr>
              <a:buSzPts val="1200"/>
            </a:pPr>
            <a:fld id="{00000000-1234-1234-1234-123412341234}" type="slidenum">
              <a:rPr lang="pt-BR" smtClean="0"/>
              <a:pPr algn="ctr">
                <a:buClr>
                  <a:srgbClr val="000000"/>
                </a:buClr>
                <a:buSzPts val="1200"/>
              </a:pPr>
              <a:t>17</a:t>
            </a:fld>
            <a:endParaRPr lang="pt-BR"/>
          </a:p>
        </p:txBody>
      </p:sp>
      <p:pic>
        <p:nvPicPr>
          <p:cNvPr id="2" name="Google Shape;526;p28">
            <a:extLst>
              <a:ext uri="{FF2B5EF4-FFF2-40B4-BE49-F238E27FC236}">
                <a16:creationId xmlns:a16="http://schemas.microsoft.com/office/drawing/2014/main" id="{E84E85A1-E3EF-C72F-3454-E0E787A4D38E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05682" y="1619849"/>
            <a:ext cx="3416480" cy="338516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536;p28">
            <a:extLst>
              <a:ext uri="{FF2B5EF4-FFF2-40B4-BE49-F238E27FC236}">
                <a16:creationId xmlns:a16="http://schemas.microsoft.com/office/drawing/2014/main" id="{24342264-BB6E-5AE6-E842-86EB7ACD012A}"/>
              </a:ext>
            </a:extLst>
          </p:cNvPr>
          <p:cNvSpPr txBox="1"/>
          <p:nvPr/>
        </p:nvSpPr>
        <p:spPr>
          <a:xfrm>
            <a:off x="1042295" y="4943717"/>
            <a:ext cx="3446972" cy="12745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1822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After TDC channel mapping, the hit position along the strips are obtained by the arrival time between LR and HR signals:</a:t>
            </a:r>
            <a:endParaRPr sz="1822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" name="Google Shape;538;p28">
            <a:extLst>
              <a:ext uri="{FF2B5EF4-FFF2-40B4-BE49-F238E27FC236}">
                <a16:creationId xmlns:a16="http://schemas.microsoft.com/office/drawing/2014/main" id="{7B6ACCA3-37C9-BCEB-7309-A6AE5D23AE62}"/>
              </a:ext>
            </a:extLst>
          </p:cNvPr>
          <p:cNvSpPr txBox="1"/>
          <p:nvPr/>
        </p:nvSpPr>
        <p:spPr>
          <a:xfrm>
            <a:off x="4779155" y="5383906"/>
            <a:ext cx="3778675" cy="1070671"/>
          </a:xfrm>
          <a:prstGeom prst="rect">
            <a:avLst/>
          </a:prstGeom>
          <a:solidFill>
            <a:srgbClr val="9FC5E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1988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Efficiency of 98% and working point around 7050 V is stable up to 12 BX readout window!</a:t>
            </a:r>
            <a:endParaRPr sz="1988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" name="Google Shape;539;p28">
            <a:extLst>
              <a:ext uri="{FF2B5EF4-FFF2-40B4-BE49-F238E27FC236}">
                <a16:creationId xmlns:a16="http://schemas.microsoft.com/office/drawing/2014/main" id="{34D2B48B-5C80-AC10-9E08-2089CBC73CD6}"/>
              </a:ext>
            </a:extLst>
          </p:cNvPr>
          <p:cNvSpPr txBox="1"/>
          <p:nvPr/>
        </p:nvSpPr>
        <p:spPr>
          <a:xfrm>
            <a:off x="8796657" y="5386370"/>
            <a:ext cx="3013647" cy="1070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Average</a:t>
            </a:r>
            <a:r>
              <a:rPr lang="pt-BR" sz="1988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noise</a:t>
            </a:r>
            <a:r>
              <a:rPr lang="pt-BR" sz="1988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&lt; 1 Hz/cm</a:t>
            </a:r>
            <a:r>
              <a:rPr lang="pt-BR" sz="1988" baseline="300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2</a:t>
            </a:r>
            <a:endParaRPr sz="1988" baseline="30000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algn="ctr"/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measured</a:t>
            </a:r>
            <a:r>
              <a:rPr lang="pt-BR" sz="1988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in </a:t>
            </a:r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dedicate</a:t>
            </a:r>
            <a:r>
              <a:rPr lang="pt-BR" sz="1988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random</a:t>
            </a:r>
            <a:r>
              <a:rPr lang="pt-BR" sz="1988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988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scans</a:t>
            </a:r>
            <a:endParaRPr sz="1988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" name="Google Shape;540;p28">
            <a:extLst>
              <a:ext uri="{FF2B5EF4-FFF2-40B4-BE49-F238E27FC236}">
                <a16:creationId xmlns:a16="http://schemas.microsoft.com/office/drawing/2014/main" id="{DDBC0CEF-64D5-F66E-881F-9598ABE7FCF6}"/>
              </a:ext>
            </a:extLst>
          </p:cNvPr>
          <p:cNvSpPr txBox="1"/>
          <p:nvPr/>
        </p:nvSpPr>
        <p:spPr>
          <a:xfrm>
            <a:off x="1670956" y="1060199"/>
            <a:ext cx="5370101" cy="4333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r>
              <a:rPr lang="pt-BR" sz="1822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3</a:t>
            </a:r>
            <a:r>
              <a:rPr lang="pt-BR" sz="1822" b="1" baseline="30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rd</a:t>
            </a:r>
            <a:r>
              <a:rPr lang="pt-BR" sz="1822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step: Cosmic efficiency</a:t>
            </a:r>
            <a:r>
              <a:rPr lang="pt-BR" sz="1822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with portable </a:t>
            </a:r>
            <a:r>
              <a:rPr lang="pt-BR" sz="1822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FEB v2.3</a:t>
            </a:r>
            <a:endParaRPr sz="1822" b="1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" name="Google Shape;541;p28">
            <a:extLst>
              <a:ext uri="{FF2B5EF4-FFF2-40B4-BE49-F238E27FC236}">
                <a16:creationId xmlns:a16="http://schemas.microsoft.com/office/drawing/2014/main" id="{B9566B4B-0E3B-0BAC-E999-7BEECD0933B1}"/>
              </a:ext>
            </a:extLst>
          </p:cNvPr>
          <p:cNvSpPr txBox="1"/>
          <p:nvPr/>
        </p:nvSpPr>
        <p:spPr>
          <a:xfrm>
            <a:off x="7497303" y="1082127"/>
            <a:ext cx="4110377" cy="4333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1822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3 scintillators for coincidence + veto</a:t>
            </a:r>
            <a:endParaRPr sz="1822" b="1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2" name="Google Shape;543;p28">
            <a:extLst>
              <a:ext uri="{FF2B5EF4-FFF2-40B4-BE49-F238E27FC236}">
                <a16:creationId xmlns:a16="http://schemas.microsoft.com/office/drawing/2014/main" id="{8C6C3D5C-E4C5-D2A1-FC1D-DEB66C58F07F}"/>
              </a:ext>
            </a:extLst>
          </p:cNvPr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0792" y="1594267"/>
            <a:ext cx="3629504" cy="36197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544;p28">
            <a:extLst>
              <a:ext uri="{FF2B5EF4-FFF2-40B4-BE49-F238E27FC236}">
                <a16:creationId xmlns:a16="http://schemas.microsoft.com/office/drawing/2014/main" id="{81505532-72CE-2405-6E55-83EC2C99BA86}"/>
              </a:ext>
            </a:extLst>
          </p:cNvPr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2157" y="1659293"/>
            <a:ext cx="3518641" cy="3580772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545;p28">
            <a:extLst>
              <a:ext uri="{FF2B5EF4-FFF2-40B4-BE49-F238E27FC236}">
                <a16:creationId xmlns:a16="http://schemas.microsoft.com/office/drawing/2014/main" id="{E7198CDC-376F-378A-9F65-5896318ED8E5}"/>
              </a:ext>
            </a:extLst>
          </p:cNvPr>
          <p:cNvSpPr txBox="1"/>
          <p:nvPr/>
        </p:nvSpPr>
        <p:spPr>
          <a:xfrm>
            <a:off x="1665821" y="3942180"/>
            <a:ext cx="2175819" cy="611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1491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30 x 40 cm</a:t>
            </a:r>
            <a:r>
              <a:rPr lang="pt-BR" sz="1491" b="1" baseline="30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2</a:t>
            </a:r>
            <a:r>
              <a:rPr lang="pt-BR" sz="1491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coincidence region</a:t>
            </a:r>
            <a:endParaRPr sz="1491" b="1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" name="Google Shape;517;p27">
            <a:extLst>
              <a:ext uri="{FF2B5EF4-FFF2-40B4-BE49-F238E27FC236}">
                <a16:creationId xmlns:a16="http://schemas.microsoft.com/office/drawing/2014/main" id="{8D42B913-6ABC-AE52-0942-86ECDE165EA8}"/>
              </a:ext>
            </a:extLst>
          </p:cNvPr>
          <p:cNvSpPr txBox="1"/>
          <p:nvPr/>
        </p:nvSpPr>
        <p:spPr>
          <a:xfrm>
            <a:off x="971273" y="51011"/>
            <a:ext cx="10158046" cy="856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110" tIns="45035" rIns="90110" bIns="45035" anchor="t" anchorCtr="0">
            <a:spAutoFit/>
          </a:bodyPr>
          <a:lstStyle/>
          <a:p>
            <a:pPr>
              <a:lnSpc>
                <a:spcPct val="112500"/>
              </a:lnSpc>
            </a:pP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iRPC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production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and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Quality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Control</a:t>
            </a:r>
            <a:r>
              <a:rPr lang="pt-BR" sz="12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</a:t>
            </a:r>
            <a:r>
              <a:rPr lang="pt-BR" sz="32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@</a:t>
            </a:r>
            <a:endParaRPr sz="3200" dirty="0">
              <a:solidFill>
                <a:srgbClr val="FF0000"/>
              </a:solidFill>
              <a:latin typeface="+mj-lt"/>
              <a:ea typeface="+mj-ea"/>
              <a:cs typeface="+mj-cs"/>
              <a:sym typeface="Fira Sans Condensed SemiBold"/>
            </a:endParaRPr>
          </a:p>
        </p:txBody>
      </p:sp>
      <p:pic>
        <p:nvPicPr>
          <p:cNvPr id="18" name="Google Shape;520;p27">
            <a:extLst>
              <a:ext uri="{FF2B5EF4-FFF2-40B4-BE49-F238E27FC236}">
                <a16:creationId xmlns:a16="http://schemas.microsoft.com/office/drawing/2014/main" id="{82743DBC-3BF4-4A2E-96E8-44D830F0B4BE}"/>
              </a:ext>
            </a:extLst>
          </p:cNvPr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44811" y="141989"/>
            <a:ext cx="749025" cy="6741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521;p27">
            <a:extLst>
              <a:ext uri="{FF2B5EF4-FFF2-40B4-BE49-F238E27FC236}">
                <a16:creationId xmlns:a16="http://schemas.microsoft.com/office/drawing/2014/main" id="{22BB5FF6-22C8-480D-9F94-D6B1960F6C7A}"/>
              </a:ext>
            </a:extLst>
          </p:cNvPr>
          <p:cNvPicPr preferRelativeResize="0"/>
          <p:nvPr/>
        </p:nvPicPr>
        <p:blipFill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2540" y="123654"/>
            <a:ext cx="674138" cy="6741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537;p28">
            <a:extLst>
              <a:ext uri="{FF2B5EF4-FFF2-40B4-BE49-F238E27FC236}">
                <a16:creationId xmlns:a16="http://schemas.microsoft.com/office/drawing/2014/main" id="{CC53B919-4754-899A-9FE9-90FD1FD96E22}"/>
              </a:ext>
            </a:extLst>
          </p:cNvPr>
          <p:cNvPicPr preferRelativeResize="0"/>
          <p:nvPr/>
        </p:nvPicPr>
        <p:blipFill rotWithShape="1">
          <a:blip r:embed="rId8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104" t="26628" r="13080" b="39592"/>
          <a:stretch/>
        </p:blipFill>
        <p:spPr>
          <a:xfrm>
            <a:off x="418682" y="6139625"/>
            <a:ext cx="4248425" cy="7778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10390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8;p16">
            <a:extLst>
              <a:ext uri="{FF2B5EF4-FFF2-40B4-BE49-F238E27FC236}">
                <a16:creationId xmlns:a16="http://schemas.microsoft.com/office/drawing/2014/main" id="{2D40A366-FF21-321D-3168-87AE34FD82A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3359687" y="6820267"/>
            <a:ext cx="864000" cy="478500"/>
          </a:xfrm>
          <a:prstGeom prst="bracketPair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18</a:t>
            </a:fld>
            <a:endParaRPr/>
          </a:p>
        </p:txBody>
      </p:sp>
      <p:sp>
        <p:nvSpPr>
          <p:cNvPr id="3" name="Google Shape;305;p21">
            <a:extLst>
              <a:ext uri="{FF2B5EF4-FFF2-40B4-BE49-F238E27FC236}">
                <a16:creationId xmlns:a16="http://schemas.microsoft.com/office/drawing/2014/main" id="{654738C1-1522-CEF4-07EF-765DD8E29E2A}"/>
              </a:ext>
            </a:extLst>
          </p:cNvPr>
          <p:cNvSpPr txBox="1">
            <a:spLocks/>
          </p:cNvSpPr>
          <p:nvPr/>
        </p:nvSpPr>
        <p:spPr>
          <a:xfrm>
            <a:off x="11206769" y="6461358"/>
            <a:ext cx="715583" cy="396304"/>
          </a:xfrm>
          <a:prstGeom prst="bracketPair">
            <a:avLst/>
          </a:prstGeom>
        </p:spPr>
        <p:txBody>
          <a:bodyPr spcFirstLastPara="1" vert="horz" wrap="square" lIns="0" tIns="0" rIns="0" bIns="0" rtlCol="0" anchor="ctr" anchorCtr="0">
            <a:noAutofit/>
          </a:bodyPr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00000"/>
              </a:buClr>
              <a:buSzPts val="1200"/>
            </a:pPr>
            <a:fld id="{00000000-1234-1234-1234-123412341234}" type="slidenum">
              <a:rPr lang="pt-BR" smtClean="0"/>
              <a:pPr algn="ctr">
                <a:buClr>
                  <a:srgbClr val="000000"/>
                </a:buClr>
                <a:buSzPts val="1200"/>
              </a:pPr>
              <a:t>18</a:t>
            </a:fld>
            <a:endParaRPr lang="pt-BR"/>
          </a:p>
        </p:txBody>
      </p:sp>
      <p:pic>
        <p:nvPicPr>
          <p:cNvPr id="2" name="Google Shape;554;p29">
            <a:extLst>
              <a:ext uri="{FF2B5EF4-FFF2-40B4-BE49-F238E27FC236}">
                <a16:creationId xmlns:a16="http://schemas.microsoft.com/office/drawing/2014/main" id="{2930D4FA-B1EC-A400-09C8-5B07BBFF5E13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94612" y="1162035"/>
            <a:ext cx="3954017" cy="38969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Google Shape;565;p29">
            <a:extLst>
              <a:ext uri="{FF2B5EF4-FFF2-40B4-BE49-F238E27FC236}">
                <a16:creationId xmlns:a16="http://schemas.microsoft.com/office/drawing/2014/main" id="{47AC7338-5423-89C4-427A-2DF260A8A9A6}"/>
              </a:ext>
            </a:extLst>
          </p:cNvPr>
          <p:cNvCxnSpPr/>
          <p:nvPr/>
        </p:nvCxnSpPr>
        <p:spPr>
          <a:xfrm flipH="1">
            <a:off x="5594052" y="677464"/>
            <a:ext cx="27580" cy="6138856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" name="Google Shape;566;p29">
            <a:extLst>
              <a:ext uri="{FF2B5EF4-FFF2-40B4-BE49-F238E27FC236}">
                <a16:creationId xmlns:a16="http://schemas.microsoft.com/office/drawing/2014/main" id="{B0DE5B28-7647-EFC7-2D73-7B5616C7E3CB}"/>
              </a:ext>
            </a:extLst>
          </p:cNvPr>
          <p:cNvSpPr txBox="1"/>
          <p:nvPr/>
        </p:nvSpPr>
        <p:spPr>
          <a:xfrm>
            <a:off x="5692196" y="803685"/>
            <a:ext cx="6221844" cy="828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r>
              <a:rPr lang="pt-BR" sz="1822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Step 4: Final chambers with final FEBs (v2.3)</a:t>
            </a:r>
            <a:endParaRPr sz="1822" b="1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378653"/>
            <a:endParaRPr sz="745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r>
              <a:rPr lang="pt-BR" sz="1822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→ </a:t>
            </a:r>
            <a:r>
              <a:rPr lang="pt-BR" sz="1822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Long stability test: </a:t>
            </a:r>
            <a:r>
              <a:rPr lang="pt-BR" sz="1822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current monitoring @ WP for 1 month</a:t>
            </a:r>
            <a:endParaRPr sz="1822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" name="Google Shape;567;p29">
            <a:extLst>
              <a:ext uri="{FF2B5EF4-FFF2-40B4-BE49-F238E27FC236}">
                <a16:creationId xmlns:a16="http://schemas.microsoft.com/office/drawing/2014/main" id="{71C29D87-5FD0-F0B2-8D4D-DE147D8E8D72}"/>
              </a:ext>
            </a:extLst>
          </p:cNvPr>
          <p:cNvSpPr txBox="1"/>
          <p:nvPr/>
        </p:nvSpPr>
        <p:spPr>
          <a:xfrm>
            <a:off x="1515313" y="5447416"/>
            <a:ext cx="7963840" cy="344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endParaRPr sz="1242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" name="Google Shape;568;p29">
            <a:extLst>
              <a:ext uri="{FF2B5EF4-FFF2-40B4-BE49-F238E27FC236}">
                <a16:creationId xmlns:a16="http://schemas.microsoft.com/office/drawing/2014/main" id="{23365302-5BFB-08BE-69B1-DF3DDD4CF1EE}"/>
              </a:ext>
            </a:extLst>
          </p:cNvPr>
          <p:cNvSpPr txBox="1"/>
          <p:nvPr/>
        </p:nvSpPr>
        <p:spPr>
          <a:xfrm rot="-2299301">
            <a:off x="3099994" y="2674518"/>
            <a:ext cx="2294825" cy="356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r>
              <a:rPr lang="pt-BR" sz="1325" b="1">
                <a:solidFill>
                  <a:srgbClr val="0D0D0D"/>
                </a:solidFill>
              </a:rPr>
              <a:t>Average cluster size = 2.6!</a:t>
            </a:r>
            <a:endParaRPr sz="1325" b="1">
              <a:solidFill>
                <a:srgbClr val="0D0D0D"/>
              </a:solidFill>
            </a:endParaRPr>
          </a:p>
        </p:txBody>
      </p:sp>
      <p:sp>
        <p:nvSpPr>
          <p:cNvPr id="10" name="Google Shape;569;p29">
            <a:extLst>
              <a:ext uri="{FF2B5EF4-FFF2-40B4-BE49-F238E27FC236}">
                <a16:creationId xmlns:a16="http://schemas.microsoft.com/office/drawing/2014/main" id="{BAE123AB-BDBD-2BD8-8203-EB1E508AE35D}"/>
              </a:ext>
            </a:extLst>
          </p:cNvPr>
          <p:cNvSpPr txBox="1"/>
          <p:nvPr/>
        </p:nvSpPr>
        <p:spPr>
          <a:xfrm>
            <a:off x="981763" y="5058960"/>
            <a:ext cx="4604080" cy="18353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marL="378653" indent="-305026">
              <a:buClr>
                <a:schemeClr val="dk2"/>
              </a:buClr>
              <a:buSzPts val="2200"/>
              <a:buFont typeface="Lato"/>
              <a:buChar char="●"/>
            </a:pPr>
            <a:r>
              <a:rPr lang="pt-BR" sz="1822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Cluster size is defined as </a:t>
            </a:r>
            <a:r>
              <a:rPr lang="pt-BR" sz="1822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the number of adjacent strips fired</a:t>
            </a:r>
            <a:r>
              <a:rPr lang="pt-BR" sz="1822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when a muon crosses the detector</a:t>
            </a:r>
            <a:endParaRPr sz="1822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378653"/>
            <a:endParaRPr sz="1822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378653" indent="-305026">
              <a:buClr>
                <a:schemeClr val="dk2"/>
              </a:buClr>
              <a:buSzPts val="2200"/>
              <a:buFont typeface="Lato"/>
              <a:buChar char="●"/>
            </a:pPr>
            <a:r>
              <a:rPr lang="pt-BR" sz="1822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The strips pitch in the coincidence region is</a:t>
            </a:r>
            <a:r>
              <a:rPr lang="pt-BR" sz="1822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~1 cm</a:t>
            </a:r>
            <a:endParaRPr sz="1822" b="1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" name="Google Shape;570;p29">
            <a:extLst>
              <a:ext uri="{FF2B5EF4-FFF2-40B4-BE49-F238E27FC236}">
                <a16:creationId xmlns:a16="http://schemas.microsoft.com/office/drawing/2014/main" id="{C2D60590-9006-7758-520E-700634EE1F4C}"/>
              </a:ext>
            </a:extLst>
          </p:cNvPr>
          <p:cNvSpPr txBox="1"/>
          <p:nvPr/>
        </p:nvSpPr>
        <p:spPr>
          <a:xfrm>
            <a:off x="5704660" y="3781171"/>
            <a:ext cx="6221844" cy="4333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r>
              <a:rPr lang="pt-BR" sz="1822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→ </a:t>
            </a:r>
            <a:r>
              <a:rPr lang="pt-BR" sz="1822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Final cosmic test</a:t>
            </a:r>
            <a:r>
              <a:rPr lang="pt-BR" sz="1822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with final FEB v2.3 + cooling system</a:t>
            </a:r>
            <a:endParaRPr sz="1822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" name="Google Shape;571;p29">
            <a:extLst>
              <a:ext uri="{FF2B5EF4-FFF2-40B4-BE49-F238E27FC236}">
                <a16:creationId xmlns:a16="http://schemas.microsoft.com/office/drawing/2014/main" id="{52DD6E3F-D592-CBCF-7C61-A3EC8AC9DF03}"/>
              </a:ext>
            </a:extLst>
          </p:cNvPr>
          <p:cNvSpPr txBox="1"/>
          <p:nvPr/>
        </p:nvSpPr>
        <p:spPr>
          <a:xfrm>
            <a:off x="1515312" y="746310"/>
            <a:ext cx="4106402" cy="407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r>
              <a:rPr lang="pt-BR" sz="1656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Cluster size in cosmic test with FEB v2.3</a:t>
            </a:r>
            <a:endParaRPr sz="1656" b="1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5" name="Google Shape;572;p29">
            <a:extLst>
              <a:ext uri="{FF2B5EF4-FFF2-40B4-BE49-F238E27FC236}">
                <a16:creationId xmlns:a16="http://schemas.microsoft.com/office/drawing/2014/main" id="{994A3782-EC53-5571-87A8-75AA4B5DEE39}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3629" y="4218148"/>
            <a:ext cx="5569003" cy="22727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573;p29">
            <a:extLst>
              <a:ext uri="{FF2B5EF4-FFF2-40B4-BE49-F238E27FC236}">
                <a16:creationId xmlns:a16="http://schemas.microsoft.com/office/drawing/2014/main" id="{29B8852D-2CED-2BB6-E8E6-8A14A07D6BA0}"/>
              </a:ext>
            </a:extLst>
          </p:cNvPr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04662" y="1633562"/>
            <a:ext cx="2797595" cy="2145417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574;p29">
            <a:extLst>
              <a:ext uri="{FF2B5EF4-FFF2-40B4-BE49-F238E27FC236}">
                <a16:creationId xmlns:a16="http://schemas.microsoft.com/office/drawing/2014/main" id="{B4EA9402-B95A-6301-BBC2-2CA6C942C9DF}"/>
              </a:ext>
            </a:extLst>
          </p:cNvPr>
          <p:cNvSpPr txBox="1"/>
          <p:nvPr/>
        </p:nvSpPr>
        <p:spPr>
          <a:xfrm>
            <a:off x="5594052" y="6490902"/>
            <a:ext cx="6221844" cy="4333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marL="378653" indent="-305026">
              <a:buClr>
                <a:schemeClr val="dk2"/>
              </a:buClr>
              <a:buSzPts val="2200"/>
              <a:buFont typeface="Lato"/>
              <a:buChar char="+"/>
            </a:pPr>
            <a:r>
              <a:rPr lang="pt-BR" sz="1822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cover (not shown in the picture)</a:t>
            </a:r>
            <a:endParaRPr sz="1822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8" name="Google Shape;575;p29">
            <a:extLst>
              <a:ext uri="{FF2B5EF4-FFF2-40B4-BE49-F238E27FC236}">
                <a16:creationId xmlns:a16="http://schemas.microsoft.com/office/drawing/2014/main" id="{02B1C4A3-8021-C049-5CE5-10DE7A2577E9}"/>
              </a:ext>
            </a:extLst>
          </p:cNvPr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85296" y="1599895"/>
            <a:ext cx="2963137" cy="214542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517;p27">
            <a:extLst>
              <a:ext uri="{FF2B5EF4-FFF2-40B4-BE49-F238E27FC236}">
                <a16:creationId xmlns:a16="http://schemas.microsoft.com/office/drawing/2014/main" id="{2A9A74BD-0DF2-2790-4D65-A493F1B8B82F}"/>
              </a:ext>
            </a:extLst>
          </p:cNvPr>
          <p:cNvSpPr txBox="1"/>
          <p:nvPr/>
        </p:nvSpPr>
        <p:spPr>
          <a:xfrm>
            <a:off x="971273" y="51011"/>
            <a:ext cx="10158046" cy="856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110" tIns="45035" rIns="90110" bIns="45035" anchor="t" anchorCtr="0">
            <a:spAutoFit/>
          </a:bodyPr>
          <a:lstStyle/>
          <a:p>
            <a:pPr>
              <a:lnSpc>
                <a:spcPct val="112500"/>
              </a:lnSpc>
            </a:pP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iRPC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production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and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Quality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Control</a:t>
            </a:r>
            <a:r>
              <a:rPr lang="pt-BR" sz="12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</a:t>
            </a:r>
            <a:r>
              <a:rPr lang="pt-BR" sz="32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@</a:t>
            </a:r>
            <a:endParaRPr sz="3200" dirty="0">
              <a:solidFill>
                <a:srgbClr val="FF0000"/>
              </a:solidFill>
              <a:latin typeface="+mj-lt"/>
              <a:ea typeface="+mj-ea"/>
              <a:cs typeface="+mj-cs"/>
              <a:sym typeface="Fira Sans Condensed SemiBold"/>
            </a:endParaRPr>
          </a:p>
        </p:txBody>
      </p:sp>
      <p:pic>
        <p:nvPicPr>
          <p:cNvPr id="20" name="Google Shape;520;p27">
            <a:extLst>
              <a:ext uri="{FF2B5EF4-FFF2-40B4-BE49-F238E27FC236}">
                <a16:creationId xmlns:a16="http://schemas.microsoft.com/office/drawing/2014/main" id="{F51F7BA7-7E73-EEE7-D9B0-20B0B1EE1429}"/>
              </a:ext>
            </a:extLst>
          </p:cNvPr>
          <p:cNvPicPr preferRelativeResize="0"/>
          <p:nvPr/>
        </p:nvPicPr>
        <p:blipFill rotWithShape="1"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44811" y="141989"/>
            <a:ext cx="749025" cy="6741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521;p27">
            <a:extLst>
              <a:ext uri="{FF2B5EF4-FFF2-40B4-BE49-F238E27FC236}">
                <a16:creationId xmlns:a16="http://schemas.microsoft.com/office/drawing/2014/main" id="{77933EF0-E4CB-3841-B0B2-5D903A3E5476}"/>
              </a:ext>
            </a:extLst>
          </p:cNvPr>
          <p:cNvPicPr preferRelativeResize="0"/>
          <p:nvPr/>
        </p:nvPicPr>
        <p:blipFill>
          <a:blip r:embed="rId8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2540" y="123654"/>
            <a:ext cx="674138" cy="6741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87751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8;p16">
            <a:extLst>
              <a:ext uri="{FF2B5EF4-FFF2-40B4-BE49-F238E27FC236}">
                <a16:creationId xmlns:a16="http://schemas.microsoft.com/office/drawing/2014/main" id="{2D40A366-FF21-321D-3168-87AE34FD82A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3359687" y="6820267"/>
            <a:ext cx="864000" cy="478500"/>
          </a:xfrm>
          <a:prstGeom prst="bracketPair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19</a:t>
            </a:fld>
            <a:endParaRPr/>
          </a:p>
        </p:txBody>
      </p:sp>
      <p:sp>
        <p:nvSpPr>
          <p:cNvPr id="3" name="Google Shape;305;p21">
            <a:extLst>
              <a:ext uri="{FF2B5EF4-FFF2-40B4-BE49-F238E27FC236}">
                <a16:creationId xmlns:a16="http://schemas.microsoft.com/office/drawing/2014/main" id="{654738C1-1522-CEF4-07EF-765DD8E29E2A}"/>
              </a:ext>
            </a:extLst>
          </p:cNvPr>
          <p:cNvSpPr txBox="1">
            <a:spLocks/>
          </p:cNvSpPr>
          <p:nvPr/>
        </p:nvSpPr>
        <p:spPr>
          <a:xfrm>
            <a:off x="11206769" y="6461358"/>
            <a:ext cx="715583" cy="396304"/>
          </a:xfrm>
          <a:prstGeom prst="bracketPair">
            <a:avLst/>
          </a:prstGeom>
        </p:spPr>
        <p:txBody>
          <a:bodyPr spcFirstLastPara="1" vert="horz" wrap="square" lIns="0" tIns="0" rIns="0" bIns="0" rtlCol="0" anchor="ctr" anchorCtr="0">
            <a:noAutofit/>
          </a:bodyPr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00000"/>
              </a:buClr>
              <a:buSzPts val="1200"/>
            </a:pPr>
            <a:fld id="{00000000-1234-1234-1234-123412341234}" type="slidenum">
              <a:rPr lang="pt-BR" smtClean="0"/>
              <a:pPr algn="ctr">
                <a:buClr>
                  <a:srgbClr val="000000"/>
                </a:buClr>
                <a:buSzPts val="1200"/>
              </a:pPr>
              <a:t>19</a:t>
            </a:fld>
            <a:endParaRPr lang="pt-BR"/>
          </a:p>
        </p:txBody>
      </p:sp>
      <p:pic>
        <p:nvPicPr>
          <p:cNvPr id="2" name="Google Shape;554;p29">
            <a:extLst>
              <a:ext uri="{FF2B5EF4-FFF2-40B4-BE49-F238E27FC236}">
                <a16:creationId xmlns:a16="http://schemas.microsoft.com/office/drawing/2014/main" id="{2930D4FA-B1EC-A400-09C8-5B07BBFF5E13}"/>
              </a:ext>
            </a:extLst>
          </p:cNvPr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94612" y="1162035"/>
            <a:ext cx="3954017" cy="38969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Google Shape;565;p29">
            <a:extLst>
              <a:ext uri="{FF2B5EF4-FFF2-40B4-BE49-F238E27FC236}">
                <a16:creationId xmlns:a16="http://schemas.microsoft.com/office/drawing/2014/main" id="{47AC7338-5423-89C4-427A-2DF260A8A9A6}"/>
              </a:ext>
            </a:extLst>
          </p:cNvPr>
          <p:cNvCxnSpPr/>
          <p:nvPr/>
        </p:nvCxnSpPr>
        <p:spPr>
          <a:xfrm flipH="1">
            <a:off x="5594052" y="677464"/>
            <a:ext cx="27580" cy="6138856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" name="Google Shape;566;p29">
            <a:extLst>
              <a:ext uri="{FF2B5EF4-FFF2-40B4-BE49-F238E27FC236}">
                <a16:creationId xmlns:a16="http://schemas.microsoft.com/office/drawing/2014/main" id="{B0DE5B28-7647-EFC7-2D73-7B5616C7E3CB}"/>
              </a:ext>
            </a:extLst>
          </p:cNvPr>
          <p:cNvSpPr txBox="1"/>
          <p:nvPr/>
        </p:nvSpPr>
        <p:spPr>
          <a:xfrm>
            <a:off x="5692196" y="803685"/>
            <a:ext cx="6221844" cy="828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r>
              <a:rPr lang="pt-BR" sz="1822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Step 4: Final chambers with final FEBs (v2.3)</a:t>
            </a:r>
            <a:endParaRPr sz="1822" b="1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378653"/>
            <a:endParaRPr sz="745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r>
              <a:rPr lang="pt-BR" sz="1822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→ </a:t>
            </a:r>
            <a:r>
              <a:rPr lang="pt-BR" sz="1822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Long stability test: </a:t>
            </a:r>
            <a:r>
              <a:rPr lang="pt-BR" sz="1822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current monitoring @ WP for 1 month</a:t>
            </a:r>
            <a:endParaRPr sz="1822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" name="Google Shape;567;p29">
            <a:extLst>
              <a:ext uri="{FF2B5EF4-FFF2-40B4-BE49-F238E27FC236}">
                <a16:creationId xmlns:a16="http://schemas.microsoft.com/office/drawing/2014/main" id="{71C29D87-5FD0-F0B2-8D4D-DE147D8E8D72}"/>
              </a:ext>
            </a:extLst>
          </p:cNvPr>
          <p:cNvSpPr txBox="1"/>
          <p:nvPr/>
        </p:nvSpPr>
        <p:spPr>
          <a:xfrm>
            <a:off x="1515313" y="5447416"/>
            <a:ext cx="7963840" cy="344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endParaRPr sz="1242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" name="Google Shape;568;p29">
            <a:extLst>
              <a:ext uri="{FF2B5EF4-FFF2-40B4-BE49-F238E27FC236}">
                <a16:creationId xmlns:a16="http://schemas.microsoft.com/office/drawing/2014/main" id="{23365302-5BFB-08BE-69B1-DF3DDD4CF1EE}"/>
              </a:ext>
            </a:extLst>
          </p:cNvPr>
          <p:cNvSpPr txBox="1"/>
          <p:nvPr/>
        </p:nvSpPr>
        <p:spPr>
          <a:xfrm rot="-2299301">
            <a:off x="3099994" y="2674518"/>
            <a:ext cx="2294825" cy="356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r>
              <a:rPr lang="pt-BR" sz="1325" b="1">
                <a:solidFill>
                  <a:srgbClr val="0D0D0D"/>
                </a:solidFill>
              </a:rPr>
              <a:t>Average cluster size = 2.6!</a:t>
            </a:r>
            <a:endParaRPr sz="1325" b="1">
              <a:solidFill>
                <a:srgbClr val="0D0D0D"/>
              </a:solidFill>
            </a:endParaRPr>
          </a:p>
        </p:txBody>
      </p:sp>
      <p:sp>
        <p:nvSpPr>
          <p:cNvPr id="10" name="Google Shape;569;p29">
            <a:extLst>
              <a:ext uri="{FF2B5EF4-FFF2-40B4-BE49-F238E27FC236}">
                <a16:creationId xmlns:a16="http://schemas.microsoft.com/office/drawing/2014/main" id="{BAE123AB-BDBD-2BD8-8203-EB1E508AE35D}"/>
              </a:ext>
            </a:extLst>
          </p:cNvPr>
          <p:cNvSpPr txBox="1"/>
          <p:nvPr/>
        </p:nvSpPr>
        <p:spPr>
          <a:xfrm>
            <a:off x="981763" y="5058960"/>
            <a:ext cx="4604080" cy="18353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marL="378653" indent="-305026">
              <a:buClr>
                <a:schemeClr val="dk2"/>
              </a:buClr>
              <a:buSzPts val="2200"/>
              <a:buFont typeface="Lato"/>
              <a:buChar char="●"/>
            </a:pPr>
            <a:r>
              <a:rPr lang="pt-BR" sz="1822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Cluster size is defined as </a:t>
            </a:r>
            <a:r>
              <a:rPr lang="pt-BR" sz="1822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the number of adjacent strips fired</a:t>
            </a:r>
            <a:r>
              <a:rPr lang="pt-BR" sz="1822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when a muon crosses the detector</a:t>
            </a:r>
            <a:endParaRPr sz="1822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378653"/>
            <a:endParaRPr sz="1822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378653" indent="-305026">
              <a:buClr>
                <a:schemeClr val="dk2"/>
              </a:buClr>
              <a:buSzPts val="2200"/>
              <a:buFont typeface="Lato"/>
              <a:buChar char="●"/>
            </a:pPr>
            <a:r>
              <a:rPr lang="pt-BR" sz="1822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The strips pitch in the coincidence region is</a:t>
            </a:r>
            <a:r>
              <a:rPr lang="pt-BR" sz="1822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~1 cm</a:t>
            </a:r>
            <a:endParaRPr sz="1822" b="1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" name="Google Shape;570;p29">
            <a:extLst>
              <a:ext uri="{FF2B5EF4-FFF2-40B4-BE49-F238E27FC236}">
                <a16:creationId xmlns:a16="http://schemas.microsoft.com/office/drawing/2014/main" id="{C2D60590-9006-7758-520E-700634EE1F4C}"/>
              </a:ext>
            </a:extLst>
          </p:cNvPr>
          <p:cNvSpPr txBox="1"/>
          <p:nvPr/>
        </p:nvSpPr>
        <p:spPr>
          <a:xfrm>
            <a:off x="5704660" y="3781171"/>
            <a:ext cx="6221844" cy="4333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r>
              <a:rPr lang="pt-BR" sz="1822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→ </a:t>
            </a:r>
            <a:r>
              <a:rPr lang="pt-BR" sz="1822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Final cosmic test</a:t>
            </a:r>
            <a:r>
              <a:rPr lang="pt-BR" sz="1822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with final FEB v2.3 + cooling system</a:t>
            </a:r>
            <a:endParaRPr sz="1822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" name="Google Shape;571;p29">
            <a:extLst>
              <a:ext uri="{FF2B5EF4-FFF2-40B4-BE49-F238E27FC236}">
                <a16:creationId xmlns:a16="http://schemas.microsoft.com/office/drawing/2014/main" id="{52DD6E3F-D592-CBCF-7C61-A3EC8AC9DF03}"/>
              </a:ext>
            </a:extLst>
          </p:cNvPr>
          <p:cNvSpPr txBox="1"/>
          <p:nvPr/>
        </p:nvSpPr>
        <p:spPr>
          <a:xfrm>
            <a:off x="1515312" y="746310"/>
            <a:ext cx="4106402" cy="407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r>
              <a:rPr lang="pt-BR" sz="1656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Cluster size in cosmic test with FEB v2.3</a:t>
            </a:r>
            <a:endParaRPr sz="1656" b="1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5" name="Google Shape;572;p29">
            <a:extLst>
              <a:ext uri="{FF2B5EF4-FFF2-40B4-BE49-F238E27FC236}">
                <a16:creationId xmlns:a16="http://schemas.microsoft.com/office/drawing/2014/main" id="{994A3782-EC53-5571-87A8-75AA4B5DEE39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3629" y="4218148"/>
            <a:ext cx="5569003" cy="22727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573;p29">
            <a:extLst>
              <a:ext uri="{FF2B5EF4-FFF2-40B4-BE49-F238E27FC236}">
                <a16:creationId xmlns:a16="http://schemas.microsoft.com/office/drawing/2014/main" id="{29B8852D-2CED-2BB6-E8E6-8A14A07D6BA0}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04662" y="1633562"/>
            <a:ext cx="2797595" cy="2145417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574;p29">
            <a:extLst>
              <a:ext uri="{FF2B5EF4-FFF2-40B4-BE49-F238E27FC236}">
                <a16:creationId xmlns:a16="http://schemas.microsoft.com/office/drawing/2014/main" id="{B4EA9402-B95A-6301-BBC2-2CA6C942C9DF}"/>
              </a:ext>
            </a:extLst>
          </p:cNvPr>
          <p:cNvSpPr txBox="1"/>
          <p:nvPr/>
        </p:nvSpPr>
        <p:spPr>
          <a:xfrm>
            <a:off x="5594052" y="6490902"/>
            <a:ext cx="6221844" cy="4333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marL="378653" indent="-305026">
              <a:buClr>
                <a:schemeClr val="dk2"/>
              </a:buClr>
              <a:buSzPts val="2200"/>
              <a:buFont typeface="Lato"/>
              <a:buChar char="+"/>
            </a:pPr>
            <a:r>
              <a:rPr lang="pt-BR" sz="1822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cover (not shown in the picture)</a:t>
            </a:r>
            <a:endParaRPr sz="1822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8" name="Google Shape;575;p29">
            <a:extLst>
              <a:ext uri="{FF2B5EF4-FFF2-40B4-BE49-F238E27FC236}">
                <a16:creationId xmlns:a16="http://schemas.microsoft.com/office/drawing/2014/main" id="{02B1C4A3-8021-C049-5CE5-10DE7A2577E9}"/>
              </a:ext>
            </a:extLst>
          </p:cNvPr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85296" y="1599895"/>
            <a:ext cx="2963137" cy="214542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517;p27">
            <a:extLst>
              <a:ext uri="{FF2B5EF4-FFF2-40B4-BE49-F238E27FC236}">
                <a16:creationId xmlns:a16="http://schemas.microsoft.com/office/drawing/2014/main" id="{2A9A74BD-0DF2-2790-4D65-A493F1B8B82F}"/>
              </a:ext>
            </a:extLst>
          </p:cNvPr>
          <p:cNvSpPr txBox="1"/>
          <p:nvPr/>
        </p:nvSpPr>
        <p:spPr>
          <a:xfrm>
            <a:off x="971273" y="51011"/>
            <a:ext cx="10158046" cy="856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110" tIns="45035" rIns="90110" bIns="45035" anchor="t" anchorCtr="0">
            <a:spAutoFit/>
          </a:bodyPr>
          <a:lstStyle/>
          <a:p>
            <a:pPr>
              <a:lnSpc>
                <a:spcPct val="112500"/>
              </a:lnSpc>
            </a:pP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iRPC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production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and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Quality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Control</a:t>
            </a:r>
            <a:r>
              <a:rPr lang="pt-BR" sz="12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</a:t>
            </a:r>
            <a:r>
              <a:rPr lang="pt-BR" sz="32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@</a:t>
            </a:r>
            <a:endParaRPr sz="3200" dirty="0">
              <a:solidFill>
                <a:srgbClr val="FF0000"/>
              </a:solidFill>
              <a:latin typeface="+mj-lt"/>
              <a:ea typeface="+mj-ea"/>
              <a:cs typeface="+mj-cs"/>
              <a:sym typeface="Fira Sans Condensed SemiBold"/>
            </a:endParaRPr>
          </a:p>
        </p:txBody>
      </p:sp>
      <p:pic>
        <p:nvPicPr>
          <p:cNvPr id="20" name="Google Shape;520;p27">
            <a:extLst>
              <a:ext uri="{FF2B5EF4-FFF2-40B4-BE49-F238E27FC236}">
                <a16:creationId xmlns:a16="http://schemas.microsoft.com/office/drawing/2014/main" id="{F51F7BA7-7E73-EEE7-D9B0-20B0B1EE1429}"/>
              </a:ext>
            </a:extLst>
          </p:cNvPr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44811" y="141989"/>
            <a:ext cx="749025" cy="6741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521;p27">
            <a:extLst>
              <a:ext uri="{FF2B5EF4-FFF2-40B4-BE49-F238E27FC236}">
                <a16:creationId xmlns:a16="http://schemas.microsoft.com/office/drawing/2014/main" id="{77933EF0-E4CB-3841-B0B2-5D903A3E5476}"/>
              </a:ext>
            </a:extLst>
          </p:cNvPr>
          <p:cNvPicPr preferRelativeResize="0"/>
          <p:nvPr/>
        </p:nvPicPr>
        <p:blipFill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2540" y="123654"/>
            <a:ext cx="674138" cy="674138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371;p23">
            <a:extLst>
              <a:ext uri="{FF2B5EF4-FFF2-40B4-BE49-F238E27FC236}">
                <a16:creationId xmlns:a16="http://schemas.microsoft.com/office/drawing/2014/main" id="{696301D7-B6E8-956F-733F-6A43D9EEE387}"/>
              </a:ext>
            </a:extLst>
          </p:cNvPr>
          <p:cNvSpPr txBox="1"/>
          <p:nvPr/>
        </p:nvSpPr>
        <p:spPr>
          <a:xfrm rot="-1883">
            <a:off x="3323391" y="5448683"/>
            <a:ext cx="6972217" cy="738633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Production and quality control for CMS iRPC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Poster by</a:t>
            </a:r>
            <a:r>
              <a:rPr lang="pt-BR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Dilson</a:t>
            </a:r>
            <a:r>
              <a:rPr lang="pt-BR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De Jesus Damiao</a:t>
            </a:r>
            <a:endParaRPr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" name="Google Shape;371;p23">
            <a:extLst>
              <a:ext uri="{FF2B5EF4-FFF2-40B4-BE49-F238E27FC236}">
                <a16:creationId xmlns:a16="http://schemas.microsoft.com/office/drawing/2014/main" id="{1FAD0AA8-F5E3-8B43-9EE0-C4A16C197604}"/>
              </a:ext>
            </a:extLst>
          </p:cNvPr>
          <p:cNvSpPr txBox="1"/>
          <p:nvPr/>
        </p:nvSpPr>
        <p:spPr>
          <a:xfrm rot="-1883">
            <a:off x="3323315" y="4075906"/>
            <a:ext cx="6972217" cy="1015632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CMS improved Resistive Plate Chamber (iRPC) upgrade: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Web-based automation for Quality Control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Poster by</a:t>
            </a:r>
            <a:r>
              <a:rPr lang="pt-BR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Ece</a:t>
            </a:r>
            <a:r>
              <a:rPr lang="pt-BR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Asilar</a:t>
            </a:r>
            <a:endParaRPr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2493188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407893" y="1"/>
            <a:ext cx="9326454" cy="1470025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Outline</a:t>
            </a:r>
          </a:p>
        </p:txBody>
      </p:sp>
      <p:sp>
        <p:nvSpPr>
          <p:cNvPr id="4" name="Subtitle 7"/>
          <p:cNvSpPr txBox="1">
            <a:spLocks/>
          </p:cNvSpPr>
          <p:nvPr/>
        </p:nvSpPr>
        <p:spPr>
          <a:xfrm>
            <a:off x="1202471" y="1538206"/>
            <a:ext cx="8940989" cy="45169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3900" lvl="0" indent="-53975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B0F0"/>
              </a:buClr>
              <a:buSzPts val="2900"/>
              <a:buFont typeface="Lato"/>
              <a:buChar char="●"/>
            </a:pPr>
            <a:r>
              <a:rPr lang="en-GB" sz="2400" b="1" dirty="0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The Compact Muon Solenoid (CMS) for the HL-LHC</a:t>
            </a:r>
          </a:p>
          <a:p>
            <a:pPr marL="723900" lvl="0" indent="-53975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B0F0"/>
              </a:buClr>
              <a:buSzPts val="2900"/>
              <a:buFont typeface="Lato"/>
              <a:buChar char="●"/>
            </a:pPr>
            <a:r>
              <a:rPr lang="en-GB" sz="2400" b="1" dirty="0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The improved Resistive Plate Chambers (</a:t>
            </a:r>
            <a:r>
              <a:rPr lang="en-GB" sz="2400" b="1" dirty="0" err="1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iRPCs</a:t>
            </a:r>
            <a:r>
              <a:rPr lang="en-GB" sz="2400" b="1" dirty="0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) in CMS</a:t>
            </a:r>
          </a:p>
          <a:p>
            <a:pPr marL="723900" lvl="0" indent="-53975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B0F0"/>
              </a:buClr>
              <a:buSzPts val="2900"/>
              <a:buFont typeface="Lato"/>
              <a:buChar char="●"/>
            </a:pPr>
            <a:r>
              <a:rPr lang="en-GB" sz="2400" b="1" dirty="0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iRPC production and quality control</a:t>
            </a:r>
          </a:p>
          <a:p>
            <a:pPr marL="723900" lvl="0" indent="-53975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B0F0"/>
              </a:buClr>
              <a:buSzPts val="2900"/>
              <a:buFont typeface="Lato"/>
              <a:buChar char="●"/>
            </a:pPr>
            <a:r>
              <a:rPr lang="en-GB" sz="2400" b="1" dirty="0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Time and space resolution</a:t>
            </a:r>
          </a:p>
          <a:p>
            <a:pPr marL="723900" lvl="0" indent="-53975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B0F0"/>
              </a:buClr>
              <a:buSzPts val="2900"/>
              <a:buFont typeface="Lato"/>
              <a:buChar char="●"/>
            </a:pPr>
            <a:r>
              <a:rPr lang="en-GB" sz="2400" b="1" dirty="0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Performance of </a:t>
            </a:r>
            <a:r>
              <a:rPr lang="en-GB" sz="2400" b="1" dirty="0" err="1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iRPCs</a:t>
            </a:r>
            <a:r>
              <a:rPr lang="en-GB" sz="2400" b="1" dirty="0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 under gamma background</a:t>
            </a:r>
          </a:p>
          <a:p>
            <a:pPr marL="723900" lvl="0" indent="-53975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B0F0"/>
              </a:buClr>
              <a:buSzPts val="2900"/>
              <a:buFont typeface="Lato"/>
              <a:buChar char="●"/>
            </a:pPr>
            <a:r>
              <a:rPr lang="en-GB" sz="2400" b="1" dirty="0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Installation in CMS</a:t>
            </a:r>
          </a:p>
          <a:p>
            <a:pPr marL="723900" lvl="0" indent="-53975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B0F0"/>
              </a:buClr>
              <a:buSzPts val="2900"/>
              <a:buFont typeface="Lato"/>
              <a:buChar char="●"/>
            </a:pPr>
            <a:r>
              <a:rPr lang="en-GB" sz="2400" b="1" dirty="0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Conclusions and Perspectives</a:t>
            </a:r>
          </a:p>
        </p:txBody>
      </p:sp>
    </p:spTree>
    <p:extLst>
      <p:ext uri="{BB962C8B-B14F-4D97-AF65-F5344CB8AC3E}">
        <p14:creationId xmlns:p14="http://schemas.microsoft.com/office/powerpoint/2010/main" val="41917179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8;p16">
            <a:extLst>
              <a:ext uri="{FF2B5EF4-FFF2-40B4-BE49-F238E27FC236}">
                <a16:creationId xmlns:a16="http://schemas.microsoft.com/office/drawing/2014/main" id="{2D40A366-FF21-321D-3168-87AE34FD82A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3359687" y="6820267"/>
            <a:ext cx="864000" cy="478500"/>
          </a:xfrm>
          <a:prstGeom prst="bracketPair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20</a:t>
            </a:fld>
            <a:endParaRPr/>
          </a:p>
        </p:txBody>
      </p:sp>
      <p:sp>
        <p:nvSpPr>
          <p:cNvPr id="3" name="Google Shape;305;p21">
            <a:extLst>
              <a:ext uri="{FF2B5EF4-FFF2-40B4-BE49-F238E27FC236}">
                <a16:creationId xmlns:a16="http://schemas.microsoft.com/office/drawing/2014/main" id="{654738C1-1522-CEF4-07EF-765DD8E29E2A}"/>
              </a:ext>
            </a:extLst>
          </p:cNvPr>
          <p:cNvSpPr txBox="1">
            <a:spLocks/>
          </p:cNvSpPr>
          <p:nvPr/>
        </p:nvSpPr>
        <p:spPr>
          <a:xfrm>
            <a:off x="11206769" y="6461358"/>
            <a:ext cx="715583" cy="396304"/>
          </a:xfrm>
          <a:prstGeom prst="bracketPair">
            <a:avLst/>
          </a:prstGeom>
        </p:spPr>
        <p:txBody>
          <a:bodyPr spcFirstLastPara="1" vert="horz" wrap="square" lIns="0" tIns="0" rIns="0" bIns="0" rtlCol="0" anchor="ctr" anchorCtr="0">
            <a:noAutofit/>
          </a:bodyPr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00000"/>
              </a:buClr>
              <a:buSzPts val="1200"/>
            </a:pPr>
            <a:fld id="{00000000-1234-1234-1234-123412341234}" type="slidenum">
              <a:rPr lang="pt-BR" smtClean="0"/>
              <a:pPr algn="ctr">
                <a:buClr>
                  <a:srgbClr val="000000"/>
                </a:buClr>
                <a:buSzPts val="1200"/>
              </a:pPr>
              <a:t>20</a:t>
            </a:fld>
            <a:endParaRPr lang="pt-BR"/>
          </a:p>
        </p:txBody>
      </p:sp>
      <p:pic>
        <p:nvPicPr>
          <p:cNvPr id="2" name="Google Shape;584;p30">
            <a:extLst>
              <a:ext uri="{FF2B5EF4-FFF2-40B4-BE49-F238E27FC236}">
                <a16:creationId xmlns:a16="http://schemas.microsoft.com/office/drawing/2014/main" id="{3BF1ED28-EA44-B33C-9643-7F8C56EACF3E}"/>
              </a:ext>
            </a:extLst>
          </p:cNvPr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2503" y="650237"/>
            <a:ext cx="7674067" cy="317204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593;p30">
            <a:extLst>
              <a:ext uri="{FF2B5EF4-FFF2-40B4-BE49-F238E27FC236}">
                <a16:creationId xmlns:a16="http://schemas.microsoft.com/office/drawing/2014/main" id="{58D4D92E-7649-A65D-CF6B-606B3E9E63E4}"/>
              </a:ext>
            </a:extLst>
          </p:cNvPr>
          <p:cNvSpPr txBox="1"/>
          <p:nvPr/>
        </p:nvSpPr>
        <p:spPr>
          <a:xfrm>
            <a:off x="1244360" y="111659"/>
            <a:ext cx="10158046" cy="856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110" tIns="45035" rIns="90110" bIns="45035" anchor="t" anchorCtr="0">
            <a:spAutoFit/>
          </a:bodyPr>
          <a:lstStyle/>
          <a:p>
            <a:pPr>
              <a:lnSpc>
                <a:spcPct val="112500"/>
              </a:lnSpc>
            </a:pP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Space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resolution</a:t>
            </a:r>
            <a:endParaRPr sz="4400" dirty="0">
              <a:solidFill>
                <a:srgbClr val="FF0000"/>
              </a:solidFill>
              <a:latin typeface="+mj-lt"/>
              <a:ea typeface="+mj-ea"/>
              <a:cs typeface="+mj-cs"/>
              <a:sym typeface="Fira Sans Condensed SemiBold"/>
            </a:endParaRPr>
          </a:p>
        </p:txBody>
      </p:sp>
      <p:sp>
        <p:nvSpPr>
          <p:cNvPr id="5" name="Google Shape;594;p30">
            <a:extLst>
              <a:ext uri="{FF2B5EF4-FFF2-40B4-BE49-F238E27FC236}">
                <a16:creationId xmlns:a16="http://schemas.microsoft.com/office/drawing/2014/main" id="{AA25EAB0-C5FA-5EDF-0A88-35BF058E5E75}"/>
              </a:ext>
            </a:extLst>
          </p:cNvPr>
          <p:cNvSpPr txBox="1">
            <a:spLocks/>
          </p:cNvSpPr>
          <p:nvPr/>
        </p:nvSpPr>
        <p:spPr>
          <a:xfrm>
            <a:off x="11197493" y="5648687"/>
            <a:ext cx="715583" cy="396304"/>
          </a:xfrm>
          <a:prstGeom prst="bracketPair">
            <a:avLst/>
          </a:prstGeom>
        </p:spPr>
        <p:txBody>
          <a:bodyPr spcFirstLastPara="1" vert="horz" wrap="square" lIns="0" tIns="0" rIns="0" bIns="0" rtlCol="0" anchor="ctr" anchorCtr="0">
            <a:noAutofit/>
          </a:bodyPr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00000"/>
              </a:buClr>
              <a:buSzPts val="1200"/>
            </a:pPr>
            <a:fld id="{00000000-1234-1234-1234-123412341234}" type="slidenum">
              <a:rPr lang="pt-BR" smtClean="0"/>
              <a:pPr algn="ctr">
                <a:buClr>
                  <a:srgbClr val="000000"/>
                </a:buClr>
                <a:buSzPts val="1200"/>
              </a:pPr>
              <a:t>20</a:t>
            </a:fld>
            <a:endParaRPr lang="pt-BR"/>
          </a:p>
        </p:txBody>
      </p:sp>
      <p:pic>
        <p:nvPicPr>
          <p:cNvPr id="6" name="Google Shape;595;p30">
            <a:extLst>
              <a:ext uri="{FF2B5EF4-FFF2-40B4-BE49-F238E27FC236}">
                <a16:creationId xmlns:a16="http://schemas.microsoft.com/office/drawing/2014/main" id="{CE69DED9-C1C4-3BB6-2F7F-9A257E20DB79}"/>
              </a:ext>
            </a:extLst>
          </p:cNvPr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5192" y="2620"/>
            <a:ext cx="3327874" cy="225082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596;p30">
            <a:extLst>
              <a:ext uri="{FF2B5EF4-FFF2-40B4-BE49-F238E27FC236}">
                <a16:creationId xmlns:a16="http://schemas.microsoft.com/office/drawing/2014/main" id="{9F980D22-B295-2889-26FA-8890131687B1}"/>
              </a:ext>
            </a:extLst>
          </p:cNvPr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5192" y="2197898"/>
            <a:ext cx="3327874" cy="2250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597;p30">
            <a:extLst>
              <a:ext uri="{FF2B5EF4-FFF2-40B4-BE49-F238E27FC236}">
                <a16:creationId xmlns:a16="http://schemas.microsoft.com/office/drawing/2014/main" id="{9688F393-10D5-E81B-1F6D-492641CF2FC7}"/>
              </a:ext>
            </a:extLst>
          </p:cNvPr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5841" y="4412637"/>
            <a:ext cx="3247226" cy="241979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" name="Google Shape;598;p30">
            <a:extLst>
              <a:ext uri="{FF2B5EF4-FFF2-40B4-BE49-F238E27FC236}">
                <a16:creationId xmlns:a16="http://schemas.microsoft.com/office/drawing/2014/main" id="{14FBB84B-B523-26FF-6A08-3D6FCCE86519}"/>
              </a:ext>
            </a:extLst>
          </p:cNvPr>
          <p:cNvGrpSpPr/>
          <p:nvPr/>
        </p:nvGrpSpPr>
        <p:grpSpPr>
          <a:xfrm>
            <a:off x="278924" y="3816793"/>
            <a:ext cx="7413488" cy="2920412"/>
            <a:chOff x="1218625" y="4654150"/>
            <a:chExt cx="8951100" cy="3526127"/>
          </a:xfrm>
        </p:grpSpPr>
        <p:sp>
          <p:nvSpPr>
            <p:cNvPr id="10" name="Google Shape;599;p30">
              <a:extLst>
                <a:ext uri="{FF2B5EF4-FFF2-40B4-BE49-F238E27FC236}">
                  <a16:creationId xmlns:a16="http://schemas.microsoft.com/office/drawing/2014/main" id="{6975F8CA-6BAA-6870-DCFB-84B9B04D82D7}"/>
                </a:ext>
              </a:extLst>
            </p:cNvPr>
            <p:cNvSpPr txBox="1"/>
            <p:nvPr/>
          </p:nvSpPr>
          <p:spPr>
            <a:xfrm>
              <a:off x="1218625" y="4654150"/>
              <a:ext cx="8951100" cy="19544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5720" tIns="75720" rIns="75720" bIns="75720" anchor="t" anchorCtr="0">
              <a:spAutoFit/>
            </a:bodyPr>
            <a:lstStyle/>
            <a:p>
              <a:pPr marL="378653" indent="-310285">
                <a:buClr>
                  <a:schemeClr val="dk2"/>
                </a:buClr>
                <a:buSzPts val="2300"/>
                <a:buFont typeface="Lato"/>
                <a:buChar char="●"/>
              </a:pPr>
              <a:r>
                <a:rPr lang="pt-BR" sz="1905" dirty="0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Telescope in Lyon </a:t>
              </a:r>
              <a:r>
                <a:rPr lang="pt-BR" sz="1905" dirty="0" err="1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University</a:t>
              </a:r>
              <a:r>
                <a:rPr lang="pt-BR" sz="1905" dirty="0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 IP2I </a:t>
              </a:r>
              <a:r>
                <a:rPr lang="pt-BR" sz="1905" dirty="0" err="1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made</a:t>
              </a:r>
              <a:r>
                <a:rPr lang="pt-BR" sz="1905" dirty="0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 </a:t>
              </a:r>
              <a:r>
                <a:rPr lang="pt-BR" sz="1905" dirty="0" err="1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up</a:t>
              </a:r>
              <a:r>
                <a:rPr lang="pt-BR" sz="1905" dirty="0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 </a:t>
              </a:r>
              <a:r>
                <a:rPr lang="pt-BR" sz="1905" dirty="0" err="1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with</a:t>
              </a:r>
              <a:r>
                <a:rPr lang="pt-BR" sz="1905" dirty="0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 </a:t>
              </a:r>
              <a:r>
                <a:rPr lang="pt-BR" sz="1905" b="1" dirty="0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4 RPC </a:t>
              </a:r>
              <a:r>
                <a:rPr lang="pt-BR" sz="1905" b="1" dirty="0" err="1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chambers</a:t>
              </a:r>
              <a:r>
                <a:rPr lang="pt-BR" sz="1905" b="1" dirty="0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 </a:t>
              </a:r>
              <a:r>
                <a:rPr lang="pt-BR" sz="1905" dirty="0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(2 mm </a:t>
              </a:r>
              <a:r>
                <a:rPr lang="pt-BR" sz="1905" dirty="0" err="1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double</a:t>
              </a:r>
              <a:r>
                <a:rPr lang="pt-BR" sz="1905" dirty="0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 gap 30 </a:t>
              </a:r>
              <a:r>
                <a:rPr lang="pt-BR" sz="1905" dirty="0" err="1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x</a:t>
              </a:r>
              <a:r>
                <a:rPr lang="pt-BR" sz="1905" dirty="0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 50 cm</a:t>
              </a:r>
              <a:r>
                <a:rPr lang="pt-BR" sz="1905" baseline="30000" dirty="0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2</a:t>
              </a:r>
              <a:r>
                <a:rPr lang="pt-BR" sz="1905" dirty="0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)</a:t>
              </a:r>
              <a:endParaRPr sz="1905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marL="378653"/>
              <a:endParaRPr sz="1905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marL="378653" indent="-310285">
                <a:buClr>
                  <a:schemeClr val="dk2"/>
                </a:buClr>
                <a:buSzPts val="2300"/>
                <a:buFont typeface="Lato"/>
                <a:buChar char="●"/>
              </a:pPr>
              <a:r>
                <a:rPr lang="pt-BR" sz="1905" dirty="0" err="1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X-axis</a:t>
              </a:r>
              <a:r>
                <a:rPr lang="pt-BR" sz="1905" dirty="0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 </a:t>
              </a:r>
              <a:r>
                <a:rPr lang="pt-BR" sz="1905" dirty="0" err="1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resolution</a:t>
              </a:r>
              <a:r>
                <a:rPr lang="pt-BR" sz="1905" dirty="0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 </a:t>
              </a:r>
              <a:r>
                <a:rPr lang="pt-BR" sz="1905" dirty="0" err="1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depends</a:t>
              </a:r>
              <a:r>
                <a:rPr lang="pt-BR" sz="1905" dirty="0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 </a:t>
              </a:r>
              <a:r>
                <a:rPr lang="pt-BR" sz="1905" dirty="0" err="1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on</a:t>
              </a:r>
              <a:r>
                <a:rPr lang="pt-BR" sz="1905" dirty="0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 </a:t>
              </a:r>
              <a:r>
                <a:rPr lang="pt-BR" sz="1905" b="1" dirty="0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strip </a:t>
              </a:r>
              <a:r>
                <a:rPr lang="pt-BR" sz="1905" b="1" dirty="0" err="1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pitch</a:t>
              </a:r>
              <a:r>
                <a:rPr lang="pt-BR" sz="1905" b="1" dirty="0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 </a:t>
              </a:r>
              <a:r>
                <a:rPr lang="pt-BR" sz="1905" dirty="0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in </a:t>
              </a:r>
              <a:r>
                <a:rPr lang="pt-BR" sz="1905" dirty="0" err="1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the</a:t>
              </a:r>
              <a:r>
                <a:rPr lang="pt-BR" sz="1905" dirty="0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 telescope </a:t>
              </a:r>
              <a:r>
                <a:rPr lang="pt-BR" sz="1905" dirty="0" err="1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region</a:t>
              </a:r>
              <a:r>
                <a:rPr lang="pt-BR" sz="1905" dirty="0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:</a:t>
              </a:r>
              <a:endParaRPr sz="1905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marL="757306" lvl="1" indent="-310285">
                <a:buClr>
                  <a:schemeClr val="dk2"/>
                </a:buClr>
                <a:buSzPts val="2300"/>
                <a:buFont typeface="Lato"/>
                <a:buChar char="○"/>
              </a:pPr>
              <a:r>
                <a:rPr lang="pt-BR" sz="1905" dirty="0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 0.8 - 0.9 cm</a:t>
              </a:r>
              <a:endParaRPr sz="1905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pic>
          <p:nvPicPr>
            <p:cNvPr id="11" name="Google Shape;600;p30">
              <a:extLst>
                <a:ext uri="{FF2B5EF4-FFF2-40B4-BE49-F238E27FC236}">
                  <a16:creationId xmlns:a16="http://schemas.microsoft.com/office/drawing/2014/main" id="{EBB40E24-386C-3E64-1791-3394C0D60C33}"/>
                </a:ext>
              </a:extLst>
            </p:cNvPr>
            <p:cNvPicPr preferRelativeResize="0"/>
            <p:nvPr/>
          </p:nvPicPr>
          <p:blipFill>
            <a:blip r:embed="rId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66025" y="6500800"/>
              <a:ext cx="1920808" cy="4785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2" name="Google Shape;601;p30">
              <a:extLst>
                <a:ext uri="{FF2B5EF4-FFF2-40B4-BE49-F238E27FC236}">
                  <a16:creationId xmlns:a16="http://schemas.microsoft.com/office/drawing/2014/main" id="{DFE7F234-054F-806D-2D73-4A5944F66647}"/>
                </a:ext>
              </a:extLst>
            </p:cNvPr>
            <p:cNvGrpSpPr/>
            <p:nvPr/>
          </p:nvGrpSpPr>
          <p:grpSpPr>
            <a:xfrm>
              <a:off x="1218625" y="7044525"/>
              <a:ext cx="6951953" cy="538595"/>
              <a:chOff x="1218625" y="6511125"/>
              <a:chExt cx="6951953" cy="538595"/>
            </a:xfrm>
          </p:grpSpPr>
          <p:pic>
            <p:nvPicPr>
              <p:cNvPr id="16" name="Google Shape;602;p30">
                <a:extLst>
                  <a:ext uri="{FF2B5EF4-FFF2-40B4-BE49-F238E27FC236}">
                    <a16:creationId xmlns:a16="http://schemas.microsoft.com/office/drawing/2014/main" id="{B5606E89-8F41-7065-3EDE-26393E8D17BE}"/>
                  </a:ext>
                </a:extLst>
              </p:cNvPr>
              <p:cNvPicPr preferRelativeResize="0"/>
              <p:nvPr/>
            </p:nvPicPr>
            <p:blipFill>
              <a:blip r:embed="rId7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863963" y="6541275"/>
                <a:ext cx="2306615" cy="4785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7" name="Google Shape;603;p30">
                <a:extLst>
                  <a:ext uri="{FF2B5EF4-FFF2-40B4-BE49-F238E27FC236}">
                    <a16:creationId xmlns:a16="http://schemas.microsoft.com/office/drawing/2014/main" id="{180EA060-D387-B8BC-C42B-AA9070B9F24F}"/>
                  </a:ext>
                </a:extLst>
              </p:cNvPr>
              <p:cNvSpPr txBox="1"/>
              <p:nvPr/>
            </p:nvSpPr>
            <p:spPr>
              <a:xfrm>
                <a:off x="1218625" y="6511125"/>
                <a:ext cx="5178900" cy="5385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75720" tIns="75720" rIns="75720" bIns="75720" anchor="t" anchorCtr="0">
                <a:spAutoFit/>
              </a:bodyPr>
              <a:lstStyle/>
              <a:p>
                <a:pPr marL="378653" indent="-310285">
                  <a:buClr>
                    <a:schemeClr val="dk2"/>
                  </a:buClr>
                  <a:buSzPts val="2300"/>
                  <a:buFont typeface="Lato"/>
                  <a:buChar char="●"/>
                </a:pPr>
                <a:r>
                  <a:rPr lang="pt-BR" sz="1905">
                    <a:solidFill>
                      <a:schemeClr val="dk2"/>
                    </a:solidFill>
                    <a:latin typeface="Lato"/>
                    <a:ea typeface="Lato"/>
                    <a:cs typeface="Lato"/>
                    <a:sym typeface="Lato"/>
                  </a:rPr>
                  <a:t>In y-axis, resolution depends on</a:t>
                </a:r>
                <a:endParaRPr sz="1905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endParaRPr>
              </a:p>
            </p:txBody>
          </p:sp>
        </p:grpSp>
        <p:pic>
          <p:nvPicPr>
            <p:cNvPr id="15" name="Google Shape;604;p30">
              <a:extLst>
                <a:ext uri="{FF2B5EF4-FFF2-40B4-BE49-F238E27FC236}">
                  <a16:creationId xmlns:a16="http://schemas.microsoft.com/office/drawing/2014/main" id="{65178C49-EE7E-4E7F-7C8B-89B586793FBB}"/>
                </a:ext>
              </a:extLst>
            </p:cNvPr>
            <p:cNvPicPr preferRelativeResize="0"/>
            <p:nvPr/>
          </p:nvPicPr>
          <p:blipFill>
            <a:blip r:embed="rId8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70920" y="7701777"/>
              <a:ext cx="4475379" cy="4785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8" name="Google Shape;605;p30">
            <a:extLst>
              <a:ext uri="{FF2B5EF4-FFF2-40B4-BE49-F238E27FC236}">
                <a16:creationId xmlns:a16="http://schemas.microsoft.com/office/drawing/2014/main" id="{7E51F22B-46C4-3443-7E4E-A25CD76012ED}"/>
              </a:ext>
            </a:extLst>
          </p:cNvPr>
          <p:cNvPicPr preferRelativeResize="0"/>
          <p:nvPr/>
        </p:nvPicPr>
        <p:blipFill rotWithShape="1">
          <a:blip r:embed="rId9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75460" y="5382079"/>
            <a:ext cx="303418" cy="32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608;p30">
            <a:extLst>
              <a:ext uri="{FF2B5EF4-FFF2-40B4-BE49-F238E27FC236}">
                <a16:creationId xmlns:a16="http://schemas.microsoft.com/office/drawing/2014/main" id="{50DEC3A1-7976-9E55-9099-B3D639E131A8}"/>
              </a:ext>
            </a:extLst>
          </p:cNvPr>
          <p:cNvPicPr preferRelativeResize="0"/>
          <p:nvPr/>
        </p:nvPicPr>
        <p:blipFill>
          <a:blip r:embed="rId10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971" y="3965267"/>
            <a:ext cx="1069545" cy="966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632;p31">
            <a:extLst>
              <a:ext uri="{FF2B5EF4-FFF2-40B4-BE49-F238E27FC236}">
                <a16:creationId xmlns:a16="http://schemas.microsoft.com/office/drawing/2014/main" id="{C7C3F939-8A0F-8895-869B-BE5BA1E85DAA}"/>
              </a:ext>
            </a:extLst>
          </p:cNvPr>
          <p:cNvPicPr preferRelativeResize="0"/>
          <p:nvPr/>
        </p:nvPicPr>
        <p:blipFill>
          <a:blip r:embed="rId11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9996" y="5519516"/>
            <a:ext cx="2515865" cy="3963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81285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8;p16">
            <a:extLst>
              <a:ext uri="{FF2B5EF4-FFF2-40B4-BE49-F238E27FC236}">
                <a16:creationId xmlns:a16="http://schemas.microsoft.com/office/drawing/2014/main" id="{2D40A366-FF21-321D-3168-87AE34FD82A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3359687" y="6820267"/>
            <a:ext cx="864000" cy="478500"/>
          </a:xfrm>
          <a:prstGeom prst="bracketPair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21</a:t>
            </a:fld>
            <a:endParaRPr/>
          </a:p>
        </p:txBody>
      </p:sp>
      <p:sp>
        <p:nvSpPr>
          <p:cNvPr id="3" name="Google Shape;305;p21">
            <a:extLst>
              <a:ext uri="{FF2B5EF4-FFF2-40B4-BE49-F238E27FC236}">
                <a16:creationId xmlns:a16="http://schemas.microsoft.com/office/drawing/2014/main" id="{654738C1-1522-CEF4-07EF-765DD8E29E2A}"/>
              </a:ext>
            </a:extLst>
          </p:cNvPr>
          <p:cNvSpPr txBox="1">
            <a:spLocks/>
          </p:cNvSpPr>
          <p:nvPr/>
        </p:nvSpPr>
        <p:spPr>
          <a:xfrm>
            <a:off x="11206769" y="6461358"/>
            <a:ext cx="715583" cy="396304"/>
          </a:xfrm>
          <a:prstGeom prst="bracketPair">
            <a:avLst/>
          </a:prstGeom>
        </p:spPr>
        <p:txBody>
          <a:bodyPr spcFirstLastPara="1" vert="horz" wrap="square" lIns="0" tIns="0" rIns="0" bIns="0" rtlCol="0" anchor="ctr" anchorCtr="0">
            <a:noAutofit/>
          </a:bodyPr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00000"/>
              </a:buClr>
              <a:buSzPts val="1200"/>
            </a:pPr>
            <a:fld id="{00000000-1234-1234-1234-123412341234}" type="slidenum">
              <a:rPr lang="pt-BR" smtClean="0"/>
              <a:pPr algn="ctr">
                <a:buClr>
                  <a:srgbClr val="000000"/>
                </a:buClr>
                <a:buSzPts val="1200"/>
              </a:pPr>
              <a:t>21</a:t>
            </a:fld>
            <a:endParaRPr lang="pt-BR"/>
          </a:p>
        </p:txBody>
      </p:sp>
      <p:pic>
        <p:nvPicPr>
          <p:cNvPr id="2" name="Google Shape;613;p31">
            <a:extLst>
              <a:ext uri="{FF2B5EF4-FFF2-40B4-BE49-F238E27FC236}">
                <a16:creationId xmlns:a16="http://schemas.microsoft.com/office/drawing/2014/main" id="{C68F0475-645F-C14B-ECC9-836E92122C87}"/>
              </a:ext>
            </a:extLst>
          </p:cNvPr>
          <p:cNvPicPr preferRelativeResize="0"/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6822" y="0"/>
            <a:ext cx="6677409" cy="37025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622;p31">
            <a:extLst>
              <a:ext uri="{FF2B5EF4-FFF2-40B4-BE49-F238E27FC236}">
                <a16:creationId xmlns:a16="http://schemas.microsoft.com/office/drawing/2014/main" id="{E246F7DE-E8C2-8ADB-00C2-1BC3858AD288}"/>
              </a:ext>
            </a:extLst>
          </p:cNvPr>
          <p:cNvSpPr txBox="1"/>
          <p:nvPr/>
        </p:nvSpPr>
        <p:spPr>
          <a:xfrm>
            <a:off x="1491030" y="27249"/>
            <a:ext cx="10158046" cy="856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110" tIns="45035" rIns="90110" bIns="45035" anchor="t" anchorCtr="0">
            <a:spAutoFit/>
          </a:bodyPr>
          <a:lstStyle/>
          <a:p>
            <a:pPr>
              <a:lnSpc>
                <a:spcPct val="112500"/>
              </a:lnSpc>
            </a:pP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Time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resolution</a:t>
            </a:r>
            <a:endParaRPr sz="4400" dirty="0">
              <a:solidFill>
                <a:srgbClr val="FF0000"/>
              </a:solidFill>
              <a:latin typeface="+mj-lt"/>
              <a:ea typeface="+mj-ea"/>
              <a:cs typeface="+mj-cs"/>
              <a:sym typeface="Fira Sans Condensed SemiBold"/>
            </a:endParaRPr>
          </a:p>
        </p:txBody>
      </p:sp>
      <p:sp>
        <p:nvSpPr>
          <p:cNvPr id="5" name="Google Shape;623;p31">
            <a:extLst>
              <a:ext uri="{FF2B5EF4-FFF2-40B4-BE49-F238E27FC236}">
                <a16:creationId xmlns:a16="http://schemas.microsoft.com/office/drawing/2014/main" id="{DDC7A765-13E2-4C50-9116-25F1F8FE1CE3}"/>
              </a:ext>
            </a:extLst>
          </p:cNvPr>
          <p:cNvSpPr txBox="1">
            <a:spLocks/>
          </p:cNvSpPr>
          <p:nvPr/>
        </p:nvSpPr>
        <p:spPr>
          <a:xfrm>
            <a:off x="11197493" y="6461358"/>
            <a:ext cx="715583" cy="396304"/>
          </a:xfrm>
          <a:prstGeom prst="bracketPair">
            <a:avLst/>
          </a:prstGeom>
        </p:spPr>
        <p:txBody>
          <a:bodyPr spcFirstLastPara="1" vert="horz" wrap="square" lIns="0" tIns="0" rIns="0" bIns="0" rtlCol="0" anchor="ctr" anchorCtr="0">
            <a:noAutofit/>
          </a:bodyPr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00000"/>
              </a:buClr>
              <a:buSzPts val="1200"/>
            </a:pPr>
            <a:fld id="{00000000-1234-1234-1234-123412341234}" type="slidenum">
              <a:rPr lang="pt-BR" smtClean="0"/>
              <a:pPr algn="ctr">
                <a:buClr>
                  <a:srgbClr val="000000"/>
                </a:buClr>
                <a:buSzPts val="1200"/>
              </a:pPr>
              <a:t>21</a:t>
            </a:fld>
            <a:endParaRPr lang="pt-BR"/>
          </a:p>
        </p:txBody>
      </p:sp>
      <p:pic>
        <p:nvPicPr>
          <p:cNvPr id="6" name="Google Shape;624;p31">
            <a:extLst>
              <a:ext uri="{FF2B5EF4-FFF2-40B4-BE49-F238E27FC236}">
                <a16:creationId xmlns:a16="http://schemas.microsoft.com/office/drawing/2014/main" id="{2C8E62F5-8800-7C70-760A-0F1116E484B3}"/>
              </a:ext>
            </a:extLst>
          </p:cNvPr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379" y="3734638"/>
            <a:ext cx="5171323" cy="3096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625;p31">
            <a:extLst>
              <a:ext uri="{FF2B5EF4-FFF2-40B4-BE49-F238E27FC236}">
                <a16:creationId xmlns:a16="http://schemas.microsoft.com/office/drawing/2014/main" id="{980417DC-D010-B15B-3AEC-51EE37E9E806}"/>
              </a:ext>
            </a:extLst>
          </p:cNvPr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0053" y="3702541"/>
            <a:ext cx="4793447" cy="316028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626;p31">
            <a:extLst>
              <a:ext uri="{FF2B5EF4-FFF2-40B4-BE49-F238E27FC236}">
                <a16:creationId xmlns:a16="http://schemas.microsoft.com/office/drawing/2014/main" id="{0CE226F2-6F7B-4CBA-0674-98B87756D648}"/>
              </a:ext>
            </a:extLst>
          </p:cNvPr>
          <p:cNvSpPr txBox="1"/>
          <p:nvPr/>
        </p:nvSpPr>
        <p:spPr>
          <a:xfrm>
            <a:off x="1307326" y="831762"/>
            <a:ext cx="4085779" cy="2294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marL="378653" indent="-299767" algn="just">
              <a:buClr>
                <a:schemeClr val="dk2"/>
              </a:buClr>
              <a:buSzPts val="2100"/>
              <a:buFont typeface="Lato"/>
              <a:buChar char="●"/>
            </a:pPr>
            <a:r>
              <a:rPr lang="pt-BR" sz="1739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Timing resolution performed with 2 identical chambers and a muon beam</a:t>
            </a:r>
            <a:endParaRPr sz="1739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378653" algn="just"/>
            <a:endParaRPr sz="1739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378653" indent="-299767" algn="just">
              <a:buClr>
                <a:schemeClr val="dk2"/>
              </a:buClr>
              <a:buSzPts val="2100"/>
              <a:buFont typeface="Lato"/>
              <a:buChar char="●"/>
            </a:pPr>
            <a:r>
              <a:rPr lang="pt-BR" sz="1739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Absolute timing resolution of the system after alignment by back-end:</a:t>
            </a:r>
            <a:endParaRPr sz="1739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algn="just"/>
            <a:endParaRPr sz="1739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algn="just"/>
            <a:endParaRPr sz="1739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378653" algn="just"/>
            <a:endParaRPr sz="1739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9" name="Google Shape;627;p31">
            <a:extLst>
              <a:ext uri="{FF2B5EF4-FFF2-40B4-BE49-F238E27FC236}">
                <a16:creationId xmlns:a16="http://schemas.microsoft.com/office/drawing/2014/main" id="{FD7C9995-2249-D4EA-89A8-76AFC5035678}"/>
              </a:ext>
            </a:extLst>
          </p:cNvPr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9873" y="2388692"/>
            <a:ext cx="1900705" cy="81724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628;p31">
            <a:extLst>
              <a:ext uri="{FF2B5EF4-FFF2-40B4-BE49-F238E27FC236}">
                <a16:creationId xmlns:a16="http://schemas.microsoft.com/office/drawing/2014/main" id="{A360056D-0E38-5997-2F17-452D1CC52AAB}"/>
              </a:ext>
            </a:extLst>
          </p:cNvPr>
          <p:cNvSpPr/>
          <p:nvPr/>
        </p:nvSpPr>
        <p:spPr>
          <a:xfrm>
            <a:off x="10733017" y="2388693"/>
            <a:ext cx="120755" cy="10361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75720" tIns="75720" rIns="75720" bIns="75720" anchor="ctr" anchorCtr="0">
            <a:noAutofit/>
          </a:bodyPr>
          <a:lstStyle/>
          <a:p>
            <a:pPr algn="ctr"/>
            <a:endParaRPr sz="149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" name="Google Shape;629;p31">
            <a:extLst>
              <a:ext uri="{FF2B5EF4-FFF2-40B4-BE49-F238E27FC236}">
                <a16:creationId xmlns:a16="http://schemas.microsoft.com/office/drawing/2014/main" id="{A425423C-DE47-A33C-82C0-A19CA232950F}"/>
              </a:ext>
            </a:extLst>
          </p:cNvPr>
          <p:cNvSpPr txBox="1"/>
          <p:nvPr/>
        </p:nvSpPr>
        <p:spPr>
          <a:xfrm>
            <a:off x="10698853" y="2277048"/>
            <a:ext cx="1668699" cy="293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r>
              <a:rPr lang="pt-BR" sz="911">
                <a:solidFill>
                  <a:srgbClr val="FF2600"/>
                </a:solidFill>
                <a:latin typeface="Lato"/>
                <a:ea typeface="Lato"/>
                <a:cs typeface="Lato"/>
                <a:sym typeface="Lato"/>
              </a:rPr>
              <a:t>u</a:t>
            </a:r>
            <a:endParaRPr sz="911">
              <a:solidFill>
                <a:srgbClr val="FF2600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2" name="Google Shape;632;p31">
            <a:extLst>
              <a:ext uri="{FF2B5EF4-FFF2-40B4-BE49-F238E27FC236}">
                <a16:creationId xmlns:a16="http://schemas.microsoft.com/office/drawing/2014/main" id="{0CE65745-5CC9-F807-8703-2805F7BB35CD}"/>
              </a:ext>
            </a:extLst>
          </p:cNvPr>
          <p:cNvPicPr preferRelativeResize="0"/>
          <p:nvPr/>
        </p:nvPicPr>
        <p:blipFill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8889" y="3165900"/>
            <a:ext cx="2515865" cy="39630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ACCE3C16-6B71-84C8-CB6F-B7A3506B1961}"/>
              </a:ext>
            </a:extLst>
          </p:cNvPr>
          <p:cNvCxnSpPr/>
          <p:nvPr/>
        </p:nvCxnSpPr>
        <p:spPr>
          <a:xfrm flipH="1">
            <a:off x="10058400" y="1053389"/>
            <a:ext cx="438912" cy="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6FB233F5-03AD-6FF8-644C-025957F1B684}"/>
              </a:ext>
            </a:extLst>
          </p:cNvPr>
          <p:cNvCxnSpPr>
            <a:cxnSpLocks/>
          </p:cNvCxnSpPr>
          <p:nvPr/>
        </p:nvCxnSpPr>
        <p:spPr>
          <a:xfrm flipH="1">
            <a:off x="9809683" y="1271626"/>
            <a:ext cx="687629" cy="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C6B7B1A4-99E4-F8DD-5FFB-5E7323F3FAFA}"/>
              </a:ext>
            </a:extLst>
          </p:cNvPr>
          <p:cNvCxnSpPr>
            <a:cxnSpLocks/>
          </p:cNvCxnSpPr>
          <p:nvPr/>
        </p:nvCxnSpPr>
        <p:spPr>
          <a:xfrm flipH="1" flipV="1">
            <a:off x="10058400" y="1338682"/>
            <a:ext cx="438912" cy="277977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69AF7FF8-4E60-47DA-5AF2-9C2EDE501487}"/>
              </a:ext>
            </a:extLst>
          </p:cNvPr>
          <p:cNvCxnSpPr>
            <a:cxnSpLocks/>
          </p:cNvCxnSpPr>
          <p:nvPr/>
        </p:nvCxnSpPr>
        <p:spPr>
          <a:xfrm flipH="1" flipV="1">
            <a:off x="9809683" y="1338682"/>
            <a:ext cx="687629" cy="277977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CC880B99-D808-C55A-D5FC-7953F976ADBB}"/>
              </a:ext>
            </a:extLst>
          </p:cNvPr>
          <p:cNvCxnSpPr>
            <a:cxnSpLocks/>
          </p:cNvCxnSpPr>
          <p:nvPr/>
        </p:nvCxnSpPr>
        <p:spPr>
          <a:xfrm>
            <a:off x="6798897" y="791374"/>
            <a:ext cx="289532" cy="174232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686EC9D3-122F-3B54-9117-EB918BD898A9}"/>
              </a:ext>
            </a:extLst>
          </p:cNvPr>
          <p:cNvCxnSpPr>
            <a:cxnSpLocks/>
          </p:cNvCxnSpPr>
          <p:nvPr/>
        </p:nvCxnSpPr>
        <p:spPr>
          <a:xfrm flipH="1">
            <a:off x="10058400" y="402336"/>
            <a:ext cx="438912" cy="270662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2 32">
            <a:extLst>
              <a:ext uri="{FF2B5EF4-FFF2-40B4-BE49-F238E27FC236}">
                <a16:creationId xmlns:a16="http://schemas.microsoft.com/office/drawing/2014/main" id="{765BF8F7-69F1-0175-9D6D-AA80B369A62C}"/>
              </a:ext>
            </a:extLst>
          </p:cNvPr>
          <p:cNvCxnSpPr>
            <a:cxnSpLocks/>
          </p:cNvCxnSpPr>
          <p:nvPr/>
        </p:nvCxnSpPr>
        <p:spPr>
          <a:xfrm flipH="1">
            <a:off x="9882835" y="311794"/>
            <a:ext cx="581682" cy="361204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>
            <a:extLst>
              <a:ext uri="{FF2B5EF4-FFF2-40B4-BE49-F238E27FC236}">
                <a16:creationId xmlns:a16="http://schemas.microsoft.com/office/drawing/2014/main" id="{5DCF4990-6C1A-EAC1-FB81-728AE2440C6E}"/>
              </a:ext>
            </a:extLst>
          </p:cNvPr>
          <p:cNvCxnSpPr>
            <a:cxnSpLocks/>
          </p:cNvCxnSpPr>
          <p:nvPr/>
        </p:nvCxnSpPr>
        <p:spPr>
          <a:xfrm flipH="1">
            <a:off x="9100109" y="2095470"/>
            <a:ext cx="1364408" cy="618469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CE07C2F9-B6A5-8702-4587-00D8C5068CF4}"/>
              </a:ext>
            </a:extLst>
          </p:cNvPr>
          <p:cNvCxnSpPr>
            <a:cxnSpLocks/>
          </p:cNvCxnSpPr>
          <p:nvPr/>
        </p:nvCxnSpPr>
        <p:spPr>
          <a:xfrm flipH="1">
            <a:off x="10135582" y="2333549"/>
            <a:ext cx="351130" cy="55143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2 39">
            <a:extLst>
              <a:ext uri="{FF2B5EF4-FFF2-40B4-BE49-F238E27FC236}">
                <a16:creationId xmlns:a16="http://schemas.microsoft.com/office/drawing/2014/main" id="{AED8E232-FB07-DE14-D96E-521B95901AF6}"/>
              </a:ext>
            </a:extLst>
          </p:cNvPr>
          <p:cNvCxnSpPr>
            <a:cxnSpLocks/>
          </p:cNvCxnSpPr>
          <p:nvPr/>
        </p:nvCxnSpPr>
        <p:spPr>
          <a:xfrm flipH="1" flipV="1">
            <a:off x="9634118" y="2570133"/>
            <a:ext cx="830399" cy="162865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2 41">
            <a:extLst>
              <a:ext uri="{FF2B5EF4-FFF2-40B4-BE49-F238E27FC236}">
                <a16:creationId xmlns:a16="http://schemas.microsoft.com/office/drawing/2014/main" id="{1B7BF203-84DA-52FC-22B9-1EA1BCF6076F}"/>
              </a:ext>
            </a:extLst>
          </p:cNvPr>
          <p:cNvCxnSpPr>
            <a:cxnSpLocks/>
          </p:cNvCxnSpPr>
          <p:nvPr/>
        </p:nvCxnSpPr>
        <p:spPr>
          <a:xfrm flipH="1" flipV="1">
            <a:off x="9546336" y="3083637"/>
            <a:ext cx="918181" cy="9301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2 43">
            <a:extLst>
              <a:ext uri="{FF2B5EF4-FFF2-40B4-BE49-F238E27FC236}">
                <a16:creationId xmlns:a16="http://schemas.microsoft.com/office/drawing/2014/main" id="{D7D3074F-9E49-6E59-ED6A-BC1E8184118F}"/>
              </a:ext>
            </a:extLst>
          </p:cNvPr>
          <p:cNvCxnSpPr>
            <a:cxnSpLocks/>
          </p:cNvCxnSpPr>
          <p:nvPr/>
        </p:nvCxnSpPr>
        <p:spPr>
          <a:xfrm flipH="1">
            <a:off x="9546336" y="3423319"/>
            <a:ext cx="962071" cy="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2 45">
            <a:extLst>
              <a:ext uri="{FF2B5EF4-FFF2-40B4-BE49-F238E27FC236}">
                <a16:creationId xmlns:a16="http://schemas.microsoft.com/office/drawing/2014/main" id="{2AB411BA-C394-7093-A047-8A7966B9D40F}"/>
              </a:ext>
            </a:extLst>
          </p:cNvPr>
          <p:cNvCxnSpPr>
            <a:cxnSpLocks/>
          </p:cNvCxnSpPr>
          <p:nvPr/>
        </p:nvCxnSpPr>
        <p:spPr>
          <a:xfrm>
            <a:off x="6812309" y="2532161"/>
            <a:ext cx="289532" cy="174232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90852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>
            <a:extLst>
              <a:ext uri="{FF2B5EF4-FFF2-40B4-BE49-F238E27FC236}">
                <a16:creationId xmlns:a16="http://schemas.microsoft.com/office/drawing/2014/main" id="{42045C33-13A6-B615-8F5B-7C31CF8F18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1257" y="2431820"/>
            <a:ext cx="4810107" cy="4122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C7E4237D-0EF1-9778-09FB-C4DF4E5F4F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4043" y="1831782"/>
            <a:ext cx="4724050" cy="47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Google Shape;148;p16">
            <a:extLst>
              <a:ext uri="{FF2B5EF4-FFF2-40B4-BE49-F238E27FC236}">
                <a16:creationId xmlns:a16="http://schemas.microsoft.com/office/drawing/2014/main" id="{2D40A366-FF21-321D-3168-87AE34FD82A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3359687" y="6820267"/>
            <a:ext cx="864000" cy="478500"/>
          </a:xfrm>
          <a:prstGeom prst="bracketPair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22</a:t>
            </a:fld>
            <a:endParaRPr/>
          </a:p>
        </p:txBody>
      </p:sp>
      <p:sp>
        <p:nvSpPr>
          <p:cNvPr id="3" name="Google Shape;305;p21">
            <a:extLst>
              <a:ext uri="{FF2B5EF4-FFF2-40B4-BE49-F238E27FC236}">
                <a16:creationId xmlns:a16="http://schemas.microsoft.com/office/drawing/2014/main" id="{654738C1-1522-CEF4-07EF-765DD8E29E2A}"/>
              </a:ext>
            </a:extLst>
          </p:cNvPr>
          <p:cNvSpPr txBox="1">
            <a:spLocks/>
          </p:cNvSpPr>
          <p:nvPr/>
        </p:nvSpPr>
        <p:spPr>
          <a:xfrm>
            <a:off x="11206769" y="6461358"/>
            <a:ext cx="715583" cy="396304"/>
          </a:xfrm>
          <a:prstGeom prst="bracketPair">
            <a:avLst/>
          </a:prstGeom>
        </p:spPr>
        <p:txBody>
          <a:bodyPr spcFirstLastPara="1" vert="horz" wrap="square" lIns="0" tIns="0" rIns="0" bIns="0" rtlCol="0" anchor="ctr" anchorCtr="0">
            <a:noAutofit/>
          </a:bodyPr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00000"/>
              </a:buClr>
              <a:buSzPts val="1200"/>
            </a:pPr>
            <a:fld id="{00000000-1234-1234-1234-123412341234}" type="slidenum">
              <a:rPr lang="pt-BR" smtClean="0"/>
              <a:pPr algn="ctr">
                <a:buClr>
                  <a:srgbClr val="000000"/>
                </a:buClr>
                <a:buSzPts val="1200"/>
              </a:pPr>
              <a:t>22</a:t>
            </a:fld>
            <a:endParaRPr lang="pt-BR" dirty="0"/>
          </a:p>
        </p:txBody>
      </p:sp>
      <p:sp>
        <p:nvSpPr>
          <p:cNvPr id="2" name="Google Shape;645;p32">
            <a:extLst>
              <a:ext uri="{FF2B5EF4-FFF2-40B4-BE49-F238E27FC236}">
                <a16:creationId xmlns:a16="http://schemas.microsoft.com/office/drawing/2014/main" id="{83C7C556-0BF0-85B1-D531-8F0ECDFCA9AB}"/>
              </a:ext>
            </a:extLst>
          </p:cNvPr>
          <p:cNvSpPr txBox="1"/>
          <p:nvPr/>
        </p:nvSpPr>
        <p:spPr>
          <a:xfrm>
            <a:off x="1505090" y="26158"/>
            <a:ext cx="12052363" cy="856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110" tIns="45035" rIns="90110" bIns="45035" anchor="t" anchorCtr="0">
            <a:spAutoFit/>
          </a:bodyPr>
          <a:lstStyle/>
          <a:p>
            <a:pPr>
              <a:lnSpc>
                <a:spcPct val="112500"/>
              </a:lnSpc>
            </a:pP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Performance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of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iRPC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under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gamma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bkg</a:t>
            </a:r>
            <a:endParaRPr sz="4400" dirty="0">
              <a:solidFill>
                <a:srgbClr val="FF0000"/>
              </a:solidFill>
              <a:latin typeface="+mj-lt"/>
              <a:ea typeface="+mj-ea"/>
              <a:cs typeface="+mj-cs"/>
              <a:sym typeface="Fira Sans Condensed SemiBold"/>
            </a:endParaRPr>
          </a:p>
        </p:txBody>
      </p:sp>
      <p:pic>
        <p:nvPicPr>
          <p:cNvPr id="5" name="Google Shape;647;p32">
            <a:extLst>
              <a:ext uri="{FF2B5EF4-FFF2-40B4-BE49-F238E27FC236}">
                <a16:creationId xmlns:a16="http://schemas.microsoft.com/office/drawing/2014/main" id="{1E5CC353-970A-C668-0325-9DE67A647ABB}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91012" y="1052783"/>
            <a:ext cx="3573317" cy="266281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649;p32">
            <a:extLst>
              <a:ext uri="{FF2B5EF4-FFF2-40B4-BE49-F238E27FC236}">
                <a16:creationId xmlns:a16="http://schemas.microsoft.com/office/drawing/2014/main" id="{9C20905B-B959-B267-EBAD-98FC31C218D4}"/>
              </a:ext>
            </a:extLst>
          </p:cNvPr>
          <p:cNvSpPr txBox="1"/>
          <p:nvPr/>
        </p:nvSpPr>
        <p:spPr>
          <a:xfrm>
            <a:off x="8601798" y="4156098"/>
            <a:ext cx="3330939" cy="994111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1822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iRPC performance </a:t>
            </a:r>
            <a:r>
              <a:rPr lang="pt-BR" sz="1822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validated</a:t>
            </a:r>
            <a:r>
              <a:rPr lang="pt-BR" sz="1822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822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under</a:t>
            </a:r>
            <a:r>
              <a:rPr lang="pt-BR" sz="1822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background </a:t>
            </a:r>
            <a:r>
              <a:rPr lang="pt-BR" sz="1822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gamma</a:t>
            </a:r>
            <a:r>
              <a:rPr lang="pt-BR" sz="1822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rate </a:t>
            </a:r>
            <a:r>
              <a:rPr lang="pt-BR" sz="1822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within</a:t>
            </a:r>
            <a:r>
              <a:rPr lang="pt-BR" sz="1822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a </a:t>
            </a:r>
            <a:r>
              <a:rPr lang="pt-BR" sz="1822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safety</a:t>
            </a:r>
            <a:r>
              <a:rPr lang="pt-BR" sz="1822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822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factor</a:t>
            </a:r>
            <a:r>
              <a:rPr lang="pt-BR" sz="1822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822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of</a:t>
            </a:r>
            <a:r>
              <a:rPr lang="pt-BR" sz="1822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3!</a:t>
            </a:r>
            <a:endParaRPr sz="1822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" name="Google Shape;648;p32">
            <a:extLst>
              <a:ext uri="{FF2B5EF4-FFF2-40B4-BE49-F238E27FC236}">
                <a16:creationId xmlns:a16="http://schemas.microsoft.com/office/drawing/2014/main" id="{A532DE9E-6B20-0B38-2377-AF049CC555BD}"/>
              </a:ext>
            </a:extLst>
          </p:cNvPr>
          <p:cNvSpPr txBox="1"/>
          <p:nvPr/>
        </p:nvSpPr>
        <p:spPr>
          <a:xfrm>
            <a:off x="21057" y="924459"/>
            <a:ext cx="7706738" cy="1057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1656" dirty="0">
                <a:latin typeface="Lato"/>
                <a:ea typeface="Lato"/>
                <a:cs typeface="Lato"/>
                <a:sym typeface="Lato"/>
              </a:rPr>
              <a:t>Performance </a:t>
            </a:r>
            <a:r>
              <a:rPr lang="pt-BR" sz="1656" dirty="0" err="1">
                <a:latin typeface="Lato"/>
                <a:ea typeface="Lato"/>
                <a:cs typeface="Lato"/>
                <a:sym typeface="Lato"/>
              </a:rPr>
              <a:t>of</a:t>
            </a:r>
            <a:r>
              <a:rPr lang="pt-BR" sz="1656" dirty="0">
                <a:solidFill>
                  <a:schemeClr val="dk2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a iRPC chamber in Gamma Irradiation Facility (GIF++) at CERN</a:t>
            </a:r>
            <a:endParaRPr sz="1656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endParaRPr sz="911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378653"/>
            <a:r>
              <a:rPr lang="pt-BR" sz="1656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→   12 </a:t>
            </a:r>
            <a:r>
              <a:rPr lang="pt-BR" sz="1656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TBq</a:t>
            </a:r>
            <a:r>
              <a:rPr lang="pt-BR" sz="1656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656" baseline="300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137</a:t>
            </a:r>
            <a:r>
              <a:rPr lang="pt-BR" sz="1656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Cs </a:t>
            </a:r>
            <a:r>
              <a:rPr lang="pt-BR" sz="1656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gamma</a:t>
            </a:r>
            <a:r>
              <a:rPr lang="pt-BR" sz="1656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656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source</a:t>
            </a:r>
            <a:r>
              <a:rPr lang="pt-BR" sz="1656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662 KeV</a:t>
            </a:r>
            <a:endParaRPr sz="1656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378653"/>
            <a:r>
              <a:rPr lang="pt-BR" sz="1656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→   </a:t>
            </a:r>
            <a:r>
              <a:rPr lang="pt-BR" sz="1656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Muon</a:t>
            </a:r>
            <a:r>
              <a:rPr lang="pt-BR" sz="1656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656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beam</a:t>
            </a:r>
            <a:r>
              <a:rPr lang="pt-BR" sz="1656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~ 150 </a:t>
            </a:r>
            <a:r>
              <a:rPr lang="pt-BR" sz="1656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Gev</a:t>
            </a:r>
            <a:r>
              <a:rPr lang="pt-BR" sz="1656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/</a:t>
            </a:r>
            <a:r>
              <a:rPr lang="pt-BR" sz="1656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</a:t>
            </a:r>
            <a:endParaRPr sz="1656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" name="Google Shape;650;p32">
            <a:extLst>
              <a:ext uri="{FF2B5EF4-FFF2-40B4-BE49-F238E27FC236}">
                <a16:creationId xmlns:a16="http://schemas.microsoft.com/office/drawing/2014/main" id="{8E99A2FB-B873-D13C-6EF8-9B5F93CD5D76}"/>
              </a:ext>
            </a:extLst>
          </p:cNvPr>
          <p:cNvSpPr txBox="1"/>
          <p:nvPr/>
        </p:nvSpPr>
        <p:spPr>
          <a:xfrm>
            <a:off x="8491012" y="5368567"/>
            <a:ext cx="3721279" cy="1491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r>
              <a:rPr lang="pt-BR" sz="1739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6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@</a:t>
            </a:r>
            <a:r>
              <a:rPr lang="pt-BR" sz="1739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739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bkg</a:t>
            </a:r>
            <a:r>
              <a:rPr lang="pt-BR" sz="1739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-rate </a:t>
            </a:r>
            <a:r>
              <a:rPr lang="pt-BR" sz="16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=</a:t>
            </a:r>
            <a:r>
              <a:rPr lang="pt-BR" sz="1739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600-1000 Hz/cm</a:t>
            </a:r>
            <a:r>
              <a:rPr lang="pt-BR" sz="1739" baseline="300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2</a:t>
            </a:r>
            <a:r>
              <a:rPr lang="pt-BR" sz="1739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:</a:t>
            </a:r>
            <a:endParaRPr sz="1739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endParaRPr sz="1739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378653"/>
            <a:r>
              <a:rPr lang="pt-BR" sz="1739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→ </a:t>
            </a:r>
            <a:r>
              <a:rPr lang="pt-BR" sz="1739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Efficiency</a:t>
            </a:r>
            <a:r>
              <a:rPr lang="pt-BR" sz="1739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= 96 - 96.7 %</a:t>
            </a:r>
            <a:endParaRPr sz="1739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378653"/>
            <a:r>
              <a:rPr lang="pt-BR" sz="1739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→ </a:t>
            </a:r>
            <a:r>
              <a:rPr lang="pt-BR" sz="1739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Working</a:t>
            </a:r>
            <a:r>
              <a:rPr lang="pt-BR" sz="1739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Point = 7.07 - 7.11 kV</a:t>
            </a:r>
            <a:endParaRPr sz="1739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378653"/>
            <a:endParaRPr sz="1739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" name="Google Shape;660;p32">
            <a:hlinkClick r:id="rId6"/>
            <a:extLst>
              <a:ext uri="{FF2B5EF4-FFF2-40B4-BE49-F238E27FC236}">
                <a16:creationId xmlns:a16="http://schemas.microsoft.com/office/drawing/2014/main" id="{99E5A853-DAF5-46F2-D764-48086D15F8D7}"/>
              </a:ext>
            </a:extLst>
          </p:cNvPr>
          <p:cNvSpPr txBox="1"/>
          <p:nvPr/>
        </p:nvSpPr>
        <p:spPr>
          <a:xfrm>
            <a:off x="8451895" y="3711867"/>
            <a:ext cx="3573442" cy="344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1242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Gamma Irradiation Facility ++</a:t>
            </a:r>
            <a:endParaRPr sz="1242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AE47103F-C469-CB14-75C6-78E20E677447}"/>
              </a:ext>
            </a:extLst>
          </p:cNvPr>
          <p:cNvSpPr txBox="1"/>
          <p:nvPr/>
        </p:nvSpPr>
        <p:spPr>
          <a:xfrm>
            <a:off x="762350" y="2043462"/>
            <a:ext cx="269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800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Event</a:t>
            </a:r>
            <a:r>
              <a:rPr lang="pt-BR" sz="18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display @ GIF++</a:t>
            </a:r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F8E0A205-2A29-834D-54F0-03DA22627CDB}"/>
              </a:ext>
            </a:extLst>
          </p:cNvPr>
          <p:cNvSpPr/>
          <p:nvPr/>
        </p:nvSpPr>
        <p:spPr>
          <a:xfrm>
            <a:off x="4853956" y="2710660"/>
            <a:ext cx="3573316" cy="220854"/>
          </a:xfrm>
          <a:prstGeom prst="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ABB3576E-3D90-4A3E-A348-E7296FA40403}"/>
              </a:ext>
            </a:extLst>
          </p:cNvPr>
          <p:cNvCxnSpPr>
            <a:cxnSpLocks/>
          </p:cNvCxnSpPr>
          <p:nvPr/>
        </p:nvCxnSpPr>
        <p:spPr>
          <a:xfrm>
            <a:off x="7155712" y="2878586"/>
            <a:ext cx="1509659" cy="26048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E8A88AD1-0205-3B8D-3F2B-1ECB8B5B9707}"/>
              </a:ext>
            </a:extLst>
          </p:cNvPr>
          <p:cNvSpPr txBox="1"/>
          <p:nvPr/>
        </p:nvSpPr>
        <p:spPr>
          <a:xfrm>
            <a:off x="5621380" y="1373451"/>
            <a:ext cx="269390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800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Efficiency</a:t>
            </a:r>
            <a:r>
              <a:rPr lang="pt-BR" sz="18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curves </a:t>
            </a:r>
          </a:p>
          <a:p>
            <a:pPr marL="285750" indent="-285750">
              <a:buFontTx/>
              <a:buChar char="-"/>
            </a:pPr>
            <a:r>
              <a:rPr lang="pt-BR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threshold</a:t>
            </a:r>
            <a:r>
              <a:rPr lang="pt-BR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8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@ ~ 40 </a:t>
            </a:r>
            <a:r>
              <a:rPr lang="pt-BR" sz="1800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fC</a:t>
            </a:r>
            <a:endParaRPr lang="pt-BR" sz="1800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285750" indent="-285750">
              <a:buFontTx/>
              <a:buChar char="-"/>
            </a:pPr>
            <a:r>
              <a:rPr lang="pt-BR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12 BX trigger </a:t>
            </a:r>
            <a:r>
              <a:rPr lang="pt-BR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window</a:t>
            </a:r>
            <a:endParaRPr lang="pt-BR" sz="1800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4" name="Google Shape;650;p32">
            <a:extLst>
              <a:ext uri="{FF2B5EF4-FFF2-40B4-BE49-F238E27FC236}">
                <a16:creationId xmlns:a16="http://schemas.microsoft.com/office/drawing/2014/main" id="{7930DAE4-9CAF-8A64-20A8-6BBE26EB512E}"/>
              </a:ext>
            </a:extLst>
          </p:cNvPr>
          <p:cNvSpPr txBox="1"/>
          <p:nvPr/>
        </p:nvSpPr>
        <p:spPr>
          <a:xfrm>
            <a:off x="0" y="6432979"/>
            <a:ext cx="9002260" cy="420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r>
              <a:rPr lang="en-GB" sz="1739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Data analysis ongoing with fine-tuned threshold and further optimised FEB configuration modes</a:t>
            </a:r>
          </a:p>
        </p:txBody>
      </p:sp>
    </p:spTree>
    <p:extLst>
      <p:ext uri="{BB962C8B-B14F-4D97-AF65-F5344CB8AC3E}">
        <p14:creationId xmlns:p14="http://schemas.microsoft.com/office/powerpoint/2010/main" val="26523241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8;p16">
            <a:extLst>
              <a:ext uri="{FF2B5EF4-FFF2-40B4-BE49-F238E27FC236}">
                <a16:creationId xmlns:a16="http://schemas.microsoft.com/office/drawing/2014/main" id="{2D40A366-FF21-321D-3168-87AE34FD82A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3359687" y="6820267"/>
            <a:ext cx="864000" cy="478500"/>
          </a:xfrm>
          <a:prstGeom prst="bracketPair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23</a:t>
            </a:fld>
            <a:endParaRPr/>
          </a:p>
        </p:txBody>
      </p:sp>
      <p:sp>
        <p:nvSpPr>
          <p:cNvPr id="3" name="Google Shape;305;p21">
            <a:extLst>
              <a:ext uri="{FF2B5EF4-FFF2-40B4-BE49-F238E27FC236}">
                <a16:creationId xmlns:a16="http://schemas.microsoft.com/office/drawing/2014/main" id="{654738C1-1522-CEF4-07EF-765DD8E29E2A}"/>
              </a:ext>
            </a:extLst>
          </p:cNvPr>
          <p:cNvSpPr txBox="1">
            <a:spLocks/>
          </p:cNvSpPr>
          <p:nvPr/>
        </p:nvSpPr>
        <p:spPr>
          <a:xfrm>
            <a:off x="11206769" y="6461358"/>
            <a:ext cx="715583" cy="396304"/>
          </a:xfrm>
          <a:prstGeom prst="bracketPair">
            <a:avLst/>
          </a:prstGeom>
        </p:spPr>
        <p:txBody>
          <a:bodyPr spcFirstLastPara="1" vert="horz" wrap="square" lIns="0" tIns="0" rIns="0" bIns="0" rtlCol="0" anchor="ctr" anchorCtr="0">
            <a:noAutofit/>
          </a:bodyPr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00000"/>
              </a:buClr>
              <a:buSzPts val="1200"/>
            </a:pPr>
            <a:fld id="{00000000-1234-1234-1234-123412341234}" type="slidenum">
              <a:rPr lang="pt-BR" smtClean="0"/>
              <a:pPr algn="ctr">
                <a:buClr>
                  <a:srgbClr val="000000"/>
                </a:buClr>
                <a:buSzPts val="1200"/>
              </a:pPr>
              <a:t>23</a:t>
            </a:fld>
            <a:endParaRPr lang="pt-BR"/>
          </a:p>
        </p:txBody>
      </p:sp>
      <p:sp>
        <p:nvSpPr>
          <p:cNvPr id="2" name="Google Shape;675;p33">
            <a:extLst>
              <a:ext uri="{FF2B5EF4-FFF2-40B4-BE49-F238E27FC236}">
                <a16:creationId xmlns:a16="http://schemas.microsoft.com/office/drawing/2014/main" id="{AC0C1001-30B5-FC68-8589-DC98C6F8DD46}"/>
              </a:ext>
            </a:extLst>
          </p:cNvPr>
          <p:cNvSpPr txBox="1"/>
          <p:nvPr/>
        </p:nvSpPr>
        <p:spPr>
          <a:xfrm>
            <a:off x="1784201" y="46434"/>
            <a:ext cx="5073799" cy="856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110" tIns="45035" rIns="90110" bIns="45035" anchor="t" anchorCtr="0">
            <a:spAutoFit/>
          </a:bodyPr>
          <a:lstStyle/>
          <a:p>
            <a:pPr>
              <a:lnSpc>
                <a:spcPct val="112500"/>
              </a:lnSpc>
            </a:pP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Installation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in CMS</a:t>
            </a:r>
            <a:endParaRPr sz="4400" dirty="0">
              <a:solidFill>
                <a:srgbClr val="FF0000"/>
              </a:solidFill>
              <a:latin typeface="+mj-lt"/>
              <a:ea typeface="+mj-ea"/>
              <a:cs typeface="+mj-cs"/>
              <a:sym typeface="Fira Sans Condensed SemiBold"/>
            </a:endParaRPr>
          </a:p>
        </p:txBody>
      </p:sp>
      <p:sp>
        <p:nvSpPr>
          <p:cNvPr id="4" name="Google Shape;676;p33">
            <a:extLst>
              <a:ext uri="{FF2B5EF4-FFF2-40B4-BE49-F238E27FC236}">
                <a16:creationId xmlns:a16="http://schemas.microsoft.com/office/drawing/2014/main" id="{E1022204-DFEB-7562-09AC-B42D1D67A39D}"/>
              </a:ext>
            </a:extLst>
          </p:cNvPr>
          <p:cNvSpPr txBox="1">
            <a:spLocks/>
          </p:cNvSpPr>
          <p:nvPr/>
        </p:nvSpPr>
        <p:spPr>
          <a:xfrm>
            <a:off x="11197493" y="5648687"/>
            <a:ext cx="715583" cy="396304"/>
          </a:xfrm>
          <a:prstGeom prst="bracketPair">
            <a:avLst/>
          </a:prstGeom>
        </p:spPr>
        <p:txBody>
          <a:bodyPr spcFirstLastPara="1" vert="horz" wrap="square" lIns="0" tIns="0" rIns="0" bIns="0" rtlCol="0" anchor="ctr" anchorCtr="0">
            <a:noAutofit/>
          </a:bodyPr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00000"/>
              </a:buClr>
              <a:buSzPts val="1200"/>
            </a:pPr>
            <a:fld id="{00000000-1234-1234-1234-123412341234}" type="slidenum">
              <a:rPr lang="pt-BR" smtClean="0"/>
              <a:pPr algn="ctr">
                <a:buClr>
                  <a:srgbClr val="000000"/>
                </a:buClr>
                <a:buSzPts val="1200"/>
              </a:pPr>
              <a:t>23</a:t>
            </a:fld>
            <a:endParaRPr lang="pt-BR"/>
          </a:p>
        </p:txBody>
      </p:sp>
      <p:pic>
        <p:nvPicPr>
          <p:cNvPr id="5" name="Google Shape;677;p33">
            <a:extLst>
              <a:ext uri="{FF2B5EF4-FFF2-40B4-BE49-F238E27FC236}">
                <a16:creationId xmlns:a16="http://schemas.microsoft.com/office/drawing/2014/main" id="{C83AD21C-14F5-360B-5980-146D192577F7}"/>
              </a:ext>
            </a:extLst>
          </p:cNvPr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5046" y="4602798"/>
            <a:ext cx="3484890" cy="203214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678;p33">
            <a:extLst>
              <a:ext uri="{FF2B5EF4-FFF2-40B4-BE49-F238E27FC236}">
                <a16:creationId xmlns:a16="http://schemas.microsoft.com/office/drawing/2014/main" id="{1EB516F0-630F-CC81-A854-FE06E24620F5}"/>
              </a:ext>
            </a:extLst>
          </p:cNvPr>
          <p:cNvSpPr txBox="1"/>
          <p:nvPr/>
        </p:nvSpPr>
        <p:spPr>
          <a:xfrm>
            <a:off x="-29180" y="902529"/>
            <a:ext cx="7692252" cy="321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r>
              <a:rPr lang="en-GB" sz="1656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4 demonstrator chambers </a:t>
            </a:r>
            <a:r>
              <a:rPr lang="en-GB" sz="1656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(</a:t>
            </a:r>
            <a:r>
              <a:rPr lang="en-GB" sz="1656">
                <a:solidFill>
                  <a:schemeClr val="dk2"/>
                </a:solidFill>
                <a:latin typeface="Lato"/>
                <a:ea typeface="Lato"/>
                <a:cs typeface="Lato"/>
              </a:rPr>
              <a:t>RE+4/1/15,16 and RE+3/1/15,16) </a:t>
            </a:r>
            <a:r>
              <a:rPr lang="en-GB" sz="1656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were installed in CMS in the end of the Long Shutdown 2 (2021-22), 4 FEBs v2.1 and 4 FEBs v2.2:</a:t>
            </a:r>
          </a:p>
          <a:p>
            <a:pPr marL="757306" lvl="1" indent="-294508">
              <a:buClr>
                <a:schemeClr val="dk2"/>
              </a:buClr>
              <a:buSzPts val="2000"/>
              <a:buFont typeface="Lato"/>
              <a:buChar char="○"/>
            </a:pPr>
            <a:r>
              <a:rPr lang="en-GB" sz="1656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Noise &lt; 1Hz/cm</a:t>
            </a:r>
            <a:r>
              <a:rPr lang="en-GB" sz="1656" b="1" baseline="30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2</a:t>
            </a:r>
            <a:r>
              <a:rPr lang="en-GB" sz="1656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with final end cap disk grounding</a:t>
            </a:r>
          </a:p>
          <a:p>
            <a:pPr marL="757306" lvl="1" indent="-294508">
              <a:buClr>
                <a:schemeClr val="dk2"/>
              </a:buClr>
              <a:buSzPts val="2000"/>
              <a:buFont typeface="Lato"/>
              <a:buChar char="○"/>
            </a:pPr>
            <a:r>
              <a:rPr lang="en-GB" sz="1656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FEB</a:t>
            </a:r>
            <a:r>
              <a:rPr lang="en-GB" sz="1656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temperature stable </a:t>
            </a:r>
            <a:r>
              <a:rPr lang="en-GB" sz="1656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in CMS endcap closed mode with water cooling</a:t>
            </a:r>
          </a:p>
          <a:p>
            <a:pPr marL="757306" lvl="1" indent="-294508">
              <a:buClr>
                <a:schemeClr val="dk2"/>
              </a:buClr>
              <a:buSzPts val="2000"/>
              <a:buFont typeface="Lato"/>
              <a:buChar char="○"/>
            </a:pPr>
            <a:r>
              <a:rPr lang="en-GB" sz="1656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HV currents showing </a:t>
            </a:r>
            <a:r>
              <a:rPr lang="en-GB" sz="1656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smooth operation</a:t>
            </a:r>
            <a:r>
              <a:rPr lang="en-GB" sz="1656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during LHC Run III</a:t>
            </a:r>
          </a:p>
          <a:p>
            <a:pPr marL="757306" lvl="1" indent="-294508">
              <a:buClr>
                <a:schemeClr val="dk2"/>
              </a:buClr>
              <a:buSzPts val="2000"/>
              <a:buFont typeface="Lato"/>
              <a:buChar char="○"/>
            </a:pPr>
            <a:r>
              <a:rPr lang="en-GB" sz="1656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Normal operation</a:t>
            </a:r>
            <a:r>
              <a:rPr lang="en-GB" sz="1656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in 3.8 T magnetic field</a:t>
            </a:r>
          </a:p>
          <a:p>
            <a:endParaRPr lang="en-GB" sz="1656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r>
              <a:rPr lang="en-GB" sz="1656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2 mass production final chambers </a:t>
            </a:r>
            <a:r>
              <a:rPr lang="en-GB" sz="1656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with final FEBs installed in CMS last YETS (2023):</a:t>
            </a:r>
          </a:p>
          <a:p>
            <a:pPr marL="757306" lvl="1" indent="-294508">
              <a:buClr>
                <a:schemeClr val="dk2"/>
              </a:buClr>
              <a:buSzPts val="2000"/>
              <a:buFont typeface="Lato"/>
              <a:buChar char="○"/>
            </a:pPr>
            <a:r>
              <a:rPr lang="en-GB" sz="1656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RE-3/1/16 and RE-3/1/18</a:t>
            </a:r>
          </a:p>
          <a:p>
            <a:pPr marL="757306"/>
            <a:endParaRPr lang="en-GB" sz="1656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r>
              <a:rPr lang="en-GB" sz="1656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All </a:t>
            </a:r>
            <a:r>
              <a:rPr lang="en-GB" sz="1656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services are already installed </a:t>
            </a:r>
            <a:r>
              <a:rPr lang="en-GB" sz="1656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since LS2 waiting for all 72 chambers</a:t>
            </a:r>
          </a:p>
          <a:p>
            <a:endParaRPr lang="en-GB" sz="1656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7" name="Google Shape;679;p33">
            <a:extLst>
              <a:ext uri="{FF2B5EF4-FFF2-40B4-BE49-F238E27FC236}">
                <a16:creationId xmlns:a16="http://schemas.microsoft.com/office/drawing/2014/main" id="{6574898A-1376-5942-10A0-92501A904EFD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470" y="4602798"/>
            <a:ext cx="3918567" cy="203214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680;p33">
            <a:extLst>
              <a:ext uri="{FF2B5EF4-FFF2-40B4-BE49-F238E27FC236}">
                <a16:creationId xmlns:a16="http://schemas.microsoft.com/office/drawing/2014/main" id="{7B00E8B7-5F3F-7DCA-8FE4-5A38763187F2}"/>
              </a:ext>
            </a:extLst>
          </p:cNvPr>
          <p:cNvSpPr txBox="1"/>
          <p:nvPr/>
        </p:nvSpPr>
        <p:spPr>
          <a:xfrm>
            <a:off x="1883795" y="6432791"/>
            <a:ext cx="2576844" cy="395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r>
              <a:rPr lang="pt-BR" sz="1574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Average noise ~ 0.2 Hz/cm</a:t>
            </a:r>
            <a:r>
              <a:rPr lang="pt-BR" sz="1574" baseline="30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2</a:t>
            </a:r>
            <a:endParaRPr sz="1574" baseline="30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0" name="Google Shape;682;p33">
            <a:extLst>
              <a:ext uri="{FF2B5EF4-FFF2-40B4-BE49-F238E27FC236}">
                <a16:creationId xmlns:a16="http://schemas.microsoft.com/office/drawing/2014/main" id="{D83C3E56-FA10-9C73-E7C7-AB3D7BFDCFDC}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35004" y="3914328"/>
            <a:ext cx="3078063" cy="29433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" descr="Image">
            <a:extLst>
              <a:ext uri="{FF2B5EF4-FFF2-40B4-BE49-F238E27FC236}">
                <a16:creationId xmlns:a16="http://schemas.microsoft.com/office/drawing/2014/main" id="{813A3A72-A12C-92F5-E9FC-7DDBDE3E7CC2}"/>
              </a:ext>
            </a:extLst>
          </p:cNvPr>
          <p:cNvPicPr>
            <a:picLocks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0084" y="196395"/>
            <a:ext cx="2670574" cy="3509749"/>
          </a:xfrm>
          <a:prstGeom prst="rect">
            <a:avLst/>
          </a:prstGeom>
        </p:spPr>
      </p:pic>
      <p:pic>
        <p:nvPicPr>
          <p:cNvPr id="12" name="PHOTO-2022-05-13-11-56-56.jpg" descr="PHOTO-2022-05-13-11-56-56.jpg">
            <a:extLst>
              <a:ext uri="{FF2B5EF4-FFF2-40B4-BE49-F238E27FC236}">
                <a16:creationId xmlns:a16="http://schemas.microsoft.com/office/drawing/2014/main" id="{792E79BC-CE71-5275-F003-0AFECF9070AA}"/>
              </a:ext>
            </a:extLst>
          </p:cNvPr>
          <p:cNvPicPr>
            <a:picLocks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8214" y="193243"/>
            <a:ext cx="2131870" cy="3512902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E523342F-DF74-15B5-C500-760F752DEC20}"/>
              </a:ext>
            </a:extLst>
          </p:cNvPr>
          <p:cNvSpPr txBox="1"/>
          <p:nvPr/>
        </p:nvSpPr>
        <p:spPr>
          <a:xfrm>
            <a:off x="7712762" y="282694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Dec</a:t>
            </a:r>
            <a:r>
              <a:rPr lang="it-IT" dirty="0"/>
              <a:t> 21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24683775-CFDA-61AD-3D0E-AD3A14B4223A}"/>
              </a:ext>
            </a:extLst>
          </p:cNvPr>
          <p:cNvSpPr txBox="1"/>
          <p:nvPr/>
        </p:nvSpPr>
        <p:spPr>
          <a:xfrm>
            <a:off x="9798986" y="322673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Jan</a:t>
            </a:r>
            <a:r>
              <a:rPr lang="it-IT" dirty="0"/>
              <a:t> 22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C385A772-8AF5-4BFD-ABA1-E9CE962ED556}"/>
              </a:ext>
            </a:extLst>
          </p:cNvPr>
          <p:cNvSpPr txBox="1"/>
          <p:nvPr/>
        </p:nvSpPr>
        <p:spPr>
          <a:xfrm>
            <a:off x="9596258" y="3914327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Dec</a:t>
            </a:r>
            <a:r>
              <a:rPr lang="it-IT" dirty="0"/>
              <a:t> 23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649200D-C11E-84B0-3747-45669EE564E2}"/>
              </a:ext>
            </a:extLst>
          </p:cNvPr>
          <p:cNvSpPr txBox="1"/>
          <p:nvPr/>
        </p:nvSpPr>
        <p:spPr>
          <a:xfrm>
            <a:off x="1359212" y="3915909"/>
            <a:ext cx="71512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All 70 remaining chambers are expected to be installed next YETS 2024-2025 access time</a:t>
            </a:r>
          </a:p>
        </p:txBody>
      </p:sp>
    </p:spTree>
    <p:extLst>
      <p:ext uri="{BB962C8B-B14F-4D97-AF65-F5344CB8AC3E}">
        <p14:creationId xmlns:p14="http://schemas.microsoft.com/office/powerpoint/2010/main" val="39209884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8;p16">
            <a:extLst>
              <a:ext uri="{FF2B5EF4-FFF2-40B4-BE49-F238E27FC236}">
                <a16:creationId xmlns:a16="http://schemas.microsoft.com/office/drawing/2014/main" id="{2D40A366-FF21-321D-3168-87AE34FD82A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3359687" y="6820267"/>
            <a:ext cx="864000" cy="478500"/>
          </a:xfrm>
          <a:prstGeom prst="bracketPair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24</a:t>
            </a:fld>
            <a:endParaRPr/>
          </a:p>
        </p:txBody>
      </p:sp>
      <p:sp>
        <p:nvSpPr>
          <p:cNvPr id="3" name="Google Shape;305;p21">
            <a:extLst>
              <a:ext uri="{FF2B5EF4-FFF2-40B4-BE49-F238E27FC236}">
                <a16:creationId xmlns:a16="http://schemas.microsoft.com/office/drawing/2014/main" id="{654738C1-1522-CEF4-07EF-765DD8E29E2A}"/>
              </a:ext>
            </a:extLst>
          </p:cNvPr>
          <p:cNvSpPr txBox="1">
            <a:spLocks/>
          </p:cNvSpPr>
          <p:nvPr/>
        </p:nvSpPr>
        <p:spPr>
          <a:xfrm>
            <a:off x="11206769" y="6461358"/>
            <a:ext cx="715583" cy="396304"/>
          </a:xfrm>
          <a:prstGeom prst="bracketPair">
            <a:avLst/>
          </a:prstGeom>
        </p:spPr>
        <p:txBody>
          <a:bodyPr spcFirstLastPara="1" vert="horz" wrap="square" lIns="0" tIns="0" rIns="0" bIns="0" rtlCol="0" anchor="ctr" anchorCtr="0">
            <a:noAutofit/>
          </a:bodyPr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00000"/>
              </a:buClr>
              <a:buSzPts val="1200"/>
            </a:pPr>
            <a:fld id="{00000000-1234-1234-1234-123412341234}" type="slidenum">
              <a:rPr lang="pt-BR" smtClean="0"/>
              <a:pPr algn="ctr">
                <a:buClr>
                  <a:srgbClr val="000000"/>
                </a:buClr>
                <a:buSzPts val="1200"/>
              </a:pPr>
              <a:t>24</a:t>
            </a:fld>
            <a:endParaRPr lang="pt-BR"/>
          </a:p>
        </p:txBody>
      </p:sp>
      <p:sp>
        <p:nvSpPr>
          <p:cNvPr id="2" name="Google Shape;675;p33">
            <a:extLst>
              <a:ext uri="{FF2B5EF4-FFF2-40B4-BE49-F238E27FC236}">
                <a16:creationId xmlns:a16="http://schemas.microsoft.com/office/drawing/2014/main" id="{AC0C1001-30B5-FC68-8589-DC98C6F8DD46}"/>
              </a:ext>
            </a:extLst>
          </p:cNvPr>
          <p:cNvSpPr txBox="1"/>
          <p:nvPr/>
        </p:nvSpPr>
        <p:spPr>
          <a:xfrm>
            <a:off x="1784201" y="46434"/>
            <a:ext cx="5073799" cy="856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110" tIns="45035" rIns="90110" bIns="45035" anchor="t" anchorCtr="0">
            <a:spAutoFit/>
          </a:bodyPr>
          <a:lstStyle/>
          <a:p>
            <a:pPr>
              <a:lnSpc>
                <a:spcPct val="112500"/>
              </a:lnSpc>
            </a:pP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Installation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in CMS</a:t>
            </a:r>
            <a:endParaRPr sz="4400" dirty="0">
              <a:solidFill>
                <a:srgbClr val="FF0000"/>
              </a:solidFill>
              <a:latin typeface="+mj-lt"/>
              <a:ea typeface="+mj-ea"/>
              <a:cs typeface="+mj-cs"/>
              <a:sym typeface="Fira Sans Condensed SemiBold"/>
            </a:endParaRPr>
          </a:p>
        </p:txBody>
      </p:sp>
      <p:sp>
        <p:nvSpPr>
          <p:cNvPr id="4" name="Google Shape;676;p33">
            <a:extLst>
              <a:ext uri="{FF2B5EF4-FFF2-40B4-BE49-F238E27FC236}">
                <a16:creationId xmlns:a16="http://schemas.microsoft.com/office/drawing/2014/main" id="{E1022204-DFEB-7562-09AC-B42D1D67A39D}"/>
              </a:ext>
            </a:extLst>
          </p:cNvPr>
          <p:cNvSpPr txBox="1">
            <a:spLocks/>
          </p:cNvSpPr>
          <p:nvPr/>
        </p:nvSpPr>
        <p:spPr>
          <a:xfrm>
            <a:off x="11197493" y="5648687"/>
            <a:ext cx="715583" cy="396304"/>
          </a:xfrm>
          <a:prstGeom prst="bracketPair">
            <a:avLst/>
          </a:prstGeom>
        </p:spPr>
        <p:txBody>
          <a:bodyPr spcFirstLastPara="1" vert="horz" wrap="square" lIns="0" tIns="0" rIns="0" bIns="0" rtlCol="0" anchor="ctr" anchorCtr="0">
            <a:noAutofit/>
          </a:bodyPr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00000"/>
              </a:buClr>
              <a:buSzPts val="1200"/>
            </a:pPr>
            <a:fld id="{00000000-1234-1234-1234-123412341234}" type="slidenum">
              <a:rPr lang="pt-BR" smtClean="0"/>
              <a:pPr algn="ctr">
                <a:buClr>
                  <a:srgbClr val="000000"/>
                </a:buClr>
                <a:buSzPts val="1200"/>
              </a:pPr>
              <a:t>24</a:t>
            </a:fld>
            <a:endParaRPr lang="pt-BR"/>
          </a:p>
        </p:txBody>
      </p:sp>
      <p:pic>
        <p:nvPicPr>
          <p:cNvPr id="5" name="Google Shape;677;p33">
            <a:extLst>
              <a:ext uri="{FF2B5EF4-FFF2-40B4-BE49-F238E27FC236}">
                <a16:creationId xmlns:a16="http://schemas.microsoft.com/office/drawing/2014/main" id="{C83AD21C-14F5-360B-5980-146D192577F7}"/>
              </a:ext>
            </a:extLst>
          </p:cNvPr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5046" y="4602798"/>
            <a:ext cx="3484890" cy="203214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678;p33">
            <a:extLst>
              <a:ext uri="{FF2B5EF4-FFF2-40B4-BE49-F238E27FC236}">
                <a16:creationId xmlns:a16="http://schemas.microsoft.com/office/drawing/2014/main" id="{1EB516F0-630F-CC81-A854-FE06E24620F5}"/>
              </a:ext>
            </a:extLst>
          </p:cNvPr>
          <p:cNvSpPr txBox="1"/>
          <p:nvPr/>
        </p:nvSpPr>
        <p:spPr>
          <a:xfrm>
            <a:off x="-29180" y="902529"/>
            <a:ext cx="7692252" cy="321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r>
              <a:rPr lang="en-GB" sz="1656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4 demonstrator chambers </a:t>
            </a:r>
            <a:r>
              <a:rPr lang="en-GB" sz="1656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(</a:t>
            </a:r>
            <a:r>
              <a:rPr lang="en-GB" sz="1656">
                <a:solidFill>
                  <a:schemeClr val="dk2"/>
                </a:solidFill>
                <a:latin typeface="Lato"/>
                <a:ea typeface="Lato"/>
                <a:cs typeface="Lato"/>
              </a:rPr>
              <a:t>RE+4/1/15,16 and RE+3/1/15,16) </a:t>
            </a:r>
            <a:r>
              <a:rPr lang="en-GB" sz="1656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were installed in CMS in the end of the Long Shutdown 2 (2021-22), 4 FEBs v2.1 and 4 FEBs v2.2:</a:t>
            </a:r>
          </a:p>
          <a:p>
            <a:pPr marL="757306" lvl="1" indent="-294508">
              <a:buClr>
                <a:schemeClr val="dk2"/>
              </a:buClr>
              <a:buSzPts val="2000"/>
              <a:buFont typeface="Lato"/>
              <a:buChar char="○"/>
            </a:pPr>
            <a:r>
              <a:rPr lang="en-GB" sz="1656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Noise &lt; 1Hz/cm</a:t>
            </a:r>
            <a:r>
              <a:rPr lang="en-GB" sz="1656" b="1" baseline="30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2</a:t>
            </a:r>
            <a:r>
              <a:rPr lang="en-GB" sz="1656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with final end cap disk grounding</a:t>
            </a:r>
          </a:p>
          <a:p>
            <a:pPr marL="757306" lvl="1" indent="-294508">
              <a:buClr>
                <a:schemeClr val="dk2"/>
              </a:buClr>
              <a:buSzPts val="2000"/>
              <a:buFont typeface="Lato"/>
              <a:buChar char="○"/>
            </a:pPr>
            <a:r>
              <a:rPr lang="en-GB" sz="1656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FEB</a:t>
            </a:r>
            <a:r>
              <a:rPr lang="en-GB" sz="1656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temperature stable </a:t>
            </a:r>
            <a:r>
              <a:rPr lang="en-GB" sz="1656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in CMS endcap closed mode with water cooling</a:t>
            </a:r>
          </a:p>
          <a:p>
            <a:pPr marL="757306" lvl="1" indent="-294508">
              <a:buClr>
                <a:schemeClr val="dk2"/>
              </a:buClr>
              <a:buSzPts val="2000"/>
              <a:buFont typeface="Lato"/>
              <a:buChar char="○"/>
            </a:pPr>
            <a:r>
              <a:rPr lang="en-GB" sz="1656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HV currents showing </a:t>
            </a:r>
            <a:r>
              <a:rPr lang="en-GB" sz="1656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smooth operation</a:t>
            </a:r>
            <a:r>
              <a:rPr lang="en-GB" sz="1656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during LHC Run III</a:t>
            </a:r>
          </a:p>
          <a:p>
            <a:pPr marL="757306" lvl="1" indent="-294508">
              <a:buClr>
                <a:schemeClr val="dk2"/>
              </a:buClr>
              <a:buSzPts val="2000"/>
              <a:buFont typeface="Lato"/>
              <a:buChar char="○"/>
            </a:pPr>
            <a:r>
              <a:rPr lang="en-GB" sz="1656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Normal operation</a:t>
            </a:r>
            <a:r>
              <a:rPr lang="en-GB" sz="1656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in 3.8 T magnetic field</a:t>
            </a:r>
          </a:p>
          <a:p>
            <a:endParaRPr lang="en-GB" sz="1656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r>
              <a:rPr lang="en-GB" sz="1656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2 mass production final chambers </a:t>
            </a:r>
            <a:r>
              <a:rPr lang="en-GB" sz="1656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with final FEBs installed in CMS last YETS (2023):</a:t>
            </a:r>
          </a:p>
          <a:p>
            <a:pPr marL="757306" lvl="1" indent="-294508">
              <a:buClr>
                <a:schemeClr val="dk2"/>
              </a:buClr>
              <a:buSzPts val="2000"/>
              <a:buFont typeface="Lato"/>
              <a:buChar char="○"/>
            </a:pPr>
            <a:r>
              <a:rPr lang="en-GB" sz="1656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RE-3/1/16 and RE-3/1/18</a:t>
            </a:r>
          </a:p>
          <a:p>
            <a:pPr marL="757306"/>
            <a:endParaRPr lang="en-GB" sz="1656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r>
              <a:rPr lang="en-GB" sz="1656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All </a:t>
            </a:r>
            <a:r>
              <a:rPr lang="en-GB" sz="1656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services are already installed </a:t>
            </a:r>
            <a:r>
              <a:rPr lang="en-GB" sz="1656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since LS2 waiting for all 72 chambers</a:t>
            </a:r>
          </a:p>
          <a:p>
            <a:endParaRPr lang="en-GB" sz="1656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7" name="Google Shape;679;p33">
            <a:extLst>
              <a:ext uri="{FF2B5EF4-FFF2-40B4-BE49-F238E27FC236}">
                <a16:creationId xmlns:a16="http://schemas.microsoft.com/office/drawing/2014/main" id="{6574898A-1376-5942-10A0-92501A904EFD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470" y="4602798"/>
            <a:ext cx="3918567" cy="203214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680;p33">
            <a:extLst>
              <a:ext uri="{FF2B5EF4-FFF2-40B4-BE49-F238E27FC236}">
                <a16:creationId xmlns:a16="http://schemas.microsoft.com/office/drawing/2014/main" id="{7B00E8B7-5F3F-7DCA-8FE4-5A38763187F2}"/>
              </a:ext>
            </a:extLst>
          </p:cNvPr>
          <p:cNvSpPr txBox="1"/>
          <p:nvPr/>
        </p:nvSpPr>
        <p:spPr>
          <a:xfrm>
            <a:off x="1883795" y="6432791"/>
            <a:ext cx="2576844" cy="395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r>
              <a:rPr lang="pt-BR" sz="1574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Average noise ~ 0.2 Hz/cm</a:t>
            </a:r>
            <a:r>
              <a:rPr lang="pt-BR" sz="1574" baseline="30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2</a:t>
            </a:r>
            <a:endParaRPr sz="1574" baseline="30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0" name="Google Shape;682;p33">
            <a:extLst>
              <a:ext uri="{FF2B5EF4-FFF2-40B4-BE49-F238E27FC236}">
                <a16:creationId xmlns:a16="http://schemas.microsoft.com/office/drawing/2014/main" id="{D83C3E56-FA10-9C73-E7C7-AB3D7BFDCFDC}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35004" y="3914328"/>
            <a:ext cx="3078063" cy="29433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" descr="Image">
            <a:extLst>
              <a:ext uri="{FF2B5EF4-FFF2-40B4-BE49-F238E27FC236}">
                <a16:creationId xmlns:a16="http://schemas.microsoft.com/office/drawing/2014/main" id="{813A3A72-A12C-92F5-E9FC-7DDBDE3E7CC2}"/>
              </a:ext>
            </a:extLst>
          </p:cNvPr>
          <p:cNvPicPr>
            <a:picLocks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0084" y="196395"/>
            <a:ext cx="2670574" cy="3509749"/>
          </a:xfrm>
          <a:prstGeom prst="rect">
            <a:avLst/>
          </a:prstGeom>
        </p:spPr>
      </p:pic>
      <p:pic>
        <p:nvPicPr>
          <p:cNvPr id="12" name="PHOTO-2022-05-13-11-56-56.jpg" descr="PHOTO-2022-05-13-11-56-56.jpg">
            <a:extLst>
              <a:ext uri="{FF2B5EF4-FFF2-40B4-BE49-F238E27FC236}">
                <a16:creationId xmlns:a16="http://schemas.microsoft.com/office/drawing/2014/main" id="{792E79BC-CE71-5275-F003-0AFECF9070AA}"/>
              </a:ext>
            </a:extLst>
          </p:cNvPr>
          <p:cNvPicPr>
            <a:picLocks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8214" y="193243"/>
            <a:ext cx="2131870" cy="3512902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E523342F-DF74-15B5-C500-760F752DEC20}"/>
              </a:ext>
            </a:extLst>
          </p:cNvPr>
          <p:cNvSpPr txBox="1"/>
          <p:nvPr/>
        </p:nvSpPr>
        <p:spPr>
          <a:xfrm>
            <a:off x="7712762" y="282694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Dec</a:t>
            </a:r>
            <a:r>
              <a:rPr lang="it-IT" dirty="0"/>
              <a:t> 21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24683775-CFDA-61AD-3D0E-AD3A14B4223A}"/>
              </a:ext>
            </a:extLst>
          </p:cNvPr>
          <p:cNvSpPr txBox="1"/>
          <p:nvPr/>
        </p:nvSpPr>
        <p:spPr>
          <a:xfrm>
            <a:off x="9798986" y="322673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Jan</a:t>
            </a:r>
            <a:r>
              <a:rPr lang="it-IT" dirty="0"/>
              <a:t> 22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C385A772-8AF5-4BFD-ABA1-E9CE962ED556}"/>
              </a:ext>
            </a:extLst>
          </p:cNvPr>
          <p:cNvSpPr txBox="1"/>
          <p:nvPr/>
        </p:nvSpPr>
        <p:spPr>
          <a:xfrm>
            <a:off x="9596258" y="3914327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Dec</a:t>
            </a:r>
            <a:r>
              <a:rPr lang="it-IT" dirty="0"/>
              <a:t> 23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649200D-C11E-84B0-3747-45669EE564E2}"/>
              </a:ext>
            </a:extLst>
          </p:cNvPr>
          <p:cNvSpPr txBox="1"/>
          <p:nvPr/>
        </p:nvSpPr>
        <p:spPr>
          <a:xfrm>
            <a:off x="1359212" y="3915909"/>
            <a:ext cx="71512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All 70 remaining chambers are expected to be installed next YETS 2024-2025 access time</a:t>
            </a:r>
          </a:p>
        </p:txBody>
      </p:sp>
      <p:sp>
        <p:nvSpPr>
          <p:cNvPr id="9" name="Google Shape;371;p23">
            <a:extLst>
              <a:ext uri="{FF2B5EF4-FFF2-40B4-BE49-F238E27FC236}">
                <a16:creationId xmlns:a16="http://schemas.microsoft.com/office/drawing/2014/main" id="{05ABCD9C-CCAB-733C-0A7A-F606C3ACF99E}"/>
              </a:ext>
            </a:extLst>
          </p:cNvPr>
          <p:cNvSpPr txBox="1"/>
          <p:nvPr/>
        </p:nvSpPr>
        <p:spPr>
          <a:xfrm rot="-1883">
            <a:off x="2055016" y="5191457"/>
            <a:ext cx="6972217" cy="1077188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it-IT" sz="2000" b="1" i="1" dirty="0">
                <a:solidFill>
                  <a:schemeClr val="accent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CMS RPC Detector </a:t>
            </a:r>
            <a:r>
              <a:rPr lang="it-IT" sz="2000" b="1" i="1" dirty="0" err="1">
                <a:solidFill>
                  <a:schemeClr val="accent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consolidation</a:t>
            </a:r>
            <a:r>
              <a:rPr lang="it-IT" sz="2000" b="1" i="1" dirty="0">
                <a:solidFill>
                  <a:schemeClr val="accent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it-IT" sz="2000" b="1" i="1" dirty="0" err="1">
                <a:solidFill>
                  <a:schemeClr val="accent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preparation</a:t>
            </a:r>
            <a:r>
              <a:rPr lang="it-IT" sz="2000" b="1" i="1" dirty="0">
                <a:solidFill>
                  <a:schemeClr val="accent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for new</a:t>
            </a:r>
            <a:endParaRPr lang="it-IT" sz="2000" b="1" dirty="0">
              <a:solidFill>
                <a:schemeClr val="accent1"/>
              </a:solidFill>
              <a:effectLst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ctr"/>
            <a:r>
              <a:rPr lang="it-IT" sz="2000" b="1" i="1" dirty="0" err="1">
                <a:solidFill>
                  <a:schemeClr val="accent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chambers</a:t>
            </a:r>
            <a:r>
              <a:rPr lang="it-IT" sz="2000" b="1" i="1" dirty="0">
                <a:solidFill>
                  <a:schemeClr val="accent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it-IT" sz="2000" b="1" i="1" dirty="0" err="1">
                <a:solidFill>
                  <a:schemeClr val="accent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installation</a:t>
            </a:r>
            <a:r>
              <a:rPr lang="it-IT" sz="2000" b="1" i="1" dirty="0">
                <a:solidFill>
                  <a:schemeClr val="accent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for </a:t>
            </a:r>
            <a:r>
              <a:rPr lang="it-IT" sz="2000" b="1" i="1" dirty="0" err="1">
                <a:solidFill>
                  <a:schemeClr val="accent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Phase</a:t>
            </a:r>
            <a:r>
              <a:rPr lang="it-IT" sz="2000" b="1" i="1" dirty="0">
                <a:solidFill>
                  <a:schemeClr val="accent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II upgrade </a:t>
            </a:r>
            <a:r>
              <a:rPr lang="it-IT" sz="2000" b="1" i="1" dirty="0" err="1">
                <a:solidFill>
                  <a:schemeClr val="accent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programme</a:t>
            </a:r>
            <a:endParaRPr lang="it-IT" sz="2000" b="1" dirty="0">
              <a:solidFill>
                <a:schemeClr val="accent1"/>
              </a:solidFill>
              <a:effectLst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Poster by</a:t>
            </a:r>
            <a:r>
              <a:rPr lang="pt-BR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Joao Pinheiro</a:t>
            </a:r>
            <a:endParaRPr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20103768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8;p16">
            <a:extLst>
              <a:ext uri="{FF2B5EF4-FFF2-40B4-BE49-F238E27FC236}">
                <a16:creationId xmlns:a16="http://schemas.microsoft.com/office/drawing/2014/main" id="{2D40A366-FF21-321D-3168-87AE34FD82A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3359687" y="6820267"/>
            <a:ext cx="864000" cy="478500"/>
          </a:xfrm>
          <a:prstGeom prst="bracketPair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25</a:t>
            </a:fld>
            <a:endParaRPr/>
          </a:p>
        </p:txBody>
      </p:sp>
      <p:sp>
        <p:nvSpPr>
          <p:cNvPr id="3" name="Google Shape;305;p21">
            <a:extLst>
              <a:ext uri="{FF2B5EF4-FFF2-40B4-BE49-F238E27FC236}">
                <a16:creationId xmlns:a16="http://schemas.microsoft.com/office/drawing/2014/main" id="{654738C1-1522-CEF4-07EF-765DD8E29E2A}"/>
              </a:ext>
            </a:extLst>
          </p:cNvPr>
          <p:cNvSpPr txBox="1">
            <a:spLocks/>
          </p:cNvSpPr>
          <p:nvPr/>
        </p:nvSpPr>
        <p:spPr>
          <a:xfrm>
            <a:off x="11206769" y="6461358"/>
            <a:ext cx="715583" cy="396304"/>
          </a:xfrm>
          <a:prstGeom prst="bracketPair">
            <a:avLst/>
          </a:prstGeom>
        </p:spPr>
        <p:txBody>
          <a:bodyPr spcFirstLastPara="1" vert="horz" wrap="square" lIns="0" tIns="0" rIns="0" bIns="0" rtlCol="0" anchor="ctr" anchorCtr="0">
            <a:noAutofit/>
          </a:bodyPr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00000"/>
              </a:buClr>
              <a:buSzPts val="1200"/>
            </a:pPr>
            <a:fld id="{00000000-1234-1234-1234-123412341234}" type="slidenum">
              <a:rPr lang="pt-BR" smtClean="0"/>
              <a:pPr algn="ctr">
                <a:buClr>
                  <a:srgbClr val="000000"/>
                </a:buClr>
                <a:buSzPts val="1200"/>
              </a:pPr>
              <a:t>25</a:t>
            </a:fld>
            <a:endParaRPr lang="pt-BR"/>
          </a:p>
        </p:txBody>
      </p:sp>
      <p:sp>
        <p:nvSpPr>
          <p:cNvPr id="2" name="Google Shape;697;p34">
            <a:extLst>
              <a:ext uri="{FF2B5EF4-FFF2-40B4-BE49-F238E27FC236}">
                <a16:creationId xmlns:a16="http://schemas.microsoft.com/office/drawing/2014/main" id="{BBD7FA59-36E6-9C16-C026-2EFF492B37F8}"/>
              </a:ext>
            </a:extLst>
          </p:cNvPr>
          <p:cNvSpPr txBox="1"/>
          <p:nvPr/>
        </p:nvSpPr>
        <p:spPr>
          <a:xfrm>
            <a:off x="1516824" y="22834"/>
            <a:ext cx="10158046" cy="856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110" tIns="45035" rIns="90110" bIns="45035" anchor="t" anchorCtr="0">
            <a:spAutoFit/>
          </a:bodyPr>
          <a:lstStyle/>
          <a:p>
            <a:pPr>
              <a:lnSpc>
                <a:spcPct val="112500"/>
              </a:lnSpc>
            </a:pP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Conclusions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and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perspectives</a:t>
            </a:r>
            <a:endParaRPr sz="4400" dirty="0">
              <a:solidFill>
                <a:srgbClr val="FF0000"/>
              </a:solidFill>
              <a:latin typeface="+mj-lt"/>
              <a:ea typeface="+mj-ea"/>
              <a:cs typeface="+mj-cs"/>
              <a:sym typeface="Fira Sans Condensed SemiBold"/>
            </a:endParaRPr>
          </a:p>
        </p:txBody>
      </p:sp>
      <p:sp>
        <p:nvSpPr>
          <p:cNvPr id="4" name="Google Shape;699;p34">
            <a:extLst>
              <a:ext uri="{FF2B5EF4-FFF2-40B4-BE49-F238E27FC236}">
                <a16:creationId xmlns:a16="http://schemas.microsoft.com/office/drawing/2014/main" id="{29E38BFC-0655-63CD-6C71-AAF340A92F65}"/>
              </a:ext>
            </a:extLst>
          </p:cNvPr>
          <p:cNvSpPr txBox="1"/>
          <p:nvPr/>
        </p:nvSpPr>
        <p:spPr>
          <a:xfrm>
            <a:off x="0" y="932411"/>
            <a:ext cx="12192000" cy="5632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marL="378653" indent="-310285">
              <a:buClr>
                <a:schemeClr val="dk2"/>
              </a:buClr>
              <a:buSzPts val="2300"/>
              <a:buFont typeface="Lato"/>
              <a:buChar char="●"/>
            </a:pPr>
            <a:r>
              <a:rPr lang="en-GB" sz="1905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iRPC chamber is an </a:t>
            </a:r>
            <a:r>
              <a:rPr lang="en-GB" sz="1905" b="1" dirty="0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innovative design detector </a:t>
            </a:r>
            <a:r>
              <a:rPr lang="en-GB" sz="1905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to operate in CMS at High Eta region with HL-LHC</a:t>
            </a:r>
          </a:p>
          <a:p>
            <a:pPr marL="378653"/>
            <a:endParaRPr lang="en-GB" sz="1200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378653" indent="-310285">
              <a:buClr>
                <a:schemeClr val="dk2"/>
              </a:buClr>
              <a:buSzPts val="2300"/>
              <a:buFont typeface="Lato"/>
              <a:buChar char="●"/>
            </a:pPr>
            <a:r>
              <a:rPr lang="en-GB" sz="1905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iRPCs</a:t>
            </a:r>
            <a:r>
              <a:rPr lang="en-GB" sz="1905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production and quality control for installation in CMS </a:t>
            </a:r>
            <a:r>
              <a:rPr lang="en-GB" sz="1905" b="1" dirty="0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are ongoing</a:t>
            </a:r>
            <a:r>
              <a:rPr lang="en-GB" sz="1905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in 2 assembly sites: 		        62/72 chambers manufactured and QC (with portable FEB) so far. Completion </a:t>
            </a:r>
            <a:r>
              <a:rPr lang="en-GB" sz="1905" b="1" dirty="0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expected by end of August 2024</a:t>
            </a:r>
          </a:p>
          <a:p>
            <a:pPr marL="378653"/>
            <a:endParaRPr lang="en-GB" sz="1200" b="1" dirty="0">
              <a:solidFill>
                <a:srgbClr val="2626EE"/>
              </a:solidFill>
              <a:latin typeface="Lato"/>
              <a:ea typeface="Lato"/>
              <a:cs typeface="Lato"/>
              <a:sym typeface="Lato"/>
            </a:endParaRPr>
          </a:p>
          <a:p>
            <a:pPr marL="378653" indent="-310285">
              <a:buClr>
                <a:schemeClr val="dk2"/>
              </a:buClr>
              <a:buSzPts val="2300"/>
              <a:buFont typeface="Lato"/>
              <a:buChar char="●"/>
            </a:pPr>
            <a:r>
              <a:rPr lang="en-GB" sz="1905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iRPC </a:t>
            </a:r>
            <a:r>
              <a:rPr lang="en-GB" sz="1905" b="1" dirty="0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space resolution</a:t>
            </a:r>
            <a:r>
              <a:rPr lang="en-GB" sz="1905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is ​∆x = 0.4 cm and ∆y = 1.6 cm, improved </a:t>
            </a:r>
            <a:r>
              <a:rPr lang="en-GB" sz="1905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wrt</a:t>
            </a:r>
            <a:r>
              <a:rPr lang="en-GB" sz="1905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to present ∆x = 1-2 cm and ∆y = 20-30 cm</a:t>
            </a:r>
          </a:p>
          <a:p>
            <a:pPr marL="378653"/>
            <a:endParaRPr lang="en-GB" sz="1200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378653" indent="-310285">
              <a:buClr>
                <a:schemeClr val="dk2"/>
              </a:buClr>
              <a:buSzPts val="2300"/>
              <a:buFont typeface="Lato"/>
              <a:buChar char="●"/>
            </a:pPr>
            <a:r>
              <a:rPr lang="en-GB" sz="1905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iRPC </a:t>
            </a:r>
            <a:r>
              <a:rPr lang="en-GB" sz="1905" b="1" dirty="0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timing resolution</a:t>
            </a:r>
            <a:r>
              <a:rPr lang="en-GB" sz="1905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is ∆t ~ 0.5 ns, improved </a:t>
            </a:r>
            <a:r>
              <a:rPr lang="en-GB" sz="1905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wrt</a:t>
            </a:r>
            <a:r>
              <a:rPr lang="en-GB" sz="1905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to present ∆t ~ 1.5 ns</a:t>
            </a:r>
          </a:p>
          <a:p>
            <a:pPr marL="378653"/>
            <a:endParaRPr lang="en-GB" sz="1200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378653" indent="-310285">
              <a:buClr>
                <a:schemeClr val="dk2"/>
              </a:buClr>
              <a:buSzPts val="2300"/>
              <a:buFont typeface="Lato"/>
              <a:buChar char="●"/>
            </a:pPr>
            <a:r>
              <a:rPr lang="en-GB" sz="1905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At 600 Hz/cm</a:t>
            </a:r>
            <a:r>
              <a:rPr lang="en-GB" sz="1905" baseline="300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2</a:t>
            </a:r>
            <a:r>
              <a:rPr lang="en-GB" sz="1905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 and with a threshold of ~40 </a:t>
            </a:r>
            <a:r>
              <a:rPr lang="en-GB" sz="1905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fC</a:t>
            </a:r>
            <a:r>
              <a:rPr lang="en-GB" sz="1905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the iRPC chambers have a performance of:</a:t>
            </a:r>
          </a:p>
          <a:p>
            <a:pPr marL="378653"/>
            <a:endParaRPr lang="en-GB" sz="1200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757306" lvl="1" indent="-310285">
              <a:buClr>
                <a:srgbClr val="2626EE"/>
              </a:buClr>
              <a:buSzPts val="2300"/>
              <a:buFont typeface="Lato"/>
              <a:buChar char="○"/>
            </a:pPr>
            <a:r>
              <a:rPr lang="en-GB" sz="1905" b="1" dirty="0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96.7 % muon efficiency </a:t>
            </a:r>
          </a:p>
          <a:p>
            <a:pPr marL="757306" lvl="1" indent="-310285">
              <a:buClr>
                <a:srgbClr val="2626EE"/>
              </a:buClr>
              <a:buSzPts val="2300"/>
              <a:buFont typeface="Lato"/>
              <a:buChar char="○"/>
            </a:pPr>
            <a:r>
              <a:rPr lang="en-GB" sz="1905" b="1" dirty="0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Working point ~ 7076 V</a:t>
            </a:r>
            <a:endParaRPr lang="en-GB" sz="1242" b="1" dirty="0">
              <a:solidFill>
                <a:srgbClr val="2626EE"/>
              </a:solidFill>
              <a:latin typeface="Lato"/>
              <a:ea typeface="Lato"/>
              <a:cs typeface="Lato"/>
              <a:sym typeface="Lato"/>
            </a:endParaRPr>
          </a:p>
          <a:p>
            <a:pPr indent="378653"/>
            <a:r>
              <a:rPr lang="en-GB" sz="1242" b="1" dirty="0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(further improvements recorded in last June/July test beam with FEB optimised threshold and configuration modes)</a:t>
            </a:r>
          </a:p>
          <a:p>
            <a:pPr marL="378653"/>
            <a:endParaRPr lang="en-GB" sz="1200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378653" indent="-310285">
              <a:buClr>
                <a:schemeClr val="dk2"/>
              </a:buClr>
              <a:buSzPts val="2300"/>
              <a:buFont typeface="Lato"/>
              <a:buChar char="●"/>
            </a:pPr>
            <a:r>
              <a:rPr lang="en-GB" sz="1905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Demonstrators in P5 have already shown</a:t>
            </a:r>
            <a:r>
              <a:rPr lang="en-GB" sz="1905" b="1" dirty="0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 less than 1Hz/cm</a:t>
            </a:r>
            <a:r>
              <a:rPr lang="en-GB" sz="1905" b="1" baseline="30000" dirty="0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2</a:t>
            </a:r>
            <a:r>
              <a:rPr lang="en-GB" sz="1905" b="1" dirty="0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 of noise </a:t>
            </a:r>
            <a:r>
              <a:rPr lang="en-GB" sz="1905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and</a:t>
            </a:r>
            <a:r>
              <a:rPr lang="en-GB" sz="1905" b="1" dirty="0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 stable operation</a:t>
            </a:r>
            <a:r>
              <a:rPr lang="en-GB" sz="1905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with CMS yoke grounding, water cooling, 3.8T magnetic field and no interference with nearby subdetectors</a:t>
            </a:r>
          </a:p>
          <a:p>
            <a:pPr marL="378653"/>
            <a:endParaRPr lang="en-GB" sz="1200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378653" indent="-310285">
              <a:buClr>
                <a:schemeClr val="dk2"/>
              </a:buClr>
              <a:buSzPts val="2300"/>
              <a:buFont typeface="Lato"/>
              <a:buChar char="●"/>
            </a:pPr>
            <a:r>
              <a:rPr lang="en-GB" sz="1905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First 2 final chambers</a:t>
            </a:r>
            <a:r>
              <a:rPr lang="en-GB" sz="1905" b="1" dirty="0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 successfully completed, installed and commissioned </a:t>
            </a:r>
            <a:r>
              <a:rPr lang="en-GB" sz="1905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last December 2023 in CMS</a:t>
            </a:r>
          </a:p>
          <a:p>
            <a:pPr marL="378653"/>
            <a:endParaRPr lang="en-GB" sz="1200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378653" indent="-310285">
              <a:buClr>
                <a:schemeClr val="dk2"/>
              </a:buClr>
              <a:buSzPts val="2300"/>
              <a:buFont typeface="Lato"/>
              <a:buChar char="●"/>
            </a:pPr>
            <a:r>
              <a:rPr lang="en-GB" sz="1905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Chamber construction (with FEB) </a:t>
            </a:r>
            <a:r>
              <a:rPr lang="en-GB" sz="1905" b="1" dirty="0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expected to be completed by the November 2024</a:t>
            </a:r>
            <a:r>
              <a:rPr lang="en-GB" sz="1905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installation planned during next YETS access time </a:t>
            </a:r>
            <a:r>
              <a:rPr lang="en-GB" sz="1905" b="1" dirty="0">
                <a:solidFill>
                  <a:srgbClr val="2626EE"/>
                </a:solidFill>
                <a:latin typeface="Lato"/>
                <a:ea typeface="Lato"/>
                <a:cs typeface="Lato"/>
                <a:sym typeface="Lato"/>
              </a:rPr>
              <a:t>expected in January 2025</a:t>
            </a:r>
          </a:p>
        </p:txBody>
      </p:sp>
    </p:spTree>
    <p:extLst>
      <p:ext uri="{BB962C8B-B14F-4D97-AF65-F5344CB8AC3E}">
        <p14:creationId xmlns:p14="http://schemas.microsoft.com/office/powerpoint/2010/main" val="38422178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IMG_20211006_094012.jpg" descr="IMG_20211006_09401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4695" y="-15089"/>
            <a:ext cx="1627784" cy="2170378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197" name="WhatsApp Image 2024-07-10 at 12.50.36.jpeg" descr="WhatsApp Image 2024-07-10 at 12.50.36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60738" y="-6880"/>
            <a:ext cx="2239141" cy="1052659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198" name="IMG_2314.jpeg" descr="IMG_2314.jpe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20909" y="2196445"/>
            <a:ext cx="2015268" cy="1664547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199" name="IMG_2089.jpeg" descr="IMG_2089.jpe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4263" y="1825623"/>
            <a:ext cx="2829634" cy="2122226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00" name="IMG_2128.jpeg" descr="IMG_2128.jpe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9723" y="17558148"/>
            <a:ext cx="2322910" cy="1742183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01" name="IMG_2233.jpeg" descr="IMG_2233.jpe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5506" y="1173725"/>
            <a:ext cx="2829634" cy="3772845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02" name="IMG_2558.jpeg" descr="IMG_2558.jpe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7822" y="4150731"/>
            <a:ext cx="1905001" cy="2540001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03" name="IMG_2569.jpeg" descr="IMG_2569.jpe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47976" y="1384199"/>
            <a:ext cx="1500453" cy="1119147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04" name="IMG_4908.jpeg" descr="IMG_4908.jpeg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84" y="4808769"/>
            <a:ext cx="1905001" cy="1995068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05" name="IMG_5866.JPG" descr="IMG_5866.JPG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574" y="3444189"/>
            <a:ext cx="1905001" cy="1895254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06" name="7a555086-da3e-45c6-ad9c-ef7f2fa865d4.jpg" descr="7a555086-da3e-45c6-ad9c-ef7f2fa865d4.jpg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9576974" y="-814513"/>
            <a:ext cx="1905001" cy="3386667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07" name="8caa0b0e-14d6-4c78-a433-e194d802ce1f.jpg" descr="8caa0b0e-14d6-4c78-a433-e194d802ce1f.jpg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6141" y="16272"/>
            <a:ext cx="2537008" cy="1643114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08" name="c98a383a-2d51-499d-9c7c-0c4006dde9a6.jpg" descr="c98a383a-2d51-499d-9c7c-0c4006dde9a6.jpg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74" y="2522897"/>
            <a:ext cx="2182300" cy="1636725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09" name="2e3279d4-b798-4a27-84f6-05d70c3845bb.jpg" descr="2e3279d4-b798-4a27-84f6-05d70c3845bb.jpg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96204" y="921938"/>
            <a:ext cx="2064776" cy="1386004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10" name="ff355ab1-eaeb-44c4-af7a-b277fc585342.jpg" descr="ff355ab1-eaeb-44c4-af7a-b277fc585342.jpg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67752" y="15981"/>
            <a:ext cx="2766549" cy="1949971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11" name="560157ba-481f-4ab3-bbac-be0977b3b9dc.jpg" descr="560157ba-481f-4ab3-bbac-be0977b3b9dc.jpg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35772" y="607127"/>
            <a:ext cx="1905001" cy="767668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12" name="WhatsApp Image 2022-12-20 at 16.39.32.jpeg" descr="WhatsApp Image 2022-12-20 at 16.39.32.jpeg"/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8935" y="4040003"/>
            <a:ext cx="1905001" cy="2540001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13" name="a5e4fb5e-ab40-4a54-8ea7-0e528152046b.jpg" descr="a5e4fb5e-ab40-4a54-8ea7-0e528152046b.jpg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19285" y="3133396"/>
            <a:ext cx="1793310" cy="1658059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14" name="C884BAFC-7AF5-4DB7-B815-DB4922EA03C3.jpg" descr="C884BAFC-7AF5-4DB7-B815-DB4922EA03C3.jpg"/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16371" y="4734634"/>
            <a:ext cx="2076676" cy="1142656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15" name="WhatsApp Image 2022-12-20 at 16.31.36.jpeg" descr="WhatsApp Image 2022-12-20 at 16.31.36.jpeg"/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02117" y="3634827"/>
            <a:ext cx="2829591" cy="1020929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16" name="IMG_4846.jpeg" descr="IMG_4846.jpeg"/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08887" y="3829470"/>
            <a:ext cx="1500405" cy="1118246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17" name="IMG_2370.jpeg" descr="IMG_2370.jpeg"/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67130" y="4734634"/>
            <a:ext cx="2678776" cy="1150786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18" name="76b1cbde-7676-4207-b0d6-354d5be9dcbc.jpg" descr="76b1cbde-7676-4207-b0d6-354d5be9dcbc.jpg"/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356" y="1312067"/>
            <a:ext cx="1393587" cy="1263428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19" name="2f612498-f34c-4275-bb3a-2232528d4063.jpg" descr="2f612498-f34c-4275-bb3a-2232528d4063.jpg"/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36030" y="900606"/>
            <a:ext cx="2488946" cy="1428742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20" name="3DEC2BB7-AF67-4ED5-A7D2-FAD472492874.jpg" descr="3DEC2BB7-AF67-4ED5-A7D2-FAD472492874.jpg"/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6237" y="4150731"/>
            <a:ext cx="1138004" cy="1781855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21" name="Image" descr="Image"/>
          <p:cNvPicPr>
            <a:picLocks noChangeAspect="1"/>
          </p:cNvPicPr>
          <p:nvPr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8910" y="2436951"/>
            <a:ext cx="1372005" cy="1183519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pic>
        <p:nvPicPr>
          <p:cNvPr id="222" name="WhatsApp Image 2022-12-21 at 12.07.22.jpeg" descr="WhatsApp Image 2022-12-21 at 12.07.22.jpeg"/>
          <p:cNvPicPr>
            <a:picLocks noChangeAspect="1"/>
          </p:cNvPicPr>
          <p:nvPr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92436" y="1053756"/>
            <a:ext cx="1925100" cy="1547761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23" name="IMG_3180.jpeg" descr="IMG_3180.jpeg"/>
          <p:cNvPicPr>
            <a:picLocks noChangeAspect="1"/>
          </p:cNvPicPr>
          <p:nvPr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94946" y="4706356"/>
            <a:ext cx="919035" cy="1428751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24" name="IHEP Beijing TRG Lab.pdf" descr="IHEP Beijing TRG Lab.pdf"/>
          <p:cNvPicPr>
            <a:picLocks noChangeAspect="1"/>
          </p:cNvPicPr>
          <p:nvPr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7375" y="5800560"/>
            <a:ext cx="4305917" cy="1032639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25" name="WhatsApp Image 2022-12-21 at 16.09.03.jpeg" descr="WhatsApp Image 2022-12-21 at 16.09.03.jpeg"/>
          <p:cNvPicPr>
            <a:picLocks noChangeAspect="1"/>
          </p:cNvPicPr>
          <p:nvPr/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405" y="3440888"/>
            <a:ext cx="3029067" cy="819571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26" name="IMG_0093.jpeg" descr="IMG_0093.jpeg"/>
          <p:cNvPicPr>
            <a:picLocks noChangeAspect="1"/>
          </p:cNvPicPr>
          <p:nvPr/>
        </p:nvPicPr>
        <p:blipFill>
          <a:blip r:embed="rId3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4154" y="5320076"/>
            <a:ext cx="1138040" cy="1517386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27" name="IMG_9951.jpeg" descr="IMG_9951.jpeg"/>
          <p:cNvPicPr>
            <a:picLocks noChangeAspect="1"/>
          </p:cNvPicPr>
          <p:nvPr/>
        </p:nvPicPr>
        <p:blipFill>
          <a:blip r:embed="rId3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066" y="2449729"/>
            <a:ext cx="1627783" cy="1220838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28" name="IMG_9956.jpeg" descr="IMG_9956.jpeg"/>
          <p:cNvPicPr>
            <a:picLocks noChangeAspect="1"/>
          </p:cNvPicPr>
          <p:nvPr/>
        </p:nvPicPr>
        <p:blipFill>
          <a:blip r:embed="rId3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76926" y="5837269"/>
            <a:ext cx="1393627" cy="1045220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29" name="f8109a8c-c1fc-485a-a679-182f0c9dabba.jpg" descr="f8109a8c-c1fc-485a-a679-182f0c9dabba.jpg"/>
          <p:cNvPicPr>
            <a:picLocks noChangeAspect="1"/>
          </p:cNvPicPr>
          <p:nvPr/>
        </p:nvPicPr>
        <p:blipFill>
          <a:blip r:embed="rId3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49224" y="2376586"/>
            <a:ext cx="2107921" cy="841387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30" name="d81e7add-6b1b-44e8-8e4e-99d316367313.jpg" descr="d81e7add-6b1b-44e8-8e4e-99d316367313.jpg"/>
          <p:cNvPicPr>
            <a:picLocks noChangeAspect="1"/>
          </p:cNvPicPr>
          <p:nvPr/>
        </p:nvPicPr>
        <p:blipFill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5276" y="-99984"/>
            <a:ext cx="1981214" cy="1428778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31" name="DSC06932.jpeg" descr="DSC06932.jpeg"/>
          <p:cNvPicPr>
            <a:picLocks noChangeAspect="1"/>
          </p:cNvPicPr>
          <p:nvPr/>
        </p:nvPicPr>
        <p:blipFill>
          <a:blip r:embed="rId3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79230" y="4734634"/>
            <a:ext cx="1230835" cy="1113945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32" name="DSC06867.jpeg" descr="DSC06867.jpeg"/>
          <p:cNvPicPr>
            <a:picLocks noChangeAspect="1"/>
          </p:cNvPicPr>
          <p:nvPr/>
        </p:nvPicPr>
        <p:blipFill>
          <a:blip r:embed="rId3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108788" y="1857054"/>
            <a:ext cx="1119158" cy="1365527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33" name="DSC06870.jpeg" descr="DSC06870.jpeg"/>
          <p:cNvPicPr>
            <a:picLocks noChangeAspect="1"/>
          </p:cNvPicPr>
          <p:nvPr/>
        </p:nvPicPr>
        <p:blipFill>
          <a:blip r:embed="rId3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27274" y="5837269"/>
            <a:ext cx="3839827" cy="1051603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34" name="DSC06845.jpeg" descr="DSC06845.jpeg"/>
          <p:cNvPicPr>
            <a:picLocks noChangeAspect="1"/>
          </p:cNvPicPr>
          <p:nvPr/>
        </p:nvPicPr>
        <p:blipFill>
          <a:blip r:embed="rId4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8662" y="3188562"/>
            <a:ext cx="2321719" cy="1547813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35" name="DSC06801.jpeg" descr="DSC06801.jpeg"/>
          <p:cNvPicPr>
            <a:picLocks noChangeAspect="1"/>
          </p:cNvPicPr>
          <p:nvPr/>
        </p:nvPicPr>
        <p:blipFill>
          <a:blip r:embed="rId4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58950" y="777578"/>
            <a:ext cx="1776486" cy="1142695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36" name="DSC06807.jpeg" descr="DSC06807.jpeg"/>
          <p:cNvPicPr>
            <a:picLocks noChangeAspect="1"/>
          </p:cNvPicPr>
          <p:nvPr/>
        </p:nvPicPr>
        <p:blipFill>
          <a:blip r:embed="rId4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95117" y="4596025"/>
            <a:ext cx="728246" cy="1391305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37" name="DSC06779.jpeg" descr="DSC06779.jpeg"/>
          <p:cNvPicPr>
            <a:picLocks noChangeAspect="1"/>
          </p:cNvPicPr>
          <p:nvPr/>
        </p:nvPicPr>
        <p:blipFill>
          <a:blip r:embed="rId4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10542" y="1807389"/>
            <a:ext cx="714962" cy="1532599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38" name="IMG_9547.jpeg" descr="IMG_9547.jpeg"/>
          <p:cNvPicPr>
            <a:picLocks noChangeAspect="1"/>
          </p:cNvPicPr>
          <p:nvPr/>
        </p:nvPicPr>
        <p:blipFill>
          <a:blip r:embed="rId4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435" y="1507778"/>
            <a:ext cx="1451070" cy="1088303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39" name="WhatsApp Image 2024-07-10 at 13.12.26.jpeg" descr="WhatsApp Image 2024-07-10 at 13.12.26.jpeg"/>
          <p:cNvPicPr>
            <a:picLocks noChangeAspect="1"/>
          </p:cNvPicPr>
          <p:nvPr/>
        </p:nvPicPr>
        <p:blipFill>
          <a:blip r:embed="rId4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27657" y="5201238"/>
            <a:ext cx="3243938" cy="724293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40" name="WhatsApp Image 2024-06-25 at 16.57.36.jpeg" descr="WhatsApp Image 2024-06-25 at 16.57.36.jpeg"/>
          <p:cNvPicPr>
            <a:picLocks noChangeAspect="1"/>
          </p:cNvPicPr>
          <p:nvPr/>
        </p:nvPicPr>
        <p:blipFill>
          <a:blip r:embed="rId4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93464" y="1926209"/>
            <a:ext cx="1990201" cy="1252546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41" name="WhatsApp Image 2024-07-06 at 22.11.59.jpeg" descr="WhatsApp Image 2024-07-06 at 22.11.59.jpeg"/>
          <p:cNvPicPr>
            <a:picLocks noChangeAspect="1"/>
          </p:cNvPicPr>
          <p:nvPr/>
        </p:nvPicPr>
        <p:blipFill>
          <a:blip r:embed="rId4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25417" y="1363378"/>
            <a:ext cx="1847939" cy="1120002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42" name="WhatsApp Image 2024-07-19 at 15.19.14.jpeg" descr="WhatsApp Image 2024-07-19 at 15.19.14.jpeg"/>
          <p:cNvPicPr>
            <a:picLocks noChangeAspect="1"/>
          </p:cNvPicPr>
          <p:nvPr/>
        </p:nvPicPr>
        <p:blipFill>
          <a:blip r:embed="rId4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6682" y="2515430"/>
            <a:ext cx="1695340" cy="1164478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43" name="594e373d-51b6-433c-81d5-92b1ecef6e73.jpg" descr="594e373d-51b6-433c-81d5-92b1ecef6e73.jpg"/>
          <p:cNvPicPr>
            <a:picLocks noChangeAspect="1"/>
          </p:cNvPicPr>
          <p:nvPr/>
        </p:nvPicPr>
        <p:blipFill>
          <a:blip r:embed="rId4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92223" y="3317346"/>
            <a:ext cx="2586702" cy="1514624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44" name="IMG_1314.JPG" descr="IMG_1314.JPG"/>
          <p:cNvPicPr>
            <a:picLocks noChangeAspect="1"/>
          </p:cNvPicPr>
          <p:nvPr/>
        </p:nvPicPr>
        <p:blipFill>
          <a:blip r:embed="rId5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93464" y="3897569"/>
            <a:ext cx="1627767" cy="787789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45" name="IMG_9883.jpeg" descr="IMG_9883.jpeg"/>
          <p:cNvPicPr>
            <a:picLocks noChangeAspect="1"/>
          </p:cNvPicPr>
          <p:nvPr/>
        </p:nvPicPr>
        <p:blipFill>
          <a:blip r:embed="rId5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42301" y="5304863"/>
            <a:ext cx="1440519" cy="1547724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46" name="WhatsApp Image 2024-07-19 at 15.19.15.jpeg" descr="WhatsApp Image 2024-07-19 at 15.19.15.jpeg"/>
          <p:cNvPicPr>
            <a:picLocks noChangeAspect="1"/>
          </p:cNvPicPr>
          <p:nvPr/>
        </p:nvPicPr>
        <p:blipFill>
          <a:blip r:embed="rId5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92696" y="2896924"/>
            <a:ext cx="1278217" cy="1114022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247" name="WhatsApp Image 2024-07-19 at 16.22.02.jpeg" descr="WhatsApp Image 2024-07-19 at 16.22.02.jpeg"/>
          <p:cNvPicPr>
            <a:picLocks noChangeAspect="1"/>
          </p:cNvPicPr>
          <p:nvPr/>
        </p:nvPicPr>
        <p:blipFill>
          <a:blip r:embed="rId5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25" y="1220206"/>
            <a:ext cx="1373360" cy="1406419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sp>
        <p:nvSpPr>
          <p:cNvPr id="2" name="Rectangle 3">
            <a:extLst>
              <a:ext uri="{FF2B5EF4-FFF2-40B4-BE49-F238E27FC236}">
                <a16:creationId xmlns:a16="http://schemas.microsoft.com/office/drawing/2014/main" id="{7DDAD7E9-528D-9119-14D9-2F737E1790E4}"/>
              </a:ext>
            </a:extLst>
          </p:cNvPr>
          <p:cNvSpPr/>
          <p:nvPr/>
        </p:nvSpPr>
        <p:spPr>
          <a:xfrm>
            <a:off x="3444743" y="6420565"/>
            <a:ext cx="5302512" cy="369332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it-IT" dirty="0">
                <a:solidFill>
                  <a:srgbClr val="FFFFFF"/>
                </a:solidFill>
              </a:rPr>
              <a:t>ICHEP2024 – </a:t>
            </a:r>
            <a:r>
              <a:rPr lang="it-IT" dirty="0" err="1">
                <a:solidFill>
                  <a:srgbClr val="FFFFFF"/>
                </a:solidFill>
              </a:rPr>
              <a:t>July</a:t>
            </a:r>
            <a:r>
              <a:rPr lang="it-IT" dirty="0">
                <a:solidFill>
                  <a:srgbClr val="FFFFFF"/>
                </a:solidFill>
              </a:rPr>
              <a:t> 20</a:t>
            </a:r>
            <a:r>
              <a:rPr lang="it-IT" baseline="30000" dirty="0">
                <a:solidFill>
                  <a:srgbClr val="FFFFFF"/>
                </a:solidFill>
              </a:rPr>
              <a:t>th</a:t>
            </a:r>
            <a:r>
              <a:rPr lang="it-IT" dirty="0">
                <a:solidFill>
                  <a:srgbClr val="FFFFFF"/>
                </a:solidFill>
              </a:rPr>
              <a:t> 2024 - </a:t>
            </a:r>
            <a:r>
              <a:rPr lang="it-IT" dirty="0" err="1">
                <a:solidFill>
                  <a:srgbClr val="FFFFFF"/>
                </a:solidFill>
              </a:rPr>
              <a:t>Prague</a:t>
            </a:r>
            <a:r>
              <a:rPr lang="it-IT" dirty="0">
                <a:solidFill>
                  <a:srgbClr val="FFFFFF"/>
                </a:solidFill>
              </a:rPr>
              <a:t> (</a:t>
            </a:r>
            <a:r>
              <a:rPr lang="it-IT" dirty="0" err="1">
                <a:solidFill>
                  <a:srgbClr val="FFFFFF"/>
                </a:solidFill>
              </a:rPr>
              <a:t>Czech</a:t>
            </a:r>
            <a:r>
              <a:rPr lang="it-IT" dirty="0">
                <a:solidFill>
                  <a:srgbClr val="FFFFFF"/>
                </a:solidFill>
              </a:rPr>
              <a:t> Republic)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5D9AF2A6-348C-69D4-39E8-CAD9B7F242A3}"/>
              </a:ext>
            </a:extLst>
          </p:cNvPr>
          <p:cNvSpPr txBox="1">
            <a:spLocks/>
          </p:cNvSpPr>
          <p:nvPr/>
        </p:nvSpPr>
        <p:spPr>
          <a:xfrm>
            <a:off x="2640731" y="4486012"/>
            <a:ext cx="6910536" cy="1470025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solidFill>
                  <a:schemeClr val="bg1"/>
                </a:solidFill>
                <a:latin typeface="Palatino"/>
                <a:cs typeface="Palatino"/>
              </a:rPr>
              <a:t>Thank you </a:t>
            </a:r>
            <a:br>
              <a:rPr lang="en-US" sz="5400" b="1" dirty="0">
                <a:solidFill>
                  <a:schemeClr val="bg1"/>
                </a:solidFill>
                <a:latin typeface="Palatino"/>
                <a:cs typeface="Palatino"/>
              </a:rPr>
            </a:br>
            <a:r>
              <a:rPr lang="en-US" sz="5400" b="1" dirty="0">
                <a:solidFill>
                  <a:schemeClr val="bg1"/>
                </a:solidFill>
                <a:latin typeface="Palatino"/>
                <a:cs typeface="Palatino"/>
              </a:rPr>
              <a:t>for your attention</a:t>
            </a:r>
          </a:p>
        </p:txBody>
      </p:sp>
      <p:pic>
        <p:nvPicPr>
          <p:cNvPr id="4" name="Picture 11" descr="infnlogo.gif">
            <a:extLst>
              <a:ext uri="{FF2B5EF4-FFF2-40B4-BE49-F238E27FC236}">
                <a16:creationId xmlns:a16="http://schemas.microsoft.com/office/drawing/2014/main" id="{DB2C6C13-53F1-6F11-E2CB-86084A1BB958}"/>
              </a:ext>
            </a:extLst>
          </p:cNvPr>
          <p:cNvPicPr>
            <a:picLocks noChangeAspect="1"/>
          </p:cNvPicPr>
          <p:nvPr/>
        </p:nvPicPr>
        <p:blipFill>
          <a:blip r:embed="rId5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208" y="591639"/>
            <a:ext cx="1013827" cy="645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CMS_logo.gif">
            <a:extLst>
              <a:ext uri="{FF2B5EF4-FFF2-40B4-BE49-F238E27FC236}">
                <a16:creationId xmlns:a16="http://schemas.microsoft.com/office/drawing/2014/main" id="{85A11F32-817E-A7E6-CA42-0EF1FBC4D378}"/>
              </a:ext>
            </a:extLst>
          </p:cNvPr>
          <p:cNvPicPr>
            <a:picLocks noChangeAspect="1"/>
          </p:cNvPicPr>
          <p:nvPr/>
        </p:nvPicPr>
        <p:blipFill>
          <a:blip r:embed="rId5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64669" y="591639"/>
            <a:ext cx="645377" cy="645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38;p16">
            <a:extLst>
              <a:ext uri="{FF2B5EF4-FFF2-40B4-BE49-F238E27FC236}">
                <a16:creationId xmlns:a16="http://schemas.microsoft.com/office/drawing/2014/main" id="{56F6F867-44FB-CB9A-917D-DE80E614BF7C}"/>
              </a:ext>
            </a:extLst>
          </p:cNvPr>
          <p:cNvPicPr preferRelativeResize="0"/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326" y="946858"/>
            <a:ext cx="4480209" cy="364640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47;p16">
            <a:extLst>
              <a:ext uri="{FF2B5EF4-FFF2-40B4-BE49-F238E27FC236}">
                <a16:creationId xmlns:a16="http://schemas.microsoft.com/office/drawing/2014/main" id="{9FC34C30-C836-9B9F-152A-B61FFCBF41D5}"/>
              </a:ext>
            </a:extLst>
          </p:cNvPr>
          <p:cNvSpPr txBox="1"/>
          <p:nvPr/>
        </p:nvSpPr>
        <p:spPr>
          <a:xfrm>
            <a:off x="1664623" y="20875"/>
            <a:ext cx="9627154" cy="87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800" tIns="54375" rIns="108800" bIns="54375" anchor="t" anchorCtr="0">
            <a:spAutoFit/>
          </a:bodyPr>
          <a:lstStyle/>
          <a:p>
            <a:pPr marL="0" marR="0" lvl="0" indent="0" algn="l" rtl="0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The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Compact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Muon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Solenoid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for HL-LHC</a:t>
            </a:r>
            <a:endParaRPr sz="4400" dirty="0">
              <a:solidFill>
                <a:srgbClr val="FF0000"/>
              </a:solidFill>
              <a:latin typeface="+mj-lt"/>
              <a:ea typeface="+mj-ea"/>
              <a:cs typeface="+mj-cs"/>
              <a:sym typeface="Fira Sans Condensed SemiBold"/>
            </a:endParaRPr>
          </a:p>
        </p:txBody>
      </p:sp>
      <p:sp>
        <p:nvSpPr>
          <p:cNvPr id="14" name="Google Shape;148;p16">
            <a:extLst>
              <a:ext uri="{FF2B5EF4-FFF2-40B4-BE49-F238E27FC236}">
                <a16:creationId xmlns:a16="http://schemas.microsoft.com/office/drawing/2014/main" id="{2D40A366-FF21-321D-3168-87AE34FD82A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3359687" y="6820267"/>
            <a:ext cx="864000" cy="478500"/>
          </a:xfrm>
          <a:prstGeom prst="bracketPair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3</a:t>
            </a:fld>
            <a:endParaRPr/>
          </a:p>
        </p:txBody>
      </p:sp>
      <p:pic>
        <p:nvPicPr>
          <p:cNvPr id="15" name="Google Shape;149;p16">
            <a:extLst>
              <a:ext uri="{FF2B5EF4-FFF2-40B4-BE49-F238E27FC236}">
                <a16:creationId xmlns:a16="http://schemas.microsoft.com/office/drawing/2014/main" id="{61FF749E-17FF-C2F5-0B6C-C5BB1C77163E}"/>
              </a:ext>
            </a:extLst>
          </p:cNvPr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9439" y="741566"/>
            <a:ext cx="6531691" cy="461494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" name="Google Shape;150;p16">
            <a:extLst>
              <a:ext uri="{FF2B5EF4-FFF2-40B4-BE49-F238E27FC236}">
                <a16:creationId xmlns:a16="http://schemas.microsoft.com/office/drawing/2014/main" id="{999008E0-5906-526C-B4DA-3A9208D693A5}"/>
              </a:ext>
            </a:extLst>
          </p:cNvPr>
          <p:cNvCxnSpPr>
            <a:cxnSpLocks/>
          </p:cNvCxnSpPr>
          <p:nvPr/>
        </p:nvCxnSpPr>
        <p:spPr>
          <a:xfrm flipV="1">
            <a:off x="2434430" y="1341027"/>
            <a:ext cx="2711728" cy="147531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17" name="Google Shape;152;p16">
            <a:extLst>
              <a:ext uri="{FF2B5EF4-FFF2-40B4-BE49-F238E27FC236}">
                <a16:creationId xmlns:a16="http://schemas.microsoft.com/office/drawing/2014/main" id="{DEAF2B38-88D8-DEA4-6B69-B9D64E4B5990}"/>
              </a:ext>
            </a:extLst>
          </p:cNvPr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870" y="4415136"/>
            <a:ext cx="4263665" cy="2401315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53;p16">
            <a:extLst>
              <a:ext uri="{FF2B5EF4-FFF2-40B4-BE49-F238E27FC236}">
                <a16:creationId xmlns:a16="http://schemas.microsoft.com/office/drawing/2014/main" id="{A0637B22-E110-B567-7FE4-5C548BAA92B9}"/>
              </a:ext>
            </a:extLst>
          </p:cNvPr>
          <p:cNvSpPr txBox="1"/>
          <p:nvPr/>
        </p:nvSpPr>
        <p:spPr>
          <a:xfrm>
            <a:off x="4790209" y="5356510"/>
            <a:ext cx="7401791" cy="17235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indent="457200" algn="just"/>
            <a:r>
              <a:rPr lang="en-GB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CMS is under Run III data taking and in the process of preparation </a:t>
            </a:r>
            <a:r>
              <a:rPr lang="en-GB" sz="2000">
                <a:solidFill>
                  <a:schemeClr val="dk2"/>
                </a:solidFill>
                <a:latin typeface="Lato"/>
                <a:ea typeface="Lato"/>
                <a:cs typeface="Lato"/>
              </a:rPr>
              <a:t>to extend its sensitivity to new physics searches </a:t>
            </a:r>
            <a:r>
              <a:rPr lang="en-GB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for the High-Luminosity LHC period starting in 2029, anticipated to feature a higher Instantaneous Luminosity </a:t>
            </a:r>
            <a:r>
              <a:rPr lang="en-GB" sz="2000">
                <a:solidFill>
                  <a:schemeClr val="dk2"/>
                </a:solidFill>
                <a:latin typeface="Lato"/>
                <a:ea typeface="Lato"/>
                <a:cs typeface="Lato"/>
              </a:rPr>
              <a:t>to around 3000 fb</a:t>
            </a:r>
            <a:r>
              <a:rPr lang="en-GB" sz="2000" baseline="30000">
                <a:solidFill>
                  <a:schemeClr val="dk2"/>
                </a:solidFill>
                <a:latin typeface="Lato"/>
                <a:ea typeface="Lato"/>
                <a:cs typeface="Lato"/>
              </a:rPr>
              <a:t>-1</a:t>
            </a:r>
            <a:r>
              <a:rPr lang="en-GB" sz="2000">
                <a:solidFill>
                  <a:schemeClr val="dk2"/>
                </a:solidFill>
                <a:latin typeface="Lato"/>
                <a:ea typeface="Lato"/>
                <a:cs typeface="Lato"/>
              </a:rPr>
              <a:t>. </a:t>
            </a:r>
          </a:p>
          <a:p>
            <a:pPr marL="0" lvl="0" indent="457200" algn="just" rtl="0">
              <a:spcBef>
                <a:spcPts val="0"/>
              </a:spcBef>
              <a:spcAft>
                <a:spcPts val="0"/>
              </a:spcAft>
              <a:buNone/>
            </a:pPr>
            <a:endParaRPr lang="en-GB" sz="2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198841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sketchupcms_20120516_02.png" descr="sketchupcms_20120516_02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371051"/>
            <a:ext cx="12192001" cy="8624846"/>
          </a:xfrm>
          <a:prstGeom prst="rect">
            <a:avLst/>
          </a:prstGeom>
          <a:ln w="12700">
            <a:miter lim="400000"/>
          </a:ln>
        </p:spPr>
      </p:pic>
      <p:sp>
        <p:nvSpPr>
          <p:cNvPr id="246" name="Only subsystem that covers the entire CMS:…"/>
          <p:cNvSpPr txBox="1"/>
          <p:nvPr/>
        </p:nvSpPr>
        <p:spPr>
          <a:xfrm>
            <a:off x="7836810" y="-8002"/>
            <a:ext cx="4224708" cy="9746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algn="r">
              <a:defRPr sz="4000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/>
              <a:t>RPC is the o</a:t>
            </a:r>
            <a:r>
              <a:rPr sz="2000" dirty="0"/>
              <a:t>nly </a:t>
            </a:r>
            <a:r>
              <a:rPr lang="en-US" sz="2000" dirty="0"/>
              <a:t>Muon </a:t>
            </a:r>
            <a:r>
              <a:rPr sz="2000" dirty="0"/>
              <a:t>subsystem </a:t>
            </a:r>
            <a:endParaRPr lang="en-US" sz="2000" dirty="0"/>
          </a:p>
          <a:p>
            <a:pPr algn="r">
              <a:defRPr sz="4000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2000" dirty="0"/>
              <a:t>that covers the entire CMS: </a:t>
            </a:r>
          </a:p>
          <a:p>
            <a:pPr algn="r">
              <a:defRPr sz="4000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2000" dirty="0"/>
              <a:t>Barrel and Endcap </a:t>
            </a:r>
          </a:p>
        </p:txBody>
      </p:sp>
      <p:grpSp>
        <p:nvGrpSpPr>
          <p:cNvPr id="333" name="Drawing"/>
          <p:cNvGrpSpPr/>
          <p:nvPr/>
        </p:nvGrpSpPr>
        <p:grpSpPr>
          <a:xfrm>
            <a:off x="7836811" y="443857"/>
            <a:ext cx="1961920" cy="2870996"/>
            <a:chOff x="-208679" y="-4689174"/>
            <a:chExt cx="3923838" cy="5741991"/>
          </a:xfrm>
        </p:grpSpPr>
        <p:pic>
          <p:nvPicPr>
            <p:cNvPr id="247" name="Line Shape" descr="Line Shape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208680" y="-57150"/>
              <a:ext cx="316542" cy="1109968"/>
            </a:xfrm>
            <a:prstGeom prst="rect">
              <a:avLst/>
            </a:prstGeom>
            <a:effectLst/>
          </p:spPr>
        </p:pic>
        <p:pic>
          <p:nvPicPr>
            <p:cNvPr id="249" name="Line Shape" descr="Line Shape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162878" y="-403225"/>
              <a:ext cx="230189" cy="1129293"/>
            </a:xfrm>
            <a:prstGeom prst="rect">
              <a:avLst/>
            </a:prstGeom>
            <a:effectLst/>
          </p:spPr>
        </p:pic>
        <p:pic>
          <p:nvPicPr>
            <p:cNvPr id="251" name="Line Shape" descr="Line Shap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75036" y="-655703"/>
              <a:ext cx="175684" cy="736187"/>
            </a:xfrm>
            <a:prstGeom prst="rect">
              <a:avLst/>
            </a:prstGeom>
            <a:effectLst/>
          </p:spPr>
        </p:pic>
        <p:pic>
          <p:nvPicPr>
            <p:cNvPr id="253" name="Line Shape" descr="Line Shap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104141" y="-889283"/>
              <a:ext cx="227014" cy="1054666"/>
            </a:xfrm>
            <a:prstGeom prst="rect">
              <a:avLst/>
            </a:prstGeom>
            <a:effectLst/>
          </p:spPr>
        </p:pic>
        <p:pic>
          <p:nvPicPr>
            <p:cNvPr id="255" name="Line Shape" descr="Line Shape"/>
            <p:cNvPicPr>
              <a:picLocks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-15241" y="-855663"/>
              <a:ext cx="173039" cy="1078593"/>
            </a:xfrm>
            <a:prstGeom prst="rect">
              <a:avLst/>
            </a:prstGeom>
            <a:effectLst/>
          </p:spPr>
        </p:pic>
        <p:pic>
          <p:nvPicPr>
            <p:cNvPr id="257" name="Line Shape" descr="Line Shape"/>
            <p:cNvPicPr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-32028" y="-871412"/>
              <a:ext cx="1266680" cy="379221"/>
            </a:xfrm>
            <a:prstGeom prst="rect">
              <a:avLst/>
            </a:prstGeom>
            <a:effectLst/>
          </p:spPr>
        </p:pic>
        <p:pic>
          <p:nvPicPr>
            <p:cNvPr id="259" name="Line Shape" descr="Line Shape"/>
            <p:cNvPicPr>
              <a:picLocks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42767" y="-1040415"/>
              <a:ext cx="840349" cy="406914"/>
            </a:xfrm>
            <a:prstGeom prst="rect">
              <a:avLst/>
            </a:prstGeom>
            <a:effectLst/>
          </p:spPr>
        </p:pic>
        <p:pic>
          <p:nvPicPr>
            <p:cNvPr id="261" name="Line Shape" descr="Line Shape"/>
            <p:cNvPicPr>
              <a:picLocks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57331" y="-1979508"/>
              <a:ext cx="324674" cy="1001073"/>
            </a:xfrm>
            <a:prstGeom prst="rect">
              <a:avLst/>
            </a:prstGeom>
            <a:effectLst/>
          </p:spPr>
        </p:pic>
        <p:pic>
          <p:nvPicPr>
            <p:cNvPr id="263" name="Line Shape" descr="Line Shape"/>
            <p:cNvPicPr>
              <a:picLocks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23300" y="-1989362"/>
              <a:ext cx="307956" cy="1074770"/>
            </a:xfrm>
            <a:prstGeom prst="rect">
              <a:avLst/>
            </a:prstGeom>
            <a:effectLst/>
          </p:spPr>
        </p:pic>
        <p:pic>
          <p:nvPicPr>
            <p:cNvPr id="265" name="Line Shape" descr="Line Shape"/>
            <p:cNvPicPr>
              <a:picLocks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91398" y="-2020574"/>
              <a:ext cx="295188" cy="1101725"/>
            </a:xfrm>
            <a:prstGeom prst="rect">
              <a:avLst/>
            </a:prstGeom>
            <a:effectLst/>
          </p:spPr>
        </p:pic>
        <p:pic>
          <p:nvPicPr>
            <p:cNvPr id="267" name="Line Shape" descr="Line Shape"/>
            <p:cNvPicPr>
              <a:picLocks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89730" y="-2035471"/>
              <a:ext cx="322392" cy="1144287"/>
            </a:xfrm>
            <a:prstGeom prst="rect">
              <a:avLst/>
            </a:prstGeom>
            <a:effectLst/>
          </p:spPr>
        </p:pic>
        <p:pic>
          <p:nvPicPr>
            <p:cNvPr id="269" name="Line Shape" descr="Line Shape"/>
            <p:cNvPicPr>
              <a:picLocks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674709" y="-3376155"/>
              <a:ext cx="431068" cy="1522765"/>
            </a:xfrm>
            <a:prstGeom prst="rect">
              <a:avLst/>
            </a:prstGeom>
            <a:effectLst/>
          </p:spPr>
        </p:pic>
        <p:pic>
          <p:nvPicPr>
            <p:cNvPr id="271" name="Line Shape" descr="Line Shape"/>
            <p:cNvPicPr>
              <a:picLocks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785053" y="-3020434"/>
              <a:ext cx="310083" cy="1092880"/>
            </a:xfrm>
            <a:prstGeom prst="rect">
              <a:avLst/>
            </a:prstGeom>
            <a:effectLst/>
          </p:spPr>
        </p:pic>
        <p:pic>
          <p:nvPicPr>
            <p:cNvPr id="273" name="Line Shape" descr="Line Shape"/>
            <p:cNvPicPr>
              <a:picLocks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808461" y="-3440707"/>
              <a:ext cx="401397" cy="1523793"/>
            </a:xfrm>
            <a:prstGeom prst="rect">
              <a:avLst/>
            </a:prstGeom>
            <a:effectLst/>
          </p:spPr>
        </p:pic>
        <p:pic>
          <p:nvPicPr>
            <p:cNvPr id="275" name="Line Shape" descr="Line Shape"/>
            <p:cNvPicPr>
              <a:picLocks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972323" y="-4025217"/>
              <a:ext cx="295187" cy="939993"/>
            </a:xfrm>
            <a:prstGeom prst="rect">
              <a:avLst/>
            </a:prstGeom>
            <a:effectLst/>
          </p:spPr>
        </p:pic>
        <p:pic>
          <p:nvPicPr>
            <p:cNvPr id="277" name="Line Shape" descr="Line Shape"/>
            <p:cNvPicPr>
              <a:picLocks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1018952" y="-4265689"/>
              <a:ext cx="335809" cy="1212386"/>
            </a:xfrm>
            <a:prstGeom prst="rect">
              <a:avLst/>
            </a:prstGeom>
            <a:effectLst/>
          </p:spPr>
        </p:pic>
        <p:pic>
          <p:nvPicPr>
            <p:cNvPr id="279" name="Line Shape" descr="Line Shape"/>
            <p:cNvPicPr>
              <a:picLocks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963101" y="-4348684"/>
              <a:ext cx="346971" cy="1323045"/>
            </a:xfrm>
            <a:prstGeom prst="rect">
              <a:avLst/>
            </a:prstGeom>
            <a:effectLst/>
          </p:spPr>
        </p:pic>
        <p:pic>
          <p:nvPicPr>
            <p:cNvPr id="281" name="Line Shape" descr="Line Shape"/>
            <p:cNvPicPr>
              <a:picLocks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1140441" y="-4672150"/>
              <a:ext cx="227088" cy="759106"/>
            </a:xfrm>
            <a:prstGeom prst="rect">
              <a:avLst/>
            </a:prstGeom>
            <a:effectLst/>
          </p:spPr>
        </p:pic>
        <p:pic>
          <p:nvPicPr>
            <p:cNvPr id="283" name="Line Shape" descr="Line Shape"/>
            <p:cNvPicPr>
              <a:picLocks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1188383" y="-4659382"/>
              <a:ext cx="260012" cy="837845"/>
            </a:xfrm>
            <a:prstGeom prst="rect">
              <a:avLst/>
            </a:prstGeom>
            <a:effectLst/>
          </p:spPr>
        </p:pic>
        <p:pic>
          <p:nvPicPr>
            <p:cNvPr id="285" name="Line Shape" descr="Line Shape"/>
            <p:cNvPicPr>
              <a:picLocks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1112776" y="-4652997"/>
              <a:ext cx="376054" cy="1448601"/>
            </a:xfrm>
            <a:prstGeom prst="rect">
              <a:avLst/>
            </a:prstGeom>
            <a:effectLst/>
          </p:spPr>
        </p:pic>
        <p:pic>
          <p:nvPicPr>
            <p:cNvPr id="287" name="Line Line" descr="Line Line"/>
            <p:cNvPicPr>
              <a:picLocks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1272689" y="-4689175"/>
              <a:ext cx="228601" cy="114301"/>
            </a:xfrm>
            <a:prstGeom prst="rect">
              <a:avLst/>
            </a:prstGeom>
            <a:effectLst/>
          </p:spPr>
        </p:pic>
        <p:pic>
          <p:nvPicPr>
            <p:cNvPr id="289" name="Line Line" descr="Line Line"/>
            <p:cNvPicPr>
              <a:picLocks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1293970" y="-4661510"/>
              <a:ext cx="228601" cy="114301"/>
            </a:xfrm>
            <a:prstGeom prst="rect">
              <a:avLst/>
            </a:prstGeom>
            <a:effectLst/>
          </p:spPr>
        </p:pic>
        <p:pic>
          <p:nvPicPr>
            <p:cNvPr id="291" name="Line Shape" descr="Line Shape"/>
            <p:cNvPicPr>
              <a:picLocks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1226982" y="-4679383"/>
              <a:ext cx="1261724" cy="675008"/>
            </a:xfrm>
            <a:prstGeom prst="rect">
              <a:avLst/>
            </a:prstGeom>
            <a:effectLst/>
          </p:spPr>
        </p:pic>
        <p:pic>
          <p:nvPicPr>
            <p:cNvPr id="293" name="Line Shape" descr="Line Shape"/>
            <p:cNvPicPr>
              <a:picLocks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1318320" y="-1623250"/>
              <a:ext cx="705362" cy="1154193"/>
            </a:xfrm>
            <a:prstGeom prst="rect">
              <a:avLst/>
            </a:prstGeom>
            <a:effectLst/>
          </p:spPr>
        </p:pic>
        <p:pic>
          <p:nvPicPr>
            <p:cNvPr id="295" name="Line Shape" descr="Line Shape"/>
            <p:cNvPicPr>
              <a:picLocks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1770897" y="-3652567"/>
              <a:ext cx="1213436" cy="2233956"/>
            </a:xfrm>
            <a:prstGeom prst="rect">
              <a:avLst/>
            </a:prstGeom>
            <a:effectLst/>
          </p:spPr>
        </p:pic>
        <p:pic>
          <p:nvPicPr>
            <p:cNvPr id="297" name="Line Shape" descr="Line Shape"/>
            <p:cNvPicPr>
              <a:picLocks/>
            </p:cNvPicPr>
            <p:nvPr/>
          </p:nvPicPr>
          <p:blipFill>
            <a:blip r:embed="rId27"/>
            <a:stretch>
              <a:fillRect/>
            </a:stretch>
          </p:blipFill>
          <p:spPr>
            <a:xfrm>
              <a:off x="1886380" y="-3617528"/>
              <a:ext cx="1126999" cy="2166345"/>
            </a:xfrm>
            <a:prstGeom prst="rect">
              <a:avLst/>
            </a:prstGeom>
            <a:effectLst/>
          </p:spPr>
        </p:pic>
        <p:pic>
          <p:nvPicPr>
            <p:cNvPr id="299" name="Line Shape" descr="Line Shape"/>
            <p:cNvPicPr>
              <a:picLocks/>
            </p:cNvPicPr>
            <p:nvPr/>
          </p:nvPicPr>
          <p:blipFill>
            <a:blip r:embed="rId28"/>
            <a:stretch>
              <a:fillRect/>
            </a:stretch>
          </p:blipFill>
          <p:spPr>
            <a:xfrm>
              <a:off x="2407534" y="-3511316"/>
              <a:ext cx="492527" cy="792781"/>
            </a:xfrm>
            <a:prstGeom prst="rect">
              <a:avLst/>
            </a:prstGeom>
            <a:effectLst/>
          </p:spPr>
        </p:pic>
        <p:pic>
          <p:nvPicPr>
            <p:cNvPr id="301" name="Line Shape" descr="Line Shape"/>
            <p:cNvPicPr>
              <a:picLocks/>
            </p:cNvPicPr>
            <p:nvPr/>
          </p:nvPicPr>
          <p:blipFill>
            <a:blip r:embed="rId29"/>
            <a:stretch>
              <a:fillRect/>
            </a:stretch>
          </p:blipFill>
          <p:spPr>
            <a:xfrm>
              <a:off x="2881311" y="-3608645"/>
              <a:ext cx="833848" cy="1041126"/>
            </a:xfrm>
            <a:prstGeom prst="rect">
              <a:avLst/>
            </a:prstGeom>
            <a:effectLst/>
          </p:spPr>
        </p:pic>
        <p:pic>
          <p:nvPicPr>
            <p:cNvPr id="303" name="Line Line" descr="Line Line"/>
            <p:cNvPicPr>
              <a:picLocks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1385065" y="-535021"/>
              <a:ext cx="228601" cy="114301"/>
            </a:xfrm>
            <a:prstGeom prst="rect">
              <a:avLst/>
            </a:prstGeom>
            <a:effectLst/>
          </p:spPr>
        </p:pic>
        <p:pic>
          <p:nvPicPr>
            <p:cNvPr id="305" name="Line Shape" descr="Line Shape"/>
            <p:cNvPicPr>
              <a:picLocks/>
            </p:cNvPicPr>
            <p:nvPr/>
          </p:nvPicPr>
          <p:blipFill>
            <a:blip r:embed="rId30"/>
            <a:stretch>
              <a:fillRect/>
            </a:stretch>
          </p:blipFill>
          <p:spPr>
            <a:xfrm>
              <a:off x="1411284" y="-583385"/>
              <a:ext cx="539059" cy="636442"/>
            </a:xfrm>
            <a:prstGeom prst="rect">
              <a:avLst/>
            </a:prstGeom>
            <a:effectLst/>
          </p:spPr>
        </p:pic>
        <p:pic>
          <p:nvPicPr>
            <p:cNvPr id="307" name="Line Shape" descr="Line Shape"/>
            <p:cNvPicPr>
              <a:picLocks/>
            </p:cNvPicPr>
            <p:nvPr/>
          </p:nvPicPr>
          <p:blipFill>
            <a:blip r:embed="rId31"/>
            <a:stretch>
              <a:fillRect/>
            </a:stretch>
          </p:blipFill>
          <p:spPr>
            <a:xfrm>
              <a:off x="1308966" y="-561670"/>
              <a:ext cx="469632" cy="505166"/>
            </a:xfrm>
            <a:prstGeom prst="rect">
              <a:avLst/>
            </a:prstGeom>
            <a:effectLst/>
          </p:spPr>
        </p:pic>
        <p:pic>
          <p:nvPicPr>
            <p:cNvPr id="309" name="Line Shape" descr="Line Shape"/>
            <p:cNvPicPr>
              <a:picLocks/>
            </p:cNvPicPr>
            <p:nvPr/>
          </p:nvPicPr>
          <p:blipFill>
            <a:blip r:embed="rId32"/>
            <a:stretch>
              <a:fillRect/>
            </a:stretch>
          </p:blipFill>
          <p:spPr>
            <a:xfrm>
              <a:off x="1462942" y="-514293"/>
              <a:ext cx="493323" cy="561427"/>
            </a:xfrm>
            <a:prstGeom prst="rect">
              <a:avLst/>
            </a:prstGeom>
            <a:effectLst/>
          </p:spPr>
        </p:pic>
        <p:pic>
          <p:nvPicPr>
            <p:cNvPr id="311" name="Line Shape" descr="Line Shape"/>
            <p:cNvPicPr>
              <a:picLocks/>
            </p:cNvPicPr>
            <p:nvPr/>
          </p:nvPicPr>
          <p:blipFill>
            <a:blip r:embed="rId33"/>
            <a:stretch>
              <a:fillRect/>
            </a:stretch>
          </p:blipFill>
          <p:spPr>
            <a:xfrm>
              <a:off x="1767215" y="-158961"/>
              <a:ext cx="183697" cy="237228"/>
            </a:xfrm>
            <a:prstGeom prst="rect">
              <a:avLst/>
            </a:prstGeom>
            <a:effectLst/>
          </p:spPr>
        </p:pic>
        <p:pic>
          <p:nvPicPr>
            <p:cNvPr id="313" name="Line Line" descr="Line Line"/>
            <p:cNvPicPr>
              <a:picLocks/>
            </p:cNvPicPr>
            <p:nvPr/>
          </p:nvPicPr>
          <p:blipFill>
            <a:blip r:embed="rId34"/>
            <a:stretch>
              <a:fillRect/>
            </a:stretch>
          </p:blipFill>
          <p:spPr>
            <a:xfrm>
              <a:off x="1472648" y="-318005"/>
              <a:ext cx="177801" cy="88901"/>
            </a:xfrm>
            <a:prstGeom prst="rect">
              <a:avLst/>
            </a:prstGeom>
            <a:effectLst/>
          </p:spPr>
        </p:pic>
        <p:pic>
          <p:nvPicPr>
            <p:cNvPr id="315" name="Line Shape" descr="Line Shape"/>
            <p:cNvPicPr>
              <a:picLocks/>
            </p:cNvPicPr>
            <p:nvPr/>
          </p:nvPicPr>
          <p:blipFill>
            <a:blip r:embed="rId35"/>
            <a:stretch>
              <a:fillRect/>
            </a:stretch>
          </p:blipFill>
          <p:spPr>
            <a:xfrm>
              <a:off x="1546709" y="-273588"/>
              <a:ext cx="183657" cy="219189"/>
            </a:xfrm>
            <a:prstGeom prst="rect">
              <a:avLst/>
            </a:prstGeom>
            <a:effectLst/>
          </p:spPr>
        </p:pic>
        <p:pic>
          <p:nvPicPr>
            <p:cNvPr id="317" name="Line Shape" descr="Line Shape"/>
            <p:cNvPicPr>
              <a:picLocks/>
            </p:cNvPicPr>
            <p:nvPr/>
          </p:nvPicPr>
          <p:blipFill>
            <a:blip r:embed="rId36"/>
            <a:stretch>
              <a:fillRect/>
            </a:stretch>
          </p:blipFill>
          <p:spPr>
            <a:xfrm>
              <a:off x="1342393" y="-560815"/>
              <a:ext cx="432916" cy="510900"/>
            </a:xfrm>
            <a:prstGeom prst="rect">
              <a:avLst/>
            </a:prstGeom>
            <a:effectLst/>
          </p:spPr>
        </p:pic>
        <p:pic>
          <p:nvPicPr>
            <p:cNvPr id="319" name="Line Shape" descr="Line Shape"/>
            <p:cNvPicPr>
              <a:picLocks/>
            </p:cNvPicPr>
            <p:nvPr/>
          </p:nvPicPr>
          <p:blipFill>
            <a:blip r:embed="rId37"/>
            <a:stretch>
              <a:fillRect/>
            </a:stretch>
          </p:blipFill>
          <p:spPr>
            <a:xfrm>
              <a:off x="1303225" y="-560020"/>
              <a:ext cx="311658" cy="313150"/>
            </a:xfrm>
            <a:prstGeom prst="rect">
              <a:avLst/>
            </a:prstGeom>
            <a:effectLst/>
          </p:spPr>
        </p:pic>
        <p:pic>
          <p:nvPicPr>
            <p:cNvPr id="321" name="Line Shape" descr="Line Shape"/>
            <p:cNvPicPr>
              <a:picLocks/>
            </p:cNvPicPr>
            <p:nvPr/>
          </p:nvPicPr>
          <p:blipFill>
            <a:blip r:embed="rId38"/>
            <a:stretch>
              <a:fillRect/>
            </a:stretch>
          </p:blipFill>
          <p:spPr>
            <a:xfrm>
              <a:off x="1369659" y="-554893"/>
              <a:ext cx="511722" cy="524183"/>
            </a:xfrm>
            <a:prstGeom prst="rect">
              <a:avLst/>
            </a:prstGeom>
            <a:effectLst/>
          </p:spPr>
        </p:pic>
        <p:pic>
          <p:nvPicPr>
            <p:cNvPr id="323" name="Line Shape" descr="Line Shape"/>
            <p:cNvPicPr>
              <a:picLocks/>
            </p:cNvPicPr>
            <p:nvPr/>
          </p:nvPicPr>
          <p:blipFill>
            <a:blip r:embed="rId39"/>
            <a:stretch>
              <a:fillRect/>
            </a:stretch>
          </p:blipFill>
          <p:spPr>
            <a:xfrm>
              <a:off x="1567437" y="-341693"/>
              <a:ext cx="316905" cy="364283"/>
            </a:xfrm>
            <a:prstGeom prst="rect">
              <a:avLst/>
            </a:prstGeom>
            <a:effectLst/>
          </p:spPr>
        </p:pic>
        <p:pic>
          <p:nvPicPr>
            <p:cNvPr id="325" name="Line Shape" descr="Line Shape"/>
            <p:cNvPicPr>
              <a:picLocks/>
            </p:cNvPicPr>
            <p:nvPr/>
          </p:nvPicPr>
          <p:blipFill>
            <a:blip r:embed="rId40"/>
            <a:stretch>
              <a:fillRect/>
            </a:stretch>
          </p:blipFill>
          <p:spPr>
            <a:xfrm>
              <a:off x="1674036" y="-315043"/>
              <a:ext cx="295569" cy="415418"/>
            </a:xfrm>
            <a:prstGeom prst="rect">
              <a:avLst/>
            </a:prstGeom>
            <a:effectLst/>
          </p:spPr>
        </p:pic>
        <p:pic>
          <p:nvPicPr>
            <p:cNvPr id="327" name="Line Shape" descr="Line Shape"/>
            <p:cNvPicPr>
              <a:picLocks/>
            </p:cNvPicPr>
            <p:nvPr/>
          </p:nvPicPr>
          <p:blipFill>
            <a:blip r:embed="rId41"/>
            <a:stretch>
              <a:fillRect/>
            </a:stretch>
          </p:blipFill>
          <p:spPr>
            <a:xfrm>
              <a:off x="1475642" y="-537126"/>
              <a:ext cx="436187" cy="564843"/>
            </a:xfrm>
            <a:prstGeom prst="rect">
              <a:avLst/>
            </a:prstGeom>
            <a:effectLst/>
          </p:spPr>
        </p:pic>
        <p:pic>
          <p:nvPicPr>
            <p:cNvPr id="329" name="Line Line" descr="Line Line"/>
            <p:cNvPicPr>
              <a:picLocks/>
            </p:cNvPicPr>
            <p:nvPr/>
          </p:nvPicPr>
          <p:blipFill>
            <a:blip r:embed="rId34"/>
            <a:stretch>
              <a:fillRect/>
            </a:stretch>
          </p:blipFill>
          <p:spPr>
            <a:xfrm>
              <a:off x="1437115" y="-483826"/>
              <a:ext cx="177801" cy="88901"/>
            </a:xfrm>
            <a:prstGeom prst="rect">
              <a:avLst/>
            </a:prstGeom>
            <a:effectLst/>
          </p:spPr>
        </p:pic>
        <p:pic>
          <p:nvPicPr>
            <p:cNvPr id="331" name="Line Shape" descr="Line Shape"/>
            <p:cNvPicPr>
              <a:picLocks/>
            </p:cNvPicPr>
            <p:nvPr/>
          </p:nvPicPr>
          <p:blipFill>
            <a:blip r:embed="rId42"/>
            <a:stretch>
              <a:fillRect/>
            </a:stretch>
          </p:blipFill>
          <p:spPr>
            <a:xfrm>
              <a:off x="421491" y="-1014433"/>
              <a:ext cx="895307" cy="394039"/>
            </a:xfrm>
            <a:prstGeom prst="rect">
              <a:avLst/>
            </a:prstGeom>
            <a:effectLst/>
          </p:spPr>
        </p:pic>
      </p:grpSp>
      <p:grpSp>
        <p:nvGrpSpPr>
          <p:cNvPr id="376" name="Drawing"/>
          <p:cNvGrpSpPr/>
          <p:nvPr/>
        </p:nvGrpSpPr>
        <p:grpSpPr>
          <a:xfrm>
            <a:off x="2022821" y="665755"/>
            <a:ext cx="3586647" cy="2145238"/>
            <a:chOff x="-2795847" y="-2651528"/>
            <a:chExt cx="7173291" cy="4290475"/>
          </a:xfrm>
        </p:grpSpPr>
        <p:pic>
          <p:nvPicPr>
            <p:cNvPr id="334" name="Line Shape" descr="Line Shape"/>
            <p:cNvPicPr>
              <a:picLocks/>
            </p:cNvPicPr>
            <p:nvPr/>
          </p:nvPicPr>
          <p:blipFill>
            <a:blip r:embed="rId43"/>
            <a:stretch>
              <a:fillRect/>
            </a:stretch>
          </p:blipFill>
          <p:spPr>
            <a:xfrm>
              <a:off x="-56515" y="-1053170"/>
              <a:ext cx="1417921" cy="1110320"/>
            </a:xfrm>
            <a:prstGeom prst="rect">
              <a:avLst/>
            </a:prstGeom>
            <a:effectLst/>
          </p:spPr>
        </p:pic>
        <p:pic>
          <p:nvPicPr>
            <p:cNvPr id="336" name="Line Shape" descr="Line Shape"/>
            <p:cNvPicPr>
              <a:picLocks/>
            </p:cNvPicPr>
            <p:nvPr/>
          </p:nvPicPr>
          <p:blipFill>
            <a:blip r:embed="rId44"/>
            <a:stretch>
              <a:fillRect/>
            </a:stretch>
          </p:blipFill>
          <p:spPr>
            <a:xfrm>
              <a:off x="-169757" y="-1097030"/>
              <a:ext cx="1246717" cy="966855"/>
            </a:xfrm>
            <a:prstGeom prst="rect">
              <a:avLst/>
            </a:prstGeom>
            <a:effectLst/>
          </p:spPr>
        </p:pic>
        <p:pic>
          <p:nvPicPr>
            <p:cNvPr id="338" name="Line Shape" descr="Line Shape"/>
            <p:cNvPicPr>
              <a:picLocks/>
            </p:cNvPicPr>
            <p:nvPr/>
          </p:nvPicPr>
          <p:blipFill>
            <a:blip r:embed="rId45"/>
            <a:stretch>
              <a:fillRect/>
            </a:stretch>
          </p:blipFill>
          <p:spPr>
            <a:xfrm>
              <a:off x="-913765" y="-1412875"/>
              <a:ext cx="1582738" cy="1222375"/>
            </a:xfrm>
            <a:prstGeom prst="rect">
              <a:avLst/>
            </a:prstGeom>
            <a:effectLst/>
          </p:spPr>
        </p:pic>
        <p:pic>
          <p:nvPicPr>
            <p:cNvPr id="340" name="Line Shape" descr="Line Shape"/>
            <p:cNvPicPr>
              <a:picLocks/>
            </p:cNvPicPr>
            <p:nvPr/>
          </p:nvPicPr>
          <p:blipFill>
            <a:blip r:embed="rId46"/>
            <a:stretch>
              <a:fillRect/>
            </a:stretch>
          </p:blipFill>
          <p:spPr>
            <a:xfrm>
              <a:off x="-1075690" y="-1392238"/>
              <a:ext cx="1444626" cy="1081088"/>
            </a:xfrm>
            <a:prstGeom prst="rect">
              <a:avLst/>
            </a:prstGeom>
            <a:effectLst/>
          </p:spPr>
        </p:pic>
        <p:pic>
          <p:nvPicPr>
            <p:cNvPr id="342" name="Line Shape" descr="Line Shape"/>
            <p:cNvPicPr>
              <a:picLocks/>
            </p:cNvPicPr>
            <p:nvPr/>
          </p:nvPicPr>
          <p:blipFill>
            <a:blip r:embed="rId47"/>
            <a:stretch>
              <a:fillRect/>
            </a:stretch>
          </p:blipFill>
          <p:spPr>
            <a:xfrm>
              <a:off x="537209" y="-1531938"/>
              <a:ext cx="304801" cy="250826"/>
            </a:xfrm>
            <a:prstGeom prst="rect">
              <a:avLst/>
            </a:prstGeom>
            <a:effectLst/>
          </p:spPr>
        </p:pic>
        <p:pic>
          <p:nvPicPr>
            <p:cNvPr id="344" name="Line Shape" descr="Line Shape"/>
            <p:cNvPicPr>
              <a:picLocks/>
            </p:cNvPicPr>
            <p:nvPr/>
          </p:nvPicPr>
          <p:blipFill>
            <a:blip r:embed="rId48"/>
            <a:stretch>
              <a:fillRect/>
            </a:stretch>
          </p:blipFill>
          <p:spPr>
            <a:xfrm>
              <a:off x="-7303" y="-1677459"/>
              <a:ext cx="746126" cy="586847"/>
            </a:xfrm>
            <a:prstGeom prst="rect">
              <a:avLst/>
            </a:prstGeom>
            <a:effectLst/>
          </p:spPr>
        </p:pic>
        <p:pic>
          <p:nvPicPr>
            <p:cNvPr id="346" name="Line Shape" descr="Line Shape"/>
            <p:cNvPicPr>
              <a:picLocks/>
            </p:cNvPicPr>
            <p:nvPr/>
          </p:nvPicPr>
          <p:blipFill>
            <a:blip r:embed="rId49"/>
            <a:stretch>
              <a:fillRect/>
            </a:stretch>
          </p:blipFill>
          <p:spPr>
            <a:xfrm>
              <a:off x="-942317" y="-80183"/>
              <a:ext cx="813012" cy="1719033"/>
            </a:xfrm>
            <a:prstGeom prst="rect">
              <a:avLst/>
            </a:prstGeom>
            <a:effectLst/>
          </p:spPr>
        </p:pic>
        <p:pic>
          <p:nvPicPr>
            <p:cNvPr id="348" name="Line Shape" descr="Line Shape"/>
            <p:cNvPicPr>
              <a:picLocks/>
            </p:cNvPicPr>
            <p:nvPr/>
          </p:nvPicPr>
          <p:blipFill>
            <a:blip r:embed="rId50"/>
            <a:stretch>
              <a:fillRect/>
            </a:stretch>
          </p:blipFill>
          <p:spPr>
            <a:xfrm>
              <a:off x="-1169866" y="-189597"/>
              <a:ext cx="862044" cy="1760749"/>
            </a:xfrm>
            <a:prstGeom prst="rect">
              <a:avLst/>
            </a:prstGeom>
            <a:effectLst/>
          </p:spPr>
        </p:pic>
        <p:pic>
          <p:nvPicPr>
            <p:cNvPr id="350" name="Line Shape" descr="Line Shape"/>
            <p:cNvPicPr>
              <a:picLocks/>
            </p:cNvPicPr>
            <p:nvPr/>
          </p:nvPicPr>
          <p:blipFill>
            <a:blip r:embed="rId51"/>
            <a:stretch>
              <a:fillRect/>
            </a:stretch>
          </p:blipFill>
          <p:spPr>
            <a:xfrm>
              <a:off x="-1713189" y="-121902"/>
              <a:ext cx="842854" cy="1760849"/>
            </a:xfrm>
            <a:prstGeom prst="rect">
              <a:avLst/>
            </a:prstGeom>
            <a:effectLst/>
          </p:spPr>
        </p:pic>
        <p:pic>
          <p:nvPicPr>
            <p:cNvPr id="352" name="Line Shape" descr="Line Shape"/>
            <p:cNvPicPr>
              <a:picLocks/>
            </p:cNvPicPr>
            <p:nvPr/>
          </p:nvPicPr>
          <p:blipFill>
            <a:blip r:embed="rId52"/>
            <a:stretch>
              <a:fillRect/>
            </a:stretch>
          </p:blipFill>
          <p:spPr>
            <a:xfrm>
              <a:off x="-1883085" y="-227608"/>
              <a:ext cx="851442" cy="1789947"/>
            </a:xfrm>
            <a:prstGeom prst="rect">
              <a:avLst/>
            </a:prstGeom>
            <a:effectLst/>
          </p:spPr>
        </p:pic>
        <p:pic>
          <p:nvPicPr>
            <p:cNvPr id="354" name="Line Shape" descr="Line Shape"/>
            <p:cNvPicPr>
              <a:picLocks/>
            </p:cNvPicPr>
            <p:nvPr/>
          </p:nvPicPr>
          <p:blipFill>
            <a:blip r:embed="rId53"/>
            <a:stretch>
              <a:fillRect/>
            </a:stretch>
          </p:blipFill>
          <p:spPr>
            <a:xfrm>
              <a:off x="-1359450" y="-2608002"/>
              <a:ext cx="2131999" cy="1538063"/>
            </a:xfrm>
            <a:prstGeom prst="rect">
              <a:avLst/>
            </a:prstGeom>
            <a:effectLst/>
          </p:spPr>
        </p:pic>
        <p:pic>
          <p:nvPicPr>
            <p:cNvPr id="356" name="Line Shape" descr="Line Shape"/>
            <p:cNvPicPr>
              <a:picLocks/>
            </p:cNvPicPr>
            <p:nvPr/>
          </p:nvPicPr>
          <p:blipFill>
            <a:blip r:embed="rId54"/>
            <a:stretch>
              <a:fillRect/>
            </a:stretch>
          </p:blipFill>
          <p:spPr>
            <a:xfrm>
              <a:off x="-1405785" y="-2651529"/>
              <a:ext cx="1936161" cy="1383611"/>
            </a:xfrm>
            <a:prstGeom prst="rect">
              <a:avLst/>
            </a:prstGeom>
            <a:effectLst/>
          </p:spPr>
        </p:pic>
        <p:pic>
          <p:nvPicPr>
            <p:cNvPr id="358" name="Line Shape" descr="Line Shape"/>
            <p:cNvPicPr>
              <a:picLocks/>
            </p:cNvPicPr>
            <p:nvPr/>
          </p:nvPicPr>
          <p:blipFill>
            <a:blip r:embed="rId55"/>
            <a:stretch>
              <a:fillRect/>
            </a:stretch>
          </p:blipFill>
          <p:spPr>
            <a:xfrm>
              <a:off x="-2666839" y="-1042426"/>
              <a:ext cx="1242854" cy="2491450"/>
            </a:xfrm>
            <a:prstGeom prst="rect">
              <a:avLst/>
            </a:prstGeom>
            <a:effectLst/>
          </p:spPr>
        </p:pic>
        <p:pic>
          <p:nvPicPr>
            <p:cNvPr id="360" name="Line Line" descr="Line Line"/>
            <p:cNvPicPr>
              <a:picLocks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-1812557" y="-1167391"/>
              <a:ext cx="228601" cy="114301"/>
            </a:xfrm>
            <a:prstGeom prst="rect">
              <a:avLst/>
            </a:prstGeom>
            <a:effectLst/>
          </p:spPr>
        </p:pic>
        <p:pic>
          <p:nvPicPr>
            <p:cNvPr id="362" name="Line Shape" descr="Line Shape"/>
            <p:cNvPicPr>
              <a:picLocks/>
            </p:cNvPicPr>
            <p:nvPr/>
          </p:nvPicPr>
          <p:blipFill>
            <a:blip r:embed="rId56"/>
            <a:stretch>
              <a:fillRect/>
            </a:stretch>
          </p:blipFill>
          <p:spPr>
            <a:xfrm>
              <a:off x="-2795848" y="-1146329"/>
              <a:ext cx="1175803" cy="2532168"/>
            </a:xfrm>
            <a:prstGeom prst="rect">
              <a:avLst/>
            </a:prstGeom>
            <a:effectLst/>
          </p:spPr>
        </p:pic>
        <p:pic>
          <p:nvPicPr>
            <p:cNvPr id="364" name="Line Shape" descr="Line Shape"/>
            <p:cNvPicPr>
              <a:picLocks/>
            </p:cNvPicPr>
            <p:nvPr/>
          </p:nvPicPr>
          <p:blipFill>
            <a:blip r:embed="rId57"/>
            <a:stretch>
              <a:fillRect/>
            </a:stretch>
          </p:blipFill>
          <p:spPr>
            <a:xfrm>
              <a:off x="2644946" y="-887381"/>
              <a:ext cx="1559673" cy="261072"/>
            </a:xfrm>
            <a:prstGeom prst="rect">
              <a:avLst/>
            </a:prstGeom>
            <a:effectLst/>
          </p:spPr>
        </p:pic>
        <p:pic>
          <p:nvPicPr>
            <p:cNvPr id="366" name="Line Line" descr="Line Line"/>
            <p:cNvPicPr>
              <a:picLocks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4012520" y="-1054462"/>
              <a:ext cx="228601" cy="114301"/>
            </a:xfrm>
            <a:prstGeom prst="rect">
              <a:avLst/>
            </a:prstGeom>
            <a:effectLst/>
          </p:spPr>
        </p:pic>
        <p:pic>
          <p:nvPicPr>
            <p:cNvPr id="368" name="Line Shape" descr="Line Shape"/>
            <p:cNvPicPr>
              <a:picLocks/>
            </p:cNvPicPr>
            <p:nvPr/>
          </p:nvPicPr>
          <p:blipFill>
            <a:blip r:embed="rId58"/>
            <a:stretch>
              <a:fillRect/>
            </a:stretch>
          </p:blipFill>
          <p:spPr>
            <a:xfrm>
              <a:off x="2620168" y="-1074422"/>
              <a:ext cx="1592888" cy="278798"/>
            </a:xfrm>
            <a:prstGeom prst="rect">
              <a:avLst/>
            </a:prstGeom>
            <a:effectLst/>
          </p:spPr>
        </p:pic>
        <p:pic>
          <p:nvPicPr>
            <p:cNvPr id="370" name="Line Shape" descr="Line Shape"/>
            <p:cNvPicPr>
              <a:picLocks/>
            </p:cNvPicPr>
            <p:nvPr/>
          </p:nvPicPr>
          <p:blipFill>
            <a:blip r:embed="rId59"/>
            <a:stretch>
              <a:fillRect/>
            </a:stretch>
          </p:blipFill>
          <p:spPr>
            <a:xfrm>
              <a:off x="2075056" y="-1634599"/>
              <a:ext cx="1914822" cy="219530"/>
            </a:xfrm>
            <a:prstGeom prst="rect">
              <a:avLst/>
            </a:prstGeom>
            <a:effectLst/>
          </p:spPr>
        </p:pic>
        <p:pic>
          <p:nvPicPr>
            <p:cNvPr id="372" name="Line Shape" descr="Line Shape"/>
            <p:cNvPicPr>
              <a:picLocks/>
            </p:cNvPicPr>
            <p:nvPr/>
          </p:nvPicPr>
          <p:blipFill>
            <a:blip r:embed="rId60"/>
            <a:stretch>
              <a:fillRect/>
            </a:stretch>
          </p:blipFill>
          <p:spPr>
            <a:xfrm>
              <a:off x="1967686" y="-1762863"/>
              <a:ext cx="1939599" cy="161960"/>
            </a:xfrm>
            <a:prstGeom prst="rect">
              <a:avLst/>
            </a:prstGeom>
            <a:effectLst/>
          </p:spPr>
        </p:pic>
        <p:pic>
          <p:nvPicPr>
            <p:cNvPr id="374" name="Line Shape" descr="Line Shape"/>
            <p:cNvPicPr>
              <a:picLocks/>
            </p:cNvPicPr>
            <p:nvPr/>
          </p:nvPicPr>
          <p:blipFill>
            <a:blip r:embed="rId61"/>
            <a:stretch>
              <a:fillRect/>
            </a:stretch>
          </p:blipFill>
          <p:spPr>
            <a:xfrm>
              <a:off x="2042019" y="-2581814"/>
              <a:ext cx="2335426" cy="150339"/>
            </a:xfrm>
            <a:prstGeom prst="rect">
              <a:avLst/>
            </a:prstGeom>
            <a:effectLst/>
          </p:spPr>
        </p:pic>
      </p:grpSp>
    </p:spTree>
    <p:extLst>
      <p:ext uri="{BB962C8B-B14F-4D97-AF65-F5344CB8AC3E}">
        <p14:creationId xmlns:p14="http://schemas.microsoft.com/office/powerpoint/2010/main" val="1370021957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8" name="world-map.gif" descr="world-map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499" y="-50531"/>
            <a:ext cx="11643002" cy="6937289"/>
          </a:xfrm>
          <a:prstGeom prst="rect">
            <a:avLst/>
          </a:prstGeom>
          <a:ln w="12700">
            <a:miter lim="400000"/>
          </a:ln>
          <a:effectLst>
            <a:outerShdw blurRad="63500" dist="98311" dir="5400000" rotWithShape="0">
              <a:srgbClr val="000000">
                <a:alpha val="69000"/>
              </a:srgbClr>
            </a:outerShdw>
          </a:effectLst>
        </p:spPr>
      </p:pic>
      <p:sp>
        <p:nvSpPr>
          <p:cNvPr id="399" name="Rectangle"/>
          <p:cNvSpPr/>
          <p:nvPr/>
        </p:nvSpPr>
        <p:spPr>
          <a:xfrm>
            <a:off x="423807" y="6328630"/>
            <a:ext cx="4419590" cy="590551"/>
          </a:xfrm>
          <a:prstGeom prst="rect">
            <a:avLst/>
          </a:prstGeom>
          <a:solidFill>
            <a:srgbClr val="FFFFFF">
              <a:alpha val="32454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00" name="GAPs/DQM"/>
          <p:cNvSpPr/>
          <p:nvPr/>
        </p:nvSpPr>
        <p:spPr>
          <a:xfrm>
            <a:off x="9857256" y="2268232"/>
            <a:ext cx="1339652" cy="953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689" y="0"/>
                </a:moveTo>
                <a:cubicBezTo>
                  <a:pt x="5406" y="0"/>
                  <a:pt x="5177" y="322"/>
                  <a:pt x="5177" y="719"/>
                </a:cubicBezTo>
                <a:lnTo>
                  <a:pt x="5177" y="10413"/>
                </a:lnTo>
                <a:lnTo>
                  <a:pt x="0" y="21600"/>
                </a:lnTo>
                <a:lnTo>
                  <a:pt x="6719" y="12810"/>
                </a:lnTo>
                <a:lnTo>
                  <a:pt x="21088" y="12810"/>
                </a:lnTo>
                <a:cubicBezTo>
                  <a:pt x="21371" y="12810"/>
                  <a:pt x="21600" y="12488"/>
                  <a:pt x="21600" y="12090"/>
                </a:cubicBezTo>
                <a:lnTo>
                  <a:pt x="21600" y="719"/>
                </a:lnTo>
                <a:cubicBezTo>
                  <a:pt x="21600" y="322"/>
                  <a:pt x="21371" y="0"/>
                  <a:pt x="21088" y="0"/>
                </a:cubicBezTo>
                <a:lnTo>
                  <a:pt x="5689" y="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  <a:effectLst>
            <a:outerShdw blurRad="63500" dist="98311" dir="5400000" rotWithShape="0">
              <a:srgbClr val="000000">
                <a:alpha val="69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/>
          <a:lstStyle>
            <a:lvl1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endParaRPr sz="1600" dirty="0"/>
          </a:p>
        </p:txBody>
      </p:sp>
      <p:sp>
        <p:nvSpPr>
          <p:cNvPr id="401" name="PCB &amp; FEB"/>
          <p:cNvSpPr/>
          <p:nvPr/>
        </p:nvSpPr>
        <p:spPr>
          <a:xfrm>
            <a:off x="4117432" y="2544752"/>
            <a:ext cx="1671241" cy="4603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4" y="0"/>
                </a:moveTo>
                <a:cubicBezTo>
                  <a:pt x="328" y="0"/>
                  <a:pt x="0" y="1191"/>
                  <a:pt x="0" y="2663"/>
                </a:cubicBezTo>
                <a:lnTo>
                  <a:pt x="0" y="18937"/>
                </a:lnTo>
                <a:cubicBezTo>
                  <a:pt x="0" y="20409"/>
                  <a:pt x="328" y="21600"/>
                  <a:pt x="734" y="21600"/>
                </a:cubicBezTo>
                <a:lnTo>
                  <a:pt x="15355" y="21600"/>
                </a:lnTo>
                <a:cubicBezTo>
                  <a:pt x="15760" y="21600"/>
                  <a:pt x="16088" y="20409"/>
                  <a:pt x="16088" y="18937"/>
                </a:cubicBezTo>
                <a:lnTo>
                  <a:pt x="16088" y="16954"/>
                </a:lnTo>
                <a:lnTo>
                  <a:pt x="21600" y="11629"/>
                </a:lnTo>
                <a:lnTo>
                  <a:pt x="16088" y="6294"/>
                </a:lnTo>
                <a:lnTo>
                  <a:pt x="16088" y="2663"/>
                </a:lnTo>
                <a:cubicBezTo>
                  <a:pt x="16088" y="1191"/>
                  <a:pt x="15760" y="0"/>
                  <a:pt x="15355" y="0"/>
                </a:cubicBezTo>
                <a:lnTo>
                  <a:pt x="734" y="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  <a:effectLst>
            <a:outerShdw blurRad="63500" dist="98311" dir="5400000" rotWithShape="0">
              <a:srgbClr val="000000">
                <a:alpha val="69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/>
          <a:lstStyle>
            <a:lvl1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endParaRPr sz="1600" dirty="0"/>
          </a:p>
        </p:txBody>
      </p:sp>
      <p:sp>
        <p:nvSpPr>
          <p:cNvPr id="402" name="HPL"/>
          <p:cNvSpPr/>
          <p:nvPr/>
        </p:nvSpPr>
        <p:spPr>
          <a:xfrm>
            <a:off x="4552376" y="2894757"/>
            <a:ext cx="1578174" cy="9231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11900" y="12163"/>
                </a:lnTo>
                <a:lnTo>
                  <a:pt x="634" y="12163"/>
                </a:lnTo>
                <a:cubicBezTo>
                  <a:pt x="285" y="12163"/>
                  <a:pt x="0" y="12610"/>
                  <a:pt x="0" y="13158"/>
                </a:cubicBezTo>
                <a:lnTo>
                  <a:pt x="0" y="20605"/>
                </a:lnTo>
                <a:cubicBezTo>
                  <a:pt x="0" y="21153"/>
                  <a:pt x="285" y="21600"/>
                  <a:pt x="634" y="21600"/>
                </a:cubicBezTo>
                <a:lnTo>
                  <a:pt x="13234" y="21600"/>
                </a:lnTo>
                <a:cubicBezTo>
                  <a:pt x="13583" y="21600"/>
                  <a:pt x="13868" y="21153"/>
                  <a:pt x="13868" y="20605"/>
                </a:cubicBezTo>
                <a:lnTo>
                  <a:pt x="13868" y="15255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  <a:effectLst>
            <a:outerShdw blurRad="63500" dist="98311" dir="5400000" rotWithShape="0">
              <a:srgbClr val="000000">
                <a:alpha val="69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/>
          <a:lstStyle>
            <a:lvl1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endParaRPr sz="1600" dirty="0"/>
          </a:p>
        </p:txBody>
      </p:sp>
      <p:sp>
        <p:nvSpPr>
          <p:cNvPr id="403" name="Assembly"/>
          <p:cNvSpPr/>
          <p:nvPr/>
        </p:nvSpPr>
        <p:spPr>
          <a:xfrm>
            <a:off x="4338186" y="905327"/>
            <a:ext cx="1741940" cy="16524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4" y="0"/>
                </a:moveTo>
                <a:cubicBezTo>
                  <a:pt x="285" y="0"/>
                  <a:pt x="0" y="222"/>
                  <a:pt x="0" y="494"/>
                </a:cubicBezTo>
                <a:lnTo>
                  <a:pt x="0" y="4196"/>
                </a:lnTo>
                <a:cubicBezTo>
                  <a:pt x="0" y="4469"/>
                  <a:pt x="285" y="4690"/>
                  <a:pt x="634" y="4690"/>
                </a:cubicBezTo>
                <a:lnTo>
                  <a:pt x="17880" y="4690"/>
                </a:lnTo>
                <a:lnTo>
                  <a:pt x="19144" y="21600"/>
                </a:lnTo>
                <a:lnTo>
                  <a:pt x="20409" y="4690"/>
                </a:lnTo>
                <a:lnTo>
                  <a:pt x="20970" y="4690"/>
                </a:lnTo>
                <a:cubicBezTo>
                  <a:pt x="21319" y="4690"/>
                  <a:pt x="21600" y="4469"/>
                  <a:pt x="21600" y="4196"/>
                </a:cubicBezTo>
                <a:lnTo>
                  <a:pt x="21600" y="494"/>
                </a:lnTo>
                <a:cubicBezTo>
                  <a:pt x="21600" y="222"/>
                  <a:pt x="21319" y="0"/>
                  <a:pt x="20970" y="0"/>
                </a:cubicBezTo>
                <a:lnTo>
                  <a:pt x="634" y="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  <a:effectLst>
            <a:outerShdw blurRad="63500" dist="98311" dir="5400000" rotWithShape="0">
              <a:srgbClr val="000000">
                <a:alpha val="69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/>
          <a:lstStyle>
            <a:lvl1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endParaRPr sz="1600" dirty="0"/>
          </a:p>
        </p:txBody>
      </p:sp>
      <p:sp>
        <p:nvSpPr>
          <p:cNvPr id="405" name="Backend"/>
          <p:cNvSpPr/>
          <p:nvPr/>
        </p:nvSpPr>
        <p:spPr>
          <a:xfrm>
            <a:off x="9104125" y="3018483"/>
            <a:ext cx="2757687" cy="4212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71" y="0"/>
                </a:moveTo>
                <a:cubicBezTo>
                  <a:pt x="13952" y="0"/>
                  <a:pt x="13857" y="628"/>
                  <a:pt x="13857" y="1404"/>
                </a:cubicBezTo>
                <a:lnTo>
                  <a:pt x="13857" y="14264"/>
                </a:lnTo>
                <a:lnTo>
                  <a:pt x="0" y="17072"/>
                </a:lnTo>
                <a:lnTo>
                  <a:pt x="13857" y="19881"/>
                </a:lnTo>
                <a:lnTo>
                  <a:pt x="13857" y="20196"/>
                </a:lnTo>
                <a:cubicBezTo>
                  <a:pt x="13857" y="20972"/>
                  <a:pt x="13952" y="21600"/>
                  <a:pt x="14071" y="21600"/>
                </a:cubicBezTo>
                <a:lnTo>
                  <a:pt x="21386" y="21600"/>
                </a:lnTo>
                <a:cubicBezTo>
                  <a:pt x="21504" y="21600"/>
                  <a:pt x="21600" y="20972"/>
                  <a:pt x="21600" y="20196"/>
                </a:cubicBezTo>
                <a:lnTo>
                  <a:pt x="21600" y="1404"/>
                </a:lnTo>
                <a:cubicBezTo>
                  <a:pt x="21600" y="628"/>
                  <a:pt x="21504" y="0"/>
                  <a:pt x="21386" y="0"/>
                </a:cubicBezTo>
                <a:lnTo>
                  <a:pt x="14071" y="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  <a:effectLst>
            <a:outerShdw blurRad="63500" dist="98311" dir="5400000" rotWithShape="0">
              <a:srgbClr val="000000">
                <a:alpha val="69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/>
          <a:lstStyle>
            <a:lvl1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endParaRPr sz="1600" dirty="0"/>
          </a:p>
        </p:txBody>
      </p:sp>
      <p:sp>
        <p:nvSpPr>
          <p:cNvPr id="406" name="Link board"/>
          <p:cNvSpPr/>
          <p:nvPr/>
        </p:nvSpPr>
        <p:spPr>
          <a:xfrm>
            <a:off x="7297506" y="3256261"/>
            <a:ext cx="1785144" cy="2401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5803" y="19510"/>
                </a:lnTo>
                <a:lnTo>
                  <a:pt x="5803" y="21273"/>
                </a:lnTo>
                <a:cubicBezTo>
                  <a:pt x="5803" y="21453"/>
                  <a:pt x="5999" y="21600"/>
                  <a:pt x="6240" y="21600"/>
                </a:cubicBezTo>
                <a:lnTo>
                  <a:pt x="21163" y="21600"/>
                </a:lnTo>
                <a:cubicBezTo>
                  <a:pt x="21405" y="21600"/>
                  <a:pt x="21600" y="21453"/>
                  <a:pt x="21600" y="21273"/>
                </a:cubicBezTo>
                <a:lnTo>
                  <a:pt x="21600" y="17917"/>
                </a:lnTo>
                <a:cubicBezTo>
                  <a:pt x="21600" y="17737"/>
                  <a:pt x="21405" y="17592"/>
                  <a:pt x="21163" y="17592"/>
                </a:cubicBezTo>
                <a:lnTo>
                  <a:pt x="7040" y="175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  <a:effectLst>
            <a:outerShdw blurRad="63500" dist="98311" dir="5400000" rotWithShape="0">
              <a:srgbClr val="000000">
                <a:alpha val="69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/>
          <a:lstStyle>
            <a:lvl1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endParaRPr sz="1600" dirty="0"/>
          </a:p>
        </p:txBody>
      </p:sp>
      <p:sp>
        <p:nvSpPr>
          <p:cNvPr id="407" name="Online software"/>
          <p:cNvSpPr/>
          <p:nvPr/>
        </p:nvSpPr>
        <p:spPr>
          <a:xfrm>
            <a:off x="4172912" y="4873067"/>
            <a:ext cx="1493442" cy="13882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5987" y="12785"/>
                </a:lnTo>
                <a:lnTo>
                  <a:pt x="21101" y="12785"/>
                </a:lnTo>
                <a:cubicBezTo>
                  <a:pt x="21376" y="12785"/>
                  <a:pt x="21600" y="13026"/>
                  <a:pt x="21600" y="13322"/>
                </a:cubicBezTo>
                <a:lnTo>
                  <a:pt x="21600" y="21066"/>
                </a:lnTo>
                <a:cubicBezTo>
                  <a:pt x="21600" y="21362"/>
                  <a:pt x="21376" y="21600"/>
                  <a:pt x="21101" y="21600"/>
                </a:cubicBezTo>
                <a:lnTo>
                  <a:pt x="5083" y="21600"/>
                </a:lnTo>
                <a:cubicBezTo>
                  <a:pt x="4808" y="21600"/>
                  <a:pt x="4586" y="21362"/>
                  <a:pt x="4586" y="21066"/>
                </a:cubicBezTo>
                <a:lnTo>
                  <a:pt x="4586" y="1527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  <a:effectLst>
            <a:outerShdw blurRad="63500" dist="98311" dir="5400000" rotWithShape="0">
              <a:srgbClr val="000000">
                <a:alpha val="69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/>
          <a:lstStyle>
            <a:lvl1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endParaRPr sz="1600" dirty="0"/>
          </a:p>
        </p:txBody>
      </p:sp>
      <p:sp>
        <p:nvSpPr>
          <p:cNvPr id="408" name="Human Power"/>
          <p:cNvSpPr/>
          <p:nvPr/>
        </p:nvSpPr>
        <p:spPr>
          <a:xfrm>
            <a:off x="6390017" y="3574586"/>
            <a:ext cx="1176338" cy="29144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170" y="0"/>
                </a:moveTo>
                <a:lnTo>
                  <a:pt x="6435" y="17401"/>
                </a:lnTo>
                <a:lnTo>
                  <a:pt x="20966" y="17401"/>
                </a:lnTo>
                <a:cubicBezTo>
                  <a:pt x="21315" y="17401"/>
                  <a:pt x="21600" y="17516"/>
                  <a:pt x="21600" y="17657"/>
                </a:cubicBezTo>
                <a:lnTo>
                  <a:pt x="21600" y="21346"/>
                </a:lnTo>
                <a:cubicBezTo>
                  <a:pt x="21600" y="21487"/>
                  <a:pt x="21315" y="21600"/>
                  <a:pt x="20966" y="21600"/>
                </a:cubicBezTo>
                <a:lnTo>
                  <a:pt x="630" y="21600"/>
                </a:lnTo>
                <a:cubicBezTo>
                  <a:pt x="281" y="21600"/>
                  <a:pt x="0" y="21487"/>
                  <a:pt x="0" y="21346"/>
                </a:cubicBezTo>
                <a:lnTo>
                  <a:pt x="0" y="17657"/>
                </a:lnTo>
                <a:cubicBezTo>
                  <a:pt x="0" y="17516"/>
                  <a:pt x="281" y="17401"/>
                  <a:pt x="630" y="17401"/>
                </a:cubicBezTo>
                <a:lnTo>
                  <a:pt x="3902" y="17401"/>
                </a:lnTo>
                <a:lnTo>
                  <a:pt x="5170" y="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  <a:effectLst>
            <a:outerShdw blurRad="63500" dist="98311" dir="5400000" rotWithShape="0">
              <a:srgbClr val="000000">
                <a:alpha val="69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/>
          <a:lstStyle>
            <a:lvl1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endParaRPr sz="1600" dirty="0"/>
          </a:p>
        </p:txBody>
      </p:sp>
      <p:sp>
        <p:nvSpPr>
          <p:cNvPr id="409" name="Human Power"/>
          <p:cNvSpPr/>
          <p:nvPr/>
        </p:nvSpPr>
        <p:spPr>
          <a:xfrm>
            <a:off x="1444448" y="4292505"/>
            <a:ext cx="1877220" cy="1158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17184" y="15830"/>
                </a:lnTo>
                <a:lnTo>
                  <a:pt x="17184" y="20956"/>
                </a:lnTo>
                <a:cubicBezTo>
                  <a:pt x="17184" y="21311"/>
                  <a:pt x="17006" y="21600"/>
                  <a:pt x="16787" y="21600"/>
                </a:cubicBezTo>
                <a:lnTo>
                  <a:pt x="397" y="21600"/>
                </a:lnTo>
                <a:cubicBezTo>
                  <a:pt x="178" y="21600"/>
                  <a:pt x="0" y="21311"/>
                  <a:pt x="0" y="20956"/>
                </a:cubicBezTo>
                <a:lnTo>
                  <a:pt x="0" y="14013"/>
                </a:lnTo>
                <a:cubicBezTo>
                  <a:pt x="0" y="13658"/>
                  <a:pt x="178" y="13369"/>
                  <a:pt x="397" y="13369"/>
                </a:cubicBezTo>
                <a:lnTo>
                  <a:pt x="16063" y="13369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  <a:effectLst>
            <a:outerShdw blurRad="63500" dist="98311" dir="5400000" rotWithShape="0">
              <a:srgbClr val="000000">
                <a:alpha val="69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/>
          <a:lstStyle>
            <a:lvl1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endParaRPr sz="1600" dirty="0"/>
          </a:p>
        </p:txBody>
      </p:sp>
      <p:sp>
        <p:nvSpPr>
          <p:cNvPr id="410" name="Trigger/DPG…"/>
          <p:cNvSpPr/>
          <p:nvPr/>
        </p:nvSpPr>
        <p:spPr>
          <a:xfrm>
            <a:off x="6520713" y="981527"/>
            <a:ext cx="1531472" cy="2025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27" y="0"/>
                </a:moveTo>
                <a:cubicBezTo>
                  <a:pt x="21388" y="0"/>
                  <a:pt x="21600" y="132"/>
                  <a:pt x="21600" y="293"/>
                </a:cubicBezTo>
                <a:lnTo>
                  <a:pt x="21600" y="7398"/>
                </a:lnTo>
                <a:cubicBezTo>
                  <a:pt x="21600" y="7559"/>
                  <a:pt x="21388" y="7689"/>
                  <a:pt x="21127" y="7689"/>
                </a:cubicBezTo>
                <a:lnTo>
                  <a:pt x="6833" y="7689"/>
                </a:lnTo>
                <a:lnTo>
                  <a:pt x="0" y="21600"/>
                </a:lnTo>
                <a:lnTo>
                  <a:pt x="5500" y="5933"/>
                </a:lnTo>
                <a:lnTo>
                  <a:pt x="5500" y="293"/>
                </a:lnTo>
                <a:cubicBezTo>
                  <a:pt x="5500" y="132"/>
                  <a:pt x="5709" y="0"/>
                  <a:pt x="5970" y="0"/>
                </a:cubicBezTo>
                <a:lnTo>
                  <a:pt x="21127" y="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  <a:effectLst>
            <a:outerShdw blurRad="63500" dist="98311" dir="5400000" rotWithShape="0">
              <a:srgbClr val="000000">
                <a:alpha val="69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/>
          <a:lstStyle/>
          <a:p>
            <a:pPr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sz="1600" dirty="0"/>
              <a:t>/</a:t>
            </a:r>
          </a:p>
          <a:p>
            <a:pPr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sz="1600" dirty="0"/>
              <a:t>TC</a:t>
            </a:r>
          </a:p>
        </p:txBody>
      </p:sp>
      <p:sp>
        <p:nvSpPr>
          <p:cNvPr id="411" name="usage"/>
          <p:cNvSpPr/>
          <p:nvPr/>
        </p:nvSpPr>
        <p:spPr>
          <a:xfrm>
            <a:off x="5980468" y="1851334"/>
            <a:ext cx="2010593" cy="904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299" y="0"/>
                </a:moveTo>
                <a:cubicBezTo>
                  <a:pt x="3842" y="0"/>
                  <a:pt x="3470" y="386"/>
                  <a:pt x="3470" y="860"/>
                </a:cubicBezTo>
                <a:lnTo>
                  <a:pt x="3470" y="2696"/>
                </a:lnTo>
                <a:lnTo>
                  <a:pt x="0" y="21600"/>
                </a:lnTo>
                <a:lnTo>
                  <a:pt x="5834" y="8729"/>
                </a:lnTo>
                <a:lnTo>
                  <a:pt x="20772" y="8729"/>
                </a:lnTo>
                <a:cubicBezTo>
                  <a:pt x="21228" y="8729"/>
                  <a:pt x="21600" y="8343"/>
                  <a:pt x="21600" y="7869"/>
                </a:cubicBezTo>
                <a:lnTo>
                  <a:pt x="21600" y="860"/>
                </a:lnTo>
                <a:cubicBezTo>
                  <a:pt x="21600" y="386"/>
                  <a:pt x="21228" y="0"/>
                  <a:pt x="20772" y="0"/>
                </a:cubicBezTo>
                <a:lnTo>
                  <a:pt x="4299" y="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  <a:effectLst>
            <a:outerShdw blurRad="63500" dist="98311" dir="5400000" rotWithShape="0">
              <a:srgbClr val="000000">
                <a:alpha val="69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/>
          <a:lstStyle>
            <a:lvl1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endParaRPr sz="1600" dirty="0"/>
          </a:p>
        </p:txBody>
      </p:sp>
      <p:sp>
        <p:nvSpPr>
          <p:cNvPr id="412" name="Cooling plates"/>
          <p:cNvSpPr/>
          <p:nvPr/>
        </p:nvSpPr>
        <p:spPr>
          <a:xfrm>
            <a:off x="7119576" y="370722"/>
            <a:ext cx="3102174" cy="25838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4" y="0"/>
                </a:moveTo>
                <a:cubicBezTo>
                  <a:pt x="14435" y="0"/>
                  <a:pt x="14323" y="135"/>
                  <a:pt x="14323" y="302"/>
                </a:cubicBezTo>
                <a:lnTo>
                  <a:pt x="14323" y="4373"/>
                </a:lnTo>
                <a:lnTo>
                  <a:pt x="0" y="21600"/>
                </a:lnTo>
                <a:lnTo>
                  <a:pt x="15058" y="5237"/>
                </a:lnTo>
                <a:lnTo>
                  <a:pt x="21349" y="5237"/>
                </a:lnTo>
                <a:cubicBezTo>
                  <a:pt x="21488" y="5237"/>
                  <a:pt x="21600" y="5102"/>
                  <a:pt x="21600" y="4935"/>
                </a:cubicBezTo>
                <a:lnTo>
                  <a:pt x="21600" y="302"/>
                </a:lnTo>
                <a:cubicBezTo>
                  <a:pt x="21600" y="135"/>
                  <a:pt x="21488" y="0"/>
                  <a:pt x="21349" y="0"/>
                </a:cubicBezTo>
                <a:lnTo>
                  <a:pt x="14574" y="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  <a:effectLst>
            <a:outerShdw blurRad="63500" dist="98311" dir="5400000" rotWithShape="0">
              <a:srgbClr val="000000">
                <a:alpha val="69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/>
          <a:lstStyle>
            <a:lvl1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endParaRPr sz="1600" dirty="0"/>
          </a:p>
        </p:txBody>
      </p:sp>
      <p:sp>
        <p:nvSpPr>
          <p:cNvPr id="413" name="The International RPC"/>
          <p:cNvSpPr txBox="1"/>
          <p:nvPr/>
        </p:nvSpPr>
        <p:spPr>
          <a:xfrm>
            <a:off x="371581" y="6316252"/>
            <a:ext cx="8325277" cy="5899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algn="l" defTabSz="457200">
              <a:defRPr sz="7000">
                <a:solidFill>
                  <a:srgbClr val="000090"/>
                </a:solidFill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rPr sz="3500" dirty="0"/>
              <a:t> International </a:t>
            </a:r>
            <a:r>
              <a:rPr lang="en-US" sz="3500" dirty="0"/>
              <a:t>CMS </a:t>
            </a:r>
            <a:r>
              <a:rPr sz="3500" dirty="0"/>
              <a:t>RPC 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05CF85CA-0F93-D298-B784-F7C62154BE35}"/>
              </a:ext>
            </a:extLst>
          </p:cNvPr>
          <p:cNvSpPr txBox="1"/>
          <p:nvPr/>
        </p:nvSpPr>
        <p:spPr>
          <a:xfrm>
            <a:off x="1698874" y="5019073"/>
            <a:ext cx="971293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it-IT" sz="1200" dirty="0">
                <a:solidFill>
                  <a:schemeClr val="bg1"/>
                </a:solidFill>
                <a:sym typeface="Helvetica Neue"/>
              </a:rPr>
              <a:t>RC, </a:t>
            </a:r>
            <a:r>
              <a:rPr lang="it-IT" sz="1200" dirty="0" err="1">
                <a:solidFill>
                  <a:schemeClr val="bg1"/>
                </a:solidFill>
                <a:sym typeface="Helvetica Neue"/>
              </a:rPr>
              <a:t>Operation</a:t>
            </a:r>
            <a:r>
              <a:rPr lang="it-IT" sz="1200" dirty="0">
                <a:solidFill>
                  <a:schemeClr val="bg1"/>
                </a:solidFill>
                <a:sym typeface="Helvetica Neue"/>
              </a:rPr>
              <a:t> </a:t>
            </a:r>
          </a:p>
          <a:p>
            <a:pPr algn="ctr" defTabSz="1219169" hangingPunct="0"/>
            <a:r>
              <a:rPr lang="it-IT" sz="1200" dirty="0">
                <a:solidFill>
                  <a:schemeClr val="bg1"/>
                </a:solidFill>
                <a:sym typeface="Helvetica Neue"/>
              </a:rPr>
              <a:t>&amp; </a:t>
            </a:r>
            <a:r>
              <a:rPr lang="it-IT" sz="900" dirty="0">
                <a:solidFill>
                  <a:schemeClr val="bg1"/>
                </a:solidFill>
              </a:rPr>
              <a:t>C</a:t>
            </a:r>
            <a:r>
              <a:rPr lang="it-IT" sz="1200" dirty="0">
                <a:solidFill>
                  <a:schemeClr val="bg1"/>
                </a:solidFill>
                <a:sym typeface="Helvetica Neue"/>
              </a:rPr>
              <a:t>onstruction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51B1025-5BC3-3547-6CC4-655C1D9399D8}"/>
              </a:ext>
            </a:extLst>
          </p:cNvPr>
          <p:cNvSpPr txBox="1"/>
          <p:nvPr/>
        </p:nvSpPr>
        <p:spPr>
          <a:xfrm>
            <a:off x="1201170" y="2620199"/>
            <a:ext cx="6900530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 defTabSz="1219169" hangingPunct="0"/>
            <a:r>
              <a:rPr lang="it-IT" sz="1200" dirty="0">
                <a:solidFill>
                  <a:schemeClr val="bg1"/>
                </a:solidFill>
                <a:sym typeface="Helvetica Neue"/>
              </a:rPr>
              <a:t>UC, PCB, FEB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A556A84-159A-5C9C-E4C8-CB66B83DF77A}"/>
              </a:ext>
            </a:extLst>
          </p:cNvPr>
          <p:cNvSpPr txBox="1"/>
          <p:nvPr/>
        </p:nvSpPr>
        <p:spPr>
          <a:xfrm>
            <a:off x="4286606" y="853691"/>
            <a:ext cx="1912616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 defTabSz="1219169" hangingPunct="0"/>
            <a:r>
              <a:rPr lang="it-IT" sz="1200" dirty="0">
                <a:solidFill>
                  <a:schemeClr val="bg1"/>
                </a:solidFill>
                <a:sym typeface="Helvetica Neue"/>
              </a:rPr>
              <a:t>Assembly site, </a:t>
            </a:r>
            <a:r>
              <a:rPr lang="it-IT" sz="1200" dirty="0" err="1">
                <a:solidFill>
                  <a:schemeClr val="bg1"/>
                </a:solidFill>
                <a:sym typeface="Helvetica Neue"/>
              </a:rPr>
              <a:t>Operation</a:t>
            </a:r>
            <a:r>
              <a:rPr lang="it-IT" sz="1200" dirty="0">
                <a:solidFill>
                  <a:schemeClr val="bg1"/>
                </a:solidFill>
                <a:sym typeface="Helvetica Neue"/>
              </a:rPr>
              <a:t> </a:t>
            </a:r>
          </a:p>
          <a:p>
            <a:pPr algn="ctr" defTabSz="1219169" hangingPunct="0"/>
            <a:r>
              <a:rPr lang="it-IT" sz="1200" dirty="0">
                <a:solidFill>
                  <a:schemeClr val="bg1"/>
                </a:solidFill>
                <a:sym typeface="Helvetica Neue"/>
              </a:rPr>
              <a:t>&amp; </a:t>
            </a:r>
            <a:r>
              <a:rPr lang="it-IT" sz="900" dirty="0">
                <a:solidFill>
                  <a:schemeClr val="bg1"/>
                </a:solidFill>
              </a:rPr>
              <a:t>C</a:t>
            </a:r>
            <a:r>
              <a:rPr lang="it-IT" sz="1200" dirty="0">
                <a:solidFill>
                  <a:schemeClr val="bg1"/>
                </a:solidFill>
                <a:sym typeface="Helvetica Neue"/>
              </a:rPr>
              <a:t>onstruction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CC0A91F-58E2-19B0-A07E-80F5602853FD}"/>
              </a:ext>
            </a:extLst>
          </p:cNvPr>
          <p:cNvSpPr txBox="1"/>
          <p:nvPr/>
        </p:nvSpPr>
        <p:spPr>
          <a:xfrm>
            <a:off x="5906145" y="1805562"/>
            <a:ext cx="2344686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 defTabSz="1219169" hangingPunct="0"/>
            <a:r>
              <a:rPr lang="it-IT" sz="1200" dirty="0">
                <a:solidFill>
                  <a:schemeClr val="bg1"/>
                </a:solidFill>
                <a:sym typeface="Helvetica Neue"/>
              </a:rPr>
              <a:t>Assembly site, </a:t>
            </a:r>
            <a:r>
              <a:rPr lang="it-IT" sz="1200" dirty="0" err="1">
                <a:solidFill>
                  <a:schemeClr val="bg1"/>
                </a:solidFill>
                <a:sym typeface="Helvetica Neue"/>
              </a:rPr>
              <a:t>Operation</a:t>
            </a:r>
            <a:r>
              <a:rPr lang="it-IT" sz="1200" dirty="0">
                <a:solidFill>
                  <a:schemeClr val="bg1"/>
                </a:solidFill>
                <a:sym typeface="Helvetica Neue"/>
              </a:rPr>
              <a:t> </a:t>
            </a:r>
          </a:p>
          <a:p>
            <a:pPr algn="ctr" defTabSz="1219169" hangingPunct="0"/>
            <a:r>
              <a:rPr lang="it-IT" sz="1200" dirty="0">
                <a:solidFill>
                  <a:schemeClr val="bg1"/>
                </a:solidFill>
                <a:sym typeface="Helvetica Neue"/>
              </a:rPr>
              <a:t>&amp; </a:t>
            </a:r>
            <a:r>
              <a:rPr lang="it-IT" sz="900" dirty="0">
                <a:solidFill>
                  <a:schemeClr val="bg1"/>
                </a:solidFill>
              </a:rPr>
              <a:t>C</a:t>
            </a:r>
            <a:r>
              <a:rPr lang="it-IT" sz="1200" dirty="0">
                <a:solidFill>
                  <a:schemeClr val="bg1"/>
                </a:solidFill>
                <a:sym typeface="Helvetica Neue"/>
              </a:rPr>
              <a:t>onstruction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4ABBD647-5F85-97DB-CF1D-979E1AD23FAB}"/>
              </a:ext>
            </a:extLst>
          </p:cNvPr>
          <p:cNvSpPr txBox="1"/>
          <p:nvPr/>
        </p:nvSpPr>
        <p:spPr>
          <a:xfrm>
            <a:off x="1594551" y="3385861"/>
            <a:ext cx="6900530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 defTabSz="1219169" hangingPunct="0"/>
            <a:r>
              <a:rPr lang="it-IT" sz="1200" dirty="0">
                <a:solidFill>
                  <a:schemeClr val="bg1"/>
                </a:solidFill>
                <a:sym typeface="Helvetica Neue"/>
              </a:rPr>
              <a:t>HPL, PM, </a:t>
            </a:r>
          </a:p>
          <a:p>
            <a:pPr algn="ctr" defTabSz="1219169" hangingPunct="0"/>
            <a:r>
              <a:rPr lang="it-IT" sz="1200" dirty="0">
                <a:solidFill>
                  <a:schemeClr val="bg1"/>
                </a:solidFill>
                <a:sym typeface="Helvetica Neue"/>
              </a:rPr>
              <a:t>RM, EC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2FEA9FEF-A676-E3E4-1B98-95BD19C7A696}"/>
              </a:ext>
            </a:extLst>
          </p:cNvPr>
          <p:cNvSpPr txBox="1"/>
          <p:nvPr/>
        </p:nvSpPr>
        <p:spPr>
          <a:xfrm>
            <a:off x="6562277" y="945105"/>
            <a:ext cx="1924853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 defTabSz="1219169" hangingPunct="0"/>
            <a:r>
              <a:rPr lang="it-IT" sz="1200" dirty="0">
                <a:solidFill>
                  <a:schemeClr val="bg1"/>
                </a:solidFill>
                <a:sym typeface="Helvetica Neue"/>
              </a:rPr>
              <a:t>TC, RC, DPGC</a:t>
            </a:r>
          </a:p>
          <a:p>
            <a:pPr algn="ctr" defTabSz="1219169" hangingPunct="0"/>
            <a:r>
              <a:rPr lang="it-IT" sz="1200" dirty="0" err="1">
                <a:solidFill>
                  <a:schemeClr val="bg1"/>
                </a:solidFill>
                <a:sym typeface="Helvetica Neue"/>
              </a:rPr>
              <a:t>Operation</a:t>
            </a:r>
            <a:r>
              <a:rPr lang="it-IT" sz="1200" dirty="0">
                <a:solidFill>
                  <a:schemeClr val="bg1"/>
                </a:solidFill>
                <a:sym typeface="Helvetica Neue"/>
              </a:rPr>
              <a:t> </a:t>
            </a:r>
          </a:p>
          <a:p>
            <a:pPr algn="ctr" defTabSz="1219169" hangingPunct="0"/>
            <a:r>
              <a:rPr lang="it-IT" sz="1200" dirty="0">
                <a:solidFill>
                  <a:schemeClr val="bg1"/>
                </a:solidFill>
                <a:sym typeface="Helvetica Neue"/>
              </a:rPr>
              <a:t>&amp; </a:t>
            </a:r>
            <a:r>
              <a:rPr lang="it-IT" sz="900" dirty="0">
                <a:solidFill>
                  <a:schemeClr val="bg1"/>
                </a:solidFill>
              </a:rPr>
              <a:t>C</a:t>
            </a:r>
            <a:r>
              <a:rPr lang="it-IT" sz="1200" dirty="0">
                <a:solidFill>
                  <a:schemeClr val="bg1"/>
                </a:solidFill>
                <a:sym typeface="Helvetica Neue"/>
              </a:rPr>
              <a:t>onstruction</a:t>
            </a:r>
          </a:p>
          <a:p>
            <a:pPr algn="ctr" defTabSz="1219169" hangingPunct="0"/>
            <a:endParaRPr lang="it-IT" sz="1200" dirty="0">
              <a:solidFill>
                <a:schemeClr val="bg1"/>
              </a:solidFill>
              <a:sym typeface="Helvetica Neue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2C5190A1-422C-E14B-32BE-1BEC5C4A053D}"/>
              </a:ext>
            </a:extLst>
          </p:cNvPr>
          <p:cNvSpPr txBox="1"/>
          <p:nvPr/>
        </p:nvSpPr>
        <p:spPr>
          <a:xfrm>
            <a:off x="8696858" y="453642"/>
            <a:ext cx="1924853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 defTabSz="1219169" hangingPunct="0"/>
            <a:r>
              <a:rPr lang="it-IT" sz="1200" dirty="0" err="1">
                <a:solidFill>
                  <a:schemeClr val="bg1"/>
                </a:solidFill>
                <a:sym typeface="Helvetica Neue"/>
              </a:rPr>
              <a:t>Cooling</a:t>
            </a:r>
            <a:r>
              <a:rPr lang="it-IT" sz="1200" dirty="0">
                <a:solidFill>
                  <a:schemeClr val="bg1"/>
                </a:solidFill>
                <a:sym typeface="Helvetica Neue"/>
              </a:rPr>
              <a:t>,</a:t>
            </a:r>
            <a:endParaRPr lang="it-IT" sz="900" dirty="0">
              <a:solidFill>
                <a:schemeClr val="bg1"/>
              </a:solidFill>
            </a:endParaRPr>
          </a:p>
          <a:p>
            <a:pPr algn="ctr" defTabSz="1219169" hangingPunct="0"/>
            <a:r>
              <a:rPr lang="it-IT" sz="1200" dirty="0">
                <a:solidFill>
                  <a:schemeClr val="bg1"/>
                </a:solidFill>
                <a:sym typeface="Helvetica Neue"/>
              </a:rPr>
              <a:t>Construction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F0925330-C058-96DE-8856-EC026EE4F978}"/>
              </a:ext>
            </a:extLst>
          </p:cNvPr>
          <p:cNvSpPr txBox="1"/>
          <p:nvPr/>
        </p:nvSpPr>
        <p:spPr>
          <a:xfrm>
            <a:off x="7021022" y="2428916"/>
            <a:ext cx="7373679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 defTabSz="1219169" hangingPunct="0"/>
            <a:r>
              <a:rPr lang="it-IT" sz="1200" dirty="0">
                <a:solidFill>
                  <a:schemeClr val="bg1"/>
                </a:solidFill>
                <a:sym typeface="Helvetica Neue"/>
              </a:rPr>
              <a:t>GAP, DPGC </a:t>
            </a:r>
          </a:p>
          <a:p>
            <a:pPr algn="ctr" defTabSz="1219169" hangingPunct="0"/>
            <a:r>
              <a:rPr lang="it-IT" sz="1200" dirty="0" err="1">
                <a:solidFill>
                  <a:schemeClr val="bg1"/>
                </a:solidFill>
                <a:sym typeface="Helvetica Neue"/>
              </a:rPr>
              <a:t>TrigC</a:t>
            </a:r>
            <a:endParaRPr lang="it-IT" sz="1200" dirty="0">
              <a:solidFill>
                <a:schemeClr val="bg1"/>
              </a:solidFill>
              <a:sym typeface="Helvetica Neue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E29B276F-58AA-1A9F-A34D-E0326F8F031E}"/>
              </a:ext>
            </a:extLst>
          </p:cNvPr>
          <p:cNvSpPr txBox="1"/>
          <p:nvPr/>
        </p:nvSpPr>
        <p:spPr>
          <a:xfrm>
            <a:off x="10527082" y="3015777"/>
            <a:ext cx="1630710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 defTabSz="1219169" hangingPunct="0"/>
            <a:r>
              <a:rPr lang="it-IT" sz="1200" dirty="0">
                <a:solidFill>
                  <a:schemeClr val="bg1"/>
                </a:solidFill>
                <a:sym typeface="Helvetica Neue"/>
              </a:rPr>
              <a:t>Back end</a:t>
            </a:r>
          </a:p>
          <a:p>
            <a:pPr algn="ctr" defTabSz="1219169" hangingPunct="0"/>
            <a:r>
              <a:rPr lang="it-IT" sz="1200" dirty="0" err="1">
                <a:solidFill>
                  <a:schemeClr val="bg1"/>
                </a:solidFill>
              </a:rPr>
              <a:t>TrigC</a:t>
            </a:r>
            <a:endParaRPr lang="it-IT" sz="1200" dirty="0">
              <a:solidFill>
                <a:schemeClr val="bg1"/>
              </a:solidFill>
              <a:sym typeface="Helvetica Neue"/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B57A9171-3C6E-D15F-B4AE-CF51D0E88D7C}"/>
              </a:ext>
            </a:extLst>
          </p:cNvPr>
          <p:cNvSpPr txBox="1"/>
          <p:nvPr/>
        </p:nvSpPr>
        <p:spPr>
          <a:xfrm>
            <a:off x="7512747" y="5287806"/>
            <a:ext cx="1869212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 defTabSz="1219169" hangingPunct="0"/>
            <a:r>
              <a:rPr lang="it-IT" sz="1200" dirty="0">
                <a:solidFill>
                  <a:schemeClr val="bg1"/>
                </a:solidFill>
                <a:sym typeface="Helvetica Neue"/>
              </a:rPr>
              <a:t>EC, Link System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ED16A7DD-0D04-4C8B-050E-9324329184E9}"/>
              </a:ext>
            </a:extLst>
          </p:cNvPr>
          <p:cNvSpPr txBox="1"/>
          <p:nvPr/>
        </p:nvSpPr>
        <p:spPr>
          <a:xfrm>
            <a:off x="6096000" y="5968661"/>
            <a:ext cx="1777928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 defTabSz="1219169" hangingPunct="0"/>
            <a:r>
              <a:rPr lang="it-IT" sz="1200" dirty="0" err="1">
                <a:solidFill>
                  <a:schemeClr val="bg1"/>
                </a:solidFill>
                <a:sym typeface="Helvetica Neue"/>
              </a:rPr>
              <a:t>Operation</a:t>
            </a:r>
            <a:r>
              <a:rPr lang="it-IT" sz="1200" dirty="0">
                <a:solidFill>
                  <a:schemeClr val="bg1"/>
                </a:solidFill>
                <a:sym typeface="Helvetica Neue"/>
              </a:rPr>
              <a:t> </a:t>
            </a:r>
          </a:p>
          <a:p>
            <a:pPr algn="ctr" defTabSz="1219169" hangingPunct="0"/>
            <a:r>
              <a:rPr lang="it-IT" sz="1200" dirty="0">
                <a:solidFill>
                  <a:schemeClr val="bg1"/>
                </a:solidFill>
                <a:sym typeface="Helvetica Neue"/>
              </a:rPr>
              <a:t>&amp; </a:t>
            </a:r>
            <a:r>
              <a:rPr lang="it-IT" sz="900" dirty="0">
                <a:solidFill>
                  <a:schemeClr val="bg1"/>
                </a:solidFill>
              </a:rPr>
              <a:t>C</a:t>
            </a:r>
            <a:r>
              <a:rPr lang="it-IT" sz="1200" dirty="0">
                <a:solidFill>
                  <a:schemeClr val="bg1"/>
                </a:solidFill>
                <a:sym typeface="Helvetica Neue"/>
              </a:rPr>
              <a:t>onstruction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CA41BD52-A07E-6FB1-050D-667549C42E4A}"/>
              </a:ext>
            </a:extLst>
          </p:cNvPr>
          <p:cNvSpPr txBox="1"/>
          <p:nvPr/>
        </p:nvSpPr>
        <p:spPr>
          <a:xfrm>
            <a:off x="3912817" y="5636982"/>
            <a:ext cx="2322874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 defTabSz="1219169" hangingPunct="0"/>
            <a:r>
              <a:rPr lang="it-IT" sz="1200" dirty="0">
                <a:solidFill>
                  <a:schemeClr val="bg1"/>
                </a:solidFill>
                <a:sym typeface="Helvetica Neue"/>
              </a:rPr>
              <a:t>PM, RM, DPGC,</a:t>
            </a:r>
          </a:p>
          <a:p>
            <a:pPr algn="ctr" defTabSz="1219169" hangingPunct="0"/>
            <a:r>
              <a:rPr lang="it-IT" sz="1200" dirty="0">
                <a:solidFill>
                  <a:schemeClr val="bg1"/>
                </a:solidFill>
                <a:sym typeface="Helvetica Neue"/>
              </a:rPr>
              <a:t>EC</a:t>
            </a:r>
            <a:r>
              <a:rPr lang="it-IT" sz="900" dirty="0">
                <a:solidFill>
                  <a:schemeClr val="bg1"/>
                </a:solidFill>
              </a:rPr>
              <a:t>, </a:t>
            </a:r>
            <a:r>
              <a:rPr lang="it-IT" sz="1200" dirty="0">
                <a:solidFill>
                  <a:schemeClr val="bg1"/>
                </a:solidFill>
              </a:rPr>
              <a:t>TC, </a:t>
            </a:r>
            <a:r>
              <a:rPr lang="it-IT" sz="1200" dirty="0" err="1">
                <a:solidFill>
                  <a:schemeClr val="bg1"/>
                </a:solidFill>
                <a:sym typeface="Helvetica Neue"/>
              </a:rPr>
              <a:t>Operation</a:t>
            </a:r>
            <a:r>
              <a:rPr lang="it-IT" sz="1200" dirty="0">
                <a:solidFill>
                  <a:schemeClr val="bg1"/>
                </a:solidFill>
                <a:sym typeface="Helvetica Neue"/>
              </a:rPr>
              <a:t> </a:t>
            </a:r>
          </a:p>
          <a:p>
            <a:pPr algn="ctr" defTabSz="1219169" hangingPunct="0"/>
            <a:r>
              <a:rPr lang="it-IT" sz="1200" dirty="0">
                <a:solidFill>
                  <a:schemeClr val="bg1"/>
                </a:solidFill>
                <a:sym typeface="Helvetica Neue"/>
              </a:rPr>
              <a:t>&amp; </a:t>
            </a:r>
            <a:r>
              <a:rPr lang="it-IT" sz="900" dirty="0">
                <a:solidFill>
                  <a:schemeClr val="bg1"/>
                </a:solidFill>
              </a:rPr>
              <a:t>C</a:t>
            </a:r>
            <a:r>
              <a:rPr lang="it-IT" sz="1200" dirty="0">
                <a:solidFill>
                  <a:schemeClr val="bg1"/>
                </a:solidFill>
                <a:sym typeface="Helvetica Neue"/>
              </a:rPr>
              <a:t>onstruction</a:t>
            </a:r>
          </a:p>
        </p:txBody>
      </p:sp>
      <p:sp>
        <p:nvSpPr>
          <p:cNvPr id="3" name="PCB &amp; FEB">
            <a:extLst>
              <a:ext uri="{FF2B5EF4-FFF2-40B4-BE49-F238E27FC236}">
                <a16:creationId xmlns:a16="http://schemas.microsoft.com/office/drawing/2014/main" id="{BCEC32E6-C6D8-31C7-C5E5-6AA989F3E272}"/>
              </a:ext>
            </a:extLst>
          </p:cNvPr>
          <p:cNvSpPr/>
          <p:nvPr/>
        </p:nvSpPr>
        <p:spPr>
          <a:xfrm>
            <a:off x="682700" y="3378611"/>
            <a:ext cx="1671241" cy="6359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4" y="0"/>
                </a:moveTo>
                <a:cubicBezTo>
                  <a:pt x="328" y="0"/>
                  <a:pt x="0" y="1191"/>
                  <a:pt x="0" y="2663"/>
                </a:cubicBezTo>
                <a:lnTo>
                  <a:pt x="0" y="18937"/>
                </a:lnTo>
                <a:cubicBezTo>
                  <a:pt x="0" y="20409"/>
                  <a:pt x="328" y="21600"/>
                  <a:pt x="734" y="21600"/>
                </a:cubicBezTo>
                <a:lnTo>
                  <a:pt x="15355" y="21600"/>
                </a:lnTo>
                <a:cubicBezTo>
                  <a:pt x="15760" y="21600"/>
                  <a:pt x="16088" y="20409"/>
                  <a:pt x="16088" y="18937"/>
                </a:cubicBezTo>
                <a:lnTo>
                  <a:pt x="16088" y="16954"/>
                </a:lnTo>
                <a:lnTo>
                  <a:pt x="21600" y="11629"/>
                </a:lnTo>
                <a:lnTo>
                  <a:pt x="16088" y="6294"/>
                </a:lnTo>
                <a:lnTo>
                  <a:pt x="16088" y="2663"/>
                </a:lnTo>
                <a:cubicBezTo>
                  <a:pt x="16088" y="1191"/>
                  <a:pt x="15760" y="0"/>
                  <a:pt x="15355" y="0"/>
                </a:cubicBezTo>
                <a:lnTo>
                  <a:pt x="734" y="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  <a:effectLst>
            <a:outerShdw blurRad="63500" dist="98311" dir="5400000" rotWithShape="0">
              <a:srgbClr val="000000">
                <a:alpha val="69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/>
          <a:lstStyle>
            <a:lvl1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endParaRPr sz="16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B13C0E1-5B85-DA83-641E-99018A80651D}"/>
              </a:ext>
            </a:extLst>
          </p:cNvPr>
          <p:cNvSpPr txBox="1"/>
          <p:nvPr/>
        </p:nvSpPr>
        <p:spPr>
          <a:xfrm>
            <a:off x="245617" y="3378611"/>
            <a:ext cx="2149367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 defTabSz="1219169" hangingPunct="0"/>
            <a:r>
              <a:rPr lang="it-IT" sz="1200" dirty="0">
                <a:solidFill>
                  <a:schemeClr val="bg1"/>
                </a:solidFill>
                <a:sym typeface="Helvetica Neue"/>
              </a:rPr>
              <a:t>Assembly site, PM, </a:t>
            </a:r>
          </a:p>
          <a:p>
            <a:pPr algn="ctr" defTabSz="1219169" hangingPunct="0"/>
            <a:r>
              <a:rPr lang="it-IT" sz="1200" dirty="0">
                <a:solidFill>
                  <a:schemeClr val="bg1"/>
                </a:solidFill>
                <a:sym typeface="Helvetica Neue"/>
              </a:rPr>
              <a:t>UC, </a:t>
            </a:r>
            <a:r>
              <a:rPr lang="it-IT" sz="1200" dirty="0" err="1">
                <a:solidFill>
                  <a:schemeClr val="bg1"/>
                </a:solidFill>
                <a:sym typeface="Helvetica Neue"/>
              </a:rPr>
              <a:t>Operation</a:t>
            </a:r>
            <a:r>
              <a:rPr lang="it-IT" sz="1200" dirty="0">
                <a:solidFill>
                  <a:schemeClr val="bg1"/>
                </a:solidFill>
                <a:sym typeface="Helvetica Neue"/>
              </a:rPr>
              <a:t> </a:t>
            </a:r>
          </a:p>
          <a:p>
            <a:pPr algn="ctr" defTabSz="1219169" hangingPunct="0"/>
            <a:r>
              <a:rPr lang="it-IT" sz="1200" dirty="0">
                <a:solidFill>
                  <a:schemeClr val="bg1"/>
                </a:solidFill>
                <a:sym typeface="Helvetica Neue"/>
              </a:rPr>
              <a:t>&amp; </a:t>
            </a:r>
            <a:r>
              <a:rPr lang="it-IT" sz="900" dirty="0">
                <a:solidFill>
                  <a:schemeClr val="bg1"/>
                </a:solidFill>
              </a:rPr>
              <a:t>C</a:t>
            </a:r>
            <a:r>
              <a:rPr lang="it-IT" sz="1200" dirty="0">
                <a:solidFill>
                  <a:schemeClr val="bg1"/>
                </a:solidFill>
                <a:sym typeface="Helvetica Neue"/>
              </a:rPr>
              <a:t>onstruction</a:t>
            </a:r>
          </a:p>
        </p:txBody>
      </p:sp>
    </p:spTree>
    <p:extLst>
      <p:ext uri="{BB962C8B-B14F-4D97-AF65-F5344CB8AC3E}">
        <p14:creationId xmlns:p14="http://schemas.microsoft.com/office/powerpoint/2010/main" val="255093697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47;p16">
            <a:extLst>
              <a:ext uri="{FF2B5EF4-FFF2-40B4-BE49-F238E27FC236}">
                <a16:creationId xmlns:a16="http://schemas.microsoft.com/office/drawing/2014/main" id="{9FC34C30-C836-9B9F-152A-B61FFCBF41D5}"/>
              </a:ext>
            </a:extLst>
          </p:cNvPr>
          <p:cNvSpPr txBox="1"/>
          <p:nvPr/>
        </p:nvSpPr>
        <p:spPr>
          <a:xfrm>
            <a:off x="1664623" y="20875"/>
            <a:ext cx="9627154" cy="1640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800" tIns="54375" rIns="108800" bIns="54375" anchor="t" anchorCtr="0">
            <a:spAutoFit/>
          </a:bodyPr>
          <a:lstStyle/>
          <a:p>
            <a:pPr>
              <a:lnSpc>
                <a:spcPct val="112500"/>
              </a:lnSpc>
            </a:pP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The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Resistive-plate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Chambers in CMS</a:t>
            </a:r>
          </a:p>
          <a:p>
            <a:pPr>
              <a:lnSpc>
                <a:spcPct val="112500"/>
              </a:lnSpc>
            </a:pPr>
            <a:endParaRPr lang="pt-BR" sz="4400" dirty="0">
              <a:solidFill>
                <a:srgbClr val="FF0000"/>
              </a:solidFill>
              <a:latin typeface="+mj-lt"/>
              <a:ea typeface="+mj-ea"/>
              <a:cs typeface="+mj-cs"/>
              <a:sym typeface="Fira Sans Condensed SemiBold"/>
            </a:endParaRPr>
          </a:p>
        </p:txBody>
      </p:sp>
      <p:sp>
        <p:nvSpPr>
          <p:cNvPr id="14" name="Google Shape;148;p16">
            <a:extLst>
              <a:ext uri="{FF2B5EF4-FFF2-40B4-BE49-F238E27FC236}">
                <a16:creationId xmlns:a16="http://schemas.microsoft.com/office/drawing/2014/main" id="{2D40A366-FF21-321D-3168-87AE34FD82A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3359687" y="6820267"/>
            <a:ext cx="864000" cy="478500"/>
          </a:xfrm>
          <a:prstGeom prst="bracketPair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6</a:t>
            </a:fld>
            <a:endParaRPr/>
          </a:p>
        </p:txBody>
      </p:sp>
      <p:pic>
        <p:nvPicPr>
          <p:cNvPr id="2" name="Google Shape;325;p22">
            <a:extLst>
              <a:ext uri="{FF2B5EF4-FFF2-40B4-BE49-F238E27FC236}">
                <a16:creationId xmlns:a16="http://schemas.microsoft.com/office/drawing/2014/main" id="{FD038599-AD71-4377-3DA3-603357D398BD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3774" y="715172"/>
            <a:ext cx="4312135" cy="2443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326;p22">
            <a:extLst>
              <a:ext uri="{FF2B5EF4-FFF2-40B4-BE49-F238E27FC236}">
                <a16:creationId xmlns:a16="http://schemas.microsoft.com/office/drawing/2014/main" id="{60CAE584-C93D-360C-02D8-FAE687575441}"/>
              </a:ext>
            </a:extLst>
          </p:cNvPr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1680" y="3693751"/>
            <a:ext cx="3721377" cy="2164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327;p22">
            <a:extLst>
              <a:ext uri="{FF2B5EF4-FFF2-40B4-BE49-F238E27FC236}">
                <a16:creationId xmlns:a16="http://schemas.microsoft.com/office/drawing/2014/main" id="{659BD254-DDA8-8A81-70B6-5F9BBDC26ECC}"/>
              </a:ext>
            </a:extLst>
          </p:cNvPr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7325" y="793985"/>
            <a:ext cx="5063930" cy="261829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337;p22">
            <a:extLst>
              <a:ext uri="{FF2B5EF4-FFF2-40B4-BE49-F238E27FC236}">
                <a16:creationId xmlns:a16="http://schemas.microsoft.com/office/drawing/2014/main" id="{0B9B4DCE-6240-F4A8-C7F0-61B6E0449B9B}"/>
              </a:ext>
            </a:extLst>
          </p:cNvPr>
          <p:cNvSpPr txBox="1">
            <a:spLocks/>
          </p:cNvSpPr>
          <p:nvPr/>
        </p:nvSpPr>
        <p:spPr>
          <a:xfrm>
            <a:off x="11386825" y="6469123"/>
            <a:ext cx="715583" cy="396304"/>
          </a:xfrm>
          <a:prstGeom prst="bracketPair">
            <a:avLst/>
          </a:prstGeom>
        </p:spPr>
        <p:txBody>
          <a:bodyPr spcFirstLastPara="1" vert="horz" wrap="square" lIns="0" tIns="0" rIns="0" bIns="0" rtlCol="0" anchor="ctr" anchorCtr="0">
            <a:noAutofit/>
          </a:bodyPr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00000"/>
              </a:buClr>
              <a:buSzPts val="1200"/>
            </a:pPr>
            <a:fld id="{00000000-1234-1234-1234-123412341234}" type="slidenum">
              <a:rPr lang="pt-BR" smtClean="0"/>
              <a:pPr algn="ctr">
                <a:buClr>
                  <a:srgbClr val="000000"/>
                </a:buClr>
                <a:buSzPts val="1200"/>
              </a:pPr>
              <a:t>6</a:t>
            </a:fld>
            <a:endParaRPr lang="pt-BR"/>
          </a:p>
        </p:txBody>
      </p:sp>
      <p:sp>
        <p:nvSpPr>
          <p:cNvPr id="18" name="Google Shape;338;p22">
            <a:extLst>
              <a:ext uri="{FF2B5EF4-FFF2-40B4-BE49-F238E27FC236}">
                <a16:creationId xmlns:a16="http://schemas.microsoft.com/office/drawing/2014/main" id="{1BCFA291-2E46-5CFA-A8F3-2AAF97D276B4}"/>
              </a:ext>
            </a:extLst>
          </p:cNvPr>
          <p:cNvSpPr txBox="1"/>
          <p:nvPr/>
        </p:nvSpPr>
        <p:spPr>
          <a:xfrm>
            <a:off x="1307325" y="3428834"/>
            <a:ext cx="1618758" cy="344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r>
              <a:rPr lang="pt-BR" sz="1242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Abbrescia et al, 2018</a:t>
            </a:r>
            <a:endParaRPr sz="1242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" name="Google Shape;339;p22">
            <a:extLst>
              <a:ext uri="{FF2B5EF4-FFF2-40B4-BE49-F238E27FC236}">
                <a16:creationId xmlns:a16="http://schemas.microsoft.com/office/drawing/2014/main" id="{645401B9-23FC-0DB0-3740-997038522E84}"/>
              </a:ext>
            </a:extLst>
          </p:cNvPr>
          <p:cNvSpPr txBox="1"/>
          <p:nvPr/>
        </p:nvSpPr>
        <p:spPr>
          <a:xfrm>
            <a:off x="6224538" y="2973300"/>
            <a:ext cx="4921371" cy="1200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>
              <a:lnSpc>
                <a:spcPct val="115000"/>
              </a:lnSpc>
              <a:spcBef>
                <a:spcPts val="994"/>
              </a:spcBef>
              <a:spcAft>
                <a:spcPts val="994"/>
              </a:spcAft>
            </a:pPr>
            <a:r>
              <a:rPr lang="pt-BR" sz="149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Park, </a:t>
            </a:r>
            <a:r>
              <a:rPr lang="pt-BR" sz="149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</a:t>
            </a:r>
            <a:r>
              <a:rPr lang="pt-BR" sz="149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et al (2012). CMS </a:t>
            </a:r>
            <a:r>
              <a:rPr lang="pt-BR" sz="149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endcap</a:t>
            </a:r>
            <a:r>
              <a:rPr lang="pt-BR" sz="149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RPC </a:t>
            </a:r>
            <a:r>
              <a:rPr lang="pt-BR" sz="149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gas</a:t>
            </a:r>
            <a:r>
              <a:rPr lang="pt-BR" sz="149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gap </a:t>
            </a:r>
            <a:r>
              <a:rPr lang="pt-BR" sz="149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production</a:t>
            </a:r>
            <a:r>
              <a:rPr lang="pt-BR" sz="149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for upgrade. </a:t>
            </a:r>
            <a:r>
              <a:rPr lang="pt-BR" sz="149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Journal</a:t>
            </a:r>
            <a:r>
              <a:rPr lang="pt-BR" sz="149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pt-BR" sz="149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of</a:t>
            </a:r>
            <a:r>
              <a:rPr lang="pt-BR" sz="149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Instrumentation. 7. P11013. 10.1088/1748-0221/7/11/P11013. </a:t>
            </a:r>
            <a:endParaRPr sz="149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" name="Google Shape;340;p22">
            <a:extLst>
              <a:ext uri="{FF2B5EF4-FFF2-40B4-BE49-F238E27FC236}">
                <a16:creationId xmlns:a16="http://schemas.microsoft.com/office/drawing/2014/main" id="{C24FB74C-285D-FCBE-044B-77784A7A8160}"/>
              </a:ext>
            </a:extLst>
          </p:cNvPr>
          <p:cNvSpPr txBox="1"/>
          <p:nvPr/>
        </p:nvSpPr>
        <p:spPr>
          <a:xfrm>
            <a:off x="984299" y="6367155"/>
            <a:ext cx="10951399" cy="458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1988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Gas mixture used  in CMS/RPC: 95.2 % C</a:t>
            </a:r>
            <a:r>
              <a:rPr lang="pt-BR" sz="1988" baseline="-25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2</a:t>
            </a:r>
            <a:r>
              <a:rPr lang="pt-BR" sz="1988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</a:t>
            </a:r>
            <a:r>
              <a:rPr lang="pt-BR" sz="1988" baseline="-25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2</a:t>
            </a:r>
            <a:r>
              <a:rPr lang="pt-BR" sz="1988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F</a:t>
            </a:r>
            <a:r>
              <a:rPr lang="pt-BR" sz="1988" baseline="-25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4</a:t>
            </a:r>
            <a:r>
              <a:rPr lang="pt-BR" sz="1988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+ 4.5 % i-C</a:t>
            </a:r>
            <a:r>
              <a:rPr lang="pt-BR" sz="1988" baseline="-25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4</a:t>
            </a:r>
            <a:r>
              <a:rPr lang="pt-BR" sz="1988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</a:t>
            </a:r>
            <a:r>
              <a:rPr lang="pt-BR" sz="1988" baseline="-25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10</a:t>
            </a:r>
            <a:r>
              <a:rPr lang="pt-BR" sz="1988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+ 0.3 % SF</a:t>
            </a:r>
            <a:r>
              <a:rPr lang="pt-BR" sz="1988" baseline="-25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6</a:t>
            </a:r>
            <a:endParaRPr sz="1988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4" name="Google Shape;341;p22">
            <a:extLst>
              <a:ext uri="{FF2B5EF4-FFF2-40B4-BE49-F238E27FC236}">
                <a16:creationId xmlns:a16="http://schemas.microsoft.com/office/drawing/2014/main" id="{0EAE697D-33FE-95A2-09E6-C23E5BFBF833}"/>
              </a:ext>
            </a:extLst>
          </p:cNvPr>
          <p:cNvSpPr txBox="1"/>
          <p:nvPr/>
        </p:nvSpPr>
        <p:spPr>
          <a:xfrm>
            <a:off x="984299" y="5959174"/>
            <a:ext cx="4921371" cy="4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r>
              <a:rPr lang="pt-BR" sz="994">
                <a:solidFill>
                  <a:schemeClr val="dk2"/>
                </a:solidFill>
              </a:rPr>
              <a:t>Guiducci, Luigi &amp; Montanari, Alessandro &amp; Odorici, Fabrizio &amp; Rossi, Antonio. (2006). Design and Test of the Off-Detector Electronics for the CMS Barrel Muon Trigger</a:t>
            </a:r>
            <a:endParaRPr sz="994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5" name="Google Shape;342;p22">
            <a:extLst>
              <a:ext uri="{FF2B5EF4-FFF2-40B4-BE49-F238E27FC236}">
                <a16:creationId xmlns:a16="http://schemas.microsoft.com/office/drawing/2014/main" id="{01943CF4-6C41-35C7-F94D-203AD767D505}"/>
              </a:ext>
            </a:extLst>
          </p:cNvPr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46016" y="3737216"/>
            <a:ext cx="6064738" cy="2272356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343;p22">
            <a:extLst>
              <a:ext uri="{FF2B5EF4-FFF2-40B4-BE49-F238E27FC236}">
                <a16:creationId xmlns:a16="http://schemas.microsoft.com/office/drawing/2014/main" id="{C378CFA4-1DFB-30EA-D2A3-653A7AF04C5C}"/>
              </a:ext>
            </a:extLst>
          </p:cNvPr>
          <p:cNvSpPr txBox="1"/>
          <p:nvPr/>
        </p:nvSpPr>
        <p:spPr>
          <a:xfrm>
            <a:off x="6035949" y="6003794"/>
            <a:ext cx="5803426" cy="407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r>
              <a:rPr lang="pt-BR" sz="1656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RPC barrel and end cap efficiency during Run II (2015-2018)</a:t>
            </a:r>
            <a:endParaRPr sz="1656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1489225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47;p16">
            <a:extLst>
              <a:ext uri="{FF2B5EF4-FFF2-40B4-BE49-F238E27FC236}">
                <a16:creationId xmlns:a16="http://schemas.microsoft.com/office/drawing/2014/main" id="{9FC34C30-C836-9B9F-152A-B61FFCBF41D5}"/>
              </a:ext>
            </a:extLst>
          </p:cNvPr>
          <p:cNvSpPr txBox="1"/>
          <p:nvPr/>
        </p:nvSpPr>
        <p:spPr>
          <a:xfrm>
            <a:off x="1664623" y="20875"/>
            <a:ext cx="9627154" cy="1640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800" tIns="54375" rIns="108800" bIns="54375" anchor="t" anchorCtr="0">
            <a:spAutoFit/>
          </a:bodyPr>
          <a:lstStyle/>
          <a:p>
            <a:pPr>
              <a:lnSpc>
                <a:spcPct val="112500"/>
              </a:lnSpc>
            </a:pP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The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Resistive-plate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Chambers in CMS</a:t>
            </a:r>
          </a:p>
          <a:p>
            <a:pPr>
              <a:lnSpc>
                <a:spcPct val="112500"/>
              </a:lnSpc>
            </a:pPr>
            <a:endParaRPr lang="pt-BR" sz="4400" dirty="0">
              <a:solidFill>
                <a:srgbClr val="FF0000"/>
              </a:solidFill>
              <a:latin typeface="+mj-lt"/>
              <a:ea typeface="+mj-ea"/>
              <a:cs typeface="+mj-cs"/>
              <a:sym typeface="Fira Sans Condensed SemiBold"/>
            </a:endParaRPr>
          </a:p>
        </p:txBody>
      </p:sp>
      <p:sp>
        <p:nvSpPr>
          <p:cNvPr id="14" name="Google Shape;148;p16">
            <a:extLst>
              <a:ext uri="{FF2B5EF4-FFF2-40B4-BE49-F238E27FC236}">
                <a16:creationId xmlns:a16="http://schemas.microsoft.com/office/drawing/2014/main" id="{2D40A366-FF21-321D-3168-87AE34FD82A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3359687" y="6820267"/>
            <a:ext cx="864000" cy="478500"/>
          </a:xfrm>
          <a:prstGeom prst="bracketPair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7</a:t>
            </a:fld>
            <a:endParaRPr/>
          </a:p>
        </p:txBody>
      </p:sp>
      <p:sp>
        <p:nvSpPr>
          <p:cNvPr id="3" name="Google Shape;305;p21">
            <a:extLst>
              <a:ext uri="{FF2B5EF4-FFF2-40B4-BE49-F238E27FC236}">
                <a16:creationId xmlns:a16="http://schemas.microsoft.com/office/drawing/2014/main" id="{654738C1-1522-CEF4-07EF-765DD8E29E2A}"/>
              </a:ext>
            </a:extLst>
          </p:cNvPr>
          <p:cNvSpPr txBox="1">
            <a:spLocks/>
          </p:cNvSpPr>
          <p:nvPr/>
        </p:nvSpPr>
        <p:spPr>
          <a:xfrm>
            <a:off x="11206769" y="6461358"/>
            <a:ext cx="715583" cy="396304"/>
          </a:xfrm>
          <a:prstGeom prst="bracketPair">
            <a:avLst/>
          </a:prstGeom>
        </p:spPr>
        <p:txBody>
          <a:bodyPr spcFirstLastPara="1" vert="horz" wrap="square" lIns="0" tIns="0" rIns="0" bIns="0" rtlCol="0" anchor="ctr" anchorCtr="0">
            <a:noAutofit/>
          </a:bodyPr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00000"/>
              </a:buClr>
              <a:buSzPts val="1200"/>
            </a:pPr>
            <a:fld id="{00000000-1234-1234-1234-123412341234}" type="slidenum">
              <a:rPr lang="pt-BR" smtClean="0"/>
              <a:pPr algn="ctr">
                <a:buClr>
                  <a:srgbClr val="000000"/>
                </a:buClr>
                <a:buSzPts val="1200"/>
              </a:pPr>
              <a:t>7</a:t>
            </a:fld>
            <a:endParaRPr lang="pt-BR"/>
          </a:p>
        </p:txBody>
      </p:sp>
      <p:pic>
        <p:nvPicPr>
          <p:cNvPr id="2" name="Google Shape;325;p22">
            <a:extLst>
              <a:ext uri="{FF2B5EF4-FFF2-40B4-BE49-F238E27FC236}">
                <a16:creationId xmlns:a16="http://schemas.microsoft.com/office/drawing/2014/main" id="{FD038599-AD71-4377-3DA3-603357D398BD}"/>
              </a:ext>
            </a:extLst>
          </p:cNvPr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3774" y="715172"/>
            <a:ext cx="4312135" cy="2443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326;p22">
            <a:extLst>
              <a:ext uri="{FF2B5EF4-FFF2-40B4-BE49-F238E27FC236}">
                <a16:creationId xmlns:a16="http://schemas.microsoft.com/office/drawing/2014/main" id="{60CAE584-C93D-360C-02D8-FAE687575441}"/>
              </a:ext>
            </a:extLst>
          </p:cNvPr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1680" y="3693751"/>
            <a:ext cx="3721377" cy="2164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327;p22">
            <a:extLst>
              <a:ext uri="{FF2B5EF4-FFF2-40B4-BE49-F238E27FC236}">
                <a16:creationId xmlns:a16="http://schemas.microsoft.com/office/drawing/2014/main" id="{659BD254-DDA8-8A81-70B6-5F9BBDC26ECC}"/>
              </a:ext>
            </a:extLst>
          </p:cNvPr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7325" y="793985"/>
            <a:ext cx="5063930" cy="2618295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338;p22">
            <a:extLst>
              <a:ext uri="{FF2B5EF4-FFF2-40B4-BE49-F238E27FC236}">
                <a16:creationId xmlns:a16="http://schemas.microsoft.com/office/drawing/2014/main" id="{1BCFA291-2E46-5CFA-A8F3-2AAF97D276B4}"/>
              </a:ext>
            </a:extLst>
          </p:cNvPr>
          <p:cNvSpPr txBox="1"/>
          <p:nvPr/>
        </p:nvSpPr>
        <p:spPr>
          <a:xfrm>
            <a:off x="1307325" y="3428834"/>
            <a:ext cx="1618758" cy="344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r>
              <a:rPr lang="pt-BR" sz="1242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Abbrescia et al, 2018</a:t>
            </a:r>
            <a:endParaRPr sz="1242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" name="Google Shape;339;p22">
            <a:extLst>
              <a:ext uri="{FF2B5EF4-FFF2-40B4-BE49-F238E27FC236}">
                <a16:creationId xmlns:a16="http://schemas.microsoft.com/office/drawing/2014/main" id="{645401B9-23FC-0DB0-3740-997038522E84}"/>
              </a:ext>
            </a:extLst>
          </p:cNvPr>
          <p:cNvSpPr txBox="1"/>
          <p:nvPr/>
        </p:nvSpPr>
        <p:spPr>
          <a:xfrm>
            <a:off x="6224538" y="2973300"/>
            <a:ext cx="4921371" cy="1200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>
              <a:lnSpc>
                <a:spcPct val="115000"/>
              </a:lnSpc>
              <a:spcBef>
                <a:spcPts val="994"/>
              </a:spcBef>
              <a:spcAft>
                <a:spcPts val="994"/>
              </a:spcAft>
            </a:pPr>
            <a:r>
              <a:rPr lang="pt-BR" sz="149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Park, </a:t>
            </a:r>
            <a:r>
              <a:rPr lang="pt-BR" sz="149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</a:t>
            </a:r>
            <a:r>
              <a:rPr lang="pt-BR" sz="149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et al (2012). CMS </a:t>
            </a:r>
            <a:r>
              <a:rPr lang="pt-BR" sz="149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endcap</a:t>
            </a:r>
            <a:r>
              <a:rPr lang="pt-BR" sz="149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RPC </a:t>
            </a:r>
            <a:r>
              <a:rPr lang="pt-BR" sz="149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gas</a:t>
            </a:r>
            <a:r>
              <a:rPr lang="pt-BR" sz="149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gap </a:t>
            </a:r>
            <a:r>
              <a:rPr lang="pt-BR" sz="149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production</a:t>
            </a:r>
            <a:r>
              <a:rPr lang="pt-BR" sz="149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for upgrade. </a:t>
            </a:r>
            <a:r>
              <a:rPr lang="pt-BR" sz="149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Journal</a:t>
            </a:r>
            <a:r>
              <a:rPr lang="pt-BR" sz="149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pt-BR" sz="149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of</a:t>
            </a:r>
            <a:r>
              <a:rPr lang="pt-BR" sz="149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Instrumentation. 7. P11013. 10.1088/1748-0221/7/11/P11013. </a:t>
            </a:r>
            <a:endParaRPr sz="149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" name="Google Shape;340;p22">
            <a:extLst>
              <a:ext uri="{FF2B5EF4-FFF2-40B4-BE49-F238E27FC236}">
                <a16:creationId xmlns:a16="http://schemas.microsoft.com/office/drawing/2014/main" id="{C24FB74C-285D-FCBE-044B-77784A7A8160}"/>
              </a:ext>
            </a:extLst>
          </p:cNvPr>
          <p:cNvSpPr txBox="1"/>
          <p:nvPr/>
        </p:nvSpPr>
        <p:spPr>
          <a:xfrm>
            <a:off x="984299" y="6367155"/>
            <a:ext cx="10951399" cy="458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1988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Gas mixture used  in CMS/RPC: 95.2 % C</a:t>
            </a:r>
            <a:r>
              <a:rPr lang="pt-BR" sz="1988" baseline="-25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2</a:t>
            </a:r>
            <a:r>
              <a:rPr lang="pt-BR" sz="1988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</a:t>
            </a:r>
            <a:r>
              <a:rPr lang="pt-BR" sz="1988" baseline="-25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2</a:t>
            </a:r>
            <a:r>
              <a:rPr lang="pt-BR" sz="1988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F</a:t>
            </a:r>
            <a:r>
              <a:rPr lang="pt-BR" sz="1988" baseline="-25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4</a:t>
            </a:r>
            <a:r>
              <a:rPr lang="pt-BR" sz="1988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+ 4.5 % i-C</a:t>
            </a:r>
            <a:r>
              <a:rPr lang="pt-BR" sz="1988" baseline="-25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4</a:t>
            </a:r>
            <a:r>
              <a:rPr lang="pt-BR" sz="1988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</a:t>
            </a:r>
            <a:r>
              <a:rPr lang="pt-BR" sz="1988" baseline="-25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10</a:t>
            </a:r>
            <a:r>
              <a:rPr lang="pt-BR" sz="1988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+ 0.3 % SF</a:t>
            </a:r>
            <a:r>
              <a:rPr lang="pt-BR" sz="1988" baseline="-25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6</a:t>
            </a:r>
            <a:endParaRPr sz="1988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4" name="Google Shape;341;p22">
            <a:extLst>
              <a:ext uri="{FF2B5EF4-FFF2-40B4-BE49-F238E27FC236}">
                <a16:creationId xmlns:a16="http://schemas.microsoft.com/office/drawing/2014/main" id="{0EAE697D-33FE-95A2-09E6-C23E5BFBF833}"/>
              </a:ext>
            </a:extLst>
          </p:cNvPr>
          <p:cNvSpPr txBox="1"/>
          <p:nvPr/>
        </p:nvSpPr>
        <p:spPr>
          <a:xfrm>
            <a:off x="984299" y="5959174"/>
            <a:ext cx="4921371" cy="4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r>
              <a:rPr lang="pt-BR" sz="994">
                <a:solidFill>
                  <a:schemeClr val="dk2"/>
                </a:solidFill>
              </a:rPr>
              <a:t>Guiducci, Luigi &amp; Montanari, Alessandro &amp; Odorici, Fabrizio &amp; Rossi, Antonio. (2006). Design and Test of the Off-Detector Electronics for the CMS Barrel Muon Trigger</a:t>
            </a:r>
            <a:endParaRPr sz="994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5" name="Google Shape;342;p22">
            <a:extLst>
              <a:ext uri="{FF2B5EF4-FFF2-40B4-BE49-F238E27FC236}">
                <a16:creationId xmlns:a16="http://schemas.microsoft.com/office/drawing/2014/main" id="{01943CF4-6C41-35C7-F94D-203AD767D505}"/>
              </a:ext>
            </a:extLst>
          </p:cNvPr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46016" y="3737216"/>
            <a:ext cx="6064738" cy="2272356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343;p22">
            <a:extLst>
              <a:ext uri="{FF2B5EF4-FFF2-40B4-BE49-F238E27FC236}">
                <a16:creationId xmlns:a16="http://schemas.microsoft.com/office/drawing/2014/main" id="{C378CFA4-1DFB-30EA-D2A3-653A7AF04C5C}"/>
              </a:ext>
            </a:extLst>
          </p:cNvPr>
          <p:cNvSpPr txBox="1"/>
          <p:nvPr/>
        </p:nvSpPr>
        <p:spPr>
          <a:xfrm>
            <a:off x="6035949" y="6003794"/>
            <a:ext cx="5803426" cy="407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r>
              <a:rPr lang="pt-BR" sz="1656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RPC barrel and end cap efficiency during Run II (2015-2018)</a:t>
            </a:r>
            <a:endParaRPr sz="1656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" name="Google Shape;371;p23">
            <a:extLst>
              <a:ext uri="{FF2B5EF4-FFF2-40B4-BE49-F238E27FC236}">
                <a16:creationId xmlns:a16="http://schemas.microsoft.com/office/drawing/2014/main" id="{C5096C64-41AD-7519-A655-61BBD1BA2B00}"/>
              </a:ext>
            </a:extLst>
          </p:cNvPr>
          <p:cNvSpPr txBox="1"/>
          <p:nvPr/>
        </p:nvSpPr>
        <p:spPr>
          <a:xfrm rot="-1883">
            <a:off x="2992090" y="5343000"/>
            <a:ext cx="6972217" cy="1015632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Performance of eco-friendly alternative gas mixture in CMS iRPC detector in HL-LHC environment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Poster by</a:t>
            </a:r>
            <a:r>
              <a:rPr lang="pt-BR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Joao Pinheiro</a:t>
            </a:r>
            <a:endParaRPr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" name="Google Shape;371;p23">
            <a:extLst>
              <a:ext uri="{FF2B5EF4-FFF2-40B4-BE49-F238E27FC236}">
                <a16:creationId xmlns:a16="http://schemas.microsoft.com/office/drawing/2014/main" id="{F5704F84-CFD1-58F6-376F-36046FD996F3}"/>
              </a:ext>
            </a:extLst>
          </p:cNvPr>
          <p:cNvSpPr txBox="1"/>
          <p:nvPr/>
        </p:nvSpPr>
        <p:spPr>
          <a:xfrm rot="-1883">
            <a:off x="2717228" y="4128114"/>
            <a:ext cx="7521943" cy="1015632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Latest results of longevity studies on the present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CMS Resistivity Plate Chamber (RPC) system for the HL-LHC phase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Poster by</a:t>
            </a:r>
            <a:r>
              <a:rPr lang="pt-BR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Mapse</a:t>
            </a:r>
            <a:r>
              <a:rPr lang="pt-BR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Barroso Ferreira Filho</a:t>
            </a:r>
            <a:endParaRPr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" name="Google Shape;371;p23">
            <a:extLst>
              <a:ext uri="{FF2B5EF4-FFF2-40B4-BE49-F238E27FC236}">
                <a16:creationId xmlns:a16="http://schemas.microsoft.com/office/drawing/2014/main" id="{C0B3A265-65B9-1D3C-356A-3B2BB18ADF8A}"/>
              </a:ext>
            </a:extLst>
          </p:cNvPr>
          <p:cNvSpPr txBox="1"/>
          <p:nvPr/>
        </p:nvSpPr>
        <p:spPr>
          <a:xfrm rot="-1883">
            <a:off x="2080246" y="3163491"/>
            <a:ext cx="8577365" cy="738633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chemeClr val="dk2"/>
                </a:solidFill>
                <a:latin typeface="Lato"/>
                <a:ea typeface="Lato"/>
                <a:cs typeface="Lato"/>
              </a:rPr>
              <a:t>Operations and Performance </a:t>
            </a:r>
            <a:r>
              <a:rPr lang="it-IT" b="1" dirty="0" err="1">
                <a:solidFill>
                  <a:schemeClr val="dk2"/>
                </a:solidFill>
                <a:latin typeface="Lato"/>
                <a:ea typeface="Lato"/>
                <a:cs typeface="Lato"/>
              </a:rPr>
              <a:t>Summary</a:t>
            </a:r>
            <a:r>
              <a:rPr lang="it-IT" b="1" dirty="0">
                <a:solidFill>
                  <a:schemeClr val="dk2"/>
                </a:solidFill>
                <a:latin typeface="Lato"/>
                <a:ea typeface="Lato"/>
                <a:cs typeface="Lato"/>
              </a:rPr>
              <a:t> of CMS </a:t>
            </a:r>
            <a:r>
              <a:rPr lang="it-IT" b="1" dirty="0" err="1">
                <a:solidFill>
                  <a:schemeClr val="dk2"/>
                </a:solidFill>
                <a:latin typeface="Lato"/>
                <a:ea typeface="Lato"/>
                <a:cs typeface="Lato"/>
              </a:rPr>
              <a:t>Muon</a:t>
            </a:r>
            <a:r>
              <a:rPr lang="it-IT" b="1" dirty="0">
                <a:solidFill>
                  <a:schemeClr val="dk2"/>
                </a:solidFill>
                <a:latin typeface="Lato"/>
                <a:ea typeface="Lato"/>
                <a:cs typeface="Lato"/>
              </a:rPr>
              <a:t> System for LHC </a:t>
            </a:r>
            <a:r>
              <a:rPr lang="it-IT" b="1" dirty="0" err="1">
                <a:solidFill>
                  <a:schemeClr val="dk2"/>
                </a:solidFill>
                <a:latin typeface="Lato"/>
                <a:ea typeface="Lato"/>
                <a:cs typeface="Lato"/>
              </a:rPr>
              <a:t>Run</a:t>
            </a:r>
            <a:r>
              <a:rPr lang="it-IT" b="1" dirty="0">
                <a:solidFill>
                  <a:schemeClr val="dk2"/>
                </a:solidFill>
                <a:latin typeface="Lato"/>
                <a:ea typeface="Lato"/>
                <a:cs typeface="Lato"/>
              </a:rPr>
              <a:t> 3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Talk by</a:t>
            </a:r>
            <a:r>
              <a:rPr lang="pt-BR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Gabriella </a:t>
            </a:r>
            <a:r>
              <a:rPr lang="pt-BR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Pugliese</a:t>
            </a:r>
            <a:endParaRPr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3253774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47;p16">
            <a:extLst>
              <a:ext uri="{FF2B5EF4-FFF2-40B4-BE49-F238E27FC236}">
                <a16:creationId xmlns:a16="http://schemas.microsoft.com/office/drawing/2014/main" id="{9FC34C30-C836-9B9F-152A-B61FFCBF41D5}"/>
              </a:ext>
            </a:extLst>
          </p:cNvPr>
          <p:cNvSpPr txBox="1"/>
          <p:nvPr/>
        </p:nvSpPr>
        <p:spPr>
          <a:xfrm>
            <a:off x="2330402" y="-8113"/>
            <a:ext cx="7916699" cy="87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800" tIns="54375" rIns="108800" bIns="54375" anchor="t" anchorCtr="0">
            <a:spAutoFit/>
          </a:bodyPr>
          <a:lstStyle/>
          <a:p>
            <a:pPr>
              <a:lnSpc>
                <a:spcPct val="112500"/>
              </a:lnSpc>
            </a:pP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CMS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Muon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LHC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Phase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-II Upgrade</a:t>
            </a:r>
          </a:p>
        </p:txBody>
      </p:sp>
      <p:sp>
        <p:nvSpPr>
          <p:cNvPr id="14" name="Google Shape;148;p16">
            <a:extLst>
              <a:ext uri="{FF2B5EF4-FFF2-40B4-BE49-F238E27FC236}">
                <a16:creationId xmlns:a16="http://schemas.microsoft.com/office/drawing/2014/main" id="{2D40A366-FF21-321D-3168-87AE34FD82A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3359687" y="6820267"/>
            <a:ext cx="864000" cy="478500"/>
          </a:xfrm>
          <a:prstGeom prst="bracketPair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8</a:t>
            </a:fld>
            <a:endParaRPr/>
          </a:p>
        </p:txBody>
      </p:sp>
      <p:sp>
        <p:nvSpPr>
          <p:cNvPr id="3" name="Google Shape;305;p21">
            <a:extLst>
              <a:ext uri="{FF2B5EF4-FFF2-40B4-BE49-F238E27FC236}">
                <a16:creationId xmlns:a16="http://schemas.microsoft.com/office/drawing/2014/main" id="{654738C1-1522-CEF4-07EF-765DD8E29E2A}"/>
              </a:ext>
            </a:extLst>
          </p:cNvPr>
          <p:cNvSpPr txBox="1">
            <a:spLocks/>
          </p:cNvSpPr>
          <p:nvPr/>
        </p:nvSpPr>
        <p:spPr>
          <a:xfrm>
            <a:off x="11206769" y="6461358"/>
            <a:ext cx="715583" cy="396304"/>
          </a:xfrm>
          <a:prstGeom prst="bracketPair">
            <a:avLst/>
          </a:prstGeom>
        </p:spPr>
        <p:txBody>
          <a:bodyPr spcFirstLastPara="1" vert="horz" wrap="square" lIns="0" tIns="0" rIns="0" bIns="0" rtlCol="0" anchor="ctr" anchorCtr="0">
            <a:noAutofit/>
          </a:bodyPr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00000"/>
              </a:buClr>
              <a:buSzPts val="1200"/>
            </a:pPr>
            <a:fld id="{00000000-1234-1234-1234-123412341234}" type="slidenum">
              <a:rPr lang="pt-BR" smtClean="0"/>
              <a:pPr algn="ctr">
                <a:buClr>
                  <a:srgbClr val="000000"/>
                </a:buClr>
                <a:buSzPts val="1200"/>
              </a:pPr>
              <a:t>8</a:t>
            </a:fld>
            <a:endParaRPr lang="pt-BR"/>
          </a:p>
        </p:txBody>
      </p:sp>
      <p:grpSp>
        <p:nvGrpSpPr>
          <p:cNvPr id="4" name="Google Shape;306;p21">
            <a:extLst>
              <a:ext uri="{FF2B5EF4-FFF2-40B4-BE49-F238E27FC236}">
                <a16:creationId xmlns:a16="http://schemas.microsoft.com/office/drawing/2014/main" id="{53DB2C42-12B3-B710-E977-67BB7ACE300D}"/>
              </a:ext>
            </a:extLst>
          </p:cNvPr>
          <p:cNvGrpSpPr/>
          <p:nvPr/>
        </p:nvGrpSpPr>
        <p:grpSpPr>
          <a:xfrm>
            <a:off x="1000946" y="3951176"/>
            <a:ext cx="5167000" cy="3096054"/>
            <a:chOff x="972025" y="4900865"/>
            <a:chExt cx="6012600" cy="3715164"/>
          </a:xfrm>
        </p:grpSpPr>
        <p:pic>
          <p:nvPicPr>
            <p:cNvPr id="5" name="Google Shape;307;p21">
              <a:extLst>
                <a:ext uri="{FF2B5EF4-FFF2-40B4-BE49-F238E27FC236}">
                  <a16:creationId xmlns:a16="http://schemas.microsoft.com/office/drawing/2014/main" id="{66F7522A-5620-2BCF-A22A-DDACD28647C6}"/>
                </a:ext>
              </a:extLst>
            </p:cNvPr>
            <p:cNvPicPr preferRelativeResize="0"/>
            <p:nvPr/>
          </p:nvPicPr>
          <p:blipFill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2025" y="4900865"/>
              <a:ext cx="6012600" cy="33791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Google Shape;308;p21">
              <a:extLst>
                <a:ext uri="{FF2B5EF4-FFF2-40B4-BE49-F238E27FC236}">
                  <a16:creationId xmlns:a16="http://schemas.microsoft.com/office/drawing/2014/main" id="{BE28AE12-E678-269E-D8FD-6872626BF925}"/>
                </a:ext>
              </a:extLst>
            </p:cNvPr>
            <p:cNvSpPr txBox="1"/>
            <p:nvPr/>
          </p:nvSpPr>
          <p:spPr>
            <a:xfrm>
              <a:off x="5143543" y="7940025"/>
              <a:ext cx="1452900" cy="6760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5720" tIns="75720" rIns="75720" bIns="75720" anchor="t" anchorCtr="0">
              <a:spAutoFit/>
            </a:bodyPr>
            <a:lstStyle/>
            <a:p>
              <a:pPr>
                <a:lnSpc>
                  <a:spcPct val="115000"/>
                </a:lnSpc>
                <a:spcBef>
                  <a:spcPts val="994"/>
                </a:spcBef>
                <a:spcAft>
                  <a:spcPts val="994"/>
                </a:spcAft>
              </a:pPr>
              <a:r>
                <a:rPr lang="pt-BR" sz="870" u="sng">
                  <a:solidFill>
                    <a:schemeClr val="hlink"/>
                  </a:solidFill>
                  <a:highlight>
                    <a:srgbClr val="FFFFFF"/>
                  </a:highlight>
                  <a:latin typeface="Trebuchet MS"/>
                  <a:ea typeface="Trebuchet MS"/>
                  <a:cs typeface="Trebuchet MS"/>
                  <a:sym typeface="Trebuchet MS"/>
                  <a:hlinkClick r:id="rId4"/>
                </a:rPr>
                <a:t>CERN-LHCC-2015-010</a:t>
              </a:r>
              <a:endParaRPr sz="1242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pic>
        <p:nvPicPr>
          <p:cNvPr id="7" name="Google Shape;309;p21">
            <a:extLst>
              <a:ext uri="{FF2B5EF4-FFF2-40B4-BE49-F238E27FC236}">
                <a16:creationId xmlns:a16="http://schemas.microsoft.com/office/drawing/2014/main" id="{B096EAB1-C1DE-0A13-3016-6829886093B9}"/>
              </a:ext>
            </a:extLst>
          </p:cNvPr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806"/>
          <a:stretch/>
        </p:blipFill>
        <p:spPr>
          <a:xfrm>
            <a:off x="1388458" y="773321"/>
            <a:ext cx="4779485" cy="307238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310;p21">
            <a:extLst>
              <a:ext uri="{FF2B5EF4-FFF2-40B4-BE49-F238E27FC236}">
                <a16:creationId xmlns:a16="http://schemas.microsoft.com/office/drawing/2014/main" id="{6224C118-0264-2111-6EF6-FAD256767EF8}"/>
              </a:ext>
            </a:extLst>
          </p:cNvPr>
          <p:cNvSpPr txBox="1"/>
          <p:nvPr/>
        </p:nvSpPr>
        <p:spPr>
          <a:xfrm>
            <a:off x="5986110" y="566241"/>
            <a:ext cx="6248913" cy="6310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marL="378653" algn="just"/>
            <a:endParaRPr lang="en-GB" sz="1822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378653" indent="-305026" algn="just">
              <a:buClr>
                <a:schemeClr val="dk2"/>
              </a:buClr>
              <a:buSzPts val="2200"/>
              <a:buFont typeface="Lato"/>
              <a:buChar char="●"/>
            </a:pPr>
            <a:r>
              <a:rPr lang="en-GB" sz="1822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</a:t>
            </a:r>
            <a:r>
              <a:rPr lang="en-GB" sz="1822" dirty="0">
                <a:solidFill>
                  <a:schemeClr val="dk2"/>
                </a:solidFill>
                <a:latin typeface="Lato"/>
                <a:ea typeface="Lato"/>
                <a:cs typeface="Lato"/>
              </a:rPr>
              <a:t>o cope with the high particle rate and high pileup environment due to </a:t>
            </a:r>
            <a:r>
              <a:rPr lang="en-GB" sz="1822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increased luminosity </a:t>
            </a:r>
            <a:r>
              <a:rPr lang="en-GB" sz="1822" dirty="0">
                <a:solidFill>
                  <a:schemeClr val="dk2"/>
                </a:solidFill>
                <a:latin typeface="Lato"/>
                <a:ea typeface="Lato"/>
                <a:cs typeface="Lato"/>
              </a:rPr>
              <a:t>in HL-LHC, </a:t>
            </a:r>
            <a:r>
              <a:rPr lang="en-GB" sz="1822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the CMS forward region demands     	                                         →  </a:t>
            </a:r>
            <a:r>
              <a:rPr lang="en-GB" sz="1822" b="1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improved trigger and reconstruction performance !</a:t>
            </a:r>
          </a:p>
          <a:p>
            <a:pPr marL="73627" algn="just">
              <a:buClr>
                <a:schemeClr val="dk2"/>
              </a:buClr>
              <a:buSzPts val="2200"/>
            </a:pPr>
            <a:endParaRPr lang="en-GB" sz="900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378653" indent="-305026" algn="just">
              <a:buClr>
                <a:schemeClr val="dk2"/>
              </a:buClr>
              <a:buSzPts val="2200"/>
              <a:buFont typeface="Lato"/>
              <a:buChar char="●"/>
            </a:pPr>
            <a:r>
              <a:rPr lang="en-GB" sz="1822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Interesting </a:t>
            </a:r>
            <a:r>
              <a:rPr lang="en-GB" sz="1822" b="1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Physics</a:t>
            </a:r>
            <a:r>
              <a:rPr lang="en-GB" sz="1822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in the forward region (</a:t>
            </a:r>
            <a:r>
              <a:rPr lang="en-GB" sz="1822" dirty="0">
                <a:latin typeface="Lato"/>
                <a:ea typeface="Lato"/>
                <a:cs typeface="Lato"/>
                <a:sym typeface="Lato"/>
              </a:rPr>
              <a:t>CERN-LHCC-2017-012</a:t>
            </a:r>
            <a:r>
              <a:rPr lang="en-GB" sz="1822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):</a:t>
            </a:r>
            <a:endParaRPr lang="en-GB" sz="1822" dirty="0">
              <a:latin typeface="Lato"/>
              <a:ea typeface="Lato"/>
              <a:cs typeface="Lato"/>
              <a:sym typeface="Lato"/>
            </a:endParaRPr>
          </a:p>
          <a:p>
            <a:pPr marL="757306" lvl="1" indent="-305026" algn="just">
              <a:buClr>
                <a:schemeClr val="dk2"/>
              </a:buClr>
              <a:buSzPts val="2200"/>
              <a:buFont typeface="Lato"/>
              <a:buChar char="○"/>
            </a:pPr>
            <a:r>
              <a:rPr lang="en-GB" sz="1822" dirty="0">
                <a:latin typeface="Lato"/>
                <a:ea typeface="Lato"/>
                <a:cs typeface="Lato"/>
                <a:sym typeface="Lato"/>
              </a:rPr>
              <a:t>long-lived particles decaying leptonically;</a:t>
            </a:r>
          </a:p>
          <a:p>
            <a:pPr marL="757306" lvl="1" indent="-305026">
              <a:lnSpc>
                <a:spcPct val="115000"/>
              </a:lnSpc>
              <a:buClr>
                <a:schemeClr val="dk2"/>
              </a:buClr>
              <a:buSzPts val="2200"/>
              <a:buFont typeface="Lato"/>
              <a:buChar char="○"/>
            </a:pPr>
            <a:r>
              <a:rPr lang="en-GB" sz="1822" dirty="0">
                <a:latin typeface="Lato"/>
                <a:ea typeface="Lato"/>
                <a:cs typeface="Lato"/>
                <a:sym typeface="Lato"/>
              </a:rPr>
              <a:t>final states with low </a:t>
            </a:r>
            <a:r>
              <a:rPr lang="en-GB" sz="1822" i="1" dirty="0" err="1">
                <a:latin typeface="Lato"/>
                <a:ea typeface="Lato"/>
                <a:cs typeface="Lato"/>
                <a:sym typeface="Lato"/>
              </a:rPr>
              <a:t>p</a:t>
            </a:r>
            <a:r>
              <a:rPr lang="en-GB" sz="1822" dirty="0" err="1">
                <a:latin typeface="Lato"/>
                <a:ea typeface="Lato"/>
                <a:cs typeface="Lato"/>
                <a:sym typeface="Lato"/>
              </a:rPr>
              <a:t>T</a:t>
            </a:r>
            <a:r>
              <a:rPr lang="en-GB" sz="1822" dirty="0">
                <a:latin typeface="Lato"/>
                <a:ea typeface="Lato"/>
                <a:cs typeface="Lato"/>
                <a:sym typeface="Lato"/>
              </a:rPr>
              <a:t> muons;</a:t>
            </a:r>
          </a:p>
          <a:p>
            <a:pPr marL="757306" lvl="1" indent="-305026">
              <a:lnSpc>
                <a:spcPct val="115000"/>
              </a:lnSpc>
              <a:buClr>
                <a:schemeClr val="dk2"/>
              </a:buClr>
              <a:buSzPts val="2200"/>
              <a:buFont typeface="Lato"/>
              <a:buChar char="○"/>
            </a:pPr>
            <a:r>
              <a:rPr lang="en-GB" sz="1822" dirty="0">
                <a:latin typeface="Lato"/>
                <a:ea typeface="Lato"/>
                <a:cs typeface="Lato"/>
                <a:sym typeface="Lato"/>
              </a:rPr>
              <a:t>heavy slowly moving charged particles;</a:t>
            </a:r>
          </a:p>
          <a:p>
            <a:pPr marL="757306" lvl="1" indent="-305026">
              <a:lnSpc>
                <a:spcPct val="115000"/>
              </a:lnSpc>
              <a:buClr>
                <a:schemeClr val="dk2"/>
              </a:buClr>
              <a:buSzPts val="2200"/>
              <a:buFont typeface="Lato"/>
              <a:buChar char="○"/>
            </a:pPr>
            <a:r>
              <a:rPr lang="en-GB" sz="1822" dirty="0">
                <a:latin typeface="Lato"/>
                <a:ea typeface="Lato"/>
                <a:cs typeface="Lato"/>
                <a:sym typeface="Lato"/>
              </a:rPr>
              <a:t>highly boosted di-muons;</a:t>
            </a:r>
          </a:p>
          <a:p>
            <a:pPr marL="300106" indent="-305026">
              <a:lnSpc>
                <a:spcPct val="115000"/>
              </a:lnSpc>
              <a:buClr>
                <a:schemeClr val="dk2"/>
              </a:buClr>
              <a:buSzPts val="2200"/>
              <a:buFont typeface="Lato"/>
              <a:buChar char="○"/>
            </a:pPr>
            <a:endParaRPr lang="en-GB" sz="800" dirty="0">
              <a:latin typeface="Lato"/>
              <a:ea typeface="Lato"/>
              <a:cs typeface="Lato"/>
              <a:sym typeface="Lato"/>
            </a:endParaRPr>
          </a:p>
          <a:p>
            <a:pPr marL="378653" indent="-305026" algn="just">
              <a:buClr>
                <a:schemeClr val="dk2"/>
              </a:buClr>
              <a:buSzPts val="2200"/>
              <a:buFont typeface="Lato"/>
              <a:buChar char="●"/>
            </a:pPr>
            <a:r>
              <a:rPr lang="en-GB" sz="1822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Muon System Upgrade for HL-LHC (|</a:t>
            </a:r>
            <a:r>
              <a:rPr lang="en-GB" sz="1822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η</a:t>
            </a:r>
            <a:r>
              <a:rPr lang="en-GB" sz="1822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| &lt; 2.8):</a:t>
            </a:r>
          </a:p>
          <a:p>
            <a:pPr marL="757306" lvl="1" indent="-305026" algn="just">
              <a:buClr>
                <a:schemeClr val="dk2"/>
              </a:buClr>
              <a:buSzPts val="2200"/>
              <a:buFont typeface="Lato"/>
              <a:buChar char="○"/>
            </a:pPr>
            <a:r>
              <a:rPr lang="en-GB" sz="1822" dirty="0">
                <a:latin typeface="Lato"/>
                <a:ea typeface="Lato"/>
                <a:cs typeface="Lato"/>
                <a:sym typeface="Lato"/>
              </a:rPr>
              <a:t>Existing DTs, CSCs and RPCs:</a:t>
            </a:r>
          </a:p>
          <a:p>
            <a:pPr marL="378653" indent="378653" algn="just"/>
            <a:r>
              <a:rPr lang="en-GB" sz="1822" dirty="0">
                <a:latin typeface="Lato"/>
                <a:ea typeface="Lato"/>
                <a:cs typeface="Lato"/>
                <a:sym typeface="Lato"/>
              </a:rPr>
              <a:t>→ </a:t>
            </a:r>
            <a:r>
              <a:rPr lang="en-GB" sz="1822" b="1" dirty="0">
                <a:latin typeface="Lato"/>
                <a:ea typeface="Lato"/>
                <a:cs typeface="Lato"/>
                <a:sym typeface="Lato"/>
              </a:rPr>
              <a:t>Upgrade the Electronics!</a:t>
            </a:r>
          </a:p>
          <a:p>
            <a:pPr marL="378653" indent="378653" algn="just"/>
            <a:endParaRPr lang="en-GB" sz="800" b="1" dirty="0">
              <a:latin typeface="Lato"/>
              <a:ea typeface="Lato"/>
              <a:cs typeface="Lato"/>
              <a:sym typeface="Lato"/>
            </a:endParaRPr>
          </a:p>
          <a:p>
            <a:pPr marL="757306" lvl="1" indent="-305026">
              <a:lnSpc>
                <a:spcPct val="115000"/>
              </a:lnSpc>
              <a:buSzPts val="2200"/>
              <a:buFont typeface="Lato"/>
              <a:buChar char="○"/>
            </a:pPr>
            <a:r>
              <a:rPr lang="en-GB" sz="1822" dirty="0">
                <a:latin typeface="Lato"/>
                <a:ea typeface="Lato"/>
                <a:cs typeface="Lato"/>
                <a:sym typeface="Lato"/>
              </a:rPr>
              <a:t>Installation of new detectors in the forward region:</a:t>
            </a:r>
          </a:p>
          <a:p>
            <a:pPr marL="757306" lvl="1" indent="-305026">
              <a:lnSpc>
                <a:spcPct val="115000"/>
              </a:lnSpc>
              <a:buSzPts val="2200"/>
              <a:buFont typeface="Lato"/>
              <a:buChar char="○"/>
            </a:pPr>
            <a:endParaRPr lang="en-GB" sz="800" dirty="0">
              <a:latin typeface="Lato"/>
              <a:ea typeface="Lato"/>
              <a:cs typeface="Lato"/>
              <a:sym typeface="Lato"/>
            </a:endParaRPr>
          </a:p>
          <a:p>
            <a:pPr marL="1135959" lvl="2" indent="-305026">
              <a:lnSpc>
                <a:spcPct val="115000"/>
              </a:lnSpc>
              <a:buSzPts val="2200"/>
              <a:buFont typeface="Lato"/>
              <a:buChar char="■"/>
            </a:pPr>
            <a:r>
              <a:rPr lang="en-GB" sz="1822" b="1" dirty="0">
                <a:latin typeface="Lato"/>
                <a:ea typeface="Lato"/>
                <a:cs typeface="Lato"/>
                <a:sym typeface="Lato"/>
              </a:rPr>
              <a:t>Gas Electron Multipliers:</a:t>
            </a:r>
            <a:r>
              <a:rPr lang="en-GB" sz="1822" dirty="0">
                <a:latin typeface="Lato"/>
                <a:ea typeface="Lato"/>
                <a:cs typeface="Lato"/>
                <a:sym typeface="Lato"/>
              </a:rPr>
              <a:t> ME0 and GE21</a:t>
            </a:r>
          </a:p>
          <a:p>
            <a:pPr marL="1135959">
              <a:lnSpc>
                <a:spcPct val="115000"/>
              </a:lnSpc>
            </a:pPr>
            <a:endParaRPr lang="en-GB" sz="1200" dirty="0">
              <a:latin typeface="Lato"/>
              <a:ea typeface="Lato"/>
              <a:cs typeface="Lato"/>
              <a:sym typeface="Lato"/>
            </a:endParaRPr>
          </a:p>
          <a:p>
            <a:pPr marL="1135959" lvl="2" indent="-315544">
              <a:lnSpc>
                <a:spcPct val="115000"/>
              </a:lnSpc>
              <a:buSzPts val="2400"/>
              <a:buFont typeface="Lato"/>
              <a:buChar char="■"/>
            </a:pPr>
            <a:r>
              <a:rPr lang="en-GB" sz="1988" b="1" dirty="0">
                <a:latin typeface="Lato"/>
                <a:ea typeface="Lato"/>
                <a:cs typeface="Lato"/>
                <a:sym typeface="Lato"/>
              </a:rPr>
              <a:t>Improved Resistive Plate-Chambers (iRPC) : </a:t>
            </a:r>
            <a:r>
              <a:rPr lang="en-GB" sz="1988" dirty="0">
                <a:latin typeface="Lato"/>
                <a:ea typeface="Lato"/>
                <a:cs typeface="Lato"/>
                <a:sym typeface="Lato"/>
              </a:rPr>
              <a:t>RE31 and RE41</a:t>
            </a:r>
            <a:endParaRPr lang="en-GB" sz="1988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9" name="Google Shape;312;p21">
            <a:extLst>
              <a:ext uri="{FF2B5EF4-FFF2-40B4-BE49-F238E27FC236}">
                <a16:creationId xmlns:a16="http://schemas.microsoft.com/office/drawing/2014/main" id="{16E325D2-D9F3-4F96-827E-F56B5FABB4D3}"/>
              </a:ext>
            </a:extLst>
          </p:cNvPr>
          <p:cNvCxnSpPr>
            <a:stCxn id="10" idx="3"/>
            <a:endCxn id="11" idx="0"/>
          </p:cNvCxnSpPr>
          <p:nvPr/>
        </p:nvCxnSpPr>
        <p:spPr>
          <a:xfrm>
            <a:off x="5421906" y="2870323"/>
            <a:ext cx="987653" cy="2826801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0" name="Google Shape;313;p21">
            <a:extLst>
              <a:ext uri="{FF2B5EF4-FFF2-40B4-BE49-F238E27FC236}">
                <a16:creationId xmlns:a16="http://schemas.microsoft.com/office/drawing/2014/main" id="{069940D6-4754-3F85-225E-F74C7DA2C848}"/>
              </a:ext>
            </a:extLst>
          </p:cNvPr>
          <p:cNvSpPr/>
          <p:nvPr/>
        </p:nvSpPr>
        <p:spPr>
          <a:xfrm>
            <a:off x="4934415" y="2548684"/>
            <a:ext cx="487491" cy="643279"/>
          </a:xfrm>
          <a:prstGeom prst="rect">
            <a:avLst/>
          </a:prstGeom>
          <a:noFill/>
          <a:ln w="38100" cap="flat" cmpd="sng">
            <a:solidFill>
              <a:srgbClr val="FF26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5720" tIns="75720" rIns="75720" bIns="75720" anchor="ctr" anchorCtr="0">
            <a:noAutofit/>
          </a:bodyPr>
          <a:lstStyle/>
          <a:p>
            <a:pPr algn="ctr"/>
            <a:endParaRPr sz="149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1" name="Google Shape;314;p21">
            <a:extLst>
              <a:ext uri="{FF2B5EF4-FFF2-40B4-BE49-F238E27FC236}">
                <a16:creationId xmlns:a16="http://schemas.microsoft.com/office/drawing/2014/main" id="{7A3CEEAD-8FB9-4225-62A0-9983A92F35C5}"/>
              </a:ext>
            </a:extLst>
          </p:cNvPr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69692" y="5697063"/>
            <a:ext cx="879527" cy="116060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315;p21">
            <a:extLst>
              <a:ext uri="{FF2B5EF4-FFF2-40B4-BE49-F238E27FC236}">
                <a16:creationId xmlns:a16="http://schemas.microsoft.com/office/drawing/2014/main" id="{092C22C7-870E-28B7-B5B4-33A495A41CB1}"/>
              </a:ext>
            </a:extLst>
          </p:cNvPr>
          <p:cNvSpPr/>
          <p:nvPr/>
        </p:nvSpPr>
        <p:spPr>
          <a:xfrm>
            <a:off x="3911045" y="5449528"/>
            <a:ext cx="441773" cy="484509"/>
          </a:xfrm>
          <a:prstGeom prst="rect">
            <a:avLst/>
          </a:prstGeom>
          <a:noFill/>
          <a:ln w="76200" cap="flat" cmpd="sng">
            <a:solidFill>
              <a:srgbClr val="FF26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5720" tIns="75720" rIns="75720" bIns="75720" anchor="ctr" anchorCtr="0">
            <a:noAutofit/>
          </a:bodyPr>
          <a:lstStyle/>
          <a:p>
            <a:pPr algn="ctr"/>
            <a:endParaRPr sz="1491"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9" name="Google Shape;316;p21">
            <a:extLst>
              <a:ext uri="{FF2B5EF4-FFF2-40B4-BE49-F238E27FC236}">
                <a16:creationId xmlns:a16="http://schemas.microsoft.com/office/drawing/2014/main" id="{EEBF23C6-B344-100F-BC79-8FA9A0E827AF}"/>
              </a:ext>
            </a:extLst>
          </p:cNvPr>
          <p:cNvCxnSpPr>
            <a:stCxn id="12" idx="3"/>
            <a:endCxn id="11" idx="1"/>
          </p:cNvCxnSpPr>
          <p:nvPr/>
        </p:nvCxnSpPr>
        <p:spPr>
          <a:xfrm>
            <a:off x="4352818" y="5691782"/>
            <a:ext cx="1616770" cy="585635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0" name="Google Shape;317;p21">
            <a:extLst>
              <a:ext uri="{FF2B5EF4-FFF2-40B4-BE49-F238E27FC236}">
                <a16:creationId xmlns:a16="http://schemas.microsoft.com/office/drawing/2014/main" id="{A050E871-B014-BDC2-563B-70892FBB012C}"/>
              </a:ext>
            </a:extLst>
          </p:cNvPr>
          <p:cNvSpPr txBox="1"/>
          <p:nvPr/>
        </p:nvSpPr>
        <p:spPr>
          <a:xfrm>
            <a:off x="3179312" y="4764216"/>
            <a:ext cx="1678390" cy="6881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1739" b="1" dirty="0" err="1">
                <a:solidFill>
                  <a:srgbClr val="201E1E"/>
                </a:solidFill>
                <a:highlight>
                  <a:srgbClr val="F9423A"/>
                </a:highlight>
                <a:latin typeface="Lato"/>
                <a:ea typeface="Lato"/>
                <a:cs typeface="Lato"/>
                <a:sym typeface="Lato"/>
              </a:rPr>
              <a:t>Hottest</a:t>
            </a:r>
            <a:r>
              <a:rPr lang="pt-BR" sz="1739" b="1" dirty="0">
                <a:solidFill>
                  <a:srgbClr val="201E1E"/>
                </a:solidFill>
                <a:highlight>
                  <a:srgbClr val="F9423A"/>
                </a:highlight>
                <a:latin typeface="Lato"/>
                <a:ea typeface="Lato"/>
                <a:cs typeface="Lato"/>
                <a:sym typeface="Lato"/>
              </a:rPr>
              <a:t> point </a:t>
            </a:r>
            <a:endParaRPr sz="1739" b="1" dirty="0">
              <a:solidFill>
                <a:srgbClr val="201E1E"/>
              </a:solidFill>
              <a:highlight>
                <a:srgbClr val="F9423A"/>
              </a:highlight>
              <a:latin typeface="Lato"/>
              <a:ea typeface="Lato"/>
              <a:cs typeface="Lato"/>
              <a:sym typeface="Lato"/>
            </a:endParaRPr>
          </a:p>
          <a:p>
            <a:pPr algn="ctr"/>
            <a:r>
              <a:rPr lang="pt-BR" sz="1739" b="1" dirty="0">
                <a:solidFill>
                  <a:srgbClr val="201E1E"/>
                </a:solidFill>
                <a:highlight>
                  <a:srgbClr val="F9423A"/>
                </a:highlight>
                <a:latin typeface="Lato"/>
                <a:ea typeface="Lato"/>
                <a:cs typeface="Lato"/>
                <a:sym typeface="Lato"/>
              </a:rPr>
              <a:t>~ 700 Hz/cm</a:t>
            </a:r>
            <a:r>
              <a:rPr lang="pt-BR" sz="1739" b="1" baseline="30000" dirty="0">
                <a:solidFill>
                  <a:srgbClr val="201E1E"/>
                </a:solidFill>
                <a:highlight>
                  <a:srgbClr val="F9423A"/>
                </a:highlight>
                <a:latin typeface="Lato"/>
                <a:ea typeface="Lato"/>
                <a:cs typeface="Lato"/>
                <a:sym typeface="Lato"/>
              </a:rPr>
              <a:t>2</a:t>
            </a:r>
            <a:endParaRPr sz="1739" b="1" dirty="0">
              <a:solidFill>
                <a:srgbClr val="201E1E"/>
              </a:solidFill>
              <a:highlight>
                <a:srgbClr val="F9423A"/>
              </a:highlight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" name="Google Shape;318;p21">
            <a:extLst>
              <a:ext uri="{FF2B5EF4-FFF2-40B4-BE49-F238E27FC236}">
                <a16:creationId xmlns:a16="http://schemas.microsoft.com/office/drawing/2014/main" id="{CE1AFEF3-C93A-8011-0A38-44BD682FBEDC}"/>
              </a:ext>
            </a:extLst>
          </p:cNvPr>
          <p:cNvSpPr txBox="1"/>
          <p:nvPr/>
        </p:nvSpPr>
        <p:spPr>
          <a:xfrm>
            <a:off x="1505829" y="3679806"/>
            <a:ext cx="2197684" cy="305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r>
              <a:rPr lang="pt-BR" sz="994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CERN Document Server courtesy</a:t>
            </a:r>
            <a:endParaRPr sz="994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626532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47;p16">
            <a:extLst>
              <a:ext uri="{FF2B5EF4-FFF2-40B4-BE49-F238E27FC236}">
                <a16:creationId xmlns:a16="http://schemas.microsoft.com/office/drawing/2014/main" id="{9FC34C30-C836-9B9F-152A-B61FFCBF41D5}"/>
              </a:ext>
            </a:extLst>
          </p:cNvPr>
          <p:cNvSpPr txBox="1"/>
          <p:nvPr/>
        </p:nvSpPr>
        <p:spPr>
          <a:xfrm>
            <a:off x="2330402" y="-8113"/>
            <a:ext cx="7916699" cy="87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800" tIns="54375" rIns="108800" bIns="54375" anchor="t" anchorCtr="0">
            <a:spAutoFit/>
          </a:bodyPr>
          <a:lstStyle/>
          <a:p>
            <a:pPr>
              <a:lnSpc>
                <a:spcPct val="112500"/>
              </a:lnSpc>
            </a:pP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CMS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Muon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 LHC </a:t>
            </a:r>
            <a:r>
              <a:rPr lang="pt-BR" sz="44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Phase</a:t>
            </a:r>
            <a:r>
              <a:rPr lang="pt-BR" sz="44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Fira Sans Condensed SemiBold"/>
              </a:rPr>
              <a:t>-II Upgrade</a:t>
            </a:r>
          </a:p>
        </p:txBody>
      </p:sp>
      <p:sp>
        <p:nvSpPr>
          <p:cNvPr id="14" name="Google Shape;148;p16">
            <a:extLst>
              <a:ext uri="{FF2B5EF4-FFF2-40B4-BE49-F238E27FC236}">
                <a16:creationId xmlns:a16="http://schemas.microsoft.com/office/drawing/2014/main" id="{2D40A366-FF21-321D-3168-87AE34FD82A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3359687" y="6820267"/>
            <a:ext cx="864000" cy="478500"/>
          </a:xfrm>
          <a:prstGeom prst="bracketPair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9</a:t>
            </a:fld>
            <a:endParaRPr/>
          </a:p>
        </p:txBody>
      </p:sp>
      <p:sp>
        <p:nvSpPr>
          <p:cNvPr id="3" name="Google Shape;305;p21">
            <a:extLst>
              <a:ext uri="{FF2B5EF4-FFF2-40B4-BE49-F238E27FC236}">
                <a16:creationId xmlns:a16="http://schemas.microsoft.com/office/drawing/2014/main" id="{654738C1-1522-CEF4-07EF-765DD8E29E2A}"/>
              </a:ext>
            </a:extLst>
          </p:cNvPr>
          <p:cNvSpPr txBox="1">
            <a:spLocks/>
          </p:cNvSpPr>
          <p:nvPr/>
        </p:nvSpPr>
        <p:spPr>
          <a:xfrm>
            <a:off x="11206769" y="6461358"/>
            <a:ext cx="715583" cy="396304"/>
          </a:xfrm>
          <a:prstGeom prst="bracketPair">
            <a:avLst/>
          </a:prstGeom>
        </p:spPr>
        <p:txBody>
          <a:bodyPr spcFirstLastPara="1" vert="horz" wrap="square" lIns="0" tIns="0" rIns="0" bIns="0" rtlCol="0" anchor="ctr" anchorCtr="0">
            <a:noAutofit/>
          </a:bodyPr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00000"/>
              </a:buClr>
              <a:buSzPts val="1200"/>
            </a:pPr>
            <a:fld id="{00000000-1234-1234-1234-123412341234}" type="slidenum">
              <a:rPr lang="pt-BR" smtClean="0"/>
              <a:pPr algn="ctr">
                <a:buClr>
                  <a:srgbClr val="000000"/>
                </a:buClr>
                <a:buSzPts val="1200"/>
              </a:pPr>
              <a:t>9</a:t>
            </a:fld>
            <a:endParaRPr lang="pt-BR"/>
          </a:p>
        </p:txBody>
      </p:sp>
      <p:grpSp>
        <p:nvGrpSpPr>
          <p:cNvPr id="4" name="Google Shape;306;p21">
            <a:extLst>
              <a:ext uri="{FF2B5EF4-FFF2-40B4-BE49-F238E27FC236}">
                <a16:creationId xmlns:a16="http://schemas.microsoft.com/office/drawing/2014/main" id="{53DB2C42-12B3-B710-E977-67BB7ACE300D}"/>
              </a:ext>
            </a:extLst>
          </p:cNvPr>
          <p:cNvGrpSpPr/>
          <p:nvPr/>
        </p:nvGrpSpPr>
        <p:grpSpPr>
          <a:xfrm>
            <a:off x="1000946" y="3951176"/>
            <a:ext cx="5167000" cy="3096054"/>
            <a:chOff x="972025" y="4900865"/>
            <a:chExt cx="6012600" cy="3715164"/>
          </a:xfrm>
        </p:grpSpPr>
        <p:pic>
          <p:nvPicPr>
            <p:cNvPr id="5" name="Google Shape;307;p21">
              <a:extLst>
                <a:ext uri="{FF2B5EF4-FFF2-40B4-BE49-F238E27FC236}">
                  <a16:creationId xmlns:a16="http://schemas.microsoft.com/office/drawing/2014/main" id="{66F7522A-5620-2BCF-A22A-DDACD28647C6}"/>
                </a:ext>
              </a:extLst>
            </p:cNvPr>
            <p:cNvPicPr preferRelativeResize="0"/>
            <p:nvPr/>
          </p:nvPicPr>
          <p:blipFill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2025" y="4900865"/>
              <a:ext cx="6012600" cy="33791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Google Shape;308;p21">
              <a:extLst>
                <a:ext uri="{FF2B5EF4-FFF2-40B4-BE49-F238E27FC236}">
                  <a16:creationId xmlns:a16="http://schemas.microsoft.com/office/drawing/2014/main" id="{BE28AE12-E678-269E-D8FD-6872626BF925}"/>
                </a:ext>
              </a:extLst>
            </p:cNvPr>
            <p:cNvSpPr txBox="1"/>
            <p:nvPr/>
          </p:nvSpPr>
          <p:spPr>
            <a:xfrm>
              <a:off x="5143543" y="7940025"/>
              <a:ext cx="1452900" cy="6760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5720" tIns="75720" rIns="75720" bIns="75720" anchor="t" anchorCtr="0">
              <a:spAutoFit/>
            </a:bodyPr>
            <a:lstStyle/>
            <a:p>
              <a:pPr>
                <a:lnSpc>
                  <a:spcPct val="115000"/>
                </a:lnSpc>
                <a:spcBef>
                  <a:spcPts val="994"/>
                </a:spcBef>
                <a:spcAft>
                  <a:spcPts val="994"/>
                </a:spcAft>
              </a:pPr>
              <a:r>
                <a:rPr lang="pt-BR" sz="870" u="sng">
                  <a:solidFill>
                    <a:schemeClr val="hlink"/>
                  </a:solidFill>
                  <a:highlight>
                    <a:srgbClr val="FFFFFF"/>
                  </a:highlight>
                  <a:latin typeface="Trebuchet MS"/>
                  <a:ea typeface="Trebuchet MS"/>
                  <a:cs typeface="Trebuchet MS"/>
                  <a:sym typeface="Trebuchet MS"/>
                  <a:hlinkClick r:id="rId4"/>
                </a:rPr>
                <a:t>CERN-LHCC-2015-010</a:t>
              </a:r>
              <a:endParaRPr sz="1242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pic>
        <p:nvPicPr>
          <p:cNvPr id="7" name="Google Shape;309;p21">
            <a:extLst>
              <a:ext uri="{FF2B5EF4-FFF2-40B4-BE49-F238E27FC236}">
                <a16:creationId xmlns:a16="http://schemas.microsoft.com/office/drawing/2014/main" id="{B096EAB1-C1DE-0A13-3016-6829886093B9}"/>
              </a:ext>
            </a:extLst>
          </p:cNvPr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806"/>
          <a:stretch/>
        </p:blipFill>
        <p:spPr>
          <a:xfrm>
            <a:off x="1388458" y="773321"/>
            <a:ext cx="4779485" cy="307238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310;p21">
            <a:extLst>
              <a:ext uri="{FF2B5EF4-FFF2-40B4-BE49-F238E27FC236}">
                <a16:creationId xmlns:a16="http://schemas.microsoft.com/office/drawing/2014/main" id="{6224C118-0264-2111-6EF6-FAD256767EF8}"/>
              </a:ext>
            </a:extLst>
          </p:cNvPr>
          <p:cNvSpPr txBox="1"/>
          <p:nvPr/>
        </p:nvSpPr>
        <p:spPr>
          <a:xfrm>
            <a:off x="5986110" y="566241"/>
            <a:ext cx="6248913" cy="6310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marL="378653" algn="just"/>
            <a:endParaRPr lang="en-GB" sz="1822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378653" indent="-305026" algn="just">
              <a:buClr>
                <a:schemeClr val="dk2"/>
              </a:buClr>
              <a:buSzPts val="2200"/>
              <a:buFont typeface="Lato"/>
              <a:buChar char="●"/>
            </a:pPr>
            <a:r>
              <a:rPr lang="en-GB" sz="1822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</a:t>
            </a:r>
            <a:r>
              <a:rPr lang="en-GB" sz="1822" dirty="0">
                <a:solidFill>
                  <a:schemeClr val="dk2"/>
                </a:solidFill>
                <a:latin typeface="Lato"/>
                <a:ea typeface="Lato"/>
                <a:cs typeface="Lato"/>
              </a:rPr>
              <a:t>o cope with the high particle rate and high pileup environment due to </a:t>
            </a:r>
            <a:r>
              <a:rPr lang="en-GB" sz="1822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increased luminosity </a:t>
            </a:r>
            <a:r>
              <a:rPr lang="en-GB" sz="1822" dirty="0">
                <a:solidFill>
                  <a:schemeClr val="dk2"/>
                </a:solidFill>
                <a:latin typeface="Lato"/>
                <a:ea typeface="Lato"/>
                <a:cs typeface="Lato"/>
              </a:rPr>
              <a:t>in HL-LHC, </a:t>
            </a:r>
            <a:r>
              <a:rPr lang="en-GB" sz="1822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the CMS forward region demands     	                                         →  </a:t>
            </a:r>
            <a:r>
              <a:rPr lang="en-GB" sz="1822" b="1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improved trigger and reconstruction performance !</a:t>
            </a:r>
          </a:p>
          <a:p>
            <a:pPr marL="73627" algn="just">
              <a:buClr>
                <a:schemeClr val="dk2"/>
              </a:buClr>
              <a:buSzPts val="2200"/>
            </a:pPr>
            <a:endParaRPr lang="en-GB" sz="900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378653" indent="-305026" algn="just">
              <a:buClr>
                <a:schemeClr val="dk2"/>
              </a:buClr>
              <a:buSzPts val="2200"/>
              <a:buFont typeface="Lato"/>
              <a:buChar char="●"/>
            </a:pPr>
            <a:r>
              <a:rPr lang="en-GB" sz="1822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Interesting </a:t>
            </a:r>
            <a:r>
              <a:rPr lang="en-GB" sz="1822" b="1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Physics</a:t>
            </a:r>
            <a:r>
              <a:rPr lang="en-GB" sz="1822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in the forward region (</a:t>
            </a:r>
            <a:r>
              <a:rPr lang="en-GB" sz="1822" dirty="0">
                <a:latin typeface="Lato"/>
                <a:ea typeface="Lato"/>
                <a:cs typeface="Lato"/>
                <a:sym typeface="Lato"/>
              </a:rPr>
              <a:t>CERN-LHCC-2017-012</a:t>
            </a:r>
            <a:r>
              <a:rPr lang="en-GB" sz="1822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):</a:t>
            </a:r>
            <a:endParaRPr lang="en-GB" sz="1822" dirty="0">
              <a:latin typeface="Lato"/>
              <a:ea typeface="Lato"/>
              <a:cs typeface="Lato"/>
              <a:sym typeface="Lato"/>
            </a:endParaRPr>
          </a:p>
          <a:p>
            <a:pPr marL="757306" lvl="1" indent="-305026" algn="just">
              <a:buClr>
                <a:schemeClr val="dk2"/>
              </a:buClr>
              <a:buSzPts val="2200"/>
              <a:buFont typeface="Lato"/>
              <a:buChar char="○"/>
            </a:pPr>
            <a:r>
              <a:rPr lang="en-GB" sz="1822" dirty="0">
                <a:latin typeface="Lato"/>
                <a:ea typeface="Lato"/>
                <a:cs typeface="Lato"/>
                <a:sym typeface="Lato"/>
              </a:rPr>
              <a:t>long-lived particles decaying leptonically;</a:t>
            </a:r>
          </a:p>
          <a:p>
            <a:pPr marL="757306" lvl="1" indent="-305026">
              <a:lnSpc>
                <a:spcPct val="115000"/>
              </a:lnSpc>
              <a:buClr>
                <a:schemeClr val="dk2"/>
              </a:buClr>
              <a:buSzPts val="2200"/>
              <a:buFont typeface="Lato"/>
              <a:buChar char="○"/>
            </a:pPr>
            <a:r>
              <a:rPr lang="en-GB" sz="1822" dirty="0">
                <a:latin typeface="Lato"/>
                <a:ea typeface="Lato"/>
                <a:cs typeface="Lato"/>
                <a:sym typeface="Lato"/>
              </a:rPr>
              <a:t>final states with low </a:t>
            </a:r>
            <a:r>
              <a:rPr lang="en-GB" sz="1822" i="1" dirty="0" err="1">
                <a:latin typeface="Lato"/>
                <a:ea typeface="Lato"/>
                <a:cs typeface="Lato"/>
                <a:sym typeface="Lato"/>
              </a:rPr>
              <a:t>p</a:t>
            </a:r>
            <a:r>
              <a:rPr lang="en-GB" sz="1822" dirty="0" err="1">
                <a:latin typeface="Lato"/>
                <a:ea typeface="Lato"/>
                <a:cs typeface="Lato"/>
                <a:sym typeface="Lato"/>
              </a:rPr>
              <a:t>T</a:t>
            </a:r>
            <a:r>
              <a:rPr lang="en-GB" sz="1822" dirty="0">
                <a:latin typeface="Lato"/>
                <a:ea typeface="Lato"/>
                <a:cs typeface="Lato"/>
                <a:sym typeface="Lato"/>
              </a:rPr>
              <a:t> muons;</a:t>
            </a:r>
          </a:p>
          <a:p>
            <a:pPr marL="757306" lvl="1" indent="-305026">
              <a:lnSpc>
                <a:spcPct val="115000"/>
              </a:lnSpc>
              <a:buClr>
                <a:schemeClr val="dk2"/>
              </a:buClr>
              <a:buSzPts val="2200"/>
              <a:buFont typeface="Lato"/>
              <a:buChar char="○"/>
            </a:pPr>
            <a:r>
              <a:rPr lang="en-GB" sz="1822" dirty="0">
                <a:latin typeface="Lato"/>
                <a:ea typeface="Lato"/>
                <a:cs typeface="Lato"/>
                <a:sym typeface="Lato"/>
              </a:rPr>
              <a:t>heavy slowly moving charged particles;</a:t>
            </a:r>
          </a:p>
          <a:p>
            <a:pPr marL="757306" lvl="1" indent="-305026">
              <a:lnSpc>
                <a:spcPct val="115000"/>
              </a:lnSpc>
              <a:buClr>
                <a:schemeClr val="dk2"/>
              </a:buClr>
              <a:buSzPts val="2200"/>
              <a:buFont typeface="Lato"/>
              <a:buChar char="○"/>
            </a:pPr>
            <a:r>
              <a:rPr lang="en-GB" sz="1822" dirty="0">
                <a:latin typeface="Lato"/>
                <a:ea typeface="Lato"/>
                <a:cs typeface="Lato"/>
                <a:sym typeface="Lato"/>
              </a:rPr>
              <a:t>highly boosted di-muons;</a:t>
            </a:r>
          </a:p>
          <a:p>
            <a:pPr marL="300106" indent="-305026">
              <a:lnSpc>
                <a:spcPct val="115000"/>
              </a:lnSpc>
              <a:buClr>
                <a:schemeClr val="dk2"/>
              </a:buClr>
              <a:buSzPts val="2200"/>
              <a:buFont typeface="Lato"/>
              <a:buChar char="○"/>
            </a:pPr>
            <a:endParaRPr lang="en-GB" sz="800" dirty="0">
              <a:latin typeface="Lato"/>
              <a:ea typeface="Lato"/>
              <a:cs typeface="Lato"/>
              <a:sym typeface="Lato"/>
            </a:endParaRPr>
          </a:p>
          <a:p>
            <a:pPr marL="378653" indent="-305026" algn="just">
              <a:buClr>
                <a:schemeClr val="dk2"/>
              </a:buClr>
              <a:buSzPts val="2200"/>
              <a:buFont typeface="Lato"/>
              <a:buChar char="●"/>
            </a:pPr>
            <a:r>
              <a:rPr lang="en-GB" sz="1822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Muon System Upgrade for HL-LHC (|</a:t>
            </a:r>
            <a:r>
              <a:rPr lang="en-GB" sz="1822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η</a:t>
            </a:r>
            <a:r>
              <a:rPr lang="en-GB" sz="1822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| &lt; 2.8):</a:t>
            </a:r>
          </a:p>
          <a:p>
            <a:pPr marL="757306" lvl="1" indent="-305026" algn="just">
              <a:buClr>
                <a:schemeClr val="dk2"/>
              </a:buClr>
              <a:buSzPts val="2200"/>
              <a:buFont typeface="Lato"/>
              <a:buChar char="○"/>
            </a:pPr>
            <a:r>
              <a:rPr lang="en-GB" sz="1822" dirty="0">
                <a:latin typeface="Lato"/>
                <a:ea typeface="Lato"/>
                <a:cs typeface="Lato"/>
                <a:sym typeface="Lato"/>
              </a:rPr>
              <a:t>Existing DTs, CSCs and RPCs:</a:t>
            </a:r>
          </a:p>
          <a:p>
            <a:pPr marL="378653" indent="378653" algn="just"/>
            <a:r>
              <a:rPr lang="en-GB" sz="1822" dirty="0">
                <a:latin typeface="Lato"/>
                <a:ea typeface="Lato"/>
                <a:cs typeface="Lato"/>
                <a:sym typeface="Lato"/>
              </a:rPr>
              <a:t>→ </a:t>
            </a:r>
            <a:r>
              <a:rPr lang="en-GB" sz="1822" b="1" dirty="0">
                <a:latin typeface="Lato"/>
                <a:ea typeface="Lato"/>
                <a:cs typeface="Lato"/>
                <a:sym typeface="Lato"/>
              </a:rPr>
              <a:t>Upgrade the Electronics!</a:t>
            </a:r>
          </a:p>
          <a:p>
            <a:pPr marL="378653" indent="378653" algn="just"/>
            <a:endParaRPr lang="en-GB" sz="800" b="1" dirty="0">
              <a:latin typeface="Lato"/>
              <a:ea typeface="Lato"/>
              <a:cs typeface="Lato"/>
              <a:sym typeface="Lato"/>
            </a:endParaRPr>
          </a:p>
          <a:p>
            <a:pPr marL="757306" lvl="1" indent="-305026">
              <a:lnSpc>
                <a:spcPct val="115000"/>
              </a:lnSpc>
              <a:buSzPts val="2200"/>
              <a:buFont typeface="Lato"/>
              <a:buChar char="○"/>
            </a:pPr>
            <a:r>
              <a:rPr lang="en-GB" sz="1822" dirty="0">
                <a:latin typeface="Lato"/>
                <a:ea typeface="Lato"/>
                <a:cs typeface="Lato"/>
                <a:sym typeface="Lato"/>
              </a:rPr>
              <a:t>Installation of new detectors in the forward region:</a:t>
            </a:r>
          </a:p>
          <a:p>
            <a:pPr marL="757306" lvl="1" indent="-305026">
              <a:lnSpc>
                <a:spcPct val="115000"/>
              </a:lnSpc>
              <a:buSzPts val="2200"/>
              <a:buFont typeface="Lato"/>
              <a:buChar char="○"/>
            </a:pPr>
            <a:endParaRPr lang="en-GB" sz="800" dirty="0">
              <a:latin typeface="Lato"/>
              <a:ea typeface="Lato"/>
              <a:cs typeface="Lato"/>
              <a:sym typeface="Lato"/>
            </a:endParaRPr>
          </a:p>
          <a:p>
            <a:pPr marL="1135959" lvl="2" indent="-305026">
              <a:lnSpc>
                <a:spcPct val="115000"/>
              </a:lnSpc>
              <a:buSzPts val="2200"/>
              <a:buFont typeface="Lato"/>
              <a:buChar char="■"/>
            </a:pPr>
            <a:r>
              <a:rPr lang="en-GB" sz="1822" b="1" dirty="0">
                <a:latin typeface="Lato"/>
                <a:ea typeface="Lato"/>
                <a:cs typeface="Lato"/>
                <a:sym typeface="Lato"/>
              </a:rPr>
              <a:t>Gas Electron Multipliers:</a:t>
            </a:r>
            <a:r>
              <a:rPr lang="en-GB" sz="1822" dirty="0">
                <a:latin typeface="Lato"/>
                <a:ea typeface="Lato"/>
                <a:cs typeface="Lato"/>
                <a:sym typeface="Lato"/>
              </a:rPr>
              <a:t> ME0 and GE21</a:t>
            </a:r>
          </a:p>
          <a:p>
            <a:pPr marL="1135959">
              <a:lnSpc>
                <a:spcPct val="115000"/>
              </a:lnSpc>
            </a:pPr>
            <a:endParaRPr lang="en-GB" sz="1200" dirty="0">
              <a:latin typeface="Lato"/>
              <a:ea typeface="Lato"/>
              <a:cs typeface="Lato"/>
              <a:sym typeface="Lato"/>
            </a:endParaRPr>
          </a:p>
          <a:p>
            <a:pPr marL="1135959" lvl="2" indent="-315544">
              <a:lnSpc>
                <a:spcPct val="115000"/>
              </a:lnSpc>
              <a:buSzPts val="2400"/>
              <a:buFont typeface="Lato"/>
              <a:buChar char="■"/>
            </a:pPr>
            <a:r>
              <a:rPr lang="en-GB" sz="1988" b="1" dirty="0">
                <a:latin typeface="Lato"/>
                <a:ea typeface="Lato"/>
                <a:cs typeface="Lato"/>
                <a:sym typeface="Lato"/>
              </a:rPr>
              <a:t>Improved Resistive Plate-Chambers (iRPC) : </a:t>
            </a:r>
            <a:r>
              <a:rPr lang="en-GB" sz="1988" dirty="0">
                <a:latin typeface="Lato"/>
                <a:ea typeface="Lato"/>
                <a:cs typeface="Lato"/>
                <a:sym typeface="Lato"/>
              </a:rPr>
              <a:t>RE31 and RE41</a:t>
            </a:r>
            <a:endParaRPr lang="en-GB" sz="1988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9" name="Google Shape;312;p21">
            <a:extLst>
              <a:ext uri="{FF2B5EF4-FFF2-40B4-BE49-F238E27FC236}">
                <a16:creationId xmlns:a16="http://schemas.microsoft.com/office/drawing/2014/main" id="{16E325D2-D9F3-4F96-827E-F56B5FABB4D3}"/>
              </a:ext>
            </a:extLst>
          </p:cNvPr>
          <p:cNvCxnSpPr>
            <a:stCxn id="10" idx="3"/>
            <a:endCxn id="11" idx="0"/>
          </p:cNvCxnSpPr>
          <p:nvPr/>
        </p:nvCxnSpPr>
        <p:spPr>
          <a:xfrm>
            <a:off x="5421906" y="2870323"/>
            <a:ext cx="987653" cy="2826801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0" name="Google Shape;313;p21">
            <a:extLst>
              <a:ext uri="{FF2B5EF4-FFF2-40B4-BE49-F238E27FC236}">
                <a16:creationId xmlns:a16="http://schemas.microsoft.com/office/drawing/2014/main" id="{069940D6-4754-3F85-225E-F74C7DA2C848}"/>
              </a:ext>
            </a:extLst>
          </p:cNvPr>
          <p:cNvSpPr/>
          <p:nvPr/>
        </p:nvSpPr>
        <p:spPr>
          <a:xfrm>
            <a:off x="4934415" y="2548684"/>
            <a:ext cx="487491" cy="643279"/>
          </a:xfrm>
          <a:prstGeom prst="rect">
            <a:avLst/>
          </a:prstGeom>
          <a:noFill/>
          <a:ln w="38100" cap="flat" cmpd="sng">
            <a:solidFill>
              <a:srgbClr val="FF26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5720" tIns="75720" rIns="75720" bIns="75720" anchor="ctr" anchorCtr="0">
            <a:noAutofit/>
          </a:bodyPr>
          <a:lstStyle/>
          <a:p>
            <a:pPr algn="ctr"/>
            <a:endParaRPr sz="149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1" name="Google Shape;314;p21">
            <a:extLst>
              <a:ext uri="{FF2B5EF4-FFF2-40B4-BE49-F238E27FC236}">
                <a16:creationId xmlns:a16="http://schemas.microsoft.com/office/drawing/2014/main" id="{7A3CEEAD-8FB9-4225-62A0-9983A92F35C5}"/>
              </a:ext>
            </a:extLst>
          </p:cNvPr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69692" y="5697063"/>
            <a:ext cx="879527" cy="116060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315;p21">
            <a:extLst>
              <a:ext uri="{FF2B5EF4-FFF2-40B4-BE49-F238E27FC236}">
                <a16:creationId xmlns:a16="http://schemas.microsoft.com/office/drawing/2014/main" id="{092C22C7-870E-28B7-B5B4-33A495A41CB1}"/>
              </a:ext>
            </a:extLst>
          </p:cNvPr>
          <p:cNvSpPr/>
          <p:nvPr/>
        </p:nvSpPr>
        <p:spPr>
          <a:xfrm>
            <a:off x="3911045" y="5449528"/>
            <a:ext cx="441773" cy="484509"/>
          </a:xfrm>
          <a:prstGeom prst="rect">
            <a:avLst/>
          </a:prstGeom>
          <a:noFill/>
          <a:ln w="76200" cap="flat" cmpd="sng">
            <a:solidFill>
              <a:srgbClr val="FF26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5720" tIns="75720" rIns="75720" bIns="75720" anchor="ctr" anchorCtr="0">
            <a:noAutofit/>
          </a:bodyPr>
          <a:lstStyle/>
          <a:p>
            <a:pPr algn="ctr"/>
            <a:endParaRPr sz="1491"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9" name="Google Shape;316;p21">
            <a:extLst>
              <a:ext uri="{FF2B5EF4-FFF2-40B4-BE49-F238E27FC236}">
                <a16:creationId xmlns:a16="http://schemas.microsoft.com/office/drawing/2014/main" id="{EEBF23C6-B344-100F-BC79-8FA9A0E827AF}"/>
              </a:ext>
            </a:extLst>
          </p:cNvPr>
          <p:cNvCxnSpPr>
            <a:stCxn id="12" idx="3"/>
            <a:endCxn id="11" idx="1"/>
          </p:cNvCxnSpPr>
          <p:nvPr/>
        </p:nvCxnSpPr>
        <p:spPr>
          <a:xfrm>
            <a:off x="4352818" y="5691782"/>
            <a:ext cx="1616770" cy="585635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0" name="Google Shape;317;p21">
            <a:extLst>
              <a:ext uri="{FF2B5EF4-FFF2-40B4-BE49-F238E27FC236}">
                <a16:creationId xmlns:a16="http://schemas.microsoft.com/office/drawing/2014/main" id="{A050E871-B014-BDC2-563B-70892FBB012C}"/>
              </a:ext>
            </a:extLst>
          </p:cNvPr>
          <p:cNvSpPr txBox="1"/>
          <p:nvPr/>
        </p:nvSpPr>
        <p:spPr>
          <a:xfrm>
            <a:off x="3179312" y="4764216"/>
            <a:ext cx="1678390" cy="6881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pPr algn="ctr"/>
            <a:r>
              <a:rPr lang="pt-BR" sz="1739" b="1" dirty="0" err="1">
                <a:solidFill>
                  <a:srgbClr val="201E1E"/>
                </a:solidFill>
                <a:highlight>
                  <a:srgbClr val="F9423A"/>
                </a:highlight>
                <a:latin typeface="Lato"/>
                <a:ea typeface="Lato"/>
                <a:cs typeface="Lato"/>
                <a:sym typeface="Lato"/>
              </a:rPr>
              <a:t>Hottest</a:t>
            </a:r>
            <a:r>
              <a:rPr lang="pt-BR" sz="1739" b="1" dirty="0">
                <a:solidFill>
                  <a:srgbClr val="201E1E"/>
                </a:solidFill>
                <a:highlight>
                  <a:srgbClr val="F9423A"/>
                </a:highlight>
                <a:latin typeface="Lato"/>
                <a:ea typeface="Lato"/>
                <a:cs typeface="Lato"/>
                <a:sym typeface="Lato"/>
              </a:rPr>
              <a:t> point </a:t>
            </a:r>
            <a:endParaRPr sz="1739" b="1" dirty="0">
              <a:solidFill>
                <a:srgbClr val="201E1E"/>
              </a:solidFill>
              <a:highlight>
                <a:srgbClr val="F9423A"/>
              </a:highlight>
              <a:latin typeface="Lato"/>
              <a:ea typeface="Lato"/>
              <a:cs typeface="Lato"/>
              <a:sym typeface="Lato"/>
            </a:endParaRPr>
          </a:p>
          <a:p>
            <a:pPr algn="ctr"/>
            <a:r>
              <a:rPr lang="pt-BR" sz="1739" b="1" dirty="0">
                <a:solidFill>
                  <a:srgbClr val="201E1E"/>
                </a:solidFill>
                <a:highlight>
                  <a:srgbClr val="F9423A"/>
                </a:highlight>
                <a:latin typeface="Lato"/>
                <a:ea typeface="Lato"/>
                <a:cs typeface="Lato"/>
                <a:sym typeface="Lato"/>
              </a:rPr>
              <a:t>~ 700 Hz/cm</a:t>
            </a:r>
            <a:r>
              <a:rPr lang="pt-BR" sz="1739" b="1" baseline="30000" dirty="0">
                <a:solidFill>
                  <a:srgbClr val="201E1E"/>
                </a:solidFill>
                <a:highlight>
                  <a:srgbClr val="F9423A"/>
                </a:highlight>
                <a:latin typeface="Lato"/>
                <a:ea typeface="Lato"/>
                <a:cs typeface="Lato"/>
                <a:sym typeface="Lato"/>
              </a:rPr>
              <a:t>2</a:t>
            </a:r>
            <a:endParaRPr sz="1739" b="1" dirty="0">
              <a:solidFill>
                <a:srgbClr val="201E1E"/>
              </a:solidFill>
              <a:highlight>
                <a:srgbClr val="F9423A"/>
              </a:highlight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" name="Google Shape;318;p21">
            <a:extLst>
              <a:ext uri="{FF2B5EF4-FFF2-40B4-BE49-F238E27FC236}">
                <a16:creationId xmlns:a16="http://schemas.microsoft.com/office/drawing/2014/main" id="{CE1AFEF3-C93A-8011-0A38-44BD682FBEDC}"/>
              </a:ext>
            </a:extLst>
          </p:cNvPr>
          <p:cNvSpPr txBox="1"/>
          <p:nvPr/>
        </p:nvSpPr>
        <p:spPr>
          <a:xfrm>
            <a:off x="1505829" y="3679806"/>
            <a:ext cx="2197684" cy="305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r>
              <a:rPr lang="pt-BR" sz="994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CERN Document Server courtesy</a:t>
            </a:r>
            <a:endParaRPr sz="994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" name="Google Shape;371;p23">
            <a:extLst>
              <a:ext uri="{FF2B5EF4-FFF2-40B4-BE49-F238E27FC236}">
                <a16:creationId xmlns:a16="http://schemas.microsoft.com/office/drawing/2014/main" id="{5039A8F3-CF59-E957-5CBC-B26DF9FFDA0C}"/>
              </a:ext>
            </a:extLst>
          </p:cNvPr>
          <p:cNvSpPr txBox="1"/>
          <p:nvPr/>
        </p:nvSpPr>
        <p:spPr>
          <a:xfrm rot="-1883">
            <a:off x="2724956" y="5768405"/>
            <a:ext cx="7521943" cy="738633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chemeClr val="dk2"/>
                </a:solidFill>
                <a:latin typeface="Lato"/>
                <a:ea typeface="Lato"/>
                <a:cs typeface="Lato"/>
              </a:rPr>
              <a:t>The CMS </a:t>
            </a:r>
            <a:r>
              <a:rPr lang="it-IT" b="1" dirty="0" err="1">
                <a:solidFill>
                  <a:schemeClr val="dk2"/>
                </a:solidFill>
                <a:latin typeface="Lato"/>
                <a:ea typeface="Lato"/>
                <a:cs typeface="Lato"/>
              </a:rPr>
              <a:t>Muon</a:t>
            </a:r>
            <a:r>
              <a:rPr lang="it-IT" b="1" dirty="0">
                <a:solidFill>
                  <a:schemeClr val="dk2"/>
                </a:solidFill>
                <a:latin typeface="Lato"/>
                <a:ea typeface="Lato"/>
                <a:cs typeface="Lato"/>
              </a:rPr>
              <a:t> System Upgrade for High </a:t>
            </a:r>
            <a:r>
              <a:rPr lang="it-IT" b="1" dirty="0" err="1">
                <a:solidFill>
                  <a:schemeClr val="dk2"/>
                </a:solidFill>
                <a:latin typeface="Lato"/>
                <a:ea typeface="Lato"/>
                <a:cs typeface="Lato"/>
              </a:rPr>
              <a:t>Luminosity</a:t>
            </a:r>
            <a:r>
              <a:rPr lang="it-IT" b="1" dirty="0">
                <a:solidFill>
                  <a:schemeClr val="dk2"/>
                </a:solidFill>
                <a:latin typeface="Lato"/>
                <a:ea typeface="Lato"/>
                <a:cs typeface="Lato"/>
              </a:rPr>
              <a:t> LHC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Talk by</a:t>
            </a:r>
            <a:r>
              <a:rPr lang="pt-BR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Archie Sharma</a:t>
            </a:r>
            <a:endParaRPr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39457516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32884</TotalTime>
  <Words>2615</Words>
  <Application>Microsoft Macintosh PowerPoint</Application>
  <PresentationFormat>Widescreen</PresentationFormat>
  <Paragraphs>406</Paragraphs>
  <Slides>26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26</vt:i4>
      </vt:variant>
    </vt:vector>
  </HeadingPairs>
  <TitlesOfParts>
    <vt:vector size="36" baseType="lpstr">
      <vt:lpstr>Arial</vt:lpstr>
      <vt:lpstr>Calibri</vt:lpstr>
      <vt:lpstr>Cambria Math</vt:lpstr>
      <vt:lpstr>Google Sans</vt:lpstr>
      <vt:lpstr>Helvetica Neue</vt:lpstr>
      <vt:lpstr>Lato</vt:lpstr>
      <vt:lpstr>Palatino</vt:lpstr>
      <vt:lpstr>Times New Roman</vt:lpstr>
      <vt:lpstr>Trebuchet MS</vt:lpstr>
      <vt:lpstr>Tema di Office</vt:lpstr>
      <vt:lpstr>Improved RPC (iRPC) detector for CMS data taking in HL-LHC</vt:lpstr>
      <vt:lpstr>Outline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Manager/>
  <Company> 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RPC report TC workshop</dc:title>
  <dc:subject/>
  <dc:creator> Salvatore Buontempo</dc:creator>
  <cp:keywords/>
  <dc:description/>
  <cp:lastModifiedBy>Salvatore Buontempo</cp:lastModifiedBy>
  <cp:revision>380</cp:revision>
  <dcterms:created xsi:type="dcterms:W3CDTF">2010-12-01T23:04:17Z</dcterms:created>
  <dcterms:modified xsi:type="dcterms:W3CDTF">2024-07-19T14:43:48Z</dcterms:modified>
  <cp:category/>
</cp:coreProperties>
</file>