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20"/>
  </p:notesMasterIdLst>
  <p:handoutMasterIdLst>
    <p:handoutMasterId r:id="rId21"/>
  </p:handoutMasterIdLst>
  <p:sldIdLst>
    <p:sldId id="536" r:id="rId2"/>
    <p:sldId id="406" r:id="rId3"/>
    <p:sldId id="564" r:id="rId4"/>
    <p:sldId id="566" r:id="rId5"/>
    <p:sldId id="364" r:id="rId6"/>
    <p:sldId id="435" r:id="rId7"/>
    <p:sldId id="620" r:id="rId8"/>
    <p:sldId id="568" r:id="rId9"/>
    <p:sldId id="621" r:id="rId10"/>
    <p:sldId id="634" r:id="rId11"/>
    <p:sldId id="468" r:id="rId12"/>
    <p:sldId id="624" r:id="rId13"/>
    <p:sldId id="593" r:id="rId14"/>
    <p:sldId id="639" r:id="rId15"/>
    <p:sldId id="641" r:id="rId16"/>
    <p:sldId id="631" r:id="rId17"/>
    <p:sldId id="592" r:id="rId18"/>
    <p:sldId id="5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C3EF4"/>
    <a:srgbClr val="FFD30F"/>
    <a:srgbClr val="FFAFB0"/>
    <a:srgbClr val="FFB53D"/>
    <a:srgbClr val="BC0000"/>
    <a:srgbClr val="CBE0BD"/>
    <a:srgbClr val="FF9700"/>
    <a:srgbClr val="C745FF"/>
    <a:srgbClr val="A9E1DC"/>
    <a:srgbClr val="265B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3" autoAdjust="0"/>
    <p:restoredTop sz="81507" autoAdjust="0"/>
  </p:normalViewPr>
  <p:slideViewPr>
    <p:cSldViewPr snapToGrid="0" snapToObjects="1">
      <p:cViewPr varScale="1">
        <p:scale>
          <a:sx n="102" d="100"/>
          <a:sy n="102" d="100"/>
        </p:scale>
        <p:origin x="1368" y="184"/>
      </p:cViewPr>
      <p:guideLst>
        <p:guide orient="horz" pos="2160"/>
        <p:guide pos="3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6DA7-386F-6F45-B865-44C5AEED1F43}" type="datetimeFigureOut">
              <a:rPr lang="en-US" smtClean="0"/>
              <a:t>7/19/24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160A-2F58-8D43-8720-2805BD1B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E73E-3AAA-2E49-AC3D-23BC6530AF40}" type="datetimeFigureOut">
              <a:rPr lang="en-US" smtClean="0"/>
              <a:pPr/>
              <a:t>7/19/24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E704F-9891-C847-A76D-EBF34C6040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3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66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p_1\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 f_1=-\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dp_2dp_3dp_4(f_1f_2-f_3f_4)|M_{12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rightarrow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34}|^2(2\pi)^4\delta^4(\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p_i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+ {\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rm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inelastic}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approx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{2C_A\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k_\perp^4}P(z)  \hat q 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\sin^2\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{k_\perp^2 (t-t_0)}{4z(1-z)E}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\partial_\mu T^{\mu\nu}(x) = j^\nu (x)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\delta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p,x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\sum_i p^\nu_i \delta^{(4)}(x-x_i) \theta(p^0_{cut}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</a:t>
            </a:r>
            <a:r>
              <a:rPr lang="mr-IN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j^\nu(x) =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sum_a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{d^3p}{(2\pi)^3}\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{p^\nu}{p^0}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f_a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(p)\theta(p\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- p^0_{cut})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\partial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f(p) =- C(p) \;\;\; p\</a:t>
            </a:r>
            <a:r>
              <a:rPr lang="en-US" sz="1200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 &gt; p_{cut}^0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304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)=\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frac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{1}{e^{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cdot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u/T}\pm 1} (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=2,4)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f_i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(p)=(2\pi)^3\delta^3(\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p_i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p_0)\delta^3(\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x-\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x_0-t\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vec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 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v_i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)  [</a:t>
            </a:r>
            <a:r>
              <a:rPr lang="en-US" dirty="0" err="1">
                <a:latin typeface="Monaco" charset="0"/>
                <a:cs typeface="Monaco" charset="0"/>
                <a:sym typeface="Monaco" charset="0"/>
              </a:rPr>
              <a:t>i</a:t>
            </a:r>
            <a:r>
              <a:rPr lang="en-US" dirty="0">
                <a:latin typeface="Monaco" charset="0"/>
                <a:cs typeface="Monaco" charset="0"/>
                <a:sym typeface="Monaco" charset="0"/>
              </a:rPr>
              <a:t>=1,3]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dN_g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}{dzd^2k_\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perp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}=\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alpha_s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}{\pi k_\perp^4} P(z)</a:t>
            </a:r>
          </a:p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(\hat p\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cdot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u) \hat q \sin^2(\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frac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{t-t_0}{2\</a:t>
            </a:r>
            <a:r>
              <a:rPr lang="en-US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tau_f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})</a:t>
            </a:r>
          </a:p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Simultaneous description of hadron and jet RAA need to include jet-induced medium response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56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Diffusion wake a universal phenomenon accompanying the projectile induced Mach wake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dirty="0">
              <a:latin typeface="Monaco" charset="0"/>
              <a:cs typeface="Monaco" charset="0"/>
              <a:sym typeface="Monaco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Recently, the point could network as been applied to predict the transverse position of the  initial jet production vertices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35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6512-B387-DC46-9310-752A4E71A7D6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0505-B1A0-694B-A66A-EA1C65EF750E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9BE5-E869-7142-99B4-216E348231D0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71DC-9234-7B49-8010-0B2D65F78A6D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7200" y="6492876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388C-72D7-5B41-982B-8B5F08F4AC75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5B00-0211-6449-99B3-957F7B3A9C75}" type="datetime1">
              <a:rPr lang="en-US" smtClean="0"/>
              <a:t>7/19/24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D624-006A-6D4C-A1CE-C7CF6B1E9597}" type="datetime1">
              <a:rPr lang="en-US" smtClean="0"/>
              <a:t>7/19/24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0199-2BAB-0A4C-8AAE-FD34BC0C5FF4}" type="datetime1">
              <a:rPr lang="en-US" smtClean="0"/>
              <a:t>7/19/24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4FF-59F9-6D46-89C9-B009B085FE0B}" type="datetime1">
              <a:rPr lang="en-US" smtClean="0"/>
              <a:t>7/19/24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8324-D06F-844B-8F4A-B042D2E3CC95}" type="datetime1">
              <a:rPr lang="en-US" smtClean="0"/>
              <a:t>7/19/24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B391-616A-EC44-B92E-CB0F4AE913D0}" type="datetime1">
              <a:rPr lang="en-US" smtClean="0"/>
              <a:t>7/19/24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9000">
              <a:srgbClr val="00022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80068" y="649128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4504F-F647-2B47-B5CB-298A5EBA19B4}" type="datetime1">
              <a:rPr lang="en-US" smtClean="0"/>
              <a:t>7/19/24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3135" y="649128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2212" y="650716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EAAB"/>
                </a:solidFill>
              </a:defRPr>
            </a:lvl1pPr>
          </a:lstStyle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106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4B7F6E-5998-D008-D902-313F78CA0D3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074368"/>
            <a:ext cx="763793" cy="7836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华文宋体"/>
          <a:cs typeface="华文宋体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儷黑 Pro"/>
          <a:cs typeface="儷黑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儷黑 Pro"/>
          <a:cs typeface="儷黑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3.em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2.emf"/><Relationship Id="rId5" Type="http://schemas.openxmlformats.org/officeDocument/2006/relationships/image" Target="../media/image23.png"/><Relationship Id="rId10" Type="http://schemas.openxmlformats.org/officeDocument/2006/relationships/image" Target="../media/image36.emf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1.0832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image" Target="../media/image42.emf"/><Relationship Id="rId7" Type="http://schemas.openxmlformats.org/officeDocument/2006/relationships/image" Target="../media/image46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hyperlink" Target="https://arxiv.org/abs/2402.00264" TargetMode="External"/><Relationship Id="rId4" Type="http://schemas.openxmlformats.org/officeDocument/2006/relationships/image" Target="../media/image5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emf"/><Relationship Id="rId4" Type="http://schemas.openxmlformats.org/officeDocument/2006/relationships/image" Target="../media/image10.jpeg"/><Relationship Id="rId9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ity with a purple circle&#10;&#10;Description automatically generated">
            <a:extLst>
              <a:ext uri="{FF2B5EF4-FFF2-40B4-BE49-F238E27FC236}">
                <a16:creationId xmlns:a16="http://schemas.microsoft.com/office/drawing/2014/main" id="{4F65691A-D6C8-70D1-863E-E18248ADE2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2562"/>
            <a:ext cx="12192000" cy="5878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DA2AE-1AE2-9248-9018-866A7069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23" name="Picture 3">
            <a:extLst>
              <a:ext uri="{FF2B5EF4-FFF2-40B4-BE49-F238E27FC236}">
                <a16:creationId xmlns:a16="http://schemas.microsoft.com/office/drawing/2014/main" id="{F0196CD3-C58E-3042-AD49-09E3A133CB60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563" y="6087649"/>
            <a:ext cx="1492575" cy="758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os Alamos National Laboratory, 5/14/2015">
            <a:extLst>
              <a:ext uri="{FF2B5EF4-FFF2-40B4-BE49-F238E27FC236}">
                <a16:creationId xmlns:a16="http://schemas.microsoft.com/office/drawing/2014/main" id="{9B1B6B0B-B2AB-89F1-AE87-2E9477078659}"/>
              </a:ext>
            </a:extLst>
          </p:cNvPr>
          <p:cNvSpPr txBox="1"/>
          <p:nvPr/>
        </p:nvSpPr>
        <p:spPr>
          <a:xfrm>
            <a:off x="6095997" y="-17442"/>
            <a:ext cx="6096002" cy="64633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76200" tIns="76200" rIns="76200" bIns="76200">
            <a:spAutoFit/>
          </a:bodyPr>
          <a:lstStyle>
            <a:lvl1pPr>
              <a:buClr>
                <a:srgbClr val="000000"/>
              </a:buClr>
              <a:defRPr sz="4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US" sz="3200" dirty="0"/>
              <a:t>ICHEP2024, July 17-24,2024, Prague</a:t>
            </a:r>
            <a:endParaRPr sz="3200" dirty="0"/>
          </a:p>
        </p:txBody>
      </p:sp>
      <p:pic>
        <p:nvPicPr>
          <p:cNvPr id="5" name="Picture 4" descr="A picture containing light, dark, wire, sitting&#10;&#10;Description automatically generated">
            <a:extLst>
              <a:ext uri="{FF2B5EF4-FFF2-40B4-BE49-F238E27FC236}">
                <a16:creationId xmlns:a16="http://schemas.microsoft.com/office/drawing/2014/main" id="{DB07AC5E-1805-7B02-02A9-E06352B8DC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-52562"/>
            <a:ext cx="1341782" cy="134609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559665-CCDD-7741-8AD7-E85165C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642" y="3850348"/>
            <a:ext cx="8796711" cy="1265196"/>
          </a:xfrm>
          <a:noFill/>
        </p:spPr>
        <p:txBody>
          <a:bodyPr>
            <a:noAutofit/>
          </a:bodyPr>
          <a:lstStyle/>
          <a:p>
            <a:r>
              <a:rPr lang="en-US" sz="4800" dirty="0"/>
              <a:t>Jet tomography of QGP and medium response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EB7358-E9EA-EA4D-8B93-DA0DF834BF34}"/>
              </a:ext>
            </a:extLst>
          </p:cNvPr>
          <p:cNvSpPr txBox="1"/>
          <p:nvPr/>
        </p:nvSpPr>
        <p:spPr>
          <a:xfrm>
            <a:off x="2244150" y="5782886"/>
            <a:ext cx="770371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Xin-Nian Wang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Central China Normal University/Lawrence Berkeley National Laboratory</a:t>
            </a:r>
          </a:p>
        </p:txBody>
      </p:sp>
    </p:spTree>
    <p:extLst>
      <p:ext uri="{BB962C8B-B14F-4D97-AF65-F5344CB8AC3E}">
        <p14:creationId xmlns:p14="http://schemas.microsoft.com/office/powerpoint/2010/main" val="2076672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Search for jet-induced diffusion wake</a:t>
            </a:r>
          </a:p>
        </p:txBody>
      </p:sp>
      <p:pic>
        <p:nvPicPr>
          <p:cNvPr id="2" name="3D Mach cone" descr="3D Mach cone">
            <a:hlinkClick r:id="" action="ppaction://ole?verb=0"/>
            <a:extLst>
              <a:ext uri="{FF2B5EF4-FFF2-40B4-BE49-F238E27FC236}">
                <a16:creationId xmlns:a16="http://schemas.microsoft.com/office/drawing/2014/main" id="{F85662F8-5F05-9F3D-EE79-79D7EA3BA4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13836" r="-15122"/>
          <a:stretch/>
        </p:blipFill>
        <p:spPr>
          <a:xfrm>
            <a:off x="373568" y="3151629"/>
            <a:ext cx="5401911" cy="2879014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91FB428-5D48-2213-7BA7-C63D6B5D8E00}"/>
              </a:ext>
            </a:extLst>
          </p:cNvPr>
          <p:cNvGrpSpPr/>
          <p:nvPr/>
        </p:nvGrpSpPr>
        <p:grpSpPr>
          <a:xfrm>
            <a:off x="2523292" y="5084006"/>
            <a:ext cx="1555854" cy="1649307"/>
            <a:chOff x="5406390" y="3268980"/>
            <a:chExt cx="1677582" cy="224275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D1371EF-89E2-FFFD-BEF2-DC830B5CC0AB}"/>
                </a:ext>
              </a:extLst>
            </p:cNvPr>
            <p:cNvSpPr/>
            <p:nvPr/>
          </p:nvSpPr>
          <p:spPr>
            <a:xfrm>
              <a:off x="5854262" y="4204138"/>
              <a:ext cx="1229710" cy="70419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DA5FC2D-3D79-1F1B-820C-5750A942EA4B}"/>
                </a:ext>
              </a:extLst>
            </p:cNvPr>
            <p:cNvCxnSpPr/>
            <p:nvPr/>
          </p:nvCxnSpPr>
          <p:spPr>
            <a:xfrm flipV="1">
              <a:off x="6195060" y="3554730"/>
              <a:ext cx="0" cy="66294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6840591-3181-2523-B356-957BF19972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69280" y="4206240"/>
              <a:ext cx="525780" cy="35433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A0579AD-BB05-30B3-D0CD-DBD4B44943EE}"/>
                </a:ext>
              </a:extLst>
            </p:cNvPr>
            <p:cNvCxnSpPr>
              <a:cxnSpLocks/>
            </p:cNvCxnSpPr>
            <p:nvPr/>
          </p:nvCxnSpPr>
          <p:spPr>
            <a:xfrm>
              <a:off x="6183630" y="4183380"/>
              <a:ext cx="548640" cy="41148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FDD988-7E54-3F29-B3F1-2CF7A726907E}"/>
                </a:ext>
              </a:extLst>
            </p:cNvPr>
            <p:cNvSpPr txBox="1"/>
            <p:nvPr/>
          </p:nvSpPr>
          <p:spPr>
            <a:xfrm>
              <a:off x="6000750" y="3268980"/>
              <a:ext cx="342574" cy="62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C1180E5-1C10-0EE4-85AF-332326232F3C}"/>
                </a:ext>
              </a:extLst>
            </p:cNvPr>
            <p:cNvSpPr txBox="1"/>
            <p:nvPr/>
          </p:nvSpPr>
          <p:spPr>
            <a:xfrm>
              <a:off x="5406390" y="4011930"/>
              <a:ext cx="347758" cy="62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2755E7A-DE35-7E6D-4CEB-5CBC7929C104}"/>
                </a:ext>
              </a:extLst>
            </p:cNvPr>
            <p:cNvSpPr txBox="1"/>
            <p:nvPr/>
          </p:nvSpPr>
          <p:spPr>
            <a:xfrm>
              <a:off x="6297930" y="4549141"/>
              <a:ext cx="411480" cy="96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err="1">
                  <a:solidFill>
                    <a:schemeClr val="bg1"/>
                  </a:solidFill>
                  <a:latin typeface="Symbol" pitchFamily="2" charset="2"/>
                </a:rPr>
                <a:t>h</a:t>
              </a:r>
              <a:r>
                <a:rPr lang="en-US" sz="2400" baseline="-25000" dirty="0" err="1">
                  <a:solidFill>
                    <a:schemeClr val="bg1"/>
                  </a:solidFill>
                </a:rPr>
                <a:t>s</a:t>
              </a:r>
              <a:endParaRPr lang="en-US" sz="2400" baseline="-25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70FAF8B0-2BFE-475B-8CF5-1807C545A1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5492" y="3699615"/>
            <a:ext cx="2988205" cy="28431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0ACC41-0304-2ACF-BDAF-10E465A4E04E}"/>
              </a:ext>
            </a:extLst>
          </p:cNvPr>
          <p:cNvSpPr txBox="1"/>
          <p:nvPr/>
        </p:nvSpPr>
        <p:spPr>
          <a:xfrm>
            <a:off x="274805" y="1109515"/>
            <a:ext cx="3271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Diffusion (DF) wake leads to depletion of soft hadron yield in the back of jet direction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2890C4-1712-571B-3EB3-345369BA39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7264" y="1145153"/>
            <a:ext cx="2986432" cy="28414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2EFB81-107F-0D1B-A1EB-6C847FCD4E16}"/>
              </a:ext>
            </a:extLst>
          </p:cNvPr>
          <p:cNvSpPr txBox="1"/>
          <p:nvPr/>
        </p:nvSpPr>
        <p:spPr>
          <a:xfrm>
            <a:off x="3811732" y="1143527"/>
            <a:ext cx="3461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itchFamily="2" charset="2"/>
              </a:rPr>
              <a:t>g</a:t>
            </a:r>
            <a:r>
              <a:rPr lang="en-US" sz="1600" dirty="0"/>
              <a:t>-triggered-jet-hadron correlation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6687C5-FC07-72B5-5EA1-CAB35E0AFAD1}"/>
              </a:ext>
            </a:extLst>
          </p:cNvPr>
          <p:cNvSpPr txBox="1"/>
          <p:nvPr/>
        </p:nvSpPr>
        <p:spPr>
          <a:xfrm>
            <a:off x="289295" y="2472108"/>
            <a:ext cx="3256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C000"/>
                </a:solidFill>
                <a:latin typeface="-apple-system"/>
              </a:rPr>
              <a:t>Yang, Tan, </a:t>
            </a:r>
            <a:r>
              <a:rPr lang="en-US" dirty="0" err="1">
                <a:solidFill>
                  <a:srgbClr val="FFC000"/>
                </a:solidFill>
                <a:latin typeface="-apple-system"/>
              </a:rPr>
              <a:t>Chen,Pang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 &amp; XNW</a:t>
            </a:r>
            <a:r>
              <a:rPr lang="en-US" i="1" dirty="0">
                <a:solidFill>
                  <a:srgbClr val="FFC000"/>
                </a:solidFill>
                <a:latin typeface="-apple-system"/>
              </a:rPr>
              <a:t>, PRL, 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130 (2023) , 052301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FF27A18-A3D6-665D-9F17-0CFDC81063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5524"/>
          <a:stretch/>
        </p:blipFill>
        <p:spPr>
          <a:xfrm>
            <a:off x="8419628" y="1232375"/>
            <a:ext cx="2897984" cy="23115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1CAE769-EDE6-BC87-65A3-A72E4B88C80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44899"/>
          <a:stretch/>
        </p:blipFill>
        <p:spPr>
          <a:xfrm>
            <a:off x="8423174" y="3563814"/>
            <a:ext cx="2881481" cy="217303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72B331-A1D4-98EE-7097-25E56424241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24520" y="5744672"/>
            <a:ext cx="4533600" cy="5576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61166D-8A0F-52A9-D8BD-2072FDDAFF74}"/>
              </a:ext>
            </a:extLst>
          </p:cNvPr>
          <p:cNvSpPr txBox="1"/>
          <p:nvPr/>
        </p:nvSpPr>
        <p:spPr>
          <a:xfrm>
            <a:off x="10786036" y="6307389"/>
            <a:ext cx="1129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DF-wake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B09093-5E06-600C-AB59-B236F6782367}"/>
              </a:ext>
            </a:extLst>
          </p:cNvPr>
          <p:cNvSpPr txBox="1"/>
          <p:nvPr/>
        </p:nvSpPr>
        <p:spPr>
          <a:xfrm>
            <a:off x="9944718" y="6297030"/>
            <a:ext cx="678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MPI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985119-558A-1E8E-D72A-FD29F234F128}"/>
              </a:ext>
            </a:extLst>
          </p:cNvPr>
          <p:cNvSpPr txBox="1"/>
          <p:nvPr/>
        </p:nvSpPr>
        <p:spPr>
          <a:xfrm>
            <a:off x="8896815" y="6289572"/>
            <a:ext cx="1210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Jet-</a:t>
            </a:r>
            <a:r>
              <a:rPr lang="en-US" sz="2000" dirty="0" err="1">
                <a:solidFill>
                  <a:srgbClr val="FFFF00"/>
                </a:solidFill>
              </a:rPr>
              <a:t>distr</a:t>
            </a:r>
            <a:endParaRPr lang="en-US" sz="2000" dirty="0">
              <a:solidFill>
                <a:srgbClr val="FFFF0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3ED02DC-17E1-BC90-FBDD-617974ED0D70}"/>
              </a:ext>
            </a:extLst>
          </p:cNvPr>
          <p:cNvCxnSpPr>
            <a:cxnSpLocks/>
          </p:cNvCxnSpPr>
          <p:nvPr/>
        </p:nvCxnSpPr>
        <p:spPr>
          <a:xfrm flipV="1">
            <a:off x="11318709" y="6126591"/>
            <a:ext cx="0" cy="21726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E1D95A8-A259-58E6-0723-97F59439EC33}"/>
              </a:ext>
            </a:extLst>
          </p:cNvPr>
          <p:cNvCxnSpPr>
            <a:cxnSpLocks/>
          </p:cNvCxnSpPr>
          <p:nvPr/>
        </p:nvCxnSpPr>
        <p:spPr>
          <a:xfrm flipV="1">
            <a:off x="10270806" y="6126591"/>
            <a:ext cx="0" cy="2321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45CEE4A-D20C-567F-696C-CC29DCC9E4E6}"/>
              </a:ext>
            </a:extLst>
          </p:cNvPr>
          <p:cNvCxnSpPr>
            <a:cxnSpLocks/>
          </p:cNvCxnSpPr>
          <p:nvPr/>
        </p:nvCxnSpPr>
        <p:spPr>
          <a:xfrm flipV="1">
            <a:off x="9407731" y="6141459"/>
            <a:ext cx="0" cy="21726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303823B-BA35-8801-7E76-9C437B747F67}"/>
              </a:ext>
            </a:extLst>
          </p:cNvPr>
          <p:cNvSpPr txBox="1"/>
          <p:nvPr/>
        </p:nvSpPr>
        <p:spPr>
          <a:xfrm>
            <a:off x="6934054" y="3452085"/>
            <a:ext cx="6783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MPI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EF2DF3-7B50-1DE6-E43C-8BA163202CB4}"/>
              </a:ext>
            </a:extLst>
          </p:cNvPr>
          <p:cNvSpPr txBox="1"/>
          <p:nvPr/>
        </p:nvSpPr>
        <p:spPr>
          <a:xfrm>
            <a:off x="6967085" y="2284039"/>
            <a:ext cx="55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Jet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51B667-3075-2178-0AFB-C35187EA84A4}"/>
              </a:ext>
            </a:extLst>
          </p:cNvPr>
          <p:cNvSpPr txBox="1"/>
          <p:nvPr/>
        </p:nvSpPr>
        <p:spPr>
          <a:xfrm>
            <a:off x="6879567" y="4936522"/>
            <a:ext cx="1423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DF-wake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63DF3D9-087A-39D1-7F18-A09C4F3D930A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5224917" y="2514872"/>
            <a:ext cx="1742168" cy="124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60F7175-1A3C-E8D9-0953-09AA7BA2F80C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5159751" y="3183727"/>
            <a:ext cx="1774303" cy="4991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0D44C20-92CD-AA2C-2BA1-77CC09A9DC27}"/>
              </a:ext>
            </a:extLst>
          </p:cNvPr>
          <p:cNvCxnSpPr>
            <a:cxnSpLocks/>
          </p:cNvCxnSpPr>
          <p:nvPr/>
        </p:nvCxnSpPr>
        <p:spPr>
          <a:xfrm flipH="1">
            <a:off x="4935557" y="5121189"/>
            <a:ext cx="1998496" cy="59334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B884F29-F871-4B09-8BD2-AEBB3DB4C544}"/>
              </a:ext>
            </a:extLst>
          </p:cNvPr>
          <p:cNvSpPr txBox="1"/>
          <p:nvPr/>
        </p:nvSpPr>
        <p:spPr>
          <a:xfrm>
            <a:off x="9043792" y="1903956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FF0000"/>
                </a:solidFill>
              </a:rPr>
              <a:t>pT</a:t>
            </a:r>
            <a:r>
              <a:rPr lang="en-US" sz="1000" dirty="0">
                <a:solidFill>
                  <a:srgbClr val="FF0000"/>
                </a:solidFill>
              </a:rPr>
              <a:t>=0-2 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1E2C6B-5644-2F0D-5769-00D4D0301D54}"/>
              </a:ext>
            </a:extLst>
          </p:cNvPr>
          <p:cNvSpPr txBox="1"/>
          <p:nvPr/>
        </p:nvSpPr>
        <p:spPr>
          <a:xfrm>
            <a:off x="9313986" y="2695077"/>
            <a:ext cx="793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>
                <a:solidFill>
                  <a:srgbClr val="2C3EF4"/>
                </a:solidFill>
              </a:rPr>
              <a:t>pT</a:t>
            </a:r>
            <a:r>
              <a:rPr lang="en-US" sz="1000" dirty="0">
                <a:solidFill>
                  <a:srgbClr val="2C3EF4"/>
                </a:solidFill>
              </a:rPr>
              <a:t>=1-2 GeV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FEBDB7-0742-5362-7A30-6CC9E1BC9E54}"/>
              </a:ext>
            </a:extLst>
          </p:cNvPr>
          <p:cNvSpPr txBox="1"/>
          <p:nvPr/>
        </p:nvSpPr>
        <p:spPr>
          <a:xfrm>
            <a:off x="9158293" y="4219006"/>
            <a:ext cx="738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baseline="30000" dirty="0" err="1"/>
              <a:t>Jet</a:t>
            </a:r>
            <a:r>
              <a:rPr lang="en-US" sz="1400" dirty="0"/>
              <a:t>/</a:t>
            </a:r>
            <a:r>
              <a:rPr lang="en-US" sz="1400" dirty="0" err="1"/>
              <a:t>p</a:t>
            </a:r>
            <a:r>
              <a:rPr lang="en-US" sz="1400" baseline="-25000" dirty="0" err="1"/>
              <a:t>T</a:t>
            </a:r>
            <a:r>
              <a:rPr lang="en-US" sz="1400" baseline="30000" dirty="0" err="1">
                <a:latin typeface="Symbol" pitchFamily="2" charset="2"/>
              </a:rPr>
              <a:t>g</a:t>
            </a:r>
            <a:endParaRPr lang="en-US" sz="1400" baseline="300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3455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position &amp; azimuthal correlation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587" y="1210962"/>
            <a:ext cx="5175956" cy="4754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3941" y="5986996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Symbol" charset="2"/>
                <a:cs typeface="Symbol" charset="2"/>
              </a:rPr>
              <a:t>DF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561" y="1684223"/>
            <a:ext cx="3313074" cy="33326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EFFFE-8399-CB40-B83D-21B1579A0A2C}"/>
              </a:ext>
            </a:extLst>
          </p:cNvPr>
          <p:cNvSpPr txBox="1"/>
          <p:nvPr/>
        </p:nvSpPr>
        <p:spPr>
          <a:xfrm>
            <a:off x="7578776" y="111381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-hadron 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34CB7-8E41-5A40-81C3-7BCB2C1627E1}"/>
              </a:ext>
            </a:extLst>
          </p:cNvPr>
          <p:cNvSpPr txBox="1"/>
          <p:nvPr/>
        </p:nvSpPr>
        <p:spPr>
          <a:xfrm>
            <a:off x="7363713" y="5044941"/>
            <a:ext cx="232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 Chen &amp; XNW (2018)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A1DF24-D202-384D-8241-A6E18DEA7907}"/>
              </a:ext>
            </a:extLst>
          </p:cNvPr>
          <p:cNvSpPr/>
          <p:nvPr/>
        </p:nvSpPr>
        <p:spPr>
          <a:xfrm>
            <a:off x="7392829" y="5403174"/>
            <a:ext cx="4370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Li, Liu, Ma, XNW and Zhu, Phys. Rev. Lett. 106, 012301 (2011)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CF122-B30B-2646-BCB8-2E698836E91E}"/>
              </a:ext>
            </a:extLst>
          </p:cNvPr>
          <p:cNvSpPr txBox="1"/>
          <p:nvPr/>
        </p:nvSpPr>
        <p:spPr>
          <a:xfrm>
            <a:off x="7415115" y="5998027"/>
            <a:ext cx="477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Tachibana, Shen &amp; Majumder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2001.08321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(2020)</a:t>
            </a:r>
          </a:p>
        </p:txBody>
      </p:sp>
    </p:spTree>
    <p:extLst>
      <p:ext uri="{BB962C8B-B14F-4D97-AF65-F5344CB8AC3E}">
        <p14:creationId xmlns:p14="http://schemas.microsoft.com/office/powerpoint/2010/main" val="1716502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48D216F-E77B-21ED-E6F7-CF938D12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137" y="1260450"/>
            <a:ext cx="6770098" cy="5011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B30859-A0AC-3841-A111-4B2CF74F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assisted jet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FC33A-8349-DA41-BEF9-D60FB8D8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8F55E-14BC-4841-BEA2-914416C5DB34}"/>
              </a:ext>
            </a:extLst>
          </p:cNvPr>
          <p:cNvSpPr txBox="1"/>
          <p:nvPr/>
        </p:nvSpPr>
        <p:spPr>
          <a:xfrm>
            <a:off x="349386" y="5193303"/>
            <a:ext cx="28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rgbClr val="FFC000"/>
                </a:solidFill>
                <a:latin typeface="-apple-system"/>
              </a:rPr>
              <a:t>Eur.Phys.J.C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 83 (2023) 7, 652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E2E1B-5ECE-C549-A256-8BD8E61A8538}"/>
              </a:ext>
            </a:extLst>
          </p:cNvPr>
          <p:cNvCxnSpPr>
            <a:cxnSpLocks/>
          </p:cNvCxnSpPr>
          <p:nvPr/>
        </p:nvCxnSpPr>
        <p:spPr>
          <a:xfrm flipV="1">
            <a:off x="4784734" y="1376989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6B720D-6F18-904A-A79A-13BF5A29E8E2}"/>
              </a:ext>
            </a:extLst>
          </p:cNvPr>
          <p:cNvCxnSpPr>
            <a:cxnSpLocks/>
          </p:cNvCxnSpPr>
          <p:nvPr/>
        </p:nvCxnSpPr>
        <p:spPr>
          <a:xfrm flipV="1">
            <a:off x="6414569" y="1409966"/>
            <a:ext cx="0" cy="83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CCB7A2-1A38-7645-8EFF-E47A6FB4104E}"/>
              </a:ext>
            </a:extLst>
          </p:cNvPr>
          <p:cNvCxnSpPr>
            <a:cxnSpLocks/>
          </p:cNvCxnSpPr>
          <p:nvPr/>
        </p:nvCxnSpPr>
        <p:spPr>
          <a:xfrm flipV="1">
            <a:off x="7905105" y="1357926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61A1D0-09E2-6F42-B843-6CF4FD7A8EB3}"/>
              </a:ext>
            </a:extLst>
          </p:cNvPr>
          <p:cNvCxnSpPr>
            <a:cxnSpLocks/>
          </p:cNvCxnSpPr>
          <p:nvPr/>
        </p:nvCxnSpPr>
        <p:spPr>
          <a:xfrm flipV="1">
            <a:off x="9530880" y="1311772"/>
            <a:ext cx="0" cy="788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980740-C9D1-E84E-B015-F152C9804634}"/>
              </a:ext>
            </a:extLst>
          </p:cNvPr>
          <p:cNvSpPr txBox="1"/>
          <p:nvPr/>
        </p:nvSpPr>
        <p:spPr>
          <a:xfrm>
            <a:off x="10634687" y="150311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DL network selection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646108-93CB-1443-A833-5D094E3AB226}"/>
              </a:ext>
            </a:extLst>
          </p:cNvPr>
          <p:cNvSpPr txBox="1"/>
          <p:nvPr/>
        </p:nvSpPr>
        <p:spPr>
          <a:xfrm>
            <a:off x="10564416" y="340893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Actual distribution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42B88-D1C8-6C44-9B0B-2569A10202D3}"/>
              </a:ext>
            </a:extLst>
          </p:cNvPr>
          <p:cNvSpPr txBox="1"/>
          <p:nvPr/>
        </p:nvSpPr>
        <p:spPr>
          <a:xfrm>
            <a:off x="10564416" y="5085582"/>
            <a:ext cx="158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-soft hadron correlation</a:t>
            </a:r>
          </a:p>
        </p:txBody>
      </p:sp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A14A6A12-2F69-C1A0-5D87-F36316C76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39" y="1770919"/>
            <a:ext cx="3143610" cy="3316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9FC5AC-C790-1D1C-4DAD-44D6E9BAA4FD}"/>
              </a:ext>
            </a:extLst>
          </p:cNvPr>
          <p:cNvSpPr txBox="1"/>
          <p:nvPr/>
        </p:nvSpPr>
        <p:spPr>
          <a:xfrm>
            <a:off x="219370" y="1298107"/>
            <a:ext cx="32091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PCN (point cloud network)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0C9C7-F7FA-A01C-C149-F71822A5E21C}"/>
              </a:ext>
            </a:extLst>
          </p:cNvPr>
          <p:cNvSpPr txBox="1"/>
          <p:nvPr/>
        </p:nvSpPr>
        <p:spPr>
          <a:xfrm>
            <a:off x="277611" y="5725350"/>
            <a:ext cx="3092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C000"/>
                </a:solidFill>
              </a:rPr>
              <a:t>Yang, He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Chen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 err="1">
                <a:solidFill>
                  <a:srgbClr val="FFC000"/>
                </a:solidFill>
              </a:rPr>
              <a:t>Ke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Pang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&amp;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XNW</a:t>
            </a:r>
            <a:endParaRPr 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5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ED86-AA9D-EAC1-E0A4-D19F8E8EB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jet shape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635C3-A874-DB74-20E8-660C17FF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B300A6-77F8-6400-D5D9-9D73F7E82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02" t="11281" r="10542" b="27419"/>
          <a:stretch/>
        </p:blipFill>
        <p:spPr>
          <a:xfrm>
            <a:off x="868474" y="1061936"/>
            <a:ext cx="3771981" cy="2862720"/>
          </a:xfrm>
          <a:prstGeom prst="rect">
            <a:avLst/>
          </a:prstGeom>
        </p:spPr>
      </p:pic>
      <p:sp>
        <p:nvSpPr>
          <p:cNvPr id="6" name="Triangle 5">
            <a:extLst>
              <a:ext uri="{FF2B5EF4-FFF2-40B4-BE49-F238E27FC236}">
                <a16:creationId xmlns:a16="http://schemas.microsoft.com/office/drawing/2014/main" id="{E511EFA0-E362-6407-36F6-4A17CBE8A8E7}"/>
              </a:ext>
            </a:extLst>
          </p:cNvPr>
          <p:cNvSpPr/>
          <p:nvPr/>
        </p:nvSpPr>
        <p:spPr>
          <a:xfrm rot="16200000">
            <a:off x="2945209" y="1074541"/>
            <a:ext cx="1437146" cy="2211859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EAA930-218A-20D4-B813-4DBF33BE4894}"/>
              </a:ext>
            </a:extLst>
          </p:cNvPr>
          <p:cNvSpPr/>
          <p:nvPr/>
        </p:nvSpPr>
        <p:spPr>
          <a:xfrm>
            <a:off x="4466973" y="1461896"/>
            <a:ext cx="821721" cy="1437147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A5F6E6-CF17-130B-5016-DEEEAA7B351A}"/>
              </a:ext>
            </a:extLst>
          </p:cNvPr>
          <p:cNvCxnSpPr>
            <a:endCxn id="7" idx="0"/>
          </p:cNvCxnSpPr>
          <p:nvPr/>
        </p:nvCxnSpPr>
        <p:spPr>
          <a:xfrm flipV="1">
            <a:off x="4877833" y="1461896"/>
            <a:ext cx="1" cy="7185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5C8FF-1BB9-36D8-0898-3FFBDCBC70B4}"/>
              </a:ext>
            </a:extLst>
          </p:cNvPr>
          <p:cNvCxnSpPr>
            <a:cxnSpLocks/>
          </p:cNvCxnSpPr>
          <p:nvPr/>
        </p:nvCxnSpPr>
        <p:spPr>
          <a:xfrm flipV="1">
            <a:off x="4877833" y="1947574"/>
            <a:ext cx="237379" cy="232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B990B7-EE75-C20F-8608-D7EA2298325A}"/>
              </a:ext>
            </a:extLst>
          </p:cNvPr>
          <p:cNvSpPr txBox="1"/>
          <p:nvPr/>
        </p:nvSpPr>
        <p:spPr>
          <a:xfrm>
            <a:off x="4931222" y="1995804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479A-715B-3FBE-350A-1E35F857AFD6}"/>
              </a:ext>
            </a:extLst>
          </p:cNvPr>
          <p:cNvSpPr txBox="1"/>
          <p:nvPr/>
        </p:nvSpPr>
        <p:spPr>
          <a:xfrm>
            <a:off x="4828852" y="163651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7856EB64-5CCC-12B1-64F2-AB3EBF448423}"/>
              </a:ext>
            </a:extLst>
          </p:cNvPr>
          <p:cNvSpPr/>
          <p:nvPr/>
        </p:nvSpPr>
        <p:spPr>
          <a:xfrm>
            <a:off x="4772311" y="1966767"/>
            <a:ext cx="234778" cy="174621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03A437-9AA8-CD87-79AE-CB661C464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454" y="3850816"/>
            <a:ext cx="3543768" cy="3090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629C52-BFBC-3E58-A6C0-0F9F29DA6C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044"/>
          <a:stretch/>
        </p:blipFill>
        <p:spPr>
          <a:xfrm>
            <a:off x="5244887" y="2725775"/>
            <a:ext cx="3207114" cy="38951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A88502-4462-E442-60A0-6B2EDA32B5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969"/>
          <a:stretch/>
        </p:blipFill>
        <p:spPr>
          <a:xfrm>
            <a:off x="8529721" y="2725776"/>
            <a:ext cx="3221919" cy="389516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 descr="A group of black letters and numbers&#10;&#10;Description automatically generated">
            <a:extLst>
              <a:ext uri="{FF2B5EF4-FFF2-40B4-BE49-F238E27FC236}">
                <a16:creationId xmlns:a16="http://schemas.microsoft.com/office/drawing/2014/main" id="{30DA3B9B-2C07-269C-1864-0045D0D75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0505" y="4745540"/>
            <a:ext cx="1265834" cy="419584"/>
          </a:xfrm>
          <a:prstGeom prst="rect">
            <a:avLst/>
          </a:prstGeom>
        </p:spPr>
      </p:pic>
      <p:pic>
        <p:nvPicPr>
          <p:cNvPr id="26" name="Picture 25" descr="A close up of black text&#10;&#10;Description automatically generated">
            <a:extLst>
              <a:ext uri="{FF2B5EF4-FFF2-40B4-BE49-F238E27FC236}">
                <a16:creationId xmlns:a16="http://schemas.microsoft.com/office/drawing/2014/main" id="{C18021AE-5FB1-F0E5-B750-55478D217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5980" y="2857243"/>
            <a:ext cx="1164547" cy="4667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4C9DBF9-327F-8812-E80F-54D08A8568F8}"/>
              </a:ext>
            </a:extLst>
          </p:cNvPr>
          <p:cNvSpPr txBox="1"/>
          <p:nvPr/>
        </p:nvSpPr>
        <p:spPr>
          <a:xfrm>
            <a:off x="5647492" y="932491"/>
            <a:ext cx="647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Energetic hadrons at the core of jet deflected away from center</a:t>
            </a:r>
          </a:p>
          <a:p>
            <a:r>
              <a:rPr lang="en-US" dirty="0">
                <a:solidFill>
                  <a:schemeClr val="bg1"/>
                </a:solidFill>
              </a:rPr>
              <a:t>Soft hadrons from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medium response </a:t>
            </a:r>
            <a:r>
              <a:rPr lang="en-US" dirty="0">
                <a:solidFill>
                  <a:schemeClr val="bg1"/>
                </a:solidFill>
              </a:rPr>
              <a:t>at large angle flow into center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63B030-4058-2450-22DB-DC21AD1105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8833" y="1731868"/>
            <a:ext cx="3807146" cy="76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77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DD63F-8186-8720-574C-38CC4E8E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jet energy-energy correlator from </a:t>
            </a:r>
            <a:r>
              <a:rPr lang="en-US" dirty="0" err="1"/>
              <a:t>CoLBT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0B5CC-C291-CFBF-B6A0-E4F97A33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 descr="A graph of a graph of a number of electrical components&#10;&#10;Description automatically generated with medium confidence">
            <a:extLst>
              <a:ext uri="{FF2B5EF4-FFF2-40B4-BE49-F238E27FC236}">
                <a16:creationId xmlns:a16="http://schemas.microsoft.com/office/drawing/2014/main" id="{2E083E90-A916-0353-8DCE-7CBF543A76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90"/>
          <a:stretch/>
        </p:blipFill>
        <p:spPr>
          <a:xfrm>
            <a:off x="6400803" y="1177945"/>
            <a:ext cx="5261425" cy="406561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D19A6C-30DD-0FDE-8782-D48D97B69F4C}"/>
              </a:ext>
            </a:extLst>
          </p:cNvPr>
          <p:cNvCxnSpPr/>
          <p:nvPr/>
        </p:nvCxnSpPr>
        <p:spPr>
          <a:xfrm>
            <a:off x="7032171" y="3604365"/>
            <a:ext cx="463005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1B1704-45D5-B589-1427-75C797AB0C1C}"/>
              </a:ext>
            </a:extLst>
          </p:cNvPr>
          <p:cNvSpPr txBox="1"/>
          <p:nvPr/>
        </p:nvSpPr>
        <p:spPr>
          <a:xfrm>
            <a:off x="713311" y="5327990"/>
            <a:ext cx="107101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Increased virtuality scale in medium leads to enhancement of EEC at small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Medium response leads to enhancement at large angle R</a:t>
            </a:r>
            <a:r>
              <a:rPr lang="en-US" sz="2400" baseline="-25000" dirty="0">
                <a:solidFill>
                  <a:schemeClr val="bg1"/>
                </a:solidFill>
              </a:rPr>
              <a:t>L</a:t>
            </a:r>
            <a:r>
              <a:rPr lang="en-US" sz="2400" dirty="0">
                <a:solidFill>
                  <a:schemeClr val="bg1"/>
                </a:solidFill>
              </a:rPr>
              <a:t>&gt;0.3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A8DD6-BE4D-77A4-1E70-63B108808597}"/>
              </a:ext>
            </a:extLst>
          </p:cNvPr>
          <p:cNvSpPr txBox="1"/>
          <p:nvPr/>
        </p:nvSpPr>
        <p:spPr>
          <a:xfrm>
            <a:off x="9770301" y="43465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BF1912-FC26-BB60-0ACA-A826C354E5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916" y="1369853"/>
            <a:ext cx="5247440" cy="6930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9FE908-7A27-B15F-4926-249DF1DD309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17" b="35316"/>
          <a:stretch/>
        </p:blipFill>
        <p:spPr>
          <a:xfrm>
            <a:off x="945430" y="2392937"/>
            <a:ext cx="5122969" cy="281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63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0DE00-7690-4ACF-38E9-670D30F8C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jet shape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53A74A-6811-9400-7704-37B5D8B6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00996" y="6095807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549433-EB0E-A2C8-968C-7C093472D5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02" t="11281" r="10542" b="24115"/>
          <a:stretch/>
        </p:blipFill>
        <p:spPr>
          <a:xfrm>
            <a:off x="152276" y="2645499"/>
            <a:ext cx="3310759" cy="2648091"/>
          </a:xfrm>
          <a:prstGeom prst="rect">
            <a:avLst/>
          </a:prstGeom>
        </p:spPr>
      </p:pic>
      <p:pic>
        <p:nvPicPr>
          <p:cNvPr id="7" name="Picture 6" descr="A diagram of a ray of light&#10;&#10;Description automatically generated">
            <a:extLst>
              <a:ext uri="{FF2B5EF4-FFF2-40B4-BE49-F238E27FC236}">
                <a16:creationId xmlns:a16="http://schemas.microsoft.com/office/drawing/2014/main" id="{1589E431-CDF5-E29A-8A5D-1A7B1105F6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9684" y="1887677"/>
            <a:ext cx="3878095" cy="33005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AC92613-00F2-8EB7-C344-4A5EA2E5E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292" y="1061936"/>
            <a:ext cx="5436799" cy="433706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FD6F81-BADC-EDBA-0227-05EDCAB16AF2}"/>
              </a:ext>
            </a:extLst>
          </p:cNvPr>
          <p:cNvSpPr txBox="1"/>
          <p:nvPr/>
        </p:nvSpPr>
        <p:spPr>
          <a:xfrm>
            <a:off x="6531867" y="5449380"/>
            <a:ext cx="5436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  <a:effectLst/>
              </a:rPr>
              <a:t>Xiao, He, Pang, Zhang &amp; XNW, </a:t>
            </a:r>
            <a:r>
              <a:rPr lang="en-US" i="1" dirty="0">
                <a:solidFill>
                  <a:srgbClr val="FFC000"/>
                </a:solidFill>
                <a:effectLst/>
              </a:rPr>
              <a:t>PRC</a:t>
            </a:r>
            <a:r>
              <a:rPr lang="en-US" dirty="0">
                <a:solidFill>
                  <a:srgbClr val="FFC000"/>
                </a:solidFill>
                <a:effectLst/>
              </a:rPr>
              <a:t> 109 (2024) 5, 054906 (e-print: </a:t>
            </a:r>
            <a:r>
              <a:rPr lang="en-US" u="none" strike="noStrike" dirty="0">
                <a:solidFill>
                  <a:srgbClr val="FFC000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2402.00264</a:t>
            </a:r>
            <a:r>
              <a:rPr lang="en-US" u="none" strike="noStrike" dirty="0">
                <a:solidFill>
                  <a:srgbClr val="FFC000"/>
                </a:solidFill>
                <a:effectLst/>
              </a:rPr>
              <a:t>)</a:t>
            </a:r>
            <a:endParaRPr lang="en-US" dirty="0">
              <a:solidFill>
                <a:srgbClr val="FFC000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1162AF-33A1-985A-25F3-3223FFBCC253}"/>
              </a:ext>
            </a:extLst>
          </p:cNvPr>
          <p:cNvSpPr txBox="1"/>
          <p:nvPr/>
        </p:nvSpPr>
        <p:spPr>
          <a:xfrm>
            <a:off x="223334" y="5472897"/>
            <a:ext cx="647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Energetic hadrons at the core of jet deflected away from center</a:t>
            </a:r>
          </a:p>
          <a:p>
            <a:r>
              <a:rPr lang="en-US" dirty="0">
                <a:solidFill>
                  <a:schemeClr val="bg1"/>
                </a:solidFill>
              </a:rPr>
              <a:t>Soft hadrons from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medium response </a:t>
            </a:r>
            <a:r>
              <a:rPr lang="en-US" dirty="0">
                <a:solidFill>
                  <a:schemeClr val="bg1"/>
                </a:solidFill>
              </a:rPr>
              <a:t>at large angle flow into center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236165-B6DC-F5DC-1645-87D85283E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4232" y="1271773"/>
            <a:ext cx="4050903" cy="81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71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71A512-46DC-AC8A-33D3-74A705B6E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17" b="12511"/>
          <a:stretch/>
        </p:blipFill>
        <p:spPr>
          <a:xfrm>
            <a:off x="0" y="2319392"/>
            <a:ext cx="4013286" cy="363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D7D5FD-4AA5-025D-B2CC-DCA17413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Seeing Mach-cone through 3p Azimuthal 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FE84D-D71B-B472-6436-83169B98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F8C3F14-009B-0DA3-793F-3664770D5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41" y="1681321"/>
            <a:ext cx="4138901" cy="3472871"/>
          </a:xfrm>
          <a:prstGeom prst="rect">
            <a:avLst/>
          </a:prstGeom>
        </p:spPr>
      </p:pic>
      <p:pic>
        <p:nvPicPr>
          <p:cNvPr id="10" name="Picture 9" descr="A blue and red gradients&#10;&#10;Description automatically generated with medium confidence">
            <a:extLst>
              <a:ext uri="{FF2B5EF4-FFF2-40B4-BE49-F238E27FC236}">
                <a16:creationId xmlns:a16="http://schemas.microsoft.com/office/drawing/2014/main" id="{09941F3C-E9ED-4B3E-1FA0-B1188EE15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141" y="1692564"/>
            <a:ext cx="4138901" cy="34728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72334-86DD-A8CD-7367-20CB4B08AA79}"/>
              </a:ext>
            </a:extLst>
          </p:cNvPr>
          <p:cNvSpPr txBox="1"/>
          <p:nvPr/>
        </p:nvSpPr>
        <p:spPr>
          <a:xfrm>
            <a:off x="3511076" y="1061936"/>
            <a:ext cx="419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p+p</a:t>
            </a:r>
            <a:r>
              <a:rPr lang="en-US" sz="3200" dirty="0">
                <a:solidFill>
                  <a:schemeClr val="bg1"/>
                </a:solidFill>
              </a:rPr>
              <a:t>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p</a:t>
            </a:r>
            <a:r>
              <a:rPr lang="en-US" sz="3200" baseline="-25000" dirty="0" err="1">
                <a:solidFill>
                  <a:schemeClr val="bg1"/>
                </a:solidFill>
              </a:rPr>
              <a:t>T</a:t>
            </a:r>
            <a:r>
              <a:rPr lang="en-US" sz="3200" dirty="0">
                <a:solidFill>
                  <a:schemeClr val="bg1"/>
                </a:solidFill>
              </a:rPr>
              <a:t>&gt;40 GeV/c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DB4D30-E031-2B4C-889C-3232D2C617C3}"/>
              </a:ext>
            </a:extLst>
          </p:cNvPr>
          <p:cNvSpPr txBox="1"/>
          <p:nvPr/>
        </p:nvSpPr>
        <p:spPr>
          <a:xfrm>
            <a:off x="8134409" y="1177023"/>
            <a:ext cx="347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0-10%Pb+Pb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E57F103-C5BB-A951-BE4F-D29EE6FADF5B}"/>
              </a:ext>
            </a:extLst>
          </p:cNvPr>
          <p:cNvSpPr/>
          <p:nvPr/>
        </p:nvSpPr>
        <p:spPr>
          <a:xfrm rot="12502972">
            <a:off x="873429" y="2204523"/>
            <a:ext cx="1655180" cy="2639973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D72E53-1164-5CE3-40BB-4B5B10378CAA}"/>
              </a:ext>
            </a:extLst>
          </p:cNvPr>
          <p:cNvSpPr/>
          <p:nvPr/>
        </p:nvSpPr>
        <p:spPr>
          <a:xfrm rot="1703713">
            <a:off x="1482593" y="1882820"/>
            <a:ext cx="1701315" cy="9682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E95241-AB4A-9AED-6B05-F47D27A42F22}"/>
              </a:ext>
            </a:extLst>
          </p:cNvPr>
          <p:cNvCxnSpPr>
            <a:cxnSpLocks/>
          </p:cNvCxnSpPr>
          <p:nvPr/>
        </p:nvCxnSpPr>
        <p:spPr>
          <a:xfrm>
            <a:off x="1721137" y="2067753"/>
            <a:ext cx="622759" cy="299202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67CA6A-8397-9D17-CDF3-DC81518F5461}"/>
              </a:ext>
            </a:extLst>
          </p:cNvPr>
          <p:cNvCxnSpPr>
            <a:cxnSpLocks/>
          </p:cNvCxnSpPr>
          <p:nvPr/>
        </p:nvCxnSpPr>
        <p:spPr>
          <a:xfrm>
            <a:off x="2333251" y="1969793"/>
            <a:ext cx="0" cy="382707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FA35E13-388C-A44F-E97C-4E45C42F8E36}"/>
              </a:ext>
            </a:extLst>
          </p:cNvPr>
          <p:cNvSpPr txBox="1"/>
          <p:nvPr/>
        </p:nvSpPr>
        <p:spPr>
          <a:xfrm>
            <a:off x="1934184" y="1707364"/>
            <a:ext cx="504669" cy="46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9E9CFB-538A-C77C-8C06-4543312C5863}"/>
              </a:ext>
            </a:extLst>
          </p:cNvPr>
          <p:cNvSpPr txBox="1"/>
          <p:nvPr/>
        </p:nvSpPr>
        <p:spPr>
          <a:xfrm rot="14587236">
            <a:off x="2064020" y="1962741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B84ABA-949F-1FAA-7663-01B660540C8E}"/>
              </a:ext>
            </a:extLst>
          </p:cNvPr>
          <p:cNvSpPr txBox="1"/>
          <p:nvPr/>
        </p:nvSpPr>
        <p:spPr>
          <a:xfrm>
            <a:off x="1722427" y="201415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7557A3-1D28-EB3A-6D11-EDC0CA0D87D2}"/>
              </a:ext>
            </a:extLst>
          </p:cNvPr>
          <p:cNvSpPr txBox="1"/>
          <p:nvPr/>
        </p:nvSpPr>
        <p:spPr>
          <a:xfrm>
            <a:off x="1079292" y="544143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r=(r1+r2)/2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C3C732-3B22-5BB2-3561-8E93C10DE103}"/>
              </a:ext>
            </a:extLst>
          </p:cNvPr>
          <p:cNvSpPr txBox="1"/>
          <p:nvPr/>
        </p:nvSpPr>
        <p:spPr>
          <a:xfrm>
            <a:off x="3416443" y="5258037"/>
            <a:ext cx="3822492" cy="1200329"/>
          </a:xfrm>
          <a:prstGeom prst="rect">
            <a:avLst/>
          </a:prstGeom>
          <a:solidFill>
            <a:srgbClr val="2117A8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Back-to-back correlation due to momentum conservation of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splitting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A1134-9C40-DCC9-31E4-59648FA9302D}"/>
              </a:ext>
            </a:extLst>
          </p:cNvPr>
          <p:cNvSpPr txBox="1"/>
          <p:nvPr/>
        </p:nvSpPr>
        <p:spPr>
          <a:xfrm>
            <a:off x="7700141" y="5302930"/>
            <a:ext cx="3942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Azimuthal uniform correlation due to medium-response: Mach-cone – sound velocity?</a:t>
            </a:r>
          </a:p>
        </p:txBody>
      </p:sp>
    </p:spTree>
    <p:extLst>
      <p:ext uri="{BB962C8B-B14F-4D97-AF65-F5344CB8AC3E}">
        <p14:creationId xmlns:p14="http://schemas.microsoft.com/office/powerpoint/2010/main" val="1180386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6996-49AF-E241-BE61-20CD2B93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5B2D2-3271-0849-8D8C-DBDECCA98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8761" y="1414602"/>
            <a:ext cx="8500054" cy="455722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Medium response reduces net jet energy loss</a:t>
            </a:r>
          </a:p>
          <a:p>
            <a:r>
              <a:rPr lang="en-US" dirty="0"/>
              <a:t>Medium response leads to</a:t>
            </a:r>
          </a:p>
          <a:p>
            <a:pPr lvl="1"/>
            <a:r>
              <a:rPr lang="en-US" dirty="0"/>
              <a:t>enhancement of soft hadrons in jet direction</a:t>
            </a:r>
          </a:p>
          <a:p>
            <a:pPr lvl="1"/>
            <a:r>
              <a:rPr lang="en-US" dirty="0"/>
              <a:t>depletion of soft hadron on the away side</a:t>
            </a:r>
          </a:p>
          <a:p>
            <a:r>
              <a:rPr lang="en-US" dirty="0"/>
              <a:t>Unique 3D structure of diffusion wake</a:t>
            </a:r>
          </a:p>
          <a:p>
            <a:r>
              <a:rPr lang="en-US" dirty="0"/>
              <a:t>Use 2D jet tomography to reveal the angular structure of Mach-cone excitation</a:t>
            </a:r>
          </a:p>
          <a:p>
            <a:r>
              <a:rPr lang="en-US" dirty="0"/>
              <a:t>Future studies: ML improved 2D tomography and constraint on </a:t>
            </a:r>
            <a:r>
              <a:rPr lang="en-US" dirty="0" err="1"/>
              <a:t>EoS</a:t>
            </a:r>
            <a:r>
              <a:rPr lang="en-US" dirty="0"/>
              <a:t>, transport coefficients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39518-FA09-EC4E-8667-1492C61C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8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5D48-1B1F-8541-BD7A-595ADF0EE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7633A-76C5-BF44-955F-861714291A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C8E25C-13AB-E443-B81C-F202C2170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7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"/>
            <a:ext cx="9143999" cy="1061935"/>
          </a:xfrm>
        </p:spPr>
        <p:txBody>
          <a:bodyPr/>
          <a:lstStyle/>
          <a:p>
            <a:r>
              <a:rPr lang="en-US" dirty="0"/>
              <a:t>Jets  in heavy-ion collisions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3170446" y="1036785"/>
            <a:ext cx="5882662" cy="5758272"/>
            <a:chOff x="595019" y="396056"/>
            <a:chExt cx="5882662" cy="5758272"/>
          </a:xfrm>
        </p:grpSpPr>
        <p:grpSp>
          <p:nvGrpSpPr>
            <p:cNvPr id="22" name="Group 31"/>
            <p:cNvGrpSpPr>
              <a:grpSpLocks/>
            </p:cNvGrpSpPr>
            <p:nvPr/>
          </p:nvGrpSpPr>
          <p:grpSpPr bwMode="auto">
            <a:xfrm>
              <a:off x="1512290" y="2132006"/>
              <a:ext cx="4048120" cy="1753591"/>
              <a:chOff x="3376" y="1656"/>
              <a:chExt cx="1968" cy="816"/>
            </a:xfrm>
          </p:grpSpPr>
          <p:sp>
            <p:nvSpPr>
              <p:cNvPr id="48" name="Rectangle 32"/>
              <p:cNvSpPr>
                <a:spLocks noChangeArrowheads="1"/>
              </p:cNvSpPr>
              <p:nvPr/>
            </p:nvSpPr>
            <p:spPr bwMode="auto">
              <a:xfrm>
                <a:off x="3448" y="1664"/>
                <a:ext cx="1824" cy="792"/>
              </a:xfrm>
              <a:prstGeom prst="rect">
                <a:avLst/>
              </a:prstGeom>
              <a:gradFill flip="none" rotWithShape="1">
                <a:gsLst>
                  <a:gs pos="28000">
                    <a:srgbClr val="FF6600"/>
                  </a:gs>
                  <a:gs pos="100000">
                    <a:srgbClr val="FFFFFF"/>
                  </a:gs>
                  <a:gs pos="99000">
                    <a:srgbClr val="FFFF00"/>
                  </a:gs>
                </a:gsLst>
                <a:path path="rect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endParaRPr lang="zh-CN" altLang="en-US" sz="2400" b="1">
                  <a:solidFill>
                    <a:srgbClr val="FF66CC"/>
                  </a:solidFill>
                  <a:latin typeface="Times New Roman" charset="0"/>
                </a:endParaRPr>
              </a:p>
            </p:txBody>
          </p:sp>
          <p:sp>
            <p:nvSpPr>
              <p:cNvPr id="49" name="Oval 33"/>
              <p:cNvSpPr>
                <a:spLocks noChangeArrowheads="1"/>
              </p:cNvSpPr>
              <p:nvPr/>
            </p:nvSpPr>
            <p:spPr bwMode="auto">
              <a:xfrm>
                <a:off x="5192" y="1656"/>
                <a:ext cx="152" cy="808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34"/>
              <p:cNvSpPr>
                <a:spLocks noChangeArrowheads="1"/>
              </p:cNvSpPr>
              <p:nvPr/>
            </p:nvSpPr>
            <p:spPr bwMode="auto">
              <a:xfrm>
                <a:off x="3376" y="1656"/>
                <a:ext cx="152" cy="816"/>
              </a:xfrm>
              <a:prstGeom prst="ellipse">
                <a:avLst/>
              </a:prstGeom>
              <a:gradFill flip="none" rotWithShape="1">
                <a:gsLst>
                  <a:gs pos="0">
                    <a:srgbClr val="6699FF"/>
                  </a:gs>
                  <a:gs pos="100000">
                    <a:srgbClr val="FFFFFF"/>
                  </a:gs>
                </a:gsLst>
                <a:path path="circle">
                  <a:fillToRect l="50000" t="50000" r="50000" b="50000"/>
                </a:path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" name="Freeform 36"/>
            <p:cNvSpPr>
              <a:spLocks/>
            </p:cNvSpPr>
            <p:nvPr/>
          </p:nvSpPr>
          <p:spPr bwMode="auto">
            <a:xfrm>
              <a:off x="1824950" y="2424859"/>
              <a:ext cx="2033582" cy="441044"/>
            </a:xfrm>
            <a:custGeom>
              <a:avLst/>
              <a:gdLst>
                <a:gd name="T0" fmla="*/ 0 w 856"/>
                <a:gd name="T1" fmla="*/ 328 h 328"/>
                <a:gd name="T2" fmla="*/ 680 w 856"/>
                <a:gd name="T3" fmla="*/ 328 h 328"/>
                <a:gd name="T4" fmla="*/ 856 w 856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37"/>
            <p:cNvSpPr>
              <a:spLocks/>
            </p:cNvSpPr>
            <p:nvPr/>
          </p:nvSpPr>
          <p:spPr bwMode="auto">
            <a:xfrm flipH="1" flipV="1">
              <a:off x="3418848" y="3102303"/>
              <a:ext cx="1828901" cy="444572"/>
            </a:xfrm>
            <a:custGeom>
              <a:avLst/>
              <a:gdLst>
                <a:gd name="T0" fmla="*/ 0 w 856"/>
                <a:gd name="T1" fmla="*/ 328 h 328"/>
                <a:gd name="T2" fmla="*/ 680 w 856"/>
                <a:gd name="T3" fmla="*/ 328 h 328"/>
                <a:gd name="T4" fmla="*/ 856 w 856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6" h="328">
                  <a:moveTo>
                    <a:pt x="0" y="328"/>
                  </a:moveTo>
                  <a:lnTo>
                    <a:pt x="680" y="328"/>
                  </a:lnTo>
                  <a:lnTo>
                    <a:pt x="856" y="0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Text Box 38"/>
            <p:cNvSpPr txBox="1">
              <a:spLocks noChangeArrowheads="1"/>
            </p:cNvSpPr>
            <p:nvPr/>
          </p:nvSpPr>
          <p:spPr bwMode="auto">
            <a:xfrm>
              <a:off x="2088427" y="2259026"/>
              <a:ext cx="87936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2400" b="1" dirty="0">
                  <a:latin typeface="Times New Roman" charset="0"/>
                </a:rPr>
                <a:t>q</a:t>
              </a:r>
            </a:p>
          </p:txBody>
        </p:sp>
        <p:sp>
          <p:nvSpPr>
            <p:cNvPr id="27" name="Text Box 39"/>
            <p:cNvSpPr txBox="1">
              <a:spLocks noChangeArrowheads="1"/>
            </p:cNvSpPr>
            <p:nvPr/>
          </p:nvSpPr>
          <p:spPr bwMode="auto">
            <a:xfrm>
              <a:off x="4472573" y="3194040"/>
              <a:ext cx="35583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 dirty="0">
                  <a:latin typeface="Times New Roman" charset="0"/>
                </a:rPr>
                <a:t>q</a:t>
              </a:r>
            </a:p>
          </p:txBody>
        </p:sp>
        <p:sp>
          <p:nvSpPr>
            <p:cNvPr id="28" name="Line 40"/>
            <p:cNvSpPr>
              <a:spLocks noChangeShapeType="1"/>
            </p:cNvSpPr>
            <p:nvPr/>
          </p:nvSpPr>
          <p:spPr bwMode="auto">
            <a:xfrm rot="20991552" flipV="1">
              <a:off x="3744821" y="1666263"/>
              <a:ext cx="189519" cy="645689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41"/>
            <p:cNvSpPr>
              <a:spLocks noChangeShapeType="1"/>
            </p:cNvSpPr>
            <p:nvPr/>
          </p:nvSpPr>
          <p:spPr bwMode="auto">
            <a:xfrm flipV="1">
              <a:off x="4013937" y="1253446"/>
              <a:ext cx="379037" cy="952655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Line 42"/>
            <p:cNvSpPr>
              <a:spLocks noChangeShapeType="1"/>
            </p:cNvSpPr>
            <p:nvPr/>
          </p:nvSpPr>
          <p:spPr bwMode="auto">
            <a:xfrm flipV="1">
              <a:off x="4157972" y="2015570"/>
              <a:ext cx="333553" cy="321080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Line 43"/>
            <p:cNvSpPr>
              <a:spLocks noChangeShapeType="1"/>
            </p:cNvSpPr>
            <p:nvPr/>
          </p:nvSpPr>
          <p:spPr bwMode="auto">
            <a:xfrm flipV="1">
              <a:off x="3904016" y="1560412"/>
              <a:ext cx="174357" cy="723312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44"/>
            <p:cNvSpPr>
              <a:spLocks noChangeShapeType="1"/>
            </p:cNvSpPr>
            <p:nvPr/>
          </p:nvSpPr>
          <p:spPr bwMode="auto">
            <a:xfrm flipV="1">
              <a:off x="3998776" y="396056"/>
              <a:ext cx="1447923" cy="194059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45"/>
            <p:cNvSpPr>
              <a:spLocks noChangeShapeType="1"/>
            </p:cNvSpPr>
            <p:nvPr/>
          </p:nvSpPr>
          <p:spPr bwMode="auto">
            <a:xfrm flipH="1">
              <a:off x="2899567" y="3709179"/>
              <a:ext cx="424522" cy="159834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Line 46"/>
            <p:cNvSpPr>
              <a:spLocks noChangeShapeType="1"/>
            </p:cNvSpPr>
            <p:nvPr/>
          </p:nvSpPr>
          <p:spPr bwMode="auto">
            <a:xfrm flipH="1">
              <a:off x="3070134" y="3666839"/>
              <a:ext cx="204680" cy="649217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47"/>
            <p:cNvSpPr>
              <a:spLocks noChangeShapeType="1"/>
            </p:cNvSpPr>
            <p:nvPr/>
          </p:nvSpPr>
          <p:spPr bwMode="auto">
            <a:xfrm flipH="1">
              <a:off x="2945052" y="3620970"/>
              <a:ext cx="329763" cy="324608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Line 48"/>
            <p:cNvSpPr>
              <a:spLocks noChangeShapeType="1"/>
            </p:cNvSpPr>
            <p:nvPr/>
          </p:nvSpPr>
          <p:spPr bwMode="auto">
            <a:xfrm flipH="1">
              <a:off x="2584966" y="3546875"/>
              <a:ext cx="769446" cy="162304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 flipH="1">
              <a:off x="3388526" y="3635084"/>
              <a:ext cx="30323" cy="1065563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Line 50"/>
            <p:cNvSpPr>
              <a:spLocks noChangeShapeType="1"/>
            </p:cNvSpPr>
            <p:nvPr/>
          </p:nvSpPr>
          <p:spPr bwMode="auto">
            <a:xfrm>
              <a:off x="3460543" y="3610385"/>
              <a:ext cx="181938" cy="691557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Text Box 52"/>
            <p:cNvSpPr txBox="1">
              <a:spLocks noChangeArrowheads="1"/>
            </p:cNvSpPr>
            <p:nvPr/>
          </p:nvSpPr>
          <p:spPr bwMode="auto">
            <a:xfrm>
              <a:off x="5177789" y="1327546"/>
              <a:ext cx="95774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Tahoma" charset="0"/>
                </a:rPr>
                <a:t>Jet 1</a:t>
              </a:r>
              <a:endParaRPr lang="en-US" altLang="zh-CN" sz="2000" b="1" dirty="0">
                <a:solidFill>
                  <a:srgbClr val="0000CC"/>
                </a:solidFill>
                <a:latin typeface="Times New Roman" charset="0"/>
              </a:endParaRPr>
            </a:p>
          </p:txBody>
        </p:sp>
        <p:sp>
          <p:nvSpPr>
            <p:cNvPr id="41" name="Text Box 53"/>
            <p:cNvSpPr txBox="1">
              <a:spLocks noChangeArrowheads="1"/>
            </p:cNvSpPr>
            <p:nvPr/>
          </p:nvSpPr>
          <p:spPr bwMode="auto">
            <a:xfrm>
              <a:off x="3254186" y="4896360"/>
              <a:ext cx="215812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US" altLang="zh-CN" sz="2000" b="1" dirty="0">
                  <a:solidFill>
                    <a:srgbClr val="FF0000"/>
                  </a:solidFill>
                  <a:latin typeface="Tahoma" charset="0"/>
                </a:rPr>
                <a:t>Jet 2</a:t>
              </a:r>
            </a:p>
          </p:txBody>
        </p:sp>
        <p:sp>
          <p:nvSpPr>
            <p:cNvPr id="43" name="Freeform 55"/>
            <p:cNvSpPr>
              <a:spLocks/>
            </p:cNvSpPr>
            <p:nvPr/>
          </p:nvSpPr>
          <p:spPr bwMode="auto">
            <a:xfrm>
              <a:off x="3536350" y="2865903"/>
              <a:ext cx="238794" cy="236400"/>
            </a:xfrm>
            <a:custGeom>
              <a:avLst/>
              <a:gdLst>
                <a:gd name="T0" fmla="*/ 0 w 109"/>
                <a:gd name="T1" fmla="*/ 11 h 140"/>
                <a:gd name="T2" fmla="*/ 80 w 109"/>
                <a:gd name="T3" fmla="*/ 11 h 140"/>
                <a:gd name="T4" fmla="*/ 16 w 109"/>
                <a:gd name="T5" fmla="*/ 75 h 140"/>
                <a:gd name="T6" fmla="*/ 104 w 109"/>
                <a:gd name="T7" fmla="*/ 75 h 140"/>
                <a:gd name="T8" fmla="*/ 48 w 109"/>
                <a:gd name="T9" fmla="*/ 131 h 140"/>
                <a:gd name="T10" fmla="*/ 96 w 109"/>
                <a:gd name="T11" fmla="*/ 13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40">
                  <a:moveTo>
                    <a:pt x="0" y="11"/>
                  </a:moveTo>
                  <a:cubicBezTo>
                    <a:pt x="38" y="5"/>
                    <a:pt x="77" y="0"/>
                    <a:pt x="80" y="11"/>
                  </a:cubicBezTo>
                  <a:cubicBezTo>
                    <a:pt x="83" y="22"/>
                    <a:pt x="12" y="64"/>
                    <a:pt x="16" y="75"/>
                  </a:cubicBezTo>
                  <a:cubicBezTo>
                    <a:pt x="20" y="86"/>
                    <a:pt x="99" y="66"/>
                    <a:pt x="104" y="75"/>
                  </a:cubicBezTo>
                  <a:cubicBezTo>
                    <a:pt x="109" y="84"/>
                    <a:pt x="49" y="122"/>
                    <a:pt x="48" y="131"/>
                  </a:cubicBezTo>
                  <a:cubicBezTo>
                    <a:pt x="47" y="140"/>
                    <a:pt x="88" y="132"/>
                    <a:pt x="96" y="131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56"/>
            <p:cNvSpPr>
              <a:spLocks noChangeShapeType="1"/>
            </p:cNvSpPr>
            <p:nvPr/>
          </p:nvSpPr>
          <p:spPr bwMode="auto">
            <a:xfrm flipH="1">
              <a:off x="595019" y="2930771"/>
              <a:ext cx="917271" cy="352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57"/>
            <p:cNvSpPr>
              <a:spLocks noChangeShapeType="1"/>
            </p:cNvSpPr>
            <p:nvPr/>
          </p:nvSpPr>
          <p:spPr bwMode="auto">
            <a:xfrm flipH="1">
              <a:off x="5560410" y="2918828"/>
              <a:ext cx="917271" cy="3528"/>
            </a:xfrm>
            <a:prstGeom prst="line">
              <a:avLst/>
            </a:prstGeom>
            <a:noFill/>
            <a:ln w="28575">
              <a:solidFill>
                <a:srgbClr val="6699FF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58"/>
            <p:cNvSpPr>
              <a:spLocks noChangeShapeType="1"/>
            </p:cNvSpPr>
            <p:nvPr/>
          </p:nvSpPr>
          <p:spPr bwMode="auto">
            <a:xfrm flipV="1">
              <a:off x="3900226" y="1073500"/>
              <a:ext cx="1000659" cy="13936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Line 59"/>
            <p:cNvSpPr>
              <a:spLocks noChangeShapeType="1"/>
            </p:cNvSpPr>
            <p:nvPr/>
          </p:nvSpPr>
          <p:spPr bwMode="auto">
            <a:xfrm flipH="1">
              <a:off x="2717629" y="3832672"/>
              <a:ext cx="625412" cy="232165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" name="Group 60"/>
            <p:cNvGrpSpPr>
              <a:grpSpLocks/>
            </p:cNvGrpSpPr>
            <p:nvPr/>
          </p:nvGrpSpPr>
          <p:grpSpPr bwMode="auto">
            <a:xfrm rot="977138">
              <a:off x="4033092" y="2338195"/>
              <a:ext cx="909690" cy="575122"/>
              <a:chOff x="326" y="3552"/>
              <a:chExt cx="394" cy="307"/>
            </a:xfrm>
          </p:grpSpPr>
          <p:sp>
            <p:nvSpPr>
              <p:cNvPr id="20" name="Line 61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Freeform 62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00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" name="Group 63"/>
            <p:cNvGrpSpPr>
              <a:grpSpLocks/>
            </p:cNvGrpSpPr>
            <p:nvPr/>
          </p:nvGrpSpPr>
          <p:grpSpPr bwMode="auto">
            <a:xfrm rot="1015650" flipV="1">
              <a:off x="3669216" y="3354361"/>
              <a:ext cx="545814" cy="846805"/>
              <a:chOff x="326" y="3552"/>
              <a:chExt cx="394" cy="307"/>
            </a:xfrm>
          </p:grpSpPr>
          <p:sp>
            <p:nvSpPr>
              <p:cNvPr id="18" name="Line 64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FF99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Freeform 65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2" name="Group 66"/>
            <p:cNvGrpSpPr>
              <a:grpSpLocks/>
            </p:cNvGrpSpPr>
            <p:nvPr/>
          </p:nvGrpSpPr>
          <p:grpSpPr bwMode="auto">
            <a:xfrm rot="18134788" flipH="1">
              <a:off x="2919842" y="3037393"/>
              <a:ext cx="846805" cy="799769"/>
              <a:chOff x="326" y="3552"/>
              <a:chExt cx="394" cy="307"/>
            </a:xfrm>
          </p:grpSpPr>
          <p:sp>
            <p:nvSpPr>
              <p:cNvPr id="16" name="Line 67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3366FF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Freeform 68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3366FF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3" name="Group 69"/>
            <p:cNvGrpSpPr>
              <a:grpSpLocks/>
            </p:cNvGrpSpPr>
            <p:nvPr/>
          </p:nvGrpSpPr>
          <p:grpSpPr bwMode="auto">
            <a:xfrm rot="14001149" flipV="1">
              <a:off x="3374687" y="1942835"/>
              <a:ext cx="846805" cy="617831"/>
              <a:chOff x="326" y="3552"/>
              <a:chExt cx="394" cy="307"/>
            </a:xfrm>
          </p:grpSpPr>
          <p:sp>
            <p:nvSpPr>
              <p:cNvPr id="14" name="Line 70"/>
              <p:cNvSpPr>
                <a:spLocks noChangeShapeType="1"/>
              </p:cNvSpPr>
              <p:nvPr/>
            </p:nvSpPr>
            <p:spPr bwMode="auto">
              <a:xfrm flipV="1">
                <a:off x="672" y="3552"/>
                <a:ext cx="48" cy="48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Freeform 71"/>
              <p:cNvSpPr>
                <a:spLocks/>
              </p:cNvSpPr>
              <p:nvPr/>
            </p:nvSpPr>
            <p:spPr bwMode="auto">
              <a:xfrm>
                <a:off x="326" y="3600"/>
                <a:ext cx="361" cy="259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00FF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" name="Text Box 73"/>
          <p:cNvSpPr txBox="1">
            <a:spLocks noChangeArrowheads="1"/>
          </p:cNvSpPr>
          <p:nvPr/>
        </p:nvSpPr>
        <p:spPr bwMode="auto">
          <a:xfrm>
            <a:off x="4675379" y="7399697"/>
            <a:ext cx="43447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>
                <a:solidFill>
                  <a:srgbClr val="FF0000"/>
                </a:solidFill>
                <a:latin typeface="Times New Roman" charset="0"/>
              </a:rPr>
              <a:t>A-A collision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94119" y="1140324"/>
            <a:ext cx="4687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2F2F2"/>
                </a:solidFill>
              </a:rPr>
              <a:t>Multiple scattering</a:t>
            </a:r>
          </a:p>
          <a:p>
            <a:r>
              <a:rPr lang="en-US" sz="2400" dirty="0">
                <a:solidFill>
                  <a:srgbClr val="F2F2F2"/>
                </a:solidFill>
              </a:rPr>
              <a:t>Transverse momentum broadening 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579082" y="5251076"/>
            <a:ext cx="24977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Parton energy loss</a:t>
            </a:r>
          </a:p>
          <a:p>
            <a:r>
              <a:rPr lang="en-US" sz="2400" dirty="0">
                <a:solidFill>
                  <a:schemeClr val="bg1"/>
                </a:solidFill>
              </a:rPr>
              <a:t>Jet suppression </a:t>
            </a:r>
          </a:p>
        </p:txBody>
      </p:sp>
    </p:spTree>
    <p:extLst>
      <p:ext uri="{BB962C8B-B14F-4D97-AF65-F5344CB8AC3E}">
        <p14:creationId xmlns:p14="http://schemas.microsoft.com/office/powerpoint/2010/main" val="2276979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1EB38-6263-7C48-BCF2-1392E05A3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Bow waves, Mach waves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E0154-0A51-DA42-AEEA-35576C69D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 descr="white boat photo – Free Boat Image on Unsplash">
            <a:extLst>
              <a:ext uri="{FF2B5EF4-FFF2-40B4-BE49-F238E27FC236}">
                <a16:creationId xmlns:a16="http://schemas.microsoft.com/office/drawing/2014/main" id="{F1B31862-698F-0D45-AF51-B3627385E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93514"/>
            <a:ext cx="5107008" cy="382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D8D20129-29E3-FE45-A06E-04F00BD578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298" y="3103783"/>
            <a:ext cx="4971393" cy="3301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con&#10;&#10;Description automatically generated with low confidence">
            <a:extLst>
              <a:ext uri="{FF2B5EF4-FFF2-40B4-BE49-F238E27FC236}">
                <a16:creationId xmlns:a16="http://schemas.microsoft.com/office/drawing/2014/main" id="{D6A33A9F-122A-0747-A10D-13F45AD639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8572" y="1016707"/>
            <a:ext cx="4435828" cy="20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232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65A3877-F9B6-834D-AFB8-A85E7980F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038" y="2802344"/>
            <a:ext cx="3168334" cy="28837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E71389-0F72-B748-AFC1-F3A4CFC5B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Jet-induced medium excitation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F58B5-9C20-594E-98DD-C92629713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D36F59-495A-7B4F-8EAB-A28807E2533F}"/>
              </a:ext>
            </a:extLst>
          </p:cNvPr>
          <p:cNvSpPr txBox="1"/>
          <p:nvPr/>
        </p:nvSpPr>
        <p:spPr>
          <a:xfrm>
            <a:off x="945047" y="1666988"/>
            <a:ext cx="4077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 induced Mach-cone in QGP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83C578-5C1E-854F-9400-7D9D957693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897" y="2291255"/>
            <a:ext cx="2181880" cy="409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165811-4AB1-D040-B7EF-E07D6C37F9E1}"/>
              </a:ext>
            </a:extLst>
          </p:cNvPr>
          <p:cNvSpPr txBox="1"/>
          <p:nvPr/>
        </p:nvSpPr>
        <p:spPr>
          <a:xfrm>
            <a:off x="7687289" y="6014214"/>
            <a:ext cx="1565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Diffusion wake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961F46D-7742-4B46-A944-B3E3ECDF60AA}"/>
              </a:ext>
            </a:extLst>
          </p:cNvPr>
          <p:cNvCxnSpPr>
            <a:cxnSpLocks/>
          </p:cNvCxnSpPr>
          <p:nvPr/>
        </p:nvCxnSpPr>
        <p:spPr>
          <a:xfrm flipV="1">
            <a:off x="8626465" y="4151586"/>
            <a:ext cx="1915411" cy="18926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4DBC51E-3E1B-1F49-897B-F714B1F683E7}"/>
              </a:ext>
            </a:extLst>
          </p:cNvPr>
          <p:cNvSpPr txBox="1"/>
          <p:nvPr/>
        </p:nvSpPr>
        <p:spPr>
          <a:xfrm>
            <a:off x="5836809" y="882776"/>
            <a:ext cx="6046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/>
                </a:solidFill>
              </a:rPr>
              <a:t>Casalderrey</a:t>
            </a:r>
            <a:r>
              <a:rPr lang="en-US" dirty="0">
                <a:solidFill>
                  <a:schemeClr val="accent6"/>
                </a:solidFill>
              </a:rPr>
              <a:t>-Solana, </a:t>
            </a:r>
            <a:r>
              <a:rPr lang="en-US" dirty="0" err="1">
                <a:solidFill>
                  <a:schemeClr val="accent6"/>
                </a:solidFill>
              </a:rPr>
              <a:t>Shuryak</a:t>
            </a:r>
            <a:r>
              <a:rPr lang="en-US" dirty="0">
                <a:solidFill>
                  <a:schemeClr val="accent6"/>
                </a:solidFill>
              </a:rPr>
              <a:t> &amp; </a:t>
            </a:r>
            <a:r>
              <a:rPr lang="en-US" dirty="0" err="1">
                <a:solidFill>
                  <a:schemeClr val="accent6"/>
                </a:solidFill>
              </a:rPr>
              <a:t>Teaney</a:t>
            </a:r>
            <a:r>
              <a:rPr lang="en-US" dirty="0">
                <a:solidFill>
                  <a:schemeClr val="accent6"/>
                </a:solidFill>
              </a:rPr>
              <a:t> (2005), </a:t>
            </a:r>
            <a:r>
              <a:rPr lang="en-US" dirty="0" err="1">
                <a:solidFill>
                  <a:schemeClr val="accent6"/>
                </a:solidFill>
              </a:rPr>
              <a:t>Stoecker</a:t>
            </a:r>
            <a:r>
              <a:rPr lang="en-US" dirty="0">
                <a:solidFill>
                  <a:schemeClr val="accent6"/>
                </a:solidFill>
              </a:rPr>
              <a:t> (2005)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CDDA6B-85CB-324C-B416-76E5E812D735}"/>
              </a:ext>
            </a:extLst>
          </p:cNvPr>
          <p:cNvSpPr txBox="1"/>
          <p:nvPr/>
        </p:nvSpPr>
        <p:spPr>
          <a:xfrm>
            <a:off x="5411536" y="5657819"/>
            <a:ext cx="2981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6"/>
                </a:solidFill>
              </a:rPr>
              <a:t>Betz, Noronha, Giorgio, </a:t>
            </a:r>
            <a:r>
              <a:rPr lang="en-US" sz="1600" dirty="0" err="1">
                <a:solidFill>
                  <a:schemeClr val="accent6"/>
                </a:solidFill>
              </a:rPr>
              <a:t>Gyulassy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</a:p>
          <a:p>
            <a:r>
              <a:rPr lang="en-US" sz="1600" dirty="0" err="1">
                <a:solidFill>
                  <a:schemeClr val="accent6"/>
                </a:solidFill>
              </a:rPr>
              <a:t>Mishudtin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Rischke</a:t>
            </a:r>
            <a:r>
              <a:rPr lang="en-US" sz="1600" dirty="0">
                <a:solidFill>
                  <a:schemeClr val="accent6"/>
                </a:solidFill>
              </a:rPr>
              <a:t> (2009) </a:t>
            </a:r>
          </a:p>
        </p:txBody>
      </p:sp>
      <p:pic>
        <p:nvPicPr>
          <p:cNvPr id="5" name="Picture 4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4BB71FD2-8237-C149-918D-D14E56CF9D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8343" y="1561725"/>
            <a:ext cx="932084" cy="985858"/>
          </a:xfrm>
          <a:prstGeom prst="rect">
            <a:avLst/>
          </a:prstGeom>
        </p:spPr>
      </p:pic>
      <p:pic>
        <p:nvPicPr>
          <p:cNvPr id="12" name="Picture 11" descr="A picture containing person, wall, glasses, person&#10;&#10;Description automatically generated">
            <a:extLst>
              <a:ext uri="{FF2B5EF4-FFF2-40B4-BE49-F238E27FC236}">
                <a16:creationId xmlns:a16="http://schemas.microsoft.com/office/drawing/2014/main" id="{73A6A99B-7F58-B843-88D5-0EA7CD6E4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8656" y="1560439"/>
            <a:ext cx="750345" cy="1003270"/>
          </a:xfrm>
          <a:prstGeom prst="rect">
            <a:avLst/>
          </a:prstGeom>
        </p:spPr>
      </p:pic>
      <p:pic>
        <p:nvPicPr>
          <p:cNvPr id="16" name="Picture 15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4A73523D-5AEA-3645-9C3B-8BDEF4B24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33880" y="1540747"/>
            <a:ext cx="825500" cy="1041400"/>
          </a:xfrm>
          <a:prstGeom prst="rect">
            <a:avLst/>
          </a:prstGeom>
        </p:spPr>
      </p:pic>
      <p:pic>
        <p:nvPicPr>
          <p:cNvPr id="21" name="Picture 20" descr="A person with a beard and glasses&#10;&#10;Description automatically generated with low confidence">
            <a:extLst>
              <a:ext uri="{FF2B5EF4-FFF2-40B4-BE49-F238E27FC236}">
                <a16:creationId xmlns:a16="http://schemas.microsoft.com/office/drawing/2014/main" id="{FFF76946-5CED-7B47-9891-5F268CEC7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88624" y="1519766"/>
            <a:ext cx="804843" cy="1056962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F837D0DC-BF99-B74C-9F51-858AE97021C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7154" r="29653" b="2503"/>
          <a:stretch/>
        </p:blipFill>
        <p:spPr>
          <a:xfrm>
            <a:off x="5297214" y="2801464"/>
            <a:ext cx="2768380" cy="283591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E29D8CB-DE95-314C-9FCB-EB92D3090397}"/>
              </a:ext>
            </a:extLst>
          </p:cNvPr>
          <p:cNvCxnSpPr>
            <a:cxnSpLocks/>
          </p:cNvCxnSpPr>
          <p:nvPr/>
        </p:nvCxnSpPr>
        <p:spPr>
          <a:xfrm flipH="1" flipV="1">
            <a:off x="6968359" y="4014952"/>
            <a:ext cx="1613332" cy="20491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6ED4982-BEDA-4A4E-971D-B4E6D4702DD8}"/>
              </a:ext>
            </a:extLst>
          </p:cNvPr>
          <p:cNvSpPr txBox="1"/>
          <p:nvPr/>
        </p:nvSpPr>
        <p:spPr>
          <a:xfrm>
            <a:off x="8681545" y="5749159"/>
            <a:ext cx="2909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 Yan, S. Jeon, C. Gale (2018)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F0C8651-D38C-AF41-A825-E8379F819B7A}"/>
              </a:ext>
            </a:extLst>
          </p:cNvPr>
          <p:cNvSpPr txBox="1"/>
          <p:nvPr/>
        </p:nvSpPr>
        <p:spPr>
          <a:xfrm>
            <a:off x="914399" y="3111062"/>
            <a:ext cx="3239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Hydrodynamic approach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10F2FCD-A843-534F-B0EF-92EE9CD820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63347" y="3856202"/>
            <a:ext cx="2265200" cy="4530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358B5263-68F7-BF4D-8F78-E38F2416B8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82464" y="4806731"/>
            <a:ext cx="723900" cy="3556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CA3BCAF-1321-6447-96BD-C54286C27866}"/>
              </a:ext>
            </a:extLst>
          </p:cNvPr>
          <p:cNvSpPr txBox="1"/>
          <p:nvPr/>
        </p:nvSpPr>
        <p:spPr>
          <a:xfrm>
            <a:off x="2501462" y="4677103"/>
            <a:ext cx="2001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energy-momentum</a:t>
            </a:r>
          </a:p>
          <a:p>
            <a:r>
              <a:rPr lang="en-US" dirty="0">
                <a:solidFill>
                  <a:schemeClr val="bg1"/>
                </a:solidFill>
              </a:rPr>
              <a:t>deposited by jet</a:t>
            </a:r>
          </a:p>
        </p:txBody>
      </p:sp>
    </p:spTree>
    <p:extLst>
      <p:ext uri="{BB962C8B-B14F-4D97-AF65-F5344CB8AC3E}">
        <p14:creationId xmlns:p14="http://schemas.microsoft.com/office/powerpoint/2010/main" val="1327001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Microscopic picture of Mach wave</a:t>
            </a:r>
          </a:p>
        </p:txBody>
      </p:sp>
      <p:pic>
        <p:nvPicPr>
          <p:cNvPr id="11" name="Picture 10" descr="p_1_cdot_parti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355" y="1544131"/>
            <a:ext cx="8372354" cy="66003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4CD65A-50D7-F344-AF20-085734FFF1A6}"/>
              </a:ext>
            </a:extLst>
          </p:cNvPr>
          <p:cNvSpPr txBox="1"/>
          <p:nvPr/>
        </p:nvSpPr>
        <p:spPr>
          <a:xfrm>
            <a:off x="3822013" y="6232260"/>
            <a:ext cx="424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Luo, Zhu &amp; XNW, </a:t>
            </a:r>
            <a:r>
              <a:rPr lang="en-US" i="1" dirty="0">
                <a:solidFill>
                  <a:srgbClr val="FFC000"/>
                </a:solidFill>
              </a:rPr>
              <a:t>PRC</a:t>
            </a:r>
            <a:r>
              <a:rPr lang="en-US" dirty="0">
                <a:solidFill>
                  <a:srgbClr val="FFC000"/>
                </a:solidFill>
              </a:rPr>
              <a:t> 91 (2015) 054908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49906B-6EDC-F748-B9A7-FAE48036CA58}"/>
              </a:ext>
            </a:extLst>
          </p:cNvPr>
          <p:cNvGrpSpPr/>
          <p:nvPr/>
        </p:nvGrpSpPr>
        <p:grpSpPr>
          <a:xfrm>
            <a:off x="6602953" y="2643352"/>
            <a:ext cx="5312821" cy="2795753"/>
            <a:chOff x="3586483" y="2443655"/>
            <a:chExt cx="5312821" cy="279575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D24A1A9-5A28-1D45-8AC5-6679DAF237AA}"/>
                </a:ext>
              </a:extLst>
            </p:cNvPr>
            <p:cNvGrpSpPr/>
            <p:nvPr/>
          </p:nvGrpSpPr>
          <p:grpSpPr>
            <a:xfrm rot="19680803">
              <a:off x="3586483" y="3211487"/>
              <a:ext cx="5312821" cy="1901197"/>
              <a:chOff x="2167732" y="3196351"/>
              <a:chExt cx="5312821" cy="1901197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908085" y="3196351"/>
                <a:ext cx="4572468" cy="1901197"/>
                <a:chOff x="632302" y="4545842"/>
                <a:chExt cx="4572468" cy="1901197"/>
              </a:xfrm>
            </p:grpSpPr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647700" y="4915174"/>
                  <a:ext cx="3357562" cy="12700"/>
                </a:xfrm>
                <a:prstGeom prst="straightConnector1">
                  <a:avLst/>
                </a:prstGeom>
                <a:ln>
                  <a:solidFill>
                    <a:srgbClr val="FFFF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Freeform 65"/>
                <p:cNvSpPr>
                  <a:spLocks/>
                </p:cNvSpPr>
                <p:nvPr/>
              </p:nvSpPr>
              <p:spPr bwMode="auto">
                <a:xfrm rot="10800000" flipV="1">
                  <a:off x="2933184" y="4915175"/>
                  <a:ext cx="673763" cy="44422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" name="Freeform 65"/>
                <p:cNvSpPr>
                  <a:spLocks/>
                </p:cNvSpPr>
                <p:nvPr/>
              </p:nvSpPr>
              <p:spPr bwMode="auto">
                <a:xfrm rot="13889075" flipV="1">
                  <a:off x="1471410" y="5042458"/>
                  <a:ext cx="512692" cy="455612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9" name="Straight Arrow Connector 8"/>
                <p:cNvCxnSpPr/>
                <p:nvPr/>
              </p:nvCxnSpPr>
              <p:spPr>
                <a:xfrm flipV="1">
                  <a:off x="1149674" y="5612652"/>
                  <a:ext cx="692150" cy="242048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1841824" y="5612652"/>
                  <a:ext cx="1408112" cy="242048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Freeform 65"/>
                <p:cNvSpPr>
                  <a:spLocks/>
                </p:cNvSpPr>
                <p:nvPr/>
              </p:nvSpPr>
              <p:spPr bwMode="auto">
                <a:xfrm rot="14666573" flipV="1">
                  <a:off x="2486467" y="5836394"/>
                  <a:ext cx="363662" cy="357836"/>
                </a:xfrm>
                <a:custGeom>
                  <a:avLst/>
                  <a:gdLst>
                    <a:gd name="T0" fmla="*/ 0 w 361"/>
                    <a:gd name="T1" fmla="*/ 240 h 259"/>
                    <a:gd name="T2" fmla="*/ 49 w 361"/>
                    <a:gd name="T3" fmla="*/ 225 h 259"/>
                    <a:gd name="T4" fmla="*/ 53 w 361"/>
                    <a:gd name="T5" fmla="*/ 230 h 259"/>
                    <a:gd name="T6" fmla="*/ 82 w 361"/>
                    <a:gd name="T7" fmla="*/ 259 h 259"/>
                    <a:gd name="T8" fmla="*/ 111 w 361"/>
                    <a:gd name="T9" fmla="*/ 249 h 259"/>
                    <a:gd name="T10" fmla="*/ 121 w 361"/>
                    <a:gd name="T11" fmla="*/ 220 h 259"/>
                    <a:gd name="T12" fmla="*/ 116 w 361"/>
                    <a:gd name="T13" fmla="*/ 172 h 259"/>
                    <a:gd name="T14" fmla="*/ 73 w 361"/>
                    <a:gd name="T15" fmla="*/ 148 h 259"/>
                    <a:gd name="T16" fmla="*/ 92 w 361"/>
                    <a:gd name="T17" fmla="*/ 201 h 259"/>
                    <a:gd name="T18" fmla="*/ 121 w 361"/>
                    <a:gd name="T19" fmla="*/ 211 h 259"/>
                    <a:gd name="T20" fmla="*/ 188 w 361"/>
                    <a:gd name="T21" fmla="*/ 163 h 259"/>
                    <a:gd name="T22" fmla="*/ 145 w 361"/>
                    <a:gd name="T23" fmla="*/ 100 h 259"/>
                    <a:gd name="T24" fmla="*/ 193 w 361"/>
                    <a:gd name="T25" fmla="*/ 172 h 259"/>
                    <a:gd name="T26" fmla="*/ 246 w 361"/>
                    <a:gd name="T27" fmla="*/ 105 h 259"/>
                    <a:gd name="T28" fmla="*/ 212 w 361"/>
                    <a:gd name="T29" fmla="*/ 52 h 259"/>
                    <a:gd name="T30" fmla="*/ 270 w 361"/>
                    <a:gd name="T31" fmla="*/ 129 h 259"/>
                    <a:gd name="T32" fmla="*/ 308 w 361"/>
                    <a:gd name="T33" fmla="*/ 100 h 259"/>
                    <a:gd name="T34" fmla="*/ 274 w 361"/>
                    <a:gd name="T35" fmla="*/ 14 h 259"/>
                    <a:gd name="T36" fmla="*/ 284 w 361"/>
                    <a:gd name="T37" fmla="*/ 81 h 259"/>
                    <a:gd name="T38" fmla="*/ 313 w 361"/>
                    <a:gd name="T39" fmla="*/ 91 h 259"/>
                    <a:gd name="T40" fmla="*/ 361 w 361"/>
                    <a:gd name="T41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61" h="259">
                      <a:moveTo>
                        <a:pt x="0" y="240"/>
                      </a:moveTo>
                      <a:cubicBezTo>
                        <a:pt x="39" y="231"/>
                        <a:pt x="36" y="217"/>
                        <a:pt x="49" y="225"/>
                      </a:cubicBezTo>
                      <a:cubicBezTo>
                        <a:pt x="58" y="230"/>
                        <a:pt x="43" y="227"/>
                        <a:pt x="53" y="230"/>
                      </a:cubicBezTo>
                      <a:cubicBezTo>
                        <a:pt x="58" y="232"/>
                        <a:pt x="82" y="259"/>
                        <a:pt x="82" y="259"/>
                      </a:cubicBezTo>
                      <a:cubicBezTo>
                        <a:pt x="92" y="256"/>
                        <a:pt x="108" y="259"/>
                        <a:pt x="111" y="249"/>
                      </a:cubicBezTo>
                      <a:cubicBezTo>
                        <a:pt x="114" y="239"/>
                        <a:pt x="121" y="220"/>
                        <a:pt x="121" y="220"/>
                      </a:cubicBezTo>
                      <a:cubicBezTo>
                        <a:pt x="119" y="204"/>
                        <a:pt x="121" y="187"/>
                        <a:pt x="116" y="172"/>
                      </a:cubicBezTo>
                      <a:cubicBezTo>
                        <a:pt x="111" y="156"/>
                        <a:pt x="73" y="148"/>
                        <a:pt x="73" y="148"/>
                      </a:cubicBezTo>
                      <a:cubicBezTo>
                        <a:pt x="76" y="172"/>
                        <a:pt x="70" y="189"/>
                        <a:pt x="92" y="201"/>
                      </a:cubicBezTo>
                      <a:cubicBezTo>
                        <a:pt x="101" y="206"/>
                        <a:pt x="121" y="211"/>
                        <a:pt x="121" y="211"/>
                      </a:cubicBezTo>
                      <a:cubicBezTo>
                        <a:pt x="170" y="205"/>
                        <a:pt x="172" y="207"/>
                        <a:pt x="188" y="163"/>
                      </a:cubicBezTo>
                      <a:cubicBezTo>
                        <a:pt x="183" y="126"/>
                        <a:pt x="180" y="113"/>
                        <a:pt x="145" y="100"/>
                      </a:cubicBezTo>
                      <a:cubicBezTo>
                        <a:pt x="119" y="139"/>
                        <a:pt x="160" y="163"/>
                        <a:pt x="193" y="172"/>
                      </a:cubicBezTo>
                      <a:cubicBezTo>
                        <a:pt x="240" y="166"/>
                        <a:pt x="235" y="148"/>
                        <a:pt x="246" y="105"/>
                      </a:cubicBezTo>
                      <a:cubicBezTo>
                        <a:pt x="241" y="74"/>
                        <a:pt x="242" y="63"/>
                        <a:pt x="212" y="52"/>
                      </a:cubicBezTo>
                      <a:cubicBezTo>
                        <a:pt x="182" y="97"/>
                        <a:pt x="241" y="112"/>
                        <a:pt x="270" y="129"/>
                      </a:cubicBezTo>
                      <a:cubicBezTo>
                        <a:pt x="292" y="123"/>
                        <a:pt x="301" y="122"/>
                        <a:pt x="308" y="100"/>
                      </a:cubicBezTo>
                      <a:cubicBezTo>
                        <a:pt x="304" y="50"/>
                        <a:pt x="317" y="28"/>
                        <a:pt x="274" y="14"/>
                      </a:cubicBezTo>
                      <a:cubicBezTo>
                        <a:pt x="264" y="30"/>
                        <a:pt x="264" y="69"/>
                        <a:pt x="284" y="81"/>
                      </a:cubicBezTo>
                      <a:cubicBezTo>
                        <a:pt x="293" y="86"/>
                        <a:pt x="313" y="91"/>
                        <a:pt x="313" y="91"/>
                      </a:cubicBezTo>
                      <a:cubicBezTo>
                        <a:pt x="361" y="74"/>
                        <a:pt x="287" y="0"/>
                        <a:pt x="361" y="0"/>
                      </a:cubicBezTo>
                    </a:path>
                  </a:pathLst>
                </a:custGeom>
                <a:noFill/>
                <a:ln w="9525" cap="flat" cmpd="sng">
                  <a:solidFill>
                    <a:srgbClr val="FF99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cxnSp>
              <p:nvCxnSpPr>
                <p:cNvPr id="20" name="Straight Arrow Connector 19"/>
                <p:cNvCxnSpPr>
                  <a:endCxn id="23" idx="0"/>
                </p:cNvCxnSpPr>
                <p:nvPr/>
              </p:nvCxnSpPr>
              <p:spPr>
                <a:xfrm flipV="1">
                  <a:off x="2090030" y="6245214"/>
                  <a:ext cx="518982" cy="11325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>
                  <a:stCxn id="23" idx="0"/>
                </p:cNvCxnSpPr>
                <p:nvPr/>
              </p:nvCxnSpPr>
              <p:spPr>
                <a:xfrm>
                  <a:off x="2609012" y="6245214"/>
                  <a:ext cx="497018" cy="201825"/>
                </a:xfrm>
                <a:prstGeom prst="straightConnector1">
                  <a:avLst/>
                </a:prstGeom>
                <a:ln>
                  <a:solidFill>
                    <a:srgbClr val="FFB53D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632302" y="4545842"/>
                  <a:ext cx="111690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FF00"/>
                      </a:solidFill>
                    </a:rPr>
                    <a:t>jet </a:t>
                  </a:r>
                  <a:r>
                    <a:rPr lang="en-US" dirty="0" err="1">
                      <a:solidFill>
                        <a:srgbClr val="FFFF00"/>
                      </a:solidFill>
                    </a:rPr>
                    <a:t>parton</a:t>
                  </a:r>
                  <a:endParaRPr lang="en-US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3762473" y="5880952"/>
                  <a:ext cx="144229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FFB53D"/>
                      </a:solidFill>
                    </a:rPr>
                    <a:t> recoil </a:t>
                  </a:r>
                  <a:r>
                    <a:rPr lang="en-US" dirty="0" err="1">
                      <a:solidFill>
                        <a:srgbClr val="FFB53D"/>
                      </a:solidFill>
                    </a:rPr>
                    <a:t>parton</a:t>
                  </a:r>
                  <a:endParaRPr lang="en-US" dirty="0">
                    <a:solidFill>
                      <a:srgbClr val="FFB53D"/>
                    </a:solidFill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 rot="1730690">
                <a:off x="2167732" y="4157013"/>
                <a:ext cx="14991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</a:rPr>
                  <a:t>Back-reaction</a:t>
                </a:r>
              </a:p>
              <a:p>
                <a:r>
                  <a:rPr lang="en-US" dirty="0">
                    <a:solidFill>
                      <a:srgbClr val="FFFFFF"/>
                    </a:solidFill>
                  </a:rPr>
                  <a:t>(particle hole)</a:t>
                </a:r>
              </a:p>
            </p:txBody>
          </p:sp>
          <p:cxnSp>
            <p:nvCxnSpPr>
              <p:cNvPr id="24" name="Straight Arrow Connector 23"/>
              <p:cNvCxnSpPr>
                <a:cxnSpLocks/>
              </p:cNvCxnSpPr>
              <p:nvPr/>
            </p:nvCxnSpPr>
            <p:spPr>
              <a:xfrm rot="1919197" flipV="1">
                <a:off x="5417332" y="4122149"/>
                <a:ext cx="413392" cy="17420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Freeform 65"/>
              <p:cNvSpPr>
                <a:spLocks/>
              </p:cNvSpPr>
              <p:nvPr/>
            </p:nvSpPr>
            <p:spPr bwMode="auto">
              <a:xfrm rot="14666573" flipV="1">
                <a:off x="5724347" y="4066156"/>
                <a:ext cx="245330" cy="120707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Freeform 65"/>
              <p:cNvSpPr>
                <a:spLocks/>
              </p:cNvSpPr>
              <p:nvPr/>
            </p:nvSpPr>
            <p:spPr bwMode="auto">
              <a:xfrm rot="16832642" flipV="1">
                <a:off x="5690886" y="3215109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29" name="Straight Arrow Connector 28"/>
              <p:cNvCxnSpPr>
                <a:cxnSpLocks/>
              </p:cNvCxnSpPr>
              <p:nvPr/>
            </p:nvCxnSpPr>
            <p:spPr>
              <a:xfrm>
                <a:off x="5797898" y="4222769"/>
                <a:ext cx="497018" cy="201825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reeform 65">
                <a:extLst>
                  <a:ext uri="{FF2B5EF4-FFF2-40B4-BE49-F238E27FC236}">
                    <a16:creationId xmlns:a16="http://schemas.microsoft.com/office/drawing/2014/main" id="{E4ECEEE1-BA59-BE40-A24F-9C2ED7E28683}"/>
                  </a:ext>
                </a:extLst>
              </p:cNvPr>
              <p:cNvSpPr>
                <a:spLocks/>
              </p:cNvSpPr>
              <p:nvPr/>
            </p:nvSpPr>
            <p:spPr bwMode="auto">
              <a:xfrm rot="18926907" flipV="1">
                <a:off x="5942817" y="3815933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877B130-17BF-6744-B067-076D985490A5}"/>
                </a:ext>
              </a:extLst>
            </p:cNvPr>
            <p:cNvGrpSpPr/>
            <p:nvPr/>
          </p:nvGrpSpPr>
          <p:grpSpPr>
            <a:xfrm>
              <a:off x="4661339" y="2443655"/>
              <a:ext cx="3079530" cy="2795753"/>
              <a:chOff x="4661339" y="2443655"/>
              <a:chExt cx="3079530" cy="2795753"/>
            </a:xfrm>
          </p:grpSpPr>
          <p:sp>
            <p:nvSpPr>
              <p:cNvPr id="31" name="Freeform 65">
                <a:extLst>
                  <a:ext uri="{FF2B5EF4-FFF2-40B4-BE49-F238E27FC236}">
                    <a16:creationId xmlns:a16="http://schemas.microsoft.com/office/drawing/2014/main" id="{E064D34F-3B0D-464F-B10C-EA4064B367E0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44720" y="3471605"/>
                <a:ext cx="363662" cy="357836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C6EF2F93-AEEF-0149-AC09-AC3490DEB2D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29655" y="3441921"/>
                <a:ext cx="567614" cy="236701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7E388C59-252B-E44C-A89D-66E48F70DBE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76250" y="2774732"/>
                <a:ext cx="651585" cy="688211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65">
                <a:extLst>
                  <a:ext uri="{FF2B5EF4-FFF2-40B4-BE49-F238E27FC236}">
                    <a16:creationId xmlns:a16="http://schemas.microsoft.com/office/drawing/2014/main" id="{59C27F67-F05F-1F4C-92B7-E1B1BC51E9BC}"/>
                  </a:ext>
                </a:extLst>
              </p:cNvPr>
              <p:cNvSpPr>
                <a:spLocks/>
              </p:cNvSpPr>
              <p:nvPr/>
            </p:nvSpPr>
            <p:spPr bwMode="auto">
              <a:xfrm rot="11363205" flipV="1">
                <a:off x="5259879" y="2887586"/>
                <a:ext cx="361029" cy="189453"/>
              </a:xfrm>
              <a:custGeom>
                <a:avLst/>
                <a:gdLst>
                  <a:gd name="T0" fmla="*/ 0 w 361"/>
                  <a:gd name="T1" fmla="*/ 240 h 259"/>
                  <a:gd name="T2" fmla="*/ 49 w 361"/>
                  <a:gd name="T3" fmla="*/ 225 h 259"/>
                  <a:gd name="T4" fmla="*/ 53 w 361"/>
                  <a:gd name="T5" fmla="*/ 230 h 259"/>
                  <a:gd name="T6" fmla="*/ 82 w 361"/>
                  <a:gd name="T7" fmla="*/ 259 h 259"/>
                  <a:gd name="T8" fmla="*/ 111 w 361"/>
                  <a:gd name="T9" fmla="*/ 249 h 259"/>
                  <a:gd name="T10" fmla="*/ 121 w 361"/>
                  <a:gd name="T11" fmla="*/ 220 h 259"/>
                  <a:gd name="T12" fmla="*/ 116 w 361"/>
                  <a:gd name="T13" fmla="*/ 172 h 259"/>
                  <a:gd name="T14" fmla="*/ 73 w 361"/>
                  <a:gd name="T15" fmla="*/ 148 h 259"/>
                  <a:gd name="T16" fmla="*/ 92 w 361"/>
                  <a:gd name="T17" fmla="*/ 201 h 259"/>
                  <a:gd name="T18" fmla="*/ 121 w 361"/>
                  <a:gd name="T19" fmla="*/ 211 h 259"/>
                  <a:gd name="T20" fmla="*/ 188 w 361"/>
                  <a:gd name="T21" fmla="*/ 163 h 259"/>
                  <a:gd name="T22" fmla="*/ 145 w 361"/>
                  <a:gd name="T23" fmla="*/ 100 h 259"/>
                  <a:gd name="T24" fmla="*/ 193 w 361"/>
                  <a:gd name="T25" fmla="*/ 172 h 259"/>
                  <a:gd name="T26" fmla="*/ 246 w 361"/>
                  <a:gd name="T27" fmla="*/ 105 h 259"/>
                  <a:gd name="T28" fmla="*/ 212 w 361"/>
                  <a:gd name="T29" fmla="*/ 52 h 259"/>
                  <a:gd name="T30" fmla="*/ 270 w 361"/>
                  <a:gd name="T31" fmla="*/ 129 h 259"/>
                  <a:gd name="T32" fmla="*/ 308 w 361"/>
                  <a:gd name="T33" fmla="*/ 100 h 259"/>
                  <a:gd name="T34" fmla="*/ 274 w 361"/>
                  <a:gd name="T35" fmla="*/ 14 h 259"/>
                  <a:gd name="T36" fmla="*/ 284 w 361"/>
                  <a:gd name="T37" fmla="*/ 81 h 259"/>
                  <a:gd name="T38" fmla="*/ 313 w 361"/>
                  <a:gd name="T39" fmla="*/ 91 h 259"/>
                  <a:gd name="T40" fmla="*/ 361 w 361"/>
                  <a:gd name="T4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1" h="259">
                    <a:moveTo>
                      <a:pt x="0" y="240"/>
                    </a:moveTo>
                    <a:cubicBezTo>
                      <a:pt x="39" y="231"/>
                      <a:pt x="36" y="217"/>
                      <a:pt x="49" y="225"/>
                    </a:cubicBezTo>
                    <a:cubicBezTo>
                      <a:pt x="58" y="230"/>
                      <a:pt x="43" y="227"/>
                      <a:pt x="53" y="230"/>
                    </a:cubicBezTo>
                    <a:cubicBezTo>
                      <a:pt x="58" y="232"/>
                      <a:pt x="82" y="259"/>
                      <a:pt x="82" y="259"/>
                    </a:cubicBezTo>
                    <a:cubicBezTo>
                      <a:pt x="92" y="256"/>
                      <a:pt x="108" y="259"/>
                      <a:pt x="111" y="249"/>
                    </a:cubicBezTo>
                    <a:cubicBezTo>
                      <a:pt x="114" y="239"/>
                      <a:pt x="121" y="220"/>
                      <a:pt x="121" y="220"/>
                    </a:cubicBezTo>
                    <a:cubicBezTo>
                      <a:pt x="119" y="204"/>
                      <a:pt x="121" y="187"/>
                      <a:pt x="116" y="172"/>
                    </a:cubicBezTo>
                    <a:cubicBezTo>
                      <a:pt x="111" y="156"/>
                      <a:pt x="73" y="148"/>
                      <a:pt x="73" y="148"/>
                    </a:cubicBezTo>
                    <a:cubicBezTo>
                      <a:pt x="76" y="172"/>
                      <a:pt x="70" y="189"/>
                      <a:pt x="92" y="201"/>
                    </a:cubicBezTo>
                    <a:cubicBezTo>
                      <a:pt x="101" y="206"/>
                      <a:pt x="121" y="211"/>
                      <a:pt x="121" y="211"/>
                    </a:cubicBezTo>
                    <a:cubicBezTo>
                      <a:pt x="170" y="205"/>
                      <a:pt x="172" y="207"/>
                      <a:pt x="188" y="163"/>
                    </a:cubicBezTo>
                    <a:cubicBezTo>
                      <a:pt x="183" y="126"/>
                      <a:pt x="180" y="113"/>
                      <a:pt x="145" y="100"/>
                    </a:cubicBezTo>
                    <a:cubicBezTo>
                      <a:pt x="119" y="139"/>
                      <a:pt x="160" y="163"/>
                      <a:pt x="193" y="172"/>
                    </a:cubicBezTo>
                    <a:cubicBezTo>
                      <a:pt x="240" y="166"/>
                      <a:pt x="235" y="148"/>
                      <a:pt x="246" y="105"/>
                    </a:cubicBezTo>
                    <a:cubicBezTo>
                      <a:pt x="241" y="74"/>
                      <a:pt x="242" y="63"/>
                      <a:pt x="212" y="52"/>
                    </a:cubicBezTo>
                    <a:cubicBezTo>
                      <a:pt x="182" y="97"/>
                      <a:pt x="241" y="112"/>
                      <a:pt x="270" y="129"/>
                    </a:cubicBezTo>
                    <a:cubicBezTo>
                      <a:pt x="292" y="123"/>
                      <a:pt x="301" y="122"/>
                      <a:pt x="308" y="100"/>
                    </a:cubicBezTo>
                    <a:cubicBezTo>
                      <a:pt x="304" y="50"/>
                      <a:pt x="317" y="28"/>
                      <a:pt x="274" y="14"/>
                    </a:cubicBezTo>
                    <a:cubicBezTo>
                      <a:pt x="264" y="30"/>
                      <a:pt x="264" y="69"/>
                      <a:pt x="284" y="81"/>
                    </a:cubicBezTo>
                    <a:cubicBezTo>
                      <a:pt x="293" y="86"/>
                      <a:pt x="313" y="91"/>
                      <a:pt x="313" y="91"/>
                    </a:cubicBezTo>
                    <a:cubicBezTo>
                      <a:pt x="361" y="74"/>
                      <a:pt x="287" y="0"/>
                      <a:pt x="361" y="0"/>
                    </a:cubicBezTo>
                  </a:path>
                </a:pathLst>
              </a:custGeom>
              <a:noFill/>
              <a:ln w="9525" cap="flat" cmpd="sng">
                <a:solidFill>
                  <a:srgbClr val="FF99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1A29A552-13BC-E74D-8BDF-E0091C8F99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39863" y="2858597"/>
                <a:ext cx="362661" cy="39961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83262B45-7995-3840-BF32-8291AB1698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92015" y="2501462"/>
                <a:ext cx="110303" cy="388666"/>
              </a:xfrm>
              <a:prstGeom prst="straightConnector1">
                <a:avLst/>
              </a:prstGeom>
              <a:ln>
                <a:solidFill>
                  <a:srgbClr val="FFB53D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C9F62A7E-7C37-FB4B-8291-A9EE874E2A80}"/>
                  </a:ext>
                </a:extLst>
              </p:cNvPr>
              <p:cNvSpPr/>
              <p:nvPr/>
            </p:nvSpPr>
            <p:spPr>
              <a:xfrm>
                <a:off x="6747642" y="261707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CA733276-5506-5443-B3ED-DE75322D03F4}"/>
                  </a:ext>
                </a:extLst>
              </p:cNvPr>
              <p:cNvSpPr/>
              <p:nvPr/>
            </p:nvSpPr>
            <p:spPr>
              <a:xfrm>
                <a:off x="6169573" y="5087008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F3AD4D8B-4C07-6148-BB55-603E2A9141F2}"/>
                  </a:ext>
                </a:extLst>
              </p:cNvPr>
              <p:cNvSpPr/>
              <p:nvPr/>
            </p:nvSpPr>
            <p:spPr>
              <a:xfrm>
                <a:off x="5355020" y="2443655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2A91049E-36BA-1344-9401-38717AF764CA}"/>
                  </a:ext>
                </a:extLst>
              </p:cNvPr>
              <p:cNvSpPr/>
              <p:nvPr/>
            </p:nvSpPr>
            <p:spPr>
              <a:xfrm>
                <a:off x="5891048" y="2685392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F78DB275-8768-2C4B-A573-A2C77E941FA0}"/>
                  </a:ext>
                </a:extLst>
              </p:cNvPr>
              <p:cNvSpPr/>
              <p:nvPr/>
            </p:nvSpPr>
            <p:spPr>
              <a:xfrm>
                <a:off x="7625255" y="354724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4D0577E9-962A-7E4E-A30C-ABFF66A113CD}"/>
                  </a:ext>
                </a:extLst>
              </p:cNvPr>
              <p:cNvSpPr/>
              <p:nvPr/>
            </p:nvSpPr>
            <p:spPr>
              <a:xfrm>
                <a:off x="7141779" y="4640317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6865406-B23B-954C-A70D-BCDD061A72BF}"/>
                  </a:ext>
                </a:extLst>
              </p:cNvPr>
              <p:cNvSpPr/>
              <p:nvPr/>
            </p:nvSpPr>
            <p:spPr>
              <a:xfrm>
                <a:off x="6984124" y="4030716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8337FD84-5111-7E4C-A51F-3BBE6B59CC5F}"/>
                  </a:ext>
                </a:extLst>
              </p:cNvPr>
              <p:cNvSpPr/>
              <p:nvPr/>
            </p:nvSpPr>
            <p:spPr>
              <a:xfrm>
                <a:off x="7441324" y="3100551"/>
                <a:ext cx="115614" cy="11561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0"/>
                      <a:lumOff val="100000"/>
                    </a:schemeClr>
                  </a:gs>
                  <a:gs pos="35000">
                    <a:schemeClr val="accent6">
                      <a:lumMod val="0"/>
                      <a:lumOff val="100000"/>
                    </a:schemeClr>
                  </a:gs>
                  <a:gs pos="100000">
                    <a:schemeClr val="accent6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5EBDEF5E-5A29-1549-AD7D-4522AEA15AD4}"/>
                  </a:ext>
                </a:extLst>
              </p:cNvPr>
              <p:cNvSpPr/>
              <p:nvPr/>
            </p:nvSpPr>
            <p:spPr>
              <a:xfrm>
                <a:off x="4661339" y="3662856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968A6009-F750-D34F-8588-DA9F0B15682C}"/>
                  </a:ext>
                </a:extLst>
              </p:cNvPr>
              <p:cNvSpPr/>
              <p:nvPr/>
            </p:nvSpPr>
            <p:spPr>
              <a:xfrm>
                <a:off x="4861035" y="3168870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343F4A41-C34E-7A47-824E-4C24BAFA4B7A}"/>
                  </a:ext>
                </a:extLst>
              </p:cNvPr>
              <p:cNvSpPr/>
              <p:nvPr/>
            </p:nvSpPr>
            <p:spPr>
              <a:xfrm>
                <a:off x="6668814" y="3852043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36930C8D-5548-6543-A69D-903350FB7051}"/>
                  </a:ext>
                </a:extLst>
              </p:cNvPr>
              <p:cNvSpPr/>
              <p:nvPr/>
            </p:nvSpPr>
            <p:spPr>
              <a:xfrm>
                <a:off x="5207876" y="5144815"/>
                <a:ext cx="94594" cy="94593"/>
              </a:xfrm>
              <a:prstGeom prst="ellipse">
                <a:avLst/>
              </a:prstGeom>
              <a:noFill/>
              <a:ln w="3492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3" name="Rectangle 52">
            <a:extLst>
              <a:ext uri="{FF2B5EF4-FFF2-40B4-BE49-F238E27FC236}">
                <a16:creationId xmlns:a16="http://schemas.microsoft.com/office/drawing/2014/main" id="{F2BB5E74-0B39-814D-AA58-7D5AF66E2F51}"/>
              </a:ext>
            </a:extLst>
          </p:cNvPr>
          <p:cNvSpPr/>
          <p:nvPr/>
        </p:nvSpPr>
        <p:spPr>
          <a:xfrm>
            <a:off x="504090" y="911038"/>
            <a:ext cx="42003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LBT: Linear Boltzmann Transport</a:t>
            </a:r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0DEA934A-8AFE-7442-9F5F-CEFC36E68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734" y="3695515"/>
            <a:ext cx="5220253" cy="2406225"/>
          </a:xfrm>
        </p:spPr>
        <p:txBody>
          <a:bodyPr>
            <a:normAutofit fontScale="92500"/>
          </a:bodyPr>
          <a:lstStyle/>
          <a:p>
            <a:r>
              <a:rPr lang="en-US" sz="2800" dirty="0" err="1"/>
              <a:t>pQCD</a:t>
            </a:r>
            <a:r>
              <a:rPr lang="en-US" sz="2800" dirty="0"/>
              <a:t> elastic and </a:t>
            </a:r>
            <a:r>
              <a:rPr lang="en-US" sz="2800" dirty="0" err="1"/>
              <a:t>radiative</a:t>
            </a:r>
            <a:r>
              <a:rPr lang="en-US" sz="2800" dirty="0"/>
              <a:t> processes (high-twist)</a:t>
            </a:r>
          </a:p>
          <a:p>
            <a:r>
              <a:rPr lang="en-US" sz="2800" dirty="0">
                <a:solidFill>
                  <a:srgbClr val="FFFF00"/>
                </a:solidFill>
              </a:rPr>
              <a:t>Transport of medium recoil </a:t>
            </a:r>
            <a:r>
              <a:rPr lang="en-US" sz="2800" dirty="0" err="1">
                <a:solidFill>
                  <a:srgbClr val="FFFF00"/>
                </a:solidFill>
              </a:rPr>
              <a:t>partons</a:t>
            </a:r>
            <a:r>
              <a:rPr lang="en-US" sz="2800" dirty="0">
                <a:solidFill>
                  <a:srgbClr val="FFFF00"/>
                </a:solidFill>
              </a:rPr>
              <a:t> ( and back-reaction)</a:t>
            </a:r>
          </a:p>
          <a:p>
            <a:r>
              <a:rPr lang="en-US" sz="2800" dirty="0" err="1"/>
              <a:t>CLVisc</a:t>
            </a:r>
            <a:r>
              <a:rPr lang="en-US" sz="2800" dirty="0"/>
              <a:t> 3+1D  hydro bulk evolution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27450DA-F065-9344-836D-E8923168CBA2}"/>
              </a:ext>
            </a:extLst>
          </p:cNvPr>
          <p:cNvSpPr txBox="1"/>
          <p:nvPr/>
        </p:nvSpPr>
        <p:spPr>
          <a:xfrm>
            <a:off x="532265" y="2121530"/>
            <a:ext cx="2391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Induced radiation</a:t>
            </a:r>
          </a:p>
        </p:txBody>
      </p:sp>
      <p:pic>
        <p:nvPicPr>
          <p:cNvPr id="48" name="Picture 47" descr="frac_dN_g_dzd^2k.pdf">
            <a:extLst>
              <a:ext uri="{FF2B5EF4-FFF2-40B4-BE49-F238E27FC236}">
                <a16:creationId xmlns:a16="http://schemas.microsoft.com/office/drawing/2014/main" id="{B40668B7-B893-F041-BAC8-06C63D9698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526" y="2716013"/>
            <a:ext cx="5452500" cy="65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09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1" y="12701"/>
            <a:ext cx="9143999" cy="1061935"/>
          </a:xfrm>
        </p:spPr>
        <p:txBody>
          <a:bodyPr>
            <a:normAutofit fontScale="90000"/>
          </a:bodyPr>
          <a:lstStyle/>
          <a:p>
            <a:r>
              <a:rPr lang="en-US" sz="3600" dirty="0" err="1"/>
              <a:t>CoLBT</a:t>
            </a:r>
            <a:r>
              <a:rPr lang="en-US" sz="3600" dirty="0"/>
              <a:t>-hydro</a:t>
            </a:r>
            <a:br>
              <a:rPr lang="en-US" sz="3600" dirty="0"/>
            </a:br>
            <a:r>
              <a:rPr lang="en-US" sz="3600" dirty="0"/>
              <a:t>(</a:t>
            </a:r>
            <a:r>
              <a:rPr lang="en-US" sz="3100" dirty="0"/>
              <a:t>Coupled Linear Boltzmann Transport hydro</a:t>
            </a:r>
            <a:r>
              <a:rPr lang="en-US" sz="3600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8298" y="2617090"/>
            <a:ext cx="3200400" cy="489741"/>
          </a:xfrm>
          <a:prstGeom prst="rect">
            <a:avLst/>
          </a:prstGeom>
        </p:spPr>
      </p:pic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71" y="1877587"/>
            <a:ext cx="5429250" cy="495485"/>
          </a:xfrm>
          <a:prstGeom prst="rect">
            <a:avLst/>
          </a:prstGeom>
        </p:spPr>
      </p:pic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56" y="3408738"/>
            <a:ext cx="5093772" cy="6439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56927" y="4215210"/>
            <a:ext cx="75489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LBT for energetic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(jet shower and recoil)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Hydrodynamic model for bulk and soft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: </a:t>
            </a:r>
            <a:r>
              <a:rPr lang="en-US" sz="2400" dirty="0" err="1">
                <a:solidFill>
                  <a:schemeClr val="bg1"/>
                </a:solidFill>
              </a:rPr>
              <a:t>CLVisc</a:t>
            </a:r>
            <a:endParaRPr lang="en-US" sz="2400" dirty="0">
              <a:solidFill>
                <a:schemeClr val="bg1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Parton coalescence (thermal-shower)+ jet fragmentation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Hadron cascade using </a:t>
            </a:r>
            <a:r>
              <a:rPr lang="en-US" sz="2400" dirty="0" err="1">
                <a:solidFill>
                  <a:srgbClr val="FFFF00"/>
                </a:solidFill>
              </a:rPr>
              <a:t>UrQMD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9100" y="5938862"/>
            <a:ext cx="4596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b="1" dirty="0">
                <a:solidFill>
                  <a:srgbClr val="FFB53D"/>
                </a:solidFill>
              </a:rPr>
              <a:t>Chen, </a:t>
            </a:r>
            <a:r>
              <a:rPr lang="nb-NO" b="1" dirty="0" err="1">
                <a:solidFill>
                  <a:srgbClr val="FFB53D"/>
                </a:solidFill>
              </a:rPr>
              <a:t>Cao</a:t>
            </a:r>
            <a:r>
              <a:rPr lang="nb-NO" b="1" dirty="0">
                <a:solidFill>
                  <a:srgbClr val="FFB53D"/>
                </a:solidFill>
              </a:rPr>
              <a:t>, Luo, Pang &amp; XNW, PLB777(2018)86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1E1F7E-3737-5A4B-AB43-B6CB14A0F648}"/>
              </a:ext>
            </a:extLst>
          </p:cNvPr>
          <p:cNvSpPr txBox="1"/>
          <p:nvPr/>
        </p:nvSpPr>
        <p:spPr>
          <a:xfrm>
            <a:off x="2081050" y="1187669"/>
            <a:ext cx="8457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Concurrent and coupled evolution of bulk medium and jet showers</a:t>
            </a:r>
          </a:p>
        </p:txBody>
      </p:sp>
    </p:spTree>
    <p:extLst>
      <p:ext uri="{BB962C8B-B14F-4D97-AF65-F5344CB8AC3E}">
        <p14:creationId xmlns:p14="http://schemas.microsoft.com/office/powerpoint/2010/main" val="2512465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 vert="horz" lIns="91440" tIns="45720" rIns="132080" bIns="45720" rtlCol="0" anchor="ctr">
            <a:normAutofit/>
          </a:bodyPr>
          <a:lstStyle/>
          <a:p>
            <a:r>
              <a:rPr lang="en-US" dirty="0"/>
              <a:t>LBT &amp; </a:t>
            </a:r>
            <a:r>
              <a:rPr lang="en-US" dirty="0" err="1"/>
              <a:t>CoLBT</a:t>
            </a:r>
            <a:r>
              <a:rPr lang="en-US" dirty="0"/>
              <a:t>: Jet-induced medium response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640" y="5307474"/>
            <a:ext cx="403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Energy transverse distribution of medium response in a static medium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9C3DBA-2B73-D94D-9812-8B89D99FD6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6334" y="1593944"/>
            <a:ext cx="3894646" cy="3406957"/>
          </a:xfrm>
          <a:prstGeom prst="rect">
            <a:avLst/>
          </a:prstGeom>
        </p:spPr>
      </p:pic>
      <p:pic>
        <p:nvPicPr>
          <p:cNvPr id="2" name="3D Mach cone" descr="3D Mach cone">
            <a:hlinkClick r:id="" action="ppaction://media"/>
            <a:extLst>
              <a:ext uri="{FF2B5EF4-FFF2-40B4-BE49-F238E27FC236}">
                <a16:creationId xmlns:a16="http://schemas.microsoft.com/office/drawing/2014/main" id="{F85662F8-5F05-9F3D-EE79-79D7EA3BA4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233168" y="1524000"/>
            <a:ext cx="6390293" cy="3594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3B1C87-043E-709E-6C1F-1EAE59B58463}"/>
              </a:ext>
            </a:extLst>
          </p:cNvPr>
          <p:cNvSpPr txBox="1"/>
          <p:nvPr/>
        </p:nvSpPr>
        <p:spPr>
          <a:xfrm>
            <a:off x="5225957" y="5302220"/>
            <a:ext cx="63069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3D energy density  distribution of the medium response induced by a </a:t>
            </a:r>
            <a:r>
              <a:rPr lang="en-US" sz="2000" dirty="0">
                <a:solidFill>
                  <a:srgbClr val="FFFFFF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rgbClr val="FFFFFF"/>
                </a:solidFill>
              </a:rPr>
              <a:t>-jet in a 0-10% </a:t>
            </a:r>
            <a:r>
              <a:rPr lang="en-US" sz="2000" dirty="0" err="1">
                <a:solidFill>
                  <a:srgbClr val="FFFFFF"/>
                </a:solidFill>
              </a:rPr>
              <a:t>Pb+Pb</a:t>
            </a:r>
            <a:r>
              <a:rPr lang="en-US" sz="2000" dirty="0">
                <a:solidFill>
                  <a:srgbClr val="FFFFFF"/>
                </a:solidFill>
              </a:rPr>
              <a:t>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1371EF-89E2-FFFD-BEF2-DC830B5CC0AB}"/>
              </a:ext>
            </a:extLst>
          </p:cNvPr>
          <p:cNvSpPr/>
          <p:nvPr/>
        </p:nvSpPr>
        <p:spPr>
          <a:xfrm>
            <a:off x="5854262" y="4204139"/>
            <a:ext cx="1229710" cy="70419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DA5FC2D-3D79-1F1B-820C-5750A942EA4B}"/>
              </a:ext>
            </a:extLst>
          </p:cNvPr>
          <p:cNvCxnSpPr/>
          <p:nvPr/>
        </p:nvCxnSpPr>
        <p:spPr>
          <a:xfrm flipV="1">
            <a:off x="6195060" y="3554730"/>
            <a:ext cx="0" cy="66294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6840591-3181-2523-B356-957BF1997242}"/>
              </a:ext>
            </a:extLst>
          </p:cNvPr>
          <p:cNvCxnSpPr>
            <a:cxnSpLocks/>
          </p:cNvCxnSpPr>
          <p:nvPr/>
        </p:nvCxnSpPr>
        <p:spPr>
          <a:xfrm flipH="1">
            <a:off x="5669280" y="4206240"/>
            <a:ext cx="525780" cy="35433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A0579AD-BB05-30B3-D0CD-DBD4B44943EE}"/>
              </a:ext>
            </a:extLst>
          </p:cNvPr>
          <p:cNvCxnSpPr>
            <a:cxnSpLocks/>
          </p:cNvCxnSpPr>
          <p:nvPr/>
        </p:nvCxnSpPr>
        <p:spPr>
          <a:xfrm>
            <a:off x="6183630" y="4183380"/>
            <a:ext cx="548640" cy="41148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AFDD988-7E54-3F29-B3F1-2CF7A726907E}"/>
              </a:ext>
            </a:extLst>
          </p:cNvPr>
          <p:cNvSpPr txBox="1"/>
          <p:nvPr/>
        </p:nvSpPr>
        <p:spPr>
          <a:xfrm>
            <a:off x="6000751" y="3268981"/>
            <a:ext cx="3177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C1180E5-1C10-0EE4-85AF-332326232F3C}"/>
              </a:ext>
            </a:extLst>
          </p:cNvPr>
          <p:cNvSpPr txBox="1"/>
          <p:nvPr/>
        </p:nvSpPr>
        <p:spPr>
          <a:xfrm>
            <a:off x="5406391" y="4011931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</a:rPr>
              <a:t>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755E7A-DE35-7E6D-4CEB-5CBC7929C104}"/>
              </a:ext>
            </a:extLst>
          </p:cNvPr>
          <p:cNvSpPr txBox="1"/>
          <p:nvPr/>
        </p:nvSpPr>
        <p:spPr>
          <a:xfrm>
            <a:off x="6297930" y="4549141"/>
            <a:ext cx="411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>
                <a:solidFill>
                  <a:schemeClr val="bg1"/>
                </a:solidFill>
                <a:latin typeface="Symbol" pitchFamily="2" charset="2"/>
              </a:rPr>
              <a:t>h</a:t>
            </a:r>
            <a:r>
              <a:rPr lang="en-US" sz="2400" baseline="-25000" dirty="0" err="1">
                <a:solidFill>
                  <a:schemeClr val="bg1"/>
                </a:solidFill>
              </a:rPr>
              <a:t>s</a:t>
            </a:r>
            <a:endParaRPr lang="en-US" sz="24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suppression and energy loss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46272" y="4630058"/>
            <a:ext cx="4940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Weak  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dependence: initial jet spectra and 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 dependence of energy loss </a:t>
            </a:r>
            <a:r>
              <a:rPr lang="en-US" dirty="0">
                <a:solidFill>
                  <a:schemeClr val="bg1"/>
                </a:solidFill>
                <a:latin typeface="Symbol" charset="2"/>
                <a:cs typeface="Symbol" charset="2"/>
              </a:rPr>
              <a:t>D</a:t>
            </a:r>
            <a:r>
              <a:rPr lang="en-US" dirty="0">
                <a:solidFill>
                  <a:schemeClr val="bg1"/>
                </a:solidFill>
              </a:rPr>
              <a:t>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Week energy dependence:  increase of jet energy loss and the slope of initial spectra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Medium response reduce jet net energy loss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3257" y="5898618"/>
            <a:ext cx="4319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</a:rPr>
              <a:t>He, Cao, Chen, </a:t>
            </a:r>
            <a:r>
              <a:rPr lang="en-US" sz="1600" dirty="0" err="1">
                <a:solidFill>
                  <a:srgbClr val="FFB53D"/>
                </a:solidFill>
              </a:rPr>
              <a:t>Luo</a:t>
            </a:r>
            <a:r>
              <a:rPr lang="en-US" sz="1600" dirty="0">
                <a:solidFill>
                  <a:srgbClr val="FFB53D"/>
                </a:solidFill>
              </a:rPr>
              <a:t>, Pang &amp; XNW 1809.02525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96" y="1788567"/>
            <a:ext cx="6057570" cy="26439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30D397-D343-3CCA-101E-E5E2A9BCA30E}"/>
              </a:ext>
            </a:extLst>
          </p:cNvPr>
          <p:cNvSpPr/>
          <p:nvPr/>
        </p:nvSpPr>
        <p:spPr>
          <a:xfrm>
            <a:off x="6443257" y="5612136"/>
            <a:ext cx="38821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a-DK" b="1" dirty="0" err="1">
                <a:solidFill>
                  <a:srgbClr val="FFB53D"/>
                </a:solidFill>
              </a:rPr>
              <a:t>Luo</a:t>
            </a:r>
            <a:r>
              <a:rPr lang="da-DK" b="1" dirty="0">
                <a:solidFill>
                  <a:srgbClr val="FFB53D"/>
                </a:solidFill>
              </a:rPr>
              <a:t>, Cao, He &amp; XNW, arXiv:1803.06785</a:t>
            </a:r>
            <a:endParaRPr lang="en-US" dirty="0">
              <a:solidFill>
                <a:srgbClr val="FFB53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49B78F-5975-E9EF-41DB-E45A440638CF}"/>
              </a:ext>
            </a:extLst>
          </p:cNvPr>
          <p:cNvSpPr txBox="1"/>
          <p:nvPr/>
        </p:nvSpPr>
        <p:spPr>
          <a:xfrm>
            <a:off x="1478071" y="1227551"/>
            <a:ext cx="258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Single inclusive jets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823C14-C9F9-089F-D583-1B7DA0DE284D}"/>
              </a:ext>
            </a:extLst>
          </p:cNvPr>
          <p:cNvSpPr txBox="1"/>
          <p:nvPr/>
        </p:nvSpPr>
        <p:spPr>
          <a:xfrm>
            <a:off x="8367047" y="1211391"/>
            <a:ext cx="10101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 - jets</a:t>
            </a:r>
          </a:p>
        </p:txBody>
      </p:sp>
      <p:pic>
        <p:nvPicPr>
          <p:cNvPr id="11" name="Picture 10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216D971-0BA6-9EB4-EDFF-564201B37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257" y="1743946"/>
            <a:ext cx="53848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157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A4BFB-772D-7745-6FCD-80BA7E2C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jets and  medium response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B4A40A9-31EC-C071-7AB7-A513DF811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524" y="1028668"/>
            <a:ext cx="4119775" cy="24003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 descr="Chart&#10;&#10;Description automatically generated">
            <a:extLst>
              <a:ext uri="{FF2B5EF4-FFF2-40B4-BE49-F238E27FC236}">
                <a16:creationId xmlns:a16="http://schemas.microsoft.com/office/drawing/2014/main" id="{EBFF85C6-6685-8811-B969-A82ED258CD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091"/>
          <a:stretch/>
        </p:blipFill>
        <p:spPr>
          <a:xfrm>
            <a:off x="7447936" y="3635369"/>
            <a:ext cx="4119776" cy="262169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AA4092F-2278-C94C-EBCA-E8BDD0F51879}"/>
              </a:ext>
            </a:extLst>
          </p:cNvPr>
          <p:cNvSpPr txBox="1"/>
          <p:nvPr/>
        </p:nvSpPr>
        <p:spPr>
          <a:xfrm>
            <a:off x="7731425" y="6355356"/>
            <a:ext cx="231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e-Print: 2101.05422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0E89B1-886B-7197-EE69-08C8EC7CB0D5}"/>
              </a:ext>
            </a:extLst>
          </p:cNvPr>
          <p:cNvSpPr txBox="1"/>
          <p:nvPr/>
        </p:nvSpPr>
        <p:spPr>
          <a:xfrm>
            <a:off x="10603096" y="5939857"/>
            <a:ext cx="95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</a:rPr>
              <a:t>CoLBT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20FF64-0DE4-BA73-6AC3-63E21491D0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217" b="12511"/>
          <a:stretch/>
        </p:blipFill>
        <p:spPr>
          <a:xfrm>
            <a:off x="137021" y="2228834"/>
            <a:ext cx="4961198" cy="448830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AF1EC8-7B0B-438D-9ED0-87D53503178B}"/>
              </a:ext>
            </a:extLst>
          </p:cNvPr>
          <p:cNvGrpSpPr/>
          <p:nvPr/>
        </p:nvGrpSpPr>
        <p:grpSpPr>
          <a:xfrm rot="20077669">
            <a:off x="1393604" y="2477267"/>
            <a:ext cx="2967761" cy="2316204"/>
            <a:chOff x="6789684" y="1940838"/>
            <a:chExt cx="1756434" cy="1075631"/>
          </a:xfrm>
        </p:grpSpPr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9A48F847-DA93-876D-F813-6EC34F1B70B2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 flip="none" rotWithShape="1">
              <a:gsLst>
                <a:gs pos="49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F2BCE4-07A9-7CF3-004F-F79BC6FA5EDF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54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8814C38-794B-CB6E-B90B-95629049DF55}"/>
                </a:ext>
              </a:extLst>
            </p:cNvPr>
            <p:cNvCxnSpPr>
              <a:cxnSpLocks/>
              <a:stCxn id="10" idx="0"/>
              <a:endCxn id="12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8615F4-7ED4-884E-94A2-DAD5E37EE2F5}"/>
                </a:ext>
              </a:extLst>
            </p:cNvPr>
            <p:cNvCxnSpPr>
              <a:endCxn id="12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rho(r)=_frac_1_D.pdf">
            <a:extLst>
              <a:ext uri="{FF2B5EF4-FFF2-40B4-BE49-F238E27FC236}">
                <a16:creationId xmlns:a16="http://schemas.microsoft.com/office/drawing/2014/main" id="{C1B942FB-73C3-8481-603F-523BB0112C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35" y="1098918"/>
            <a:ext cx="5413915" cy="826375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AFBF734-5555-C824-915D-FE74E2C4EA7C}"/>
              </a:ext>
            </a:extLst>
          </p:cNvPr>
          <p:cNvSpPr/>
          <p:nvPr/>
        </p:nvSpPr>
        <p:spPr>
          <a:xfrm rot="19584834">
            <a:off x="3625517" y="2469280"/>
            <a:ext cx="293179" cy="1002877"/>
          </a:xfrm>
          <a:prstGeom prst="ellipse">
            <a:avLst/>
          </a:prstGeom>
          <a:noFill/>
          <a:ln w="7620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406400" hangingPunct="0"/>
            <a:endParaRPr lang="en-US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6153CA-724C-D3A1-564A-3614734FC32E}"/>
              </a:ext>
            </a:extLst>
          </p:cNvPr>
          <p:cNvCxnSpPr/>
          <p:nvPr/>
        </p:nvCxnSpPr>
        <p:spPr>
          <a:xfrm flipH="1" flipV="1">
            <a:off x="3516923" y="2549769"/>
            <a:ext cx="259327" cy="471475"/>
          </a:xfrm>
          <a:prstGeom prst="straightConnector1">
            <a:avLst/>
          </a:prstGeom>
          <a:noFill/>
          <a:ln w="79375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EAE7B2A-5314-FD19-0C98-074E54339F0F}"/>
              </a:ext>
            </a:extLst>
          </p:cNvPr>
          <p:cNvSpPr txBox="1"/>
          <p:nvPr/>
        </p:nvSpPr>
        <p:spPr>
          <a:xfrm>
            <a:off x="3603492" y="2190826"/>
            <a:ext cx="192360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chemeClr val="bg1"/>
                </a:solidFill>
                <a:sym typeface="Helvetica"/>
              </a:rPr>
              <a:t>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C0107A5-D411-9CBF-F1A9-DB24D9A79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0314" y="1948095"/>
            <a:ext cx="1058797" cy="8374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8FB71F-C459-2BF1-AC8A-1AAD7DF26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1487" y="4736062"/>
            <a:ext cx="2086708" cy="71473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4A90C78-3A32-C6AE-5771-587E73719452}"/>
              </a:ext>
            </a:extLst>
          </p:cNvPr>
          <p:cNvCxnSpPr/>
          <p:nvPr/>
        </p:nvCxnSpPr>
        <p:spPr>
          <a:xfrm flipV="1">
            <a:off x="2075935" y="2549769"/>
            <a:ext cx="2265099" cy="1898664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485811-47D4-3D38-E893-338E29BDE5A9}"/>
              </a:ext>
            </a:extLst>
          </p:cNvPr>
          <p:cNvCxnSpPr/>
          <p:nvPr/>
        </p:nvCxnSpPr>
        <p:spPr>
          <a:xfrm flipV="1">
            <a:off x="2224216" y="3021244"/>
            <a:ext cx="1018440" cy="1266551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C3A76B-AD95-6569-D5EC-9F717E52AD9C}"/>
              </a:ext>
            </a:extLst>
          </p:cNvPr>
          <p:cNvCxnSpPr/>
          <p:nvPr/>
        </p:nvCxnSpPr>
        <p:spPr>
          <a:xfrm flipV="1">
            <a:off x="2335427" y="3429000"/>
            <a:ext cx="1268065" cy="821725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D428E7-65D3-E336-033F-895682C1FCFC}"/>
              </a:ext>
            </a:extLst>
          </p:cNvPr>
          <p:cNvCxnSpPr/>
          <p:nvPr/>
        </p:nvCxnSpPr>
        <p:spPr>
          <a:xfrm flipV="1">
            <a:off x="2847224" y="2903838"/>
            <a:ext cx="155469" cy="672873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27401-BDFB-A6D1-40EB-C5493352D3CB}"/>
              </a:ext>
            </a:extLst>
          </p:cNvPr>
          <p:cNvCxnSpPr/>
          <p:nvPr/>
        </p:nvCxnSpPr>
        <p:spPr>
          <a:xfrm>
            <a:off x="3242656" y="3818238"/>
            <a:ext cx="681928" cy="0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02747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72600</TotalTime>
  <Words>1358</Words>
  <Application>Microsoft Macintosh PowerPoint</Application>
  <PresentationFormat>Widescreen</PresentationFormat>
  <Paragraphs>168</Paragraphs>
  <Slides>18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-apple-system</vt:lpstr>
      <vt:lpstr>Arial</vt:lpstr>
      <vt:lpstr>Calibri</vt:lpstr>
      <vt:lpstr>Helvetica</vt:lpstr>
      <vt:lpstr>Monaco</vt:lpstr>
      <vt:lpstr>Symbol</vt:lpstr>
      <vt:lpstr>Tahoma</vt:lpstr>
      <vt:lpstr>Times New Roman</vt:lpstr>
      <vt:lpstr>Office Theme</vt:lpstr>
      <vt:lpstr>Jet tomography of QGP and medium response</vt:lpstr>
      <vt:lpstr>Jets  in heavy-ion collisions</vt:lpstr>
      <vt:lpstr>Bow waves, Mach waves</vt:lpstr>
      <vt:lpstr>Jet-induced medium excitation</vt:lpstr>
      <vt:lpstr>Microscopic picture of Mach wave</vt:lpstr>
      <vt:lpstr>CoLBT-hydro (Coupled Linear Boltzmann Transport hydro)</vt:lpstr>
      <vt:lpstr>LBT &amp; CoLBT: Jet-induced medium response</vt:lpstr>
      <vt:lpstr>Jet suppression and energy loss</vt:lpstr>
      <vt:lpstr>Modification of jets and  medium response</vt:lpstr>
      <vt:lpstr>Search for jet-induced diffusion wake</vt:lpstr>
      <vt:lpstr>Initial position &amp; azimuthal correlation</vt:lpstr>
      <vt:lpstr>Deep learning assisted jet tomography</vt:lpstr>
      <vt:lpstr>Asymmetric jet shape</vt:lpstr>
      <vt:lpstr>Single jet energy-energy correlator from CoLBT</vt:lpstr>
      <vt:lpstr>Asymmetric jet shape</vt:lpstr>
      <vt:lpstr>Seeing Mach-cone through 3p Azimuthal  Correlation</vt:lpstr>
      <vt:lpstr>Summary</vt:lpstr>
      <vt:lpstr>PowerPoint Presentation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Xin-Nian Wang</dc:creator>
  <cp:lastModifiedBy>Xin-Nian Wang</cp:lastModifiedBy>
  <cp:revision>1105</cp:revision>
  <cp:lastPrinted>2016-06-17T18:13:03Z</cp:lastPrinted>
  <dcterms:created xsi:type="dcterms:W3CDTF">2011-06-24T03:57:59Z</dcterms:created>
  <dcterms:modified xsi:type="dcterms:W3CDTF">2024-07-19T12:27:44Z</dcterms:modified>
</cp:coreProperties>
</file>