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3D3F17-0AE8-43E5-88A2-EE8D93C33B20}" v="289" dt="2024-07-08T07:03:25.3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" d="100"/>
          <a:sy n="13" d="100"/>
        </p:scale>
        <p:origin x="221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D4DB0-5AB3-4F6E-A02F-97B175F8FF4E}" type="datetimeFigureOut">
              <a:rPr kumimoji="1" lang="ja-JP" altLang="en-US" smtClean="0"/>
              <a:t>2024/7/14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E301CF-51BD-447C-801D-962C7AFD5E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3201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07730" rtl="0" eaLnBrk="1" latinLnBrk="0" hangingPunct="1">
      <a:defRPr kumimoji="1" sz="4603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kumimoji="1" sz="4603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kumimoji="1" sz="4603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kumimoji="1" sz="4603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kumimoji="1" sz="4603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kumimoji="1" sz="4603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kumimoji="1" sz="4603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kumimoji="1" sz="4603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kumimoji="1" sz="4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E301CF-51BD-447C-801D-962C7AFD5E4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6311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AFE-1996-44E0-9186-12DA3D267D01}" type="datetimeFigureOut">
              <a:rPr kumimoji="1" lang="ja-JP" altLang="en-US" smtClean="0"/>
              <a:t>2024/7/14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D68C-F448-4145-84C8-442B459DE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790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AFE-1996-44E0-9186-12DA3D267D01}" type="datetimeFigureOut">
              <a:rPr kumimoji="1" lang="ja-JP" altLang="en-US" smtClean="0"/>
              <a:t>2024/7/14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D68C-F448-4145-84C8-442B459DE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586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AFE-1996-44E0-9186-12DA3D267D01}" type="datetimeFigureOut">
              <a:rPr kumimoji="1" lang="ja-JP" altLang="en-US" smtClean="0"/>
              <a:t>2024/7/14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D68C-F448-4145-84C8-442B459DE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657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AFE-1996-44E0-9186-12DA3D267D01}" type="datetimeFigureOut">
              <a:rPr kumimoji="1" lang="ja-JP" altLang="en-US" smtClean="0"/>
              <a:t>2024/7/14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D68C-F448-4145-84C8-442B459DE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099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>
                    <a:tint val="82000"/>
                  </a:schemeClr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82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82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AFE-1996-44E0-9186-12DA3D267D01}" type="datetimeFigureOut">
              <a:rPr kumimoji="1" lang="ja-JP" altLang="en-US" smtClean="0"/>
              <a:t>2024/7/14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D68C-F448-4145-84C8-442B459DE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864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AFE-1996-44E0-9186-12DA3D267D01}" type="datetimeFigureOut">
              <a:rPr kumimoji="1" lang="ja-JP" altLang="en-US" smtClean="0"/>
              <a:t>2024/7/14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D68C-F448-4145-84C8-442B459DE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8446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AFE-1996-44E0-9186-12DA3D267D01}" type="datetimeFigureOut">
              <a:rPr kumimoji="1" lang="ja-JP" altLang="en-US" smtClean="0"/>
              <a:t>2024/7/14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D68C-F448-4145-84C8-442B459DE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396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AFE-1996-44E0-9186-12DA3D267D01}" type="datetimeFigureOut">
              <a:rPr kumimoji="1" lang="ja-JP" altLang="en-US" smtClean="0"/>
              <a:t>2024/7/14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D68C-F448-4145-84C8-442B459DE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245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AFE-1996-44E0-9186-12DA3D267D01}" type="datetimeFigureOut">
              <a:rPr kumimoji="1" lang="ja-JP" altLang="en-US" smtClean="0"/>
              <a:t>2024/7/14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D68C-F448-4145-84C8-442B459DE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840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AFE-1996-44E0-9186-12DA3D267D01}" type="datetimeFigureOut">
              <a:rPr kumimoji="1" lang="ja-JP" altLang="en-US" smtClean="0"/>
              <a:t>2024/7/14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D68C-F448-4145-84C8-442B459DE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8260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FAFE-1996-44E0-9186-12DA3D267D01}" type="datetimeFigureOut">
              <a:rPr kumimoji="1" lang="ja-JP" altLang="en-US" smtClean="0"/>
              <a:t>2024/7/14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1D68C-F448-4145-84C8-442B459DE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079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4DFAFE-1996-44E0-9186-12DA3D267D01}" type="datetimeFigureOut">
              <a:rPr kumimoji="1" lang="ja-JP" altLang="en-US" smtClean="0"/>
              <a:t>2024/7/14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81D68C-F448-4145-84C8-442B459DE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0806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kumimoji="1"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kumimoji="1"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kumimoji="1"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emf"/><Relationship Id="rId18" Type="http://schemas.openxmlformats.org/officeDocument/2006/relationships/image" Target="../media/image14.emf"/><Relationship Id="rId26" Type="http://schemas.openxmlformats.org/officeDocument/2006/relationships/image" Target="../media/image19.emf"/><Relationship Id="rId39" Type="http://schemas.openxmlformats.org/officeDocument/2006/relationships/image" Target="../media/image37.png"/><Relationship Id="rId21" Type="http://schemas.openxmlformats.org/officeDocument/2006/relationships/image" Target="../media/image19.png"/><Relationship Id="rId34" Type="http://schemas.openxmlformats.org/officeDocument/2006/relationships/image" Target="../media/image27.tmp"/><Relationship Id="rId42" Type="http://schemas.openxmlformats.org/officeDocument/2006/relationships/image" Target="../media/image32.tmp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emf"/><Relationship Id="rId29" Type="http://schemas.openxmlformats.org/officeDocument/2006/relationships/image" Target="../media/image22.tmp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emf"/><Relationship Id="rId11" Type="http://schemas.openxmlformats.org/officeDocument/2006/relationships/image" Target="../media/image7.emf"/><Relationship Id="rId24" Type="http://schemas.openxmlformats.org/officeDocument/2006/relationships/image" Target="../media/image18.emf"/><Relationship Id="rId32" Type="http://schemas.openxmlformats.org/officeDocument/2006/relationships/image" Target="../media/image25.tmp"/><Relationship Id="rId37" Type="http://schemas.openxmlformats.org/officeDocument/2006/relationships/image" Target="../media/image35.png"/><Relationship Id="rId40" Type="http://schemas.openxmlformats.org/officeDocument/2006/relationships/image" Target="../media/image30.tmp"/><Relationship Id="rId45" Type="http://schemas.openxmlformats.org/officeDocument/2006/relationships/image" Target="../media/image43.png"/><Relationship Id="rId5" Type="http://schemas.openxmlformats.org/officeDocument/2006/relationships/image" Target="../media/image2.emf"/><Relationship Id="rId15" Type="http://schemas.openxmlformats.org/officeDocument/2006/relationships/image" Target="../media/image11.emf"/><Relationship Id="rId23" Type="http://schemas.openxmlformats.org/officeDocument/2006/relationships/image" Target="../media/image17.tmp"/><Relationship Id="rId28" Type="http://schemas.openxmlformats.org/officeDocument/2006/relationships/image" Target="../media/image21.emf"/><Relationship Id="rId36" Type="http://schemas.openxmlformats.org/officeDocument/2006/relationships/image" Target="../media/image29.tmp"/><Relationship Id="rId10" Type="http://schemas.openxmlformats.org/officeDocument/2006/relationships/image" Target="../media/image8.png"/><Relationship Id="rId19" Type="http://schemas.openxmlformats.org/officeDocument/2006/relationships/image" Target="../media/image15.emf"/><Relationship Id="rId31" Type="http://schemas.openxmlformats.org/officeDocument/2006/relationships/image" Target="../media/image24.tmp"/><Relationship Id="rId44" Type="http://schemas.openxmlformats.org/officeDocument/2006/relationships/image" Target="../media/image34.tmp"/><Relationship Id="rId4" Type="http://schemas.openxmlformats.org/officeDocument/2006/relationships/image" Target="../media/image1.jpg"/><Relationship Id="rId9" Type="http://schemas.openxmlformats.org/officeDocument/2006/relationships/image" Target="../media/image6.tmp"/><Relationship Id="rId14" Type="http://schemas.openxmlformats.org/officeDocument/2006/relationships/image" Target="../media/image10.tmp"/><Relationship Id="rId22" Type="http://schemas.openxmlformats.org/officeDocument/2006/relationships/image" Target="../media/image20.png"/><Relationship Id="rId27" Type="http://schemas.openxmlformats.org/officeDocument/2006/relationships/image" Target="../media/image20.emf"/><Relationship Id="rId30" Type="http://schemas.openxmlformats.org/officeDocument/2006/relationships/image" Target="../media/image23.tmp"/><Relationship Id="rId35" Type="http://schemas.openxmlformats.org/officeDocument/2006/relationships/image" Target="../media/image28.tmp"/><Relationship Id="rId43" Type="http://schemas.openxmlformats.org/officeDocument/2006/relationships/image" Target="../media/image33.tmp"/><Relationship Id="rId8" Type="http://schemas.openxmlformats.org/officeDocument/2006/relationships/image" Target="../media/image5.tmp"/><Relationship Id="rId3" Type="http://schemas.openxmlformats.org/officeDocument/2006/relationships/image" Target="../media/image1.png"/><Relationship Id="rId12" Type="http://schemas.openxmlformats.org/officeDocument/2006/relationships/image" Target="../media/image8.emf"/><Relationship Id="rId17" Type="http://schemas.openxmlformats.org/officeDocument/2006/relationships/image" Target="../media/image13.emf"/><Relationship Id="rId25" Type="http://schemas.openxmlformats.org/officeDocument/2006/relationships/image" Target="../media/image23.png"/><Relationship Id="rId33" Type="http://schemas.openxmlformats.org/officeDocument/2006/relationships/image" Target="../media/image26.tmp"/><Relationship Id="rId38" Type="http://schemas.openxmlformats.org/officeDocument/2006/relationships/image" Target="../media/image36.png"/><Relationship Id="rId46" Type="http://schemas.openxmlformats.org/officeDocument/2006/relationships/image" Target="../media/image44.png"/><Relationship Id="rId20" Type="http://schemas.openxmlformats.org/officeDocument/2006/relationships/image" Target="../media/image16.emf"/><Relationship Id="rId41" Type="http://schemas.openxmlformats.org/officeDocument/2006/relationships/image" Target="../media/image31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AA489CF9-BE3D-0E7A-4782-FAD8C02ACB36}"/>
              </a:ext>
            </a:extLst>
          </p:cNvPr>
          <p:cNvSpPr/>
          <p:nvPr/>
        </p:nvSpPr>
        <p:spPr>
          <a:xfrm>
            <a:off x="860130" y="12932446"/>
            <a:ext cx="28554946" cy="17067775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69BF6E9-7164-5D2B-D370-C1073CEC1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1420" y="1154563"/>
            <a:ext cx="26112371" cy="2376214"/>
          </a:xfrm>
        </p:spPr>
        <p:txBody>
          <a:bodyPr>
            <a:normAutofit/>
          </a:bodyPr>
          <a:lstStyle/>
          <a:p>
            <a:pPr algn="ctr"/>
            <a:r>
              <a:rPr lang="en-US" altLang="ja-JP" sz="8000" b="1" i="0" dirty="0">
                <a:effectLst/>
                <a:highlight>
                  <a:srgbClr val="FFFFFF"/>
                </a:highlight>
                <a:latin typeface="Roboto Light" panose="020F0502020204030204" pitchFamily="2" charset="0"/>
              </a:rPr>
              <a:t>W boson mass in gauge-Higgs unification</a:t>
            </a:r>
            <a:endParaRPr lang="ja-JP" altLang="en-US" sz="8000" b="1" dirty="0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312BC9BB-8CB3-CA1E-1675-9F948C8CDE0F}"/>
              </a:ext>
            </a:extLst>
          </p:cNvPr>
          <p:cNvSpPr/>
          <p:nvPr/>
        </p:nvSpPr>
        <p:spPr>
          <a:xfrm>
            <a:off x="860130" y="5891156"/>
            <a:ext cx="28554947" cy="6211170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29728DA-B8A6-D0B4-DC05-61CC0585DD3E}"/>
              </a:ext>
            </a:extLst>
          </p:cNvPr>
          <p:cNvSpPr txBox="1"/>
          <p:nvPr/>
        </p:nvSpPr>
        <p:spPr>
          <a:xfrm>
            <a:off x="3552743" y="3243553"/>
            <a:ext cx="2316972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dirty="0"/>
              <a:t>Yuta </a:t>
            </a:r>
            <a:r>
              <a:rPr kumimoji="1" lang="en-US" altLang="ja-JP" sz="5400" dirty="0" err="1"/>
              <a:t>Orikasa</a:t>
            </a:r>
            <a:r>
              <a:rPr kumimoji="1" lang="en-US" altLang="ja-JP" sz="5400" dirty="0"/>
              <a:t>(CTU, IEAP)</a:t>
            </a:r>
          </a:p>
          <a:p>
            <a:pPr algn="ctr"/>
            <a:r>
              <a:rPr kumimoji="1" lang="en-US" altLang="ja-JP" sz="4800" dirty="0"/>
              <a:t>Collaborator: </a:t>
            </a:r>
            <a:r>
              <a:rPr kumimoji="1" lang="en-US" altLang="ja-JP" sz="4800" dirty="0" err="1"/>
              <a:t>Shuichiro</a:t>
            </a:r>
            <a:r>
              <a:rPr kumimoji="1" lang="en-US" altLang="ja-JP" sz="4800" dirty="0"/>
              <a:t> </a:t>
            </a:r>
            <a:r>
              <a:rPr kumimoji="1" lang="en-US" altLang="ja-JP" sz="4800" dirty="0" err="1"/>
              <a:t>Funatsu</a:t>
            </a:r>
            <a:r>
              <a:rPr kumimoji="1" lang="en-US" altLang="ja-JP" sz="4800" dirty="0"/>
              <a:t>, </a:t>
            </a:r>
            <a:r>
              <a:rPr kumimoji="1" lang="en-US" altLang="ja-JP" sz="4800" dirty="0" err="1"/>
              <a:t>Hisaki</a:t>
            </a:r>
            <a:r>
              <a:rPr kumimoji="1" lang="en-US" altLang="ja-JP" sz="4800" dirty="0"/>
              <a:t> Hatanaka, Yutaka </a:t>
            </a:r>
            <a:r>
              <a:rPr kumimoji="1" lang="en-US" altLang="ja-JP" sz="4800" dirty="0" err="1"/>
              <a:t>Hosotani</a:t>
            </a:r>
            <a:r>
              <a:rPr kumimoji="1" lang="en-US" altLang="ja-JP" sz="4800" dirty="0"/>
              <a:t>, Naoki </a:t>
            </a:r>
            <a:r>
              <a:rPr kumimoji="1" lang="en-US" altLang="ja-JP" sz="4800" dirty="0" err="1"/>
              <a:t>Yamatsu</a:t>
            </a:r>
            <a:endParaRPr kumimoji="1" lang="ja-JP" altLang="en-US" sz="4800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D8D9484F-9FA2-C08F-BDC3-2452DBBE2538}"/>
              </a:ext>
            </a:extLst>
          </p:cNvPr>
          <p:cNvSpPr/>
          <p:nvPr/>
        </p:nvSpPr>
        <p:spPr>
          <a:xfrm>
            <a:off x="860130" y="30662278"/>
            <a:ext cx="28554946" cy="11306604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1A2CC4D-A0B5-F7E5-8BA9-2724F4E18ABF}"/>
              </a:ext>
            </a:extLst>
          </p:cNvPr>
          <p:cNvSpPr txBox="1"/>
          <p:nvPr/>
        </p:nvSpPr>
        <p:spPr>
          <a:xfrm>
            <a:off x="2137602" y="12347936"/>
            <a:ext cx="26000002" cy="101566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dirty="0">
                <a:solidFill>
                  <a:srgbClr val="FFFF00"/>
                </a:solidFill>
              </a:rPr>
              <a:t>SO(5) ×U(1) gauge-Higgs Unification model in Randall-Sundrum space-time</a:t>
            </a:r>
            <a:endParaRPr kumimoji="1" lang="ja-JP" altLang="en-US" sz="6000" dirty="0">
              <a:solidFill>
                <a:srgbClr val="FFFF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867A7FD-DA21-7172-8CD4-82B9572D04EE}"/>
              </a:ext>
            </a:extLst>
          </p:cNvPr>
          <p:cNvSpPr txBox="1"/>
          <p:nvPr/>
        </p:nvSpPr>
        <p:spPr>
          <a:xfrm>
            <a:off x="7469157" y="30133802"/>
            <a:ext cx="14421607" cy="101566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dirty="0">
                <a:solidFill>
                  <a:srgbClr val="FFFF00"/>
                </a:solidFill>
              </a:rPr>
              <a:t>W boson mass</a:t>
            </a:r>
            <a:endParaRPr kumimoji="1" lang="ja-JP" altLang="en-US" sz="6000" dirty="0">
              <a:solidFill>
                <a:srgbClr val="FFFF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16AE94B-A63A-B26E-2CE5-865E51044044}"/>
              </a:ext>
            </a:extLst>
          </p:cNvPr>
          <p:cNvSpPr txBox="1"/>
          <p:nvPr/>
        </p:nvSpPr>
        <p:spPr>
          <a:xfrm>
            <a:off x="9371137" y="5351680"/>
            <a:ext cx="11532934" cy="101566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dirty="0">
                <a:solidFill>
                  <a:srgbClr val="FFFF00"/>
                </a:solidFill>
              </a:rPr>
              <a:t>CDF anomaly</a:t>
            </a:r>
            <a:endParaRPr kumimoji="1" lang="ja-JP" altLang="en-US" sz="6000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2E0FB9D3-F690-0D0E-E065-77886384BB95}"/>
                  </a:ext>
                </a:extLst>
              </p:cNvPr>
              <p:cNvSpPr txBox="1"/>
              <p:nvPr/>
            </p:nvSpPr>
            <p:spPr>
              <a:xfrm>
                <a:off x="9095992" y="7457693"/>
                <a:ext cx="9224094" cy="277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kumimoji="1" lang="en-US" altLang="ja-JP" sz="4000" dirty="0"/>
                  <a:t>SM						: 80360  </a:t>
                </a:r>
                <a14:m>
                  <m:oMath xmlns:m="http://schemas.openxmlformats.org/officeDocument/2006/math">
                    <m:r>
                      <a:rPr kumimoji="1" lang="en-US" altLang="ja-JP" sz="4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kumimoji="1" lang="en-US" altLang="ja-JP" sz="4000" dirty="0"/>
                  <a:t> 7 MeV</a:t>
                </a:r>
              </a:p>
              <a:p>
                <a:pPr>
                  <a:lnSpc>
                    <a:spcPct val="150000"/>
                  </a:lnSpc>
                </a:pPr>
                <a:r>
                  <a:rPr kumimoji="1" lang="en-US" altLang="ja-JP" sz="4000" dirty="0">
                    <a:solidFill>
                      <a:srgbClr val="0070C0"/>
                    </a:solidFill>
                  </a:rPr>
                  <a:t>CDF					: 80433.5 </a:t>
                </a:r>
                <a14:m>
                  <m:oMath xmlns:m="http://schemas.openxmlformats.org/officeDocument/2006/math">
                    <m:r>
                      <a:rPr kumimoji="1" lang="en-US" altLang="ja-JP" sz="40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kumimoji="1" lang="en-US" altLang="ja-JP" sz="4000" dirty="0">
                    <a:solidFill>
                      <a:srgbClr val="0070C0"/>
                    </a:solidFill>
                  </a:rPr>
                  <a:t> 9.4 MeV</a:t>
                </a:r>
                <a:endParaRPr kumimoji="1" lang="en-US" altLang="ja-JP" sz="4000" dirty="0"/>
              </a:p>
              <a:p>
                <a:pPr>
                  <a:lnSpc>
                    <a:spcPct val="150000"/>
                  </a:lnSpc>
                </a:pPr>
                <a:r>
                  <a:rPr kumimoji="1" lang="en-US" altLang="ja-JP" sz="4000" dirty="0"/>
                  <a:t>World average	: 80369.2  </a:t>
                </a:r>
                <a14:m>
                  <m:oMath xmlns:m="http://schemas.openxmlformats.org/officeDocument/2006/math">
                    <m:r>
                      <a:rPr kumimoji="1" lang="en-US" altLang="ja-JP" sz="4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kumimoji="1" lang="en-US" altLang="ja-JP" sz="4000" dirty="0"/>
                  <a:t> 13.3 MeV</a:t>
                </a:r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2E0FB9D3-F690-0D0E-E065-77886384BB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5992" y="7457693"/>
                <a:ext cx="9224094" cy="2770438"/>
              </a:xfrm>
              <a:prstGeom prst="rect">
                <a:avLst/>
              </a:prstGeom>
              <a:blipFill>
                <a:blip r:embed="rId3"/>
                <a:stretch>
                  <a:fillRect l="-2313" b="-857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図 18" descr="グラフ, 箱ひげ図&#10;&#10;自動的に生成された説明">
            <a:extLst>
              <a:ext uri="{FF2B5EF4-FFF2-40B4-BE49-F238E27FC236}">
                <a16:creationId xmlns:a16="http://schemas.microsoft.com/office/drawing/2014/main" id="{3E65DAD5-4B68-817B-BA00-D6343D0C3B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665" y="6551454"/>
            <a:ext cx="6372357" cy="5280541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0C87C2D-1C26-3EC0-AD12-893E4C551F77}"/>
              </a:ext>
            </a:extLst>
          </p:cNvPr>
          <p:cNvSpPr txBox="1"/>
          <p:nvPr/>
        </p:nvSpPr>
        <p:spPr>
          <a:xfrm>
            <a:off x="9095991" y="6677761"/>
            <a:ext cx="13507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/>
              <a:t>CDF has reported the anomaly of the W boson mass</a:t>
            </a:r>
            <a:endParaRPr kumimoji="1" lang="ja-JP" altLang="en-US" sz="4000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415B7B6-ACEF-D5CD-AA4F-60BD23F6009D}"/>
              </a:ext>
            </a:extLst>
          </p:cNvPr>
          <p:cNvSpPr txBox="1"/>
          <p:nvPr/>
        </p:nvSpPr>
        <p:spPr>
          <a:xfrm>
            <a:off x="2281991" y="14270835"/>
            <a:ext cx="87638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/>
              <a:t>Higgs boson is a component of higher dimensional gauge boson</a:t>
            </a:r>
            <a:endParaRPr kumimoji="1" lang="ja-JP" altLang="en-US" sz="40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D43D499-D38A-8C60-E767-DDCF138272F2}"/>
              </a:ext>
            </a:extLst>
          </p:cNvPr>
          <p:cNvSpPr txBox="1"/>
          <p:nvPr/>
        </p:nvSpPr>
        <p:spPr>
          <a:xfrm>
            <a:off x="12275244" y="14265719"/>
            <a:ext cx="83565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solidFill>
                  <a:srgbClr val="FF0000"/>
                </a:solidFill>
              </a:rPr>
              <a:t>Quadratic divergence is protected </a:t>
            </a:r>
          </a:p>
          <a:p>
            <a:r>
              <a:rPr lang="en-US" altLang="ja-JP" sz="4000" dirty="0">
                <a:solidFill>
                  <a:srgbClr val="FF0000"/>
                </a:solidFill>
              </a:rPr>
              <a:t>by gauge symmetry</a:t>
            </a:r>
            <a:endParaRPr kumimoji="1" lang="ja-JP" altLang="en-US" sz="4000" dirty="0">
              <a:solidFill>
                <a:srgbClr val="FF0000"/>
              </a:solidFill>
            </a:endParaRPr>
          </a:p>
        </p:txBody>
      </p:sp>
      <p:sp>
        <p:nvSpPr>
          <p:cNvPr id="24" name="下矢印 4">
            <a:extLst>
              <a:ext uri="{FF2B5EF4-FFF2-40B4-BE49-F238E27FC236}">
                <a16:creationId xmlns:a16="http://schemas.microsoft.com/office/drawing/2014/main" id="{906811CF-3566-A16D-3763-829048E2D67E}"/>
              </a:ext>
            </a:extLst>
          </p:cNvPr>
          <p:cNvSpPr/>
          <p:nvPr/>
        </p:nvSpPr>
        <p:spPr>
          <a:xfrm rot="16200000">
            <a:off x="10976748" y="14602572"/>
            <a:ext cx="854544" cy="628484"/>
          </a:xfrm>
          <a:prstGeom prst="down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" name="平行四辺形 24">
            <a:extLst>
              <a:ext uri="{FF2B5EF4-FFF2-40B4-BE49-F238E27FC236}">
                <a16:creationId xmlns:a16="http://schemas.microsoft.com/office/drawing/2014/main" id="{2EB23304-5FF0-4743-F314-9B995EF9AECC}"/>
              </a:ext>
            </a:extLst>
          </p:cNvPr>
          <p:cNvSpPr/>
          <p:nvPr/>
        </p:nvSpPr>
        <p:spPr>
          <a:xfrm rot="16200000">
            <a:off x="861945" y="21323839"/>
            <a:ext cx="2507639" cy="807283"/>
          </a:xfrm>
          <a:prstGeom prst="parallelogram">
            <a:avLst>
              <a:gd name="adj" fmla="val 2991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6" name="図 25" descr="latex-image-1.pdf">
            <a:extLst>
              <a:ext uri="{FF2B5EF4-FFF2-40B4-BE49-F238E27FC236}">
                <a16:creationId xmlns:a16="http://schemas.microsoft.com/office/drawing/2014/main" id="{5EA94716-D0D1-855E-1A2F-782939D03F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213" y="21404905"/>
            <a:ext cx="3356109" cy="524392"/>
          </a:xfrm>
          <a:prstGeom prst="rect">
            <a:avLst/>
          </a:prstGeom>
        </p:spPr>
      </p:pic>
      <p:sp>
        <p:nvSpPr>
          <p:cNvPr id="27" name="平行四辺形 26">
            <a:extLst>
              <a:ext uri="{FF2B5EF4-FFF2-40B4-BE49-F238E27FC236}">
                <a16:creationId xmlns:a16="http://schemas.microsoft.com/office/drawing/2014/main" id="{D3DEAA1B-D0A6-D01C-E39E-A72902E5AF43}"/>
              </a:ext>
            </a:extLst>
          </p:cNvPr>
          <p:cNvSpPr/>
          <p:nvPr/>
        </p:nvSpPr>
        <p:spPr>
          <a:xfrm rot="16200000">
            <a:off x="6042753" y="21323840"/>
            <a:ext cx="2507639" cy="807283"/>
          </a:xfrm>
          <a:prstGeom prst="parallelogram">
            <a:avLst>
              <a:gd name="adj" fmla="val 2991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1D934A24-B334-E2C0-EA23-C2D2BC522618}"/>
              </a:ext>
            </a:extLst>
          </p:cNvPr>
          <p:cNvCxnSpPr>
            <a:cxnSpLocks/>
            <a:endCxn id="27" idx="5"/>
          </p:cNvCxnSpPr>
          <p:nvPr/>
        </p:nvCxnSpPr>
        <p:spPr>
          <a:xfrm flipV="1">
            <a:off x="2115764" y="22860540"/>
            <a:ext cx="5180809" cy="166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9" name="図 28" descr="latex-image-1.pdf">
            <a:extLst>
              <a:ext uri="{FF2B5EF4-FFF2-40B4-BE49-F238E27FC236}">
                <a16:creationId xmlns:a16="http://schemas.microsoft.com/office/drawing/2014/main" id="{1CFA92C6-7A64-4C1C-7001-E88BD0B774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825" y="22981300"/>
            <a:ext cx="807283" cy="317147"/>
          </a:xfrm>
          <a:prstGeom prst="rect">
            <a:avLst/>
          </a:prstGeom>
        </p:spPr>
      </p:pic>
      <p:pic>
        <p:nvPicPr>
          <p:cNvPr id="30" name="図 29" descr="latex-image-1.pdf">
            <a:extLst>
              <a:ext uri="{FF2B5EF4-FFF2-40B4-BE49-F238E27FC236}">
                <a16:creationId xmlns:a16="http://schemas.microsoft.com/office/drawing/2014/main" id="{7F534B6B-ED87-400D-10A6-E8057507F28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572" y="23078670"/>
            <a:ext cx="662831" cy="243038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B90E4C2E-7344-97D6-1DAF-869C01C0F8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39980" y="22970626"/>
            <a:ext cx="2781320" cy="476253"/>
          </a:xfrm>
          <a:prstGeom prst="rect">
            <a:avLst/>
          </a:prstGeom>
        </p:spPr>
      </p:pic>
      <p:pic>
        <p:nvPicPr>
          <p:cNvPr id="32" name="図 31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711D6E8E-5F25-5227-1CBC-592AE7B5EBF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97064" y="23453591"/>
            <a:ext cx="3224236" cy="4048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212C1EF5-4A5A-5250-63EE-264EFAD25698}"/>
                  </a:ext>
                </a:extLst>
              </p:cNvPr>
              <p:cNvSpPr txBox="1"/>
              <p:nvPr/>
            </p:nvSpPr>
            <p:spPr>
              <a:xfrm>
                <a:off x="1451392" y="15906946"/>
                <a:ext cx="7619885" cy="12649617"/>
              </a:xfrm>
              <a:prstGeom prst="rect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4000" b="1" dirty="0"/>
                  <a:t>Randall-Sundrum spacetime</a:t>
                </a:r>
              </a:p>
              <a:p>
                <a:r>
                  <a:rPr kumimoji="1" lang="en-US" altLang="ja-JP" sz="4000" dirty="0"/>
                  <a:t>Flat spacetime</a:t>
                </a: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kumimoji="1" lang="en-US" altLang="ja-JP" sz="3600" dirty="0"/>
                  <a:t>low KK mass scale </a:t>
                </a:r>
                <a:r>
                  <a:rPr kumimoji="1" lang="en-US" altLang="ja-JP" sz="40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3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kumimoji="1" lang="en-US" altLang="ja-JP" sz="3600" b="0" i="1" smtClean="0">
                            <a:latin typeface="Cambria Math" panose="02040503050406030204" pitchFamily="18" charset="0"/>
                          </a:rPr>
                          <m:t>𝑘𝑘</m:t>
                        </m:r>
                      </m:sub>
                    </m:sSub>
                  </m:oMath>
                </a14:m>
                <a:r>
                  <a:rPr kumimoji="1" lang="en-US" altLang="ja-JP" sz="3600" dirty="0"/>
                  <a:t>=600GeV</a:t>
                </a: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kumimoji="1" lang="en-US" altLang="ja-JP" sz="4000" dirty="0"/>
                  <a:t>Light Higgs boson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4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4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kumimoji="1" lang="en-US" altLang="ja-JP" sz="4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kumimoji="1" lang="en-US" altLang="ja-JP" sz="4000" dirty="0"/>
                  <a:t>=10 GeV</a:t>
                </a:r>
              </a:p>
              <a:p>
                <a:r>
                  <a:rPr kumimoji="1" lang="ja-JP" altLang="en-US" sz="4000" b="1" dirty="0"/>
                  <a:t>⇒</a:t>
                </a:r>
                <a:r>
                  <a:rPr kumimoji="1" lang="en-US" altLang="ja-JP" sz="3600" dirty="0">
                    <a:solidFill>
                      <a:srgbClr val="FF0000"/>
                    </a:solidFill>
                  </a:rPr>
                  <a:t>Randall-Sundrum(RS) spacetime</a:t>
                </a:r>
                <a:endParaRPr kumimoji="1" lang="en-US" altLang="ja-JP" sz="3600" b="1" dirty="0">
                  <a:solidFill>
                    <a:srgbClr val="FF0000"/>
                  </a:solidFill>
                </a:endParaRPr>
              </a:p>
              <a:p>
                <a:r>
                  <a:rPr kumimoji="1" lang="en-US" altLang="ja-JP" sz="4000" dirty="0"/>
                  <a:t>Two branes and negative cosmological constant</a:t>
                </a:r>
                <a:endParaRPr kumimoji="1" lang="en-US" altLang="ja-JP" sz="4000" b="1" dirty="0"/>
              </a:p>
              <a:p>
                <a:endParaRPr kumimoji="1" lang="en-US" altLang="ja-JP" sz="4000" b="1" dirty="0"/>
              </a:p>
              <a:p>
                <a:endParaRPr kumimoji="1" lang="en-US" altLang="ja-JP" sz="4000" b="1" dirty="0"/>
              </a:p>
              <a:p>
                <a:endParaRPr kumimoji="1" lang="en-US" altLang="ja-JP" sz="4000" b="1" dirty="0"/>
              </a:p>
              <a:p>
                <a:endParaRPr kumimoji="1" lang="en-US" altLang="ja-JP" sz="4000" b="1" dirty="0"/>
              </a:p>
              <a:p>
                <a:endParaRPr kumimoji="1" lang="en-US" altLang="ja-JP" sz="4000" b="1" dirty="0"/>
              </a:p>
              <a:p>
                <a:endParaRPr kumimoji="1" lang="en-US" altLang="ja-JP" sz="4000" b="1" dirty="0"/>
              </a:p>
              <a:p>
                <a:endParaRPr kumimoji="1" lang="en-US" altLang="ja-JP" sz="4000" b="1" dirty="0"/>
              </a:p>
              <a:p>
                <a:endParaRPr kumimoji="1" lang="en-US" altLang="ja-JP" sz="4000" b="1" dirty="0"/>
              </a:p>
              <a:p>
                <a:endParaRPr kumimoji="1" lang="en-US" altLang="ja-JP" sz="4000" b="1" dirty="0"/>
              </a:p>
              <a:p>
                <a:endParaRPr kumimoji="1" lang="en-US" altLang="ja-JP" sz="4000" b="1" dirty="0"/>
              </a:p>
              <a:p>
                <a:endParaRPr kumimoji="1" lang="en-US" altLang="ja-JP" sz="4000" b="1" dirty="0"/>
              </a:p>
              <a:p>
                <a:endParaRPr kumimoji="1" lang="en-US" altLang="ja-JP" sz="4000" b="1" dirty="0"/>
              </a:p>
              <a:p>
                <a:endParaRPr kumimoji="1" lang="en-US" altLang="ja-JP" sz="2800" b="1" dirty="0"/>
              </a:p>
              <a:p>
                <a:endParaRPr kumimoji="1" lang="en-US" altLang="ja-JP" sz="2800" b="1" dirty="0"/>
              </a:p>
            </p:txBody>
          </p:sp>
        </mc:Choice>
        <mc:Fallback xmlns=""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212C1EF5-4A5A-5250-63EE-264EFAD256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1392" y="15906946"/>
                <a:ext cx="7619885" cy="12649617"/>
              </a:xfrm>
              <a:prstGeom prst="rect">
                <a:avLst/>
              </a:prstGeom>
              <a:blipFill>
                <a:blip r:embed="rId10"/>
                <a:stretch>
                  <a:fillRect l="-2548" t="-721" r="-796"/>
                </a:stretch>
              </a:blipFill>
              <a:ln w="38100">
                <a:solidFill>
                  <a:schemeClr val="accent4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30A7344-6B27-9B0A-48C6-14A13BFD5547}"/>
              </a:ext>
            </a:extLst>
          </p:cNvPr>
          <p:cNvSpPr txBox="1"/>
          <p:nvPr/>
        </p:nvSpPr>
        <p:spPr>
          <a:xfrm>
            <a:off x="9460013" y="17176353"/>
            <a:ext cx="6330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FF0000"/>
                </a:solidFill>
              </a:rPr>
              <a:t>Boundary Condition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51E2CE4-0038-3955-F1E7-CDD2C5A6EB3E}"/>
              </a:ext>
            </a:extLst>
          </p:cNvPr>
          <p:cNvSpPr txBox="1"/>
          <p:nvPr/>
        </p:nvSpPr>
        <p:spPr>
          <a:xfrm>
            <a:off x="9460013" y="21893832"/>
            <a:ext cx="5630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solidFill>
                  <a:srgbClr val="FF0000"/>
                </a:solidFill>
              </a:rPr>
              <a:t>Brane scalar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9927921-630E-81B2-B501-3AB969E371D3}"/>
              </a:ext>
            </a:extLst>
          </p:cNvPr>
          <p:cNvSpPr txBox="1"/>
          <p:nvPr/>
        </p:nvSpPr>
        <p:spPr>
          <a:xfrm>
            <a:off x="9429052" y="25075233"/>
            <a:ext cx="7155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err="1">
                <a:solidFill>
                  <a:srgbClr val="FF0000"/>
                </a:solidFill>
              </a:rPr>
              <a:t>Hosotani</a:t>
            </a:r>
            <a:r>
              <a:rPr kumimoji="1" lang="en-US" altLang="ja-JP" sz="3600" dirty="0">
                <a:solidFill>
                  <a:srgbClr val="FF0000"/>
                </a:solidFill>
              </a:rPr>
              <a:t> mechanism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pic>
        <p:nvPicPr>
          <p:cNvPr id="37" name="図 36">
            <a:extLst>
              <a:ext uri="{FF2B5EF4-FFF2-40B4-BE49-F238E27FC236}">
                <a16:creationId xmlns:a16="http://schemas.microsoft.com/office/drawing/2014/main" id="{A38EC728-A8E5-E208-CE74-DE562788E05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39452" y="22754345"/>
            <a:ext cx="3460930" cy="409847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BF3073CB-7EB2-9E4C-E34F-DFBA47DCC7A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391445" y="25688566"/>
            <a:ext cx="1850216" cy="424253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790DE7B7-8343-4030-1DFB-FBBC9678314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701897" y="17914816"/>
            <a:ext cx="8511038" cy="401044"/>
          </a:xfrm>
          <a:prstGeom prst="rect">
            <a:avLst/>
          </a:prstGeom>
        </p:spPr>
      </p:pic>
      <p:pic>
        <p:nvPicPr>
          <p:cNvPr id="40" name="図 39" descr="latex-image-1.pdf">
            <a:extLst>
              <a:ext uri="{FF2B5EF4-FFF2-40B4-BE49-F238E27FC236}">
                <a16:creationId xmlns:a16="http://schemas.microsoft.com/office/drawing/2014/main" id="{293CC678-61A5-0E9F-19CD-865C335B2A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8853" y="16598107"/>
            <a:ext cx="2892724" cy="451988"/>
          </a:xfrm>
          <a:prstGeom prst="rect">
            <a:avLst/>
          </a:prstGeom>
        </p:spPr>
      </p:pic>
      <p:pic>
        <p:nvPicPr>
          <p:cNvPr id="41" name="図 40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4240FEFC-2886-32DF-5C38-7EAE57A4FCA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204659" y="17829654"/>
            <a:ext cx="1128135" cy="530511"/>
          </a:xfrm>
          <a:prstGeom prst="rect">
            <a:avLst/>
          </a:prstGeom>
        </p:spPr>
      </p:pic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5CF15DA4-7EB9-3967-2FD3-751E4990F653}"/>
              </a:ext>
            </a:extLst>
          </p:cNvPr>
          <p:cNvCxnSpPr/>
          <p:nvPr/>
        </p:nvCxnSpPr>
        <p:spPr>
          <a:xfrm>
            <a:off x="12542808" y="19383172"/>
            <a:ext cx="10258" cy="18111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79D8BDD6-0ECC-EA62-5A68-F55EA39E2371}"/>
              </a:ext>
            </a:extLst>
          </p:cNvPr>
          <p:cNvCxnSpPr/>
          <p:nvPr/>
        </p:nvCxnSpPr>
        <p:spPr>
          <a:xfrm>
            <a:off x="11316553" y="20817984"/>
            <a:ext cx="158995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大かっこ 43">
            <a:extLst>
              <a:ext uri="{FF2B5EF4-FFF2-40B4-BE49-F238E27FC236}">
                <a16:creationId xmlns:a16="http://schemas.microsoft.com/office/drawing/2014/main" id="{9C882B44-6D79-D5CA-13EC-CE8DD77B8185}"/>
              </a:ext>
            </a:extLst>
          </p:cNvPr>
          <p:cNvSpPr/>
          <p:nvPr/>
        </p:nvSpPr>
        <p:spPr>
          <a:xfrm>
            <a:off x="11033340" y="19183522"/>
            <a:ext cx="2102845" cy="2092536"/>
          </a:xfrm>
          <a:prstGeom prst="bracketPair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4D18D8FA-F7E8-392E-717C-E140C0BF0211}"/>
              </a:ext>
            </a:extLst>
          </p:cNvPr>
          <p:cNvCxnSpPr/>
          <p:nvPr/>
        </p:nvCxnSpPr>
        <p:spPr>
          <a:xfrm>
            <a:off x="17015818" y="19405420"/>
            <a:ext cx="10258" cy="18111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C62F40D1-2C29-E4D3-5F19-7A1824A25F4A}"/>
              </a:ext>
            </a:extLst>
          </p:cNvPr>
          <p:cNvCxnSpPr/>
          <p:nvPr/>
        </p:nvCxnSpPr>
        <p:spPr>
          <a:xfrm>
            <a:off x="15789563" y="20840232"/>
            <a:ext cx="158995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大かっこ 46">
            <a:extLst>
              <a:ext uri="{FF2B5EF4-FFF2-40B4-BE49-F238E27FC236}">
                <a16:creationId xmlns:a16="http://schemas.microsoft.com/office/drawing/2014/main" id="{9C6A6679-7436-DE31-0234-C5E71B857784}"/>
              </a:ext>
            </a:extLst>
          </p:cNvPr>
          <p:cNvSpPr/>
          <p:nvPr/>
        </p:nvSpPr>
        <p:spPr>
          <a:xfrm>
            <a:off x="15506350" y="19205770"/>
            <a:ext cx="2102845" cy="2092536"/>
          </a:xfrm>
          <a:prstGeom prst="bracketPair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8" name="図 47" descr="latex-image-1.pdf">
            <a:extLst>
              <a:ext uri="{FF2B5EF4-FFF2-40B4-BE49-F238E27FC236}">
                <a16:creationId xmlns:a16="http://schemas.microsoft.com/office/drawing/2014/main" id="{9662264A-946E-40DD-8346-144DBD7B3B1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5653" y="20102669"/>
            <a:ext cx="629236" cy="293167"/>
          </a:xfrm>
          <a:prstGeom prst="rect">
            <a:avLst/>
          </a:prstGeom>
        </p:spPr>
      </p:pic>
      <p:pic>
        <p:nvPicPr>
          <p:cNvPr id="49" name="図 48" descr="latex-image-1.pdf">
            <a:extLst>
              <a:ext uri="{FF2B5EF4-FFF2-40B4-BE49-F238E27FC236}">
                <a16:creationId xmlns:a16="http://schemas.microsoft.com/office/drawing/2014/main" id="{AAEAFB14-2CC9-9203-3FDD-6503AF12F14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539" y="20206182"/>
            <a:ext cx="623551" cy="284062"/>
          </a:xfrm>
          <a:prstGeom prst="rect">
            <a:avLst/>
          </a:prstGeom>
        </p:spPr>
      </p:pic>
      <p:pic>
        <p:nvPicPr>
          <p:cNvPr id="50" name="図 49" descr="latex-image-1.pdf">
            <a:extLst>
              <a:ext uri="{FF2B5EF4-FFF2-40B4-BE49-F238E27FC236}">
                <a16:creationId xmlns:a16="http://schemas.microsoft.com/office/drawing/2014/main" id="{FCD0A43D-1440-414D-D284-02FFEE60BCE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004" y="19897047"/>
            <a:ext cx="800100" cy="317500"/>
          </a:xfrm>
          <a:prstGeom prst="rect">
            <a:avLst/>
          </a:prstGeom>
        </p:spPr>
      </p:pic>
      <p:pic>
        <p:nvPicPr>
          <p:cNvPr id="51" name="図 50" descr="latex-image-1.pdf">
            <a:extLst>
              <a:ext uri="{FF2B5EF4-FFF2-40B4-BE49-F238E27FC236}">
                <a16:creationId xmlns:a16="http://schemas.microsoft.com/office/drawing/2014/main" id="{F164994E-9495-CB31-0BF9-A16C5BF0B39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8104" y="20031239"/>
            <a:ext cx="416125" cy="165129"/>
          </a:xfrm>
          <a:prstGeom prst="rect">
            <a:avLst/>
          </a:prstGeom>
        </p:spPr>
      </p:pic>
      <p:pic>
        <p:nvPicPr>
          <p:cNvPr id="52" name="図 51" descr="latex-image-1.pdf">
            <a:extLst>
              <a:ext uri="{FF2B5EF4-FFF2-40B4-BE49-F238E27FC236}">
                <a16:creationId xmlns:a16="http://schemas.microsoft.com/office/drawing/2014/main" id="{8B62863A-92D3-EFBB-27D5-DE0C5701359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1349" y="19947950"/>
            <a:ext cx="800100" cy="317500"/>
          </a:xfrm>
          <a:prstGeom prst="rect">
            <a:avLst/>
          </a:prstGeom>
        </p:spPr>
      </p:pic>
      <p:pic>
        <p:nvPicPr>
          <p:cNvPr id="53" name="図 52" descr="latex-image-1.pdf">
            <a:extLst>
              <a:ext uri="{FF2B5EF4-FFF2-40B4-BE49-F238E27FC236}">
                <a16:creationId xmlns:a16="http://schemas.microsoft.com/office/drawing/2014/main" id="{DFE64431-2528-F2B5-88FF-0F64DC855B0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2427" y="19990746"/>
            <a:ext cx="494837" cy="196364"/>
          </a:xfrm>
          <a:prstGeom prst="rect">
            <a:avLst/>
          </a:prstGeom>
        </p:spPr>
      </p:pic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10D1E926-68CC-96D8-DBE4-160034E4C213}"/>
              </a:ext>
            </a:extLst>
          </p:cNvPr>
          <p:cNvSpPr txBox="1"/>
          <p:nvPr/>
        </p:nvSpPr>
        <p:spPr>
          <a:xfrm>
            <a:off x="13718815" y="21620364"/>
            <a:ext cx="210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/>
              <a:t>massless</a:t>
            </a:r>
            <a:endParaRPr kumimoji="1" lang="ja-JP" altLang="en-US" sz="3600" dirty="0"/>
          </a:p>
        </p:txBody>
      </p: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F3B1CDB6-1E4E-4BCB-6BF2-A54F5BEFCDB9}"/>
              </a:ext>
            </a:extLst>
          </p:cNvPr>
          <p:cNvCxnSpPr>
            <a:cxnSpLocks/>
          </p:cNvCxnSpPr>
          <p:nvPr/>
        </p:nvCxnSpPr>
        <p:spPr>
          <a:xfrm flipH="1" flipV="1">
            <a:off x="12341104" y="20298381"/>
            <a:ext cx="1709622" cy="12796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077F25E9-35E3-9468-91FA-BD2522A4EB79}"/>
              </a:ext>
            </a:extLst>
          </p:cNvPr>
          <p:cNvCxnSpPr>
            <a:cxnSpLocks/>
          </p:cNvCxnSpPr>
          <p:nvPr/>
        </p:nvCxnSpPr>
        <p:spPr>
          <a:xfrm flipV="1">
            <a:off x="14679961" y="20298381"/>
            <a:ext cx="2577576" cy="10059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57" name="図 56" descr="latex-image-1.pdf">
            <a:extLst>
              <a:ext uri="{FF2B5EF4-FFF2-40B4-BE49-F238E27FC236}">
                <a16:creationId xmlns:a16="http://schemas.microsoft.com/office/drawing/2014/main" id="{7C21282A-32AB-C299-08D5-178BFDFF7B2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6176" y="21579921"/>
            <a:ext cx="2196180" cy="1899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2E6D1F51-9D58-D8AE-D3D6-556B0EA43A3F}"/>
                  </a:ext>
                </a:extLst>
              </p:cNvPr>
              <p:cNvSpPr txBox="1"/>
              <p:nvPr/>
            </p:nvSpPr>
            <p:spPr>
              <a:xfrm>
                <a:off x="10391529" y="18398298"/>
                <a:ext cx="3293081" cy="6085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kumimoji="1" lang="ja-JP" altLang="en-US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,−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kumimoji="1" lang="en-US" altLang="ja-JP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kumimoji="1" lang="en-US" altLang="ja-JP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kumimoji="1" lang="ja-JP" alt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kumimoji="1"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1" lang="en-US" altLang="ja-JP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en-US" altLang="ja-JP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sSup>
                        <m:sSup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kumimoji="1" lang="en-US" altLang="ja-JP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kumimoji="1" lang="ja-JP" altLang="en-US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kumimoji="1"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kumimoji="1" lang="en-US" altLang="ja-JP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kumimoji="1" lang="ja-JP" altLang="en-US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2E6D1F51-9D58-D8AE-D3D6-556B0EA43A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1529" y="18398298"/>
                <a:ext cx="3293081" cy="608500"/>
              </a:xfrm>
              <a:prstGeom prst="rect">
                <a:avLst/>
              </a:prstGeom>
              <a:blipFill>
                <a:blip r:embed="rId21"/>
                <a:stretch>
                  <a:fillRect l="-1296" t="-1000" r="-185" b="-1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E0BEE651-B2EF-EF92-FE8F-C450E0C59737}"/>
                  </a:ext>
                </a:extLst>
              </p:cNvPr>
              <p:cNvSpPr txBox="1"/>
              <p:nvPr/>
            </p:nvSpPr>
            <p:spPr>
              <a:xfrm>
                <a:off x="14588058" y="18421316"/>
                <a:ext cx="3524298" cy="6077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,−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kumimoji="1" lang="en-US" altLang="ja-JP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kumimoji="1"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𝑃𝐴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kumimoji="1" lang="en-US" altLang="ja-JP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1" lang="en-US" altLang="ja-JP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en-US" altLang="ja-JP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sSup>
                        <m:sSup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kumimoji="1" lang="en-US" altLang="ja-JP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kumimoji="1" lang="en-US" altLang="ja-JP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𝑃𝐴</m:t>
                          </m:r>
                        </m:e>
                        <m:sub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kumimoji="1" lang="en-US" altLang="ja-JP" i="1"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E0BEE651-B2EF-EF92-FE8F-C450E0C597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88058" y="18421316"/>
                <a:ext cx="3524298" cy="607730"/>
              </a:xfrm>
              <a:prstGeom prst="rect">
                <a:avLst/>
              </a:prstGeom>
              <a:blipFill>
                <a:blip r:embed="rId22"/>
                <a:stretch>
                  <a:fillRect l="-346" t="-1000" b="-1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2" name="図 61" descr="ナイフ が含まれている画像&#10;&#10;自動的に生成された説明">
            <a:extLst>
              <a:ext uri="{FF2B5EF4-FFF2-40B4-BE49-F238E27FC236}">
                <a16:creationId xmlns:a16="http://schemas.microsoft.com/office/drawing/2014/main" id="{9D9EC8D9-2569-008C-947D-6A8F453F97B5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1781237" y="23288928"/>
            <a:ext cx="6387243" cy="1526940"/>
          </a:xfrm>
          <a:prstGeom prst="rect">
            <a:avLst/>
          </a:prstGeom>
        </p:spPr>
      </p:pic>
      <p:pic>
        <p:nvPicPr>
          <p:cNvPr id="63" name="図 62" descr="latex-image-1.pdf">
            <a:extLst>
              <a:ext uri="{FF2B5EF4-FFF2-40B4-BE49-F238E27FC236}">
                <a16:creationId xmlns:a16="http://schemas.microsoft.com/office/drawing/2014/main" id="{30B60F18-E0C8-04C7-7F43-34001071395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0558" y="27384336"/>
            <a:ext cx="5765800" cy="927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4" name="テキスト ボックス 63">
                <a:extLst>
                  <a:ext uri="{FF2B5EF4-FFF2-40B4-BE49-F238E27FC236}">
                    <a16:creationId xmlns:a16="http://schemas.microsoft.com/office/drawing/2014/main" id="{9474D12C-949C-D96C-4AB2-F051076D6DA4}"/>
                  </a:ext>
                </a:extLst>
              </p:cNvPr>
              <p:cNvSpPr txBox="1"/>
              <p:nvPr/>
            </p:nvSpPr>
            <p:spPr>
              <a:xfrm>
                <a:off x="10663503" y="26349626"/>
                <a:ext cx="64983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3600" dirty="0"/>
                  <a:t>Wilson line phase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3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360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kumimoji="1" lang="en-US" altLang="ja-JP" sz="3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kumimoji="1" lang="en-US" altLang="ja-JP" sz="3600" dirty="0"/>
                  <a:t> is given by </a:t>
                </a:r>
              </a:p>
            </p:txBody>
          </p:sp>
        </mc:Choice>
        <mc:Fallback xmlns="">
          <p:sp>
            <p:nvSpPr>
              <p:cNvPr id="64" name="テキスト ボックス 63">
                <a:extLst>
                  <a:ext uri="{FF2B5EF4-FFF2-40B4-BE49-F238E27FC236}">
                    <a16:creationId xmlns:a16="http://schemas.microsoft.com/office/drawing/2014/main" id="{9474D12C-949C-D96C-4AB2-F051076D6D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3503" y="26349626"/>
                <a:ext cx="6498327" cy="646331"/>
              </a:xfrm>
              <a:prstGeom prst="rect">
                <a:avLst/>
              </a:prstGeom>
              <a:blipFill>
                <a:blip r:embed="rId25"/>
                <a:stretch>
                  <a:fillRect l="-2814" t="-13208" r="-2533" b="-3584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6" name="図 65" descr="latex-image-1.pdf">
            <a:extLst>
              <a:ext uri="{FF2B5EF4-FFF2-40B4-BE49-F238E27FC236}">
                <a16:creationId xmlns:a16="http://schemas.microsoft.com/office/drawing/2014/main" id="{2CCD41D9-D47D-E73D-F312-EB4B8AFEF65D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504" y="28650560"/>
            <a:ext cx="927100" cy="292100"/>
          </a:xfrm>
          <a:prstGeom prst="rect">
            <a:avLst/>
          </a:prstGeom>
        </p:spPr>
      </p:pic>
      <p:pic>
        <p:nvPicPr>
          <p:cNvPr id="67" name="図 66" descr="latex-image-1.pdf">
            <a:extLst>
              <a:ext uri="{FF2B5EF4-FFF2-40B4-BE49-F238E27FC236}">
                <a16:creationId xmlns:a16="http://schemas.microsoft.com/office/drawing/2014/main" id="{451422C7-E72A-3E84-178E-897FE54BE175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2332" y="28689913"/>
            <a:ext cx="3746500" cy="317500"/>
          </a:xfrm>
          <a:prstGeom prst="rect">
            <a:avLst/>
          </a:prstGeom>
        </p:spPr>
      </p:pic>
      <p:sp>
        <p:nvSpPr>
          <p:cNvPr id="68" name="右矢印 7">
            <a:extLst>
              <a:ext uri="{FF2B5EF4-FFF2-40B4-BE49-F238E27FC236}">
                <a16:creationId xmlns:a16="http://schemas.microsoft.com/office/drawing/2014/main" id="{7716F26D-C84F-A06A-CB12-FEEB25969059}"/>
              </a:ext>
            </a:extLst>
          </p:cNvPr>
          <p:cNvSpPr/>
          <p:nvPr/>
        </p:nvSpPr>
        <p:spPr>
          <a:xfrm>
            <a:off x="11834944" y="28689914"/>
            <a:ext cx="229023" cy="252747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407130EB-5211-D126-7F17-03668B1F5A3E}"/>
              </a:ext>
            </a:extLst>
          </p:cNvPr>
          <p:cNvSpPr txBox="1"/>
          <p:nvPr/>
        </p:nvSpPr>
        <p:spPr>
          <a:xfrm>
            <a:off x="10727243" y="29231405"/>
            <a:ext cx="6816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　　</a:t>
            </a:r>
            <a:r>
              <a:rPr lang="en-US" altLang="ja-JP" sz="2400" dirty="0"/>
              <a:t>is a minimum of the effective potential</a:t>
            </a:r>
            <a:endParaRPr kumimoji="1" lang="ja-JP" altLang="en-US" sz="2400" dirty="0"/>
          </a:p>
        </p:txBody>
      </p:sp>
      <p:pic>
        <p:nvPicPr>
          <p:cNvPr id="70" name="図 69" descr="latex-image-1.pdf">
            <a:extLst>
              <a:ext uri="{FF2B5EF4-FFF2-40B4-BE49-F238E27FC236}">
                <a16:creationId xmlns:a16="http://schemas.microsoft.com/office/drawing/2014/main" id="{8656B998-B296-6454-4A8E-754564EB580E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243" y="29322537"/>
            <a:ext cx="342900" cy="279400"/>
          </a:xfrm>
          <a:prstGeom prst="rect">
            <a:avLst/>
          </a:prstGeom>
        </p:spPr>
      </p:pic>
      <p:pic>
        <p:nvPicPr>
          <p:cNvPr id="72" name="図 71" descr="グラフ, 折れ線グラフ&#10;&#10;自動的に生成された説明">
            <a:extLst>
              <a:ext uri="{FF2B5EF4-FFF2-40B4-BE49-F238E27FC236}">
                <a16:creationId xmlns:a16="http://schemas.microsoft.com/office/drawing/2014/main" id="{8E2DE7F8-6193-58D0-5756-9D2F8ACE52CA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6426" y="31569649"/>
            <a:ext cx="8339220" cy="4060145"/>
          </a:xfrm>
          <a:prstGeom prst="rect">
            <a:avLst/>
          </a:prstGeom>
        </p:spPr>
      </p:pic>
      <p:pic>
        <p:nvPicPr>
          <p:cNvPr id="74" name="図 73" descr="グラフ, 折れ線グラフ&#10;&#10;自動的に生成された説明">
            <a:extLst>
              <a:ext uri="{FF2B5EF4-FFF2-40B4-BE49-F238E27FC236}">
                <a16:creationId xmlns:a16="http://schemas.microsoft.com/office/drawing/2014/main" id="{001709C6-4234-2F4A-A883-E8904A96B4C6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9362" y="36307897"/>
            <a:ext cx="8801970" cy="4188703"/>
          </a:xfrm>
          <a:prstGeom prst="rect">
            <a:avLst/>
          </a:prstGeom>
        </p:spPr>
      </p:pic>
      <p:pic>
        <p:nvPicPr>
          <p:cNvPr id="76" name="図 75" descr="グラフ, 折れ線グラフ&#10;&#10;自動的に生成された説明">
            <a:extLst>
              <a:ext uri="{FF2B5EF4-FFF2-40B4-BE49-F238E27FC236}">
                <a16:creationId xmlns:a16="http://schemas.microsoft.com/office/drawing/2014/main" id="{C13A1E42-236C-20E9-6371-24612C6178B2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9386" y="31811522"/>
            <a:ext cx="8143273" cy="3635218"/>
          </a:xfrm>
          <a:prstGeom prst="rect">
            <a:avLst/>
          </a:prstGeom>
        </p:spPr>
      </p:pic>
      <p:pic>
        <p:nvPicPr>
          <p:cNvPr id="78" name="図 77" descr="グラフ, 折れ線グラフ&#10;&#10;自動的に生成された説明">
            <a:extLst>
              <a:ext uri="{FF2B5EF4-FFF2-40B4-BE49-F238E27FC236}">
                <a16:creationId xmlns:a16="http://schemas.microsoft.com/office/drawing/2014/main" id="{271A89AD-740A-1CCB-67F6-DE01A362C40C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1119" y="36115610"/>
            <a:ext cx="8649133" cy="4188703"/>
          </a:xfrm>
          <a:prstGeom prst="rect">
            <a:avLst/>
          </a:prstGeom>
        </p:spPr>
      </p:pic>
      <p:pic>
        <p:nvPicPr>
          <p:cNvPr id="82" name="図 81" descr="テキスト&#10;&#10;自動的に生成された説明">
            <a:extLst>
              <a:ext uri="{FF2B5EF4-FFF2-40B4-BE49-F238E27FC236}">
                <a16:creationId xmlns:a16="http://schemas.microsoft.com/office/drawing/2014/main" id="{30E70456-C352-DC6C-15FA-DC4FBD4DE17D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856" y="34280250"/>
            <a:ext cx="6500860" cy="1543061"/>
          </a:xfrm>
          <a:prstGeom prst="rect">
            <a:avLst/>
          </a:prstGeom>
        </p:spPr>
      </p:pic>
      <p:pic>
        <p:nvPicPr>
          <p:cNvPr id="84" name="図 83" descr="テキスト, 手紙&#10;&#10;自動的に生成された説明">
            <a:extLst>
              <a:ext uri="{FF2B5EF4-FFF2-40B4-BE49-F238E27FC236}">
                <a16:creationId xmlns:a16="http://schemas.microsoft.com/office/drawing/2014/main" id="{7B7387F7-55B4-A1E2-0B16-676B02CB760C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6" y="34270173"/>
            <a:ext cx="4924116" cy="2203562"/>
          </a:xfrm>
          <a:prstGeom prst="rect">
            <a:avLst/>
          </a:prstGeom>
        </p:spPr>
      </p:pic>
      <p:pic>
        <p:nvPicPr>
          <p:cNvPr id="86" name="図 85" descr="文字が書かれている&#10;&#10;低い精度で自動的に生成された説明">
            <a:extLst>
              <a:ext uri="{FF2B5EF4-FFF2-40B4-BE49-F238E27FC236}">
                <a16:creationId xmlns:a16="http://schemas.microsoft.com/office/drawing/2014/main" id="{7269CDAA-120C-6BE0-2F07-427726CA75DD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322" y="39159715"/>
            <a:ext cx="4677709" cy="1084763"/>
          </a:xfrm>
          <a:prstGeom prst="rect">
            <a:avLst/>
          </a:prstGeom>
        </p:spPr>
      </p:pic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F1B188E-9B66-3F39-1646-D22278F4C776}"/>
              </a:ext>
            </a:extLst>
          </p:cNvPr>
          <p:cNvSpPr txBox="1"/>
          <p:nvPr/>
        </p:nvSpPr>
        <p:spPr>
          <a:xfrm>
            <a:off x="1038386" y="31535935"/>
            <a:ext cx="501971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 b="1" dirty="0"/>
              <a:t>SM</a:t>
            </a:r>
          </a:p>
          <a:p>
            <a:r>
              <a:rPr lang="en-US" altLang="ja-JP" sz="4000" dirty="0"/>
              <a:t>Fermi constant determined from the µ-decay is given by</a:t>
            </a:r>
            <a:endParaRPr kumimoji="1" lang="ja-JP" altLang="en-US" sz="4000" dirty="0"/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E13136E1-45C1-C28A-33D3-84FA649452E0}"/>
              </a:ext>
            </a:extLst>
          </p:cNvPr>
          <p:cNvSpPr txBox="1"/>
          <p:nvPr/>
        </p:nvSpPr>
        <p:spPr>
          <a:xfrm>
            <a:off x="5873890" y="31532476"/>
            <a:ext cx="65798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 b="1" dirty="0"/>
              <a:t>GHU</a:t>
            </a:r>
          </a:p>
          <a:p>
            <a:r>
              <a:rPr kumimoji="1" lang="en-US" altLang="ja-JP" sz="4000" dirty="0"/>
              <a:t>Fermi constant in GHU includes tree and loop contributions</a:t>
            </a:r>
            <a:endParaRPr kumimoji="1" lang="ja-JP" altLang="en-US" sz="4000" dirty="0"/>
          </a:p>
        </p:txBody>
      </p:sp>
      <p:pic>
        <p:nvPicPr>
          <p:cNvPr id="90" name="図 89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5F84AFDE-10EE-32B5-1002-29E238BB8C14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921" y="40496600"/>
            <a:ext cx="4093286" cy="577369"/>
          </a:xfrm>
          <a:prstGeom prst="rect">
            <a:avLst/>
          </a:prstGeom>
        </p:spPr>
      </p:pic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91464AA5-4AAB-426A-44AE-2AD3DD1D6254}"/>
              </a:ext>
            </a:extLst>
          </p:cNvPr>
          <p:cNvSpPr txBox="1"/>
          <p:nvPr/>
        </p:nvSpPr>
        <p:spPr>
          <a:xfrm>
            <a:off x="21632349" y="3128830"/>
            <a:ext cx="7301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b="0" i="1" dirty="0" err="1">
                <a:effectLst/>
                <a:highlight>
                  <a:srgbClr val="FFFFFF"/>
                </a:highlight>
                <a:latin typeface="-apple-system"/>
              </a:rPr>
              <a:t>Phys.Rev.D</a:t>
            </a:r>
            <a:r>
              <a:rPr lang="en-US" altLang="ja-JP" sz="4000" b="0" i="0" dirty="0">
                <a:effectLst/>
                <a:highlight>
                  <a:srgbClr val="FFFFFF"/>
                </a:highlight>
                <a:latin typeface="-apple-system"/>
              </a:rPr>
              <a:t> 108 (2023) 11, 115036</a:t>
            </a:r>
            <a:endParaRPr kumimoji="1" lang="ja-JP" alt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テキスト ボックス 95">
                <a:extLst>
                  <a:ext uri="{FF2B5EF4-FFF2-40B4-BE49-F238E27FC236}">
                    <a16:creationId xmlns:a16="http://schemas.microsoft.com/office/drawing/2014/main" id="{5A973218-733C-B0FC-2AD6-F2A41632E4F5}"/>
                  </a:ext>
                </a:extLst>
              </p:cNvPr>
              <p:cNvSpPr txBox="1"/>
              <p:nvPr/>
            </p:nvSpPr>
            <p:spPr>
              <a:xfrm>
                <a:off x="21195149" y="7357023"/>
                <a:ext cx="7512725" cy="2802562"/>
              </a:xfrm>
              <a:prstGeom prst="rect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kumimoji="1" lang="en-US" altLang="ja-JP" sz="4000" dirty="0">
                    <a:solidFill>
                      <a:srgbClr val="FF0000"/>
                    </a:solidFill>
                  </a:rPr>
                  <a:t>Our result</a:t>
                </a:r>
              </a:p>
              <a:p>
                <a:pPr>
                  <a:lnSpc>
                    <a:spcPct val="150000"/>
                  </a:lnSpc>
                </a:pPr>
                <a:r>
                  <a:rPr kumimoji="1" lang="en-US" altLang="ja-JP" sz="4000" dirty="0">
                    <a:solidFill>
                      <a:srgbClr val="FF0000"/>
                    </a:solidFill>
                  </a:rPr>
                  <a:t>80381 MeV &lt;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ja-JP" sz="4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ja-JP" sz="4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kumimoji="1" lang="en-US" altLang="ja-JP" sz="4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sub>
                      <m:sup>
                        <m:r>
                          <a:rPr kumimoji="1" lang="en-US" altLang="ja-JP" sz="4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𝐺𝐻𝑈</m:t>
                        </m:r>
                      </m:sup>
                    </m:sSubSup>
                  </m:oMath>
                </a14:m>
                <a:r>
                  <a:rPr kumimoji="1" lang="en-US" altLang="ja-JP" sz="4000" dirty="0">
                    <a:solidFill>
                      <a:srgbClr val="FF0000"/>
                    </a:solidFill>
                  </a:rPr>
                  <a:t> &lt;80407 MeV</a:t>
                </a:r>
              </a:p>
              <a:p>
                <a:pPr>
                  <a:lnSpc>
                    <a:spcPct val="150000"/>
                  </a:lnSpc>
                </a:pPr>
                <a:r>
                  <a:rPr kumimoji="1" lang="en-US" altLang="ja-JP" sz="4000" dirty="0">
                    <a:solidFill>
                      <a:srgbClr val="FF0000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4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4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kumimoji="1" lang="en-US" altLang="ja-JP" sz="4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𝐾𝐾</m:t>
                        </m:r>
                      </m:sub>
                    </m:sSub>
                  </m:oMath>
                </a14:m>
                <a:r>
                  <a:rPr kumimoji="1" lang="en-US" altLang="ja-JP" sz="4000" dirty="0">
                    <a:solidFill>
                      <a:srgbClr val="FF0000"/>
                    </a:solidFill>
                  </a:rPr>
                  <a:t>=13 </a:t>
                </a:r>
                <a:r>
                  <a:rPr kumimoji="1" lang="en-US" altLang="ja-JP" sz="4000" dirty="0" err="1">
                    <a:solidFill>
                      <a:srgbClr val="FF0000"/>
                    </a:solidFill>
                  </a:rPr>
                  <a:t>TeV</a:t>
                </a:r>
                <a:endParaRPr kumimoji="1" lang="en-US" altLang="ja-JP" sz="4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6" name="テキスト ボックス 95">
                <a:extLst>
                  <a:ext uri="{FF2B5EF4-FFF2-40B4-BE49-F238E27FC236}">
                    <a16:creationId xmlns:a16="http://schemas.microsoft.com/office/drawing/2014/main" id="{5A973218-733C-B0FC-2AD6-F2A41632E4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95149" y="7357023"/>
                <a:ext cx="7512725" cy="2802562"/>
              </a:xfrm>
              <a:prstGeom prst="rect">
                <a:avLst/>
              </a:prstGeom>
              <a:blipFill>
                <a:blip r:embed="rId37"/>
                <a:stretch>
                  <a:fillRect l="-2666" b="-7511"/>
                </a:stretch>
              </a:blipFill>
              <a:ln w="38100">
                <a:solidFill>
                  <a:schemeClr val="accent4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0764D66E-AFAD-D165-1E65-921EDBEE7746}"/>
              </a:ext>
            </a:extLst>
          </p:cNvPr>
          <p:cNvSpPr txBox="1"/>
          <p:nvPr/>
        </p:nvSpPr>
        <p:spPr>
          <a:xfrm>
            <a:off x="9095992" y="10500565"/>
            <a:ext cx="144171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/>
              <a:t>W boson mass was significantly higher than SM prediction with a discrepancy of 7 standard deviations. </a:t>
            </a:r>
            <a:endParaRPr kumimoji="1" lang="ja-JP" altLang="en-US" sz="4400" dirty="0">
              <a:solidFill>
                <a:srgbClr val="FF0000"/>
              </a:solidFill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A39B8B79-FDC4-3746-89F8-D0FFB7B1A031}"/>
              </a:ext>
            </a:extLst>
          </p:cNvPr>
          <p:cNvSpPr txBox="1"/>
          <p:nvPr/>
        </p:nvSpPr>
        <p:spPr>
          <a:xfrm>
            <a:off x="2183849" y="6095066"/>
            <a:ext cx="5111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Science 376 (2022) 170</a:t>
            </a:r>
            <a:endParaRPr kumimoji="1" lang="ja-JP" altLang="en-US" dirty="0"/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5CD15F2A-B7EF-4674-6DF8-4936D9A87AE8}"/>
              </a:ext>
            </a:extLst>
          </p:cNvPr>
          <p:cNvSpPr txBox="1"/>
          <p:nvPr/>
        </p:nvSpPr>
        <p:spPr>
          <a:xfrm>
            <a:off x="9167528" y="15783572"/>
            <a:ext cx="10222157" cy="14126944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 b="1" dirty="0"/>
              <a:t>Gauge symmetry</a:t>
            </a:r>
          </a:p>
          <a:p>
            <a:pPr algn="ctr"/>
            <a:endParaRPr kumimoji="1" lang="en-US" altLang="ja-JP" sz="4800" b="1" dirty="0"/>
          </a:p>
          <a:p>
            <a:pPr algn="ctr"/>
            <a:endParaRPr kumimoji="1" lang="en-US" altLang="ja-JP" sz="4800" b="1" dirty="0"/>
          </a:p>
          <a:p>
            <a:pPr algn="ctr"/>
            <a:endParaRPr kumimoji="1" lang="en-US" altLang="ja-JP" sz="4800" b="1" dirty="0"/>
          </a:p>
          <a:p>
            <a:pPr algn="ctr"/>
            <a:endParaRPr kumimoji="1" lang="en-US" altLang="ja-JP" sz="4800" b="1" dirty="0"/>
          </a:p>
          <a:p>
            <a:pPr algn="ctr"/>
            <a:endParaRPr kumimoji="1" lang="en-US" altLang="ja-JP" sz="4800" b="1" dirty="0"/>
          </a:p>
          <a:p>
            <a:pPr algn="ctr"/>
            <a:endParaRPr kumimoji="1" lang="en-US" altLang="ja-JP" sz="4800" b="1" dirty="0"/>
          </a:p>
          <a:p>
            <a:pPr algn="ctr"/>
            <a:endParaRPr kumimoji="1" lang="en-US" altLang="ja-JP" sz="4800" b="1" dirty="0"/>
          </a:p>
          <a:p>
            <a:pPr algn="ctr"/>
            <a:endParaRPr kumimoji="1" lang="en-US" altLang="ja-JP" sz="4800" b="1" dirty="0"/>
          </a:p>
          <a:p>
            <a:pPr algn="ctr"/>
            <a:endParaRPr kumimoji="1" lang="en-US" altLang="ja-JP" sz="4800" b="1" dirty="0"/>
          </a:p>
          <a:p>
            <a:pPr algn="ctr"/>
            <a:endParaRPr kumimoji="1" lang="en-US" altLang="ja-JP" sz="4800" b="1" dirty="0"/>
          </a:p>
          <a:p>
            <a:pPr algn="ctr"/>
            <a:endParaRPr kumimoji="1" lang="en-US" altLang="ja-JP" sz="4800" b="1" dirty="0"/>
          </a:p>
          <a:p>
            <a:pPr algn="ctr"/>
            <a:endParaRPr kumimoji="1" lang="en-US" altLang="ja-JP" sz="4800" b="1" dirty="0"/>
          </a:p>
          <a:p>
            <a:pPr algn="ctr"/>
            <a:endParaRPr kumimoji="1" lang="en-US" altLang="ja-JP" sz="4800" b="1" dirty="0"/>
          </a:p>
          <a:p>
            <a:pPr algn="ctr"/>
            <a:endParaRPr kumimoji="1" lang="en-US" altLang="ja-JP" sz="4800" b="1" dirty="0"/>
          </a:p>
          <a:p>
            <a:pPr algn="ctr"/>
            <a:endParaRPr kumimoji="1" lang="en-US" altLang="ja-JP" sz="4800" b="1" dirty="0"/>
          </a:p>
          <a:p>
            <a:pPr algn="ctr"/>
            <a:endParaRPr kumimoji="1" lang="en-US" altLang="ja-JP" sz="4800" b="1" dirty="0"/>
          </a:p>
          <a:p>
            <a:pPr algn="ctr"/>
            <a:endParaRPr kumimoji="1" lang="en-US" altLang="ja-JP" sz="4800" b="1" dirty="0"/>
          </a:p>
          <a:p>
            <a:pPr algn="ctr"/>
            <a:endParaRPr kumimoji="1" lang="ja-JP" altLang="en-US" sz="4800" b="1" dirty="0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E9D3BDD-27BD-899B-C689-36679CD86AED}"/>
              </a:ext>
            </a:extLst>
          </p:cNvPr>
          <p:cNvSpPr txBox="1"/>
          <p:nvPr/>
        </p:nvSpPr>
        <p:spPr>
          <a:xfrm>
            <a:off x="9838278" y="24675957"/>
            <a:ext cx="7541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VEV of the brane scalar breaks SO(4) symmetry</a:t>
            </a:r>
            <a:endParaRPr kumimoji="1" lang="ja-JP" alt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テキスト ボックス 100">
                <a:extLst>
                  <a:ext uri="{FF2B5EF4-FFF2-40B4-BE49-F238E27FC236}">
                    <a16:creationId xmlns:a16="http://schemas.microsoft.com/office/drawing/2014/main" id="{FD204731-DA98-99E8-D27C-52A05DD620C4}"/>
                  </a:ext>
                </a:extLst>
              </p:cNvPr>
              <p:cNvSpPr txBox="1"/>
              <p:nvPr/>
            </p:nvSpPr>
            <p:spPr>
              <a:xfrm>
                <a:off x="2183849" y="24564031"/>
                <a:ext cx="6499576" cy="3908762"/>
              </a:xfrm>
              <a:prstGeom prst="rect">
                <a:avLst/>
              </a:prstGeom>
              <a:noFill/>
              <a:ln w="28575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4800" b="1" dirty="0"/>
                  <a:t>Kaluza-Klein mode</a:t>
                </a:r>
              </a:p>
              <a:p>
                <a:r>
                  <a:rPr kumimoji="1" lang="en-US" altLang="ja-JP" sz="4000" dirty="0"/>
                  <a:t>In higher dimensional theory, SM fields are expanded by Kaluza-Klein(KK) modes.</a:t>
                </a:r>
              </a:p>
              <a:p>
                <a:r>
                  <a:rPr kumimoji="1" lang="en-US" altLang="ja-JP" sz="4000" dirty="0"/>
                  <a:t>The typical mass scale is called KK mass scale: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4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4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kumimoji="1" lang="en-US" altLang="ja-JP" sz="4000" b="0" i="1" smtClean="0">
                            <a:latin typeface="Cambria Math" panose="02040503050406030204" pitchFamily="18" charset="0"/>
                          </a:rPr>
                          <m:t>𝑘𝑘</m:t>
                        </m:r>
                      </m:sub>
                    </m:sSub>
                  </m:oMath>
                </a14:m>
                <a:r>
                  <a:rPr kumimoji="1" lang="en-US" altLang="ja-JP" sz="4000" dirty="0"/>
                  <a:t> </a:t>
                </a:r>
                <a:endParaRPr kumimoji="1" lang="ja-JP" altLang="en-US" sz="4000" dirty="0"/>
              </a:p>
            </p:txBody>
          </p:sp>
        </mc:Choice>
        <mc:Fallback xmlns="">
          <p:sp>
            <p:nvSpPr>
              <p:cNvPr id="101" name="テキスト ボックス 100">
                <a:extLst>
                  <a:ext uri="{FF2B5EF4-FFF2-40B4-BE49-F238E27FC236}">
                    <a16:creationId xmlns:a16="http://schemas.microsoft.com/office/drawing/2014/main" id="{FD204731-DA98-99E8-D27C-52A05DD62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3849" y="24564031"/>
                <a:ext cx="6499576" cy="3908762"/>
              </a:xfrm>
              <a:prstGeom prst="rect">
                <a:avLst/>
              </a:prstGeom>
              <a:blipFill>
                <a:blip r:embed="rId38"/>
                <a:stretch>
                  <a:fillRect l="-3081" t="-3251" r="-4482" b="-5263"/>
                </a:stretch>
              </a:blipFill>
              <a:ln w="28575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CCAD824-4CD4-7806-1ED4-218889D8CCB8}"/>
              </a:ext>
            </a:extLst>
          </p:cNvPr>
          <p:cNvSpPr txBox="1"/>
          <p:nvPr/>
        </p:nvSpPr>
        <p:spPr>
          <a:xfrm>
            <a:off x="19526932" y="22727571"/>
            <a:ext cx="9016894" cy="6247864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dirty="0"/>
              <a:t>Gauge and Yukawa couplings</a:t>
            </a:r>
          </a:p>
          <a:p>
            <a:r>
              <a:rPr kumimoji="1" lang="en-US" altLang="ja-JP" sz="4000" dirty="0"/>
              <a:t>Gauge and Yukawa couplings are determined by the integration of fifth dimension</a:t>
            </a:r>
            <a:endParaRPr kumimoji="1" lang="ja-JP" altLang="en-US" sz="4000" dirty="0"/>
          </a:p>
          <a:p>
            <a:pPr algn="ctr"/>
            <a:endParaRPr kumimoji="1" lang="en-US" altLang="ja-JP" sz="4000" b="1" dirty="0"/>
          </a:p>
          <a:p>
            <a:pPr algn="ctr"/>
            <a:endParaRPr kumimoji="1" lang="en-US" altLang="ja-JP" sz="4000" b="1" dirty="0"/>
          </a:p>
          <a:p>
            <a:pPr algn="ctr"/>
            <a:endParaRPr kumimoji="1" lang="en-US" altLang="ja-JP" sz="4000" b="1" dirty="0"/>
          </a:p>
          <a:p>
            <a:pPr algn="ctr"/>
            <a:endParaRPr kumimoji="1" lang="en-US" altLang="ja-JP" sz="4000" b="1" dirty="0"/>
          </a:p>
          <a:p>
            <a:pPr algn="ctr"/>
            <a:endParaRPr kumimoji="1" lang="en-US" altLang="ja-JP" sz="4000" b="1" dirty="0"/>
          </a:p>
          <a:p>
            <a:pPr algn="ctr"/>
            <a:endParaRPr kumimoji="1" lang="ja-JP" altLang="en-US" sz="4000" b="1" dirty="0"/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838804A7-5263-C8BE-BDAF-7F3979B109D7}"/>
              </a:ext>
            </a:extLst>
          </p:cNvPr>
          <p:cNvSpPr txBox="1"/>
          <p:nvPr/>
        </p:nvSpPr>
        <p:spPr>
          <a:xfrm>
            <a:off x="21353145" y="13898249"/>
            <a:ext cx="6284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dirty="0"/>
              <a:t>Particle contents</a:t>
            </a:r>
            <a:endParaRPr kumimoji="1" lang="ja-JP" altLang="en-US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テキスト ボックス 103">
                <a:extLst>
                  <a:ext uri="{FF2B5EF4-FFF2-40B4-BE49-F238E27FC236}">
                    <a16:creationId xmlns:a16="http://schemas.microsoft.com/office/drawing/2014/main" id="{C36A9B28-1BC0-720D-012E-79259F738363}"/>
                  </a:ext>
                </a:extLst>
              </p:cNvPr>
              <p:cNvSpPr txBox="1"/>
              <p:nvPr/>
            </p:nvSpPr>
            <p:spPr>
              <a:xfrm>
                <a:off x="14361297" y="22495081"/>
                <a:ext cx="490436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4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44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kumimoji="1" lang="en-US" altLang="ja-JP" sz="4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kumimoji="1" lang="en-US" altLang="ja-JP" sz="4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4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44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kumimoji="1" lang="en-US" altLang="ja-JP" sz="4400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kumimoji="1" lang="ja-JP" altLang="en-US" sz="4400" dirty="0"/>
                  <a:t> </a:t>
                </a:r>
                <a:r>
                  <a:rPr kumimoji="1" lang="en-US" altLang="ja-JP" sz="4400" dirty="0"/>
                  <a:t>are massive</a:t>
                </a:r>
                <a:endParaRPr kumimoji="1" lang="ja-JP" altLang="en-US" sz="4400" dirty="0"/>
              </a:p>
            </p:txBody>
          </p:sp>
        </mc:Choice>
        <mc:Fallback xmlns="">
          <p:sp>
            <p:nvSpPr>
              <p:cNvPr id="104" name="テキスト ボックス 103">
                <a:extLst>
                  <a:ext uri="{FF2B5EF4-FFF2-40B4-BE49-F238E27FC236}">
                    <a16:creationId xmlns:a16="http://schemas.microsoft.com/office/drawing/2014/main" id="{C36A9B28-1BC0-720D-012E-79259F7383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61297" y="22495081"/>
                <a:ext cx="4904360" cy="769441"/>
              </a:xfrm>
              <a:prstGeom prst="rect">
                <a:avLst/>
              </a:prstGeom>
              <a:blipFill>
                <a:blip r:embed="rId39"/>
                <a:stretch>
                  <a:fillRect t="-15079" r="-3607" b="-380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876873A3-D396-A1A4-ECCC-2C432428B6AA}"/>
              </a:ext>
            </a:extLst>
          </p:cNvPr>
          <p:cNvSpPr txBox="1"/>
          <p:nvPr/>
        </p:nvSpPr>
        <p:spPr>
          <a:xfrm>
            <a:off x="14389074" y="25336843"/>
            <a:ext cx="4904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/>
              <a:t>W, Z are massive</a:t>
            </a:r>
            <a:endParaRPr kumimoji="1" lang="ja-JP" altLang="en-US" sz="4400" dirty="0"/>
          </a:p>
        </p:txBody>
      </p:sp>
      <p:pic>
        <p:nvPicPr>
          <p:cNvPr id="108" name="図 107" descr="テーブル&#10;&#10;自動的に生成された説明">
            <a:extLst>
              <a:ext uri="{FF2B5EF4-FFF2-40B4-BE49-F238E27FC236}">
                <a16:creationId xmlns:a16="http://schemas.microsoft.com/office/drawing/2014/main" id="{CCC63A9D-8516-6219-6DFB-A94E07DFBB82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99214" y="24832447"/>
            <a:ext cx="6480394" cy="3825682"/>
          </a:xfrm>
          <a:prstGeom prst="rect">
            <a:avLst/>
          </a:prstGeom>
        </p:spPr>
      </p:pic>
      <p:pic>
        <p:nvPicPr>
          <p:cNvPr id="110" name="図 109" descr="テキスト&#10;&#10;自動的に生成された説明">
            <a:extLst>
              <a:ext uri="{FF2B5EF4-FFF2-40B4-BE49-F238E27FC236}">
                <a16:creationId xmlns:a16="http://schemas.microsoft.com/office/drawing/2014/main" id="{01BF3BA4-FB7B-DD5A-63B9-AADB6DDA0CB0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281" y="23308849"/>
            <a:ext cx="2843643" cy="729139"/>
          </a:xfrm>
          <a:prstGeom prst="rect">
            <a:avLst/>
          </a:prstGeom>
        </p:spPr>
      </p:pic>
      <p:pic>
        <p:nvPicPr>
          <p:cNvPr id="112" name="図 111" descr="テーブル&#10;&#10;自動的に生成された説明">
            <a:extLst>
              <a:ext uri="{FF2B5EF4-FFF2-40B4-BE49-F238E27FC236}">
                <a16:creationId xmlns:a16="http://schemas.microsoft.com/office/drawing/2014/main" id="{AE830CAF-AC99-45C8-7794-333E5F9F797B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3496" y="14855494"/>
            <a:ext cx="8302944" cy="7610274"/>
          </a:xfrm>
          <a:prstGeom prst="rect">
            <a:avLst/>
          </a:prstGeom>
        </p:spPr>
      </p:pic>
      <p:cxnSp>
        <p:nvCxnSpPr>
          <p:cNvPr id="114" name="直線コネクタ 113">
            <a:extLst>
              <a:ext uri="{FF2B5EF4-FFF2-40B4-BE49-F238E27FC236}">
                <a16:creationId xmlns:a16="http://schemas.microsoft.com/office/drawing/2014/main" id="{F5A72FFA-DD1A-5A9E-0D52-DA9844D2CC90}"/>
              </a:ext>
            </a:extLst>
          </p:cNvPr>
          <p:cNvCxnSpPr/>
          <p:nvPr/>
        </p:nvCxnSpPr>
        <p:spPr>
          <a:xfrm>
            <a:off x="5746173" y="30873878"/>
            <a:ext cx="127717" cy="10928749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6" name="図 115" descr="ダイアグラム&#10;&#10;自動的に生成された説明">
            <a:extLst>
              <a:ext uri="{FF2B5EF4-FFF2-40B4-BE49-F238E27FC236}">
                <a16:creationId xmlns:a16="http://schemas.microsoft.com/office/drawing/2014/main" id="{34A51BBB-0425-60B0-3E30-69EB484DEAC8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28" y="36865896"/>
            <a:ext cx="1892322" cy="1140785"/>
          </a:xfrm>
          <a:prstGeom prst="rect">
            <a:avLst/>
          </a:prstGeom>
        </p:spPr>
      </p:pic>
      <p:pic>
        <p:nvPicPr>
          <p:cNvPr id="119" name="図 118" descr="ダイアグラム&#10;&#10;自動的に生成された説明">
            <a:extLst>
              <a:ext uri="{FF2B5EF4-FFF2-40B4-BE49-F238E27FC236}">
                <a16:creationId xmlns:a16="http://schemas.microsoft.com/office/drawing/2014/main" id="{6664BD99-3D7F-9B24-B7AE-AC1AE079038E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790" y="36913666"/>
            <a:ext cx="2018752" cy="1140785"/>
          </a:xfrm>
          <a:prstGeom prst="rect">
            <a:avLst/>
          </a:prstGeom>
        </p:spPr>
      </p:pic>
      <p:sp>
        <p:nvSpPr>
          <p:cNvPr id="121" name="加算記号 120">
            <a:extLst>
              <a:ext uri="{FF2B5EF4-FFF2-40B4-BE49-F238E27FC236}">
                <a16:creationId xmlns:a16="http://schemas.microsoft.com/office/drawing/2014/main" id="{49313505-0A85-4185-F252-F16EF5853244}"/>
              </a:ext>
            </a:extLst>
          </p:cNvPr>
          <p:cNvSpPr/>
          <p:nvPr/>
        </p:nvSpPr>
        <p:spPr>
          <a:xfrm>
            <a:off x="2787312" y="37275476"/>
            <a:ext cx="223889" cy="200912"/>
          </a:xfrm>
          <a:prstGeom prst="mathPlus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9EB5FB17-4792-174C-EDDD-323C1B1375E0}"/>
              </a:ext>
            </a:extLst>
          </p:cNvPr>
          <p:cNvSpPr txBox="1"/>
          <p:nvPr/>
        </p:nvSpPr>
        <p:spPr>
          <a:xfrm>
            <a:off x="1011817" y="37055542"/>
            <a:ext cx="223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μ</a:t>
            </a:r>
            <a:endParaRPr kumimoji="1" lang="ja-JP" altLang="en-US" dirty="0"/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B4848B5C-5C82-A2B8-B6CA-C5D8D0E1378A}"/>
              </a:ext>
            </a:extLst>
          </p:cNvPr>
          <p:cNvSpPr txBox="1"/>
          <p:nvPr/>
        </p:nvSpPr>
        <p:spPr>
          <a:xfrm>
            <a:off x="2336663" y="36620408"/>
            <a:ext cx="223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ν</a:t>
            </a:r>
            <a:endParaRPr kumimoji="1" lang="ja-JP" altLang="en-US" dirty="0"/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D6364DCC-DFED-A0B7-B91D-EAE22B10FDDD}"/>
              </a:ext>
            </a:extLst>
          </p:cNvPr>
          <p:cNvSpPr txBox="1"/>
          <p:nvPr/>
        </p:nvSpPr>
        <p:spPr>
          <a:xfrm>
            <a:off x="2485585" y="37257441"/>
            <a:ext cx="223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ν</a:t>
            </a:r>
            <a:endParaRPr kumimoji="1" lang="ja-JP" altLang="en-US" dirty="0"/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1DF0FAA6-326A-DAB1-9EE4-08228F803110}"/>
              </a:ext>
            </a:extLst>
          </p:cNvPr>
          <p:cNvSpPr txBox="1"/>
          <p:nvPr/>
        </p:nvSpPr>
        <p:spPr>
          <a:xfrm>
            <a:off x="2337341" y="37798096"/>
            <a:ext cx="223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</a:t>
            </a:r>
            <a:endParaRPr kumimoji="1" lang="ja-JP" altLang="en-US" dirty="0"/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C29003A8-3FE9-4B26-0750-70E9E8237EF6}"/>
              </a:ext>
            </a:extLst>
          </p:cNvPr>
          <p:cNvSpPr txBox="1"/>
          <p:nvPr/>
        </p:nvSpPr>
        <p:spPr>
          <a:xfrm>
            <a:off x="1821099" y="37426275"/>
            <a:ext cx="223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W</a:t>
            </a:r>
            <a:endParaRPr kumimoji="1" lang="ja-JP" altLang="en-US" dirty="0"/>
          </a:p>
        </p:txBody>
      </p:sp>
      <p:pic>
        <p:nvPicPr>
          <p:cNvPr id="130" name="図 129" descr="ダイアグラム&#10;&#10;自動的に生成された説明">
            <a:extLst>
              <a:ext uri="{FF2B5EF4-FFF2-40B4-BE49-F238E27FC236}">
                <a16:creationId xmlns:a16="http://schemas.microsoft.com/office/drawing/2014/main" id="{3B52F335-94A4-7F55-B3D8-DE58E2E64348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975" y="36176432"/>
            <a:ext cx="1892322" cy="1140785"/>
          </a:xfrm>
          <a:prstGeom prst="rect">
            <a:avLst/>
          </a:prstGeom>
        </p:spPr>
      </p:pic>
      <p:pic>
        <p:nvPicPr>
          <p:cNvPr id="131" name="図 130" descr="ダイアグラム&#10;&#10;自動的に生成された説明">
            <a:extLst>
              <a:ext uri="{FF2B5EF4-FFF2-40B4-BE49-F238E27FC236}">
                <a16:creationId xmlns:a16="http://schemas.microsoft.com/office/drawing/2014/main" id="{018FC2E0-ABB8-30CD-60EE-37C96077867F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300" y="37583338"/>
            <a:ext cx="2018752" cy="1140785"/>
          </a:xfrm>
          <a:prstGeom prst="rect">
            <a:avLst/>
          </a:prstGeom>
        </p:spPr>
      </p:pic>
      <p:sp>
        <p:nvSpPr>
          <p:cNvPr id="132" name="加算記号 131">
            <a:extLst>
              <a:ext uri="{FF2B5EF4-FFF2-40B4-BE49-F238E27FC236}">
                <a16:creationId xmlns:a16="http://schemas.microsoft.com/office/drawing/2014/main" id="{2F3683CB-C231-4D9A-8343-72B7B3BB5E97}"/>
              </a:ext>
            </a:extLst>
          </p:cNvPr>
          <p:cNvSpPr/>
          <p:nvPr/>
        </p:nvSpPr>
        <p:spPr>
          <a:xfrm>
            <a:off x="8189159" y="36586012"/>
            <a:ext cx="223889" cy="200912"/>
          </a:xfrm>
          <a:prstGeom prst="mathPlus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3" name="加算記号 132">
            <a:extLst>
              <a:ext uri="{FF2B5EF4-FFF2-40B4-BE49-F238E27FC236}">
                <a16:creationId xmlns:a16="http://schemas.microsoft.com/office/drawing/2014/main" id="{400C95B6-8B95-A1D4-C61E-76BE5C6ACAE4}"/>
              </a:ext>
            </a:extLst>
          </p:cNvPr>
          <p:cNvSpPr/>
          <p:nvPr/>
        </p:nvSpPr>
        <p:spPr>
          <a:xfrm>
            <a:off x="8301103" y="37976563"/>
            <a:ext cx="223889" cy="200912"/>
          </a:xfrm>
          <a:prstGeom prst="mathPlus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E8BB059A-6C95-80D2-8C10-954AD28A8853}"/>
              </a:ext>
            </a:extLst>
          </p:cNvPr>
          <p:cNvSpPr txBox="1"/>
          <p:nvPr/>
        </p:nvSpPr>
        <p:spPr>
          <a:xfrm>
            <a:off x="6413664" y="36366078"/>
            <a:ext cx="223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μ</a:t>
            </a:r>
            <a:endParaRPr kumimoji="1" lang="ja-JP" altLang="en-US" dirty="0"/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14A2F7FC-5E22-4DAE-0E83-143A26408FF7}"/>
              </a:ext>
            </a:extLst>
          </p:cNvPr>
          <p:cNvSpPr txBox="1"/>
          <p:nvPr/>
        </p:nvSpPr>
        <p:spPr>
          <a:xfrm>
            <a:off x="7738510" y="35930944"/>
            <a:ext cx="223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ν</a:t>
            </a:r>
            <a:endParaRPr kumimoji="1" lang="ja-JP" altLang="en-US" dirty="0"/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CD3C113E-0963-71A2-B0E6-B6181B652930}"/>
              </a:ext>
            </a:extLst>
          </p:cNvPr>
          <p:cNvSpPr txBox="1"/>
          <p:nvPr/>
        </p:nvSpPr>
        <p:spPr>
          <a:xfrm>
            <a:off x="7887432" y="36567977"/>
            <a:ext cx="223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ν</a:t>
            </a:r>
            <a:endParaRPr kumimoji="1" lang="ja-JP" altLang="en-US" dirty="0"/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6AFF2FD3-4C69-4A8A-5E09-3E284299EF20}"/>
              </a:ext>
            </a:extLst>
          </p:cNvPr>
          <p:cNvSpPr txBox="1"/>
          <p:nvPr/>
        </p:nvSpPr>
        <p:spPr>
          <a:xfrm>
            <a:off x="7739188" y="37108632"/>
            <a:ext cx="223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</a:t>
            </a:r>
            <a:endParaRPr kumimoji="1" lang="ja-JP" altLang="en-US" dirty="0"/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E49D15C7-A43E-B8DB-F5A2-36411846CD32}"/>
              </a:ext>
            </a:extLst>
          </p:cNvPr>
          <p:cNvSpPr txBox="1"/>
          <p:nvPr/>
        </p:nvSpPr>
        <p:spPr>
          <a:xfrm>
            <a:off x="7222946" y="36736811"/>
            <a:ext cx="223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W</a:t>
            </a:r>
            <a:endParaRPr kumimoji="1" lang="ja-JP" altLang="en-US" dirty="0"/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272117EA-2DD4-51BE-C1DB-76A3C71E1370}"/>
              </a:ext>
            </a:extLst>
          </p:cNvPr>
          <p:cNvSpPr txBox="1"/>
          <p:nvPr/>
        </p:nvSpPr>
        <p:spPr>
          <a:xfrm>
            <a:off x="8589794" y="37900476"/>
            <a:ext cx="4002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Other loop contributions</a:t>
            </a:r>
            <a:endParaRPr kumimoji="1" lang="ja-JP" altLang="en-US" sz="2400" dirty="0"/>
          </a:p>
        </p:txBody>
      </p:sp>
      <p:pic>
        <p:nvPicPr>
          <p:cNvPr id="140" name="図 139" descr="ダイアグラム&#10;&#10;自動的に生成された説明">
            <a:extLst>
              <a:ext uri="{FF2B5EF4-FFF2-40B4-BE49-F238E27FC236}">
                <a16:creationId xmlns:a16="http://schemas.microsoft.com/office/drawing/2014/main" id="{B2FB1661-8A49-1B58-93A7-7AAB86D146BC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736" y="36052558"/>
            <a:ext cx="1892322" cy="1140785"/>
          </a:xfrm>
          <a:prstGeom prst="rect">
            <a:avLst/>
          </a:prstGeom>
        </p:spPr>
      </p:pic>
      <p:sp>
        <p:nvSpPr>
          <p:cNvPr id="141" name="加算記号 140">
            <a:extLst>
              <a:ext uri="{FF2B5EF4-FFF2-40B4-BE49-F238E27FC236}">
                <a16:creationId xmlns:a16="http://schemas.microsoft.com/office/drawing/2014/main" id="{958F922D-C23E-C37C-FCA5-8AE300675C26}"/>
              </a:ext>
            </a:extLst>
          </p:cNvPr>
          <p:cNvSpPr/>
          <p:nvPr/>
        </p:nvSpPr>
        <p:spPr>
          <a:xfrm>
            <a:off x="10749552" y="36550744"/>
            <a:ext cx="223889" cy="200912"/>
          </a:xfrm>
          <a:prstGeom prst="mathPlus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2E6D8CFF-36B9-CE91-DE97-41D2CC640B0E}"/>
              </a:ext>
            </a:extLst>
          </p:cNvPr>
          <p:cNvSpPr txBox="1"/>
          <p:nvPr/>
        </p:nvSpPr>
        <p:spPr>
          <a:xfrm>
            <a:off x="8683425" y="36242204"/>
            <a:ext cx="223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μ</a:t>
            </a:r>
            <a:endParaRPr kumimoji="1" lang="ja-JP" altLang="en-US" dirty="0"/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4401A8A6-42A5-3538-6778-AD95743EF7D6}"/>
              </a:ext>
            </a:extLst>
          </p:cNvPr>
          <p:cNvSpPr txBox="1"/>
          <p:nvPr/>
        </p:nvSpPr>
        <p:spPr>
          <a:xfrm>
            <a:off x="10157193" y="36444103"/>
            <a:ext cx="223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ν</a:t>
            </a:r>
            <a:endParaRPr kumimoji="1" lang="ja-JP" altLang="en-US" dirty="0"/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47D06B87-1603-24B6-18EF-15A8022F4E06}"/>
              </a:ext>
            </a:extLst>
          </p:cNvPr>
          <p:cNvSpPr txBox="1"/>
          <p:nvPr/>
        </p:nvSpPr>
        <p:spPr>
          <a:xfrm>
            <a:off x="10008949" y="36984758"/>
            <a:ext cx="223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テキスト ボックス 144">
                <a:extLst>
                  <a:ext uri="{FF2B5EF4-FFF2-40B4-BE49-F238E27FC236}">
                    <a16:creationId xmlns:a16="http://schemas.microsoft.com/office/drawing/2014/main" id="{846D95FA-13C8-DE15-2AB9-34A50C67A1E4}"/>
                  </a:ext>
                </a:extLst>
              </p:cNvPr>
              <p:cNvSpPr txBox="1"/>
              <p:nvPr/>
            </p:nvSpPr>
            <p:spPr>
              <a:xfrm>
                <a:off x="8606786" y="36651200"/>
                <a:ext cx="1570842" cy="438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dirty="0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kumimoji="1" lang="en-US" altLang="ja-JP" b="0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kumimoji="1" lang="en-US" altLang="ja-JP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kumimoji="1" lang="en-US" altLang="ja-JP" b="0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kumimoji="1" lang="en-US" altLang="ja-JP" b="0" i="1" dirty="0" smtClean="0"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kumimoji="1" lang="en-US" altLang="ja-JP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kumimoji="1" lang="en-US" altLang="ja-JP" b="0" i="1" dirty="0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kumimoji="1" lang="en-US" altLang="ja-JP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kumimoji="1" lang="en-US" altLang="ja-JP" b="0" i="1" dirty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kumimoji="1" lang="en-US" altLang="ja-JP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kumimoji="1" lang="en-US" altLang="ja-JP" b="0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145" name="テキスト ボックス 144">
                <a:extLst>
                  <a:ext uri="{FF2B5EF4-FFF2-40B4-BE49-F238E27FC236}">
                    <a16:creationId xmlns:a16="http://schemas.microsoft.com/office/drawing/2014/main" id="{846D95FA-13C8-DE15-2AB9-34A50C67A1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6786" y="36651200"/>
                <a:ext cx="1570842" cy="438582"/>
              </a:xfrm>
              <a:prstGeom prst="rect">
                <a:avLst/>
              </a:prstGeom>
              <a:blipFill>
                <a:blip r:embed="rId45"/>
                <a:stretch>
                  <a:fillRect b="-277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6" name="加算記号 145">
            <a:extLst>
              <a:ext uri="{FF2B5EF4-FFF2-40B4-BE49-F238E27FC236}">
                <a16:creationId xmlns:a16="http://schemas.microsoft.com/office/drawing/2014/main" id="{894DBBF6-5882-93EC-70F8-FC67FB96DDD5}"/>
              </a:ext>
            </a:extLst>
          </p:cNvPr>
          <p:cNvSpPr/>
          <p:nvPr/>
        </p:nvSpPr>
        <p:spPr>
          <a:xfrm>
            <a:off x="1231006" y="38360831"/>
            <a:ext cx="223889" cy="200912"/>
          </a:xfrm>
          <a:prstGeom prst="mathPlus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EDDF00A1-D07F-9AC0-1CBA-FFE7B35DA5DA}"/>
              </a:ext>
            </a:extLst>
          </p:cNvPr>
          <p:cNvSpPr txBox="1"/>
          <p:nvPr/>
        </p:nvSpPr>
        <p:spPr>
          <a:xfrm>
            <a:off x="1519697" y="38284744"/>
            <a:ext cx="4002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Other loop contributions</a:t>
            </a:r>
            <a:endParaRPr kumimoji="1" lang="ja-JP" altLang="en-US" sz="2400" dirty="0"/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40D540D2-B67A-F9D4-B4D0-A4675442DBDE}"/>
              </a:ext>
            </a:extLst>
          </p:cNvPr>
          <p:cNvSpPr txBox="1"/>
          <p:nvPr/>
        </p:nvSpPr>
        <p:spPr>
          <a:xfrm>
            <a:off x="5888990" y="38674814"/>
            <a:ext cx="59281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/>
              <a:t>We assume the loop contribution is the same as SM one and tree contribution is dominant.</a:t>
            </a:r>
            <a:endParaRPr kumimoji="1" lang="ja-JP" alt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テキスト ボックス 148">
                <a:extLst>
                  <a:ext uri="{FF2B5EF4-FFF2-40B4-BE49-F238E27FC236}">
                    <a16:creationId xmlns:a16="http://schemas.microsoft.com/office/drawing/2014/main" id="{B00CB928-7E35-6718-5FCD-8C58C8DAFDC1}"/>
                  </a:ext>
                </a:extLst>
              </p:cNvPr>
              <p:cNvSpPr txBox="1"/>
              <p:nvPr/>
            </p:nvSpPr>
            <p:spPr>
              <a:xfrm>
                <a:off x="19634113" y="26273436"/>
                <a:ext cx="3358694" cy="1261884"/>
              </a:xfrm>
              <a:prstGeom prst="rect">
                <a:avLst/>
              </a:prstGeom>
              <a:noFill/>
              <a:ln w="28575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3200" b="1" dirty="0"/>
                  <a:t>Free parameters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4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440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kumimoji="1" lang="en-US" altLang="ja-JP" sz="4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kumimoji="1" lang="en-US" altLang="ja-JP" sz="4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4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4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kumimoji="1" lang="en-US" altLang="ja-JP" sz="4400" b="0" i="1" smtClean="0">
                            <a:latin typeface="Cambria Math" panose="02040503050406030204" pitchFamily="18" charset="0"/>
                          </a:rPr>
                          <m:t>𝐾𝐾</m:t>
                        </m:r>
                      </m:sub>
                    </m:sSub>
                  </m:oMath>
                </a14:m>
                <a:endParaRPr kumimoji="1" lang="ja-JP" altLang="en-US" sz="4400" dirty="0"/>
              </a:p>
            </p:txBody>
          </p:sp>
        </mc:Choice>
        <mc:Fallback xmlns="">
          <p:sp>
            <p:nvSpPr>
              <p:cNvPr id="149" name="テキスト ボックス 148">
                <a:extLst>
                  <a:ext uri="{FF2B5EF4-FFF2-40B4-BE49-F238E27FC236}">
                    <a16:creationId xmlns:a16="http://schemas.microsoft.com/office/drawing/2014/main" id="{B00CB928-7E35-6718-5FCD-8C58C8DAFD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34113" y="26273436"/>
                <a:ext cx="3358694" cy="1261884"/>
              </a:xfrm>
              <a:prstGeom prst="rect">
                <a:avLst/>
              </a:prstGeom>
              <a:blipFill>
                <a:blip r:embed="rId46"/>
                <a:stretch>
                  <a:fillRect l="-4317" t="-4717" r="-180" b="-20755"/>
                </a:stretch>
              </a:blipFill>
              <a:ln w="28575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604B9D2F-9735-D55A-7777-BAEBB6B324FA}"/>
              </a:ext>
            </a:extLst>
          </p:cNvPr>
          <p:cNvSpPr txBox="1"/>
          <p:nvPr/>
        </p:nvSpPr>
        <p:spPr>
          <a:xfrm>
            <a:off x="2255603" y="13586023"/>
            <a:ext cx="17774661" cy="2123658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dirty="0"/>
              <a:t>Motivation</a:t>
            </a:r>
          </a:p>
          <a:p>
            <a:endParaRPr kumimoji="1" lang="en-US" altLang="ja-JP" sz="4400" b="1" dirty="0"/>
          </a:p>
          <a:p>
            <a:endParaRPr kumimoji="1" lang="ja-JP" alt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023003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8626</TotalTime>
  <Words>389</Words>
  <Application>Microsoft Office PowerPoint</Application>
  <PresentationFormat>ユーザー設定</PresentationFormat>
  <Paragraphs>102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-apple-system</vt:lpstr>
      <vt:lpstr>游ゴシック</vt:lpstr>
      <vt:lpstr>Aptos</vt:lpstr>
      <vt:lpstr>Aptos Display</vt:lpstr>
      <vt:lpstr>Arial</vt:lpstr>
      <vt:lpstr>Cambria Math</vt:lpstr>
      <vt:lpstr>Roboto Light</vt:lpstr>
      <vt:lpstr>Office テーマ</vt:lpstr>
      <vt:lpstr>W boson mass in gauge-Higgs unification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雄太 折笠</dc:creator>
  <cp:lastModifiedBy>雄太 折笠</cp:lastModifiedBy>
  <cp:revision>2</cp:revision>
  <dcterms:created xsi:type="dcterms:W3CDTF">2024-07-02T07:24:30Z</dcterms:created>
  <dcterms:modified xsi:type="dcterms:W3CDTF">2024-07-14T10:47:57Z</dcterms:modified>
</cp:coreProperties>
</file>