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1" r:id="rId2"/>
    <p:sldMasterId id="2147483719" r:id="rId3"/>
    <p:sldMasterId id="2147483732" r:id="rId4"/>
  </p:sldMasterIdLst>
  <p:notesMasterIdLst>
    <p:notesMasterId r:id="rId24"/>
  </p:notesMasterIdLst>
  <p:handoutMasterIdLst>
    <p:handoutMasterId r:id="rId25"/>
  </p:handoutMasterIdLst>
  <p:sldIdLst>
    <p:sldId id="4025" r:id="rId5"/>
    <p:sldId id="4013" r:id="rId6"/>
    <p:sldId id="4035" r:id="rId7"/>
    <p:sldId id="4028" r:id="rId8"/>
    <p:sldId id="4098" r:id="rId9"/>
    <p:sldId id="4099" r:id="rId10"/>
    <p:sldId id="4094" r:id="rId11"/>
    <p:sldId id="4079" r:id="rId12"/>
    <p:sldId id="4063" r:id="rId13"/>
    <p:sldId id="4082" r:id="rId14"/>
    <p:sldId id="4083" r:id="rId15"/>
    <p:sldId id="4084" r:id="rId16"/>
    <p:sldId id="4085" r:id="rId17"/>
    <p:sldId id="4086" r:id="rId18"/>
    <p:sldId id="4087" r:id="rId19"/>
    <p:sldId id="4092" r:id="rId20"/>
    <p:sldId id="4093" r:id="rId21"/>
    <p:sldId id="4096" r:id="rId22"/>
    <p:sldId id="4053" r:id="rId2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houYi" initials="Z" lastIdx="1" clrIdx="0">
    <p:extLst>
      <p:ext uri="{19B8F6BF-5375-455C-9EA6-DF929625EA0E}">
        <p15:presenceInfo xmlns:p15="http://schemas.microsoft.com/office/powerpoint/2012/main" userId="ZhouY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34A6"/>
    <a:srgbClr val="1034A6"/>
    <a:srgbClr val="0F52BA"/>
    <a:srgbClr val="170F7F"/>
    <a:srgbClr val="FCD6B6"/>
    <a:srgbClr val="942093"/>
    <a:srgbClr val="E841FF"/>
    <a:srgbClr val="FDD6B6"/>
    <a:srgbClr val="4E8F00"/>
    <a:srgbClr val="FED6B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746" autoAdjust="0"/>
    <p:restoredTop sz="87119" autoAdjust="0"/>
  </p:normalViewPr>
  <p:slideViewPr>
    <p:cSldViewPr snapToObjects="1">
      <p:cViewPr varScale="1">
        <p:scale>
          <a:sx n="65" d="100"/>
          <a:sy n="65" d="100"/>
        </p:scale>
        <p:origin x="25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3432"/>
    </p:cViewPr>
  </p:sorterViewPr>
  <p:notesViewPr>
    <p:cSldViewPr snapToObjects="1">
      <p:cViewPr varScale="1">
        <p:scale>
          <a:sx n="67" d="100"/>
          <a:sy n="67" d="100"/>
        </p:scale>
        <p:origin x="1868" y="4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80F280-C202-459E-9C88-243362EFD57F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DFC674-D29B-42E3-B510-33870CA84AA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04569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865565-5D00-41A1-A9D4-D472FA0F1665}" type="datetimeFigureOut">
              <a:rPr lang="zh-CN" altLang="en-US" smtClean="0"/>
              <a:t>2024/7/17</a:t>
            </a:fld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97B772-BE26-4EC4-8890-F0A68D4013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4507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fld id="{BF176F5C-B021-432C-A718-B7D3623AD2F3}" type="slidenum">
              <a:rPr lang="en-US" altLang="zh-CN" sz="1200" b="0">
                <a:ea typeface="宋体" panose="02010600030101010101" pitchFamily="2" charset="-122"/>
              </a:rPr>
              <a:pPr/>
              <a:t>1</a:t>
            </a:fld>
            <a:endParaRPr lang="en-US" altLang="zh-CN" sz="1200" b="0" dirty="0">
              <a:ea typeface="宋体" panose="02010600030101010101" pitchFamily="2" charset="-122"/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38605496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65249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7105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3915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19536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04754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报告时间：</a:t>
            </a:r>
            <a:r>
              <a:rPr lang="en-US" altLang="zh-CN" dirty="0"/>
              <a:t>12</a:t>
            </a:r>
            <a:r>
              <a:rPr lang="en-US" dirty="0"/>
              <a:t>+3</a:t>
            </a:r>
            <a:endParaRPr lang="en-C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534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dirty="0">
                <a:solidFill>
                  <a:srgbClr val="0F34A6"/>
                </a:solidFill>
              </a:rPr>
              <a:t>STCF</a:t>
            </a:r>
            <a:r>
              <a:rPr lang="zh-CN" altLang="en-US" sz="1200" dirty="0">
                <a:solidFill>
                  <a:srgbClr val="0F34A6"/>
                </a:solidFill>
              </a:rPr>
              <a:t> </a:t>
            </a:r>
            <a:r>
              <a:rPr lang="en-US" sz="1200" dirty="0">
                <a:solidFill>
                  <a:srgbClr val="0F34A6"/>
                </a:solidFill>
              </a:rPr>
              <a:t>is a national facility of</a:t>
            </a:r>
            <a:r>
              <a:rPr lang="zh-CN" altLang="en-US" sz="1200" dirty="0">
                <a:solidFill>
                  <a:srgbClr val="0F34A6"/>
                </a:solidFill>
              </a:rPr>
              <a:t> </a:t>
            </a:r>
            <a:r>
              <a:rPr lang="en-US" sz="1200" dirty="0">
                <a:solidFill>
                  <a:srgbClr val="0F34A6"/>
                </a:solidFill>
              </a:rPr>
              <a:t>global HEP strategy, an</a:t>
            </a:r>
            <a:r>
              <a:rPr lang="en-US" sz="1200" dirty="0"/>
              <a:t> 𝑒+/𝑒− collider, dedicated to precision study of properties of charm-quark, tau-lepton, study of strong interactions, search of BSM physics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381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9823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47740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53911B-8F96-40EE-A69B-7CEF031EFA59}" type="slidenum">
              <a:rPr kumimoji="0" lang="en-US" altLang="zh-CN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99431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A91B22B-24E8-451B-835A-4AE186D504C8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00316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23185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97B772-BE26-4EC4-8890-F0A68D401339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74611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4038600"/>
            <a:ext cx="6400800" cy="2133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de-DE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2A97E19-70F5-2C44-6909-E5768AF1F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200061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9144000" cy="765175"/>
          </a:xfrm>
          <a:prstGeom prst="rect">
            <a:avLst/>
          </a:prstGeom>
        </p:spPr>
        <p:txBody>
          <a:bodyPr/>
          <a:lstStyle>
            <a:lvl1pPr>
              <a:defRPr kumimoji="1" lang="de-DE" sz="4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de-D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4104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04672"/>
            <a:ext cx="2057400" cy="532149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04672"/>
            <a:ext cx="6019800" cy="5321492"/>
          </a:xfrm>
        </p:spPr>
        <p:txBody>
          <a:bodyPr vert="eaVert"/>
          <a:lstStyle>
            <a:lvl1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3569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BDE0531-9553-48FB-9810-8BBCA7A53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3FFAA1F-F4DF-4FE0-B8C6-79B30D65A7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445559"/>
            <a:ext cx="2057400" cy="365125"/>
          </a:xfrm>
        </p:spPr>
        <p:txBody>
          <a:bodyPr/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2023/08/04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C7E68F-B206-4361-A239-35AB7E52A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67861"/>
            <a:ext cx="3086100" cy="365125"/>
          </a:xfrm>
        </p:spPr>
        <p:txBody>
          <a:bodyPr/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国重会议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B58052-24D1-42F7-8042-51E43528E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56710"/>
            <a:ext cx="2057400" cy="365125"/>
          </a:xfrm>
        </p:spPr>
        <p:txBody>
          <a:bodyPr/>
          <a:lstStyle>
            <a:lvl1pPr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4B9DCB-804D-43F6-8F57-6CE9BBD9EE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548350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BDE0531-9553-48FB-9810-8BBCA7A53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3FFAA1F-F4DF-4FE0-B8C6-79B30D65A7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445559"/>
            <a:ext cx="2057400" cy="365125"/>
          </a:xfrm>
        </p:spPr>
        <p:txBody>
          <a:bodyPr/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2023/08/04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C7E68F-B206-4361-A239-35AB7E52A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67861"/>
            <a:ext cx="3086100" cy="365125"/>
          </a:xfrm>
        </p:spPr>
        <p:txBody>
          <a:bodyPr/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国重会议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B58052-24D1-42F7-8042-51E43528E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56710"/>
            <a:ext cx="2057400" cy="365125"/>
          </a:xfrm>
        </p:spPr>
        <p:txBody>
          <a:bodyPr/>
          <a:lstStyle>
            <a:lvl1pPr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4B9DCB-804D-43F6-8F57-6CE9BBD9EE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7594504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4038600"/>
            <a:ext cx="6400800" cy="2133600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de-DE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72A97E19-70F5-2C44-6909-E5768AF1FD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835115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32305C-DFFF-9873-9D6E-340F5F2857D8}"/>
              </a:ext>
            </a:extLst>
          </p:cNvPr>
          <p:cNvSpPr/>
          <p:nvPr userDrawn="1"/>
        </p:nvSpPr>
        <p:spPr>
          <a:xfrm>
            <a:off x="0" y="-10511"/>
            <a:ext cx="9144000" cy="840828"/>
          </a:xfrm>
          <a:prstGeom prst="rect">
            <a:avLst/>
          </a:prstGeom>
          <a:solidFill>
            <a:srgbClr val="0E4D9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sz="135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55A947-5A81-B018-2660-235B429C8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7103521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621883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87C81022-EB79-4D44-B349-71CEB7845507}"/>
              </a:ext>
            </a:extLst>
          </p:cNvPr>
          <p:cNvSpPr/>
          <p:nvPr/>
        </p:nvSpPr>
        <p:spPr>
          <a:xfrm>
            <a:off x="0" y="6669088"/>
            <a:ext cx="9144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135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50FB030A-8606-2446-851E-73303FB79D3C}"/>
              </a:ext>
            </a:extLst>
          </p:cNvPr>
          <p:cNvSpPr txBox="1"/>
          <p:nvPr/>
        </p:nvSpPr>
        <p:spPr>
          <a:xfrm>
            <a:off x="7380288" y="6669089"/>
            <a:ext cx="1600200" cy="149405"/>
          </a:xfrm>
          <a:prstGeom prst="rect">
            <a:avLst/>
          </a:prstGeom>
          <a:noFill/>
        </p:spPr>
        <p:txBody>
          <a:bodyPr lIns="81000" tIns="81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9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fld id="{DFAFD920-79C3-49C1-A7B3-B6E0382E58A6}" type="slidenum">
              <a:rPr lang="de-DE" altLang="zh-CN" sz="9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9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09E60C2F-EEDE-F44B-803C-5C743D274D6A}"/>
              </a:ext>
            </a:extLst>
          </p:cNvPr>
          <p:cNvSpPr txBox="1"/>
          <p:nvPr/>
        </p:nvSpPr>
        <p:spPr>
          <a:xfrm>
            <a:off x="7467600" y="6629401"/>
            <a:ext cx="1600200" cy="149405"/>
          </a:xfrm>
          <a:prstGeom prst="rect">
            <a:avLst/>
          </a:prstGeom>
          <a:noFill/>
        </p:spPr>
        <p:txBody>
          <a:bodyPr lIns="81000" tIns="81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9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Page </a:t>
            </a:r>
            <a:fld id="{1A995042-2D73-4E98-9461-C210BD068AD6}" type="slidenum">
              <a:rPr lang="de-DE" altLang="zh-CN" sz="9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9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1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15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35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35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1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15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35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35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C22F33A-A3D1-EBEB-22D6-97506653C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9253784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2287FDD3-CDFA-EF49-A10D-1322C950A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"/>
            <a:ext cx="9144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 sz="135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F81CDDE9-B88E-234E-A6D4-D842F0AB9A85}"/>
              </a:ext>
            </a:extLst>
          </p:cNvPr>
          <p:cNvSpPr/>
          <p:nvPr/>
        </p:nvSpPr>
        <p:spPr>
          <a:xfrm>
            <a:off x="0" y="6669088"/>
            <a:ext cx="9144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135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99D7FDDD-992B-F946-BDF0-9E13F01559AD}"/>
              </a:ext>
            </a:extLst>
          </p:cNvPr>
          <p:cNvSpPr txBox="1"/>
          <p:nvPr/>
        </p:nvSpPr>
        <p:spPr>
          <a:xfrm>
            <a:off x="7380288" y="6669089"/>
            <a:ext cx="1600200" cy="149405"/>
          </a:xfrm>
          <a:prstGeom prst="rect">
            <a:avLst/>
          </a:prstGeom>
          <a:noFill/>
        </p:spPr>
        <p:txBody>
          <a:bodyPr lIns="81000" tIns="81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9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fld id="{0B5F9426-7A81-445D-91A9-6E9E1149893A}" type="slidenum">
              <a:rPr lang="de-DE" altLang="zh-CN" sz="9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9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847B504B-FB3C-9B46-81A0-790A36F6F7C0}"/>
              </a:ext>
            </a:extLst>
          </p:cNvPr>
          <p:cNvSpPr txBox="1"/>
          <p:nvPr/>
        </p:nvSpPr>
        <p:spPr>
          <a:xfrm>
            <a:off x="7467600" y="6629401"/>
            <a:ext cx="1600200" cy="149405"/>
          </a:xfrm>
          <a:prstGeom prst="rect">
            <a:avLst/>
          </a:prstGeom>
          <a:noFill/>
        </p:spPr>
        <p:txBody>
          <a:bodyPr lIns="81000" tIns="81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9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Page </a:t>
            </a:r>
            <a:fld id="{3DBB4A54-CEBE-42AD-A072-A39EF13BDFCD}" type="slidenum">
              <a:rPr lang="de-DE" altLang="zh-CN" sz="9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9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9144000" cy="765175"/>
          </a:xfrm>
          <a:prstGeom prst="rect">
            <a:avLst/>
          </a:prstGeom>
        </p:spPr>
        <p:txBody>
          <a:bodyPr/>
          <a:lstStyle>
            <a:lvl1pPr>
              <a:defRPr kumimoji="1" lang="de-DE" sz="3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8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15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135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2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2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18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15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135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2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2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91734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B5FEE81A-7312-664C-853C-656C8E254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"/>
            <a:ext cx="9144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 sz="135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F3AC04B3-47FF-B94A-9443-5E2CBAB5FD2F}"/>
              </a:ext>
            </a:extLst>
          </p:cNvPr>
          <p:cNvSpPr/>
          <p:nvPr/>
        </p:nvSpPr>
        <p:spPr>
          <a:xfrm>
            <a:off x="0" y="6669088"/>
            <a:ext cx="9144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135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3F6CDD96-2BFD-5F49-94F0-A6C0394071C0}"/>
              </a:ext>
            </a:extLst>
          </p:cNvPr>
          <p:cNvSpPr txBox="1"/>
          <p:nvPr/>
        </p:nvSpPr>
        <p:spPr>
          <a:xfrm>
            <a:off x="7380288" y="6669089"/>
            <a:ext cx="1600200" cy="149405"/>
          </a:xfrm>
          <a:prstGeom prst="rect">
            <a:avLst/>
          </a:prstGeom>
          <a:noFill/>
        </p:spPr>
        <p:txBody>
          <a:bodyPr lIns="81000" tIns="81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9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fld id="{C34E1AA7-BBE3-4066-9647-AD26786FD079}" type="slidenum">
              <a:rPr lang="de-DE" altLang="zh-CN" sz="9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9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9144000" cy="765175"/>
          </a:xfrm>
          <a:prstGeom prst="rect">
            <a:avLst/>
          </a:prstGeom>
        </p:spPr>
        <p:txBody>
          <a:bodyPr/>
          <a:lstStyle>
            <a:lvl1pPr algn="ctr" defTabSz="342900" rtl="0" eaLnBrk="1" fontAlgn="base" hangingPunct="1">
              <a:spcBef>
                <a:spcPct val="0"/>
              </a:spcBef>
              <a:spcAft>
                <a:spcPct val="0"/>
              </a:spcAft>
              <a:defRPr kumimoji="1" lang="de-DE" sz="3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576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>
                <a:solidFill>
                  <a:srgbClr val="0F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22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5pPr>
          </a:lstStyle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de-D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32305C-DFFF-9873-9D6E-340F5F2857D8}"/>
              </a:ext>
            </a:extLst>
          </p:cNvPr>
          <p:cNvSpPr/>
          <p:nvPr userDrawn="1"/>
        </p:nvSpPr>
        <p:spPr>
          <a:xfrm>
            <a:off x="0" y="-10511"/>
            <a:ext cx="9144000" cy="840828"/>
          </a:xfrm>
          <a:prstGeom prst="rect">
            <a:avLst/>
          </a:prstGeom>
          <a:solidFill>
            <a:srgbClr val="0E4D9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555A947-5A81-B018-2660-235B429C81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5404312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FC9DDAB7-96A9-334D-9651-A686984A4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"/>
            <a:ext cx="9144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 sz="1350">
              <a:solidFill>
                <a:srgbClr val="FFFFFF"/>
              </a:solidFill>
              <a:latin typeface="Calibri" charset="0"/>
              <a:ea typeface="ＭＳ Ｐゴシック" charset="0"/>
              <a:cs typeface="MS PGothic" charset="0"/>
            </a:endParaRP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737518CB-DF15-E047-BB7E-B5711858249A}"/>
              </a:ext>
            </a:extLst>
          </p:cNvPr>
          <p:cNvSpPr/>
          <p:nvPr/>
        </p:nvSpPr>
        <p:spPr>
          <a:xfrm>
            <a:off x="0" y="6669088"/>
            <a:ext cx="9144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1350">
              <a:solidFill>
                <a:srgbClr val="FFFFFF"/>
              </a:solidFill>
              <a:ea typeface="ＭＳ Ｐゴシック" charset="0"/>
              <a:cs typeface="MS PGothic" charset="0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841B53DE-DE93-684B-ABFE-870875C29D78}"/>
              </a:ext>
            </a:extLst>
          </p:cNvPr>
          <p:cNvSpPr txBox="1"/>
          <p:nvPr/>
        </p:nvSpPr>
        <p:spPr>
          <a:xfrm>
            <a:off x="7380288" y="6669089"/>
            <a:ext cx="1600200" cy="149405"/>
          </a:xfrm>
          <a:prstGeom prst="rect">
            <a:avLst/>
          </a:prstGeom>
          <a:noFill/>
        </p:spPr>
        <p:txBody>
          <a:bodyPr lIns="81000" tIns="81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90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fld id="{477D0B05-BC85-48E6-89ED-2487897A79B2}" type="slidenum">
              <a:rPr lang="de-DE" altLang="zh-CN" sz="900" smtClean="0">
                <a:solidFill>
                  <a:srgbClr val="FFFFFF"/>
                </a:solidFill>
                <a:latin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de-DE" altLang="zh-CN" sz="9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9442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04672"/>
            <a:ext cx="3008313" cy="630428"/>
          </a:xfrm>
          <a:prstGeom prst="rect">
            <a:avLst/>
          </a:prstGeom>
        </p:spPr>
        <p:txBody>
          <a:bodyPr anchor="b"/>
          <a:lstStyle>
            <a:lvl1pPr algn="l">
              <a:defRPr sz="15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04672"/>
            <a:ext cx="5111750" cy="5321492"/>
          </a:xfrm>
        </p:spPr>
        <p:txBody>
          <a:bodyPr/>
          <a:lstStyle>
            <a:lvl1pPr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21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5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5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05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1767352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15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8096"/>
            <a:ext cx="5486400" cy="3959479"/>
          </a:xfrm>
        </p:spPr>
        <p:txBody>
          <a:bodyPr rtlCol="0">
            <a:normAutofit/>
          </a:bodyPr>
          <a:lstStyle>
            <a:lvl1pPr marL="0" indent="0">
              <a:buNone/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05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10475806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9144000" cy="765175"/>
          </a:xfrm>
          <a:prstGeom prst="rect">
            <a:avLst/>
          </a:prstGeom>
        </p:spPr>
        <p:txBody>
          <a:bodyPr/>
          <a:lstStyle>
            <a:lvl1pPr>
              <a:defRPr kumimoji="1" lang="de-DE" sz="3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de-DE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09661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04672"/>
            <a:ext cx="2057400" cy="5321492"/>
          </a:xfrm>
          <a:prstGeom prst="rect">
            <a:avLst/>
          </a:prstGeom>
        </p:spPr>
        <p:txBody>
          <a:bodyPr vert="eaVert"/>
          <a:lstStyle>
            <a:lvl1pPr>
              <a:defRPr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04672"/>
            <a:ext cx="6019800" cy="5321492"/>
          </a:xfrm>
        </p:spPr>
        <p:txBody>
          <a:bodyPr vert="eaVert"/>
          <a:lstStyle>
            <a:lvl1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>
                <a:latin typeface="等线" panose="02010600030101010101" pitchFamily="2" charset="-122"/>
                <a:ea typeface="等线" panose="02010600030101010101" pitchFamily="2" charset="-122"/>
              </a:defRPr>
            </a:lvl5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87098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BDE0531-9553-48FB-9810-8BBCA7A530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3FFAA1F-F4DF-4FE0-B8C6-79B30D65A7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445559"/>
            <a:ext cx="2057400" cy="365125"/>
          </a:xfrm>
        </p:spPr>
        <p:txBody>
          <a:bodyPr/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2023/08/04</a:t>
            </a:r>
            <a:endParaRPr lang="zh-CN" altLang="en-US" dirty="0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DC7E68F-B206-4361-A239-35AB7E52A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6467861"/>
            <a:ext cx="3086100" cy="365125"/>
          </a:xfrm>
        </p:spPr>
        <p:txBody>
          <a:bodyPr/>
          <a:lstStyle>
            <a:lvl1pPr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zh-CN" altLang="en-US"/>
              <a:t>国重会议</a:t>
            </a:r>
            <a:endParaRPr lang="zh-CN" altLang="en-US" dirty="0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4B58052-24D1-42F7-8042-51E43528E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6456710"/>
            <a:ext cx="2057400" cy="365125"/>
          </a:xfrm>
        </p:spPr>
        <p:txBody>
          <a:bodyPr/>
          <a:lstStyle>
            <a:lvl1pPr>
              <a:defRPr sz="1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D4B9DCB-804D-43F6-8F57-6CE9BBD9EE9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17250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3248993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>
            <a:extLst>
              <a:ext uri="{FF2B5EF4-FFF2-40B4-BE49-F238E27FC236}">
                <a16:creationId xmlns:a16="http://schemas.microsoft.com/office/drawing/2014/main" id="{87C81022-EB79-4D44-B349-71CEB7845507}"/>
              </a:ext>
            </a:extLst>
          </p:cNvPr>
          <p:cNvSpPr/>
          <p:nvPr/>
        </p:nvSpPr>
        <p:spPr>
          <a:xfrm>
            <a:off x="0" y="6669088"/>
            <a:ext cx="9144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18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7" name="TextBox 11">
            <a:extLst>
              <a:ext uri="{FF2B5EF4-FFF2-40B4-BE49-F238E27FC236}">
                <a16:creationId xmlns:a16="http://schemas.microsoft.com/office/drawing/2014/main" id="{50FB030A-8606-2446-851E-73303FB79D3C}"/>
              </a:ext>
            </a:extLst>
          </p:cNvPr>
          <p:cNvSpPr txBox="1"/>
          <p:nvPr/>
        </p:nvSpPr>
        <p:spPr>
          <a:xfrm>
            <a:off x="7380288" y="6669088"/>
            <a:ext cx="16002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fld id="{DFAFD920-79C3-49C1-A7B3-B6E0382E58A6}" type="slidenum">
              <a:rPr lang="de-DE" altLang="zh-CN" sz="12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8" name="TextBox 6">
            <a:extLst>
              <a:ext uri="{FF2B5EF4-FFF2-40B4-BE49-F238E27FC236}">
                <a16:creationId xmlns:a16="http://schemas.microsoft.com/office/drawing/2014/main" id="{09E60C2F-EEDE-F44B-803C-5C743D274D6A}"/>
              </a:ext>
            </a:extLst>
          </p:cNvPr>
          <p:cNvSpPr txBox="1"/>
          <p:nvPr/>
        </p:nvSpPr>
        <p:spPr>
          <a:xfrm>
            <a:off x="7467600" y="6629400"/>
            <a:ext cx="16002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Page </a:t>
            </a:r>
            <a:fld id="{1A995042-2D73-4E98-9461-C210BD068AD6}" type="slidenum">
              <a:rPr lang="de-DE" altLang="zh-CN" sz="12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AC22F33A-A3D1-EBEB-22D6-97506653C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95663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>
            <a:extLst>
              <a:ext uri="{FF2B5EF4-FFF2-40B4-BE49-F238E27FC236}">
                <a16:creationId xmlns:a16="http://schemas.microsoft.com/office/drawing/2014/main" id="{2287FDD3-CDFA-EF49-A10D-1322C950A8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"/>
            <a:ext cx="9144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 sz="18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8" name="Rectangle 8">
            <a:extLst>
              <a:ext uri="{FF2B5EF4-FFF2-40B4-BE49-F238E27FC236}">
                <a16:creationId xmlns:a16="http://schemas.microsoft.com/office/drawing/2014/main" id="{F81CDDE9-B88E-234E-A6D4-D842F0AB9A85}"/>
              </a:ext>
            </a:extLst>
          </p:cNvPr>
          <p:cNvSpPr/>
          <p:nvPr/>
        </p:nvSpPr>
        <p:spPr>
          <a:xfrm>
            <a:off x="0" y="6669088"/>
            <a:ext cx="9144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18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9" name="TextBox 11">
            <a:extLst>
              <a:ext uri="{FF2B5EF4-FFF2-40B4-BE49-F238E27FC236}">
                <a16:creationId xmlns:a16="http://schemas.microsoft.com/office/drawing/2014/main" id="{99D7FDDD-992B-F946-BDF0-9E13F01559AD}"/>
              </a:ext>
            </a:extLst>
          </p:cNvPr>
          <p:cNvSpPr txBox="1"/>
          <p:nvPr/>
        </p:nvSpPr>
        <p:spPr>
          <a:xfrm>
            <a:off x="7380288" y="6669088"/>
            <a:ext cx="16002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fld id="{0B5F9426-7A81-445D-91A9-6E9E1149893A}" type="slidenum">
              <a:rPr lang="de-DE" altLang="zh-CN" sz="12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0" name="TextBox 6">
            <a:extLst>
              <a:ext uri="{FF2B5EF4-FFF2-40B4-BE49-F238E27FC236}">
                <a16:creationId xmlns:a16="http://schemas.microsoft.com/office/drawing/2014/main" id="{847B504B-FB3C-9B46-81A0-790A36F6F7C0}"/>
              </a:ext>
            </a:extLst>
          </p:cNvPr>
          <p:cNvSpPr txBox="1"/>
          <p:nvPr/>
        </p:nvSpPr>
        <p:spPr>
          <a:xfrm>
            <a:off x="7467600" y="6629400"/>
            <a:ext cx="16002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Page </a:t>
            </a:r>
            <a:fld id="{3DBB4A54-CEBE-42AD-A072-A39EF13BDFCD}" type="slidenum">
              <a:rPr lang="de-DE" altLang="zh-CN" sz="12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9144000" cy="765175"/>
          </a:xfrm>
          <a:prstGeom prst="rect">
            <a:avLst/>
          </a:prstGeom>
        </p:spPr>
        <p:txBody>
          <a:bodyPr/>
          <a:lstStyle>
            <a:lvl1pPr>
              <a:defRPr kumimoji="1" lang="de-DE" sz="4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de-D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6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6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18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16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16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4397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>
            <a:extLst>
              <a:ext uri="{FF2B5EF4-FFF2-40B4-BE49-F238E27FC236}">
                <a16:creationId xmlns:a16="http://schemas.microsoft.com/office/drawing/2014/main" id="{B5FEE81A-7312-664C-853C-656C8E254D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"/>
            <a:ext cx="9144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 sz="18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4" name="Rectangle 8">
            <a:extLst>
              <a:ext uri="{FF2B5EF4-FFF2-40B4-BE49-F238E27FC236}">
                <a16:creationId xmlns:a16="http://schemas.microsoft.com/office/drawing/2014/main" id="{F3AC04B3-47FF-B94A-9443-5E2CBAB5FD2F}"/>
              </a:ext>
            </a:extLst>
          </p:cNvPr>
          <p:cNvSpPr/>
          <p:nvPr/>
        </p:nvSpPr>
        <p:spPr>
          <a:xfrm>
            <a:off x="0" y="6669088"/>
            <a:ext cx="9144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18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  <a:cs typeface="MS PGothic" charset="0"/>
            </a:endParaRPr>
          </a:p>
        </p:txBody>
      </p:sp>
      <p:sp>
        <p:nvSpPr>
          <p:cNvPr id="5" name="TextBox 11">
            <a:extLst>
              <a:ext uri="{FF2B5EF4-FFF2-40B4-BE49-F238E27FC236}">
                <a16:creationId xmlns:a16="http://schemas.microsoft.com/office/drawing/2014/main" id="{3F6CDD96-2BFD-5F49-94F0-A6C0394071C0}"/>
              </a:ext>
            </a:extLst>
          </p:cNvPr>
          <p:cNvSpPr txBox="1"/>
          <p:nvPr/>
        </p:nvSpPr>
        <p:spPr>
          <a:xfrm>
            <a:off x="7380288" y="6669088"/>
            <a:ext cx="16002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t> </a:t>
            </a:r>
            <a:fld id="{C34E1AA7-BBE3-4066-9647-AD26786FD079}" type="slidenum">
              <a:rPr lang="de-DE" altLang="zh-CN" sz="1200" smtClean="0">
                <a:solidFill>
                  <a:srgbClr val="FFFFFF"/>
                </a:solidFill>
                <a:latin typeface="等线" panose="02010600030101010101" pitchFamily="2" charset="-122"/>
                <a:ea typeface="等线" panose="02010600030101010101" pitchFamily="2" charset="-122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"/>
            <a:ext cx="9144000" cy="765175"/>
          </a:xfrm>
          <a:prstGeom prst="rect">
            <a:avLst/>
          </a:prstGeom>
        </p:spPr>
        <p:txBody>
          <a:bodyPr/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lang="de-DE" sz="4000" b="1" kern="1200" dirty="0">
                <a:solidFill>
                  <a:schemeClr val="bg1"/>
                </a:solidFill>
                <a:effectLst>
                  <a:innerShdw blurRad="63500" dist="50800" dir="10800000">
                    <a:prstClr val="black">
                      <a:alpha val="50000"/>
                    </a:prstClr>
                  </a:innerShdw>
                </a:effectLst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05396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>
            <a:extLst>
              <a:ext uri="{FF2B5EF4-FFF2-40B4-BE49-F238E27FC236}">
                <a16:creationId xmlns:a16="http://schemas.microsoft.com/office/drawing/2014/main" id="{FC9DDAB7-96A9-334D-9651-A686984A46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"/>
            <a:ext cx="9144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 sz="1800">
              <a:solidFill>
                <a:srgbClr val="FFFFFF"/>
              </a:solidFill>
              <a:latin typeface="Calibri" charset="0"/>
              <a:ea typeface="ＭＳ Ｐゴシック" charset="0"/>
              <a:cs typeface="MS PGothic" charset="0"/>
            </a:endParaRPr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737518CB-DF15-E047-BB7E-B5711858249A}"/>
              </a:ext>
            </a:extLst>
          </p:cNvPr>
          <p:cNvSpPr/>
          <p:nvPr/>
        </p:nvSpPr>
        <p:spPr>
          <a:xfrm>
            <a:off x="0" y="6669088"/>
            <a:ext cx="9144000" cy="215900"/>
          </a:xfrm>
          <a:prstGeom prst="rect">
            <a:avLst/>
          </a:prstGeom>
          <a:solidFill>
            <a:srgbClr val="0031B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1800">
              <a:solidFill>
                <a:srgbClr val="FFFFFF"/>
              </a:solidFill>
              <a:ea typeface="ＭＳ Ｐゴシック" charset="0"/>
              <a:cs typeface="MS PGothic" charset="0"/>
            </a:endParaRPr>
          </a:p>
        </p:txBody>
      </p:sp>
      <p:sp>
        <p:nvSpPr>
          <p:cNvPr id="4" name="TextBox 11">
            <a:extLst>
              <a:ext uri="{FF2B5EF4-FFF2-40B4-BE49-F238E27FC236}">
                <a16:creationId xmlns:a16="http://schemas.microsoft.com/office/drawing/2014/main" id="{841B53DE-DE93-684B-ABFE-870875C29D78}"/>
              </a:ext>
            </a:extLst>
          </p:cNvPr>
          <p:cNvSpPr txBox="1"/>
          <p:nvPr/>
        </p:nvSpPr>
        <p:spPr>
          <a:xfrm>
            <a:off x="7380288" y="6669088"/>
            <a:ext cx="16002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fld id="{477D0B05-BC85-48E6-89ED-2487897A79B2}" type="slidenum">
              <a:rPr lang="de-DE" altLang="zh-CN" sz="1200" smtClean="0">
                <a:solidFill>
                  <a:srgbClr val="FFFFFF"/>
                </a:solidFill>
                <a:latin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8535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04672"/>
            <a:ext cx="3008313" cy="63042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04672"/>
            <a:ext cx="5111750" cy="5321492"/>
          </a:xfrm>
        </p:spPr>
        <p:txBody>
          <a:bodyPr/>
          <a:lstStyle>
            <a:lvl1pPr>
              <a:defRPr sz="32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>
              <a:defRPr sz="2800">
                <a:latin typeface="等线" panose="02010600030101010101" pitchFamily="2" charset="-122"/>
                <a:ea typeface="等线" panose="02010600030101010101" pitchFamily="2" charset="-122"/>
              </a:defRPr>
            </a:lvl2pPr>
            <a:lvl3pPr>
              <a:defRPr sz="2400">
                <a:latin typeface="等线" panose="02010600030101010101" pitchFamily="2" charset="-122"/>
                <a:ea typeface="等线" panose="02010600030101010101" pitchFamily="2" charset="-122"/>
              </a:defRPr>
            </a:lvl3pPr>
            <a:lvl4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4pPr>
            <a:lvl5pPr>
              <a:defRPr sz="2000">
                <a:latin typeface="等线" panose="02010600030101010101" pitchFamily="2" charset="-122"/>
                <a:ea typeface="等线" panose="02010600030101010101" pitchFamily="2" charset="-122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21163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等线" panose="02010600030101010101" pitchFamily="2" charset="-122"/>
                <a:ea typeface="等线" panose="02010600030101010101" pitchFamily="2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8096"/>
            <a:ext cx="5486400" cy="3959479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  <a:endParaRPr lang="de-DE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等线" panose="02010600030101010101" pitchFamily="2" charset="-122"/>
                <a:ea typeface="等线" panose="02010600030101010101" pitchFamily="2" charset="-122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919834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52D7AB43-CD3F-9040-9832-D80A060C22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7053" y="3061252"/>
            <a:ext cx="2445026" cy="76862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谢谢！</a:t>
            </a:r>
          </a:p>
        </p:txBody>
      </p:sp>
    </p:spTree>
    <p:extLst>
      <p:ext uri="{BB962C8B-B14F-4D97-AF65-F5344CB8AC3E}">
        <p14:creationId xmlns:p14="http://schemas.microsoft.com/office/powerpoint/2010/main" val="3586326670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E75BC"/>
          </a:solidFill>
          <a:effectLst>
            <a:innerShdw blurRad="63500" dist="50800" dir="10800000">
              <a:prstClr val="black">
                <a:alpha val="50000"/>
              </a:prstClr>
            </a:innerShdw>
          </a:effectLst>
          <a:latin typeface="Microsoft YaHei" panose="020B0503020204020204" pitchFamily="34" charset="-122"/>
          <a:ea typeface="Microsoft YaHei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68DF42F1-DA7F-6146-AE55-0ABA4F9C5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dirty="0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87F06F81-F09C-3542-849E-D03F8E7421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kumimoji="1" lang="zh-CN" altLang="en-US"/>
              <a:t>编辑母版文本样式
第二级
第三级
第四级
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DBB4EB0-D94E-2F49-9268-3DA58B9D12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zh-CN"/>
              <a:t>8/25/2023</a:t>
            </a:r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645A58D-B70D-594F-8BF2-6B6297269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9B56B54-DD64-8946-A36D-45C888B319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79329D-8B8F-B64A-BFB9-3BCDC19C7ED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420509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>
            <a:extLst>
              <a:ext uri="{FF2B5EF4-FFF2-40B4-BE49-F238E27FC236}">
                <a16:creationId xmlns:a16="http://schemas.microsoft.com/office/drawing/2014/main" id="{F5485827-3A9C-3940-AC12-64CE424C1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"/>
            <a:ext cx="9144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 sz="1800">
              <a:solidFill>
                <a:srgbClr val="FFFFFF"/>
              </a:solidFill>
              <a:latin typeface="Calibri" charset="0"/>
              <a:ea typeface="ＭＳ Ｐゴシック" charset="0"/>
              <a:cs typeface="MS PGothic" charset="0"/>
            </a:endParaRP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9202"/>
            <a:ext cx="82296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de-DE" altLang="zh-CN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E0F720-7A08-0D43-A4CF-AEC7139A1146}"/>
              </a:ext>
            </a:extLst>
          </p:cNvPr>
          <p:cNvSpPr/>
          <p:nvPr/>
        </p:nvSpPr>
        <p:spPr>
          <a:xfrm>
            <a:off x="0" y="6669088"/>
            <a:ext cx="9144000" cy="215900"/>
          </a:xfrm>
          <a:prstGeom prst="rect">
            <a:avLst/>
          </a:prstGeom>
          <a:solidFill>
            <a:srgbClr val="0E4D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1800">
              <a:solidFill>
                <a:srgbClr val="FFFFFF"/>
              </a:solidFill>
              <a:ea typeface="ＭＳ Ｐゴシック" charset="0"/>
              <a:cs typeface="MS PGothic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9A05A0-225C-694D-9D3E-D97BF161FD08}"/>
              </a:ext>
            </a:extLst>
          </p:cNvPr>
          <p:cNvSpPr txBox="1"/>
          <p:nvPr/>
        </p:nvSpPr>
        <p:spPr>
          <a:xfrm>
            <a:off x="7380288" y="6669088"/>
            <a:ext cx="1600200" cy="203200"/>
          </a:xfrm>
          <a:prstGeom prst="rect">
            <a:avLst/>
          </a:prstGeom>
          <a:noFill/>
        </p:spPr>
        <p:txBody>
          <a:bodyPr lIns="108000" tIns="108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120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fld id="{222D797F-6281-4E3F-ACFD-EAA4784CE755}" type="slidenum">
              <a:rPr lang="de-DE" altLang="zh-CN" sz="1200" smtClean="0">
                <a:solidFill>
                  <a:srgbClr val="FFFFFF"/>
                </a:solidFill>
                <a:latin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de-DE" altLang="zh-CN" sz="12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686F3E-4045-B447-BDB8-EF0A8C9C71E0}"/>
              </a:ext>
            </a:extLst>
          </p:cNvPr>
          <p:cNvSpPr/>
          <p:nvPr userDrawn="1"/>
        </p:nvSpPr>
        <p:spPr>
          <a:xfrm>
            <a:off x="0" y="-10511"/>
            <a:ext cx="9144000" cy="840828"/>
          </a:xfrm>
          <a:prstGeom prst="rect">
            <a:avLst/>
          </a:prstGeom>
          <a:solidFill>
            <a:srgbClr val="0E4D9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sz="1800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B3EF8756-0108-8C67-4AE7-B69CB40E3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934" y="0"/>
            <a:ext cx="7886700" cy="804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224667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  <p:sldLayoutId id="2147483731" r:id="rId12"/>
    <p:sldLayoutId id="2147483745" r:id="rId13"/>
  </p:sldLayoutIdLst>
  <p:hf sldNum="0" hdr="0" ft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kumimoji="1" lang="en-US" altLang="zh-CN" sz="4000" b="1" kern="1200" dirty="0" smtClean="0">
          <a:solidFill>
            <a:schemeClr val="bg1"/>
          </a:solidFill>
          <a:effectLst/>
          <a:latin typeface="+mj-ea"/>
          <a:ea typeface="+mj-ea"/>
          <a:cs typeface="等线" panose="02010600030101010101" pitchFamily="2" charset="-122"/>
        </a:defRPr>
      </a:lvl1pPr>
      <a:lvl2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2pPr>
      <a:lvl3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3pPr>
      <a:lvl4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4pPr>
      <a:lvl5pPr algn="r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5pPr>
      <a:lvl6pPr marL="457200" algn="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6pPr>
      <a:lvl7pPr marL="914400" algn="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7pPr>
      <a:lvl8pPr marL="1371600" algn="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8pPr>
      <a:lvl9pPr marL="1828800" algn="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>
            <a:extLst>
              <a:ext uri="{FF2B5EF4-FFF2-40B4-BE49-F238E27FC236}">
                <a16:creationId xmlns:a16="http://schemas.microsoft.com/office/drawing/2014/main" id="{F5485827-3A9C-3940-AC12-64CE424C17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2"/>
            <a:ext cx="9144000" cy="765175"/>
          </a:xfrm>
          <a:prstGeom prst="rect">
            <a:avLst/>
          </a:prstGeom>
          <a:gradFill rotWithShape="1">
            <a:gsLst>
              <a:gs pos="0">
                <a:srgbClr val="0031B3"/>
              </a:gs>
              <a:gs pos="5000">
                <a:srgbClr val="0031B3"/>
              </a:gs>
              <a:gs pos="100000">
                <a:srgbClr val="9BC1FF"/>
              </a:gs>
            </a:gsLst>
            <a:lin ang="5400000" scaled="1"/>
          </a:gradFill>
          <a:ln>
            <a:noFill/>
          </a:ln>
          <a:effectLst>
            <a:outerShdw blurRad="63500" dist="23000" dir="5400000" rotWithShape="0">
              <a:srgbClr val="000000">
                <a:alpha val="34998"/>
              </a:srgbClr>
            </a:outerShdw>
          </a:effectLst>
          <a:extLst>
            <a:ext uri="{91240B29-F687-4f45-9708-019B960494DF}"/>
          </a:extLst>
        </p:spPr>
        <p:txBody>
          <a:bodyPr anchor="ctr"/>
          <a:lstStyle/>
          <a:p>
            <a:pPr algn="ctr" eaLnBrk="1" hangingPunct="1">
              <a:defRPr/>
            </a:pPr>
            <a:endParaRPr lang="en-US" altLang="zh-CN" sz="1350">
              <a:solidFill>
                <a:srgbClr val="FFFFFF"/>
              </a:solidFill>
              <a:latin typeface="Calibri" charset="0"/>
              <a:ea typeface="ＭＳ Ｐゴシック" charset="0"/>
              <a:cs typeface="MS PGothic" charset="0"/>
            </a:endParaRP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9202"/>
            <a:ext cx="8229600" cy="490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de-DE" altLang="zh-CN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7E0F720-7A08-0D43-A4CF-AEC7139A1146}"/>
              </a:ext>
            </a:extLst>
          </p:cNvPr>
          <p:cNvSpPr/>
          <p:nvPr/>
        </p:nvSpPr>
        <p:spPr>
          <a:xfrm>
            <a:off x="0" y="6669088"/>
            <a:ext cx="9144000" cy="215900"/>
          </a:xfrm>
          <a:prstGeom prst="rect">
            <a:avLst/>
          </a:prstGeom>
          <a:solidFill>
            <a:srgbClr val="0E4D9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en-US" sz="1350">
              <a:solidFill>
                <a:srgbClr val="FFFFFF"/>
              </a:solidFill>
              <a:ea typeface="ＭＳ Ｐゴシック" charset="0"/>
              <a:cs typeface="MS PGothic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9A05A0-225C-694D-9D3E-D97BF161FD08}"/>
              </a:ext>
            </a:extLst>
          </p:cNvPr>
          <p:cNvSpPr txBox="1"/>
          <p:nvPr/>
        </p:nvSpPr>
        <p:spPr>
          <a:xfrm>
            <a:off x="7380288" y="6669089"/>
            <a:ext cx="1600200" cy="149405"/>
          </a:xfrm>
          <a:prstGeom prst="rect">
            <a:avLst/>
          </a:prstGeom>
          <a:noFill/>
        </p:spPr>
        <p:txBody>
          <a:bodyPr lIns="81000" tIns="8100" bIns="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algn="r" eaLnBrk="1" hangingPunct="1">
              <a:defRPr/>
            </a:pPr>
            <a:r>
              <a:rPr lang="de-DE" altLang="zh-CN" sz="90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  <a:fld id="{222D797F-6281-4E3F-ACFD-EAA4784CE755}" type="slidenum">
              <a:rPr lang="de-DE" altLang="zh-CN" sz="900" smtClean="0">
                <a:solidFill>
                  <a:srgbClr val="FFFFFF"/>
                </a:solidFill>
                <a:latin typeface="Calibri" panose="020F0502020204030204" pitchFamily="34" charset="0"/>
              </a:rPr>
              <a:pPr algn="r" eaLnBrk="1" hangingPunct="1">
                <a:defRPr/>
              </a:pPr>
              <a:t>‹#›</a:t>
            </a:fld>
            <a:endParaRPr lang="de-DE" altLang="zh-CN" sz="900">
              <a:solidFill>
                <a:srgbClr val="FFFFFF"/>
              </a:solidFill>
              <a:latin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686F3E-4045-B447-BDB8-EF0A8C9C71E0}"/>
              </a:ext>
            </a:extLst>
          </p:cNvPr>
          <p:cNvSpPr/>
          <p:nvPr userDrawn="1"/>
        </p:nvSpPr>
        <p:spPr>
          <a:xfrm>
            <a:off x="0" y="-10511"/>
            <a:ext cx="9144000" cy="840828"/>
          </a:xfrm>
          <a:prstGeom prst="rect">
            <a:avLst/>
          </a:prstGeom>
          <a:solidFill>
            <a:srgbClr val="0E4D9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sz="1350"/>
          </a:p>
        </p:txBody>
      </p:sp>
      <p:sp>
        <p:nvSpPr>
          <p:cNvPr id="4" name="Title Placeholder 3">
            <a:extLst>
              <a:ext uri="{FF2B5EF4-FFF2-40B4-BE49-F238E27FC236}">
                <a16:creationId xmlns:a16="http://schemas.microsoft.com/office/drawing/2014/main" id="{B3EF8756-0108-8C67-4AE7-B69CB40E3F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934" y="0"/>
            <a:ext cx="7886700" cy="804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N" dirty="0"/>
          </a:p>
        </p:txBody>
      </p:sp>
    </p:spTree>
    <p:extLst>
      <p:ext uri="{BB962C8B-B14F-4D97-AF65-F5344CB8AC3E}">
        <p14:creationId xmlns:p14="http://schemas.microsoft.com/office/powerpoint/2010/main" val="63062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hf sldNum="0" hdr="0" ftr="0"/>
  <p:txStyles>
    <p:titleStyle>
      <a:lvl1pPr algn="ctr" defTabSz="342900" rtl="0" eaLnBrk="1" fontAlgn="base" hangingPunct="1">
        <a:spcBef>
          <a:spcPct val="0"/>
        </a:spcBef>
        <a:spcAft>
          <a:spcPct val="0"/>
        </a:spcAft>
        <a:defRPr kumimoji="1" lang="en-US" altLang="zh-CN" sz="3000" b="1" kern="1200" dirty="0" smtClean="0">
          <a:solidFill>
            <a:schemeClr val="bg1"/>
          </a:solidFill>
          <a:effectLst/>
          <a:latin typeface="+mj-ea"/>
          <a:ea typeface="+mj-ea"/>
          <a:cs typeface="等线" panose="02010600030101010101" pitchFamily="2" charset="-122"/>
        </a:defRPr>
      </a:lvl1pPr>
      <a:lvl2pPr algn="r" defTabSz="342900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2pPr>
      <a:lvl3pPr algn="r" defTabSz="342900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3pPr>
      <a:lvl4pPr algn="r" defTabSz="342900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4pPr>
      <a:lvl5pPr algn="r" defTabSz="342900" rtl="0" eaLnBrk="1" fontAlgn="base" hangingPunct="1">
        <a:spcBef>
          <a:spcPct val="0"/>
        </a:spcBef>
        <a:spcAft>
          <a:spcPct val="0"/>
        </a:spcAft>
        <a:defRPr sz="3300" b="1">
          <a:solidFill>
            <a:schemeClr val="bg1"/>
          </a:solidFill>
          <a:latin typeface="楷体" panose="02010609060101010101" pitchFamily="49" charset="-122"/>
          <a:ea typeface="楷体" panose="02010609060101010101" pitchFamily="49" charset="-122"/>
          <a:cs typeface="楷体" charset="0"/>
        </a:defRPr>
      </a:lvl5pPr>
      <a:lvl6pPr marL="342900" algn="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6pPr>
      <a:lvl7pPr marL="685800" algn="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7pPr>
      <a:lvl8pPr marL="1028700" algn="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8pPr>
      <a:lvl9pPr marL="1371600" algn="r" defTabSz="342900" rtl="0" eaLnBrk="1" fontAlgn="base" hangingPunct="1">
        <a:spcBef>
          <a:spcPct val="0"/>
        </a:spcBef>
        <a:spcAft>
          <a:spcPct val="0"/>
        </a:spcAft>
        <a:defRPr sz="3300">
          <a:solidFill>
            <a:schemeClr val="bg1"/>
          </a:solidFill>
          <a:latin typeface="Calibri" charset="0"/>
          <a:ea typeface="ＭＳ Ｐゴシック" charset="-128"/>
          <a:cs typeface="ＭＳ Ｐゴシック" charset="-128"/>
        </a:defRPr>
      </a:lvl9pPr>
    </p:titleStyle>
    <p:bodyStyle>
      <a:lvl1pPr marL="257175" indent="-257175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1pPr>
      <a:lvl2pPr marL="557213" indent="-214313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2pPr>
      <a:lvl3pPr marL="857250" indent="-171450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3pPr>
      <a:lvl4pPr marL="1200150" indent="-171450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4pPr>
      <a:lvl5pPr marL="1543050" indent="-171450" algn="l" defTabSz="3429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等线" panose="02010600030101010101" pitchFamily="2" charset="-122"/>
          <a:ea typeface="等线" panose="02010600030101010101" pitchFamily="2" charset="-122"/>
          <a:cs typeface="等线" panose="02010600030101010101" pitchFamily="2" charset="-122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01" name="Object 7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公式" r:id="rId4" imgW="114151" imgH="215619" progId="Equation.3">
                  <p:embed/>
                </p:oleObj>
              </mc:Choice>
              <mc:Fallback>
                <p:oleObj name="公式" r:id="rId4" imgW="114151" imgH="215619" progId="Equation.3">
                  <p:embed/>
                  <p:pic>
                    <p:nvPicPr>
                      <p:cNvPr id="4101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5E71F9C6-965F-C519-C386-5225ECFD981C}"/>
              </a:ext>
            </a:extLst>
          </p:cNvPr>
          <p:cNvSpPr txBox="1"/>
          <p:nvPr/>
        </p:nvSpPr>
        <p:spPr>
          <a:xfrm>
            <a:off x="533400" y="1936055"/>
            <a:ext cx="8421804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Accelerator design and R&amp;D efforts for Super Tau-Charm Facility</a:t>
            </a:r>
            <a:endParaRPr lang="en-CN" sz="4200" b="1" dirty="0">
              <a:solidFill>
                <a:srgbClr val="1034A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74B52A-7C26-6A89-4EEA-F41E5BA5F9F1}"/>
              </a:ext>
            </a:extLst>
          </p:cNvPr>
          <p:cNvSpPr txBox="1"/>
          <p:nvPr/>
        </p:nvSpPr>
        <p:spPr>
          <a:xfrm>
            <a:off x="685800" y="4038600"/>
            <a:ext cx="7543799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2800" dirty="0">
                <a:solidFill>
                  <a:srgbClr val="1034A6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Jingyu Tang</a:t>
            </a:r>
          </a:p>
          <a:p>
            <a:pPr algn="ctr">
              <a:lnSpc>
                <a:spcPct val="150000"/>
              </a:lnSpc>
            </a:pPr>
            <a:r>
              <a:rPr lang="en-US" altLang="zh-CN" sz="2800" dirty="0">
                <a:solidFill>
                  <a:srgbClr val="1034A6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On behalf of the STCF accelerator team</a:t>
            </a:r>
            <a:r>
              <a:rPr lang="zh-CN" altLang="en-US" sz="2800" dirty="0">
                <a:solidFill>
                  <a:srgbClr val="1034A6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cs typeface="Times New Roman" panose="02020603050405020304" pitchFamily="18" charset="0"/>
              </a:rPr>
              <a:t>     </a:t>
            </a:r>
            <a:endParaRPr lang="en-CN" sz="2800" dirty="0">
              <a:solidFill>
                <a:srgbClr val="1034A6"/>
              </a:solidFill>
              <a:latin typeface="Microsoft YaHei" panose="020B0503020204020204" pitchFamily="34" charset="-122"/>
              <a:ea typeface="Microsoft YaHei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endParaRPr lang="en-US" sz="1000" dirty="0">
              <a:solidFill>
                <a:srgbClr val="1034A6"/>
              </a:solidFill>
              <a:latin typeface="+mn-ea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en-US" altLang="zh-CN" sz="2800" dirty="0">
                <a:solidFill>
                  <a:srgbClr val="1034A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ICHEP 2024, July 17-24, 2024, Prague</a:t>
            </a:r>
            <a:endParaRPr lang="en-CN" sz="2800" dirty="0">
              <a:solidFill>
                <a:srgbClr val="1034A6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3567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0D4F7647-8458-F614-9E47-7C6930B413AA}"/>
              </a:ext>
            </a:extLst>
          </p:cNvPr>
          <p:cNvSpPr txBox="1"/>
          <p:nvPr/>
        </p:nvSpPr>
        <p:spPr>
          <a:xfrm>
            <a:off x="228600" y="228600"/>
            <a:ext cx="9144000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STZhongsong" panose="02010600040101010101" pitchFamily="2" charset="-122"/>
                <a:cs typeface="Arial" panose="020B0604020202020204" pitchFamily="34" charset="0"/>
              </a:rPr>
              <a:t>Key challenges (1) – CR AP design</a:t>
            </a:r>
          </a:p>
        </p:txBody>
      </p:sp>
      <p:sp>
        <p:nvSpPr>
          <p:cNvPr id="25" name="内容占位符 1"/>
          <p:cNvSpPr>
            <a:spLocks noGrp="1"/>
          </p:cNvSpPr>
          <p:nvPr>
            <p:ph idx="1"/>
          </p:nvPr>
        </p:nvSpPr>
        <p:spPr>
          <a:xfrm>
            <a:off x="228599" y="1066800"/>
            <a:ext cx="6087681" cy="2895600"/>
          </a:xfrm>
        </p:spPr>
        <p:txBody>
          <a:bodyPr/>
          <a:lstStyle/>
          <a:p>
            <a:r>
              <a:rPr lang="en-US" altLang="zh-CN" dirty="0">
                <a:solidFill>
                  <a:srgbClr val="10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 new-generation e+/e- collider</a:t>
            </a:r>
          </a:p>
          <a:p>
            <a:pPr lvl="1"/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How to attain two-order </a:t>
            </a:r>
            <a:r>
              <a:rPr lang="en-US" altLang="zh-CN" sz="19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lumi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. gain over the last-generation collider (BEPC-II)?</a:t>
            </a:r>
          </a:p>
          <a:p>
            <a:r>
              <a:rPr lang="en-US" altLang="zh-CN" dirty="0">
                <a:solidFill>
                  <a:srgbClr val="10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IR physics design</a:t>
            </a:r>
          </a:p>
          <a:p>
            <a:pPr lvl="1"/>
            <a:r>
              <a:rPr lang="en-US" altLang="zh-CN" sz="19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The key and challenge for STCF accelerator</a:t>
            </a:r>
          </a:p>
          <a:p>
            <a:pPr lvl="1"/>
            <a:r>
              <a:rPr lang="en-US" altLang="zh-CN" sz="19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New collision scheme: 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beam </a:t>
            </a:r>
            <a:r>
              <a:rPr lang="en-US" altLang="zh-CN" sz="19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param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(</a:t>
            </a:r>
            <a:r>
              <a:rPr lang="en-US" altLang="zh-CN" sz="1900" i="1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I</a:t>
            </a:r>
            <a:r>
              <a:rPr lang="en-US" altLang="zh-CN" sz="1900" i="1" baseline="-25000" dirty="0" err="1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b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en-US" altLang="zh-CN" sz="19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rPr>
              <a:t> </a:t>
            </a:r>
            <a:r>
              <a:rPr lang="en-US" altLang="zh-CN" sz="19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altLang="zh-CN" sz="1900" i="1" baseline="-25000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x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; nm spot at IP), 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crossing angle, correlation with the B-B effect [</a:t>
            </a:r>
            <a:r>
              <a:rPr lang="en-US" altLang="zh-CN" sz="19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Luminosity need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  <a:endParaRPr lang="en-US" altLang="zh-CN" sz="1900" dirty="0">
              <a:solidFill>
                <a:srgbClr val="1034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7870" y="953566"/>
            <a:ext cx="2775941" cy="27813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52400" y="6184934"/>
            <a:ext cx="861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Take advantage of a new machine, lessons from </a:t>
            </a:r>
            <a:r>
              <a:rPr lang="en-US" altLang="zh-CN" sz="20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SuperKEKB</a:t>
            </a:r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  better design</a:t>
            </a:r>
            <a:endParaRPr lang="zh-CN" altLang="en-US" sz="2000" b="1" dirty="0">
              <a:solidFill>
                <a:srgbClr val="C00000"/>
              </a:solidFill>
            </a:endParaRPr>
          </a:p>
        </p:txBody>
      </p:sp>
      <p:sp>
        <p:nvSpPr>
          <p:cNvPr id="6" name="内容占位符 1"/>
          <p:cNvSpPr txBox="1">
            <a:spLocks/>
          </p:cNvSpPr>
          <p:nvPr/>
        </p:nvSpPr>
        <p:spPr bwMode="auto">
          <a:xfrm>
            <a:off x="241738" y="3886200"/>
            <a:ext cx="8673662" cy="198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57175" indent="-257175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557213" indent="-214313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1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857250" indent="-171450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200150" indent="-171450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5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1543050" indent="-171450" algn="l" defTabSz="3429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altLang="zh-CN" sz="19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Special optics: 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Final Focus + Crab Waist</a:t>
            </a:r>
            <a: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(Telescope-Mini 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, dispersion, phase advance) [</a:t>
            </a:r>
            <a:r>
              <a:rPr lang="en-US" altLang="zh-CN" sz="19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Complexity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]</a:t>
            </a:r>
            <a:endParaRPr lang="en-US" altLang="zh-CN" sz="1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9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Strong nonlinearity:  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Local CC for extreme-low </a:t>
            </a:r>
            <a: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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, fringe-field, crab sextupoles 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 very small DA and MA [</a:t>
            </a:r>
            <a:r>
              <a:rPr lang="en-US" altLang="zh-CN" sz="19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very short beam lifetime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  <a:sym typeface="Wingdings" panose="05000000000000000000" pitchFamily="2" charset="2"/>
              </a:rPr>
              <a:t>]</a:t>
            </a:r>
            <a:r>
              <a:rPr lang="zh-CN" altLang="en-US" sz="19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 </a:t>
            </a:r>
            <a:endParaRPr lang="en-US" altLang="zh-CN" sz="1900" dirty="0">
              <a:solidFill>
                <a:srgbClr val="1034A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Symbol" panose="05050102010706020507" pitchFamily="18" charset="2"/>
            </a:endParaRPr>
          </a:p>
          <a:p>
            <a:pPr lvl="1"/>
            <a:r>
              <a:rPr lang="en-US" altLang="zh-CN" sz="19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Complex MDI: </a:t>
            </a:r>
            <a:r>
              <a:rPr lang="en-US" altLang="zh-CN" sz="19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SC magnets, vacuum, cryostat, beam monitors, interface with detector </a:t>
            </a:r>
            <a:r>
              <a:rPr lang="en-US" altLang="zh-CN" sz="19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[Iterations]</a:t>
            </a:r>
            <a:endParaRPr lang="zh-CN" altLang="en-US" sz="19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3585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81000" y="914400"/>
                <a:ext cx="8572500" cy="5715000"/>
              </a:xfrm>
            </p:spPr>
            <p:txBody>
              <a:bodyPr/>
              <a:lstStyle/>
              <a:p>
                <a:pPr>
                  <a:spcBef>
                    <a:spcPts val="225"/>
                  </a:spcBef>
                </a:pPr>
                <a:r>
                  <a:rPr lang="en-US" altLang="zh-CN" sz="2200" dirty="0">
                    <a:solidFill>
                      <a:srgbClr val="1034A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Beam-Beam effects</a:t>
                </a:r>
              </a:p>
              <a:p>
                <a:pPr lvl="1">
                  <a:spcBef>
                    <a:spcPts val="225"/>
                  </a:spcBef>
                </a:pPr>
                <a:r>
                  <a:rPr lang="en-US" altLang="zh-CN" sz="18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3rd-Gen colliders pushing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bPr>
                      <m:e>
                        <m:r>
                          <a:rPr lang="zh-CN" alt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y</m:t>
                        </m:r>
                      </m:sub>
                    </m:sSub>
                    <m:r>
                      <a:rPr lang="en-US" altLang="zh-CN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</a:rPr>
                      <m:t> </m:t>
                    </m:r>
                  </m:oMath>
                </a14:m>
                <a:r>
                  <a:rPr lang="zh-CN" altLang="en-US" sz="18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8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 0.1 or higher (Limiting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bPr>
                      <m:e>
                        <m:r>
                          <a:rPr lang="zh-CN" altLang="en-US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18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x</m:t>
                        </m:r>
                      </m:sub>
                    </m:sSub>
                    <m:r>
                      <a:rPr lang="en-US" altLang="zh-CN" sz="1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微软雅黑" panose="020B0503020204020204" pitchFamily="34" charset="-122"/>
                      </a:rPr>
                      <m:t>)</m:t>
                    </m:r>
                  </m:oMath>
                </a14:m>
                <a:endParaRPr lang="en-US" altLang="zh-CN" sz="180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lvl="1">
                  <a:spcBef>
                    <a:spcPts val="225"/>
                  </a:spcBef>
                </a:pPr>
                <a:r>
                  <a:rPr lang="en-US" altLang="zh-CN" sz="18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Large </a:t>
                </a:r>
                <a:r>
                  <a:rPr lang="en-US" altLang="zh-CN" sz="1800" dirty="0" err="1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Piwinski</a:t>
                </a:r>
                <a:r>
                  <a:rPr lang="en-US" altLang="zh-CN" sz="18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+ Crab-Waist:  strong correlation with transverse motion</a:t>
                </a:r>
              </a:p>
              <a:p>
                <a:pPr lvl="1">
                  <a:spcBef>
                    <a:spcPts val="225"/>
                  </a:spcBef>
                </a:pPr>
                <a:r>
                  <a:rPr lang="en-US" altLang="zh-CN" sz="1800" dirty="0">
                    <a:solidFill>
                      <a:schemeClr val="tx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Mutual influencing with frequent injections</a:t>
                </a:r>
              </a:p>
              <a:p>
                <a:pPr>
                  <a:spcBef>
                    <a:spcPts val="225"/>
                  </a:spcBef>
                </a:pPr>
                <a:r>
                  <a:rPr lang="en-US" altLang="zh-CN" sz="2200" dirty="0">
                    <a:solidFill>
                      <a:srgbClr val="1034A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Collective effects</a:t>
                </a:r>
              </a:p>
              <a:p>
                <a:pPr lvl="1">
                  <a:spcBef>
                    <a:spcPts val="225"/>
                  </a:spcBef>
                </a:pPr>
                <a:r>
                  <a:rPr lang="en-US" altLang="zh-CN" sz="1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Factors: high current, low emittance, high impedance</a:t>
                </a:r>
              </a:p>
              <a:p>
                <a:pPr lvl="1">
                  <a:spcBef>
                    <a:spcPts val="225"/>
                  </a:spcBef>
                </a:pPr>
                <a:r>
                  <a:rPr lang="en-US" altLang="zh-CN" sz="1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Intra-beam scattering: transverse IBS, </a:t>
                </a:r>
                <a:r>
                  <a:rPr lang="en-US" altLang="zh-CN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Touschek (very short lifetime)</a:t>
                </a:r>
              </a:p>
              <a:p>
                <a:pPr lvl="1">
                  <a:spcBef>
                    <a:spcPts val="225"/>
                  </a:spcBef>
                </a:pPr>
                <a:r>
                  <a:rPr lang="en-US" altLang="zh-CN" sz="1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Impedance: multiple strong collective instabilities, in particular the coupling bunch instability</a:t>
                </a:r>
                <a:endParaRPr lang="en-US" altLang="zh-CN" sz="1800" dirty="0">
                  <a:latin typeface="微软雅黑" panose="020B0503020204020204" pitchFamily="34" charset="-122"/>
                  <a:ea typeface="微软雅黑" panose="020B0503020204020204" pitchFamily="34" charset="-122"/>
                  <a:sym typeface="Symbol" panose="05050102010706020507" pitchFamily="18" charset="2"/>
                </a:endParaRPr>
              </a:p>
              <a:p>
                <a:pPr>
                  <a:spcBef>
                    <a:spcPts val="225"/>
                  </a:spcBef>
                </a:pPr>
                <a:r>
                  <a:rPr lang="en-US" altLang="zh-CN" sz="2200" dirty="0">
                    <a:solidFill>
                      <a:srgbClr val="1034A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Beam injection</a:t>
                </a:r>
              </a:p>
              <a:p>
                <a:pPr lvl="1">
                  <a:spcBef>
                    <a:spcPts val="225"/>
                  </a:spcBef>
                </a:pPr>
                <a:r>
                  <a:rPr lang="en-US" altLang="zh-CN" sz="1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Touschek lifetime very short (&lt;300</a:t>
                </a:r>
                <a:r>
                  <a:rPr lang="zh-CN" altLang="en-US" sz="1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</a:t>
                </a:r>
                <a:r>
                  <a:rPr lang="en-US" altLang="zh-CN" sz="1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s), frequent injections</a:t>
                </a:r>
              </a:p>
              <a:p>
                <a:pPr lvl="1">
                  <a:spcBef>
                    <a:spcPts val="225"/>
                  </a:spcBef>
                </a:pPr>
                <a:r>
                  <a:rPr lang="en-US" altLang="zh-CN" sz="1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At different beam energies: damping time by damping wigglers</a:t>
                </a:r>
              </a:p>
              <a:p>
                <a:pPr lvl="1">
                  <a:spcBef>
                    <a:spcPts val="225"/>
                  </a:spcBef>
                </a:pPr>
                <a:r>
                  <a:rPr lang="en-US" altLang="zh-CN" sz="1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Injection schemes: off-axis injection easier, emittance blow-up and background; </a:t>
                </a:r>
                <a:r>
                  <a:rPr lang="en-US" altLang="zh-CN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bunch swap-out injection </a:t>
                </a:r>
                <a:r>
                  <a:rPr lang="en-US" altLang="zh-CN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Wingdings" panose="05000000000000000000" pitchFamily="2" charset="2"/>
                  </a:rPr>
                  <a:t></a:t>
                </a:r>
                <a:r>
                  <a:rPr lang="en-US" altLang="zh-CN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 more powerful injector</a:t>
                </a:r>
              </a:p>
              <a:p>
                <a:pPr>
                  <a:spcBef>
                    <a:spcPts val="225"/>
                  </a:spcBef>
                </a:pPr>
                <a:r>
                  <a:rPr lang="en-US" altLang="zh-CN" sz="2200" dirty="0">
                    <a:solidFill>
                      <a:srgbClr val="1034A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Beam collimation</a:t>
                </a:r>
              </a:p>
              <a:p>
                <a:pPr lvl="1">
                  <a:spcBef>
                    <a:spcPts val="225"/>
                  </a:spcBef>
                </a:pPr>
                <a:r>
                  <a:rPr lang="en-US" altLang="zh-CN" sz="1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Very high beam loss rate: background and radiation protection</a:t>
                </a:r>
              </a:p>
              <a:p>
                <a:pPr lvl="1">
                  <a:spcBef>
                    <a:spcPts val="225"/>
                  </a:spcBef>
                </a:pPr>
                <a:r>
                  <a:rPr lang="en-US" altLang="zh-CN" sz="1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Collimation efficiency and impedance: more complex collimation design (e.g. </a:t>
                </a:r>
                <a:r>
                  <a:rPr lang="en-US" altLang="zh-CN" sz="1800" dirty="0">
                    <a:solidFill>
                      <a:srgbClr val="FF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nonlinear collimation</a:t>
                </a:r>
                <a:r>
                  <a:rPr lang="en-US" altLang="zh-CN" sz="18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)</a:t>
                </a: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914400"/>
                <a:ext cx="8572500" cy="5715000"/>
              </a:xfrm>
              <a:blipFill>
                <a:blip r:embed="rId3"/>
                <a:stretch>
                  <a:fillRect l="-888" t="-887" r="-296" b="-44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20">
            <a:extLst>
              <a:ext uri="{FF2B5EF4-FFF2-40B4-BE49-F238E27FC236}">
                <a16:creationId xmlns:a16="http://schemas.microsoft.com/office/drawing/2014/main" id="{0D4F7647-8458-F614-9E47-7C6930B413AA}"/>
              </a:ext>
            </a:extLst>
          </p:cNvPr>
          <p:cNvSpPr txBox="1"/>
          <p:nvPr/>
        </p:nvSpPr>
        <p:spPr>
          <a:xfrm>
            <a:off x="304800" y="228600"/>
            <a:ext cx="9144000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STZhongsong" panose="02010600040101010101" pitchFamily="2" charset="-122"/>
                <a:cs typeface="Arial" panose="020B0604020202020204" pitchFamily="34" charset="0"/>
              </a:rPr>
              <a:t>Other key problems in CR AP design</a:t>
            </a:r>
          </a:p>
        </p:txBody>
      </p:sp>
    </p:spTree>
    <p:extLst>
      <p:ext uri="{BB962C8B-B14F-4D97-AF65-F5344CB8AC3E}">
        <p14:creationId xmlns:p14="http://schemas.microsoft.com/office/powerpoint/2010/main" val="958734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0D4F7647-8458-F614-9E47-7C6930B413AA}"/>
              </a:ext>
            </a:extLst>
          </p:cNvPr>
          <p:cNvSpPr txBox="1"/>
          <p:nvPr/>
        </p:nvSpPr>
        <p:spPr>
          <a:xfrm>
            <a:off x="215039" y="152400"/>
            <a:ext cx="9144000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STZhongsong" panose="02010600040101010101" pitchFamily="2" charset="-122"/>
                <a:cs typeface="Arial" panose="020B0604020202020204" pitchFamily="34" charset="0"/>
              </a:rPr>
              <a:t>Key challenges (2) – Injector AP design</a:t>
            </a:r>
          </a:p>
        </p:txBody>
      </p:sp>
      <p:sp>
        <p:nvSpPr>
          <p:cNvPr id="25" name="内容占位符 1"/>
          <p:cNvSpPr>
            <a:spLocks noGrp="1"/>
          </p:cNvSpPr>
          <p:nvPr>
            <p:ph idx="1"/>
          </p:nvPr>
        </p:nvSpPr>
        <p:spPr>
          <a:xfrm>
            <a:off x="76200" y="914400"/>
            <a:ext cx="5779816" cy="2057400"/>
          </a:xfrm>
        </p:spPr>
        <p:txBody>
          <a:bodyPr/>
          <a:lstStyle/>
          <a:p>
            <a:r>
              <a:rPr lang="en-US" altLang="zh-CN" sz="2200" dirty="0">
                <a:solidFill>
                  <a:srgbClr val="10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Injector providing e+/e- beams to CR</a:t>
            </a:r>
          </a:p>
          <a:p>
            <a:pPr lvl="1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Quality: energy spread, bunch charge, emittance, stability</a:t>
            </a:r>
          </a:p>
          <a:p>
            <a:pPr lvl="1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High frequency injections (~30 Hz)</a:t>
            </a:r>
            <a:endParaRPr lang="en-US" altLang="zh-CN" sz="2200" dirty="0">
              <a:solidFill>
                <a:srgbClr val="1034A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Large energy range: 1-3.5 GeV, </a:t>
            </a:r>
            <a:r>
              <a:rPr lang="en-US" altLang="zh-CN" sz="20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</a:t>
            </a:r>
            <a:r>
              <a:rPr lang="en-US" altLang="zh-CN" sz="1800" i="1" dirty="0"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&lt;20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n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</a:p>
          <a:p>
            <a:pPr lvl="1"/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High current: 1.5 </a:t>
            </a:r>
            <a:r>
              <a:rPr lang="en-US" altLang="zh-CN" sz="18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(off-axis); 8-10 </a:t>
            </a:r>
            <a:r>
              <a:rPr lang="en-US" altLang="zh-CN" sz="18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nC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(swap)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891185" y="1127492"/>
            <a:ext cx="31432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Better design: </a:t>
            </a:r>
          </a:p>
          <a:p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A new machine, utilizing design and technology from FEL and 4G light source </a:t>
            </a:r>
            <a:r>
              <a:rPr lang="en-US" altLang="zh-CN" sz="2000" b="1" dirty="0" err="1">
                <a:solidFill>
                  <a:srgbClr val="C00000"/>
                </a:solidFill>
                <a:sym typeface="Wingdings" panose="05000000000000000000" pitchFamily="2" charset="2"/>
              </a:rPr>
              <a:t>linacs</a:t>
            </a:r>
            <a:r>
              <a:rPr lang="en-US" altLang="zh-CN" sz="2000" b="1" dirty="0">
                <a:solidFill>
                  <a:srgbClr val="C00000"/>
                </a:solidFill>
                <a:sym typeface="Wingdings" panose="05000000000000000000" pitchFamily="2" charset="2"/>
              </a:rPr>
              <a:t>.</a:t>
            </a:r>
            <a:endParaRPr lang="zh-CN" altLang="en-US" sz="2000" b="1" dirty="0">
              <a:solidFill>
                <a:srgbClr val="C00000"/>
              </a:solidFill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A20E53E-3387-4B74-AB81-6174E63F5A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3200400"/>
            <a:ext cx="6019800" cy="154321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AABA8C1B-7753-42E0-97A4-F4A8A1D0DD9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4562525"/>
            <a:ext cx="5715000" cy="2113767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D8705C3A-4837-4578-9052-015D14B5CD5D}"/>
              </a:ext>
            </a:extLst>
          </p:cNvPr>
          <p:cNvSpPr txBox="1"/>
          <p:nvPr/>
        </p:nvSpPr>
        <p:spPr>
          <a:xfrm>
            <a:off x="6400800" y="3733800"/>
            <a:ext cx="253218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0F34A6"/>
                </a:solidFill>
              </a:rPr>
              <a:t>Off-axis injection</a:t>
            </a:r>
          </a:p>
          <a:p>
            <a:endParaRPr lang="en-US" altLang="zh-CN" sz="2400" dirty="0">
              <a:solidFill>
                <a:srgbClr val="0F34A6"/>
              </a:solidFill>
            </a:endParaRPr>
          </a:p>
          <a:p>
            <a:endParaRPr lang="en-US" altLang="zh-CN" sz="2400" dirty="0">
              <a:solidFill>
                <a:srgbClr val="0F34A6"/>
              </a:solidFill>
            </a:endParaRPr>
          </a:p>
          <a:p>
            <a:endParaRPr lang="en-US" altLang="zh-CN" sz="2400" dirty="0">
              <a:solidFill>
                <a:srgbClr val="0F34A6"/>
              </a:solidFill>
            </a:endParaRPr>
          </a:p>
          <a:p>
            <a:r>
              <a:rPr lang="en-US" altLang="zh-CN" sz="2400" dirty="0">
                <a:solidFill>
                  <a:srgbClr val="0F34A6"/>
                </a:solidFill>
              </a:rPr>
              <a:t>Swap-out injection</a:t>
            </a:r>
            <a:endParaRPr lang="zh-CN" altLang="en-US" sz="2400" dirty="0">
              <a:solidFill>
                <a:srgbClr val="0F34A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156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8852BEB-BDBF-060E-2CD3-322BF2BD0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1450" y="990600"/>
            <a:ext cx="8667750" cy="3657600"/>
          </a:xfrm>
        </p:spPr>
        <p:txBody>
          <a:bodyPr/>
          <a:lstStyle/>
          <a:p>
            <a:pPr>
              <a:lnSpc>
                <a:spcPct val="110000"/>
              </a:lnSpc>
              <a:spcBef>
                <a:spcPts val="450"/>
              </a:spcBef>
            </a:pPr>
            <a:r>
              <a:rPr lang="en-US" altLang="zh-CN" sz="2200" dirty="0">
                <a:solidFill>
                  <a:srgbClr val="10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IR SC magnets</a:t>
            </a:r>
          </a:p>
          <a:p>
            <a:pPr lvl="1">
              <a:lnSpc>
                <a:spcPct val="110000"/>
              </a:lnSpc>
              <a:spcBef>
                <a:spcPts val="450"/>
              </a:spcBef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Technically very challenging, very few labs have experience</a:t>
            </a:r>
          </a:p>
          <a:p>
            <a:pPr lvl="1">
              <a:lnSpc>
                <a:spcPct val="110000"/>
              </a:lnSpc>
              <a:spcBef>
                <a:spcPts val="450"/>
              </a:spcBef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Very tight space, complex and combined coils</a:t>
            </a:r>
          </a:p>
          <a:p>
            <a:pPr lvl="1">
              <a:lnSpc>
                <a:spcPct val="110000"/>
              </a:lnSpc>
              <a:spcBef>
                <a:spcPts val="450"/>
              </a:spcBef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3rd-Gen e+/e- colliders even more difficult: twin-aperture, higher field gradient (~50 T/m)</a:t>
            </a:r>
          </a:p>
          <a:p>
            <a:pPr lvl="1">
              <a:lnSpc>
                <a:spcPct val="110000"/>
              </a:lnSpc>
              <a:spcBef>
                <a:spcPts val="450"/>
              </a:spcBef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 China: IHEP built the first IR magnet for BEPC-II; some experience in other SC magnets</a:t>
            </a:r>
          </a:p>
          <a:p>
            <a:pPr lvl="1">
              <a:lnSpc>
                <a:spcPct val="110000"/>
              </a:lnSpc>
              <a:spcBef>
                <a:spcPts val="450"/>
              </a:spcBef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STCF R&amp;D: developing prototypes by steps, different technologies under consider. (BEPCII serpentine, 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CCT</a:t>
            </a: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Wingdings 2" panose="05020102010507070707" pitchFamily="18" charset="2"/>
              </a:rPr>
              <a:t>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cos2</a:t>
            </a:r>
            <a:r>
              <a:rPr lang="el-GR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θ/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DCT)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1F39AE-383B-0FA3-EEB4-E0D985890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750"/>
              </a:spcBef>
            </a:pPr>
            <a:r>
              <a:rPr lang="en-US" altLang="zh-CN" sz="3200" dirty="0">
                <a:latin typeface="Arial" panose="020B0604020202020204" pitchFamily="34" charset="0"/>
                <a:ea typeface="STZhongsong" panose="02010600040101010101" pitchFamily="2" charset="-122"/>
                <a:cs typeface="Arial" panose="020B0604020202020204" pitchFamily="34" charset="0"/>
              </a:rPr>
              <a:t>Key challenges (3) – IR SC magnets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4401594"/>
            <a:ext cx="3597763" cy="1389606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536134" y="6019800"/>
            <a:ext cx="33910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0000">
              <a:spcBef>
                <a:spcPts val="450"/>
              </a:spcBef>
            </a:pPr>
            <a:r>
              <a:rPr lang="en-US" altLang="zh-CN" dirty="0">
                <a:solidFill>
                  <a:srgbClr val="E84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pitchFamily="2" charset="-122"/>
              </a:rPr>
              <a:t>IHEP BEPCII-U (Serpentine)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2BA2AC4B-38AF-4333-97D9-144C786D60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43400" y="4369736"/>
            <a:ext cx="4656237" cy="1573864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101D1115-457F-41B1-BCF9-A65F86FB6185}"/>
              </a:ext>
            </a:extLst>
          </p:cNvPr>
          <p:cNvSpPr txBox="1"/>
          <p:nvPr/>
        </p:nvSpPr>
        <p:spPr>
          <a:xfrm>
            <a:off x="4609903" y="5867400"/>
            <a:ext cx="4305497" cy="710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70000">
              <a:spcBef>
                <a:spcPts val="450"/>
              </a:spcBef>
            </a:pPr>
            <a:r>
              <a:rPr lang="en-US" altLang="zh-CN" dirty="0">
                <a:solidFill>
                  <a:srgbClr val="E84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pitchFamily="2" charset="-122"/>
              </a:rPr>
              <a:t>A CCT type prototype just started</a:t>
            </a:r>
          </a:p>
          <a:p>
            <a:pPr indent="-270000">
              <a:spcBef>
                <a:spcPts val="450"/>
              </a:spcBef>
            </a:pPr>
            <a:r>
              <a:rPr lang="en-US" altLang="zh-CN" dirty="0">
                <a:solidFill>
                  <a:srgbClr val="E84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pitchFamily="2" charset="-122"/>
              </a:rPr>
              <a:t>(60 </a:t>
            </a:r>
            <a:r>
              <a:rPr lang="en-US" altLang="zh-CN" dirty="0" err="1">
                <a:solidFill>
                  <a:srgbClr val="E84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pitchFamily="2" charset="-122"/>
              </a:rPr>
              <a:t>mrad</a:t>
            </a:r>
            <a:r>
              <a:rPr lang="en-US" altLang="zh-CN" dirty="0">
                <a:solidFill>
                  <a:srgbClr val="E84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pitchFamily="2" charset="-122"/>
              </a:rPr>
              <a:t>, 54 mm separation, 50 T/m)</a:t>
            </a:r>
          </a:p>
        </p:txBody>
      </p:sp>
    </p:spTree>
    <p:extLst>
      <p:ext uri="{BB962C8B-B14F-4D97-AF65-F5344CB8AC3E}">
        <p14:creationId xmlns:p14="http://schemas.microsoft.com/office/powerpoint/2010/main" val="2420088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0D4F7647-8458-F614-9E47-7C6930B413AA}"/>
              </a:ext>
            </a:extLst>
          </p:cNvPr>
          <p:cNvSpPr txBox="1"/>
          <p:nvPr/>
        </p:nvSpPr>
        <p:spPr>
          <a:xfrm>
            <a:off x="57150" y="188007"/>
            <a:ext cx="9144000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STZhongsong" panose="02010600040101010101" pitchFamily="2" charset="-122"/>
                <a:cs typeface="Arial" panose="020B0604020202020204" pitchFamily="34" charset="0"/>
              </a:rPr>
              <a:t>Key challenges (4) – Ring RF</a:t>
            </a:r>
          </a:p>
        </p:txBody>
      </p:sp>
      <p:sp>
        <p:nvSpPr>
          <p:cNvPr id="25" name="内容占位符 1"/>
          <p:cNvSpPr>
            <a:spLocks noGrp="1"/>
          </p:cNvSpPr>
          <p:nvPr>
            <p:ph idx="1"/>
          </p:nvPr>
        </p:nvSpPr>
        <p:spPr>
          <a:xfrm>
            <a:off x="215038" y="998109"/>
            <a:ext cx="8547962" cy="2964291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2200" dirty="0">
                <a:solidFill>
                  <a:srgbClr val="10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RF for Collider rings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High synchrotron radiation (2 Amperes): RF power and couplers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HOM deep-damped: instabilities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Large energy range (1-3.5 GeV): high </a:t>
            </a:r>
            <a:r>
              <a:rPr lang="en-US" altLang="zh-CN" sz="1800" i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en-US" altLang="zh-CN" sz="1800" i="1" baseline="-25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RF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Beam loading: at bunch swap-out injection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Stability: more powerful LLRF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Selected for R&amp;D: TM020 RT cavity, 500 MHz;  200 kW coupler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457200" y="6207273"/>
            <a:ext cx="3321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84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pitchFamily="2" charset="-122"/>
              </a:rPr>
              <a:t>TM020 cavity in prototyping</a:t>
            </a:r>
            <a:endParaRPr lang="zh-CN" altLang="en-US" dirty="0">
              <a:solidFill>
                <a:srgbClr val="E841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等线" panose="02010600030101010101" pitchFamily="2" charset="-122"/>
            </a:endParaRP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36887A07-6EDF-465A-B4C4-ED78C4AD4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904" y="3716850"/>
            <a:ext cx="3321496" cy="255119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6">
                <a:extLst>
                  <a:ext uri="{FF2B5EF4-FFF2-40B4-BE49-F238E27FC236}">
                    <a16:creationId xmlns:a16="http://schemas.microsoft.com/office/drawing/2014/main" id="{38E6BD80-4751-498B-93D0-385C87CFE0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8159483"/>
                  </p:ext>
                </p:extLst>
              </p:nvPr>
            </p:nvGraphicFramePr>
            <p:xfrm>
              <a:off x="4572000" y="3636093"/>
              <a:ext cx="4191000" cy="305972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2105">
                      <a:extLst>
                        <a:ext uri="{9D8B030D-6E8A-4147-A177-3AD203B41FA5}">
                          <a16:colId xmlns:a16="http://schemas.microsoft.com/office/drawing/2014/main" val="2093162434"/>
                        </a:ext>
                      </a:extLst>
                    </a:gridCol>
                    <a:gridCol w="1398895">
                      <a:extLst>
                        <a:ext uri="{9D8B030D-6E8A-4147-A177-3AD203B41FA5}">
                          <a16:colId xmlns:a16="http://schemas.microsoft.com/office/drawing/2014/main" val="1935844928"/>
                        </a:ext>
                      </a:extLst>
                    </a:gridCol>
                  </a:tblGrid>
                  <a:tr h="256970"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parameters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36822130"/>
                      </a:ext>
                    </a:extLst>
                  </a:tr>
                  <a:tr h="288486"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Working mode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TM020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66319420"/>
                      </a:ext>
                    </a:extLst>
                  </a:tr>
                  <a:tr h="288486"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 [MHz]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499.7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57106608"/>
                      </a:ext>
                    </a:extLst>
                  </a:tr>
                  <a:tr h="288486"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R/Q</a:t>
                          </a:r>
                          <a:r>
                            <a:rPr lang="en-US" altLang="zh-CN" sz="18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[</a:t>
                          </a:r>
                          <a:r>
                            <a:rPr lang="el-GR" altLang="zh-CN" sz="18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en-US" altLang="zh-CN" sz="18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84.4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54760267"/>
                      </a:ext>
                    </a:extLst>
                  </a:tr>
                  <a:tr h="288486"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Unloaded quality factor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62828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74051058"/>
                      </a:ext>
                    </a:extLst>
                  </a:tr>
                  <a:tr h="288486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f>
                                  <m:fPr>
                                    <m:type m:val="lin"/>
                                    <m:ctrlPr>
                                      <a:rPr lang="zh-CN" altLang="zh-CN" sz="1800" i="1" smtClean="0">
                                        <a:effectLst/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zh-CN" altLang="zh-CN" sz="18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altLang="zh-CN" sz="1800" i="1"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GB" altLang="zh-CN" sz="1800"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p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zh-CN" altLang="zh-CN" sz="1800" i="1">
                                            <a:effectLst/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altLang="zh-CN" sz="1800" i="1"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𝐸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sty m:val="p"/>
                                          </m:rPr>
                                          <a:rPr lang="en-GB" altLang="zh-CN" sz="1800">
                                            <a:effectLst/>
                                            <a:latin typeface="Cambria Math" panose="02040503050406030204" pitchFamily="18" charset="0"/>
                                            <a:ea typeface="宋体" panose="02010600030101010101" pitchFamily="2" charset="-122"/>
                                            <a:cs typeface="Times New Roman" panose="02020603050405020304" pitchFamily="18" charset="0"/>
                                          </a:rPr>
                                          <m:t>acc</m:t>
                                        </m:r>
                                      </m:sub>
                                    </m:sSub>
                                  </m:den>
                                </m:f>
                              </m:oMath>
                            </m:oMathPara>
                          </a14:m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1.92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40470308"/>
                      </a:ext>
                    </a:extLst>
                  </a:tr>
                  <a:tr h="288486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f>
                                <m:fPr>
                                  <m:type m:val="lin"/>
                                  <m:ctrlPr>
                                    <a:rPr lang="zh-CN" altLang="zh-CN" sz="1800" i="1" smtClean="0">
                                      <a:effectLst/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zh-CN" altLang="zh-CN" sz="1800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altLang="zh-CN" sz="1800" i="1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𝐵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altLang="zh-CN" sz="18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p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zh-CN" altLang="zh-CN" sz="1800" i="1">
                                          <a:effectLst/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altLang="zh-CN" sz="1800" i="1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𝐸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GB" altLang="zh-CN" sz="1800">
                                          <a:effectLst/>
                                          <a:latin typeface="Cambria Math" panose="02040503050406030204" pitchFamily="18" charset="0"/>
                                          <a:ea typeface="宋体" panose="02010600030101010101" pitchFamily="2" charset="-122"/>
                                          <a:cs typeface="Times New Roman" panose="02020603050405020304" pitchFamily="18" charset="0"/>
                                        </a:rPr>
                                        <m:t>acc</m:t>
                                      </m:r>
                                    </m:sub>
                                  </m:sSub>
                                </m:den>
                              </m:f>
                            </m:oMath>
                          </a14:m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[mA/V]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2.64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46275003"/>
                      </a:ext>
                    </a:extLst>
                  </a:tr>
                  <a:tr h="450513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Vcav</a:t>
                          </a:r>
                          <a:r>
                            <a:rPr lang="en-US" altLang="zh-CN" sz="1800" dirty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(</a:t>
                          </a:r>
                          <a:r>
                            <a:rPr lang="en-US" altLang="zh-CN" sz="1800" dirty="0" err="1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inpot</a:t>
                          </a:r>
                          <a:r>
                            <a:rPr lang="en-US" altLang="zh-CN" sz="1800" dirty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: 100 kW) [kV]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728.2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81036026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6">
                <a:extLst>
                  <a:ext uri="{FF2B5EF4-FFF2-40B4-BE49-F238E27FC236}">
                    <a16:creationId xmlns:a16="http://schemas.microsoft.com/office/drawing/2014/main" id="{38E6BD80-4751-498B-93D0-385C87CFE0B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88159483"/>
                  </p:ext>
                </p:extLst>
              </p:nvPr>
            </p:nvGraphicFramePr>
            <p:xfrm>
              <a:off x="4572000" y="3636093"/>
              <a:ext cx="4191000" cy="305972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792105">
                      <a:extLst>
                        <a:ext uri="{9D8B030D-6E8A-4147-A177-3AD203B41FA5}">
                          <a16:colId xmlns:a16="http://schemas.microsoft.com/office/drawing/2014/main" val="2093162434"/>
                        </a:ext>
                      </a:extLst>
                    </a:gridCol>
                    <a:gridCol w="1398895">
                      <a:extLst>
                        <a:ext uri="{9D8B030D-6E8A-4147-A177-3AD203B41FA5}">
                          <a16:colId xmlns:a16="http://schemas.microsoft.com/office/drawing/2014/main" val="1935844928"/>
                        </a:ext>
                      </a:extLst>
                    </a:gridCol>
                  </a:tblGrid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RF parameters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3682213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Working mode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TM020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6631942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Frequency [MHz]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499.7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57106608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R/Q</a:t>
                          </a:r>
                          <a:r>
                            <a:rPr lang="en-US" altLang="zh-CN" sz="18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[</a:t>
                          </a:r>
                          <a:r>
                            <a:rPr lang="el-GR" altLang="zh-CN" sz="18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Ω</a:t>
                          </a:r>
                          <a:r>
                            <a:rPr lang="en-US" altLang="zh-CN" sz="1800" baseline="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]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84.4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54760267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Unloaded quality factor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62828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74051058"/>
                      </a:ext>
                    </a:extLst>
                  </a:tr>
                  <a:tr h="39020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437" t="-478125" r="-51092" b="-2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1.92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40470308"/>
                      </a:ext>
                    </a:extLst>
                  </a:tr>
                  <a:tr h="39020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437" t="-578125" r="-51092" b="-162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2.64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746275003"/>
                      </a:ext>
                    </a:extLst>
                  </a:tr>
                  <a:tr h="450513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Vcav</a:t>
                          </a:r>
                          <a:r>
                            <a:rPr lang="en-US" altLang="zh-CN" sz="1800" dirty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 (</a:t>
                          </a:r>
                          <a:r>
                            <a:rPr lang="en-US" altLang="zh-CN" sz="1800" dirty="0" err="1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inpot</a:t>
                          </a:r>
                          <a:r>
                            <a:rPr lang="en-US" altLang="zh-CN" sz="1800" dirty="0">
                              <a:latin typeface="Times New Roman" panose="02020603050405020304" pitchFamily="18" charset="0"/>
                              <a:ea typeface="宋体" panose="02010600030101010101" pitchFamily="2" charset="-122"/>
                              <a:cs typeface="Times New Roman" panose="02020603050405020304" pitchFamily="18" charset="0"/>
                            </a:rPr>
                            <a:t>: 100 kW) [kV]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1800" dirty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728.2</a:t>
                          </a:r>
                          <a:endParaRPr lang="zh-CN" altLang="en-US" sz="1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81036026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9212594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0D4F7647-8458-F614-9E47-7C6930B413AA}"/>
              </a:ext>
            </a:extLst>
          </p:cNvPr>
          <p:cNvSpPr txBox="1"/>
          <p:nvPr/>
        </p:nvSpPr>
        <p:spPr>
          <a:xfrm>
            <a:off x="0" y="167656"/>
            <a:ext cx="9144000" cy="5355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STZhongsong" panose="02010600040101010101" pitchFamily="2" charset="-122"/>
                <a:cs typeface="Arial" panose="020B0604020202020204" pitchFamily="34" charset="0"/>
              </a:rPr>
              <a:t>Key challenges (5) – Beam instrumentation</a:t>
            </a:r>
          </a:p>
        </p:txBody>
      </p:sp>
      <p:sp>
        <p:nvSpPr>
          <p:cNvPr id="25" name="内容占位符 1"/>
          <p:cNvSpPr>
            <a:spLocks noGrp="1"/>
          </p:cNvSpPr>
          <p:nvPr>
            <p:ph idx="1"/>
          </p:nvPr>
        </p:nvSpPr>
        <p:spPr>
          <a:xfrm>
            <a:off x="76200" y="990600"/>
            <a:ext cx="5715000" cy="54102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2200" dirty="0">
                <a:solidFill>
                  <a:srgbClr val="10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Requirements for beam </a:t>
            </a:r>
            <a:r>
              <a:rPr lang="en-US" altLang="zh-CN" sz="2200" dirty="0" err="1">
                <a:solidFill>
                  <a:srgbClr val="10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instrum</a:t>
            </a:r>
            <a:r>
              <a:rPr lang="en-US" altLang="zh-CN" sz="2200" dirty="0">
                <a:solidFill>
                  <a:srgbClr val="10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CR precise bunch meas.: bunch-by-bunch 3D meas., trans. position res. &lt;5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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m, long. phase res.&lt;0.2 </a:t>
            </a:r>
            <a:r>
              <a:rPr lang="en-US" altLang="zh-CN" sz="18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ps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CR B-by-B fast feedback: coupled bunch inst.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IP: orbit feedback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Injector: bunch length and charge meas.</a:t>
            </a:r>
          </a:p>
          <a:p>
            <a:pPr>
              <a:lnSpc>
                <a:spcPct val="110000"/>
              </a:lnSpc>
            </a:pPr>
            <a:r>
              <a:rPr lang="en-US" altLang="zh-CN" sz="2200" dirty="0">
                <a:solidFill>
                  <a:srgbClr val="10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R&amp;D efforts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Bunch 3D meas.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: probe, signal treat, electronics, S/N, integration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B-by-B fast feedback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: raising bandwidth, avoiding interference to single bunch</a:t>
            </a: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Injector bunch length and charge meas.: cavity-based</a:t>
            </a:r>
            <a:endParaRPr lang="en-US" altLang="zh-CN" sz="1800" dirty="0">
              <a:latin typeface="微软雅黑" panose="020B0503020204020204" pitchFamily="34" charset="-122"/>
              <a:ea typeface="微软雅黑" panose="020B0503020204020204" pitchFamily="34" charset="-122"/>
              <a:sym typeface="Symbol" panose="05050102010706020507" pitchFamily="18" charset="2"/>
            </a:endParaRPr>
          </a:p>
          <a:p>
            <a:pPr lvl="1">
              <a:lnSpc>
                <a:spcPct val="110000"/>
              </a:lnSpc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Prototypes: </a:t>
            </a:r>
            <a:r>
              <a:rPr lang="en-US" altLang="zh-CN" sz="1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beam tests in different machines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5962650" y="2861110"/>
            <a:ext cx="3028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E84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pitchFamily="2" charset="-122"/>
              </a:rPr>
              <a:t>Integrated board </a:t>
            </a:r>
            <a:br>
              <a:rPr lang="en-US" altLang="zh-CN" sz="2000" dirty="0">
                <a:solidFill>
                  <a:srgbClr val="E84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pitchFamily="2" charset="-122"/>
              </a:rPr>
            </a:br>
            <a:r>
              <a:rPr lang="en-US" altLang="zh-CN" sz="2000" dirty="0">
                <a:solidFill>
                  <a:srgbClr val="E84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pitchFamily="2" charset="-122"/>
              </a:rPr>
              <a:t>for B-by-B 3D meas.</a:t>
            </a:r>
            <a:endParaRPr lang="zh-CN" altLang="en-US" sz="2000" dirty="0">
              <a:solidFill>
                <a:srgbClr val="E841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等线" panose="02010600030101010101" pitchFamily="2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977922" y="5580700"/>
            <a:ext cx="293747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E84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pitchFamily="2" charset="-122"/>
              </a:rPr>
              <a:t>Cavity-based:</a:t>
            </a:r>
          </a:p>
          <a:p>
            <a:r>
              <a:rPr lang="en-US" altLang="zh-CN" sz="2000" dirty="0">
                <a:solidFill>
                  <a:srgbClr val="E841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等线" panose="02010600030101010101" pitchFamily="2" charset="-122"/>
              </a:rPr>
              <a:t>bunch length, charge and profile meas.</a:t>
            </a:r>
            <a:endParaRPr lang="zh-CN" altLang="en-US" sz="2000" dirty="0">
              <a:solidFill>
                <a:srgbClr val="E841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等线" panose="02010600030101010101" pitchFamily="2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F26D71ED-C9A4-4B0D-A9E5-AA52F05C26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9800" y="3634669"/>
            <a:ext cx="2641600" cy="1981200"/>
          </a:xfrm>
          <a:prstGeom prst="rect">
            <a:avLst/>
          </a:prstGeom>
        </p:spPr>
      </p:pic>
      <p:pic>
        <p:nvPicPr>
          <p:cNvPr id="12" name="Picture 1">
            <a:extLst>
              <a:ext uri="{FF2B5EF4-FFF2-40B4-BE49-F238E27FC236}">
                <a16:creationId xmlns:a16="http://schemas.microsoft.com/office/drawing/2014/main" id="{8076FB44-2C78-4D96-A265-BD149D6FC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177" y="1041967"/>
            <a:ext cx="3023223" cy="1625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704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>
            <a:extLst>
              <a:ext uri="{FF2B5EF4-FFF2-40B4-BE49-F238E27FC236}">
                <a16:creationId xmlns:a16="http://schemas.microsoft.com/office/drawing/2014/main" id="{F8852BEB-BDBF-060E-2CD3-322BF2BD0F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970" y="1066800"/>
            <a:ext cx="8471916" cy="5486400"/>
          </a:xfrm>
        </p:spPr>
        <p:txBody>
          <a:bodyPr/>
          <a:lstStyle/>
          <a:p>
            <a:r>
              <a:rPr lang="en-US" altLang="zh-CN" dirty="0">
                <a:solidFill>
                  <a:srgbClr val="0F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Test platform for supporting several injector R&amp;Ds</a:t>
            </a:r>
          </a:p>
          <a:p>
            <a:pPr lvl="1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Electron source: mainly photocathode (also thermal e-gun)</a:t>
            </a:r>
          </a:p>
          <a:p>
            <a:pPr lvl="1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High-power solid-state modulator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1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Positron target</a:t>
            </a:r>
          </a:p>
          <a:p>
            <a:pPr lvl="1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Magnetic horn</a:t>
            </a:r>
          </a:p>
          <a:p>
            <a:pPr lvl="1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Large-aperture S-band acceleration tube</a:t>
            </a:r>
          </a:p>
          <a:p>
            <a:pPr lvl="1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Beam diagnostic devices</a:t>
            </a:r>
          </a:p>
          <a:p>
            <a:r>
              <a:rPr lang="en-US" altLang="zh-CN" dirty="0">
                <a:solidFill>
                  <a:srgbClr val="0F34A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Basic requirements</a:t>
            </a:r>
          </a:p>
          <a:p>
            <a:pPr lvl="1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Photocathode electron source</a:t>
            </a:r>
          </a:p>
          <a:p>
            <a:pPr lvl="1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100-MeV e- linac</a:t>
            </a:r>
          </a:p>
          <a:p>
            <a:pPr lvl="1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Positron target and magnetic horn</a:t>
            </a:r>
          </a:p>
          <a:p>
            <a:pPr lvl="1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100-MeV e+ linac</a:t>
            </a:r>
          </a:p>
          <a:p>
            <a:pPr lvl="1"/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Beam properties measurements, beam dumps</a:t>
            </a:r>
          </a:p>
        </p:txBody>
      </p:sp>
      <p:sp>
        <p:nvSpPr>
          <p:cNvPr id="3" name="标题 2">
            <a:extLst>
              <a:ext uri="{FF2B5EF4-FFF2-40B4-BE49-F238E27FC236}">
                <a16:creationId xmlns:a16="http://schemas.microsoft.com/office/drawing/2014/main" id="{501F39AE-383B-0FA3-EEB4-E0D9858905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3600" dirty="0">
                <a:latin typeface="Arial" panose="020B0604020202020204" pitchFamily="34" charset="0"/>
                <a:cs typeface="Arial" panose="020B0604020202020204" pitchFamily="34" charset="0"/>
              </a:rPr>
              <a:t>Electron-positron beams test platform</a:t>
            </a:r>
            <a:endParaRPr lang="zh-CN" altLang="en-US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40799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516A60CF-353B-8E4E-6B3D-ECF8D86A18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7524"/>
            <a:ext cx="9144000" cy="378407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105C3755-8E4B-1498-C8E4-E907688E7556}"/>
              </a:ext>
            </a:extLst>
          </p:cNvPr>
          <p:cNvSpPr txBox="1"/>
          <p:nvPr/>
        </p:nvSpPr>
        <p:spPr>
          <a:xfrm>
            <a:off x="381000" y="9144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</a:rPr>
              <a:t>e- linac</a:t>
            </a:r>
            <a:r>
              <a:rPr lang="en-US" altLang="zh-CN" sz="2400" dirty="0"/>
              <a:t>: 2* 6-m sections; </a:t>
            </a:r>
            <a:r>
              <a:rPr lang="en-US" altLang="zh-CN" sz="2400" dirty="0">
                <a:solidFill>
                  <a:srgbClr val="FF0000"/>
                </a:solidFill>
              </a:rPr>
              <a:t>e+ linac</a:t>
            </a:r>
            <a:r>
              <a:rPr lang="en-US" altLang="zh-CN" sz="2400" dirty="0"/>
              <a:t>: 3 large-aper. </a:t>
            </a:r>
            <a:r>
              <a:rPr lang="en-US" altLang="zh-CN" sz="2400" dirty="0" err="1"/>
              <a:t>accel</a:t>
            </a:r>
            <a:r>
              <a:rPr lang="en-US" altLang="zh-CN" sz="2400" dirty="0"/>
              <a:t>. tubes</a:t>
            </a:r>
            <a:endParaRPr lang="zh-CN" altLang="en-US" sz="2400" dirty="0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81000" y="5233795"/>
            <a:ext cx="8229600" cy="862205"/>
          </a:xfrm>
        </p:spPr>
        <p:txBody>
          <a:bodyPr/>
          <a:lstStyle/>
          <a:p>
            <a:pPr marL="0" indent="0" algn="ctr">
              <a:buNone/>
            </a:pPr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Located in the accelerator test hall of HALF (Hefei Advanced Light Facility under construction)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4436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86400"/>
          </a:xfrm>
        </p:spPr>
        <p:txBody>
          <a:bodyPr/>
          <a:lstStyle/>
          <a:p>
            <a:pPr>
              <a:lnSpc>
                <a:spcPct val="103000"/>
              </a:lnSpc>
              <a:spcBef>
                <a:spcPts val="500"/>
              </a:spcBef>
            </a:pPr>
            <a:r>
              <a:rPr lang="en-US" altLang="zh-CN" sz="2400" dirty="0"/>
              <a:t>Preliminary study phase (from 2018 to mid 2023)</a:t>
            </a:r>
          </a:p>
          <a:p>
            <a:pPr lvl="1">
              <a:lnSpc>
                <a:spcPct val="103000"/>
              </a:lnSpc>
              <a:spcBef>
                <a:spcPts val="500"/>
              </a:spcBef>
            </a:pPr>
            <a:r>
              <a:rPr lang="en-US" altLang="zh-CN" sz="2000" dirty="0"/>
              <a:t>Very limited manpower (a dozen, mostly: small-portion part-time, students, retired consultants): preliminary conceptual design on the STCF accelerator</a:t>
            </a:r>
          </a:p>
          <a:p>
            <a:pPr lvl="1">
              <a:lnSpc>
                <a:spcPct val="103000"/>
              </a:lnSpc>
              <a:spcBef>
                <a:spcPts val="500"/>
              </a:spcBef>
            </a:pPr>
            <a:r>
              <a:rPr lang="en-US" altLang="zh-CN" sz="2000" dirty="0"/>
              <a:t>Lacking experience in colliders</a:t>
            </a:r>
          </a:p>
          <a:p>
            <a:pPr lvl="1">
              <a:lnSpc>
                <a:spcPct val="103000"/>
              </a:lnSpc>
              <a:spcBef>
                <a:spcPts val="500"/>
              </a:spcBef>
            </a:pPr>
            <a:r>
              <a:rPr lang="en-US" altLang="zh-CN" sz="2000" dirty="0"/>
              <a:t>Supporting the STCF study project</a:t>
            </a:r>
          </a:p>
          <a:p>
            <a:pPr>
              <a:lnSpc>
                <a:spcPct val="103000"/>
              </a:lnSpc>
              <a:spcBef>
                <a:spcPts val="500"/>
              </a:spcBef>
            </a:pPr>
            <a:r>
              <a:rPr lang="en-US" altLang="zh-CN" sz="2500" dirty="0"/>
              <a:t>Key R&amp;D phase (since August 2023)</a:t>
            </a:r>
          </a:p>
          <a:p>
            <a:pPr lvl="1">
              <a:lnSpc>
                <a:spcPct val="103000"/>
              </a:lnSpc>
              <a:spcBef>
                <a:spcPts val="500"/>
              </a:spcBef>
            </a:pPr>
            <a:r>
              <a:rPr lang="en-US" altLang="zh-CN" sz="2000" dirty="0"/>
              <a:t>National Synchrotron Radiation Laboratory (</a:t>
            </a:r>
            <a:r>
              <a:rPr lang="en-US" altLang="zh-CN" sz="2000" dirty="0">
                <a:solidFill>
                  <a:srgbClr val="FF0000"/>
                </a:solidFill>
              </a:rPr>
              <a:t>NSRL</a:t>
            </a:r>
            <a:r>
              <a:rPr lang="en-US" altLang="zh-CN" sz="2000" dirty="0"/>
              <a:t>) fully engaged in, as the </a:t>
            </a:r>
            <a:r>
              <a:rPr lang="en-US" altLang="zh-CN" sz="2000" dirty="0">
                <a:solidFill>
                  <a:srgbClr val="FF0000"/>
                </a:solidFill>
              </a:rPr>
              <a:t>co-supporter</a:t>
            </a:r>
            <a:r>
              <a:rPr lang="en-US" altLang="zh-CN" sz="2000" dirty="0"/>
              <a:t> of the STCF project</a:t>
            </a:r>
          </a:p>
          <a:p>
            <a:pPr lvl="1">
              <a:lnSpc>
                <a:spcPct val="103000"/>
              </a:lnSpc>
              <a:spcBef>
                <a:spcPts val="500"/>
              </a:spcBef>
            </a:pPr>
            <a:r>
              <a:rPr lang="en-US" altLang="zh-CN" sz="2000" dirty="0"/>
              <a:t>NSRL is focusing on the constr. of HALF (a 4G synchrotron light source, 2023.5 to 2028.9), still limited manpower</a:t>
            </a:r>
          </a:p>
          <a:p>
            <a:pPr lvl="1">
              <a:lnSpc>
                <a:spcPct val="103000"/>
              </a:lnSpc>
              <a:spcBef>
                <a:spcPts val="500"/>
              </a:spcBef>
            </a:pPr>
            <a:r>
              <a:rPr lang="en-US" altLang="zh-CN" sz="2000" dirty="0"/>
              <a:t>Domestic collaborations: 8 institutions, contributing to half of current manpower</a:t>
            </a:r>
          </a:p>
          <a:p>
            <a:pPr lvl="1">
              <a:lnSpc>
                <a:spcPct val="103000"/>
              </a:lnSpc>
              <a:spcBef>
                <a:spcPts val="500"/>
              </a:spcBef>
            </a:pPr>
            <a:r>
              <a:rPr lang="en-US" altLang="zh-CN" sz="2100" dirty="0"/>
              <a:t>About </a:t>
            </a:r>
            <a:r>
              <a:rPr lang="en-US" altLang="zh-CN" sz="2100" dirty="0">
                <a:solidFill>
                  <a:srgbClr val="FF0000"/>
                </a:solidFill>
              </a:rPr>
              <a:t>90 persons</a:t>
            </a:r>
            <a:r>
              <a:rPr lang="en-US" altLang="zh-CN" sz="2100" dirty="0"/>
              <a:t>, half are students, majority without experience in colliders</a:t>
            </a:r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>
                <a:latin typeface="+mn-lt"/>
              </a:rPr>
              <a:t>From prelim. study phase to R&amp;D phase</a:t>
            </a:r>
            <a:endParaRPr lang="zh-CN" alt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9963254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3657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2400" dirty="0"/>
              <a:t>STCF accelerator goal is very challenging </a:t>
            </a:r>
          </a:p>
          <a:p>
            <a:pPr>
              <a:lnSpc>
                <a:spcPct val="110000"/>
              </a:lnSpc>
            </a:pPr>
            <a:r>
              <a:rPr lang="en-US" altLang="zh-CN" sz="2400" dirty="0"/>
              <a:t>Provincial and national financial resources to support the design and key technological R&amp;Ds, aiming for construction in late 2020</a:t>
            </a:r>
          </a:p>
          <a:p>
            <a:pPr>
              <a:lnSpc>
                <a:spcPct val="110000"/>
              </a:lnSpc>
            </a:pPr>
            <a:r>
              <a:rPr lang="en-US" altLang="zh-CN" sz="2400" dirty="0"/>
              <a:t>STCF is a national project, attracts domestic institutions in the study</a:t>
            </a:r>
          </a:p>
          <a:p>
            <a:pPr>
              <a:lnSpc>
                <a:spcPct val="110000"/>
              </a:lnSpc>
            </a:pPr>
            <a:r>
              <a:rPr lang="en-US" altLang="zh-CN" sz="2400" dirty="0"/>
              <a:t>It is very important to collaborate with international labs, in particular, KEK and BINP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4400" cap="all" dirty="0">
                <a:latin typeface="+mn-lt"/>
              </a:rPr>
              <a:t>Summary</a:t>
            </a:r>
            <a:endParaRPr lang="zh-CN" altLang="en-US" sz="4400" cap="all" dirty="0">
              <a:latin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54608" y="5562600"/>
            <a:ext cx="7034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FF0000"/>
                </a:solidFill>
              </a:rPr>
              <a:t>Thanks for attention!</a:t>
            </a:r>
            <a:endParaRPr lang="zh-CN" alt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946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>
            <a:extLst>
              <a:ext uri="{FF2B5EF4-FFF2-40B4-BE49-F238E27FC236}">
                <a16:creationId xmlns:a16="http://schemas.microsoft.com/office/drawing/2014/main" id="{4CC7FB28-870B-52B0-20CC-33888CA540B3}"/>
              </a:ext>
            </a:extLst>
          </p:cNvPr>
          <p:cNvSpPr txBox="1">
            <a:spLocks/>
          </p:cNvSpPr>
          <p:nvPr/>
        </p:nvSpPr>
        <p:spPr bwMode="auto">
          <a:xfrm>
            <a:off x="381000" y="1484586"/>
            <a:ext cx="8305799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等线" panose="02010600030101010101" pitchFamily="2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03250" indent="-514350">
              <a:lnSpc>
                <a:spcPct val="120000"/>
              </a:lnSpc>
            </a:pPr>
            <a:r>
              <a:rPr lang="en-US" altLang="zh-CN" sz="2800" b="1" dirty="0">
                <a:solidFill>
                  <a:srgbClr val="1034A6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Design goals of STCF</a:t>
            </a:r>
          </a:p>
          <a:p>
            <a:pPr marL="603250" indent="-514350">
              <a:lnSpc>
                <a:spcPct val="120000"/>
              </a:lnSpc>
            </a:pPr>
            <a:r>
              <a:rPr lang="en-US" altLang="zh-CN" sz="2800" b="1" dirty="0">
                <a:solidFill>
                  <a:srgbClr val="1034A6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Current accelerator design scheme and key parameters</a:t>
            </a:r>
          </a:p>
          <a:p>
            <a:pPr marL="603250" indent="-514350">
              <a:lnSpc>
                <a:spcPct val="120000"/>
              </a:lnSpc>
            </a:pPr>
            <a:r>
              <a:rPr lang="en-US" altLang="zh-CN" sz="2800" b="1" dirty="0">
                <a:solidFill>
                  <a:srgbClr val="1034A6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Key challenges in accelerator physics and technologies</a:t>
            </a:r>
          </a:p>
          <a:p>
            <a:pPr marL="603250" indent="-514350">
              <a:lnSpc>
                <a:spcPct val="120000"/>
              </a:lnSpc>
            </a:pPr>
            <a:r>
              <a:rPr lang="en-US" altLang="zh-CN" sz="2800" b="1" dirty="0">
                <a:solidFill>
                  <a:srgbClr val="1034A6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Organization of the STCF accelerator study</a:t>
            </a:r>
          </a:p>
          <a:p>
            <a:pPr marL="603250" indent="-514350">
              <a:lnSpc>
                <a:spcPct val="120000"/>
              </a:lnSpc>
            </a:pPr>
            <a:r>
              <a:rPr lang="en-US" altLang="zh-CN" sz="2800" b="1" dirty="0">
                <a:solidFill>
                  <a:srgbClr val="1034A6"/>
                </a:solidFill>
                <a:latin typeface="STZhongsong" panose="02010600040101010101" pitchFamily="2" charset="-122"/>
                <a:ea typeface="STZhongsong" panose="02010600040101010101" pitchFamily="2" charset="-122"/>
              </a:rPr>
              <a:t>Summary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BE330129-5BB7-4AB4-DA9A-E6F02031F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524000" y="-1"/>
            <a:ext cx="12192000" cy="792000"/>
          </a:xfrm>
        </p:spPr>
        <p:txBody>
          <a:bodyPr>
            <a:normAutofit/>
          </a:bodyPr>
          <a:lstStyle/>
          <a:p>
            <a:r>
              <a:rPr lang="en-US" altLang="zh-CN" dirty="0">
                <a:latin typeface="Arial" panose="020B0604020202020204" pitchFamily="34" charset="0"/>
                <a:ea typeface="STZhongsong" panose="02010600040101010101" pitchFamily="2" charset="-122"/>
                <a:cs typeface="Arial" panose="020B0604020202020204" pitchFamily="34" charset="0"/>
              </a:rPr>
              <a:t>Topics</a:t>
            </a:r>
            <a:endParaRPr lang="zh-CN" altLang="en-US" dirty="0">
              <a:latin typeface="Arial" panose="020B0604020202020204" pitchFamily="34" charset="0"/>
              <a:ea typeface="STZhongsong" panose="0201060004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6536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950D843-111F-AE4C-A139-CDE02087B1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135" y="2472634"/>
            <a:ext cx="8256900" cy="408056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1815F1D-D388-7305-ECFD-6DB34DF6317E}"/>
              </a:ext>
            </a:extLst>
          </p:cNvPr>
          <p:cNvSpPr txBox="1"/>
          <p:nvPr/>
        </p:nvSpPr>
        <p:spPr>
          <a:xfrm>
            <a:off x="1219200" y="1066800"/>
            <a:ext cx="174618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rgbClr val="FF0000"/>
                </a:solidFill>
              </a:rPr>
              <a:t>1st Generation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endParaRPr lang="en-US" altLang="zh-CN" sz="2000" dirty="0">
              <a:solidFill>
                <a:srgbClr val="FF0000"/>
              </a:solidFill>
            </a:endParaRPr>
          </a:p>
          <a:p>
            <a:pPr algn="ctr"/>
            <a:r>
              <a:rPr lang="en-US" altLang="zh-CN" sz="2000" dirty="0">
                <a:solidFill>
                  <a:srgbClr val="0F34A6"/>
                </a:solidFill>
              </a:rPr>
              <a:t>Single ring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B26E3C-864D-0CC1-E2A2-DE3520A7A551}"/>
              </a:ext>
            </a:extLst>
          </p:cNvPr>
          <p:cNvSpPr txBox="1"/>
          <p:nvPr/>
        </p:nvSpPr>
        <p:spPr>
          <a:xfrm>
            <a:off x="3228975" y="1042794"/>
            <a:ext cx="202882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rgbClr val="FF0000"/>
                </a:solidFill>
              </a:rPr>
              <a:t>2nd Generation</a:t>
            </a:r>
            <a:r>
              <a:rPr lang="zh-CN" altLang="en-US" sz="2000" dirty="0">
                <a:solidFill>
                  <a:srgbClr val="FF0000"/>
                </a:solidFill>
              </a:rPr>
              <a:t> </a:t>
            </a:r>
            <a:endParaRPr lang="en-US" altLang="zh-CN" sz="2000" dirty="0">
              <a:solidFill>
                <a:srgbClr val="FF0000"/>
              </a:solidFill>
            </a:endParaRPr>
          </a:p>
          <a:p>
            <a:pPr algn="ctr"/>
            <a:r>
              <a:rPr lang="en-US" altLang="zh-CN" sz="2000" dirty="0">
                <a:solidFill>
                  <a:srgbClr val="0F34A6"/>
                </a:solidFill>
              </a:rPr>
              <a:t>Double-ring</a:t>
            </a:r>
          </a:p>
          <a:p>
            <a:pPr algn="ctr"/>
            <a:r>
              <a:rPr lang="en-US" altLang="zh-CN" sz="2000" dirty="0">
                <a:solidFill>
                  <a:srgbClr val="0F34A6"/>
                </a:solidFill>
                <a:ea typeface="+mj-ea"/>
              </a:rPr>
              <a:t>More bunches</a:t>
            </a:r>
          </a:p>
          <a:p>
            <a:pPr algn="ctr"/>
            <a:r>
              <a:rPr lang="en-US" altLang="zh-CN" sz="2000" dirty="0">
                <a:solidFill>
                  <a:srgbClr val="0F34A6"/>
                </a:solidFill>
                <a:ea typeface="+mj-ea"/>
              </a:rPr>
              <a:t>Low </a:t>
            </a:r>
            <a:r>
              <a:rPr lang="en-US" altLang="zh-CN" sz="2000" dirty="0" err="1">
                <a:solidFill>
                  <a:srgbClr val="0F34A6"/>
                </a:solidFill>
                <a:latin typeface="Symbol" panose="05050102010706020507" pitchFamily="18" charset="2"/>
                <a:ea typeface="+mj-ea"/>
              </a:rPr>
              <a:t>b</a:t>
            </a:r>
            <a:r>
              <a:rPr lang="en-US" altLang="zh-CN" sz="2000" baseline="-25000" dirty="0" err="1">
                <a:solidFill>
                  <a:srgbClr val="0F34A6"/>
                </a:solidFill>
                <a:ea typeface="+mj-ea"/>
              </a:rPr>
              <a:t>y</a:t>
            </a:r>
            <a:r>
              <a:rPr lang="en-US" altLang="zh-CN" sz="2000" dirty="0" err="1">
                <a:solidFill>
                  <a:srgbClr val="0F34A6"/>
                </a:solidFill>
                <a:ea typeface="+mj-ea"/>
              </a:rPr>
              <a:t>@IP</a:t>
            </a:r>
            <a:endParaRPr lang="zh-CN" altLang="en-US" sz="2000" dirty="0">
              <a:solidFill>
                <a:srgbClr val="0F34A6"/>
              </a:solidFill>
              <a:ea typeface="+mj-ea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542B48-AF73-1814-8265-691DB0C136C8}"/>
              </a:ext>
            </a:extLst>
          </p:cNvPr>
          <p:cNvSpPr txBox="1"/>
          <p:nvPr/>
        </p:nvSpPr>
        <p:spPr>
          <a:xfrm>
            <a:off x="5715000" y="966640"/>
            <a:ext cx="29718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>
                <a:solidFill>
                  <a:srgbClr val="FF0000"/>
                </a:solidFill>
              </a:rPr>
              <a:t>3rd Generation</a:t>
            </a:r>
          </a:p>
          <a:p>
            <a:pPr algn="ctr"/>
            <a:r>
              <a:rPr lang="en-US" altLang="zh-CN" sz="2000" dirty="0">
                <a:solidFill>
                  <a:srgbClr val="0F34A6"/>
                </a:solidFill>
              </a:rPr>
              <a:t>Double-ring</a:t>
            </a:r>
          </a:p>
          <a:p>
            <a:pPr algn="ctr"/>
            <a:r>
              <a:rPr lang="en-US" altLang="zh-CN" sz="2000" dirty="0">
                <a:solidFill>
                  <a:srgbClr val="0F34A6"/>
                </a:solidFill>
              </a:rPr>
              <a:t>Large </a:t>
            </a:r>
            <a:r>
              <a:rPr lang="en-US" altLang="zh-CN" sz="2000" dirty="0" err="1">
                <a:solidFill>
                  <a:srgbClr val="0F34A6"/>
                </a:solidFill>
              </a:rPr>
              <a:t>Ib</a:t>
            </a:r>
            <a:r>
              <a:rPr lang="en-US" altLang="zh-CN" sz="2000" dirty="0">
                <a:solidFill>
                  <a:srgbClr val="0F34A6"/>
                </a:solidFill>
              </a:rPr>
              <a:t> and crossing angle</a:t>
            </a:r>
          </a:p>
          <a:p>
            <a:pPr algn="ctr"/>
            <a:r>
              <a:rPr lang="en-US" altLang="zh-CN" sz="2000" dirty="0">
                <a:solidFill>
                  <a:srgbClr val="0F34A6"/>
                </a:solidFill>
              </a:rPr>
              <a:t>Extremely low </a:t>
            </a:r>
            <a:r>
              <a:rPr lang="en-US" altLang="zh-CN" sz="2000" dirty="0" err="1">
                <a:solidFill>
                  <a:srgbClr val="0F34A6"/>
                </a:solidFill>
                <a:latin typeface="Symbol" pitchFamily="2" charset="2"/>
                <a:ea typeface="+mj-ea"/>
              </a:rPr>
              <a:t>b</a:t>
            </a:r>
            <a:r>
              <a:rPr lang="en-US" altLang="zh-CN" sz="2000" baseline="-25000" dirty="0" err="1">
                <a:solidFill>
                  <a:srgbClr val="0F34A6"/>
                </a:solidFill>
                <a:latin typeface="+mj-ea"/>
                <a:ea typeface="+mj-ea"/>
              </a:rPr>
              <a:t>y</a:t>
            </a:r>
            <a:r>
              <a:rPr lang="en-US" altLang="zh-CN" sz="2000" dirty="0" err="1">
                <a:solidFill>
                  <a:srgbClr val="0F34A6"/>
                </a:solidFill>
              </a:rPr>
              <a:t>@IP</a:t>
            </a:r>
            <a:r>
              <a:rPr lang="zh-CN" altLang="en-US" sz="2000" dirty="0">
                <a:solidFill>
                  <a:srgbClr val="0F34A6"/>
                </a:solidFill>
                <a:latin typeface="+mj-ea"/>
                <a:ea typeface="+mj-ea"/>
              </a:rPr>
              <a:t>  </a:t>
            </a:r>
          </a:p>
        </p:txBody>
      </p:sp>
      <p:sp>
        <p:nvSpPr>
          <p:cNvPr id="8" name="TextBox 3">
            <a:extLst>
              <a:ext uri="{FF2B5EF4-FFF2-40B4-BE49-F238E27FC236}">
                <a16:creationId xmlns:a16="http://schemas.microsoft.com/office/drawing/2014/main" id="{78FC1A7D-E02D-6CB6-3D9B-D88E72F8790F}"/>
              </a:ext>
            </a:extLst>
          </p:cNvPr>
          <p:cNvSpPr txBox="1"/>
          <p:nvPr/>
        </p:nvSpPr>
        <p:spPr>
          <a:xfrm>
            <a:off x="0" y="76200"/>
            <a:ext cx="914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000" b="1" spc="113" dirty="0">
                <a:solidFill>
                  <a:schemeClr val="bg1"/>
                </a:solidFill>
              </a:rPr>
              <a:t>High-</a:t>
            </a:r>
            <a:r>
              <a:rPr lang="en-US" altLang="zh-CN" sz="4000" b="1" spc="113" dirty="0" err="1">
                <a:solidFill>
                  <a:schemeClr val="bg1"/>
                </a:solidFill>
              </a:rPr>
              <a:t>lumi</a:t>
            </a:r>
            <a:r>
              <a:rPr lang="en-US" altLang="zh-CN" sz="4000" b="1" spc="113" dirty="0">
                <a:solidFill>
                  <a:schemeClr val="bg1"/>
                </a:solidFill>
              </a:rPr>
              <a:t> e+/e- circular colliders</a:t>
            </a:r>
            <a:endParaRPr lang="en-CN" sz="4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136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365144"/>
            <a:ext cx="4548790" cy="30544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04800" y="990600"/>
            <a:ext cx="4648200" cy="53340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2400" dirty="0">
                <a:solidFill>
                  <a:srgbClr val="0F52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Core design goal: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CoM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energy: 2-7 GeV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Luminosity: &gt;5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10</a:t>
            </a:r>
            <a:r>
              <a:rPr lang="en-US" altLang="zh-CN" sz="2000" baseline="300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34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 cm</a:t>
            </a:r>
            <a:r>
              <a:rPr lang="en-US" altLang="zh-CN" sz="2000" baseline="300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-2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s</a:t>
            </a:r>
            <a:r>
              <a:rPr lang="en-US" altLang="zh-CN" sz="2000" baseline="300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-1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  <a:sym typeface="Symbol" panose="05050102010706020507" pitchFamily="18" charset="2"/>
              </a:rPr>
              <a:t> @4GeV</a:t>
            </a:r>
            <a:endParaRPr lang="en-US" altLang="zh-CN" sz="2000" baseline="30000" dirty="0">
              <a:latin typeface="微软雅黑" panose="020B0503020204020204" pitchFamily="34" charset="-122"/>
              <a:ea typeface="微软雅黑" panose="020B0503020204020204" pitchFamily="34" charset="-122"/>
              <a:sym typeface="Symbol" panose="05050102010706020507" pitchFamily="18" charset="2"/>
            </a:endParaRP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Upgrading potential: polarized beam, higher luminosity</a:t>
            </a:r>
          </a:p>
          <a:p>
            <a:pPr>
              <a:lnSpc>
                <a:spcPct val="110000"/>
              </a:lnSpc>
            </a:pPr>
            <a:r>
              <a:rPr lang="en-US" altLang="zh-CN" sz="2400" dirty="0">
                <a:solidFill>
                  <a:srgbClr val="0F52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Accelerator structure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/>
              <a:t>Double-ring collider:  </a:t>
            </a:r>
            <a:br>
              <a:rPr lang="en-US" altLang="zh-CN" sz="2000" dirty="0"/>
            </a:br>
            <a:r>
              <a:rPr lang="en-US" altLang="zh-CN" sz="2000" dirty="0"/>
              <a:t>low emittance, high current, large </a:t>
            </a:r>
            <a:r>
              <a:rPr lang="en-US" altLang="zh-CN" sz="2000" dirty="0" err="1"/>
              <a:t>Piwinski</a:t>
            </a:r>
            <a:r>
              <a:rPr lang="en-US" altLang="zh-CN" sz="2000" dirty="0"/>
              <a:t> angle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/>
              <a:t>Injector: full-energy linac, e+ damping ring or accumulator, beam transport lines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STCF Design Goals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2218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0D4F7647-8458-F614-9E47-7C6930B413AA}"/>
              </a:ext>
            </a:extLst>
          </p:cNvPr>
          <p:cNvSpPr txBox="1"/>
          <p:nvPr/>
        </p:nvSpPr>
        <p:spPr>
          <a:xfrm>
            <a:off x="152400" y="159254"/>
            <a:ext cx="9144000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750"/>
              </a:spcBef>
            </a:pPr>
            <a:r>
              <a:rPr lang="en-US" sz="3600" dirty="0">
                <a:solidFill>
                  <a:schemeClr val="bg1"/>
                </a:solidFill>
                <a:ea typeface="STZhongsong" panose="02010600040101010101" pitchFamily="2" charset="-122"/>
              </a:rPr>
              <a:t>Current deign scheme and main parameters</a:t>
            </a:r>
            <a:endParaRPr lang="en-US" altLang="zh-CN" sz="3600" b="1" dirty="0">
              <a:solidFill>
                <a:schemeClr val="bg1"/>
              </a:solidFill>
              <a:ea typeface="STZhongsong" panose="02010600040101010101" pitchFamily="2" charset="-122"/>
            </a:endParaRPr>
          </a:p>
        </p:txBody>
      </p:sp>
      <p:sp>
        <p:nvSpPr>
          <p:cNvPr id="26" name="内容占位符 1"/>
          <p:cNvSpPr>
            <a:spLocks noGrp="1"/>
          </p:cNvSpPr>
          <p:nvPr>
            <p:ph idx="1"/>
          </p:nvPr>
        </p:nvSpPr>
        <p:spPr>
          <a:xfrm>
            <a:off x="228599" y="914400"/>
            <a:ext cx="4564795" cy="44958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2400" dirty="0">
                <a:solidFill>
                  <a:srgbClr val="0F52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Injector: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Variable energy: 1-3.5 GeV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High beam quality (emittance, energy spread)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Two different CR injection: off-axis and swap-out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Damping ring or accumulator ring for positrons @1 GeV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Total length: ~400 m (+100 m beam transp.)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31A1F59-92D6-48C5-8C25-FBF154C3E7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9257" y="855693"/>
            <a:ext cx="4267200" cy="4249707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id="{F27F3E3B-9E5A-4F6C-B772-C33EB52168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53" y="5105400"/>
            <a:ext cx="6019800" cy="1543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8512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内容占位符 1"/>
          <p:cNvSpPr>
            <a:spLocks noGrp="1"/>
          </p:cNvSpPr>
          <p:nvPr>
            <p:ph idx="1"/>
          </p:nvPr>
        </p:nvSpPr>
        <p:spPr>
          <a:xfrm>
            <a:off x="154781" y="148615"/>
            <a:ext cx="4028050" cy="2057400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110000"/>
              </a:lnSpc>
            </a:pPr>
            <a:r>
              <a:rPr lang="en-US" altLang="zh-CN" sz="2400" dirty="0">
                <a:solidFill>
                  <a:srgbClr val="0F52B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Collider rings: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Injection energy: 1-3.5 GeV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Optimal energy: 2 GeV</a:t>
            </a:r>
          </a:p>
          <a:p>
            <a:pPr lvl="1">
              <a:lnSpc>
                <a:spcPct val="110000"/>
              </a:lnSpc>
            </a:pPr>
            <a:r>
              <a:rPr lang="en-US" altLang="zh-CN" sz="2000" dirty="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Two injection schemes: off-axis, 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swap-out</a:t>
            </a:r>
            <a:r>
              <a:rPr lang="en-US" altLang="zh-CN" sz="2000" dirty="0">
                <a:solidFill>
                  <a:srgbClr val="FF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Wingdings 2" panose="05020102010507070707" pitchFamily="18" charset="2"/>
              </a:rPr>
              <a:t></a:t>
            </a:r>
            <a:endParaRPr lang="en-US" altLang="zh-CN" sz="2000" dirty="0">
              <a:solidFill>
                <a:srgbClr val="FF0000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1CB1454A-E544-4A30-9EC8-A8D27FDF75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2133600"/>
            <a:ext cx="3428999" cy="228599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72C1963-83D0-44DE-B5E3-8488762147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4495800"/>
            <a:ext cx="3387003" cy="20574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id="{51663C20-6FFD-4CF8-8EB9-571D7470FBF7}"/>
              </a:ext>
            </a:extLst>
          </p:cNvPr>
          <p:cNvSpPr txBox="1"/>
          <p:nvPr/>
        </p:nvSpPr>
        <p:spPr>
          <a:xfrm>
            <a:off x="1447800" y="3081337"/>
            <a:ext cx="1524000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2-fold lattice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7A1F2DF-D150-4CF5-8F82-86923949523A}"/>
              </a:ext>
            </a:extLst>
          </p:cNvPr>
          <p:cNvSpPr txBox="1"/>
          <p:nvPr/>
        </p:nvSpPr>
        <p:spPr>
          <a:xfrm>
            <a:off x="1524000" y="5391090"/>
            <a:ext cx="1246303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36000" rIns="36000" rtlCol="0">
            <a:spAutoFit/>
          </a:bodyPr>
          <a:lstStyle/>
          <a:p>
            <a:pPr algn="ctr"/>
            <a:r>
              <a:rPr lang="en-US" altLang="zh-CN" sz="2000" dirty="0">
                <a:solidFill>
                  <a:srgbClr val="FF0000"/>
                </a:solidFill>
              </a:rPr>
              <a:t>1-IP lattice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表格 7">
                <a:extLst>
                  <a:ext uri="{FF2B5EF4-FFF2-40B4-BE49-F238E27FC236}">
                    <a16:creationId xmlns:a16="http://schemas.microsoft.com/office/drawing/2014/main" id="{230AAC6D-4A0D-4905-94DC-9830FB25ED4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4788607"/>
                  </p:ext>
                </p:extLst>
              </p:nvPr>
            </p:nvGraphicFramePr>
            <p:xfrm>
              <a:off x="4114799" y="28930"/>
              <a:ext cx="4874419" cy="6684394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2819401">
                      <a:extLst>
                        <a:ext uri="{9D8B030D-6E8A-4147-A177-3AD203B41FA5}">
                          <a16:colId xmlns:a16="http://schemas.microsoft.com/office/drawing/2014/main" val="3902754503"/>
                        </a:ext>
                      </a:extLst>
                    </a:gridCol>
                    <a:gridCol w="662327">
                      <a:extLst>
                        <a:ext uri="{9D8B030D-6E8A-4147-A177-3AD203B41FA5}">
                          <a16:colId xmlns:a16="http://schemas.microsoft.com/office/drawing/2014/main" val="219133988"/>
                        </a:ext>
                      </a:extLst>
                    </a:gridCol>
                    <a:gridCol w="1392691">
                      <a:extLst>
                        <a:ext uri="{9D8B030D-6E8A-4147-A177-3AD203B41FA5}">
                          <a16:colId xmlns:a16="http://schemas.microsoft.com/office/drawing/2014/main" val="825196176"/>
                        </a:ext>
                      </a:extLst>
                    </a:gridCol>
                  </a:tblGrid>
                  <a:tr h="230596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 dirty="0">
                              <a:effectLst/>
                            </a:rPr>
                            <a:t>Parameters</a:t>
                          </a:r>
                          <a:endParaRPr lang="en-US" sz="15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Units</a:t>
                          </a:r>
                          <a:endParaRPr lang="en-US" sz="1500" b="1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STCF</a:t>
                          </a:r>
                          <a:endParaRPr lang="en-US" sz="1500" b="1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621743503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Optimal beam energy, E</a:t>
                          </a:r>
                          <a:endParaRPr lang="en-US" sz="15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GeV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2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99886247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Circumference, C</a:t>
                          </a:r>
                          <a:endParaRPr lang="en-US" sz="15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 dirty="0">
                              <a:effectLst/>
                            </a:rPr>
                            <a:t>m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871.76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464407069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Crossing angle, </a:t>
                          </a:r>
                          <a14:m>
                            <m:oMath xmlns:m="http://schemas.openxmlformats.org/officeDocument/2006/math">
                              <m:r>
                                <a:rPr lang="en-US" sz="15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5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𝜃</m:t>
                              </m:r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mrad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60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609760594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Revolution period, </a:t>
                          </a:r>
                          <a14:m>
                            <m:oMath xmlns:m="http://schemas.openxmlformats.org/officeDocument/2006/math">
                              <m:r>
                                <a:rPr lang="en-US" sz="1500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 xmlns:m="http://schemas.openxmlformats.org/officeDocument/2006/math">
                              <m:r>
                                <a:rPr lang="en-US" sz="15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sz="1500" u="none" strike="noStrike" dirty="0">
                              <a:effectLst/>
                            </a:rPr>
                            <a:t>s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2.908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595116653"/>
                      </a:ext>
                    </a:extLst>
                  </a:tr>
                  <a:tr h="248341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Horizontal emittance,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u="none" strike="noStrike" dirty="0">
                              <a:effectLst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𝜀</m:t>
                                  </m:r>
                                </m:e>
                                <m:sub>
                                  <m:r>
                                    <a:rPr lang="en-US" altLang="zh-CN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  <m:r>
                                <a:rPr lang="en-US" altLang="zh-CN" sz="1500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 dirty="0">
                              <a:effectLst/>
                            </a:rPr>
                            <a:t>nm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500" u="none" strike="noStrike" dirty="0">
                              <a:effectLst/>
                            </a:rPr>
                            <a:t>6.857/0.034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875868108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Coupling, k</a:t>
                          </a:r>
                          <a:endParaRPr lang="en-US" sz="15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0.50%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315029348"/>
                      </a:ext>
                    </a:extLst>
                  </a:tr>
                  <a:tr h="248341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Beta functions at IP,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u="none" strike="noStrike" dirty="0">
                              <a:effectLst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500" i="1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b>
                                  <m:r>
                                    <a:rPr lang="en-US" altLang="zh-CN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 dirty="0">
                              <a:effectLst/>
                            </a:rPr>
                            <a:t>mm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500" u="none" strike="noStrike" dirty="0">
                              <a:effectLst/>
                            </a:rPr>
                            <a:t>40/0.6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+mn-ea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2285765085"/>
                      </a:ext>
                    </a:extLst>
                  </a:tr>
                  <a:tr h="248341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Beam size at IP,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altLang="zh-CN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1500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 xmlns:m="http://schemas.openxmlformats.org/officeDocument/2006/math">
                              <m:r>
                                <a:rPr lang="en-US" sz="1500" u="none" strike="noStrike" smtClean="0">
                                  <a:effectLst/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oMath>
                          </a14:m>
                          <a:r>
                            <a:rPr lang="en-US" sz="1500" u="none" strike="noStrike" dirty="0">
                              <a:effectLst/>
                            </a:rPr>
                            <a:t>m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16.56/0.143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4131454979"/>
                      </a:ext>
                    </a:extLst>
                  </a:tr>
                  <a:tr h="248341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Betatron tune,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1500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 /</m:t>
                              </m:r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32.55/29.57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835091496"/>
                      </a:ext>
                    </a:extLst>
                  </a:tr>
                  <a:tr h="247965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Momentum compaction factor,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10</a:t>
                          </a:r>
                          <a:r>
                            <a:rPr lang="en-US" altLang="zh-CN" sz="1500" u="none" strike="noStrike" baseline="30000" dirty="0">
                              <a:effectLst/>
                            </a:rPr>
                            <a:t>-4</a:t>
                          </a:r>
                          <a:endParaRPr lang="zh-CN" alt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12.322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2956356800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Energy spread,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10</a:t>
                          </a:r>
                          <a:r>
                            <a:rPr lang="en-US" altLang="zh-CN" sz="1500" u="none" strike="noStrike" baseline="30000">
                              <a:effectLst/>
                            </a:rPr>
                            <a:t>-4</a:t>
                          </a:r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8.986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226854666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Beam current, I</a:t>
                          </a:r>
                          <a:endParaRPr lang="en-US" sz="1500" b="1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A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2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046700665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Number of bunches,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726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731701897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Particles per bunch,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u="none" strike="noStrike" dirty="0">
                              <a:effectLst/>
                            </a:rPr>
                            <a:t> 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10</a:t>
                          </a:r>
                          <a:r>
                            <a:rPr lang="en-US" altLang="zh-CN" sz="1500" u="none" strike="noStrike" baseline="30000">
                              <a:effectLst/>
                            </a:rPr>
                            <a:t>10</a:t>
                          </a:r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5.00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831232689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Single-bunch charge 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nC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8.01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763225537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Energy loss per turn,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keV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406.8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081725972"/>
                      </a:ext>
                    </a:extLst>
                  </a:tr>
                  <a:tr h="248341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Damping time,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r>
                                <a:rPr lang="en-US" sz="1500" u="none" strike="noStrike" dirty="0" smtClean="0">
                                  <a:effectLst/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</m:oMath>
                          </a14:m>
                          <a:r>
                            <a:rPr lang="en-US" sz="1500" u="none" strike="noStrike" dirty="0">
                              <a:effectLst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500" i="1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altLang="zh-CN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u="none" strike="noStrike" dirty="0">
                              <a:effectLst/>
                            </a:rPr>
                            <a:t>/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500" i="1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altLang="zh-CN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ms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500" u="none" strike="noStrike" dirty="0">
                              <a:effectLst/>
                            </a:rPr>
                            <a:t>28.4/28.6/14.4 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445268341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RF frequency,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u="none" strike="noStrike" dirty="0">
                              <a:effectLst/>
                            </a:rPr>
                            <a:t> 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MHz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499.333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133816264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Harmonic number, h</a:t>
                          </a:r>
                          <a:endParaRPr lang="en-US" sz="15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1452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2430072992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RF voltage,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MV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1.8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979155318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Synchrotron tune,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0.0158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2754475785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Bunch length,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 dirty="0">
                              <a:effectLst/>
                            </a:rPr>
                            <a:t>mm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9.72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2567603222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de-DE" sz="1500" u="none" strike="noStrike" dirty="0">
                              <a:effectLst/>
                            </a:rPr>
                            <a:t>RF bucket height,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𝑅𝐹</m:t>
                                  </m:r>
                                </m:sub>
                              </m:sSub>
                            </m:oMath>
                          </a14:m>
                          <a:endParaRPr lang="de-DE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%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1.47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040521493"/>
                      </a:ext>
                    </a:extLst>
                  </a:tr>
                  <a:tr h="247965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Piwinski angle,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r>
                                    <a:rPr lang="en-US" sz="1500" u="none" strike="noStrike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𝑝𝑤𝑖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rad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17.61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767116219"/>
                      </a:ext>
                    </a:extLst>
                  </a:tr>
                  <a:tr h="248341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Beam-beam parameter,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u="none" strike="noStrike" dirty="0">
                              <a:effectLst/>
                            </a:rPr>
                            <a:t>/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altLang="zh-CN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𝜉</m:t>
                                  </m:r>
                                </m:e>
                                <m:sub>
                                  <m:r>
                                    <a:rPr lang="en-US" altLang="zh-CN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500" u="none" strike="noStrike" dirty="0">
                              <a:effectLst/>
                            </a:rPr>
                            <a:t>0.0027/0.082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+mn-ea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889901782"/>
                      </a:ext>
                    </a:extLst>
                  </a:tr>
                  <a:tr h="230596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Hour-glass factor,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𝐹</m:t>
                                  </m:r>
                                </m:e>
                                <m:sub>
                                  <m:r>
                                    <a:rPr lang="en-US" sz="1500" u="none" strike="noStrike" dirty="0" smtClean="0">
                                      <a:effectLst/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</m:oMath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0.87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50775319"/>
                      </a:ext>
                    </a:extLst>
                  </a:tr>
                  <a:tr h="233167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Luminosity, L</a:t>
                          </a:r>
                          <a:endParaRPr lang="en-US" sz="15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cm</a:t>
                          </a:r>
                          <a:r>
                            <a:rPr lang="en-US" sz="1500" u="none" strike="noStrike" baseline="30000">
                              <a:effectLst/>
                            </a:rPr>
                            <a:t>-2</a:t>
                          </a:r>
                          <a:r>
                            <a:rPr lang="en-US" sz="1500" u="none" strike="noStrike">
                              <a:effectLst/>
                            </a:rPr>
                            <a:t>s</a:t>
                          </a:r>
                          <a:r>
                            <a:rPr lang="en-US" sz="1500" u="none" strike="noStrike" baseline="30000">
                              <a:effectLst/>
                            </a:rPr>
                            <a:t>-1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b="0" i="1" u="none" strike="noStrike" dirty="0" smtClean="0">
                                    <a:effectLst/>
                                    <a:latin typeface="Cambria Math" panose="02040503050406030204" pitchFamily="18" charset="0"/>
                                  </a:rPr>
                                  <m:t>1.0×</m:t>
                                </m:r>
                                <m:sSup>
                                  <m:sSupPr>
                                    <m:ctrlPr>
                                      <a:rPr lang="en-US" sz="15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5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US" sz="1500" b="0" i="1" u="none" strike="noStrike" dirty="0" smtClean="0"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35</m:t>
                                    </m:r>
                                  </m:sup>
                                </m:sSup>
                              </m:oMath>
                            </m:oMathPara>
                          </a14:m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36019172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表格 7">
                <a:extLst>
                  <a:ext uri="{FF2B5EF4-FFF2-40B4-BE49-F238E27FC236}">
                    <a16:creationId xmlns:a16="http://schemas.microsoft.com/office/drawing/2014/main" id="{230AAC6D-4A0D-4905-94DC-9830FB25ED4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504788607"/>
                  </p:ext>
                </p:extLst>
              </p:nvPr>
            </p:nvGraphicFramePr>
            <p:xfrm>
              <a:off x="4114799" y="28930"/>
              <a:ext cx="4874419" cy="6684394"/>
            </p:xfrm>
            <a:graphic>
              <a:graphicData uri="http://schemas.openxmlformats.org/drawingml/2006/table">
                <a:tbl>
                  <a:tblPr firstRow="1">
                    <a:tableStyleId>{5C22544A-7EE6-4342-B048-85BDC9FD1C3A}</a:tableStyleId>
                  </a:tblPr>
                  <a:tblGrid>
                    <a:gridCol w="2819401">
                      <a:extLst>
                        <a:ext uri="{9D8B030D-6E8A-4147-A177-3AD203B41FA5}">
                          <a16:colId xmlns:a16="http://schemas.microsoft.com/office/drawing/2014/main" val="3902754503"/>
                        </a:ext>
                      </a:extLst>
                    </a:gridCol>
                    <a:gridCol w="662327">
                      <a:extLst>
                        <a:ext uri="{9D8B030D-6E8A-4147-A177-3AD203B41FA5}">
                          <a16:colId xmlns:a16="http://schemas.microsoft.com/office/drawing/2014/main" val="219133988"/>
                        </a:ext>
                      </a:extLst>
                    </a:gridCol>
                    <a:gridCol w="1392691">
                      <a:extLst>
                        <a:ext uri="{9D8B030D-6E8A-4147-A177-3AD203B41FA5}">
                          <a16:colId xmlns:a16="http://schemas.microsoft.com/office/drawing/2014/main" val="825196176"/>
                        </a:ext>
                      </a:extLst>
                    </a:gridCol>
                  </a:tblGrid>
                  <a:tr h="233528"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 dirty="0">
                              <a:effectLst/>
                            </a:rPr>
                            <a:t>Parameters</a:t>
                          </a:r>
                          <a:endParaRPr lang="en-US" sz="1500" b="1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Units</a:t>
                          </a:r>
                          <a:endParaRPr lang="en-US" sz="1500" b="1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STCF</a:t>
                          </a:r>
                          <a:endParaRPr lang="en-US" sz="1500" b="1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621743503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Optimal beam energy, E</a:t>
                          </a:r>
                          <a:endParaRPr lang="en-US" sz="15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GeV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2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99886247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Circumference, C</a:t>
                          </a:r>
                          <a:endParaRPr lang="en-US" sz="15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 dirty="0">
                              <a:effectLst/>
                            </a:rPr>
                            <a:t>m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871.76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464407069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323684" r="-73866" b="-253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mrad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60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609760594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412821" r="-73866" b="-236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928" marR="4928" marT="4928" marB="0" anchor="ctr">
                        <a:blipFill>
                          <a:blip r:embed="rId5"/>
                          <a:stretch>
                            <a:fillRect l="-425688" t="-412821" r="-213761" b="-236923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2.908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595116653"/>
                      </a:ext>
                    </a:extLst>
                  </a:tr>
                  <a:tr h="25149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487805" r="-73866" b="-21536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 dirty="0">
                              <a:effectLst/>
                            </a:rPr>
                            <a:t>nm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500" u="none" strike="noStrike" dirty="0">
                              <a:effectLst/>
                            </a:rPr>
                            <a:t>6.857/0.034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875868108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Coupling, k</a:t>
                          </a:r>
                          <a:endParaRPr lang="en-US" sz="15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0.50%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315029348"/>
                      </a:ext>
                    </a:extLst>
                  </a:tr>
                  <a:tr h="25149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664286" r="-73866" b="-19119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 dirty="0">
                              <a:effectLst/>
                            </a:rPr>
                            <a:t>mm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500" u="none" strike="noStrike" dirty="0">
                              <a:effectLst/>
                            </a:rPr>
                            <a:t>40/0.6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+mn-ea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2285765085"/>
                      </a:ext>
                    </a:extLst>
                  </a:tr>
                  <a:tr h="25149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782927" r="-73866" b="-18585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928" marR="4928" marT="4928" marB="0" anchor="ctr">
                        <a:blipFill>
                          <a:blip r:embed="rId5"/>
                          <a:stretch>
                            <a:fillRect l="-425688" t="-782927" r="-213761" b="-18585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16.56/0.143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4131454979"/>
                      </a:ext>
                    </a:extLst>
                  </a:tr>
                  <a:tr h="25149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882927" r="-73866" b="-17585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32.55/29.57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835091496"/>
                      </a:ext>
                    </a:extLst>
                  </a:tr>
                  <a:tr h="25111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959524" r="-73866" b="-161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10</a:t>
                          </a:r>
                          <a:r>
                            <a:rPr lang="en-US" altLang="zh-CN" sz="1500" u="none" strike="noStrike" baseline="30000" dirty="0">
                              <a:effectLst/>
                            </a:rPr>
                            <a:t>-4</a:t>
                          </a:r>
                          <a:endParaRPr lang="zh-CN" alt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12.322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2956356800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1171053" r="-73866" b="-16868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10</a:t>
                          </a:r>
                          <a:r>
                            <a:rPr lang="en-US" altLang="zh-CN" sz="1500" u="none" strike="noStrike" baseline="30000">
                              <a:effectLst/>
                            </a:rPr>
                            <a:t>-4</a:t>
                          </a:r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8.986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226854666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Beam current, I</a:t>
                          </a:r>
                          <a:endParaRPr lang="en-US" sz="1500" b="1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A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2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046700665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1335897" r="-73866" b="-144615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726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731701897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1473684" r="-73866" b="-13842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10</a:t>
                          </a:r>
                          <a:r>
                            <a:rPr lang="en-US" altLang="zh-CN" sz="1500" u="none" strike="noStrike" baseline="30000">
                              <a:effectLst/>
                            </a:rPr>
                            <a:t>10</a:t>
                          </a:r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5.00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831232689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Single-bunch charge 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nC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8.01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763225537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1630769" r="-73866" b="-115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keV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406.8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081725972"/>
                      </a:ext>
                    </a:extLst>
                  </a:tr>
                  <a:tr h="25149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1646341" r="-73866" b="-99512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ms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500" u="none" strike="noStrike" dirty="0">
                              <a:effectLst/>
                            </a:rPr>
                            <a:t>28.4/28.6/14.4 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3445268341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1884211" r="-73866" b="-97368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MHz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499.333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133816264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Harmonic number, h</a:t>
                          </a:r>
                          <a:endParaRPr lang="en-US" sz="15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1452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2430072992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2086842" r="-73866" b="-77105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MV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1.8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979155318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2130769" r="-73866" b="-65128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0.0158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2754475785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2289474" r="-73866" b="-5684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 dirty="0">
                              <a:effectLst/>
                            </a:rPr>
                            <a:t>mm</a:t>
                          </a:r>
                          <a:endParaRPr lang="en-US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9.72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2567603222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2389474" r="-73866" b="-46842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>
                              <a:effectLst/>
                            </a:rPr>
                            <a:t>%</a:t>
                          </a:r>
                          <a:endParaRPr lang="en-US" altLang="zh-CN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1.47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040521493"/>
                      </a:ext>
                    </a:extLst>
                  </a:tr>
                  <a:tr h="25111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2252381" r="-73866" b="-32381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rad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17.61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767116219"/>
                      </a:ext>
                    </a:extLst>
                  </a:tr>
                  <a:tr h="25149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2409756" r="-73866" b="-23170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ctr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500" u="none" strike="noStrike" dirty="0">
                              <a:effectLst/>
                            </a:rPr>
                            <a:t>0.0027/0.082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+mn-ea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889901782"/>
                      </a:ext>
                    </a:extLst>
                  </a:tr>
                  <a:tr h="23352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4928" marT="4928" marB="0" anchor="ctr">
                        <a:blipFill>
                          <a:blip r:embed="rId5"/>
                          <a:stretch>
                            <a:fillRect l="-216" t="-2707895" r="-73866" b="-15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endParaRPr lang="zh-CN" alt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altLang="zh-CN" sz="1500" u="none" strike="noStrike" dirty="0">
                              <a:effectLst/>
                            </a:rPr>
                            <a:t>0.87 </a:t>
                          </a:r>
                          <a:endParaRPr lang="en-US" altLang="zh-CN" sz="15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extLst>
                      <a:ext uri="{0D108BD9-81ED-4DB2-BD59-A6C34878D82A}">
                        <a16:rowId xmlns:a16="http://schemas.microsoft.com/office/drawing/2014/main" val="150775319"/>
                      </a:ext>
                    </a:extLst>
                  </a:tr>
                  <a:tr h="236132">
                    <a:tc>
                      <a:txBody>
                        <a:bodyPr/>
                        <a:lstStyle/>
                        <a:p>
                          <a:pPr algn="l" fontAlgn="ctr"/>
                          <a:r>
                            <a:rPr lang="en-US" sz="1500" u="none" strike="noStrike" dirty="0">
                              <a:effectLst/>
                            </a:rPr>
                            <a:t>Luminosity, L</a:t>
                          </a:r>
                          <a:endParaRPr lang="en-US" sz="1500" b="0" i="1" u="none" strike="noStrike" dirty="0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72000" marR="4928" marT="4928" marB="0" anchor="ctr"/>
                    </a:tc>
                    <a:tc>
                      <a:txBody>
                        <a:bodyPr/>
                        <a:lstStyle/>
                        <a:p>
                          <a:pPr algn="ctr" fontAlgn="ctr"/>
                          <a:r>
                            <a:rPr lang="en-US" sz="1500" u="none" strike="noStrike">
                              <a:effectLst/>
                            </a:rPr>
                            <a:t>cm</a:t>
                          </a:r>
                          <a:r>
                            <a:rPr lang="en-US" sz="1500" u="none" strike="noStrike" baseline="30000">
                              <a:effectLst/>
                            </a:rPr>
                            <a:t>-2</a:t>
                          </a:r>
                          <a:r>
                            <a:rPr lang="en-US" sz="1500" u="none" strike="noStrike">
                              <a:effectLst/>
                            </a:rPr>
                            <a:t>s</a:t>
                          </a:r>
                          <a:r>
                            <a:rPr lang="en-US" sz="1500" u="none" strike="noStrike" baseline="30000">
                              <a:effectLst/>
                            </a:rPr>
                            <a:t>-1</a:t>
                          </a:r>
                          <a:endParaRPr lang="en-US" sz="1500" b="0" i="0" u="none" strike="noStrike">
                            <a:solidFill>
                              <a:srgbClr val="000000"/>
                            </a:solidFill>
                            <a:effectLst/>
                            <a:latin typeface="等线" panose="02010600030101010101" pitchFamily="2" charset="-122"/>
                            <a:ea typeface="等线" panose="02010600030101010101" pitchFamily="2" charset="-122"/>
                          </a:endParaRPr>
                        </a:p>
                      </a:txBody>
                      <a:tcPr marL="4928" marR="4928" marT="4928" marB="0"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4928" marR="4928" marT="4928" marB="0" anchor="ctr">
                        <a:blipFill>
                          <a:blip r:embed="rId5"/>
                          <a:stretch>
                            <a:fillRect l="-250218" t="-2735897" r="-1747" b="-461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60191727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228165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4114800"/>
            <a:ext cx="7772400" cy="1362075"/>
          </a:xfrm>
        </p:spPr>
        <p:txBody>
          <a:bodyPr>
            <a:normAutofit/>
          </a:bodyPr>
          <a:lstStyle/>
          <a:p>
            <a:pPr algn="ctr"/>
            <a:r>
              <a:rPr lang="en-US" altLang="zh-CN" b="0" cap="none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Key challenges in accelerator physics and technologies</a:t>
            </a:r>
          </a:p>
        </p:txBody>
      </p:sp>
    </p:spTree>
    <p:extLst>
      <p:ext uri="{BB962C8B-B14F-4D97-AF65-F5344CB8AC3E}">
        <p14:creationId xmlns:p14="http://schemas.microsoft.com/office/powerpoint/2010/main" val="38161292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1"/>
            <a:ext cx="9144000" cy="758281"/>
          </a:xfrm>
          <a:noFill/>
        </p:spPr>
        <p:txBody>
          <a:bodyPr>
            <a:noAutofit/>
          </a:bodyPr>
          <a:lstStyle/>
          <a:p>
            <a:r>
              <a:rPr lang="en-US" altLang="zh-CN" sz="3600" b="0" kern="0" dirty="0">
                <a:latin typeface="Arial" panose="020B0604020202020204" pitchFamily="34" charset="0"/>
                <a:ea typeface="STZhongsong" panose="02010600040101010101" pitchFamily="2" charset="-122"/>
                <a:cs typeface="Arial" panose="020B0604020202020204" pitchFamily="34" charset="0"/>
              </a:rPr>
              <a:t>Key challenges on AP and technologies</a:t>
            </a:r>
            <a:endParaRPr lang="zh-CN" altLang="en-US" sz="3600" b="0" kern="0" dirty="0">
              <a:latin typeface="Arial" panose="020B0604020202020204" pitchFamily="34" charset="0"/>
              <a:ea typeface="STZhongsong" panose="02010600040101010101" pitchFamily="2" charset="-122"/>
              <a:cs typeface="Arial" panose="020B0604020202020204" pitchFamily="34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E0625D1-79D9-452F-A6EE-4D6EA229AD7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958" r="14906"/>
          <a:stretch/>
        </p:blipFill>
        <p:spPr bwMode="auto">
          <a:xfrm>
            <a:off x="2961648" y="3276519"/>
            <a:ext cx="3020239" cy="192780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4504B55C-2AC7-944A-A5A0-6850640F51D5}"/>
              </a:ext>
            </a:extLst>
          </p:cNvPr>
          <p:cNvGrpSpPr/>
          <p:nvPr/>
        </p:nvGrpSpPr>
        <p:grpSpPr>
          <a:xfrm>
            <a:off x="5470352" y="3200400"/>
            <a:ext cx="3404031" cy="996403"/>
            <a:chOff x="7389805" y="1756937"/>
            <a:chExt cx="4538708" cy="1328537"/>
          </a:xfrm>
        </p:grpSpPr>
        <p:sp>
          <p:nvSpPr>
            <p:cNvPr id="7" name="矩形: 圆角 2">
              <a:extLst>
                <a:ext uri="{FF2B5EF4-FFF2-40B4-BE49-F238E27FC236}">
                  <a16:creationId xmlns:a16="http://schemas.microsoft.com/office/drawing/2014/main" id="{110C8924-5227-4B0D-BE2B-2890CDB059B8}"/>
                </a:ext>
              </a:extLst>
            </p:cNvPr>
            <p:cNvSpPr/>
            <p:nvPr/>
          </p:nvSpPr>
          <p:spPr>
            <a:xfrm>
              <a:off x="8040676" y="1756937"/>
              <a:ext cx="3887837" cy="1328537"/>
            </a:xfrm>
            <a:prstGeom prst="roundRect">
              <a:avLst/>
            </a:prstGeom>
            <a:noFill/>
            <a:ln w="38100" cap="flat" cmpd="sng" algn="ctr">
              <a:solidFill>
                <a:srgbClr val="0000CC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lang="en-US" altLang="zh-CN" sz="1500" kern="0" dirty="0">
                  <a:solidFill>
                    <a:srgbClr val="FF0000"/>
                  </a:solidFill>
                  <a:latin typeface="+mj-lt"/>
                  <a:ea typeface="华文楷体" panose="02010600040101010101" pitchFamily="2" charset="-122"/>
                </a:rPr>
                <a:t>Collider Ring and IR AP design:</a:t>
              </a:r>
            </a:p>
            <a:p>
              <a:pPr algn="ctr" defTabSz="342900">
                <a:defRPr/>
              </a:pPr>
              <a:r>
                <a:rPr lang="en-US" altLang="zh-CN" sz="1500" kern="0" dirty="0">
                  <a:solidFill>
                    <a:srgbClr val="0000CC"/>
                  </a:solidFill>
                  <a:latin typeface="+mj-lt"/>
                  <a:ea typeface="华文楷体" panose="02010600040101010101" pitchFamily="2" charset="-122"/>
                </a:rPr>
                <a:t>IP beam size (Y) nm scale, Crab-Waist, nonlinear compensation extremely difficult</a:t>
              </a:r>
              <a:endParaRPr lang="zh-CN" altLang="en-US" sz="1500" kern="0" dirty="0">
                <a:solidFill>
                  <a:srgbClr val="0000CC"/>
                </a:solidFill>
                <a:latin typeface="+mj-lt"/>
                <a:ea typeface="华文楷体" panose="02010600040101010101" pitchFamily="2" charset="-122"/>
              </a:endParaRPr>
            </a:p>
          </p:txBody>
        </p:sp>
        <p:cxnSp>
          <p:nvCxnSpPr>
            <p:cNvPr id="8" name="直接连接符 7">
              <a:extLst>
                <a:ext uri="{FF2B5EF4-FFF2-40B4-BE49-F238E27FC236}">
                  <a16:creationId xmlns:a16="http://schemas.microsoft.com/office/drawing/2014/main" id="{54506D11-FA93-4EB6-BF9B-36BFC84898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389805" y="2225922"/>
              <a:ext cx="650872" cy="372438"/>
            </a:xfrm>
            <a:prstGeom prst="line">
              <a:avLst/>
            </a:prstGeom>
            <a:noFill/>
            <a:ln w="38100" cap="flat" cmpd="sng" algn="ctr">
              <a:solidFill>
                <a:srgbClr val="0000CC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406BF11-1F5E-FF4E-9204-130BE59E5CD0}"/>
              </a:ext>
            </a:extLst>
          </p:cNvPr>
          <p:cNvGrpSpPr/>
          <p:nvPr/>
        </p:nvGrpSpPr>
        <p:grpSpPr>
          <a:xfrm>
            <a:off x="3240885" y="5017021"/>
            <a:ext cx="2169315" cy="1238423"/>
            <a:chOff x="1508760" y="4320540"/>
            <a:chExt cx="2892420" cy="1651231"/>
          </a:xfrm>
        </p:grpSpPr>
        <p:sp>
          <p:nvSpPr>
            <p:cNvPr id="10" name="矩形: 圆角 18">
              <a:extLst>
                <a:ext uri="{FF2B5EF4-FFF2-40B4-BE49-F238E27FC236}">
                  <a16:creationId xmlns:a16="http://schemas.microsoft.com/office/drawing/2014/main" id="{F63530AC-3B7A-4496-A704-AA369DE30D1F}"/>
                </a:ext>
              </a:extLst>
            </p:cNvPr>
            <p:cNvSpPr/>
            <p:nvPr/>
          </p:nvSpPr>
          <p:spPr>
            <a:xfrm>
              <a:off x="1522239" y="4843477"/>
              <a:ext cx="2878941" cy="1128294"/>
            </a:xfrm>
            <a:prstGeom prst="roundRect">
              <a:avLst/>
            </a:prstGeom>
            <a:noFill/>
            <a:ln w="38100" cap="flat" cmpd="sng" algn="ctr">
              <a:solidFill>
                <a:srgbClr val="0000CC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42900">
                <a:defRPr/>
              </a:pPr>
              <a:r>
                <a:rPr lang="en-US" altLang="zh-CN" sz="1500" kern="0" dirty="0">
                  <a:solidFill>
                    <a:srgbClr val="FF0000"/>
                  </a:solidFill>
                  <a:latin typeface="+mj-lt"/>
                  <a:ea typeface="华文楷体" panose="02010600040101010101" pitchFamily="2" charset="-122"/>
                </a:rPr>
                <a:t>Injection into CR (small DA): </a:t>
              </a:r>
              <a:r>
                <a:rPr lang="en-US" altLang="zh-CN" sz="1500" kern="0" dirty="0">
                  <a:solidFill>
                    <a:srgbClr val="1034A6"/>
                  </a:solidFill>
                  <a:latin typeface="+mj-lt"/>
                  <a:ea typeface="华文楷体" panose="02010600040101010101" pitchFamily="2" charset="-122"/>
                </a:rPr>
                <a:t>high </a:t>
              </a:r>
              <a:r>
                <a:rPr lang="en-US" altLang="zh-CN" sz="1500" kern="0" dirty="0" err="1">
                  <a:solidFill>
                    <a:srgbClr val="1034A6"/>
                  </a:solidFill>
                  <a:latin typeface="+mj-lt"/>
                  <a:ea typeface="华文楷体" panose="02010600040101010101" pitchFamily="2" charset="-122"/>
                </a:rPr>
                <a:t>I</a:t>
              </a:r>
              <a:r>
                <a:rPr lang="en-US" altLang="zh-CN" sz="1500" kern="0" baseline="-25000" dirty="0" err="1">
                  <a:solidFill>
                    <a:srgbClr val="1034A6"/>
                  </a:solidFill>
                  <a:latin typeface="+mj-lt"/>
                  <a:ea typeface="华文楷体" panose="02010600040101010101" pitchFamily="2" charset="-122"/>
                </a:rPr>
                <a:t>b</a:t>
              </a:r>
              <a:r>
                <a:rPr lang="en-US" altLang="zh-CN" sz="1500" kern="0" dirty="0">
                  <a:solidFill>
                    <a:srgbClr val="1034A6"/>
                  </a:solidFill>
                  <a:latin typeface="+mj-lt"/>
                  <a:ea typeface="华文楷体" panose="02010600040101010101" pitchFamily="2" charset="-122"/>
                </a:rPr>
                <a:t> and low </a:t>
              </a:r>
              <a:r>
                <a:rPr lang="en-US" altLang="zh-CN" sz="1500" kern="0" dirty="0">
                  <a:solidFill>
                    <a:srgbClr val="1034A6"/>
                  </a:solidFill>
                  <a:latin typeface="+mj-lt"/>
                  <a:ea typeface="华文楷体" panose="02010600040101010101" pitchFamily="2" charset="-122"/>
                  <a:sym typeface="Symbol" panose="05050102010706020507" pitchFamily="18" charset="2"/>
                </a:rPr>
                <a:t></a:t>
              </a:r>
              <a:r>
                <a:rPr lang="en-US" altLang="zh-CN" sz="1500" kern="0" dirty="0">
                  <a:solidFill>
                    <a:srgbClr val="1034A6"/>
                  </a:solidFill>
                  <a:latin typeface="+mj-lt"/>
                  <a:ea typeface="华文楷体" panose="02010600040101010101" pitchFamily="2" charset="-122"/>
                </a:rPr>
                <a:t> e+/e- sources</a:t>
              </a: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E089E751-5CE8-476D-93B9-7BF5894712AD}"/>
                </a:ext>
              </a:extLst>
            </p:cNvPr>
            <p:cNvCxnSpPr>
              <a:cxnSpLocks/>
            </p:cNvCxnSpPr>
            <p:nvPr/>
          </p:nvCxnSpPr>
          <p:spPr>
            <a:xfrm>
              <a:off x="1508760" y="4320540"/>
              <a:ext cx="191323" cy="537464"/>
            </a:xfrm>
            <a:prstGeom prst="line">
              <a:avLst/>
            </a:prstGeom>
            <a:noFill/>
            <a:ln w="38100" cap="flat" cmpd="sng" algn="ctr">
              <a:solidFill>
                <a:srgbClr val="0000CC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1F034EAC-D869-F4ED-3B1A-BCF43108F3AD}"/>
              </a:ext>
            </a:extLst>
          </p:cNvPr>
          <p:cNvGrpSpPr/>
          <p:nvPr/>
        </p:nvGrpSpPr>
        <p:grpSpPr>
          <a:xfrm>
            <a:off x="5559685" y="4107088"/>
            <a:ext cx="3225369" cy="987539"/>
            <a:chOff x="7597140" y="3234716"/>
            <a:chExt cx="4420451" cy="1222616"/>
          </a:xfrm>
        </p:grpSpPr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D25E5301-7F9E-494A-9EE7-53128FCB990E}"/>
                </a:ext>
              </a:extLst>
            </p:cNvPr>
            <p:cNvCxnSpPr>
              <a:cxnSpLocks/>
            </p:cNvCxnSpPr>
            <p:nvPr/>
          </p:nvCxnSpPr>
          <p:spPr>
            <a:xfrm>
              <a:off x="7597140" y="3234716"/>
              <a:ext cx="650872" cy="761314"/>
            </a:xfrm>
            <a:prstGeom prst="line">
              <a:avLst/>
            </a:prstGeom>
            <a:noFill/>
            <a:ln w="38100" cap="flat" cmpd="sng" algn="ctr">
              <a:solidFill>
                <a:srgbClr val="0000CC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15" name="矩形: 圆角 24">
              <a:extLst>
                <a:ext uri="{FF2B5EF4-FFF2-40B4-BE49-F238E27FC236}">
                  <a16:creationId xmlns:a16="http://schemas.microsoft.com/office/drawing/2014/main" id="{71BAD6D9-13A7-4EB0-B4BB-2EFF38B3CD4B}"/>
                </a:ext>
              </a:extLst>
            </p:cNvPr>
            <p:cNvSpPr/>
            <p:nvPr/>
          </p:nvSpPr>
          <p:spPr>
            <a:xfrm>
              <a:off x="8279343" y="3759491"/>
              <a:ext cx="3738248" cy="697841"/>
            </a:xfrm>
            <a:prstGeom prst="roundRect">
              <a:avLst/>
            </a:prstGeom>
            <a:noFill/>
            <a:ln w="38100" cap="flat" cmpd="sng" algn="ctr">
              <a:solidFill>
                <a:srgbClr val="0000CC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42900">
                <a:lnSpc>
                  <a:spcPct val="110000"/>
                </a:lnSpc>
                <a:defRPr/>
              </a:pPr>
              <a:r>
                <a:rPr lang="en-US" altLang="zh-CN" sz="1500" kern="0" dirty="0">
                  <a:solidFill>
                    <a:srgbClr val="FF0000"/>
                  </a:solidFill>
                  <a:latin typeface="+mj-lt"/>
                  <a:ea typeface="华文楷体" panose="02010600040101010101" pitchFamily="2" charset="-122"/>
                </a:rPr>
                <a:t>IR Technologies:</a:t>
              </a:r>
            </a:p>
            <a:p>
              <a:pPr algn="ctr" defTabSz="342900">
                <a:lnSpc>
                  <a:spcPct val="110000"/>
                </a:lnSpc>
                <a:defRPr/>
              </a:pPr>
              <a:r>
                <a:rPr lang="en-US" altLang="zh-CN" sz="1500" kern="0" dirty="0">
                  <a:solidFill>
                    <a:srgbClr val="0000CC"/>
                  </a:solidFill>
                  <a:latin typeface="+mj-lt"/>
                  <a:ea typeface="华文楷体" panose="02010600040101010101" pitchFamily="2" charset="-122"/>
                </a:rPr>
                <a:t>SC magnets, MDI</a:t>
              </a:r>
              <a:endParaRPr lang="zh-CN" altLang="en-US" sz="1500" kern="0" dirty="0">
                <a:solidFill>
                  <a:srgbClr val="0000CC"/>
                </a:solidFill>
                <a:latin typeface="+mj-lt"/>
                <a:ea typeface="华文楷体" panose="02010600040101010101" pitchFamily="2" charset="-122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14AB968-A241-BA56-D9AB-93A47828B99D}"/>
              </a:ext>
            </a:extLst>
          </p:cNvPr>
          <p:cNvGrpSpPr/>
          <p:nvPr/>
        </p:nvGrpSpPr>
        <p:grpSpPr>
          <a:xfrm>
            <a:off x="4588135" y="4534946"/>
            <a:ext cx="4286248" cy="1716341"/>
            <a:chOff x="6161322" y="3829646"/>
            <a:chExt cx="5981502" cy="2288454"/>
          </a:xfrm>
        </p:grpSpPr>
        <p:sp>
          <p:nvSpPr>
            <p:cNvPr id="16" name="矩形: 圆角 27">
              <a:extLst>
                <a:ext uri="{FF2B5EF4-FFF2-40B4-BE49-F238E27FC236}">
                  <a16:creationId xmlns:a16="http://schemas.microsoft.com/office/drawing/2014/main" id="{A3E7FDE9-FA18-4DB8-8378-65BB85E84242}"/>
                </a:ext>
              </a:extLst>
            </p:cNvPr>
            <p:cNvSpPr/>
            <p:nvPr/>
          </p:nvSpPr>
          <p:spPr>
            <a:xfrm>
              <a:off x="8159227" y="4895051"/>
              <a:ext cx="3983597" cy="1223049"/>
            </a:xfrm>
            <a:prstGeom prst="roundRect">
              <a:avLst/>
            </a:prstGeom>
            <a:noFill/>
            <a:ln w="38100" cap="flat" cmpd="sng" algn="ctr">
              <a:solidFill>
                <a:srgbClr val="0000CC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 defTabSz="342900">
                <a:lnSpc>
                  <a:spcPct val="120000"/>
                </a:lnSpc>
                <a:defRPr/>
              </a:pPr>
              <a:r>
                <a:rPr lang="en-US" altLang="zh-CN" sz="1500" kern="0" dirty="0">
                  <a:solidFill>
                    <a:srgbClr val="FF0000"/>
                  </a:solidFill>
                  <a:latin typeface="+mj-lt"/>
                  <a:ea typeface="华文楷体" panose="02010600040101010101" pitchFamily="2" charset="-122"/>
                </a:rPr>
                <a:t>Other key technologies:</a:t>
              </a:r>
            </a:p>
            <a:p>
              <a:pPr algn="ctr" defTabSz="342900">
                <a:lnSpc>
                  <a:spcPct val="120000"/>
                </a:lnSpc>
                <a:defRPr/>
              </a:pPr>
              <a:r>
                <a:rPr lang="en-US" altLang="zh-CN" sz="1500" kern="0" dirty="0">
                  <a:solidFill>
                    <a:srgbClr val="0000CC"/>
                  </a:solidFill>
                  <a:latin typeface="+mj-lt"/>
                  <a:ea typeface="华文楷体" panose="02010600040101010101" pitchFamily="2" charset="-122"/>
                </a:rPr>
                <a:t>Ring RF, beam </a:t>
              </a:r>
              <a:r>
                <a:rPr lang="en-US" altLang="zh-CN" sz="1500" kern="0" dirty="0" err="1">
                  <a:solidFill>
                    <a:srgbClr val="0000CC"/>
                  </a:solidFill>
                  <a:latin typeface="+mj-lt"/>
                  <a:ea typeface="华文楷体" panose="02010600040101010101" pitchFamily="2" charset="-122"/>
                </a:rPr>
                <a:t>instrum</a:t>
              </a:r>
              <a:r>
                <a:rPr lang="en-US" altLang="zh-CN" sz="1500" kern="0" dirty="0">
                  <a:solidFill>
                    <a:srgbClr val="0000CC"/>
                  </a:solidFill>
                  <a:latin typeface="+mj-lt"/>
                  <a:ea typeface="华文楷体" panose="02010600040101010101" pitchFamily="2" charset="-122"/>
                </a:rPr>
                <a:t>. and control, beam injection…</a:t>
              </a:r>
              <a:endParaRPr lang="zh-CN" altLang="en-US" sz="1500" kern="0" dirty="0">
                <a:solidFill>
                  <a:srgbClr val="0000CC"/>
                </a:solidFill>
                <a:latin typeface="+mj-lt"/>
                <a:ea typeface="华文楷体" panose="02010600040101010101" pitchFamily="2" charset="-122"/>
              </a:endParaRPr>
            </a:p>
          </p:txBody>
        </p:sp>
        <p:cxnSp>
          <p:nvCxnSpPr>
            <p:cNvPr id="33" name="直接连接符 32">
              <a:extLst>
                <a:ext uri="{FF2B5EF4-FFF2-40B4-BE49-F238E27FC236}">
                  <a16:creationId xmlns:a16="http://schemas.microsoft.com/office/drawing/2014/main" id="{D25E5301-7F9E-494A-9EE7-53128FCB990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161322" y="3829646"/>
              <a:ext cx="1993835" cy="1417707"/>
            </a:xfrm>
            <a:prstGeom prst="line">
              <a:avLst/>
            </a:prstGeom>
            <a:noFill/>
            <a:ln w="38100" cap="flat" cmpd="sng" algn="ctr">
              <a:solidFill>
                <a:srgbClr val="0000CC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3" name="文本框 8">
            <a:extLst>
              <a:ext uri="{FF2B5EF4-FFF2-40B4-BE49-F238E27FC236}">
                <a16:creationId xmlns:a16="http://schemas.microsoft.com/office/drawing/2014/main" id="{9A0F2F43-3135-ADDC-FC9B-9C809C74A59B}"/>
              </a:ext>
            </a:extLst>
          </p:cNvPr>
          <p:cNvSpPr txBox="1"/>
          <p:nvPr/>
        </p:nvSpPr>
        <p:spPr>
          <a:xfrm>
            <a:off x="251460" y="963181"/>
            <a:ext cx="8839200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2200" spc="90" dirty="0">
                <a:solidFill>
                  <a:srgbClr val="1034A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Design goal: </a:t>
            </a:r>
            <a:r>
              <a:rPr lang="en-US" altLang="zh-CN" sz="2200" spc="9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Super-high </a:t>
            </a:r>
            <a:r>
              <a:rPr lang="en-US" altLang="zh-CN" sz="2200" spc="90" dirty="0" err="1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lumi</a:t>
            </a:r>
            <a:r>
              <a:rPr lang="en-US" altLang="zh-CN" sz="2200" spc="9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  <a:r>
              <a:rPr lang="en-US" altLang="zh-CN" sz="2200" spc="90" dirty="0">
                <a:solidFill>
                  <a:srgbClr val="1034A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high-quality (</a:t>
            </a:r>
            <a:r>
              <a:rPr lang="en-US" altLang="zh-CN" sz="2200" spc="9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high-current, low emittance</a:t>
            </a:r>
            <a:r>
              <a:rPr lang="en-US" altLang="zh-CN" sz="2200" spc="90" dirty="0">
                <a:solidFill>
                  <a:srgbClr val="1034A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e+/e- beams collision (</a:t>
            </a:r>
            <a:r>
              <a:rPr lang="en-US" altLang="zh-CN" sz="2200" spc="9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extremely low </a:t>
            </a:r>
            <a:r>
              <a:rPr lang="zh-CN" altLang="en-US" sz="2200" spc="90" dirty="0">
                <a:solidFill>
                  <a:srgbClr val="FF0000"/>
                </a:solidFill>
                <a:latin typeface="Tahoma" panose="020B0604030504040204" pitchFamily="34" charset="0"/>
                <a:ea typeface="Microsoft YaHei" panose="020B0503020204020204" pitchFamily="34" charset="-122"/>
                <a:cs typeface="Tahoma" panose="020B0604030504040204" pitchFamily="34" charset="0"/>
                <a:sym typeface="Symbol" panose="05050102010706020507" pitchFamily="18" charset="2"/>
              </a:rPr>
              <a:t></a:t>
            </a:r>
            <a:r>
              <a:rPr lang="en-US" altLang="zh-CN" sz="2200" spc="90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*</a:t>
            </a:r>
            <a:r>
              <a:rPr lang="en-US" altLang="zh-CN" sz="2200" spc="90" dirty="0">
                <a:solidFill>
                  <a:srgbClr val="1034A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)</a:t>
            </a:r>
            <a:r>
              <a:rPr lang="en-US" altLang="zh-CN" sz="2200" spc="90" dirty="0">
                <a:solidFill>
                  <a:srgbClr val="1034A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stable operation</a:t>
            </a:r>
          </a:p>
          <a:p>
            <a:pPr marL="257175" indent="-257175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altLang="zh-CN" sz="2200" spc="90" dirty="0">
                <a:solidFill>
                  <a:srgbClr val="1034A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Great challenges: IR strong nonlinearity and collective effects; IR superconducting magnets</a:t>
            </a:r>
            <a:endParaRPr lang="zh-CN" altLang="en-US" sz="2200" spc="90" dirty="0">
              <a:solidFill>
                <a:srgbClr val="1034A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8" name="图片 10">
            <a:extLst>
              <a:ext uri="{FF2B5EF4-FFF2-40B4-BE49-F238E27FC236}">
                <a16:creationId xmlns:a16="http://schemas.microsoft.com/office/drawing/2014/main" id="{B1449D31-C9AF-3F3D-7792-C13D14746F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284" y="3305697"/>
            <a:ext cx="2851785" cy="13839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9" name="内容占位符 2">
                <a:extLst>
                  <a:ext uri="{FF2B5EF4-FFF2-40B4-BE49-F238E27FC236}">
                    <a16:creationId xmlns:a16="http://schemas.microsoft.com/office/drawing/2014/main" id="{54960560-42CC-7ED6-29AD-52C63240D8B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1000" y="4816787"/>
                <a:ext cx="2431613" cy="630943"/>
              </a:xfrm>
            </p:spPr>
            <p:txBody>
              <a:bodyPr>
                <a:noAutofit/>
              </a:bodyPr>
              <a:lstStyle/>
              <a:p>
                <a:pPr marL="342900" lvl="1" indent="0">
                  <a:spcBef>
                    <a:spcPts val="9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2000" i="1">
                          <a:latin typeface="Cambria Math" panose="02040503050406030204" pitchFamily="18" charset="0"/>
                        </a:rPr>
                        <m:t>𝐿</m:t>
                      </m:r>
                      <m:r>
                        <a:rPr lang="zh-CN" altLang="en-US" sz="20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zh-CN" altLang="en-US" sz="20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zh-CN" altLang="en-US" sz="2000">
                              <a:latin typeface="Cambria Math" panose="02040503050406030204" pitchFamily="18" charset="0"/>
                            </a:rPr>
                            <m:t>γ</m:t>
                          </m:r>
                          <m:sSub>
                            <m:sSubPr>
                              <m:ctrlPr>
                                <a:rPr lang="zh-CN" alt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a:rPr lang="zh-CN" alt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sSub>
                            <m:sSubPr>
                              <m:ctrlPr>
                                <a:rPr lang="zh-CN" alt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zh-CN" alt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</m:num>
                        <m:den>
                          <m:r>
                            <a:rPr lang="zh-CN" altLang="en-US" sz="20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zh-CN" altLang="en-US" sz="2000" i="1">
                              <a:latin typeface="Cambria Math" panose="02040503050406030204" pitchFamily="18" charset="0"/>
                            </a:rPr>
                            <m:t>𝑒</m:t>
                          </m:r>
                          <m:sSub>
                            <m:sSubPr>
                              <m:ctrlPr>
                                <a:rPr lang="zh-CN" alt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zh-CN" altLang="en-US" sz="2000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zh-CN" altLang="en-US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zh-CN" altLang="en-US" sz="200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zh-CN" alt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zh-CN" altLang="en-US" sz="2000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zh-CN" altLang="en-US" sz="200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</m:den>
                      </m:f>
                      <m:sSub>
                        <m:sSubPr>
                          <m:ctrlPr>
                            <a:rPr lang="zh-CN" altLang="en-US" sz="20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zh-CN" alt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𝜉</m:t>
                          </m:r>
                        </m:e>
                        <m:sub>
                          <m:r>
                            <a:rPr lang="zh-CN" altLang="en-US" sz="20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zh-CN" altLang="en-US" sz="2000" i="1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zh-CN" altLang="en-US" sz="200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altLang="zh-CN" sz="2000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mc:Choice>
        <mc:Fallback xmlns="">
          <p:sp>
            <p:nvSpPr>
              <p:cNvPr id="29" name="内容占位符 2">
                <a:extLst>
                  <a:ext uri="{FF2B5EF4-FFF2-40B4-BE49-F238E27FC236}">
                    <a16:creationId xmlns:a16="http://schemas.microsoft.com/office/drawing/2014/main" id="{54960560-42CC-7ED6-29AD-52C63240D8B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4816787"/>
                <a:ext cx="2431613" cy="630943"/>
              </a:xfrm>
              <a:blipFill>
                <a:blip r:embed="rId5"/>
                <a:stretch>
                  <a:fillRect b="-1153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文本框 14">
            <a:extLst>
              <a:ext uri="{FF2B5EF4-FFF2-40B4-BE49-F238E27FC236}">
                <a16:creationId xmlns:a16="http://schemas.microsoft.com/office/drawing/2014/main" id="{AE3C3325-ACB2-AE7F-1756-2E470A5A0F34}"/>
              </a:ext>
            </a:extLst>
          </p:cNvPr>
          <p:cNvSpPr txBox="1"/>
          <p:nvPr/>
        </p:nvSpPr>
        <p:spPr>
          <a:xfrm>
            <a:off x="287977" y="5816769"/>
            <a:ext cx="26736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altLang="zh-CN" sz="1350" kern="0" dirty="0">
                <a:solidFill>
                  <a:srgbClr val="0F52BA"/>
                </a:solidFill>
                <a:latin typeface="Helvetica" pitchFamily="2" charset="0"/>
                <a:ea typeface="华文楷体" panose="02010600040101010101" pitchFamily="2" charset="-122"/>
                <a:sym typeface="Symbol" pitchFamily="18" charset="2"/>
              </a:rPr>
              <a:t>Big </a:t>
            </a:r>
            <a:r>
              <a:rPr lang="en-US" altLang="zh-CN" sz="1350" kern="0" dirty="0" err="1">
                <a:solidFill>
                  <a:srgbClr val="0F52BA"/>
                </a:solidFill>
                <a:latin typeface="Helvetica" pitchFamily="2" charset="0"/>
                <a:ea typeface="华文楷体" panose="02010600040101010101" pitchFamily="2" charset="-122"/>
                <a:sym typeface="Symbol" pitchFamily="18" charset="2"/>
              </a:rPr>
              <a:t>Piwinski</a:t>
            </a:r>
            <a:r>
              <a:rPr lang="zh-CN" altLang="en-US" sz="1350" kern="0" dirty="0">
                <a:solidFill>
                  <a:srgbClr val="0F52BA"/>
                </a:solidFill>
                <a:latin typeface="Helvetica" pitchFamily="2" charset="0"/>
                <a:ea typeface="华文楷体" panose="02010600040101010101" pitchFamily="2" charset="-122"/>
                <a:sym typeface="Symbol" pitchFamily="18" charset="2"/>
              </a:rPr>
              <a:t> </a:t>
            </a:r>
            <a:r>
              <a:rPr lang="en-US" altLang="zh-CN" sz="1350" kern="0" dirty="0">
                <a:solidFill>
                  <a:srgbClr val="0F52BA"/>
                </a:solidFill>
                <a:latin typeface="Helvetica" pitchFamily="2" charset="0"/>
                <a:ea typeface="华文楷体" panose="02010600040101010101" pitchFamily="2" charset="-122"/>
                <a:sym typeface="Symbol" pitchFamily="18" charset="2"/>
              </a:rPr>
              <a:t>angle + Crab Waist</a:t>
            </a:r>
            <a:endParaRPr lang="zh-CN" altLang="en-US" sz="1350" dirty="0">
              <a:solidFill>
                <a:srgbClr val="0F52BA"/>
              </a:solidFill>
              <a:latin typeface="Helvetica" pitchFamily="2" charset="0"/>
              <a:ea typeface="华文楷体" panose="02010600040101010101" pitchFamily="2" charset="-122"/>
              <a:sym typeface="Symbol" pitchFamily="18" charset="2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593A837-0535-19C7-409F-45A7265FE94F}"/>
              </a:ext>
            </a:extLst>
          </p:cNvPr>
          <p:cNvSpPr/>
          <p:nvPr/>
        </p:nvSpPr>
        <p:spPr>
          <a:xfrm>
            <a:off x="228600" y="3305697"/>
            <a:ext cx="2765434" cy="2967302"/>
          </a:xfrm>
          <a:prstGeom prst="rect">
            <a:avLst/>
          </a:prstGeom>
          <a:noFill/>
          <a:ln w="28575">
            <a:solidFill>
              <a:srgbClr val="1034A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N" sz="1350"/>
          </a:p>
        </p:txBody>
      </p:sp>
      <p:cxnSp>
        <p:nvCxnSpPr>
          <p:cNvPr id="18" name="直接箭头连接符 17"/>
          <p:cNvCxnSpPr/>
          <p:nvPr/>
        </p:nvCxnSpPr>
        <p:spPr>
          <a:xfrm flipV="1">
            <a:off x="3631227" y="4893618"/>
            <a:ext cx="0" cy="515606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049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  <p:bldP spid="30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912946"/>
              </p:ext>
            </p:extLst>
          </p:nvPr>
        </p:nvGraphicFramePr>
        <p:xfrm>
          <a:off x="152401" y="1237802"/>
          <a:ext cx="8762999" cy="45016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20389">
                  <a:extLst>
                    <a:ext uri="{9D8B030D-6E8A-4147-A177-3AD203B41FA5}">
                      <a16:colId xmlns:a16="http://schemas.microsoft.com/office/drawing/2014/main" val="873796175"/>
                    </a:ext>
                  </a:extLst>
                </a:gridCol>
                <a:gridCol w="2326460">
                  <a:extLst>
                    <a:ext uri="{9D8B030D-6E8A-4147-A177-3AD203B41FA5}">
                      <a16:colId xmlns:a16="http://schemas.microsoft.com/office/drawing/2014/main" val="3375631031"/>
                    </a:ext>
                  </a:extLst>
                </a:gridCol>
                <a:gridCol w="697938">
                  <a:extLst>
                    <a:ext uri="{9D8B030D-6E8A-4147-A177-3AD203B41FA5}">
                      <a16:colId xmlns:a16="http://schemas.microsoft.com/office/drawing/2014/main" val="3183692155"/>
                    </a:ext>
                  </a:extLst>
                </a:gridCol>
                <a:gridCol w="5118212">
                  <a:extLst>
                    <a:ext uri="{9D8B030D-6E8A-4147-A177-3AD203B41FA5}">
                      <a16:colId xmlns:a16="http://schemas.microsoft.com/office/drawing/2014/main" val="2421246452"/>
                    </a:ext>
                  </a:extLst>
                </a:gridCol>
              </a:tblGrid>
              <a:tr h="45720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b="0" i="0" u="none" strike="noStrike" dirty="0">
                          <a:solidFill>
                            <a:srgbClr val="0F34A6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No</a:t>
                      </a:r>
                      <a:endParaRPr lang="zh-CN" altLang="en-US" sz="1700" b="0" i="0" u="none" strike="noStrike" dirty="0">
                        <a:solidFill>
                          <a:srgbClr val="0F34A6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solidFill>
                            <a:srgbClr val="0F34A6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Key design or tech</a:t>
                      </a:r>
                      <a:endParaRPr lang="zh-CN" altLang="en-US" sz="1700" b="0" i="0" u="none" strike="noStrike" dirty="0">
                        <a:solidFill>
                          <a:srgbClr val="0F34A6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b="0" i="0" u="none" strike="noStrike" dirty="0" err="1">
                          <a:solidFill>
                            <a:srgbClr val="0F34A6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Prio</a:t>
                      </a:r>
                      <a:r>
                        <a:rPr lang="en-US" altLang="zh-CN" sz="1700" b="0" i="0" u="none" strike="noStrike" dirty="0">
                          <a:solidFill>
                            <a:srgbClr val="0F34A6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.</a:t>
                      </a:r>
                      <a:endParaRPr lang="zh-CN" altLang="en-US" sz="1700" b="0" i="0" u="none" strike="noStrike" dirty="0">
                        <a:solidFill>
                          <a:srgbClr val="0F34A6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solidFill>
                            <a:srgbClr val="0F34A6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Comments</a:t>
                      </a:r>
                      <a:endParaRPr lang="zh-CN" altLang="en-US" sz="1700" b="0" i="0" u="none" strike="noStrike" dirty="0">
                        <a:solidFill>
                          <a:srgbClr val="0F34A6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75768063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1</a:t>
                      </a:r>
                      <a:endParaRPr lang="en-US" altLang="zh-CN" sz="1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Collider ring</a:t>
                      </a:r>
                      <a:r>
                        <a:rPr lang="en-US" altLang="zh-CN" sz="1700" u="none" strike="noStrike" baseline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AP design</a:t>
                      </a:r>
                      <a:endParaRPr lang="zh-CN" alt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A+</a:t>
                      </a:r>
                      <a:endParaRPr 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Espec. IR, key to realize</a:t>
                      </a:r>
                      <a:r>
                        <a:rPr lang="en-US" altLang="zh-CN" sz="1700" u="none" strike="noStrike" baseline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high-</a:t>
                      </a:r>
                      <a:r>
                        <a:rPr lang="en-US" altLang="zh-CN" sz="1700" u="none" strike="noStrike" baseline="0" dirty="0" err="1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lumi</a:t>
                      </a:r>
                      <a:endParaRPr lang="zh-CN" alt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171763811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IR SC</a:t>
                      </a:r>
                      <a:r>
                        <a:rPr lang="en-US" altLang="zh-CN" sz="1700" u="none" strike="noStrike" baseline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magnets</a:t>
                      </a:r>
                      <a:endParaRPr lang="zh-CN" alt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A+</a:t>
                      </a:r>
                      <a:endParaRPr 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Complex structure,</a:t>
                      </a:r>
                      <a:r>
                        <a:rPr lang="en-US" altLang="zh-CN" sz="1700" u="none" strike="noStrike" baseline="0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high-field, tight space, less exp.</a:t>
                      </a:r>
                      <a:endParaRPr lang="zh-CN" alt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554819869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b="0" i="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Collider ring RF</a:t>
                      </a:r>
                      <a:endParaRPr lang="zh-CN" alt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</a:t>
                      </a:r>
                      <a:r>
                        <a:rPr lang="en-US" altLang="zh-CN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+</a:t>
                      </a:r>
                      <a:endParaRPr 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C000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High-power, deep-damped HOM, less exp.</a:t>
                      </a:r>
                      <a:endParaRPr lang="zh-CN" altLang="en-US" sz="1700" b="0" i="0" u="none" strike="noStrike" dirty="0">
                        <a:solidFill>
                          <a:srgbClr val="C000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734358288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Injector AP design</a:t>
                      </a:r>
                      <a:endParaRPr lang="zh-CN" altLang="en-US" sz="17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Prov. high-qual. beams to CR, 2 injection schemes</a:t>
                      </a:r>
                      <a:endParaRPr lang="zh-CN" altLang="en-US" sz="17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280903485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MDI</a:t>
                      </a:r>
                      <a:endParaRPr lang="zh-CN" altLang="en-US" sz="17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kern="120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Very tight space and complex mech. (acc. and det.)</a:t>
                      </a:r>
                      <a:endParaRPr lang="zh-CN" altLang="en-US" sz="1700" u="none" strike="noStrike" kern="1200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547779265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Collider beam </a:t>
                      </a:r>
                      <a:r>
                        <a:rPr lang="en-US" altLang="zh-CN" sz="1700" u="none" strike="noStrike" dirty="0" err="1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instrum</a:t>
                      </a:r>
                      <a:r>
                        <a:rPr lang="en-US" altLang="zh-CN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.</a:t>
                      </a:r>
                      <a:endParaRPr lang="zh-CN" altLang="en-US" sz="1700" b="0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</a:t>
                      </a:r>
                      <a:endParaRPr lang="en-US" sz="1700" b="0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High-prec. and fast bunch meas., fast feedbacks</a:t>
                      </a:r>
                      <a:endParaRPr lang="zh-CN" altLang="en-US" sz="1700" b="0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664348590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Collider</a:t>
                      </a:r>
                      <a:r>
                        <a:rPr lang="en-US" altLang="zh-CN" sz="1700" u="none" strike="noStrike" baseline="0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ring</a:t>
                      </a:r>
                      <a:r>
                        <a:rPr lang="en-US" altLang="zh-CN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injection</a:t>
                      </a:r>
                      <a:endParaRPr lang="zh-CN" altLang="en-US" sz="1700" b="0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</a:t>
                      </a:r>
                      <a:endParaRPr lang="en-US" sz="1700" b="0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ns-scale kickers for bunch swap-out injection</a:t>
                      </a:r>
                      <a:endParaRPr lang="zh-CN" altLang="en-US" sz="1700" b="0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946884166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b="0" i="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Positron source</a:t>
                      </a:r>
                      <a:endParaRPr lang="zh-CN" altLang="en-US" sz="1700" b="0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</a:t>
                      </a:r>
                      <a:endParaRPr lang="en-US" sz="1700" b="0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7030A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Low e- energy to generate e+ beam</a:t>
                      </a:r>
                      <a:endParaRPr lang="en-US" altLang="zh-CN" sz="1700" b="0" i="0" u="none" strike="noStrike" dirty="0">
                        <a:solidFill>
                          <a:srgbClr val="7030A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570708888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b="0" i="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Collider</a:t>
                      </a:r>
                      <a:r>
                        <a:rPr lang="en-US" altLang="zh-CN" sz="1700" u="none" strike="noStrike" baseline="0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ring</a:t>
                      </a:r>
                      <a:r>
                        <a:rPr lang="en-US" altLang="zh-CN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vacuum</a:t>
                      </a:r>
                      <a:endParaRPr lang="zh-CN" altLang="en-US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A-</a:t>
                      </a:r>
                      <a:endParaRPr lang="en-US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High-current circ. beams, ultra-high vacuum for IR</a:t>
                      </a:r>
                      <a:endParaRPr lang="zh-CN" altLang="en-US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76523602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b="0" i="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Electron source</a:t>
                      </a:r>
                      <a:endParaRPr lang="zh-CN" altLang="en-US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A-</a:t>
                      </a:r>
                      <a:endParaRPr lang="en-US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High-bunch charge photocathode e-gun</a:t>
                      </a:r>
                      <a:endParaRPr lang="zh-CN" altLang="en-US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231907596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11</a:t>
                      </a:r>
                      <a:endParaRPr lang="en-US" altLang="zh-CN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Linac microwave</a:t>
                      </a:r>
                      <a:endParaRPr lang="zh-CN" altLang="en-US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A-</a:t>
                      </a:r>
                      <a:endParaRPr lang="en-US" sz="1700" b="0" i="0" u="none" strike="noStrike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Large-</a:t>
                      </a:r>
                      <a:r>
                        <a:rPr lang="en-US" altLang="zh-CN" sz="1700" u="none" strike="noStrike" dirty="0" err="1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aper</a:t>
                      </a:r>
                      <a:r>
                        <a:rPr lang="en-US" altLang="zh-CN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. S-band acc.</a:t>
                      </a:r>
                      <a:r>
                        <a:rPr lang="en-US" altLang="zh-CN" sz="1700" u="none" strike="noStrike" baseline="0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baseline="0" dirty="0" err="1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struct</a:t>
                      </a:r>
                      <a:r>
                        <a:rPr lang="en-US" altLang="zh-CN" sz="1700" u="none" strike="noStrike" baseline="0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., less </a:t>
                      </a:r>
                      <a:r>
                        <a:rPr lang="en-US" altLang="zh-CN" sz="1700" u="none" strike="noStrike" baseline="0" dirty="0" err="1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exp</a:t>
                      </a:r>
                      <a:r>
                        <a:rPr lang="en-US" altLang="zh-CN" sz="1700" u="none" strike="noStrike" baseline="0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, LLRF</a:t>
                      </a:r>
                      <a:endParaRPr lang="zh-CN" altLang="en-US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35684429"/>
                  </a:ext>
                </a:extLst>
              </a:tr>
              <a:tr h="33703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700" u="none" strike="noStrike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12</a:t>
                      </a:r>
                      <a:endParaRPr lang="en-US" altLang="zh-CN" sz="1700" b="0" i="0" u="none" strike="noStrike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zh-CN" sz="1700" b="0" i="0" u="none" strike="noStrike" baseline="0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Linac power source</a:t>
                      </a:r>
                      <a:endParaRPr lang="zh-CN" altLang="en-US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A-</a:t>
                      </a:r>
                      <a:endParaRPr lang="en-US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zh-CN" altLang="en-US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altLang="zh-CN" sz="1700" u="none" strike="noStrike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High-power solid-state</a:t>
                      </a:r>
                      <a:r>
                        <a:rPr lang="en-US" altLang="zh-CN" sz="1700" u="none" strike="noStrike" baseline="0" dirty="0">
                          <a:solidFill>
                            <a:srgbClr val="4E8F00"/>
                          </a:solidFill>
                          <a:effectLst/>
                          <a:latin typeface="Arial" panose="020B0604020202020204" pitchFamily="34" charset="0"/>
                          <a:ea typeface="STZhongsong" panose="02010600040101010101" pitchFamily="2" charset="-122"/>
                          <a:cs typeface="Arial" panose="020B0604020202020204" pitchFamily="34" charset="0"/>
                        </a:rPr>
                        <a:t> modulator</a:t>
                      </a:r>
                      <a:endParaRPr lang="zh-CN" altLang="en-US" sz="1700" b="0" i="0" u="none" strike="noStrike" dirty="0">
                        <a:solidFill>
                          <a:srgbClr val="4E8F00"/>
                        </a:solidFill>
                        <a:effectLst/>
                        <a:latin typeface="Arial" panose="020B0604020202020204" pitchFamily="34" charset="0"/>
                        <a:ea typeface="STZhongsong" panose="0201060004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828970094"/>
                  </a:ext>
                </a:extLst>
              </a:tr>
            </a:tbl>
          </a:graphicData>
        </a:graphic>
      </p:graphicFrame>
      <p:sp>
        <p:nvSpPr>
          <p:cNvPr id="4" name="标题 1"/>
          <p:cNvSpPr txBox="1">
            <a:spLocks/>
          </p:cNvSpPr>
          <p:nvPr/>
        </p:nvSpPr>
        <p:spPr>
          <a:xfrm>
            <a:off x="0" y="76200"/>
            <a:ext cx="9144000" cy="68208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algn="ctr" defTabSz="457200" rtl="0" eaLnBrk="1" fontAlgn="base" hangingPunct="1">
              <a:spcBef>
                <a:spcPct val="0"/>
              </a:spcBef>
              <a:spcAft>
                <a:spcPct val="0"/>
              </a:spcAft>
              <a:defRPr kumimoji="1" lang="en-US" altLang="zh-CN" sz="4000" b="1" kern="1200" dirty="0" smtClean="0">
                <a:solidFill>
                  <a:schemeClr val="bg1"/>
                </a:solidFill>
                <a:effectLst/>
                <a:latin typeface="+mj-ea"/>
                <a:ea typeface="+mj-ea"/>
                <a:cs typeface="等线" panose="02010600030101010101" pitchFamily="2" charset="-122"/>
              </a:defRPr>
            </a:lvl1pPr>
            <a:lvl2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charset="0"/>
              </a:defRPr>
            </a:lvl2pPr>
            <a:lvl3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charset="0"/>
              </a:defRPr>
            </a:lvl3pPr>
            <a:lvl4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charset="0"/>
              </a:defRPr>
            </a:lvl4pPr>
            <a:lvl5pPr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charset="0"/>
              </a:defRPr>
            </a:lvl5pPr>
            <a:lvl6pPr marL="4572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6pPr>
            <a:lvl7pPr marL="9144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7pPr>
            <a:lvl8pPr marL="13716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8pPr>
            <a:lvl9pPr marL="1828800" algn="r" defTabSz="457200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charset="0"/>
                <a:ea typeface="ＭＳ Ｐゴシック" charset="-128"/>
                <a:cs typeface="ＭＳ Ｐゴシック" charset="-128"/>
              </a:defRPr>
            </a:lvl9pPr>
          </a:lstStyle>
          <a:p>
            <a:r>
              <a:rPr lang="en-US" sz="3600" b="0" kern="0" dirty="0">
                <a:latin typeface="Arial" panose="020B0604020202020204" pitchFamily="34" charset="0"/>
                <a:ea typeface="STZhongsong" panose="02010600040101010101" pitchFamily="2" charset="-122"/>
                <a:cs typeface="Arial" panose="020B0604020202020204" pitchFamily="34" charset="0"/>
              </a:rPr>
              <a:t>Key challenges on AP and technologies</a:t>
            </a:r>
            <a:endParaRPr lang="en-US" altLang="zh-CN" sz="3600" b="0" kern="0" dirty="0">
              <a:latin typeface="Arial" panose="020B0604020202020204" pitchFamily="34" charset="0"/>
              <a:ea typeface="STZhongsong" panose="02010600040101010101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7387341"/>
      </p:ext>
    </p:extLst>
  </p:cSld>
  <p:clrMapOvr>
    <a:masterClrMapping/>
  </p:clrMapOvr>
</p:sld>
</file>

<file path=ppt/theme/theme1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简约主题1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简约主题1" id="{8726733B-1585-4EFA-96D3-CD0EAD92F069}" vid="{A378D2D5-E8DA-42F7-8DEF-892FD3E627BC}"/>
    </a:ext>
  </a:extLst>
</a:theme>
</file>

<file path=ppt/theme/theme4.xml><?xml version="1.0" encoding="utf-8"?>
<a:theme xmlns:a="http://schemas.openxmlformats.org/drawingml/2006/main" name="1_简约主题1">
  <a:themeElements>
    <a:clrScheme name="Custom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简约主题1" id="{8726733B-1585-4EFA-96D3-CD0EAD92F069}" vid="{A378D2D5-E8DA-42F7-8DEF-892FD3E627BC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51164</TotalTime>
  <Words>1792</Words>
  <Application>Microsoft Office PowerPoint</Application>
  <PresentationFormat>全屏显示(4:3)</PresentationFormat>
  <Paragraphs>321</Paragraphs>
  <Slides>19</Slides>
  <Notes>14</Notes>
  <HiddenSlides>0</HiddenSlides>
  <MMClips>0</MMClips>
  <ScaleCrop>false</ScaleCrop>
  <HeadingPairs>
    <vt:vector size="8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8" baseType="lpstr">
      <vt:lpstr>等线</vt:lpstr>
      <vt:lpstr>等线 Light</vt:lpstr>
      <vt:lpstr>华文中宋</vt:lpstr>
      <vt:lpstr>楷体</vt:lpstr>
      <vt:lpstr>宋体</vt:lpstr>
      <vt:lpstr>微软雅黑</vt:lpstr>
      <vt:lpstr>微软雅黑</vt:lpstr>
      <vt:lpstr>Arial</vt:lpstr>
      <vt:lpstr>Calibri</vt:lpstr>
      <vt:lpstr>Cambria Math</vt:lpstr>
      <vt:lpstr>Helvetica</vt:lpstr>
      <vt:lpstr>Symbol</vt:lpstr>
      <vt:lpstr>Tahoma</vt:lpstr>
      <vt:lpstr>Times New Roman</vt:lpstr>
      <vt:lpstr>自定义设计方案</vt:lpstr>
      <vt:lpstr>1_自定义设计方案</vt:lpstr>
      <vt:lpstr>简约主题1</vt:lpstr>
      <vt:lpstr>1_简约主题1</vt:lpstr>
      <vt:lpstr>公式</vt:lpstr>
      <vt:lpstr>PowerPoint 演示文稿</vt:lpstr>
      <vt:lpstr>Topics</vt:lpstr>
      <vt:lpstr>PowerPoint 演示文稿</vt:lpstr>
      <vt:lpstr>STCF Design Goals</vt:lpstr>
      <vt:lpstr>PowerPoint 演示文稿</vt:lpstr>
      <vt:lpstr>PowerPoint 演示文稿</vt:lpstr>
      <vt:lpstr>Key challenges in accelerator physics and technologies</vt:lpstr>
      <vt:lpstr>Key challenges on AP and technologies</vt:lpstr>
      <vt:lpstr>PowerPoint 演示文稿</vt:lpstr>
      <vt:lpstr>PowerPoint 演示文稿</vt:lpstr>
      <vt:lpstr>PowerPoint 演示文稿</vt:lpstr>
      <vt:lpstr>PowerPoint 演示文稿</vt:lpstr>
      <vt:lpstr>Key challenges (3) – IR SC magnets</vt:lpstr>
      <vt:lpstr>PowerPoint 演示文稿</vt:lpstr>
      <vt:lpstr>PowerPoint 演示文稿</vt:lpstr>
      <vt:lpstr>Electron-positron beams test platform</vt:lpstr>
      <vt:lpstr>PowerPoint 演示文稿</vt:lpstr>
      <vt:lpstr>From prelim. study phase to R&amp;D phase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Jing-Yu Tang</cp:lastModifiedBy>
  <cp:revision>2468</cp:revision>
  <dcterms:created xsi:type="dcterms:W3CDTF">2020-03-23T10:04:57Z</dcterms:created>
  <dcterms:modified xsi:type="dcterms:W3CDTF">2024-07-17T04:14:50Z</dcterms:modified>
</cp:coreProperties>
</file>