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0" r:id="rId4"/>
    <p:sldId id="261" r:id="rId5"/>
    <p:sldId id="279" r:id="rId6"/>
    <p:sldId id="262" r:id="rId7"/>
    <p:sldId id="278" r:id="rId8"/>
    <p:sldId id="263" r:id="rId9"/>
    <p:sldId id="289" r:id="rId10"/>
    <p:sldId id="265" r:id="rId11"/>
    <p:sldId id="276" r:id="rId12"/>
    <p:sldId id="266" r:id="rId13"/>
    <p:sldId id="267" r:id="rId14"/>
    <p:sldId id="268" r:id="rId15"/>
    <p:sldId id="281" r:id="rId16"/>
    <p:sldId id="280" r:id="rId17"/>
    <p:sldId id="269" r:id="rId18"/>
    <p:sldId id="285" r:id="rId19"/>
    <p:sldId id="286" r:id="rId20"/>
    <p:sldId id="287" r:id="rId21"/>
    <p:sldId id="283" r:id="rId22"/>
    <p:sldId id="273" r:id="rId23"/>
    <p:sldId id="288" r:id="rId24"/>
    <p:sldId id="274" r:id="rId25"/>
    <p:sldId id="290" r:id="rId26"/>
    <p:sldId id="291" r:id="rId27"/>
    <p:sldId id="282" r:id="rId28"/>
    <p:sldId id="284" r:id="rId29"/>
  </p:sldIdLst>
  <p:sldSz cx="12192000" cy="6858000"/>
  <p:notesSz cx="6858000" cy="9144000"/>
  <p:embeddedFontLst>
    <p:embeddedFont>
      <p:font typeface="Algerian" panose="04020705040A02060702" pitchFamily="82" charset="0"/>
      <p:regular r:id="rId31"/>
    </p:embeddedFont>
    <p:embeddedFont>
      <p:font typeface="Cambria Math" panose="02040503050406030204" pitchFamily="18" charset="0"/>
      <p:regular r:id="rId32"/>
    </p:embeddedFont>
    <p:embeddedFont>
      <p:font typeface="Inter Light" panose="020B0604020202020204" charset="0"/>
      <p:regular r:id="rId33"/>
      <p:bold r:id="rId34"/>
    </p:embeddedFont>
    <p:embeddedFont>
      <p:font typeface="Titillium Web" panose="00000500000000000000" pitchFamily="2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9" roundtripDataSignature="AMtx7mjP1Og/9M8P8GjeTDCGqaeS58Aq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customschemas.google.com/relationships/presentationmetadata" Target="meta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2575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89590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3533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6756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076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1766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3339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1433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17750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3579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6054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586731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72996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32697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35325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86750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26364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96901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9153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3476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7711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0462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4771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5454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7668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089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3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3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6" name="Google Shape;76;p3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8" name="Google Shape;88;p3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3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3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6" name="Google Shape;96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4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4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ndard slide">
  <p:cSld name="Standard slide">
    <p:bg>
      <p:bgPr>
        <a:blipFill>
          <a:blip r:embed="rId2">
            <a:alphaModFix amt="50000"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2"/>
          <p:cNvSpPr txBox="1">
            <a:spLocks noGrp="1"/>
          </p:cNvSpPr>
          <p:nvPr>
            <p:ph type="body" idx="1"/>
          </p:nvPr>
        </p:nvSpPr>
        <p:spPr>
          <a:xfrm>
            <a:off x="863149" y="1371599"/>
            <a:ext cx="10719251" cy="4700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>
                <a:latin typeface="Inter Light"/>
                <a:ea typeface="Inter Light"/>
                <a:cs typeface="Inter Light"/>
                <a:sym typeface="Inter Light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400"/>
              <a:buChar char="•"/>
              <a:defRPr>
                <a:latin typeface="Inter Light"/>
                <a:ea typeface="Inter Light"/>
                <a:cs typeface="Inter Light"/>
                <a:sym typeface="Inter Light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000"/>
              <a:buChar char="•"/>
              <a:defRPr>
                <a:latin typeface="Inter Light"/>
                <a:ea typeface="Inter Light"/>
                <a:cs typeface="Inter Light"/>
                <a:sym typeface="Inter Light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•"/>
              <a:defRPr>
                <a:latin typeface="Inter Light"/>
                <a:ea typeface="Inter Light"/>
                <a:cs typeface="Inter Light"/>
                <a:sym typeface="Inter Light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•"/>
              <a:defRPr>
                <a:latin typeface="Inter Light"/>
                <a:ea typeface="Inter Light"/>
                <a:cs typeface="Inter Light"/>
                <a:sym typeface="Inter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3" name="Google Shape;113;p42"/>
          <p:cNvCxnSpPr/>
          <p:nvPr/>
        </p:nvCxnSpPr>
        <p:spPr>
          <a:xfrm>
            <a:off x="562924" y="5"/>
            <a:ext cx="0" cy="1078159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4" name="Google Shape;114;p42"/>
          <p:cNvSpPr txBox="1">
            <a:spLocks noGrp="1"/>
          </p:cNvSpPr>
          <p:nvPr>
            <p:ph type="title"/>
          </p:nvPr>
        </p:nvSpPr>
        <p:spPr>
          <a:xfrm>
            <a:off x="863152" y="277800"/>
            <a:ext cx="10719250" cy="7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400"/>
              <a:buFont typeface="Inter Light"/>
              <a:buNone/>
              <a:defRPr b="0">
                <a:solidFill>
                  <a:schemeClr val="accent5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42"/>
          <p:cNvSpPr txBox="1"/>
          <p:nvPr/>
        </p:nvSpPr>
        <p:spPr>
          <a:xfrm>
            <a:off x="609287" y="6499456"/>
            <a:ext cx="885139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Page </a:t>
            </a:r>
            <a:fld id="{00000000-1234-1234-1234-123412341234}" type="slidenum">
              <a:rPr lang="it-IT" sz="900" b="0" i="0" u="none" strike="noStrike" cap="none">
                <a:solidFill>
                  <a:schemeClr val="lt1"/>
                </a:solidFill>
                <a:latin typeface="Inter Light"/>
                <a:ea typeface="Inter Light"/>
                <a:cs typeface="Inter Light"/>
                <a:sym typeface="Inter Light"/>
              </a:rPr>
              <a:t>‹N›</a:t>
            </a:fld>
            <a:endParaRPr sz="900" b="0" i="0" u="none" strike="noStrike" cap="none">
              <a:solidFill>
                <a:schemeClr val="lt1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Vuota">
  <p:cSld name="6_Vuot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Vuota">
  <p:cSld name="3_Vuota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Vuota">
  <p:cSld name="4_Vuota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29" name="Google Shape;29;p28"/>
          <p:cNvSpPr/>
          <p:nvPr/>
        </p:nvSpPr>
        <p:spPr>
          <a:xfrm>
            <a:off x="1" y="0"/>
            <a:ext cx="12192000" cy="3336053"/>
          </a:xfrm>
          <a:prstGeom prst="rect">
            <a:avLst/>
          </a:prstGeom>
          <a:solidFill>
            <a:srgbClr val="0B112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Google Shape;30;p28" descr="Immagine che contiene sfocatura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09"/>
            <a:ext cx="12192000" cy="6856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Vuota">
  <p:cSld name="13_Vuota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41" name="Google Shape;41;p30" descr="Immagine che contiene vetr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Vuota">
  <p:cSld name="14_Vuota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46" name="Google Shape;46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Vuota">
  <p:cSld name="15_Vuota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51" name="Google Shape;51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6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8.jpg"/><Relationship Id="rId10" Type="http://schemas.openxmlformats.org/officeDocument/2006/relationships/image" Target="../media/image13.png"/><Relationship Id="rId4" Type="http://schemas.openxmlformats.org/officeDocument/2006/relationships/image" Target="../media/image7.jp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7.jp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50.png"/><Relationship Id="rId10" Type="http://schemas.openxmlformats.org/officeDocument/2006/relationships/image" Target="../media/image51.png"/><Relationship Id="rId4" Type="http://schemas.openxmlformats.org/officeDocument/2006/relationships/image" Target="../media/image8.jpg"/><Relationship Id="rId9" Type="http://schemas.openxmlformats.org/officeDocument/2006/relationships/image" Target="../media/image5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gif"/><Relationship Id="rId5" Type="http://schemas.openxmlformats.org/officeDocument/2006/relationships/image" Target="../media/image53.pn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54.png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jpeg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.jp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8.jpg"/><Relationship Id="rId9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8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.jp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8.jpg"/><Relationship Id="rId9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.jp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.jpg"/><Relationship Id="rId9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9.png"/><Relationship Id="rId4" Type="http://schemas.openxmlformats.org/officeDocument/2006/relationships/image" Target="../media/image8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6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8.jpg"/><Relationship Id="rId10" Type="http://schemas.openxmlformats.org/officeDocument/2006/relationships/image" Target="../media/image13.png"/><Relationship Id="rId4" Type="http://schemas.openxmlformats.org/officeDocument/2006/relationships/image" Target="../media/image7.jp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7.jpg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image" Target="../media/image21.png"/><Relationship Id="rId4" Type="http://schemas.openxmlformats.org/officeDocument/2006/relationships/image" Target="../media/image8.jp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gif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8.gif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13" Type="http://schemas.openxmlformats.org/officeDocument/2006/relationships/image" Target="../media/image8.jpg"/><Relationship Id="rId18" Type="http://schemas.openxmlformats.org/officeDocument/2006/relationships/image" Target="../media/image38.png"/><Relationship Id="rId3" Type="http://schemas.microsoft.com/office/2007/relationships/media" Target="../media/media2.mp4"/><Relationship Id="rId21" Type="http://schemas.openxmlformats.org/officeDocument/2006/relationships/image" Target="../media/image41.png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7.jpg"/><Relationship Id="rId17" Type="http://schemas.openxmlformats.org/officeDocument/2006/relationships/image" Target="../media/image36.png"/><Relationship Id="rId2" Type="http://schemas.openxmlformats.org/officeDocument/2006/relationships/video" Target="../media/media1.mp4"/><Relationship Id="rId16" Type="http://schemas.openxmlformats.org/officeDocument/2006/relationships/image" Target="../media/image37.png"/><Relationship Id="rId20" Type="http://schemas.openxmlformats.org/officeDocument/2006/relationships/image" Target="../media/image40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33.png"/><Relationship Id="rId5" Type="http://schemas.microsoft.com/office/2007/relationships/media" Target="../media/media3.mp4"/><Relationship Id="rId15" Type="http://schemas.openxmlformats.org/officeDocument/2006/relationships/image" Target="../media/image34.png"/><Relationship Id="rId10" Type="http://schemas.openxmlformats.org/officeDocument/2006/relationships/image" Target="../media/image32.png"/><Relationship Id="rId19" Type="http://schemas.openxmlformats.org/officeDocument/2006/relationships/image" Target="../media/image39.png"/><Relationship Id="rId4" Type="http://schemas.openxmlformats.org/officeDocument/2006/relationships/video" Target="../media/media2.mp4"/><Relationship Id="rId9" Type="http://schemas.openxmlformats.org/officeDocument/2006/relationships/image" Target="../media/image31.png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7.jp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390.png"/><Relationship Id="rId10" Type="http://schemas.openxmlformats.org/officeDocument/2006/relationships/image" Target="../media/image46.png"/><Relationship Id="rId4" Type="http://schemas.openxmlformats.org/officeDocument/2006/relationships/image" Target="../media/image8.jp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86" y="-19448"/>
            <a:ext cx="1219416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"/>
          <p:cNvSpPr/>
          <p:nvPr/>
        </p:nvSpPr>
        <p:spPr>
          <a:xfrm>
            <a:off x="289050" y="2341944"/>
            <a:ext cx="11613900" cy="1582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289050" y="2548819"/>
            <a:ext cx="11243700" cy="15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8BC"/>
              </a:buClr>
              <a:buSzPts val="3000"/>
              <a:buFont typeface="Titillium Web"/>
              <a:buNone/>
            </a:pPr>
            <a:r>
              <a:rPr lang="en-US" sz="3000" b="1" i="0" u="none" strike="noStrike" cap="none" dirty="0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Reconstruction of multiple calorimetric clusters in the </a:t>
            </a:r>
            <a:r>
              <a:rPr lang="en-US" sz="3000" b="1" i="0" u="none" strike="noStrike" cap="none" dirty="0" err="1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3000" b="1" i="0" u="none" strike="noStrike" cap="none" dirty="0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 experiment with machine learning techniques</a:t>
            </a:r>
            <a:r>
              <a:rPr lang="it-IT" sz="3000" b="1" i="0" u="none" strike="noStrike" cap="none" dirty="0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​</a:t>
            </a:r>
            <a:endParaRPr lang="it-IT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ADFF"/>
              </a:buClr>
              <a:buSzPts val="3000"/>
              <a:buFont typeface="Titillium Web"/>
              <a:buNone/>
            </a:pPr>
            <a:endParaRPr sz="3400" b="0" i="0" u="none" strike="noStrike" cap="none" dirty="0">
              <a:solidFill>
                <a:srgbClr val="6EAD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6712747" y="6536581"/>
              <a:ext cx="5317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Missione 4 </a:t>
              </a:r>
              <a:r>
                <a:rPr lang="it-IT" sz="14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• Istruzione e Ricerca 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67555" y="6530753"/>
              <a:ext cx="79191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0" i="0" u="none" strike="noStrike" cap="none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ICSC Italian Research Center on High-Performance Computing, Big Data and Quantum Computing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Google Shape;130;p1"/>
              <p:cNvSpPr txBox="1"/>
              <p:nvPr/>
            </p:nvSpPr>
            <p:spPr>
              <a:xfrm>
                <a:off x="0" y="5917324"/>
                <a:ext cx="8058150" cy="515400"/>
              </a:xfrm>
              <a:prstGeom prst="rect">
                <a:avLst/>
              </a:prstGeom>
              <a:solidFill>
                <a:srgbClr val="6EAD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rmAutofit/>
              </a:bodyPr>
              <a:lstStyle/>
              <a:p>
                <a:pPr lvl="0" algn="r">
                  <a:lnSpc>
                    <a:spcPct val="90000"/>
                  </a:lnSpc>
                  <a:buClr>
                    <a:schemeClr val="lt1"/>
                  </a:buClr>
                  <a:buSzPts val="20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u="none" strike="noStrike" cap="none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  <a:latin typeface="Titillium Web" panose="00000500000000000000" pitchFamily="2" charset="0"/>
                          </a:rPr>
                          <m:t>42</m:t>
                        </m:r>
                      </m:e>
                      <m:sup>
                        <m:r>
                          <a:rPr lang="it-IT" b="1" i="1" u="none" strike="noStrike" cap="none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𝒏𝒅</m:t>
                        </m:r>
                      </m:sup>
                    </m:sSup>
                  </m:oMath>
                </a14:m>
                <a:r>
                  <a:rPr lang="en-US" b="1" i="0" u="none" strike="noStrike" cap="none" dirty="0">
                    <a:solidFill>
                      <a:schemeClr val="bg1"/>
                    </a:solidFill>
                    <a:latin typeface="Titillium Web" panose="00000500000000000000" pitchFamily="2" charset="0"/>
                    <a:sym typeface="Arial"/>
                  </a:rPr>
                  <a:t> International Conference on High Energy Physics (ICHEP 2024), Prague (CZE), Jul 17-24, 2024</a:t>
                </a:r>
                <a:endParaRPr lang="it-IT" b="1" i="0" u="none" strike="noStrike" cap="none" dirty="0">
                  <a:solidFill>
                    <a:schemeClr val="bg1"/>
                  </a:solidFill>
                  <a:latin typeface="Titillium Web" panose="00000500000000000000" pitchFamily="2" charset="0"/>
                  <a:sym typeface="Arial"/>
                </a:endParaRPr>
              </a:p>
            </p:txBody>
          </p:sp>
        </mc:Choice>
        <mc:Fallback xmlns="">
          <p:sp>
            <p:nvSpPr>
              <p:cNvPr id="130" name="Google Shape;130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17324"/>
                <a:ext cx="8058150" cy="515400"/>
              </a:xfrm>
              <a:prstGeom prst="rect">
                <a:avLst/>
              </a:prstGeom>
              <a:blipFill>
                <a:blip r:embed="rId6"/>
                <a:stretch>
                  <a:fillRect r="-2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122;p1">
            <a:extLst>
              <a:ext uri="{FF2B5EF4-FFF2-40B4-BE49-F238E27FC236}">
                <a16:creationId xmlns:a16="http://schemas.microsoft.com/office/drawing/2014/main" id="{0A2F62E4-1078-0C3B-84B9-63EF4560511A}"/>
              </a:ext>
            </a:extLst>
          </p:cNvPr>
          <p:cNvSpPr/>
          <p:nvPr/>
        </p:nvSpPr>
        <p:spPr>
          <a:xfrm>
            <a:off x="2936781" y="4078668"/>
            <a:ext cx="6546850" cy="93811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123;p1">
                <a:extLst>
                  <a:ext uri="{FF2B5EF4-FFF2-40B4-BE49-F238E27FC236}">
                    <a16:creationId xmlns:a16="http://schemas.microsoft.com/office/drawing/2014/main" id="{4D417BEA-EB63-AA6E-F2E4-286CC9F05072}"/>
                  </a:ext>
                </a:extLst>
              </p:cNvPr>
              <p:cNvSpPr txBox="1"/>
              <p:nvPr/>
            </p:nvSpPr>
            <p:spPr>
              <a:xfrm>
                <a:off x="2936781" y="4397269"/>
                <a:ext cx="6546850" cy="9381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rmAutofit fontScale="92500" lnSpcReduction="10000"/>
              </a:bodyPr>
              <a:lstStyle/>
              <a:p>
                <a:pPr lvl="0" algn="ctr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Giuseppe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2000" b="1" dirty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Titillium Web"/>
                            <a:ea typeface="Titillium Web"/>
                            <a:cs typeface="Titillium Web"/>
                            <a:sym typeface="Titillium Web"/>
                          </a:rPr>
                          <m:t>Piparo</m:t>
                        </m:r>
                      </m:e>
                      <m:sup>
                        <m: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  <m:t>𝟏</m:t>
                        </m:r>
                        <m: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  <m:t>,</m:t>
                        </m:r>
                        <m: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, on </a:t>
                </a:r>
                <a:r>
                  <a:rPr lang="it-IT" sz="2000" b="1" i="0" u="none" strike="noStrike" cap="none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behalf</a:t>
                </a:r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 of the </a:t>
                </a:r>
                <a:r>
                  <a:rPr lang="it-IT" sz="2000" b="1" i="0" u="none" strike="noStrike" cap="none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LHCf</a:t>
                </a:r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 </a:t>
                </a:r>
                <a:r>
                  <a:rPr lang="it-IT" sz="2000" b="1" i="0" u="none" strike="noStrike" cap="none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collaboration</a:t>
                </a:r>
                <a:endParaRPr lang="it-IT" sz="2000" b="1" i="0" u="none" strike="noStrike" cap="none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endParaRPr lang="it-IT" sz="2000" b="1" i="1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 algn="ctr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r>
                  <a:rPr lang="it-IT" sz="1500" b="1" i="1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1. Istituto Nazionale di Fisica Nucleare (INFN), Catania </a:t>
                </a:r>
                <a:r>
                  <a:rPr lang="it-IT" sz="1500" b="1" i="1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section</a:t>
                </a:r>
                <a:endParaRPr lang="it-IT" sz="1500" b="1" i="1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 algn="ctr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r>
                  <a:rPr lang="en-US" sz="1500" b="1" i="1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2. University of Catania, Department of Physics and Astronomy</a:t>
                </a:r>
                <a:endParaRPr lang="it-IT" sz="1500" b="1" i="1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endParaRPr lang="it-IT" sz="2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EADFF"/>
                  </a:buClr>
                  <a:buSzPts val="3000"/>
                  <a:buFont typeface="Titillium Web"/>
                  <a:buNone/>
                </a:pPr>
                <a:endParaRPr sz="3400" b="0" i="0" u="none" strike="noStrike" cap="none" dirty="0">
                  <a:solidFill>
                    <a:srgbClr val="6EADFF"/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</p:txBody>
          </p:sp>
        </mc:Choice>
        <mc:Fallback xmlns="">
          <p:sp>
            <p:nvSpPr>
              <p:cNvPr id="6" name="Google Shape;123;p1">
                <a:extLst>
                  <a:ext uri="{FF2B5EF4-FFF2-40B4-BE49-F238E27FC236}">
                    <a16:creationId xmlns:a16="http://schemas.microsoft.com/office/drawing/2014/main" id="{4D417BEA-EB63-AA6E-F2E4-286CC9F05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781" y="4397269"/>
                <a:ext cx="6546850" cy="938118"/>
              </a:xfrm>
              <a:prstGeom prst="rect">
                <a:avLst/>
              </a:prstGeom>
              <a:blipFill>
                <a:blip r:embed="rId7"/>
                <a:stretch>
                  <a:fillRect t="-376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 descr="Immagine che contiene testo, orologio&#10;&#10;Descrizione generata automaticamente">
            <a:extLst>
              <a:ext uri="{FF2B5EF4-FFF2-40B4-BE49-F238E27FC236}">
                <a16:creationId xmlns:a16="http://schemas.microsoft.com/office/drawing/2014/main" id="{F53E10C2-F030-0B02-0ED1-F471F4D912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25" y="1244608"/>
            <a:ext cx="1462181" cy="960706"/>
          </a:xfrm>
          <a:prstGeom prst="rect">
            <a:avLst/>
          </a:prstGeom>
        </p:spPr>
      </p:pic>
      <p:pic>
        <p:nvPicPr>
          <p:cNvPr id="9" name="Immagine 8" descr="Immagine che contiene logo&#10;&#10;Descrizione generata automaticamente">
            <a:extLst>
              <a:ext uri="{FF2B5EF4-FFF2-40B4-BE49-F238E27FC236}">
                <a16:creationId xmlns:a16="http://schemas.microsoft.com/office/drawing/2014/main" id="{8D234D87-9F34-E9D1-0868-045DF01624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951" y="5502533"/>
            <a:ext cx="1396999" cy="903352"/>
          </a:xfrm>
          <a:prstGeom prst="rect">
            <a:avLst/>
          </a:prstGeom>
        </p:spPr>
      </p:pic>
      <p:pic>
        <p:nvPicPr>
          <p:cNvPr id="11" name="Immagine 10" descr="Immagine che contiene Carattere, logo, Elementi grafici, simbolo&#10;&#10;Descrizione generata automaticamente">
            <a:extLst>
              <a:ext uri="{FF2B5EF4-FFF2-40B4-BE49-F238E27FC236}">
                <a16:creationId xmlns:a16="http://schemas.microsoft.com/office/drawing/2014/main" id="{D3FBF543-5BC1-4C14-9488-45F3A6474E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02050" y="5513890"/>
            <a:ext cx="992933" cy="8919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8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200C1B4-9335-CB12-BEF3-363EA75A65B0}"/>
                  </a:ext>
                </a:extLst>
              </p:cNvPr>
              <p:cNvSpPr txBox="1"/>
              <p:nvPr/>
            </p:nvSpPr>
            <p:spPr>
              <a:xfrm>
                <a:off x="-1" y="1212291"/>
                <a:ext cx="7797801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b="1" u="sng" dirty="0" err="1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Motivation</a:t>
                </a:r>
                <a:r>
                  <a:rPr lang="it-IT" sz="2400" b="1" u="sng" dirty="0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III: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𝛬</m:t>
                        </m:r>
                      </m:e>
                      <m:sup>
                        <m: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  <m:r>
                      <a:rPr lang="it-IT" sz="2400" b="1" i="1" u="sng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2400" b="1" u="sng" dirty="0" err="1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analysis</a:t>
                </a:r>
                <a:endParaRPr lang="it-IT" sz="2400" b="1" u="sng" dirty="0">
                  <a:solidFill>
                    <a:schemeClr val="accent4">
                      <a:lumMod val="75000"/>
                    </a:schemeClr>
                  </a:solidFill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200C1B4-9335-CB12-BEF3-363EA75A65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212291"/>
                <a:ext cx="7797801" cy="470000"/>
              </a:xfrm>
              <a:prstGeom prst="rect">
                <a:avLst/>
              </a:prstGeom>
              <a:blipFill>
                <a:blip r:embed="rId5"/>
                <a:stretch>
                  <a:fillRect l="-1173" t="-7792" b="-298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 descr="Immagine che contiene linea, diagramma, Carattere&#10;&#10;Descrizione generata automaticamente">
            <a:extLst>
              <a:ext uri="{FF2B5EF4-FFF2-40B4-BE49-F238E27FC236}">
                <a16:creationId xmlns:a16="http://schemas.microsoft.com/office/drawing/2014/main" id="{966E22DF-08D5-4754-E0F1-6CCF29E112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1319" y="5109900"/>
            <a:ext cx="2551116" cy="1071617"/>
          </a:xfrm>
          <a:prstGeom prst="rect">
            <a:avLst/>
          </a:prstGeom>
        </p:spPr>
      </p:pic>
      <p:pic>
        <p:nvPicPr>
          <p:cNvPr id="15" name="Immagine 14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29885871-CFE9-DC9F-2F89-F4ED5A1F1E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5780" y="1597476"/>
            <a:ext cx="3839970" cy="2241190"/>
          </a:xfrm>
          <a:prstGeom prst="rect">
            <a:avLst/>
          </a:prstGeom>
        </p:spPr>
      </p:pic>
      <p:pic>
        <p:nvPicPr>
          <p:cNvPr id="17" name="Immagine 16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6A3123DC-8545-DC1B-9BFF-565CC8F1A4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3804" y="4127821"/>
            <a:ext cx="3901946" cy="2265406"/>
          </a:xfrm>
          <a:prstGeom prst="rect">
            <a:avLst/>
          </a:prstGeom>
        </p:spPr>
      </p:pic>
      <p:sp>
        <p:nvSpPr>
          <p:cNvPr id="18" name="Segnaposto contenuto 6">
            <a:extLst>
              <a:ext uri="{FF2B5EF4-FFF2-40B4-BE49-F238E27FC236}">
                <a16:creationId xmlns:a16="http://schemas.microsoft.com/office/drawing/2014/main" id="{E8B2AAE6-7A41-65FE-485C-6313A3C48DF0}"/>
              </a:ext>
            </a:extLst>
          </p:cNvPr>
          <p:cNvSpPr txBox="1">
            <a:spLocks/>
          </p:cNvSpPr>
          <p:nvPr/>
        </p:nvSpPr>
        <p:spPr>
          <a:xfrm>
            <a:off x="88198" y="1950276"/>
            <a:ext cx="4838701" cy="209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l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endParaRPr lang="it-IT" dirty="0"/>
          </a:p>
        </p:txBody>
      </p:sp>
      <p:pic>
        <p:nvPicPr>
          <p:cNvPr id="4" name="Immagine 3" descr="Immagine che contiene linea, diagramma, Parallelo, schizzo&#10;&#10;Descrizione generata automaticamente">
            <a:extLst>
              <a:ext uri="{FF2B5EF4-FFF2-40B4-BE49-F238E27FC236}">
                <a16:creationId xmlns:a16="http://schemas.microsoft.com/office/drawing/2014/main" id="{669AA48B-B879-9102-6BCF-28CFD833C9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37" y="4861578"/>
            <a:ext cx="2191570" cy="148482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C0128ACE-919F-9E8C-EA0B-1C6C9E25226E}"/>
                  </a:ext>
                </a:extLst>
              </p:cNvPr>
              <p:cNvSpPr/>
              <p:nvPr/>
            </p:nvSpPr>
            <p:spPr>
              <a:xfrm>
                <a:off x="532595" y="5630128"/>
                <a:ext cx="76200" cy="93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𝛬</m:t>
                          </m:r>
                        </m:e>
                        <m:sup>
                          <m:r>
                            <a:rPr lang="it-IT" sz="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it-IT" sz="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C0128ACE-919F-9E8C-EA0B-1C6C9E2522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595" y="5630128"/>
                <a:ext cx="76200" cy="93618"/>
              </a:xfrm>
              <a:prstGeom prst="rect">
                <a:avLst/>
              </a:prstGeom>
              <a:blipFill>
                <a:blip r:embed="rId10"/>
                <a:stretch>
                  <a:fillRect l="-47059" t="-5263" r="-17647" b="-1052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2E30CE59-218C-76EE-E319-353BCAC70932}"/>
              </a:ext>
            </a:extLst>
          </p:cNvPr>
          <p:cNvSpPr txBox="1"/>
          <p:nvPr/>
        </p:nvSpPr>
        <p:spPr>
          <a:xfrm>
            <a:off x="2518559" y="6023234"/>
            <a:ext cx="762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800" dirty="0"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4571C2C-C90D-BB32-E7CB-6070CFC67E0C}"/>
              </a:ext>
            </a:extLst>
          </p:cNvPr>
          <p:cNvSpPr/>
          <p:nvPr/>
        </p:nvSpPr>
        <p:spPr>
          <a:xfrm>
            <a:off x="644750" y="6087387"/>
            <a:ext cx="76200" cy="936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1417F91-B3C3-D8FE-E527-ED9CEA65EEB4}"/>
              </a:ext>
            </a:extLst>
          </p:cNvPr>
          <p:cNvSpPr/>
          <p:nvPr/>
        </p:nvSpPr>
        <p:spPr>
          <a:xfrm>
            <a:off x="2413211" y="6094506"/>
            <a:ext cx="76200" cy="936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Segnaposto contenuto 6">
                <a:extLst>
                  <a:ext uri="{FF2B5EF4-FFF2-40B4-BE49-F238E27FC236}">
                    <a16:creationId xmlns:a16="http://schemas.microsoft.com/office/drawing/2014/main" id="{6DB5ED03-AC1C-A0DC-5B95-E0548D170E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402" y="1881185"/>
                <a:ext cx="7547007" cy="3015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 lnSpcReduction="1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406400" algn="ctr" rtl="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Arial"/>
                  <a:buNone/>
                  <a:defRPr sz="2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  <a:lvl2pPr marL="914400" marR="0" lvl="1" indent="-3810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  <a:defRPr sz="20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2pPr>
                <a:lvl3pPr marL="1371600" marR="0" lvl="2" indent="-3556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3pPr>
                <a:lvl4pPr marL="1828800" marR="0" lvl="3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4pPr>
                <a:lvl5pPr marL="2286000" marR="0" lvl="4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5pPr>
                <a:lvl6pPr marL="2743200" marR="0" lvl="5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𝛬</m:t>
                        </m:r>
                      </m:e>
                      <m:sup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it-IT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baryons are key to understanding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forward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strange particle production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and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hadronization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in high-energy collisions.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Accurate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𝛬</m:t>
                        </m:r>
                      </m:e>
                      <m:sup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it-IT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measurements refine models of strange quark behavior and improve QCD process predictions.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𝛬</m:t>
                        </m:r>
                      </m:e>
                      <m:sup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decays produce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complex event topologies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, involving mainly one or two photons and a neutron in a single tower.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Effective reconstruction requires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distinguishing between different particle types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and precisely determining their energies and positions, which is challenging due to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overlapping signals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and varied interaction characteristics.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it-IT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Segnaposto contenuto 6">
                <a:extLst>
                  <a:ext uri="{FF2B5EF4-FFF2-40B4-BE49-F238E27FC236}">
                    <a16:creationId xmlns:a16="http://schemas.microsoft.com/office/drawing/2014/main" id="{6DB5ED03-AC1C-A0DC-5B95-E0548D170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2" y="1881185"/>
                <a:ext cx="7547007" cy="3015015"/>
              </a:xfrm>
              <a:prstGeom prst="rect">
                <a:avLst/>
              </a:prstGeom>
              <a:blipFill>
                <a:blip r:embed="rId11"/>
                <a:stretch>
                  <a:fillRect r="-2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243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/>
          <p:nvPr/>
        </p:nvSpPr>
        <p:spPr>
          <a:xfrm>
            <a:off x="2249910" y="1053134"/>
            <a:ext cx="769218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400" b="1" dirty="0">
                <a:solidFill>
                  <a:schemeClr val="accent4">
                    <a:lumMod val="7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DEVELOPMENT STATUS</a:t>
            </a:r>
            <a:endParaRPr lang="it-IT" sz="4400" b="1" i="0" u="none" strike="noStrike" cap="none" dirty="0">
              <a:solidFill>
                <a:schemeClr val="accent4">
                  <a:lumMod val="7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127306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9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2945784-0424-0018-3AE8-4E6AD639BD61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Machine Learning in the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multi-hit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reconstruction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pipeline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egnaposto contenuto 6">
                <a:extLst>
                  <a:ext uri="{FF2B5EF4-FFF2-40B4-BE49-F238E27FC236}">
                    <a16:creationId xmlns:a16="http://schemas.microsoft.com/office/drawing/2014/main" id="{300815AE-B4A5-149F-15FB-4D4FF6F6A0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402" y="1881185"/>
                <a:ext cx="6480713" cy="45781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 lnSpcReduction="1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406400" algn="ctr" rtl="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Arial"/>
                  <a:buNone/>
                  <a:defRPr sz="2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  <a:lvl2pPr marL="914400" marR="0" lvl="1" indent="-3810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  <a:defRPr sz="20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2pPr>
                <a:lvl3pPr marL="1371600" marR="0" lvl="2" indent="-3556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3pPr>
                <a:lvl4pPr marL="1828800" marR="0" lvl="3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4pPr>
                <a:lvl5pPr marL="2286000" marR="0" lvl="4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5pPr>
                <a:lvl6pPr marL="2743200" marR="0" lvl="5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There are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several steps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of the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LHCf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multihit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-hit reconstruction that can be improved using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ML methods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93750" lvl="1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Peak identification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and inference on the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number of hits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(actually performed with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TSpectrum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793750" lvl="1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Position reconstruction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(actually performed by fitting the identified peaks).</a:t>
                </a:r>
              </a:p>
              <a:p>
                <a:pPr marL="793750" lvl="1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Energy sharing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(actually performed using the ratio of peak heights in the layer with the highest energy release).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b="1" dirty="0">
                    <a:solidFill>
                      <a:srgbClr val="FF000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In this first stage we are focusing on the last point, in the case of two photons hitting the same tower of the LHCf-Arm2 detector.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This will permit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to improve the analysis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to find the best models and methods to analyze events with 3 or 4 photons or with the presence of a neutron for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𝛬</m:t>
                        </m:r>
                      </m:e>
                      <m:sup>
                        <m:r>
                          <a:rPr lang="it-IT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it-IT" sz="18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analysis.</a:t>
                </a:r>
                <a:b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</a:b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it-IT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Segnaposto contenuto 6">
                <a:extLst>
                  <a:ext uri="{FF2B5EF4-FFF2-40B4-BE49-F238E27FC236}">
                    <a16:creationId xmlns:a16="http://schemas.microsoft.com/office/drawing/2014/main" id="{300815AE-B4A5-149F-15FB-4D4FF6F6A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2" y="1881185"/>
                <a:ext cx="6480713" cy="4578152"/>
              </a:xfrm>
              <a:prstGeom prst="rect">
                <a:avLst/>
              </a:prstGeom>
              <a:blipFill>
                <a:blip r:embed="rId5"/>
                <a:stretch>
                  <a:fillRect r="-11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5B06CD54-E9B5-4E72-0F2D-1996DBD436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0043" y="2130800"/>
            <a:ext cx="4637236" cy="3221737"/>
          </a:xfrm>
          <a:prstGeom prst="rect">
            <a:avLst/>
          </a:prstGeom>
        </p:spPr>
      </p:pic>
      <p:pic>
        <p:nvPicPr>
          <p:cNvPr id="7" name="Immagine 6" descr="Immagine che contiene testo, Carattere, linea, bianco&#10;&#10;Descrizione generata automaticamente">
            <a:extLst>
              <a:ext uri="{FF2B5EF4-FFF2-40B4-BE49-F238E27FC236}">
                <a16:creationId xmlns:a16="http://schemas.microsoft.com/office/drawing/2014/main" id="{4DA7D600-637F-4890-8DB3-41578F7635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01" y="5660773"/>
            <a:ext cx="4563215" cy="79856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350110F-76AA-55A4-FC66-2B53E41473B1}"/>
              </a:ext>
            </a:extLst>
          </p:cNvPr>
          <p:cNvSpPr txBox="1"/>
          <p:nvPr/>
        </p:nvSpPr>
        <p:spPr>
          <a:xfrm>
            <a:off x="5448906" y="5365187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3-components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Lorentzian</a:t>
            </a:r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function</a:t>
            </a:r>
            <a:endParaRPr lang="it-IT" sz="1600" b="1" u="sng" dirty="0">
              <a:solidFill>
                <a:srgbClr val="002060"/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CF46883-D20A-19C1-4555-1D9505AE1FE6}"/>
              </a:ext>
            </a:extLst>
          </p:cNvPr>
          <p:cNvSpPr txBox="1"/>
          <p:nvPr/>
        </p:nvSpPr>
        <p:spPr>
          <a:xfrm>
            <a:off x="5570969" y="1750865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profile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with 2 clusters</a:t>
            </a:r>
          </a:p>
        </p:txBody>
      </p:sp>
    </p:spTree>
    <p:extLst>
      <p:ext uri="{BB962C8B-B14F-4D97-AF65-F5344CB8AC3E}">
        <p14:creationId xmlns:p14="http://schemas.microsoft.com/office/powerpoint/2010/main" val="803192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10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0304D8DC-EC0F-08E6-5953-3DA9CFB1B335}"/>
                  </a:ext>
                </a:extLst>
              </p:cNvPr>
              <p:cNvSpPr txBox="1"/>
              <p:nvPr/>
            </p:nvSpPr>
            <p:spPr>
              <a:xfrm>
                <a:off x="95369" y="1925481"/>
                <a:ext cx="6145160" cy="45243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To make inferences on energies of two-hit events we used as input for the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 fit results of the silicon transverse profile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in the first 4 layers.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b="1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 dataset was obtained by a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full MC simulation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(collision generation, transport and interaction with the detector) of p-p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=13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TeV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, using as generator the model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QGSJETII-04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b="1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Different models were constructed and trained for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each tower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In particular, the 7 fit parameters for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each particle,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for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each view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(x and y) for the first two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silicon plane pairs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were used as input variables (56 input variables).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0304D8DC-EC0F-08E6-5953-3DA9CFB1B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9" y="1925481"/>
                <a:ext cx="6145160" cy="4524315"/>
              </a:xfrm>
              <a:prstGeom prst="rect">
                <a:avLst/>
              </a:prstGeom>
              <a:blipFill>
                <a:blip r:embed="rId5"/>
                <a:stretch>
                  <a:fillRect l="-694" t="-6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 descr="Immagine che contiene testo, Carattere, linea, bianco&#10;&#10;Descrizione generata automaticamente">
            <a:extLst>
              <a:ext uri="{FF2B5EF4-FFF2-40B4-BE49-F238E27FC236}">
                <a16:creationId xmlns:a16="http://schemas.microsoft.com/office/drawing/2014/main" id="{89AA0085-2D10-FAE5-DDCA-757B8BCE24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57" y="5683922"/>
            <a:ext cx="4563215" cy="79856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9CD05E8-06F5-3AF7-0C9B-18B652B93EE2}"/>
              </a:ext>
            </a:extLst>
          </p:cNvPr>
          <p:cNvSpPr txBox="1"/>
          <p:nvPr/>
        </p:nvSpPr>
        <p:spPr>
          <a:xfrm>
            <a:off x="5714377" y="5381473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3-components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Lorentzian</a:t>
            </a:r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function</a:t>
            </a:r>
            <a:endParaRPr lang="it-IT" sz="1600" b="1" u="sng" dirty="0">
              <a:solidFill>
                <a:srgbClr val="002060"/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13" name="Immagine 12" descr="Immagine che contiene testo, diagramma, Parallelo, numero&#10;&#10;Descrizione generata automaticamente">
            <a:extLst>
              <a:ext uri="{FF2B5EF4-FFF2-40B4-BE49-F238E27FC236}">
                <a16:creationId xmlns:a16="http://schemas.microsoft.com/office/drawing/2014/main" id="{2DFAD912-8344-FBD9-335A-EEE1077220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6916" y="1336531"/>
            <a:ext cx="5463030" cy="4066259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150E01E-5061-DAF4-A3F7-DA855E02BFF6}"/>
              </a:ext>
            </a:extLst>
          </p:cNvPr>
          <p:cNvSpPr txBox="1"/>
          <p:nvPr/>
        </p:nvSpPr>
        <p:spPr>
          <a:xfrm>
            <a:off x="7231380" y="1290407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1 Small Tower </a:t>
            </a:r>
            <a:r>
              <a:rPr lang="it-IT" sz="1000" dirty="0" err="1"/>
              <a:t>view</a:t>
            </a:r>
            <a:r>
              <a:rPr lang="it-IT" sz="1000" dirty="0"/>
              <a:t> X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7121EFC-C6ED-1F6C-4ED5-DB78CB60E22D}"/>
              </a:ext>
            </a:extLst>
          </p:cNvPr>
          <p:cNvSpPr txBox="1"/>
          <p:nvPr/>
        </p:nvSpPr>
        <p:spPr>
          <a:xfrm>
            <a:off x="10003026" y="1284713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1 Small Tower </a:t>
            </a:r>
            <a:r>
              <a:rPr lang="it-IT" sz="1000" dirty="0" err="1"/>
              <a:t>view</a:t>
            </a:r>
            <a:r>
              <a:rPr lang="it-IT" sz="1000" dirty="0"/>
              <a:t> Y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D529F0A-DF51-869B-30E9-71F7E483457E}"/>
              </a:ext>
            </a:extLst>
          </p:cNvPr>
          <p:cNvSpPr txBox="1"/>
          <p:nvPr/>
        </p:nvSpPr>
        <p:spPr>
          <a:xfrm>
            <a:off x="7231380" y="3285976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2 Small Tower </a:t>
            </a:r>
            <a:r>
              <a:rPr lang="it-IT" sz="1000" dirty="0" err="1"/>
              <a:t>view</a:t>
            </a:r>
            <a:r>
              <a:rPr lang="it-IT" sz="1000" dirty="0"/>
              <a:t> X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115F01C-3B9B-0638-759C-8D780670409F}"/>
              </a:ext>
            </a:extLst>
          </p:cNvPr>
          <p:cNvSpPr txBox="1"/>
          <p:nvPr/>
        </p:nvSpPr>
        <p:spPr>
          <a:xfrm>
            <a:off x="10003026" y="3285976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2 Small Tower </a:t>
            </a:r>
            <a:r>
              <a:rPr lang="it-IT" sz="1000" dirty="0" err="1"/>
              <a:t>view</a:t>
            </a:r>
            <a:r>
              <a:rPr lang="it-IT" sz="1000" dirty="0"/>
              <a:t> Y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BAD012-9E72-CE9D-E3F4-F3E2F39C1930}"/>
              </a:ext>
            </a:extLst>
          </p:cNvPr>
          <p:cNvSpPr txBox="1"/>
          <p:nvPr/>
        </p:nvSpPr>
        <p:spPr>
          <a:xfrm>
            <a:off x="7231380" y="5238998"/>
            <a:ext cx="18135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 err="1"/>
              <a:t>channel</a:t>
            </a:r>
            <a:endParaRPr lang="it-IT" sz="8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61C9631-2A40-CD9E-6FCA-F2B6776575A9}"/>
              </a:ext>
            </a:extLst>
          </p:cNvPr>
          <p:cNvSpPr txBox="1"/>
          <p:nvPr/>
        </p:nvSpPr>
        <p:spPr>
          <a:xfrm>
            <a:off x="10121900" y="5262103"/>
            <a:ext cx="18135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 err="1"/>
              <a:t>channel</a:t>
            </a:r>
            <a:endParaRPr lang="it-IT" sz="8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8F29F05-81C1-F65F-2BC8-6902C31DB494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Dataset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preparation</a:t>
            </a:r>
            <a:endParaRPr lang="it-IT" sz="2400" b="1" u="sng" dirty="0">
              <a:solidFill>
                <a:schemeClr val="accent4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572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11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8059F0C-0813-A525-50BF-33CD56D27A40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Tested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models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89A9E81-07B8-0ABF-BB0A-33CC710FCA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18" y="2779452"/>
            <a:ext cx="1931402" cy="132656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2C2FCC5-9551-8F7D-F88D-BB84ACEE8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755" y="2817263"/>
            <a:ext cx="1922683" cy="132057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3456E8E-BFC5-6CAF-B311-58CB07E70272}"/>
              </a:ext>
            </a:extLst>
          </p:cNvPr>
          <p:cNvSpPr txBox="1"/>
          <p:nvPr/>
        </p:nvSpPr>
        <p:spPr>
          <a:xfrm>
            <a:off x="6452938" y="2207960"/>
            <a:ext cx="251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BDT for first </a:t>
            </a:r>
            <a:r>
              <a:rPr 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FC5FF779-2C49-C425-B7C7-3C65ADE2B0B7}"/>
              </a:ext>
            </a:extLst>
          </p:cNvPr>
          <p:cNvCxnSpPr>
            <a:cxnSpLocks/>
          </p:cNvCxnSpPr>
          <p:nvPr/>
        </p:nvCxnSpPr>
        <p:spPr>
          <a:xfrm>
            <a:off x="7654199" y="4481907"/>
            <a:ext cx="555653" cy="29493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>
            <a:extLst>
              <a:ext uri="{FF2B5EF4-FFF2-40B4-BE49-F238E27FC236}">
                <a16:creationId xmlns:a16="http://schemas.microsoft.com/office/drawing/2014/main" id="{0C4FD593-672C-C0C3-F36F-49606D7256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826" y="4907310"/>
            <a:ext cx="1781369" cy="122351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EC4FF92-B33B-3F68-0174-270D16665F38}"/>
              </a:ext>
            </a:extLst>
          </p:cNvPr>
          <p:cNvSpPr txBox="1"/>
          <p:nvPr/>
        </p:nvSpPr>
        <p:spPr>
          <a:xfrm>
            <a:off x="9278716" y="2204082"/>
            <a:ext cx="2913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BDT for second </a:t>
            </a:r>
            <a:r>
              <a:rPr 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979DED9-3422-1E35-427D-E6A05F2E24C8}"/>
              </a:ext>
            </a:extLst>
          </p:cNvPr>
          <p:cNvSpPr txBox="1"/>
          <p:nvPr/>
        </p:nvSpPr>
        <p:spPr>
          <a:xfrm>
            <a:off x="6824284" y="4079226"/>
            <a:ext cx="238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first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22D4395-1BA3-51F1-EC76-087164BB8DF0}"/>
              </a:ext>
            </a:extLst>
          </p:cNvPr>
          <p:cNvSpPr txBox="1"/>
          <p:nvPr/>
        </p:nvSpPr>
        <p:spPr>
          <a:xfrm>
            <a:off x="7282851" y="1262528"/>
            <a:ext cx="3760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dataset (56 </a:t>
            </a:r>
            <a:r>
              <a:rPr 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</a:t>
            </a:r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131701BC-386B-676A-B76A-60C1BA349DFB}"/>
              </a:ext>
            </a:extLst>
          </p:cNvPr>
          <p:cNvCxnSpPr>
            <a:cxnSpLocks/>
          </p:cNvCxnSpPr>
          <p:nvPr/>
        </p:nvCxnSpPr>
        <p:spPr>
          <a:xfrm flipH="1">
            <a:off x="7654199" y="1672749"/>
            <a:ext cx="1451102" cy="54532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1DFA99C-70F5-1AAF-80B0-3331F7D66990}"/>
              </a:ext>
            </a:extLst>
          </p:cNvPr>
          <p:cNvCxnSpPr>
            <a:cxnSpLocks/>
            <a:stCxn id="15" idx="2"/>
            <a:endCxn id="12" idx="0"/>
          </p:cNvCxnSpPr>
          <p:nvPr/>
        </p:nvCxnSpPr>
        <p:spPr>
          <a:xfrm>
            <a:off x="9163106" y="1662638"/>
            <a:ext cx="1572252" cy="54144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AE0ADD02-19E4-7099-25A1-24C21D56D010}"/>
              </a:ext>
            </a:extLst>
          </p:cNvPr>
          <p:cNvCxnSpPr>
            <a:cxnSpLocks/>
          </p:cNvCxnSpPr>
          <p:nvPr/>
        </p:nvCxnSpPr>
        <p:spPr>
          <a:xfrm>
            <a:off x="9144485" y="1740802"/>
            <a:ext cx="8460" cy="2541560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1496357-1FFB-AA54-115B-34EB1173FCEC}"/>
              </a:ext>
            </a:extLst>
          </p:cNvPr>
          <p:cNvSpPr txBox="1"/>
          <p:nvPr/>
        </p:nvSpPr>
        <p:spPr>
          <a:xfrm>
            <a:off x="9861755" y="4093592"/>
            <a:ext cx="238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second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F7C82C4-3521-CD2B-FEFD-E69C6CB44D4C}"/>
              </a:ext>
            </a:extLst>
          </p:cNvPr>
          <p:cNvSpPr txBox="1"/>
          <p:nvPr/>
        </p:nvSpPr>
        <p:spPr>
          <a:xfrm>
            <a:off x="8379750" y="4423696"/>
            <a:ext cx="251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On-top BDT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9AE78769-60D4-980C-39DD-6A0C41D0B12F}"/>
              </a:ext>
            </a:extLst>
          </p:cNvPr>
          <p:cNvCxnSpPr>
            <a:cxnSpLocks/>
          </p:cNvCxnSpPr>
          <p:nvPr/>
        </p:nvCxnSpPr>
        <p:spPr>
          <a:xfrm flipH="1">
            <a:off x="10197239" y="4432146"/>
            <a:ext cx="512046" cy="37465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6C908F7-AF25-45B8-2800-680C94D459A7}"/>
              </a:ext>
            </a:extLst>
          </p:cNvPr>
          <p:cNvSpPr txBox="1"/>
          <p:nvPr/>
        </p:nvSpPr>
        <p:spPr>
          <a:xfrm>
            <a:off x="7833147" y="6123647"/>
            <a:ext cx="3316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first and second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10120F05-3ACA-26ED-2F6C-71D6AB8B0168}"/>
              </a:ext>
            </a:extLst>
          </p:cNvPr>
          <p:cNvSpPr txBox="1"/>
          <p:nvPr/>
        </p:nvSpPr>
        <p:spPr>
          <a:xfrm>
            <a:off x="95369" y="1754490"/>
            <a:ext cx="614516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We tested two similar approaches, both based on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gradient-boosting decision trees (BDTs)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Two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ensemble models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were constructed, consisting of </a:t>
            </a:r>
            <a:r>
              <a:rPr lang="en-US" sz="1800" b="1" dirty="0">
                <a:solidFill>
                  <a:srgbClr val="0070C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two BDTs on a first level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to make inferences on the single energy of each of the two photons, and an </a:t>
            </a:r>
            <a:r>
              <a:rPr lang="en-US" sz="1800" b="1" dirty="0">
                <a:solidFill>
                  <a:srgbClr val="7030A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on-top BDT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which, based on the predictions of the previous two combined with the input dataset, would make inference on the energy of both particles.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680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12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8059F0C-0813-A525-50BF-33CD56D27A40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Tested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models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7091C0-9336-EA7E-B484-C973641D1A88}"/>
              </a:ext>
            </a:extLst>
          </p:cNvPr>
          <p:cNvSpPr txBox="1"/>
          <p:nvPr/>
        </p:nvSpPr>
        <p:spPr>
          <a:xfrm>
            <a:off x="95369" y="1754490"/>
            <a:ext cx="614516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We tested two similar approaches, both based on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gradient-boosting decision trees (BDTs)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Two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ensemble models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were constructed, consisting of </a:t>
            </a:r>
            <a:r>
              <a:rPr lang="en-US" sz="1800" b="1" dirty="0">
                <a:solidFill>
                  <a:srgbClr val="0070C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two BDTs on a first level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to make inferences on the single energy of each of the two photons, and an </a:t>
            </a:r>
            <a:r>
              <a:rPr lang="en-US" sz="1800" b="1" dirty="0">
                <a:solidFill>
                  <a:srgbClr val="7030A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on-top BDT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which, based on the predictions of the previous two combined with the input dataset, would make inference on the energy of both particles.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In particular, the two libraries used for the test are </a:t>
            </a:r>
            <a:r>
              <a:rPr lang="en-US" sz="18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XGBoost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and </a:t>
            </a:r>
            <a:r>
              <a:rPr lang="en-US" sz="18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CatBoost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, which were initialized with similar values of the hyperparameters (e.g.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300k weak learners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and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depth of each tree equal to three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).</a:t>
            </a:r>
          </a:p>
          <a:p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RMSE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was used as a metric for the evaluation.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3456E8E-BFC5-6CAF-B311-58CB07E70272}"/>
              </a:ext>
            </a:extLst>
          </p:cNvPr>
          <p:cNvSpPr txBox="1"/>
          <p:nvPr/>
        </p:nvSpPr>
        <p:spPr>
          <a:xfrm>
            <a:off x="6452938" y="2207960"/>
            <a:ext cx="251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BDT for first </a:t>
            </a:r>
            <a:r>
              <a:rPr 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FC5FF779-2C49-C425-B7C7-3C65ADE2B0B7}"/>
              </a:ext>
            </a:extLst>
          </p:cNvPr>
          <p:cNvCxnSpPr>
            <a:cxnSpLocks/>
          </p:cNvCxnSpPr>
          <p:nvPr/>
        </p:nvCxnSpPr>
        <p:spPr>
          <a:xfrm>
            <a:off x="7654199" y="4481907"/>
            <a:ext cx="555653" cy="29493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EC4FF92-B33B-3F68-0174-270D16665F38}"/>
              </a:ext>
            </a:extLst>
          </p:cNvPr>
          <p:cNvSpPr txBox="1"/>
          <p:nvPr/>
        </p:nvSpPr>
        <p:spPr>
          <a:xfrm>
            <a:off x="9278716" y="2204082"/>
            <a:ext cx="2913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BDT for second </a:t>
            </a:r>
            <a:r>
              <a:rPr 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979DED9-3422-1E35-427D-E6A05F2E24C8}"/>
              </a:ext>
            </a:extLst>
          </p:cNvPr>
          <p:cNvSpPr txBox="1"/>
          <p:nvPr/>
        </p:nvSpPr>
        <p:spPr>
          <a:xfrm>
            <a:off x="6824284" y="4079226"/>
            <a:ext cx="238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first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22D4395-1BA3-51F1-EC76-087164BB8DF0}"/>
              </a:ext>
            </a:extLst>
          </p:cNvPr>
          <p:cNvSpPr txBox="1"/>
          <p:nvPr/>
        </p:nvSpPr>
        <p:spPr>
          <a:xfrm>
            <a:off x="7282851" y="1262528"/>
            <a:ext cx="3760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dataset (56 </a:t>
            </a:r>
            <a:r>
              <a:rPr 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</a:t>
            </a:r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131701BC-386B-676A-B76A-60C1BA349DFB}"/>
              </a:ext>
            </a:extLst>
          </p:cNvPr>
          <p:cNvCxnSpPr>
            <a:cxnSpLocks/>
          </p:cNvCxnSpPr>
          <p:nvPr/>
        </p:nvCxnSpPr>
        <p:spPr>
          <a:xfrm flipH="1">
            <a:off x="7654199" y="1672749"/>
            <a:ext cx="1451102" cy="54532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1DFA99C-70F5-1AAF-80B0-3331F7D66990}"/>
              </a:ext>
            </a:extLst>
          </p:cNvPr>
          <p:cNvCxnSpPr>
            <a:cxnSpLocks/>
            <a:stCxn id="15" idx="2"/>
            <a:endCxn id="12" idx="0"/>
          </p:cNvCxnSpPr>
          <p:nvPr/>
        </p:nvCxnSpPr>
        <p:spPr>
          <a:xfrm>
            <a:off x="9163106" y="1662638"/>
            <a:ext cx="1572252" cy="54144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AE0ADD02-19E4-7099-25A1-24C21D56D010}"/>
              </a:ext>
            </a:extLst>
          </p:cNvPr>
          <p:cNvCxnSpPr>
            <a:cxnSpLocks/>
          </p:cNvCxnSpPr>
          <p:nvPr/>
        </p:nvCxnSpPr>
        <p:spPr>
          <a:xfrm>
            <a:off x="9144485" y="1740802"/>
            <a:ext cx="8460" cy="2541560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1496357-1FFB-AA54-115B-34EB1173FCEC}"/>
              </a:ext>
            </a:extLst>
          </p:cNvPr>
          <p:cNvSpPr txBox="1"/>
          <p:nvPr/>
        </p:nvSpPr>
        <p:spPr>
          <a:xfrm>
            <a:off x="9861755" y="4093592"/>
            <a:ext cx="238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second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F7C82C4-3521-CD2B-FEFD-E69C6CB44D4C}"/>
              </a:ext>
            </a:extLst>
          </p:cNvPr>
          <p:cNvSpPr txBox="1"/>
          <p:nvPr/>
        </p:nvSpPr>
        <p:spPr>
          <a:xfrm>
            <a:off x="8379750" y="4423696"/>
            <a:ext cx="251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On-top BDT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9AE78769-60D4-980C-39DD-6A0C41D0B12F}"/>
              </a:ext>
            </a:extLst>
          </p:cNvPr>
          <p:cNvCxnSpPr>
            <a:cxnSpLocks/>
          </p:cNvCxnSpPr>
          <p:nvPr/>
        </p:nvCxnSpPr>
        <p:spPr>
          <a:xfrm flipH="1">
            <a:off x="10197239" y="4432146"/>
            <a:ext cx="512046" cy="37465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6C908F7-AF25-45B8-2800-680C94D459A7}"/>
              </a:ext>
            </a:extLst>
          </p:cNvPr>
          <p:cNvSpPr txBox="1"/>
          <p:nvPr/>
        </p:nvSpPr>
        <p:spPr>
          <a:xfrm>
            <a:off x="7833147" y="6123647"/>
            <a:ext cx="3316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first and second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 descr="Immagine che contiene Carattere, Elementi grafici, schermata, grafica&#10;&#10;Descrizione generata automaticamente">
            <a:extLst>
              <a:ext uri="{FF2B5EF4-FFF2-40B4-BE49-F238E27FC236}">
                <a16:creationId xmlns:a16="http://schemas.microsoft.com/office/drawing/2014/main" id="{A16448C4-9C15-3A3B-1ACC-240689C997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9773" y="2142817"/>
            <a:ext cx="4246120" cy="2123060"/>
          </a:xfrm>
          <a:prstGeom prst="rect">
            <a:avLst/>
          </a:prstGeom>
        </p:spPr>
      </p:pic>
      <p:pic>
        <p:nvPicPr>
          <p:cNvPr id="14" name="Immagine 13" descr="Immagine che contiene Carattere, Elementi grafici, schermata, grafica&#10;&#10;Descrizione generata automaticamente">
            <a:extLst>
              <a:ext uri="{FF2B5EF4-FFF2-40B4-BE49-F238E27FC236}">
                <a16:creationId xmlns:a16="http://schemas.microsoft.com/office/drawing/2014/main" id="{5F12B79F-7A65-0D28-3276-24FA3C9F4D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2297" y="2098732"/>
            <a:ext cx="4246120" cy="2123060"/>
          </a:xfrm>
          <a:prstGeom prst="rect">
            <a:avLst/>
          </a:prstGeom>
        </p:spPr>
      </p:pic>
      <p:pic>
        <p:nvPicPr>
          <p:cNvPr id="17" name="Immagine 16" descr="Immagine che contiene Carattere, Elementi grafici, schermata, grafica&#10;&#10;Descrizione generata automaticamente">
            <a:extLst>
              <a:ext uri="{FF2B5EF4-FFF2-40B4-BE49-F238E27FC236}">
                <a16:creationId xmlns:a16="http://schemas.microsoft.com/office/drawing/2014/main" id="{50D83C98-9C43-128B-824C-C5B911B8E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260" y="4398315"/>
            <a:ext cx="4246120" cy="212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02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</a:t>
              </a:r>
              <a:r>
                <a:rPr lang="it-IT" b="1" dirty="0">
                  <a:solidFill>
                    <a:schemeClr val="lt1"/>
                  </a:solidFill>
                  <a:latin typeface="Titillium Web" panose="00000500000000000000" pitchFamily="2" charset="0"/>
                </a:rPr>
                <a:t>3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8059F0C-0813-A525-50BF-33CD56D27A40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Tested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models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7091C0-9336-EA7E-B484-C973641D1A88}"/>
              </a:ext>
            </a:extLst>
          </p:cNvPr>
          <p:cNvSpPr txBox="1"/>
          <p:nvPr/>
        </p:nvSpPr>
        <p:spPr>
          <a:xfrm>
            <a:off x="95369" y="1754490"/>
            <a:ext cx="614516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We tested two similar approaches, both based on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gradient-boosting decision trees (BDTs)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Two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ensemble models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were constructed, consisting of </a:t>
            </a:r>
            <a:r>
              <a:rPr lang="en-US" sz="1800" b="1" dirty="0">
                <a:solidFill>
                  <a:srgbClr val="0070C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two BDTs on a first level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to make inferences on the single energy of each of the two photons, and an </a:t>
            </a:r>
            <a:r>
              <a:rPr lang="en-US" sz="1800" b="1" dirty="0">
                <a:solidFill>
                  <a:srgbClr val="7030A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on-top BDT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which, based on the predictions of the previous two combined with the input dataset, would make inference on the energy of both particles.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In particular, the two libraries used for the test are </a:t>
            </a:r>
            <a:r>
              <a:rPr lang="en-US" sz="18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XGBoost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and </a:t>
            </a:r>
            <a:r>
              <a:rPr lang="en-US" sz="18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CatBoost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, which were initialized with similar values of the hyperparameters (e.g.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300k weak learners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and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depth of each tree equal to three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).</a:t>
            </a:r>
          </a:p>
          <a:p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RMSE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was used as a metric for the evaluation.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3456E8E-BFC5-6CAF-B311-58CB07E70272}"/>
              </a:ext>
            </a:extLst>
          </p:cNvPr>
          <p:cNvSpPr txBox="1"/>
          <p:nvPr/>
        </p:nvSpPr>
        <p:spPr>
          <a:xfrm>
            <a:off x="6452938" y="2207960"/>
            <a:ext cx="251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BDT for first </a:t>
            </a:r>
            <a:r>
              <a:rPr 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FC5FF779-2C49-C425-B7C7-3C65ADE2B0B7}"/>
              </a:ext>
            </a:extLst>
          </p:cNvPr>
          <p:cNvCxnSpPr>
            <a:cxnSpLocks/>
          </p:cNvCxnSpPr>
          <p:nvPr/>
        </p:nvCxnSpPr>
        <p:spPr>
          <a:xfrm>
            <a:off x="7654199" y="4481907"/>
            <a:ext cx="555653" cy="29493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EC4FF92-B33B-3F68-0174-270D16665F38}"/>
              </a:ext>
            </a:extLst>
          </p:cNvPr>
          <p:cNvSpPr txBox="1"/>
          <p:nvPr/>
        </p:nvSpPr>
        <p:spPr>
          <a:xfrm>
            <a:off x="9278716" y="2204082"/>
            <a:ext cx="2913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BDT for second </a:t>
            </a:r>
            <a:r>
              <a:rPr 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979DED9-3422-1E35-427D-E6A05F2E24C8}"/>
              </a:ext>
            </a:extLst>
          </p:cNvPr>
          <p:cNvSpPr txBox="1"/>
          <p:nvPr/>
        </p:nvSpPr>
        <p:spPr>
          <a:xfrm>
            <a:off x="6824284" y="4079226"/>
            <a:ext cx="238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first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22D4395-1BA3-51F1-EC76-087164BB8DF0}"/>
              </a:ext>
            </a:extLst>
          </p:cNvPr>
          <p:cNvSpPr txBox="1"/>
          <p:nvPr/>
        </p:nvSpPr>
        <p:spPr>
          <a:xfrm>
            <a:off x="7282851" y="1262528"/>
            <a:ext cx="3760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dataset (56 </a:t>
            </a:r>
            <a:r>
              <a:rPr 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</a:t>
            </a:r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131701BC-386B-676A-B76A-60C1BA349DFB}"/>
              </a:ext>
            </a:extLst>
          </p:cNvPr>
          <p:cNvCxnSpPr>
            <a:cxnSpLocks/>
          </p:cNvCxnSpPr>
          <p:nvPr/>
        </p:nvCxnSpPr>
        <p:spPr>
          <a:xfrm flipH="1">
            <a:off x="7654199" y="1672749"/>
            <a:ext cx="1451102" cy="54532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1DFA99C-70F5-1AAF-80B0-3331F7D66990}"/>
              </a:ext>
            </a:extLst>
          </p:cNvPr>
          <p:cNvCxnSpPr>
            <a:cxnSpLocks/>
            <a:stCxn id="15" idx="2"/>
            <a:endCxn id="12" idx="0"/>
          </p:cNvCxnSpPr>
          <p:nvPr/>
        </p:nvCxnSpPr>
        <p:spPr>
          <a:xfrm>
            <a:off x="9163106" y="1662638"/>
            <a:ext cx="1572252" cy="54144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AE0ADD02-19E4-7099-25A1-24C21D56D010}"/>
              </a:ext>
            </a:extLst>
          </p:cNvPr>
          <p:cNvCxnSpPr>
            <a:cxnSpLocks/>
          </p:cNvCxnSpPr>
          <p:nvPr/>
        </p:nvCxnSpPr>
        <p:spPr>
          <a:xfrm>
            <a:off x="9144485" y="1740802"/>
            <a:ext cx="8460" cy="2541560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1496357-1FFB-AA54-115B-34EB1173FCEC}"/>
              </a:ext>
            </a:extLst>
          </p:cNvPr>
          <p:cNvSpPr txBox="1"/>
          <p:nvPr/>
        </p:nvSpPr>
        <p:spPr>
          <a:xfrm>
            <a:off x="9861755" y="4093592"/>
            <a:ext cx="238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second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F7C82C4-3521-CD2B-FEFD-E69C6CB44D4C}"/>
              </a:ext>
            </a:extLst>
          </p:cNvPr>
          <p:cNvSpPr txBox="1"/>
          <p:nvPr/>
        </p:nvSpPr>
        <p:spPr>
          <a:xfrm>
            <a:off x="8379750" y="4423696"/>
            <a:ext cx="251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On-top BDT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9AE78769-60D4-980C-39DD-6A0C41D0B12F}"/>
              </a:ext>
            </a:extLst>
          </p:cNvPr>
          <p:cNvCxnSpPr>
            <a:cxnSpLocks/>
          </p:cNvCxnSpPr>
          <p:nvPr/>
        </p:nvCxnSpPr>
        <p:spPr>
          <a:xfrm flipH="1">
            <a:off x="10197239" y="4432146"/>
            <a:ext cx="512046" cy="37465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6C908F7-AF25-45B8-2800-680C94D459A7}"/>
              </a:ext>
            </a:extLst>
          </p:cNvPr>
          <p:cNvSpPr txBox="1"/>
          <p:nvPr/>
        </p:nvSpPr>
        <p:spPr>
          <a:xfrm>
            <a:off x="7833147" y="6123647"/>
            <a:ext cx="3316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first and second </a:t>
            </a:r>
            <a:r>
              <a:rPr lang="it-IT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endParaRPr lang="it-IT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21C8DC6C-581C-BFD7-841D-2791E32FC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104" y="2884067"/>
            <a:ext cx="2338285" cy="981685"/>
          </a:xfrm>
          <a:prstGeom prst="rect">
            <a:avLst/>
          </a:prstGeom>
        </p:spPr>
      </p:pic>
      <p:pic>
        <p:nvPicPr>
          <p:cNvPr id="14" name="Immagine 13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27E0B17F-F835-0833-DD21-703C028D5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739" y="2889016"/>
            <a:ext cx="2338285" cy="981685"/>
          </a:xfrm>
          <a:prstGeom prst="rect">
            <a:avLst/>
          </a:prstGeom>
        </p:spPr>
      </p:pic>
      <p:pic>
        <p:nvPicPr>
          <p:cNvPr id="17" name="Immagine 16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2C312835-8E04-4D4A-1441-D974A1148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7122" y="5066410"/>
            <a:ext cx="2338285" cy="9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41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14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E218CAA-DA65-49D5-578F-2DFAEF0256E7}"/>
              </a:ext>
            </a:extLst>
          </p:cNvPr>
          <p:cNvSpPr txBox="1"/>
          <p:nvPr/>
        </p:nvSpPr>
        <p:spPr>
          <a:xfrm>
            <a:off x="-1" y="1212291"/>
            <a:ext cx="107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Results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first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particle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energy in Small Tower</a:t>
            </a:r>
          </a:p>
        </p:txBody>
      </p:sp>
      <p:pic>
        <p:nvPicPr>
          <p:cNvPr id="13" name="Immagine 12" descr="Immagine che contiene testo, schermata, Policromia, diagramma&#10;&#10;Descrizione generata automaticamente">
            <a:extLst>
              <a:ext uri="{FF2B5EF4-FFF2-40B4-BE49-F238E27FC236}">
                <a16:creationId xmlns:a16="http://schemas.microsoft.com/office/drawing/2014/main" id="{8845E4E6-B643-4D6D-45C5-06D7730478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48505"/>
            <a:ext cx="4001396" cy="2888226"/>
          </a:xfrm>
          <a:prstGeom prst="rect">
            <a:avLst/>
          </a:prstGeom>
        </p:spPr>
      </p:pic>
      <p:pic>
        <p:nvPicPr>
          <p:cNvPr id="15" name="Immagine 14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20E3D520-0B84-FA9B-0CB1-3E2CEC201B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302" y="2648505"/>
            <a:ext cx="4001396" cy="2888226"/>
          </a:xfrm>
          <a:prstGeom prst="rect">
            <a:avLst/>
          </a:prstGeom>
        </p:spPr>
      </p:pic>
      <p:pic>
        <p:nvPicPr>
          <p:cNvPr id="17" name="Immagine 16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6F8A37FC-9A87-E590-C164-2D1B3F4EFD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0603" y="2648505"/>
            <a:ext cx="4001396" cy="288822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18BEA65-56EB-0D1F-0F66-825062AA1DEE}"/>
              </a:ext>
            </a:extLst>
          </p:cNvPr>
          <p:cNvSpPr txBox="1"/>
          <p:nvPr/>
        </p:nvSpPr>
        <p:spPr>
          <a:xfrm>
            <a:off x="8824862" y="1443123"/>
            <a:ext cx="37649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Train events = 93k</a:t>
            </a:r>
          </a:p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Test events = 40k</a:t>
            </a:r>
          </a:p>
        </p:txBody>
      </p:sp>
    </p:spTree>
    <p:extLst>
      <p:ext uri="{BB962C8B-B14F-4D97-AF65-F5344CB8AC3E}">
        <p14:creationId xmlns:p14="http://schemas.microsoft.com/office/powerpoint/2010/main" val="3104571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15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E218CAA-DA65-49D5-578F-2DFAEF0256E7}"/>
              </a:ext>
            </a:extLst>
          </p:cNvPr>
          <p:cNvSpPr txBox="1"/>
          <p:nvPr/>
        </p:nvSpPr>
        <p:spPr>
          <a:xfrm>
            <a:off x="-1" y="1212291"/>
            <a:ext cx="107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Results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second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particle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energy in Small Tower</a:t>
            </a:r>
          </a:p>
        </p:txBody>
      </p:sp>
      <p:pic>
        <p:nvPicPr>
          <p:cNvPr id="14" name="Immagine 13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341DBD54-5A60-A063-3539-071A95C05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48505"/>
            <a:ext cx="4001396" cy="2888226"/>
          </a:xfrm>
          <a:prstGeom prst="rect">
            <a:avLst/>
          </a:prstGeom>
        </p:spPr>
      </p:pic>
      <p:pic>
        <p:nvPicPr>
          <p:cNvPr id="18" name="Immagine 1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5349A13-BD68-9D16-A63B-1E6637E708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301" y="2648505"/>
            <a:ext cx="4001396" cy="2888226"/>
          </a:xfrm>
          <a:prstGeom prst="rect">
            <a:avLst/>
          </a:prstGeom>
        </p:spPr>
      </p:pic>
      <p:pic>
        <p:nvPicPr>
          <p:cNvPr id="20" name="Immagine 1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EF1235C0-8152-11ED-E795-877498CCC4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0603" y="2682919"/>
            <a:ext cx="4001396" cy="288822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4B03EB-7526-BE2F-9718-F1FDA3CA9F71}"/>
              </a:ext>
            </a:extLst>
          </p:cNvPr>
          <p:cNvSpPr txBox="1"/>
          <p:nvPr/>
        </p:nvSpPr>
        <p:spPr>
          <a:xfrm>
            <a:off x="8824862" y="1443123"/>
            <a:ext cx="37649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Train events = 93k</a:t>
            </a:r>
          </a:p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Test events = 40k</a:t>
            </a:r>
          </a:p>
        </p:txBody>
      </p:sp>
    </p:spTree>
    <p:extLst>
      <p:ext uri="{BB962C8B-B14F-4D97-AF65-F5344CB8AC3E}">
        <p14:creationId xmlns:p14="http://schemas.microsoft.com/office/powerpoint/2010/main" val="206613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16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E218CAA-DA65-49D5-578F-2DFAEF0256E7}"/>
              </a:ext>
            </a:extLst>
          </p:cNvPr>
          <p:cNvSpPr txBox="1"/>
          <p:nvPr/>
        </p:nvSpPr>
        <p:spPr>
          <a:xfrm>
            <a:off x="-1" y="1212291"/>
            <a:ext cx="107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Results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first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particle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energy in Large Tower</a:t>
            </a:r>
          </a:p>
        </p:txBody>
      </p:sp>
      <p:pic>
        <p:nvPicPr>
          <p:cNvPr id="5" name="Immagine 4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1FA4228F-C96C-3156-70CA-88D3F84985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2648505"/>
            <a:ext cx="4001396" cy="2888226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38674CA7-5BCA-C668-3C77-C303FDB9C1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0603" y="2648505"/>
            <a:ext cx="4001396" cy="288822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23A9DB1-5C7E-3E33-1E38-2A453AA68510}"/>
              </a:ext>
            </a:extLst>
          </p:cNvPr>
          <p:cNvSpPr txBox="1"/>
          <p:nvPr/>
        </p:nvSpPr>
        <p:spPr>
          <a:xfrm>
            <a:off x="8824862" y="1443123"/>
            <a:ext cx="37649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Train events = 42k</a:t>
            </a:r>
          </a:p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Test events = 18k</a:t>
            </a:r>
          </a:p>
        </p:txBody>
      </p:sp>
      <p:pic>
        <p:nvPicPr>
          <p:cNvPr id="7" name="Immagine 6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64530D2D-31F7-D950-AC5C-4A6D935A58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8227" y="2594017"/>
            <a:ext cx="4152376" cy="299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1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/>
          <p:nvPr/>
        </p:nvSpPr>
        <p:spPr>
          <a:xfrm>
            <a:off x="2249910" y="1053134"/>
            <a:ext cx="7692180" cy="1446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accent4">
                    <a:lumMod val="7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WHY </a:t>
            </a:r>
            <a:r>
              <a:rPr lang="en-US" sz="4400" b="1" dirty="0">
                <a:solidFill>
                  <a:schemeClr val="accent4">
                    <a:lumMod val="7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TO IMPROVE </a:t>
            </a:r>
            <a:r>
              <a:rPr lang="en-US" sz="4400" b="1" i="0" u="none" strike="noStrike" cap="none" dirty="0">
                <a:solidFill>
                  <a:schemeClr val="accent4">
                    <a:lumMod val="7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LHCF RECONSTRUCTION WITH ML?</a:t>
            </a:r>
            <a:endParaRPr lang="it-IT" sz="4400" b="1" i="0" u="none" strike="noStrike" cap="none" dirty="0">
              <a:solidFill>
                <a:schemeClr val="accent4">
                  <a:lumMod val="7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17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E218CAA-DA65-49D5-578F-2DFAEF0256E7}"/>
              </a:ext>
            </a:extLst>
          </p:cNvPr>
          <p:cNvSpPr txBox="1"/>
          <p:nvPr/>
        </p:nvSpPr>
        <p:spPr>
          <a:xfrm>
            <a:off x="-1" y="1212291"/>
            <a:ext cx="107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Results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second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particle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energy in Large Tower</a:t>
            </a:r>
          </a:p>
        </p:txBody>
      </p:sp>
      <p:pic>
        <p:nvPicPr>
          <p:cNvPr id="5" name="Immagine 4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BB31460F-6143-2FC7-5065-22F300EC6D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48505"/>
            <a:ext cx="4001396" cy="2888226"/>
          </a:xfrm>
          <a:prstGeom prst="rect">
            <a:avLst/>
          </a:prstGeom>
        </p:spPr>
      </p:pic>
      <p:pic>
        <p:nvPicPr>
          <p:cNvPr id="8" name="Immagine 7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F99C4E3A-E17D-B0F6-B409-6F5A4ECD61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301" y="2648505"/>
            <a:ext cx="4001396" cy="2888226"/>
          </a:xfrm>
          <a:prstGeom prst="rect">
            <a:avLst/>
          </a:prstGeom>
        </p:spPr>
      </p:pic>
      <p:pic>
        <p:nvPicPr>
          <p:cNvPr id="12" name="Immagine 11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B0734A83-1D00-E478-FFDC-1202E77553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0602" y="2648505"/>
            <a:ext cx="4001396" cy="288822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DCB049-6C60-1E7C-4733-0A089D61A6AF}"/>
              </a:ext>
            </a:extLst>
          </p:cNvPr>
          <p:cNvSpPr txBox="1"/>
          <p:nvPr/>
        </p:nvSpPr>
        <p:spPr>
          <a:xfrm>
            <a:off x="8824862" y="1443123"/>
            <a:ext cx="37649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Train events = 42k</a:t>
            </a:r>
          </a:p>
          <a:p>
            <a:r>
              <a:rPr lang="it-IT" sz="2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Test events = 18k</a:t>
            </a:r>
          </a:p>
        </p:txBody>
      </p:sp>
    </p:spTree>
    <p:extLst>
      <p:ext uri="{BB962C8B-B14F-4D97-AF65-F5344CB8AC3E}">
        <p14:creationId xmlns:p14="http://schemas.microsoft.com/office/powerpoint/2010/main" val="3938107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/>
          <p:nvPr/>
        </p:nvSpPr>
        <p:spPr>
          <a:xfrm>
            <a:off x="2249910" y="1053134"/>
            <a:ext cx="769218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accent4">
                    <a:lumMod val="75000"/>
                  </a:schemeClr>
                </a:solidFill>
                <a:latin typeface="Titillium Web"/>
                <a:ea typeface="Titillium Web"/>
                <a:cs typeface="Titillium Web"/>
                <a:sym typeface="Titillium Web"/>
              </a:rPr>
              <a:t>FUTURE PROSPECTS</a:t>
            </a:r>
            <a:endParaRPr lang="it-IT" sz="4400" b="1" i="0" u="none" strike="noStrike" cap="none" dirty="0">
              <a:solidFill>
                <a:schemeClr val="accent4">
                  <a:lumMod val="75000"/>
                </a:schemeClr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2291341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diagramma, Parallelo, Diagramma&#10;&#10;Descrizione generata automaticamente">
            <a:extLst>
              <a:ext uri="{FF2B5EF4-FFF2-40B4-BE49-F238E27FC236}">
                <a16:creationId xmlns:a16="http://schemas.microsoft.com/office/drawing/2014/main" id="{AF84555B-95F4-FA64-71E5-135A54923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916" y="1326901"/>
            <a:ext cx="5463030" cy="4070853"/>
          </a:xfrm>
          <a:prstGeom prst="rect">
            <a:avLst/>
          </a:prstGeom>
        </p:spPr>
      </p:pic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18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4A83799-24C1-3A3A-8FBF-B5BA678D9FFD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Prospects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: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extend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to more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than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two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hits</a:t>
            </a:r>
          </a:p>
        </p:txBody>
      </p:sp>
      <p:pic>
        <p:nvPicPr>
          <p:cNvPr id="14" name="Immagine 13" descr="Immagine che contiene testo, Carattere, linea, bianco&#10;&#10;Descrizione generata automaticamente">
            <a:extLst>
              <a:ext uri="{FF2B5EF4-FFF2-40B4-BE49-F238E27FC236}">
                <a16:creationId xmlns:a16="http://schemas.microsoft.com/office/drawing/2014/main" id="{D98CAA29-9E9A-5DA1-B4A4-19D42245D8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57" y="5683922"/>
            <a:ext cx="4563215" cy="79856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5BFA5F3-0E16-BB7A-7344-A9A905456EFB}"/>
              </a:ext>
            </a:extLst>
          </p:cNvPr>
          <p:cNvSpPr txBox="1"/>
          <p:nvPr/>
        </p:nvSpPr>
        <p:spPr>
          <a:xfrm>
            <a:off x="5714377" y="5381473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3-components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Lorentzian</a:t>
            </a:r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function</a:t>
            </a:r>
            <a:endParaRPr lang="it-IT" sz="1600" b="1" u="sng" dirty="0">
              <a:solidFill>
                <a:srgbClr val="002060"/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666EDF9-C9BC-F88F-566A-9F4261C45425}"/>
              </a:ext>
            </a:extLst>
          </p:cNvPr>
          <p:cNvSpPr txBox="1"/>
          <p:nvPr/>
        </p:nvSpPr>
        <p:spPr>
          <a:xfrm>
            <a:off x="7231380" y="1290407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1 Small Tower </a:t>
            </a:r>
            <a:r>
              <a:rPr lang="it-IT" sz="1000" dirty="0" err="1"/>
              <a:t>view</a:t>
            </a:r>
            <a:r>
              <a:rPr lang="it-IT" sz="1000" dirty="0"/>
              <a:t> X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526D0AE-223A-11F8-9D19-FC7DC0F3B99E}"/>
              </a:ext>
            </a:extLst>
          </p:cNvPr>
          <p:cNvSpPr txBox="1"/>
          <p:nvPr/>
        </p:nvSpPr>
        <p:spPr>
          <a:xfrm>
            <a:off x="10003026" y="1284713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1 Small Tower </a:t>
            </a:r>
            <a:r>
              <a:rPr lang="it-IT" sz="1000" dirty="0" err="1"/>
              <a:t>view</a:t>
            </a:r>
            <a:r>
              <a:rPr lang="it-IT" sz="1000" dirty="0"/>
              <a:t> Y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9A6A1EA-1531-740C-B2AE-D9D1063AAA3C}"/>
              </a:ext>
            </a:extLst>
          </p:cNvPr>
          <p:cNvSpPr txBox="1"/>
          <p:nvPr/>
        </p:nvSpPr>
        <p:spPr>
          <a:xfrm>
            <a:off x="7231380" y="3285976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2 Small Tower </a:t>
            </a:r>
            <a:r>
              <a:rPr lang="it-IT" sz="1000" dirty="0" err="1"/>
              <a:t>view</a:t>
            </a:r>
            <a:r>
              <a:rPr lang="it-IT" sz="1000" dirty="0"/>
              <a:t> X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02FCC1D-DB3F-7A32-20C5-0F0D8D521DDD}"/>
              </a:ext>
            </a:extLst>
          </p:cNvPr>
          <p:cNvSpPr txBox="1"/>
          <p:nvPr/>
        </p:nvSpPr>
        <p:spPr>
          <a:xfrm>
            <a:off x="10003026" y="3285976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2 Small Tower </a:t>
            </a:r>
            <a:r>
              <a:rPr lang="it-IT" sz="1000" dirty="0" err="1"/>
              <a:t>view</a:t>
            </a:r>
            <a:r>
              <a:rPr lang="it-IT" sz="1000" dirty="0"/>
              <a:t> Y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B3A1660-E267-42C1-8D29-904800A3597A}"/>
              </a:ext>
            </a:extLst>
          </p:cNvPr>
          <p:cNvSpPr txBox="1"/>
          <p:nvPr/>
        </p:nvSpPr>
        <p:spPr>
          <a:xfrm>
            <a:off x="7231380" y="5238998"/>
            <a:ext cx="18135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 err="1"/>
              <a:t>channel</a:t>
            </a:r>
            <a:endParaRPr lang="it-IT" sz="8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65D0119-4417-1195-9155-56545ADDE287}"/>
              </a:ext>
            </a:extLst>
          </p:cNvPr>
          <p:cNvSpPr txBox="1"/>
          <p:nvPr/>
        </p:nvSpPr>
        <p:spPr>
          <a:xfrm>
            <a:off x="10121900" y="5262103"/>
            <a:ext cx="18135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 err="1"/>
              <a:t>channel</a:t>
            </a:r>
            <a:endParaRPr lang="it-IT" sz="8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E3F5CB0-A37A-17D1-1ED7-5D6A5F31A790}"/>
              </a:ext>
            </a:extLst>
          </p:cNvPr>
          <p:cNvSpPr txBox="1"/>
          <p:nvPr/>
        </p:nvSpPr>
        <p:spPr>
          <a:xfrm>
            <a:off x="95369" y="1754490"/>
            <a:ext cx="588012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Current methods are primarily designed for events with up to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two particles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hitting the same detector tower.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Extending these techniques to handle more complex scenarios with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three or four hits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is crucial for comprehensive multi-hit event reconstruction.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Increased number of hits leads to significant signal overlap, making accurate deconvolution more challenging.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We performed preliminary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tests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using a 3-hits dataset, but with low statistics  (O(1k) events).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193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19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4A83799-24C1-3A3A-8FBF-B5BA678D9FFD}"/>
              </a:ext>
            </a:extLst>
          </p:cNvPr>
          <p:cNvSpPr txBox="1"/>
          <p:nvPr/>
        </p:nvSpPr>
        <p:spPr>
          <a:xfrm>
            <a:off x="-1" y="1212291"/>
            <a:ext cx="87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Prospects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: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extend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to more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than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two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hits</a:t>
            </a:r>
          </a:p>
        </p:txBody>
      </p:sp>
      <p:pic>
        <p:nvPicPr>
          <p:cNvPr id="5" name="Immagine 4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2AF65A4-F2C7-300F-DCD0-BCEF3FB6E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1412" y="1213895"/>
            <a:ext cx="2800200" cy="1776844"/>
          </a:xfrm>
          <a:prstGeom prst="rect">
            <a:avLst/>
          </a:prstGeom>
        </p:spPr>
      </p:pic>
      <p:pic>
        <p:nvPicPr>
          <p:cNvPr id="10" name="Immagine 9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3AD4793D-480E-1B7E-827B-F911B19AD3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1412" y="2948931"/>
            <a:ext cx="2839969" cy="1802079"/>
          </a:xfrm>
          <a:prstGeom prst="rect">
            <a:avLst/>
          </a:prstGeom>
        </p:spPr>
      </p:pic>
      <p:pic>
        <p:nvPicPr>
          <p:cNvPr id="12" name="Immagine 11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7188453F-3C64-4512-B6C7-AE975140AC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1412" y="4705642"/>
            <a:ext cx="2839969" cy="1802079"/>
          </a:xfrm>
          <a:prstGeom prst="rect">
            <a:avLst/>
          </a:prstGeom>
        </p:spPr>
      </p:pic>
      <p:pic>
        <p:nvPicPr>
          <p:cNvPr id="16" name="Immagine 15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2F3D829C-8FF5-3D7D-2CFE-67B7891BBE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2052" y="1212691"/>
            <a:ext cx="2769249" cy="1779251"/>
          </a:xfrm>
          <a:prstGeom prst="rect">
            <a:avLst/>
          </a:prstGeom>
        </p:spPr>
      </p:pic>
      <p:pic>
        <p:nvPicPr>
          <p:cNvPr id="8" name="Immagine 7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172E108A-3BF7-9B6A-43C1-86E5CCA3DA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2052" y="2960344"/>
            <a:ext cx="2800200" cy="1779251"/>
          </a:xfrm>
          <a:prstGeom prst="rect">
            <a:avLst/>
          </a:prstGeom>
        </p:spPr>
      </p:pic>
      <p:pic>
        <p:nvPicPr>
          <p:cNvPr id="24" name="Immagine 23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A78DCE91-58D5-BBCC-1F0C-06493E243E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6551" y="4739595"/>
            <a:ext cx="2839969" cy="175295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5C5A385-C096-315E-4FBF-D2FDD38181BB}"/>
              </a:ext>
            </a:extLst>
          </p:cNvPr>
          <p:cNvSpPr txBox="1"/>
          <p:nvPr/>
        </p:nvSpPr>
        <p:spPr>
          <a:xfrm>
            <a:off x="95369" y="1754490"/>
            <a:ext cx="5880128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Current methods are primarily designed for events with up to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two particles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 hitting the same detector tower.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Extending these techniques to handle more complex scenarios with 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three or four hits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is crucial for comprehensive multi-hit event reconstruction.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Increased number of hits leads to significant signal overlap, making accurate deconvolution more challenging.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We performed preliminary</a:t>
            </a:r>
            <a:r>
              <a:rPr lang="en-US" sz="18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tests </a:t>
            </a: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using a 3-hits dataset, but with low statistics  (O(1k) events).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Titillium Web" panose="00000500000000000000" pitchFamily="2" charset="0"/>
                <a:cs typeface="Times New Roman" panose="02020603050405020304" pitchFamily="18" charset="0"/>
              </a:rPr>
              <a:t>First results are encouraging, but more statistics is needed.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13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b="1" dirty="0">
                  <a:solidFill>
                    <a:schemeClr val="lt1"/>
                  </a:solidFill>
                  <a:latin typeface="Titillium Web" panose="00000500000000000000" pitchFamily="2" charset="0"/>
                </a:rPr>
                <a:t>20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BAB6C31-C773-8F17-B2F2-1EC5B2BBB166}"/>
              </a:ext>
            </a:extLst>
          </p:cNvPr>
          <p:cNvSpPr txBox="1"/>
          <p:nvPr/>
        </p:nvSpPr>
        <p:spPr>
          <a:xfrm>
            <a:off x="-1" y="1212291"/>
            <a:ext cx="9468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Prospects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: use of the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raw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distribution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position detectors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4835DB2-388C-B10A-9913-D56F1D191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5626" y="1820993"/>
            <a:ext cx="6374320" cy="454325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A277316-464B-7077-EC51-BCA72FCDF684}"/>
              </a:ext>
            </a:extLst>
          </p:cNvPr>
          <p:cNvSpPr txBox="1"/>
          <p:nvPr/>
        </p:nvSpPr>
        <p:spPr>
          <a:xfrm>
            <a:off x="6463712" y="1710536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1 Large Tower </a:t>
            </a:r>
            <a:r>
              <a:rPr lang="it-IT" sz="1000" dirty="0" err="1"/>
              <a:t>view</a:t>
            </a:r>
            <a:r>
              <a:rPr lang="it-IT" sz="1000" dirty="0"/>
              <a:t> X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CC7077-EB4F-B73B-5213-0161D3BA2BEE}"/>
              </a:ext>
            </a:extLst>
          </p:cNvPr>
          <p:cNvSpPr txBox="1"/>
          <p:nvPr/>
        </p:nvSpPr>
        <p:spPr>
          <a:xfrm>
            <a:off x="9697474" y="1710536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1 Large Tower </a:t>
            </a:r>
            <a:r>
              <a:rPr lang="it-IT" sz="1000" dirty="0" err="1"/>
              <a:t>view</a:t>
            </a:r>
            <a:r>
              <a:rPr lang="it-IT" sz="1000" dirty="0"/>
              <a:t> Y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D89ECB1-C53A-D709-6641-71FD23875B81}"/>
              </a:ext>
            </a:extLst>
          </p:cNvPr>
          <p:cNvSpPr txBox="1"/>
          <p:nvPr/>
        </p:nvSpPr>
        <p:spPr>
          <a:xfrm>
            <a:off x="6463712" y="3966428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2 Large Tower </a:t>
            </a:r>
            <a:r>
              <a:rPr lang="it-IT" sz="1000" dirty="0" err="1"/>
              <a:t>view</a:t>
            </a:r>
            <a:r>
              <a:rPr lang="it-IT" sz="1000" dirty="0"/>
              <a:t> X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68490F5-5F47-37B3-B35A-27052A95F856}"/>
              </a:ext>
            </a:extLst>
          </p:cNvPr>
          <p:cNvSpPr txBox="1"/>
          <p:nvPr/>
        </p:nvSpPr>
        <p:spPr>
          <a:xfrm>
            <a:off x="9702554" y="3966427"/>
            <a:ext cx="18135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00" dirty="0"/>
              <a:t>Layer 2 Large Tower </a:t>
            </a:r>
            <a:r>
              <a:rPr lang="it-IT" sz="1000" dirty="0" err="1"/>
              <a:t>view</a:t>
            </a:r>
            <a:r>
              <a:rPr lang="it-IT" sz="1000" dirty="0"/>
              <a:t> Y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899ED38-3F8A-C526-E047-2B1578A5AE55}"/>
              </a:ext>
            </a:extLst>
          </p:cNvPr>
          <p:cNvSpPr txBox="1"/>
          <p:nvPr/>
        </p:nvSpPr>
        <p:spPr>
          <a:xfrm>
            <a:off x="6463712" y="6222320"/>
            <a:ext cx="18135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 err="1"/>
              <a:t>channel</a:t>
            </a:r>
            <a:endParaRPr lang="it-IT" sz="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F0CBC64-C935-110E-344C-81311300A98E}"/>
              </a:ext>
            </a:extLst>
          </p:cNvPr>
          <p:cNvSpPr txBox="1"/>
          <p:nvPr/>
        </p:nvSpPr>
        <p:spPr>
          <a:xfrm>
            <a:off x="9697474" y="6222319"/>
            <a:ext cx="18135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 err="1"/>
              <a:t>channel</a:t>
            </a:r>
            <a:endParaRPr lang="it-IT" sz="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36E39909-5B03-3260-F60F-BE643B217C4B}"/>
                  </a:ext>
                </a:extLst>
              </p:cNvPr>
              <p:cNvSpPr txBox="1"/>
              <p:nvPr/>
            </p:nvSpPr>
            <p:spPr>
              <a:xfrm>
                <a:off x="95369" y="1754490"/>
                <a:ext cx="5560257" cy="31423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We are exploring the use of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raw transverse distribution data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from position detectors, moving away from relying solely on fit parameters.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This approach leverages the raw signals directly from the detectors to potentially enhance the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accuracy of particle reconstruction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Test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perfomed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on a different dataset, created using the same methodology but  with a new simulation of p-p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=13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TeV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(QGSJET II-04 as generator).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36E39909-5B03-3260-F60F-BE643B217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9" y="1754490"/>
                <a:ext cx="5560257" cy="3142335"/>
              </a:xfrm>
              <a:prstGeom prst="rect">
                <a:avLst/>
              </a:prstGeom>
              <a:blipFill>
                <a:blip r:embed="rId6"/>
                <a:stretch>
                  <a:fillRect l="-768" t="-971" r="-1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0313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21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BAB6C31-C773-8F17-B2F2-1EC5B2BBB166}"/>
              </a:ext>
            </a:extLst>
          </p:cNvPr>
          <p:cNvSpPr txBox="1"/>
          <p:nvPr/>
        </p:nvSpPr>
        <p:spPr>
          <a:xfrm>
            <a:off x="-1" y="1212291"/>
            <a:ext cx="9468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Prospects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: use of the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raw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distribution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position detectors</a:t>
            </a:r>
          </a:p>
        </p:txBody>
      </p:sp>
      <p:pic>
        <p:nvPicPr>
          <p:cNvPr id="14" name="Immagine 13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2D141F10-8200-2A00-96F2-EE5D42D74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51" y="1720197"/>
            <a:ext cx="3265165" cy="2356811"/>
          </a:xfrm>
          <a:prstGeom prst="rect">
            <a:avLst/>
          </a:prstGeom>
        </p:spPr>
      </p:pic>
      <p:pic>
        <p:nvPicPr>
          <p:cNvPr id="16" name="Immagine 15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4BF431D-9117-0365-EDFC-45630562B5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2165" y="4077008"/>
            <a:ext cx="3325017" cy="2400012"/>
          </a:xfrm>
          <a:prstGeom prst="rect">
            <a:avLst/>
          </a:prstGeom>
        </p:spPr>
      </p:pic>
      <p:pic>
        <p:nvPicPr>
          <p:cNvPr id="18" name="Immagine 17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0314B052-8C75-486C-C762-72B944DD83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7182" y="1706873"/>
            <a:ext cx="3283625" cy="2370135"/>
          </a:xfrm>
          <a:prstGeom prst="rect">
            <a:avLst/>
          </a:prstGeom>
        </p:spPr>
      </p:pic>
      <p:pic>
        <p:nvPicPr>
          <p:cNvPr id="20" name="Immagine 1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0EEAC41E-2281-2042-DC19-EC1A7532FC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98354" y="4109925"/>
            <a:ext cx="3293646" cy="23773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5E3C08E4-D3FA-EB92-4BD5-77E5ED92B96F}"/>
                  </a:ext>
                </a:extLst>
              </p:cNvPr>
              <p:cNvSpPr txBox="1"/>
              <p:nvPr/>
            </p:nvSpPr>
            <p:spPr>
              <a:xfrm>
                <a:off x="95369" y="1754490"/>
                <a:ext cx="5560257" cy="4804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We are exploring the use of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raw transverse distribution data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from position detectors, moving away from relying solely on fit parameters.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This approach leverages the raw signals directly from the detectors to potentially enhance the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accuracy of particle reconstruction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Test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perfomed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on a different dataset, created using the same methodology but  with a new simulation of p-p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=13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TeV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(QGSJET II-04 as generator).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Encouraging Outcomes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: Initial results from are positive, showing improved accuracy in particle reconstruction.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Only O(20k) events, improvements are expected by increasing the statistics.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5E3C08E4-D3FA-EB92-4BD5-77E5ED92B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9" y="1754490"/>
                <a:ext cx="5560257" cy="4804329"/>
              </a:xfrm>
              <a:prstGeom prst="rect">
                <a:avLst/>
              </a:prstGeom>
              <a:blipFill>
                <a:blip r:embed="rId9"/>
                <a:stretch>
                  <a:fillRect l="-768" t="-635" r="-1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1719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b="1" dirty="0">
                  <a:solidFill>
                    <a:schemeClr val="lt1"/>
                  </a:solidFill>
                  <a:latin typeface="Titillium Web" panose="00000500000000000000" pitchFamily="2" charset="0"/>
                </a:rPr>
                <a:t>22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BAB6C31-C773-8F17-B2F2-1EC5B2BBB166}"/>
              </a:ext>
            </a:extLst>
          </p:cNvPr>
          <p:cNvSpPr txBox="1"/>
          <p:nvPr/>
        </p:nvSpPr>
        <p:spPr>
          <a:xfrm>
            <a:off x="-1" y="1212291"/>
            <a:ext cx="9468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Prospects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: use of the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raw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distribution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position detectors</a:t>
            </a:r>
          </a:p>
        </p:txBody>
      </p:sp>
      <p:pic>
        <p:nvPicPr>
          <p:cNvPr id="4" name="Immagine 3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8E2A18CE-02C1-BC0A-9F14-7EB0CD751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50" y="1720197"/>
            <a:ext cx="3265165" cy="2356811"/>
          </a:xfrm>
          <a:prstGeom prst="rect">
            <a:avLst/>
          </a:prstGeom>
        </p:spPr>
      </p:pic>
      <p:pic>
        <p:nvPicPr>
          <p:cNvPr id="7" name="Immagine 6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E6988D8C-AB02-4E16-010A-F6E236536F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9815" y="1720196"/>
            <a:ext cx="3265165" cy="2356811"/>
          </a:xfrm>
          <a:prstGeom prst="rect">
            <a:avLst/>
          </a:prstGeom>
        </p:spPr>
      </p:pic>
      <p:pic>
        <p:nvPicPr>
          <p:cNvPr id="9" name="Immagine 8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1A4D66B5-184D-8D5C-5096-55EFB164FE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4650" y="4115738"/>
            <a:ext cx="3265165" cy="2356811"/>
          </a:xfrm>
          <a:prstGeom prst="rect">
            <a:avLst/>
          </a:prstGeom>
        </p:spPr>
      </p:pic>
      <p:pic>
        <p:nvPicPr>
          <p:cNvPr id="11" name="Immagine 10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83BAE954-175B-942D-DDFE-6426173387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6833" y="4115737"/>
            <a:ext cx="3265167" cy="23568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1C0D6AA-2D4C-BC05-6142-A9C822F4F7CE}"/>
                  </a:ext>
                </a:extLst>
              </p:cNvPr>
              <p:cNvSpPr txBox="1"/>
              <p:nvPr/>
            </p:nvSpPr>
            <p:spPr>
              <a:xfrm>
                <a:off x="95369" y="1754490"/>
                <a:ext cx="5560257" cy="4804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We are exploring the use of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raw transverse distribution data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from position detectors, moving away from relying solely on fit parameters.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This approach leverages the raw signals directly from the detectors to potentially enhance the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accuracy of particle reconstruction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Test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perfomed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on a different dataset, created using the same methodology but  with a new simulation of p-p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=13 </a:t>
                </a:r>
                <a:r>
                  <a:rPr lang="en-US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TeV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(QGSJET II-04 as generator).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Encouraging Outcomes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: Initial results from are positive, showing improved accuracy in particle reconstruction.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Only O(20k) events, improvements are expected by increasing the statistics.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1C0D6AA-2D4C-BC05-6142-A9C822F4F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9" y="1754490"/>
                <a:ext cx="5560257" cy="4804329"/>
              </a:xfrm>
              <a:prstGeom prst="rect">
                <a:avLst/>
              </a:prstGeom>
              <a:blipFill>
                <a:blip r:embed="rId9"/>
                <a:stretch>
                  <a:fillRect l="-768" t="-635" r="-1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5510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b="1" dirty="0">
                  <a:solidFill>
                    <a:schemeClr val="lt1"/>
                  </a:solidFill>
                  <a:latin typeface="Titillium Web" panose="00000500000000000000" pitchFamily="2" charset="0"/>
                </a:rPr>
                <a:t>23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BAB6C31-C773-8F17-B2F2-1EC5B2BBB166}"/>
              </a:ext>
            </a:extLst>
          </p:cNvPr>
          <p:cNvSpPr txBox="1"/>
          <p:nvPr/>
        </p:nvSpPr>
        <p:spPr>
          <a:xfrm>
            <a:off x="-1" y="1212291"/>
            <a:ext cx="9468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Summary</a:t>
            </a:r>
            <a:endParaRPr lang="it-IT" sz="2400" b="1" u="sng" dirty="0">
              <a:solidFill>
                <a:schemeClr val="accent4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1856F2C-4732-9ED4-F6B2-73742D5CAFE7}"/>
                  </a:ext>
                </a:extLst>
              </p:cNvPr>
              <p:cNvSpPr txBox="1"/>
              <p:nvPr/>
            </p:nvSpPr>
            <p:spPr>
              <a:xfrm>
                <a:off x="95368" y="1754490"/>
                <a:ext cx="11934578" cy="45243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LHCf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experiment measures neutral particle production in the forward </a:t>
                </a:r>
                <a:r>
                  <a:rPr lang="en-US" sz="24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pseudorapidity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region to improve hadronic interaction models used in the cosmic rays field.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Machine learning can </a:t>
                </a:r>
                <a:r>
                  <a:rPr lang="en-US" sz="24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enhance the reconstruction of calorimetric clusters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, particularly for complex events involving multiple particles.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Focus areas include energy sharing and position reconstruction, improving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it-IT" sz="2400" dirty="0"/>
                  <a:t> 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event analyses and opening new physics channels such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𝛬</m:t>
                        </m:r>
                      </m:e>
                      <m:sup>
                        <m:r>
                          <a:rPr lang="it-IT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it-IT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Two-Hit Events: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Improved accuracy in energy reconstruction using ensemble methods based on </a:t>
                </a:r>
                <a:r>
                  <a:rPr lang="en-US" sz="24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CatBoost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4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XGBoost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Three-Hit Events: 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Very preliminary results indicate potential for handling more complex scenarios, though additional data and refinement are needed.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FF000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Four hit studies, the possible presence of a neutron and improved position reconstruction using ML are foreseen, probably using</a:t>
                </a:r>
                <a:r>
                  <a:rPr lang="en-US" sz="24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>
                    <a:solidFill>
                      <a:srgbClr val="FF000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raw transverse distribution data.</a:t>
                </a:r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1856F2C-4732-9ED4-F6B2-73742D5CA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8" y="1754490"/>
                <a:ext cx="11934578" cy="4524315"/>
              </a:xfrm>
              <a:prstGeom prst="rect">
                <a:avLst/>
              </a:prstGeom>
              <a:blipFill>
                <a:blip r:embed="rId5"/>
                <a:stretch>
                  <a:fillRect l="-715" t="-1078" r="-818" b="-21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6004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86" y="-19448"/>
            <a:ext cx="1219416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"/>
          <p:cNvSpPr/>
          <p:nvPr/>
        </p:nvSpPr>
        <p:spPr>
          <a:xfrm>
            <a:off x="289050" y="2341944"/>
            <a:ext cx="11613900" cy="1582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72025" y="2105710"/>
            <a:ext cx="11243700" cy="15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8BC"/>
              </a:buClr>
              <a:buSzPts val="3000"/>
              <a:buFont typeface="Titillium Web"/>
              <a:buNone/>
            </a:pPr>
            <a:r>
              <a:rPr lang="it-IT" sz="3000" b="1" i="0" u="none" strike="noStrike" cap="none" dirty="0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Thanks for the </a:t>
            </a:r>
            <a:r>
              <a:rPr lang="it-IT" sz="3000" b="1" i="0" u="none" strike="noStrike" cap="none" dirty="0" err="1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attention</a:t>
            </a:r>
            <a:r>
              <a:rPr lang="it-IT" sz="3000" b="1" i="0" u="none" strike="noStrike" cap="none" dirty="0">
                <a:solidFill>
                  <a:srgbClr val="1528BC"/>
                </a:solidFill>
                <a:latin typeface="Titillium Web"/>
                <a:ea typeface="Titillium Web"/>
                <a:cs typeface="Titillium Web"/>
                <a:sym typeface="Titillium Web"/>
              </a:rPr>
              <a:t>!</a:t>
            </a:r>
            <a:endParaRPr lang="it-IT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ADFF"/>
              </a:buClr>
              <a:buSzPts val="3000"/>
              <a:buFont typeface="Titillium Web"/>
              <a:buNone/>
            </a:pPr>
            <a:endParaRPr sz="3400" b="0" i="0" u="none" strike="noStrike" cap="none" dirty="0">
              <a:solidFill>
                <a:srgbClr val="6EAD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6712747" y="6536581"/>
              <a:ext cx="5317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Missione 4 </a:t>
              </a:r>
              <a:r>
                <a:rPr lang="it-IT" sz="14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• Istruzione e Ricerca 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67555" y="6530753"/>
              <a:ext cx="79191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0" i="0" u="none" strike="noStrike" cap="none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ICSC Italian Research Center on High-Performance Computing, Big Data and Quantum Computing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Google Shape;130;p1"/>
              <p:cNvSpPr txBox="1"/>
              <p:nvPr/>
            </p:nvSpPr>
            <p:spPr>
              <a:xfrm>
                <a:off x="0" y="5917324"/>
                <a:ext cx="8058150" cy="515400"/>
              </a:xfrm>
              <a:prstGeom prst="rect">
                <a:avLst/>
              </a:prstGeom>
              <a:solidFill>
                <a:srgbClr val="6EAD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rmAutofit/>
              </a:bodyPr>
              <a:lstStyle/>
              <a:p>
                <a:pPr lvl="0" algn="r">
                  <a:lnSpc>
                    <a:spcPct val="90000"/>
                  </a:lnSpc>
                  <a:buClr>
                    <a:schemeClr val="lt1"/>
                  </a:buClr>
                  <a:buSzPts val="20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u="none" strike="noStrike" cap="none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  <a:latin typeface="Titillium Web" panose="00000500000000000000" pitchFamily="2" charset="0"/>
                          </a:rPr>
                          <m:t>42</m:t>
                        </m:r>
                      </m:e>
                      <m:sup>
                        <m:r>
                          <a:rPr lang="it-IT" b="1" i="1" u="none" strike="noStrike" cap="none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𝒏𝒅</m:t>
                        </m:r>
                      </m:sup>
                    </m:sSup>
                  </m:oMath>
                </a14:m>
                <a:r>
                  <a:rPr lang="en-US" b="1" i="0" u="none" strike="noStrike" cap="none" dirty="0">
                    <a:solidFill>
                      <a:schemeClr val="bg1"/>
                    </a:solidFill>
                    <a:latin typeface="Titillium Web" panose="00000500000000000000" pitchFamily="2" charset="0"/>
                    <a:sym typeface="Arial"/>
                  </a:rPr>
                  <a:t> International Conference on High Energy Physics (ICHEP 2024), Prague (CZE), Jul 17-24, 2024</a:t>
                </a:r>
                <a:endParaRPr lang="it-IT" b="1" i="0" u="none" strike="noStrike" cap="none" dirty="0">
                  <a:solidFill>
                    <a:schemeClr val="bg1"/>
                  </a:solidFill>
                  <a:latin typeface="Titillium Web" panose="00000500000000000000" pitchFamily="2" charset="0"/>
                  <a:sym typeface="Arial"/>
                </a:endParaRPr>
              </a:p>
            </p:txBody>
          </p:sp>
        </mc:Choice>
        <mc:Fallback xmlns="">
          <p:sp>
            <p:nvSpPr>
              <p:cNvPr id="130" name="Google Shape;130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17324"/>
                <a:ext cx="8058150" cy="515400"/>
              </a:xfrm>
              <a:prstGeom prst="rect">
                <a:avLst/>
              </a:prstGeom>
              <a:blipFill>
                <a:blip r:embed="rId6"/>
                <a:stretch>
                  <a:fillRect r="-2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122;p1">
            <a:extLst>
              <a:ext uri="{FF2B5EF4-FFF2-40B4-BE49-F238E27FC236}">
                <a16:creationId xmlns:a16="http://schemas.microsoft.com/office/drawing/2014/main" id="{0A2F62E4-1078-0C3B-84B9-63EF4560511A}"/>
              </a:ext>
            </a:extLst>
          </p:cNvPr>
          <p:cNvSpPr/>
          <p:nvPr/>
        </p:nvSpPr>
        <p:spPr>
          <a:xfrm>
            <a:off x="2936781" y="4078668"/>
            <a:ext cx="6546850" cy="93811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123;p1">
                <a:extLst>
                  <a:ext uri="{FF2B5EF4-FFF2-40B4-BE49-F238E27FC236}">
                    <a16:creationId xmlns:a16="http://schemas.microsoft.com/office/drawing/2014/main" id="{4D417BEA-EB63-AA6E-F2E4-286CC9F05072}"/>
                  </a:ext>
                </a:extLst>
              </p:cNvPr>
              <p:cNvSpPr txBox="1"/>
              <p:nvPr/>
            </p:nvSpPr>
            <p:spPr>
              <a:xfrm>
                <a:off x="2936781" y="4397269"/>
                <a:ext cx="6546850" cy="9381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rmAutofit fontScale="92500" lnSpcReduction="10000"/>
              </a:bodyPr>
              <a:lstStyle/>
              <a:p>
                <a:pPr lvl="0" algn="ctr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Giuseppe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2000" b="1" dirty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Titillium Web"/>
                            <a:ea typeface="Titillium Web"/>
                            <a:cs typeface="Titillium Web"/>
                            <a:sym typeface="Titillium Web"/>
                          </a:rPr>
                          <m:t>Piparo</m:t>
                        </m:r>
                      </m:e>
                      <m:sup>
                        <m: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  <m:t>𝟏</m:t>
                        </m:r>
                        <m: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  <m:t>,</m:t>
                        </m:r>
                        <m:r>
                          <a:rPr lang="it-IT" sz="2000" b="1" i="1" u="none" strike="noStrike" cap="none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Titillium Web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, on </a:t>
                </a:r>
                <a:r>
                  <a:rPr lang="it-IT" sz="2000" b="1" i="0" u="none" strike="noStrike" cap="none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behalf</a:t>
                </a:r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 of the </a:t>
                </a:r>
                <a:r>
                  <a:rPr lang="it-IT" sz="2000" b="1" i="0" u="none" strike="noStrike" cap="none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LHCf</a:t>
                </a:r>
                <a:r>
                  <a:rPr lang="it-IT" sz="2000" b="1" i="0" u="none" strike="noStrike" cap="none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 </a:t>
                </a:r>
                <a:r>
                  <a:rPr lang="it-IT" sz="2000" b="1" i="0" u="none" strike="noStrike" cap="none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collaboration</a:t>
                </a:r>
                <a:endParaRPr lang="it-IT" sz="2000" b="1" i="0" u="none" strike="noStrike" cap="none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endParaRPr lang="it-IT" sz="2000" b="1" i="1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 algn="ctr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r>
                  <a:rPr lang="it-IT" sz="1500" b="1" i="1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1. Istituto Nazionale di Fisica Nucleare (INFN), Catania </a:t>
                </a:r>
                <a:r>
                  <a:rPr lang="it-IT" sz="1500" b="1" i="1" dirty="0" err="1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section</a:t>
                </a:r>
                <a:endParaRPr lang="it-IT" sz="1500" b="1" i="1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 algn="ctr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r>
                  <a:rPr lang="en-US" sz="1500" b="1" i="1" dirty="0">
                    <a:solidFill>
                      <a:schemeClr val="accent4">
                        <a:lumMod val="50000"/>
                      </a:schemeClr>
                    </a:solidFill>
                    <a:latin typeface="Titillium Web"/>
                    <a:ea typeface="Titillium Web"/>
                    <a:cs typeface="Titillium Web"/>
                    <a:sym typeface="Titillium Web"/>
                  </a:rPr>
                  <a:t>2. University of Catania, Department of Physics and Astronomy</a:t>
                </a:r>
                <a:endParaRPr lang="it-IT" sz="1500" b="1" i="1" dirty="0">
                  <a:solidFill>
                    <a:schemeClr val="accent4">
                      <a:lumMod val="50000"/>
                    </a:schemeClr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  <a:p>
                <a:pPr lvl="0">
                  <a:lnSpc>
                    <a:spcPct val="90000"/>
                  </a:lnSpc>
                  <a:buClr>
                    <a:srgbClr val="1528BC"/>
                  </a:buClr>
                  <a:buSzPts val="3000"/>
                </a:pPr>
                <a:endParaRPr lang="it-IT" sz="2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EADFF"/>
                  </a:buClr>
                  <a:buSzPts val="3000"/>
                  <a:buFont typeface="Titillium Web"/>
                  <a:buNone/>
                </a:pPr>
                <a:endParaRPr sz="3400" b="0" i="0" u="none" strike="noStrike" cap="none" dirty="0">
                  <a:solidFill>
                    <a:srgbClr val="6EADFF"/>
                  </a:solidFill>
                  <a:latin typeface="Titillium Web"/>
                  <a:ea typeface="Titillium Web"/>
                  <a:cs typeface="Titillium Web"/>
                  <a:sym typeface="Titillium Web"/>
                </a:endParaRPr>
              </a:p>
            </p:txBody>
          </p:sp>
        </mc:Choice>
        <mc:Fallback xmlns="">
          <p:sp>
            <p:nvSpPr>
              <p:cNvPr id="6" name="Google Shape;123;p1">
                <a:extLst>
                  <a:ext uri="{FF2B5EF4-FFF2-40B4-BE49-F238E27FC236}">
                    <a16:creationId xmlns:a16="http://schemas.microsoft.com/office/drawing/2014/main" id="{4D417BEA-EB63-AA6E-F2E4-286CC9F05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781" y="4397269"/>
                <a:ext cx="6546850" cy="938118"/>
              </a:xfrm>
              <a:prstGeom prst="rect">
                <a:avLst/>
              </a:prstGeom>
              <a:blipFill>
                <a:blip r:embed="rId7"/>
                <a:stretch>
                  <a:fillRect t="-376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 descr="Immagine che contiene testo, orologio&#10;&#10;Descrizione generata automaticamente">
            <a:extLst>
              <a:ext uri="{FF2B5EF4-FFF2-40B4-BE49-F238E27FC236}">
                <a16:creationId xmlns:a16="http://schemas.microsoft.com/office/drawing/2014/main" id="{F53E10C2-F030-0B02-0ED1-F471F4D912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25" y="1244608"/>
            <a:ext cx="1462181" cy="960706"/>
          </a:xfrm>
          <a:prstGeom prst="rect">
            <a:avLst/>
          </a:prstGeom>
        </p:spPr>
      </p:pic>
      <p:pic>
        <p:nvPicPr>
          <p:cNvPr id="9" name="Immagine 8" descr="Immagine che contiene logo&#10;&#10;Descrizione generata automaticamente">
            <a:extLst>
              <a:ext uri="{FF2B5EF4-FFF2-40B4-BE49-F238E27FC236}">
                <a16:creationId xmlns:a16="http://schemas.microsoft.com/office/drawing/2014/main" id="{8D234D87-9F34-E9D1-0868-045DF01624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951" y="5502533"/>
            <a:ext cx="1396999" cy="903352"/>
          </a:xfrm>
          <a:prstGeom prst="rect">
            <a:avLst/>
          </a:prstGeom>
        </p:spPr>
      </p:pic>
      <p:pic>
        <p:nvPicPr>
          <p:cNvPr id="11" name="Immagine 10" descr="Immagine che contiene Carattere, logo, Elementi grafici, simbolo&#10;&#10;Descrizione generata automaticamente">
            <a:extLst>
              <a:ext uri="{FF2B5EF4-FFF2-40B4-BE49-F238E27FC236}">
                <a16:creationId xmlns:a16="http://schemas.microsoft.com/office/drawing/2014/main" id="{D3FBF543-5BC1-4C14-9488-45F3A6474E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02050" y="5513890"/>
            <a:ext cx="992933" cy="89199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9CBA22F-7A1F-5C07-7BBD-26C78CBAF3F4}"/>
              </a:ext>
            </a:extLst>
          </p:cNvPr>
          <p:cNvSpPr txBox="1"/>
          <p:nvPr/>
        </p:nvSpPr>
        <p:spPr>
          <a:xfrm>
            <a:off x="4795519" y="3457377"/>
            <a:ext cx="71074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latin typeface="Titillium Web" panose="00000500000000000000" pitchFamily="2" charset="0"/>
              </a:rPr>
              <a:t>This work is partially supported by ICSC – Centro Nazionale di </a:t>
            </a:r>
            <a:r>
              <a:rPr lang="en-US" sz="1200" b="1" dirty="0" err="1">
                <a:latin typeface="Titillium Web" panose="00000500000000000000" pitchFamily="2" charset="0"/>
              </a:rPr>
              <a:t>Ricerca</a:t>
            </a:r>
            <a:r>
              <a:rPr lang="en-US" sz="1200" b="1" dirty="0">
                <a:latin typeface="Titillium Web" panose="00000500000000000000" pitchFamily="2" charset="0"/>
              </a:rPr>
              <a:t> in High Performance Computing, Big Data and Quantum Computing, funded by European Union – </a:t>
            </a:r>
            <a:r>
              <a:rPr lang="en-US" sz="1200" b="1" dirty="0" err="1">
                <a:latin typeface="Titillium Web" panose="00000500000000000000" pitchFamily="2" charset="0"/>
              </a:rPr>
              <a:t>NextGenerationEU</a:t>
            </a:r>
            <a:endParaRPr lang="it-IT" sz="1200" b="1" dirty="0"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057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1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Immagine 7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2C87B09A-43B3-595C-B399-32B04D6B40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480" y="1493457"/>
            <a:ext cx="5212750" cy="3230943"/>
          </a:xfrm>
          <a:prstGeom prst="rect">
            <a:avLst/>
          </a:prstGeom>
        </p:spPr>
      </p:pic>
      <p:pic>
        <p:nvPicPr>
          <p:cNvPr id="9" name="Immagine 8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46A122D0-4F22-6914-4ADC-67CC514087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458" y="3826589"/>
            <a:ext cx="1159574" cy="89491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47961CB-A0BF-BCA2-FAD0-88F1865031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700" y="3802821"/>
            <a:ext cx="1226708" cy="9361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13700453-DB40-DACA-C1AC-497CA8FBE7B7}"/>
                  </a:ext>
                </a:extLst>
              </p:cNvPr>
              <p:cNvSpPr txBox="1"/>
              <p:nvPr/>
            </p:nvSpPr>
            <p:spPr>
              <a:xfrm>
                <a:off x="162054" y="1699656"/>
                <a:ext cx="6155228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 </a:t>
                </a:r>
                <a:r>
                  <a:rPr lang="it-IT" sz="18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unique</a:t>
                </a:r>
                <a:r>
                  <a:rPr lang="it-IT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experiment</a:t>
                </a:r>
                <a:r>
                  <a:rPr lang="it-IT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designed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to measure neutral particle production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in the </a:t>
                </a:r>
                <a:r>
                  <a:rPr lang="it-IT" sz="18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forward</a:t>
                </a:r>
                <a:r>
                  <a:rPr lang="it-IT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pseudorapidity</a:t>
                </a:r>
                <a:r>
                  <a:rPr lang="it-IT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region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Wingdings" panose="05000000000000000000" pitchFamily="2" charset="2"/>
                  <a:buChar char="Ø"/>
                </a:pPr>
                <a:endParaRPr lang="it-IT" sz="18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Composed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by </a:t>
                </a: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two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sampling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and </a:t>
                </a:r>
                <a:r>
                  <a:rPr lang="it-IT" sz="18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immaging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calorimeters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(</a:t>
                </a:r>
                <a:r>
                  <a:rPr lang="it-IT" sz="1800" dirty="0">
                    <a:solidFill>
                      <a:srgbClr val="0070C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ARM1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&amp; </a:t>
                </a:r>
                <a:r>
                  <a:rPr lang="it-IT" sz="1800" dirty="0">
                    <a:solidFill>
                      <a:srgbClr val="FF000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ARM2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), </a:t>
                </a: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located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at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 </a:t>
                </a:r>
                <a:r>
                  <a:rPr lang="it-IT" sz="18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about</a:t>
                </a:r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it-IT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141</m:t>
                    </m:r>
                  </m:oMath>
                </a14:m>
                <a:r>
                  <a:rPr lang="it-IT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m from the LHC Interaction Point 1 (IP1). </a:t>
                </a: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endParaRPr lang="it-IT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Wingdings" panose="05000000000000000000" pitchFamily="2" charset="2"/>
                  <a:buChar char="Ø"/>
                </a:pPr>
                <a:endParaRPr lang="it-IT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Wingdings" panose="05000000000000000000" pitchFamily="2" charset="2"/>
                  <a:buChar char="Ø"/>
                </a:pPr>
                <a:endParaRPr lang="it-IT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13700453-DB40-DACA-C1AC-497CA8FBE7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54" y="1699656"/>
                <a:ext cx="6155228" cy="2400657"/>
              </a:xfrm>
              <a:prstGeom prst="rect">
                <a:avLst/>
              </a:prstGeom>
              <a:blipFill>
                <a:blip r:embed="rId8"/>
                <a:stretch>
                  <a:fillRect l="-694" t="-1269" r="-4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AB4D0E2-1810-206C-63D6-82F9C346BA71}"/>
              </a:ext>
            </a:extLst>
          </p:cNvPr>
          <p:cNvSpPr txBox="1"/>
          <p:nvPr/>
        </p:nvSpPr>
        <p:spPr>
          <a:xfrm>
            <a:off x="8778346" y="1763441"/>
            <a:ext cx="2692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B7E6FFA-5CC0-9D76-D128-DF92B9E64C37}"/>
              </a:ext>
            </a:extLst>
          </p:cNvPr>
          <p:cNvSpPr txBox="1"/>
          <p:nvPr/>
        </p:nvSpPr>
        <p:spPr>
          <a:xfrm>
            <a:off x="7362028" y="2370850"/>
            <a:ext cx="269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ATLAS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4818A77-A6EC-B7B5-74C6-7136A8E9B8F9}"/>
              </a:ext>
            </a:extLst>
          </p:cNvPr>
          <p:cNvCxnSpPr>
            <a:cxnSpLocks/>
          </p:cNvCxnSpPr>
          <p:nvPr/>
        </p:nvCxnSpPr>
        <p:spPr>
          <a:xfrm flipH="1">
            <a:off x="10763250" y="3428170"/>
            <a:ext cx="438149" cy="374651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E6811828-E26B-DAFC-5A8D-FE534A49D147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7124699" y="2924070"/>
            <a:ext cx="677546" cy="902519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32CCF88-C69E-8ED6-8115-E8F2487EF7A7}"/>
              </a:ext>
            </a:extLst>
          </p:cNvPr>
          <p:cNvSpPr txBox="1"/>
          <p:nvPr/>
        </p:nvSpPr>
        <p:spPr>
          <a:xfrm>
            <a:off x="9775208" y="1763441"/>
            <a:ext cx="2692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LHC</a:t>
            </a: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BC5C27E9-587C-A055-ABBC-5E7D3170C86D}"/>
              </a:ext>
            </a:extLst>
          </p:cNvPr>
          <p:cNvSpPr/>
          <p:nvPr/>
        </p:nvSpPr>
        <p:spPr>
          <a:xfrm>
            <a:off x="9274699" y="4844734"/>
            <a:ext cx="2493531" cy="159415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253CBC7D-E7E5-4CEE-D8C7-06AD0F9E236E}"/>
                  </a:ext>
                </a:extLst>
              </p:cNvPr>
              <p:cNvSpPr txBox="1"/>
              <p:nvPr/>
            </p:nvSpPr>
            <p:spPr>
              <a:xfrm>
                <a:off x="9244629" y="5207664"/>
                <a:ext cx="2538928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" panose="05000000000000000000" pitchFamily="2" charset="2"/>
                  <a:buChar char="Ø"/>
                </a:pP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Same Energy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resolution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as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ARM2.</a:t>
                </a:r>
              </a:p>
              <a:p>
                <a:pPr marL="285750" indent="-285750">
                  <a:buClr>
                    <a:schemeClr val="accent1">
                      <a:lumMod val="75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Tracking with 4 GSO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scintillator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layers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Clr>
                    <a:schemeClr val="accent1">
                      <a:lumMod val="75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Position </a:t>
                </a:r>
                <a:r>
                  <a:rPr lang="it-IT" sz="12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resolution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200">
                        <a:latin typeface="Cambria Math" panose="02040503050406030204" pitchFamily="18" charset="0"/>
                      </a:rPr>
                      <m:t>≈200 </m:t>
                    </m:r>
                    <m:r>
                      <a:rPr lang="it-IT" sz="120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20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253CBC7D-E7E5-4CEE-D8C7-06AD0F9E23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4629" y="5207664"/>
                <a:ext cx="2538928" cy="123110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FD2D49F3-FE0F-ADF5-5BCD-A662DDF3EB0F}"/>
              </a:ext>
            </a:extLst>
          </p:cNvPr>
          <p:cNvSpPr/>
          <p:nvPr/>
        </p:nvSpPr>
        <p:spPr>
          <a:xfrm>
            <a:off x="6555480" y="4838154"/>
            <a:ext cx="2493531" cy="1573771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7EFE8D4-207E-FE5B-92DB-4A78F045696B}"/>
              </a:ext>
            </a:extLst>
          </p:cNvPr>
          <p:cNvSpPr txBox="1"/>
          <p:nvPr/>
        </p:nvSpPr>
        <p:spPr>
          <a:xfrm>
            <a:off x="9170852" y="4803272"/>
            <a:ext cx="2692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LHCF-ARM1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FAF98E9-8D4D-9E6E-B0EA-C3B2BD7EC45C}"/>
              </a:ext>
            </a:extLst>
          </p:cNvPr>
          <p:cNvSpPr txBox="1"/>
          <p:nvPr/>
        </p:nvSpPr>
        <p:spPr>
          <a:xfrm>
            <a:off x="6396621" y="4820862"/>
            <a:ext cx="2692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LHCF-ARM2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7C7A3EBB-CDD3-CEC6-5DC4-D04011F49ACC}"/>
                  </a:ext>
                </a:extLst>
              </p:cNvPr>
              <p:cNvSpPr txBox="1"/>
              <p:nvPr/>
            </p:nvSpPr>
            <p:spPr>
              <a:xfrm>
                <a:off x="6555480" y="5127463"/>
                <a:ext cx="2585302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Wingdings" panose="05000000000000000000" pitchFamily="2" charset="2"/>
                  <a:buChar char="Ø"/>
                </a:pP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Energy </a:t>
                </a:r>
                <a:r>
                  <a:rPr lang="it-IT" sz="12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resolution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&lt;5%  for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photons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35-40% for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neutrons</a:t>
                </a:r>
                <a:endParaRPr lang="it-IT" sz="12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285750" indent="-285750">
                  <a:buClr>
                    <a:srgbClr val="FF0000"/>
                  </a:buClr>
                  <a:buFont typeface="Wingdings" panose="05000000000000000000" pitchFamily="2" charset="2"/>
                  <a:buChar char="Ø"/>
                </a:pP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Tracking with 4 XY 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silicon </a:t>
                </a:r>
                <a:r>
                  <a:rPr lang="it-IT" sz="12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microstrips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layers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Clr>
                    <a:srgbClr val="FF0000"/>
                  </a:buClr>
                  <a:buFont typeface="Wingdings" panose="05000000000000000000" pitchFamily="2" charset="2"/>
                  <a:buChar char="Ø"/>
                </a:pP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Position </a:t>
                </a:r>
                <a:r>
                  <a:rPr lang="it-IT" sz="12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resolution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20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sz="1200" b="0" i="0" smtClean="0">
                        <a:latin typeface="Cambria Math" panose="02040503050406030204" pitchFamily="18" charset="0"/>
                      </a:rPr>
                      <m:t>40</m:t>
                    </m:r>
                    <m:r>
                      <a:rPr lang="it-IT" sz="120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20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20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7C7A3EBB-CDD3-CEC6-5DC4-D04011F49A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5480" y="5127463"/>
                <a:ext cx="2585302" cy="141577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Segnaposto contenuto 18">
            <a:extLst>
              <a:ext uri="{FF2B5EF4-FFF2-40B4-BE49-F238E27FC236}">
                <a16:creationId xmlns:a16="http://schemas.microsoft.com/office/drawing/2014/main" id="{9F701DE4-559C-DA68-D9A2-8E535928482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2" y="3864979"/>
            <a:ext cx="3369805" cy="2553694"/>
          </a:xfrm>
          <a:prstGeom prst="rect">
            <a:avLst/>
          </a:prstGeom>
        </p:spPr>
      </p:pic>
      <p:pic>
        <p:nvPicPr>
          <p:cNvPr id="47" name="Segnaposto contenuto 26">
            <a:extLst>
              <a:ext uri="{FF2B5EF4-FFF2-40B4-BE49-F238E27FC236}">
                <a16:creationId xmlns:a16="http://schemas.microsoft.com/office/drawing/2014/main" id="{50B606D5-8855-AC65-1BCB-3F53D8E988C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55" y="4062725"/>
            <a:ext cx="2863036" cy="990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9C4791B7-3DCA-85E4-8B19-6EC94997AB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927" y="5310929"/>
            <a:ext cx="2731764" cy="850914"/>
          </a:xfrm>
          <a:prstGeom prst="rect">
            <a:avLst/>
          </a:prstGeom>
        </p:spPr>
      </p:pic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37A6516B-F6F8-EEC3-18F9-95390213FF5B}"/>
              </a:ext>
            </a:extLst>
          </p:cNvPr>
          <p:cNvSpPr txBox="1"/>
          <p:nvPr/>
        </p:nvSpPr>
        <p:spPr>
          <a:xfrm>
            <a:off x="-1" y="1212291"/>
            <a:ext cx="624590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The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Experiment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at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LHC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C3FD86A1-791A-871D-18FE-55FFAA46BA1B}"/>
              </a:ext>
            </a:extLst>
          </p:cNvPr>
          <p:cNvSpPr txBox="1"/>
          <p:nvPr/>
        </p:nvSpPr>
        <p:spPr>
          <a:xfrm>
            <a:off x="4031298" y="3610950"/>
            <a:ext cx="2107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u="sng" dirty="0" err="1">
                <a:solidFill>
                  <a:schemeClr val="accent2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Longitudinal</a:t>
            </a:r>
            <a:r>
              <a:rPr lang="it-IT" sz="1600" u="sng" dirty="0">
                <a:solidFill>
                  <a:schemeClr val="accent2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u="sng" dirty="0" err="1">
                <a:solidFill>
                  <a:schemeClr val="accent2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view</a:t>
            </a:r>
            <a:endParaRPr lang="it-IT" sz="1600" u="sng" dirty="0">
              <a:solidFill>
                <a:schemeClr val="accent2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DB876F1D-AA91-CDCA-A2B1-39E87E9103F2}"/>
                  </a:ext>
                </a:extLst>
              </p:cNvPr>
              <p:cNvSpPr txBox="1"/>
              <p:nvPr/>
            </p:nvSpPr>
            <p:spPr>
              <a:xfrm>
                <a:off x="3921541" y="5002386"/>
                <a:ext cx="299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</m:t>
                    </m:r>
                  </m:oMath>
                </a14:m>
                <a:r>
                  <a:rPr lang="it-IT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it-IT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</a:t>
                </a:r>
                <a14:m>
                  <m:oMath xmlns:m="http://schemas.openxmlformats.org/officeDocument/2006/math">
                    <m:r>
                      <a:rPr lang="it-IT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1.6 </m:t>
                    </m:r>
                    <m:sSub>
                      <m:sSubPr>
                        <m:ctrlP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deep</a:t>
                </a:r>
                <a:endParaRPr lang="it-IT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DB876F1D-AA91-CDCA-A2B1-39E87E910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541" y="5002386"/>
                <a:ext cx="2997200" cy="369332"/>
              </a:xfrm>
              <a:prstGeom prst="rect">
                <a:avLst/>
              </a:prstGeom>
              <a:blipFill>
                <a:blip r:embed="rId14"/>
                <a:stretch>
                  <a:fillRect t="-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1DBD7A29-AAAB-FA6A-CA4E-6066C37429BB}"/>
              </a:ext>
            </a:extLst>
          </p:cNvPr>
          <p:cNvSpPr txBox="1"/>
          <p:nvPr/>
        </p:nvSpPr>
        <p:spPr>
          <a:xfrm>
            <a:off x="784096" y="3616667"/>
            <a:ext cx="207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u="sng" dirty="0" err="1">
                <a:solidFill>
                  <a:schemeClr val="accent2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</a:t>
            </a:r>
            <a:r>
              <a:rPr lang="it-IT" sz="1600" u="sng" dirty="0">
                <a:solidFill>
                  <a:schemeClr val="accent2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u="sng" dirty="0" err="1">
                <a:solidFill>
                  <a:schemeClr val="accent2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view</a:t>
            </a:r>
            <a:endParaRPr lang="it-IT" sz="1600" u="sng" dirty="0">
              <a:solidFill>
                <a:schemeClr val="accent2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D7F0C764-9A9B-3AB2-BFC0-304EEE4488A1}"/>
              </a:ext>
            </a:extLst>
          </p:cNvPr>
          <p:cNvSpPr txBox="1"/>
          <p:nvPr/>
        </p:nvSpPr>
        <p:spPr>
          <a:xfrm>
            <a:off x="86440" y="5026763"/>
            <a:ext cx="430887" cy="144832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it-IT" sz="1600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ARM2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845402F5-537B-7B99-D22E-6277FDEE1542}"/>
              </a:ext>
            </a:extLst>
          </p:cNvPr>
          <p:cNvSpPr txBox="1"/>
          <p:nvPr/>
        </p:nvSpPr>
        <p:spPr>
          <a:xfrm>
            <a:off x="108389" y="3827088"/>
            <a:ext cx="430887" cy="150584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it-IT" sz="1600" u="sng" dirty="0">
                <a:solidFill>
                  <a:schemeClr val="accent1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ARM1</a:t>
            </a:r>
          </a:p>
        </p:txBody>
      </p:sp>
    </p:spTree>
    <p:extLst>
      <p:ext uri="{BB962C8B-B14F-4D97-AF65-F5344CB8AC3E}">
        <p14:creationId xmlns:p14="http://schemas.microsoft.com/office/powerpoint/2010/main" val="1200540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b="1" dirty="0">
                  <a:solidFill>
                    <a:schemeClr val="lt1"/>
                  </a:solidFill>
                  <a:latin typeface="Titillium Web" panose="00000500000000000000" pitchFamily="2" charset="0"/>
                </a:rPr>
                <a:t>2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F3C235D-057C-F361-9CF3-26DFBB4607F9}"/>
              </a:ext>
            </a:extLst>
          </p:cNvPr>
          <p:cNvSpPr txBox="1"/>
          <p:nvPr/>
        </p:nvSpPr>
        <p:spPr>
          <a:xfrm>
            <a:off x="-1" y="1212291"/>
            <a:ext cx="624590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Experimental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purpose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endParaRPr lang="it-IT" sz="2400" b="1" u="sng" dirty="0">
              <a:solidFill>
                <a:schemeClr val="accent4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" name="Segnaposto contenuto 6">
            <a:extLst>
              <a:ext uri="{FF2B5EF4-FFF2-40B4-BE49-F238E27FC236}">
                <a16:creationId xmlns:a16="http://schemas.microsoft.com/office/drawing/2014/main" id="{BB34779E-7BA2-E3F3-7168-9AE78832450F}"/>
              </a:ext>
            </a:extLst>
          </p:cNvPr>
          <p:cNvSpPr txBox="1">
            <a:spLocks/>
          </p:cNvSpPr>
          <p:nvPr/>
        </p:nvSpPr>
        <p:spPr>
          <a:xfrm>
            <a:off x="152340" y="1662380"/>
            <a:ext cx="6093562" cy="209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main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hadronic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interaction models 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(HIM) (like QGSJET, SIBYLL or EPOS)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suffer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of large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discrepancy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due to limited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understanding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of the 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soft QCD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processes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This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is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reflected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on 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large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uncertainties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induced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in the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results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of the ground-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based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cosmic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rays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experiments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, due to the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dependency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of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air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shower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modeling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on HIM.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provides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neutral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particles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' energy and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momentum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distributions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in the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forward</a:t>
            </a:r>
            <a:r>
              <a:rPr lang="it-IT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region</a:t>
            </a:r>
            <a:r>
              <a:rPr lang="it-IT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to test and calibrate the models.</a:t>
            </a:r>
          </a:p>
          <a:p>
            <a:endParaRPr lang="it-IT" dirty="0"/>
          </a:p>
        </p:txBody>
      </p:sp>
      <p:pic>
        <p:nvPicPr>
          <p:cNvPr id="5" name="Immagine 4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5D2FF305-8035-4CA4-AF33-6A1B8D0A90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02" y="1369709"/>
            <a:ext cx="5362445" cy="255268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28D2354-35FA-478B-7260-9CEC9C20FB9E}"/>
              </a:ext>
            </a:extLst>
          </p:cNvPr>
          <p:cNvSpPr txBox="1"/>
          <p:nvPr/>
        </p:nvSpPr>
        <p:spPr>
          <a:xfrm rot="16200000">
            <a:off x="10522003" y="3820732"/>
            <a:ext cx="29657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 367, 1 (2022)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 descr="Immagine che contiene diagramma, Diagramma, linea&#10;&#10;Descrizione generata automaticamente">
            <a:extLst>
              <a:ext uri="{FF2B5EF4-FFF2-40B4-BE49-F238E27FC236}">
                <a16:creationId xmlns:a16="http://schemas.microsoft.com/office/drawing/2014/main" id="{F2784DCC-0CCF-EC4A-DCDF-C074877FE8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902" y="4346985"/>
            <a:ext cx="4974590" cy="1881017"/>
          </a:xfrm>
          <a:prstGeom prst="rect">
            <a:avLst/>
          </a:prstGeom>
        </p:spPr>
      </p:pic>
      <p:pic>
        <p:nvPicPr>
          <p:cNvPr id="9" name="Segnaposto contenuto 5">
            <a:extLst>
              <a:ext uri="{FF2B5EF4-FFF2-40B4-BE49-F238E27FC236}">
                <a16:creationId xmlns:a16="http://schemas.microsoft.com/office/drawing/2014/main" id="{45690167-1930-FDCA-D958-23200542BF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75" y="3962839"/>
            <a:ext cx="3473516" cy="207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01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b="1" dirty="0">
                  <a:solidFill>
                    <a:schemeClr val="lt1"/>
                  </a:solidFill>
                  <a:latin typeface="Titillium Web" panose="00000500000000000000" pitchFamily="2" charset="0"/>
                </a:rPr>
                <a:t>3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8D80462-4939-E034-EAF6-EA429F48F1CA}"/>
              </a:ext>
            </a:extLst>
          </p:cNvPr>
          <p:cNvSpPr txBox="1"/>
          <p:nvPr/>
        </p:nvSpPr>
        <p:spPr>
          <a:xfrm>
            <a:off x="-1" y="1212291"/>
            <a:ext cx="779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Reconstruction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multiple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calorimetric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clusters in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endParaRPr lang="it-IT" sz="2400" b="1" u="sng" dirty="0">
              <a:solidFill>
                <a:schemeClr val="accent4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6" name="Segnaposto contenuto 6">
            <a:extLst>
              <a:ext uri="{FF2B5EF4-FFF2-40B4-BE49-F238E27FC236}">
                <a16:creationId xmlns:a16="http://schemas.microsoft.com/office/drawing/2014/main" id="{49F31375-2A29-4945-A395-FCDD8617763B}"/>
              </a:ext>
            </a:extLst>
          </p:cNvPr>
          <p:cNvSpPr txBox="1">
            <a:spLocks/>
          </p:cNvSpPr>
          <p:nvPr/>
        </p:nvSpPr>
        <p:spPr>
          <a:xfrm>
            <a:off x="-1" y="1608847"/>
            <a:ext cx="4838701" cy="335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total energy is reconstructed by summing the </a:t>
            </a:r>
            <a:r>
              <a:rPr lang="en-US" sz="1400" b="1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calibrated energy releases 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in the GSO layers. This sum is then converted to the total energy using a function derived from Monte Carlo simulations.</a:t>
            </a:r>
          </a:p>
          <a:p>
            <a:pPr marL="50800" indent="0" algn="l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endParaRPr lang="it-IT" dirty="0"/>
          </a:p>
        </p:txBody>
      </p:sp>
      <p:pic>
        <p:nvPicPr>
          <p:cNvPr id="8" name="Immagine 7" descr="Immagine che contiene linea, Diagramma, diagramma, schermata&#10;&#10;Descrizione generata automaticamente">
            <a:extLst>
              <a:ext uri="{FF2B5EF4-FFF2-40B4-BE49-F238E27FC236}">
                <a16:creationId xmlns:a16="http://schemas.microsoft.com/office/drawing/2014/main" id="{71001422-4786-5F16-851A-B4278D567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38" y="5358483"/>
            <a:ext cx="5547096" cy="113215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20B53C9-D7DA-3D37-CD26-01D292ACB001}"/>
              </a:ext>
            </a:extLst>
          </p:cNvPr>
          <p:cNvSpPr txBox="1"/>
          <p:nvPr/>
        </p:nvSpPr>
        <p:spPr>
          <a:xfrm>
            <a:off x="-853636" y="5069391"/>
            <a:ext cx="7447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u="sng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Energy releases </a:t>
            </a:r>
          </a:p>
        </p:txBody>
      </p:sp>
    </p:spTree>
    <p:extLst>
      <p:ext uri="{BB962C8B-B14F-4D97-AF65-F5344CB8AC3E}">
        <p14:creationId xmlns:p14="http://schemas.microsoft.com/office/powerpoint/2010/main" val="2922039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4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8D80462-4939-E034-EAF6-EA429F48F1CA}"/>
              </a:ext>
            </a:extLst>
          </p:cNvPr>
          <p:cNvSpPr txBox="1"/>
          <p:nvPr/>
        </p:nvSpPr>
        <p:spPr>
          <a:xfrm>
            <a:off x="-1" y="1212291"/>
            <a:ext cx="779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Reconstruction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multiple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calorimetric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clusters in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endParaRPr lang="it-IT" sz="2400" b="1" u="sng" dirty="0">
              <a:solidFill>
                <a:schemeClr val="accent4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CB4C5D46-C1C1-F3A3-3276-40C508640D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799" y="2192080"/>
            <a:ext cx="3983095" cy="2767270"/>
          </a:xfrm>
          <a:prstGeom prst="rect">
            <a:avLst/>
          </a:prstGeom>
        </p:spPr>
      </p:pic>
      <p:pic>
        <p:nvPicPr>
          <p:cNvPr id="7" name="Immagine 6" descr="Immagine che contiene testo, Carattere, linea, bianco&#10;&#10;Descrizione generata automaticamente">
            <a:extLst>
              <a:ext uri="{FF2B5EF4-FFF2-40B4-BE49-F238E27FC236}">
                <a16:creationId xmlns:a16="http://schemas.microsoft.com/office/drawing/2014/main" id="{F066E0D0-3649-1CD1-6E68-CDB71CE098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84" y="5551920"/>
            <a:ext cx="4563215" cy="79856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D02B91E-7F3A-D7D7-131E-E007CCBFE839}"/>
              </a:ext>
            </a:extLst>
          </p:cNvPr>
          <p:cNvSpPr txBox="1"/>
          <p:nvPr/>
        </p:nvSpPr>
        <p:spPr>
          <a:xfrm>
            <a:off x="5288750" y="5108807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3-components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Lorentzian</a:t>
            </a:r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function</a:t>
            </a:r>
            <a:endParaRPr lang="it-IT" sz="1600" b="1" u="sng" dirty="0">
              <a:solidFill>
                <a:srgbClr val="002060"/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0B5F291-4E87-A11C-0C2C-753BED268857}"/>
              </a:ext>
            </a:extLst>
          </p:cNvPr>
          <p:cNvSpPr txBox="1"/>
          <p:nvPr/>
        </p:nvSpPr>
        <p:spPr>
          <a:xfrm>
            <a:off x="3312286" y="1844275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profile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with 2 clusters</a:t>
            </a:r>
          </a:p>
        </p:txBody>
      </p:sp>
      <p:sp>
        <p:nvSpPr>
          <p:cNvPr id="16" name="Segnaposto contenuto 6">
            <a:extLst>
              <a:ext uri="{FF2B5EF4-FFF2-40B4-BE49-F238E27FC236}">
                <a16:creationId xmlns:a16="http://schemas.microsoft.com/office/drawing/2014/main" id="{49F31375-2A29-4945-A395-FCDD8617763B}"/>
              </a:ext>
            </a:extLst>
          </p:cNvPr>
          <p:cNvSpPr txBox="1">
            <a:spLocks/>
          </p:cNvSpPr>
          <p:nvPr/>
        </p:nvSpPr>
        <p:spPr>
          <a:xfrm>
            <a:off x="-1" y="1608847"/>
            <a:ext cx="4838701" cy="335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total energy is reconstructed by summing the </a:t>
            </a:r>
            <a:r>
              <a:rPr lang="en-US" sz="1400" b="1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calibrated energy releases 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in the GSO layers. This sum is then converted to the total energy using a function derived from Monte Carlo simulations.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To reconstruct the position of hitting particles, we use the </a:t>
            </a:r>
            <a:r>
              <a:rPr lang="en-US" sz="1400" b="1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 profile</a:t>
            </a:r>
            <a:r>
              <a:rPr lang="en-US" sz="1400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of tracking detectors, by finding the peaks using </a:t>
            </a:r>
            <a:r>
              <a:rPr lang="en-US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TSpectrum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and fitting them with a </a:t>
            </a:r>
            <a:r>
              <a:rPr lang="en-US" sz="1400" b="1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 Lorentzian function for each peak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. 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current energy-sharing method uses the </a:t>
            </a:r>
            <a:r>
              <a:rPr lang="en-US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ratio of peak heights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for each particle to share the energy between the events.</a:t>
            </a:r>
          </a:p>
          <a:p>
            <a:pPr marL="50800" indent="0" algn="l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endParaRPr lang="it-IT" dirty="0"/>
          </a:p>
        </p:txBody>
      </p:sp>
      <p:pic>
        <p:nvPicPr>
          <p:cNvPr id="8" name="Immagine 7" descr="Immagine che contiene linea, Diagramma, diagramma, schermata&#10;&#10;Descrizione generata automaticamente">
            <a:extLst>
              <a:ext uri="{FF2B5EF4-FFF2-40B4-BE49-F238E27FC236}">
                <a16:creationId xmlns:a16="http://schemas.microsoft.com/office/drawing/2014/main" id="{71001422-4786-5F16-851A-B4278D567F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38" y="5358483"/>
            <a:ext cx="5547096" cy="113215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20B53C9-D7DA-3D37-CD26-01D292ACB001}"/>
              </a:ext>
            </a:extLst>
          </p:cNvPr>
          <p:cNvSpPr txBox="1"/>
          <p:nvPr/>
        </p:nvSpPr>
        <p:spPr>
          <a:xfrm>
            <a:off x="-853636" y="5069391"/>
            <a:ext cx="7447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u="sng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Energy releases </a:t>
            </a:r>
          </a:p>
        </p:txBody>
      </p:sp>
    </p:spTree>
    <p:extLst>
      <p:ext uri="{BB962C8B-B14F-4D97-AF65-F5344CB8AC3E}">
        <p14:creationId xmlns:p14="http://schemas.microsoft.com/office/powerpoint/2010/main" val="422997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5</a:t>
              </a: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8D80462-4939-E034-EAF6-EA429F48F1CA}"/>
              </a:ext>
            </a:extLst>
          </p:cNvPr>
          <p:cNvSpPr txBox="1"/>
          <p:nvPr/>
        </p:nvSpPr>
        <p:spPr>
          <a:xfrm>
            <a:off x="-1" y="1212291"/>
            <a:ext cx="779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Reconstruction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of multiple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calorimetric</a:t>
            </a:r>
            <a:r>
              <a:rPr lang="it-IT" sz="2400" b="1" u="sng" dirty="0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clusters in </a:t>
            </a:r>
            <a:r>
              <a:rPr lang="it-IT" sz="2400" b="1" u="sng" dirty="0" err="1">
                <a:solidFill>
                  <a:schemeClr val="accent4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LHCf</a:t>
            </a:r>
            <a:endParaRPr lang="it-IT" sz="2400" b="1" u="sng" dirty="0">
              <a:solidFill>
                <a:schemeClr val="accent4">
                  <a:lumMod val="75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CB4C5D46-C1C1-F3A3-3276-40C508640D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799" y="2192080"/>
            <a:ext cx="3983095" cy="2767270"/>
          </a:xfrm>
          <a:prstGeom prst="rect">
            <a:avLst/>
          </a:prstGeom>
        </p:spPr>
      </p:pic>
      <p:pic>
        <p:nvPicPr>
          <p:cNvPr id="6" name="Immagine 5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E2E73EC9-28AC-05D0-4DEB-71D34BB6BB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452" y="2138981"/>
            <a:ext cx="2963648" cy="3069800"/>
          </a:xfrm>
          <a:prstGeom prst="rect">
            <a:avLst/>
          </a:prstGeom>
        </p:spPr>
      </p:pic>
      <p:pic>
        <p:nvPicPr>
          <p:cNvPr id="7" name="Immagine 6" descr="Immagine che contiene testo, Carattere, linea, bianco&#10;&#10;Descrizione generata automaticamente">
            <a:extLst>
              <a:ext uri="{FF2B5EF4-FFF2-40B4-BE49-F238E27FC236}">
                <a16:creationId xmlns:a16="http://schemas.microsoft.com/office/drawing/2014/main" id="{F066E0D0-3649-1CD1-6E68-CDB71CE098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84" y="5551920"/>
            <a:ext cx="4563215" cy="79856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D02B91E-7F3A-D7D7-131E-E007CCBFE839}"/>
              </a:ext>
            </a:extLst>
          </p:cNvPr>
          <p:cNvSpPr txBox="1"/>
          <p:nvPr/>
        </p:nvSpPr>
        <p:spPr>
          <a:xfrm>
            <a:off x="5288750" y="5108807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3-components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Lorentzian</a:t>
            </a:r>
            <a:r>
              <a:rPr lang="it-IT" sz="1600" b="1" u="sng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function</a:t>
            </a:r>
            <a:endParaRPr lang="it-IT" sz="1600" b="1" u="sng" dirty="0">
              <a:solidFill>
                <a:srgbClr val="002060"/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6651434-14B1-7093-7555-4C0A9B2611F4}"/>
              </a:ext>
            </a:extLst>
          </p:cNvPr>
          <p:cNvSpPr txBox="1"/>
          <p:nvPr/>
        </p:nvSpPr>
        <p:spPr>
          <a:xfrm>
            <a:off x="6915173" y="1844275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profile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with 3 clusters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0B5F291-4E87-A11C-0C2C-753BED268857}"/>
              </a:ext>
            </a:extLst>
          </p:cNvPr>
          <p:cNvSpPr txBox="1"/>
          <p:nvPr/>
        </p:nvSpPr>
        <p:spPr>
          <a:xfrm>
            <a:off x="3312286" y="1844275"/>
            <a:ext cx="7447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it-IT" sz="1600" b="1" u="sng" dirty="0" err="1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profile</a:t>
            </a:r>
            <a:r>
              <a:rPr lang="it-IT" sz="1600" b="1" u="sng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with 2 clusters</a:t>
            </a:r>
          </a:p>
        </p:txBody>
      </p:sp>
      <p:sp>
        <p:nvSpPr>
          <p:cNvPr id="16" name="Segnaposto contenuto 6">
            <a:extLst>
              <a:ext uri="{FF2B5EF4-FFF2-40B4-BE49-F238E27FC236}">
                <a16:creationId xmlns:a16="http://schemas.microsoft.com/office/drawing/2014/main" id="{49F31375-2A29-4945-A395-FCDD8617763B}"/>
              </a:ext>
            </a:extLst>
          </p:cNvPr>
          <p:cNvSpPr txBox="1">
            <a:spLocks/>
          </p:cNvSpPr>
          <p:nvPr/>
        </p:nvSpPr>
        <p:spPr>
          <a:xfrm>
            <a:off x="-1" y="1608847"/>
            <a:ext cx="4838701" cy="335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total energy is reconstructed by summing the </a:t>
            </a:r>
            <a:r>
              <a:rPr lang="en-US" sz="1400" b="1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calibrated energy releases 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in the GSO layers. This sum is then converted to the total energy using a function derived from Monte Carlo simulations.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To reconstruct the position of hitting particles, we use the </a:t>
            </a:r>
            <a:r>
              <a:rPr lang="en-US" sz="1400" b="1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transversal profile</a:t>
            </a:r>
            <a:r>
              <a:rPr lang="en-US" sz="1400" dirty="0">
                <a:solidFill>
                  <a:srgbClr val="FF000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of tracking detectors, by finding the peaks using </a:t>
            </a:r>
            <a:r>
              <a:rPr lang="en-US" sz="1400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TSpectrum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and fitting them with a </a:t>
            </a:r>
            <a:r>
              <a:rPr lang="en-US" sz="1400" b="1" dirty="0">
                <a:solidFill>
                  <a:srgbClr val="00206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3-component Lorentzian function for each peak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. 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The current energy-sharing method uses the </a:t>
            </a:r>
            <a:r>
              <a:rPr lang="en-US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ratio of peak heights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for each particle to share the energy between the events.</a:t>
            </a:r>
          </a:p>
          <a:p>
            <a:pPr marL="336550" indent="-285750" algn="l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This method was initially developed to determine the energy when </a:t>
            </a:r>
            <a:r>
              <a:rPr lang="en-US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two photons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hit the same detector tower. We are now extending this approach to handle cases involving </a:t>
            </a:r>
            <a:r>
              <a:rPr lang="en-US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three or four photons 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and to account for </a:t>
            </a:r>
            <a:r>
              <a:rPr lang="en-US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the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presence of neutrons</a:t>
            </a:r>
            <a:r>
              <a:rPr lang="en-US" sz="1400" dirty="0"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 marL="50800" indent="0" algn="l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endParaRPr lang="it-IT" dirty="0"/>
          </a:p>
        </p:txBody>
      </p:sp>
      <p:pic>
        <p:nvPicPr>
          <p:cNvPr id="8" name="Immagine 7" descr="Immagine che contiene linea, Diagramma, diagramma, schermata&#10;&#10;Descrizione generata automaticamente">
            <a:extLst>
              <a:ext uri="{FF2B5EF4-FFF2-40B4-BE49-F238E27FC236}">
                <a16:creationId xmlns:a16="http://schemas.microsoft.com/office/drawing/2014/main" id="{71001422-4786-5F16-851A-B4278D567F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38" y="5358483"/>
            <a:ext cx="5547096" cy="113215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20B53C9-D7DA-3D37-CD26-01D292ACB001}"/>
              </a:ext>
            </a:extLst>
          </p:cNvPr>
          <p:cNvSpPr txBox="1"/>
          <p:nvPr/>
        </p:nvSpPr>
        <p:spPr>
          <a:xfrm>
            <a:off x="-853636" y="5069391"/>
            <a:ext cx="7447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u="sng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Energy releases </a:t>
            </a:r>
          </a:p>
        </p:txBody>
      </p:sp>
    </p:spTree>
    <p:extLst>
      <p:ext uri="{BB962C8B-B14F-4D97-AF65-F5344CB8AC3E}">
        <p14:creationId xmlns:p14="http://schemas.microsoft.com/office/powerpoint/2010/main" val="3312402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gistrazione 2023-07-20 132837">
            <a:hlinkClick r:id="" action="ppaction://media"/>
            <a:extLst>
              <a:ext uri="{FF2B5EF4-FFF2-40B4-BE49-F238E27FC236}">
                <a16:creationId xmlns:a16="http://schemas.microsoft.com/office/drawing/2014/main" id="{64A02DC3-04B5-3B39-3E23-408A59BC308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275997" y="2124800"/>
            <a:ext cx="1927697" cy="2685727"/>
          </a:xfrm>
          <a:prstGeom prst="rect">
            <a:avLst/>
          </a:prstGeom>
        </p:spPr>
      </p:pic>
      <p:pic>
        <p:nvPicPr>
          <p:cNvPr id="9" name="Registrazione 2023-07-20 195355">
            <a:hlinkClick r:id="" action="ppaction://media"/>
            <a:extLst>
              <a:ext uri="{FF2B5EF4-FFF2-40B4-BE49-F238E27FC236}">
                <a16:creationId xmlns:a16="http://schemas.microsoft.com/office/drawing/2014/main" id="{D08762FC-471E-AC0E-555B-59F8D082E83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193363" y="2131798"/>
            <a:ext cx="1940571" cy="2685727"/>
          </a:xfrm>
          <a:prstGeom prst="rect">
            <a:avLst/>
          </a:prstGeom>
        </p:spPr>
      </p:pic>
      <p:pic>
        <p:nvPicPr>
          <p:cNvPr id="10" name="Registrazione 2023-07-20 201214">
            <a:hlinkClick r:id="" action="ppaction://media"/>
            <a:extLst>
              <a:ext uri="{FF2B5EF4-FFF2-40B4-BE49-F238E27FC236}">
                <a16:creationId xmlns:a16="http://schemas.microsoft.com/office/drawing/2014/main" id="{2CE249E5-D690-B897-73D9-696ADC544F4E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110039" y="2131417"/>
            <a:ext cx="1919908" cy="2686108"/>
          </a:xfrm>
          <a:prstGeom prst="rect">
            <a:avLst/>
          </a:prstGeom>
        </p:spPr>
      </p:pic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6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F64B8672-B495-FD74-9D10-E4A2E8DDD374}"/>
                  </a:ext>
                </a:extLst>
              </p:cNvPr>
              <p:cNvSpPr txBox="1"/>
              <p:nvPr/>
            </p:nvSpPr>
            <p:spPr>
              <a:xfrm>
                <a:off x="-1" y="1212291"/>
                <a:ext cx="7797801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b="1" u="sng" dirty="0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Motivation I: </a:t>
                </a:r>
                <a:r>
                  <a:rPr lang="it-IT" sz="2400" b="1" u="sng" dirty="0" err="1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Type</a:t>
                </a:r>
                <a:r>
                  <a:rPr lang="it-IT" sz="2400" b="1" u="sng" dirty="0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II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𝝅</m:t>
                        </m:r>
                      </m:e>
                      <m:sup>
                        <m: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it-IT" sz="2400" b="1" u="sng" dirty="0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and 𝜂  </a:t>
                </a:r>
                <a:r>
                  <a:rPr lang="it-IT" sz="2400" b="1" u="sng" dirty="0" err="1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analysis</a:t>
                </a:r>
                <a:endParaRPr lang="it-IT" sz="2400" b="1" u="sng" dirty="0">
                  <a:solidFill>
                    <a:schemeClr val="accent4">
                      <a:lumMod val="75000"/>
                    </a:schemeClr>
                  </a:solidFill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F64B8672-B495-FD74-9D10-E4A2E8DDD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212291"/>
                <a:ext cx="7797801" cy="470000"/>
              </a:xfrm>
              <a:prstGeom prst="rect">
                <a:avLst/>
              </a:prstGeom>
              <a:blipFill>
                <a:blip r:embed="rId14"/>
                <a:stretch>
                  <a:fillRect l="-1173" t="-12987" b="-298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B759C8A3-1EDF-4EAB-ABA1-93357F9944F3}"/>
              </a:ext>
            </a:extLst>
          </p:cNvPr>
          <p:cNvSpPr txBox="1"/>
          <p:nvPr/>
        </p:nvSpPr>
        <p:spPr>
          <a:xfrm>
            <a:off x="6256947" y="1697693"/>
            <a:ext cx="5772999" cy="313916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5FAAA95E-D748-D9E6-4D19-A7F41FF0F800}"/>
              </a:ext>
            </a:extLst>
          </p:cNvPr>
          <p:cNvCxnSpPr>
            <a:cxnSpLocks/>
          </p:cNvCxnSpPr>
          <p:nvPr/>
        </p:nvCxnSpPr>
        <p:spPr>
          <a:xfrm flipV="1">
            <a:off x="8193362" y="1697693"/>
            <a:ext cx="10332" cy="3119832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CC0CC62-BB20-1342-7D5C-162334B5ACB7}"/>
              </a:ext>
            </a:extLst>
          </p:cNvPr>
          <p:cNvSpPr txBox="1"/>
          <p:nvPr/>
        </p:nvSpPr>
        <p:spPr>
          <a:xfrm>
            <a:off x="5885712" y="1682291"/>
            <a:ext cx="2692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u="sng" dirty="0">
                <a:solidFill>
                  <a:srgbClr val="0070C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TYPE I</a:t>
            </a: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7900A69D-C4CD-AD9E-BE12-F629D9999A54}"/>
              </a:ext>
            </a:extLst>
          </p:cNvPr>
          <p:cNvCxnSpPr>
            <a:cxnSpLocks/>
          </p:cNvCxnSpPr>
          <p:nvPr/>
        </p:nvCxnSpPr>
        <p:spPr>
          <a:xfrm flipH="1" flipV="1">
            <a:off x="10133934" y="1697693"/>
            <a:ext cx="6175" cy="3126326"/>
          </a:xfrm>
          <a:prstGeom prst="line">
            <a:avLst/>
          </a:prstGeom>
          <a:ln w="50800">
            <a:solidFill>
              <a:srgbClr val="FF0000"/>
            </a:solidFill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A21ACD5-FB47-DB8A-28A7-14F03DD5FAB6}"/>
              </a:ext>
            </a:extLst>
          </p:cNvPr>
          <p:cNvSpPr txBox="1"/>
          <p:nvPr/>
        </p:nvSpPr>
        <p:spPr>
          <a:xfrm>
            <a:off x="9701388" y="1692380"/>
            <a:ext cx="2692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u="sng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TYPE II Small Tower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4BE352E-A42F-A05C-F8D5-5CDAEEF575C9}"/>
              </a:ext>
            </a:extLst>
          </p:cNvPr>
          <p:cNvSpPr txBox="1"/>
          <p:nvPr/>
        </p:nvSpPr>
        <p:spPr>
          <a:xfrm>
            <a:off x="7839851" y="1691199"/>
            <a:ext cx="2692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u="sng" dirty="0">
                <a:solidFill>
                  <a:srgbClr val="00B050"/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TYPE II Large Tower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120230A-5023-A62B-8D67-06CD67688E04}"/>
              </a:ext>
            </a:extLst>
          </p:cNvPr>
          <p:cNvSpPr txBox="1"/>
          <p:nvPr/>
        </p:nvSpPr>
        <p:spPr>
          <a:xfrm>
            <a:off x="6375299" y="1875204"/>
            <a:ext cx="2692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One </a:t>
            </a:r>
            <a:r>
              <a:rPr lang="it-IT" sz="10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photon</a:t>
            </a:r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for </a:t>
            </a:r>
            <a:r>
              <a:rPr lang="it-IT" sz="10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each</a:t>
            </a:r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tower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33FC6B2-5B33-3CBB-9B25-CECE9A450DFB}"/>
              </a:ext>
            </a:extLst>
          </p:cNvPr>
          <p:cNvSpPr txBox="1"/>
          <p:nvPr/>
        </p:nvSpPr>
        <p:spPr>
          <a:xfrm>
            <a:off x="8214025" y="1879576"/>
            <a:ext cx="29786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Two </a:t>
            </a:r>
            <a:r>
              <a:rPr lang="it-IT" sz="10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photons</a:t>
            </a:r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in the large tower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4632A41-54A5-D9FA-98EF-705A494D2EA7}"/>
              </a:ext>
            </a:extLst>
          </p:cNvPr>
          <p:cNvSpPr txBox="1"/>
          <p:nvPr/>
        </p:nvSpPr>
        <p:spPr>
          <a:xfrm>
            <a:off x="10117396" y="1879576"/>
            <a:ext cx="29786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Two </a:t>
            </a:r>
            <a:r>
              <a:rPr lang="it-IT" sz="1000" b="1" dirty="0" err="1">
                <a:latin typeface="Titillium Web" panose="00000500000000000000" pitchFamily="2" charset="0"/>
                <a:cs typeface="Times New Roman" panose="02020603050405020304" pitchFamily="18" charset="0"/>
              </a:rPr>
              <a:t>photons</a:t>
            </a:r>
            <a:r>
              <a:rPr lang="it-IT" sz="1000" b="1" dirty="0">
                <a:latin typeface="Titillium Web" panose="00000500000000000000" pitchFamily="2" charset="0"/>
                <a:cs typeface="Times New Roman" panose="02020603050405020304" pitchFamily="18" charset="0"/>
              </a:rPr>
              <a:t> in the small tower</a:t>
            </a:r>
          </a:p>
        </p:txBody>
      </p:sp>
      <p:pic>
        <p:nvPicPr>
          <p:cNvPr id="18" name="Immagine 17" descr="Immagine che contiene diagramma, mappa, linea, testo&#10;&#10;Descrizione generata automaticamente">
            <a:extLst>
              <a:ext uri="{FF2B5EF4-FFF2-40B4-BE49-F238E27FC236}">
                <a16:creationId xmlns:a16="http://schemas.microsoft.com/office/drawing/2014/main" id="{CC413071-C001-E506-95E4-8423315CB73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42" y="5205764"/>
            <a:ext cx="1703207" cy="12368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F6352016-C161-4901-12BF-90C238AEF8D3}"/>
                  </a:ext>
                </a:extLst>
              </p:cNvPr>
              <p:cNvSpPr txBox="1"/>
              <p:nvPr/>
            </p:nvSpPr>
            <p:spPr>
              <a:xfrm>
                <a:off x="2274117" y="5175709"/>
                <a:ext cx="376493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Both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particles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decay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mainly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into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two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b="1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photons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it-IT" sz="1200" b="1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171450" indent="-171450" algn="ctr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  <m:r>
                      <a:rPr lang="it-IT" sz="12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it-IT" sz="1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it-IT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it-IT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endParaRPr lang="it-IT" sz="12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171450" indent="-171450" algn="ctr">
                  <a:buFont typeface="Wingdings" panose="05000000000000000000" pitchFamily="2" charset="2"/>
                  <a:buChar char="§"/>
                </a:pPr>
                <a:endParaRPr lang="it-IT" sz="12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Branching ratio in the case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it-IT" sz="1200" dirty="0">
                    <a:solidFill>
                      <a:srgbClr val="FF000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is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about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98.82%</a:t>
                </a: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In the case of </a:t>
                </a:r>
                <a:r>
                  <a:rPr lang="it-IT" sz="1200" dirty="0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η </a:t>
                </a:r>
                <a:r>
                  <a:rPr lang="it-IT" sz="1200" dirty="0" err="1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it-IT" sz="1200" dirty="0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dirty="0" err="1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about</a:t>
                </a:r>
                <a:r>
                  <a:rPr lang="it-IT" sz="1200" dirty="0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200" b="1" dirty="0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39.36%</a:t>
                </a:r>
                <a:r>
                  <a:rPr lang="it-IT" sz="1200" dirty="0">
                    <a:latin typeface="Titillium Web" panose="00000500000000000000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  <a:endParaRPr lang="it-IT" sz="12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F6352016-C161-4901-12BF-90C238AEF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4117" y="5175709"/>
                <a:ext cx="3764933" cy="1200329"/>
              </a:xfrm>
              <a:prstGeom prst="rect">
                <a:avLst/>
              </a:prstGeom>
              <a:blipFill>
                <a:blip r:embed="rId16"/>
                <a:stretch>
                  <a:fillRect b="-35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5987EB1-22CE-ACDC-6230-6F4C9DF17454}"/>
              </a:ext>
            </a:extLst>
          </p:cNvPr>
          <p:cNvSpPr txBox="1"/>
          <p:nvPr/>
        </p:nvSpPr>
        <p:spPr>
          <a:xfrm>
            <a:off x="30044" y="5701064"/>
            <a:ext cx="628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η</a:t>
            </a: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/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  <a:latin typeface="Algerian" panose="04020705040A02060702" pitchFamily="82" charset="0"/>
              <a:cs typeface="Times New Roman" panose="02020603050405020304" pitchFamily="18" charset="0"/>
            </a:endParaRPr>
          </a:p>
        </p:txBody>
      </p:sp>
      <p:pic>
        <p:nvPicPr>
          <p:cNvPr id="20" name="Immagine 19" descr="Immagine che contiene testo, Carattere, schermata, design&#10;&#10;Descrizione generata automaticamente">
            <a:extLst>
              <a:ext uri="{FF2B5EF4-FFF2-40B4-BE49-F238E27FC236}">
                <a16:creationId xmlns:a16="http://schemas.microsoft.com/office/drawing/2014/main" id="{035775F1-6518-8FBE-C1C7-9889E2C73DE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08" y="1214546"/>
            <a:ext cx="1148538" cy="4282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Segnaposto contenuto 6">
                <a:extLst>
                  <a:ext uri="{FF2B5EF4-FFF2-40B4-BE49-F238E27FC236}">
                    <a16:creationId xmlns:a16="http://schemas.microsoft.com/office/drawing/2014/main" id="{7CADA8F1-53EB-AAEA-3575-8840AA5F597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403" y="1881185"/>
                <a:ext cx="5670584" cy="3015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 lnSpcReduction="1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406400" algn="ctr" rtl="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Arial"/>
                  <a:buNone/>
                  <a:defRPr sz="2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  <a:lvl2pPr marL="914400" marR="0" lvl="1" indent="-3810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  <a:defRPr sz="20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2pPr>
                <a:lvl3pPr marL="1371600" marR="0" lvl="2" indent="-3556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3pPr>
                <a:lvl4pPr marL="1828800" marR="0" lvl="3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4pPr>
                <a:lvl5pPr marL="2286000" marR="0" lvl="4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5pPr>
                <a:lvl6pPr marL="2743200" marR="0" lvl="5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 analyses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it-IT" sz="1800" dirty="0"/>
                  <a:t> </a:t>
                </a:r>
                <a:r>
                  <a:rPr lang="it-IT" sz="1800" dirty="0">
                    <a:latin typeface="Titillium Web" panose="00000500000000000000" pitchFamily="2" charset="0"/>
                  </a:rPr>
                  <a:t>are </a:t>
                </a:r>
                <a:r>
                  <a:rPr lang="en-US" sz="1800" dirty="0">
                    <a:latin typeface="Titillium Web" panose="00000500000000000000" pitchFamily="2" charset="0"/>
                  </a:rPr>
                  <a:t>two of the </a:t>
                </a:r>
                <a:r>
                  <a:rPr lang="en-US" sz="1800" b="1" dirty="0">
                    <a:latin typeface="Titillium Web" panose="00000500000000000000" pitchFamily="2" charset="0"/>
                  </a:rPr>
                  <a:t>main physics targets </a:t>
                </a:r>
                <a:r>
                  <a:rPr lang="en-US" sz="1800" dirty="0">
                    <a:latin typeface="Titillium Web" panose="00000500000000000000" pitchFamily="2" charset="0"/>
                  </a:rPr>
                  <a:t>of the </a:t>
                </a:r>
                <a:r>
                  <a:rPr lang="en-US" sz="1800" dirty="0" err="1">
                    <a:latin typeface="Titillium Web" panose="00000500000000000000" pitchFamily="2" charset="0"/>
                  </a:rPr>
                  <a:t>LHCf</a:t>
                </a:r>
                <a:r>
                  <a:rPr lang="en-US" sz="1800" dirty="0">
                    <a:latin typeface="Titillium Web" panose="00000500000000000000" pitchFamily="2" charset="0"/>
                  </a:rPr>
                  <a:t> experiment.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They are identified by their decay into two photons through the analysis of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invariant mass spectra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These two photons can either hit different detector towers (</a:t>
                </a:r>
                <a:r>
                  <a:rPr lang="en-US" sz="1800" b="1" dirty="0">
                    <a:solidFill>
                      <a:schemeClr val="accent1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Type I events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) or both enter the same tower (</a:t>
                </a:r>
                <a:r>
                  <a:rPr lang="en-US" sz="1800" b="1" dirty="0">
                    <a:solidFill>
                      <a:srgbClr val="00B05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Type II events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1800" b="1" dirty="0">
                    <a:solidFill>
                      <a:srgbClr val="00B050"/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Type II events </a:t>
                </a:r>
                <a:r>
                  <a:rPr lang="en-US" sz="18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analysis is less precise due to the complexity of reconstructing </a:t>
                </a:r>
                <a:r>
                  <a:rPr lang="en-US" sz="18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two photons in a single tower.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en-US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en-US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it-IT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Segnaposto contenuto 6">
                <a:extLst>
                  <a:ext uri="{FF2B5EF4-FFF2-40B4-BE49-F238E27FC236}">
                    <a16:creationId xmlns:a16="http://schemas.microsoft.com/office/drawing/2014/main" id="{7CADA8F1-53EB-AAEA-3575-8840AA5F59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" y="1881185"/>
                <a:ext cx="5670584" cy="3015015"/>
              </a:xfrm>
              <a:prstGeom prst="rect">
                <a:avLst/>
              </a:prstGeom>
              <a:blipFill>
                <a:blip r:embed="rId18"/>
                <a:stretch>
                  <a:fillRect r="-139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magine 20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8F7E092B-1A40-177F-2E6F-249A13AFAD0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19" y="4868383"/>
            <a:ext cx="1971643" cy="1614193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D43C47C-8BA7-F85A-5181-1AA2430AA792}"/>
              </a:ext>
            </a:extLst>
          </p:cNvPr>
          <p:cNvSpPr txBox="1"/>
          <p:nvPr/>
        </p:nvSpPr>
        <p:spPr>
          <a:xfrm>
            <a:off x="6287517" y="5397707"/>
            <a:ext cx="2876131" cy="400110"/>
          </a:xfrm>
          <a:prstGeom prst="rect">
            <a:avLst/>
          </a:prstGeom>
          <a:noFill/>
        </p:spPr>
        <p:txBody>
          <a:bodyPr vert="horz" wrap="square" lIns="72000" rtlCol="0">
            <a:spAutoFit/>
            <a:scene3d>
              <a:camera prst="orthographicFront">
                <a:rot lat="0" lon="21599976" rev="1500000"/>
              </a:camera>
              <a:lightRig rig="threePt" dir="t"/>
            </a:scene3d>
          </a:bodyPr>
          <a:lstStyle/>
          <a:p>
            <a:r>
              <a:rPr lang="it-IT" sz="2000" dirty="0">
                <a:solidFill>
                  <a:schemeClr val="tx1">
                    <a:alpha val="30000"/>
                  </a:schemeClr>
                </a:solidFill>
                <a:effectLst>
                  <a:glow>
                    <a:schemeClr val="accent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  <p:pic>
        <p:nvPicPr>
          <p:cNvPr id="23" name="Immagine 2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BEDE244-40BB-D59F-8A93-ABAAB141C72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692" y="4877757"/>
            <a:ext cx="1916677" cy="1614194"/>
          </a:xfrm>
          <a:prstGeom prst="rect">
            <a:avLst/>
          </a:prstGeom>
        </p:spPr>
      </p:pic>
      <p:pic>
        <p:nvPicPr>
          <p:cNvPr id="24" name="Immagine 2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AF0E1AFF-7A03-5C68-46A8-1D0564D3A02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316" y="4896200"/>
            <a:ext cx="1936867" cy="1614194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4EA847A-72AC-2B0E-2765-BE6E9993143E}"/>
              </a:ext>
            </a:extLst>
          </p:cNvPr>
          <p:cNvSpPr txBox="1"/>
          <p:nvPr/>
        </p:nvSpPr>
        <p:spPr>
          <a:xfrm>
            <a:off x="8325268" y="5394853"/>
            <a:ext cx="2876131" cy="400110"/>
          </a:xfrm>
          <a:prstGeom prst="rect">
            <a:avLst/>
          </a:prstGeom>
          <a:noFill/>
        </p:spPr>
        <p:txBody>
          <a:bodyPr vert="horz" wrap="square" lIns="72000" rtlCol="0">
            <a:spAutoFit/>
            <a:scene3d>
              <a:camera prst="orthographicFront">
                <a:rot lat="0" lon="21599976" rev="1500000"/>
              </a:camera>
              <a:lightRig rig="threePt" dir="t"/>
            </a:scene3d>
          </a:bodyPr>
          <a:lstStyle/>
          <a:p>
            <a:r>
              <a:rPr lang="it-IT" sz="2000" dirty="0">
                <a:solidFill>
                  <a:schemeClr val="tx1">
                    <a:alpha val="30000"/>
                  </a:schemeClr>
                </a:solidFill>
                <a:effectLst>
                  <a:glow>
                    <a:schemeClr val="accent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F85DBF4-1544-AC92-8868-854A9D1A55B3}"/>
              </a:ext>
            </a:extLst>
          </p:cNvPr>
          <p:cNvSpPr txBox="1"/>
          <p:nvPr/>
        </p:nvSpPr>
        <p:spPr>
          <a:xfrm>
            <a:off x="10193434" y="5424066"/>
            <a:ext cx="2876131" cy="400110"/>
          </a:xfrm>
          <a:prstGeom prst="rect">
            <a:avLst/>
          </a:prstGeom>
          <a:noFill/>
        </p:spPr>
        <p:txBody>
          <a:bodyPr vert="horz" wrap="square" lIns="72000" rtlCol="0">
            <a:spAutoFit/>
            <a:scene3d>
              <a:camera prst="orthographicFront">
                <a:rot lat="0" lon="21599976" rev="1500000"/>
              </a:camera>
              <a:lightRig rig="threePt" dir="t"/>
            </a:scene3d>
          </a:bodyPr>
          <a:lstStyle/>
          <a:p>
            <a:r>
              <a:rPr lang="it-IT" sz="2000" dirty="0">
                <a:solidFill>
                  <a:schemeClr val="tx1">
                    <a:alpha val="30000"/>
                  </a:schemeClr>
                </a:solidFill>
                <a:effectLst>
                  <a:glow>
                    <a:schemeClr val="accent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98209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7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5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"/>
          <p:cNvGrpSpPr/>
          <p:nvPr/>
        </p:nvGrpSpPr>
        <p:grpSpPr>
          <a:xfrm>
            <a:off x="0" y="6511282"/>
            <a:ext cx="12192000" cy="361767"/>
            <a:chOff x="0" y="6511282"/>
            <a:chExt cx="12192000" cy="361767"/>
          </a:xfrm>
        </p:grpSpPr>
        <p:pic>
          <p:nvPicPr>
            <p:cNvPr id="125" name="Google Shape;125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6511282"/>
              <a:ext cx="12192000" cy="3617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11201399" y="6536581"/>
              <a:ext cx="82854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0" u="none" strike="noStrike" cap="none" dirty="0">
                  <a:solidFill>
                    <a:schemeClr val="lt1"/>
                  </a:solidFill>
                  <a:latin typeface="Titillium Web" panose="00000500000000000000" pitchFamily="2" charset="0"/>
                  <a:sym typeface="Arial"/>
                </a:rPr>
                <a:t>7</a:t>
              </a:r>
              <a:endParaRPr sz="1400" b="1" i="0" u="none" strike="noStrike" cap="none" dirty="0">
                <a:solidFill>
                  <a:schemeClr val="lt1"/>
                </a:solidFill>
                <a:latin typeface="Titillium Web" panose="00000500000000000000" pitchFamily="2" charset="0"/>
                <a:sym typeface="Arial"/>
              </a:endParaRPr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4449176" y="6536517"/>
              <a:ext cx="32936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ICHEP 2024, Prague, Jul 17-24, 2024</a:t>
              </a:r>
              <a:endPara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-15050"/>
            <a:ext cx="12192000" cy="1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p1">
            <a:extLst>
              <a:ext uri="{FF2B5EF4-FFF2-40B4-BE49-F238E27FC236}">
                <a16:creationId xmlns:a16="http://schemas.microsoft.com/office/drawing/2014/main" id="{7E7B34EC-476B-BEF4-F5A4-3AAAEF7FCFB3}"/>
              </a:ext>
            </a:extLst>
          </p:cNvPr>
          <p:cNvSpPr txBox="1"/>
          <p:nvPr/>
        </p:nvSpPr>
        <p:spPr>
          <a:xfrm>
            <a:off x="162054" y="6536517"/>
            <a:ext cx="300589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G. Piparo for </a:t>
            </a:r>
            <a:r>
              <a:rPr lang="en-US" sz="1400" b="1" i="0" u="none" strike="noStrike" cap="none" dirty="0" err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LHCf</a:t>
            </a:r>
            <a:r>
              <a:rPr lang="en-US" sz="1400" b="1" i="0" u="none" strike="noStrike" cap="none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collaboration </a:t>
            </a: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418CEA2C-244F-CAE2-0213-62816818C52D}"/>
                  </a:ext>
                </a:extLst>
              </p:cNvPr>
              <p:cNvSpPr txBox="1"/>
              <p:nvPr/>
            </p:nvSpPr>
            <p:spPr>
              <a:xfrm>
                <a:off x="-1" y="1212291"/>
                <a:ext cx="7797801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b="1" u="sng" dirty="0" err="1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Motivation</a:t>
                </a:r>
                <a:r>
                  <a:rPr lang="it-IT" sz="2400" b="1" u="sng" dirty="0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II: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p>
                        <m:r>
                          <a:rPr lang="it-IT" sz="2400" b="1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  <m:r>
                      <a:rPr lang="it-IT" sz="2400" b="1" i="1" u="sng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2400" b="1" u="sng" dirty="0" err="1">
                    <a:solidFill>
                      <a:schemeClr val="accent4">
                        <a:lumMod val="75000"/>
                      </a:schemeClr>
                    </a:solidFill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analysis</a:t>
                </a:r>
                <a:endParaRPr lang="it-IT" sz="2400" b="1" u="sng" dirty="0">
                  <a:solidFill>
                    <a:schemeClr val="accent4">
                      <a:lumMod val="75000"/>
                    </a:schemeClr>
                  </a:solidFill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418CEA2C-244F-CAE2-0213-62816818C5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212291"/>
                <a:ext cx="7797801" cy="470000"/>
              </a:xfrm>
              <a:prstGeom prst="rect">
                <a:avLst/>
              </a:prstGeom>
              <a:blipFill>
                <a:blip r:embed="rId5"/>
                <a:stretch>
                  <a:fillRect l="-1173" t="-7792" b="-298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 descr="Immagine che contiene linea, diagramma, Diagramma, matematica&#10;&#10;Descrizione generata automaticamente">
            <a:extLst>
              <a:ext uri="{FF2B5EF4-FFF2-40B4-BE49-F238E27FC236}">
                <a16:creationId xmlns:a16="http://schemas.microsoft.com/office/drawing/2014/main" id="{A3F65F4D-81B3-C021-857F-03412B845E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41" y="4857223"/>
            <a:ext cx="2096438" cy="1625327"/>
          </a:xfrm>
          <a:prstGeom prst="rect">
            <a:avLst/>
          </a:prstGeom>
        </p:spPr>
      </p:pic>
      <p:pic>
        <p:nvPicPr>
          <p:cNvPr id="12" name="Immagine 11" descr="Immagine che contiene linea, diagramma, Carattere, bianco&#10;&#10;Descrizione generata automaticamente">
            <a:extLst>
              <a:ext uri="{FF2B5EF4-FFF2-40B4-BE49-F238E27FC236}">
                <a16:creationId xmlns:a16="http://schemas.microsoft.com/office/drawing/2014/main" id="{78AC59E8-B8D0-3F4F-92FB-2D230C2684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8193" y="5132282"/>
            <a:ext cx="3032007" cy="1170110"/>
          </a:xfrm>
          <a:prstGeom prst="rect">
            <a:avLst/>
          </a:prstGeom>
        </p:spPr>
      </p:pic>
      <p:pic>
        <p:nvPicPr>
          <p:cNvPr id="14" name="Immagine 13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03125978-8195-DEC3-D99E-C9C4B5FEA7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2822" y="1597634"/>
            <a:ext cx="3923827" cy="2121506"/>
          </a:xfrm>
          <a:prstGeom prst="rect">
            <a:avLst/>
          </a:prstGeom>
        </p:spPr>
      </p:pic>
      <p:pic>
        <p:nvPicPr>
          <p:cNvPr id="16" name="Immagine 15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04628A75-A8D5-6FF7-5A3B-14F46DE510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4410" y="4063065"/>
            <a:ext cx="4160649" cy="2241915"/>
          </a:xfrm>
          <a:prstGeom prst="rect">
            <a:avLst/>
          </a:prstGeom>
        </p:spPr>
      </p:pic>
      <p:sp>
        <p:nvSpPr>
          <p:cNvPr id="17" name="Segnaposto contenuto 6">
            <a:extLst>
              <a:ext uri="{FF2B5EF4-FFF2-40B4-BE49-F238E27FC236}">
                <a16:creationId xmlns:a16="http://schemas.microsoft.com/office/drawing/2014/main" id="{E164F4C3-8820-CF4F-EBA1-DDCC0E4779AA}"/>
              </a:ext>
            </a:extLst>
          </p:cNvPr>
          <p:cNvSpPr txBox="1">
            <a:spLocks/>
          </p:cNvSpPr>
          <p:nvPr/>
        </p:nvSpPr>
        <p:spPr>
          <a:xfrm>
            <a:off x="88198" y="1950276"/>
            <a:ext cx="4838701" cy="209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l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Segnaposto contenuto 6">
                <a:extLst>
                  <a:ext uri="{FF2B5EF4-FFF2-40B4-BE49-F238E27FC236}">
                    <a16:creationId xmlns:a16="http://schemas.microsoft.com/office/drawing/2014/main" id="{351B0A2A-5465-0321-15AA-2F1FD7B451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402" y="1881185"/>
                <a:ext cx="7547007" cy="3015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406400" algn="ctr" rtl="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Arial"/>
                  <a:buNone/>
                  <a:defRPr sz="2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  <a:lvl2pPr marL="914400" marR="0" lvl="1" indent="-3810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  <a:defRPr sz="20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2pPr>
                <a:lvl3pPr marL="1371600" marR="0" lvl="2" indent="-3556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3pPr>
                <a:lvl4pPr marL="1828800" marR="0" lvl="3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4pPr>
                <a:lvl5pPr marL="2286000" marR="0" lvl="4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5pPr>
                <a:lvl6pPr marL="2743200" marR="0" lvl="5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42900" algn="ctr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Arial"/>
                  <a:buNone/>
                  <a:defRPr sz="16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200" dirty="0"/>
                  <a:t> measurements are critical for inferring the production of charged </a:t>
                </a:r>
                <a:r>
                  <a:rPr lang="en-US" sz="2200" i="1" dirty="0"/>
                  <a:t>K</a:t>
                </a:r>
                <a:r>
                  <a:rPr lang="en-US" sz="2200" dirty="0"/>
                  <a:t> mesons in EAS, which are significant sources of </a:t>
                </a:r>
                <a:r>
                  <a:rPr lang="en-US" sz="2200" b="1" dirty="0" err="1"/>
                  <a:t>TeV-PeV</a:t>
                </a:r>
                <a:r>
                  <a:rPr lang="en-US" sz="2200" b="1" dirty="0"/>
                  <a:t> atmospheric neutrinos,</a:t>
                </a:r>
                <a:r>
                  <a:rPr lang="en-US" sz="2200" dirty="0"/>
                  <a:t> and to understanding </a:t>
                </a:r>
                <a:r>
                  <a:rPr lang="en-US" sz="2200" b="1" dirty="0"/>
                  <a:t>strange quark </a:t>
                </a:r>
                <a:r>
                  <a:rPr lang="en-US" sz="2200" dirty="0"/>
                  <a:t>forward production.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2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Understanding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production helps improve </a:t>
                </a:r>
                <a:r>
                  <a:rPr lang="en-US" sz="2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models of hadronic interactions</a:t>
                </a:r>
                <a:r>
                  <a:rPr lang="en-US" sz="2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 in cosmic ray showers.</a:t>
                </a: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events often involve </a:t>
                </a:r>
                <a:r>
                  <a:rPr lang="en-US" sz="2200" b="1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multiple calorimetric hits</a:t>
                </a:r>
                <a:r>
                  <a:rPr lang="en-US" sz="2200" dirty="0">
                    <a:latin typeface="Titillium Web" panose="00000500000000000000" pitchFamily="2" charset="0"/>
                    <a:cs typeface="Times New Roman" panose="02020603050405020304" pitchFamily="18" charset="0"/>
                  </a:rPr>
                  <a:t>, requiring the reconstruction of three or four particles.</a:t>
                </a:r>
              </a:p>
              <a:p>
                <a:pPr marL="50800" indent="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</a:pPr>
                <a:endParaRPr lang="en-US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en-US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en-US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  <a:p>
                <a:pPr marL="336550" indent="-285750" algn="l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  <a:buFont typeface="Wingdings" panose="05000000000000000000" pitchFamily="2" charset="2"/>
                  <a:buChar char="Ø"/>
                </a:pPr>
                <a:endParaRPr lang="it-IT" sz="1400" dirty="0">
                  <a:latin typeface="Titillium Web" panose="00000500000000000000" pitchFamily="2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Segnaposto contenuto 6">
                <a:extLst>
                  <a:ext uri="{FF2B5EF4-FFF2-40B4-BE49-F238E27FC236}">
                    <a16:creationId xmlns:a16="http://schemas.microsoft.com/office/drawing/2014/main" id="{351B0A2A-5465-0321-15AA-2F1FD7B45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2" y="1881185"/>
                <a:ext cx="7547007" cy="3015015"/>
              </a:xfrm>
              <a:prstGeom prst="rect">
                <a:avLst/>
              </a:prstGeom>
              <a:blipFill>
                <a:blip r:embed="rId10"/>
                <a:stretch>
                  <a:fillRect l="-242" b="-2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45112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2851</Words>
  <Application>Microsoft Office PowerPoint</Application>
  <PresentationFormat>Widescreen</PresentationFormat>
  <Paragraphs>331</Paragraphs>
  <Slides>28</Slides>
  <Notes>28</Notes>
  <HiddenSlides>0</HiddenSlides>
  <MMClips>3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7" baseType="lpstr">
      <vt:lpstr>Calibri</vt:lpstr>
      <vt:lpstr>Inter Light</vt:lpstr>
      <vt:lpstr>Arial</vt:lpstr>
      <vt:lpstr>Algerian</vt:lpstr>
      <vt:lpstr>Wingdings</vt:lpstr>
      <vt:lpstr>Titillium Web</vt:lpstr>
      <vt:lpstr>Times New Roman</vt:lpstr>
      <vt:lpstr>Cambria Math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Microsoft Office User</dc:creator>
  <cp:lastModifiedBy>Giuseppe Piparo</cp:lastModifiedBy>
  <cp:revision>16</cp:revision>
  <dcterms:created xsi:type="dcterms:W3CDTF">2022-07-26T13:28:46Z</dcterms:created>
  <dcterms:modified xsi:type="dcterms:W3CDTF">2024-07-19T15:46:55Z</dcterms:modified>
</cp:coreProperties>
</file>