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pn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media/image2.jpg" ContentType="image/jpeg"/>
  <Override PartName="/ppt/media/image21.jpg" ContentType="image/jpeg"/>
  <Override PartName="/ppt/media/image22.jpg" ContentType="image/jpe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6"/>
  </p:notesMasterIdLst>
  <p:sldIdLst>
    <p:sldId id="256" r:id="rId2"/>
    <p:sldId id="388" r:id="rId3"/>
    <p:sldId id="1700" r:id="rId4"/>
    <p:sldId id="312" r:id="rId5"/>
    <p:sldId id="1702" r:id="rId6"/>
    <p:sldId id="303" r:id="rId7"/>
    <p:sldId id="326" r:id="rId8"/>
    <p:sldId id="384" r:id="rId9"/>
    <p:sldId id="385" r:id="rId10"/>
    <p:sldId id="319" r:id="rId11"/>
    <p:sldId id="1714" r:id="rId12"/>
    <p:sldId id="374" r:id="rId13"/>
    <p:sldId id="379" r:id="rId14"/>
    <p:sldId id="324" r:id="rId15"/>
    <p:sldId id="1711" r:id="rId16"/>
    <p:sldId id="1707" r:id="rId17"/>
    <p:sldId id="1697" r:id="rId18"/>
    <p:sldId id="292" r:id="rId19"/>
    <p:sldId id="1712" r:id="rId20"/>
    <p:sldId id="1708" r:id="rId21"/>
    <p:sldId id="320" r:id="rId22"/>
    <p:sldId id="1705" r:id="rId23"/>
    <p:sldId id="1699" r:id="rId24"/>
    <p:sldId id="1713" r:id="rId2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94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61" d="100"/>
          <a:sy n="61" d="100"/>
        </p:scale>
        <p:origin x="1245" y="36"/>
      </p:cViewPr>
      <p:guideLst>
        <p:guide orient="horz" pos="1094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AA0457-6D40-4909-B6B5-BA121141DD38}" type="datetimeFigureOut">
              <a:rPr lang="zh-CN" altLang="en-US" smtClean="0"/>
              <a:t>2024/7/18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7F1BA6-2003-49E1-8738-FCDF08AA56A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92432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2024/7/18</a:t>
            </a: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7D90F-54EA-4E3F-95CD-EC6DC9F3681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6811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2024/7/18</a:t>
            </a: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7D90F-54EA-4E3F-95CD-EC6DC9F3681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00741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2024/7/18</a:t>
            </a: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7D90F-54EA-4E3F-95CD-EC6DC9F3681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65380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2024/7/18</a:t>
            </a: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7D90F-54EA-4E3F-95CD-EC6DC9F3681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83119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2024/7/18</a:t>
            </a: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7D90F-54EA-4E3F-95CD-EC6DC9F3681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35591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2024/7/18</a:t>
            </a: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7D90F-54EA-4E3F-95CD-EC6DC9F3681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23705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2024/7/18</a:t>
            </a:r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7D90F-54EA-4E3F-95CD-EC6DC9F3681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74850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2024/7/18</a:t>
            </a:r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7D90F-54EA-4E3F-95CD-EC6DC9F3681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93449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2024/7/18</a:t>
            </a:r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7D90F-54EA-4E3F-95CD-EC6DC9F3681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73982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2024/7/18</a:t>
            </a: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7D90F-54EA-4E3F-95CD-EC6DC9F3681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13929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2024/7/18</a:t>
            </a: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7D90F-54EA-4E3F-95CD-EC6DC9F3681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32206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CN"/>
              <a:t>2024/7/18</a:t>
            </a: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F7D90F-54EA-4E3F-95CD-EC6DC9F3681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7813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2.jp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21.jpg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Relationship Id="rId5" Type="http://schemas.microsoft.com/office/2007/relationships/hdphoto" Target="../media/hdphoto3.wdp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BB00443-07F4-44A9-8E12-E371E9A823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1010" y="2280004"/>
            <a:ext cx="8221980" cy="2192884"/>
          </a:xfrm>
        </p:spPr>
        <p:txBody>
          <a:bodyPr>
            <a:normAutofit fontScale="90000"/>
          </a:bodyPr>
          <a:lstStyle/>
          <a:p>
            <a:r>
              <a:rPr lang="en-US" altLang="zh-CN" b="1" dirty="0">
                <a:solidFill>
                  <a:srgbClr val="0000FF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Development of </a:t>
            </a:r>
            <a:r>
              <a:rPr lang="en-US" altLang="zh-CN" b="1" u="sng" dirty="0">
                <a:solidFill>
                  <a:srgbClr val="0000FF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LiCl aqueous solution</a:t>
            </a:r>
            <a:r>
              <a:rPr lang="en-US" altLang="zh-CN" b="1" dirty="0">
                <a:solidFill>
                  <a:srgbClr val="0000FF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 for neutrino detection for </a:t>
            </a:r>
            <a:r>
              <a:rPr lang="en-US" altLang="zh-CN" b="1" u="sng" dirty="0">
                <a:solidFill>
                  <a:srgbClr val="0000FF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Jinping</a:t>
            </a:r>
            <a:r>
              <a:rPr lang="en-US" altLang="zh-CN" b="1" dirty="0">
                <a:solidFill>
                  <a:srgbClr val="0000FF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 Neutrino Experiment</a:t>
            </a:r>
            <a:endParaRPr lang="zh-CN" altLang="en-US" b="1" dirty="0">
              <a:solidFill>
                <a:srgbClr val="0000FF"/>
              </a:solidFill>
              <a:latin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7F85E7B9-D292-401F-9E92-0D4E2E38168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82519" y="4618892"/>
            <a:ext cx="7378959" cy="928876"/>
          </a:xfrm>
        </p:spPr>
        <p:txBody>
          <a:bodyPr>
            <a:normAutofit fontScale="70000" lnSpcReduction="20000"/>
          </a:bodyPr>
          <a:lstStyle/>
          <a:p>
            <a:r>
              <a:rPr lang="en-US" altLang="zh-CN" b="1" dirty="0"/>
              <a:t>Zhe Wang</a:t>
            </a:r>
          </a:p>
          <a:p>
            <a:r>
              <a:rPr lang="en-US" altLang="zh-CN" b="1" dirty="0"/>
              <a:t>Tsinghua University</a:t>
            </a:r>
          </a:p>
          <a:p>
            <a:r>
              <a:rPr lang="zh-CN" altLang="en-US" b="1" dirty="0"/>
              <a:t>（</a:t>
            </a:r>
            <a:r>
              <a:rPr lang="en-US" altLang="zh-CN" b="1" dirty="0"/>
              <a:t>for the research group</a:t>
            </a:r>
            <a:r>
              <a:rPr lang="zh-CN" altLang="en-US" b="1" dirty="0"/>
              <a:t>）</a:t>
            </a:r>
            <a:endParaRPr lang="en-US" altLang="zh-CN" b="1" dirty="0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4A4E5580-E415-41B5-B252-F8D70A3C1BC3}"/>
              </a:ext>
            </a:extLst>
          </p:cNvPr>
          <p:cNvSpPr/>
          <p:nvPr/>
        </p:nvSpPr>
        <p:spPr>
          <a:xfrm>
            <a:off x="975360" y="5750877"/>
            <a:ext cx="71932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800" dirty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July 18, 2024</a:t>
            </a:r>
            <a:endParaRPr lang="zh-CN" altLang="en-US" sz="2800" dirty="0">
              <a:latin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E7424B91-CD50-41A5-A591-58C36AC950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331" y="158026"/>
            <a:ext cx="1466642" cy="1458188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811E9E35-1EAF-41F1-B305-506087486D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4112" y="123841"/>
            <a:ext cx="1526557" cy="1526557"/>
          </a:xfrm>
          <a:prstGeom prst="rect">
            <a:avLst/>
          </a:prstGeom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A2E98C9A-26DC-463A-BBB2-89DA50EF3F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5320" y="237631"/>
            <a:ext cx="5548792" cy="148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768521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C7A7BDA-0662-4A99-97D6-4FB0209D9A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" y="167388"/>
            <a:ext cx="9037320" cy="671194"/>
          </a:xfrm>
        </p:spPr>
        <p:txBody>
          <a:bodyPr>
            <a:noAutofit/>
          </a:bodyPr>
          <a:lstStyle/>
          <a:p>
            <a:pPr algn="ctr"/>
            <a:r>
              <a:rPr lang="en-US" altLang="zh-CN" sz="4800" b="1" dirty="0">
                <a:solidFill>
                  <a:srgbClr val="0000FF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LiCl Water Solution Attenuation Length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65418B29-D194-4EB4-9FD4-E13B7D8F5F37}"/>
              </a:ext>
            </a:extLst>
          </p:cNvPr>
          <p:cNvSpPr/>
          <p:nvPr/>
        </p:nvSpPr>
        <p:spPr>
          <a:xfrm>
            <a:off x="343339" y="715127"/>
            <a:ext cx="845732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LiCl water solution attenuation length improvement</a:t>
            </a:r>
            <a:endParaRPr lang="en-US" altLang="zh-CN" sz="4400" dirty="0">
              <a:solidFill>
                <a:srgbClr val="0000FF"/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marL="457200" indent="-457200">
              <a:buAutoNum type="arabicPeriod"/>
            </a:pPr>
            <a:r>
              <a:rPr lang="en-US" altLang="zh-CN" sz="28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Absorption with powered activated charcoal </a:t>
            </a:r>
          </a:p>
          <a:p>
            <a:pPr marL="457200" indent="-457200">
              <a:buAutoNum type="arabicPeriod"/>
            </a:pPr>
            <a:r>
              <a:rPr lang="en-US" altLang="zh-CN" sz="28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Thermal recrystallization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843FFEC-0045-4CE6-9954-A571E74190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2024/7/18</a:t>
            </a:r>
            <a:endParaRPr lang="zh-CN" altLang="en-US"/>
          </a:p>
        </p:txBody>
      </p:sp>
      <p:sp>
        <p:nvSpPr>
          <p:cNvPr id="8" name="灯片编号占位符 7">
            <a:extLst>
              <a:ext uri="{FF2B5EF4-FFF2-40B4-BE49-F238E27FC236}">
                <a16:creationId xmlns:a16="http://schemas.microsoft.com/office/drawing/2014/main" id="{7C78997B-9DD5-431C-9775-174DCC3130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7D90F-54EA-4E3F-95CD-EC6DC9F36811}" type="slidenum">
              <a:rPr lang="zh-CN" altLang="en-US" smtClean="0"/>
              <a:t>10</a:t>
            </a:fld>
            <a:endParaRPr lang="zh-CN" altLang="en-US"/>
          </a:p>
        </p:txBody>
      </p:sp>
      <p:pic>
        <p:nvPicPr>
          <p:cNvPr id="9" name="Picture 15" descr="branch">
            <a:extLst>
              <a:ext uri="{FF2B5EF4-FFF2-40B4-BE49-F238E27FC236}">
                <a16:creationId xmlns:a16="http://schemas.microsoft.com/office/drawing/2014/main" id="{389D04DA-BEEB-4BB8-BBAB-9FE083906CA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4955" t="562" r="7935" b="17266"/>
          <a:stretch>
            <a:fillRect/>
          </a:stretch>
        </p:blipFill>
        <p:spPr>
          <a:xfrm>
            <a:off x="5912390" y="2048947"/>
            <a:ext cx="3148522" cy="2517616"/>
          </a:xfrm>
          <a:prstGeom prst="rect">
            <a:avLst/>
          </a:prstGeom>
        </p:spPr>
      </p:pic>
      <p:pic>
        <p:nvPicPr>
          <p:cNvPr id="10" name="6d436e49646a214ec65a95799c6451d8">
            <a:hlinkClick r:id="" action="ppaction://media"/>
            <a:extLst>
              <a:ext uri="{FF2B5EF4-FFF2-40B4-BE49-F238E27FC236}">
                <a16:creationId xmlns:a16="http://schemas.microsoft.com/office/drawing/2014/main" id="{4A5ECAD4-F41C-453D-AE83-B50DF21C6443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912389" y="4646250"/>
            <a:ext cx="3148521" cy="1773815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CE76C6ED-8F87-4BA5-AD56-2F8705C8E9B1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4167" b="9210"/>
          <a:stretch/>
        </p:blipFill>
        <p:spPr>
          <a:xfrm>
            <a:off x="2982274" y="2036408"/>
            <a:ext cx="2838454" cy="4371118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D4A77AD4-8919-4A68-ACA6-31BF937517D6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6475" r="4279" b="5883"/>
          <a:stretch/>
        </p:blipFill>
        <p:spPr>
          <a:xfrm>
            <a:off x="205205" y="2036409"/>
            <a:ext cx="2685407" cy="4371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0019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9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C7A7BDA-0662-4A99-97D6-4FB0209D9A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" y="167388"/>
            <a:ext cx="9037320" cy="671194"/>
          </a:xfrm>
        </p:spPr>
        <p:txBody>
          <a:bodyPr>
            <a:noAutofit/>
          </a:bodyPr>
          <a:lstStyle/>
          <a:p>
            <a:pPr algn="ctr"/>
            <a:r>
              <a:rPr lang="en-US" altLang="zh-CN" sz="4800" b="1" dirty="0">
                <a:solidFill>
                  <a:srgbClr val="0000FF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LiCl Water Solution Attenuation Length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65418B29-D194-4EB4-9FD4-E13B7D8F5F37}"/>
              </a:ext>
            </a:extLst>
          </p:cNvPr>
          <p:cNvSpPr/>
          <p:nvPr/>
        </p:nvSpPr>
        <p:spPr>
          <a:xfrm>
            <a:off x="312100" y="690420"/>
            <a:ext cx="845732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 m attenuation length </a:t>
            </a:r>
          </a:p>
          <a:p>
            <a:r>
              <a:rPr lang="en-US" altLang="zh-CN" sz="28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achieved.</a:t>
            </a:r>
            <a:endParaRPr lang="en-US" altLang="zh-CN" sz="4400" dirty="0">
              <a:solidFill>
                <a:srgbClr val="0000FF"/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4167D05D-D07F-4526-83F9-CBAD82B293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0760" y="682519"/>
            <a:ext cx="4200502" cy="3049136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98A9D820-556A-4235-8036-A96BA792D8D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"/>
          <a:stretch/>
        </p:blipFill>
        <p:spPr>
          <a:xfrm>
            <a:off x="503604" y="1852086"/>
            <a:ext cx="3720077" cy="3899948"/>
          </a:xfrm>
          <a:prstGeom prst="rect">
            <a:avLst/>
          </a:prstGeom>
        </p:spPr>
      </p:pic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843FFEC-0045-4CE6-9954-A571E74190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2024/7/18</a:t>
            </a:r>
            <a:endParaRPr lang="zh-CN" altLang="en-US"/>
          </a:p>
        </p:txBody>
      </p:sp>
      <p:sp>
        <p:nvSpPr>
          <p:cNvPr id="8" name="灯片编号占位符 7">
            <a:extLst>
              <a:ext uri="{FF2B5EF4-FFF2-40B4-BE49-F238E27FC236}">
                <a16:creationId xmlns:a16="http://schemas.microsoft.com/office/drawing/2014/main" id="{7C78997B-9DD5-431C-9775-174DCC3130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7D90F-54EA-4E3F-95CD-EC6DC9F36811}" type="slidenum">
              <a:rPr lang="zh-CN" altLang="en-US" smtClean="0"/>
              <a:t>11</a:t>
            </a:fld>
            <a:endParaRPr lang="zh-CN" altLang="en-US"/>
          </a:p>
        </p:txBody>
      </p:sp>
      <p:pic>
        <p:nvPicPr>
          <p:cNvPr id="9" name="Picture 3">
            <a:extLst>
              <a:ext uri="{FF2B5EF4-FFF2-40B4-BE49-F238E27FC236}">
                <a16:creationId xmlns:a16="http://schemas.microsoft.com/office/drawing/2014/main" id="{BB17BF54-56B0-434A-A570-F8EC54E5B9D8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96928" y="3505253"/>
            <a:ext cx="4393732" cy="3282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01992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>
            <a:extLst>
              <a:ext uri="{FF2B5EF4-FFF2-40B4-BE49-F238E27FC236}">
                <a16:creationId xmlns:a16="http://schemas.microsoft.com/office/drawing/2014/main" id="{B62BFBB2-671F-4CD1-92D1-8FFDAB631013}"/>
              </a:ext>
            </a:extLst>
          </p:cNvPr>
          <p:cNvSpPr/>
          <p:nvPr/>
        </p:nvSpPr>
        <p:spPr>
          <a:xfrm>
            <a:off x="418306" y="83615"/>
            <a:ext cx="80970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zh-CN" sz="5400" b="1" dirty="0">
                <a:solidFill>
                  <a:srgbClr val="0000FF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LiCl aqueous solution with </a:t>
            </a:r>
            <a:r>
              <a:rPr lang="en-US" altLang="zh-CN" sz="5400" b="1" dirty="0" err="1">
                <a:solidFill>
                  <a:srgbClr val="0000FF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carbostyril</a:t>
            </a:r>
            <a:r>
              <a:rPr lang="en-US" altLang="zh-CN" sz="5400" b="1" dirty="0">
                <a:solidFill>
                  <a:srgbClr val="0000FF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 124</a:t>
            </a:r>
            <a:endParaRPr lang="zh-CN" altLang="en-US" sz="5400" b="1" dirty="0">
              <a:solidFill>
                <a:srgbClr val="0000FF"/>
              </a:solidFill>
              <a:latin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9833C1AD-810A-4CF9-8888-B18B8E4AE44F}"/>
              </a:ext>
            </a:extLst>
          </p:cNvPr>
          <p:cNvSpPr txBox="1"/>
          <p:nvPr/>
        </p:nvSpPr>
        <p:spPr>
          <a:xfrm>
            <a:off x="307305" y="811166"/>
            <a:ext cx="852938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accent5">
                    <a:lumMod val="75000"/>
                  </a:schemeClr>
                </a:solidFill>
                <a:latin typeface="华光大黑二_CNKI" panose="02000500000000000000" pitchFamily="2" charset="-122"/>
                <a:ea typeface="华光大黑二_CNKI" panose="02000500000000000000" pitchFamily="2" charset="-122"/>
              </a:rPr>
              <a:t>Adding </a:t>
            </a:r>
            <a:r>
              <a:rPr lang="en-US" altLang="zh-CN" sz="2400" dirty="0">
                <a:solidFill>
                  <a:srgbClr val="FF0000"/>
                </a:solidFill>
                <a:latin typeface="华光大黑二_CNKI" panose="02000500000000000000" pitchFamily="2" charset="-122"/>
                <a:ea typeface="华光大黑二_CNKI" panose="02000500000000000000" pitchFamily="2" charset="-122"/>
              </a:rPr>
              <a:t>1 ppm</a:t>
            </a:r>
            <a:r>
              <a:rPr lang="en-US" altLang="zh-CN" sz="2400" dirty="0">
                <a:solidFill>
                  <a:schemeClr val="accent5">
                    <a:lumMod val="75000"/>
                  </a:schemeClr>
                </a:solidFill>
                <a:latin typeface="华光大黑二_CNKI" panose="02000500000000000000" pitchFamily="2" charset="-122"/>
                <a:ea typeface="华光大黑二_CNKI" panose="02000500000000000000" pitchFamily="2" charset="-122"/>
              </a:rPr>
              <a:t> CS124 to LiCl aqueous solution</a:t>
            </a:r>
          </a:p>
          <a:p>
            <a:pPr marL="257175" indent="-257175">
              <a:buAutoNum type="arabicPeriod"/>
            </a:pPr>
            <a:r>
              <a:rPr lang="en-US" altLang="zh-CN" sz="2400" dirty="0"/>
              <a:t> Convert short wavelength UV to longer wavelength</a:t>
            </a:r>
          </a:p>
          <a:p>
            <a:pPr marL="257175" indent="-257175">
              <a:buAutoNum type="arabicPeriod"/>
            </a:pPr>
            <a:r>
              <a:rPr lang="en-US" altLang="zh-CN" sz="2400" dirty="0"/>
              <a:t> Convert short attenuation length UV to long attenuation length visible light</a:t>
            </a:r>
          </a:p>
          <a:p>
            <a:pPr marL="257175" indent="-257175">
              <a:buAutoNum type="arabicPeriod"/>
            </a:pPr>
            <a:r>
              <a:rPr lang="en-US" altLang="zh-CN" sz="2400" dirty="0"/>
              <a:t>Minor scintillation light yield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247248D9-7E95-4070-9ABD-4179D1681D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9334" y="2772215"/>
            <a:ext cx="4670908" cy="3584136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:a16="http://schemas.microsoft.com/office/drawing/2014/main" id="{7DCD2692-0013-406B-985E-20EADB415FA1}"/>
              </a:ext>
            </a:extLst>
          </p:cNvPr>
          <p:cNvSpPr/>
          <p:nvPr/>
        </p:nvSpPr>
        <p:spPr>
          <a:xfrm>
            <a:off x="5478484" y="3506378"/>
            <a:ext cx="276214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/>
              <a:t>CS124 absorption and emission spectra</a:t>
            </a:r>
            <a:endParaRPr lang="zh-CN" altLang="en-US" sz="2400" dirty="0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EB20C390-EFB6-49F6-A4FB-137FD646A0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2024/7/18</a:t>
            </a:r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0E732BB6-91A3-4165-9EDB-178A044BE7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7D90F-54EA-4E3F-95CD-EC6DC9F36811}" type="slidenum">
              <a:rPr lang="zh-CN" altLang="en-US" smtClean="0"/>
              <a:t>12</a:t>
            </a:fld>
            <a:endParaRPr lang="zh-CN" altLang="en-US"/>
          </a:p>
        </p:txBody>
      </p:sp>
      <p:pic>
        <p:nvPicPr>
          <p:cNvPr id="10" name="Picture 107" descr="29621be06255afd2da430865ac6ec31">
            <a:extLst>
              <a:ext uri="{FF2B5EF4-FFF2-40B4-BE49-F238E27FC236}">
                <a16:creationId xmlns:a16="http://schemas.microsoft.com/office/drawing/2014/main" id="{002DF670-3106-410E-A61D-00806ECB5ED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274" t="8083" r="7671" b="2654"/>
          <a:stretch>
            <a:fillRect/>
          </a:stretch>
        </p:blipFill>
        <p:spPr>
          <a:xfrm>
            <a:off x="174544" y="2864222"/>
            <a:ext cx="4295137" cy="3252682"/>
          </a:xfrm>
          <a:prstGeom prst="rect">
            <a:avLst/>
          </a:prstGeom>
        </p:spPr>
      </p:pic>
      <p:sp>
        <p:nvSpPr>
          <p:cNvPr id="11" name="Text Box 108">
            <a:extLst>
              <a:ext uri="{FF2B5EF4-FFF2-40B4-BE49-F238E27FC236}">
                <a16:creationId xmlns:a16="http://schemas.microsoft.com/office/drawing/2014/main" id="{F8942738-AFDE-4591-AFCA-149147FB91B2}"/>
              </a:ext>
            </a:extLst>
          </p:cNvPr>
          <p:cNvSpPr txBox="1"/>
          <p:nvPr/>
        </p:nvSpPr>
        <p:spPr>
          <a:xfrm>
            <a:off x="683023" y="3018484"/>
            <a:ext cx="178297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>
                <a:solidFill>
                  <a:schemeClr val="bg1"/>
                </a:solidFill>
              </a:rPr>
              <a:t>LiCl solution</a:t>
            </a:r>
          </a:p>
        </p:txBody>
      </p:sp>
      <p:sp>
        <p:nvSpPr>
          <p:cNvPr id="12" name="Text Box 109">
            <a:extLst>
              <a:ext uri="{FF2B5EF4-FFF2-40B4-BE49-F238E27FC236}">
                <a16:creationId xmlns:a16="http://schemas.microsoft.com/office/drawing/2014/main" id="{5DB793FA-B3B5-48B7-ACF2-040B4093556B}"/>
              </a:ext>
            </a:extLst>
          </p:cNvPr>
          <p:cNvSpPr txBox="1"/>
          <p:nvPr/>
        </p:nvSpPr>
        <p:spPr>
          <a:xfrm>
            <a:off x="2273875" y="2955479"/>
            <a:ext cx="219580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>
                <a:solidFill>
                  <a:schemeClr val="bg1"/>
                </a:solidFill>
              </a:rPr>
              <a:t>LiCl solution + 1 ppm CS124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099094DF-C9CD-43BA-AB26-FF8CF309FDD0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93727" y="4408727"/>
            <a:ext cx="2494288" cy="1569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1550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>
            <a:extLst>
              <a:ext uri="{FF2B5EF4-FFF2-40B4-BE49-F238E27FC236}">
                <a16:creationId xmlns:a16="http://schemas.microsoft.com/office/drawing/2014/main" id="{B62BFBB2-671F-4CD1-92D1-8FFDAB631013}"/>
              </a:ext>
            </a:extLst>
          </p:cNvPr>
          <p:cNvSpPr/>
          <p:nvPr/>
        </p:nvSpPr>
        <p:spPr>
          <a:xfrm>
            <a:off x="69467" y="226046"/>
            <a:ext cx="900506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zh-CN" sz="5400" b="1" dirty="0">
                <a:solidFill>
                  <a:srgbClr val="0000FF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Uniform light output from LiCl solution+CS124</a:t>
            </a:r>
            <a:endParaRPr lang="zh-CN" altLang="en-US" sz="54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9833C1AD-810A-4CF9-8888-B18B8E4AE44F}"/>
              </a:ext>
            </a:extLst>
          </p:cNvPr>
          <p:cNvSpPr txBox="1"/>
          <p:nvPr/>
        </p:nvSpPr>
        <p:spPr>
          <a:xfrm>
            <a:off x="296558" y="1159188"/>
            <a:ext cx="87779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accent5">
                    <a:lumMod val="75000"/>
                  </a:schemeClr>
                </a:solidFill>
                <a:latin typeface="华光大黑二_CNKI" panose="02000500000000000000" pitchFamily="2" charset="-122"/>
                <a:ea typeface="华光大黑二_CNKI" panose="02000500000000000000" pitchFamily="2" charset="-122"/>
              </a:rPr>
              <a:t>Light yield verification with a muon telescope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24102B3D-D956-46D9-9CF7-A2D43408AE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8262" y="2008274"/>
            <a:ext cx="3244133" cy="2727746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83167C9B-58C8-4BC9-BB92-9327F694E7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10581" y="2008275"/>
            <a:ext cx="3163952" cy="2742092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:a16="http://schemas.microsoft.com/office/drawing/2014/main" id="{FFFDFEDB-4E3D-454E-8167-E912B655B88A}"/>
              </a:ext>
            </a:extLst>
          </p:cNvPr>
          <p:cNvSpPr/>
          <p:nvPr/>
        </p:nvSpPr>
        <p:spPr>
          <a:xfrm>
            <a:off x="4210711" y="2961480"/>
            <a:ext cx="15122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FF0000"/>
                </a:solidFill>
              </a:rPr>
              <a:t>Cherenkov</a:t>
            </a:r>
            <a:endParaRPr lang="zh-CN" altLang="en-US" sz="1350" dirty="0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8946DEC9-0BE3-41D8-9258-0CFB95A2155D}"/>
              </a:ext>
            </a:extLst>
          </p:cNvPr>
          <p:cNvSpPr/>
          <p:nvPr/>
        </p:nvSpPr>
        <p:spPr>
          <a:xfrm>
            <a:off x="4210709" y="2240178"/>
            <a:ext cx="14429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FF0000"/>
                </a:solidFill>
              </a:rPr>
              <a:t>Reflection</a:t>
            </a:r>
            <a:endParaRPr lang="zh-CN" altLang="en-US" sz="1350" dirty="0"/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35145DE6-0F28-4983-A258-508A343F46A6}"/>
              </a:ext>
            </a:extLst>
          </p:cNvPr>
          <p:cNvSpPr/>
          <p:nvPr/>
        </p:nvSpPr>
        <p:spPr>
          <a:xfrm>
            <a:off x="7517094" y="2961480"/>
            <a:ext cx="15122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FF0000"/>
                </a:solidFill>
              </a:rPr>
              <a:t>Cherenkov</a:t>
            </a:r>
            <a:endParaRPr lang="zh-CN" altLang="en-US" sz="1350" dirty="0"/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76129ECC-1FE8-4437-8ED0-8DF922D006E0}"/>
              </a:ext>
            </a:extLst>
          </p:cNvPr>
          <p:cNvSpPr/>
          <p:nvPr/>
        </p:nvSpPr>
        <p:spPr>
          <a:xfrm>
            <a:off x="7517093" y="2240178"/>
            <a:ext cx="16408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FF0000"/>
                </a:solidFill>
              </a:rPr>
              <a:t>Scintillation</a:t>
            </a:r>
            <a:endParaRPr lang="zh-CN" altLang="en-US" sz="1350" dirty="0"/>
          </a:p>
        </p:txBody>
      </p:sp>
      <p:sp>
        <p:nvSpPr>
          <p:cNvPr id="11" name="矩形: 圆角 10">
            <a:extLst>
              <a:ext uri="{FF2B5EF4-FFF2-40B4-BE49-F238E27FC236}">
                <a16:creationId xmlns:a16="http://schemas.microsoft.com/office/drawing/2014/main" id="{2BDBC3FD-58AE-4BD2-B921-F0ECD728C51F}"/>
              </a:ext>
            </a:extLst>
          </p:cNvPr>
          <p:cNvSpPr/>
          <p:nvPr/>
        </p:nvSpPr>
        <p:spPr>
          <a:xfrm>
            <a:off x="3973771" y="4497487"/>
            <a:ext cx="805070" cy="238533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7" name="矩形: 圆角 16">
            <a:extLst>
              <a:ext uri="{FF2B5EF4-FFF2-40B4-BE49-F238E27FC236}">
                <a16:creationId xmlns:a16="http://schemas.microsoft.com/office/drawing/2014/main" id="{259B58D6-FD20-41C5-B026-5F1C890B2921}"/>
              </a:ext>
            </a:extLst>
          </p:cNvPr>
          <p:cNvSpPr/>
          <p:nvPr/>
        </p:nvSpPr>
        <p:spPr>
          <a:xfrm>
            <a:off x="6662668" y="4492520"/>
            <a:ext cx="1696212" cy="238533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9" name="直接箭头连接符 18">
            <a:extLst>
              <a:ext uri="{FF2B5EF4-FFF2-40B4-BE49-F238E27FC236}">
                <a16:creationId xmlns:a16="http://schemas.microsoft.com/office/drawing/2014/main" id="{CB0CD40A-9EA0-4689-981B-4EE69AB15C84}"/>
              </a:ext>
            </a:extLst>
          </p:cNvPr>
          <p:cNvCxnSpPr/>
          <p:nvPr/>
        </p:nvCxnSpPr>
        <p:spPr>
          <a:xfrm>
            <a:off x="4969672" y="4604830"/>
            <a:ext cx="1538578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图片 7">
            <a:extLst>
              <a:ext uri="{FF2B5EF4-FFF2-40B4-BE49-F238E27FC236}">
                <a16:creationId xmlns:a16="http://schemas.microsoft.com/office/drawing/2014/main" id="{702432F7-0214-4FD3-ABB0-2B0AF7FF82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736725"/>
            <a:ext cx="2761962" cy="2998151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:a16="http://schemas.microsoft.com/office/drawing/2014/main" id="{26CEE8CB-5EDD-4C96-A056-975866B2CA6A}"/>
              </a:ext>
            </a:extLst>
          </p:cNvPr>
          <p:cNvSpPr/>
          <p:nvPr/>
        </p:nvSpPr>
        <p:spPr>
          <a:xfrm>
            <a:off x="1076019" y="4850748"/>
            <a:ext cx="721252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>
                <a:solidFill>
                  <a:srgbClr val="FF0000"/>
                </a:solidFill>
              </a:rPr>
              <a:t>3.7 PE detected from isotropic scintillation (uniform)</a:t>
            </a:r>
          </a:p>
          <a:p>
            <a:r>
              <a:rPr lang="en-US" altLang="zh-CN" sz="2400" dirty="0">
                <a:solidFill>
                  <a:srgbClr val="FF0000"/>
                </a:solidFill>
              </a:rPr>
              <a:t>12.3 PE for Cherenkov (forward)</a:t>
            </a:r>
          </a:p>
        </p:txBody>
      </p:sp>
      <p:sp>
        <p:nvSpPr>
          <p:cNvPr id="9" name="日期占位符 8">
            <a:extLst>
              <a:ext uri="{FF2B5EF4-FFF2-40B4-BE49-F238E27FC236}">
                <a16:creationId xmlns:a16="http://schemas.microsoft.com/office/drawing/2014/main" id="{AAFDC731-0519-465F-B553-AAC3AAEEF0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2024/7/18</a:t>
            </a:r>
            <a:endParaRPr lang="zh-CN" altLang="en-US"/>
          </a:p>
        </p:txBody>
      </p:sp>
      <p:sp>
        <p:nvSpPr>
          <p:cNvPr id="13" name="灯片编号占位符 12">
            <a:extLst>
              <a:ext uri="{FF2B5EF4-FFF2-40B4-BE49-F238E27FC236}">
                <a16:creationId xmlns:a16="http://schemas.microsoft.com/office/drawing/2014/main" id="{7D0DCD67-CD68-4E1D-AD90-FE4178C1DA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7D90F-54EA-4E3F-95CD-EC6DC9F36811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18487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:a16="http://schemas.microsoft.com/office/drawing/2014/main" id="{59020437-0679-4504-BD60-EBBCB0F717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06133" y="161931"/>
            <a:ext cx="3724375" cy="2893525"/>
          </a:xfrm>
          <a:prstGeom prst="rect">
            <a:avLst/>
          </a:prstGeom>
        </p:spPr>
      </p:pic>
      <p:sp>
        <p:nvSpPr>
          <p:cNvPr id="2" name="标题 1">
            <a:extLst>
              <a:ext uri="{FF2B5EF4-FFF2-40B4-BE49-F238E27FC236}">
                <a16:creationId xmlns:a16="http://schemas.microsoft.com/office/drawing/2014/main" id="{AC7A7BDA-0662-4A99-97D6-4FB0209D9A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417" y="78154"/>
            <a:ext cx="3557368" cy="1304087"/>
          </a:xfrm>
        </p:spPr>
        <p:txBody>
          <a:bodyPr>
            <a:noAutofit/>
          </a:bodyPr>
          <a:lstStyle/>
          <a:p>
            <a:pPr algn="ctr"/>
            <a:r>
              <a:rPr lang="en-US" altLang="zh-CN" sz="4800" b="1" dirty="0">
                <a:solidFill>
                  <a:srgbClr val="0000FF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Solar Neutrino Upturn effect</a:t>
            </a:r>
            <a:endParaRPr lang="zh-CN" altLang="en-US" sz="4800" b="1" dirty="0">
              <a:solidFill>
                <a:srgbClr val="0000FF"/>
              </a:solidFill>
              <a:latin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id="{17C260C5-69CF-43FC-9DB3-EDA699577D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2797" y="2987910"/>
            <a:ext cx="3790306" cy="3702702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6854DA07-538D-4550-8F62-DCC96AF31F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5110" y="3177441"/>
            <a:ext cx="3906234" cy="3089519"/>
          </a:xfrm>
          <a:prstGeom prst="rect">
            <a:avLst/>
          </a:prstGeom>
        </p:spPr>
      </p:pic>
      <p:sp>
        <p:nvSpPr>
          <p:cNvPr id="18" name="矩形 17">
            <a:extLst>
              <a:ext uri="{FF2B5EF4-FFF2-40B4-BE49-F238E27FC236}">
                <a16:creationId xmlns:a16="http://schemas.microsoft.com/office/drawing/2014/main" id="{9B72A80D-45F3-4D0F-8325-CE6C08B97F0E}"/>
              </a:ext>
            </a:extLst>
          </p:cNvPr>
          <p:cNvSpPr/>
          <p:nvPr/>
        </p:nvSpPr>
        <p:spPr>
          <a:xfrm>
            <a:off x="1395122" y="1608693"/>
            <a:ext cx="38696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>
                <a:solidFill>
                  <a:srgbClr val="FF0000"/>
                </a:solidFill>
              </a:rPr>
              <a:t>Solar neutrino survival probability vs energy</a:t>
            </a:r>
            <a:endParaRPr lang="en-US" altLang="zh-CN" sz="1400" dirty="0">
              <a:solidFill>
                <a:srgbClr val="FF0000"/>
              </a:solidFill>
            </a:endParaRP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4E185C0-560C-434D-814F-F2CCFB50F9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2024/7/18</a:t>
            </a:r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5C58D4CE-0A85-4A69-8947-1003B41E09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7D90F-54EA-4E3F-95CD-EC6DC9F36811}" type="slidenum">
              <a:rPr lang="zh-CN" altLang="en-US" smtClean="0"/>
              <a:t>14</a:t>
            </a:fld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DD613BA2-9F9D-4B11-A9A0-BFF94E726068}"/>
              </a:ext>
            </a:extLst>
          </p:cNvPr>
          <p:cNvSpPr txBox="1"/>
          <p:nvPr/>
        </p:nvSpPr>
        <p:spPr>
          <a:xfrm>
            <a:off x="1228676" y="4722201"/>
            <a:ext cx="701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SNO</a:t>
            </a:r>
            <a:endParaRPr lang="zh-CN" altLang="en-US" dirty="0"/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180503B5-CEC3-432B-A455-2782CFD7A07D}"/>
              </a:ext>
            </a:extLst>
          </p:cNvPr>
          <p:cNvSpPr txBox="1"/>
          <p:nvPr/>
        </p:nvSpPr>
        <p:spPr>
          <a:xfrm>
            <a:off x="5808244" y="4726706"/>
            <a:ext cx="701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SK</a:t>
            </a:r>
          </a:p>
        </p:txBody>
      </p:sp>
    </p:spTree>
    <p:extLst>
      <p:ext uri="{BB962C8B-B14F-4D97-AF65-F5344CB8AC3E}">
        <p14:creationId xmlns:p14="http://schemas.microsoft.com/office/powerpoint/2010/main" val="37096347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C7A7BDA-0662-4A99-97D6-4FB0209D9A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" y="167388"/>
            <a:ext cx="9037320" cy="671194"/>
          </a:xfrm>
        </p:spPr>
        <p:txBody>
          <a:bodyPr>
            <a:noAutofit/>
          </a:bodyPr>
          <a:lstStyle/>
          <a:p>
            <a:pPr algn="ctr"/>
            <a:r>
              <a:rPr lang="en-US" altLang="zh-CN" sz="4800" b="1" dirty="0">
                <a:solidFill>
                  <a:srgbClr val="0000FF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Upturn effect sensitivity with LiCl Solution</a:t>
            </a:r>
            <a:endParaRPr lang="zh-CN" altLang="en-US" sz="4800" b="1" dirty="0">
              <a:solidFill>
                <a:srgbClr val="0000FF"/>
              </a:solidFill>
              <a:latin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F1210072-F272-4813-B813-73A142F3FF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896" y="1493453"/>
            <a:ext cx="4337168" cy="3015730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D8502FB6-2F37-470E-B6B1-872AAF910A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1529916"/>
            <a:ext cx="4337168" cy="2942804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17C260C5-69CF-43FC-9DB3-EDA699577D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18109" y="4477568"/>
            <a:ext cx="2057400" cy="2009848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6854DA07-538D-4550-8F62-DCC96AF31FF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8543" y="4634226"/>
            <a:ext cx="2135667" cy="1689142"/>
          </a:xfrm>
          <a:prstGeom prst="rect">
            <a:avLst/>
          </a:prstGeom>
        </p:spPr>
      </p:pic>
      <p:sp>
        <p:nvSpPr>
          <p:cNvPr id="16" name="矩形 15">
            <a:extLst>
              <a:ext uri="{FF2B5EF4-FFF2-40B4-BE49-F238E27FC236}">
                <a16:creationId xmlns:a16="http://schemas.microsoft.com/office/drawing/2014/main" id="{8B597B9D-7DB6-4C04-914C-855565B33D40}"/>
              </a:ext>
            </a:extLst>
          </p:cNvPr>
          <p:cNvSpPr/>
          <p:nvPr/>
        </p:nvSpPr>
        <p:spPr>
          <a:xfrm>
            <a:off x="1886463" y="3162084"/>
            <a:ext cx="193974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>
                <a:solidFill>
                  <a:prstClr val="black"/>
                </a:solidFill>
              </a:rPr>
              <a:t>6400 ton-year,</a:t>
            </a:r>
            <a:r>
              <a:rPr lang="zh-CN" altLang="en-US" sz="2400" dirty="0">
                <a:solidFill>
                  <a:prstClr val="black"/>
                </a:solidFill>
              </a:rPr>
              <a:t> </a:t>
            </a:r>
            <a:r>
              <a:rPr lang="en-US" altLang="zh-CN" sz="2400" dirty="0">
                <a:solidFill>
                  <a:prstClr val="black"/>
                </a:solidFill>
              </a:rPr>
              <a:t>4</a:t>
            </a:r>
            <a:r>
              <a:rPr lang="zh-CN" altLang="en-US" sz="2400" dirty="0">
                <a:solidFill>
                  <a:prstClr val="black"/>
                </a:solidFill>
              </a:rPr>
              <a:t> </a:t>
            </a:r>
            <a:r>
              <a:rPr lang="en-US" altLang="zh-CN" sz="2400" dirty="0">
                <a:solidFill>
                  <a:prstClr val="black"/>
                </a:solidFill>
              </a:rPr>
              <a:t>MeV</a:t>
            </a:r>
            <a:r>
              <a:rPr lang="zh-CN" altLang="en-US" sz="2400" dirty="0">
                <a:solidFill>
                  <a:prstClr val="black"/>
                </a:solidFill>
              </a:rPr>
              <a:t> </a:t>
            </a:r>
            <a:r>
              <a:rPr lang="en-US" altLang="zh-CN" sz="2400" dirty="0">
                <a:solidFill>
                  <a:prstClr val="black"/>
                </a:solidFill>
              </a:rPr>
              <a:t>cut</a:t>
            </a:r>
            <a:endParaRPr lang="zh-CN" altLang="en-US" sz="1400" dirty="0"/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F984A708-0F61-4E4F-82B6-EB62D36C16C5}"/>
              </a:ext>
            </a:extLst>
          </p:cNvPr>
          <p:cNvSpPr/>
          <p:nvPr/>
        </p:nvSpPr>
        <p:spPr>
          <a:xfrm>
            <a:off x="5084232" y="698919"/>
            <a:ext cx="38696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>
                <a:solidFill>
                  <a:srgbClr val="FF0000"/>
                </a:solidFill>
              </a:rPr>
              <a:t>Upturn discovery sensitivity versus exposure</a:t>
            </a:r>
            <a:endParaRPr lang="en-US" altLang="zh-CN" sz="1400" dirty="0">
              <a:solidFill>
                <a:srgbClr val="FF0000"/>
              </a:solidFill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9B72A80D-45F3-4D0F-8325-CE6C08B97F0E}"/>
              </a:ext>
            </a:extLst>
          </p:cNvPr>
          <p:cNvSpPr/>
          <p:nvPr/>
        </p:nvSpPr>
        <p:spPr>
          <a:xfrm>
            <a:off x="509121" y="702532"/>
            <a:ext cx="38696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>
                <a:solidFill>
                  <a:srgbClr val="FF0000"/>
                </a:solidFill>
              </a:rPr>
              <a:t>Solar neutrino survival probability-average vs energy</a:t>
            </a:r>
            <a:endParaRPr lang="en-US" altLang="zh-CN" sz="1400" dirty="0">
              <a:solidFill>
                <a:srgbClr val="FF0000"/>
              </a:solidFill>
            </a:endParaRP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4E185C0-560C-434D-814F-F2CCFB50F9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2024/7/18</a:t>
            </a:r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5C58D4CE-0A85-4A69-8947-1003B41E09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7D90F-54EA-4E3F-95CD-EC6DC9F36811}" type="slidenum">
              <a:rPr lang="zh-CN" altLang="en-US" smtClean="0"/>
              <a:t>15</a:t>
            </a:fld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DD613BA2-9F9D-4B11-A9A0-BFF94E726068}"/>
              </a:ext>
            </a:extLst>
          </p:cNvPr>
          <p:cNvSpPr txBox="1"/>
          <p:nvPr/>
        </p:nvSpPr>
        <p:spPr>
          <a:xfrm>
            <a:off x="777240" y="5656584"/>
            <a:ext cx="701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SNO</a:t>
            </a:r>
            <a:endParaRPr lang="zh-CN" altLang="en-US" dirty="0"/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180503B5-CEC3-432B-A455-2782CFD7A07D}"/>
              </a:ext>
            </a:extLst>
          </p:cNvPr>
          <p:cNvSpPr txBox="1"/>
          <p:nvPr/>
        </p:nvSpPr>
        <p:spPr>
          <a:xfrm>
            <a:off x="3284220" y="5300104"/>
            <a:ext cx="701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SK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5C85D749-4FDC-4B83-A9BC-E48A99B07043}"/>
              </a:ext>
            </a:extLst>
          </p:cNvPr>
          <p:cNvSpPr/>
          <p:nvPr/>
        </p:nvSpPr>
        <p:spPr>
          <a:xfrm>
            <a:off x="4943307" y="4509183"/>
            <a:ext cx="396586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CC on Li7 has an advantage than </a:t>
            </a:r>
            <a:r>
              <a:rPr lang="en-US" altLang="zh-CN" sz="2400" b="1" dirty="0">
                <a:solidFill>
                  <a:srgbClr val="FF0000"/>
                </a:solidFill>
                <a:latin typeface="Symbol" panose="05050102010706020507" pitchFamily="18" charset="2"/>
                <a:ea typeface="黑体" panose="02010609060101010101" pitchFamily="49" charset="-122"/>
              </a:rPr>
              <a:t>n</a:t>
            </a:r>
            <a:r>
              <a:rPr lang="en-US" altLang="zh-CN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-e ES in measuring solar neutrino upturn effect. </a:t>
            </a:r>
          </a:p>
          <a:p>
            <a:r>
              <a:rPr lang="en-US" altLang="zh-CN" sz="2400" b="1" u="sng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JNE - A compact detector!</a:t>
            </a:r>
            <a:endParaRPr lang="zh-CN" altLang="en-US" sz="2400" u="sng" dirty="0"/>
          </a:p>
        </p:txBody>
      </p:sp>
      <p:sp>
        <p:nvSpPr>
          <p:cNvPr id="8" name="椭圆 7">
            <a:extLst>
              <a:ext uri="{FF2B5EF4-FFF2-40B4-BE49-F238E27FC236}">
                <a16:creationId xmlns:a16="http://schemas.microsoft.com/office/drawing/2014/main" id="{85C98DB4-39C3-432E-9E53-97A16CD8E227}"/>
              </a:ext>
            </a:extLst>
          </p:cNvPr>
          <p:cNvSpPr/>
          <p:nvPr/>
        </p:nvSpPr>
        <p:spPr>
          <a:xfrm>
            <a:off x="6580554" y="2149231"/>
            <a:ext cx="1312984" cy="47673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E0EDC3AA-CA10-4F2E-8DD1-625C8AE8679A}"/>
              </a:ext>
            </a:extLst>
          </p:cNvPr>
          <p:cNvSpPr txBox="1"/>
          <p:nvPr/>
        </p:nvSpPr>
        <p:spPr>
          <a:xfrm>
            <a:off x="5776293" y="3341036"/>
            <a:ext cx="29215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solidFill>
                  <a:prstClr val="black"/>
                </a:solidFill>
              </a:rPr>
              <a:t>5-10 years for 3 sigma</a:t>
            </a:r>
            <a:endParaRPr lang="zh-CN" altLang="en-US" sz="2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55286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C96D8E5-1BAD-44F4-8F75-E8AC7C7FC9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2024/7/18</a:t>
            </a:r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8291BAAD-C7B2-4953-ACCB-7B069CA955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7D90F-54EA-4E3F-95CD-EC6DC9F36811}" type="slidenum">
              <a:rPr lang="zh-CN" altLang="en-US" smtClean="0"/>
              <a:t>16</a:t>
            </a:fld>
            <a:endParaRPr lang="zh-CN" altLang="en-US"/>
          </a:p>
        </p:txBody>
      </p:sp>
      <p:sp>
        <p:nvSpPr>
          <p:cNvPr id="6" name="标题 1">
            <a:extLst>
              <a:ext uri="{FF2B5EF4-FFF2-40B4-BE49-F238E27FC236}">
                <a16:creationId xmlns:a16="http://schemas.microsoft.com/office/drawing/2014/main" id="{C082173F-B77E-49FD-A6BA-C6C5340BA459}"/>
              </a:ext>
            </a:extLst>
          </p:cNvPr>
          <p:cNvSpPr txBox="1">
            <a:spLocks/>
          </p:cNvSpPr>
          <p:nvPr/>
        </p:nvSpPr>
        <p:spPr>
          <a:xfrm>
            <a:off x="53340" y="167388"/>
            <a:ext cx="9037320" cy="671194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CN" sz="4800" b="1" dirty="0">
                <a:solidFill>
                  <a:srgbClr val="0000FF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Light Sterile Neutrino in Solar Neutrino Physics</a:t>
            </a:r>
            <a:endParaRPr lang="zh-CN" altLang="en-US" sz="4800" b="1" dirty="0">
              <a:solidFill>
                <a:srgbClr val="0000FF"/>
              </a:solidFill>
              <a:latin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38B3003C-2375-4F20-AB13-B68C0AC0C9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813" y="1028130"/>
            <a:ext cx="4602726" cy="3755299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2113371E-F71A-45E3-9FEF-F48EB2BA4F8A}"/>
              </a:ext>
            </a:extLst>
          </p:cNvPr>
          <p:cNvSpPr txBox="1"/>
          <p:nvPr/>
        </p:nvSpPr>
        <p:spPr>
          <a:xfrm>
            <a:off x="2196032" y="2905780"/>
            <a:ext cx="2488676" cy="52322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zh-CN" sz="2800" b="0" dirty="0">
                <a:solidFill>
                  <a:srgbClr val="0070C0"/>
                </a:solidFill>
                <a:effectLst/>
                <a:latin typeface="Menlo" panose="020B0609030804020204" pitchFamily="49" charset="0"/>
              </a:rPr>
              <a:t>Dip and wiggle</a:t>
            </a:r>
            <a:endParaRPr lang="zh-CN" altLang="en-US" sz="2800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2E1BAA98-28A1-4675-ACC0-0BE6F3423A25}"/>
                  </a:ext>
                </a:extLst>
              </p:cNvPr>
              <p:cNvSpPr txBox="1"/>
              <p:nvPr/>
            </p:nvSpPr>
            <p:spPr>
              <a:xfrm>
                <a:off x="5092475" y="895978"/>
                <a:ext cx="3645125" cy="40318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zh-CN" sz="3200" dirty="0"/>
                  <a:t>Light sterile neutrino</a:t>
                </a:r>
              </a:p>
              <a:p>
                <a:pPr marL="457200" indent="-457200">
                  <a:buFont typeface="Wingdings" pitchFamily="2" charset="2"/>
                  <a:buChar char="Ø"/>
                </a:pPr>
                <a:r>
                  <a:rPr kumimoji="1" lang="en-US" altLang="zh-CN" sz="3200" dirty="0"/>
                  <a:t>Delta mass squared ~ </a:t>
                </a:r>
                <a:r>
                  <a:rPr lang="en-US" altLang="zh-CN" sz="3200" b="1" dirty="0">
                    <a:solidFill>
                      <a:srgbClr val="FF0000"/>
                    </a:solidFill>
                    <a:latin typeface="Menlo" panose="020B0609030804020204" pitchFamily="49" charset="0"/>
                  </a:rPr>
                  <a:t>10</a:t>
                </a:r>
                <a:r>
                  <a:rPr lang="en-US" altLang="zh-CN" sz="3200" b="1" baseline="30000" dirty="0">
                    <a:solidFill>
                      <a:srgbClr val="FF0000"/>
                    </a:solidFill>
                    <a:latin typeface="Menlo" panose="020B0609030804020204" pitchFamily="49" charset="0"/>
                  </a:rPr>
                  <a:t>-5 </a:t>
                </a:r>
                <a:r>
                  <a:rPr lang="en-US" altLang="zh-CN" sz="3200" b="1" dirty="0">
                    <a:solidFill>
                      <a:srgbClr val="FF0000"/>
                    </a:solidFill>
                    <a:latin typeface="Menlo" panose="020B0609030804020204" pitchFamily="49" charset="0"/>
                  </a:rPr>
                  <a:t>eV</a:t>
                </a:r>
                <a:r>
                  <a:rPr lang="en-US" altLang="zh-CN" sz="3200" b="1" baseline="30000" dirty="0">
                    <a:solidFill>
                      <a:srgbClr val="FF0000"/>
                    </a:solidFill>
                    <a:latin typeface="Menlo" panose="020B0609030804020204" pitchFamily="49" charset="0"/>
                  </a:rPr>
                  <a:t>2</a:t>
                </a:r>
                <a:endParaRPr kumimoji="1" lang="en-US" altLang="zh-CN" sz="3200" baseline="30000" dirty="0"/>
              </a:p>
              <a:p>
                <a:pPr marL="457200" indent="-457200">
                  <a:buFont typeface="Wingdings" pitchFamily="2" charset="2"/>
                  <a:buChar char="Ø"/>
                </a:pPr>
                <a:r>
                  <a:rPr kumimoji="1" lang="en-US" altLang="zh-CN" sz="3200" dirty="0"/>
                  <a:t>Not the same as reactor neutrino anomaly and </a:t>
                </a:r>
                <a:r>
                  <a:rPr lang="en" altLang="zh-CN" sz="3200" b="0" dirty="0">
                    <a:solidFill>
                      <a:srgbClr val="333333"/>
                    </a:solidFill>
                    <a:effectLst/>
                    <a:latin typeface="Menlo" panose="020B0609030804020204" pitchFamily="49" charset="0"/>
                  </a:rPr>
                  <a:t>LSND results (</a:t>
                </a:r>
                <a14:m>
                  <m:oMath xmlns:m="http://schemas.openxmlformats.org/officeDocument/2006/math">
                    <m:r>
                      <a:rPr lang="zh-CN" altLang="en-US" sz="3200" b="0" i="1" smtClean="0">
                        <a:solidFill>
                          <a:srgbClr val="333333"/>
                        </a:solidFill>
                        <a:effectLst/>
                        <a:latin typeface="Cambria Math" panose="02040503050406030204" pitchFamily="18" charset="0"/>
                      </a:rPr>
                      <m:t>∆</m:t>
                    </m:r>
                    <m:sSup>
                      <m:sSupPr>
                        <m:ctrlPr>
                          <a:rPr lang="en-US" altLang="zh-CN" sz="3200" b="0" i="1" smtClean="0">
                            <a:solidFill>
                              <a:srgbClr val="333333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3200" b="0" i="1" smtClean="0">
                            <a:solidFill>
                              <a:srgbClr val="333333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altLang="zh-CN" sz="3200" b="0" i="1" smtClean="0">
                            <a:solidFill>
                              <a:srgbClr val="333333"/>
                            </a:solidFill>
                            <a:effectLst/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zh-CN" altLang="en-US" sz="3200" b="0" dirty="0">
                    <a:solidFill>
                      <a:srgbClr val="333333"/>
                    </a:solidFill>
                    <a:effectLst/>
                    <a:latin typeface="Menlo" panose="020B0609030804020204" pitchFamily="49" charset="0"/>
                  </a:rPr>
                  <a:t> </a:t>
                </a:r>
                <a:r>
                  <a:rPr lang="en-US" altLang="zh-CN" sz="3200" b="0" dirty="0">
                    <a:solidFill>
                      <a:srgbClr val="333333"/>
                    </a:solidFill>
                    <a:effectLst/>
                    <a:latin typeface="Menlo" panose="020B0609030804020204" pitchFamily="49" charset="0"/>
                  </a:rPr>
                  <a:t>~</a:t>
                </a:r>
                <a:r>
                  <a:rPr lang="zh-CN" altLang="en-US" sz="3200" b="0" dirty="0">
                    <a:solidFill>
                      <a:srgbClr val="333333"/>
                    </a:solidFill>
                    <a:effectLst/>
                    <a:latin typeface="Menlo" panose="020B0609030804020204" pitchFamily="49" charset="0"/>
                  </a:rPr>
                  <a:t> </a:t>
                </a:r>
                <a:r>
                  <a:rPr lang="en-US" altLang="zh-CN" sz="3200" b="1" dirty="0">
                    <a:solidFill>
                      <a:srgbClr val="FF0000"/>
                    </a:solidFill>
                    <a:effectLst/>
                    <a:latin typeface="Menlo" panose="020B0609030804020204" pitchFamily="49" charset="0"/>
                  </a:rPr>
                  <a:t>1</a:t>
                </a:r>
                <a:r>
                  <a:rPr lang="zh-CN" altLang="en-US" sz="3200" b="1" dirty="0">
                    <a:solidFill>
                      <a:srgbClr val="FF0000"/>
                    </a:solidFill>
                    <a:effectLst/>
                    <a:latin typeface="Menlo" panose="020B0609030804020204" pitchFamily="49" charset="0"/>
                  </a:rPr>
                  <a:t> </a:t>
                </a:r>
                <a:r>
                  <a:rPr lang="en-US" altLang="zh-CN" sz="3200" b="1" dirty="0">
                    <a:solidFill>
                      <a:srgbClr val="FF0000"/>
                    </a:solidFill>
                    <a:effectLst/>
                    <a:latin typeface="Menlo" panose="020B0609030804020204" pitchFamily="49" charset="0"/>
                  </a:rPr>
                  <a:t>eV</a:t>
                </a:r>
                <a:r>
                  <a:rPr lang="en-US" altLang="zh-CN" sz="3200" b="1" baseline="30000" dirty="0">
                    <a:solidFill>
                      <a:srgbClr val="FF0000"/>
                    </a:solidFill>
                    <a:effectLst/>
                    <a:latin typeface="Menlo" panose="020B0609030804020204" pitchFamily="49" charset="0"/>
                  </a:rPr>
                  <a:t>2</a:t>
                </a:r>
                <a:r>
                  <a:rPr lang="en-US" altLang="zh-CN" sz="3200" b="0" dirty="0">
                    <a:solidFill>
                      <a:srgbClr val="333333"/>
                    </a:solidFill>
                    <a:effectLst/>
                    <a:latin typeface="Menlo" panose="020B0609030804020204" pitchFamily="49" charset="0"/>
                  </a:rPr>
                  <a:t>)</a:t>
                </a:r>
              </a:p>
            </p:txBody>
          </p:sp>
        </mc:Choice>
        <mc:Fallback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2E1BAA98-28A1-4675-ACC0-0BE6F3423A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92475" y="895978"/>
                <a:ext cx="3645125" cy="4031873"/>
              </a:xfrm>
              <a:prstGeom prst="rect">
                <a:avLst/>
              </a:prstGeom>
              <a:blipFill>
                <a:blip r:embed="rId3"/>
                <a:stretch>
                  <a:fillRect l="-4181" t="-1967" r="-3344" b="-423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图片 9">
            <a:extLst>
              <a:ext uri="{FF2B5EF4-FFF2-40B4-BE49-F238E27FC236}">
                <a16:creationId xmlns:a16="http://schemas.microsoft.com/office/drawing/2014/main" id="{A7F3F7F0-B522-4A4C-AEEE-2AEE9336F4B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7032" y="4857638"/>
            <a:ext cx="3618036" cy="1206012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id="{26FDEB8C-BFF8-480C-ACA0-83E2714B3015}"/>
              </a:ext>
            </a:extLst>
          </p:cNvPr>
          <p:cNvSpPr txBox="1"/>
          <p:nvPr/>
        </p:nvSpPr>
        <p:spPr>
          <a:xfrm>
            <a:off x="5203599" y="5218638"/>
            <a:ext cx="3422875" cy="95410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zh-CN" sz="2800" b="0" dirty="0">
                <a:solidFill>
                  <a:srgbClr val="0070C0"/>
                </a:solidFill>
                <a:effectLst/>
                <a:latin typeface="Menlo" panose="020B0609030804020204" pitchFamily="49" charset="0"/>
              </a:rPr>
              <a:t>Structures: need a CC-Li7 detector</a:t>
            </a:r>
            <a:endParaRPr lang="zh-CN" altLang="en-US" sz="28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00828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E11E658-4079-474F-9022-587C8BE8E3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076" y="228633"/>
            <a:ext cx="8203847" cy="898499"/>
          </a:xfrm>
        </p:spPr>
        <p:txBody>
          <a:bodyPr>
            <a:normAutofit/>
          </a:bodyPr>
          <a:lstStyle/>
          <a:p>
            <a:r>
              <a:rPr lang="en-US" altLang="zh-CN" sz="5400" b="1" dirty="0">
                <a:solidFill>
                  <a:srgbClr val="0000FF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CC-Li7 for Light Sterile Neutrino Rejection</a:t>
            </a:r>
            <a:endParaRPr lang="zh-CN" altLang="en-US" sz="5400" dirty="0"/>
          </a:p>
        </p:txBody>
      </p:sp>
      <p:pic>
        <p:nvPicPr>
          <p:cNvPr id="6" name="内容占位符 5">
            <a:extLst>
              <a:ext uri="{FF2B5EF4-FFF2-40B4-BE49-F238E27FC236}">
                <a16:creationId xmlns:a16="http://schemas.microsoft.com/office/drawing/2014/main" id="{F86CD3E7-C61A-443B-A25C-737E3DA6D97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7959" y="1205286"/>
            <a:ext cx="5995642" cy="4233345"/>
          </a:xfrm>
          <a:prstGeom prst="rect">
            <a:avLst/>
          </a:prstGeom>
        </p:spPr>
      </p:pic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0622780-5799-4C2C-87AB-121569C653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2024/7/18</a:t>
            </a:r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EE2BE66D-598D-4F1A-93E0-E11F1D395C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7D90F-54EA-4E3F-95CD-EC6DC9F36811}" type="slidenum">
              <a:rPr lang="zh-CN" altLang="en-US" smtClean="0"/>
              <a:t>17</a:t>
            </a:fld>
            <a:endParaRPr lang="zh-CN" altLang="en-US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6059BA12-255C-4D0E-B494-6F6E8F0EE022}"/>
              </a:ext>
            </a:extLst>
          </p:cNvPr>
          <p:cNvSpPr/>
          <p:nvPr/>
        </p:nvSpPr>
        <p:spPr>
          <a:xfrm>
            <a:off x="1657350" y="5335227"/>
            <a:ext cx="592883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>
                <a:solidFill>
                  <a:srgbClr val="FF0000"/>
                </a:solidFill>
              </a:rPr>
              <a:t>Sensitive to small delta mass squared region of sterile neutrinos, 1e-5 eV</a:t>
            </a:r>
            <a:r>
              <a:rPr lang="en-US" altLang="zh-CN" sz="2400" baseline="30000" dirty="0">
                <a:solidFill>
                  <a:srgbClr val="FF0000"/>
                </a:solidFill>
              </a:rPr>
              <a:t>2</a:t>
            </a:r>
            <a:endParaRPr lang="zh-CN" altLang="en-US" sz="2400" baseline="30000" dirty="0">
              <a:solidFill>
                <a:srgbClr val="FF0000"/>
              </a:solidFill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461B12C3-6438-4D61-AD50-7D61C46C9B71}"/>
              </a:ext>
            </a:extLst>
          </p:cNvPr>
          <p:cNvSpPr/>
          <p:nvPr/>
        </p:nvSpPr>
        <p:spPr>
          <a:xfrm>
            <a:off x="2563038" y="974453"/>
            <a:ext cx="38949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2400" dirty="0">
                <a:solidFill>
                  <a:srgbClr val="FF0000"/>
                </a:solidFill>
              </a:rPr>
              <a:t>Sensitivity calculation for JNE.</a:t>
            </a:r>
          </a:p>
        </p:txBody>
      </p:sp>
    </p:spTree>
    <p:extLst>
      <p:ext uri="{BB962C8B-B14F-4D97-AF65-F5344CB8AC3E}">
        <p14:creationId xmlns:p14="http://schemas.microsoft.com/office/powerpoint/2010/main" val="5275560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C7A7BDA-0662-4A99-97D6-4FB0209D9A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" y="167388"/>
            <a:ext cx="9037320" cy="671194"/>
          </a:xfrm>
        </p:spPr>
        <p:txBody>
          <a:bodyPr>
            <a:noAutofit/>
          </a:bodyPr>
          <a:lstStyle/>
          <a:p>
            <a:pPr algn="ctr"/>
            <a:r>
              <a:rPr lang="en-US" altLang="zh-CN" sz="5400" b="1" dirty="0">
                <a:solidFill>
                  <a:srgbClr val="0000FF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Geo Neutrinos at JNE</a:t>
            </a:r>
            <a:endParaRPr lang="zh-CN" altLang="en-US" sz="5400" b="1" dirty="0">
              <a:solidFill>
                <a:srgbClr val="0000FF"/>
              </a:solidFill>
              <a:latin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D6B01752-510A-4A58-AC09-B7E31684CF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2024/7/18</a:t>
            </a:r>
            <a:endParaRPr lang="zh-CN" altLang="en-US"/>
          </a:p>
        </p:txBody>
      </p:sp>
      <p:sp>
        <p:nvSpPr>
          <p:cNvPr id="8" name="灯片编号占位符 7">
            <a:extLst>
              <a:ext uri="{FF2B5EF4-FFF2-40B4-BE49-F238E27FC236}">
                <a16:creationId xmlns:a16="http://schemas.microsoft.com/office/drawing/2014/main" id="{D7F39B5B-A1CE-4FF5-80C6-42F10EC28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7D90F-54EA-4E3F-95CD-EC6DC9F36811}" type="slidenum">
              <a:rPr lang="zh-CN" altLang="en-US" smtClean="0"/>
              <a:t>18</a:t>
            </a:fld>
            <a:endParaRPr lang="zh-CN" altLang="en-US"/>
          </a:p>
        </p:txBody>
      </p:sp>
      <p:pic>
        <p:nvPicPr>
          <p:cNvPr id="14" name="Picture 2" descr="https://bkimg.cdn.bcebos.com/pic/5882b2b7d0a20cf431ad2b820e5d5c36acaf2edd336b?x-bce-process=image/watermark,image_d2F0ZXIvYmFpa2UxNTA=,g_7,xp_5,yp_5">
            <a:extLst>
              <a:ext uri="{FF2B5EF4-FFF2-40B4-BE49-F238E27FC236}">
                <a16:creationId xmlns:a16="http://schemas.microsoft.com/office/drawing/2014/main" id="{767581CA-9E5F-42F5-A2D2-317157FCE90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15" r="4151"/>
          <a:stretch/>
        </p:blipFill>
        <p:spPr bwMode="auto">
          <a:xfrm>
            <a:off x="4870944" y="3766251"/>
            <a:ext cx="3177540" cy="254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椭圆 14">
            <a:extLst>
              <a:ext uri="{FF2B5EF4-FFF2-40B4-BE49-F238E27FC236}">
                <a16:creationId xmlns:a16="http://schemas.microsoft.com/office/drawing/2014/main" id="{55945145-3E76-4017-A9A4-A6972D4A283C}"/>
              </a:ext>
            </a:extLst>
          </p:cNvPr>
          <p:cNvSpPr/>
          <p:nvPr/>
        </p:nvSpPr>
        <p:spPr>
          <a:xfrm>
            <a:off x="6250808" y="5101056"/>
            <a:ext cx="187679" cy="19160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6" name="椭圆 15">
            <a:extLst>
              <a:ext uri="{FF2B5EF4-FFF2-40B4-BE49-F238E27FC236}">
                <a16:creationId xmlns:a16="http://schemas.microsoft.com/office/drawing/2014/main" id="{AB74FE60-2279-4291-A7E4-7905CBA77B3E}"/>
              </a:ext>
            </a:extLst>
          </p:cNvPr>
          <p:cNvSpPr/>
          <p:nvPr/>
        </p:nvSpPr>
        <p:spPr>
          <a:xfrm>
            <a:off x="5081402" y="4138778"/>
            <a:ext cx="2479873" cy="2217573"/>
          </a:xfrm>
          <a:prstGeom prst="ellipse">
            <a:avLst/>
          </a:prstGeom>
          <a:noFill/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0000FF"/>
              </a:solidFill>
            </a:endParaRP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4D93BD26-6B3E-40EA-A118-8F4DA51E8396}"/>
              </a:ext>
            </a:extLst>
          </p:cNvPr>
          <p:cNvSpPr/>
          <p:nvPr/>
        </p:nvSpPr>
        <p:spPr>
          <a:xfrm>
            <a:off x="7561275" y="4363327"/>
            <a:ext cx="122157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b="1" dirty="0">
                <a:solidFill>
                  <a:srgbClr val="0000FF"/>
                </a:solidFill>
                <a:highlight>
                  <a:srgbClr val="C0C0C0"/>
                </a:highlight>
                <a:latin typeface="黑体" panose="02010609060101010101" pitchFamily="49" charset="-122"/>
                <a:ea typeface="黑体" panose="02010609060101010101" pitchFamily="49" charset="-122"/>
              </a:rPr>
              <a:t>1000 km</a:t>
            </a:r>
            <a:r>
              <a:rPr lang="zh-CN" altLang="en-US" b="1" dirty="0">
                <a:solidFill>
                  <a:srgbClr val="0000FF"/>
                </a:solidFill>
                <a:highlight>
                  <a:srgbClr val="C0C0C0"/>
                </a:highlight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en-US" altLang="zh-CN" b="1" dirty="0">
                <a:solidFill>
                  <a:srgbClr val="0000FF"/>
                </a:solidFill>
                <a:highlight>
                  <a:srgbClr val="C0C0C0"/>
                </a:highlight>
                <a:latin typeface="黑体" panose="02010609060101010101" pitchFamily="49" charset="-122"/>
                <a:ea typeface="黑体" panose="02010609060101010101" pitchFamily="49" charset="-122"/>
              </a:rPr>
              <a:t>radius</a:t>
            </a:r>
            <a:endParaRPr lang="zh-CN" altLang="en-US" dirty="0">
              <a:solidFill>
                <a:srgbClr val="0000FF"/>
              </a:solidFill>
              <a:highlight>
                <a:srgbClr val="C0C0C0"/>
              </a:highlight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67FF0985-7C93-4425-ADC7-72618F23DC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862" y="838582"/>
            <a:ext cx="4140195" cy="3574938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C1549406-AF57-4AD0-AF49-E6E5630CEC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97844" y="795597"/>
            <a:ext cx="4525781" cy="2862003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:a16="http://schemas.microsoft.com/office/drawing/2014/main" id="{42990D46-07B2-43D6-8889-FF89840EA30F}"/>
              </a:ext>
            </a:extLst>
          </p:cNvPr>
          <p:cNvSpPr/>
          <p:nvPr/>
        </p:nvSpPr>
        <p:spPr>
          <a:xfrm>
            <a:off x="5087000" y="1097459"/>
            <a:ext cx="26568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 err="1">
                <a:latin typeface="NimbusSanL-Bold"/>
              </a:rPr>
              <a:t>Ondrej</a:t>
            </a:r>
            <a:r>
              <a:rPr lang="en-US" altLang="zh-CN" b="1" dirty="0">
                <a:latin typeface="NimbusSanL-Bold"/>
              </a:rPr>
              <a:t> </a:t>
            </a:r>
            <a:r>
              <a:rPr lang="en-US" altLang="zh-CN" b="1" dirty="0" err="1">
                <a:latin typeface="NimbusSanL-Bold"/>
              </a:rPr>
              <a:t>Sramek</a:t>
            </a:r>
            <a:r>
              <a:rPr lang="en-US" altLang="zh-CN" b="1" dirty="0">
                <a:latin typeface="NimbusSanL-Bold"/>
              </a:rPr>
              <a:t> et al, 2016</a:t>
            </a:r>
            <a:endParaRPr lang="zh-CN" altLang="en-US" b="1" dirty="0">
              <a:latin typeface="NimbusSanL-Bold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057D1DE4-5EF4-49AD-A0E8-EF4167AA52F9}"/>
              </a:ext>
            </a:extLst>
          </p:cNvPr>
          <p:cNvSpPr/>
          <p:nvPr/>
        </p:nvSpPr>
        <p:spPr>
          <a:xfrm>
            <a:off x="448505" y="4656616"/>
            <a:ext cx="383773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800" b="1" dirty="0">
                <a:solidFill>
                  <a:srgbClr val="7030A0"/>
                </a:solidFill>
              </a:rPr>
              <a:t>JNE is very sensitive to Qinghai-Tibet plateau crust neutrinos </a:t>
            </a:r>
          </a:p>
        </p:txBody>
      </p:sp>
    </p:spTree>
    <p:extLst>
      <p:ext uri="{BB962C8B-B14F-4D97-AF65-F5344CB8AC3E}">
        <p14:creationId xmlns:p14="http://schemas.microsoft.com/office/powerpoint/2010/main" val="15030097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C7A7BDA-0662-4A99-97D6-4FB0209D9A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" y="167388"/>
            <a:ext cx="9037320" cy="671194"/>
          </a:xfrm>
        </p:spPr>
        <p:txBody>
          <a:bodyPr>
            <a:noAutofit/>
          </a:bodyPr>
          <a:lstStyle/>
          <a:p>
            <a:pPr algn="ctr"/>
            <a:r>
              <a:rPr lang="en-US" altLang="zh-CN" sz="5400" b="1" dirty="0">
                <a:solidFill>
                  <a:srgbClr val="0000FF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Geo Neutrino at JNE</a:t>
            </a:r>
            <a:endParaRPr lang="zh-CN" altLang="en-US" sz="5400" b="1" dirty="0">
              <a:solidFill>
                <a:srgbClr val="0000FF"/>
              </a:solidFill>
              <a:latin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4B7F8144-9CC2-4C98-9DDA-79059AD61EC3}"/>
              </a:ext>
            </a:extLst>
          </p:cNvPr>
          <p:cNvSpPr/>
          <p:nvPr/>
        </p:nvSpPr>
        <p:spPr>
          <a:xfrm>
            <a:off x="389730" y="863063"/>
            <a:ext cx="386962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</a:rPr>
              <a:t>With the prompt-delayed signal detection method in LiCl solution:</a:t>
            </a:r>
          </a:p>
          <a:p>
            <a:pPr marL="342900" indent="-342900">
              <a:buFontTx/>
              <a:buChar char="-"/>
            </a:pPr>
            <a:r>
              <a:rPr lang="en-US" altLang="zh-CN" sz="2400" dirty="0"/>
              <a:t>Minor reactor BKG at CJPL</a:t>
            </a:r>
          </a:p>
          <a:p>
            <a:pPr marL="342900" indent="-342900">
              <a:buFontTx/>
              <a:buChar char="-"/>
            </a:pPr>
            <a:r>
              <a:rPr lang="en-US" altLang="zh-CN" sz="2400" dirty="0"/>
              <a:t>Expect tens of geoneutrinos in 5-10 years with the 500-ton detector</a:t>
            </a:r>
          </a:p>
          <a:p>
            <a:r>
              <a:rPr lang="en-US" altLang="zh-CN" sz="2400" dirty="0">
                <a:solidFill>
                  <a:srgbClr val="0000FF"/>
                </a:solidFill>
              </a:rPr>
              <a:t>     (constrain crust model to   </a:t>
            </a:r>
          </a:p>
          <a:p>
            <a:r>
              <a:rPr lang="en-US" altLang="zh-CN" sz="2400" dirty="0">
                <a:solidFill>
                  <a:srgbClr val="0000FF"/>
                </a:solidFill>
              </a:rPr>
              <a:t>      10-20%)</a:t>
            </a:r>
          </a:p>
          <a:p>
            <a:pPr marL="342900" indent="-342900">
              <a:buFontTx/>
              <a:buChar char="-"/>
            </a:pPr>
            <a:r>
              <a:rPr lang="en-US" altLang="zh-CN" sz="2400" dirty="0"/>
              <a:t>Initial result on U/Th ratio</a:t>
            </a:r>
          </a:p>
          <a:p>
            <a:pPr marL="342900" indent="-342900">
              <a:buFontTx/>
              <a:buChar char="-"/>
            </a:pPr>
            <a:endParaRPr lang="en-US" altLang="zh-CN" sz="2400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89BBFCCA-E7AB-47D0-A736-C2F695294D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2638" y="990491"/>
            <a:ext cx="4341632" cy="3281812"/>
          </a:xfrm>
          <a:prstGeom prst="rect">
            <a:avLst/>
          </a:prstGeom>
        </p:spPr>
      </p:pic>
      <p:sp>
        <p:nvSpPr>
          <p:cNvPr id="7" name="日期占位符 6">
            <a:extLst>
              <a:ext uri="{FF2B5EF4-FFF2-40B4-BE49-F238E27FC236}">
                <a16:creationId xmlns:a16="http://schemas.microsoft.com/office/drawing/2014/main" id="{D6B01752-510A-4A58-AC09-B7E31684CF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2024/7/18</a:t>
            </a:r>
            <a:endParaRPr lang="zh-CN" altLang="en-US"/>
          </a:p>
        </p:txBody>
      </p:sp>
      <p:sp>
        <p:nvSpPr>
          <p:cNvPr id="8" name="灯片编号占位符 7">
            <a:extLst>
              <a:ext uri="{FF2B5EF4-FFF2-40B4-BE49-F238E27FC236}">
                <a16:creationId xmlns:a16="http://schemas.microsoft.com/office/drawing/2014/main" id="{D7F39B5B-A1CE-4FF5-80C6-42F10EC28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7D90F-54EA-4E3F-95CD-EC6DC9F36811}" type="slidenum">
              <a:rPr lang="zh-CN" altLang="en-US" smtClean="0"/>
              <a:t>19</a:t>
            </a:fld>
            <a:endParaRPr lang="zh-CN" altLang="en-US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0DCBE220-9359-41EB-A64E-C1B85A69A49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879" r="669" b="66135"/>
          <a:stretch/>
        </p:blipFill>
        <p:spPr>
          <a:xfrm>
            <a:off x="1279358" y="4744539"/>
            <a:ext cx="6585281" cy="1139576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id="{63885C4D-988C-4F53-ACB6-1C22C6C80B5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879" t="81664" r="669"/>
          <a:stretch/>
        </p:blipFill>
        <p:spPr>
          <a:xfrm>
            <a:off x="1279358" y="5815617"/>
            <a:ext cx="6585283" cy="617022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id="{9A02BD75-8866-464D-AEBB-5D6A52A100E7}"/>
              </a:ext>
            </a:extLst>
          </p:cNvPr>
          <p:cNvSpPr txBox="1"/>
          <p:nvPr/>
        </p:nvSpPr>
        <p:spPr>
          <a:xfrm>
            <a:off x="1224648" y="4769020"/>
            <a:ext cx="6832323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700" b="1" dirty="0">
                <a:solidFill>
                  <a:schemeClr val="accent6">
                    <a:lumMod val="75000"/>
                  </a:schemeClr>
                </a:solidFill>
              </a:rPr>
              <a:t>Event rate summary for hundred-ton detector</a:t>
            </a:r>
            <a:endParaRPr lang="zh-CN" altLang="en-US" sz="27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62095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标题 11">
            <a:extLst>
              <a:ext uri="{FF2B5EF4-FFF2-40B4-BE49-F238E27FC236}">
                <a16:creationId xmlns:a16="http://schemas.microsoft.com/office/drawing/2014/main" id="{8BE10E05-FB76-42C3-A43A-E5B611974B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1080" y="36880"/>
            <a:ext cx="7886700" cy="893151"/>
          </a:xfrm>
        </p:spPr>
        <p:txBody>
          <a:bodyPr/>
          <a:lstStyle/>
          <a:p>
            <a:r>
              <a:rPr lang="en-US" altLang="zh-CN" sz="5400" b="1" dirty="0">
                <a:solidFill>
                  <a:srgbClr val="0000FF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Contents</a:t>
            </a:r>
            <a:endParaRPr lang="zh-CN" altLang="en-US" sz="5400" b="1" dirty="0">
              <a:solidFill>
                <a:srgbClr val="0000FF"/>
              </a:solidFill>
              <a:latin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013D212-72D2-4FC2-B541-A769DD8B89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2024/7/18</a:t>
            </a:r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34CE4BDF-7FE4-4134-B377-D92543A73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7D90F-54EA-4E3F-95CD-EC6DC9F36811}" type="slidenum">
              <a:rPr lang="zh-CN" altLang="en-US" smtClean="0"/>
              <a:t>2</a:t>
            </a:fld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06C9B15F-A91C-4940-94D0-23E55D56127F}"/>
              </a:ext>
            </a:extLst>
          </p:cNvPr>
          <p:cNvSpPr/>
          <p:nvPr/>
        </p:nvSpPr>
        <p:spPr>
          <a:xfrm>
            <a:off x="227445" y="662485"/>
            <a:ext cx="868911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en-US" altLang="zh-CN" sz="2800" u="sng" dirty="0">
                <a:latin typeface="Lucida Sans" panose="020B0602030504020204" pitchFamily="34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Jinping Neutrino Experiment(JNE) </a:t>
            </a:r>
            <a:r>
              <a:rPr lang="en-US" altLang="zh-CN" sz="2800" dirty="0">
                <a:latin typeface="Lucida Sans" panose="020B0602030504020204" pitchFamily="34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in plan</a:t>
            </a:r>
            <a:br>
              <a:rPr lang="en-US" altLang="zh-CN" sz="2800" dirty="0">
                <a:latin typeface="Lucida Sans" panose="020B0602030504020204" pitchFamily="34" charset="0"/>
                <a:ea typeface="Microsoft Himalaya" panose="01010100010101010101" pitchFamily="2" charset="0"/>
                <a:cs typeface="Microsoft Himalaya" panose="01010100010101010101" pitchFamily="2" charset="0"/>
              </a:rPr>
            </a:br>
            <a:r>
              <a:rPr lang="en-US" altLang="zh-CN" sz="2800" dirty="0">
                <a:latin typeface="Lucida Sans" panose="020B0602030504020204" pitchFamily="34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Target volume, 500 m</a:t>
            </a:r>
            <a:r>
              <a:rPr lang="en-US" altLang="zh-CN" sz="2800" baseline="30000" dirty="0">
                <a:latin typeface="Lucida Sans" panose="020B0602030504020204" pitchFamily="34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3</a:t>
            </a:r>
            <a:r>
              <a:rPr lang="en-US" altLang="zh-CN" sz="2800" dirty="0">
                <a:latin typeface="Lucida Sans" panose="020B0602030504020204" pitchFamily="34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, at Jinping laboratory</a:t>
            </a:r>
            <a:br>
              <a:rPr lang="en-US" altLang="zh-CN" sz="2800" dirty="0">
                <a:solidFill>
                  <a:srgbClr val="006600"/>
                </a:solidFill>
                <a:latin typeface="Lucida Sans" panose="020B0602030504020204" pitchFamily="34" charset="0"/>
                <a:ea typeface="Microsoft Himalaya" panose="01010100010101010101" pitchFamily="2" charset="0"/>
                <a:cs typeface="Microsoft Himalaya" panose="01010100010101010101" pitchFamily="2" charset="0"/>
              </a:rPr>
            </a:br>
            <a:r>
              <a:rPr lang="en-US" altLang="zh-CN" sz="2800" dirty="0">
                <a:solidFill>
                  <a:srgbClr val="006600"/>
                </a:solidFill>
                <a:latin typeface="Lucida Sans" panose="020B0602030504020204" pitchFamily="34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---- Solar, Geo, Supernova neutrinos, etc.</a:t>
            </a:r>
          </a:p>
          <a:p>
            <a:pPr marL="742950" indent="-742950">
              <a:buFont typeface="+mj-lt"/>
              <a:buAutoNum type="arabicPeriod"/>
            </a:pPr>
            <a:endParaRPr lang="en-US" altLang="zh-CN" sz="2800" dirty="0">
              <a:solidFill>
                <a:srgbClr val="006600"/>
              </a:solidFill>
              <a:latin typeface="Lucida Sans" panose="020B0602030504020204" pitchFamily="34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marL="742950" indent="-742950">
              <a:buFont typeface="+mj-lt"/>
              <a:buAutoNum type="arabicPeriod"/>
            </a:pPr>
            <a:r>
              <a:rPr lang="en-US" altLang="zh-CN" sz="2800" dirty="0">
                <a:solidFill>
                  <a:srgbClr val="FF0000"/>
                </a:solidFill>
                <a:latin typeface="Lucida Sans" panose="020B0602030504020204" pitchFamily="34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Properties and development of LiCl aqueous solution as a</a:t>
            </a:r>
            <a:r>
              <a:rPr lang="zh-CN" altLang="en-US" sz="2800" dirty="0">
                <a:solidFill>
                  <a:srgbClr val="FF0000"/>
                </a:solidFill>
                <a:latin typeface="Lucida Sans" panose="020B0602030504020204" pitchFamily="34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 </a:t>
            </a:r>
            <a:r>
              <a:rPr lang="en-US" altLang="zh-CN" sz="2800" dirty="0">
                <a:solidFill>
                  <a:srgbClr val="FF0000"/>
                </a:solidFill>
                <a:latin typeface="Lucida Sans" panose="020B0602030504020204" pitchFamily="34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neutrino target</a:t>
            </a:r>
            <a:br>
              <a:rPr lang="en-US" altLang="zh-CN" sz="2800" dirty="0">
                <a:solidFill>
                  <a:srgbClr val="FF0000"/>
                </a:solidFill>
                <a:latin typeface="Lucida Sans" panose="020B0602030504020204" pitchFamily="34" charset="0"/>
                <a:ea typeface="Microsoft Himalaya" panose="01010100010101010101" pitchFamily="2" charset="0"/>
                <a:cs typeface="Microsoft Himalaya" panose="01010100010101010101" pitchFamily="2" charset="0"/>
              </a:rPr>
            </a:br>
            <a:r>
              <a:rPr lang="en-US" altLang="zh-CN" sz="2800" dirty="0">
                <a:solidFill>
                  <a:srgbClr val="FF0000"/>
                </a:solidFill>
                <a:latin typeface="Lucida Sans" panose="020B0602030504020204" pitchFamily="34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(organic luminescent material added)</a:t>
            </a:r>
          </a:p>
          <a:p>
            <a:pPr marL="742950" indent="-742950">
              <a:buFont typeface="+mj-lt"/>
              <a:buAutoNum type="arabicPeriod"/>
            </a:pPr>
            <a:endParaRPr lang="en-US" altLang="zh-CN" sz="2800" dirty="0">
              <a:latin typeface="Lucida Sans" panose="020B0602030504020204" pitchFamily="34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marL="742950" indent="-742950">
              <a:buFont typeface="+mj-lt"/>
              <a:buAutoNum type="arabicPeriod"/>
            </a:pPr>
            <a:r>
              <a:rPr lang="en-US" altLang="zh-CN" sz="2800" dirty="0">
                <a:latin typeface="Lucida Sans" panose="020B0602030504020204" pitchFamily="34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Sensitivity for solar neutrino upturn effect</a:t>
            </a:r>
          </a:p>
          <a:p>
            <a:pPr marL="742950" indent="-742950">
              <a:buFont typeface="+mj-lt"/>
              <a:buAutoNum type="arabicPeriod"/>
            </a:pPr>
            <a:endParaRPr lang="en-US" altLang="zh-CN" sz="2800" dirty="0">
              <a:latin typeface="Lucida Sans" panose="020B0602030504020204" pitchFamily="34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marL="742950" indent="-742950">
              <a:buFont typeface="+mj-lt"/>
              <a:buAutoNum type="arabicPeriod"/>
            </a:pPr>
            <a:r>
              <a:rPr lang="en-US" altLang="zh-CN" sz="2800" dirty="0">
                <a:latin typeface="Lucida Sans" panose="020B0602030504020204" pitchFamily="34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Prospects for geo and supernova neutrinos</a:t>
            </a:r>
          </a:p>
        </p:txBody>
      </p:sp>
    </p:spTree>
    <p:extLst>
      <p:ext uri="{BB962C8B-B14F-4D97-AF65-F5344CB8AC3E}">
        <p14:creationId xmlns:p14="http://schemas.microsoft.com/office/powerpoint/2010/main" val="361556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期占位符 4">
            <a:extLst>
              <a:ext uri="{FF2B5EF4-FFF2-40B4-BE49-F238E27FC236}">
                <a16:creationId xmlns:a16="http://schemas.microsoft.com/office/drawing/2014/main" id="{30F5CFAC-7DBE-4844-90CE-DE1B30BDEA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2024/7/18</a:t>
            </a: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B3A74F5-4A25-4D9E-BAE0-A9C4BB6A6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7D90F-54EA-4E3F-95CD-EC6DC9F36811}" type="slidenum">
              <a:rPr lang="zh-CN" altLang="en-US" smtClean="0"/>
              <a:t>20</a:t>
            </a:fld>
            <a:endParaRPr lang="zh-CN" altLang="en-US"/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3ABAAAB5-D095-48AD-9EBE-EC60976BDD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6208" y="1349833"/>
            <a:ext cx="5011584" cy="2324495"/>
          </a:xfrm>
          <a:prstGeom prst="rect">
            <a:avLst/>
          </a:prstGeom>
        </p:spPr>
      </p:pic>
      <p:sp>
        <p:nvSpPr>
          <p:cNvPr id="11" name="矩形 10">
            <a:extLst>
              <a:ext uri="{FF2B5EF4-FFF2-40B4-BE49-F238E27FC236}">
                <a16:creationId xmlns:a16="http://schemas.microsoft.com/office/drawing/2014/main" id="{C355D3EF-A9F4-4393-BF0E-5A185397375B}"/>
              </a:ext>
            </a:extLst>
          </p:cNvPr>
          <p:cNvSpPr/>
          <p:nvPr/>
        </p:nvSpPr>
        <p:spPr>
          <a:xfrm>
            <a:off x="211015" y="317045"/>
            <a:ext cx="872196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zh-CN" sz="2800" b="1" dirty="0">
                <a:solidFill>
                  <a:srgbClr val="0000FF"/>
                </a:solidFill>
                <a:latin typeface="华光大黑二_CNKI" panose="02000500000000000000" pitchFamily="2" charset="-122"/>
                <a:ea typeface="华光大黑二_CNKI" panose="02000500000000000000" pitchFamily="2" charset="-122"/>
              </a:rPr>
              <a:t>Adding CS124 indicates that: </a:t>
            </a:r>
            <a:r>
              <a:rPr lang="en-US" altLang="zh-CN" sz="2800" b="1" u="sng" dirty="0">
                <a:solidFill>
                  <a:srgbClr val="0000FF"/>
                </a:solidFill>
                <a:latin typeface="华光大黑二_CNKI" panose="02000500000000000000" pitchFamily="2" charset="-122"/>
                <a:ea typeface="华光大黑二_CNKI" panose="02000500000000000000" pitchFamily="2" charset="-122"/>
              </a:rPr>
              <a:t>a high salt (LiCl) Cherenkov liquid scintillator is possible</a:t>
            </a:r>
            <a:endParaRPr kumimoji="0" lang="zh-CN" altLang="en-US" sz="2800" b="1" i="0" u="sng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58CD4789-019C-4B54-96A1-855909C35B95}"/>
              </a:ext>
            </a:extLst>
          </p:cNvPr>
          <p:cNvSpPr/>
          <p:nvPr/>
        </p:nvSpPr>
        <p:spPr>
          <a:xfrm>
            <a:off x="934417" y="1955522"/>
            <a:ext cx="155087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</a:rPr>
              <a:t>Pure</a:t>
            </a:r>
          </a:p>
          <a:p>
            <a:r>
              <a:rPr lang="en-US" altLang="zh-CN" sz="2400" b="1" dirty="0">
                <a:solidFill>
                  <a:srgbClr val="FF0000"/>
                </a:solidFill>
              </a:rPr>
              <a:t>LiCl aqueous solution </a:t>
            </a:r>
            <a:endParaRPr lang="zh-CN" altLang="en-US" dirty="0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24490C5D-E9CA-443F-B5F7-E29A81FF0A38}"/>
              </a:ext>
            </a:extLst>
          </p:cNvPr>
          <p:cNvSpPr/>
          <p:nvPr/>
        </p:nvSpPr>
        <p:spPr>
          <a:xfrm>
            <a:off x="7077792" y="2428353"/>
            <a:ext cx="15508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 err="1">
                <a:solidFill>
                  <a:srgbClr val="FF0000"/>
                </a:solidFill>
              </a:rPr>
              <a:t>fluor</a:t>
            </a:r>
            <a:endParaRPr lang="zh-CN" altLang="en-US" dirty="0"/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2A73B491-DFEE-4408-9F05-EC5D7135B6BD}"/>
              </a:ext>
            </a:extLst>
          </p:cNvPr>
          <p:cNvSpPr/>
          <p:nvPr/>
        </p:nvSpPr>
        <p:spPr>
          <a:xfrm>
            <a:off x="3900354" y="3429000"/>
            <a:ext cx="250044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</a:rPr>
              <a:t>LiCl </a:t>
            </a:r>
          </a:p>
          <a:p>
            <a:r>
              <a:rPr lang="en-US" altLang="zh-CN" sz="2400" b="1" dirty="0">
                <a:solidFill>
                  <a:srgbClr val="FF0000"/>
                </a:solidFill>
              </a:rPr>
              <a:t>aqueous + </a:t>
            </a:r>
            <a:r>
              <a:rPr lang="en-US" altLang="zh-CN" sz="2400" b="1" dirty="0" err="1">
                <a:solidFill>
                  <a:srgbClr val="FF0000"/>
                </a:solidFill>
              </a:rPr>
              <a:t>fluor</a:t>
            </a:r>
            <a:r>
              <a:rPr lang="en-US" altLang="zh-CN" sz="2400" b="1" dirty="0">
                <a:solidFill>
                  <a:srgbClr val="FF0000"/>
                </a:solidFill>
              </a:rPr>
              <a:t>  solution </a:t>
            </a:r>
            <a:endParaRPr lang="zh-CN" altLang="en-US" dirty="0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5D0E0687-E603-4CFF-BE3C-B5ED332328FA}"/>
              </a:ext>
            </a:extLst>
          </p:cNvPr>
          <p:cNvSpPr/>
          <p:nvPr/>
        </p:nvSpPr>
        <p:spPr>
          <a:xfrm>
            <a:off x="1410677" y="4629329"/>
            <a:ext cx="316132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>
                <a:solidFill>
                  <a:srgbClr val="0000FF"/>
                </a:solidFill>
              </a:rPr>
              <a:t>Direction </a:t>
            </a:r>
          </a:p>
          <a:p>
            <a:r>
              <a:rPr lang="en-US" altLang="zh-CN" sz="2400" dirty="0">
                <a:solidFill>
                  <a:srgbClr val="0000FF"/>
                </a:solidFill>
              </a:rPr>
              <a:t>Energy </a:t>
            </a:r>
          </a:p>
          <a:p>
            <a:r>
              <a:rPr lang="en-US" altLang="zh-CN" sz="2400" dirty="0">
                <a:solidFill>
                  <a:srgbClr val="0000FF"/>
                </a:solidFill>
              </a:rPr>
              <a:t>Position </a:t>
            </a:r>
          </a:p>
          <a:p>
            <a:r>
              <a:rPr lang="en-US" altLang="zh-CN" sz="2400" dirty="0">
                <a:solidFill>
                  <a:srgbClr val="0000FF"/>
                </a:solidFill>
              </a:rPr>
              <a:t>Particle identification</a:t>
            </a:r>
            <a:endParaRPr lang="zh-CN" altLang="en-US" sz="2400" dirty="0"/>
          </a:p>
        </p:txBody>
      </p:sp>
      <p:sp>
        <p:nvSpPr>
          <p:cNvPr id="7" name="右大括号 6">
            <a:extLst>
              <a:ext uri="{FF2B5EF4-FFF2-40B4-BE49-F238E27FC236}">
                <a16:creationId xmlns:a16="http://schemas.microsoft.com/office/drawing/2014/main" id="{E7FA731B-2C1F-4D78-BFFD-FC2A9DBE26B7}"/>
              </a:ext>
            </a:extLst>
          </p:cNvPr>
          <p:cNvSpPr/>
          <p:nvPr/>
        </p:nvSpPr>
        <p:spPr>
          <a:xfrm>
            <a:off x="4634761" y="4730312"/>
            <a:ext cx="515815" cy="1367693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18359E5E-307B-4160-97F7-05C64E3311D7}"/>
              </a:ext>
            </a:extLst>
          </p:cNvPr>
          <p:cNvSpPr/>
          <p:nvPr/>
        </p:nvSpPr>
        <p:spPr>
          <a:xfrm>
            <a:off x="5467345" y="5004572"/>
            <a:ext cx="316132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>
                <a:solidFill>
                  <a:srgbClr val="0000FF"/>
                </a:solidFill>
              </a:rPr>
              <a:t>Better than pure water or liquid scintillator</a:t>
            </a:r>
          </a:p>
        </p:txBody>
      </p:sp>
    </p:spTree>
    <p:extLst>
      <p:ext uri="{BB962C8B-B14F-4D97-AF65-F5344CB8AC3E}">
        <p14:creationId xmlns:p14="http://schemas.microsoft.com/office/powerpoint/2010/main" val="11719830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>
            <a:extLst>
              <a:ext uri="{FF2B5EF4-FFF2-40B4-BE49-F238E27FC236}">
                <a16:creationId xmlns:a16="http://schemas.microsoft.com/office/drawing/2014/main" id="{FA487216-9696-41F6-B27F-ADD3B1A090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68059" y="4045472"/>
            <a:ext cx="3741265" cy="2645140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FCFFE1E4-FB96-448F-9887-F6835A6FEB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4705" y="1821698"/>
            <a:ext cx="3342690" cy="2309055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586C765B-3F4D-41C3-8F7A-1E35B9FE3D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6379" y="4130753"/>
            <a:ext cx="3445773" cy="2177398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1F116347-CBD7-419E-B3EF-6DA199AE5B0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63440" y="1759124"/>
            <a:ext cx="3545884" cy="2434202"/>
          </a:xfrm>
          <a:prstGeom prst="rect">
            <a:avLst/>
          </a:prstGeom>
        </p:spPr>
      </p:pic>
      <p:sp>
        <p:nvSpPr>
          <p:cNvPr id="2" name="标题 1">
            <a:extLst>
              <a:ext uri="{FF2B5EF4-FFF2-40B4-BE49-F238E27FC236}">
                <a16:creationId xmlns:a16="http://schemas.microsoft.com/office/drawing/2014/main" id="{AC7A7BDA-0662-4A99-97D6-4FB0209D9A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" y="167388"/>
            <a:ext cx="9037320" cy="671194"/>
          </a:xfrm>
        </p:spPr>
        <p:txBody>
          <a:bodyPr>
            <a:noAutofit/>
          </a:bodyPr>
          <a:lstStyle/>
          <a:p>
            <a:pPr algn="ctr"/>
            <a:r>
              <a:rPr lang="en-US" altLang="zh-CN" sz="5400" b="1" dirty="0">
                <a:solidFill>
                  <a:srgbClr val="0000FF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Cherenkov Liquid Scintillator Reconstruction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65418B29-D194-4EB4-9FD4-E13B7D8F5F37}"/>
              </a:ext>
            </a:extLst>
          </p:cNvPr>
          <p:cNvSpPr/>
          <p:nvPr/>
        </p:nvSpPr>
        <p:spPr>
          <a:xfrm>
            <a:off x="708660" y="838582"/>
            <a:ext cx="772668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Reconstruct both Cherenkov light and scintillation light </a:t>
            </a:r>
            <a:endParaRPr lang="en-US" altLang="zh-CN" sz="4000" dirty="0">
              <a:solidFill>
                <a:srgbClr val="0000FF"/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marL="457200" indent="-457200">
              <a:buAutoNum type="arabicPeriod"/>
            </a:pPr>
            <a:r>
              <a:rPr lang="en-US" altLang="zh-CN" sz="20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Energy; 2. Direction; 3. Position; 4. 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Particle identification</a:t>
            </a:r>
          </a:p>
          <a:p>
            <a:r>
              <a:rPr lang="en-US" altLang="zh-CN" sz="20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Guide liquid scintillator development</a:t>
            </a:r>
            <a:endParaRPr lang="zh-CN" altLang="en-US" sz="2000" b="1" dirty="0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CA548674-825E-4AD6-B0FA-5D09610A1D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2024/7/18</a:t>
            </a:r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33702DBF-CD05-4C81-A966-E1F36D08F7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7D90F-54EA-4E3F-95CD-EC6DC9F36811}" type="slidenum">
              <a:rPr lang="zh-CN" altLang="en-US" smtClean="0"/>
              <a:t>21</a:t>
            </a:fld>
            <a:endParaRPr lang="zh-CN" altLang="en-US"/>
          </a:p>
        </p:txBody>
      </p:sp>
      <p:sp>
        <p:nvSpPr>
          <p:cNvPr id="6" name="矩形: 圆角 5">
            <a:extLst>
              <a:ext uri="{FF2B5EF4-FFF2-40B4-BE49-F238E27FC236}">
                <a16:creationId xmlns:a16="http://schemas.microsoft.com/office/drawing/2014/main" id="{570989BC-8D4B-42A0-A6BA-14A5E49B5247}"/>
              </a:ext>
            </a:extLst>
          </p:cNvPr>
          <p:cNvSpPr/>
          <p:nvPr/>
        </p:nvSpPr>
        <p:spPr>
          <a:xfrm>
            <a:off x="6666523" y="1915800"/>
            <a:ext cx="593969" cy="41318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22E0E144-C99C-437A-8959-7ABCE9C4BA4C}"/>
              </a:ext>
            </a:extLst>
          </p:cNvPr>
          <p:cNvSpPr txBox="1"/>
          <p:nvPr/>
        </p:nvSpPr>
        <p:spPr>
          <a:xfrm>
            <a:off x="7457928" y="1476061"/>
            <a:ext cx="1277182" cy="64633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zh-CN" dirty="0"/>
              <a:t>Scintillation decay time</a:t>
            </a:r>
            <a:endParaRPr lang="zh-CN" altLang="en-US" dirty="0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8495F639-CC46-476B-939A-EC9013E3B059}"/>
              </a:ext>
            </a:extLst>
          </p:cNvPr>
          <p:cNvSpPr txBox="1"/>
          <p:nvPr/>
        </p:nvSpPr>
        <p:spPr>
          <a:xfrm>
            <a:off x="7457928" y="2188362"/>
            <a:ext cx="1277182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zh-CN" dirty="0"/>
              <a:t>Scintillation light yield</a:t>
            </a:r>
            <a:endParaRPr lang="zh-CN" altLang="en-US" dirty="0"/>
          </a:p>
        </p:txBody>
      </p:sp>
      <p:cxnSp>
        <p:nvCxnSpPr>
          <p:cNvPr id="13" name="直接箭头连接符 12">
            <a:extLst>
              <a:ext uri="{FF2B5EF4-FFF2-40B4-BE49-F238E27FC236}">
                <a16:creationId xmlns:a16="http://schemas.microsoft.com/office/drawing/2014/main" id="{4A806348-EAE0-45E0-9A49-BE6E0936333B}"/>
              </a:ext>
            </a:extLst>
          </p:cNvPr>
          <p:cNvCxnSpPr>
            <a:cxnSpLocks/>
          </p:cNvCxnSpPr>
          <p:nvPr/>
        </p:nvCxnSpPr>
        <p:spPr>
          <a:xfrm flipV="1">
            <a:off x="7190154" y="1915800"/>
            <a:ext cx="267774" cy="20659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箭头连接符 16">
            <a:extLst>
              <a:ext uri="{FF2B5EF4-FFF2-40B4-BE49-F238E27FC236}">
                <a16:creationId xmlns:a16="http://schemas.microsoft.com/office/drawing/2014/main" id="{B57F2FB2-2B55-4835-A162-7E44738CF587}"/>
              </a:ext>
            </a:extLst>
          </p:cNvPr>
          <p:cNvCxnSpPr>
            <a:cxnSpLocks/>
          </p:cNvCxnSpPr>
          <p:nvPr/>
        </p:nvCxnSpPr>
        <p:spPr>
          <a:xfrm>
            <a:off x="7188099" y="2201603"/>
            <a:ext cx="248950" cy="12738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786373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D06ED7FB-2032-480C-8B09-368BE61297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6609" y="1043376"/>
            <a:ext cx="4796412" cy="3608729"/>
          </a:xfrm>
          <a:prstGeom prst="rect">
            <a:avLst/>
          </a:prstGeom>
        </p:spPr>
      </p:pic>
      <p:sp>
        <p:nvSpPr>
          <p:cNvPr id="2" name="标题 1">
            <a:extLst>
              <a:ext uri="{FF2B5EF4-FFF2-40B4-BE49-F238E27FC236}">
                <a16:creationId xmlns:a16="http://schemas.microsoft.com/office/drawing/2014/main" id="{AC7A7BDA-0662-4A99-97D6-4FB0209D9A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" y="167388"/>
            <a:ext cx="9037320" cy="671194"/>
          </a:xfrm>
        </p:spPr>
        <p:txBody>
          <a:bodyPr>
            <a:noAutofit/>
          </a:bodyPr>
          <a:lstStyle/>
          <a:p>
            <a:pPr algn="ctr"/>
            <a:r>
              <a:rPr lang="en-US" altLang="zh-CN" sz="5400" b="1" dirty="0">
                <a:solidFill>
                  <a:srgbClr val="0000FF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Diffuse supernova neutrino background</a:t>
            </a:r>
            <a:endParaRPr lang="zh-CN" altLang="en-US" sz="5400" b="1" dirty="0">
              <a:solidFill>
                <a:srgbClr val="0000FF"/>
              </a:solidFill>
              <a:latin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4B7F8144-9CC2-4C98-9DDA-79059AD61EC3}"/>
              </a:ext>
            </a:extLst>
          </p:cNvPr>
          <p:cNvSpPr/>
          <p:nvPr/>
        </p:nvSpPr>
        <p:spPr>
          <a:xfrm>
            <a:off x="352672" y="1059120"/>
            <a:ext cx="3869628" cy="5109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</a:rPr>
              <a:t>With Cherenkov-scintillation liquid scintillator:</a:t>
            </a:r>
          </a:p>
          <a:p>
            <a:endParaRPr lang="en-US" altLang="zh-CN" sz="2400" dirty="0"/>
          </a:p>
          <a:p>
            <a:pPr marL="457200" indent="-457200">
              <a:buFont typeface="+mj-lt"/>
              <a:buAutoNum type="arabicPeriod"/>
            </a:pPr>
            <a:r>
              <a:rPr lang="en-US" altLang="zh-CN" sz="2400" dirty="0"/>
              <a:t>Have the</a:t>
            </a:r>
            <a:r>
              <a:rPr lang="zh-CN" altLang="en-US" sz="2400" dirty="0"/>
              <a:t> </a:t>
            </a:r>
            <a:r>
              <a:rPr lang="en-US" altLang="zh-CN" sz="2400" dirty="0"/>
              <a:t>capability for particle identification to </a:t>
            </a:r>
            <a:r>
              <a:rPr lang="en-US" altLang="zh-CN" sz="2400" dirty="0">
                <a:solidFill>
                  <a:srgbClr val="0000FF"/>
                </a:solidFill>
              </a:rPr>
              <a:t>suppress atmospheric neutrino neutral current background</a:t>
            </a:r>
          </a:p>
          <a:p>
            <a:pPr marL="457200" indent="-457200">
              <a:buFont typeface="+mj-lt"/>
              <a:buAutoNum type="arabicPeriod"/>
            </a:pPr>
            <a:endParaRPr lang="en-US" altLang="zh-CN" sz="2400" b="1" dirty="0">
              <a:solidFill>
                <a:srgbClr val="FF000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altLang="zh-CN" sz="2400" dirty="0"/>
              <a:t>Expect a few golden candidate supernova relic neutrinos in 5-10 years with the 500-ton detector</a:t>
            </a:r>
          </a:p>
          <a:p>
            <a:endParaRPr lang="en-US" altLang="zh-CN" sz="1400" dirty="0">
              <a:solidFill>
                <a:srgbClr val="FF0000"/>
              </a:solidFill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25C2F709-7D95-4AD8-8ECC-A895EEB58887}"/>
              </a:ext>
            </a:extLst>
          </p:cNvPr>
          <p:cNvSpPr/>
          <p:nvPr/>
        </p:nvSpPr>
        <p:spPr>
          <a:xfrm>
            <a:off x="4747321" y="4856899"/>
            <a:ext cx="356482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>
                <a:solidFill>
                  <a:srgbClr val="0000FF"/>
                </a:solidFill>
              </a:rPr>
              <a:t>Expect an improvement better than this figure. Work in progress.</a:t>
            </a:r>
            <a:endParaRPr lang="zh-CN" altLang="en-US" sz="2400" dirty="0">
              <a:solidFill>
                <a:srgbClr val="0000FF"/>
              </a:solidFill>
            </a:endParaRP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D6B01752-510A-4A58-AC09-B7E31684CF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2024/7/18</a:t>
            </a:r>
            <a:endParaRPr lang="zh-CN" altLang="en-US"/>
          </a:p>
        </p:txBody>
      </p:sp>
      <p:sp>
        <p:nvSpPr>
          <p:cNvPr id="8" name="灯片编号占位符 7">
            <a:extLst>
              <a:ext uri="{FF2B5EF4-FFF2-40B4-BE49-F238E27FC236}">
                <a16:creationId xmlns:a16="http://schemas.microsoft.com/office/drawing/2014/main" id="{D7F39B5B-A1CE-4FF5-80C6-42F10EC28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7D90F-54EA-4E3F-95CD-EC6DC9F36811}" type="slidenum">
              <a:rPr lang="zh-CN" altLang="en-US" smtClean="0"/>
              <a:t>22</a:t>
            </a:fld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7028D731-A16C-4694-A831-4FDADD3CE42C}"/>
              </a:ext>
            </a:extLst>
          </p:cNvPr>
          <p:cNvSpPr txBox="1"/>
          <p:nvPr/>
        </p:nvSpPr>
        <p:spPr>
          <a:xfrm>
            <a:off x="7081791" y="1844430"/>
            <a:ext cx="1230359" cy="30777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altLang="zh-CN" sz="1400" b="1" dirty="0"/>
              <a:t>Cherenkov LS</a:t>
            </a:r>
            <a:endParaRPr lang="zh-CN" alt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212324379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33C8BD5-7340-4BEF-B27F-BF4A5EEBB5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861889"/>
          </a:xfrm>
        </p:spPr>
        <p:txBody>
          <a:bodyPr/>
          <a:lstStyle/>
          <a:p>
            <a:r>
              <a:rPr lang="en-US" altLang="zh-CN" sz="5400" b="1" dirty="0">
                <a:solidFill>
                  <a:srgbClr val="0000FF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Summary</a:t>
            </a:r>
            <a:endParaRPr lang="zh-CN" altLang="en-US" sz="5400" b="1" dirty="0">
              <a:solidFill>
                <a:srgbClr val="0000FF"/>
              </a:solidFill>
              <a:latin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F957C90-1992-4EA4-AF1F-1D231485E0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227015"/>
            <a:ext cx="7886700" cy="4949948"/>
          </a:xfrm>
        </p:spPr>
        <p:txBody>
          <a:bodyPr>
            <a:normAutofit lnSpcReduction="10000"/>
          </a:bodyPr>
          <a:lstStyle/>
          <a:p>
            <a:r>
              <a:rPr lang="en-US" altLang="zh-CN" dirty="0"/>
              <a:t>LiCl aqueous solution </a:t>
            </a:r>
          </a:p>
          <a:p>
            <a:pPr lvl="1"/>
            <a:r>
              <a:rPr lang="en-US" altLang="zh-CN" dirty="0">
                <a:solidFill>
                  <a:srgbClr val="006600"/>
                </a:solidFill>
              </a:rPr>
              <a:t>Long attenuation length, 50 m at 430 nm</a:t>
            </a:r>
          </a:p>
          <a:p>
            <a:pPr lvl="1"/>
            <a:r>
              <a:rPr lang="en-US" altLang="zh-CN" dirty="0">
                <a:solidFill>
                  <a:srgbClr val="006600"/>
                </a:solidFill>
              </a:rPr>
              <a:t>Fluor can be added, ex. CS-124 </a:t>
            </a:r>
            <a:r>
              <a:rPr lang="en-US" altLang="zh-CN" dirty="0">
                <a:solidFill>
                  <a:srgbClr val="006600"/>
                </a:solidFill>
                <a:sym typeface="Wingdings" panose="05000000000000000000" pitchFamily="2" charset="2"/>
              </a:rPr>
              <a:t> Cherenkov liquid scintillator</a:t>
            </a:r>
            <a:endParaRPr lang="en-US" altLang="zh-CN" dirty="0">
              <a:solidFill>
                <a:srgbClr val="006600"/>
              </a:solidFill>
            </a:endParaRPr>
          </a:p>
          <a:p>
            <a:r>
              <a:rPr lang="en-US" altLang="zh-CN" dirty="0"/>
              <a:t>Compact detector for solar neutrino upturn study</a:t>
            </a:r>
          </a:p>
          <a:p>
            <a:r>
              <a:rPr lang="en-US" altLang="zh-CN" dirty="0"/>
              <a:t>Sizable geo-neutrino signal strength from Qinghai-Tibet plateau </a:t>
            </a:r>
          </a:p>
          <a:p>
            <a:r>
              <a:rPr lang="en-US" altLang="zh-CN" dirty="0"/>
              <a:t>Great signal-to-background ratio in DSNB detection</a:t>
            </a:r>
          </a:p>
          <a:p>
            <a:pPr marL="0" indent="0" algn="ctr">
              <a:buNone/>
            </a:pPr>
            <a:br>
              <a:rPr lang="en-US" altLang="zh-CN" dirty="0"/>
            </a:br>
            <a:r>
              <a:rPr lang="en-US" altLang="zh-CN" sz="3600" dirty="0">
                <a:solidFill>
                  <a:srgbClr val="7030A0"/>
                </a:solidFill>
              </a:rPr>
              <a:t>LiCl aqueous solution -- A new neutrino detection medium candidate</a:t>
            </a:r>
            <a:endParaRPr lang="zh-CN" alt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4470B4B-C347-4139-A278-B728884386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2024/7/18</a:t>
            </a:r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D11044BB-58FD-4D5C-9ACF-165F216301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7D90F-54EA-4E3F-95CD-EC6DC9F36811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756655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7">
            <a:extLst>
              <a:ext uri="{FF2B5EF4-FFF2-40B4-BE49-F238E27FC236}">
                <a16:creationId xmlns:a16="http://schemas.microsoft.com/office/drawing/2014/main" id="{1C40C7FB-CFFE-42DF-A02F-9E4CBBC193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404942"/>
            <a:ext cx="7886700" cy="2534381"/>
          </a:xfrm>
        </p:spPr>
        <p:txBody>
          <a:bodyPr>
            <a:normAutofit fontScale="90000"/>
          </a:bodyPr>
          <a:lstStyle/>
          <a:p>
            <a:pPr algn="ctr"/>
            <a:r>
              <a:rPr lang="en-US" altLang="zh-CN" dirty="0"/>
              <a:t>Thank you.</a:t>
            </a:r>
            <a:br>
              <a:rPr lang="en-US" altLang="zh-CN" dirty="0"/>
            </a:br>
            <a:br>
              <a:rPr lang="en-US" altLang="zh-CN" dirty="0"/>
            </a:br>
            <a:r>
              <a:rPr lang="en-US" altLang="zh-CN" sz="3100" dirty="0"/>
              <a:t>All related publications can be found at </a:t>
            </a:r>
            <a:br>
              <a:rPr lang="en-US" altLang="zh-CN" sz="3100" dirty="0"/>
            </a:br>
            <a:r>
              <a:rPr lang="en-US" altLang="zh-CN" sz="3100" dirty="0">
                <a:solidFill>
                  <a:srgbClr val="0000FF"/>
                </a:solidFill>
              </a:rPr>
              <a:t>http://jinping.hep.tsinghua.edu.cn/Publications.php</a:t>
            </a:r>
            <a:endParaRPr lang="zh-CN" altLang="en-US" dirty="0">
              <a:solidFill>
                <a:srgbClr val="0000FF"/>
              </a:solidFill>
            </a:endParaRP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0FED3AB-AF98-43DC-98DC-606412FDE3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2024/7/18</a:t>
            </a:r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2C7EFDFE-258F-4B09-8581-E27F6B8FBE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7D90F-54EA-4E3F-95CD-EC6DC9F36811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87592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54B97EF-6966-4FF2-8C1D-91E8154B4C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2587" y="241497"/>
            <a:ext cx="8452827" cy="916278"/>
          </a:xfrm>
        </p:spPr>
        <p:txBody>
          <a:bodyPr>
            <a:noAutofit/>
          </a:bodyPr>
          <a:lstStyle/>
          <a:p>
            <a:r>
              <a:rPr lang="en-US" altLang="zh-CN" b="1" dirty="0">
                <a:solidFill>
                  <a:srgbClr val="0000FF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China Jinping Underground Laboratory (CJPL) ----</a:t>
            </a:r>
            <a:br>
              <a:rPr lang="en-US" altLang="zh-CN" b="1" dirty="0">
                <a:solidFill>
                  <a:srgbClr val="0000FF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</a:br>
            <a:r>
              <a:rPr lang="en-US" altLang="zh-CN" b="1" dirty="0">
                <a:solidFill>
                  <a:srgbClr val="C00000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         An ideal low background experiment site</a:t>
            </a:r>
            <a:endParaRPr lang="zh-CN" altLang="en-US" dirty="0">
              <a:solidFill>
                <a:srgbClr val="C00000"/>
              </a:solidFill>
            </a:endParaRP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013D212-72D2-4FC2-B541-A769DD8B89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2024/7/18</a:t>
            </a:r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34CE4BDF-7FE4-4134-B377-D92543A73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7D90F-54EA-4E3F-95CD-EC6DC9F36811}" type="slidenum">
              <a:rPr lang="zh-CN" altLang="en-US" smtClean="0"/>
              <a:t>3</a:t>
            </a:fld>
            <a:endParaRPr lang="zh-CN" altLang="en-US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E32C489C-F488-4E64-AC80-D15DDE38C09A}"/>
              </a:ext>
            </a:extLst>
          </p:cNvPr>
          <p:cNvSpPr/>
          <p:nvPr/>
        </p:nvSpPr>
        <p:spPr>
          <a:xfrm>
            <a:off x="90400" y="2615029"/>
            <a:ext cx="286286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600" dirty="0">
                <a:solidFill>
                  <a:srgbClr val="006600"/>
                </a:solidFill>
                <a:latin typeface="Lucida Sans" panose="020B0602030504020204" pitchFamily="34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2400 m overburden</a:t>
            </a:r>
            <a:endParaRPr lang="zh-CN" altLang="en-US" sz="1100" dirty="0">
              <a:solidFill>
                <a:srgbClr val="006600"/>
              </a:solidFill>
              <a:latin typeface="Lucida Sans" panose="020B0602030504020204" pitchFamily="34" charset="0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22905845-4AC4-42F7-9818-64F5CD4AE2DD}"/>
              </a:ext>
            </a:extLst>
          </p:cNvPr>
          <p:cNvSpPr/>
          <p:nvPr/>
        </p:nvSpPr>
        <p:spPr>
          <a:xfrm>
            <a:off x="2953268" y="5687697"/>
            <a:ext cx="49334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600" dirty="0">
                <a:solidFill>
                  <a:srgbClr val="006600"/>
                </a:solidFill>
                <a:latin typeface="Lucida Sans" panose="020B0602030504020204" pitchFamily="34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1000 km to reactors</a:t>
            </a:r>
            <a:endParaRPr lang="zh-CN" altLang="en-US" sz="1100" dirty="0">
              <a:solidFill>
                <a:srgbClr val="006600"/>
              </a:solidFill>
              <a:latin typeface="Lucida Sans" panose="020B0602030504020204" pitchFamily="34" charset="0"/>
            </a:endParaRPr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id="{A874697F-EF82-4183-99DE-2ECA0B19DB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785919" y="1297001"/>
            <a:ext cx="5268130" cy="4263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3348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id="{09E3DA00-BC3C-4468-926A-16E2139AC28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077"/>
          <a:stretch/>
        </p:blipFill>
        <p:spPr>
          <a:xfrm>
            <a:off x="117486" y="783627"/>
            <a:ext cx="7529183" cy="4713038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8B9F187A-DB72-4CA1-9023-963B4B9CA8E0}"/>
              </a:ext>
            </a:extLst>
          </p:cNvPr>
          <p:cNvSpPr txBox="1"/>
          <p:nvPr/>
        </p:nvSpPr>
        <p:spPr>
          <a:xfrm>
            <a:off x="7518613" y="2269013"/>
            <a:ext cx="156591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latin typeface="宋体" panose="02010600030101010101" pitchFamily="2" charset="-122"/>
                <a:ea typeface="宋体" panose="02010600030101010101" pitchFamily="2" charset="-122"/>
              </a:rPr>
              <a:t>SST Tank</a:t>
            </a:r>
            <a:endParaRPr lang="zh-CN" altLang="en-US" sz="135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74A7D3F5-995E-4F58-B543-A354EF8DC6F2}"/>
              </a:ext>
            </a:extLst>
          </p:cNvPr>
          <p:cNvSpPr txBox="1"/>
          <p:nvPr/>
        </p:nvSpPr>
        <p:spPr>
          <a:xfrm>
            <a:off x="7518613" y="2722216"/>
            <a:ext cx="156591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latin typeface="宋体" panose="02010600030101010101" pitchFamily="2" charset="-122"/>
                <a:ea typeface="宋体" panose="02010600030101010101" pitchFamily="2" charset="-122"/>
              </a:rPr>
              <a:t>PMT Truss</a:t>
            </a:r>
            <a:endParaRPr lang="zh-CN" altLang="en-US" sz="135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68990441-1864-415B-B888-03F47AFC6962}"/>
              </a:ext>
            </a:extLst>
          </p:cNvPr>
          <p:cNvSpPr txBox="1"/>
          <p:nvPr/>
        </p:nvSpPr>
        <p:spPr>
          <a:xfrm>
            <a:off x="7453421" y="3664946"/>
            <a:ext cx="156591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latin typeface="宋体" panose="02010600030101010101" pitchFamily="2" charset="-122"/>
                <a:ea typeface="宋体" panose="02010600030101010101" pitchFamily="2" charset="-122"/>
              </a:rPr>
              <a:t>Acrylic Sphere</a:t>
            </a:r>
            <a:endParaRPr lang="zh-CN" altLang="en-US" sz="135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74CF482A-714B-48E7-BB09-C31BA90B1C9B}"/>
              </a:ext>
            </a:extLst>
          </p:cNvPr>
          <p:cNvSpPr txBox="1"/>
          <p:nvPr/>
        </p:nvSpPr>
        <p:spPr>
          <a:xfrm>
            <a:off x="7510571" y="3175419"/>
            <a:ext cx="156591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latin typeface="宋体" panose="02010600030101010101" pitchFamily="2" charset="-122"/>
                <a:ea typeface="宋体" panose="02010600030101010101" pitchFamily="2" charset="-122"/>
              </a:rPr>
              <a:t>PMT</a:t>
            </a:r>
            <a:endParaRPr lang="zh-CN" altLang="en-US" sz="135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C5BF0291-3858-42B4-9F90-64FF9EB86311}"/>
              </a:ext>
            </a:extLst>
          </p:cNvPr>
          <p:cNvSpPr txBox="1"/>
          <p:nvPr/>
        </p:nvSpPr>
        <p:spPr>
          <a:xfrm>
            <a:off x="3939758" y="4992522"/>
            <a:ext cx="288501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latin typeface="宋体" panose="02010600030101010101" pitchFamily="2" charset="-122"/>
                <a:ea typeface="宋体" panose="02010600030101010101" pitchFamily="2" charset="-122"/>
              </a:rPr>
              <a:t>HV, FEE, Trigger, Clock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3017D707-4D36-4909-B2D2-CB5DAD4E0DCB}"/>
              </a:ext>
            </a:extLst>
          </p:cNvPr>
          <p:cNvSpPr txBox="1"/>
          <p:nvPr/>
        </p:nvSpPr>
        <p:spPr>
          <a:xfrm>
            <a:off x="3504356" y="5269521"/>
            <a:ext cx="227456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latin typeface="宋体" panose="02010600030101010101" pitchFamily="2" charset="-122"/>
                <a:ea typeface="宋体" panose="02010600030101010101" pitchFamily="2" charset="-122"/>
              </a:rPr>
              <a:t>Online Data-taking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B73D04E0-459F-4DAA-98DC-C8BD7700DCC5}"/>
              </a:ext>
            </a:extLst>
          </p:cNvPr>
          <p:cNvSpPr txBox="1"/>
          <p:nvPr/>
        </p:nvSpPr>
        <p:spPr>
          <a:xfrm>
            <a:off x="3087161" y="5546520"/>
            <a:ext cx="156591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latin typeface="宋体" panose="02010600030101010101" pitchFamily="2" charset="-122"/>
                <a:ea typeface="宋体" panose="02010600030101010101" pitchFamily="2" charset="-122"/>
              </a:rPr>
              <a:t>Shift Station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2B42C753-D5C4-4A68-A038-69192988270E}"/>
              </a:ext>
            </a:extLst>
          </p:cNvPr>
          <p:cNvSpPr txBox="1"/>
          <p:nvPr/>
        </p:nvSpPr>
        <p:spPr>
          <a:xfrm>
            <a:off x="966896" y="5528521"/>
            <a:ext cx="156591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latin typeface="宋体" panose="02010600030101010101" pitchFamily="2" charset="-122"/>
                <a:ea typeface="宋体" panose="02010600030101010101" pitchFamily="2" charset="-122"/>
              </a:rPr>
              <a:t>Pure Water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FF19E745-1877-47FD-B016-CBB4EA5C935D}"/>
              </a:ext>
            </a:extLst>
          </p:cNvPr>
          <p:cNvSpPr txBox="1"/>
          <p:nvPr/>
        </p:nvSpPr>
        <p:spPr>
          <a:xfrm>
            <a:off x="7510571" y="1815809"/>
            <a:ext cx="156591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latin typeface="宋体" panose="02010600030101010101" pitchFamily="2" charset="-122"/>
                <a:ea typeface="宋体" panose="02010600030101010101" pitchFamily="2" charset="-122"/>
              </a:rPr>
              <a:t>Calibration Unit</a:t>
            </a:r>
            <a:endParaRPr lang="zh-CN" altLang="en-US" sz="135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cxnSp>
        <p:nvCxnSpPr>
          <p:cNvPr id="19" name="直接箭头连接符 18">
            <a:extLst>
              <a:ext uri="{FF2B5EF4-FFF2-40B4-BE49-F238E27FC236}">
                <a16:creationId xmlns:a16="http://schemas.microsoft.com/office/drawing/2014/main" id="{46A7E58B-D74B-4955-BF79-1C8735C87C4B}"/>
              </a:ext>
            </a:extLst>
          </p:cNvPr>
          <p:cNvCxnSpPr/>
          <p:nvPr/>
        </p:nvCxnSpPr>
        <p:spPr>
          <a:xfrm flipV="1">
            <a:off x="1218356" y="4191463"/>
            <a:ext cx="0" cy="1382053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0" name="直接箭头连接符 19">
            <a:extLst>
              <a:ext uri="{FF2B5EF4-FFF2-40B4-BE49-F238E27FC236}">
                <a16:creationId xmlns:a16="http://schemas.microsoft.com/office/drawing/2014/main" id="{4AF7CA14-8ACB-4599-AF2D-3099B1842EF5}"/>
              </a:ext>
            </a:extLst>
          </p:cNvPr>
          <p:cNvCxnSpPr>
            <a:cxnSpLocks/>
          </p:cNvCxnSpPr>
          <p:nvPr/>
        </p:nvCxnSpPr>
        <p:spPr>
          <a:xfrm flipV="1">
            <a:off x="3298616" y="3775848"/>
            <a:ext cx="0" cy="1770673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2" name="直接箭头连接符 21">
            <a:extLst>
              <a:ext uri="{FF2B5EF4-FFF2-40B4-BE49-F238E27FC236}">
                <a16:creationId xmlns:a16="http://schemas.microsoft.com/office/drawing/2014/main" id="{E0D9D5AC-B690-48D9-AF8B-DAD8496060CD}"/>
              </a:ext>
            </a:extLst>
          </p:cNvPr>
          <p:cNvCxnSpPr>
            <a:cxnSpLocks/>
          </p:cNvCxnSpPr>
          <p:nvPr/>
        </p:nvCxnSpPr>
        <p:spPr>
          <a:xfrm flipV="1">
            <a:off x="3693482" y="3136010"/>
            <a:ext cx="0" cy="2133512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4" name="直接箭头连接符 23">
            <a:extLst>
              <a:ext uri="{FF2B5EF4-FFF2-40B4-BE49-F238E27FC236}">
                <a16:creationId xmlns:a16="http://schemas.microsoft.com/office/drawing/2014/main" id="{BD408E97-B575-4179-91F1-B47F2D277EE2}"/>
              </a:ext>
            </a:extLst>
          </p:cNvPr>
          <p:cNvCxnSpPr>
            <a:cxnSpLocks/>
          </p:cNvCxnSpPr>
          <p:nvPr/>
        </p:nvCxnSpPr>
        <p:spPr>
          <a:xfrm flipV="1">
            <a:off x="4144967" y="2569982"/>
            <a:ext cx="0" cy="2466926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6" name="直接箭头连接符 25">
            <a:extLst>
              <a:ext uri="{FF2B5EF4-FFF2-40B4-BE49-F238E27FC236}">
                <a16:creationId xmlns:a16="http://schemas.microsoft.com/office/drawing/2014/main" id="{47B78653-9255-4FDF-8FCB-BE4289F852A5}"/>
              </a:ext>
            </a:extLst>
          </p:cNvPr>
          <p:cNvCxnSpPr>
            <a:cxnSpLocks/>
          </p:cNvCxnSpPr>
          <p:nvPr/>
        </p:nvCxnSpPr>
        <p:spPr>
          <a:xfrm flipH="1">
            <a:off x="5733206" y="2023984"/>
            <a:ext cx="1783080" cy="7813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8" name="直接箭头连接符 27">
            <a:extLst>
              <a:ext uri="{FF2B5EF4-FFF2-40B4-BE49-F238E27FC236}">
                <a16:creationId xmlns:a16="http://schemas.microsoft.com/office/drawing/2014/main" id="{6E253F41-4A51-46B9-AE8F-C9B64FB5F4AC}"/>
              </a:ext>
            </a:extLst>
          </p:cNvPr>
          <p:cNvCxnSpPr>
            <a:cxnSpLocks/>
            <a:stCxn id="8" idx="1"/>
          </p:cNvCxnSpPr>
          <p:nvPr/>
        </p:nvCxnSpPr>
        <p:spPr>
          <a:xfrm flipH="1" flipV="1">
            <a:off x="6624747" y="2415952"/>
            <a:ext cx="893866" cy="3102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1" name="直接箭头连接符 30">
            <a:extLst>
              <a:ext uri="{FF2B5EF4-FFF2-40B4-BE49-F238E27FC236}">
                <a16:creationId xmlns:a16="http://schemas.microsoft.com/office/drawing/2014/main" id="{D274A2AA-6ED8-4C8C-A675-1817C614CE07}"/>
              </a:ext>
            </a:extLst>
          </p:cNvPr>
          <p:cNvCxnSpPr>
            <a:cxnSpLocks/>
          </p:cNvCxnSpPr>
          <p:nvPr/>
        </p:nvCxnSpPr>
        <p:spPr>
          <a:xfrm flipH="1" flipV="1">
            <a:off x="6401861" y="2921526"/>
            <a:ext cx="1051560" cy="201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3" name="直接箭头连接符 32">
            <a:extLst>
              <a:ext uri="{FF2B5EF4-FFF2-40B4-BE49-F238E27FC236}">
                <a16:creationId xmlns:a16="http://schemas.microsoft.com/office/drawing/2014/main" id="{87956C67-8674-403E-9C1B-FDDD755BE969}"/>
              </a:ext>
            </a:extLst>
          </p:cNvPr>
          <p:cNvCxnSpPr>
            <a:cxnSpLocks/>
          </p:cNvCxnSpPr>
          <p:nvPr/>
        </p:nvCxnSpPr>
        <p:spPr>
          <a:xfrm flipH="1">
            <a:off x="6293276" y="3334214"/>
            <a:ext cx="1217297" cy="0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8" name="直接箭头连接符 37">
            <a:extLst>
              <a:ext uri="{FF2B5EF4-FFF2-40B4-BE49-F238E27FC236}">
                <a16:creationId xmlns:a16="http://schemas.microsoft.com/office/drawing/2014/main" id="{90A2DA90-197F-47B5-8F1D-920265B1E04B}"/>
              </a:ext>
            </a:extLst>
          </p:cNvPr>
          <p:cNvCxnSpPr>
            <a:cxnSpLocks/>
          </p:cNvCxnSpPr>
          <p:nvPr/>
        </p:nvCxnSpPr>
        <p:spPr>
          <a:xfrm flipH="1" flipV="1">
            <a:off x="5664626" y="3775848"/>
            <a:ext cx="1788795" cy="27598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1" name="标题 1">
            <a:extLst>
              <a:ext uri="{FF2B5EF4-FFF2-40B4-BE49-F238E27FC236}">
                <a16:creationId xmlns:a16="http://schemas.microsoft.com/office/drawing/2014/main" id="{7A8B2432-8530-4BA0-98E3-EE0FE1424009}"/>
              </a:ext>
            </a:extLst>
          </p:cNvPr>
          <p:cNvSpPr txBox="1">
            <a:spLocks/>
          </p:cNvSpPr>
          <p:nvPr/>
        </p:nvSpPr>
        <p:spPr>
          <a:xfrm>
            <a:off x="295754" y="112432"/>
            <a:ext cx="8652303" cy="671194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</a:pPr>
            <a:r>
              <a:rPr lang="en-US" altLang="zh-CN" sz="5400" b="1" dirty="0">
                <a:solidFill>
                  <a:srgbClr val="0000FF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A 500 m</a:t>
            </a:r>
            <a:r>
              <a:rPr lang="en-US" altLang="zh-CN" sz="5400" b="1" baseline="30000" dirty="0">
                <a:solidFill>
                  <a:srgbClr val="0000FF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3</a:t>
            </a:r>
            <a:r>
              <a:rPr lang="en-US" altLang="zh-CN" sz="5400" b="1" dirty="0">
                <a:solidFill>
                  <a:srgbClr val="0000FF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 detector is planned at CJPLII</a:t>
            </a:r>
            <a:endParaRPr lang="zh-CN" altLang="en-US" sz="5400" b="1" dirty="0">
              <a:solidFill>
                <a:srgbClr val="0000FF"/>
              </a:solidFill>
              <a:latin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86414B62-9F02-404D-8FAC-CF19E8D31378}"/>
              </a:ext>
            </a:extLst>
          </p:cNvPr>
          <p:cNvSpPr/>
          <p:nvPr/>
        </p:nvSpPr>
        <p:spPr>
          <a:xfrm>
            <a:off x="833306" y="5829124"/>
            <a:ext cx="736451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dirty="0">
                <a:solidFill>
                  <a:srgbClr val="006600"/>
                </a:solidFill>
                <a:latin typeface="Lucida Sans" panose="020B0602030504020204" pitchFamily="34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Target volume: 500 cubic meter</a:t>
            </a:r>
            <a:endParaRPr lang="zh-CN" altLang="en-US" sz="1100" dirty="0">
              <a:solidFill>
                <a:srgbClr val="006600"/>
              </a:solidFill>
              <a:latin typeface="Lucida Sans" panose="020B0602030504020204" pitchFamily="34" charset="0"/>
            </a:endParaRP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DC96F83-C8CA-4DC2-A7C8-D8A40AF40B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2024/7/18</a:t>
            </a: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93F5BC9-0E3C-4AF0-88AA-8C80E5BA57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7D90F-54EA-4E3F-95CD-EC6DC9F36811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97877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标题 1">
            <a:extLst>
              <a:ext uri="{FF2B5EF4-FFF2-40B4-BE49-F238E27FC236}">
                <a16:creationId xmlns:a16="http://schemas.microsoft.com/office/drawing/2014/main" id="{7A8B2432-8530-4BA0-98E3-EE0FE1424009}"/>
              </a:ext>
            </a:extLst>
          </p:cNvPr>
          <p:cNvSpPr txBox="1">
            <a:spLocks/>
          </p:cNvSpPr>
          <p:nvPr/>
        </p:nvSpPr>
        <p:spPr>
          <a:xfrm>
            <a:off x="295754" y="112432"/>
            <a:ext cx="8652303" cy="671194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</a:pPr>
            <a:r>
              <a:rPr lang="en-US" altLang="zh-CN" sz="5400" b="1" dirty="0">
                <a:solidFill>
                  <a:srgbClr val="0000FF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Goal of the Jinping Neutrino Experiment (JNE)</a:t>
            </a:r>
            <a:endParaRPr lang="zh-CN" altLang="en-US" sz="5400" b="1" dirty="0">
              <a:solidFill>
                <a:srgbClr val="0000FF"/>
              </a:solidFill>
              <a:latin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DC96F83-C8CA-4DC2-A7C8-D8A40AF40B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2024/7/18</a:t>
            </a: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93F5BC9-0E3C-4AF0-88AA-8C80E5BA57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7D90F-54EA-4E3F-95CD-EC6DC9F36811}" type="slidenum">
              <a:rPr lang="zh-CN" altLang="en-US" smtClean="0"/>
              <a:t>5</a:t>
            </a:fld>
            <a:endParaRPr lang="zh-CN" altLang="en-US"/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id="{05F31AF3-EF1F-4E2E-8208-A5A23AB4C74C}"/>
              </a:ext>
            </a:extLst>
          </p:cNvPr>
          <p:cNvSpPr/>
          <p:nvPr/>
        </p:nvSpPr>
        <p:spPr>
          <a:xfrm>
            <a:off x="628650" y="847151"/>
            <a:ext cx="7795321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en-US" altLang="zh-CN" sz="2800" dirty="0">
                <a:latin typeface="Lucida Sans" panose="020B0602030504020204" pitchFamily="34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Solar neutrino</a:t>
            </a:r>
            <a:br>
              <a:rPr lang="en-US" altLang="zh-CN" sz="2800" dirty="0">
                <a:latin typeface="Lucida Sans" panose="020B0602030504020204" pitchFamily="34" charset="0"/>
                <a:ea typeface="Microsoft Himalaya" panose="01010100010101010101" pitchFamily="2" charset="0"/>
                <a:cs typeface="Microsoft Himalaya" panose="01010100010101010101" pitchFamily="2" charset="0"/>
              </a:rPr>
            </a:br>
            <a:r>
              <a:rPr lang="en-US" altLang="zh-CN" sz="2800" dirty="0">
                <a:latin typeface="Lucida Sans" panose="020B0602030504020204" pitchFamily="34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B-8 neutrino spectrum, upturn effect </a:t>
            </a:r>
            <a:r>
              <a:rPr lang="en-US" altLang="zh-CN" sz="2400" dirty="0">
                <a:latin typeface="Lucida Sans" panose="020B0602030504020204" pitchFamily="34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(matter-induced survival probability increase)</a:t>
            </a:r>
          </a:p>
          <a:p>
            <a:pPr marL="742950" indent="-742950">
              <a:buFont typeface="+mj-lt"/>
              <a:buAutoNum type="arabicPeriod"/>
            </a:pPr>
            <a:endParaRPr lang="en-US" altLang="zh-CN" sz="2800" dirty="0">
              <a:solidFill>
                <a:srgbClr val="006600"/>
              </a:solidFill>
              <a:latin typeface="Lucida Sans" panose="020B0602030504020204" pitchFamily="34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marL="742950" indent="-742950">
              <a:buFont typeface="+mj-lt"/>
              <a:buAutoNum type="arabicPeriod"/>
            </a:pPr>
            <a:r>
              <a:rPr lang="en-US" altLang="zh-CN" sz="2800" dirty="0">
                <a:solidFill>
                  <a:srgbClr val="C00000"/>
                </a:solidFill>
                <a:latin typeface="Lucida Sans" panose="020B0602030504020204" pitchFamily="34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Geo neutrino</a:t>
            </a:r>
            <a:br>
              <a:rPr lang="en-US" altLang="zh-CN" sz="2800" dirty="0">
                <a:solidFill>
                  <a:srgbClr val="C00000"/>
                </a:solidFill>
                <a:latin typeface="Lucida Sans" panose="020B0602030504020204" pitchFamily="34" charset="0"/>
                <a:ea typeface="Microsoft Himalaya" panose="01010100010101010101" pitchFamily="2" charset="0"/>
                <a:cs typeface="Microsoft Himalaya" panose="01010100010101010101" pitchFamily="2" charset="0"/>
              </a:rPr>
            </a:br>
            <a:r>
              <a:rPr lang="en-US" altLang="zh-CN" sz="2800" dirty="0">
                <a:solidFill>
                  <a:srgbClr val="C00000"/>
                </a:solidFill>
                <a:latin typeface="Lucida Sans" panose="020B0602030504020204" pitchFamily="34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crust geo neutrino model study </a:t>
            </a:r>
            <a:r>
              <a:rPr lang="en-US" altLang="zh-CN" sz="2400" dirty="0">
                <a:solidFill>
                  <a:srgbClr val="C00000"/>
                </a:solidFill>
                <a:latin typeface="Lucida Sans" panose="020B0602030504020204" pitchFamily="34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(Qinghai-Tibetan Plateau geoneutrino) </a:t>
            </a:r>
          </a:p>
          <a:p>
            <a:pPr marL="742950" indent="-742950">
              <a:buFont typeface="+mj-lt"/>
              <a:buAutoNum type="arabicPeriod"/>
            </a:pPr>
            <a:endParaRPr lang="en-US" altLang="zh-CN" sz="2400" dirty="0">
              <a:solidFill>
                <a:srgbClr val="C00000"/>
              </a:solidFill>
              <a:latin typeface="Lucida Sans" panose="020B0602030504020204" pitchFamily="34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marL="742950" indent="-742950">
              <a:buFont typeface="+mj-lt"/>
              <a:buAutoNum type="arabicPeriod"/>
            </a:pPr>
            <a:r>
              <a:rPr lang="en-US" altLang="zh-CN" sz="2800" dirty="0">
                <a:solidFill>
                  <a:srgbClr val="006600"/>
                </a:solidFill>
                <a:latin typeface="Lucida Sans" panose="020B0602030504020204" pitchFamily="34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Diffuse supernova neutrino background (DSNB, aka supernova relic neutrinos)</a:t>
            </a:r>
          </a:p>
          <a:p>
            <a:pPr marL="742950" indent="-742950">
              <a:buFont typeface="+mj-lt"/>
              <a:buAutoNum type="arabicPeriod"/>
            </a:pPr>
            <a:endParaRPr lang="en-US" altLang="zh-CN" sz="2800" dirty="0">
              <a:solidFill>
                <a:srgbClr val="0000FF"/>
              </a:solidFill>
              <a:latin typeface="Lucida Sans" panose="020B0602030504020204" pitchFamily="34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marL="742950" indent="-742950">
              <a:buFont typeface="+mj-lt"/>
              <a:buAutoNum type="arabicPeriod"/>
            </a:pPr>
            <a:r>
              <a:rPr lang="en-US" altLang="zh-CN" sz="2800" dirty="0">
                <a:solidFill>
                  <a:srgbClr val="0000FF"/>
                </a:solidFill>
                <a:latin typeface="Lucida Sans" panose="020B0602030504020204" pitchFamily="34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Other new physics</a:t>
            </a:r>
          </a:p>
        </p:txBody>
      </p:sp>
    </p:spTree>
    <p:extLst>
      <p:ext uri="{BB962C8B-B14F-4D97-AF65-F5344CB8AC3E}">
        <p14:creationId xmlns:p14="http://schemas.microsoft.com/office/powerpoint/2010/main" val="29654016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>
            <a:extLst>
              <a:ext uri="{FF2B5EF4-FFF2-40B4-BE49-F238E27FC236}">
                <a16:creationId xmlns:a16="http://schemas.microsoft.com/office/drawing/2014/main" id="{03C834F9-4DD8-491B-885F-BBFF75BD70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0" y="1370011"/>
            <a:ext cx="3070860" cy="482054"/>
          </a:xfrm>
          <a:prstGeom prst="rect">
            <a:avLst/>
          </a:prstGeom>
        </p:spPr>
      </p:pic>
      <p:sp>
        <p:nvSpPr>
          <p:cNvPr id="2" name="标题 1">
            <a:extLst>
              <a:ext uri="{FF2B5EF4-FFF2-40B4-BE49-F238E27FC236}">
                <a16:creationId xmlns:a16="http://schemas.microsoft.com/office/drawing/2014/main" id="{AC7A7BDA-0662-4A99-97D6-4FB0209D9A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385" y="167388"/>
            <a:ext cx="8729784" cy="671194"/>
          </a:xfrm>
        </p:spPr>
        <p:txBody>
          <a:bodyPr>
            <a:normAutofit fontScale="90000"/>
          </a:bodyPr>
          <a:lstStyle/>
          <a:p>
            <a:pPr algn="ctr"/>
            <a:r>
              <a:rPr lang="en-US" altLang="zh-CN" sz="5400" b="1" dirty="0">
                <a:solidFill>
                  <a:srgbClr val="0000FF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(Saturated) LiCl aqueous solution for neutrino det.</a:t>
            </a:r>
            <a:endParaRPr lang="zh-CN" altLang="en-US" sz="5400" b="1" dirty="0">
              <a:solidFill>
                <a:srgbClr val="0000FF"/>
              </a:solidFill>
              <a:latin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C93C4B8D-AC61-4420-8039-B1B28E8129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95445" y="585071"/>
            <a:ext cx="4408770" cy="2843929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id="{1D0BCF30-2F1D-479A-BC21-9353609BE8DB}"/>
              </a:ext>
            </a:extLst>
          </p:cNvPr>
          <p:cNvSpPr txBox="1"/>
          <p:nvPr/>
        </p:nvSpPr>
        <p:spPr>
          <a:xfrm>
            <a:off x="136526" y="964845"/>
            <a:ext cx="743032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altLang="zh-CN" sz="2400" dirty="0">
                <a:solidFill>
                  <a:schemeClr val="accent5">
                    <a:lumMod val="75000"/>
                  </a:schemeClr>
                </a:solidFill>
                <a:latin typeface="华光大黑二_CNKI" panose="02000500000000000000" pitchFamily="2" charset="-122"/>
                <a:ea typeface="华光大黑二_CNKI" panose="02000500000000000000" pitchFamily="2" charset="-122"/>
              </a:rPr>
              <a:t>CC process for </a:t>
            </a:r>
            <a:r>
              <a:rPr lang="en-US" altLang="zh-CN" sz="2400" dirty="0">
                <a:solidFill>
                  <a:schemeClr val="accent5">
                    <a:lumMod val="75000"/>
                  </a:schemeClr>
                </a:solidFill>
                <a:latin typeface="Symbol" panose="05050102010706020507" pitchFamily="18" charset="2"/>
                <a:ea typeface="华光大黑二_CNKI" panose="02000500000000000000" pitchFamily="2" charset="-122"/>
              </a:rPr>
              <a:t>n</a:t>
            </a:r>
            <a:r>
              <a:rPr lang="en-US" altLang="zh-CN" sz="2400" baseline="-25000" dirty="0">
                <a:solidFill>
                  <a:schemeClr val="accent5">
                    <a:lumMod val="75000"/>
                  </a:schemeClr>
                </a:solidFill>
                <a:latin typeface="华光大黑二_CNKI" panose="02000500000000000000" pitchFamily="2" charset="-122"/>
                <a:ea typeface="华光大黑二_CNKI" panose="02000500000000000000" pitchFamily="2" charset="-122"/>
              </a:rPr>
              <a:t>e</a:t>
            </a:r>
            <a:r>
              <a:rPr lang="en-US" altLang="zh-CN" sz="2400" dirty="0">
                <a:solidFill>
                  <a:schemeClr val="accent5">
                    <a:lumMod val="75000"/>
                  </a:schemeClr>
                </a:solidFill>
                <a:latin typeface="华光大黑二_CNKI" panose="02000500000000000000" pitchFamily="2" charset="-122"/>
                <a:ea typeface="华光大黑二_CNKI" panose="02000500000000000000" pitchFamily="2" charset="-122"/>
              </a:rPr>
              <a:t>:</a:t>
            </a:r>
          </a:p>
          <a:p>
            <a:pPr lvl="1"/>
            <a:endParaRPr lang="en-US" altLang="zh-CN" sz="2400" dirty="0"/>
          </a:p>
          <a:p>
            <a:pPr lvl="1"/>
            <a:r>
              <a:rPr lang="en-US" altLang="zh-CN" sz="2400" dirty="0"/>
              <a:t>Measure neutrino energy</a:t>
            </a:r>
          </a:p>
          <a:p>
            <a:pPr marL="342900" indent="-342900">
              <a:buAutoNum type="arabicPeriod"/>
            </a:pPr>
            <a:r>
              <a:rPr lang="en-US" altLang="zh-CN" sz="2400" dirty="0">
                <a:solidFill>
                  <a:schemeClr val="accent5">
                    <a:lumMod val="75000"/>
                  </a:schemeClr>
                </a:solidFill>
                <a:latin typeface="华光大黑二_CNKI" panose="02000500000000000000" pitchFamily="2" charset="-122"/>
                <a:ea typeface="华光大黑二_CNKI" panose="02000500000000000000" pitchFamily="2" charset="-122"/>
              </a:rPr>
              <a:t>High cross-section:</a:t>
            </a:r>
          </a:p>
          <a:p>
            <a:pPr lvl="1"/>
            <a:r>
              <a:rPr lang="en-US" altLang="zh-CN" sz="2400" dirty="0">
                <a:latin typeface="Symbol" panose="05050102010706020507" pitchFamily="18" charset="2"/>
              </a:rPr>
              <a:t>n</a:t>
            </a:r>
            <a:r>
              <a:rPr lang="en-US" altLang="zh-CN" sz="2400" baseline="-25000" dirty="0"/>
              <a:t>e</a:t>
            </a:r>
            <a:r>
              <a:rPr lang="en-US" altLang="zh-CN" sz="2400" dirty="0"/>
              <a:t>-Li7: 60 times of </a:t>
            </a:r>
            <a:r>
              <a:rPr lang="en-US" altLang="zh-CN" sz="2400" dirty="0">
                <a:latin typeface="Symbol" panose="05050102010706020507" pitchFamily="18" charset="2"/>
              </a:rPr>
              <a:t>n</a:t>
            </a:r>
            <a:r>
              <a:rPr lang="en-US" altLang="zh-CN" sz="2400" baseline="-25000" dirty="0"/>
              <a:t>e</a:t>
            </a:r>
            <a:r>
              <a:rPr lang="en-US" altLang="zh-CN" sz="2400" dirty="0"/>
              <a:t>-e elastic </a:t>
            </a:r>
          </a:p>
          <a:p>
            <a:pPr lvl="1"/>
            <a:r>
              <a:rPr lang="en-US" altLang="zh-CN" sz="2400" dirty="0"/>
              <a:t>for solar B8 neutrinos</a:t>
            </a:r>
          </a:p>
          <a:p>
            <a:pPr marL="342900" indent="-342900">
              <a:buAutoNum type="arabicPeriod"/>
            </a:pPr>
            <a:r>
              <a:rPr lang="en-US" altLang="zh-CN" sz="2400" dirty="0">
                <a:solidFill>
                  <a:schemeClr val="accent5">
                    <a:lumMod val="75000"/>
                  </a:schemeClr>
                </a:solidFill>
                <a:latin typeface="华光大黑二_CNKI" panose="02000500000000000000" pitchFamily="2" charset="-122"/>
                <a:ea typeface="华光大黑二_CNKI" panose="02000500000000000000" pitchFamily="2" charset="-122"/>
              </a:rPr>
              <a:t>High natural abundance of Li7: 92%</a:t>
            </a:r>
          </a:p>
          <a:p>
            <a:pPr marL="342900" indent="-342900">
              <a:buAutoNum type="arabicPeriod"/>
            </a:pPr>
            <a:r>
              <a:rPr lang="en-US" altLang="zh-CN" sz="2400" dirty="0">
                <a:solidFill>
                  <a:schemeClr val="accent5">
                    <a:lumMod val="75000"/>
                  </a:schemeClr>
                </a:solidFill>
                <a:latin typeface="华光大黑二_CNKI" panose="02000500000000000000" pitchFamily="2" charset="-122"/>
                <a:ea typeface="华光大黑二_CNKI" panose="02000500000000000000" pitchFamily="2" charset="-122"/>
              </a:rPr>
              <a:t>High solubility: 80 g LiCl in 100 g water</a:t>
            </a: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306982D1-6482-4FCC-9107-286C023B7F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7127" y="4223156"/>
            <a:ext cx="6957240" cy="2168968"/>
          </a:xfrm>
          <a:prstGeom prst="rect">
            <a:avLst/>
          </a:prstGeom>
        </p:spPr>
      </p:pic>
      <p:sp>
        <p:nvSpPr>
          <p:cNvPr id="3" name="日期占位符 2">
            <a:extLst>
              <a:ext uri="{FF2B5EF4-FFF2-40B4-BE49-F238E27FC236}">
                <a16:creationId xmlns:a16="http://schemas.microsoft.com/office/drawing/2014/main" id="{6F37E20D-9111-4133-A407-22AD2B834A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2024/7/18</a:t>
            </a:r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58EAE6F-2D46-4660-A5B6-6FDC7C7C3A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7D90F-54EA-4E3F-95CD-EC6DC9F36811}" type="slidenum">
              <a:rPr lang="zh-CN" altLang="en-US" smtClean="0"/>
              <a:t>6</a:t>
            </a:fld>
            <a:endParaRPr lang="zh-CN" altLang="en-US"/>
          </a:p>
        </p:txBody>
      </p:sp>
      <p:sp>
        <p:nvSpPr>
          <p:cNvPr id="5" name="矩形: 圆角 4">
            <a:extLst>
              <a:ext uri="{FF2B5EF4-FFF2-40B4-BE49-F238E27FC236}">
                <a16:creationId xmlns:a16="http://schemas.microsoft.com/office/drawing/2014/main" id="{EB14F807-AEBF-4A28-96D6-60F41F741A2B}"/>
              </a:ext>
            </a:extLst>
          </p:cNvPr>
          <p:cNvSpPr/>
          <p:nvPr/>
        </p:nvSpPr>
        <p:spPr>
          <a:xfrm>
            <a:off x="6033476" y="5864963"/>
            <a:ext cx="1867877" cy="365125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36E9FB77-11E6-45A6-901B-4047EBCB3118}"/>
              </a:ext>
            </a:extLst>
          </p:cNvPr>
          <p:cNvSpPr/>
          <p:nvPr/>
        </p:nvSpPr>
        <p:spPr>
          <a:xfrm>
            <a:off x="4000612" y="3985260"/>
            <a:ext cx="406572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Times-Roman"/>
              </a:rPr>
              <a:t>B8 Event rate/100 ton-year solution</a:t>
            </a:r>
            <a:endParaRPr lang="zh-CN" altLang="en-US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04908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>
            <a:extLst>
              <a:ext uri="{FF2B5EF4-FFF2-40B4-BE49-F238E27FC236}">
                <a16:creationId xmlns:a16="http://schemas.microsoft.com/office/drawing/2014/main" id="{9223235D-31C5-488F-862E-FE5F55B429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764" y="1487674"/>
            <a:ext cx="3070860" cy="482054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D43EEF07-6C98-447D-A159-F2863A29BA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026" y="3173390"/>
            <a:ext cx="2429214" cy="552527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871BC0A3-2A09-4ACB-AEA8-2F2FA7DD977D}"/>
                  </a:ext>
                </a:extLst>
              </p:cNvPr>
              <p:cNvSpPr txBox="1"/>
              <p:nvPr/>
            </p:nvSpPr>
            <p:spPr>
              <a:xfrm>
                <a:off x="194678" y="1060814"/>
                <a:ext cx="4502195" cy="52629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AutoNum type="arabicPeriod"/>
                </a:pPr>
                <a:r>
                  <a:rPr lang="en-US" altLang="zh-CN" sz="2400" dirty="0">
                    <a:solidFill>
                      <a:schemeClr val="accent5">
                        <a:lumMod val="75000"/>
                      </a:schemeClr>
                    </a:solidFill>
                    <a:latin typeface="华光大黑二_CNKI" panose="02000500000000000000" pitchFamily="2" charset="-122"/>
                    <a:ea typeface="华光大黑二_CNKI" panose="02000500000000000000" pitchFamily="2" charset="-122"/>
                  </a:rPr>
                  <a:t>CC-Li7 process for </a:t>
                </a:r>
                <a:r>
                  <a:rPr lang="en-US" altLang="zh-CN" sz="2400" dirty="0">
                    <a:solidFill>
                      <a:schemeClr val="accent5">
                        <a:lumMod val="75000"/>
                      </a:schemeClr>
                    </a:solidFill>
                    <a:latin typeface="Symbol" panose="05050102010706020507" pitchFamily="18" charset="2"/>
                    <a:ea typeface="华光大黑二_CNKI" panose="02000500000000000000" pitchFamily="2" charset="-122"/>
                  </a:rPr>
                  <a:t>n</a:t>
                </a:r>
                <a:r>
                  <a:rPr lang="en-US" altLang="zh-CN" sz="2400" baseline="-25000" dirty="0">
                    <a:solidFill>
                      <a:schemeClr val="accent5">
                        <a:lumMod val="75000"/>
                      </a:schemeClr>
                    </a:solidFill>
                    <a:latin typeface="华光大黑二_CNKI" panose="02000500000000000000" pitchFamily="2" charset="-122"/>
                    <a:ea typeface="华光大黑二_CNKI" panose="02000500000000000000" pitchFamily="2" charset="-122"/>
                  </a:rPr>
                  <a:t>e</a:t>
                </a:r>
                <a:r>
                  <a:rPr lang="en-US" altLang="zh-CN" sz="2400" dirty="0">
                    <a:solidFill>
                      <a:schemeClr val="accent5">
                        <a:lumMod val="75000"/>
                      </a:schemeClr>
                    </a:solidFill>
                    <a:latin typeface="华光大黑二_CNKI" panose="02000500000000000000" pitchFamily="2" charset="-122"/>
                    <a:ea typeface="华光大黑二_CNKI" panose="02000500000000000000" pitchFamily="2" charset="-122"/>
                  </a:rPr>
                  <a:t>:</a:t>
                </a:r>
              </a:p>
              <a:p>
                <a:pPr lvl="1"/>
                <a:endParaRPr lang="en-US" altLang="zh-CN" sz="2400" dirty="0"/>
              </a:p>
              <a:p>
                <a:pPr lvl="1"/>
                <a:r>
                  <a:rPr lang="en-US" altLang="zh-CN" sz="2400" dirty="0"/>
                  <a:t>Measure neutrino energy</a:t>
                </a:r>
              </a:p>
              <a:p>
                <a:r>
                  <a:rPr lang="en-US" altLang="zh-CN" sz="2400" dirty="0">
                    <a:solidFill>
                      <a:schemeClr val="accent5">
                        <a:lumMod val="75000"/>
                      </a:schemeClr>
                    </a:solidFill>
                    <a:latin typeface="华光大黑二_CNKI" panose="02000500000000000000" pitchFamily="2" charset="-122"/>
                    <a:ea typeface="华光大黑二_CNKI" panose="02000500000000000000" pitchFamily="2" charset="-122"/>
                  </a:rPr>
                  <a:t> </a:t>
                </a:r>
              </a:p>
              <a:p>
                <a:pPr marL="457200" indent="-457200">
                  <a:buFont typeface="+mj-lt"/>
                  <a:buAutoNum type="arabicPeriod" startAt="2"/>
                </a:pPr>
                <a:endParaRPr lang="en-US" altLang="zh-CN" sz="2400" dirty="0">
                  <a:solidFill>
                    <a:schemeClr val="accent5">
                      <a:lumMod val="75000"/>
                    </a:schemeClr>
                  </a:solidFill>
                  <a:latin typeface="华光大黑二_CNKI" panose="02000500000000000000" pitchFamily="2" charset="-122"/>
                  <a:ea typeface="华光大黑二_CNKI" panose="02000500000000000000" pitchFamily="2" charset="-122"/>
                </a:endParaRPr>
              </a:p>
              <a:p>
                <a:pPr marL="457200" indent="-457200">
                  <a:buFont typeface="+mj-lt"/>
                  <a:buAutoNum type="arabicPeriod" startAt="2"/>
                </a:pPr>
                <a:r>
                  <a:rPr lang="en-US" altLang="zh-CN" sz="2400" dirty="0">
                    <a:solidFill>
                      <a:schemeClr val="accent5">
                        <a:lumMod val="75000"/>
                      </a:schemeClr>
                    </a:solidFill>
                    <a:latin typeface="华光大黑二_CNKI" panose="02000500000000000000" pitchFamily="2" charset="-122"/>
                    <a:ea typeface="华光大黑二_CNKI" panose="02000500000000000000" pitchFamily="2" charset="-122"/>
                  </a:rPr>
                  <a:t>Elastic scatter on e</a:t>
                </a:r>
                <a:r>
                  <a:rPr lang="en-US" altLang="zh-CN" sz="2400" baseline="30000" dirty="0">
                    <a:solidFill>
                      <a:schemeClr val="accent5">
                        <a:lumMod val="75000"/>
                      </a:schemeClr>
                    </a:solidFill>
                    <a:latin typeface="华光大黑二_CNKI" panose="02000500000000000000" pitchFamily="2" charset="-122"/>
                    <a:ea typeface="华光大黑二_CNKI" panose="02000500000000000000" pitchFamily="2" charset="-122"/>
                  </a:rPr>
                  <a:t>-</a:t>
                </a:r>
                <a:r>
                  <a:rPr lang="en-US" altLang="zh-CN" sz="2400" dirty="0">
                    <a:solidFill>
                      <a:schemeClr val="accent5">
                        <a:lumMod val="75000"/>
                      </a:schemeClr>
                    </a:solidFill>
                    <a:latin typeface="华光大黑二_CNKI" panose="02000500000000000000" pitchFamily="2" charset="-122"/>
                    <a:ea typeface="华光大黑二_CNKI" panose="02000500000000000000" pitchFamily="2" charset="-122"/>
                  </a:rPr>
                  <a:t>:</a:t>
                </a:r>
              </a:p>
              <a:p>
                <a:pPr marL="342900" indent="-342900">
                  <a:buAutoNum type="arabicPeriod" startAt="2"/>
                </a:pPr>
                <a:endParaRPr lang="en-US" altLang="zh-CN" sz="2400" dirty="0">
                  <a:solidFill>
                    <a:schemeClr val="accent5">
                      <a:lumMod val="75000"/>
                    </a:schemeClr>
                  </a:solidFill>
                  <a:latin typeface="华光大黑二_CNKI" panose="02000500000000000000" pitchFamily="2" charset="-122"/>
                  <a:ea typeface="华光大黑二_CNKI" panose="02000500000000000000" pitchFamily="2" charset="-122"/>
                </a:endParaRPr>
              </a:p>
              <a:p>
                <a:pPr marL="342900" indent="-342900">
                  <a:buAutoNum type="arabicPeriod" startAt="2"/>
                </a:pPr>
                <a:endParaRPr lang="en-US" altLang="zh-CN" sz="2400" dirty="0">
                  <a:solidFill>
                    <a:schemeClr val="accent5">
                      <a:lumMod val="75000"/>
                    </a:schemeClr>
                  </a:solidFill>
                  <a:latin typeface="华光大黑二_CNKI" panose="02000500000000000000" pitchFamily="2" charset="-122"/>
                  <a:ea typeface="华光大黑二_CNKI" panose="02000500000000000000" pitchFamily="2" charset="-122"/>
                </a:endParaRPr>
              </a:p>
              <a:p>
                <a:pPr marL="342900" indent="-342900">
                  <a:buAutoNum type="arabicPeriod" startAt="2"/>
                </a:pPr>
                <a:endParaRPr lang="en-US" altLang="zh-CN" sz="2400" dirty="0">
                  <a:solidFill>
                    <a:schemeClr val="accent5">
                      <a:lumMod val="75000"/>
                    </a:schemeClr>
                  </a:solidFill>
                  <a:latin typeface="华光大黑二_CNKI" panose="02000500000000000000" pitchFamily="2" charset="-122"/>
                  <a:ea typeface="华光大黑二_CNKI" panose="02000500000000000000" pitchFamily="2" charset="-122"/>
                </a:endParaRPr>
              </a:p>
              <a:p>
                <a:pPr marL="342900" indent="-342900">
                  <a:buAutoNum type="arabicPeriod" startAt="2"/>
                </a:pPr>
                <a:r>
                  <a:rPr lang="en-US" altLang="zh-CN" sz="2400" dirty="0">
                    <a:solidFill>
                      <a:schemeClr val="accent5">
                        <a:lumMod val="75000"/>
                      </a:schemeClr>
                    </a:solidFill>
                    <a:latin typeface="华光大黑二_CNKI" panose="02000500000000000000" pitchFamily="2" charset="-122"/>
                    <a:ea typeface="华光大黑二_CNKI" panose="02000500000000000000" pitchFamily="2" charset="-122"/>
                  </a:rPr>
                  <a:t>Delayed coincidence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0" i="1" dirty="0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华光大黑二_CNKI" panose="02000500000000000000" pitchFamily="2" charset="-122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sz="2400" b="0" i="1" smtClean="0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华光大黑二_CNKI" panose="02000500000000000000" pitchFamily="2" charset="-122"/>
                              </a:rPr>
                            </m:ctrlPr>
                          </m:accPr>
                          <m:e>
                            <m:r>
                              <a:rPr lang="en-US" altLang="zh-CN" sz="2400" b="0" i="1" smtClean="0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华光大黑二_CNKI" panose="02000500000000000000" pitchFamily="2" charset="-122"/>
                              </a:rPr>
                              <m:t>𝜈</m:t>
                            </m:r>
                          </m:e>
                        </m:acc>
                      </m:e>
                      <m:sub>
                        <m:r>
                          <a:rPr lang="en-US" altLang="zh-CN" sz="2400" b="0" i="1" dirty="0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华光大黑二_CNKI" panose="02000500000000000000" pitchFamily="2" charset="-122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altLang="zh-CN" sz="2400" dirty="0">
                    <a:solidFill>
                      <a:schemeClr val="accent5">
                        <a:lumMod val="75000"/>
                      </a:schemeClr>
                    </a:solidFill>
                    <a:latin typeface="华光大黑二_CNKI" panose="02000500000000000000" pitchFamily="2" charset="-122"/>
                    <a:ea typeface="华光大黑二_CNKI" panose="02000500000000000000" pitchFamily="2" charset="-122"/>
                  </a:rPr>
                  <a:t>: </a:t>
                </a:r>
                <a:endParaRPr lang="en-US" altLang="zh-CN" sz="2400" dirty="0"/>
              </a:p>
              <a:p>
                <a:pPr marL="457200" indent="-457200">
                  <a:buFont typeface="Symbol" panose="05050102010706020507" pitchFamily="18" charset="2"/>
                  <a:buChar char=" "/>
                </a:pPr>
                <a:br>
                  <a:rPr lang="en-US" altLang="zh-CN" sz="2400" dirty="0">
                    <a:solidFill>
                      <a:srgbClr val="FF0000"/>
                    </a:solidFill>
                  </a:rPr>
                </a:br>
                <a:r>
                  <a:rPr lang="en-US" altLang="zh-CN" sz="2400" dirty="0">
                    <a:solidFill>
                      <a:srgbClr val="FF0000"/>
                    </a:solidFill>
                  </a:rPr>
                  <a:t>with neutron capture on </a:t>
                </a:r>
                <a:br>
                  <a:rPr lang="en-US" altLang="zh-CN" sz="2400" dirty="0">
                    <a:solidFill>
                      <a:srgbClr val="FF0000"/>
                    </a:solidFill>
                  </a:rPr>
                </a:br>
                <a:r>
                  <a:rPr lang="en-US" altLang="zh-CN" sz="2400" dirty="0">
                    <a:solidFill>
                      <a:srgbClr val="FF0000"/>
                    </a:solidFill>
                  </a:rPr>
                  <a:t>H, Li6, and Cl35</a:t>
                </a:r>
              </a:p>
              <a:p>
                <a:pPr marL="457200" indent="-457200">
                  <a:buFont typeface="Symbol" panose="05050102010706020507" pitchFamily="18" charset="2"/>
                  <a:buChar char=" "/>
                </a:pPr>
                <a:r>
                  <a:rPr lang="en-US" altLang="zh-CN" sz="2400" dirty="0">
                    <a:solidFill>
                      <a:srgbClr val="FF0000"/>
                    </a:solidFill>
                  </a:rPr>
                  <a:t>measure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华光大黑二_CNKI" panose="02000500000000000000" pitchFamily="2" charset="-122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华光大黑二_CNKI" panose="02000500000000000000" pitchFamily="2" charset="-122"/>
                              </a:rPr>
                            </m:ctrlPr>
                          </m:accPr>
                          <m:e>
                            <m:r>
                              <a:rPr lang="en-US" altLang="zh-CN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华光大黑二_CNKI" panose="02000500000000000000" pitchFamily="2" charset="-122"/>
                              </a:rPr>
                              <m:t>𝜈</m:t>
                            </m:r>
                          </m:e>
                        </m:acc>
                      </m:e>
                      <m:sub>
                        <m:r>
                          <a:rPr lang="en-US" altLang="zh-CN" sz="240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华光大黑二_CNKI" panose="02000500000000000000" pitchFamily="2" charset="-122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altLang="zh-CN" sz="2400" dirty="0">
                    <a:solidFill>
                      <a:srgbClr val="FF0000"/>
                    </a:solidFill>
                  </a:rPr>
                  <a:t> energy</a:t>
                </a:r>
              </a:p>
            </p:txBody>
          </p:sp>
        </mc:Choice>
        <mc:Fallback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871BC0A3-2A09-4ACB-AEA8-2F2FA7DD97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4678" y="1060814"/>
                <a:ext cx="4502195" cy="5262979"/>
              </a:xfrm>
              <a:prstGeom prst="rect">
                <a:avLst/>
              </a:prstGeom>
              <a:blipFill>
                <a:blip r:embed="rId4"/>
                <a:stretch>
                  <a:fillRect l="-2575" t="-1622" r="-3523" b="-173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图片 7">
            <a:extLst>
              <a:ext uri="{FF2B5EF4-FFF2-40B4-BE49-F238E27FC236}">
                <a16:creationId xmlns:a16="http://schemas.microsoft.com/office/drawing/2014/main" id="{90B01AC7-86F9-4403-A899-1172E4F976D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00876" y="985742"/>
            <a:ext cx="4347713" cy="297212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9" name="矩形 8">
                <a:extLst>
                  <a:ext uri="{FF2B5EF4-FFF2-40B4-BE49-F238E27FC236}">
                    <a16:creationId xmlns:a16="http://schemas.microsoft.com/office/drawing/2014/main" id="{EE30A4B3-1A38-4CFC-8966-499E2541FCE6}"/>
                  </a:ext>
                </a:extLst>
              </p:cNvPr>
              <p:cNvSpPr/>
              <p:nvPr/>
            </p:nvSpPr>
            <p:spPr>
              <a:xfrm>
                <a:off x="4786826" y="4802493"/>
                <a:ext cx="4162496" cy="1384995"/>
              </a:xfrm>
              <a:prstGeom prst="rect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txBody>
              <a:bodyPr wrap="square">
                <a:spAutoFit/>
              </a:bodyPr>
              <a:lstStyle/>
              <a:p>
                <a:r>
                  <a:rPr lang="en-US" altLang="zh-CN" sz="2800" dirty="0">
                    <a:solidFill>
                      <a:srgbClr val="7030A0"/>
                    </a:solidFill>
                  </a:rPr>
                  <a:t>Spectrometer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800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altLang="zh-CN" sz="2800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zh-CN" altLang="en-US" sz="2800" dirty="0">
                    <a:solidFill>
                      <a:srgbClr val="7030A0"/>
                    </a:solidFill>
                  </a:rPr>
                  <a:t> </a:t>
                </a:r>
                <a:r>
                  <a:rPr lang="en-US" altLang="zh-CN" sz="2800" dirty="0">
                    <a:solidFill>
                      <a:srgbClr val="7030A0"/>
                    </a:solidFill>
                  </a:rPr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sz="2800" b="0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zh-CN" sz="2800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𝜈</m:t>
                            </m:r>
                          </m:e>
                        </m:acc>
                      </m:e>
                      <m:sub>
                        <m:r>
                          <m:rPr>
                            <m:sty m:val="p"/>
                          </m:rPr>
                          <a:rPr lang="en-US" altLang="zh-CN" sz="2800" b="0" i="0" dirty="0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e</m:t>
                        </m:r>
                      </m:sub>
                    </m:sSub>
                  </m:oMath>
                </a14:m>
                <a:r>
                  <a:rPr lang="en-US" altLang="zh-CN" sz="2800" dirty="0">
                    <a:solidFill>
                      <a:srgbClr val="7030A0"/>
                    </a:solidFill>
                  </a:rPr>
                  <a:t>. Good</a:t>
                </a:r>
                <a:r>
                  <a:rPr lang="zh-CN" altLang="en-US" sz="2800" dirty="0">
                    <a:solidFill>
                      <a:srgbClr val="7030A0"/>
                    </a:solidFill>
                  </a:rPr>
                  <a:t> </a:t>
                </a:r>
                <a:r>
                  <a:rPr lang="en-US" altLang="zh-CN" sz="2800" dirty="0">
                    <a:solidFill>
                      <a:srgbClr val="7030A0"/>
                    </a:solidFill>
                  </a:rPr>
                  <a:t>chance for solar, geo, and supernova neutrinos.</a:t>
                </a:r>
                <a:endParaRPr lang="zh-CN" altLang="en-US" sz="2800" dirty="0">
                  <a:solidFill>
                    <a:srgbClr val="7030A0"/>
                  </a:solidFill>
                </a:endParaRPr>
              </a:p>
            </p:txBody>
          </p:sp>
        </mc:Choice>
        <mc:Fallback>
          <p:sp>
            <p:nvSpPr>
              <p:cNvPr id="9" name="矩形 8">
                <a:extLst>
                  <a:ext uri="{FF2B5EF4-FFF2-40B4-BE49-F238E27FC236}">
                    <a16:creationId xmlns:a16="http://schemas.microsoft.com/office/drawing/2014/main" id="{EE30A4B3-1A38-4CFC-8966-499E2541FCE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6826" y="4802493"/>
                <a:ext cx="4162496" cy="1384995"/>
              </a:xfrm>
              <a:prstGeom prst="rect">
                <a:avLst/>
              </a:prstGeom>
              <a:blipFill>
                <a:blip r:embed="rId6"/>
                <a:stretch>
                  <a:fillRect l="-2774" t="-3930" r="-5109" b="-11354"/>
                </a:stretch>
              </a:blipFill>
              <a:ln>
                <a:solidFill>
                  <a:schemeClr val="tx1"/>
                </a:solidFill>
                <a:prstDash val="dash"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图片 10">
            <a:extLst>
              <a:ext uri="{FF2B5EF4-FFF2-40B4-BE49-F238E27FC236}">
                <a16:creationId xmlns:a16="http://schemas.microsoft.com/office/drawing/2014/main" id="{3947A491-5D90-4463-B189-15C5E35C227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8026" y="4751007"/>
            <a:ext cx="2452252" cy="386001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2" name="矩形 11">
                <a:extLst>
                  <a:ext uri="{FF2B5EF4-FFF2-40B4-BE49-F238E27FC236}">
                    <a16:creationId xmlns:a16="http://schemas.microsoft.com/office/drawing/2014/main" id="{08B75AFA-E812-40C5-BE84-D0BA5D3D667A}"/>
                  </a:ext>
                </a:extLst>
              </p:cNvPr>
              <p:cNvSpPr/>
              <p:nvPr/>
            </p:nvSpPr>
            <p:spPr>
              <a:xfrm>
                <a:off x="145179" y="78094"/>
                <a:ext cx="8853642" cy="92333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>
                  <a:defRPr/>
                </a:pPr>
                <a:r>
                  <a:rPr lang="en-US" altLang="zh-CN" sz="3600" b="1" dirty="0">
                    <a:solidFill>
                      <a:srgbClr val="0000FF"/>
                    </a:solidFill>
                    <a:latin typeface="Symbol" panose="05050102010706020507" pitchFamily="18" charset="2"/>
                    <a:ea typeface="华光大黑二_CNKI" panose="02000500000000000000" pitchFamily="2" charset="-122"/>
                  </a:rPr>
                  <a:t>n</a:t>
                </a:r>
                <a:r>
                  <a:rPr lang="en-US" altLang="zh-CN" sz="3600" b="1" baseline="-25000" dirty="0">
                    <a:solidFill>
                      <a:srgbClr val="0000FF"/>
                    </a:solidFill>
                    <a:latin typeface="华光大黑二_CNKI" panose="02000500000000000000" pitchFamily="2" charset="-122"/>
                    <a:ea typeface="华光大黑二_CNKI" panose="02000500000000000000" pitchFamily="2" charset="-122"/>
                  </a:rPr>
                  <a:t>e</a:t>
                </a:r>
                <a:r>
                  <a:rPr lang="en-US" altLang="zh-CN" sz="2800" b="1" dirty="0">
                    <a:solidFill>
                      <a:srgbClr val="0000FF"/>
                    </a:solidFill>
                    <a:latin typeface="华光大黑二_CNKI" panose="02000500000000000000" pitchFamily="2" charset="-122"/>
                    <a:ea typeface="华光大黑二_CNKI" panose="02000500000000000000" pitchFamily="2" charset="-122"/>
                  </a:rPr>
                  <a:t> </a:t>
                </a:r>
                <a:r>
                  <a:rPr lang="en-US" altLang="zh-CN" sz="5400" b="1" dirty="0">
                    <a:solidFill>
                      <a:srgbClr val="0000FF"/>
                    </a:solidFill>
                    <a:latin typeface="Microsoft Himalaya" panose="01010100010101010101" pitchFamily="2" charset="0"/>
                    <a:ea typeface="Microsoft Himalaya" panose="01010100010101010101" pitchFamily="2" charset="0"/>
                    <a:cs typeface="Microsoft Himalaya" panose="01010100010101010101" pitchFamily="2" charset="0"/>
                  </a:rPr>
                  <a:t>CC-Li7, ES,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3600" b="1" i="1" dirty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Microsoft Himalaya" panose="01010100010101010101" pitchFamily="2" charset="0"/>
                            <a:cs typeface="Microsoft Himalaya" panose="01010100010101010101" pitchFamily="2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sz="36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Microsoft Himalaya" panose="01010100010101010101" pitchFamily="2" charset="0"/>
                                <a:cs typeface="Microsoft Himalaya" panose="01010100010101010101" pitchFamily="2" charset="0"/>
                              </a:rPr>
                            </m:ctrlPr>
                          </m:accPr>
                          <m:e>
                            <m:r>
                              <a:rPr lang="en-US" altLang="zh-CN" sz="3600" b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Microsoft Himalaya" panose="01010100010101010101" pitchFamily="2" charset="0"/>
                                <a:cs typeface="Microsoft Himalaya" panose="01010100010101010101" pitchFamily="2" charset="0"/>
                              </a:rPr>
                              <m:t>𝝂</m:t>
                            </m:r>
                          </m:e>
                        </m:acc>
                      </m:e>
                      <m:sub>
                        <m:r>
                          <a:rPr lang="en-US" altLang="zh-CN" sz="3600" b="1" dirty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Microsoft Himalaya" panose="01010100010101010101" pitchFamily="2" charset="0"/>
                            <a:cs typeface="Microsoft Himalaya" panose="01010100010101010101" pitchFamily="2" charset="0"/>
                          </a:rPr>
                          <m:t>𝒆</m:t>
                        </m:r>
                      </m:sub>
                    </m:sSub>
                    <m:r>
                      <a:rPr lang="en-US" altLang="zh-CN" sz="3600" b="1" dirty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Microsoft Himalaya" panose="01010100010101010101" pitchFamily="2" charset="0"/>
                        <a:cs typeface="Microsoft Himalaya" panose="01010100010101010101" pitchFamily="2" charset="0"/>
                      </a:rPr>
                      <m:t> </m:t>
                    </m:r>
                  </m:oMath>
                </a14:m>
                <a:r>
                  <a:rPr lang="en-US" altLang="zh-CN" sz="5400" b="1" dirty="0">
                    <a:solidFill>
                      <a:srgbClr val="0000FF"/>
                    </a:solidFill>
                    <a:latin typeface="Microsoft Himalaya" panose="01010100010101010101" pitchFamily="2" charset="0"/>
                    <a:ea typeface="Microsoft Himalaya" panose="01010100010101010101" pitchFamily="2" charset="0"/>
                    <a:cs typeface="Microsoft Himalaya" panose="01010100010101010101" pitchFamily="2" charset="0"/>
                  </a:rPr>
                  <a:t>detection and separation</a:t>
                </a:r>
                <a:endParaRPr lang="zh-CN" altLang="en-US" sz="5400" b="1" dirty="0">
                  <a:solidFill>
                    <a:srgbClr val="0000FF"/>
                  </a:solidFill>
                  <a:latin typeface="Microsoft Himalaya" panose="01010100010101010101" pitchFamily="2" charset="0"/>
                  <a:ea typeface="Microsoft Himalaya" panose="01010100010101010101" pitchFamily="2" charset="0"/>
                  <a:cs typeface="Microsoft Himalaya" panose="01010100010101010101" pitchFamily="2" charset="0"/>
                </a:endParaRPr>
              </a:p>
            </p:txBody>
          </p:sp>
        </mc:Choice>
        <mc:Fallback>
          <p:sp>
            <p:nvSpPr>
              <p:cNvPr id="12" name="矩形 11">
                <a:extLst>
                  <a:ext uri="{FF2B5EF4-FFF2-40B4-BE49-F238E27FC236}">
                    <a16:creationId xmlns:a16="http://schemas.microsoft.com/office/drawing/2014/main" id="{08B75AFA-E812-40C5-BE84-D0BA5D3D667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5179" y="78094"/>
                <a:ext cx="8853642" cy="923330"/>
              </a:xfrm>
              <a:prstGeom prst="rect">
                <a:avLst/>
              </a:prstGeom>
              <a:blipFill>
                <a:blip r:embed="rId8"/>
                <a:stretch>
                  <a:fillRect l="-2135" t="-18543" r="-2893" b="-3973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日期占位符 1">
            <a:extLst>
              <a:ext uri="{FF2B5EF4-FFF2-40B4-BE49-F238E27FC236}">
                <a16:creationId xmlns:a16="http://schemas.microsoft.com/office/drawing/2014/main" id="{4D5DEA6E-446D-407F-A361-0ED6E07ED9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2024/7/18</a:t>
            </a:r>
            <a:endParaRPr lang="zh-CN" altLang="en-US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6E0D83F0-DCDB-40E4-979A-DD057705E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7D90F-54EA-4E3F-95CD-EC6DC9F36811}" type="slidenum">
              <a:rPr lang="zh-CN" altLang="en-US" smtClean="0"/>
              <a:t>7</a:t>
            </a:fld>
            <a:endParaRPr lang="zh-CN" altLang="en-US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21753656-7A2F-4812-A612-4B274610120C}"/>
              </a:ext>
            </a:extLst>
          </p:cNvPr>
          <p:cNvSpPr/>
          <p:nvPr/>
        </p:nvSpPr>
        <p:spPr>
          <a:xfrm>
            <a:off x="617764" y="3565591"/>
            <a:ext cx="45021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FF0000"/>
                </a:solidFill>
              </a:rPr>
              <a:t>CC-Li7, ES separated by solar angle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7D3FF70C-F790-41D4-BFB2-84DE459560A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35563" y="2171007"/>
            <a:ext cx="2562583" cy="352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78314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id="{08B75AFA-E812-40C5-BE84-D0BA5D3D667A}"/>
              </a:ext>
            </a:extLst>
          </p:cNvPr>
          <p:cNvSpPr/>
          <p:nvPr/>
        </p:nvSpPr>
        <p:spPr>
          <a:xfrm>
            <a:off x="-41375" y="92376"/>
            <a:ext cx="918537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zh-CN" sz="5400" b="1" dirty="0">
                <a:solidFill>
                  <a:srgbClr val="0000FF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CC-Li7 vs ES for solar neutrino oscillation study</a:t>
            </a:r>
            <a:endParaRPr lang="zh-CN" altLang="en-US" sz="5400" b="1" dirty="0">
              <a:solidFill>
                <a:srgbClr val="0000FF"/>
              </a:solidFill>
              <a:latin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2" name="日期占位符 1">
            <a:extLst>
              <a:ext uri="{FF2B5EF4-FFF2-40B4-BE49-F238E27FC236}">
                <a16:creationId xmlns:a16="http://schemas.microsoft.com/office/drawing/2014/main" id="{4D5DEA6E-446D-407F-A361-0ED6E07ED9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2024/7/18</a:t>
            </a:r>
            <a:endParaRPr lang="zh-CN" altLang="en-US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6E0D83F0-DCDB-40E4-979A-DD057705E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7D90F-54EA-4E3F-95CD-EC6DC9F36811}" type="slidenum">
              <a:rPr lang="zh-CN" altLang="en-US" smtClean="0"/>
              <a:t>8</a:t>
            </a:fld>
            <a:endParaRPr lang="zh-CN" altLang="en-US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209BB97C-59DE-467C-B9D7-6FE23B64DB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7838" y="696685"/>
            <a:ext cx="3668889" cy="4434114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14C1043D-4E2A-4EC7-A5CA-8107864DE0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1188" y="696685"/>
            <a:ext cx="3593524" cy="4434115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id="{53878BA4-4C37-46F4-A93D-4D54EBBC5102}"/>
              </a:ext>
            </a:extLst>
          </p:cNvPr>
          <p:cNvSpPr txBox="1"/>
          <p:nvPr/>
        </p:nvSpPr>
        <p:spPr>
          <a:xfrm>
            <a:off x="1034143" y="5330318"/>
            <a:ext cx="70757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/>
              <a:t>CC-Li7 process on nuclei is good to measure </a:t>
            </a:r>
            <a:r>
              <a:rPr lang="en-US" altLang="zh-CN" sz="2400" dirty="0">
                <a:solidFill>
                  <a:srgbClr val="FF0000"/>
                </a:solidFill>
              </a:rPr>
              <a:t>B-8 neutrino spectrum</a:t>
            </a:r>
            <a:r>
              <a:rPr lang="en-US" altLang="zh-CN" sz="2400" dirty="0"/>
              <a:t> and </a:t>
            </a:r>
            <a:r>
              <a:rPr lang="en-US" altLang="zh-CN" sz="2400" dirty="0">
                <a:solidFill>
                  <a:srgbClr val="FF0000"/>
                </a:solidFill>
              </a:rPr>
              <a:t>any energy-dependent physics</a:t>
            </a:r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F162412F-4183-429F-B4C3-1A381C0D2C98}"/>
              </a:ext>
            </a:extLst>
          </p:cNvPr>
          <p:cNvCxnSpPr>
            <a:cxnSpLocks/>
          </p:cNvCxnSpPr>
          <p:nvPr/>
        </p:nvCxnSpPr>
        <p:spPr>
          <a:xfrm>
            <a:off x="183531" y="3338285"/>
            <a:ext cx="820057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>
            <a:extLst>
              <a:ext uri="{FF2B5EF4-FFF2-40B4-BE49-F238E27FC236}">
                <a16:creationId xmlns:a16="http://schemas.microsoft.com/office/drawing/2014/main" id="{C2837AD3-057F-424E-94DE-02296D70291F}"/>
              </a:ext>
            </a:extLst>
          </p:cNvPr>
          <p:cNvCxnSpPr>
            <a:cxnSpLocks/>
          </p:cNvCxnSpPr>
          <p:nvPr/>
        </p:nvCxnSpPr>
        <p:spPr>
          <a:xfrm>
            <a:off x="183530" y="4093028"/>
            <a:ext cx="820057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箭头连接符 20">
            <a:extLst>
              <a:ext uri="{FF2B5EF4-FFF2-40B4-BE49-F238E27FC236}">
                <a16:creationId xmlns:a16="http://schemas.microsoft.com/office/drawing/2014/main" id="{F6F5F49C-9A22-40C5-BFFC-6E9D1A2F1034}"/>
              </a:ext>
            </a:extLst>
          </p:cNvPr>
          <p:cNvCxnSpPr>
            <a:cxnSpLocks/>
          </p:cNvCxnSpPr>
          <p:nvPr/>
        </p:nvCxnSpPr>
        <p:spPr>
          <a:xfrm>
            <a:off x="408502" y="3338285"/>
            <a:ext cx="0" cy="754743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>
            <a:extLst>
              <a:ext uri="{FF2B5EF4-FFF2-40B4-BE49-F238E27FC236}">
                <a16:creationId xmlns:a16="http://schemas.microsoft.com/office/drawing/2014/main" id="{2AEBA845-8991-4899-AADA-E121637903D6}"/>
              </a:ext>
            </a:extLst>
          </p:cNvPr>
          <p:cNvCxnSpPr>
            <a:cxnSpLocks/>
          </p:cNvCxnSpPr>
          <p:nvPr/>
        </p:nvCxnSpPr>
        <p:spPr>
          <a:xfrm>
            <a:off x="8104998" y="3410856"/>
            <a:ext cx="820057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>
            <a:extLst>
              <a:ext uri="{FF2B5EF4-FFF2-40B4-BE49-F238E27FC236}">
                <a16:creationId xmlns:a16="http://schemas.microsoft.com/office/drawing/2014/main" id="{BB097D37-6C35-4323-91CA-985667FB4321}"/>
              </a:ext>
            </a:extLst>
          </p:cNvPr>
          <p:cNvCxnSpPr>
            <a:cxnSpLocks/>
          </p:cNvCxnSpPr>
          <p:nvPr/>
        </p:nvCxnSpPr>
        <p:spPr>
          <a:xfrm>
            <a:off x="8104998" y="3715656"/>
            <a:ext cx="820057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箭头连接符 24">
            <a:extLst>
              <a:ext uri="{FF2B5EF4-FFF2-40B4-BE49-F238E27FC236}">
                <a16:creationId xmlns:a16="http://schemas.microsoft.com/office/drawing/2014/main" id="{6A58347E-6278-4315-A13B-5B02D7A9EEB9}"/>
              </a:ext>
            </a:extLst>
          </p:cNvPr>
          <p:cNvCxnSpPr>
            <a:cxnSpLocks/>
          </p:cNvCxnSpPr>
          <p:nvPr/>
        </p:nvCxnSpPr>
        <p:spPr>
          <a:xfrm flipH="1">
            <a:off x="8329969" y="3425370"/>
            <a:ext cx="1" cy="254000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>
            <a:extLst>
              <a:ext uri="{FF2B5EF4-FFF2-40B4-BE49-F238E27FC236}">
                <a16:creationId xmlns:a16="http://schemas.microsoft.com/office/drawing/2014/main" id="{2D45B2A6-20BC-4E04-8FAE-B677EB8691A6}"/>
              </a:ext>
            </a:extLst>
          </p:cNvPr>
          <p:cNvSpPr txBox="1"/>
          <p:nvPr/>
        </p:nvSpPr>
        <p:spPr>
          <a:xfrm>
            <a:off x="5361353" y="4066508"/>
            <a:ext cx="2649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ES process at 4 MeV</a:t>
            </a:r>
          </a:p>
          <a:p>
            <a:r>
              <a:rPr lang="en-US" altLang="zh-CN" dirty="0"/>
              <a:t>Relative difference=6.7%</a:t>
            </a:r>
            <a:endParaRPr lang="zh-CN" altLang="en-US" dirty="0"/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4C3E587F-BF5E-4B27-96B2-5A815B563D1D}"/>
              </a:ext>
            </a:extLst>
          </p:cNvPr>
          <p:cNvSpPr txBox="1"/>
          <p:nvPr/>
        </p:nvSpPr>
        <p:spPr>
          <a:xfrm>
            <a:off x="1341429" y="4212436"/>
            <a:ext cx="2649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CC process at 4 MeV</a:t>
            </a:r>
          </a:p>
          <a:p>
            <a:r>
              <a:rPr lang="en-US" altLang="zh-CN" dirty="0"/>
              <a:t>Relative difference=23%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109914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id="{08B75AFA-E812-40C5-BE84-D0BA5D3D667A}"/>
              </a:ext>
            </a:extLst>
          </p:cNvPr>
          <p:cNvSpPr/>
          <p:nvPr/>
        </p:nvSpPr>
        <p:spPr>
          <a:xfrm>
            <a:off x="85972" y="116277"/>
            <a:ext cx="90580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zh-CN" sz="5400" b="1" dirty="0">
                <a:solidFill>
                  <a:srgbClr val="0000FF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Solar B8 neutrino extraction simulation</a:t>
            </a:r>
            <a:endParaRPr lang="zh-CN" altLang="en-US" sz="5400" b="1" dirty="0">
              <a:solidFill>
                <a:srgbClr val="0000FF"/>
              </a:solidFill>
              <a:latin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2" name="日期占位符 1">
            <a:extLst>
              <a:ext uri="{FF2B5EF4-FFF2-40B4-BE49-F238E27FC236}">
                <a16:creationId xmlns:a16="http://schemas.microsoft.com/office/drawing/2014/main" id="{4D5DEA6E-446D-407F-A361-0ED6E07ED9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2024/7/18</a:t>
            </a:r>
            <a:endParaRPr lang="zh-CN" altLang="en-US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6E0D83F0-DCDB-40E4-979A-DD057705E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7D90F-54EA-4E3F-95CD-EC6DC9F36811}" type="slidenum">
              <a:rPr lang="zh-CN" altLang="en-US" smtClean="0"/>
              <a:t>9</a:t>
            </a:fld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508497D9-94BB-430E-B2EA-278BD076B9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4595" y="1317632"/>
            <a:ext cx="4433786" cy="2663776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CE278A2F-7BBA-4113-A713-6271347788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276" y="1211633"/>
            <a:ext cx="4207110" cy="2876008"/>
          </a:xfrm>
          <a:prstGeom prst="rect">
            <a:avLst/>
          </a:prstGeom>
        </p:spPr>
      </p:pic>
      <p:cxnSp>
        <p:nvCxnSpPr>
          <p:cNvPr id="7" name="直接箭头连接符 6">
            <a:extLst>
              <a:ext uri="{FF2B5EF4-FFF2-40B4-BE49-F238E27FC236}">
                <a16:creationId xmlns:a16="http://schemas.microsoft.com/office/drawing/2014/main" id="{B5C0E46E-F809-486D-8A4A-622707C142C0}"/>
              </a:ext>
            </a:extLst>
          </p:cNvPr>
          <p:cNvCxnSpPr/>
          <p:nvPr/>
        </p:nvCxnSpPr>
        <p:spPr>
          <a:xfrm>
            <a:off x="3344959" y="1530783"/>
            <a:ext cx="0" cy="164737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>
            <a:extLst>
              <a:ext uri="{FF2B5EF4-FFF2-40B4-BE49-F238E27FC236}">
                <a16:creationId xmlns:a16="http://schemas.microsoft.com/office/drawing/2014/main" id="{2C5F7CBB-3AE5-4903-B415-68C879E2C44D}"/>
              </a:ext>
            </a:extLst>
          </p:cNvPr>
          <p:cNvSpPr txBox="1"/>
          <p:nvPr/>
        </p:nvSpPr>
        <p:spPr>
          <a:xfrm>
            <a:off x="892628" y="4259943"/>
            <a:ext cx="751672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altLang="zh-CN" sz="2800" b="1" dirty="0">
                <a:solidFill>
                  <a:srgbClr val="7030A0"/>
                </a:solidFill>
              </a:rPr>
              <a:t>With a solar angle cut, CC-Li7 process signals can be clearly extracted.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CN" sz="2800" b="1" dirty="0">
                <a:solidFill>
                  <a:srgbClr val="7030A0"/>
                </a:solidFill>
              </a:rPr>
              <a:t>JNE can serve as a solar neutrino spectrometer.</a:t>
            </a:r>
            <a:endParaRPr lang="zh-CN" altLang="en-US" sz="28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05188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1641</TotalTime>
  <Words>970</Words>
  <Application>Microsoft Office PowerPoint</Application>
  <PresentationFormat>全屏显示(4:3)</PresentationFormat>
  <Paragraphs>206</Paragraphs>
  <Slides>24</Slides>
  <Notes>0</Notes>
  <HiddenSlides>0</HiddenSlides>
  <MMClips>1</MMClips>
  <ScaleCrop>false</ScaleCrop>
  <HeadingPairs>
    <vt:vector size="6" baseType="variant">
      <vt:variant>
        <vt:lpstr>已用的字体</vt:lpstr>
      </vt:variant>
      <vt:variant>
        <vt:i4>18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43" baseType="lpstr">
      <vt:lpstr>Menlo</vt:lpstr>
      <vt:lpstr>NimbusSanL-Bold</vt:lpstr>
      <vt:lpstr>Times-Roman</vt:lpstr>
      <vt:lpstr>等线</vt:lpstr>
      <vt:lpstr>等线 Light</vt:lpstr>
      <vt:lpstr>黑体</vt:lpstr>
      <vt:lpstr>华光大黑二_CNKI</vt:lpstr>
      <vt:lpstr>宋体</vt:lpstr>
      <vt:lpstr>微软雅黑</vt:lpstr>
      <vt:lpstr>Arial</vt:lpstr>
      <vt:lpstr>Calibri</vt:lpstr>
      <vt:lpstr>Calibri Light</vt:lpstr>
      <vt:lpstr>Cambria Math</vt:lpstr>
      <vt:lpstr>Lucida Sans</vt:lpstr>
      <vt:lpstr>Microsoft Himalaya</vt:lpstr>
      <vt:lpstr>Symbol</vt:lpstr>
      <vt:lpstr>Times New Roman</vt:lpstr>
      <vt:lpstr>Wingdings</vt:lpstr>
      <vt:lpstr>Office 主题​​</vt:lpstr>
      <vt:lpstr>Development of LiCl aqueous solution for neutrino detection for Jinping Neutrino Experiment</vt:lpstr>
      <vt:lpstr>Contents</vt:lpstr>
      <vt:lpstr>China Jinping Underground Laboratory (CJPL) ----          An ideal low background experiment site</vt:lpstr>
      <vt:lpstr>PowerPoint 演示文稿</vt:lpstr>
      <vt:lpstr>PowerPoint 演示文稿</vt:lpstr>
      <vt:lpstr>(Saturated) LiCl aqueous solution for neutrino det.</vt:lpstr>
      <vt:lpstr>PowerPoint 演示文稿</vt:lpstr>
      <vt:lpstr>PowerPoint 演示文稿</vt:lpstr>
      <vt:lpstr>PowerPoint 演示文稿</vt:lpstr>
      <vt:lpstr>LiCl Water Solution Attenuation Length</vt:lpstr>
      <vt:lpstr>LiCl Water Solution Attenuation Length</vt:lpstr>
      <vt:lpstr>PowerPoint 演示文稿</vt:lpstr>
      <vt:lpstr>PowerPoint 演示文稿</vt:lpstr>
      <vt:lpstr>Solar Neutrino Upturn effect</vt:lpstr>
      <vt:lpstr>Upturn effect sensitivity with LiCl Solution</vt:lpstr>
      <vt:lpstr>PowerPoint 演示文稿</vt:lpstr>
      <vt:lpstr>CC-Li7 for Light Sterile Neutrino Rejection</vt:lpstr>
      <vt:lpstr>Geo Neutrinos at JNE</vt:lpstr>
      <vt:lpstr>Geo Neutrino at JNE</vt:lpstr>
      <vt:lpstr>PowerPoint 演示文稿</vt:lpstr>
      <vt:lpstr>Cherenkov Liquid Scintillator Reconstruction</vt:lpstr>
      <vt:lpstr>Diffuse supernova neutrino background</vt:lpstr>
      <vt:lpstr>Summary</vt:lpstr>
      <vt:lpstr>Thank you.  All related publications can be found at  http://jinping.hep.tsinghua.edu.cn/Publications.php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latest Daya Bay oscillation results and reactor neutrino flux and spectrum results</dc:title>
  <dc:creator>Zhe Wang</dc:creator>
  <cp:lastModifiedBy>wangzhe</cp:lastModifiedBy>
  <cp:revision>292</cp:revision>
  <dcterms:created xsi:type="dcterms:W3CDTF">2023-10-21T12:38:23Z</dcterms:created>
  <dcterms:modified xsi:type="dcterms:W3CDTF">2024-07-18T03:29:49Z</dcterms:modified>
</cp:coreProperties>
</file>