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1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56" r:id="rId2"/>
    <p:sldId id="551" r:id="rId3"/>
    <p:sldId id="739" r:id="rId4"/>
    <p:sldId id="749" r:id="rId5"/>
    <p:sldId id="753" r:id="rId6"/>
    <p:sldId id="758" r:id="rId7"/>
    <p:sldId id="766" r:id="rId8"/>
    <p:sldId id="780" r:id="rId9"/>
    <p:sldId id="784" r:id="rId10"/>
    <p:sldId id="764" r:id="rId11"/>
    <p:sldId id="770" r:id="rId12"/>
    <p:sldId id="782" r:id="rId13"/>
    <p:sldId id="777" r:id="rId14"/>
    <p:sldId id="654" r:id="rId15"/>
    <p:sldId id="506" r:id="rId16"/>
    <p:sldId id="740" r:id="rId17"/>
    <p:sldId id="760" r:id="rId18"/>
    <p:sldId id="761" r:id="rId19"/>
    <p:sldId id="553" r:id="rId20"/>
    <p:sldId id="767" r:id="rId21"/>
    <p:sldId id="768" r:id="rId22"/>
    <p:sldId id="744" r:id="rId23"/>
    <p:sldId id="779" r:id="rId24"/>
    <p:sldId id="783" r:id="rId25"/>
    <p:sldId id="750" r:id="rId26"/>
    <p:sldId id="752" r:id="rId27"/>
    <p:sldId id="786" r:id="rId28"/>
    <p:sldId id="759" r:id="rId29"/>
    <p:sldId id="785" r:id="rId30"/>
    <p:sldId id="765" r:id="rId31"/>
    <p:sldId id="769" r:id="rId32"/>
    <p:sldId id="787" r:id="rId33"/>
    <p:sldId id="771" r:id="rId34"/>
    <p:sldId id="778" r:id="rId35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8CB3E1"/>
    <a:srgbClr val="FFFF00"/>
    <a:srgbClr val="B9B93A"/>
    <a:srgbClr val="464543"/>
    <a:srgbClr val="009F3C"/>
    <a:srgbClr val="F58D01"/>
    <a:srgbClr val="6A6A6A"/>
    <a:srgbClr val="FEFEFE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434" autoAdjust="0"/>
  </p:normalViewPr>
  <p:slideViewPr>
    <p:cSldViewPr>
      <p:cViewPr varScale="1">
        <p:scale>
          <a:sx n="110" d="100"/>
          <a:sy n="110" d="100"/>
        </p:scale>
        <p:origin x="936" y="-2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114" d="100"/>
          <a:sy n="114" d="100"/>
        </p:scale>
        <p:origin x="504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42" tIns="48322" rIns="96642" bIns="4832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lIns="96642" tIns="48322" rIns="96642" bIns="48322" rtlCol="0"/>
          <a:lstStyle>
            <a:lvl1pPr algn="r">
              <a:defRPr sz="1200"/>
            </a:lvl1pPr>
          </a:lstStyle>
          <a:p>
            <a:fld id="{003E3E94-A8A4-43B9-B59A-DF4E2A3D0371}" type="datetimeFigureOut">
              <a:rPr lang="en-US" smtClean="0"/>
              <a:t>7/17/2024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42" tIns="48322" rIns="96642" bIns="4832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8" y="9119474"/>
            <a:ext cx="3169920" cy="480060"/>
          </a:xfrm>
          <a:prstGeom prst="rect">
            <a:avLst/>
          </a:prstGeom>
        </p:spPr>
        <p:txBody>
          <a:bodyPr vert="horz" lIns="96642" tIns="48322" rIns="96642" bIns="48322" rtlCol="0" anchor="b"/>
          <a:lstStyle>
            <a:lvl1pPr algn="r">
              <a:defRPr sz="1200"/>
            </a:lvl1pPr>
          </a:lstStyle>
          <a:p>
            <a:fld id="{DBBB3F2D-D177-4FFE-9AB6-78E4F002CA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2206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42" tIns="48322" rIns="96642" bIns="4832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lIns="96642" tIns="48322" rIns="96642" bIns="48322" rtlCol="0"/>
          <a:lstStyle>
            <a:lvl1pPr algn="r">
              <a:defRPr sz="1200"/>
            </a:lvl1pPr>
          </a:lstStyle>
          <a:p>
            <a:fld id="{BCD612E1-812A-466C-9F11-94BED275A636}" type="datetimeFigureOut">
              <a:rPr lang="en-US" smtClean="0"/>
              <a:t>7/17/2024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42" tIns="48322" rIns="96642" bIns="4832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1"/>
            <a:ext cx="5852160" cy="4320540"/>
          </a:xfrm>
          <a:prstGeom prst="rect">
            <a:avLst/>
          </a:prstGeom>
        </p:spPr>
        <p:txBody>
          <a:bodyPr vert="horz" lIns="96642" tIns="48322" rIns="96642" bIns="4832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42" tIns="48322" rIns="96642" bIns="4832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0060"/>
          </a:xfrm>
          <a:prstGeom prst="rect">
            <a:avLst/>
          </a:prstGeom>
        </p:spPr>
        <p:txBody>
          <a:bodyPr vert="horz" lIns="96642" tIns="48322" rIns="96642" bIns="48322" rtlCol="0" anchor="b"/>
          <a:lstStyle>
            <a:lvl1pPr algn="r">
              <a:defRPr sz="1200"/>
            </a:lvl1pPr>
          </a:lstStyle>
          <a:p>
            <a:fld id="{5E54CE16-621F-483B-A942-0CFAAF9387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12997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4CE16-621F-483B-A942-0CFAAF93877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0404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4CE16-621F-483B-A942-0CFAAF93877D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2687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4CE16-621F-483B-A942-0CFAAF93877D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7610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4CE16-621F-483B-A942-0CFAAF93877D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8342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4CE16-621F-483B-A942-0CFAAF93877D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7038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3"/>
          <p:cNvSpPr>
            <a:spLocks noGrp="1" noChangeArrowheads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/>
              <a:t>Microsoft </a:t>
            </a:r>
            <a:r>
              <a:rPr lang="en-US" b="1" dirty="0"/>
              <a:t>Engineering Excellence</a:t>
            </a:r>
            <a:endParaRPr lang="en-US" dirty="0"/>
          </a:p>
        </p:txBody>
      </p:sp>
      <p:sp>
        <p:nvSpPr>
          <p:cNvPr id="43010" name="Rectangle 25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/>
              <a:t>Microsoft Confidential</a:t>
            </a:r>
          </a:p>
        </p:txBody>
      </p:sp>
      <p:sp>
        <p:nvSpPr>
          <p:cNvPr id="43011" name="Rectangle 26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E2B742-91BC-43A9-88E8-738D234752E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dirty="0"/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474663"/>
            <a:ext cx="4802188" cy="36004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8510" y="4337210"/>
            <a:ext cx="6678507" cy="482227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dirty="0"/>
              <a:t>If there is relevant video content, such as a case study video, demo of a product, or other training materials, include it in the presentation as well.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36878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4CE16-621F-483B-A942-0CFAAF93877D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2024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4CE16-621F-483B-A942-0CFAAF93877D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702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4CE16-621F-483B-A942-0CFAAF93877D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32687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4CE16-621F-483B-A942-0CFAAF93877D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3936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4CE16-621F-483B-A942-0CFAAF93877D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421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4CE16-621F-483B-A942-0CFAAF93877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6256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4CE16-621F-483B-A942-0CFAAF93877D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587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4CE16-621F-483B-A942-0CFAAF93877D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27862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4CE16-621F-483B-A942-0CFAAF93877D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2955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4CE16-621F-483B-A942-0CFAAF93877D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7310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4CE16-621F-483B-A942-0CFAAF93877D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890926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4CE16-621F-483B-A942-0CFAAF93877D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12670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4CE16-621F-483B-A942-0CFAAF93877D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8036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4CE16-621F-483B-A942-0CFAAF93877D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6798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4CE16-621F-483B-A942-0CFAAF93877D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3694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4CE16-621F-483B-A942-0CFAAF93877D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5310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4CE16-621F-483B-A942-0CFAAF93877D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6414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4CE16-621F-483B-A942-0CFAAF93877D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0090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4CE16-621F-483B-A942-0CFAAF93877D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3717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4CE16-621F-483B-A942-0CFAAF93877D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680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010543"/>
          </a:xfrm>
          <a:solidFill>
            <a:schemeClr val="accent1"/>
          </a:solidFill>
        </p:spPr>
        <p:txBody>
          <a:bodyPr/>
          <a:lstStyle>
            <a:lvl1pPr algn="l">
              <a:defRPr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212976"/>
            <a:ext cx="7776864" cy="175260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  <a:latin typeface="+mn-lt"/>
                <a:ea typeface="Segoe UI" pitchFamily="34" charset="0"/>
                <a:cs typeface="Segoe U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4822008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63072" cy="85010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868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63072" cy="850106"/>
          </a:xfrm>
          <a:solidFill>
            <a:schemeClr val="accent1"/>
          </a:solidFill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4139952" y="6386920"/>
            <a:ext cx="1368152" cy="3844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Segoe UI" pitchFamily="34" charset="0"/>
                <a:cs typeface="Segoe UI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Segoe UI" pitchFamily="34" charset="0"/>
                <a:cs typeface="Segoe UI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Segoe UI" pitchFamily="34" charset="0"/>
                <a:cs typeface="Segoe UI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Segoe UI" pitchFamily="34" charset="0"/>
                <a:cs typeface="Segoe UI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Segoe UI" pitchFamily="34" charset="0"/>
                <a:cs typeface="Segoe UI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dirty="0"/>
              <a:t>Your Logo</a:t>
            </a:r>
          </a:p>
        </p:txBody>
      </p:sp>
    </p:spTree>
    <p:extLst>
      <p:ext uri="{BB962C8B-B14F-4D97-AF65-F5344CB8AC3E}">
        <p14:creationId xmlns:p14="http://schemas.microsoft.com/office/powerpoint/2010/main" val="1117342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4662296" y="1556056"/>
            <a:ext cx="4020984" cy="613784"/>
          </a:xfrm>
          <a:prstGeom prst="rect">
            <a:avLst/>
          </a:prstGeom>
          <a:solidFill>
            <a:srgbClr val="FFFFFF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479008" y="1556792"/>
            <a:ext cx="4020984" cy="613784"/>
          </a:xfrm>
          <a:prstGeom prst="rect">
            <a:avLst/>
          </a:prstGeom>
          <a:solidFill>
            <a:srgbClr val="FFFFFF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85010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14" name="Picture 13">
            <a:hlinkClick r:id="" action="ppaction://hlinkshowjump?jump=nextslide"/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386" y="6309320"/>
            <a:ext cx="303997" cy="450964"/>
          </a:xfrm>
          <a:prstGeom prst="rect">
            <a:avLst/>
          </a:prstGeom>
        </p:spPr>
      </p:pic>
      <p:pic>
        <p:nvPicPr>
          <p:cNvPr id="15" name="Picture 14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6966" y="6309320"/>
            <a:ext cx="303997" cy="450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707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6966" y="6309320"/>
            <a:ext cx="303997" cy="450964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63072" cy="850106"/>
          </a:xfrm>
          <a:solidFill>
            <a:schemeClr val="accent1"/>
          </a:solidFill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5645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5600"/>
            <a:ext cx="8194675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3100" y="1497013"/>
            <a:ext cx="3975100" cy="4759325"/>
          </a:xfrm>
        </p:spPr>
        <p:txBody>
          <a:bodyPr/>
          <a:lstStyle>
            <a:lvl4pPr>
              <a:defRPr baseline="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7760" y="1497013"/>
            <a:ext cx="3977640" cy="4759325"/>
          </a:xfrm>
        </p:spPr>
        <p:txBody>
          <a:bodyPr/>
          <a:lstStyle>
            <a:lvl4pPr>
              <a:defRPr baseline="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202F6F-29F5-431D-A4DA-4CF790F253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936003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/>
          <p:cNvSpPr txBox="1">
            <a:spLocks/>
          </p:cNvSpPr>
          <p:nvPr userDrawn="1"/>
        </p:nvSpPr>
        <p:spPr>
          <a:xfrm>
            <a:off x="107504" y="6388737"/>
            <a:ext cx="7776864" cy="3124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Segoe UI" pitchFamily="34" charset="0"/>
                <a:cs typeface="Segoe UI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Segoe UI" pitchFamily="34" charset="0"/>
                <a:cs typeface="Segoe UI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Segoe UI" pitchFamily="34" charset="0"/>
                <a:cs typeface="Segoe UI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Segoe UI" pitchFamily="34" charset="0"/>
                <a:cs typeface="Segoe UI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Segoe UI" pitchFamily="34" charset="0"/>
                <a:cs typeface="Segoe UI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fld id="{64D26CB5-B01C-482B-A6D8-88AC02D380F8}" type="slidenum">
              <a:rPr lang="en-GB" sz="2400" smtClean="0">
                <a:solidFill>
                  <a:schemeClr val="tx1"/>
                </a:solidFill>
                <a:latin typeface="Bodoni MT Condensed" panose="02070606080606020203" pitchFamily="18" charset="0"/>
              </a:rPr>
              <a:t>‹#›</a:t>
            </a:fld>
            <a:r>
              <a:rPr lang="en-GB" sz="2000" dirty="0">
                <a:solidFill>
                  <a:schemeClr val="tx1"/>
                </a:solidFill>
                <a:latin typeface="Bodoni MT Condensed" panose="02070606080606020203" pitchFamily="18" charset="0"/>
              </a:rPr>
              <a:t> </a:t>
            </a:r>
            <a:r>
              <a:rPr lang="en-GB" sz="1400" dirty="0">
                <a:solidFill>
                  <a:srgbClr val="FFFF00"/>
                </a:solidFill>
                <a:latin typeface="Bodoni MT Condensed" panose="02070606080606020203" pitchFamily="18" charset="0"/>
              </a:rPr>
              <a:t>Flavor-6 </a:t>
            </a:r>
            <a:r>
              <a:rPr lang="en-GB" sz="1600" dirty="0">
                <a:solidFill>
                  <a:schemeClr val="tx2">
                    <a:lumMod val="85000"/>
                  </a:schemeClr>
                </a:solidFill>
                <a:latin typeface="Agency FB" panose="020B0503020202020204" pitchFamily="34" charset="0"/>
              </a:rPr>
              <a:t>ICHEP </a:t>
            </a:r>
            <a:r>
              <a:rPr lang="en-GB" sz="1400" baseline="0" dirty="0">
                <a:solidFill>
                  <a:srgbClr val="FE8D01"/>
                </a:solidFill>
                <a:latin typeface="Aharoni"/>
              </a:rPr>
              <a:t>Jul </a:t>
            </a:r>
            <a:r>
              <a:rPr lang="en-GB" sz="1400" dirty="0">
                <a:solidFill>
                  <a:srgbClr val="FE8D01"/>
                </a:solidFill>
                <a:latin typeface="Aharoni"/>
              </a:rPr>
              <a:t>‘24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63072" cy="850106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8229600" cy="53285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AF83677-22E0-42A8-9AC7-18C2727F5459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8908" y="274637"/>
            <a:ext cx="1231853" cy="850107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3345936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Segoe UI" pitchFamily="34" charset="0"/>
          <a:cs typeface="Segoe UI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Segoe UI" pitchFamily="34" charset="0"/>
          <a:cs typeface="Segoe UI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Segoe UI" pitchFamily="34" charset="0"/>
          <a:cs typeface="Segoe UI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Segoe UI" pitchFamily="34" charset="0"/>
          <a:cs typeface="Segoe UI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Segoe UI" pitchFamily="34" charset="0"/>
          <a:cs typeface="Segoe UI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Segoe UI" pitchFamily="34" charset="0"/>
          <a:cs typeface="Segoe U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g"/><Relationship Id="rId5" Type="http://schemas.openxmlformats.org/officeDocument/2006/relationships/image" Target="../media/image41.png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0.png"/><Relationship Id="rId12" Type="http://schemas.openxmlformats.org/officeDocument/2006/relationships/image" Target="../media/image330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59.png"/><Relationship Id="rId10" Type="http://schemas.openxmlformats.org/officeDocument/2006/relationships/image" Target="../media/image341.png"/><Relationship Id="rId9" Type="http://schemas.openxmlformats.org/officeDocument/2006/relationships/image" Target="../media/image3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0.png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0.png"/><Relationship Id="rId5" Type="http://schemas.openxmlformats.org/officeDocument/2006/relationships/image" Target="../media/image340.png"/><Relationship Id="rId4" Type="http://schemas.openxmlformats.org/officeDocument/2006/relationships/image" Target="../media/image3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0.png"/><Relationship Id="rId7" Type="http://schemas.openxmlformats.org/officeDocument/2006/relationships/image" Target="../media/image430.png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0.png"/><Relationship Id="rId5" Type="http://schemas.openxmlformats.org/officeDocument/2006/relationships/image" Target="../media/image340.png"/><Relationship Id="rId4" Type="http://schemas.openxmlformats.org/officeDocument/2006/relationships/image" Target="../media/image3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39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3" Type="http://schemas.openxmlformats.org/officeDocument/2006/relationships/image" Target="../media/image45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9" Type="http://schemas.openxmlformats.org/officeDocument/2006/relationships/image" Target="../media/image6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0.png"/><Relationship Id="rId7" Type="http://schemas.openxmlformats.org/officeDocument/2006/relationships/image" Target="../media/image60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9" Type="http://schemas.openxmlformats.org/officeDocument/2006/relationships/image" Target="../media/image64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13" Type="http://schemas.openxmlformats.org/officeDocument/2006/relationships/image" Target="../media/image152.png"/><Relationship Id="rId3" Type="http://schemas.openxmlformats.org/officeDocument/2006/relationships/image" Target="../media/image19.png"/><Relationship Id="rId12" Type="http://schemas.openxmlformats.org/officeDocument/2006/relationships/image" Target="../media/image7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14.png"/><Relationship Id="rId10" Type="http://schemas.openxmlformats.org/officeDocument/2006/relationships/image" Target="../media/image70.png"/><Relationship Id="rId9" Type="http://schemas.openxmlformats.org/officeDocument/2006/relationships/image" Target="../media/image69.png"/><Relationship Id="rId14" Type="http://schemas.openxmlformats.org/officeDocument/2006/relationships/image" Target="../media/image15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image" Target="../media/image23.png"/><Relationship Id="rId7" Type="http://schemas.openxmlformats.org/officeDocument/2006/relationships/image" Target="../media/image48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0.png"/><Relationship Id="rId5" Type="http://schemas.openxmlformats.org/officeDocument/2006/relationships/image" Target="../media/image87.png"/><Relationship Id="rId4" Type="http://schemas.openxmlformats.org/officeDocument/2006/relationships/image" Target="../media/image78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65.png"/><Relationship Id="rId7" Type="http://schemas.openxmlformats.org/officeDocument/2006/relationships/image" Target="../media/image7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37.png"/><Relationship Id="rId4" Type="http://schemas.openxmlformats.org/officeDocument/2006/relationships/image" Target="../media/image7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jp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6.png"/><Relationship Id="rId7" Type="http://schemas.openxmlformats.org/officeDocument/2006/relationships/image" Target="../media/image13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80.png"/><Relationship Id="rId10" Type="http://schemas.openxmlformats.org/officeDocument/2006/relationships/image" Target="../media/image138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6.png"/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80.png"/><Relationship Id="rId10" Type="http://schemas.openxmlformats.org/officeDocument/2006/relationships/image" Target="../media/image83.png"/><Relationship Id="rId9" Type="http://schemas.openxmlformats.org/officeDocument/2006/relationships/image" Target="../media/image8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7" Type="http://schemas.openxmlformats.org/officeDocument/2006/relationships/image" Target="../media/image9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88.png"/><Relationship Id="rId4" Type="http://schemas.openxmlformats.org/officeDocument/2006/relationships/image" Target="../media/image8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14.png"/><Relationship Id="rId12" Type="http://schemas.openxmlformats.org/officeDocument/2006/relationships/image" Target="../media/image68.png"/><Relationship Id="rId1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15" Type="http://schemas.openxmlformats.org/officeDocument/2006/relationships/image" Target="../media/image17.png"/><Relationship Id="rId19" Type="http://schemas.openxmlformats.org/officeDocument/2006/relationships/image" Target="../media/image21.png"/><Relationship Id="rId1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8" Type="http://schemas.openxmlformats.org/officeDocument/2006/relationships/image" Target="../media/image220.png"/><Relationship Id="rId3" Type="http://schemas.openxmlformats.org/officeDocument/2006/relationships/image" Target="../media/image23.png"/><Relationship Id="rId21" Type="http://schemas.openxmlformats.org/officeDocument/2006/relationships/image" Target="../media/image24.png"/><Relationship Id="rId17" Type="http://schemas.openxmlformats.org/officeDocument/2006/relationships/image" Target="../media/image210.png"/><Relationship Id="rId12" Type="http://schemas.openxmlformats.org/officeDocument/2006/relationships/image" Target="../media/image84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00.png"/><Relationship Id="rId20" Type="http://schemas.openxmlformats.org/officeDocument/2006/relationships/image" Target="../media/image230.png"/><Relationship Id="rId1" Type="http://schemas.openxmlformats.org/officeDocument/2006/relationships/slideLayout" Target="../slideLayouts/slideLayout2.xml"/><Relationship Id="rId15" Type="http://schemas.openxmlformats.org/officeDocument/2006/relationships/image" Target="../media/image90.png"/><Relationship Id="rId19" Type="http://schemas.openxmlformats.org/officeDocument/2006/relationships/image" Target="../media/image92.png"/><Relationship Id="rId4" Type="http://schemas.openxmlformats.org/officeDocument/2006/relationships/image" Target="../media/image78.png"/><Relationship Id="rId22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4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2348880"/>
            <a:ext cx="7488832" cy="1656184"/>
          </a:xfrm>
        </p:spPr>
        <p:txBody>
          <a:bodyPr>
            <a:noAutofit/>
          </a:bodyPr>
          <a:lstStyle/>
          <a:p>
            <a:pPr algn="ctr"/>
            <a:r>
              <a:rPr lang="en-US" sz="3200" b="1" i="1" dirty="0"/>
              <a:t>An </a:t>
            </a:r>
            <a:r>
              <a:rPr lang="en-US" sz="3200" b="1" i="1" u="sng" dirty="0"/>
              <a:t>update</a:t>
            </a:r>
            <a:r>
              <a:rPr lang="en-US" sz="3200" b="1" i="1" dirty="0"/>
              <a:t> to</a:t>
            </a:r>
            <a:br>
              <a:rPr lang="en-US" sz="3200" b="1" dirty="0"/>
            </a:br>
            <a:r>
              <a:rPr lang="en-US" sz="3200" b="1" dirty="0"/>
              <a:t>Estimation of CP violating EDMs from known mechanisms in the SM</a:t>
            </a:r>
            <a:endParaRPr lang="en-GB" sz="3000" b="1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4149080"/>
            <a:ext cx="7488832" cy="2088232"/>
          </a:xfrm>
        </p:spPr>
        <p:txBody>
          <a:bodyPr>
            <a:normAutofit/>
          </a:bodyPr>
          <a:lstStyle/>
          <a:p>
            <a:r>
              <a:rPr lang="en-GB" sz="1800" dirty="0">
                <a:latin typeface="Batang" panose="02030600000101010101" pitchFamily="18" charset="-127"/>
                <a:ea typeface="Batang" panose="02030600000101010101" pitchFamily="18" charset="-127"/>
              </a:rPr>
              <a:t>Prajwal T. Mohan Murthy</a:t>
            </a:r>
          </a:p>
          <a:p>
            <a:r>
              <a:rPr lang="en-GB" sz="1800" dirty="0">
                <a:solidFill>
                  <a:srgbClr val="FFFF00"/>
                </a:solidFill>
                <a:latin typeface="Calibri" panose="020F0502020204030204" pitchFamily="34" charset="0"/>
                <a:ea typeface="Batang" panose="02030600000101010101" pitchFamily="18" charset="-127"/>
              </a:rPr>
              <a:t>MIT </a:t>
            </a:r>
            <a:r>
              <a:rPr lang="en-GB" sz="1800" b="1" u="sng" dirty="0">
                <a:solidFill>
                  <a:srgbClr val="FFFF00"/>
                </a:solidFill>
                <a:ea typeface="Batang" panose="02030600000101010101" pitchFamily="18" charset="-127"/>
              </a:rPr>
              <a:t>L</a:t>
            </a:r>
            <a:r>
              <a:rPr lang="en-GB" sz="1800" dirty="0">
                <a:solidFill>
                  <a:srgbClr val="FFFF00"/>
                </a:solidFill>
                <a:ea typeface="Batang" panose="02030600000101010101" pitchFamily="18" charset="-127"/>
              </a:rPr>
              <a:t>aboratory for </a:t>
            </a:r>
            <a:r>
              <a:rPr lang="en-GB" sz="1800" b="1" u="sng" dirty="0">
                <a:solidFill>
                  <a:srgbClr val="FFFF00"/>
                </a:solidFill>
                <a:ea typeface="Batang" panose="02030600000101010101" pitchFamily="18" charset="-127"/>
              </a:rPr>
              <a:t>N</a:t>
            </a:r>
            <a:r>
              <a:rPr lang="en-GB" sz="1800" dirty="0">
                <a:solidFill>
                  <a:srgbClr val="FFFF00"/>
                </a:solidFill>
                <a:ea typeface="Batang" panose="02030600000101010101" pitchFamily="18" charset="-127"/>
              </a:rPr>
              <a:t>uclear </a:t>
            </a:r>
            <a:r>
              <a:rPr lang="en-GB" sz="1800" b="1" u="sng" dirty="0">
                <a:solidFill>
                  <a:srgbClr val="FFFF00"/>
                </a:solidFill>
                <a:ea typeface="Batang" panose="02030600000101010101" pitchFamily="18" charset="-127"/>
              </a:rPr>
              <a:t>S</a:t>
            </a:r>
            <a:r>
              <a:rPr lang="en-GB" sz="1800" dirty="0">
                <a:solidFill>
                  <a:srgbClr val="FFFF00"/>
                </a:solidFill>
                <a:ea typeface="Batang" panose="02030600000101010101" pitchFamily="18" charset="-127"/>
              </a:rPr>
              <a:t>cience</a:t>
            </a:r>
          </a:p>
          <a:p>
            <a:endParaRPr lang="en-GB" sz="1800" dirty="0">
              <a:solidFill>
                <a:srgbClr val="FFFF00"/>
              </a:solidFill>
              <a:ea typeface="Batang" panose="02030600000101010101" pitchFamily="18" charset="-127"/>
            </a:endParaRPr>
          </a:p>
          <a:p>
            <a:r>
              <a:rPr lang="en-GB" sz="1800" dirty="0">
                <a:latin typeface="Batang" panose="02030600000101010101" pitchFamily="18" charset="-127"/>
                <a:ea typeface="Batang" panose="02030600000101010101" pitchFamily="18" charset="-127"/>
              </a:rPr>
              <a:t>Apurva Chauhan                                                   Jeff A. Winger</a:t>
            </a:r>
          </a:p>
          <a:p>
            <a:r>
              <a:rPr lang="en-GB" sz="1800" dirty="0">
                <a:solidFill>
                  <a:srgbClr val="FFFF00"/>
                </a:solidFill>
                <a:latin typeface="Calibri" panose="020F0502020204030204" pitchFamily="34" charset="0"/>
                <a:ea typeface="Batang" panose="02030600000101010101" pitchFamily="18" charset="-127"/>
              </a:rPr>
              <a:t>Wellesley College                                                            Mississippi State University</a:t>
            </a:r>
            <a:endParaRPr lang="en-GB" sz="1800" dirty="0">
              <a:solidFill>
                <a:srgbClr val="FFFF00"/>
              </a:solidFill>
              <a:ea typeface="Batang" panose="02030600000101010101" pitchFamily="18" charset="-127"/>
            </a:endParaRPr>
          </a:p>
          <a:p>
            <a:endParaRPr lang="en-GB" sz="1800" dirty="0">
              <a:solidFill>
                <a:srgbClr val="FFFF00"/>
              </a:solidFill>
              <a:ea typeface="Batang" panose="02030600000101010101" pitchFamily="18" charset="-127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71600" y="1730136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u="sng" dirty="0"/>
              <a:t>An experimentalist’s take on…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317912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63072" cy="850106"/>
          </a:xfrm>
          <a:solidFill>
            <a:srgbClr val="009F3C"/>
          </a:solidFill>
        </p:spPr>
        <p:txBody>
          <a:bodyPr>
            <a:normAutofit/>
          </a:bodyPr>
          <a:lstStyle/>
          <a:p>
            <a:pPr algn="r"/>
            <a:r>
              <a:rPr lang="en-GB" dirty="0"/>
              <a:t>Atoms: Paramagnetic</a:t>
            </a:r>
          </a:p>
        </p:txBody>
      </p:sp>
      <p:sp>
        <p:nvSpPr>
          <p:cNvPr id="23" name="Oval 22"/>
          <p:cNvSpPr/>
          <p:nvPr/>
        </p:nvSpPr>
        <p:spPr>
          <a:xfrm>
            <a:off x="611560" y="339651"/>
            <a:ext cx="720080" cy="7200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15643325"/>
                  </p:ext>
                </p:extLst>
              </p:nvPr>
            </p:nvGraphicFramePr>
            <p:xfrm>
              <a:off x="3203849" y="1956501"/>
              <a:ext cx="5777880" cy="187407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0998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61435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760457">
                      <a:extLst>
                        <a:ext uri="{9D8B030D-6E8A-4147-A177-3AD203B41FA5}">
                          <a16:colId xmlns:a16="http://schemas.microsoft.com/office/drawing/2014/main" val="3616987377"/>
                        </a:ext>
                      </a:extLst>
                    </a:gridCol>
                    <a:gridCol w="99308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Atom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8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𝜌</m:t>
                                    </m:r>
                                  </m:e>
                                  <m:sub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sub>
                                  <m:sup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sub>
                              </m:sSub>
                            </m:oMath>
                          </a14:m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(10</a:t>
                          </a:r>
                          <a:r>
                            <a:rPr lang="en-US" baseline="30000" dirty="0">
                              <a:solidFill>
                                <a:schemeClr val="tx1"/>
                              </a:solidFill>
                            </a:rPr>
                            <a:t>-19</a:t>
                          </a:r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Ref.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89</a:t>
                          </a:r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Rb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25.7</a:t>
                          </a:r>
                          <a:endParaRPr lang="en-US" b="1" baseline="300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1.2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[1]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133</a:t>
                          </a:r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Cs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123</a:t>
                          </a:r>
                          <a:endParaRPr lang="en-US" b="1" baseline="300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1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7.1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[1]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205</a:t>
                          </a:r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Tl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1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573</a:t>
                          </a:r>
                          <a:endParaRPr lang="en-US" b="1" baseline="300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1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70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[2]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210</a:t>
                          </a:r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Fr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903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5.0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[3]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15643325"/>
                  </p:ext>
                </p:extLst>
              </p:nvPr>
            </p:nvGraphicFramePr>
            <p:xfrm>
              <a:off x="3203849" y="1956501"/>
              <a:ext cx="5777880" cy="187407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0998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61435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760457">
                      <a:extLst>
                        <a:ext uri="{9D8B030D-6E8A-4147-A177-3AD203B41FA5}">
                          <a16:colId xmlns:a16="http://schemas.microsoft.com/office/drawing/2014/main" val="3616987377"/>
                        </a:ext>
                      </a:extLst>
                    </a:gridCol>
                    <a:gridCol w="99308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9071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Atom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87925" t="-7813" r="-172075" b="-4078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2318" t="-7813" r="-57785" b="-4078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Ref.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89</a:t>
                          </a:r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Rb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25.7</a:t>
                          </a:r>
                          <a:endParaRPr lang="en-US" b="1" baseline="300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1.2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[1]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133</a:t>
                          </a:r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Cs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123</a:t>
                          </a:r>
                          <a:endParaRPr lang="en-US" b="1" baseline="300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1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7.1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[1]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205</a:t>
                          </a:r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Tl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1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573</a:t>
                          </a:r>
                          <a:endParaRPr lang="en-US" b="1" baseline="300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1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70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[2]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210</a:t>
                          </a:r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Fr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903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5.0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[3]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Rectangle 6"/>
          <p:cNvSpPr/>
          <p:nvPr/>
        </p:nvSpPr>
        <p:spPr>
          <a:xfrm>
            <a:off x="2143211" y="6211669"/>
            <a:ext cx="5112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[1] HS </a:t>
            </a:r>
            <a:r>
              <a:rPr lang="en-US" sz="1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Nataraj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al., Phys. Rev. Lett. 101.3 (July 2008), p. 033002.</a:t>
            </a:r>
          </a:p>
          <a:p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[2] ZW Liu and HP Kelly, Phys. Rev. A 45.7 (Apr. 1992), pp. 4210–4213.</a:t>
            </a:r>
          </a:p>
          <a:p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[3] TMR Byrnes et al., Phys. Rev. A 59.4 (Apr. 1999), pp. 3082–3083.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FB274D7-1A0A-FE8E-9864-8CD92BDB11FF}"/>
                  </a:ext>
                </a:extLst>
              </p:cNvPr>
              <p:cNvSpPr txBox="1"/>
              <p:nvPr/>
            </p:nvSpPr>
            <p:spPr>
              <a:xfrm>
                <a:off x="3929745" y="4830142"/>
                <a:ext cx="4392488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4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4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0.03</m:t>
                      </m:r>
                      <m:r>
                        <a:rPr lang="en-US" sz="4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FB274D7-1A0A-FE8E-9864-8CD92BDB11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9745" y="4830142"/>
                <a:ext cx="4392488" cy="70788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BB44783-60BE-B57B-8EB9-2ABFADDF5157}"/>
                  </a:ext>
                </a:extLst>
              </p:cNvPr>
              <p:cNvSpPr txBox="1"/>
              <p:nvPr/>
            </p:nvSpPr>
            <p:spPr>
              <a:xfrm>
                <a:off x="3203849" y="3975132"/>
                <a:ext cx="5844281" cy="737959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4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44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sz="4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𝑡𝑜𝑚</m:t>
                          </m:r>
                        </m:sub>
                      </m:sSub>
                      <m:r>
                        <a:rPr lang="en-US" sz="44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4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4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4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  <m:sup>
                          <m:r>
                            <a:rPr lang="en-US" sz="4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p>
                      </m:sSubSup>
                      <m:sSub>
                        <m:sSubPr>
                          <m:ctrlPr>
                            <a:rPr lang="en-US" sz="4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4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sz="44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4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4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𝜶</m:t>
                          </m:r>
                        </m:e>
                        <m:sub>
                          <m:sSub>
                            <m:sSubPr>
                              <m:ctrlPr>
                                <a:rPr lang="en-US" sz="44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4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n-US" sz="44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</m:sub>
                      </m:sSub>
                      <m:sSub>
                        <m:sSubPr>
                          <m:ctrlPr>
                            <a:rPr lang="en-US" sz="4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en-US" sz="4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</m:oMath>
                  </m:oMathPara>
                </a14:m>
                <a:endParaRPr lang="en-US" sz="4400" b="1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BB44783-60BE-B57B-8EB9-2ABFADDF51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849" y="3975132"/>
                <a:ext cx="5844281" cy="737959"/>
              </a:xfrm>
              <a:prstGeom prst="rect">
                <a:avLst/>
              </a:prstGeom>
              <a:blipFill>
                <a:blip r:embed="rId5"/>
                <a:stretch>
                  <a:fillRect b="-8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F8AAC173-246B-AD3B-36A1-42F32316FE02}"/>
              </a:ext>
            </a:extLst>
          </p:cNvPr>
          <p:cNvSpPr/>
          <p:nvPr/>
        </p:nvSpPr>
        <p:spPr>
          <a:xfrm>
            <a:off x="0" y="1189757"/>
            <a:ext cx="9144000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&gt;&gt;Single Source: Electron contribution is small, dominated by CPV </a:t>
            </a:r>
            <a:r>
              <a:rPr lang="en-US" sz="1600" b="1" dirty="0" err="1">
                <a:latin typeface="Times New Roman" pitchFamily="18" charset="0"/>
                <a:cs typeface="Times New Roman" pitchFamily="18" charset="0"/>
              </a:rPr>
              <a:t>eN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interactions&lt;&lt;</a:t>
            </a:r>
          </a:p>
          <a:p>
            <a:pPr algn="ctr" eaLnBrk="0" hangingPunct="0">
              <a:spcBef>
                <a:spcPct val="20000"/>
              </a:spcBef>
            </a:pPr>
            <a:r>
              <a:rPr lang="en-US" sz="1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Underestimates: Lack of nuclear contributions, but comparable to </a:t>
            </a:r>
            <a:r>
              <a:rPr lang="en-US" sz="1600" b="1" baseline="30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199</a:t>
            </a:r>
            <a:r>
              <a:rPr lang="en-US" sz="1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Hg</a:t>
            </a:r>
            <a:endParaRPr lang="en-US" sz="1600" b="1" u="sng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 descr="A graph of different colored tubes&#10;&#10;Description automatically generated">
            <a:extLst>
              <a:ext uri="{FF2B5EF4-FFF2-40B4-BE49-F238E27FC236}">
                <a16:creationId xmlns:a16="http://schemas.microsoft.com/office/drawing/2014/main" id="{B1CAAF9C-65C9-9C6B-AC4C-5A8D3390DC8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913355"/>
            <a:ext cx="2232248" cy="4208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8340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63072" cy="850106"/>
          </a:xfrm>
          <a:solidFill>
            <a:srgbClr val="009F3C"/>
          </a:solidFill>
        </p:spPr>
        <p:txBody>
          <a:bodyPr>
            <a:normAutofit/>
          </a:bodyPr>
          <a:lstStyle/>
          <a:p>
            <a:pPr algn="r"/>
            <a:r>
              <a:rPr lang="en-GB" sz="3600" b="1" dirty="0"/>
              <a:t>Deformed Atoms</a:t>
            </a:r>
            <a:endParaRPr lang="en-GB" sz="3600" dirty="0"/>
          </a:p>
        </p:txBody>
      </p:sp>
      <p:sp>
        <p:nvSpPr>
          <p:cNvPr id="23" name="Oval 22"/>
          <p:cNvSpPr/>
          <p:nvPr/>
        </p:nvSpPr>
        <p:spPr>
          <a:xfrm>
            <a:off x="611560" y="339651"/>
            <a:ext cx="720080" cy="7200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7" name="Table 1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74379707"/>
                  </p:ext>
                </p:extLst>
              </p:nvPr>
            </p:nvGraphicFramePr>
            <p:xfrm>
              <a:off x="3419872" y="4183572"/>
              <a:ext cx="2664296" cy="203339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2007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15212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9208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4251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/>
                              </a:solidFill>
                            </a:rPr>
                            <a:t>Atom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type m:val="lin"/>
                                    <m:ctrlPr>
                                      <a:rPr lang="en-US" sz="12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Sup>
                                      <m:sSubSupPr>
                                        <m:ctrlPr>
                                          <a:rPr lang="en-US" sz="1200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sz="1200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𝜿</m:t>
                                        </m:r>
                                      </m:e>
                                      <m:sub>
                                        <m:r>
                                          <a:rPr lang="en-US" sz="1200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𝒔</m:t>
                                        </m:r>
                                      </m:sub>
                                      <m:sup>
                                        <m:r>
                                          <a:rPr lang="en-US" sz="1200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(</m:t>
                                        </m:r>
                                        <m:r>
                                          <a:rPr lang="en-US" sz="1200" b="1" i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𝐀𝐭𝐨𝐦</m:t>
                                        </m:r>
                                        <m:r>
                                          <a:rPr lang="en-US" sz="1200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)</m:t>
                                        </m:r>
                                      </m:sup>
                                    </m:sSubSup>
                                  </m:num>
                                  <m:den>
                                    <m:sSubSup>
                                      <m:sSubSupPr>
                                        <m:ctrlPr>
                                          <a:rPr lang="en-US" sz="1200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sz="1200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𝜿</m:t>
                                        </m:r>
                                      </m:e>
                                      <m:sub>
                                        <m:r>
                                          <a:rPr lang="en-US" sz="1200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𝒔</m:t>
                                        </m:r>
                                      </m:sub>
                                      <m:sup>
                                        <m:r>
                                          <a:rPr lang="en-US" sz="1200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(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1200" b="1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200" b="1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𝟏𝟗𝟗</m:t>
                                            </m:r>
                                          </m:e>
                                          <m:sub>
                                            <m:r>
                                              <a:rPr lang="en-US" sz="1200" b="1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𝑯𝒈</m:t>
                                            </m:r>
                                          </m:sub>
                                        </m:sSub>
                                        <m:r>
                                          <a:rPr lang="en-US" sz="1200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)</m:t>
                                        </m:r>
                                      </m:sup>
                                    </m:sSubSup>
                                  </m:den>
                                </m:f>
                              </m:oMath>
                            </m:oMathPara>
                          </a14:m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smtClean="0">
                                        <a:solidFill>
                                          <a:srgbClr val="FFFF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solidFill>
                                          <a:srgbClr val="FFFF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𝜅</m:t>
                                    </m:r>
                                  </m:e>
                                  <m:sub>
                                    <m:r>
                                      <a:rPr lang="en-US" sz="1600" i="1" smtClean="0">
                                        <a:solidFill>
                                          <a:srgbClr val="FFFF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𝛽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0254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223</a:t>
                          </a:r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Ra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3 [1]</a:t>
                          </a:r>
                          <a:endParaRPr lang="en-US" sz="1600" b="1" baseline="300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326 [2]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89332614"/>
                      </a:ext>
                    </a:extLst>
                  </a:tr>
                  <a:tr h="30254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225</a:t>
                          </a:r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Ra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3 [1]</a:t>
                          </a:r>
                          <a:endParaRPr lang="en-US" sz="1600" b="1" baseline="300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240 [2]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0254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223</a:t>
                          </a:r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Fr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3 [1]</a:t>
                          </a:r>
                          <a:endParaRPr lang="en-US" sz="1600" b="1" baseline="300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84 [2]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6287584"/>
                      </a:ext>
                    </a:extLst>
                  </a:tr>
                  <a:tr h="30254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225</a:t>
                          </a:r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Fr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3 [1]</a:t>
                          </a:r>
                          <a:endParaRPr lang="en-US" sz="1600" b="1" baseline="300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67 [2]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81349510"/>
                      </a:ext>
                    </a:extLst>
                  </a:tr>
                  <a:tr h="30254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223</a:t>
                          </a:r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Rn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1.2 [1]</a:t>
                          </a:r>
                          <a:endParaRPr lang="en-US" sz="1600" b="1" baseline="300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240 [3]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7" name="Table 1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74379707"/>
                  </p:ext>
                </p:extLst>
              </p:nvPr>
            </p:nvGraphicFramePr>
            <p:xfrm>
              <a:off x="3419872" y="4183572"/>
              <a:ext cx="2664296" cy="203339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2007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15212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9208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5699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/>
                              </a:solidFill>
                            </a:rPr>
                            <a:t>Atom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3158" t="-86441" r="-70526" b="-4864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38462" t="-86441" r="-3077" b="-48644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223</a:t>
                          </a:r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Ra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3 [1]</a:t>
                          </a:r>
                          <a:endParaRPr lang="en-US" sz="1600" b="1" baseline="300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326 [2]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89332614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225</a:t>
                          </a:r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Ra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3 [1]</a:t>
                          </a:r>
                          <a:endParaRPr lang="en-US" sz="1600" b="1" baseline="300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240 [2]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223</a:t>
                          </a:r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Fr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3 [1]</a:t>
                          </a:r>
                          <a:endParaRPr lang="en-US" sz="1600" b="1" baseline="300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84 [2]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6287584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225</a:t>
                          </a:r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Fr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3 [1]</a:t>
                          </a:r>
                          <a:endParaRPr lang="en-US" sz="1600" b="1" baseline="300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67 [2]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81349510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223</a:t>
                          </a:r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Rn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1.2 [1]</a:t>
                          </a:r>
                          <a:endParaRPr lang="en-US" sz="1600" b="1" baseline="300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240 [3]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Rectangle 3"/>
          <p:cNvSpPr/>
          <p:nvPr/>
        </p:nvSpPr>
        <p:spPr>
          <a:xfrm>
            <a:off x="2195736" y="6196911"/>
            <a:ext cx="56831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[1] VA </a:t>
            </a:r>
            <a:r>
              <a:rPr lang="en-US" sz="1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Dzuba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al., Phys. Rev. A 66.1 (July 2002), p. 012111</a:t>
            </a:r>
          </a:p>
          <a:p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[2] </a:t>
            </a:r>
            <a:r>
              <a:rPr lang="en-US" sz="1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JHd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Jesus and J Engel, Phys. Rev. C </a:t>
            </a:r>
            <a:r>
              <a:rPr lang="en-US" sz="1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Phys. 72.4 (Oct. 2005), p. 045503</a:t>
            </a:r>
          </a:p>
          <a:p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[3] V </a:t>
            </a:r>
            <a:r>
              <a:rPr lang="en-US" sz="1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Spevak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 al., Phys. Rev. C </a:t>
            </a:r>
            <a:r>
              <a:rPr lang="en-US" sz="1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Phys. 56.3 (Sept. 1997), pp. 1357–1369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B898C6B-1CFC-4916-A75D-C230BDFE6A7D}"/>
                  </a:ext>
                </a:extLst>
              </p:cNvPr>
              <p:cNvSpPr txBox="1"/>
              <p:nvPr/>
            </p:nvSpPr>
            <p:spPr>
              <a:xfrm>
                <a:off x="3923928" y="1776747"/>
                <a:ext cx="4512804" cy="605487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𝐴𝑡𝑜𝑚</m:t>
                          </m:r>
                        </m:sub>
                      </m:sSub>
                      <m:r>
                        <a:rPr lang="en-US" sz="28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b>
                        <m:sSubPr>
                          <m:ctrlPr>
                            <a:rPr lang="en-US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𝜿</m:t>
                          </m:r>
                        </m:e>
                        <m:sub>
                          <m:r>
                            <a:rPr lang="en-US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𝜷</m:t>
                          </m:r>
                        </m:sub>
                      </m:sSub>
                      <m:sSub>
                        <m:sSubPr>
                          <m:ctrlPr>
                            <a:rPr lang="en-US" sz="2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𝜿</m:t>
                          </m:r>
                        </m:e>
                        <m:sub>
                          <m:r>
                            <a:rPr lang="en-US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r>
                        <a:rPr lang="en-US" sz="28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𝑺</m:t>
                      </m:r>
                      <m:r>
                        <a:rPr lang="en-US" sz="2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8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sSub>
                            <m:sSubPr>
                              <m:ctrlPr>
                                <a:rPr 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  <m:r>
                                <a:rPr lang="en-US" sz="2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2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</m:sub>
                      </m:sSub>
                      <m:sSub>
                        <m:sSubPr>
                          <m:ctrlPr>
                            <a:rPr 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en-US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</m:oMath>
                  </m:oMathPara>
                </a14:m>
                <a:endParaRPr lang="en-US" sz="2800" i="1" dirty="0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B898C6B-1CFC-4916-A75D-C230BDFE6A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928" y="1776747"/>
                <a:ext cx="4512804" cy="6054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/>
              <p:cNvSpPr/>
              <p:nvPr/>
            </p:nvSpPr>
            <p:spPr>
              <a:xfrm>
                <a:off x="3923928" y="2494479"/>
                <a:ext cx="4512804" cy="556499"/>
              </a:xfrm>
              <a:prstGeom prst="rect">
                <a:avLst/>
              </a:prstGeom>
              <a:solidFill>
                <a:srgbClr val="8CB3E1"/>
              </a:solidFill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r>
                  <a:rPr lang="en-US" sz="1500" dirty="0">
                    <a:latin typeface="Roboto"/>
                    <a:cs typeface="Segoe UI Light" panose="020B0502040204020203" pitchFamily="34" charset="0"/>
                  </a:rPr>
                  <a:t>Plug in: {n, p}-SM-CKM/</a:t>
                </a:r>
                <a:r>
                  <a:rPr lang="en-US" sz="15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5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5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θ</m:t>
                        </m:r>
                      </m:e>
                    </m:acc>
                    <m:r>
                      <a:rPr lang="en-US" sz="15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500" dirty="0">
                    <a:latin typeface="Roboto"/>
                    <a:cs typeface="Segoe UI Light" panose="020B0502040204020203" pitchFamily="34" charset="0"/>
                  </a:rPr>
                  <a:t>-EDM </a:t>
                </a:r>
                <a:r>
                  <a:rPr lang="en-US" sz="1500" dirty="0">
                    <a:latin typeface="Roboto"/>
                  </a:rPr>
                  <a:t>→ Multiply by the appropriate enc. factors.</a:t>
                </a:r>
              </a:p>
            </p:txBody>
          </p:sp>
        </mc:Choice>
        <mc:Fallback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928" y="2494479"/>
                <a:ext cx="4512804" cy="556499"/>
              </a:xfrm>
              <a:prstGeom prst="rect">
                <a:avLst/>
              </a:prstGeom>
              <a:blipFill>
                <a:blip r:embed="rId5"/>
                <a:stretch>
                  <a:fillRect l="-541" t="-2198" b="-1318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AC426FB2-4EF6-B563-C8C8-7E4B6F80C40F}"/>
              </a:ext>
            </a:extLst>
          </p:cNvPr>
          <p:cNvSpPr/>
          <p:nvPr/>
        </p:nvSpPr>
        <p:spPr>
          <a:xfrm>
            <a:off x="3275856" y="1164514"/>
            <a:ext cx="590465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en-US" sz="1500" b="1" dirty="0">
                <a:latin typeface="Times New Roman" pitchFamily="18" charset="0"/>
                <a:cs typeface="Times New Roman" pitchFamily="18" charset="0"/>
              </a:rPr>
              <a:t>Nuclear </a:t>
            </a:r>
            <a:r>
              <a:rPr lang="en-US" sz="1500" b="1" dirty="0" err="1">
                <a:latin typeface="Times New Roman" pitchFamily="18" charset="0"/>
                <a:cs typeface="Times New Roman" pitchFamily="18" charset="0"/>
              </a:rPr>
              <a:t>Octupole+Quadrupole</a:t>
            </a:r>
            <a:r>
              <a:rPr lang="en-US" sz="1500" b="1" dirty="0">
                <a:latin typeface="Times New Roman" pitchFamily="18" charset="0"/>
                <a:cs typeface="Times New Roman" pitchFamily="18" charset="0"/>
              </a:rPr>
              <a:t> deformation enhances atomic EDM</a:t>
            </a:r>
          </a:p>
          <a:p>
            <a:pPr algn="ctr" eaLnBrk="0" hangingPunct="0">
              <a:spcBef>
                <a:spcPct val="20000"/>
              </a:spcBef>
            </a:pPr>
            <a:r>
              <a:rPr lang="en-US" sz="15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Rest of the diamagnetic systems are represented as a ratio w.r.t. </a:t>
            </a:r>
            <a:r>
              <a:rPr lang="en-US" sz="1500" b="1" baseline="30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199</a:t>
            </a:r>
            <a:r>
              <a:rPr lang="en-US" sz="15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Hg</a:t>
            </a:r>
            <a:endParaRPr lang="en-US" sz="1500" b="1" u="sng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52095AC-549D-664F-98BE-1888818079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050" y="2860038"/>
            <a:ext cx="3028950" cy="1514475"/>
          </a:xfrm>
          <a:prstGeom prst="rect">
            <a:avLst/>
          </a:prstGeom>
        </p:spPr>
      </p:pic>
      <p:pic>
        <p:nvPicPr>
          <p:cNvPr id="6" name="Picture 5" descr="A graph of different colored tubes&#10;&#10;Description automatically generated">
            <a:extLst>
              <a:ext uri="{FF2B5EF4-FFF2-40B4-BE49-F238E27FC236}">
                <a16:creationId xmlns:a16="http://schemas.microsoft.com/office/drawing/2014/main" id="{BE0BDED9-9944-F5BC-F542-03079CBCB7E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452" y="1177881"/>
            <a:ext cx="2871412" cy="5039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2559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63072" cy="850106"/>
          </a:xfrm>
          <a:solidFill>
            <a:srgbClr val="464543"/>
          </a:solidFill>
        </p:spPr>
        <p:txBody>
          <a:bodyPr>
            <a:normAutofit/>
          </a:bodyPr>
          <a:lstStyle/>
          <a:p>
            <a:pPr algn="r"/>
            <a:r>
              <a:rPr lang="en-GB" dirty="0"/>
              <a:t>Mols: LE parameters</a:t>
            </a:r>
          </a:p>
        </p:txBody>
      </p:sp>
      <p:sp>
        <p:nvSpPr>
          <p:cNvPr id="23" name="Oval 22"/>
          <p:cNvSpPr/>
          <p:nvPr/>
        </p:nvSpPr>
        <p:spPr>
          <a:xfrm>
            <a:off x="611560" y="339651"/>
            <a:ext cx="720080" cy="7200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D21A26-0E9E-F231-D654-BBB5C454BBE5}"/>
              </a:ext>
            </a:extLst>
          </p:cNvPr>
          <p:cNvSpPr/>
          <p:nvPr/>
        </p:nvSpPr>
        <p:spPr>
          <a:xfrm>
            <a:off x="481000" y="1218209"/>
            <a:ext cx="8181999" cy="400110"/>
          </a:xfrm>
          <a:prstGeom prst="rect">
            <a:avLst/>
          </a:prstGeom>
          <a:noFill/>
          <a:ln w="25400"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j-lt"/>
              </a:rPr>
              <a:t>When nuclei with MQM, NSM is put in an mol. → Large (x10</a:t>
            </a:r>
            <a:r>
              <a:rPr lang="en-US" sz="2000" b="1" baseline="3000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j-lt"/>
              </a:rPr>
              <a:t>5</a:t>
            </a:r>
            <a:r>
              <a:rPr lang="en-US" sz="2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j-lt"/>
              </a:rPr>
              <a:t>) CPV EDM </a:t>
            </a:r>
          </a:p>
        </p:txBody>
      </p:sp>
      <p:pic>
        <p:nvPicPr>
          <p:cNvPr id="7" name="Picture 1">
            <a:extLst>
              <a:ext uri="{FF2B5EF4-FFF2-40B4-BE49-F238E27FC236}">
                <a16:creationId xmlns:a16="http://schemas.microsoft.com/office/drawing/2014/main" id="{EFEAA3A6-BCD4-8660-0311-9FB3BBB29B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29472"/>
            <a:ext cx="7731125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Callout 1 5">
            <a:extLst>
              <a:ext uri="{FF2B5EF4-FFF2-40B4-BE49-F238E27FC236}">
                <a16:creationId xmlns:a16="http://schemas.microsoft.com/office/drawing/2014/main" id="{83B9B094-5513-B02B-F5DC-ED570A82D414}"/>
              </a:ext>
            </a:extLst>
          </p:cNvPr>
          <p:cNvSpPr/>
          <p:nvPr/>
        </p:nvSpPr>
        <p:spPr>
          <a:xfrm>
            <a:off x="380356" y="3194734"/>
            <a:ext cx="1143000" cy="609600"/>
          </a:xfrm>
          <a:prstGeom prst="borderCallout1">
            <a:avLst>
              <a:gd name="adj1" fmla="val -605"/>
              <a:gd name="adj2" fmla="val 48441"/>
              <a:gd name="adj3" fmla="val -102338"/>
              <a:gd name="adj4" fmla="val 170699"/>
            </a:avLst>
          </a:prstGeom>
          <a:ln>
            <a:solidFill>
              <a:srgbClr val="F58D01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e-EDM</a:t>
            </a:r>
          </a:p>
        </p:txBody>
      </p:sp>
      <p:sp>
        <p:nvSpPr>
          <p:cNvPr id="9" name="Line Callout 1 15">
            <a:extLst>
              <a:ext uri="{FF2B5EF4-FFF2-40B4-BE49-F238E27FC236}">
                <a16:creationId xmlns:a16="http://schemas.microsoft.com/office/drawing/2014/main" id="{9FD16568-4ED4-6A73-49A2-CD8160001987}"/>
              </a:ext>
            </a:extLst>
          </p:cNvPr>
          <p:cNvSpPr/>
          <p:nvPr/>
        </p:nvSpPr>
        <p:spPr>
          <a:xfrm>
            <a:off x="1718618" y="2110472"/>
            <a:ext cx="1689100" cy="609600"/>
          </a:xfrm>
          <a:prstGeom prst="borderCallout1">
            <a:avLst>
              <a:gd name="adj1" fmla="val -4476"/>
              <a:gd name="adj2" fmla="val 46345"/>
              <a:gd name="adj3" fmla="val -49112"/>
              <a:gd name="adj4" fmla="val 46321"/>
            </a:avLst>
          </a:prstGeom>
          <a:noFill/>
          <a:ln>
            <a:solidFill>
              <a:srgbClr val="8B1624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Line Callout 1 17">
            <a:extLst>
              <a:ext uri="{FF2B5EF4-FFF2-40B4-BE49-F238E27FC236}">
                <a16:creationId xmlns:a16="http://schemas.microsoft.com/office/drawing/2014/main" id="{C0F57272-4C0F-4BFE-AE0F-4BD092FA4684}"/>
              </a:ext>
            </a:extLst>
          </p:cNvPr>
          <p:cNvSpPr/>
          <p:nvPr/>
        </p:nvSpPr>
        <p:spPr>
          <a:xfrm>
            <a:off x="3760143" y="1994584"/>
            <a:ext cx="1835150" cy="922338"/>
          </a:xfrm>
          <a:prstGeom prst="borderCallout1">
            <a:avLst>
              <a:gd name="adj1" fmla="val -4476"/>
              <a:gd name="adj2" fmla="val 46345"/>
              <a:gd name="adj3" fmla="val -24807"/>
              <a:gd name="adj4" fmla="val 46000"/>
            </a:avLst>
          </a:prstGeom>
          <a:noFill/>
          <a:ln>
            <a:solidFill>
              <a:srgbClr val="8B1624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Line Callout 1 20">
            <a:extLst>
              <a:ext uri="{FF2B5EF4-FFF2-40B4-BE49-F238E27FC236}">
                <a16:creationId xmlns:a16="http://schemas.microsoft.com/office/drawing/2014/main" id="{46A2C82A-4B85-CBE7-A8D6-F8F1178600F9}"/>
              </a:ext>
            </a:extLst>
          </p:cNvPr>
          <p:cNvSpPr/>
          <p:nvPr/>
        </p:nvSpPr>
        <p:spPr>
          <a:xfrm>
            <a:off x="5949306" y="1994584"/>
            <a:ext cx="2465387" cy="922338"/>
          </a:xfrm>
          <a:prstGeom prst="borderCallout1">
            <a:avLst>
              <a:gd name="adj1" fmla="val -4476"/>
              <a:gd name="adj2" fmla="val 46345"/>
              <a:gd name="adj3" fmla="val -24807"/>
              <a:gd name="adj4" fmla="val 46000"/>
            </a:avLst>
          </a:prstGeom>
          <a:noFill/>
          <a:ln>
            <a:solidFill>
              <a:srgbClr val="8B1624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Line Callout 1 21">
            <a:extLst>
              <a:ext uri="{FF2B5EF4-FFF2-40B4-BE49-F238E27FC236}">
                <a16:creationId xmlns:a16="http://schemas.microsoft.com/office/drawing/2014/main" id="{DBBA5575-5603-64CC-6352-915AA2A8F302}"/>
              </a:ext>
            </a:extLst>
          </p:cNvPr>
          <p:cNvSpPr/>
          <p:nvPr/>
        </p:nvSpPr>
        <p:spPr>
          <a:xfrm>
            <a:off x="1861493" y="3205847"/>
            <a:ext cx="1143000" cy="609600"/>
          </a:xfrm>
          <a:prstGeom prst="borderCallout1">
            <a:avLst>
              <a:gd name="adj1" fmla="val -605"/>
              <a:gd name="adj2" fmla="val 48441"/>
              <a:gd name="adj3" fmla="val -101370"/>
              <a:gd name="adj4" fmla="val 74183"/>
            </a:avLst>
          </a:prstGeom>
          <a:ln>
            <a:solidFill>
              <a:srgbClr val="F58D01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e-spin</a:t>
            </a:r>
          </a:p>
        </p:txBody>
      </p:sp>
      <p:sp>
        <p:nvSpPr>
          <p:cNvPr id="16" name="Line Callout 1 22">
            <a:extLst>
              <a:ext uri="{FF2B5EF4-FFF2-40B4-BE49-F238E27FC236}">
                <a16:creationId xmlns:a16="http://schemas.microsoft.com/office/drawing/2014/main" id="{ABA1C066-D3EC-3490-FF2E-D19977A6460C}"/>
              </a:ext>
            </a:extLst>
          </p:cNvPr>
          <p:cNvSpPr/>
          <p:nvPr/>
        </p:nvSpPr>
        <p:spPr>
          <a:xfrm>
            <a:off x="870893" y="3939272"/>
            <a:ext cx="2835275" cy="609600"/>
          </a:xfrm>
          <a:prstGeom prst="borderCallout1">
            <a:avLst>
              <a:gd name="adj1" fmla="val -1573"/>
              <a:gd name="adj2" fmla="val 86521"/>
              <a:gd name="adj3" fmla="val -225241"/>
              <a:gd name="adj4" fmla="val 82954"/>
            </a:avLst>
          </a:prstGeom>
          <a:ln>
            <a:solidFill>
              <a:srgbClr val="F58D01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Mol.’s symmetry axis</a:t>
            </a:r>
          </a:p>
        </p:txBody>
      </p:sp>
      <p:sp>
        <p:nvSpPr>
          <p:cNvPr id="17" name="Line Callout 1 23">
            <a:extLst>
              <a:ext uri="{FF2B5EF4-FFF2-40B4-BE49-F238E27FC236}">
                <a16:creationId xmlns:a16="http://schemas.microsoft.com/office/drawing/2014/main" id="{7191846B-EE57-037E-8D70-1EE44D9CB7D8}"/>
              </a:ext>
            </a:extLst>
          </p:cNvPr>
          <p:cNvSpPr/>
          <p:nvPr/>
        </p:nvSpPr>
        <p:spPr>
          <a:xfrm>
            <a:off x="3935771" y="3131234"/>
            <a:ext cx="2613610" cy="609600"/>
          </a:xfrm>
          <a:prstGeom prst="borderCallout1">
            <a:avLst>
              <a:gd name="adj1" fmla="val 2298"/>
              <a:gd name="adj2" fmla="val 26316"/>
              <a:gd name="adj3" fmla="val -125307"/>
              <a:gd name="adj4" fmla="val 28569"/>
            </a:avLst>
          </a:prstGeom>
          <a:solidFill>
            <a:srgbClr val="FFFF00"/>
          </a:solidFill>
          <a:ln>
            <a:solidFill>
              <a:srgbClr val="F58D01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rgbClr val="000000"/>
                </a:solidFill>
              </a:rPr>
              <a:t>Nuclear Schiff Moment</a:t>
            </a:r>
          </a:p>
        </p:txBody>
      </p:sp>
      <p:sp>
        <p:nvSpPr>
          <p:cNvPr id="26" name="Line Callout 1 24">
            <a:extLst>
              <a:ext uri="{FF2B5EF4-FFF2-40B4-BE49-F238E27FC236}">
                <a16:creationId xmlns:a16="http://schemas.microsoft.com/office/drawing/2014/main" id="{FD2655C3-11F7-5D43-DB09-B06F4C27B8E3}"/>
              </a:ext>
            </a:extLst>
          </p:cNvPr>
          <p:cNvSpPr/>
          <p:nvPr/>
        </p:nvSpPr>
        <p:spPr>
          <a:xfrm>
            <a:off x="5706418" y="3815447"/>
            <a:ext cx="1995488" cy="609600"/>
          </a:xfrm>
          <a:prstGeom prst="borderCallout1">
            <a:avLst>
              <a:gd name="adj1" fmla="val -605"/>
              <a:gd name="adj2" fmla="val 48441"/>
              <a:gd name="adj3" fmla="val -243627"/>
              <a:gd name="adj4" fmla="val 70264"/>
            </a:avLst>
          </a:prstGeom>
          <a:solidFill>
            <a:srgbClr val="FFFF00"/>
          </a:solidFill>
          <a:ln>
            <a:solidFill>
              <a:srgbClr val="F58D01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solidFill>
                  <a:srgbClr val="000000"/>
                </a:solidFill>
              </a:rPr>
              <a:t>Nuclear MQM</a:t>
            </a:r>
          </a:p>
        </p:txBody>
      </p:sp>
      <p:sp>
        <p:nvSpPr>
          <p:cNvPr id="29" name="Line Callout 1 25">
            <a:extLst>
              <a:ext uri="{FF2B5EF4-FFF2-40B4-BE49-F238E27FC236}">
                <a16:creationId xmlns:a16="http://schemas.microsoft.com/office/drawing/2014/main" id="{EAF47A90-BD5D-3B54-55AA-435815E1F2A5}"/>
              </a:ext>
            </a:extLst>
          </p:cNvPr>
          <p:cNvSpPr/>
          <p:nvPr/>
        </p:nvSpPr>
        <p:spPr>
          <a:xfrm>
            <a:off x="7082781" y="3112184"/>
            <a:ext cx="1865312" cy="609600"/>
          </a:xfrm>
          <a:prstGeom prst="borderCallout1">
            <a:avLst>
              <a:gd name="adj1" fmla="val -605"/>
              <a:gd name="adj2" fmla="val 48441"/>
              <a:gd name="adj3" fmla="val -88790"/>
              <a:gd name="adj4" fmla="val 53311"/>
            </a:avLst>
          </a:prstGeom>
          <a:ln>
            <a:solidFill>
              <a:srgbClr val="F58D01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Nuclear-spin</a:t>
            </a:r>
          </a:p>
        </p:txBody>
      </p:sp>
      <p:sp>
        <p:nvSpPr>
          <p:cNvPr id="32" name="Rectangle 26">
            <a:extLst>
              <a:ext uri="{FF2B5EF4-FFF2-40B4-BE49-F238E27FC236}">
                <a16:creationId xmlns:a16="http://schemas.microsoft.com/office/drawing/2014/main" id="{2AD6EFDD-BEC8-6E50-7475-857D51B27C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4375" y="6535329"/>
            <a:ext cx="5175250" cy="27781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 i="1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i="0" dirty="0">
                <a:solidFill>
                  <a:srgbClr val="FFFF00"/>
                </a:solidFill>
                <a:latin typeface="Arial" panose="020B0604020202020204" pitchFamily="34" charset="0"/>
              </a:rPr>
              <a:t>B. G. C. </a:t>
            </a:r>
            <a:r>
              <a:rPr lang="en-US" altLang="en-US" sz="1200" i="0" dirty="0" err="1">
                <a:solidFill>
                  <a:srgbClr val="FFFF00"/>
                </a:solidFill>
                <a:latin typeface="Arial" panose="020B0604020202020204" pitchFamily="34" charset="0"/>
              </a:rPr>
              <a:t>Lackenby</a:t>
            </a:r>
            <a:r>
              <a:rPr lang="en-US" altLang="en-US" sz="1200" i="0" dirty="0">
                <a:solidFill>
                  <a:srgbClr val="FFFF00"/>
                </a:solidFill>
                <a:latin typeface="Arial" panose="020B0604020202020204" pitchFamily="34" charset="0"/>
              </a:rPr>
              <a:t> and V. V. </a:t>
            </a:r>
            <a:r>
              <a:rPr lang="en-US" altLang="en-US" sz="1200" i="0" dirty="0" err="1">
                <a:solidFill>
                  <a:srgbClr val="FFFF00"/>
                </a:solidFill>
                <a:latin typeface="Arial" panose="020B0604020202020204" pitchFamily="34" charset="0"/>
              </a:rPr>
              <a:t>Flambaum</a:t>
            </a:r>
            <a:r>
              <a:rPr lang="en-US" altLang="en-US" sz="1200" i="0" dirty="0">
                <a:solidFill>
                  <a:srgbClr val="FFFF00"/>
                </a:solidFill>
                <a:latin typeface="Arial" panose="020B0604020202020204" pitchFamily="34" charset="0"/>
              </a:rPr>
              <a:t>, Phys. Rev. D </a:t>
            </a:r>
            <a:r>
              <a:rPr lang="en-US" altLang="en-US" sz="1200" b="1" i="0" dirty="0">
                <a:solidFill>
                  <a:srgbClr val="FFFF00"/>
                </a:solidFill>
                <a:latin typeface="Arial" panose="020B0604020202020204" pitchFamily="34" charset="0"/>
              </a:rPr>
              <a:t>98</a:t>
            </a:r>
            <a:r>
              <a:rPr lang="en-US" altLang="en-US" sz="1200" i="0" dirty="0">
                <a:solidFill>
                  <a:srgbClr val="FFFF00"/>
                </a:solidFill>
                <a:latin typeface="Arial" panose="020B0604020202020204" pitchFamily="34" charset="0"/>
              </a:rPr>
              <a:t>, 115019 (2018)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5F064E32-DB0F-CBAB-7DCF-3DB17096558C}"/>
                  </a:ext>
                </a:extLst>
              </p:cNvPr>
              <p:cNvSpPr txBox="1"/>
              <p:nvPr/>
            </p:nvSpPr>
            <p:spPr>
              <a:xfrm>
                <a:off x="231518" y="5709615"/>
                <a:ext cx="3528391" cy="400110"/>
              </a:xfrm>
              <a:prstGeom prst="rect">
                <a:avLst/>
              </a:prstGeom>
              <a:solidFill>
                <a:schemeClr val="tx2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  <m:r>
                        <a:rPr lang="en-US" sz="200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2000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4.5</m:t>
                      </m:r>
                      <m:r>
                        <a:rPr lang="en-US" sz="2000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44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</m:t>
                      </m:r>
                      <m:r>
                        <a:rPr lang="en-US" sz="2000" b="0" i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en-US" sz="2000" b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cm</m:t>
                          </m:r>
                        </m:e>
                        <m:sup>
                          <m:r>
                            <a:rPr lang="en-US" sz="2000" b="0" i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b="0" i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5F064E32-DB0F-CBAB-7DCF-3DB1709655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518" y="5709615"/>
                <a:ext cx="3528391" cy="400110"/>
              </a:xfrm>
              <a:prstGeom prst="rect">
                <a:avLst/>
              </a:prstGeom>
              <a:blipFill>
                <a:blip r:embed="rId4"/>
                <a:stretch>
                  <a:fillRect b="-4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9D6FBC3-893D-B8DC-522D-F91331175D20}"/>
                  </a:ext>
                </a:extLst>
              </p:cNvPr>
              <p:cNvSpPr txBox="1"/>
              <p:nvPr/>
            </p:nvSpPr>
            <p:spPr>
              <a:xfrm>
                <a:off x="220379" y="4792752"/>
                <a:ext cx="3537902" cy="745332"/>
              </a:xfrm>
              <a:prstGeom prst="rect">
                <a:avLst/>
              </a:prstGeom>
              <a:solidFill>
                <a:schemeClr val="tx2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2000" i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acc>
                        <m:accPr>
                          <m:chr m:val="̅"/>
                          <m:ctrlPr>
                            <a:rPr lang="en-US" sz="200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l-GR" sz="20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acc>
                      <m:r>
                        <a:rPr lang="el-GR" sz="2000" i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)= 1.</m:t>
                      </m:r>
                      <m:r>
                        <a:rPr lang="en-US" sz="2000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20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0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29</m:t>
                          </m:r>
                        </m:sup>
                      </m:sSup>
                      <m:acc>
                        <m:accPr>
                          <m:chr m:val="̅"/>
                          <m:ctrlPr>
                            <a:rPr lang="en-US" sz="20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l-GR" sz="20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acc>
                      <m:r>
                        <m:rPr>
                          <m:sty m:val="p"/>
                        </m:rPr>
                        <a:rPr lang="en-US" sz="200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</m:t>
                      </m:r>
                      <m:r>
                        <a:rPr lang="en-US" sz="200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cm</m:t>
                          </m:r>
                        </m:e>
                        <m:sup>
                          <m:r>
                            <a:rPr lang="en-US" sz="200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000" dirty="0">
                  <a:solidFill>
                    <a:schemeClr val="accent3">
                      <a:lumMod val="50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2000" i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acc>
                        <m:accPr>
                          <m:chr m:val="̅"/>
                          <m:ctrlPr>
                            <a:rPr lang="en-US" sz="200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l-GR" sz="20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acc>
                      <m:r>
                        <a:rPr lang="el-GR" sz="2000" i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)=</m:t>
                      </m:r>
                      <m:r>
                        <a:rPr lang="en-US" sz="200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sz="2000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.5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×10</m:t>
                          </m:r>
                        </m:e>
                        <m:sup>
                          <m:r>
                            <a:rPr lang="en-US" sz="20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29</m:t>
                          </m:r>
                        </m:sup>
                      </m:sSup>
                      <m:acc>
                        <m:accPr>
                          <m:chr m:val="̅"/>
                          <m:ctrlPr>
                            <a:rPr lang="en-US" sz="20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l-GR" sz="20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acc>
                      <m:r>
                        <m:rPr>
                          <m:sty m:val="p"/>
                        </m:rPr>
                        <a:rPr lang="en-US" sz="200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</m:t>
                      </m:r>
                      <m:r>
                        <a:rPr lang="en-US" sz="200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cm</m:t>
                          </m:r>
                        </m:e>
                        <m:sup>
                          <m:r>
                            <a:rPr lang="en-US" sz="200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000" dirty="0">
                  <a:solidFill>
                    <a:schemeClr val="accent3">
                      <a:lumMod val="50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9D6FBC3-893D-B8DC-522D-F91331175D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379" y="4792752"/>
                <a:ext cx="3537902" cy="745332"/>
              </a:xfrm>
              <a:prstGeom prst="rect">
                <a:avLst/>
              </a:prstGeom>
              <a:blipFill>
                <a:blip r:embed="rId5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 descr="A black and white screen with white text&#10;&#10;Description automatically generated">
            <a:extLst>
              <a:ext uri="{FF2B5EF4-FFF2-40B4-BE49-F238E27FC236}">
                <a16:creationId xmlns:a16="http://schemas.microsoft.com/office/drawing/2014/main" id="{51A4D208-B244-4701-8332-294F75C247B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070" y="4646714"/>
            <a:ext cx="4834837" cy="1840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376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35696" y="6442502"/>
            <a:ext cx="7308304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[1] </a:t>
            </a:r>
            <a:r>
              <a:rPr lang="en-US" sz="1000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T. S. </a:t>
            </a:r>
            <a:r>
              <a:rPr lang="en-US" sz="1000" dirty="0" err="1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Roussy</a:t>
            </a:r>
            <a:r>
              <a:rPr lang="en-US" sz="1000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et al., Science 381, 46 (2023). </a:t>
            </a:r>
            <a:r>
              <a:rPr lang="en-US" sz="1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[2] S Eckel et al, Phys. Rev. A 87.5 (May 2013), p. 052130. [3] JJ Hudson et al., Nature 473.7348 (May 2011), pp. 493-496. [4] ACME Collaboration, Nature 562.7727 (Oct. 2018), pp. 355-360.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6" name="Table 1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27295507"/>
                  </p:ext>
                </p:extLst>
              </p:nvPr>
            </p:nvGraphicFramePr>
            <p:xfrm>
              <a:off x="3416614" y="3094517"/>
              <a:ext cx="5581901" cy="184569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7159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44788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20080">
                      <a:extLst>
                        <a:ext uri="{9D8B030D-6E8A-4147-A177-3AD203B41FA5}">
                          <a16:colId xmlns:a16="http://schemas.microsoft.com/office/drawing/2014/main" val="511564504"/>
                        </a:ext>
                      </a:extLst>
                    </a:gridCol>
                    <a:gridCol w="792088">
                      <a:extLst>
                        <a:ext uri="{9D8B030D-6E8A-4147-A177-3AD203B41FA5}">
                          <a16:colId xmlns:a16="http://schemas.microsoft.com/office/drawing/2014/main" val="2483261341"/>
                        </a:ext>
                      </a:extLst>
                    </a:gridCol>
                    <a:gridCol w="720080">
                      <a:extLst>
                        <a:ext uri="{9D8B030D-6E8A-4147-A177-3AD203B41FA5}">
                          <a16:colId xmlns:a16="http://schemas.microsoft.com/office/drawing/2014/main" val="3979076209"/>
                        </a:ext>
                      </a:extLst>
                    </a:gridCol>
                    <a:gridCol w="1330171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6326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Molecule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200" b="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/E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𝑊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𝑀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 b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r>
                            <a:rPr lang="en-US" sz="800" b="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(µHz/efm</a:t>
                          </a:r>
                          <a:r>
                            <a:rPr lang="en-US" sz="800" b="0" baseline="30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  <a:r>
                            <a:rPr lang="en-US" sz="800" b="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2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ud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200" b="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</a:p>
                        <a:p>
                          <a:pPr algn="ctr"/>
                          <a:r>
                            <a:rPr lang="en-US" sz="800" b="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(10</a:t>
                          </a:r>
                          <a:r>
                            <a:rPr lang="en-US" sz="800" b="0" baseline="30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27</a:t>
                          </a:r>
                          <a:r>
                            <a:rPr lang="en-US" sz="800" b="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µHz/cm)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en-US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sub>
                                  </m:sSub>
                                </m:sub>
                              </m:sSub>
                            </m:oMath>
                          </a14:m>
                          <a:r>
                            <a:rPr lang="en-US" sz="1200" b="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</a:p>
                        <a:p>
                          <a:pPr algn="ctr"/>
                          <a:r>
                            <a:rPr lang="en-US" sz="1200" b="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(10</a:t>
                          </a:r>
                          <a:r>
                            <a:rPr lang="en-US" sz="1200" b="0" baseline="30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-21</a:t>
                          </a:r>
                          <a:r>
                            <a:rPr lang="en-US" sz="1200" b="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sz="1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b>
                                <m:sSubPr>
                                  <m:ctrlPr>
                                    <a:rPr lang="en-US" sz="12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1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200" b="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(e.cm)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5624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dirty="0" err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RaF</a:t>
                          </a:r>
                          <a:endParaRPr lang="en-US" sz="1200" b="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×(130 MV/300 kV)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29.6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5624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1" dirty="0" err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HfF</a:t>
                          </a:r>
                          <a:r>
                            <a:rPr lang="en-US" sz="1200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+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×(23</a:t>
                          </a:r>
                          <a:r>
                            <a:rPr lang="en-US" sz="1200" b="1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G</a:t>
                          </a:r>
                          <a:r>
                            <a:rPr lang="en-US" sz="12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V/24 V)</a:t>
                          </a:r>
                          <a:endParaRPr lang="en-US" sz="1200" b="1" baseline="300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1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0.49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1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1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8.9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3.9 × 10</a:t>
                          </a:r>
                          <a:r>
                            <a:rPr lang="en-US" sz="1200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-21 </a:t>
                          </a:r>
                          <a:r>
                            <a:rPr lang="en-US" sz="12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[1]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5624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baseline="0" dirty="0" err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PbO</a:t>
                          </a:r>
                          <a:endParaRPr lang="en-US" sz="1200" b="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×(25</a:t>
                          </a:r>
                          <a:r>
                            <a:rPr lang="en-US" sz="1200" b="0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G</a:t>
                          </a:r>
                          <a:r>
                            <a:rPr lang="en-US" sz="1200" b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V/100 V)</a:t>
                          </a:r>
                          <a:endParaRPr lang="en-US" sz="1200" b="0" baseline="300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~18*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4.3 × 10</a:t>
                          </a:r>
                          <a:r>
                            <a:rPr lang="en-US" sz="1200" b="0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-18 </a:t>
                          </a:r>
                          <a:r>
                            <a:rPr lang="en-US" sz="1200" b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[2]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5624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baseline="0" dirty="0" err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YbF</a:t>
                          </a:r>
                          <a:endParaRPr lang="en-US" sz="1200" b="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×(14.5</a:t>
                          </a:r>
                          <a:r>
                            <a:rPr lang="en-US" sz="1200" b="0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G</a:t>
                          </a:r>
                          <a:r>
                            <a:rPr lang="en-US" sz="1200" b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V/10 kV)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8.6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1.5 × 10</a:t>
                          </a:r>
                          <a:r>
                            <a:rPr lang="en-US" sz="1200" b="0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-21 </a:t>
                          </a:r>
                          <a:r>
                            <a:rPr lang="en-US" sz="1200" b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[3]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5624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dirty="0" err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ThO</a:t>
                          </a:r>
                          <a:endParaRPr lang="en-US" sz="1200" b="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×(78</a:t>
                          </a:r>
                          <a:r>
                            <a:rPr lang="en-US" sz="1200" b="0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G</a:t>
                          </a:r>
                          <a:r>
                            <a:rPr lang="en-US" sz="1200" b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V/80 V)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1.1 × 10</a:t>
                          </a:r>
                          <a:r>
                            <a:rPr lang="en-US" sz="1200" b="0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-20 </a:t>
                          </a:r>
                          <a:r>
                            <a:rPr lang="en-US" sz="1200" b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[4]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6" name="Table 1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27295507"/>
                  </p:ext>
                </p:extLst>
              </p:nvPr>
            </p:nvGraphicFramePr>
            <p:xfrm>
              <a:off x="3416614" y="3094517"/>
              <a:ext cx="5581901" cy="184569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7159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44788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20080">
                      <a:extLst>
                        <a:ext uri="{9D8B030D-6E8A-4147-A177-3AD203B41FA5}">
                          <a16:colId xmlns:a16="http://schemas.microsoft.com/office/drawing/2014/main" val="511564504"/>
                        </a:ext>
                      </a:extLst>
                    </a:gridCol>
                    <a:gridCol w="792088">
                      <a:extLst>
                        <a:ext uri="{9D8B030D-6E8A-4147-A177-3AD203B41FA5}">
                          <a16:colId xmlns:a16="http://schemas.microsoft.com/office/drawing/2014/main" val="2483261341"/>
                        </a:ext>
                      </a:extLst>
                    </a:gridCol>
                    <a:gridCol w="720080">
                      <a:extLst>
                        <a:ext uri="{9D8B030D-6E8A-4147-A177-3AD203B41FA5}">
                          <a16:colId xmlns:a16="http://schemas.microsoft.com/office/drawing/2014/main" val="3979076209"/>
                        </a:ext>
                      </a:extLst>
                    </a:gridCol>
                    <a:gridCol w="1330171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47409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Molecule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9916" t="-1282" r="-247479" b="-2974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82203" t="-1282" r="-399153" b="-2974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46923" t="-1282" r="-262308" b="-2974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92373" t="-1282" r="-188983" b="-2974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19178" t="-1282" r="-1826" b="-29743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dirty="0" err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RaF</a:t>
                          </a:r>
                          <a:endParaRPr lang="en-US" sz="1200" b="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×(130 MV/300 kV)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29.6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1" dirty="0" err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HfF</a:t>
                          </a:r>
                          <a:r>
                            <a:rPr lang="en-US" sz="1200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+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×(23</a:t>
                          </a:r>
                          <a:r>
                            <a:rPr lang="en-US" sz="1200" b="1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G</a:t>
                          </a:r>
                          <a:r>
                            <a:rPr lang="en-US" sz="12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V/24 V)</a:t>
                          </a:r>
                          <a:endParaRPr lang="en-US" sz="1200" b="1" baseline="300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1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0.49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1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1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8.9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3.9 × 10</a:t>
                          </a:r>
                          <a:r>
                            <a:rPr lang="en-US" sz="1200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-21 </a:t>
                          </a:r>
                          <a:r>
                            <a:rPr lang="en-US" sz="12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[1]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baseline="0" dirty="0" err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PbO</a:t>
                          </a:r>
                          <a:endParaRPr lang="en-US" sz="1200" b="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×(25</a:t>
                          </a:r>
                          <a:r>
                            <a:rPr lang="en-US" sz="1200" b="0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G</a:t>
                          </a:r>
                          <a:r>
                            <a:rPr lang="en-US" sz="1200" b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V/100 V)</a:t>
                          </a:r>
                          <a:endParaRPr lang="en-US" sz="1200" b="0" baseline="300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~18*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4.3 × 10</a:t>
                          </a:r>
                          <a:r>
                            <a:rPr lang="en-US" sz="1200" b="0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-18 </a:t>
                          </a:r>
                          <a:r>
                            <a:rPr lang="en-US" sz="1200" b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[2]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baseline="0" dirty="0" err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YbF</a:t>
                          </a:r>
                          <a:endParaRPr lang="en-US" sz="1200" b="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×(14.5</a:t>
                          </a:r>
                          <a:r>
                            <a:rPr lang="en-US" sz="1200" b="0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G</a:t>
                          </a:r>
                          <a:r>
                            <a:rPr lang="en-US" sz="1200" b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V/10 kV)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8.6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1.5 × 10</a:t>
                          </a:r>
                          <a:r>
                            <a:rPr lang="en-US" sz="1200" b="0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-21 </a:t>
                          </a:r>
                          <a:r>
                            <a:rPr lang="en-US" sz="1200" b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[3]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dirty="0" err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ThO</a:t>
                          </a:r>
                          <a:endParaRPr lang="en-US" sz="1200" b="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×(78</a:t>
                          </a:r>
                          <a:r>
                            <a:rPr lang="en-US" sz="1200" b="0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G</a:t>
                          </a:r>
                          <a:r>
                            <a:rPr lang="en-US" sz="1200" b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V/80 V)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1.1 × 10</a:t>
                          </a:r>
                          <a:r>
                            <a:rPr lang="en-US" sz="1200" b="0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-20 </a:t>
                          </a:r>
                          <a:r>
                            <a:rPr lang="en-US" sz="1200" b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[4]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63072" cy="850106"/>
          </a:xfrm>
          <a:solidFill>
            <a:srgbClr val="F58D01"/>
          </a:solidFill>
        </p:spPr>
        <p:txBody>
          <a:bodyPr/>
          <a:lstStyle/>
          <a:p>
            <a:pPr algn="r"/>
            <a:r>
              <a:rPr lang="en-GB" dirty="0"/>
              <a:t>Apparatus</a:t>
            </a:r>
          </a:p>
        </p:txBody>
      </p:sp>
      <p:sp>
        <p:nvSpPr>
          <p:cNvPr id="28" name="Oval 27"/>
          <p:cNvSpPr/>
          <p:nvPr/>
        </p:nvSpPr>
        <p:spPr>
          <a:xfrm>
            <a:off x="691522" y="440667"/>
            <a:ext cx="560084" cy="50405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74638"/>
            <a:ext cx="6563072" cy="850106"/>
          </a:xfrm>
          <a:prstGeom prst="rect">
            <a:avLst/>
          </a:prstGeom>
          <a:solidFill>
            <a:srgbClr val="46454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defRPr>
            </a:lvl1pPr>
          </a:lstStyle>
          <a:p>
            <a:pPr algn="r"/>
            <a:r>
              <a:rPr lang="en-US" sz="4000" dirty="0">
                <a:solidFill>
                  <a:schemeClr val="tx2"/>
                </a:solidFill>
              </a:rPr>
              <a:t>Polar Molecules</a:t>
            </a:r>
            <a:endParaRPr lang="en-GB" sz="4000" baseline="-25000" dirty="0">
              <a:solidFill>
                <a:schemeClr val="tx2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611560" y="339651"/>
            <a:ext cx="720080" cy="7200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291079" y="5571452"/>
            <a:ext cx="3807721" cy="461665"/>
          </a:xfrm>
          <a:prstGeom prst="rect">
            <a:avLst/>
          </a:prstGeom>
          <a:solidFill>
            <a:srgbClr val="6A6A6A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Roboto"/>
                <a:cs typeface="Segoe UI Light" panose="020B0502040204020203" pitchFamily="34" charset="0"/>
              </a:rPr>
              <a:t>Missing: </a:t>
            </a:r>
            <a:r>
              <a:rPr lang="en-US" sz="2400" dirty="0" err="1">
                <a:solidFill>
                  <a:schemeClr val="tx1"/>
                </a:solidFill>
                <a:latin typeface="Roboto"/>
                <a:cs typeface="Segoe UI Light" panose="020B0502040204020203" pitchFamily="34" charset="0"/>
              </a:rPr>
              <a:t>FrAg</a:t>
            </a:r>
            <a:r>
              <a:rPr lang="en-US" sz="2400" dirty="0">
                <a:solidFill>
                  <a:schemeClr val="tx1"/>
                </a:solidFill>
                <a:latin typeface="Roboto"/>
                <a:cs typeface="Segoe UI Light" panose="020B0502040204020203" pitchFamily="34" charset="0"/>
              </a:rPr>
              <a:t>, </a:t>
            </a:r>
            <a:r>
              <a:rPr lang="en-US" sz="2400" dirty="0" err="1">
                <a:solidFill>
                  <a:schemeClr val="tx1"/>
                </a:solidFill>
                <a:latin typeface="Roboto"/>
                <a:cs typeface="Segoe UI Light" panose="020B0502040204020203" pitchFamily="34" charset="0"/>
              </a:rPr>
              <a:t>RaAg</a:t>
            </a:r>
            <a:endParaRPr lang="en-US" sz="2400" dirty="0">
              <a:solidFill>
                <a:schemeClr val="tx1"/>
              </a:solidFill>
              <a:latin typeface="Roboto"/>
              <a:cs typeface="Segoe UI Light" panose="020B050204020402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3706A97-3A47-400D-AF68-09245C20ABDB}"/>
              </a:ext>
            </a:extLst>
          </p:cNvPr>
          <p:cNvSpPr txBox="1"/>
          <p:nvPr/>
        </p:nvSpPr>
        <p:spPr>
          <a:xfrm>
            <a:off x="3419872" y="1215705"/>
            <a:ext cx="5616624" cy="6001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112713" indent="-112713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Polar molecules have LARGE intra-molecular E-field ~ GV/cm.</a:t>
            </a:r>
          </a:p>
          <a:p>
            <a:pPr marL="112713" indent="-112713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Comparing EDMs requires normalizing with this field.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/>
              <p:cNvSpPr/>
              <p:nvPr/>
            </p:nvSpPr>
            <p:spPr>
              <a:xfrm>
                <a:off x="4299352" y="6125231"/>
                <a:ext cx="3816424" cy="310085"/>
              </a:xfrm>
              <a:prstGeom prst="rect">
                <a:avLst/>
              </a:prstGeom>
              <a:solidFill>
                <a:srgbClr val="8CB3E1"/>
              </a:solidFill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400" dirty="0" smtClean="0">
                          <a:latin typeface="Roboto"/>
                          <a:cs typeface="Segoe UI Light" panose="020B0502040204020203" pitchFamily="34" charset="0"/>
                        </a:rPr>
                        <m:t>SM</m:t>
                      </m:r>
                      <m:r>
                        <m:rPr>
                          <m:nor/>
                        </m:rPr>
                        <a:rPr lang="en-US" sz="1400" dirty="0" smtClean="0">
                          <a:latin typeface="Roboto"/>
                          <a:cs typeface="Segoe UI Light" panose="020B0502040204020203" pitchFamily="34" charset="0"/>
                        </a:rPr>
                        <m:t>−</m:t>
                      </m:r>
                      <m:r>
                        <m:rPr>
                          <m:nor/>
                        </m:rPr>
                        <a:rPr lang="en-US" sz="1400" dirty="0" smtClean="0">
                          <a:latin typeface="Roboto"/>
                        </a:rPr>
                        <m:t>CKM</m:t>
                      </m:r>
                      <m:r>
                        <m:rPr>
                          <m:nor/>
                        </m:rPr>
                        <a:rPr lang="en-US" sz="1400" b="0" i="0" dirty="0" smtClean="0">
                          <a:latin typeface="Roboto"/>
                        </a:rPr>
                        <m:t>,</m:t>
                      </m:r>
                      <m:acc>
                        <m:accPr>
                          <m:chr m:val="̅"/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1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θ</m:t>
                          </m:r>
                        </m:e>
                      </m:acc>
                      <m:r>
                        <m:rPr>
                          <m:nor/>
                        </m:rPr>
                        <a:rPr lang="en-US" sz="1400" dirty="0" smtClean="0">
                          <a:latin typeface="Roboto"/>
                        </a:rPr>
                        <m:t>−</m:t>
                      </m:r>
                      <m:r>
                        <m:rPr>
                          <m:nor/>
                        </m:rPr>
                        <a:rPr lang="en-US" sz="1400" dirty="0" smtClean="0">
                          <a:latin typeface="Roboto"/>
                        </a:rPr>
                        <m:t>EDM</m:t>
                      </m:r>
                      <m:r>
                        <a:rPr lang="el-GR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Segoe UI Light" panose="020B0502040204020203" pitchFamily="34" charset="0"/>
                        </a:rPr>
                        <m:t>∝</m:t>
                      </m:r>
                      <m:r>
                        <a:rPr lang="en-US" sz="1400" b="1" i="1">
                          <a:latin typeface="Cambria Math" panose="02040503050406030204" pitchFamily="18" charset="0"/>
                        </a:rPr>
                        <m:t>(∗)</m:t>
                      </m:r>
                      <m:r>
                        <m:rPr>
                          <m:nor/>
                        </m:rPr>
                        <a:rPr lang="en-US" sz="1400" dirty="0">
                          <a:latin typeface="Roboto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400" dirty="0">
                          <a:latin typeface="Roboto"/>
                        </a:rPr>
                        <m:t>e</m:t>
                      </m:r>
                      <m:r>
                        <m:rPr>
                          <m:nor/>
                        </m:rPr>
                        <a:rPr lang="en-US" sz="1400" dirty="0">
                          <a:latin typeface="Roboto"/>
                        </a:rPr>
                        <m:t>−</m:t>
                      </m:r>
                      <m:r>
                        <m:rPr>
                          <m:nor/>
                        </m:rPr>
                        <a:rPr lang="en-US" sz="1400" dirty="0">
                          <a:latin typeface="Roboto"/>
                        </a:rPr>
                        <m:t>SM</m:t>
                      </m:r>
                      <m:r>
                        <m:rPr>
                          <m:nor/>
                        </m:rPr>
                        <a:rPr lang="en-US" sz="1400" dirty="0">
                          <a:latin typeface="Roboto"/>
                        </a:rPr>
                        <m:t>−</m:t>
                      </m:r>
                      <m:r>
                        <m:rPr>
                          <m:nor/>
                        </m:rPr>
                        <a:rPr lang="en-US" sz="1400" b="0" i="0" dirty="0" smtClean="0">
                          <a:latin typeface="Roboto"/>
                        </a:rPr>
                        <m:t>CKM</m:t>
                      </m:r>
                      <m:r>
                        <m:rPr>
                          <m:nor/>
                        </m:rPr>
                        <a:rPr lang="en-US" sz="1400" b="0" i="0" dirty="0" smtClean="0">
                          <a:latin typeface="Roboto"/>
                        </a:rPr>
                        <m:t>,</m:t>
                      </m:r>
                      <m:acc>
                        <m:accPr>
                          <m:chr m:val="̅"/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1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θ</m:t>
                          </m:r>
                        </m:e>
                      </m:acc>
                      <m:r>
                        <m:rPr>
                          <m:nor/>
                        </m:rPr>
                        <a:rPr lang="en-US" sz="1400" dirty="0">
                          <a:latin typeface="Roboto"/>
                        </a:rPr>
                        <m:t>−</m:t>
                      </m:r>
                      <m:r>
                        <m:rPr>
                          <m:nor/>
                        </m:rPr>
                        <a:rPr lang="en-US" sz="1400" dirty="0">
                          <a:latin typeface="Roboto"/>
                        </a:rPr>
                        <m:t>EDM</m:t>
                      </m:r>
                      <m:r>
                        <m:rPr>
                          <m:nor/>
                        </m:rPr>
                        <a:rPr lang="en-US" sz="1400" dirty="0">
                          <a:latin typeface="Roboto"/>
                        </a:rPr>
                        <m:t> </m:t>
                      </m:r>
                    </m:oMath>
                  </m:oMathPara>
                </a14:m>
                <a:endParaRPr lang="en-US" sz="1400" baseline="-25000" dirty="0">
                  <a:latin typeface="Roboto"/>
                </a:endParaRPr>
              </a:p>
            </p:txBody>
          </p:sp>
        </mc:Choice>
        <mc:Fallback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9352" y="6125231"/>
                <a:ext cx="3816424" cy="310085"/>
              </a:xfrm>
              <a:prstGeom prst="rect">
                <a:avLst/>
              </a:prstGeom>
              <a:blipFill>
                <a:blip r:embed="rId4"/>
                <a:stretch>
                  <a:fillRect b="-980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4D01F4D0-B424-B290-9294-264D332D0D0B}"/>
                  </a:ext>
                </a:extLst>
              </p:cNvPr>
              <p:cNvSpPr/>
              <p:nvPr/>
            </p:nvSpPr>
            <p:spPr>
              <a:xfrm>
                <a:off x="5292080" y="1887055"/>
                <a:ext cx="1474185" cy="57009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type m:val="skw"/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den>
                      </m:f>
                    </m:oMath>
                  </m:oMathPara>
                </a14:m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4D01F4D0-B424-B290-9294-264D332D0D0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0" y="1887055"/>
                <a:ext cx="1474185" cy="57009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A graph of different colored bars&#10;&#10;Description automatically generated with medium confidence">
            <a:extLst>
              <a:ext uri="{FF2B5EF4-FFF2-40B4-BE49-F238E27FC236}">
                <a16:creationId xmlns:a16="http://schemas.microsoft.com/office/drawing/2014/main" id="{3F9BDB16-2B43-EB76-3FE7-661ADF3467D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99992"/>
            <a:ext cx="2890664" cy="526468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BC2DB513-0BD1-2B58-61CA-D5D063F32FB3}"/>
                  </a:ext>
                </a:extLst>
              </p:cNvPr>
              <p:cNvSpPr/>
              <p:nvPr/>
            </p:nvSpPr>
            <p:spPr>
              <a:xfrm>
                <a:off x="3428574" y="2554070"/>
                <a:ext cx="5581899" cy="418576"/>
              </a:xfrm>
              <a:prstGeom prst="rect">
                <a:avLst/>
              </a:prstGeom>
              <a:solidFill>
                <a:srgbClr val="8CB3E1"/>
              </a:solidFill>
            </p:spPr>
            <p:txBody>
              <a:bodyPr wrap="squar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e>
                        <m:sub/>
                      </m:sSub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~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sSub>
                            <m:sSubPr>
                              <m:ctrlPr>
                                <a:rPr lang="en-US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sub>
                      </m:sSub>
                      <m:sSub>
                        <m:sSub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ud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acc>
                        <m:accPr>
                          <m:chr m:val="̃"/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sub>
                          </m:sSub>
                        </m:e>
                      </m:acc>
                      <m:r>
                        <a:rPr lang="en-US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̃"/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BC2DB513-0BD1-2B58-61CA-D5D063F32FB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8574" y="2554070"/>
                <a:ext cx="5581899" cy="418576"/>
              </a:xfrm>
              <a:prstGeom prst="rect">
                <a:avLst/>
              </a:prstGeom>
              <a:blipFill>
                <a:blip r:embed="rId7"/>
                <a:stretch>
                  <a:fillRect t="-1449" r="-8188" b="-4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7064443-735E-56B3-CABF-55B77BFA776C}"/>
              </a:ext>
            </a:extLst>
          </p:cNvPr>
          <p:cNvCxnSpPr/>
          <p:nvPr/>
        </p:nvCxnSpPr>
        <p:spPr>
          <a:xfrm flipV="1">
            <a:off x="4067944" y="2554070"/>
            <a:ext cx="432048" cy="41857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1AFCC10-50F1-9DFA-1913-30A2F6D0A989}"/>
              </a:ext>
            </a:extLst>
          </p:cNvPr>
          <p:cNvCxnSpPr>
            <a:cxnSpLocks/>
          </p:cNvCxnSpPr>
          <p:nvPr/>
        </p:nvCxnSpPr>
        <p:spPr>
          <a:xfrm flipH="1" flipV="1">
            <a:off x="4067944" y="2554070"/>
            <a:ext cx="432048" cy="41857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A64FF33-956B-A0BA-9EE6-0BC749178D62}"/>
              </a:ext>
            </a:extLst>
          </p:cNvPr>
          <p:cNvCxnSpPr/>
          <p:nvPr/>
        </p:nvCxnSpPr>
        <p:spPr>
          <a:xfrm flipV="1">
            <a:off x="4860032" y="2550094"/>
            <a:ext cx="432048" cy="41857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F84B26E-4219-4329-9901-781912F6D1B1}"/>
              </a:ext>
            </a:extLst>
          </p:cNvPr>
          <p:cNvCxnSpPr>
            <a:cxnSpLocks/>
          </p:cNvCxnSpPr>
          <p:nvPr/>
        </p:nvCxnSpPr>
        <p:spPr>
          <a:xfrm flipH="1" flipV="1">
            <a:off x="4860032" y="2550094"/>
            <a:ext cx="432048" cy="41857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4C466482-B394-8D39-CD78-403100928F2E}"/>
                  </a:ext>
                </a:extLst>
              </p:cNvPr>
              <p:cNvSpPr/>
              <p:nvPr/>
            </p:nvSpPr>
            <p:spPr>
              <a:xfrm>
                <a:off x="3347864" y="4978936"/>
                <a:ext cx="6080832" cy="493340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/>
                <a:r>
                  <a:rPr lang="en-US" sz="2000" dirty="0">
                    <a:solidFill>
                      <a:srgbClr val="FF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Best e-EDM: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  <m:sup>
                        <m:r>
                          <a:rPr lang="en-US" sz="2000" b="0" i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Hf</m:t>
                        </m:r>
                        <m:sSup>
                          <m:sSupPr>
                            <m:ctrlPr>
                              <a:rPr lang="en-US" sz="2000" b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F</m:t>
                            </m:r>
                          </m:e>
                          <m:sup>
                            <m:r>
                              <a:rPr lang="en-US" sz="2000" b="0" i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r>
                          <a:rPr lang="en-US" sz="2000" b="0" i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  <m:r>
                      <a:rPr lang="en-US" sz="200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0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4.1</m:t>
                    </m:r>
                    <m:r>
                      <a:rPr lang="en-US" sz="20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−30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rgbClr val="FF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e.cm (90% CL)</a:t>
                </a:r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4C466482-B394-8D39-CD78-403100928F2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4" y="4978936"/>
                <a:ext cx="6080832" cy="493340"/>
              </a:xfrm>
              <a:prstGeom prst="rect">
                <a:avLst/>
              </a:prstGeom>
              <a:blipFill>
                <a:blip r:embed="rId8"/>
                <a:stretch>
                  <a:fillRect l="-1002" b="-1975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3939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457200" y="274638"/>
            <a:ext cx="6563072" cy="850106"/>
          </a:xfrm>
          <a:prstGeom prst="rect">
            <a:avLst/>
          </a:prstGeom>
          <a:solidFill>
            <a:srgbClr val="006699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defRPr>
            </a:lvl1pPr>
          </a:lstStyle>
          <a:p>
            <a:pPr algn="r"/>
            <a:r>
              <a:rPr lang="en-GB" sz="4000" dirty="0"/>
              <a:t>Summary</a:t>
            </a:r>
            <a:endParaRPr lang="en-GB" sz="4000" baseline="-25000" dirty="0">
              <a:solidFill>
                <a:schemeClr val="tx2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539552" y="339651"/>
            <a:ext cx="720080" cy="7200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3AFCFFE-0FFB-4DAE-82F5-7D4B4AA595CE}"/>
              </a:ext>
            </a:extLst>
          </p:cNvPr>
          <p:cNvSpPr/>
          <p:nvPr/>
        </p:nvSpPr>
        <p:spPr bwMode="auto">
          <a:xfrm>
            <a:off x="5760132" y="6195885"/>
            <a:ext cx="2520280" cy="525351"/>
          </a:xfrm>
          <a:prstGeom prst="rect">
            <a:avLst/>
          </a:prstGeom>
          <a:solidFill>
            <a:srgbClr val="C00000"/>
          </a:solidFill>
          <a:ln w="635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500" dirty="0"/>
              <a:t>Thanks: K. Kirch</a:t>
            </a:r>
          </a:p>
          <a:p>
            <a:pPr algn="ctr"/>
            <a:r>
              <a:rPr lang="nl-NL" sz="1500" dirty="0"/>
              <a:t>DOE # DE-SC0014448/19768</a:t>
            </a:r>
            <a:endParaRPr lang="da-DK" sz="15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6F0CD61-16BD-4A1E-BD3B-49E4C1BFDD3E}"/>
              </a:ext>
            </a:extLst>
          </p:cNvPr>
          <p:cNvSpPr/>
          <p:nvPr/>
        </p:nvSpPr>
        <p:spPr>
          <a:xfrm>
            <a:off x="981944" y="5457236"/>
            <a:ext cx="8054552" cy="624596"/>
          </a:xfrm>
          <a:prstGeom prst="rect">
            <a:avLst/>
          </a:prstGeom>
          <a:solidFill>
            <a:srgbClr val="F58D0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Systems where SM “background free”: </a:t>
            </a:r>
            <a:r>
              <a:rPr lang="en-GB" sz="19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eg.</a:t>
            </a:r>
            <a:r>
              <a:rPr lang="en-GB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-{e,µ,</a:t>
            </a:r>
            <a:r>
              <a:rPr lang="el-GR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τ</a:t>
            </a:r>
            <a:r>
              <a:rPr lang="en-US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}. Systems where SM can explain any EDM discovered (without improvement in sensitivity): </a:t>
            </a:r>
            <a:r>
              <a:rPr lang="en-US" sz="19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eg.</a:t>
            </a:r>
            <a:r>
              <a:rPr lang="en-US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-{n, </a:t>
            </a:r>
            <a:r>
              <a:rPr lang="en-US" sz="1900" baseline="30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199</a:t>
            </a:r>
            <a:r>
              <a:rPr lang="en-US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Hg}.</a:t>
            </a:r>
            <a:endParaRPr lang="en-GB" sz="19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03347" y="5446368"/>
            <a:ext cx="730424" cy="646331"/>
          </a:xfrm>
          <a:prstGeom prst="rect">
            <a:avLst/>
          </a:prstGeom>
          <a:solidFill>
            <a:srgbClr val="F58D01"/>
          </a:solidFill>
          <a:ln w="12700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222222"/>
                </a:solidFill>
                <a:latin typeface="Arial" panose="020B0604020202020204" pitchFamily="34" charset="0"/>
              </a:rPr>
              <a:t>✔</a:t>
            </a:r>
            <a:endParaRPr lang="en-US" sz="3600" dirty="0"/>
          </a:p>
        </p:txBody>
      </p:sp>
      <p:sp>
        <p:nvSpPr>
          <p:cNvPr id="6" name="Rectangle 5"/>
          <p:cNvSpPr/>
          <p:nvPr/>
        </p:nvSpPr>
        <p:spPr>
          <a:xfrm>
            <a:off x="1907704" y="6290349"/>
            <a:ext cx="3597129" cy="430887"/>
          </a:xfrm>
          <a:prstGeom prst="rect">
            <a:avLst/>
          </a:prstGeom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200" u="sng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ASK ME ABOUT</a:t>
            </a:r>
            <a:r>
              <a:rPr lang="en-US" sz="22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2200" baseline="300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2200" b="1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He, p</a:t>
            </a:r>
            <a:r>
              <a:rPr lang="en-GB" sz="2200" b="1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200" b="1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n, Ra</a:t>
            </a:r>
          </a:p>
        </p:txBody>
      </p:sp>
      <p:pic>
        <p:nvPicPr>
          <p:cNvPr id="5" name="Picture 4" descr="A logo with text on it&#10;&#10;Description automatically generated">
            <a:extLst>
              <a:ext uri="{FF2B5EF4-FFF2-40B4-BE49-F238E27FC236}">
                <a16:creationId xmlns:a16="http://schemas.microsoft.com/office/drawing/2014/main" id="{7C8D833D-A3BA-460B-F974-1BBED9C3E5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2" y="6195885"/>
            <a:ext cx="576064" cy="51557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8158902E-FCC3-6775-073F-EEDC86A24741}"/>
                  </a:ext>
                </a:extLst>
              </p:cNvPr>
              <p:cNvSpPr/>
              <p:nvPr/>
            </p:nvSpPr>
            <p:spPr>
              <a:xfrm>
                <a:off x="981490" y="4674565"/>
                <a:ext cx="8054552" cy="649779"/>
              </a:xfrm>
              <a:prstGeom prst="rect">
                <a:avLst/>
              </a:prstGeom>
              <a:solidFill>
                <a:srgbClr val="C0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u="sng" dirty="0">
                    <a:solidFill>
                      <a:srgbClr val="FFFF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HEP Community</a:t>
                </a:r>
                <a:r>
                  <a:rPr lang="en-US" dirty="0">
                    <a:solidFill>
                      <a:srgbClr val="FFFF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, impose limits (10</a:t>
                </a:r>
                <a:r>
                  <a:rPr lang="en-US" baseline="30000" dirty="0">
                    <a:solidFill>
                      <a:srgbClr val="FFFF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-17</a:t>
                </a:r>
                <a:r>
                  <a:rPr lang="en-US" dirty="0">
                    <a:solidFill>
                      <a:srgbClr val="FFFF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e.cm) on: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i="0" dirty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b="0" i="0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+,∗+,</m:t>
                        </m:r>
                        <m:r>
                          <a:rPr lang="en-US" i="0" dirty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  <m:r>
                          <a:rPr lang="en-US" b="0" i="0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,−,∗−</m:t>
                        </m:r>
                      </m:sup>
                    </m:sSup>
                    <m:r>
                      <a:rPr lang="en-US" b="0" i="0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dirty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i="0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Ξ</m:t>
                        </m:r>
                      </m:e>
                      <m:sup>
                        <m:r>
                          <a:rPr lang="en-US" b="0" i="0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−,∗−,</m:t>
                        </m:r>
                        <m:r>
                          <a:rPr lang="en-US" i="0" dirty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b="0" i="0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dirty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i="0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</m:e>
                      <m:sup>
                        <m:r>
                          <a:rPr lang="en-US" i="0" dirty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b="0" i="0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Sup>
                      <m:sSubSupPr>
                        <m:ctrlPr>
                          <a:rPr lang="en-US" dirty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i="0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</m:t>
                        </m:r>
                      </m:sub>
                      <m:sup>
                        <m:r>
                          <a:rPr lang="en-US" b="0" i="0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b="0" i="0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Sup>
                      <m:sSubSupPr>
                        <m:ctrlPr>
                          <a:rPr lang="en-US" dirty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i="0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</m:t>
                        </m:r>
                      </m:sub>
                      <m:sup>
                        <m:r>
                          <a:rPr lang="en-US" b="0" i="0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∗+</m:t>
                        </m:r>
                      </m:sup>
                    </m:sSubSup>
                    <m:r>
                      <a:rPr lang="en-US" b="0" i="0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Sup>
                      <m:sSubSupPr>
                        <m:ctrlPr>
                          <a:rPr lang="en-US" b="0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b="0" i="0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Ξ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</m:t>
                        </m:r>
                      </m:sub>
                      <m:sup>
                        <m:r>
                          <a:rPr lang="en-US" b="0" i="0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endParaRPr lang="en-GB" dirty="0">
                  <a:solidFill>
                    <a:srgbClr val="FFFF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8158902E-FCC3-6775-073F-EEDC86A247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1490" y="4674565"/>
                <a:ext cx="8054552" cy="649779"/>
              </a:xfrm>
              <a:prstGeom prst="rect">
                <a:avLst/>
              </a:prstGeom>
              <a:blipFill>
                <a:blip r:embed="rId4"/>
                <a:stretch>
                  <a:fillRect l="-529"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D14E1879-7DC4-645B-7E39-1D321B9EF553}"/>
              </a:ext>
            </a:extLst>
          </p:cNvPr>
          <p:cNvSpPr/>
          <p:nvPr/>
        </p:nvSpPr>
        <p:spPr>
          <a:xfrm>
            <a:off x="202893" y="4678014"/>
            <a:ext cx="730424" cy="646331"/>
          </a:xfrm>
          <a:prstGeom prst="rect">
            <a:avLst/>
          </a:prstGeom>
          <a:solidFill>
            <a:srgbClr val="C00000"/>
          </a:solidFill>
          <a:ln w="12700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FFFF00"/>
                </a:solidFill>
                <a:latin typeface="Arial" panose="020B0604020202020204" pitchFamily="34" charset="0"/>
              </a:rPr>
              <a:t>!</a:t>
            </a:r>
            <a:endParaRPr lang="en-US" sz="3600" dirty="0">
              <a:solidFill>
                <a:srgbClr val="FFFF00"/>
              </a:solidFill>
            </a:endParaRPr>
          </a:p>
        </p:txBody>
      </p:sp>
      <p:pic>
        <p:nvPicPr>
          <p:cNvPr id="11" name="Picture 10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1A33D25C-2FAC-B9FF-7654-D8F3AB0B08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347" y="2013099"/>
            <a:ext cx="8833149" cy="256284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9" name="Explosion: 14 Points 18">
                <a:extLst>
                  <a:ext uri="{FF2B5EF4-FFF2-40B4-BE49-F238E27FC236}">
                    <a16:creationId xmlns:a16="http://schemas.microsoft.com/office/drawing/2014/main" id="{224EC061-E64B-788D-E73A-BD71DA0EF47B}"/>
                  </a:ext>
                </a:extLst>
              </p:cNvPr>
              <p:cNvSpPr/>
              <p:nvPr/>
            </p:nvSpPr>
            <p:spPr>
              <a:xfrm>
                <a:off x="2690801" y="1249662"/>
                <a:ext cx="4114800" cy="714124"/>
              </a:xfrm>
              <a:prstGeom prst="irregularSeal2">
                <a:avLst/>
              </a:prstGeom>
              <a:solidFill>
                <a:srgbClr val="FFFF00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8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acc>
                    <m:r>
                      <a:rPr lang="en-US" sz="1800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1800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9.5</m:t>
                    </m:r>
                    <m:r>
                      <a:rPr lang="en-US" sz="18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US" b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US" b="1" baseline="-250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9" name="Explosion: 14 Points 18">
                <a:extLst>
                  <a:ext uri="{FF2B5EF4-FFF2-40B4-BE49-F238E27FC236}">
                    <a16:creationId xmlns:a16="http://schemas.microsoft.com/office/drawing/2014/main" id="{224EC061-E64B-788D-E73A-BD71DA0EF47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0801" y="1249662"/>
                <a:ext cx="4114800" cy="714124"/>
              </a:xfrm>
              <a:prstGeom prst="irregularSeal2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rgbClr val="0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Explosion: 14 Points 19">
            <a:extLst>
              <a:ext uri="{FF2B5EF4-FFF2-40B4-BE49-F238E27FC236}">
                <a16:creationId xmlns:a16="http://schemas.microsoft.com/office/drawing/2014/main" id="{9C33F2A7-86D8-7646-EB78-478DAE14010C}"/>
              </a:ext>
            </a:extLst>
          </p:cNvPr>
          <p:cNvSpPr/>
          <p:nvPr/>
        </p:nvSpPr>
        <p:spPr>
          <a:xfrm>
            <a:off x="251520" y="1226904"/>
            <a:ext cx="2232248" cy="714124"/>
          </a:xfrm>
          <a:prstGeom prst="irregularSeal2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b="1" baseline="-2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</a:t>
            </a:r>
            <a:r>
              <a:rPr lang="en-US" b="1" baseline="-2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</a:p>
        </p:txBody>
      </p:sp>
      <p:sp>
        <p:nvSpPr>
          <p:cNvPr id="21" name="Explosion: 14 Points 20">
            <a:extLst>
              <a:ext uri="{FF2B5EF4-FFF2-40B4-BE49-F238E27FC236}">
                <a16:creationId xmlns:a16="http://schemas.microsoft.com/office/drawing/2014/main" id="{9C38740B-D5A0-90DF-AD4A-710B9CBEC842}"/>
              </a:ext>
            </a:extLst>
          </p:cNvPr>
          <p:cNvSpPr/>
          <p:nvPr/>
        </p:nvSpPr>
        <p:spPr>
          <a:xfrm>
            <a:off x="6805601" y="1257636"/>
            <a:ext cx="2232248" cy="714124"/>
          </a:xfrm>
          <a:prstGeom prst="irregularSeal2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S, M</a:t>
            </a:r>
            <a:r>
              <a:rPr lang="en-US" b="1" baseline="-2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E4ED8C9-E0B0-BAE0-D21B-D2AD352D3C56}"/>
              </a:ext>
            </a:extLst>
          </p:cNvPr>
          <p:cNvCxnSpPr>
            <a:cxnSpLocks/>
          </p:cNvCxnSpPr>
          <p:nvPr/>
        </p:nvCxnSpPr>
        <p:spPr>
          <a:xfrm>
            <a:off x="1979712" y="1592924"/>
            <a:ext cx="792088" cy="0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D6CB8DD-A025-DBF4-23B7-8A5B87681984}"/>
              </a:ext>
            </a:extLst>
          </p:cNvPr>
          <p:cNvCxnSpPr>
            <a:cxnSpLocks/>
          </p:cNvCxnSpPr>
          <p:nvPr/>
        </p:nvCxnSpPr>
        <p:spPr>
          <a:xfrm flipH="1">
            <a:off x="6156176" y="1685142"/>
            <a:ext cx="740083" cy="0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41274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1835696" y="2828835"/>
            <a:ext cx="54726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>
                <a:latin typeface="+mj-lt"/>
              </a:rPr>
              <a:t>Backup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35319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07088" cy="850106"/>
          </a:xfrm>
          <a:solidFill>
            <a:srgbClr val="F58D01"/>
          </a:solidFill>
        </p:spPr>
        <p:txBody>
          <a:bodyPr/>
          <a:lstStyle/>
          <a:p>
            <a:pPr algn="r"/>
            <a:r>
              <a:rPr lang="en-GB" dirty="0"/>
              <a:t>Motivation</a:t>
            </a:r>
          </a:p>
        </p:txBody>
      </p:sp>
      <p:sp>
        <p:nvSpPr>
          <p:cNvPr id="5" name="Oval 4"/>
          <p:cNvSpPr/>
          <p:nvPr/>
        </p:nvSpPr>
        <p:spPr>
          <a:xfrm>
            <a:off x="691522" y="440667"/>
            <a:ext cx="560084" cy="50405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1</a:t>
            </a: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3851921" y="3148428"/>
            <a:ext cx="1440160" cy="260685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5292081" y="1390044"/>
            <a:ext cx="3096344" cy="3066405"/>
          </a:xfrm>
          <a:prstGeom prst="rect">
            <a:avLst/>
          </a:prstGeom>
          <a:solidFill>
            <a:srgbClr val="4645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>
                <a:solidFill>
                  <a:schemeClr val="tx1"/>
                </a:solidFill>
              </a:rPr>
              <a:t>Strong CP Problem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55577" y="3068960"/>
            <a:ext cx="3096344" cy="3066405"/>
          </a:xfrm>
          <a:prstGeom prst="rect">
            <a:avLst/>
          </a:prstGeom>
          <a:solidFill>
            <a:srgbClr val="F58D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>
                <a:solidFill>
                  <a:schemeClr val="tx1"/>
                </a:solidFill>
              </a:rPr>
              <a:t>Absence of CPV in Strong Sector</a:t>
            </a:r>
          </a:p>
        </p:txBody>
      </p:sp>
    </p:spTree>
    <p:extLst>
      <p:ext uri="{BB962C8B-B14F-4D97-AF65-F5344CB8AC3E}">
        <p14:creationId xmlns:p14="http://schemas.microsoft.com/office/powerpoint/2010/main" val="37036297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07088" cy="850106"/>
          </a:xfrm>
          <a:solidFill>
            <a:srgbClr val="F58D01"/>
          </a:solidFill>
        </p:spPr>
        <p:txBody>
          <a:bodyPr/>
          <a:lstStyle/>
          <a:p>
            <a:pPr algn="r"/>
            <a:r>
              <a:rPr lang="en-GB" dirty="0"/>
              <a:t>Motivation</a:t>
            </a: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3824150" y="2624614"/>
            <a:ext cx="1440160" cy="260685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644728" y="2204864"/>
            <a:ext cx="3133727" cy="3133725"/>
            <a:chOff x="5004048" y="1268760"/>
            <a:chExt cx="3133727" cy="3133725"/>
          </a:xfrm>
        </p:grpSpPr>
        <p:sp>
          <p:nvSpPr>
            <p:cNvPr id="10" name="Freeform 6"/>
            <p:cNvSpPr>
              <a:spLocks noEditPoints="1"/>
            </p:cNvSpPr>
            <p:nvPr/>
          </p:nvSpPr>
          <p:spPr bwMode="auto">
            <a:xfrm rot="16200000">
              <a:off x="5311138" y="1690133"/>
              <a:ext cx="2761809" cy="2223861"/>
            </a:xfrm>
            <a:prstGeom prst="rect">
              <a:avLst/>
            </a:prstGeom>
            <a:solidFill>
              <a:schemeClr val="tx1"/>
            </a:solidFill>
            <a:ln w="571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" name="Freeform 6"/>
            <p:cNvSpPr>
              <a:spLocks noEditPoints="1"/>
            </p:cNvSpPr>
            <p:nvPr/>
          </p:nvSpPr>
          <p:spPr bwMode="auto">
            <a:xfrm>
              <a:off x="5004048" y="1268760"/>
              <a:ext cx="3133725" cy="3133725"/>
            </a:xfrm>
            <a:custGeom>
              <a:avLst/>
              <a:gdLst>
                <a:gd name="T0" fmla="*/ 5814 w 11628"/>
                <a:gd name="T1" fmla="*/ 0 h 11628"/>
                <a:gd name="T2" fmla="*/ 0 w 11628"/>
                <a:gd name="T3" fmla="*/ 5814 h 11628"/>
                <a:gd name="T4" fmla="*/ 5814 w 11628"/>
                <a:gd name="T5" fmla="*/ 11628 h 11628"/>
                <a:gd name="T6" fmla="*/ 11628 w 11628"/>
                <a:gd name="T7" fmla="*/ 5814 h 11628"/>
                <a:gd name="T8" fmla="*/ 5814 w 11628"/>
                <a:gd name="T9" fmla="*/ 0 h 11628"/>
                <a:gd name="T10" fmla="*/ 5877 w 11628"/>
                <a:gd name="T11" fmla="*/ 9678 h 11628"/>
                <a:gd name="T12" fmla="*/ 5051 w 11628"/>
                <a:gd name="T13" fmla="*/ 8852 h 11628"/>
                <a:gd name="T14" fmla="*/ 5877 w 11628"/>
                <a:gd name="T15" fmla="*/ 8026 h 11628"/>
                <a:gd name="T16" fmla="*/ 6703 w 11628"/>
                <a:gd name="T17" fmla="*/ 8852 h 11628"/>
                <a:gd name="T18" fmla="*/ 5877 w 11628"/>
                <a:gd name="T19" fmla="*/ 9678 h 11628"/>
                <a:gd name="T20" fmla="*/ 6527 w 11628"/>
                <a:gd name="T21" fmla="*/ 7236 h 11628"/>
                <a:gd name="T22" fmla="*/ 6527 w 11628"/>
                <a:gd name="T23" fmla="*/ 7385 h 11628"/>
                <a:gd name="T24" fmla="*/ 5165 w 11628"/>
                <a:gd name="T25" fmla="*/ 7385 h 11628"/>
                <a:gd name="T26" fmla="*/ 5165 w 11628"/>
                <a:gd name="T27" fmla="*/ 7236 h 11628"/>
                <a:gd name="T28" fmla="*/ 5715 w 11628"/>
                <a:gd name="T29" fmla="*/ 5807 h 11628"/>
                <a:gd name="T30" fmla="*/ 6813 w 11628"/>
                <a:gd name="T31" fmla="*/ 4365 h 11628"/>
                <a:gd name="T32" fmla="*/ 5797 w 11628"/>
                <a:gd name="T33" fmla="*/ 3375 h 11628"/>
                <a:gd name="T34" fmla="*/ 4767 w 11628"/>
                <a:gd name="T35" fmla="*/ 4570 h 11628"/>
                <a:gd name="T36" fmla="*/ 3443 w 11628"/>
                <a:gd name="T37" fmla="*/ 4570 h 11628"/>
                <a:gd name="T38" fmla="*/ 5805 w 11628"/>
                <a:gd name="T39" fmla="*/ 2120 h 11628"/>
                <a:gd name="T40" fmla="*/ 8185 w 11628"/>
                <a:gd name="T41" fmla="*/ 4251 h 11628"/>
                <a:gd name="T42" fmla="*/ 6527 w 11628"/>
                <a:gd name="T43" fmla="*/ 7236 h 11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628" h="11628">
                  <a:moveTo>
                    <a:pt x="5814" y="0"/>
                  </a:moveTo>
                  <a:cubicBezTo>
                    <a:pt x="2603" y="0"/>
                    <a:pt x="0" y="2603"/>
                    <a:pt x="0" y="5814"/>
                  </a:cubicBezTo>
                  <a:cubicBezTo>
                    <a:pt x="0" y="9025"/>
                    <a:pt x="2603" y="11628"/>
                    <a:pt x="5814" y="11628"/>
                  </a:cubicBezTo>
                  <a:cubicBezTo>
                    <a:pt x="9025" y="11628"/>
                    <a:pt x="11628" y="9025"/>
                    <a:pt x="11628" y="5814"/>
                  </a:cubicBezTo>
                  <a:cubicBezTo>
                    <a:pt x="11628" y="2603"/>
                    <a:pt x="9025" y="0"/>
                    <a:pt x="5814" y="0"/>
                  </a:cubicBezTo>
                  <a:close/>
                  <a:moveTo>
                    <a:pt x="5877" y="9678"/>
                  </a:moveTo>
                  <a:cubicBezTo>
                    <a:pt x="5421" y="9678"/>
                    <a:pt x="5051" y="9308"/>
                    <a:pt x="5051" y="8852"/>
                  </a:cubicBezTo>
                  <a:cubicBezTo>
                    <a:pt x="5051" y="8395"/>
                    <a:pt x="5421" y="8026"/>
                    <a:pt x="5877" y="8026"/>
                  </a:cubicBezTo>
                  <a:cubicBezTo>
                    <a:pt x="6334" y="8026"/>
                    <a:pt x="6703" y="8395"/>
                    <a:pt x="6703" y="8852"/>
                  </a:cubicBezTo>
                  <a:cubicBezTo>
                    <a:pt x="6703" y="9308"/>
                    <a:pt x="6334" y="9678"/>
                    <a:pt x="5877" y="9678"/>
                  </a:cubicBezTo>
                  <a:close/>
                  <a:moveTo>
                    <a:pt x="6527" y="7236"/>
                  </a:moveTo>
                  <a:lnTo>
                    <a:pt x="6527" y="7385"/>
                  </a:lnTo>
                  <a:lnTo>
                    <a:pt x="5165" y="7385"/>
                  </a:lnTo>
                  <a:lnTo>
                    <a:pt x="5165" y="7236"/>
                  </a:lnTo>
                  <a:cubicBezTo>
                    <a:pt x="5165" y="6816"/>
                    <a:pt x="5227" y="6276"/>
                    <a:pt x="5715" y="5807"/>
                  </a:cubicBezTo>
                  <a:cubicBezTo>
                    <a:pt x="6203" y="5338"/>
                    <a:pt x="6813" y="4951"/>
                    <a:pt x="6813" y="4365"/>
                  </a:cubicBezTo>
                  <a:cubicBezTo>
                    <a:pt x="6813" y="3717"/>
                    <a:pt x="6363" y="3375"/>
                    <a:pt x="5797" y="3375"/>
                  </a:cubicBezTo>
                  <a:cubicBezTo>
                    <a:pt x="4852" y="3375"/>
                    <a:pt x="4791" y="4354"/>
                    <a:pt x="4767" y="4570"/>
                  </a:cubicBezTo>
                  <a:lnTo>
                    <a:pt x="3443" y="4570"/>
                  </a:lnTo>
                  <a:cubicBezTo>
                    <a:pt x="3478" y="3548"/>
                    <a:pt x="3910" y="2120"/>
                    <a:pt x="5805" y="2120"/>
                  </a:cubicBezTo>
                  <a:cubicBezTo>
                    <a:pt x="7447" y="2120"/>
                    <a:pt x="8185" y="3220"/>
                    <a:pt x="8185" y="4251"/>
                  </a:cubicBezTo>
                  <a:cubicBezTo>
                    <a:pt x="8185" y="5892"/>
                    <a:pt x="6527" y="6177"/>
                    <a:pt x="6527" y="7236"/>
                  </a:cubicBezTo>
                  <a:close/>
                </a:path>
              </a:pathLst>
            </a:custGeom>
            <a:solidFill>
              <a:srgbClr val="F58D01"/>
            </a:solidFill>
            <a:ln w="571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" name="Freeform 6"/>
            <p:cNvSpPr>
              <a:spLocks noEditPoints="1"/>
            </p:cNvSpPr>
            <p:nvPr/>
          </p:nvSpPr>
          <p:spPr bwMode="auto">
            <a:xfrm>
              <a:off x="5004049" y="1268760"/>
              <a:ext cx="864095" cy="3133725"/>
            </a:xfrm>
            <a:prstGeom prst="rect">
              <a:avLst/>
            </a:prstGeom>
            <a:solidFill>
              <a:srgbClr val="F58D01"/>
            </a:solidFill>
            <a:ln w="571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5" name="Freeform 6"/>
            <p:cNvSpPr>
              <a:spLocks noEditPoints="1"/>
            </p:cNvSpPr>
            <p:nvPr/>
          </p:nvSpPr>
          <p:spPr bwMode="auto">
            <a:xfrm>
              <a:off x="7273678" y="1268760"/>
              <a:ext cx="864095" cy="3133725"/>
            </a:xfrm>
            <a:prstGeom prst="rect">
              <a:avLst/>
            </a:prstGeom>
            <a:solidFill>
              <a:srgbClr val="F58D01"/>
            </a:solidFill>
            <a:ln w="571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6" name="Freeform 6"/>
            <p:cNvSpPr>
              <a:spLocks noEditPoints="1"/>
            </p:cNvSpPr>
            <p:nvPr/>
          </p:nvSpPr>
          <p:spPr bwMode="auto">
            <a:xfrm rot="16200000">
              <a:off x="6354888" y="2619598"/>
              <a:ext cx="432048" cy="3133725"/>
            </a:xfrm>
            <a:prstGeom prst="rect">
              <a:avLst/>
            </a:prstGeom>
            <a:solidFill>
              <a:srgbClr val="F58D01"/>
            </a:solidFill>
            <a:ln w="571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7" name="Freeform 6"/>
            <p:cNvSpPr>
              <a:spLocks noEditPoints="1"/>
            </p:cNvSpPr>
            <p:nvPr/>
          </p:nvSpPr>
          <p:spPr bwMode="auto">
            <a:xfrm rot="16200000">
              <a:off x="6354889" y="-82079"/>
              <a:ext cx="432048" cy="3133725"/>
            </a:xfrm>
            <a:prstGeom prst="rect">
              <a:avLst/>
            </a:prstGeom>
            <a:solidFill>
              <a:srgbClr val="F58D01"/>
            </a:solidFill>
            <a:ln w="571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5287787" y="1400222"/>
            <a:ext cx="3753002" cy="2182972"/>
          </a:xfrm>
          <a:prstGeom prst="rect">
            <a:avLst/>
          </a:prstGeom>
          <a:solidFill>
            <a:srgbClr val="4645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b="1" dirty="0">
                <a:solidFill>
                  <a:schemeClr val="tx1"/>
                </a:solidFill>
              </a:rPr>
              <a:t>Baryon Asymmetry of the Universe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4139952" y="3797515"/>
                <a:ext cx="4865712" cy="2211792"/>
              </a:xfrm>
              <a:prstGeom prst="rect">
                <a:avLst/>
              </a:prstGeom>
              <a:solidFill>
                <a:srgbClr val="4645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3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𝜼</m:t>
                      </m:r>
                      <m:r>
                        <a:rPr lang="en-US" sz="3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3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GB" sz="3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3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𝜼</m:t>
                              </m:r>
                            </m:e>
                            <m:sub>
                              <m:r>
                                <a:rPr lang="en-US" sz="3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sub>
                            <m:sup/>
                          </m:sSubSup>
                          <m:r>
                            <a:rPr lang="en-US" sz="3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GB" sz="32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32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𝜼</m:t>
                              </m:r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en-GB" sz="32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32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𝑩</m:t>
                                  </m:r>
                                </m:e>
                              </m:acc>
                            </m:sub>
                            <m:sup/>
                          </m:sSubSup>
                        </m:num>
                        <m:den>
                          <m:sSubSup>
                            <m:sSubSupPr>
                              <m:ctrlPr>
                                <a:rPr lang="en-GB" sz="32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32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𝜼</m:t>
                              </m:r>
                            </m:e>
                            <m:sub>
                              <m:r>
                                <a:rPr lang="en-GB" sz="3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𝜸</m:t>
                              </m:r>
                            </m:sub>
                            <m:sup/>
                          </m:sSubSup>
                        </m:den>
                      </m:f>
                      <m:r>
                        <a:rPr lang="en-US" sz="3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3200" b="1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3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3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en-US" sz="3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3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𝟏𝟑𝟓</m:t>
                      </m:r>
                      <m:r>
                        <a:rPr lang="en-US" sz="3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3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US" sz="3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3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𝟎𝟐𝟕</m:t>
                      </m:r>
                      <m:r>
                        <a:rPr lang="en-US" sz="3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)×</m:t>
                      </m:r>
                      <m:sSup>
                        <m:sSupPr>
                          <m:ctrlPr>
                            <a:rPr lang="en-US" sz="3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sz="3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sup>
                      </m:sSup>
                    </m:oMath>
                  </m:oMathPara>
                </a14:m>
                <a:endParaRPr lang="en-GB" sz="66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952" y="3797515"/>
                <a:ext cx="4865712" cy="221179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Connector 18"/>
          <p:cNvCxnSpPr>
            <a:endCxn id="18" idx="1"/>
          </p:cNvCxnSpPr>
          <p:nvPr/>
        </p:nvCxnSpPr>
        <p:spPr>
          <a:xfrm>
            <a:off x="3810744" y="4797152"/>
            <a:ext cx="329208" cy="106259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2267744" y="6480442"/>
            <a:ext cx="440728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Planck Collaboration et al. </a:t>
            </a:r>
            <a:r>
              <a:rPr lang="en-US" sz="1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arXiv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1807.06209 [astro-ph.CO]</a:t>
            </a:r>
          </a:p>
        </p:txBody>
      </p:sp>
      <p:sp>
        <p:nvSpPr>
          <p:cNvPr id="20" name="Oval 19"/>
          <p:cNvSpPr/>
          <p:nvPr/>
        </p:nvSpPr>
        <p:spPr>
          <a:xfrm>
            <a:off x="611560" y="339651"/>
            <a:ext cx="720080" cy="7200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380694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07088" cy="850106"/>
          </a:xfrm>
          <a:solidFill>
            <a:srgbClr val="F58D01"/>
          </a:solidFill>
        </p:spPr>
        <p:txBody>
          <a:bodyPr/>
          <a:lstStyle/>
          <a:p>
            <a:pPr algn="r"/>
            <a:r>
              <a:rPr lang="en-GB" dirty="0"/>
              <a:t>Sakharov Conditions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2483768" y="6525344"/>
            <a:ext cx="440728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 Sakharov, JETP Lett. 5.1 (1967), pp. 24–27.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590" y="2636913"/>
            <a:ext cx="910787" cy="93610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1571707" y="2636912"/>
                <a:ext cx="7137357" cy="936103"/>
              </a:xfrm>
              <a:prstGeom prst="rect">
                <a:avLst/>
              </a:prstGeom>
              <a:solidFill>
                <a:srgbClr val="F58D0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3200" u="sng" dirty="0">
                    <a:solidFill>
                      <a:schemeClr val="tx1"/>
                    </a:solidFill>
                    <a:latin typeface="+mj-lt"/>
                  </a:rPr>
                  <a:t>Baryon number violation</a:t>
                </a:r>
                <a:r>
                  <a:rPr lang="en-GB" sz="3200" dirty="0">
                    <a:solidFill>
                      <a:schemeClr val="tx1"/>
                    </a:solidFill>
                    <a:latin typeface="+mj-lt"/>
                  </a:rPr>
                  <a:t> (like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3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acc>
                          <m:accPr>
                            <m:chr m:val="̅"/>
                            <m:ctrlPr>
                              <a:rPr lang="en-US" sz="3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  <m:r>
                          <a:rPr lang="en-GB" sz="3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3200" dirty="0">
                  <a:solidFill>
                    <a:schemeClr val="tx1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1707" y="2636912"/>
                <a:ext cx="7137357" cy="936103"/>
              </a:xfrm>
              <a:prstGeom prst="rect">
                <a:avLst/>
              </a:prstGeom>
              <a:blipFill rotWithShape="0">
                <a:blip r:embed="rId3"/>
                <a:stretch>
                  <a:fillRect l="-2131" b="-3226"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/>
          <p:cNvSpPr/>
          <p:nvPr/>
        </p:nvSpPr>
        <p:spPr>
          <a:xfrm>
            <a:off x="480258" y="1390045"/>
            <a:ext cx="8196198" cy="886828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Lopsided baryon generation requires: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590" y="3789039"/>
            <a:ext cx="910787" cy="936102"/>
          </a:xfrm>
          <a:prstGeom prst="rect">
            <a:avLst/>
          </a:prstGeom>
          <a:solidFill>
            <a:srgbClr val="C00000"/>
          </a:solidFill>
        </p:spPr>
      </p:pic>
      <p:sp>
        <p:nvSpPr>
          <p:cNvPr id="24" name="Rectangle 23"/>
          <p:cNvSpPr/>
          <p:nvPr/>
        </p:nvSpPr>
        <p:spPr>
          <a:xfrm>
            <a:off x="1571707" y="3789038"/>
            <a:ext cx="7137357" cy="936103"/>
          </a:xfrm>
          <a:prstGeom prst="rect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u="sng" dirty="0">
                <a:solidFill>
                  <a:schemeClr val="tx1"/>
                </a:solidFill>
                <a:latin typeface="+mj-lt"/>
              </a:rPr>
              <a:t>C &amp; CP Violation:</a:t>
            </a:r>
            <a:r>
              <a:rPr lang="en-US" sz="3200" dirty="0">
                <a:solidFill>
                  <a:schemeClr val="tx1"/>
                </a:solidFill>
                <a:latin typeface="+mj-lt"/>
              </a:rPr>
              <a:t> CPV (</a:t>
            </a:r>
            <a:r>
              <a:rPr lang="en-US" sz="3200" dirty="0" err="1">
                <a:solidFill>
                  <a:schemeClr val="tx1"/>
                </a:solidFill>
                <a:latin typeface="+mj-lt"/>
              </a:rPr>
              <a:t>n,e</a:t>
            </a:r>
            <a:r>
              <a:rPr lang="en-US" sz="3200" dirty="0">
                <a:solidFill>
                  <a:schemeClr val="tx1"/>
                </a:solidFill>
                <a:latin typeface="+mj-lt"/>
              </a:rPr>
              <a:t>) EDM</a:t>
            </a:r>
            <a:endParaRPr lang="en-GB" sz="32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738" y="4917327"/>
            <a:ext cx="910787" cy="936102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1577855" y="4917326"/>
            <a:ext cx="7137357" cy="936103"/>
          </a:xfrm>
          <a:prstGeom prst="rect">
            <a:avLst/>
          </a:prstGeom>
          <a:solidFill>
            <a:srgbClr val="F58D0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chemeClr val="tx1"/>
                </a:solidFill>
                <a:latin typeface="+mj-lt"/>
              </a:rPr>
              <a:t>Interactions out of thermal equilibrium</a:t>
            </a:r>
            <a:endParaRPr lang="en-GB" sz="3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611560" y="339651"/>
            <a:ext cx="720080" cy="7200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468274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5643610" y="2492896"/>
                <a:ext cx="3409627" cy="14618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GB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800" b="1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sz="28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latin typeface="Cambria Math" panose="02040503050406030204" pitchFamily="18" charset="0"/>
                                      </a:rPr>
                                      <m:t>𝒖𝒅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GB" sz="28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𝒖</m:t>
                                    </m:r>
                                    <m:r>
                                      <a:rPr lang="en-US" sz="2800" b="1" i="1" smtClean="0">
                                        <a:latin typeface="Cambria Math" panose="02040503050406030204" pitchFamily="18" charset="0"/>
                                      </a:rPr>
                                      <m:t>𝒔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GB" sz="28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𝒖</m:t>
                                    </m:r>
                                    <m:r>
                                      <a:rPr lang="en-US" sz="2800" b="1" i="1" smtClean="0">
                                        <a:latin typeface="Cambria Math" panose="02040503050406030204" pitchFamily="18" charset="0"/>
                                      </a:rPr>
                                      <m:t>𝒃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sz="28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latin typeface="Cambria Math" panose="02040503050406030204" pitchFamily="18" charset="0"/>
                                      </a:rPr>
                                      <m:t>𝒄</m:t>
                                    </m:r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𝒅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GB" sz="28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latin typeface="Cambria Math" panose="02040503050406030204" pitchFamily="18" charset="0"/>
                                      </a:rPr>
                                      <m:t>𝒄</m:t>
                                    </m:r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𝒔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GB" sz="28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latin typeface="Cambria Math" panose="02040503050406030204" pitchFamily="18" charset="0"/>
                                      </a:rPr>
                                      <m:t>𝒄</m:t>
                                    </m:r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𝒃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sz="28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𝒅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GB" sz="28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𝒔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GB" sz="28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𝒃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3610" y="2492896"/>
                <a:ext cx="3409627" cy="146181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67638" y="285175"/>
            <a:ext cx="6707088" cy="850106"/>
          </a:xfrm>
          <a:solidFill>
            <a:srgbClr val="F58D01"/>
          </a:solidFill>
        </p:spPr>
        <p:txBody>
          <a:bodyPr/>
          <a:lstStyle/>
          <a:p>
            <a:pPr algn="r"/>
            <a:r>
              <a:rPr lang="en-GB" dirty="0"/>
              <a:t>Sources of CPV in SM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457200" y="2494889"/>
                <a:ext cx="5410944" cy="1477107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4000" b="1" dirty="0">
                    <a:solidFill>
                      <a:schemeClr val="tx1"/>
                    </a:solidFill>
                  </a:rPr>
                  <a:t>(</a:t>
                </a:r>
                <a:r>
                  <a:rPr lang="en-GB" sz="4000" b="1" dirty="0" err="1">
                    <a:solidFill>
                      <a:schemeClr val="tx1"/>
                    </a:solidFill>
                  </a:rPr>
                  <a:t>i</a:t>
                </a:r>
                <a:r>
                  <a:rPr lang="en-GB" sz="4000" b="1" dirty="0">
                    <a:solidFill>
                      <a:schemeClr val="tx1"/>
                    </a:solidFill>
                  </a:rPr>
                  <a:t>) ‘</a:t>
                </a:r>
                <a:r>
                  <a:rPr lang="el-GR" sz="4000" b="1" dirty="0">
                    <a:solidFill>
                      <a:schemeClr val="tx1"/>
                    </a:solidFill>
                  </a:rPr>
                  <a:t>δ</a:t>
                </a:r>
                <a:r>
                  <a:rPr lang="en-US" sz="4000" b="1" dirty="0">
                    <a:solidFill>
                      <a:schemeClr val="tx1"/>
                    </a:solidFill>
                  </a:rPr>
                  <a:t>’: </a:t>
                </a:r>
                <a:r>
                  <a:rPr lang="en-GB" sz="4000" b="1" dirty="0">
                    <a:solidFill>
                      <a:schemeClr val="tx1"/>
                    </a:solidFill>
                  </a:rPr>
                  <a:t>CKM Matrix</a:t>
                </a:r>
              </a:p>
              <a:p>
                <a14:m>
                  <m:oMath xmlns:m="http://schemas.openxmlformats.org/officeDocument/2006/math">
                    <m:r>
                      <a:rPr lang="en-GB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US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4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4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1.20±0.08</m:t>
                        </m:r>
                      </m:e>
                    </m:d>
                  </m:oMath>
                </a14:m>
                <a:r>
                  <a:rPr lang="en-GB" sz="4000" dirty="0">
                    <a:solidFill>
                      <a:schemeClr val="tx1"/>
                    </a:solidFill>
                  </a:rPr>
                  <a:t> rad</a:t>
                </a: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494889"/>
                <a:ext cx="5410944" cy="1477107"/>
              </a:xfrm>
              <a:prstGeom prst="rect">
                <a:avLst/>
              </a:prstGeom>
              <a:blipFill rotWithShape="0">
                <a:blip r:embed="rId9"/>
                <a:stretch>
                  <a:fillRect l="-3941" t="-1646" b="-1193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466783" y="4142017"/>
                <a:ext cx="8186615" cy="648072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4000" b="1" dirty="0">
                    <a:solidFill>
                      <a:schemeClr val="tx1"/>
                    </a:solidFill>
                  </a:rPr>
                  <a:t>(ii) ‘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l-GR" sz="4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l-GR" sz="4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𝜽</m:t>
                        </m:r>
                      </m:e>
                    </m:acc>
                  </m:oMath>
                </a14:m>
                <a:r>
                  <a:rPr lang="en-US" sz="4000" b="1" dirty="0">
                    <a:solidFill>
                      <a:schemeClr val="tx1"/>
                    </a:solidFill>
                  </a:rPr>
                  <a:t>’: </a:t>
                </a:r>
                <a:r>
                  <a:rPr lang="en-GB" sz="4000" b="1" dirty="0">
                    <a:solidFill>
                      <a:schemeClr val="tx1"/>
                    </a:solidFill>
                  </a:rPr>
                  <a:t>QCD</a:t>
                </a:r>
                <a:r>
                  <a:rPr lang="en-GB" sz="4000" dirty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4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4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acc>
                    <m:r>
                      <a:rPr lang="en-US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  <m:sSup>
                      <m:sSupPr>
                        <m:ctrlPr>
                          <a:rPr lang="en-US" sz="4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4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−10</m:t>
                        </m:r>
                      </m:sup>
                    </m:sSup>
                  </m:oMath>
                </a14:m>
                <a:endParaRPr lang="en-GB" sz="4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783" y="4142017"/>
                <a:ext cx="8186615" cy="648072"/>
              </a:xfrm>
              <a:prstGeom prst="rect">
                <a:avLst/>
              </a:prstGeom>
              <a:blipFill>
                <a:blip r:embed="rId10"/>
                <a:stretch>
                  <a:fillRect l="-2681" t="-19626" b="-4486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7956376" y="2533327"/>
            <a:ext cx="648072" cy="504056"/>
          </a:xfrm>
          <a:prstGeom prst="rect">
            <a:avLst/>
          </a:prstGeom>
          <a:solidFill>
            <a:srgbClr val="FFFF00">
              <a:alpha val="25000"/>
            </a:srgbClr>
          </a:solidFill>
          <a:ln w="38100">
            <a:solidFill>
              <a:srgbClr val="C00000"/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084168" y="3023468"/>
            <a:ext cx="1548172" cy="890331"/>
          </a:xfrm>
          <a:prstGeom prst="rect">
            <a:avLst/>
          </a:prstGeom>
          <a:solidFill>
            <a:srgbClr val="FFFF00">
              <a:alpha val="25000"/>
            </a:srgbClr>
          </a:solidFill>
          <a:ln w="38100">
            <a:solidFill>
              <a:srgbClr val="C00000"/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968005"/>
            <a:ext cx="8196198" cy="818515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2935119" y="6367288"/>
            <a:ext cx="324036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 ’t </a:t>
            </a:r>
            <a:r>
              <a:rPr lang="en-US" sz="1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Hooft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Phys. Rev. Lett. 37.1 (July 1976)</a:t>
            </a:r>
            <a:endParaRPr lang="en-GB" sz="12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152459" y="5187464"/>
            <a:ext cx="391928" cy="379596"/>
          </a:xfrm>
          <a:prstGeom prst="rect">
            <a:avLst/>
          </a:prstGeom>
          <a:solidFill>
            <a:srgbClr val="FFFF00">
              <a:alpha val="25000"/>
            </a:srgbClr>
          </a:solidFill>
          <a:ln w="38100">
            <a:solidFill>
              <a:srgbClr val="C00000"/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466784" y="1411513"/>
                <a:ext cx="8186614" cy="84504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5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5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𝔏</m:t>
                          </m:r>
                        </m:e>
                        <m:sub>
                          <m:r>
                            <a:rPr lang="en-US" sz="5400" i="1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sz="5400" b="0" i="1" smtClean="0">
                              <a:latin typeface="Cambria Math" panose="02040503050406030204" pitchFamily="18" charset="0"/>
                            </a:rPr>
                            <m:t>𝑃𝑉</m:t>
                          </m:r>
                        </m:sub>
                      </m:sSub>
                      <m:r>
                        <a:rPr lang="en-US" sz="5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5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5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𝔏</m:t>
                          </m:r>
                        </m:e>
                        <m:sub>
                          <m:r>
                            <a:rPr lang="en-US" sz="5400" b="0" i="1" smtClean="0">
                              <a:latin typeface="Cambria Math" panose="02040503050406030204" pitchFamily="18" charset="0"/>
                            </a:rPr>
                            <m:t>𝐶𝐾𝑀</m:t>
                          </m:r>
                        </m:sub>
                      </m:sSub>
                      <m:r>
                        <a:rPr lang="en-US" sz="5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5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5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𝔏</m:t>
                          </m:r>
                        </m:e>
                        <m:sub>
                          <m:acc>
                            <m:accPr>
                              <m:chr m:val="̅"/>
                              <m:ctrlPr>
                                <a:rPr lang="en-US" sz="5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5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acc>
                        </m:sub>
                      </m:sSub>
                      <m:r>
                        <a:rPr lang="en-US" sz="5400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5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5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𝔏</m:t>
                          </m:r>
                        </m:e>
                        <m:sub>
                          <m:r>
                            <a:rPr lang="en-US" sz="5400" b="0" i="1" smtClean="0">
                              <a:latin typeface="Cambria Math" panose="02040503050406030204" pitchFamily="18" charset="0"/>
                            </a:rPr>
                            <m:t>𝐵𝑆𝑀</m:t>
                          </m:r>
                        </m:sub>
                      </m:sSub>
                    </m:oMath>
                  </m:oMathPara>
                </a14:m>
                <a:endParaRPr lang="en-US" sz="5400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784" y="1411513"/>
                <a:ext cx="8186614" cy="845040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/>
          <p:cNvSpPr/>
          <p:nvPr/>
        </p:nvSpPr>
        <p:spPr>
          <a:xfrm>
            <a:off x="6876256" y="1451337"/>
            <a:ext cx="1656183" cy="862530"/>
          </a:xfrm>
          <a:prstGeom prst="rect">
            <a:avLst/>
          </a:prstGeom>
          <a:solidFill>
            <a:srgbClr val="FFFF00">
              <a:alpha val="25000"/>
            </a:srgbClr>
          </a:solidFill>
          <a:ln w="38100">
            <a:solidFill>
              <a:srgbClr val="C00000"/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6876257" y="1446205"/>
            <a:ext cx="1656183" cy="816439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/>
          <p:cNvSpPr/>
          <p:nvPr/>
        </p:nvSpPr>
        <p:spPr>
          <a:xfrm>
            <a:off x="611560" y="339651"/>
            <a:ext cx="720080" cy="7200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415618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63072" cy="850106"/>
          </a:xfrm>
          <a:solidFill>
            <a:srgbClr val="F58D01"/>
          </a:solidFill>
        </p:spPr>
        <p:txBody>
          <a:bodyPr>
            <a:noAutofit/>
          </a:bodyPr>
          <a:lstStyle/>
          <a:p>
            <a:pPr algn="r"/>
            <a:r>
              <a:rPr lang="en-GB" b="1" u="sng" dirty="0"/>
              <a:t>Overview</a:t>
            </a:r>
            <a:r>
              <a:rPr lang="en-GB" b="1" dirty="0"/>
              <a:t>:</a:t>
            </a:r>
            <a:r>
              <a:rPr lang="en-GB" sz="3600" dirty="0"/>
              <a:t> </a:t>
            </a:r>
            <a:r>
              <a:rPr lang="en-GB" sz="2800" dirty="0"/>
              <a:t>Very much an update!</a:t>
            </a:r>
            <a:endParaRPr lang="en-GB" sz="3200" dirty="0"/>
          </a:p>
        </p:txBody>
      </p:sp>
      <p:sp>
        <p:nvSpPr>
          <p:cNvPr id="3" name="Rectangle 2"/>
          <p:cNvSpPr/>
          <p:nvPr/>
        </p:nvSpPr>
        <p:spPr>
          <a:xfrm>
            <a:off x="1288434" y="1481428"/>
            <a:ext cx="1296000" cy="1296144"/>
          </a:xfrm>
          <a:prstGeom prst="rect">
            <a:avLst/>
          </a:prstGeom>
          <a:solidFill>
            <a:srgbClr val="F58D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670988" y="1481428"/>
            <a:ext cx="1296000" cy="129614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53542" y="1481428"/>
            <a:ext cx="1296000" cy="1296144"/>
          </a:xfrm>
          <a:prstGeom prst="rect">
            <a:avLst/>
          </a:prstGeom>
          <a:solidFill>
            <a:srgbClr val="009F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436096" y="1481428"/>
            <a:ext cx="1296000" cy="1296144"/>
          </a:xfrm>
          <a:prstGeom prst="rect">
            <a:avLst/>
          </a:prstGeom>
          <a:solidFill>
            <a:srgbClr val="4645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18650" y="1481428"/>
            <a:ext cx="1296000" cy="1296144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1576394" y="1769460"/>
            <a:ext cx="720080" cy="7200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5" name="Oval 14"/>
          <p:cNvSpPr/>
          <p:nvPr/>
        </p:nvSpPr>
        <p:spPr>
          <a:xfrm>
            <a:off x="2958002" y="1769460"/>
            <a:ext cx="720080" cy="7200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6" name="Oval 15"/>
          <p:cNvSpPr/>
          <p:nvPr/>
        </p:nvSpPr>
        <p:spPr>
          <a:xfrm>
            <a:off x="4341502" y="1769460"/>
            <a:ext cx="720080" cy="7200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Oval 18"/>
          <p:cNvSpPr/>
          <p:nvPr/>
        </p:nvSpPr>
        <p:spPr>
          <a:xfrm>
            <a:off x="5724056" y="1769460"/>
            <a:ext cx="720080" cy="7200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0" name="Oval 19"/>
          <p:cNvSpPr/>
          <p:nvPr/>
        </p:nvSpPr>
        <p:spPr>
          <a:xfrm>
            <a:off x="7106610" y="1769460"/>
            <a:ext cx="720080" cy="7200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328587" y="1112096"/>
            <a:ext cx="1200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/>
              <a:t>CPV in SM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263553" y="1112096"/>
            <a:ext cx="803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/>
              <a:t>Atoms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280109" y="2777571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Sub-atomic particles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500077" y="2777572"/>
            <a:ext cx="1152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/>
              <a:t>Molecules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909311" y="1112096"/>
            <a:ext cx="1110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/>
              <a:t>Summary</a:t>
            </a:r>
          </a:p>
        </p:txBody>
      </p:sp>
      <p:sp>
        <p:nvSpPr>
          <p:cNvPr id="34" name="Freeform 9"/>
          <p:cNvSpPr>
            <a:spLocks noEditPoints="1"/>
          </p:cNvSpPr>
          <p:nvPr/>
        </p:nvSpPr>
        <p:spPr bwMode="auto">
          <a:xfrm>
            <a:off x="613467" y="443858"/>
            <a:ext cx="504056" cy="511665"/>
          </a:xfrm>
          <a:custGeom>
            <a:avLst/>
            <a:gdLst>
              <a:gd name="T0" fmla="*/ 11546 w 11628"/>
              <a:gd name="T1" fmla="*/ 9516 h 11703"/>
              <a:gd name="T2" fmla="*/ 8241 w 11628"/>
              <a:gd name="T3" fmla="*/ 6211 h 11703"/>
              <a:gd name="T4" fmla="*/ 4334 w 11628"/>
              <a:gd name="T5" fmla="*/ 0 h 11703"/>
              <a:gd name="T6" fmla="*/ 0 w 11628"/>
              <a:gd name="T7" fmla="*/ 4335 h 11703"/>
              <a:gd name="T8" fmla="*/ 6105 w 11628"/>
              <a:gd name="T9" fmla="*/ 8291 h 11703"/>
              <a:gd name="T10" fmla="*/ 9438 w 11628"/>
              <a:gd name="T11" fmla="*/ 11624 h 11703"/>
              <a:gd name="T12" fmla="*/ 11546 w 11628"/>
              <a:gd name="T13" fmla="*/ 9516 h 11703"/>
              <a:gd name="T14" fmla="*/ 4334 w 11628"/>
              <a:gd name="T15" fmla="*/ 7229 h 11703"/>
              <a:gd name="T16" fmla="*/ 1441 w 11628"/>
              <a:gd name="T17" fmla="*/ 4335 h 11703"/>
              <a:gd name="T18" fmla="*/ 4334 w 11628"/>
              <a:gd name="T19" fmla="*/ 1441 h 11703"/>
              <a:gd name="T20" fmla="*/ 7228 w 11628"/>
              <a:gd name="T21" fmla="*/ 4335 h 11703"/>
              <a:gd name="T22" fmla="*/ 4334 w 11628"/>
              <a:gd name="T23" fmla="*/ 7229 h 11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28" h="11703">
                <a:moveTo>
                  <a:pt x="11546" y="9516"/>
                </a:moveTo>
                <a:lnTo>
                  <a:pt x="8241" y="6211"/>
                </a:lnTo>
                <a:cubicBezTo>
                  <a:pt x="9615" y="3364"/>
                  <a:pt x="7539" y="0"/>
                  <a:pt x="4334" y="0"/>
                </a:cubicBezTo>
                <a:cubicBezTo>
                  <a:pt x="1944" y="0"/>
                  <a:pt x="0" y="1945"/>
                  <a:pt x="0" y="4335"/>
                </a:cubicBezTo>
                <a:cubicBezTo>
                  <a:pt x="0" y="7488"/>
                  <a:pt x="3265" y="9567"/>
                  <a:pt x="6105" y="8291"/>
                </a:cubicBezTo>
                <a:lnTo>
                  <a:pt x="9438" y="11624"/>
                </a:lnTo>
                <a:cubicBezTo>
                  <a:pt x="10386" y="11703"/>
                  <a:pt x="11628" y="10497"/>
                  <a:pt x="11546" y="9516"/>
                </a:cubicBezTo>
                <a:close/>
                <a:moveTo>
                  <a:pt x="4334" y="7229"/>
                </a:moveTo>
                <a:cubicBezTo>
                  <a:pt x="2739" y="7229"/>
                  <a:pt x="1441" y="5931"/>
                  <a:pt x="1441" y="4335"/>
                </a:cubicBezTo>
                <a:cubicBezTo>
                  <a:pt x="1441" y="2739"/>
                  <a:pt x="2739" y="1441"/>
                  <a:pt x="4334" y="1441"/>
                </a:cubicBezTo>
                <a:cubicBezTo>
                  <a:pt x="5930" y="1441"/>
                  <a:pt x="7228" y="2739"/>
                  <a:pt x="7228" y="4335"/>
                </a:cubicBezTo>
                <a:cubicBezTo>
                  <a:pt x="7228" y="5931"/>
                  <a:pt x="5930" y="7229"/>
                  <a:pt x="4334" y="7229"/>
                </a:cubicBez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pic>
        <p:nvPicPr>
          <p:cNvPr id="9" name="Picture 8" descr="A screenshot of a website&#10;&#10;Description automatically generated">
            <a:extLst>
              <a:ext uri="{FF2B5EF4-FFF2-40B4-BE49-F238E27FC236}">
                <a16:creationId xmlns:a16="http://schemas.microsoft.com/office/drawing/2014/main" id="{8597E2D8-0867-8B5F-8A1B-D273FEB2CB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451" y="3087443"/>
            <a:ext cx="7575098" cy="3424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3439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5643610" y="2492896"/>
                <a:ext cx="3409627" cy="14618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GB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800" b="1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sz="28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latin typeface="Cambria Math" panose="02040503050406030204" pitchFamily="18" charset="0"/>
                                      </a:rPr>
                                      <m:t>𝒖𝒅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GB" sz="28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𝒖</m:t>
                                    </m:r>
                                    <m:r>
                                      <a:rPr lang="en-US" sz="2800" b="1" i="1" smtClean="0">
                                        <a:latin typeface="Cambria Math" panose="02040503050406030204" pitchFamily="18" charset="0"/>
                                      </a:rPr>
                                      <m:t>𝒔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GB" sz="28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𝒖</m:t>
                                    </m:r>
                                    <m:r>
                                      <a:rPr lang="en-US" sz="2800" b="1" i="1" smtClean="0">
                                        <a:latin typeface="Cambria Math" panose="02040503050406030204" pitchFamily="18" charset="0"/>
                                      </a:rPr>
                                      <m:t>𝒃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sz="28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latin typeface="Cambria Math" panose="02040503050406030204" pitchFamily="18" charset="0"/>
                                      </a:rPr>
                                      <m:t>𝒄</m:t>
                                    </m:r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𝒅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GB" sz="28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latin typeface="Cambria Math" panose="02040503050406030204" pitchFamily="18" charset="0"/>
                                      </a:rPr>
                                      <m:t>𝒄</m:t>
                                    </m:r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𝒔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GB" sz="28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latin typeface="Cambria Math" panose="02040503050406030204" pitchFamily="18" charset="0"/>
                                      </a:rPr>
                                      <m:t>𝒄</m:t>
                                    </m:r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𝒃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sz="28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𝒅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GB" sz="28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𝒔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GB" sz="28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𝒃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3610" y="2492896"/>
                <a:ext cx="3409627" cy="146181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67638" y="285175"/>
            <a:ext cx="6707088" cy="850106"/>
          </a:xfrm>
          <a:solidFill>
            <a:srgbClr val="F58D01"/>
          </a:solidFill>
        </p:spPr>
        <p:txBody>
          <a:bodyPr/>
          <a:lstStyle/>
          <a:p>
            <a:pPr algn="r"/>
            <a:r>
              <a:rPr lang="en-GB" dirty="0"/>
              <a:t>Sources of CPV in SM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457200" y="2494889"/>
                <a:ext cx="5410944" cy="1477107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4000" b="1" dirty="0">
                    <a:solidFill>
                      <a:schemeClr val="tx1"/>
                    </a:solidFill>
                  </a:rPr>
                  <a:t>(</a:t>
                </a:r>
                <a:r>
                  <a:rPr lang="en-GB" sz="4000" b="1" dirty="0" err="1">
                    <a:solidFill>
                      <a:schemeClr val="tx1"/>
                    </a:solidFill>
                  </a:rPr>
                  <a:t>i</a:t>
                </a:r>
                <a:r>
                  <a:rPr lang="en-GB" sz="4000" b="1" dirty="0">
                    <a:solidFill>
                      <a:schemeClr val="tx1"/>
                    </a:solidFill>
                  </a:rPr>
                  <a:t>) ‘</a:t>
                </a:r>
                <a:r>
                  <a:rPr lang="el-GR" sz="4000" b="1" dirty="0">
                    <a:solidFill>
                      <a:schemeClr val="tx1"/>
                    </a:solidFill>
                  </a:rPr>
                  <a:t>δ</a:t>
                </a:r>
                <a:r>
                  <a:rPr lang="en-US" sz="4000" b="1" dirty="0">
                    <a:solidFill>
                      <a:schemeClr val="tx1"/>
                    </a:solidFill>
                  </a:rPr>
                  <a:t>’: </a:t>
                </a:r>
                <a:r>
                  <a:rPr lang="en-GB" sz="4000" b="1" dirty="0">
                    <a:solidFill>
                      <a:schemeClr val="tx1"/>
                    </a:solidFill>
                  </a:rPr>
                  <a:t>CKM Matrix</a:t>
                </a:r>
              </a:p>
              <a:p>
                <a14:m>
                  <m:oMath xmlns:m="http://schemas.openxmlformats.org/officeDocument/2006/math">
                    <m:r>
                      <a:rPr lang="en-GB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US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4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4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1.20±0.08</m:t>
                        </m:r>
                      </m:e>
                    </m:d>
                  </m:oMath>
                </a14:m>
                <a:r>
                  <a:rPr lang="en-GB" sz="4000" dirty="0">
                    <a:solidFill>
                      <a:schemeClr val="tx1"/>
                    </a:solidFill>
                  </a:rPr>
                  <a:t> rad</a:t>
                </a: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494889"/>
                <a:ext cx="5410944" cy="1477107"/>
              </a:xfrm>
              <a:prstGeom prst="rect">
                <a:avLst/>
              </a:prstGeom>
              <a:blipFill rotWithShape="0">
                <a:blip r:embed="rId3"/>
                <a:stretch>
                  <a:fillRect l="-3941" t="-1646" b="-1193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7956376" y="2533327"/>
            <a:ext cx="648072" cy="504056"/>
          </a:xfrm>
          <a:prstGeom prst="rect">
            <a:avLst/>
          </a:prstGeom>
          <a:solidFill>
            <a:srgbClr val="FFFF00">
              <a:alpha val="25000"/>
            </a:srgbClr>
          </a:solidFill>
          <a:ln w="38100">
            <a:solidFill>
              <a:srgbClr val="C00000"/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084168" y="3023468"/>
            <a:ext cx="1548172" cy="890331"/>
          </a:xfrm>
          <a:prstGeom prst="rect">
            <a:avLst/>
          </a:prstGeom>
          <a:solidFill>
            <a:srgbClr val="FFFF00">
              <a:alpha val="25000"/>
            </a:srgbClr>
          </a:solidFill>
          <a:ln w="38100">
            <a:solidFill>
              <a:srgbClr val="C00000"/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156658" y="6453336"/>
            <a:ext cx="47525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r>
              <a:rPr lang="en-US" sz="1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Riotto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M. Trodden, </a:t>
            </a:r>
            <a:r>
              <a:rPr lang="en-US" sz="1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Annu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Rev. </a:t>
            </a:r>
            <a:r>
              <a:rPr lang="en-US" sz="1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Part. Sci. </a:t>
            </a:r>
            <a:r>
              <a:rPr lang="en-US" sz="12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49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35 (1999).</a:t>
            </a:r>
            <a:endParaRPr lang="en-GB" sz="12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466784" y="1411513"/>
                <a:ext cx="8186614" cy="84504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5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5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𝔏</m:t>
                          </m:r>
                        </m:e>
                        <m:sub>
                          <m:r>
                            <a:rPr lang="en-US" sz="5400" i="1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sz="5400" b="0" i="1" smtClean="0">
                              <a:latin typeface="Cambria Math" panose="02040503050406030204" pitchFamily="18" charset="0"/>
                            </a:rPr>
                            <m:t>𝑃𝑉</m:t>
                          </m:r>
                        </m:sub>
                      </m:sSub>
                      <m:r>
                        <a:rPr lang="en-US" sz="5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5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5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𝔏</m:t>
                          </m:r>
                        </m:e>
                        <m:sub>
                          <m:r>
                            <a:rPr lang="en-US" sz="5400" b="0" i="1" smtClean="0">
                              <a:latin typeface="Cambria Math" panose="02040503050406030204" pitchFamily="18" charset="0"/>
                            </a:rPr>
                            <m:t>𝐶𝐾𝑀</m:t>
                          </m:r>
                        </m:sub>
                      </m:sSub>
                      <m:r>
                        <a:rPr lang="en-US" sz="5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5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5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𝔏</m:t>
                          </m:r>
                        </m:e>
                        <m:sub>
                          <m:acc>
                            <m:accPr>
                              <m:chr m:val="̅"/>
                              <m:ctrlPr>
                                <a:rPr lang="en-US" sz="5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5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acc>
                        </m:sub>
                      </m:sSub>
                      <m:r>
                        <a:rPr lang="en-US" sz="5400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5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5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𝔏</m:t>
                          </m:r>
                        </m:e>
                        <m:sub>
                          <m:r>
                            <a:rPr lang="en-US" sz="5400" b="0" i="1" smtClean="0">
                              <a:latin typeface="Cambria Math" panose="02040503050406030204" pitchFamily="18" charset="0"/>
                            </a:rPr>
                            <m:t>𝐵𝑆𝑀</m:t>
                          </m:r>
                        </m:sub>
                      </m:sSub>
                    </m:oMath>
                  </m:oMathPara>
                </a14:m>
                <a:endParaRPr lang="en-US" sz="5400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784" y="1411513"/>
                <a:ext cx="8186614" cy="84504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/>
          <p:cNvSpPr/>
          <p:nvPr/>
        </p:nvSpPr>
        <p:spPr>
          <a:xfrm>
            <a:off x="6876256" y="1451337"/>
            <a:ext cx="1656183" cy="862530"/>
          </a:xfrm>
          <a:prstGeom prst="rect">
            <a:avLst/>
          </a:prstGeom>
          <a:solidFill>
            <a:srgbClr val="FFFF00">
              <a:alpha val="25000"/>
            </a:srgbClr>
          </a:solidFill>
          <a:ln w="38100">
            <a:solidFill>
              <a:srgbClr val="C00000"/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6876257" y="1446205"/>
            <a:ext cx="1656183" cy="816439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own Arrow 1"/>
          <p:cNvSpPr/>
          <p:nvPr/>
        </p:nvSpPr>
        <p:spPr>
          <a:xfrm>
            <a:off x="4139952" y="4161530"/>
            <a:ext cx="864096" cy="100811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478616" y="5365757"/>
                <a:ext cx="3708412" cy="721801"/>
              </a:xfrm>
              <a:prstGeom prst="rect">
                <a:avLst/>
              </a:prstGeom>
              <a:solidFill>
                <a:srgbClr val="FF0000"/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4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𝜼</m:t>
                          </m:r>
                        </m:e>
                        <m:sub>
                          <m:r>
                            <a:rPr lang="en-US" sz="4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𝑪𝑲𝑴</m:t>
                          </m:r>
                        </m:sub>
                      </m:sSub>
                      <m:r>
                        <a:rPr lang="en-US" sz="4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~ </m:t>
                      </m:r>
                      <m:sSup>
                        <m:sSupPr>
                          <m:ctrlPr>
                            <a:rPr lang="en-US" sz="4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sz="4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4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𝟏𝟖</m:t>
                          </m:r>
                        </m:sup>
                      </m:sSup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616" y="5365757"/>
                <a:ext cx="3708412" cy="72180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5076056" y="5348894"/>
                <a:ext cx="3708412" cy="721801"/>
              </a:xfrm>
              <a:prstGeom prst="rect">
                <a:avLst/>
              </a:prstGeom>
              <a:solidFill>
                <a:srgbClr val="FF0000"/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4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𝜼</m:t>
                          </m:r>
                        </m:e>
                        <m:sub>
                          <m:r>
                            <a:rPr lang="en-US" sz="4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𝑩𝑨𝑼</m:t>
                          </m:r>
                        </m:sub>
                      </m:sSub>
                      <m:r>
                        <a:rPr lang="en-US" sz="4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~ </m:t>
                      </m:r>
                      <m:sSup>
                        <m:sSupPr>
                          <m:ctrlPr>
                            <a:rPr lang="en-US" sz="4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sz="4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4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sup>
                      </m:sSup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56" y="5348894"/>
                <a:ext cx="3708412" cy="72180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Oval 16"/>
          <p:cNvSpPr/>
          <p:nvPr/>
        </p:nvSpPr>
        <p:spPr>
          <a:xfrm>
            <a:off x="611560" y="339651"/>
            <a:ext cx="720080" cy="7200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8164329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5643610" y="2492896"/>
                <a:ext cx="3409627" cy="14618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GB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800" b="1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sz="28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latin typeface="Cambria Math" panose="02040503050406030204" pitchFamily="18" charset="0"/>
                                      </a:rPr>
                                      <m:t>𝒖𝒅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GB" sz="28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𝒖</m:t>
                                    </m:r>
                                    <m:r>
                                      <a:rPr lang="en-US" sz="2800" b="1" i="1" smtClean="0">
                                        <a:latin typeface="Cambria Math" panose="02040503050406030204" pitchFamily="18" charset="0"/>
                                      </a:rPr>
                                      <m:t>𝒔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GB" sz="28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𝒖</m:t>
                                    </m:r>
                                    <m:r>
                                      <a:rPr lang="en-US" sz="2800" b="1" i="1" smtClean="0">
                                        <a:latin typeface="Cambria Math" panose="02040503050406030204" pitchFamily="18" charset="0"/>
                                      </a:rPr>
                                      <m:t>𝒃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sz="28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latin typeface="Cambria Math" panose="02040503050406030204" pitchFamily="18" charset="0"/>
                                      </a:rPr>
                                      <m:t>𝒄</m:t>
                                    </m:r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𝒅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GB" sz="28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latin typeface="Cambria Math" panose="02040503050406030204" pitchFamily="18" charset="0"/>
                                      </a:rPr>
                                      <m:t>𝒄</m:t>
                                    </m:r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𝒔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GB" sz="28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latin typeface="Cambria Math" panose="02040503050406030204" pitchFamily="18" charset="0"/>
                                      </a:rPr>
                                      <m:t>𝒄</m:t>
                                    </m:r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𝒃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sz="28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𝒅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GB" sz="28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𝒔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GB" sz="28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  <m:r>
                                      <a:rPr lang="en-US" sz="2800" b="1" i="1">
                                        <a:latin typeface="Cambria Math" panose="02040503050406030204" pitchFamily="18" charset="0"/>
                                      </a:rPr>
                                      <m:t>𝒃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3610" y="2492896"/>
                <a:ext cx="3409627" cy="146181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67638" y="285175"/>
            <a:ext cx="6707088" cy="850106"/>
          </a:xfrm>
          <a:solidFill>
            <a:srgbClr val="F58D01"/>
          </a:solidFill>
        </p:spPr>
        <p:txBody>
          <a:bodyPr/>
          <a:lstStyle/>
          <a:p>
            <a:pPr algn="r"/>
            <a:r>
              <a:rPr lang="en-GB" dirty="0"/>
              <a:t>Sources of CPV in SM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457200" y="2494889"/>
                <a:ext cx="5410944" cy="1477107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4000" b="1" dirty="0">
                    <a:solidFill>
                      <a:schemeClr val="tx1"/>
                    </a:solidFill>
                  </a:rPr>
                  <a:t>(</a:t>
                </a:r>
                <a:r>
                  <a:rPr lang="en-GB" sz="4000" b="1" dirty="0" err="1">
                    <a:solidFill>
                      <a:schemeClr val="tx1"/>
                    </a:solidFill>
                  </a:rPr>
                  <a:t>i</a:t>
                </a:r>
                <a:r>
                  <a:rPr lang="en-GB" sz="4000" b="1" dirty="0">
                    <a:solidFill>
                      <a:schemeClr val="tx1"/>
                    </a:solidFill>
                  </a:rPr>
                  <a:t>) ‘</a:t>
                </a:r>
                <a:r>
                  <a:rPr lang="el-GR" sz="4000" b="1" dirty="0">
                    <a:solidFill>
                      <a:schemeClr val="tx1"/>
                    </a:solidFill>
                  </a:rPr>
                  <a:t>δ</a:t>
                </a:r>
                <a:r>
                  <a:rPr lang="en-US" sz="4000" b="1" dirty="0">
                    <a:solidFill>
                      <a:schemeClr val="tx1"/>
                    </a:solidFill>
                  </a:rPr>
                  <a:t>’: </a:t>
                </a:r>
                <a:r>
                  <a:rPr lang="en-GB" sz="4000" b="1" dirty="0">
                    <a:solidFill>
                      <a:schemeClr val="tx1"/>
                    </a:solidFill>
                  </a:rPr>
                  <a:t>CKM Matrix</a:t>
                </a:r>
              </a:p>
              <a:p>
                <a14:m>
                  <m:oMath xmlns:m="http://schemas.openxmlformats.org/officeDocument/2006/math">
                    <m:r>
                      <a:rPr lang="en-GB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US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4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4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1.20±0.08</m:t>
                        </m:r>
                      </m:e>
                    </m:d>
                  </m:oMath>
                </a14:m>
                <a:r>
                  <a:rPr lang="en-GB" sz="4000" dirty="0">
                    <a:solidFill>
                      <a:schemeClr val="tx1"/>
                    </a:solidFill>
                  </a:rPr>
                  <a:t> rad</a:t>
                </a: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494889"/>
                <a:ext cx="5410944" cy="1477107"/>
              </a:xfrm>
              <a:prstGeom prst="rect">
                <a:avLst/>
              </a:prstGeom>
              <a:blipFill rotWithShape="0">
                <a:blip r:embed="rId3"/>
                <a:stretch>
                  <a:fillRect l="-3941" t="-1646" b="-1193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7956376" y="2533327"/>
            <a:ext cx="648072" cy="504056"/>
          </a:xfrm>
          <a:prstGeom prst="rect">
            <a:avLst/>
          </a:prstGeom>
          <a:solidFill>
            <a:srgbClr val="FFFF00">
              <a:alpha val="25000"/>
            </a:srgbClr>
          </a:solidFill>
          <a:ln w="38100">
            <a:solidFill>
              <a:srgbClr val="C00000"/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084168" y="3023468"/>
            <a:ext cx="1548172" cy="890331"/>
          </a:xfrm>
          <a:prstGeom prst="rect">
            <a:avLst/>
          </a:prstGeom>
          <a:solidFill>
            <a:srgbClr val="FFFF00">
              <a:alpha val="25000"/>
            </a:srgbClr>
          </a:solidFill>
          <a:ln w="38100">
            <a:solidFill>
              <a:srgbClr val="C00000"/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156658" y="6453336"/>
            <a:ext cx="47525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r>
              <a:rPr lang="en-US" sz="1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Riotto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M. Trodden, </a:t>
            </a:r>
            <a:r>
              <a:rPr lang="en-US" sz="1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Annu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Rev. </a:t>
            </a:r>
            <a:r>
              <a:rPr lang="en-US" sz="1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Part. Sci. </a:t>
            </a:r>
            <a:r>
              <a:rPr lang="en-US" sz="12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49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35 (1999).</a:t>
            </a:r>
            <a:endParaRPr lang="en-GB" sz="12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466784" y="1411513"/>
                <a:ext cx="8186614" cy="84504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5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5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𝔏</m:t>
                          </m:r>
                        </m:e>
                        <m:sub>
                          <m:r>
                            <a:rPr lang="en-US" sz="5400" i="1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sz="5400" b="0" i="1" smtClean="0">
                              <a:latin typeface="Cambria Math" panose="02040503050406030204" pitchFamily="18" charset="0"/>
                            </a:rPr>
                            <m:t>𝑃𝑉</m:t>
                          </m:r>
                        </m:sub>
                      </m:sSub>
                      <m:r>
                        <a:rPr lang="en-US" sz="5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5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5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𝔏</m:t>
                          </m:r>
                        </m:e>
                        <m:sub>
                          <m:r>
                            <a:rPr lang="en-US" sz="5400" b="0" i="1" smtClean="0">
                              <a:latin typeface="Cambria Math" panose="02040503050406030204" pitchFamily="18" charset="0"/>
                            </a:rPr>
                            <m:t>𝐶𝐾𝑀</m:t>
                          </m:r>
                        </m:sub>
                      </m:sSub>
                      <m:r>
                        <a:rPr lang="en-US" sz="5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5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5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𝔏</m:t>
                          </m:r>
                        </m:e>
                        <m:sub>
                          <m:acc>
                            <m:accPr>
                              <m:chr m:val="̅"/>
                              <m:ctrlPr>
                                <a:rPr lang="en-US" sz="5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5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acc>
                        </m:sub>
                      </m:sSub>
                      <m:r>
                        <a:rPr lang="en-US" sz="5400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5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5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𝔏</m:t>
                          </m:r>
                        </m:e>
                        <m:sub>
                          <m:r>
                            <a:rPr lang="en-US" sz="5400" b="0" i="1" smtClean="0">
                              <a:latin typeface="Cambria Math" panose="02040503050406030204" pitchFamily="18" charset="0"/>
                            </a:rPr>
                            <m:t>𝐵𝑆𝑀</m:t>
                          </m:r>
                        </m:sub>
                      </m:sSub>
                    </m:oMath>
                  </m:oMathPara>
                </a14:m>
                <a:endParaRPr lang="en-US" sz="5400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784" y="1411513"/>
                <a:ext cx="8186614" cy="84504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/>
          <p:cNvSpPr/>
          <p:nvPr/>
        </p:nvSpPr>
        <p:spPr>
          <a:xfrm>
            <a:off x="6876256" y="1451337"/>
            <a:ext cx="1656183" cy="862530"/>
          </a:xfrm>
          <a:prstGeom prst="rect">
            <a:avLst/>
          </a:prstGeom>
          <a:solidFill>
            <a:srgbClr val="FFFF00">
              <a:alpha val="25000"/>
            </a:srgbClr>
          </a:solidFill>
          <a:ln w="38100">
            <a:solidFill>
              <a:srgbClr val="C00000"/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6876257" y="1446205"/>
            <a:ext cx="1656183" cy="816439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own Arrow 1"/>
          <p:cNvSpPr/>
          <p:nvPr/>
        </p:nvSpPr>
        <p:spPr>
          <a:xfrm>
            <a:off x="4139952" y="4161530"/>
            <a:ext cx="864096" cy="100811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478616" y="5365757"/>
                <a:ext cx="3708412" cy="721801"/>
              </a:xfrm>
              <a:prstGeom prst="rect">
                <a:avLst/>
              </a:prstGeom>
              <a:solidFill>
                <a:srgbClr val="FF0000"/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4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𝜼</m:t>
                          </m:r>
                        </m:e>
                        <m:sub>
                          <m:r>
                            <a:rPr lang="en-US" sz="4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𝑪𝑲𝑴</m:t>
                          </m:r>
                        </m:sub>
                      </m:sSub>
                      <m:r>
                        <a:rPr lang="en-US" sz="4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~ </m:t>
                      </m:r>
                      <m:sSup>
                        <m:sSupPr>
                          <m:ctrlPr>
                            <a:rPr lang="en-US" sz="4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sz="4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4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𝟏𝟖</m:t>
                          </m:r>
                        </m:sup>
                      </m:sSup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616" y="5365757"/>
                <a:ext cx="3708412" cy="72180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5076056" y="5348894"/>
                <a:ext cx="3708412" cy="721801"/>
              </a:xfrm>
              <a:prstGeom prst="rect">
                <a:avLst/>
              </a:prstGeom>
              <a:solidFill>
                <a:srgbClr val="FF0000"/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4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𝜼</m:t>
                          </m:r>
                        </m:e>
                        <m:sub>
                          <m:r>
                            <a:rPr lang="en-US" sz="4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𝑩𝑨𝑼</m:t>
                          </m:r>
                        </m:sub>
                      </m:sSub>
                      <m:r>
                        <a:rPr lang="en-US" sz="4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~ </m:t>
                      </m:r>
                      <m:sSup>
                        <m:sSupPr>
                          <m:ctrlPr>
                            <a:rPr lang="en-US" sz="4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sz="4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4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sup>
                      </m:sSup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56" y="5348894"/>
                <a:ext cx="3708412" cy="72180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Oval 18"/>
          <p:cNvSpPr/>
          <p:nvPr/>
        </p:nvSpPr>
        <p:spPr>
          <a:xfrm>
            <a:off x="611560" y="339651"/>
            <a:ext cx="720080" cy="7200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" name="Explosion 2 20"/>
          <p:cNvSpPr/>
          <p:nvPr/>
        </p:nvSpPr>
        <p:spPr>
          <a:xfrm>
            <a:off x="4564997" y="4184958"/>
            <a:ext cx="4536504" cy="2234988"/>
          </a:xfrm>
          <a:prstGeom prst="irregularSeal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0000"/>
                </a:solidFill>
              </a:rPr>
              <a:t>Too Little…</a:t>
            </a:r>
          </a:p>
          <a:p>
            <a:pPr algn="ctr"/>
            <a:r>
              <a:rPr lang="en-US" sz="2400" b="1" dirty="0">
                <a:solidFill>
                  <a:srgbClr val="000000"/>
                </a:solidFill>
              </a:rPr>
              <a:t>Need other sources.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Explosion 2 21"/>
              <p:cNvSpPr/>
              <p:nvPr/>
            </p:nvSpPr>
            <p:spPr>
              <a:xfrm>
                <a:off x="42499" y="4365104"/>
                <a:ext cx="4241469" cy="2134994"/>
              </a:xfrm>
              <a:prstGeom prst="irregularSeal2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rgbClr val="000000"/>
                    </a:solidFill>
                  </a:rPr>
                  <a:t>What can we expect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𝔏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</m:acc>
                      </m:sub>
                    </m:sSub>
                  </m:oMath>
                </a14:m>
                <a:endParaRPr lang="en-US" sz="2400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2" name="Explosion 2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99" y="4365104"/>
                <a:ext cx="4241469" cy="2134994"/>
              </a:xfrm>
              <a:prstGeom prst="irregularSeal2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753004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07088" cy="850106"/>
          </a:xfrm>
          <a:solidFill>
            <a:srgbClr val="F58D01"/>
          </a:solidFill>
        </p:spPr>
        <p:txBody>
          <a:bodyPr/>
          <a:lstStyle/>
          <a:p>
            <a:pPr algn="r"/>
            <a:r>
              <a:rPr lang="en-GB" dirty="0"/>
              <a:t>Strong CP Problem</a:t>
            </a:r>
          </a:p>
        </p:txBody>
      </p:sp>
      <p:sp>
        <p:nvSpPr>
          <p:cNvPr id="5" name="Oval 4"/>
          <p:cNvSpPr/>
          <p:nvPr/>
        </p:nvSpPr>
        <p:spPr>
          <a:xfrm>
            <a:off x="691522" y="440667"/>
            <a:ext cx="560084" cy="50405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6" name="Rectangle 5"/>
          <p:cNvSpPr/>
          <p:nvPr/>
        </p:nvSpPr>
        <p:spPr>
          <a:xfrm>
            <a:off x="467545" y="2954883"/>
            <a:ext cx="3096344" cy="3066405"/>
          </a:xfrm>
          <a:prstGeom prst="rect">
            <a:avLst/>
          </a:prstGeom>
          <a:solidFill>
            <a:srgbClr val="4645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>
                <a:solidFill>
                  <a:schemeClr val="tx1"/>
                </a:solidFill>
              </a:rPr>
              <a:t>Strong CP Problem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67545" y="1340768"/>
            <a:ext cx="3960440" cy="144016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5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Traditional Answer</a:t>
            </a:r>
            <a:r>
              <a:rPr lang="en-GB" sz="2500" dirty="0">
                <a:solidFill>
                  <a:srgbClr val="FFFF00"/>
                </a:solidFill>
              </a:rPr>
              <a:t>: </a:t>
            </a:r>
          </a:p>
          <a:p>
            <a:pPr algn="ctr"/>
            <a:r>
              <a:rPr lang="en-GB" sz="2500" dirty="0">
                <a:solidFill>
                  <a:srgbClr val="FFFF00"/>
                </a:solidFill>
              </a:rPr>
              <a:t>CP Violating Term – </a:t>
            </a:r>
            <a:r>
              <a:rPr lang="el-GR" sz="2800" b="1" dirty="0">
                <a:solidFill>
                  <a:srgbClr val="FFFF00"/>
                </a:solidFill>
              </a:rPr>
              <a:t>θ</a:t>
            </a:r>
            <a:endParaRPr lang="en-US" sz="2800" b="1" dirty="0">
              <a:solidFill>
                <a:srgbClr val="FFFF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927104" y="1340768"/>
            <a:ext cx="3960440" cy="144016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  <a:cs typeface="Aharoni" panose="02010803020104030203" pitchFamily="2" charset="-79"/>
              </a:rPr>
              <a:t>Parity violation in weak sector? </a:t>
            </a:r>
          </a:p>
        </p:txBody>
      </p:sp>
      <p:pic>
        <p:nvPicPr>
          <p:cNvPr id="10244" name="Picture 4" descr="C:\Users\prajwal\ownCloud\Conferences and Talks\Kaliedoscope Series\Picture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2968" y="2954883"/>
            <a:ext cx="2088232" cy="792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4155" y="2147540"/>
            <a:ext cx="633388" cy="63338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702968" y="4035003"/>
            <a:ext cx="5184576" cy="198628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500" u="sng" dirty="0">
                <a:solidFill>
                  <a:schemeClr val="tx1"/>
                </a:solidFill>
              </a:rPr>
              <a:t>Solution in strong sector</a:t>
            </a:r>
            <a:r>
              <a:rPr lang="en-GB" sz="2500" dirty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en-GB" sz="2500" dirty="0">
                <a:solidFill>
                  <a:schemeClr val="tx1"/>
                </a:solidFill>
              </a:rPr>
              <a:t> Promote the “Theta” term to a QCD field. This field undergoes symmetry breaking to give rise to </a:t>
            </a:r>
            <a:r>
              <a:rPr lang="en-GB" sz="2500" b="1" dirty="0">
                <a:solidFill>
                  <a:schemeClr val="tx1"/>
                </a:solidFill>
              </a:rPr>
              <a:t>QCD Axions</a:t>
            </a:r>
            <a:r>
              <a:rPr lang="en-GB" sz="25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5940151" y="2954883"/>
            <a:ext cx="2947391" cy="798970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b="1" dirty="0" err="1">
                <a:solidFill>
                  <a:srgbClr val="000000"/>
                </a:solidFill>
              </a:rPr>
              <a:t>d</a:t>
            </a:r>
            <a:r>
              <a:rPr lang="en-US" sz="1700" b="1" baseline="-25000" dirty="0" err="1">
                <a:solidFill>
                  <a:srgbClr val="000000"/>
                </a:solidFill>
              </a:rPr>
              <a:t>n</a:t>
            </a:r>
            <a:r>
              <a:rPr lang="en-US" sz="1700" b="1" dirty="0">
                <a:solidFill>
                  <a:srgbClr val="000000"/>
                </a:solidFill>
              </a:rPr>
              <a:t>&lt; 2.9 ×10</a:t>
            </a:r>
            <a:r>
              <a:rPr lang="en-US" sz="1700" b="1" baseline="30000" dirty="0">
                <a:solidFill>
                  <a:srgbClr val="000000"/>
                </a:solidFill>
              </a:rPr>
              <a:t>-26</a:t>
            </a:r>
            <a:r>
              <a:rPr lang="en-US" sz="1700" b="1" dirty="0">
                <a:solidFill>
                  <a:srgbClr val="000000"/>
                </a:solidFill>
              </a:rPr>
              <a:t> e.cm (90%C.L.)</a:t>
            </a:r>
          </a:p>
          <a:p>
            <a:pPr algn="ctr"/>
            <a:r>
              <a:rPr lang="el-GR" sz="1700" b="1" dirty="0">
                <a:solidFill>
                  <a:srgbClr val="000000"/>
                </a:solidFill>
              </a:rPr>
              <a:t>θ</a:t>
            </a:r>
            <a:r>
              <a:rPr lang="en-US" sz="1700" b="1" dirty="0">
                <a:solidFill>
                  <a:srgbClr val="000000"/>
                </a:solidFill>
              </a:rPr>
              <a:t> &lt; 10</a:t>
            </a:r>
            <a:r>
              <a:rPr lang="en-US" sz="1700" b="1" baseline="30000" dirty="0">
                <a:solidFill>
                  <a:srgbClr val="000000"/>
                </a:solidFill>
              </a:rPr>
              <a:t>-10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3710490" y="4035003"/>
            <a:ext cx="633389" cy="633388"/>
            <a:chOff x="5004048" y="1268760"/>
            <a:chExt cx="3133727" cy="3133725"/>
          </a:xfrm>
        </p:grpSpPr>
        <p:sp>
          <p:nvSpPr>
            <p:cNvPr id="17" name="Freeform 6"/>
            <p:cNvSpPr>
              <a:spLocks noEditPoints="1"/>
            </p:cNvSpPr>
            <p:nvPr/>
          </p:nvSpPr>
          <p:spPr bwMode="auto">
            <a:xfrm rot="16200000">
              <a:off x="5311138" y="1690133"/>
              <a:ext cx="2761809" cy="2223861"/>
            </a:xfrm>
            <a:prstGeom prst="rect">
              <a:avLst/>
            </a:prstGeom>
            <a:solidFill>
              <a:schemeClr val="tx1"/>
            </a:solidFill>
            <a:ln w="571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8" name="Freeform 6"/>
            <p:cNvSpPr>
              <a:spLocks noEditPoints="1"/>
            </p:cNvSpPr>
            <p:nvPr/>
          </p:nvSpPr>
          <p:spPr bwMode="auto">
            <a:xfrm>
              <a:off x="5004048" y="1268760"/>
              <a:ext cx="3133725" cy="3133725"/>
            </a:xfrm>
            <a:custGeom>
              <a:avLst/>
              <a:gdLst>
                <a:gd name="T0" fmla="*/ 5814 w 11628"/>
                <a:gd name="T1" fmla="*/ 0 h 11628"/>
                <a:gd name="T2" fmla="*/ 0 w 11628"/>
                <a:gd name="T3" fmla="*/ 5814 h 11628"/>
                <a:gd name="T4" fmla="*/ 5814 w 11628"/>
                <a:gd name="T5" fmla="*/ 11628 h 11628"/>
                <a:gd name="T6" fmla="*/ 11628 w 11628"/>
                <a:gd name="T7" fmla="*/ 5814 h 11628"/>
                <a:gd name="T8" fmla="*/ 5814 w 11628"/>
                <a:gd name="T9" fmla="*/ 0 h 11628"/>
                <a:gd name="T10" fmla="*/ 5877 w 11628"/>
                <a:gd name="T11" fmla="*/ 9678 h 11628"/>
                <a:gd name="T12" fmla="*/ 5051 w 11628"/>
                <a:gd name="T13" fmla="*/ 8852 h 11628"/>
                <a:gd name="T14" fmla="*/ 5877 w 11628"/>
                <a:gd name="T15" fmla="*/ 8026 h 11628"/>
                <a:gd name="T16" fmla="*/ 6703 w 11628"/>
                <a:gd name="T17" fmla="*/ 8852 h 11628"/>
                <a:gd name="T18" fmla="*/ 5877 w 11628"/>
                <a:gd name="T19" fmla="*/ 9678 h 11628"/>
                <a:gd name="T20" fmla="*/ 6527 w 11628"/>
                <a:gd name="T21" fmla="*/ 7236 h 11628"/>
                <a:gd name="T22" fmla="*/ 6527 w 11628"/>
                <a:gd name="T23" fmla="*/ 7385 h 11628"/>
                <a:gd name="T24" fmla="*/ 5165 w 11628"/>
                <a:gd name="T25" fmla="*/ 7385 h 11628"/>
                <a:gd name="T26" fmla="*/ 5165 w 11628"/>
                <a:gd name="T27" fmla="*/ 7236 h 11628"/>
                <a:gd name="T28" fmla="*/ 5715 w 11628"/>
                <a:gd name="T29" fmla="*/ 5807 h 11628"/>
                <a:gd name="T30" fmla="*/ 6813 w 11628"/>
                <a:gd name="T31" fmla="*/ 4365 h 11628"/>
                <a:gd name="T32" fmla="*/ 5797 w 11628"/>
                <a:gd name="T33" fmla="*/ 3375 h 11628"/>
                <a:gd name="T34" fmla="*/ 4767 w 11628"/>
                <a:gd name="T35" fmla="*/ 4570 h 11628"/>
                <a:gd name="T36" fmla="*/ 3443 w 11628"/>
                <a:gd name="T37" fmla="*/ 4570 h 11628"/>
                <a:gd name="T38" fmla="*/ 5805 w 11628"/>
                <a:gd name="T39" fmla="*/ 2120 h 11628"/>
                <a:gd name="T40" fmla="*/ 8185 w 11628"/>
                <a:gd name="T41" fmla="*/ 4251 h 11628"/>
                <a:gd name="T42" fmla="*/ 6527 w 11628"/>
                <a:gd name="T43" fmla="*/ 7236 h 11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628" h="11628">
                  <a:moveTo>
                    <a:pt x="5814" y="0"/>
                  </a:moveTo>
                  <a:cubicBezTo>
                    <a:pt x="2603" y="0"/>
                    <a:pt x="0" y="2603"/>
                    <a:pt x="0" y="5814"/>
                  </a:cubicBezTo>
                  <a:cubicBezTo>
                    <a:pt x="0" y="9025"/>
                    <a:pt x="2603" y="11628"/>
                    <a:pt x="5814" y="11628"/>
                  </a:cubicBezTo>
                  <a:cubicBezTo>
                    <a:pt x="9025" y="11628"/>
                    <a:pt x="11628" y="9025"/>
                    <a:pt x="11628" y="5814"/>
                  </a:cubicBezTo>
                  <a:cubicBezTo>
                    <a:pt x="11628" y="2603"/>
                    <a:pt x="9025" y="0"/>
                    <a:pt x="5814" y="0"/>
                  </a:cubicBezTo>
                  <a:close/>
                  <a:moveTo>
                    <a:pt x="5877" y="9678"/>
                  </a:moveTo>
                  <a:cubicBezTo>
                    <a:pt x="5421" y="9678"/>
                    <a:pt x="5051" y="9308"/>
                    <a:pt x="5051" y="8852"/>
                  </a:cubicBezTo>
                  <a:cubicBezTo>
                    <a:pt x="5051" y="8395"/>
                    <a:pt x="5421" y="8026"/>
                    <a:pt x="5877" y="8026"/>
                  </a:cubicBezTo>
                  <a:cubicBezTo>
                    <a:pt x="6334" y="8026"/>
                    <a:pt x="6703" y="8395"/>
                    <a:pt x="6703" y="8852"/>
                  </a:cubicBezTo>
                  <a:cubicBezTo>
                    <a:pt x="6703" y="9308"/>
                    <a:pt x="6334" y="9678"/>
                    <a:pt x="5877" y="9678"/>
                  </a:cubicBezTo>
                  <a:close/>
                  <a:moveTo>
                    <a:pt x="6527" y="7236"/>
                  </a:moveTo>
                  <a:lnTo>
                    <a:pt x="6527" y="7385"/>
                  </a:lnTo>
                  <a:lnTo>
                    <a:pt x="5165" y="7385"/>
                  </a:lnTo>
                  <a:lnTo>
                    <a:pt x="5165" y="7236"/>
                  </a:lnTo>
                  <a:cubicBezTo>
                    <a:pt x="5165" y="6816"/>
                    <a:pt x="5227" y="6276"/>
                    <a:pt x="5715" y="5807"/>
                  </a:cubicBezTo>
                  <a:cubicBezTo>
                    <a:pt x="6203" y="5338"/>
                    <a:pt x="6813" y="4951"/>
                    <a:pt x="6813" y="4365"/>
                  </a:cubicBezTo>
                  <a:cubicBezTo>
                    <a:pt x="6813" y="3717"/>
                    <a:pt x="6363" y="3375"/>
                    <a:pt x="5797" y="3375"/>
                  </a:cubicBezTo>
                  <a:cubicBezTo>
                    <a:pt x="4852" y="3375"/>
                    <a:pt x="4791" y="4354"/>
                    <a:pt x="4767" y="4570"/>
                  </a:cubicBezTo>
                  <a:lnTo>
                    <a:pt x="3443" y="4570"/>
                  </a:lnTo>
                  <a:cubicBezTo>
                    <a:pt x="3478" y="3548"/>
                    <a:pt x="3910" y="2120"/>
                    <a:pt x="5805" y="2120"/>
                  </a:cubicBezTo>
                  <a:cubicBezTo>
                    <a:pt x="7447" y="2120"/>
                    <a:pt x="8185" y="3220"/>
                    <a:pt x="8185" y="4251"/>
                  </a:cubicBezTo>
                  <a:cubicBezTo>
                    <a:pt x="8185" y="5892"/>
                    <a:pt x="6527" y="6177"/>
                    <a:pt x="6527" y="7236"/>
                  </a:cubicBezTo>
                  <a:close/>
                </a:path>
              </a:pathLst>
            </a:custGeom>
            <a:solidFill>
              <a:srgbClr val="F58D01"/>
            </a:solidFill>
            <a:ln w="571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0" name="Freeform 6"/>
            <p:cNvSpPr>
              <a:spLocks noEditPoints="1"/>
            </p:cNvSpPr>
            <p:nvPr/>
          </p:nvSpPr>
          <p:spPr bwMode="auto">
            <a:xfrm>
              <a:off x="5004049" y="1268760"/>
              <a:ext cx="864095" cy="3133725"/>
            </a:xfrm>
            <a:prstGeom prst="rect">
              <a:avLst/>
            </a:prstGeom>
            <a:solidFill>
              <a:srgbClr val="F58D01"/>
            </a:solidFill>
            <a:ln w="571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2" name="Freeform 6"/>
            <p:cNvSpPr>
              <a:spLocks noEditPoints="1"/>
            </p:cNvSpPr>
            <p:nvPr/>
          </p:nvSpPr>
          <p:spPr bwMode="auto">
            <a:xfrm>
              <a:off x="7273678" y="1268760"/>
              <a:ext cx="864095" cy="3133725"/>
            </a:xfrm>
            <a:prstGeom prst="rect">
              <a:avLst/>
            </a:prstGeom>
            <a:solidFill>
              <a:srgbClr val="F58D01"/>
            </a:solidFill>
            <a:ln w="571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3" name="Freeform 6"/>
            <p:cNvSpPr>
              <a:spLocks noEditPoints="1"/>
            </p:cNvSpPr>
            <p:nvPr/>
          </p:nvSpPr>
          <p:spPr bwMode="auto">
            <a:xfrm rot="16200000">
              <a:off x="6354888" y="2619598"/>
              <a:ext cx="432048" cy="3133725"/>
            </a:xfrm>
            <a:prstGeom prst="rect">
              <a:avLst/>
            </a:prstGeom>
            <a:solidFill>
              <a:srgbClr val="F58D01"/>
            </a:solidFill>
            <a:ln w="571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 bwMode="auto">
            <a:xfrm rot="16200000">
              <a:off x="6354889" y="-82079"/>
              <a:ext cx="432048" cy="3133725"/>
            </a:xfrm>
            <a:prstGeom prst="rect">
              <a:avLst/>
            </a:prstGeom>
            <a:solidFill>
              <a:srgbClr val="F58D01"/>
            </a:solidFill>
            <a:ln w="571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336314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63072" cy="850106"/>
          </a:xfrm>
          <a:solidFill>
            <a:srgbClr val="F58D01"/>
          </a:solidFill>
        </p:spPr>
        <p:txBody>
          <a:bodyPr>
            <a:normAutofit/>
          </a:bodyPr>
          <a:lstStyle/>
          <a:p>
            <a:pPr algn="r"/>
            <a:r>
              <a:rPr lang="en-GB" dirty="0"/>
              <a:t>Low energy parameters</a:t>
            </a:r>
          </a:p>
        </p:txBody>
      </p:sp>
      <p:sp>
        <p:nvSpPr>
          <p:cNvPr id="23" name="Oval 22"/>
          <p:cNvSpPr/>
          <p:nvPr/>
        </p:nvSpPr>
        <p:spPr>
          <a:xfrm>
            <a:off x="611560" y="339651"/>
            <a:ext cx="720080" cy="7200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" name="Rectangle 1"/>
          <p:cNvSpPr/>
          <p:nvPr/>
        </p:nvSpPr>
        <p:spPr>
          <a:xfrm>
            <a:off x="1907704" y="6102534"/>
            <a:ext cx="51845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FF00"/>
                </a:solidFill>
              </a:rPr>
              <a:t>T. Chupp and M. Ramsey-</a:t>
            </a:r>
            <a:r>
              <a:rPr lang="en-US" sz="1400" dirty="0" err="1">
                <a:solidFill>
                  <a:srgbClr val="FFFF00"/>
                </a:solidFill>
              </a:rPr>
              <a:t>Musolf</a:t>
            </a:r>
            <a:r>
              <a:rPr lang="en-US" sz="1400" dirty="0">
                <a:solidFill>
                  <a:srgbClr val="FFFF00"/>
                </a:solidFill>
              </a:rPr>
              <a:t>, Phys. Rev. C </a:t>
            </a:r>
            <a:r>
              <a:rPr lang="en-US" sz="1400" b="1" dirty="0">
                <a:solidFill>
                  <a:srgbClr val="FFFF00"/>
                </a:solidFill>
              </a:rPr>
              <a:t>91</a:t>
            </a:r>
            <a:r>
              <a:rPr lang="en-US" sz="1400" dirty="0">
                <a:solidFill>
                  <a:srgbClr val="FFFF00"/>
                </a:solidFill>
              </a:rPr>
              <a:t>, 035502 (2015)</a:t>
            </a:r>
          </a:p>
          <a:p>
            <a:pPr algn="ctr"/>
            <a:r>
              <a:rPr lang="en-US" sz="1400" dirty="0">
                <a:solidFill>
                  <a:srgbClr val="FFFF00"/>
                </a:solidFill>
              </a:rPr>
              <a:t>Y. Ema, T. Gao, and M. </a:t>
            </a:r>
            <a:r>
              <a:rPr lang="en-US" sz="1400" dirty="0" err="1">
                <a:solidFill>
                  <a:srgbClr val="FFFF00"/>
                </a:solidFill>
              </a:rPr>
              <a:t>Pospelov</a:t>
            </a:r>
            <a:r>
              <a:rPr lang="en-US" sz="1400" dirty="0">
                <a:solidFill>
                  <a:srgbClr val="FFFF00"/>
                </a:solidFill>
              </a:rPr>
              <a:t>, Phys. Rev. Lett. </a:t>
            </a:r>
            <a:r>
              <a:rPr lang="en-US" sz="1400" b="1" dirty="0">
                <a:solidFill>
                  <a:srgbClr val="FFFF00"/>
                </a:solidFill>
              </a:rPr>
              <a:t>129</a:t>
            </a:r>
            <a:r>
              <a:rPr lang="en-US" sz="1400" dirty="0">
                <a:solidFill>
                  <a:srgbClr val="FFFF00"/>
                </a:solidFill>
              </a:rPr>
              <a:t>, 231801 (2022)</a:t>
            </a:r>
          </a:p>
          <a:p>
            <a:pPr algn="ctr"/>
            <a:r>
              <a:rPr lang="en-US" sz="1400" dirty="0">
                <a:solidFill>
                  <a:srgbClr val="FFFF00"/>
                </a:solidFill>
              </a:rPr>
              <a:t>A. Chauhan, BS Thesis, Wellesley College (2024)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C1C789A-2B1C-C8E8-33C0-080ECEC9646C}"/>
                  </a:ext>
                </a:extLst>
              </p:cNvPr>
              <p:cNvSpPr txBox="1"/>
              <p:nvPr/>
            </p:nvSpPr>
            <p:spPr>
              <a:xfrm>
                <a:off x="485489" y="5564897"/>
                <a:ext cx="3096344" cy="523220"/>
              </a:xfrm>
              <a:prstGeom prst="rect">
                <a:avLst/>
              </a:prstGeom>
              <a:solidFill>
                <a:schemeClr val="tx2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80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2800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7×</m:t>
                      </m:r>
                      <m:sSup>
                        <m:sSupPr>
                          <m:ctrlPr>
                            <a:rPr lang="en-US" sz="2800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−16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800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C1C789A-2B1C-C8E8-33C0-080ECEC964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489" y="5564897"/>
                <a:ext cx="3096344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41A9401-ACA3-AB4F-8C06-0BCAFBD97790}"/>
                  </a:ext>
                </a:extLst>
              </p:cNvPr>
              <p:cNvSpPr txBox="1"/>
              <p:nvPr/>
            </p:nvSpPr>
            <p:spPr>
              <a:xfrm>
                <a:off x="3923928" y="5564897"/>
                <a:ext cx="4896544" cy="523220"/>
              </a:xfrm>
              <a:prstGeom prst="rect">
                <a:avLst/>
              </a:prstGeom>
              <a:solidFill>
                <a:schemeClr val="tx2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US" sz="280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f>
                            <m:fPr>
                              <m:type m:val="lin"/>
                              <m:ctrlPr>
                                <a:rPr lang="en-US" sz="2800" i="1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800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num>
                            <m:den>
                              <m:r>
                                <a:rPr lang="en-US" sz="2800" i="1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den>
                          </m:f>
                          <m:r>
                            <a:rPr lang="en-US" sz="2800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US" sz="28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800" i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2800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1.6×</m:t>
                      </m:r>
                      <m:sSup>
                        <m:sSupPr>
                          <m:ctrlPr>
                            <a:rPr lang="en-US" sz="2800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−18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800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41A9401-ACA3-AB4F-8C06-0BCAFBD977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928" y="5564897"/>
                <a:ext cx="4896544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diagram of a scientific experiment&#10;&#10;Description automatically generated">
            <a:extLst>
              <a:ext uri="{FF2B5EF4-FFF2-40B4-BE49-F238E27FC236}">
                <a16:creationId xmlns:a16="http://schemas.microsoft.com/office/drawing/2014/main" id="{D97C4F9B-7009-6946-3B0D-27B5330BC80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183293"/>
            <a:ext cx="5451152" cy="4323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2862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63072" cy="850106"/>
          </a:xfrm>
          <a:solidFill>
            <a:schemeClr val="accent5"/>
          </a:solidFill>
        </p:spPr>
        <p:txBody>
          <a:bodyPr>
            <a:noAutofit/>
          </a:bodyPr>
          <a:lstStyle/>
          <a:p>
            <a:pPr algn="r"/>
            <a:r>
              <a:rPr lang="en-GB" sz="4800" dirty="0"/>
              <a:t>Charged Leptons: e</a:t>
            </a:r>
          </a:p>
        </p:txBody>
      </p:sp>
      <p:sp>
        <p:nvSpPr>
          <p:cNvPr id="16" name="Oval 15"/>
          <p:cNvSpPr/>
          <p:nvPr/>
        </p:nvSpPr>
        <p:spPr>
          <a:xfrm>
            <a:off x="611560" y="339651"/>
            <a:ext cx="720080" cy="7200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2</a:t>
            </a:r>
          </a:p>
        </p:txBody>
      </p:sp>
      <p:pic>
        <p:nvPicPr>
          <p:cNvPr id="9" name="Picture 8" descr="A close-up of a thermometer&#10;&#10;Description automatically generated">
            <a:extLst>
              <a:ext uri="{FF2B5EF4-FFF2-40B4-BE49-F238E27FC236}">
                <a16:creationId xmlns:a16="http://schemas.microsoft.com/office/drawing/2014/main" id="{636D24CF-0655-2486-A579-3A5871498D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56" y="1189757"/>
            <a:ext cx="1766179" cy="5321017"/>
          </a:xfrm>
          <a:prstGeom prst="rect">
            <a:avLst/>
          </a:prstGeom>
        </p:spPr>
      </p:pic>
      <p:sp>
        <p:nvSpPr>
          <p:cNvPr id="12" name="Right Brace 11">
            <a:extLst>
              <a:ext uri="{FF2B5EF4-FFF2-40B4-BE49-F238E27FC236}">
                <a16:creationId xmlns:a16="http://schemas.microsoft.com/office/drawing/2014/main" id="{A0B90270-41D6-66BF-4C9B-6B1F7E8FD7F5}"/>
              </a:ext>
            </a:extLst>
          </p:cNvPr>
          <p:cNvSpPr/>
          <p:nvPr/>
        </p:nvSpPr>
        <p:spPr>
          <a:xfrm>
            <a:off x="2076037" y="1246982"/>
            <a:ext cx="541172" cy="2471642"/>
          </a:xfrm>
          <a:prstGeom prst="rightBrace">
            <a:avLst>
              <a:gd name="adj1" fmla="val 8333"/>
              <a:gd name="adj2" fmla="val 30661"/>
            </a:avLst>
          </a:prstGeom>
          <a:ln w="38100">
            <a:solidFill>
              <a:srgbClr val="D525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BBD48430-196C-DF5D-E5F3-FC4BCE92F8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5888" y="1844410"/>
            <a:ext cx="5344733" cy="369332"/>
          </a:xfrm>
          <a:prstGeom prst="rect">
            <a:avLst/>
          </a:prstGeom>
          <a:solidFill>
            <a:srgbClr val="EE48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dirty="0">
                <a:latin typeface="Roboto"/>
              </a:rPr>
              <a:t>90 % C.L. upper limit from </a:t>
            </a:r>
            <a:r>
              <a:rPr lang="en-US" altLang="en-US" dirty="0" err="1">
                <a:latin typeface="Roboto"/>
              </a:rPr>
              <a:t>YbF</a:t>
            </a:r>
            <a:r>
              <a:rPr lang="en-US" altLang="en-US" baseline="30000" dirty="0">
                <a:latin typeface="Roboto"/>
              </a:rPr>
              <a:t>+</a:t>
            </a:r>
            <a:r>
              <a:rPr lang="en-US" altLang="en-US" dirty="0">
                <a:latin typeface="Roboto"/>
              </a:rPr>
              <a:t> e-EDM experiment</a:t>
            </a:r>
            <a:endParaRPr lang="en-US" altLang="en-US" dirty="0"/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0317FB54-47C7-2498-1C9F-D85EFF1C60F8}"/>
              </a:ext>
            </a:extLst>
          </p:cNvPr>
          <p:cNvSpPr/>
          <p:nvPr/>
        </p:nvSpPr>
        <p:spPr>
          <a:xfrm>
            <a:off x="2027195" y="5013176"/>
            <a:ext cx="582286" cy="1271171"/>
          </a:xfrm>
          <a:prstGeom prst="rightBrace">
            <a:avLst>
              <a:gd name="adj1" fmla="val 8333"/>
              <a:gd name="adj2" fmla="val 18933"/>
            </a:avLst>
          </a:prstGeom>
          <a:ln w="3810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Rectangle 25">
            <a:extLst>
              <a:ext uri="{FF2B5EF4-FFF2-40B4-BE49-F238E27FC236}">
                <a16:creationId xmlns:a16="http://schemas.microsoft.com/office/drawing/2014/main" id="{D0737418-9802-7B60-0075-54E9F0D7D6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0740" y="5075237"/>
            <a:ext cx="2220912" cy="369887"/>
          </a:xfrm>
          <a:prstGeom prst="rect">
            <a:avLst/>
          </a:prstGeom>
          <a:solidFill>
            <a:srgbClr val="6A6A6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dirty="0">
                <a:latin typeface="Roboto"/>
              </a:rPr>
              <a:t>Electron SM-</a:t>
            </a:r>
            <a:r>
              <a:rPr lang="el-GR" altLang="en-US" b="1" dirty="0">
                <a:latin typeface="Roboto"/>
                <a:cs typeface="Times New Roman" panose="02020603050405020304" pitchFamily="18" charset="0"/>
              </a:rPr>
              <a:t>θ</a:t>
            </a:r>
            <a:r>
              <a:rPr lang="en-US" altLang="en-US" dirty="0">
                <a:latin typeface="Roboto"/>
              </a:rPr>
              <a:t>-EDM</a:t>
            </a:r>
          </a:p>
        </p:txBody>
      </p:sp>
      <p:sp>
        <p:nvSpPr>
          <p:cNvPr id="19" name="Right Brace 18">
            <a:extLst>
              <a:ext uri="{FF2B5EF4-FFF2-40B4-BE49-F238E27FC236}">
                <a16:creationId xmlns:a16="http://schemas.microsoft.com/office/drawing/2014/main" id="{F66C5822-9D7D-1E30-0197-CE8FD9A75679}"/>
              </a:ext>
            </a:extLst>
          </p:cNvPr>
          <p:cNvSpPr/>
          <p:nvPr/>
        </p:nvSpPr>
        <p:spPr>
          <a:xfrm>
            <a:off x="2076037" y="5373217"/>
            <a:ext cx="582286" cy="911130"/>
          </a:xfrm>
          <a:prstGeom prst="rightBrace">
            <a:avLst>
              <a:gd name="adj1" fmla="val 27711"/>
              <a:gd name="adj2" fmla="val 39627"/>
            </a:avLst>
          </a:prstGeom>
          <a:noFill/>
          <a:ln w="38100">
            <a:solidFill>
              <a:srgbClr val="8CB3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Rectangle 27">
            <a:extLst>
              <a:ext uri="{FF2B5EF4-FFF2-40B4-BE49-F238E27FC236}">
                <a16:creationId xmlns:a16="http://schemas.microsoft.com/office/drawing/2014/main" id="{9939D34E-03A1-2528-78DE-EF9A99D6B5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5888" y="5692209"/>
            <a:ext cx="5344318" cy="369888"/>
          </a:xfrm>
          <a:prstGeom prst="rect">
            <a:avLst/>
          </a:prstGeom>
          <a:solidFill>
            <a:srgbClr val="8CB3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dirty="0">
                <a:latin typeface="Roboto"/>
              </a:rPr>
              <a:t>Electron SM-CKM-EDM</a:t>
            </a:r>
            <a:endParaRPr lang="en-US" altLang="en-US" dirty="0"/>
          </a:p>
        </p:txBody>
      </p:sp>
      <p:sp>
        <p:nvSpPr>
          <p:cNvPr id="21" name="Rectangle 18">
            <a:extLst>
              <a:ext uri="{FF2B5EF4-FFF2-40B4-BE49-F238E27FC236}">
                <a16:creationId xmlns:a16="http://schemas.microsoft.com/office/drawing/2014/main" id="{1AF85136-EF33-9EE9-67CA-BB61081636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9856" y="2201952"/>
            <a:ext cx="5340350" cy="276999"/>
          </a:xfrm>
          <a:prstGeom prst="rect">
            <a:avLst/>
          </a:prstGeom>
          <a:solidFill>
            <a:srgbClr val="FF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1200" dirty="0">
                <a:solidFill>
                  <a:srgbClr val="000000"/>
                </a:solidFill>
              </a:rPr>
              <a:t>T. S. </a:t>
            </a:r>
            <a:r>
              <a:rPr lang="en-US" sz="1200" dirty="0" err="1">
                <a:solidFill>
                  <a:srgbClr val="000000"/>
                </a:solidFill>
              </a:rPr>
              <a:t>Roussy</a:t>
            </a:r>
            <a:r>
              <a:rPr lang="en-US" sz="1200" dirty="0">
                <a:solidFill>
                  <a:srgbClr val="000000"/>
                </a:solidFill>
              </a:rPr>
              <a:t> et al., Science </a:t>
            </a:r>
            <a:r>
              <a:rPr lang="en-US" sz="1200" b="1" dirty="0">
                <a:solidFill>
                  <a:srgbClr val="000000"/>
                </a:solidFill>
              </a:rPr>
              <a:t>381</a:t>
            </a:r>
            <a:r>
              <a:rPr lang="en-US" sz="1200" dirty="0">
                <a:solidFill>
                  <a:srgbClr val="000000"/>
                </a:solidFill>
              </a:rPr>
              <a:t>, 46 (2023)</a:t>
            </a:r>
            <a:endParaRPr lang="en-US" altLang="en-US" sz="12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3" name="Rectangle 20">
            <a:extLst>
              <a:ext uri="{FF2B5EF4-FFF2-40B4-BE49-F238E27FC236}">
                <a16:creationId xmlns:a16="http://schemas.microsoft.com/office/drawing/2014/main" id="{09AA93D2-CA8A-EF9A-DE0B-50CB1D21B8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2238" y="6051550"/>
            <a:ext cx="5337968" cy="276999"/>
          </a:xfrm>
          <a:prstGeom prst="rect">
            <a:avLst/>
          </a:prstGeom>
          <a:solidFill>
            <a:srgbClr val="FF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1200" dirty="0">
                <a:solidFill>
                  <a:srgbClr val="000000"/>
                </a:solidFill>
              </a:rPr>
              <a:t>Y. Yamaguchi and N. Yamanaka, Phys. Rev. Lett. </a:t>
            </a:r>
            <a:r>
              <a:rPr lang="en-US" sz="1200" b="1" dirty="0">
                <a:solidFill>
                  <a:srgbClr val="000000"/>
                </a:solidFill>
              </a:rPr>
              <a:t>125</a:t>
            </a:r>
            <a:r>
              <a:rPr lang="en-US" sz="1200" dirty="0">
                <a:solidFill>
                  <a:srgbClr val="000000"/>
                </a:solidFill>
              </a:rPr>
              <a:t>, 241802 (2020)</a:t>
            </a:r>
            <a:endParaRPr lang="en-US" altLang="en-US" sz="12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1243A781-E5B0-AC16-D29F-481E86FF402B}"/>
                  </a:ext>
                </a:extLst>
              </p:cNvPr>
              <p:cNvSpPr txBox="1"/>
              <p:nvPr/>
            </p:nvSpPr>
            <p:spPr>
              <a:xfrm>
                <a:off x="2699792" y="2863875"/>
                <a:ext cx="4129336" cy="638893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rgbClr val="FFFF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ℒ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𝐶𝑃𝑉</m:t>
                        </m:r>
                      </m:sub>
                    </m:sSub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3200" i="1" smtClean="0">
                            <a:solidFill>
                              <a:schemeClr val="bg2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i="1">
                            <a:solidFill>
                              <a:schemeClr val="bg2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ℒ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chemeClr val="bg2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𝐶𝐾𝑀</m:t>
                        </m:r>
                      </m:sub>
                    </m:sSub>
                  </m:oMath>
                </a14:m>
                <a:r>
                  <a:rPr lang="en-US" sz="3200" dirty="0"/>
                  <a:t>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solidFill>
                              <a:srgbClr val="7F7F7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i="1">
                            <a:solidFill>
                              <a:srgbClr val="7F7F7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ℒ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en-US" sz="3200" i="1" smtClean="0">
                                <a:solidFill>
                                  <a:srgbClr val="7F7F7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i="1" smtClean="0">
                                <a:solidFill>
                                  <a:srgbClr val="7F7F7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</m:acc>
                      </m:sub>
                    </m:sSub>
                  </m:oMath>
                </a14:m>
                <a:r>
                  <a:rPr lang="en-US" sz="3200" dirty="0"/>
                  <a:t>+ </a:t>
                </a:r>
                <a14:m>
                  <m:oMath xmlns:m="http://schemas.openxmlformats.org/officeDocument/2006/math">
                    <m:borderBox>
                      <m:borderBox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borderBoxPr>
                      <m:e>
                        <m:sSub>
                          <m:sSubPr>
                            <m:ctrlPr>
                              <a:rPr lang="en-US" sz="3200" i="1" strike="dblStrike" smtClean="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i="1" strike="dblStrike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ℒ</m:t>
                            </m:r>
                          </m:e>
                          <m:sub>
                            <m:r>
                              <a:rPr lang="en-US" sz="3200" i="1" strike="dblStrike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?</m:t>
                            </m:r>
                          </m:sub>
                        </m:sSub>
                      </m:e>
                    </m:borderBox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1243A781-E5B0-AC16-D29F-481E86FF40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792" y="2863875"/>
                <a:ext cx="4129336" cy="638893"/>
              </a:xfrm>
              <a:prstGeom prst="rect">
                <a:avLst/>
              </a:prstGeom>
              <a:blipFill>
                <a:blip r:embed="rId4"/>
                <a:stretch>
                  <a:fillRect t="-12844" b="-16514"/>
                </a:stretch>
              </a:blipFill>
              <a:ln w="25400">
                <a:solidFill>
                  <a:srgbClr val="FFFF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ight Brace 1"/>
          <p:cNvSpPr/>
          <p:nvPr/>
        </p:nvSpPr>
        <p:spPr>
          <a:xfrm>
            <a:off x="2085291" y="3754542"/>
            <a:ext cx="504056" cy="1258634"/>
          </a:xfrm>
          <a:prstGeom prst="rightBrace">
            <a:avLst>
              <a:gd name="adj1" fmla="val 8333"/>
              <a:gd name="adj2" fmla="val 46557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630740" y="4014658"/>
            <a:ext cx="5230129" cy="646331"/>
          </a:xfrm>
          <a:prstGeom prst="rect">
            <a:avLst/>
          </a:prstGeom>
          <a:solidFill>
            <a:srgbClr val="FEFEFE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Roboto"/>
              </a:rPr>
              <a:t>EDM if measured in this portion has a chance of having BSM origins.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DD918B-CCDB-5652-9C48-EADA0C8E1B83}"/>
              </a:ext>
            </a:extLst>
          </p:cNvPr>
          <p:cNvSpPr txBox="1"/>
          <p:nvPr/>
        </p:nvSpPr>
        <p:spPr>
          <a:xfrm>
            <a:off x="457200" y="1182043"/>
            <a:ext cx="8436812" cy="46166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EDM from SM-CKM (4-loop); (ii) EDM from SM-</a:t>
            </a:r>
            <a:r>
              <a:rPr lang="el-GR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θ</a:t>
            </a:r>
            <a:r>
              <a:rPr lang="en-US" sz="2400" b="1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QCD</a:t>
            </a:r>
          </a:p>
        </p:txBody>
      </p:sp>
    </p:spTree>
    <p:extLst>
      <p:ext uri="{BB962C8B-B14F-4D97-AF65-F5344CB8AC3E}">
        <p14:creationId xmlns:p14="http://schemas.microsoft.com/office/powerpoint/2010/main" val="33267879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63072" cy="850106"/>
          </a:xfrm>
          <a:solidFill>
            <a:schemeClr val="accent5"/>
          </a:solidFill>
        </p:spPr>
        <p:txBody>
          <a:bodyPr>
            <a:noAutofit/>
          </a:bodyPr>
          <a:lstStyle/>
          <a:p>
            <a:pPr algn="r"/>
            <a:r>
              <a:rPr lang="en-GB" sz="4800" dirty="0"/>
              <a:t>Charged Leptons: µ,</a:t>
            </a:r>
            <a:r>
              <a:rPr lang="el-GR" sz="4800" dirty="0"/>
              <a:t>τ</a:t>
            </a:r>
            <a:endParaRPr lang="en-GB" sz="4800" dirty="0"/>
          </a:p>
        </p:txBody>
      </p:sp>
      <p:sp>
        <p:nvSpPr>
          <p:cNvPr id="16" name="Oval 15"/>
          <p:cNvSpPr/>
          <p:nvPr/>
        </p:nvSpPr>
        <p:spPr>
          <a:xfrm>
            <a:off x="611560" y="339651"/>
            <a:ext cx="720080" cy="7200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0916C4B-92C5-4595-818D-31A5A8F29A80}"/>
              </a:ext>
            </a:extLst>
          </p:cNvPr>
          <p:cNvSpPr/>
          <p:nvPr/>
        </p:nvSpPr>
        <p:spPr>
          <a:xfrm>
            <a:off x="3480631" y="3066111"/>
            <a:ext cx="530839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Muon (g-2) Collaboration, Phys. Rev. D 80.5 (Sept. 2009), p. 052008.</a:t>
            </a:r>
          </a:p>
        </p:txBody>
      </p:sp>
      <p:sp>
        <p:nvSpPr>
          <p:cNvPr id="4" name="Rectangle 3"/>
          <p:cNvSpPr/>
          <p:nvPr/>
        </p:nvSpPr>
        <p:spPr>
          <a:xfrm>
            <a:off x="3473298" y="2689797"/>
            <a:ext cx="5096267" cy="369332"/>
          </a:xfrm>
          <a:prstGeom prst="rect">
            <a:avLst/>
          </a:prstGeom>
          <a:solidFill>
            <a:srgbClr val="EE4848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Roboto"/>
              </a:rPr>
              <a:t>90 % C.L. upper limit from Muon g-2 experiment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3492284" y="4815687"/>
            <a:ext cx="5096267" cy="353943"/>
          </a:xfrm>
          <a:prstGeom prst="rect">
            <a:avLst/>
          </a:prstGeom>
          <a:solidFill>
            <a:srgbClr val="6A6A6A"/>
          </a:solidFill>
        </p:spPr>
        <p:txBody>
          <a:bodyPr wrap="square">
            <a:spAutoFit/>
          </a:bodyPr>
          <a:lstStyle/>
          <a:p>
            <a:r>
              <a:rPr lang="el-GR" sz="17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τ</a:t>
            </a:r>
            <a:r>
              <a:rPr lang="en-US" sz="1700" dirty="0"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700" dirty="0">
                <a:latin typeface="Roboto"/>
              </a:rPr>
              <a:t>µ SM-</a:t>
            </a:r>
            <a:r>
              <a:rPr lang="el-GR" sz="1700" b="1" dirty="0">
                <a:latin typeface="Roboto"/>
                <a:cs typeface="Times New Roman" pitchFamily="18" charset="0"/>
              </a:rPr>
              <a:t>θ</a:t>
            </a:r>
            <a:r>
              <a:rPr lang="en-US" sz="1700" dirty="0">
                <a:latin typeface="Roboto"/>
              </a:rPr>
              <a:t>-EDM, scaled by mass from electron</a:t>
            </a:r>
          </a:p>
        </p:txBody>
      </p:sp>
      <p:sp>
        <p:nvSpPr>
          <p:cNvPr id="6" name="Rectangle 5"/>
          <p:cNvSpPr/>
          <p:nvPr/>
        </p:nvSpPr>
        <p:spPr>
          <a:xfrm>
            <a:off x="3458963" y="5257991"/>
            <a:ext cx="500844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 Ghosh and R Sato, Phys. Lett. B 777 (Feb. 2018), pp. 335–339.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492284" y="5594531"/>
            <a:ext cx="5115888" cy="353943"/>
          </a:xfrm>
          <a:prstGeom prst="rect">
            <a:avLst/>
          </a:prstGeom>
          <a:solidFill>
            <a:srgbClr val="8CB3E1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l-GR" sz="17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τ</a:t>
            </a:r>
            <a:r>
              <a:rPr lang="en-US" sz="1700" dirty="0"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700" dirty="0">
                <a:latin typeface="Roboto"/>
              </a:rPr>
              <a:t>µ SM-CKM-EDM, scaled by mass from electron</a:t>
            </a:r>
          </a:p>
        </p:txBody>
      </p:sp>
      <p:sp>
        <p:nvSpPr>
          <p:cNvPr id="8" name="Rectangle 7"/>
          <p:cNvSpPr/>
          <p:nvPr/>
        </p:nvSpPr>
        <p:spPr>
          <a:xfrm>
            <a:off x="3480631" y="6009955"/>
            <a:ext cx="56166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 </a:t>
            </a:r>
            <a:r>
              <a:rPr lang="en-US" sz="1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Pospelov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A Ritz, Phys. Rev. D 89.5 (Mar. 2014), p. 056006.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770022" y="1840799"/>
                <a:ext cx="1659493" cy="553998"/>
              </a:xfrm>
              <a:prstGeom prst="rect">
                <a:avLst/>
              </a:prstGeom>
              <a:noFill/>
              <a:ln w="25400">
                <a:solidFill>
                  <a:srgbClr val="FFFF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  <m:r>
                        <a:rPr lang="en-US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US" sz="3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3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0022" y="1840799"/>
                <a:ext cx="1659493" cy="55399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5400">
                <a:solidFill>
                  <a:srgbClr val="FFFF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3496819" y="2102031"/>
            <a:ext cx="113813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600" dirty="0"/>
              <a:t>Muon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/>
              <p:cNvSpPr/>
              <p:nvPr/>
            </p:nvSpPr>
            <p:spPr>
              <a:xfrm>
                <a:off x="3492284" y="3903139"/>
                <a:ext cx="5166743" cy="369332"/>
              </a:xfrm>
              <a:prstGeom prst="rect">
                <a:avLst/>
              </a:prstGeom>
              <a:solidFill>
                <a:srgbClr val="EE4848"/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latin typeface="Roboto"/>
                  </a:rPr>
                  <a:t>90 % C.L. upper limit from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e</m:t>
                    </m:r>
                    <m:acc>
                      <m:accPr>
                        <m:chr m:val="̅"/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</m:acc>
                  </m:oMath>
                </a14:m>
                <a:r>
                  <a:rPr lang="en-US" dirty="0">
                    <a:latin typeface="Roboto"/>
                  </a:rPr>
                  <a:t>: Belle Collaboration</a:t>
                </a:r>
              </a:p>
            </p:txBody>
          </p:sp>
        </mc:Choice>
        <mc:Fallback xmlns="">
          <p:sp>
            <p:nvSpPr>
              <p:cNvPr id="36" name="Rectangle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2284" y="3903139"/>
                <a:ext cx="5166743" cy="369332"/>
              </a:xfrm>
              <a:prstGeom prst="rect">
                <a:avLst/>
              </a:prstGeom>
              <a:blipFill rotWithShape="0">
                <a:blip r:embed="rId8"/>
                <a:stretch>
                  <a:fillRect l="-1063" t="-8197" r="-945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Rectangle 36"/>
          <p:cNvSpPr/>
          <p:nvPr/>
        </p:nvSpPr>
        <p:spPr>
          <a:xfrm>
            <a:off x="3445625" y="4294164"/>
            <a:ext cx="54417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 </a:t>
            </a:r>
            <a:r>
              <a:rPr lang="en-US" sz="1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Inami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 Phys. Lett. B 551.1 (Jan. 2003), pp. 16–26.</a:t>
            </a:r>
            <a:b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Updated by: </a:t>
            </a:r>
            <a:r>
              <a:rPr lang="de-DE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K. Kirch and P. Schmidt-Wellenburg, arXiv: 2003.00717 (2020).</a:t>
            </a:r>
            <a:endParaRPr lang="en-US" sz="12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492284" y="3286682"/>
            <a:ext cx="2166619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600" dirty="0"/>
              <a:t>Tau-Lepton</a:t>
            </a:r>
          </a:p>
        </p:txBody>
      </p:sp>
      <p:pic>
        <p:nvPicPr>
          <p:cNvPr id="3" name="Picture 2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D8558AAA-8F37-1BED-3B26-1FD5370CA0F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89757"/>
            <a:ext cx="2476518" cy="512448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F1DDA59-16BB-9A5B-0DF7-01A1DB1D02BE}"/>
              </a:ext>
            </a:extLst>
          </p:cNvPr>
          <p:cNvSpPr txBox="1"/>
          <p:nvPr/>
        </p:nvSpPr>
        <p:spPr>
          <a:xfrm>
            <a:off x="457200" y="1189757"/>
            <a:ext cx="8436812" cy="46166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EDM from SM-CKM (4-loop); (ii) EDM from SM-</a:t>
            </a:r>
            <a:r>
              <a:rPr lang="el-GR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θ</a:t>
            </a:r>
            <a:r>
              <a:rPr lang="en-US" sz="2400" b="1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QCD</a:t>
            </a:r>
          </a:p>
        </p:txBody>
      </p:sp>
    </p:spTree>
    <p:extLst>
      <p:ext uri="{BB962C8B-B14F-4D97-AF65-F5344CB8AC3E}">
        <p14:creationId xmlns:p14="http://schemas.microsoft.com/office/powerpoint/2010/main" val="1737459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63072" cy="850106"/>
          </a:xfrm>
          <a:solidFill>
            <a:schemeClr val="accent5"/>
          </a:solidFill>
        </p:spPr>
        <p:txBody>
          <a:bodyPr>
            <a:noAutofit/>
          </a:bodyPr>
          <a:lstStyle/>
          <a:p>
            <a:pPr algn="r"/>
            <a:r>
              <a:rPr lang="en-GB" sz="4800" dirty="0"/>
              <a:t>Neutrinos</a:t>
            </a:r>
          </a:p>
        </p:txBody>
      </p:sp>
      <p:sp>
        <p:nvSpPr>
          <p:cNvPr id="16" name="Oval 15"/>
          <p:cNvSpPr/>
          <p:nvPr/>
        </p:nvSpPr>
        <p:spPr>
          <a:xfrm>
            <a:off x="611560" y="339651"/>
            <a:ext cx="720080" cy="7200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3706A97-3A47-400D-AF68-09245C20ABDB}"/>
              </a:ext>
            </a:extLst>
          </p:cNvPr>
          <p:cNvSpPr txBox="1"/>
          <p:nvPr/>
        </p:nvSpPr>
        <p:spPr>
          <a:xfrm>
            <a:off x="457200" y="1290773"/>
            <a:ext cx="8436812" cy="40011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Not known! ; (ii) Not known! (iii) Only experimental constraints</a:t>
            </a:r>
            <a:endParaRPr lang="en-US" sz="2000" b="1" baseline="-25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3508363" y="4029916"/>
                <a:ext cx="5166743" cy="369332"/>
              </a:xfrm>
              <a:prstGeom prst="rect">
                <a:avLst/>
              </a:prstGeom>
              <a:solidFill>
                <a:srgbClr val="EE4848"/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latin typeface="Roboto"/>
                  </a:rPr>
                  <a:t>90 % C.L. upper limit from indiect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e</m:t>
                    </m:r>
                    <m:acc>
                      <m:accPr>
                        <m:chr m:val="̅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</m:acc>
                  </m:oMath>
                </a14:m>
                <a:r>
                  <a:rPr lang="en-US" dirty="0">
                    <a:latin typeface="Roboto"/>
                  </a:rPr>
                  <a:t>: collisions</a:t>
                </a: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8363" y="4029916"/>
                <a:ext cx="5166743" cy="369332"/>
              </a:xfrm>
              <a:prstGeom prst="rect">
                <a:avLst/>
              </a:prstGeom>
              <a:blipFill rotWithShape="0">
                <a:blip r:embed="rId7"/>
                <a:stretch>
                  <a:fillRect l="-1063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/>
          <p:cNvSpPr/>
          <p:nvPr/>
        </p:nvSpPr>
        <p:spPr>
          <a:xfrm>
            <a:off x="3440653" y="4451054"/>
            <a:ext cx="54417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Gutiérrez-Rodríguez et. al., Phys. Rev. D 69.7 (Apr. 2004), p. 073008.</a:t>
            </a:r>
          </a:p>
          <a:p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 </a:t>
            </a:r>
            <a:r>
              <a:rPr lang="en-US" sz="1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Escribano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E </a:t>
            </a:r>
            <a:r>
              <a:rPr lang="en-US" sz="1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Massó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Phys. Lett. B </a:t>
            </a:r>
            <a:r>
              <a:rPr lang="pt-BR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395.3 (Mar. 1997), pp. 369–372.</a:t>
            </a:r>
            <a:endParaRPr lang="en-US" sz="12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85875" y="3404702"/>
            <a:ext cx="2517677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600" dirty="0"/>
              <a:t>Tau-Neutrino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3508363" y="2573705"/>
                <a:ext cx="5166743" cy="369332"/>
              </a:xfrm>
              <a:prstGeom prst="rect">
                <a:avLst/>
              </a:prstGeom>
              <a:solidFill>
                <a:srgbClr val="EE4848"/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latin typeface="Roboto"/>
                  </a:rPr>
                  <a:t>90 % C.L. upper limit from indiect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e</m:t>
                    </m:r>
                    <m:acc>
                      <m:accPr>
                        <m:chr m:val="̅"/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</m:acc>
                  </m:oMath>
                </a14:m>
                <a:r>
                  <a:rPr lang="en-US" dirty="0">
                    <a:latin typeface="Roboto"/>
                  </a:rPr>
                  <a:t>: collisions</a:t>
                </a:r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8363" y="2573705"/>
                <a:ext cx="5166743" cy="369332"/>
              </a:xfrm>
              <a:prstGeom prst="rect">
                <a:avLst/>
              </a:prstGeom>
              <a:blipFill rotWithShape="0">
                <a:blip r:embed="rId8"/>
                <a:stretch>
                  <a:fillRect l="-1063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3508363" y="1994668"/>
            <a:ext cx="514602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600" dirty="0"/>
              <a:t>Electron &amp; Muon-Neutrino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36" y="1833751"/>
            <a:ext cx="2886118" cy="440356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440653" y="2936057"/>
            <a:ext cx="51125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 del </a:t>
            </a:r>
            <a:r>
              <a:rPr lang="en-US" sz="1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Aguila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M Sher, Phys. Lett. B 252.1 (Dec. 1990), pp. 116–118. </a:t>
            </a:r>
          </a:p>
          <a:p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LB </a:t>
            </a:r>
            <a:r>
              <a:rPr lang="en-US" sz="1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Okun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Sov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J. </a:t>
            </a:r>
            <a:r>
              <a:rPr lang="en-US" sz="1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Phys. ITEP–14 (1986).</a:t>
            </a:r>
          </a:p>
        </p:txBody>
      </p:sp>
    </p:spTree>
    <p:extLst>
      <p:ext uri="{BB962C8B-B14F-4D97-AF65-F5344CB8AC3E}">
        <p14:creationId xmlns:p14="http://schemas.microsoft.com/office/powerpoint/2010/main" val="10006233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72847"/>
            <a:ext cx="2242592" cy="4439104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63072" cy="850106"/>
          </a:xfrm>
          <a:solidFill>
            <a:schemeClr val="accent5"/>
          </a:solidFill>
        </p:spPr>
        <p:txBody>
          <a:bodyPr>
            <a:noAutofit/>
          </a:bodyPr>
          <a:lstStyle/>
          <a:p>
            <a:pPr algn="r"/>
            <a:r>
              <a:rPr lang="en-GB" sz="3600" b="1" u="sng" dirty="0"/>
              <a:t>Reminder</a:t>
            </a:r>
            <a:r>
              <a:rPr lang="en-GB" sz="3200" dirty="0"/>
              <a:t>: </a:t>
            </a:r>
            <a:r>
              <a:rPr lang="en-GB" sz="4800" dirty="0"/>
              <a:t>Light Baryons</a:t>
            </a:r>
          </a:p>
        </p:txBody>
      </p:sp>
      <p:sp>
        <p:nvSpPr>
          <p:cNvPr id="16" name="Oval 15"/>
          <p:cNvSpPr/>
          <p:nvPr/>
        </p:nvSpPr>
        <p:spPr>
          <a:xfrm>
            <a:off x="611560" y="339651"/>
            <a:ext cx="720080" cy="7200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3706A97-3A47-400D-AF68-09245C20ABDB}"/>
                  </a:ext>
                </a:extLst>
              </p:cNvPr>
              <p:cNvSpPr txBox="1"/>
              <p:nvPr/>
            </p:nvSpPr>
            <p:spPr>
              <a:xfrm>
                <a:off x="457200" y="1290773"/>
                <a:ext cx="8436812" cy="40011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 eaLnBrk="0" hangingPunct="0">
                  <a:spcBef>
                    <a:spcPct val="20000"/>
                  </a:spcBef>
                </a:pPr>
                <a:r>
                  <a:rPr lang="en-US" sz="2000" b="1" dirty="0">
                    <a:solidFill>
                      <a:schemeClr val="bg1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(</a:t>
                </a:r>
                <a:r>
                  <a:rPr lang="en-US" sz="2000" b="1" dirty="0" err="1">
                    <a:solidFill>
                      <a:schemeClr val="bg1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US" sz="2000" b="1" dirty="0">
                    <a:solidFill>
                      <a:schemeClr val="bg1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) SM-CKM-EDM (1-loop); (ii) SM-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0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θ</m:t>
                        </m:r>
                      </m:e>
                    </m:acc>
                  </m:oMath>
                </a14:m>
                <a:r>
                  <a:rPr lang="en-US" sz="2000" b="1" dirty="0">
                    <a:solidFill>
                      <a:schemeClr val="bg1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directily from nEDM</a:t>
                </a:r>
                <a:endParaRPr lang="en-US" sz="2000" b="1" baseline="-25000" dirty="0">
                  <a:solidFill>
                    <a:schemeClr val="bg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xmlns="" id="{C3706A97-3A47-400D-AF68-09245C20AB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290773"/>
                <a:ext cx="8436812" cy="400110"/>
              </a:xfrm>
              <a:prstGeom prst="rect">
                <a:avLst/>
              </a:prstGeom>
              <a:blipFill rotWithShape="0">
                <a:blip r:embed="rId8"/>
                <a:stretch>
                  <a:fillRect t="-7692" b="-2923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/>
          <p:cNvSpPr/>
          <p:nvPr/>
        </p:nvSpPr>
        <p:spPr>
          <a:xfrm>
            <a:off x="2832354" y="4581128"/>
            <a:ext cx="6061657" cy="1200329"/>
          </a:xfrm>
          <a:prstGeom prst="rect">
            <a:avLst/>
          </a:prstGeom>
          <a:solidFill>
            <a:srgbClr val="EE4848"/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Roboto"/>
              </a:rPr>
              <a:t>Direct nEDM upper limit (&lt;1.8×10</a:t>
            </a:r>
            <a:r>
              <a:rPr lang="en-US" baseline="30000" dirty="0">
                <a:latin typeface="Roboto"/>
              </a:rPr>
              <a:t>-26</a:t>
            </a:r>
            <a:r>
              <a:rPr lang="en-US" dirty="0">
                <a:latin typeface="Roboto"/>
              </a:rPr>
              <a:t> e.cm) from UCN experiments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Roboto"/>
              </a:rPr>
              <a:t>Better limit (&lt;1.3×10</a:t>
            </a:r>
            <a:r>
              <a:rPr lang="en-US" baseline="30000" dirty="0">
                <a:latin typeface="Roboto"/>
              </a:rPr>
              <a:t>-26</a:t>
            </a:r>
            <a:r>
              <a:rPr lang="en-US" dirty="0">
                <a:latin typeface="Roboto"/>
              </a:rPr>
              <a:t> e.cm) from </a:t>
            </a:r>
            <a:r>
              <a:rPr lang="en-US" baseline="30000" dirty="0">
                <a:latin typeface="Roboto"/>
              </a:rPr>
              <a:t>199</a:t>
            </a:r>
            <a:r>
              <a:rPr lang="en-US" dirty="0">
                <a:latin typeface="Roboto"/>
              </a:rPr>
              <a:t>Hg, but a dirtier extraction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2771800" y="6087259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B. </a:t>
            </a:r>
            <a:r>
              <a:rPr lang="en-US" sz="1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Graner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al, Phys. Rev. Lett. 116.16 (Apr. 2016), p. 161601.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754973" y="3333503"/>
            <a:ext cx="523445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dirty="0"/>
              <a:t>Neutrons ~ Proton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3978568" y="3727055"/>
                <a:ext cx="118686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8568" y="3727055"/>
                <a:ext cx="1186863" cy="369332"/>
              </a:xfrm>
              <a:prstGeom prst="rect">
                <a:avLst/>
              </a:prstGeom>
              <a:blipFill rotWithShape="0">
                <a:blip r:embed="rId9"/>
                <a:stretch>
                  <a:fillRect l="-4639" t="-6557" r="-3608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5698149" y="3727055"/>
                <a:ext cx="118686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8149" y="3727055"/>
                <a:ext cx="1186863" cy="369332"/>
              </a:xfrm>
              <a:prstGeom prst="rect">
                <a:avLst/>
              </a:prstGeom>
              <a:blipFill rotWithShape="0">
                <a:blip r:embed="rId10"/>
                <a:stretch>
                  <a:fillRect l="-4639" t="-6557" r="-3608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2355" y="1856912"/>
            <a:ext cx="6061657" cy="144897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2854058" y="4096387"/>
                <a:ext cx="308052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&lt;(1.8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−26</m:t>
                        </m:r>
                      </m:sup>
                    </m:sSup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b="1" dirty="0">
                    <a:solidFill>
                      <a:schemeClr val="tx1"/>
                    </a:solidFill>
                  </a:rPr>
                  <a:t> e.cm (UCN)</a:t>
                </a: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4058" y="4096387"/>
                <a:ext cx="3080523" cy="276999"/>
              </a:xfrm>
              <a:prstGeom prst="rect">
                <a:avLst/>
              </a:prstGeom>
              <a:blipFill rotWithShape="0">
                <a:blip r:embed="rId12"/>
                <a:stretch>
                  <a:fillRect l="-2767" t="-26667" r="-4150" b="-5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2825201" y="5834158"/>
                <a:ext cx="3519746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&lt;(1.3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−26</m:t>
                        </m:r>
                      </m:sup>
                    </m:sSup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b="1" dirty="0">
                    <a:solidFill>
                      <a:schemeClr val="tx1"/>
                    </a:solidFill>
                  </a:rPr>
                  <a:t> e.cm     </a:t>
                </a:r>
                <a:r>
                  <a:rPr lang="en-US" sz="2000" b="1" dirty="0">
                    <a:solidFill>
                      <a:schemeClr val="tx1"/>
                    </a:solidFill>
                  </a:rPr>
                  <a:t>[</a:t>
                </a:r>
                <a:r>
                  <a:rPr lang="en-US" sz="2000" b="1" baseline="30000" dirty="0">
                    <a:solidFill>
                      <a:schemeClr val="tx1"/>
                    </a:solidFill>
                    <a:latin typeface="Roboto"/>
                  </a:rPr>
                  <a:t>199</a:t>
                </a:r>
                <a:r>
                  <a:rPr lang="en-US" sz="2000" b="1" dirty="0">
                    <a:solidFill>
                      <a:schemeClr val="tx1"/>
                    </a:solidFill>
                    <a:latin typeface="Roboto"/>
                  </a:rPr>
                  <a:t>Hg</a:t>
                </a:r>
                <a:r>
                  <a:rPr lang="en-US" sz="2000" b="1" dirty="0"/>
                  <a:t>]</a:t>
                </a:r>
                <a:endParaRPr lang="en-US" sz="2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5201" y="5834158"/>
                <a:ext cx="3519746" cy="307777"/>
              </a:xfrm>
              <a:prstGeom prst="rect">
                <a:avLst/>
              </a:prstGeom>
              <a:blipFill rotWithShape="0">
                <a:blip r:embed="rId13"/>
                <a:stretch>
                  <a:fillRect l="-2422" t="-23529" r="-3806" b="-509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2771800" y="4338758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C. Abel,  et al., Phys. Rev. Lett. </a:t>
            </a:r>
            <a:r>
              <a:rPr lang="en-US" sz="12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124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081803 (2020).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6465910" y="5834158"/>
                <a:ext cx="2424062" cy="30784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&lt;(1.7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−25</m:t>
                        </m:r>
                      </m:sup>
                    </m:sSup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b="1" dirty="0">
                    <a:solidFill>
                      <a:schemeClr val="tx1"/>
                    </a:solidFill>
                  </a:rPr>
                  <a:t> e.cm</a:t>
                </a: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5910" y="5834158"/>
                <a:ext cx="2424062" cy="307841"/>
              </a:xfrm>
              <a:prstGeom prst="rect">
                <a:avLst/>
              </a:prstGeom>
              <a:blipFill rotWithShape="0">
                <a:blip r:embed="rId14"/>
                <a:stretch>
                  <a:fillRect l="-3526" t="-23529" r="-5793" b="-372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ectangle 27">
            <a:extLst>
              <a:ext uri="{FF2B5EF4-FFF2-40B4-BE49-F238E27FC236}">
                <a16:creationId xmlns:a16="http://schemas.microsoft.com/office/drawing/2014/main" id="{E6D10B3B-28B5-35A6-9DD4-29FC2596DF80}"/>
              </a:ext>
            </a:extLst>
          </p:cNvPr>
          <p:cNvSpPr/>
          <p:nvPr/>
        </p:nvSpPr>
        <p:spPr>
          <a:xfrm>
            <a:off x="2285111" y="6389119"/>
            <a:ext cx="57606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 </a:t>
            </a:r>
            <a:r>
              <a:rPr lang="en-US" sz="1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Pospelov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A Ritz. Ann. Phys. 318.1 (July 2005), pp. 119–169</a:t>
            </a:r>
          </a:p>
          <a:p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IB </a:t>
            </a:r>
            <a:r>
              <a:rPr lang="en-US" sz="1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Khriplovich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AR </a:t>
            </a:r>
            <a:r>
              <a:rPr lang="en-US" sz="1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Zhitnitsky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Phys. Lett. B 109.6 (Mar. 1982), pp. 490–492</a:t>
            </a:r>
          </a:p>
          <a:p>
            <a:endParaRPr lang="en-US" sz="12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98392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of different colored bars&#10;&#10;Description automatically generated">
            <a:extLst>
              <a:ext uri="{FF2B5EF4-FFF2-40B4-BE49-F238E27FC236}">
                <a16:creationId xmlns:a16="http://schemas.microsoft.com/office/drawing/2014/main" id="{00BDBF19-19E0-054C-093D-F7FC827445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60493"/>
            <a:ext cx="6563072" cy="4647973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63072" cy="850106"/>
          </a:xfrm>
          <a:solidFill>
            <a:schemeClr val="accent5"/>
          </a:solidFill>
        </p:spPr>
        <p:txBody>
          <a:bodyPr>
            <a:noAutofit/>
          </a:bodyPr>
          <a:lstStyle/>
          <a:p>
            <a:pPr algn="r"/>
            <a:r>
              <a:rPr lang="en-GB" sz="3200" dirty="0"/>
              <a:t>Strange and Charmed Baryons</a:t>
            </a:r>
          </a:p>
        </p:txBody>
      </p:sp>
      <p:sp>
        <p:nvSpPr>
          <p:cNvPr id="16" name="Oval 15"/>
          <p:cNvSpPr/>
          <p:nvPr/>
        </p:nvSpPr>
        <p:spPr>
          <a:xfrm>
            <a:off x="611560" y="339651"/>
            <a:ext cx="720080" cy="7200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3706A97-3A47-400D-AF68-09245C20ABDB}"/>
                  </a:ext>
                </a:extLst>
              </p:cNvPr>
              <p:cNvSpPr txBox="1"/>
              <p:nvPr/>
            </p:nvSpPr>
            <p:spPr>
              <a:xfrm>
                <a:off x="457200" y="1290773"/>
                <a:ext cx="8436812" cy="40011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 eaLnBrk="0" hangingPunct="0">
                  <a:spcBef>
                    <a:spcPct val="20000"/>
                  </a:spcBef>
                </a:pPr>
                <a:r>
                  <a:rPr lang="en-US" sz="2000" b="1" dirty="0">
                    <a:solidFill>
                      <a:schemeClr val="bg1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(</a:t>
                </a:r>
                <a:r>
                  <a:rPr lang="en-US" sz="2000" b="1" dirty="0" err="1">
                    <a:solidFill>
                      <a:schemeClr val="bg1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US" sz="2000" b="1" dirty="0">
                    <a:solidFill>
                      <a:schemeClr val="bg1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) SM-CKM-EDM (1-loop); (ii) SM-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0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θ</m:t>
                        </m:r>
                      </m:e>
                    </m:acc>
                  </m:oMath>
                </a14:m>
                <a:r>
                  <a:rPr lang="en-US" sz="2000" b="1" dirty="0">
                    <a:solidFill>
                      <a:schemeClr val="bg1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similar to </a:t>
                </a:r>
                <a:r>
                  <a:rPr lang="en-US" sz="2000" b="1" dirty="0" err="1">
                    <a:solidFill>
                      <a:schemeClr val="bg1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n,p</a:t>
                </a:r>
                <a:r>
                  <a:rPr lang="en-US" sz="2000" b="1" dirty="0">
                    <a:solidFill>
                      <a:schemeClr val="bg1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EDM</a:t>
                </a:r>
                <a:endParaRPr lang="en-US" sz="2000" b="1" baseline="-25000" dirty="0">
                  <a:solidFill>
                    <a:schemeClr val="bg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xmlns="" id="{C3706A97-3A47-400D-AF68-09245C20AB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290773"/>
                <a:ext cx="8436812" cy="400110"/>
              </a:xfrm>
              <a:prstGeom prst="rect">
                <a:avLst/>
              </a:prstGeom>
              <a:blipFill rotWithShape="0">
                <a:blip r:embed="rId4"/>
                <a:stretch>
                  <a:fillRect t="-7692" b="-2923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4824017" y="3600522"/>
                <a:ext cx="4105988" cy="372218"/>
              </a:xfrm>
              <a:prstGeom prst="rect">
                <a:avLst/>
              </a:prstGeom>
              <a:solidFill>
                <a:srgbClr val="6A6A6A"/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solidFill>
                      <a:schemeClr val="tx1"/>
                    </a:solidFill>
                    <a:latin typeface="Roboto"/>
                    <a:cs typeface="Segoe UI Light" panose="020B0502040204020203" pitchFamily="34" charset="0"/>
                  </a:rPr>
                  <a:t>Limit SM-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θ</m:t>
                        </m:r>
                      </m:e>
                    </m:acc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Roboto"/>
                  </a:rPr>
                  <a:t>-EDM to </a:t>
                </a:r>
                <a:r>
                  <a:rPr lang="en-US" dirty="0" err="1">
                    <a:solidFill>
                      <a:schemeClr val="tx1"/>
                    </a:solidFill>
                    <a:latin typeface="Roboto"/>
                  </a:rPr>
                  <a:t>n,p</a:t>
                </a:r>
                <a:r>
                  <a:rPr lang="en-US" dirty="0">
                    <a:solidFill>
                      <a:schemeClr val="tx1"/>
                    </a:solidFill>
                    <a:latin typeface="Roboto"/>
                  </a:rPr>
                  <a:t>-</a:t>
                </a:r>
                <a:r>
                  <a:rPr lang="en-US" dirty="0">
                    <a:latin typeface="Roboto"/>
                    <a:cs typeface="Segoe UI Light" panose="020B0502040204020203" pitchFamily="34" charset="0"/>
                  </a:rPr>
                  <a:t>SM-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θ</m:t>
                        </m:r>
                      </m:e>
                    </m:acc>
                  </m:oMath>
                </a14:m>
                <a:r>
                  <a:rPr lang="en-US" dirty="0">
                    <a:latin typeface="Roboto"/>
                  </a:rPr>
                  <a:t>-EDM </a:t>
                </a:r>
                <a:endParaRPr lang="en-US" dirty="0">
                  <a:solidFill>
                    <a:schemeClr val="tx1"/>
                  </a:solidFill>
                  <a:latin typeface="Roboto"/>
                </a:endParaRPr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4017" y="3600522"/>
                <a:ext cx="4105988" cy="372218"/>
              </a:xfrm>
              <a:prstGeom prst="rect">
                <a:avLst/>
              </a:prstGeom>
              <a:blipFill rotWithShape="0">
                <a:blip r:embed="rId5"/>
                <a:stretch>
                  <a:fillRect l="-1187" t="-819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4876758" y="1788025"/>
                <a:ext cx="4017254" cy="279885"/>
              </a:xfrm>
              <a:prstGeom prst="rect">
                <a:avLst/>
              </a:prstGeom>
              <a:solidFill>
                <a:srgbClr val="FF0000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~</m:t>
                    </m:r>
                    <m:acc>
                      <m:accPr>
                        <m:chr m:val="̅"/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acc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(6</m:t>
                    </m:r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−17</m:t>
                        </m:r>
                      </m:sup>
                    </m:sSup>
                    <m:r>
                      <a:rPr lang="en-US" b="1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b="1" dirty="0">
                    <a:solidFill>
                      <a:srgbClr val="FFFF00"/>
                    </a:solidFill>
                  </a:rPr>
                  <a:t> e.cm </a:t>
                </a:r>
                <a:r>
                  <a:rPr lang="en-US" b="1" dirty="0">
                    <a:solidFill>
                      <a:srgbClr val="FFFF00"/>
                    </a:solidFill>
                    <a:latin typeface="Arial Narrow" panose="020B0606020202030204" pitchFamily="34" charset="0"/>
                  </a:rPr>
                  <a:t>→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acc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i="1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sup>
                    </m:sSup>
                  </m:oMath>
                </a14:m>
                <a:endParaRPr lang="en-US" b="1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6758" y="1788025"/>
                <a:ext cx="4017254" cy="279885"/>
              </a:xfrm>
              <a:prstGeom prst="rect">
                <a:avLst/>
              </a:prstGeom>
              <a:blipFill>
                <a:blip r:embed="rId6"/>
                <a:stretch>
                  <a:fillRect l="-2124" t="-26087" r="-455" b="-521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4824017" y="4075051"/>
                <a:ext cx="604524" cy="553998"/>
              </a:xfrm>
              <a:prstGeom prst="rect">
                <a:avLst/>
              </a:prstGeom>
              <a:solidFill>
                <a:srgbClr val="FF0000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60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sz="36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e>
                        <m:sup>
                          <m:r>
                            <a:rPr lang="en-US" sz="3600" b="0" i="1" dirty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4017" y="4075051"/>
                <a:ext cx="604524" cy="55399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5544098" y="4144382"/>
                <a:ext cx="3385908" cy="428772"/>
              </a:xfrm>
              <a:prstGeom prst="rect">
                <a:avLst/>
              </a:prstGeom>
              <a:solidFill>
                <a:srgbClr val="8CB3E1"/>
              </a:solidFill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sSup>
                            <m:sSupPr>
                              <m:ctrlP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Λ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p>
                          </m:sSup>
                        </m:sub>
                      </m:sSub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~ 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/2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  <a:latin typeface="Roboto"/>
                </a:endParaRPr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4098" y="4144382"/>
                <a:ext cx="3385908" cy="428772"/>
              </a:xfrm>
              <a:prstGeom prst="rect">
                <a:avLst/>
              </a:prstGeom>
              <a:blipFill rotWithShape="0">
                <a:blip r:embed="rId8"/>
                <a:stretch>
                  <a:fillRect b="-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4690519" y="4670680"/>
            <a:ext cx="4417985" cy="261610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r>
              <a:rPr lang="en-US" sz="11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Pich</a:t>
            </a:r>
            <a:r>
              <a:rPr lang="en-US" sz="11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&amp; E. de Rafael, </a:t>
            </a:r>
            <a:r>
              <a:rPr lang="en-US" sz="11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</a:t>
            </a:r>
            <a:r>
              <a:rPr lang="en-US" sz="11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Phys. B 367.2 (Dec. 1991), pp. 313-33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824017" y="2209425"/>
            <a:ext cx="4105988" cy="923330"/>
          </a:xfrm>
          <a:prstGeom prst="rect">
            <a:avLst/>
          </a:prstGeom>
          <a:solidFill>
            <a:srgbClr val="EE4848"/>
          </a:solidFill>
        </p:spPr>
        <p:txBody>
          <a:bodyPr wrap="square">
            <a:spAutoFit/>
          </a:bodyPr>
          <a:lstStyle/>
          <a:p>
            <a:r>
              <a:rPr lang="en-US" dirty="0">
                <a:latin typeface="Roboto"/>
              </a:rPr>
              <a:t>Only 1 of these has an indirect measurement, which comes from </a:t>
            </a:r>
            <a:r>
              <a:rPr lang="en-US" dirty="0" err="1">
                <a:latin typeface="Roboto"/>
              </a:rPr>
              <a:t>pX</a:t>
            </a:r>
            <a:r>
              <a:rPr lang="en-US" dirty="0">
                <a:latin typeface="Roboto"/>
              </a:rPr>
              <a:t> fixed target experiments.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726015" y="3228139"/>
            <a:ext cx="4417985" cy="276999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 </a:t>
            </a:r>
            <a:r>
              <a:rPr lang="en-US" sz="1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Pondrom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al., Phys. Rev. D 23.3 (Feb. 1981), pp. 814–816.</a:t>
            </a:r>
          </a:p>
        </p:txBody>
      </p:sp>
    </p:spTree>
    <p:extLst>
      <p:ext uri="{BB962C8B-B14F-4D97-AF65-F5344CB8AC3E}">
        <p14:creationId xmlns:p14="http://schemas.microsoft.com/office/powerpoint/2010/main" val="6011446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63072" cy="850106"/>
          </a:xfrm>
          <a:solidFill>
            <a:srgbClr val="009F3C"/>
          </a:solidFill>
        </p:spPr>
        <p:txBody>
          <a:bodyPr>
            <a:normAutofit/>
          </a:bodyPr>
          <a:lstStyle/>
          <a:p>
            <a:pPr algn="r"/>
            <a:r>
              <a:rPr lang="en-GB" dirty="0"/>
              <a:t>Atoms: Diamagnetic</a:t>
            </a:r>
          </a:p>
        </p:txBody>
      </p:sp>
      <p:sp>
        <p:nvSpPr>
          <p:cNvPr id="23" name="Oval 22"/>
          <p:cNvSpPr/>
          <p:nvPr/>
        </p:nvSpPr>
        <p:spPr>
          <a:xfrm>
            <a:off x="611560" y="339651"/>
            <a:ext cx="720080" cy="7200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177988" y="1189757"/>
            <a:ext cx="6966012" cy="929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!!Single Source: Electron, </a:t>
            </a:r>
            <a:r>
              <a:rPr lang="en-US" sz="1600" b="1" dirty="0" err="1">
                <a:latin typeface="Times New Roman" pitchFamily="18" charset="0"/>
                <a:cs typeface="Times New Roman" pitchFamily="18" charset="0"/>
              </a:rPr>
              <a:t>eN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contributions are small!!</a:t>
            </a:r>
          </a:p>
          <a:p>
            <a:pPr algn="ctr" eaLnBrk="0" hangingPunct="0">
              <a:spcBef>
                <a:spcPct val="20000"/>
              </a:spcBef>
            </a:pP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&gt;&gt;dominated by CPV Schiff moment&lt;&lt;</a:t>
            </a:r>
          </a:p>
          <a:p>
            <a:pPr algn="ctr" eaLnBrk="0" hangingPunct="0">
              <a:spcBef>
                <a:spcPct val="20000"/>
              </a:spcBef>
            </a:pPr>
            <a:r>
              <a:rPr lang="en-US" sz="1600" b="1" u="sng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Nuclear CPV EDMs are suppressed due to Schiff screening.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2627784" y="2195795"/>
                <a:ext cx="6059016" cy="1929759"/>
              </a:xfrm>
              <a:prstGeom prst="rect">
                <a:avLst/>
              </a:prstGeom>
              <a:ln w="25400">
                <a:solidFill>
                  <a:srgbClr val="FFFF00"/>
                </a:solidFill>
              </a:ln>
            </p:spPr>
            <p:txBody>
              <a:bodyPr wrap="square">
                <a:spAutoFit/>
              </a:bodyPr>
              <a:lstStyle/>
              <a:p>
                <a:pPr algn="r"/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𝐴𝑡𝑜𝑚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𝑒</m:t>
                        </m:r>
                      </m:sup>
                    </m:sSubSup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</a:rPr>
                      <m:t>+</m:t>
                    </m:r>
                    <m:nary>
                      <m:naryPr>
                        <m:chr m:val="∑"/>
                        <m:supHide m:val="on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2800" i="1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={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}</m:t>
                        </m:r>
                      </m:sub>
                      <m:sup/>
                      <m:e>
                        <m:sSubSup>
                          <m:sSub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sub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sup>
                        </m:sSubSup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sz="2800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</m:oMath>
                </a14:m>
                <a:endParaRPr lang="en-US" sz="28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r"/>
                <a:endParaRPr lang="en-US" sz="2800" b="0" i="1" dirty="0">
                  <a:latin typeface="Cambria Math" panose="02040503050406030204" pitchFamily="18" charset="0"/>
                </a:endParaRPr>
              </a:p>
              <a:p>
                <a:pPr algn="r"/>
                <a:endParaRPr lang="en-US" sz="2800" i="1" dirty="0">
                  <a:latin typeface="Cambria Math" panose="02040503050406030204" pitchFamily="18" charset="0"/>
                </a:endParaRPr>
              </a:p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sub>
                      </m:sSub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</m:sub>
                      </m:sSub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84" y="2195795"/>
                <a:ext cx="6059016" cy="1929759"/>
              </a:xfrm>
              <a:prstGeom prst="rect">
                <a:avLst/>
              </a:prstGeom>
              <a:blipFill>
                <a:blip r:embed="rId3"/>
                <a:stretch>
                  <a:fillRect t="-2181"/>
                </a:stretch>
              </a:blipFill>
              <a:ln w="25400">
                <a:solidFill>
                  <a:srgbClr val="FFFF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Line Callout 1 4"/>
          <p:cNvSpPr/>
          <p:nvPr/>
        </p:nvSpPr>
        <p:spPr>
          <a:xfrm>
            <a:off x="3563888" y="2966857"/>
            <a:ext cx="1080120" cy="360040"/>
          </a:xfrm>
          <a:prstGeom prst="borderCallout1">
            <a:avLst>
              <a:gd name="adj1" fmla="val 2503"/>
              <a:gd name="adj2" fmla="val 48105"/>
              <a:gd name="adj3" fmla="val -108120"/>
              <a:gd name="adj4" fmla="val 127299"/>
            </a:avLst>
          </a:prstGeom>
          <a:solidFill>
            <a:srgbClr val="FF0000"/>
          </a:solidFill>
          <a:ln>
            <a:solidFill>
              <a:srgbClr val="FF0000"/>
            </a:solidFill>
            <a:headEnd type="none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e-EDM</a:t>
            </a:r>
          </a:p>
        </p:txBody>
      </p:sp>
      <p:sp>
        <p:nvSpPr>
          <p:cNvPr id="13" name="Line Callout 1 12"/>
          <p:cNvSpPr/>
          <p:nvPr/>
        </p:nvSpPr>
        <p:spPr>
          <a:xfrm>
            <a:off x="4882430" y="2974998"/>
            <a:ext cx="1368152" cy="360040"/>
          </a:xfrm>
          <a:prstGeom prst="borderCallout1">
            <a:avLst>
              <a:gd name="adj1" fmla="val -5193"/>
              <a:gd name="adj2" fmla="val 96712"/>
              <a:gd name="adj3" fmla="val -64729"/>
              <a:gd name="adj4" fmla="val 157413"/>
            </a:avLst>
          </a:prstGeom>
          <a:solidFill>
            <a:srgbClr val="FF0000"/>
          </a:solidFill>
          <a:ln>
            <a:solidFill>
              <a:srgbClr val="FF0000"/>
            </a:solidFill>
            <a:headEnd type="none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n,p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-EDM</a:t>
            </a:r>
          </a:p>
        </p:txBody>
      </p:sp>
      <p:sp>
        <p:nvSpPr>
          <p:cNvPr id="14" name="Line Callout 1 13"/>
          <p:cNvSpPr/>
          <p:nvPr/>
        </p:nvSpPr>
        <p:spPr>
          <a:xfrm>
            <a:off x="7171541" y="2989424"/>
            <a:ext cx="1368152" cy="360040"/>
          </a:xfrm>
          <a:prstGeom prst="borderCallout1">
            <a:avLst>
              <a:gd name="adj1" fmla="val 687"/>
              <a:gd name="adj2" fmla="val 86495"/>
              <a:gd name="adj3" fmla="val -99241"/>
              <a:gd name="adj4" fmla="val 91583"/>
            </a:avLst>
          </a:prstGeom>
          <a:solidFill>
            <a:srgbClr val="FF0000"/>
          </a:solidFill>
          <a:ln>
            <a:solidFill>
              <a:srgbClr val="FF0000"/>
            </a:solidFill>
            <a:headEnd type="none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Schiff mo.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/>
              <p:cNvSpPr/>
              <p:nvPr/>
            </p:nvSpPr>
            <p:spPr>
              <a:xfrm>
                <a:off x="2389362" y="4097958"/>
                <a:ext cx="6514506" cy="15120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sSub>
                          <m:sSubPr>
                            <m:ctrlPr>
                              <a:rPr lang="en-US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199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𝐻𝑔</m:t>
                            </m:r>
                          </m:sub>
                        </m:sSub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  <m:sup/>
                    </m:sSubSup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/>
                    </m:sSubSup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2400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</m:oMath>
                </a14:m>
                <a:endParaRPr lang="en-US" sz="2400" dirty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199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𝐻𝑔</m:t>
                            </m:r>
                          </m:sub>
                        </m:sSub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(0.200 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fm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895</m:t>
                    </m:r>
                    <m: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fm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r>
                      <m:rPr>
                        <m:nor/>
                      </m:rPr>
                      <a:rPr lang="en-US" sz="2400" dirty="0"/>
                      <m:t> 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en-US" sz="2400" dirty="0"/>
              </a:p>
              <a:p>
                <a:pPr algn="ctr"/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  <m:sup/>
                    </m:sSubSup>
                    <m:r>
                      <a:rPr lang="en-US" sz="1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−0.56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−4</m:t>
                            </m:r>
                          </m:sup>
                        </m:sSup>
                      </m:e>
                    </m:d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Sup>
                      <m:sSubSupPr>
                        <m:ctrlP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  <m:sup/>
                    </m:sSubSup>
                    <m:r>
                      <a:rPr lang="en-US" sz="1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1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  <m:r>
                          <a:rPr lang="en-US" sz="1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n-US" sz="1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−4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1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1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2.4×</m:t>
                        </m:r>
                        <m:sSup>
                          <m:sSupPr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−4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14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fm</a:t>
                </a:r>
                <a:r>
                  <a:rPr lang="en-US" sz="1400" b="1" baseline="30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-2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sub>
                    </m:sSub>
                    <m:r>
                      <a:rPr lang="en-US" sz="1400" b="1" i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4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−5</m:t>
                        </m:r>
                        <m:r>
                          <a:rPr lang="en-US" sz="1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.9</m:t>
                        </m:r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20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14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,</a:t>
                </a:r>
                <a:r>
                  <a:rPr lang="en-US" sz="1400" b="1" baseline="30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sub>
                    </m:sSub>
                    <m:r>
                      <a:rPr lang="en-US" sz="1400" b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4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3.0</m:t>
                        </m:r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n-US" sz="1400" b="1" baseline="30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9362" y="4097958"/>
                <a:ext cx="6514506" cy="1512081"/>
              </a:xfrm>
              <a:prstGeom prst="rect">
                <a:avLst/>
              </a:prstGeom>
              <a:blipFill>
                <a:blip r:embed="rId4"/>
                <a:stretch>
                  <a:fillRect t="-806" b="-24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2177988" y="6358905"/>
            <a:ext cx="54360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  <a:r>
              <a:rPr lang="en-US" sz="1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Graner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al, Phys. </a:t>
            </a:r>
            <a:r>
              <a:rPr lang="nb-NO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Rev. Lett. 116.16 (Apr. 2016), p. 161601.</a:t>
            </a:r>
          </a:p>
          <a:p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 Engel et al., </a:t>
            </a:r>
            <a:r>
              <a:rPr lang="en-US" sz="1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Part. </a:t>
            </a:r>
            <a:r>
              <a:rPr lang="en-US" sz="1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Phys. 71 (July 2013), pp. 21–74.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/>
              <p:cNvSpPr/>
              <p:nvPr/>
            </p:nvSpPr>
            <p:spPr>
              <a:xfrm>
                <a:off x="2411760" y="5598147"/>
                <a:ext cx="2664296" cy="325667"/>
              </a:xfrm>
              <a:prstGeom prst="rect">
                <a:avLst/>
              </a:prstGeom>
              <a:solidFill>
                <a:srgbClr val="6A6A6A"/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sz="1500" dirty="0">
                    <a:latin typeface="Roboto"/>
                    <a:cs typeface="Segoe UI Light" panose="020B0502040204020203" pitchFamily="34" charset="0"/>
                  </a:rPr>
                  <a:t>Plug in: {n, p}-</a:t>
                </a:r>
                <a:r>
                  <a:rPr lang="en-US" sz="1500" dirty="0">
                    <a:solidFill>
                      <a:schemeClr val="tx1"/>
                    </a:solidFill>
                    <a:latin typeface="Roboto"/>
                    <a:cs typeface="Segoe UI Light" panose="020B0502040204020203" pitchFamily="34" charset="0"/>
                  </a:rPr>
                  <a:t>SM-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5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5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θ</m:t>
                        </m:r>
                      </m:e>
                    </m:acc>
                  </m:oMath>
                </a14:m>
                <a:r>
                  <a:rPr lang="en-US" sz="1500" dirty="0">
                    <a:solidFill>
                      <a:schemeClr val="tx1"/>
                    </a:solidFill>
                    <a:latin typeface="Roboto"/>
                  </a:rPr>
                  <a:t>-EDM</a:t>
                </a:r>
                <a:endParaRPr lang="en-US" sz="1500" baseline="-25000" dirty="0">
                  <a:latin typeface="Roboto"/>
                </a:endParaRPr>
              </a:p>
            </p:txBody>
          </p:sp>
        </mc:Choice>
        <mc:Fallback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760" y="5598147"/>
                <a:ext cx="2664296" cy="325667"/>
              </a:xfrm>
              <a:prstGeom prst="rect">
                <a:avLst/>
              </a:prstGeom>
              <a:blipFill>
                <a:blip r:embed="rId5"/>
                <a:stretch>
                  <a:fillRect l="-915" t="-1852" b="-203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/>
              <p:cNvSpPr/>
              <p:nvPr/>
            </p:nvSpPr>
            <p:spPr>
              <a:xfrm>
                <a:off x="2411760" y="5916010"/>
                <a:ext cx="2664296" cy="302840"/>
              </a:xfrm>
              <a:prstGeom prst="rect">
                <a:avLst/>
              </a:prstGeom>
              <a:solidFill>
                <a:srgbClr val="8CB3E1"/>
              </a:solidFill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400" dirty="0">
                          <a:latin typeface="Roboto"/>
                          <a:cs typeface="Segoe UI Light" panose="020B0502040204020203" pitchFamily="34" charset="0"/>
                        </a:rPr>
                        <m:t>Plug</m:t>
                      </m:r>
                      <m:r>
                        <m:rPr>
                          <m:nor/>
                        </m:rPr>
                        <a:rPr lang="en-US" sz="1400" dirty="0">
                          <a:latin typeface="Roboto"/>
                          <a:cs typeface="Segoe UI Light" panose="020B0502040204020203" pitchFamily="34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400" dirty="0">
                          <a:latin typeface="Roboto"/>
                          <a:cs typeface="Segoe UI Light" panose="020B0502040204020203" pitchFamily="34" charset="0"/>
                        </a:rPr>
                        <m:t>in</m:t>
                      </m:r>
                      <m:r>
                        <m:rPr>
                          <m:nor/>
                        </m:rPr>
                        <a:rPr lang="en-US" sz="1400" dirty="0">
                          <a:latin typeface="Roboto"/>
                          <a:cs typeface="Segoe UI Light" panose="020B0502040204020203" pitchFamily="34" charset="0"/>
                        </a:rPr>
                        <m:t>: {</m:t>
                      </m:r>
                      <m:r>
                        <m:rPr>
                          <m:nor/>
                        </m:rPr>
                        <a:rPr lang="en-US" sz="1400" dirty="0">
                          <a:latin typeface="Roboto"/>
                          <a:cs typeface="Segoe UI Light" panose="020B0502040204020203" pitchFamily="34" charset="0"/>
                        </a:rPr>
                        <m:t>n</m:t>
                      </m:r>
                      <m:r>
                        <m:rPr>
                          <m:nor/>
                        </m:rPr>
                        <a:rPr lang="en-US" sz="1400" dirty="0">
                          <a:latin typeface="Roboto"/>
                          <a:cs typeface="Segoe UI Light" panose="020B0502040204020203" pitchFamily="34" charset="0"/>
                        </a:rPr>
                        <m:t>, </m:t>
                      </m:r>
                      <m:r>
                        <m:rPr>
                          <m:nor/>
                        </m:rPr>
                        <a:rPr lang="en-US" sz="1400" dirty="0">
                          <a:latin typeface="Roboto"/>
                          <a:cs typeface="Segoe UI Light" panose="020B0502040204020203" pitchFamily="34" charset="0"/>
                        </a:rPr>
                        <m:t>p</m:t>
                      </m:r>
                      <m:r>
                        <m:rPr>
                          <m:nor/>
                        </m:rPr>
                        <a:rPr lang="en-US" sz="1400" dirty="0">
                          <a:latin typeface="Roboto"/>
                          <a:cs typeface="Segoe UI Light" panose="020B0502040204020203" pitchFamily="34" charset="0"/>
                        </a:rPr>
                        <m:t>}−</m:t>
                      </m:r>
                      <m:r>
                        <m:rPr>
                          <m:nor/>
                        </m:rPr>
                        <a:rPr lang="en-US" sz="1400" dirty="0">
                          <a:latin typeface="Roboto"/>
                          <a:cs typeface="Segoe UI Light" panose="020B0502040204020203" pitchFamily="34" charset="0"/>
                        </a:rPr>
                        <m:t>SM</m:t>
                      </m:r>
                      <m:r>
                        <m:rPr>
                          <m:nor/>
                        </m:rPr>
                        <a:rPr lang="en-US" sz="1400" b="0" i="0" dirty="0" smtClean="0">
                          <a:latin typeface="Roboto"/>
                          <a:cs typeface="Segoe UI Light" panose="020B0502040204020203" pitchFamily="34" charset="0"/>
                        </a:rPr>
                        <m:t>−</m:t>
                      </m:r>
                      <m:r>
                        <m:rPr>
                          <m:nor/>
                        </m:rPr>
                        <a:rPr lang="en-US" sz="1400" b="0" i="0" dirty="0" smtClean="0">
                          <a:latin typeface="Roboto"/>
                          <a:cs typeface="Segoe UI Light" panose="020B0502040204020203" pitchFamily="34" charset="0"/>
                        </a:rPr>
                        <m:t>CKM</m:t>
                      </m:r>
                      <m:r>
                        <m:rPr>
                          <m:nor/>
                        </m:rPr>
                        <a:rPr lang="en-US" sz="1400" b="0" i="0" dirty="0" smtClean="0">
                          <a:latin typeface="Roboto"/>
                          <a:cs typeface="Segoe UI Light" panose="020B0502040204020203" pitchFamily="34" charset="0"/>
                        </a:rPr>
                        <m:t>−</m:t>
                      </m:r>
                      <m:r>
                        <m:rPr>
                          <m:nor/>
                        </m:rPr>
                        <a:rPr lang="en-US" sz="1400" dirty="0">
                          <a:latin typeface="Roboto"/>
                        </a:rPr>
                        <m:t>EDM</m:t>
                      </m:r>
                    </m:oMath>
                  </m:oMathPara>
                </a14:m>
                <a:endParaRPr lang="en-US" sz="1500" baseline="-25000" dirty="0">
                  <a:latin typeface="Roboto"/>
                </a:endParaRPr>
              </a:p>
            </p:txBody>
          </p:sp>
        </mc:Choice>
        <mc:Fallback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760" y="5916010"/>
                <a:ext cx="2664296" cy="302840"/>
              </a:xfrm>
              <a:prstGeom prst="rect">
                <a:avLst/>
              </a:prstGeom>
              <a:blipFill>
                <a:blip r:embed="rId6"/>
                <a:stretch>
                  <a:fillRect b="-14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/>
              <p:cNvSpPr/>
              <p:nvPr/>
            </p:nvSpPr>
            <p:spPr>
              <a:xfrm>
                <a:off x="5129808" y="5634889"/>
                <a:ext cx="3851920" cy="577850"/>
              </a:xfrm>
              <a:prstGeom prst="rect">
                <a:avLst/>
              </a:prstGeom>
              <a:solidFill>
                <a:srgbClr val="EE4848"/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sSub>
                          <m:sSubPr>
                            <m:ctrlPr>
                              <a:rPr lang="en-US" sz="2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199</m:t>
                            </m:r>
                          </m:e>
                          <m:sub>
                            <m:r>
                              <a:rPr lang="en-US" sz="2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𝐻𝑔</m:t>
                            </m:r>
                          </m:sub>
                        </m:sSub>
                      </m:sub>
                    </m:sSub>
                    <m:r>
                      <a:rPr lang="en-US" sz="2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&lt;6.2</m:t>
                    </m:r>
                    <m:r>
                      <a:rPr lang="en-US" sz="2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30</m:t>
                        </m:r>
                      </m:sup>
                    </m:sSup>
                  </m:oMath>
                </a14:m>
                <a:r>
                  <a:rPr lang="en-US" sz="2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e.cm</a:t>
                </a:r>
              </a:p>
            </p:txBody>
          </p:sp>
        </mc:Choice>
        <mc:Fallback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9808" y="5634889"/>
                <a:ext cx="3851920" cy="577850"/>
              </a:xfrm>
              <a:prstGeom prst="rect">
                <a:avLst/>
              </a:prstGeom>
              <a:blipFill>
                <a:blip r:embed="rId7"/>
                <a:stretch>
                  <a:fillRect t="-9474" r="-2694" b="-115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close-up of a graph&#10;&#10;Description automatically generated">
            <a:extLst>
              <a:ext uri="{FF2B5EF4-FFF2-40B4-BE49-F238E27FC236}">
                <a16:creationId xmlns:a16="http://schemas.microsoft.com/office/drawing/2014/main" id="{4B49EE66-F392-1E57-26A6-665894B3CC6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89757"/>
            <a:ext cx="1700292" cy="5163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712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07088" cy="850106"/>
          </a:xfrm>
          <a:solidFill>
            <a:srgbClr val="F58D01"/>
          </a:solidFill>
        </p:spPr>
        <p:txBody>
          <a:bodyPr/>
          <a:lstStyle/>
          <a:p>
            <a:pPr algn="r"/>
            <a:r>
              <a:rPr lang="en-GB" dirty="0"/>
              <a:t>T/CP Violation?</a:t>
            </a:r>
          </a:p>
        </p:txBody>
      </p:sp>
      <p:sp>
        <p:nvSpPr>
          <p:cNvPr id="3" name="Rectangle 2"/>
          <p:cNvSpPr/>
          <p:nvPr/>
        </p:nvSpPr>
        <p:spPr>
          <a:xfrm>
            <a:off x="3066189" y="6525344"/>
            <a:ext cx="30243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en-US" sz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</a:rPr>
              <a:t>Plank Collaboration, </a:t>
            </a:r>
            <a:r>
              <a:rPr lang="en-US" sz="1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</a:rPr>
              <a:t>arXiv</a:t>
            </a:r>
            <a:r>
              <a:rPr lang="en-US" sz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</a:rPr>
              <a:t>: 1807.06209</a:t>
            </a:r>
            <a:endParaRPr lang="en-US" sz="1200" dirty="0"/>
          </a:p>
        </p:txBody>
      </p:sp>
      <p:sp>
        <p:nvSpPr>
          <p:cNvPr id="22" name="Rectangle 21"/>
          <p:cNvSpPr/>
          <p:nvPr/>
        </p:nvSpPr>
        <p:spPr>
          <a:xfrm>
            <a:off x="480258" y="1290773"/>
            <a:ext cx="8196198" cy="886828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CPT: CP Violation </a:t>
            </a:r>
            <a:r>
              <a:rPr lang="en-GB" sz="4000" b="1" dirty="0">
                <a:solidFill>
                  <a:schemeClr val="tx1"/>
                </a:solidFill>
                <a:cs typeface="Arial" panose="020B0604020202020204" pitchFamily="34" charset="0"/>
              </a:rPr>
              <a:t>↔ T Violation</a:t>
            </a:r>
            <a:r>
              <a:rPr lang="en-GB" sz="4000" b="1" dirty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276872"/>
            <a:ext cx="2880320" cy="3859903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6" name="Rectangle 5"/>
          <p:cNvSpPr/>
          <p:nvPr/>
        </p:nvSpPr>
        <p:spPr>
          <a:xfrm>
            <a:off x="490985" y="2343630"/>
            <a:ext cx="4464496" cy="37444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Non zero EDM of sub-atomic particles: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Leptons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Baryons</a:t>
            </a:r>
          </a:p>
          <a:p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violate P, CP, and T symmetries.</a:t>
            </a:r>
          </a:p>
          <a:p>
            <a:endParaRPr lang="en-US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Even atomic EDM violate P/CP/T.</a:t>
            </a:r>
          </a:p>
          <a:p>
            <a:endParaRPr lang="en-US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Example: in e, n </a:t>
            </a:r>
            <a:r>
              <a:rPr lang="en-US" sz="2400" dirty="0">
                <a:solidFill>
                  <a:schemeClr val="tx1"/>
                </a:solidFill>
                <a:latin typeface="Arial Narrow" panose="020B0606020202030204" pitchFamily="34" charset="0"/>
                <a:cs typeface="Calibri" panose="020F0502020204030204" pitchFamily="34" charset="0"/>
              </a:rPr>
              <a:t>→</a:t>
            </a:r>
            <a:endParaRPr lang="en-US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611560" y="339651"/>
            <a:ext cx="720080" cy="7200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1</a:t>
            </a:r>
          </a:p>
        </p:txBody>
      </p:sp>
      <p:pic>
        <p:nvPicPr>
          <p:cNvPr id="4" name="Picture 10">
            <a:extLst>
              <a:ext uri="{FF2B5EF4-FFF2-40B4-BE49-F238E27FC236}">
                <a16:creationId xmlns:a16="http://schemas.microsoft.com/office/drawing/2014/main" id="{514F5FCC-C127-5358-46C4-79768C7B9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8181"/>
            <a:ext cx="9144000" cy="5156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32F5FFA-C255-EA0F-3FFE-9F6F2083E67C}"/>
              </a:ext>
            </a:extLst>
          </p:cNvPr>
          <p:cNvSpPr/>
          <p:nvPr/>
        </p:nvSpPr>
        <p:spPr>
          <a:xfrm>
            <a:off x="443852" y="1180950"/>
            <a:ext cx="8280400" cy="368300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</a:rPr>
              <a:t>Naively, equal amounts of matter and antimatter; but, most of this is matter…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3191BB9-7ED9-8A37-7A20-01881C4DEB84}"/>
              </a:ext>
            </a:extLst>
          </p:cNvPr>
          <p:cNvSpPr/>
          <p:nvPr/>
        </p:nvSpPr>
        <p:spPr>
          <a:xfrm>
            <a:off x="443189" y="2143058"/>
            <a:ext cx="3847311" cy="13716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u="sng" dirty="0">
                <a:solidFill>
                  <a:schemeClr val="tx1"/>
                </a:solidFill>
              </a:rPr>
              <a:t>Sakharov Conditions</a:t>
            </a:r>
          </a:p>
          <a:p>
            <a:pPr marL="285750" indent="-285750" eaLnBrk="1" hangingPunct="1">
              <a:buFont typeface="Wingdings" panose="05000000000000000000" pitchFamily="2" charset="2"/>
              <a:buChar char="q"/>
              <a:defRPr/>
            </a:pPr>
            <a:r>
              <a:rPr lang="en-US" dirty="0">
                <a:solidFill>
                  <a:schemeClr val="tx1"/>
                </a:solidFill>
              </a:rPr>
              <a:t>Baryon # violation</a:t>
            </a:r>
          </a:p>
          <a:p>
            <a:pPr marL="285750" indent="-285750" eaLnBrk="1" hangingPunct="1">
              <a:buFont typeface="Wingdings" panose="05000000000000000000" pitchFamily="2" charset="2"/>
              <a:buChar char="q"/>
              <a:defRPr/>
            </a:pPr>
            <a:r>
              <a:rPr lang="en-US" b="1" dirty="0">
                <a:solidFill>
                  <a:schemeClr val="tx1"/>
                </a:solidFill>
              </a:rPr>
              <a:t>C &amp; CP violation</a:t>
            </a:r>
          </a:p>
          <a:p>
            <a:pPr marL="285750" indent="-285750" eaLnBrk="1" hangingPunct="1">
              <a:buFont typeface="Wingdings" panose="05000000000000000000" pitchFamily="2" charset="2"/>
              <a:buChar char="q"/>
              <a:defRPr/>
            </a:pPr>
            <a:r>
              <a:rPr lang="en-US" dirty="0">
                <a:solidFill>
                  <a:schemeClr val="tx1"/>
                </a:solidFill>
              </a:rPr>
              <a:t>Out of thermodynamic equilibrium</a:t>
            </a:r>
          </a:p>
        </p:txBody>
      </p:sp>
      <p:sp>
        <p:nvSpPr>
          <p:cNvPr id="9" name="Right Arrow 13">
            <a:extLst>
              <a:ext uri="{FF2B5EF4-FFF2-40B4-BE49-F238E27FC236}">
                <a16:creationId xmlns:a16="http://schemas.microsoft.com/office/drawing/2014/main" id="{DAD35AB0-C467-ADF4-367E-4A9D8FC1D3FF}"/>
              </a:ext>
            </a:extLst>
          </p:cNvPr>
          <p:cNvSpPr/>
          <p:nvPr/>
        </p:nvSpPr>
        <p:spPr>
          <a:xfrm>
            <a:off x="2611457" y="2875857"/>
            <a:ext cx="4523607" cy="228600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pic>
        <p:nvPicPr>
          <p:cNvPr id="10" name="Picture 14">
            <a:extLst>
              <a:ext uri="{FF2B5EF4-FFF2-40B4-BE49-F238E27FC236}">
                <a16:creationId xmlns:a16="http://schemas.microsoft.com/office/drawing/2014/main" id="{F5A5186A-ABDA-3AE8-79E9-1BEE2C3D1B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5397" y="2695229"/>
            <a:ext cx="1223962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D14DB574-4978-7FCF-A5F0-DBFDF1F3C0B3}"/>
                  </a:ext>
                </a:extLst>
              </p:cNvPr>
              <p:cNvSpPr/>
              <p:nvPr/>
            </p:nvSpPr>
            <p:spPr>
              <a:xfrm>
                <a:off x="3709327" y="2175981"/>
                <a:ext cx="3332964" cy="77668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 eaLnBrk="1" hangingPunct="1">
                  <a:defRPr/>
                </a:pPr>
                <a:r>
                  <a:rPr lang="en-US" sz="4400" b="1" dirty="0">
                    <a:ln w="12700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</a:ln>
                    <a:pattFill prst="dkUpDiag">
                      <a:fgClr>
                        <a:schemeClr val="tx2"/>
                      </a:fgClr>
                      <a:bgClr>
                        <a:schemeClr val="tx2">
                          <a:lumMod val="20000"/>
                          <a:lumOff val="80000"/>
                        </a:schemeClr>
                      </a:bgClr>
                    </a:pattFill>
                    <a:effectLst>
                      <a:outerShdw dist="38100" dir="2640000" algn="bl" rotWithShape="0">
                        <a:schemeClr val="tx2">
                          <a:lumMod val="75000"/>
                        </a:schemeClr>
                      </a:outerShdw>
                    </a:effectLs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CKM (</a:t>
                </a:r>
                <a:r>
                  <a:rPr lang="en-GB" sz="4400" b="1" dirty="0">
                    <a:ln w="12700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</a:ln>
                    <a:pattFill prst="dkUpDiag">
                      <a:fgClr>
                        <a:schemeClr val="tx2"/>
                      </a:fgClr>
                      <a:bgClr>
                        <a:schemeClr val="tx2">
                          <a:lumMod val="20000"/>
                          <a:lumOff val="80000"/>
                        </a:schemeClr>
                      </a:bgClr>
                    </a:pattFill>
                    <a:effectLst>
                      <a:outerShdw dist="38100" dir="2640000" algn="bl" rotWithShape="0">
                        <a:schemeClr val="tx2">
                          <a:lumMod val="75000"/>
                        </a:schemeClr>
                      </a:outerShdw>
                    </a:effectLs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QCD-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l-GR" sz="4400" b="1" i="1" dirty="0" smtClean="0">
                            <a:ln w="1270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prstDash val="solid"/>
                            </a:ln>
                            <a:pattFill prst="dkUpDiag">
                              <a:fgClr>
                                <a:schemeClr val="tx2"/>
                              </a:fgClr>
                              <a:bgClr>
                                <a:schemeClr val="tx2">
                                  <a:lumMod val="20000"/>
                                  <a:lumOff val="80000"/>
                                </a:schemeClr>
                              </a:bgClr>
                            </a:pattFill>
                            <a:effectLst>
                              <a:outerShdw dist="38100" dir="2640000" algn="bl" rotWithShape="0">
                                <a:schemeClr val="tx2">
                                  <a:lumMod val="75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l-GR" sz="4400" b="1" i="1" dirty="0" smtClean="0">
                            <a:ln w="1270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prstDash val="solid"/>
                            </a:ln>
                            <a:pattFill prst="dkUpDiag">
                              <a:fgClr>
                                <a:schemeClr val="tx2"/>
                              </a:fgClr>
                              <a:bgClr>
                                <a:schemeClr val="tx2">
                                  <a:lumMod val="20000"/>
                                  <a:lumOff val="80000"/>
                                </a:schemeClr>
                              </a:bgClr>
                            </a:pattFill>
                            <a:effectLst>
                              <a:outerShdw dist="38100" dir="2640000" algn="bl" rotWithShape="0">
                                <a:schemeClr val="tx2">
                                  <a:lumMod val="75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𝜽</m:t>
                        </m:r>
                      </m:e>
                    </m:acc>
                  </m:oMath>
                </a14:m>
                <a:r>
                  <a:rPr lang="en-GB" sz="4400" b="1" dirty="0">
                    <a:ln w="12700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</a:ln>
                    <a:pattFill prst="dkUpDiag">
                      <a:fgClr>
                        <a:schemeClr val="tx2"/>
                      </a:fgClr>
                      <a:bgClr>
                        <a:schemeClr val="tx2">
                          <a:lumMod val="20000"/>
                          <a:lumOff val="80000"/>
                        </a:schemeClr>
                      </a:bgClr>
                    </a:pattFill>
                    <a:effectLst>
                      <a:outerShdw dist="38100" dir="2640000" algn="bl" rotWithShape="0">
                        <a:schemeClr val="tx2">
                          <a:lumMod val="75000"/>
                        </a:schemeClr>
                      </a:outerShdw>
                    </a:effectLs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  <a:endParaRPr lang="en-US" sz="4400" b="1" dirty="0">
                  <a:ln w="12700">
                    <a:solidFill>
                      <a:schemeClr val="tx2">
                        <a:lumMod val="75000"/>
                      </a:schemeClr>
                    </a:solidFill>
                    <a:prstDash val="solid"/>
                  </a:ln>
                  <a:pattFill prst="dkUpDiag">
                    <a:fgClr>
                      <a:schemeClr val="tx2"/>
                    </a:fgClr>
                    <a:bgClr>
                      <a:schemeClr val="tx2">
                        <a:lumMod val="20000"/>
                        <a:lumOff val="80000"/>
                      </a:schemeClr>
                    </a:bgClr>
                  </a:pattFill>
                  <a:effectLst>
                    <a:outerShdw dist="38100" dir="2640000" algn="bl" rotWithShape="0">
                      <a:schemeClr val="tx2">
                        <a:lumMod val="75000"/>
                      </a:scheme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D14DB574-4978-7FCF-A5F0-DBFDF1F3C0B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9327" y="2175981"/>
                <a:ext cx="3332964" cy="7766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7">
            <a:extLst>
              <a:ext uri="{FF2B5EF4-FFF2-40B4-BE49-F238E27FC236}">
                <a16:creationId xmlns:a16="http://schemas.microsoft.com/office/drawing/2014/main" id="{67125A60-4447-BC61-CAEA-0EADCD6541D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4813" y="3429000"/>
            <a:ext cx="2101850" cy="2816225"/>
          </a:xfrm>
          <a:prstGeom prst="rect">
            <a:avLst/>
          </a:prstGeom>
          <a:solidFill>
            <a:srgbClr val="FCFC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FC8EE53-FBF8-7CF2-1873-5E3A8EE2A080}"/>
              </a:ext>
            </a:extLst>
          </p:cNvPr>
          <p:cNvSpPr/>
          <p:nvPr/>
        </p:nvSpPr>
        <p:spPr>
          <a:xfrm>
            <a:off x="180443" y="3818149"/>
            <a:ext cx="6574370" cy="1821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An EDM is a signature of P, T, CP, CT violation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C8A8D50E-FD09-7520-F8B0-E21C5FF440E0}"/>
                  </a:ext>
                </a:extLst>
              </p:cNvPr>
              <p:cNvSpPr/>
              <p:nvPr/>
            </p:nvSpPr>
            <p:spPr>
              <a:xfrm>
                <a:off x="443852" y="1621177"/>
                <a:ext cx="8280400" cy="45135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b="1" dirty="0">
                    <a:solidFill>
                      <a:schemeClr val="tx1"/>
                    </a:solidFill>
                    <a:latin typeface="+mj-lt"/>
                  </a:rPr>
                  <a:t>Asymmetry given by,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𝜼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𝑩</m:t>
                        </m:r>
                      </m:sub>
                    </m:sSub>
                    <m:r>
                      <a:rPr lang="en-US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𝑩</m:t>
                            </m:r>
                          </m:sub>
                        </m:sSub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e>
                          <m:sub>
                            <m:acc>
                              <m:accPr>
                                <m:chr m:val="̅"/>
                                <m:ctrlP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e>
                            </m:acc>
                          </m:sub>
                        </m:sSub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n-US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𝜸</m:t>
                            </m:r>
                          </m:sub>
                        </m:sSub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ctrlP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𝟔</m:t>
                            </m:r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𝟏𝟑𝟓</m:t>
                            </m:r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±</m:t>
                            </m:r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𝟎</m:t>
                            </m:r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𝟎𝟐𝟕</m:t>
                            </m:r>
                          </m:e>
                        </m:d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𝟏𝟎</m:t>
                            </m:r>
                          </m:e>
                          <m:sup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𝟏𝟎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000" b="1" dirty="0">
                    <a:solidFill>
                      <a:schemeClr val="tx1"/>
                    </a:solidFill>
                    <a:latin typeface="+mj-lt"/>
                  </a:rPr>
                  <a:t> </a:t>
                </a: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C8A8D50E-FD09-7520-F8B0-E21C5FF440E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852" y="1621177"/>
                <a:ext cx="8280400" cy="451359"/>
              </a:xfrm>
              <a:prstGeom prst="rect">
                <a:avLst/>
              </a:prstGeom>
              <a:blipFill>
                <a:blip r:embed="rId7"/>
                <a:stretch>
                  <a:fillRect t="-98649" b="-15270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7265491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63072" cy="850106"/>
          </a:xfrm>
          <a:solidFill>
            <a:srgbClr val="009F3C"/>
          </a:solidFill>
        </p:spPr>
        <p:txBody>
          <a:bodyPr>
            <a:normAutofit/>
          </a:bodyPr>
          <a:lstStyle/>
          <a:p>
            <a:pPr algn="r"/>
            <a:r>
              <a:rPr lang="en-GB" dirty="0"/>
              <a:t>Atoms: Paramagnetic</a:t>
            </a:r>
          </a:p>
        </p:txBody>
      </p:sp>
      <p:sp>
        <p:nvSpPr>
          <p:cNvPr id="23" name="Oval 22"/>
          <p:cNvSpPr/>
          <p:nvPr/>
        </p:nvSpPr>
        <p:spPr>
          <a:xfrm>
            <a:off x="611560" y="339651"/>
            <a:ext cx="720080" cy="7200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14806411"/>
                  </p:ext>
                </p:extLst>
              </p:nvPr>
            </p:nvGraphicFramePr>
            <p:xfrm>
              <a:off x="2987824" y="1977787"/>
              <a:ext cx="5992429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0048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279037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012905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Atom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oMath>
                          </a14:m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 (e.cm)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Ref.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89</a:t>
                          </a:r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Rb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1 × 10</a:t>
                          </a:r>
                          <a:r>
                            <a:rPr lang="en-US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-18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[1]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133</a:t>
                          </a:r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Cs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1.1 × 10</a:t>
                          </a:r>
                          <a:r>
                            <a:rPr lang="en-US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-23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[2]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205</a:t>
                          </a:r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Tl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1.5 × 10</a:t>
                          </a:r>
                          <a:r>
                            <a:rPr lang="en-US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-24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[3]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171</a:t>
                          </a:r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Yb*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1.5 × 10</a:t>
                          </a:r>
                          <a:r>
                            <a:rPr lang="en-US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-26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[4]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988408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210</a:t>
                          </a:r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Fr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In progress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b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9311885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14806411"/>
                  </p:ext>
                </p:extLst>
              </p:nvPr>
            </p:nvGraphicFramePr>
            <p:xfrm>
              <a:off x="2987824" y="1977787"/>
              <a:ext cx="5992429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0048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279037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012905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Atom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18400" t="-6557" r="-45333" b="-5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Ref.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89</a:t>
                          </a:r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Rb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1 × 10</a:t>
                          </a:r>
                          <a:r>
                            <a:rPr lang="en-US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-18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[1]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133</a:t>
                          </a:r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Cs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1.1 × 10</a:t>
                          </a:r>
                          <a:r>
                            <a:rPr lang="en-US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-23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[2]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205</a:t>
                          </a:r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Tl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1.5 × 10</a:t>
                          </a:r>
                          <a:r>
                            <a:rPr lang="en-US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-24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[3]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171</a:t>
                          </a:r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Yb*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1.5 × 10</a:t>
                          </a:r>
                          <a:r>
                            <a:rPr lang="en-US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-26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[4]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988408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210</a:t>
                          </a:r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Fr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In progress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b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9311885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Rectangle 6"/>
          <p:cNvSpPr/>
          <p:nvPr/>
        </p:nvSpPr>
        <p:spPr>
          <a:xfrm>
            <a:off x="1810473" y="6183692"/>
            <a:ext cx="68762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[1] ES </a:t>
            </a:r>
            <a:r>
              <a:rPr lang="en-US" sz="14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Ensberg</a:t>
            </a:r>
            <a:r>
              <a:rPr lang="en-US" sz="1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Phys. Rev. 153.1 (1967), 36–43. [2] SA Murthy et al., Phys. Rev. Lett. 63.9 (1989), 965–968. [3] ED </a:t>
            </a:r>
            <a:r>
              <a:rPr lang="en-US" sz="14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Commins</a:t>
            </a:r>
            <a:r>
              <a:rPr lang="en-US" sz="1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al, Phys. Rev. A 50.4 (1994), 2960–2977. [4] </a:t>
            </a:r>
            <a:r>
              <a:rPr lang="en-US" sz="1400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T. A. Zheng et. </a:t>
            </a:r>
            <a:r>
              <a:rPr lang="en-US" sz="1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al, </a:t>
            </a:r>
            <a:r>
              <a:rPr lang="en-US" sz="1400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Phys. Rev. Lett. </a:t>
            </a:r>
            <a:r>
              <a:rPr lang="en-US" sz="1400" b="1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129</a:t>
            </a:r>
            <a:r>
              <a:rPr lang="en-US" sz="1400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083001 (2022).</a:t>
            </a:r>
            <a:endParaRPr lang="en-US" sz="14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D13421BF-B488-7320-AE7F-A6E6B423844D}"/>
                  </a:ext>
                </a:extLst>
              </p:cNvPr>
              <p:cNvSpPr txBox="1"/>
              <p:nvPr/>
            </p:nvSpPr>
            <p:spPr>
              <a:xfrm>
                <a:off x="2987825" y="4384148"/>
                <a:ext cx="5992428" cy="737959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4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44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sz="4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𝑡𝑜𝑚</m:t>
                          </m:r>
                        </m:sub>
                      </m:sSub>
                      <m:r>
                        <a:rPr lang="en-US" sz="44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4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4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4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  <m:sup>
                          <m:r>
                            <a:rPr lang="en-US" sz="4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p>
                      </m:sSubSup>
                      <m:sSub>
                        <m:sSubPr>
                          <m:ctrlPr>
                            <a:rPr lang="en-US" sz="4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4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sz="44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4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4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𝜶</m:t>
                          </m:r>
                        </m:e>
                        <m:sub>
                          <m:sSub>
                            <m:sSubPr>
                              <m:ctrlPr>
                                <a:rPr lang="en-US" sz="44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4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n-US" sz="44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</m:sub>
                      </m:sSub>
                      <m:sSub>
                        <m:sSubPr>
                          <m:ctrlPr>
                            <a:rPr lang="en-US" sz="4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en-US" sz="4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</m:oMath>
                  </m:oMathPara>
                </a14:m>
                <a:endParaRPr lang="en-US" sz="4400" b="1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D13421BF-B488-7320-AE7F-A6E6B42384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825" y="4384148"/>
                <a:ext cx="5992428" cy="737959"/>
              </a:xfrm>
              <a:prstGeom prst="rect">
                <a:avLst/>
              </a:prstGeom>
              <a:blipFill>
                <a:blip r:embed="rId4"/>
                <a:stretch>
                  <a:fillRect b="-8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A graph of different colored tubes&#10;&#10;Description automatically generated">
            <a:extLst>
              <a:ext uri="{FF2B5EF4-FFF2-40B4-BE49-F238E27FC236}">
                <a16:creationId xmlns:a16="http://schemas.microsoft.com/office/drawing/2014/main" id="{3DEA3CFF-B917-60F2-CC20-EE379632988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913355"/>
            <a:ext cx="2232248" cy="420873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E05C512-1467-9FD0-6086-7B068B531E5A}"/>
              </a:ext>
            </a:extLst>
          </p:cNvPr>
          <p:cNvSpPr/>
          <p:nvPr/>
        </p:nvSpPr>
        <p:spPr>
          <a:xfrm>
            <a:off x="0" y="1189757"/>
            <a:ext cx="9144000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&gt;&gt;Single Source: Electron contribution is small, dominated by CPV </a:t>
            </a:r>
            <a:r>
              <a:rPr lang="en-US" sz="1600" b="1" dirty="0" err="1">
                <a:latin typeface="Times New Roman" pitchFamily="18" charset="0"/>
                <a:cs typeface="Times New Roman" pitchFamily="18" charset="0"/>
              </a:rPr>
              <a:t>eN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interactions&lt;&lt;</a:t>
            </a:r>
          </a:p>
          <a:p>
            <a:pPr algn="ctr" eaLnBrk="0" hangingPunct="0">
              <a:spcBef>
                <a:spcPct val="20000"/>
              </a:spcBef>
            </a:pPr>
            <a:r>
              <a:rPr lang="en-US" sz="1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Underestimates: Lack of nuclear contributions, but comparable to </a:t>
            </a:r>
            <a:r>
              <a:rPr lang="en-US" sz="1600" b="1" baseline="30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199</a:t>
            </a:r>
            <a:r>
              <a:rPr lang="en-US" sz="1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Hg</a:t>
            </a:r>
            <a:endParaRPr lang="en-US" sz="1600" b="1" u="sng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4D325CC-DEED-A66E-D802-48F7B056809F}"/>
                  </a:ext>
                </a:extLst>
              </p:cNvPr>
              <p:cNvSpPr txBox="1"/>
              <p:nvPr/>
            </p:nvSpPr>
            <p:spPr>
              <a:xfrm>
                <a:off x="4499992" y="5195541"/>
                <a:ext cx="2808312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4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4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0.03</m:t>
                      </m:r>
                      <m:r>
                        <a:rPr lang="en-US" sz="4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4D325CC-DEED-A66E-D802-48F7B05680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2" y="5195541"/>
                <a:ext cx="2808312" cy="70788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025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6779095" cy="850106"/>
          </a:xfrm>
          <a:solidFill>
            <a:srgbClr val="009F3C"/>
          </a:solidFill>
        </p:spPr>
        <p:txBody>
          <a:bodyPr>
            <a:normAutofit/>
          </a:bodyPr>
          <a:lstStyle/>
          <a:p>
            <a:pPr algn="r"/>
            <a:r>
              <a:rPr lang="en-GB" sz="3600" b="1" dirty="0"/>
              <a:t>Deformed Diamagnetic Atom</a:t>
            </a:r>
          </a:p>
        </p:txBody>
      </p:sp>
      <p:sp>
        <p:nvSpPr>
          <p:cNvPr id="23" name="Oval 22"/>
          <p:cNvSpPr/>
          <p:nvPr/>
        </p:nvSpPr>
        <p:spPr>
          <a:xfrm>
            <a:off x="611560" y="339651"/>
            <a:ext cx="720080" cy="7200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334935" y="1182901"/>
            <a:ext cx="586814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en-US" sz="1500" b="1" dirty="0">
                <a:latin typeface="Times New Roman" pitchFamily="18" charset="0"/>
                <a:cs typeface="Times New Roman" pitchFamily="18" charset="0"/>
              </a:rPr>
              <a:t>Nuclear </a:t>
            </a:r>
            <a:r>
              <a:rPr lang="en-US" sz="1500" b="1" dirty="0" err="1">
                <a:latin typeface="Times New Roman" pitchFamily="18" charset="0"/>
                <a:cs typeface="Times New Roman" pitchFamily="18" charset="0"/>
              </a:rPr>
              <a:t>Octupole+Quadrupole</a:t>
            </a:r>
            <a:r>
              <a:rPr lang="en-US" sz="1500" b="1" dirty="0">
                <a:latin typeface="Times New Roman" pitchFamily="18" charset="0"/>
                <a:cs typeface="Times New Roman" pitchFamily="18" charset="0"/>
              </a:rPr>
              <a:t> deformation enhances atomic EDM</a:t>
            </a:r>
          </a:p>
          <a:p>
            <a:pPr algn="ctr" eaLnBrk="0" hangingPunct="0">
              <a:spcBef>
                <a:spcPct val="20000"/>
              </a:spcBef>
            </a:pPr>
            <a:r>
              <a:rPr lang="en-US" sz="15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Rest of the diamagnetic systems are represented as a ratio w.r.t. </a:t>
            </a:r>
            <a:r>
              <a:rPr lang="en-US" sz="1500" b="1" baseline="30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199</a:t>
            </a:r>
            <a:r>
              <a:rPr lang="en-US" sz="15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Hg</a:t>
            </a:r>
            <a:endParaRPr lang="en-US" sz="1500" b="1" u="sng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7" name="Table 1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20949949"/>
                  </p:ext>
                </p:extLst>
              </p:nvPr>
            </p:nvGraphicFramePr>
            <p:xfrm>
              <a:off x="3563888" y="3281340"/>
              <a:ext cx="2808311" cy="151217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1281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56344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32047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413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Atom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𝒅</m:t>
                                </m:r>
                                <m:r>
                                  <m:rPr>
                                    <m:nor/>
                                  </m:rPr>
                                  <a:rPr lang="en-US" sz="16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m:rPr>
                                    <m:nor/>
                                  </m:rPr>
                                  <a:rPr lang="en-US" sz="16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e</m:t>
                                </m:r>
                                <m:r>
                                  <m:rPr>
                                    <m:nor/>
                                  </m:rPr>
                                  <a:rPr lang="en-US" sz="16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m:rPr>
                                    <m:nor/>
                                  </m:rPr>
                                  <a:rPr lang="en-US" sz="16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cm</m:t>
                                </m:r>
                                <m:r>
                                  <m:rPr>
                                    <m:nor/>
                                  </m:rPr>
                                  <a:rPr lang="en-US" sz="16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6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𝐑𝐞𝐟</m:t>
                                </m:r>
                                <m:r>
                                  <a:rPr lang="en-US" sz="1600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.</m:t>
                                </m:r>
                              </m:oMath>
                            </m:oMathPara>
                          </a14:m>
                          <a:endParaRPr lang="en-US" sz="160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60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129</a:t>
                          </a:r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Xe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1.3 × 10</a:t>
                          </a:r>
                          <a:r>
                            <a:rPr lang="en-US" sz="1600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-27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[1]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60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225</a:t>
                          </a:r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Ra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1.2 </a:t>
                          </a:r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× 10</a:t>
                          </a:r>
                          <a:r>
                            <a:rPr lang="en-US" sz="1600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-23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[2]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60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223</a:t>
                          </a:r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Rn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-</a:t>
                          </a:r>
                          <a:endParaRPr lang="en-US" sz="1600" b="1" baseline="300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600" b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7" name="Table 1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20949949"/>
                  </p:ext>
                </p:extLst>
              </p:nvPr>
            </p:nvGraphicFramePr>
            <p:xfrm>
              <a:off x="3563888" y="3281340"/>
              <a:ext cx="2808311" cy="151217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1281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56344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32047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413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Atom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529" t="-6349" r="-29183" b="-3031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52113" t="-6349" r="-5634" b="-3031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60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129</a:t>
                          </a:r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Xe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1.3 × 10</a:t>
                          </a:r>
                          <a:r>
                            <a:rPr lang="en-US" sz="1600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-27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[1]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60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225</a:t>
                          </a:r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Ra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1.2 </a:t>
                          </a:r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× 10</a:t>
                          </a:r>
                          <a:r>
                            <a:rPr lang="en-US" sz="1600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-23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[2]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60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223</a:t>
                          </a:r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Rn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-</a:t>
                          </a:r>
                          <a:endParaRPr lang="en-US" sz="1600" b="1" baseline="300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600" b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Rectangle 3"/>
          <p:cNvSpPr/>
          <p:nvPr/>
        </p:nvSpPr>
        <p:spPr>
          <a:xfrm>
            <a:off x="4286721" y="5929980"/>
            <a:ext cx="46030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[1] </a:t>
            </a:r>
            <a:r>
              <a:rPr lang="en-US" sz="1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Allmendinger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al., </a:t>
            </a:r>
            <a:r>
              <a:rPr lang="en-US" sz="1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arXiv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1904.12295</a:t>
            </a:r>
          </a:p>
          <a:p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[2] M </a:t>
            </a:r>
            <a:r>
              <a:rPr lang="en-US" sz="1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Bishof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al., Phys. Rev. C </a:t>
            </a:r>
            <a:r>
              <a:rPr lang="en-US" sz="1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Phys. 94.2 (Aug. 2016), p. 025501.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427984" y="1914733"/>
            <a:ext cx="4320480" cy="1200329"/>
          </a:xfrm>
          <a:prstGeom prst="rect">
            <a:avLst/>
          </a:prstGeom>
          <a:solidFill>
            <a:srgbClr val="EE4848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There are experimental limits for both symmetric and deformed nuclear atoms.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4437112"/>
            <a:ext cx="3028950" cy="1514475"/>
          </a:xfrm>
          <a:prstGeom prst="rect">
            <a:avLst/>
          </a:prstGeom>
        </p:spPr>
      </p:pic>
      <p:pic>
        <p:nvPicPr>
          <p:cNvPr id="2" name="Picture 1" descr="A graph of different colored tubes&#10;&#10;Description automatically generated">
            <a:extLst>
              <a:ext uri="{FF2B5EF4-FFF2-40B4-BE49-F238E27FC236}">
                <a16:creationId xmlns:a16="http://schemas.microsoft.com/office/drawing/2014/main" id="{C3BC614B-4DE7-B5BF-0B82-68157DA1240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452" y="1177881"/>
            <a:ext cx="2871412" cy="5039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1802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63072" cy="850106"/>
          </a:xfrm>
          <a:solidFill>
            <a:srgbClr val="F58D01"/>
          </a:solidFill>
        </p:spPr>
        <p:txBody>
          <a:bodyPr/>
          <a:lstStyle/>
          <a:p>
            <a:pPr algn="r"/>
            <a:r>
              <a:rPr lang="en-GB" dirty="0"/>
              <a:t>Apparatus</a:t>
            </a:r>
          </a:p>
        </p:txBody>
      </p:sp>
      <p:sp>
        <p:nvSpPr>
          <p:cNvPr id="28" name="Oval 27"/>
          <p:cNvSpPr/>
          <p:nvPr/>
        </p:nvSpPr>
        <p:spPr>
          <a:xfrm>
            <a:off x="691522" y="440667"/>
            <a:ext cx="560084" cy="50405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74638"/>
            <a:ext cx="6563072" cy="850106"/>
          </a:xfrm>
          <a:prstGeom prst="rect">
            <a:avLst/>
          </a:prstGeom>
          <a:solidFill>
            <a:srgbClr val="46454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defRPr>
            </a:lvl1pPr>
          </a:lstStyle>
          <a:p>
            <a:pPr algn="r"/>
            <a:r>
              <a:rPr lang="en-US" sz="4000" dirty="0">
                <a:solidFill>
                  <a:schemeClr val="tx2"/>
                </a:solidFill>
              </a:rPr>
              <a:t>Diamagnetic Molecules</a:t>
            </a:r>
            <a:endParaRPr lang="en-GB" sz="4000" baseline="-25000" dirty="0">
              <a:solidFill>
                <a:schemeClr val="tx2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611560" y="339651"/>
            <a:ext cx="720080" cy="7200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3131840" y="2537056"/>
                <a:ext cx="4210249" cy="55643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𝑇𝑙𝐹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~573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type m:val="lin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1840" y="2537056"/>
                <a:ext cx="4210249" cy="55643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C3706A97-3A47-400D-AF68-09245C20ABDB}"/>
              </a:ext>
            </a:extLst>
          </p:cNvPr>
          <p:cNvSpPr txBox="1"/>
          <p:nvPr/>
        </p:nvSpPr>
        <p:spPr>
          <a:xfrm>
            <a:off x="457200" y="1290773"/>
            <a:ext cx="8436812" cy="3693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There is one diamagnetic molecule of interest: </a:t>
            </a:r>
            <a:r>
              <a:rPr lang="en-US" b="1" dirty="0" err="1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TlF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Behaves like diamagnetic atom. </a:t>
            </a:r>
            <a:endParaRPr lang="en-US" b="1" baseline="-250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491880" y="6021288"/>
            <a:ext cx="59401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Cho, K Sangster, and EA Hinds, Phys. Rev. A 44.5 (Sept. 1991), pp. 2783–2799.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3635896" y="1998966"/>
                <a:ext cx="3833664" cy="461665"/>
              </a:xfrm>
              <a:prstGeom prst="rect">
                <a:avLst/>
              </a:prstGeom>
              <a:solidFill>
                <a:srgbClr val="EE4848"/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𝑇𝑙𝐹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&lt;4.3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23</m:t>
                        </m:r>
                      </m:sup>
                    </m:sSup>
                  </m:oMath>
                </a14:m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e.cm</a:t>
                </a: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5896" y="1998966"/>
                <a:ext cx="3833664" cy="461665"/>
              </a:xfrm>
              <a:prstGeom prst="rect">
                <a:avLst/>
              </a:prstGeom>
              <a:blipFill rotWithShape="0">
                <a:blip r:embed="rId8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3635896" y="3218852"/>
                <a:ext cx="3888432" cy="1204240"/>
              </a:xfrm>
              <a:prstGeom prst="rect">
                <a:avLst/>
              </a:prstGeom>
              <a:solidFill>
                <a:srgbClr val="6A6A6A"/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sz="2400" dirty="0">
                    <a:latin typeface="Roboto"/>
                    <a:cs typeface="Segoe UI Light" panose="020B0502040204020203" pitchFamily="34" charset="0"/>
                  </a:rPr>
                  <a:t>Plug in: {n, p}-</a:t>
                </a:r>
                <a:r>
                  <a:rPr lang="en-US" sz="2400" dirty="0">
                    <a:solidFill>
                      <a:schemeClr val="tx1"/>
                    </a:solidFill>
                    <a:latin typeface="Roboto"/>
                    <a:cs typeface="Segoe UI Light" panose="020B0502040204020203" pitchFamily="34" charset="0"/>
                  </a:rPr>
                  <a:t>SM-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θ</m:t>
                        </m:r>
                      </m:e>
                    </m:acc>
                  </m:oMath>
                </a14:m>
                <a:r>
                  <a:rPr lang="en-US" sz="2400" dirty="0">
                    <a:solidFill>
                      <a:schemeClr val="tx1"/>
                    </a:solidFill>
                    <a:latin typeface="Roboto"/>
                  </a:rPr>
                  <a:t>-EDM → Multiply by the appropriate </a:t>
                </a:r>
                <a:r>
                  <a:rPr lang="en-US" sz="2400" dirty="0" err="1">
                    <a:solidFill>
                      <a:schemeClr val="tx1"/>
                    </a:solidFill>
                    <a:latin typeface="Roboto"/>
                  </a:rPr>
                  <a:t>enc</a:t>
                </a:r>
                <a:r>
                  <a:rPr lang="en-US" sz="2400" dirty="0">
                    <a:solidFill>
                      <a:schemeClr val="tx1"/>
                    </a:solidFill>
                    <a:latin typeface="Roboto"/>
                  </a:rPr>
                  <a:t> factors.</a:t>
                </a:r>
                <a:endParaRPr lang="en-US" sz="2400" baseline="-25000" dirty="0">
                  <a:latin typeface="Roboto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5896" y="3218852"/>
                <a:ext cx="3888432" cy="1204240"/>
              </a:xfrm>
              <a:prstGeom prst="rect">
                <a:avLst/>
              </a:prstGeom>
              <a:blipFill rotWithShape="0">
                <a:blip r:embed="rId10"/>
                <a:stretch>
                  <a:fillRect l="-2351" t="-3535" b="-106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3635896" y="4608763"/>
            <a:ext cx="3888432" cy="1200329"/>
          </a:xfrm>
          <a:prstGeom prst="rect">
            <a:avLst/>
          </a:prstGeom>
          <a:solidFill>
            <a:srgbClr val="8CB3E1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US" sz="2400" dirty="0">
                <a:latin typeface="Roboto"/>
                <a:cs typeface="Segoe UI Light" panose="020B0502040204020203" pitchFamily="34" charset="0"/>
              </a:rPr>
              <a:t>Plug in: {n, p}-SM-CKM-EDM </a:t>
            </a:r>
            <a:r>
              <a:rPr lang="en-US" sz="2400" dirty="0">
                <a:latin typeface="Roboto"/>
              </a:rPr>
              <a:t>→ Multiply by the appropriate </a:t>
            </a:r>
            <a:r>
              <a:rPr lang="en-US" sz="2400" dirty="0" err="1">
                <a:latin typeface="Roboto"/>
              </a:rPr>
              <a:t>enc</a:t>
            </a:r>
            <a:r>
              <a:rPr lang="en-US" sz="2400" dirty="0">
                <a:latin typeface="Roboto"/>
              </a:rPr>
              <a:t> factors</a:t>
            </a:r>
            <a:r>
              <a:rPr lang="en-US" sz="2400" baseline="-25000" dirty="0">
                <a:latin typeface="Roboto"/>
              </a:rPr>
              <a:t>.</a:t>
            </a:r>
          </a:p>
        </p:txBody>
      </p:sp>
      <p:pic>
        <p:nvPicPr>
          <p:cNvPr id="5" name="Picture 4" descr="A close-up of a measuring device&#10;&#10;Description automatically generated">
            <a:extLst>
              <a:ext uri="{FF2B5EF4-FFF2-40B4-BE49-F238E27FC236}">
                <a16:creationId xmlns:a16="http://schemas.microsoft.com/office/drawing/2014/main" id="{78F7A0F5-1DAF-20F5-4434-88BC5A789DC1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781" y="1746686"/>
            <a:ext cx="1233899" cy="4530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0513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63072" cy="850106"/>
          </a:xfrm>
          <a:solidFill>
            <a:srgbClr val="F58D01"/>
          </a:solidFill>
        </p:spPr>
        <p:txBody>
          <a:bodyPr/>
          <a:lstStyle/>
          <a:p>
            <a:pPr algn="r"/>
            <a:r>
              <a:rPr lang="en-GB" dirty="0"/>
              <a:t>Apparatus</a:t>
            </a:r>
          </a:p>
        </p:txBody>
      </p:sp>
      <p:sp>
        <p:nvSpPr>
          <p:cNvPr id="28" name="Oval 27"/>
          <p:cNvSpPr/>
          <p:nvPr/>
        </p:nvSpPr>
        <p:spPr>
          <a:xfrm>
            <a:off x="691522" y="440667"/>
            <a:ext cx="560084" cy="50405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74638"/>
            <a:ext cx="6563072" cy="850106"/>
          </a:xfrm>
          <a:prstGeom prst="rect">
            <a:avLst/>
          </a:prstGeom>
          <a:solidFill>
            <a:srgbClr val="46454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defRPr>
            </a:lvl1pPr>
          </a:lstStyle>
          <a:p>
            <a:pPr algn="r"/>
            <a:r>
              <a:rPr lang="en-US" sz="4000" dirty="0">
                <a:solidFill>
                  <a:schemeClr val="tx2"/>
                </a:solidFill>
              </a:rPr>
              <a:t>Diamagnetic Molecules</a:t>
            </a:r>
            <a:endParaRPr lang="en-GB" sz="4000" baseline="-25000" dirty="0">
              <a:solidFill>
                <a:schemeClr val="tx2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611560" y="339651"/>
            <a:ext cx="720080" cy="7200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4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2771800" y="2560035"/>
                <a:ext cx="6264696" cy="478914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3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23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𝑇𝑙𝐹</m:t>
                          </m:r>
                        </m:sub>
                      </m:sSub>
                      <m:r>
                        <a:rPr lang="en-US" sz="23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~573</m:t>
                      </m:r>
                      <m:sSub>
                        <m:sSubPr>
                          <m:ctrlPr>
                            <a:rPr lang="en-US" sz="23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3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23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sz="23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sSub>
                            <m:sSubPr>
                              <m:ctrlPr>
                                <a:rPr lang="en-US" sz="23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3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3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</m:sub>
                      </m:sSub>
                      <m:sSub>
                        <m:sSubPr>
                          <m:ctrlPr>
                            <a:rPr lang="en-US" sz="2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US" sz="23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sSub>
                            <m:sSubPr>
                              <m:ctrlPr>
                                <a:rPr lang="en-US" sz="23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3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3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sub>
                      </m:sSub>
                      <m:sSub>
                        <m:sSubPr>
                          <m:ctrlPr>
                            <a:rPr lang="en-US" sz="2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3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lang="en-US" sz="23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3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f>
                            <m:fPr>
                              <m:type m:val="lin"/>
                              <m:ctrlPr>
                                <a:rPr lang="en-US" sz="23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3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3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sz="23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3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23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3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US" sz="23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lang="en-US" sz="23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</m:oMath>
                  </m:oMathPara>
                </a14:m>
                <a:endParaRPr lang="en-US" sz="23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2560035"/>
                <a:ext cx="6264696" cy="478914"/>
              </a:xfrm>
              <a:prstGeom prst="rect">
                <a:avLst/>
              </a:prstGeom>
              <a:blipFill>
                <a:blip r:embed="rId3"/>
                <a:stretch>
                  <a:fillRect t="-110127" r="-97" b="-1632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C3706A97-3A47-400D-AF68-09245C20ABDB}"/>
              </a:ext>
            </a:extLst>
          </p:cNvPr>
          <p:cNvSpPr txBox="1"/>
          <p:nvPr/>
        </p:nvSpPr>
        <p:spPr>
          <a:xfrm>
            <a:off x="457200" y="1290773"/>
            <a:ext cx="8436812" cy="3693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There is one diamagnetic molecule of interest: </a:t>
            </a:r>
            <a:r>
              <a:rPr lang="en-US" b="1" dirty="0" err="1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TlF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Behaves like diamagnetic atom. </a:t>
            </a:r>
            <a:endParaRPr lang="en-US" b="1" baseline="-250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83768" y="6385792"/>
            <a:ext cx="48965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 Hinds et al., Phys. Rev. A 44.5 (Sept. 1991), pp. 2783–2799.</a:t>
            </a:r>
          </a:p>
          <a:p>
            <a:pPr algn="ctr"/>
            <a:r>
              <a:rPr lang="en-US" sz="1200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P. Mohanmurthy and J. A. Winger, </a:t>
            </a:r>
            <a:r>
              <a:rPr lang="en-US" sz="1200" dirty="0" err="1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PoS</a:t>
            </a:r>
            <a:r>
              <a:rPr lang="en-US" sz="1200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390, 265 (ICHEP2020) (2020)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3635896" y="1998966"/>
                <a:ext cx="3833664" cy="461665"/>
              </a:xfrm>
              <a:prstGeom prst="rect">
                <a:avLst/>
              </a:prstGeom>
              <a:solidFill>
                <a:srgbClr val="EE4848"/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𝑇𝑙𝐹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&lt;4.3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23</m:t>
                        </m:r>
                      </m:sup>
                    </m:sSup>
                  </m:oMath>
                </a14:m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e.cm</a:t>
                </a: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5896" y="1998966"/>
                <a:ext cx="3833664" cy="461665"/>
              </a:xfrm>
              <a:prstGeom prst="rect">
                <a:avLst/>
              </a:prstGeom>
              <a:blipFill rotWithShape="0">
                <a:blip r:embed="rId8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/>
              <p:cNvSpPr/>
              <p:nvPr/>
            </p:nvSpPr>
            <p:spPr>
              <a:xfrm>
                <a:off x="2771800" y="5402403"/>
                <a:ext cx="6192688" cy="834909"/>
              </a:xfrm>
              <a:prstGeom prst="rect">
                <a:avLst/>
              </a:prstGeom>
              <a:solidFill>
                <a:srgbClr val="8CB3E1"/>
              </a:solidFill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r>
                  <a:rPr lang="en-US" sz="2400" dirty="0">
                    <a:latin typeface="Roboto"/>
                    <a:cs typeface="Segoe UI Light" panose="020B0502040204020203" pitchFamily="34" charset="0"/>
                  </a:rPr>
                  <a:t>Plug in: {n, p}-SM-CKM</a:t>
                </a:r>
                <a:r>
                  <a:rPr lang="en-US" sz="2400" dirty="0"/>
                  <a:t>,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θ</m:t>
                        </m:r>
                      </m:e>
                    </m:acc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latin typeface="Roboto"/>
                    <a:cs typeface="Segoe UI Light" panose="020B0502040204020203" pitchFamily="34" charset="0"/>
                  </a:rPr>
                  <a:t>-EDM </a:t>
                </a:r>
                <a:r>
                  <a:rPr lang="en-US" sz="2400" dirty="0">
                    <a:latin typeface="Roboto"/>
                  </a:rPr>
                  <a:t>→ Multiply by the appropriate enc. factors</a:t>
                </a:r>
                <a:r>
                  <a:rPr lang="en-US" sz="2400" baseline="-25000" dirty="0">
                    <a:latin typeface="Roboto"/>
                  </a:rPr>
                  <a:t>.</a:t>
                </a:r>
              </a:p>
            </p:txBody>
          </p:sp>
        </mc:Choice>
        <mc:Fallback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5402403"/>
                <a:ext cx="6192688" cy="834909"/>
              </a:xfrm>
              <a:prstGeom prst="rect">
                <a:avLst/>
              </a:prstGeom>
              <a:blipFill>
                <a:blip r:embed="rId9"/>
                <a:stretch>
                  <a:fillRect l="-1575" t="-5839" r="-2165" b="-1605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Left Brace 13">
            <a:extLst>
              <a:ext uri="{FF2B5EF4-FFF2-40B4-BE49-F238E27FC236}">
                <a16:creationId xmlns:a16="http://schemas.microsoft.com/office/drawing/2014/main" id="{DB81BCF7-F934-7409-47FF-4608A4EB4F55}"/>
              </a:ext>
            </a:extLst>
          </p:cNvPr>
          <p:cNvSpPr/>
          <p:nvPr/>
        </p:nvSpPr>
        <p:spPr>
          <a:xfrm rot="16200000">
            <a:off x="4199677" y="2780630"/>
            <a:ext cx="198594" cy="606075"/>
          </a:xfrm>
          <a:prstGeom prst="leftBrac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allout: Line 14">
            <a:extLst>
              <a:ext uri="{FF2B5EF4-FFF2-40B4-BE49-F238E27FC236}">
                <a16:creationId xmlns:a16="http://schemas.microsoft.com/office/drawing/2014/main" id="{5745254F-2704-2444-EB3E-C28B1322C1C1}"/>
              </a:ext>
            </a:extLst>
          </p:cNvPr>
          <p:cNvSpPr/>
          <p:nvPr/>
        </p:nvSpPr>
        <p:spPr>
          <a:xfrm>
            <a:off x="3563888" y="3447495"/>
            <a:ext cx="1476164" cy="864096"/>
          </a:xfrm>
          <a:prstGeom prst="borderCallout1">
            <a:avLst>
              <a:gd name="adj1" fmla="val 695"/>
              <a:gd name="adj2" fmla="val 52776"/>
              <a:gd name="adj3" fmla="val -31652"/>
              <a:gd name="adj4" fmla="val 50654"/>
            </a:avLst>
          </a:prstGeom>
          <a:solidFill>
            <a:srgbClr val="FFFF00"/>
          </a:solidFill>
          <a:ln>
            <a:solidFill>
              <a:srgbClr val="000000"/>
            </a:solidFill>
            <a:tailEnd type="arrow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Constituent electron contribution</a:t>
            </a:r>
          </a:p>
        </p:txBody>
      </p:sp>
      <p:sp>
        <p:nvSpPr>
          <p:cNvPr id="16" name="Callout: Line 15">
            <a:extLst>
              <a:ext uri="{FF2B5EF4-FFF2-40B4-BE49-F238E27FC236}">
                <a16:creationId xmlns:a16="http://schemas.microsoft.com/office/drawing/2014/main" id="{0305445E-8EB9-7E45-120B-6F3D71200408}"/>
              </a:ext>
            </a:extLst>
          </p:cNvPr>
          <p:cNvSpPr/>
          <p:nvPr/>
        </p:nvSpPr>
        <p:spPr>
          <a:xfrm>
            <a:off x="5508104" y="3441902"/>
            <a:ext cx="1296144" cy="882591"/>
          </a:xfrm>
          <a:prstGeom prst="borderCallout1">
            <a:avLst>
              <a:gd name="adj1" fmla="val 695"/>
              <a:gd name="adj2" fmla="val 52776"/>
              <a:gd name="adj3" fmla="val -31973"/>
              <a:gd name="adj4" fmla="val 47286"/>
            </a:avLst>
          </a:prstGeom>
          <a:solidFill>
            <a:srgbClr val="FFFF00"/>
          </a:solidFill>
          <a:ln>
            <a:solidFill>
              <a:srgbClr val="000000"/>
            </a:solidFill>
            <a:tailEnd type="arrow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CPV </a:t>
            </a:r>
            <a:r>
              <a:rPr lang="en-US" dirty="0" err="1"/>
              <a:t>eN</a:t>
            </a:r>
            <a:r>
              <a:rPr lang="en-US" dirty="0"/>
              <a:t> Interaction </a:t>
            </a:r>
          </a:p>
        </p:txBody>
      </p:sp>
      <p:sp>
        <p:nvSpPr>
          <p:cNvPr id="17" name="Callout: Line 16">
            <a:extLst>
              <a:ext uri="{FF2B5EF4-FFF2-40B4-BE49-F238E27FC236}">
                <a16:creationId xmlns:a16="http://schemas.microsoft.com/office/drawing/2014/main" id="{3C45FBEA-58A8-01D8-8AC7-E6079BF1057D}"/>
              </a:ext>
            </a:extLst>
          </p:cNvPr>
          <p:cNvSpPr/>
          <p:nvPr/>
        </p:nvSpPr>
        <p:spPr>
          <a:xfrm>
            <a:off x="7500238" y="3489391"/>
            <a:ext cx="1393774" cy="875301"/>
          </a:xfrm>
          <a:prstGeom prst="borderCallout1">
            <a:avLst>
              <a:gd name="adj1" fmla="val 695"/>
              <a:gd name="adj2" fmla="val 52776"/>
              <a:gd name="adj3" fmla="val -34924"/>
              <a:gd name="adj4" fmla="val 51866"/>
            </a:avLst>
          </a:prstGeom>
          <a:solidFill>
            <a:srgbClr val="FFFF00"/>
          </a:solidFill>
          <a:ln>
            <a:solidFill>
              <a:srgbClr val="000000"/>
            </a:solidFill>
            <a:tailEnd type="arrow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Nuclear contribution</a:t>
            </a:r>
          </a:p>
        </p:txBody>
      </p:sp>
      <p:sp>
        <p:nvSpPr>
          <p:cNvPr id="18" name="Left Brace 17">
            <a:extLst>
              <a:ext uri="{FF2B5EF4-FFF2-40B4-BE49-F238E27FC236}">
                <a16:creationId xmlns:a16="http://schemas.microsoft.com/office/drawing/2014/main" id="{0EEA5EA0-84EC-E543-D869-4104304EB072}"/>
              </a:ext>
            </a:extLst>
          </p:cNvPr>
          <p:cNvSpPr/>
          <p:nvPr/>
        </p:nvSpPr>
        <p:spPr>
          <a:xfrm rot="16200000">
            <a:off x="8109107" y="2323929"/>
            <a:ext cx="198593" cy="1512169"/>
          </a:xfrm>
          <a:prstGeom prst="leftBrac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Left Brace 18">
            <a:extLst>
              <a:ext uri="{FF2B5EF4-FFF2-40B4-BE49-F238E27FC236}">
                <a16:creationId xmlns:a16="http://schemas.microsoft.com/office/drawing/2014/main" id="{C7CB48A2-4626-B3D3-8E4E-1830B303E106}"/>
              </a:ext>
            </a:extLst>
          </p:cNvPr>
          <p:cNvSpPr/>
          <p:nvPr/>
        </p:nvSpPr>
        <p:spPr>
          <a:xfrm rot="16200000">
            <a:off x="6020875" y="2103146"/>
            <a:ext cx="198593" cy="1944217"/>
          </a:xfrm>
          <a:prstGeom prst="leftBrac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E282DF81-27A5-C751-DD13-223C07872880}"/>
                  </a:ext>
                </a:extLst>
              </p:cNvPr>
              <p:cNvSpPr/>
              <p:nvPr/>
            </p:nvSpPr>
            <p:spPr>
              <a:xfrm>
                <a:off x="2629494" y="4523572"/>
                <a:ext cx="6514506" cy="6668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TlF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[</m:t>
                        </m:r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</m:t>
                    </m:r>
                    <m:r>
                      <a:rPr lang="en-US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acc>
                      <m:accPr>
                        <m:chr m:val="̃"/>
                        <m:ctrlP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</m:t>
                            </m:r>
                          </m:sub>
                        </m:sSub>
                      </m:e>
                    </m:acc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acc>
                      <m:accPr>
                        <m:chr m:val="̃"/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</m:e>
                    </m:acc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  <m:r>
                      <m:rPr>
                        <m:nor/>
                      </m:rPr>
                      <a:rPr lang="en-US" sz="16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60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 b="0" i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fm</m:t>
                        </m:r>
                      </m:e>
                      <m:sup>
                        <m:r>
                          <a:rPr lang="en-US" sz="1600" b="0" i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6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bSup>
                      <m:sSubSupPr>
                        <m:ctrlP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sub>
                      <m:sup/>
                    </m:sSubSup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28,571 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Hz</m:t>
                    </m:r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</m:t>
                    </m:r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600" b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fm</m:t>
                        </m:r>
                      </m:e>
                      <m:sup>
                        <m:r>
                          <a:rPr lang="en-US" sz="1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sz="1600" b="1" baseline="30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sub>
                    </m:sSub>
                    <m:r>
                      <a:rPr lang="en-US" sz="16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.9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18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16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, </a:t>
                </a:r>
                <a:r>
                  <a:rPr lang="en-US" sz="1600" b="1" baseline="30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sub>
                    </m:sSub>
                    <m:r>
                      <a:rPr lang="en-US" sz="1600" b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2.7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16</m:t>
                            </m:r>
                          </m:sup>
                        </m:sSup>
                      </m:e>
                    </m:d>
                  </m:oMath>
                </a14:m>
                <a:endParaRPr lang="en-US" sz="1600" b="1" baseline="30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E282DF81-27A5-C751-DD13-223C0787288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9494" y="4523572"/>
                <a:ext cx="6514506" cy="666849"/>
              </a:xfrm>
              <a:prstGeom prst="rect">
                <a:avLst/>
              </a:prstGeom>
              <a:blipFill>
                <a:blip r:embed="rId10"/>
                <a:stretch>
                  <a:fillRect t="-46789" b="-403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1" descr="A close-up of a measuring device&#10;&#10;Description automatically generated">
            <a:extLst>
              <a:ext uri="{FF2B5EF4-FFF2-40B4-BE49-F238E27FC236}">
                <a16:creationId xmlns:a16="http://schemas.microsoft.com/office/drawing/2014/main" id="{631C5034-F143-7A3E-7209-7D197CB7C1FC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781" y="1746686"/>
            <a:ext cx="1233899" cy="4530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92415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6" name="Table 1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58077683"/>
                  </p:ext>
                </p:extLst>
              </p:nvPr>
            </p:nvGraphicFramePr>
            <p:xfrm>
              <a:off x="5215534" y="1960062"/>
              <a:ext cx="3816424" cy="1828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1824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446051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5212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25624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Molecule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en-US" sz="1400" b="1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𝐌𝐨𝐥</m:t>
                                  </m:r>
                                  <m:r>
                                    <a:rPr lang="en-US" sz="1400" b="1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 (GV/cm)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𝑬</m:t>
                                </m:r>
                              </m:oMath>
                            </m:oMathPara>
                          </a14:m>
                          <a:endParaRPr lang="en-US" sz="14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5624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err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RaF</a:t>
                          </a:r>
                          <a:endParaRPr lang="en-US" sz="1400" b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0.130 [1]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300 kV [A]</a:t>
                          </a:r>
                          <a:endParaRPr lang="en-US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5624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dirty="0" err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HfF</a:t>
                          </a:r>
                          <a:r>
                            <a:rPr lang="en-US" sz="1400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+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23</a:t>
                          </a:r>
                          <a:r>
                            <a:rPr lang="en-US" sz="1400" b="1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 [2]</a:t>
                          </a:r>
                          <a:endParaRPr lang="en-US" sz="1400" b="1" baseline="300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24 V [B]</a:t>
                          </a:r>
                          <a:endParaRPr lang="en-US" sz="1400" b="1" baseline="300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5624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baseline="0" dirty="0" err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PbO</a:t>
                          </a:r>
                          <a:endParaRPr lang="en-US" sz="1400" b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25</a:t>
                          </a:r>
                          <a:r>
                            <a:rPr lang="en-US" sz="1400" b="1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 [3]</a:t>
                          </a:r>
                          <a:endParaRPr lang="en-US" sz="1400" b="1" baseline="300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100 V [C]</a:t>
                          </a:r>
                          <a:endParaRPr lang="en-US" sz="1400" b="1" baseline="300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5624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baseline="0" dirty="0" err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YbF</a:t>
                          </a:r>
                          <a:endParaRPr lang="en-US" sz="1400" b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14.5</a:t>
                          </a:r>
                          <a:r>
                            <a:rPr lang="en-US" sz="1400" b="1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 [4]</a:t>
                          </a:r>
                          <a:endParaRPr lang="en-US" sz="1400" b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10 kV [D]</a:t>
                          </a:r>
                          <a:endParaRPr lang="en-US" sz="1400" b="1" baseline="300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1432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err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ThO</a:t>
                          </a:r>
                          <a:endParaRPr lang="en-US" sz="1400" b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78</a:t>
                          </a:r>
                          <a:r>
                            <a:rPr lang="en-US" sz="1400" b="1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 [5]</a:t>
                          </a:r>
                          <a:endParaRPr lang="en-US" sz="1400" b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80 V [E]</a:t>
                          </a:r>
                          <a:endParaRPr lang="en-US" sz="1400" b="1" baseline="300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6" name="Table 1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58077683"/>
                  </p:ext>
                </p:extLst>
              </p:nvPr>
            </p:nvGraphicFramePr>
            <p:xfrm>
              <a:off x="5215534" y="1960062"/>
              <a:ext cx="3816424" cy="1828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1824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446051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5212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Molecule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84454" t="-4000" r="-81092" b="-5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32275" t="-4000" r="-2116" b="-5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err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RaF</a:t>
                          </a:r>
                          <a:endParaRPr lang="en-US" sz="1400" b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0.130 [1]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300 kV [A]</a:t>
                          </a:r>
                          <a:endParaRPr lang="en-US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dirty="0" err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HfF</a:t>
                          </a:r>
                          <a:r>
                            <a:rPr lang="en-US" sz="1400" b="1" baseline="300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+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23</a:t>
                          </a:r>
                          <a:r>
                            <a:rPr lang="en-US" sz="1400" b="1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 [2]</a:t>
                          </a:r>
                          <a:endParaRPr lang="en-US" sz="1400" b="1" baseline="300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24 V [B]</a:t>
                          </a:r>
                          <a:endParaRPr lang="en-US" sz="1400" b="1" baseline="300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baseline="0" dirty="0" err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PbO</a:t>
                          </a:r>
                          <a:endParaRPr lang="en-US" sz="1400" b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25</a:t>
                          </a:r>
                          <a:r>
                            <a:rPr lang="en-US" sz="1400" b="1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 [3]</a:t>
                          </a:r>
                          <a:endParaRPr lang="en-US" sz="1400" b="1" baseline="300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100 V [C]</a:t>
                          </a:r>
                          <a:endParaRPr lang="en-US" sz="1400" b="1" baseline="300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baseline="0" dirty="0" err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YbF</a:t>
                          </a:r>
                          <a:endParaRPr lang="en-US" sz="1400" b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14.5</a:t>
                          </a:r>
                          <a:r>
                            <a:rPr lang="en-US" sz="1400" b="1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 [4]</a:t>
                          </a:r>
                          <a:endParaRPr lang="en-US" sz="1400" b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10 kV [D]</a:t>
                          </a:r>
                          <a:endParaRPr lang="en-US" sz="1400" b="1" baseline="300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err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ThO</a:t>
                          </a:r>
                          <a:endParaRPr lang="en-US" sz="1400" b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78</a:t>
                          </a:r>
                          <a:r>
                            <a:rPr lang="en-US" sz="1400" b="1" baseline="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 [5]</a:t>
                          </a:r>
                          <a:endParaRPr lang="en-US" sz="1400" b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80 V [E]</a:t>
                          </a:r>
                          <a:endParaRPr lang="en-US" sz="1400" b="1" baseline="300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63072" cy="850106"/>
          </a:xfrm>
          <a:solidFill>
            <a:srgbClr val="F58D01"/>
          </a:solidFill>
        </p:spPr>
        <p:txBody>
          <a:bodyPr/>
          <a:lstStyle/>
          <a:p>
            <a:pPr algn="r"/>
            <a:r>
              <a:rPr lang="en-GB" dirty="0"/>
              <a:t>Apparatus</a:t>
            </a:r>
          </a:p>
        </p:txBody>
      </p:sp>
      <p:sp>
        <p:nvSpPr>
          <p:cNvPr id="28" name="Oval 27"/>
          <p:cNvSpPr/>
          <p:nvPr/>
        </p:nvSpPr>
        <p:spPr>
          <a:xfrm>
            <a:off x="691522" y="440667"/>
            <a:ext cx="560084" cy="50405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74638"/>
            <a:ext cx="6563072" cy="850106"/>
          </a:xfrm>
          <a:prstGeom prst="rect">
            <a:avLst/>
          </a:prstGeom>
          <a:solidFill>
            <a:srgbClr val="46454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defRPr>
            </a:lvl1pPr>
          </a:lstStyle>
          <a:p>
            <a:pPr algn="r"/>
            <a:r>
              <a:rPr lang="en-US" sz="4000" dirty="0">
                <a:solidFill>
                  <a:schemeClr val="tx2"/>
                </a:solidFill>
              </a:rPr>
              <a:t>Polar Molecules</a:t>
            </a:r>
            <a:endParaRPr lang="en-GB" sz="4000" baseline="-25000" dirty="0">
              <a:solidFill>
                <a:schemeClr val="tx2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611560" y="339651"/>
            <a:ext cx="720080" cy="7200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4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/>
              <p:cNvSpPr/>
              <p:nvPr/>
            </p:nvSpPr>
            <p:spPr>
              <a:xfrm>
                <a:off x="4319972" y="6021288"/>
                <a:ext cx="3816424" cy="325667"/>
              </a:xfrm>
              <a:prstGeom prst="rect">
                <a:avLst/>
              </a:prstGeom>
              <a:solidFill>
                <a:srgbClr val="6A6A6A"/>
              </a:solidFill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tx1"/>
                    </a:solidFill>
                    <a:latin typeface="Roboto"/>
                    <a:cs typeface="Segoe UI Light" panose="020B0502040204020203" pitchFamily="34" charset="0"/>
                  </a:rPr>
                  <a:t>SM-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5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5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θ</m:t>
                        </m:r>
                      </m:e>
                    </m:acc>
                  </m:oMath>
                </a14:m>
                <a:r>
                  <a:rPr lang="en-US" sz="1500" dirty="0">
                    <a:solidFill>
                      <a:schemeClr val="tx1"/>
                    </a:solidFill>
                    <a:latin typeface="Roboto"/>
                  </a:rPr>
                  <a:t>-EDM </a:t>
                </a:r>
                <a14:m>
                  <m:oMath xmlns:m="http://schemas.openxmlformats.org/officeDocument/2006/math">
                    <m:r>
                      <a:rPr lang="el-GR" sz="15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Segoe UI Light" panose="020B0502040204020203" pitchFamily="34" charset="0"/>
                      </a:rPr>
                      <m:t>∝</m:t>
                    </m:r>
                  </m:oMath>
                </a14:m>
                <a:r>
                  <a:rPr lang="en-US" sz="1500" dirty="0">
                    <a:solidFill>
                      <a:schemeClr val="tx1"/>
                    </a:solidFill>
                    <a:latin typeface="Roboto"/>
                    <a:cs typeface="Segoe UI Light" panose="020B0502040204020203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500" b="1" i="1">
                        <a:latin typeface="Cambria Math" panose="02040503050406030204" pitchFamily="18" charset="0"/>
                      </a:rPr>
                      <m:t>(∗)</m:t>
                    </m:r>
                  </m:oMath>
                </a14:m>
                <a:r>
                  <a:rPr lang="en-US" sz="1500" dirty="0">
                    <a:latin typeface="Roboto"/>
                  </a:rPr>
                  <a:t> e-SM-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5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θ</m:t>
                        </m:r>
                      </m:e>
                    </m:acc>
                  </m:oMath>
                </a14:m>
                <a:r>
                  <a:rPr lang="en-US" sz="1500" dirty="0">
                    <a:latin typeface="Roboto"/>
                  </a:rPr>
                  <a:t>-EDM </a:t>
                </a:r>
                <a:endParaRPr lang="en-US" sz="1500" baseline="-25000" dirty="0">
                  <a:latin typeface="Roboto"/>
                </a:endParaRPr>
              </a:p>
            </p:txBody>
          </p:sp>
        </mc:Choice>
        <mc:Fallback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9972" y="6021288"/>
                <a:ext cx="3816424" cy="325667"/>
              </a:xfrm>
              <a:prstGeom prst="rect">
                <a:avLst/>
              </a:prstGeom>
              <a:blipFill>
                <a:blip r:embed="rId4"/>
                <a:stretch>
                  <a:fillRect t="-3774" b="-207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412629" y="3951120"/>
            <a:ext cx="5612086" cy="161582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[1] AD </a:t>
            </a:r>
            <a:r>
              <a:rPr lang="en-US" sz="11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Kudashov</a:t>
            </a:r>
            <a:r>
              <a:rPr lang="en-US" sz="11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al., Phys. Rev. A 90.5 (Nov. 2014), p. 052513. [A] M </a:t>
            </a:r>
            <a:r>
              <a:rPr lang="en-US" sz="11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Bastani</a:t>
            </a:r>
            <a:r>
              <a:rPr lang="en-US" sz="11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Nejad</a:t>
            </a:r>
            <a:r>
              <a:rPr lang="en-US" sz="11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al., Phys. Rev. ST </a:t>
            </a:r>
            <a:r>
              <a:rPr lang="en-US" sz="11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</a:t>
            </a:r>
            <a:r>
              <a:rPr lang="en-US" sz="11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Beams 15.8 (Aug. 2012), p. 97. [2] T </a:t>
            </a:r>
            <a:r>
              <a:rPr lang="en-US" sz="11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Fleig</a:t>
            </a:r>
            <a:r>
              <a:rPr lang="en-US" sz="11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MK Nayak, Phys. Rev. A 88.3 (Sept. 2013), p. 032514. [B] </a:t>
            </a:r>
            <a:r>
              <a:rPr lang="en-US" sz="11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WBCairncross</a:t>
            </a:r>
            <a:r>
              <a:rPr lang="en-US" sz="11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al., Phys. Rev. Lett. 119.15 (Oct. 2017), p. 153001. [3] MG Kozlov and D DeMille, Phys. Rev. Lett. 89.13 (Sept. 2002), p. 133001. [C] S </a:t>
            </a:r>
            <a:r>
              <a:rPr lang="en-US" sz="11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Eckel</a:t>
            </a:r>
            <a:r>
              <a:rPr lang="en-US" sz="11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al., Phys. Rev. A 87.5 (May 2013), p. 052130. [4] DM Kara et al., New J. Phys. 14.10 (Oct. 2012), p. 103051. [D] JJ Hudson et al., Nature 473.7348 (May 2011), pp. 493–496.</a:t>
            </a:r>
          </a:p>
          <a:p>
            <a:r>
              <a:rPr lang="en-US" sz="11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[5] M Denis and T </a:t>
            </a:r>
            <a:r>
              <a:rPr lang="en-US" sz="11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Fleig</a:t>
            </a:r>
            <a:r>
              <a:rPr lang="en-US" sz="11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J. Chem. Phys. 145.21 (Dec. 2016), p. 214307. [E] ACME Collaboration, Nature 562.7727 (Oct. 2018), pp. 355–360.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/>
              <p:cNvSpPr/>
              <p:nvPr/>
            </p:nvSpPr>
            <p:spPr>
              <a:xfrm>
                <a:off x="4319972" y="5619806"/>
                <a:ext cx="3816424" cy="317844"/>
              </a:xfrm>
              <a:prstGeom prst="rect">
                <a:avLst/>
              </a:prstGeom>
              <a:solidFill>
                <a:srgbClr val="8CB3E1"/>
              </a:solidFill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500" dirty="0" smtClean="0">
                          <a:latin typeface="Roboto"/>
                          <a:cs typeface="Segoe UI Light" panose="020B0502040204020203" pitchFamily="34" charset="0"/>
                        </a:rPr>
                        <m:t>SM</m:t>
                      </m:r>
                      <m:r>
                        <m:rPr>
                          <m:nor/>
                        </m:rPr>
                        <a:rPr lang="en-US" sz="1500" dirty="0" smtClean="0">
                          <a:latin typeface="Roboto"/>
                          <a:cs typeface="Segoe UI Light" panose="020B0502040204020203" pitchFamily="34" charset="0"/>
                        </a:rPr>
                        <m:t>−</m:t>
                      </m:r>
                      <m:r>
                        <m:rPr>
                          <m:nor/>
                        </m:rPr>
                        <a:rPr lang="en-US" sz="1500" dirty="0">
                          <a:latin typeface="Roboto"/>
                        </a:rPr>
                        <m:t>CKM</m:t>
                      </m:r>
                      <m:r>
                        <m:rPr>
                          <m:nor/>
                        </m:rPr>
                        <a:rPr lang="en-US" sz="1500" dirty="0">
                          <a:latin typeface="Roboto"/>
                        </a:rPr>
                        <m:t>−</m:t>
                      </m:r>
                      <m:r>
                        <m:rPr>
                          <m:nor/>
                        </m:rPr>
                        <a:rPr lang="en-US" sz="1500" dirty="0">
                          <a:latin typeface="Roboto"/>
                        </a:rPr>
                        <m:t>EDM</m:t>
                      </m:r>
                      <m:r>
                        <a:rPr lang="el-GR" sz="15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Segoe UI Light" panose="020B0502040204020203" pitchFamily="34" charset="0"/>
                        </a:rPr>
                        <m:t>∝</m:t>
                      </m:r>
                      <m:r>
                        <a:rPr lang="en-US" sz="1500" b="1" i="1">
                          <a:latin typeface="Cambria Math" panose="02040503050406030204" pitchFamily="18" charset="0"/>
                        </a:rPr>
                        <m:t>(∗)</m:t>
                      </m:r>
                      <m:r>
                        <m:rPr>
                          <m:nor/>
                        </m:rPr>
                        <a:rPr lang="en-US" sz="1500" dirty="0">
                          <a:latin typeface="Roboto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500" dirty="0">
                          <a:latin typeface="Roboto"/>
                        </a:rPr>
                        <m:t>e</m:t>
                      </m:r>
                      <m:r>
                        <m:rPr>
                          <m:nor/>
                        </m:rPr>
                        <a:rPr lang="en-US" sz="1500" dirty="0">
                          <a:latin typeface="Roboto"/>
                        </a:rPr>
                        <m:t>−</m:t>
                      </m:r>
                      <m:r>
                        <m:rPr>
                          <m:nor/>
                        </m:rPr>
                        <a:rPr lang="en-US" sz="1500" dirty="0">
                          <a:latin typeface="Roboto"/>
                        </a:rPr>
                        <m:t>SM</m:t>
                      </m:r>
                      <m:r>
                        <m:rPr>
                          <m:nor/>
                        </m:rPr>
                        <a:rPr lang="en-US" sz="1500" dirty="0">
                          <a:latin typeface="Roboto"/>
                        </a:rPr>
                        <m:t>−</m:t>
                      </m:r>
                      <m:r>
                        <m:rPr>
                          <m:nor/>
                        </m:rPr>
                        <a:rPr lang="en-US" sz="1500" b="0" i="0" dirty="0" smtClean="0">
                          <a:latin typeface="Roboto"/>
                        </a:rPr>
                        <m:t>CKM</m:t>
                      </m:r>
                      <m:r>
                        <m:rPr>
                          <m:nor/>
                        </m:rPr>
                        <a:rPr lang="en-US" sz="1500" dirty="0">
                          <a:latin typeface="Roboto"/>
                        </a:rPr>
                        <m:t>−</m:t>
                      </m:r>
                      <m:r>
                        <m:rPr>
                          <m:nor/>
                        </m:rPr>
                        <a:rPr lang="en-US" sz="1500" dirty="0">
                          <a:latin typeface="Roboto"/>
                        </a:rPr>
                        <m:t>EDM</m:t>
                      </m:r>
                      <m:r>
                        <m:rPr>
                          <m:nor/>
                        </m:rPr>
                        <a:rPr lang="en-US" sz="1500" dirty="0">
                          <a:latin typeface="Roboto"/>
                        </a:rPr>
                        <m:t> </m:t>
                      </m:r>
                    </m:oMath>
                  </m:oMathPara>
                </a14:m>
                <a:endParaRPr lang="en-US" sz="1500" baseline="-25000" dirty="0">
                  <a:latin typeface="Roboto"/>
                </a:endParaRPr>
              </a:p>
            </p:txBody>
          </p:sp>
        </mc:Choice>
        <mc:Fallback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9972" y="5619806"/>
                <a:ext cx="3816424" cy="317844"/>
              </a:xfrm>
              <a:prstGeom prst="rect">
                <a:avLst/>
              </a:prstGeom>
              <a:blipFill>
                <a:blip r:embed="rId5"/>
                <a:stretch>
                  <a:fillRect b="-1346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A graph of different colored bars&#10;&#10;Description automatically generated with medium confidence">
            <a:extLst>
              <a:ext uri="{FF2B5EF4-FFF2-40B4-BE49-F238E27FC236}">
                <a16:creationId xmlns:a16="http://schemas.microsoft.com/office/drawing/2014/main" id="{5CE35B49-BA3F-66CC-6314-A85910CBBB8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99992"/>
            <a:ext cx="2890664" cy="52646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43A5B11-A334-F06D-115F-BD2521089218}"/>
              </a:ext>
            </a:extLst>
          </p:cNvPr>
          <p:cNvSpPr txBox="1"/>
          <p:nvPr/>
        </p:nvSpPr>
        <p:spPr>
          <a:xfrm>
            <a:off x="3419872" y="1215705"/>
            <a:ext cx="5616624" cy="6001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112713" indent="-112713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Polar molecules have LARGE intra-molecular E-field ~ GV/cm.</a:t>
            </a:r>
          </a:p>
          <a:p>
            <a:pPr marL="112713" indent="-112713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Comparing EDMs requires normalizing with this field.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AD09F931-C31E-2F92-A5F6-D1E00DC59782}"/>
                  </a:ext>
                </a:extLst>
              </p:cNvPr>
              <p:cNvSpPr/>
              <p:nvPr/>
            </p:nvSpPr>
            <p:spPr>
              <a:xfrm>
                <a:off x="3491880" y="2671839"/>
                <a:ext cx="1474185" cy="57009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type m:val="skw"/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den>
                      </m:f>
                    </m:oMath>
                  </m:oMathPara>
                </a14:m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AD09F931-C31E-2F92-A5F6-D1E00DC5978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1880" y="2671839"/>
                <a:ext cx="1474185" cy="57009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4117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150D1CCC-58CD-55E9-1DF6-B3E0BFC2D676}"/>
              </a:ext>
            </a:extLst>
          </p:cNvPr>
          <p:cNvSpPr/>
          <p:nvPr/>
        </p:nvSpPr>
        <p:spPr>
          <a:xfrm>
            <a:off x="8025803" y="2520086"/>
            <a:ext cx="909223" cy="400110"/>
          </a:xfrm>
          <a:prstGeom prst="rect">
            <a:avLst/>
          </a:prstGeom>
          <a:noFill/>
          <a:ln w="25400">
            <a:solidFill>
              <a:srgbClr val="FFFF0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4-loop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0B111D3-E51A-E44E-D076-5AF47FA05F72}"/>
              </a:ext>
            </a:extLst>
          </p:cNvPr>
          <p:cNvSpPr/>
          <p:nvPr/>
        </p:nvSpPr>
        <p:spPr>
          <a:xfrm>
            <a:off x="3798906" y="3627510"/>
            <a:ext cx="906017" cy="400110"/>
          </a:xfrm>
          <a:prstGeom prst="rect">
            <a:avLst/>
          </a:prstGeom>
          <a:noFill/>
          <a:ln w="25400">
            <a:solidFill>
              <a:srgbClr val="FFFF0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3-loop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63072" cy="850106"/>
          </a:xfrm>
          <a:solidFill>
            <a:schemeClr val="accent5"/>
          </a:solidFill>
        </p:spPr>
        <p:txBody>
          <a:bodyPr>
            <a:noAutofit/>
          </a:bodyPr>
          <a:lstStyle/>
          <a:p>
            <a:pPr algn="r"/>
            <a:r>
              <a:rPr lang="en-GB" sz="4800" dirty="0"/>
              <a:t>Charged Leptons: e</a:t>
            </a:r>
          </a:p>
        </p:txBody>
      </p:sp>
      <p:sp>
        <p:nvSpPr>
          <p:cNvPr id="16" name="Oval 15"/>
          <p:cNvSpPr/>
          <p:nvPr/>
        </p:nvSpPr>
        <p:spPr>
          <a:xfrm>
            <a:off x="611560" y="339651"/>
            <a:ext cx="720080" cy="7200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2</a:t>
            </a:r>
          </a:p>
        </p:txBody>
      </p:sp>
      <p:pic>
        <p:nvPicPr>
          <p:cNvPr id="9" name="Picture 8" descr="A close-up of a thermometer&#10;&#10;Description automatically generated">
            <a:extLst>
              <a:ext uri="{FF2B5EF4-FFF2-40B4-BE49-F238E27FC236}">
                <a16:creationId xmlns:a16="http://schemas.microsoft.com/office/drawing/2014/main" id="{636D24CF-0655-2486-A579-3A5871498D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56" y="1189757"/>
            <a:ext cx="1766179" cy="5321017"/>
          </a:xfrm>
          <a:prstGeom prst="rect">
            <a:avLst/>
          </a:prstGeom>
        </p:spPr>
      </p:pic>
      <p:sp>
        <p:nvSpPr>
          <p:cNvPr id="12" name="Right Brace 11">
            <a:extLst>
              <a:ext uri="{FF2B5EF4-FFF2-40B4-BE49-F238E27FC236}">
                <a16:creationId xmlns:a16="http://schemas.microsoft.com/office/drawing/2014/main" id="{A0B90270-41D6-66BF-4C9B-6B1F7E8FD7F5}"/>
              </a:ext>
            </a:extLst>
          </p:cNvPr>
          <p:cNvSpPr/>
          <p:nvPr/>
        </p:nvSpPr>
        <p:spPr>
          <a:xfrm>
            <a:off x="2076037" y="1246982"/>
            <a:ext cx="541172" cy="2471642"/>
          </a:xfrm>
          <a:prstGeom prst="rightBrace">
            <a:avLst>
              <a:gd name="adj1" fmla="val 8333"/>
              <a:gd name="adj2" fmla="val 30661"/>
            </a:avLst>
          </a:prstGeom>
          <a:ln w="38100">
            <a:solidFill>
              <a:srgbClr val="D525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BBD48430-196C-DF5D-E5F3-FC4BCE92F8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5888" y="1844410"/>
            <a:ext cx="5344733" cy="369332"/>
          </a:xfrm>
          <a:prstGeom prst="rect">
            <a:avLst/>
          </a:prstGeom>
          <a:solidFill>
            <a:srgbClr val="EE48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dirty="0">
                <a:latin typeface="Roboto"/>
              </a:rPr>
              <a:t>90 % C.L. upper limit from </a:t>
            </a:r>
            <a:r>
              <a:rPr lang="en-US" altLang="en-US" dirty="0" err="1">
                <a:latin typeface="Roboto"/>
              </a:rPr>
              <a:t>YbF</a:t>
            </a:r>
            <a:r>
              <a:rPr lang="en-US" altLang="en-US" baseline="30000" dirty="0">
                <a:latin typeface="Roboto"/>
              </a:rPr>
              <a:t>+</a:t>
            </a:r>
            <a:r>
              <a:rPr lang="en-US" altLang="en-US" dirty="0">
                <a:latin typeface="Roboto"/>
              </a:rPr>
              <a:t> e-EDM experiment</a:t>
            </a:r>
            <a:endParaRPr lang="en-US" altLang="en-US" dirty="0"/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0317FB54-47C7-2498-1C9F-D85EFF1C60F8}"/>
              </a:ext>
            </a:extLst>
          </p:cNvPr>
          <p:cNvSpPr/>
          <p:nvPr/>
        </p:nvSpPr>
        <p:spPr>
          <a:xfrm>
            <a:off x="2027195" y="5013176"/>
            <a:ext cx="582286" cy="1271171"/>
          </a:xfrm>
          <a:prstGeom prst="rightBrace">
            <a:avLst>
              <a:gd name="adj1" fmla="val 8333"/>
              <a:gd name="adj2" fmla="val 18933"/>
            </a:avLst>
          </a:prstGeom>
          <a:ln w="3810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Rectangle 25">
            <a:extLst>
              <a:ext uri="{FF2B5EF4-FFF2-40B4-BE49-F238E27FC236}">
                <a16:creationId xmlns:a16="http://schemas.microsoft.com/office/drawing/2014/main" id="{D0737418-9802-7B60-0075-54E9F0D7D6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0740" y="5075237"/>
            <a:ext cx="2220912" cy="369887"/>
          </a:xfrm>
          <a:prstGeom prst="rect">
            <a:avLst/>
          </a:prstGeom>
          <a:solidFill>
            <a:srgbClr val="6A6A6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dirty="0">
                <a:latin typeface="Roboto"/>
              </a:rPr>
              <a:t>Electron SM-</a:t>
            </a:r>
            <a:r>
              <a:rPr lang="el-GR" altLang="en-US" b="1" dirty="0">
                <a:latin typeface="Roboto"/>
                <a:cs typeface="Times New Roman" panose="02020603050405020304" pitchFamily="18" charset="0"/>
              </a:rPr>
              <a:t>θ</a:t>
            </a:r>
            <a:r>
              <a:rPr lang="en-US" altLang="en-US" dirty="0">
                <a:latin typeface="Roboto"/>
              </a:rPr>
              <a:t>-EDM</a:t>
            </a:r>
          </a:p>
        </p:txBody>
      </p:sp>
      <p:pic>
        <p:nvPicPr>
          <p:cNvPr id="18" name="Picture 4">
            <a:extLst>
              <a:ext uri="{FF2B5EF4-FFF2-40B4-BE49-F238E27FC236}">
                <a16:creationId xmlns:a16="http://schemas.microsoft.com/office/drawing/2014/main" id="{68B3473F-561C-DAE3-4021-92CC123B33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542712"/>
            <a:ext cx="1751806" cy="83206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ight Brace 18">
            <a:extLst>
              <a:ext uri="{FF2B5EF4-FFF2-40B4-BE49-F238E27FC236}">
                <a16:creationId xmlns:a16="http://schemas.microsoft.com/office/drawing/2014/main" id="{F66C5822-9D7D-1E30-0197-CE8FD9A75679}"/>
              </a:ext>
            </a:extLst>
          </p:cNvPr>
          <p:cNvSpPr/>
          <p:nvPr/>
        </p:nvSpPr>
        <p:spPr>
          <a:xfrm>
            <a:off x="2076037" y="5373217"/>
            <a:ext cx="582286" cy="911130"/>
          </a:xfrm>
          <a:prstGeom prst="rightBrace">
            <a:avLst>
              <a:gd name="adj1" fmla="val 27711"/>
              <a:gd name="adj2" fmla="val 39627"/>
            </a:avLst>
          </a:prstGeom>
          <a:noFill/>
          <a:ln w="38100">
            <a:solidFill>
              <a:srgbClr val="8CB3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Rectangle 27">
            <a:extLst>
              <a:ext uri="{FF2B5EF4-FFF2-40B4-BE49-F238E27FC236}">
                <a16:creationId xmlns:a16="http://schemas.microsoft.com/office/drawing/2014/main" id="{9939D34E-03A1-2528-78DE-EF9A99D6B5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5888" y="5692209"/>
            <a:ext cx="5344318" cy="369888"/>
          </a:xfrm>
          <a:prstGeom prst="rect">
            <a:avLst/>
          </a:prstGeom>
          <a:solidFill>
            <a:srgbClr val="8CB3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dirty="0">
                <a:latin typeface="Roboto"/>
              </a:rPr>
              <a:t>Electron SM-CKM-EDM</a:t>
            </a:r>
            <a:endParaRPr lang="en-US" altLang="en-US" dirty="0"/>
          </a:p>
        </p:txBody>
      </p:sp>
      <p:sp>
        <p:nvSpPr>
          <p:cNvPr id="21" name="Rectangle 18">
            <a:extLst>
              <a:ext uri="{FF2B5EF4-FFF2-40B4-BE49-F238E27FC236}">
                <a16:creationId xmlns:a16="http://schemas.microsoft.com/office/drawing/2014/main" id="{1AF85136-EF33-9EE9-67CA-BB61081636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9856" y="2201952"/>
            <a:ext cx="5340350" cy="276999"/>
          </a:xfrm>
          <a:prstGeom prst="rect">
            <a:avLst/>
          </a:prstGeom>
          <a:solidFill>
            <a:srgbClr val="FF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1200" dirty="0">
                <a:solidFill>
                  <a:srgbClr val="000000"/>
                </a:solidFill>
              </a:rPr>
              <a:t>T. S. </a:t>
            </a:r>
            <a:r>
              <a:rPr lang="en-US" sz="1200" dirty="0" err="1">
                <a:solidFill>
                  <a:srgbClr val="000000"/>
                </a:solidFill>
              </a:rPr>
              <a:t>Roussy</a:t>
            </a:r>
            <a:r>
              <a:rPr lang="en-US" sz="1200" dirty="0">
                <a:solidFill>
                  <a:srgbClr val="000000"/>
                </a:solidFill>
              </a:rPr>
              <a:t> et al., Science </a:t>
            </a:r>
            <a:r>
              <a:rPr lang="en-US" sz="1200" b="1" dirty="0">
                <a:solidFill>
                  <a:srgbClr val="000000"/>
                </a:solidFill>
              </a:rPr>
              <a:t>381</a:t>
            </a:r>
            <a:r>
              <a:rPr lang="en-US" sz="1200" dirty="0">
                <a:solidFill>
                  <a:srgbClr val="000000"/>
                </a:solidFill>
              </a:rPr>
              <a:t>, 46 (2023)</a:t>
            </a:r>
            <a:endParaRPr lang="en-US" altLang="en-US" sz="12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2" name="Rectangle 19">
            <a:extLst>
              <a:ext uri="{FF2B5EF4-FFF2-40B4-BE49-F238E27FC236}">
                <a16:creationId xmlns:a16="http://schemas.microsoft.com/office/drawing/2014/main" id="{963D4126-6E2F-7EFE-60A2-38538D8E2E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0251" y="4809351"/>
            <a:ext cx="3309092" cy="261610"/>
          </a:xfrm>
          <a:prstGeom prst="rect">
            <a:avLst/>
          </a:prstGeom>
          <a:solidFill>
            <a:srgbClr val="FF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1100" dirty="0">
                <a:solidFill>
                  <a:srgbClr val="000000"/>
                </a:solidFill>
              </a:rPr>
              <a:t>D. Ghosh &amp; R. Sato, Phys. Lett. B </a:t>
            </a:r>
            <a:r>
              <a:rPr lang="en-US" sz="1100" b="1" dirty="0">
                <a:solidFill>
                  <a:srgbClr val="000000"/>
                </a:solidFill>
              </a:rPr>
              <a:t>777</a:t>
            </a:r>
            <a:r>
              <a:rPr lang="en-US" sz="1100" dirty="0">
                <a:solidFill>
                  <a:srgbClr val="000000"/>
                </a:solidFill>
              </a:rPr>
              <a:t>, 335 (2018)</a:t>
            </a:r>
            <a:endParaRPr lang="en-US" altLang="en-US" sz="11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3" name="Rectangle 20">
            <a:extLst>
              <a:ext uri="{FF2B5EF4-FFF2-40B4-BE49-F238E27FC236}">
                <a16:creationId xmlns:a16="http://schemas.microsoft.com/office/drawing/2014/main" id="{09AA93D2-CA8A-EF9A-DE0B-50CB1D21B8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2238" y="6051550"/>
            <a:ext cx="5337968" cy="276999"/>
          </a:xfrm>
          <a:prstGeom prst="rect">
            <a:avLst/>
          </a:prstGeom>
          <a:solidFill>
            <a:srgbClr val="FF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1200" dirty="0">
                <a:solidFill>
                  <a:srgbClr val="000000"/>
                </a:solidFill>
              </a:rPr>
              <a:t>Y. Yamaguchi and N. Yamanaka, Phys. Rev. Lett. </a:t>
            </a:r>
            <a:r>
              <a:rPr lang="en-US" sz="1200" b="1" dirty="0">
                <a:solidFill>
                  <a:srgbClr val="000000"/>
                </a:solidFill>
              </a:rPr>
              <a:t>125</a:t>
            </a:r>
            <a:r>
              <a:rPr lang="en-US" sz="1200" dirty="0">
                <a:solidFill>
                  <a:srgbClr val="000000"/>
                </a:solidFill>
              </a:rPr>
              <a:t>, 241802 (2020)</a:t>
            </a:r>
            <a:endParaRPr lang="en-US" altLang="en-US" sz="12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pic>
        <p:nvPicPr>
          <p:cNvPr id="30" name="Picture 29" descr="A black circle with black dots&#10;&#10;Description automatically generated">
            <a:extLst>
              <a:ext uri="{FF2B5EF4-FFF2-40B4-BE49-F238E27FC236}">
                <a16:creationId xmlns:a16="http://schemas.microsoft.com/office/drawing/2014/main" id="{B6951BCF-52E3-8636-EA45-DC2D4A84C00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8485" y="2873986"/>
            <a:ext cx="3029706" cy="815462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31" name="Rectangle 18">
            <a:extLst>
              <a:ext uri="{FF2B5EF4-FFF2-40B4-BE49-F238E27FC236}">
                <a16:creationId xmlns:a16="http://schemas.microsoft.com/office/drawing/2014/main" id="{0CD141F2-CE71-560A-F1EB-FF9E5CE7A0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1200" y="3472403"/>
            <a:ext cx="2763360" cy="246221"/>
          </a:xfrm>
          <a:prstGeom prst="rect">
            <a:avLst/>
          </a:prstGeom>
          <a:solidFill>
            <a:srgbClr val="FF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1000" dirty="0">
                <a:solidFill>
                  <a:srgbClr val="000000"/>
                </a:solidFill>
              </a:rPr>
              <a:t>F. </a:t>
            </a:r>
            <a:r>
              <a:rPr lang="en-US" sz="1000" dirty="0" err="1">
                <a:solidFill>
                  <a:srgbClr val="000000"/>
                </a:solidFill>
              </a:rPr>
              <a:t>Hoogeveen</a:t>
            </a:r>
            <a:r>
              <a:rPr lang="en-US" sz="1000" dirty="0">
                <a:solidFill>
                  <a:srgbClr val="000000"/>
                </a:solidFill>
              </a:rPr>
              <a:t>, </a:t>
            </a:r>
            <a:r>
              <a:rPr lang="en-US" sz="1000" dirty="0" err="1">
                <a:solidFill>
                  <a:srgbClr val="000000"/>
                </a:solidFill>
              </a:rPr>
              <a:t>Nucl</a:t>
            </a:r>
            <a:r>
              <a:rPr lang="en-US" sz="1000" dirty="0">
                <a:solidFill>
                  <a:srgbClr val="000000"/>
                </a:solidFill>
              </a:rPr>
              <a:t>. Phys. B </a:t>
            </a:r>
            <a:r>
              <a:rPr lang="en-US" sz="1000" b="1" dirty="0">
                <a:solidFill>
                  <a:srgbClr val="000000"/>
                </a:solidFill>
              </a:rPr>
              <a:t>341</a:t>
            </a:r>
            <a:r>
              <a:rPr lang="en-US" sz="1000" dirty="0">
                <a:solidFill>
                  <a:srgbClr val="000000"/>
                </a:solidFill>
              </a:rPr>
              <a:t>, 322 (1990)</a:t>
            </a:r>
            <a:endParaRPr lang="en-US" altLang="en-US" sz="10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32" name="Rectangle 18">
            <a:extLst>
              <a:ext uri="{FF2B5EF4-FFF2-40B4-BE49-F238E27FC236}">
                <a16:creationId xmlns:a16="http://schemas.microsoft.com/office/drawing/2014/main" id="{AC9B6C41-0FFF-64E8-0F8C-88D06512AF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5888" y="2521878"/>
            <a:ext cx="3565235" cy="246221"/>
          </a:xfrm>
          <a:prstGeom prst="rect">
            <a:avLst/>
          </a:prstGeom>
          <a:solidFill>
            <a:srgbClr val="FF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1000" dirty="0">
                <a:solidFill>
                  <a:srgbClr val="000000"/>
                </a:solidFill>
              </a:rPr>
              <a:t>M. </a:t>
            </a:r>
            <a:r>
              <a:rPr lang="en-US" sz="1000" dirty="0" err="1">
                <a:solidFill>
                  <a:srgbClr val="000000"/>
                </a:solidFill>
              </a:rPr>
              <a:t>Pospelov</a:t>
            </a:r>
            <a:r>
              <a:rPr lang="en-US" sz="1000" dirty="0">
                <a:solidFill>
                  <a:srgbClr val="000000"/>
                </a:solidFill>
              </a:rPr>
              <a:t> and A. Ritz, Phys. Rev. D </a:t>
            </a:r>
            <a:r>
              <a:rPr lang="en-US" sz="1000" b="1" dirty="0">
                <a:solidFill>
                  <a:srgbClr val="000000"/>
                </a:solidFill>
              </a:rPr>
              <a:t>89</a:t>
            </a:r>
            <a:r>
              <a:rPr lang="en-US" sz="1000" dirty="0">
                <a:solidFill>
                  <a:srgbClr val="000000"/>
                </a:solidFill>
              </a:rPr>
              <a:t>, 056006 (2014)</a:t>
            </a:r>
            <a:endParaRPr lang="en-US" altLang="en-US" sz="10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6BB52CB-06F2-F461-7EC4-20DAFCB5F698}"/>
              </a:ext>
            </a:extLst>
          </p:cNvPr>
          <p:cNvCxnSpPr>
            <a:cxnSpLocks/>
          </p:cNvCxnSpPr>
          <p:nvPr/>
        </p:nvCxnSpPr>
        <p:spPr>
          <a:xfrm>
            <a:off x="2738485" y="2873986"/>
            <a:ext cx="3052715" cy="8107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0AF0DB5-7ACC-C330-1E00-B4648AAC0F84}"/>
              </a:ext>
            </a:extLst>
          </p:cNvPr>
          <p:cNvCxnSpPr>
            <a:cxnSpLocks/>
          </p:cNvCxnSpPr>
          <p:nvPr/>
        </p:nvCxnSpPr>
        <p:spPr>
          <a:xfrm flipV="1">
            <a:off x="2737062" y="2873986"/>
            <a:ext cx="3029706" cy="8107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 descr="A diagram of a physics diagram&#10;&#10;Description automatically generated">
            <a:extLst>
              <a:ext uri="{FF2B5EF4-FFF2-40B4-BE49-F238E27FC236}">
                <a16:creationId xmlns:a16="http://schemas.microsoft.com/office/drawing/2014/main" id="{CE04D22A-01D8-C634-92A4-09B78EBA70F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8266" y="4280982"/>
            <a:ext cx="1838450" cy="1384356"/>
          </a:xfrm>
          <a:prstGeom prst="rect">
            <a:avLst/>
          </a:prstGeom>
          <a:solidFill>
            <a:schemeClr val="bg1"/>
          </a:solidFill>
          <a:ln w="25400">
            <a:solidFill>
              <a:srgbClr val="FFFF00"/>
            </a:solidFill>
          </a:ln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0FD021CB-59DE-D9F5-E367-E14DE5274470}"/>
              </a:ext>
            </a:extLst>
          </p:cNvPr>
          <p:cNvSpPr/>
          <p:nvPr/>
        </p:nvSpPr>
        <p:spPr>
          <a:xfrm>
            <a:off x="2654125" y="4087844"/>
            <a:ext cx="2831403" cy="646331"/>
          </a:xfrm>
          <a:prstGeom prst="rect">
            <a:avLst/>
          </a:prstGeom>
          <a:noFill/>
          <a:ln w="25400"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4-loop</a:t>
            </a:r>
          </a:p>
          <a:p>
            <a:pPr algn="ctr"/>
            <a:r>
              <a:rPr lang="en-US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Dressed with mesons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82B8F6C9-EC06-166D-1BF0-D8DE14BB688F}"/>
              </a:ext>
            </a:extLst>
          </p:cNvPr>
          <p:cNvCxnSpPr>
            <a:cxnSpLocks/>
          </p:cNvCxnSpPr>
          <p:nvPr/>
        </p:nvCxnSpPr>
        <p:spPr>
          <a:xfrm>
            <a:off x="5482127" y="4306575"/>
            <a:ext cx="646139" cy="0"/>
          </a:xfrm>
          <a:prstGeom prst="straightConnector1">
            <a:avLst/>
          </a:prstGeom>
          <a:ln w="254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4CDF69A0-B520-D18D-17EE-B8833ECC11EB}"/>
              </a:ext>
            </a:extLst>
          </p:cNvPr>
          <p:cNvSpPr txBox="1"/>
          <p:nvPr/>
        </p:nvSpPr>
        <p:spPr>
          <a:xfrm>
            <a:off x="444546" y="1181969"/>
            <a:ext cx="8436812" cy="46166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EDM from SM-CKM (4-loop); (ii) EDM from SM-</a:t>
            </a:r>
            <a:r>
              <a:rPr lang="el-GR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θ</a:t>
            </a:r>
            <a:r>
              <a:rPr lang="en-US" sz="2400" b="1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QCD</a:t>
            </a:r>
          </a:p>
        </p:txBody>
      </p:sp>
    </p:spTree>
    <p:extLst>
      <p:ext uri="{BB962C8B-B14F-4D97-AF65-F5344CB8AC3E}">
        <p14:creationId xmlns:p14="http://schemas.microsoft.com/office/powerpoint/2010/main" val="1435310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5E5B193-B571-2812-7DEB-DF41F648AE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4095" y="2384769"/>
            <a:ext cx="6061657" cy="1448977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63072" cy="850106"/>
          </a:xfrm>
          <a:solidFill>
            <a:schemeClr val="accent5"/>
          </a:solidFill>
        </p:spPr>
        <p:txBody>
          <a:bodyPr>
            <a:noAutofit/>
          </a:bodyPr>
          <a:lstStyle/>
          <a:p>
            <a:pPr algn="r"/>
            <a:r>
              <a:rPr lang="en-GB" sz="3600" b="1" u="sng" dirty="0"/>
              <a:t>Reminder</a:t>
            </a:r>
            <a:r>
              <a:rPr lang="en-GB" sz="3200" dirty="0"/>
              <a:t>: </a:t>
            </a:r>
            <a:r>
              <a:rPr lang="en-GB" sz="4800" dirty="0"/>
              <a:t>Light Baryons</a:t>
            </a:r>
          </a:p>
        </p:txBody>
      </p:sp>
      <p:sp>
        <p:nvSpPr>
          <p:cNvPr id="16" name="Oval 15"/>
          <p:cNvSpPr/>
          <p:nvPr/>
        </p:nvSpPr>
        <p:spPr>
          <a:xfrm>
            <a:off x="611560" y="339651"/>
            <a:ext cx="720080" cy="7200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3706A97-3A47-400D-AF68-09245C20ABDB}"/>
                  </a:ext>
                </a:extLst>
              </p:cNvPr>
              <p:cNvSpPr txBox="1"/>
              <p:nvPr/>
            </p:nvSpPr>
            <p:spPr>
              <a:xfrm>
                <a:off x="457200" y="1290773"/>
                <a:ext cx="8436812" cy="403444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 eaLnBrk="0" hangingPunct="0">
                  <a:spcBef>
                    <a:spcPct val="20000"/>
                  </a:spcBef>
                </a:pPr>
                <a:r>
                  <a:rPr lang="en-US" sz="2000" b="1" dirty="0">
                    <a:solidFill>
                      <a:schemeClr val="bg1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(</a:t>
                </a:r>
                <a:r>
                  <a:rPr lang="en-US" sz="2000" b="1" dirty="0" err="1">
                    <a:solidFill>
                      <a:schemeClr val="bg1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US" sz="2000" b="1" dirty="0">
                    <a:solidFill>
                      <a:schemeClr val="bg1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) SM-CKM-EDM (1-loop); (ii) SM-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0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2000" i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θ</m:t>
                        </m:r>
                      </m:e>
                    </m:acc>
                  </m:oMath>
                </a14:m>
                <a:r>
                  <a:rPr lang="en-US" sz="2000" b="1" dirty="0">
                    <a:solidFill>
                      <a:schemeClr val="bg1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directily from nEDM</a:t>
                </a:r>
                <a:endParaRPr lang="en-US" sz="2000" b="1" baseline="-25000" dirty="0">
                  <a:solidFill>
                    <a:schemeClr val="bg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xmlns="" id="{C3706A97-3A47-400D-AF68-09245C20AB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290773"/>
                <a:ext cx="8436812" cy="403444"/>
              </a:xfrm>
              <a:prstGeom prst="rect">
                <a:avLst/>
              </a:prstGeom>
              <a:blipFill rotWithShape="0">
                <a:blip r:embed="rId12"/>
                <a:stretch>
                  <a:fillRect t="-7576" b="-2727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3682965" y="3855988"/>
            <a:ext cx="523445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dirty="0"/>
              <a:t>Neutrons ~ Proton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3906560" y="4249540"/>
                <a:ext cx="118686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6560" y="4249540"/>
                <a:ext cx="1186863" cy="369332"/>
              </a:xfrm>
              <a:prstGeom prst="rect">
                <a:avLst/>
              </a:prstGeom>
              <a:blipFill>
                <a:blip r:embed="rId13"/>
                <a:stretch>
                  <a:fillRect l="-4615" t="-6557" r="-307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5626141" y="4249540"/>
                <a:ext cx="118686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6141" y="4249540"/>
                <a:ext cx="1186863" cy="369332"/>
              </a:xfrm>
              <a:prstGeom prst="rect">
                <a:avLst/>
              </a:prstGeom>
              <a:blipFill>
                <a:blip r:embed="rId14"/>
                <a:stretch>
                  <a:fillRect l="-4615" t="-6557" r="-307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0347" y="2379397"/>
            <a:ext cx="6061657" cy="144897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/>
              <p:cNvSpPr/>
              <p:nvPr/>
            </p:nvSpPr>
            <p:spPr>
              <a:xfrm>
                <a:off x="2767040" y="4991599"/>
                <a:ext cx="5140328" cy="369332"/>
              </a:xfrm>
              <a:prstGeom prst="rect">
                <a:avLst/>
              </a:prstGeom>
              <a:solidFill>
                <a:srgbClr val="6A6A6A"/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dirty="0" err="1">
                    <a:latin typeface="Roboto"/>
                    <a:cs typeface="Segoe UI Light" panose="020B0502040204020203" pitchFamily="34" charset="0"/>
                  </a:rPr>
                  <a:t>n,p</a:t>
                </a:r>
                <a:r>
                  <a:rPr lang="en-US" dirty="0">
                    <a:latin typeface="Roboto"/>
                  </a:rPr>
                  <a:t> SM-</a:t>
                </a:r>
                <a:r>
                  <a:rPr lang="el-GR" dirty="0">
                    <a:latin typeface="Roboto"/>
                    <a:cs typeface="Times New Roman" pitchFamily="18" charset="0"/>
                  </a:rPr>
                  <a:t>θ</a:t>
                </a:r>
                <a:r>
                  <a:rPr lang="en-US" dirty="0">
                    <a:latin typeface="Roboto"/>
                  </a:rPr>
                  <a:t>-EDM, nEDM directly from QCD-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acc>
                  </m:oMath>
                </a14:m>
                <a:r>
                  <a:rPr lang="en-US" dirty="0">
                    <a:latin typeface="Roboto"/>
                  </a:rPr>
                  <a:t> </a:t>
                </a:r>
              </a:p>
            </p:txBody>
          </p:sp>
        </mc:Choice>
        <mc:Fallback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7040" y="4991599"/>
                <a:ext cx="5140328" cy="369332"/>
              </a:xfrm>
              <a:prstGeom prst="rect">
                <a:avLst/>
              </a:prstGeom>
              <a:blipFill>
                <a:blip r:embed="rId15"/>
                <a:stretch>
                  <a:fillRect l="-1068" t="-8333" b="-2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25"/>
          <p:cNvSpPr/>
          <p:nvPr/>
        </p:nvSpPr>
        <p:spPr>
          <a:xfrm>
            <a:off x="2699792" y="5379549"/>
            <a:ext cx="500844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 </a:t>
            </a:r>
            <a:r>
              <a:rPr lang="en-US" sz="1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Pospelov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A Ritz. Ann. Phys. 318.1 (July 2005), pp. 119–169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767040" y="5709994"/>
            <a:ext cx="5614465" cy="369332"/>
          </a:xfrm>
          <a:prstGeom prst="rect">
            <a:avLst/>
          </a:prstGeom>
          <a:solidFill>
            <a:srgbClr val="8CB3E1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US" b="1" dirty="0" err="1">
                <a:latin typeface="Roboto"/>
                <a:cs typeface="Segoe UI Light" panose="020B0502040204020203" pitchFamily="34" charset="0"/>
              </a:rPr>
              <a:t>n,p</a:t>
            </a:r>
            <a:r>
              <a:rPr lang="en-US" dirty="0">
                <a:latin typeface="Roboto"/>
              </a:rPr>
              <a:t> SM-</a:t>
            </a:r>
            <a:r>
              <a:rPr lang="en-US" dirty="0">
                <a:latin typeface="Roboto"/>
                <a:cs typeface="Times New Roman" pitchFamily="18" charset="0"/>
              </a:rPr>
              <a:t>CKM</a:t>
            </a:r>
            <a:r>
              <a:rPr lang="en-US" dirty="0">
                <a:latin typeface="Roboto"/>
              </a:rPr>
              <a:t>-EDM from diagrams above</a:t>
            </a:r>
          </a:p>
        </p:txBody>
      </p:sp>
      <p:sp>
        <p:nvSpPr>
          <p:cNvPr id="28" name="Rectangle 27"/>
          <p:cNvSpPr/>
          <p:nvPr/>
        </p:nvSpPr>
        <p:spPr>
          <a:xfrm>
            <a:off x="2699792" y="6073451"/>
            <a:ext cx="56166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IB </a:t>
            </a:r>
            <a:r>
              <a:rPr lang="en-US" sz="1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Khriplovich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AR </a:t>
            </a:r>
            <a:r>
              <a:rPr lang="en-US" sz="1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Zhitnitsky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Phys. Lett. B 109.6 (Mar. 1982), pp. 490–492.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3275856" y="4658268"/>
                <a:ext cx="4017254" cy="27988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~</m:t>
                    </m:r>
                    <m:acc>
                      <m:accPr>
                        <m:chr m:val="̅"/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acc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(6</m:t>
                    </m:r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−17</m:t>
                        </m:r>
                      </m:sup>
                    </m:sSup>
                    <m:r>
                      <a:rPr lang="en-US" b="1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b="1" dirty="0">
                    <a:solidFill>
                      <a:srgbClr val="FFFF00"/>
                    </a:solidFill>
                  </a:rPr>
                  <a:t> e.cm </a:t>
                </a:r>
                <a:r>
                  <a:rPr lang="en-US" b="1" dirty="0">
                    <a:solidFill>
                      <a:srgbClr val="FFFF00"/>
                    </a:solidFill>
                    <a:latin typeface="Arial Narrow" panose="020B0606020202030204" pitchFamily="34" charset="0"/>
                  </a:rPr>
                  <a:t>→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acc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i="1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sup>
                    </m:sSup>
                  </m:oMath>
                </a14:m>
                <a:endParaRPr lang="en-US" b="1" dirty="0">
                  <a:solidFill>
                    <a:srgbClr val="FFFF00"/>
                  </a:solidFill>
                </a:endParaRPr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856" y="4658268"/>
                <a:ext cx="4017254" cy="279885"/>
              </a:xfrm>
              <a:prstGeom prst="rect">
                <a:avLst/>
              </a:prstGeom>
              <a:blipFill>
                <a:blip r:embed="rId16"/>
                <a:stretch>
                  <a:fillRect l="-2124" t="-26087" r="-607" b="-521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72847"/>
            <a:ext cx="2242592" cy="443910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9ACE08F-3B84-0163-7114-148C2E3A2F8F}"/>
                  </a:ext>
                </a:extLst>
              </p:cNvPr>
              <p:cNvSpPr txBox="1"/>
              <p:nvPr/>
            </p:nvSpPr>
            <p:spPr>
              <a:xfrm>
                <a:off x="2771800" y="1787542"/>
                <a:ext cx="308052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&lt;(1.8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−26</m:t>
                        </m:r>
                      </m:sup>
                    </m:sSup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b="1" dirty="0">
                    <a:solidFill>
                      <a:schemeClr val="tx1"/>
                    </a:solidFill>
                  </a:rPr>
                  <a:t> e.cm (UCN)</a:t>
                </a: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9ACE08F-3B84-0163-7114-148C2E3A2F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1787542"/>
                <a:ext cx="3080523" cy="276999"/>
              </a:xfrm>
              <a:prstGeom prst="rect">
                <a:avLst/>
              </a:prstGeom>
              <a:blipFill>
                <a:blip r:embed="rId18"/>
                <a:stretch>
                  <a:fillRect l="-2772" t="-26087" r="-4158" b="-521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965B8EFA-B477-302C-2E81-61EEB85DF723}"/>
              </a:ext>
            </a:extLst>
          </p:cNvPr>
          <p:cNvSpPr/>
          <p:nvPr/>
        </p:nvSpPr>
        <p:spPr>
          <a:xfrm>
            <a:off x="2690427" y="2077570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C. Abel,  et al., Phys. Rev. Lett. </a:t>
            </a:r>
            <a:r>
              <a:rPr lang="en-US" sz="12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124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081803 (2020).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7F3D3714-4B8C-EF87-38B8-EFEDCEFA2A2E}"/>
                  </a:ext>
                </a:extLst>
              </p:cNvPr>
              <p:cNvSpPr/>
              <p:nvPr/>
            </p:nvSpPr>
            <p:spPr>
              <a:xfrm>
                <a:off x="3910308" y="4254912"/>
                <a:ext cx="118686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7F3D3714-4B8C-EF87-38B8-EFEDCEFA2A2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0308" y="4254912"/>
                <a:ext cx="1186863" cy="369332"/>
              </a:xfrm>
              <a:prstGeom prst="rect">
                <a:avLst/>
              </a:prstGeom>
              <a:blipFill>
                <a:blip r:embed="rId19"/>
                <a:stretch>
                  <a:fillRect l="-4103" t="-8197" r="-3590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045DD620-8FB3-1C48-7727-755FA2F8A1AA}"/>
                  </a:ext>
                </a:extLst>
              </p:cNvPr>
              <p:cNvSpPr/>
              <p:nvPr/>
            </p:nvSpPr>
            <p:spPr>
              <a:xfrm>
                <a:off x="5629889" y="4254912"/>
                <a:ext cx="118686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045DD620-8FB3-1C48-7727-755FA2F8A1A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9889" y="4254912"/>
                <a:ext cx="1186863" cy="369332"/>
              </a:xfrm>
              <a:prstGeom prst="rect">
                <a:avLst/>
              </a:prstGeom>
              <a:blipFill>
                <a:blip r:embed="rId20"/>
                <a:stretch>
                  <a:fillRect l="-4639" t="-8197" r="-3608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961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aph of different colored bars&#10;&#10;Description automatically generated">
            <a:extLst>
              <a:ext uri="{FF2B5EF4-FFF2-40B4-BE49-F238E27FC236}">
                <a16:creationId xmlns:a16="http://schemas.microsoft.com/office/drawing/2014/main" id="{50C4CE9C-E266-168E-D050-6C020C0862C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60493"/>
            <a:ext cx="6563072" cy="4647973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63072" cy="850106"/>
          </a:xfrm>
          <a:solidFill>
            <a:schemeClr val="accent5"/>
          </a:solidFill>
        </p:spPr>
        <p:txBody>
          <a:bodyPr>
            <a:noAutofit/>
          </a:bodyPr>
          <a:lstStyle/>
          <a:p>
            <a:pPr algn="r"/>
            <a:r>
              <a:rPr lang="en-GB" sz="4000" dirty="0"/>
              <a:t>HEP Community: Do this!</a:t>
            </a:r>
          </a:p>
        </p:txBody>
      </p:sp>
      <p:sp>
        <p:nvSpPr>
          <p:cNvPr id="16" name="Oval 15"/>
          <p:cNvSpPr/>
          <p:nvPr/>
        </p:nvSpPr>
        <p:spPr>
          <a:xfrm>
            <a:off x="611560" y="339651"/>
            <a:ext cx="720080" cy="7200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3706A97-3A47-400D-AF68-09245C20ABDB}"/>
                  </a:ext>
                </a:extLst>
              </p:cNvPr>
              <p:cNvSpPr txBox="1"/>
              <p:nvPr/>
            </p:nvSpPr>
            <p:spPr>
              <a:xfrm>
                <a:off x="457200" y="1290773"/>
                <a:ext cx="8436812" cy="40011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 eaLnBrk="0" hangingPunct="0">
                  <a:spcBef>
                    <a:spcPct val="20000"/>
                  </a:spcBef>
                </a:pPr>
                <a:r>
                  <a:rPr lang="en-US" sz="2000" b="1" dirty="0">
                    <a:solidFill>
                      <a:schemeClr val="bg1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(</a:t>
                </a:r>
                <a:r>
                  <a:rPr lang="en-US" sz="2000" b="1" dirty="0" err="1">
                    <a:solidFill>
                      <a:schemeClr val="bg1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US" sz="2000" b="1" dirty="0">
                    <a:solidFill>
                      <a:schemeClr val="bg1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) SM-CKM-EDM (1-loop); (ii) SM-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0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θ</m:t>
                        </m:r>
                      </m:e>
                    </m:acc>
                  </m:oMath>
                </a14:m>
                <a:r>
                  <a:rPr lang="en-US" sz="2000" b="1" dirty="0">
                    <a:solidFill>
                      <a:schemeClr val="bg1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similar to </a:t>
                </a:r>
                <a:r>
                  <a:rPr lang="en-US" sz="2000" b="1" dirty="0" err="1">
                    <a:solidFill>
                      <a:schemeClr val="bg1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n,p</a:t>
                </a:r>
                <a:r>
                  <a:rPr lang="en-US" sz="2000" b="1" dirty="0">
                    <a:solidFill>
                      <a:schemeClr val="bg1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EDM</a:t>
                </a:r>
                <a:endParaRPr lang="en-US" sz="2000" b="1" baseline="-25000" dirty="0">
                  <a:solidFill>
                    <a:schemeClr val="bg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xmlns="" id="{C3706A97-3A47-400D-AF68-09245C20AB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290773"/>
                <a:ext cx="8436812" cy="400110"/>
              </a:xfrm>
              <a:prstGeom prst="rect">
                <a:avLst/>
              </a:prstGeom>
              <a:blipFill rotWithShape="0">
                <a:blip r:embed="rId4"/>
                <a:stretch>
                  <a:fillRect t="-7692" b="-2923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4788024" y="2165052"/>
                <a:ext cx="4105988" cy="372218"/>
              </a:xfrm>
              <a:prstGeom prst="rect">
                <a:avLst/>
              </a:prstGeom>
              <a:solidFill>
                <a:srgbClr val="6A6A6A"/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solidFill>
                      <a:schemeClr val="tx1"/>
                    </a:solidFill>
                    <a:latin typeface="Roboto"/>
                    <a:cs typeface="Segoe UI Light" panose="020B0502040204020203" pitchFamily="34" charset="0"/>
                  </a:rPr>
                  <a:t>Limit SM-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θ</m:t>
                        </m:r>
                      </m:e>
                    </m:acc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Roboto"/>
                  </a:rPr>
                  <a:t>-EDM to </a:t>
                </a:r>
                <a:r>
                  <a:rPr lang="en-US" dirty="0" err="1">
                    <a:solidFill>
                      <a:schemeClr val="tx1"/>
                    </a:solidFill>
                    <a:latin typeface="Roboto"/>
                  </a:rPr>
                  <a:t>n,p</a:t>
                </a:r>
                <a:r>
                  <a:rPr lang="en-US" dirty="0">
                    <a:solidFill>
                      <a:schemeClr val="tx1"/>
                    </a:solidFill>
                    <a:latin typeface="Roboto"/>
                  </a:rPr>
                  <a:t>-</a:t>
                </a:r>
                <a:r>
                  <a:rPr lang="en-US" dirty="0">
                    <a:latin typeface="Roboto"/>
                    <a:cs typeface="Segoe UI Light" panose="020B0502040204020203" pitchFamily="34" charset="0"/>
                  </a:rPr>
                  <a:t>SM-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θ</m:t>
                        </m:r>
                      </m:e>
                    </m:acc>
                  </m:oMath>
                </a14:m>
                <a:r>
                  <a:rPr lang="en-US" dirty="0">
                    <a:latin typeface="Roboto"/>
                  </a:rPr>
                  <a:t>-EDM </a:t>
                </a:r>
                <a:endParaRPr lang="en-US" dirty="0">
                  <a:solidFill>
                    <a:schemeClr val="tx1"/>
                  </a:solidFill>
                  <a:latin typeface="Roboto"/>
                </a:endParaRPr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4" y="2165052"/>
                <a:ext cx="4105988" cy="372218"/>
              </a:xfrm>
              <a:prstGeom prst="rect">
                <a:avLst/>
              </a:prstGeom>
              <a:blipFill rotWithShape="0">
                <a:blip r:embed="rId15"/>
                <a:stretch>
                  <a:fillRect l="-1187" t="-655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4876758" y="1788025"/>
                <a:ext cx="4017254" cy="279885"/>
              </a:xfrm>
              <a:prstGeom prst="rect">
                <a:avLst/>
              </a:prstGeom>
              <a:solidFill>
                <a:srgbClr val="FF0000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~</m:t>
                    </m:r>
                    <m:acc>
                      <m:accPr>
                        <m:chr m:val="̅"/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acc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(6</m:t>
                    </m:r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−17</m:t>
                        </m:r>
                      </m:sup>
                    </m:sSup>
                    <m:r>
                      <a:rPr lang="en-US" b="1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b="1" dirty="0">
                    <a:solidFill>
                      <a:srgbClr val="FFFF00"/>
                    </a:solidFill>
                  </a:rPr>
                  <a:t> e.cm </a:t>
                </a:r>
                <a:r>
                  <a:rPr lang="en-US" b="1" dirty="0">
                    <a:solidFill>
                      <a:srgbClr val="FFFF00"/>
                    </a:solidFill>
                    <a:latin typeface="Arial Narrow" panose="020B0606020202030204" pitchFamily="34" charset="0"/>
                  </a:rPr>
                  <a:t>→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acc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i="1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sup>
                    </m:sSup>
                  </m:oMath>
                </a14:m>
                <a:endParaRPr lang="en-US" b="1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6758" y="1788025"/>
                <a:ext cx="4017254" cy="279885"/>
              </a:xfrm>
              <a:prstGeom prst="rect">
                <a:avLst/>
              </a:prstGeom>
              <a:blipFill>
                <a:blip r:embed="rId16"/>
                <a:stretch>
                  <a:fillRect l="-2124" t="-26087" r="-455" b="-521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4826565" y="2635245"/>
                <a:ext cx="604524" cy="553998"/>
              </a:xfrm>
              <a:prstGeom prst="rect">
                <a:avLst/>
              </a:prstGeom>
              <a:solidFill>
                <a:srgbClr val="FF0000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60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sz="36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e>
                        <m:sup>
                          <m:r>
                            <a:rPr lang="en-US" sz="3600" b="0" i="1" dirty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6565" y="2635245"/>
                <a:ext cx="604524" cy="553998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5508105" y="2708912"/>
                <a:ext cx="3385908" cy="428772"/>
              </a:xfrm>
              <a:prstGeom prst="rect">
                <a:avLst/>
              </a:prstGeom>
              <a:solidFill>
                <a:srgbClr val="8CB3E1"/>
              </a:solidFill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sSup>
                            <m:sSupPr>
                              <m:ctrlP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Λ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p>
                          </m:sSup>
                        </m:sub>
                      </m:sSub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~ 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/2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  <a:latin typeface="Roboto"/>
                </a:endParaRPr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105" y="2708912"/>
                <a:ext cx="3385908" cy="428772"/>
              </a:xfrm>
              <a:prstGeom prst="rect">
                <a:avLst/>
              </a:prstGeom>
              <a:blipFill rotWithShape="0">
                <a:blip r:embed="rId12"/>
                <a:stretch>
                  <a:fillRect b="-704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4704327" y="3235210"/>
            <a:ext cx="4439673" cy="261610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r>
              <a:rPr lang="en-US" sz="11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Pich</a:t>
            </a:r>
            <a:r>
              <a:rPr lang="en-US" sz="11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&amp; E. de Rafael, </a:t>
            </a:r>
            <a:r>
              <a:rPr lang="en-US" sz="11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</a:t>
            </a:r>
            <a:r>
              <a:rPr lang="en-US" sz="11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Phys. B 367.2 (Dec. 1991), pp. 313–33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4644008" y="3679968"/>
                <a:ext cx="1418387" cy="553998"/>
              </a:xfrm>
              <a:prstGeom prst="rect">
                <a:avLst/>
              </a:prstGeom>
              <a:solidFill>
                <a:srgbClr val="FF00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36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36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sz="36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3600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6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36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Ξ</m:t>
                        </m:r>
                      </m:e>
                      <m:sup>
                        <m:r>
                          <a:rPr lang="en-US" sz="3600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endParaRPr lang="en-US" sz="3600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4008" y="3679968"/>
                <a:ext cx="1418387" cy="553998"/>
              </a:xfrm>
              <a:prstGeom prst="rect">
                <a:avLst/>
              </a:prstGeom>
              <a:blipFill>
                <a:blip r:embed="rId18"/>
                <a:stretch>
                  <a:fillRect t="-25275" b="-483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6156176" y="3760529"/>
                <a:ext cx="2737836" cy="402418"/>
              </a:xfrm>
              <a:prstGeom prst="rect">
                <a:avLst/>
              </a:prstGeom>
              <a:solidFill>
                <a:srgbClr val="8CB3E1"/>
              </a:solidFill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l-G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Λ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p>
                        </m:sSup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sSup>
                          <m:sSupPr>
                            <m:ctrlPr>
                              <a:rPr lang="en-US" sz="20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l-GR" sz="20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Σ</m:t>
                            </m:r>
                          </m:e>
                          <m:sup>
                            <m:r>
                              <a:rPr lang="en-US" sz="20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p>
                        </m:sSup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sSup>
                          <m:sSupPr>
                            <m:ctrlPr>
                              <a:rPr lang="en-US" sz="20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l-GR" sz="20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Ξ</m:t>
                            </m:r>
                          </m:e>
                          <m:sup>
                            <m:r>
                              <a:rPr lang="en-US" sz="20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p>
                        </m:sSup>
                      </m:sub>
                    </m:sSub>
                    <m:r>
                      <a:rPr lang="en-US" sz="20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3 : -1 : 4</a:t>
                </a:r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3760529"/>
                <a:ext cx="2737836" cy="402418"/>
              </a:xfrm>
              <a:prstGeom prst="rect">
                <a:avLst/>
              </a:prstGeom>
              <a:blipFill rotWithShape="0">
                <a:blip r:embed="rId19"/>
                <a:stretch>
                  <a:fillRect t="-10606" r="-1114" b="-2424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Rectangle 28"/>
          <p:cNvSpPr/>
          <p:nvPr/>
        </p:nvSpPr>
        <p:spPr>
          <a:xfrm>
            <a:off x="4716016" y="4304984"/>
            <a:ext cx="4392488" cy="261610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 Atwood &amp; A </a:t>
            </a:r>
            <a:r>
              <a:rPr lang="en-US" sz="11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Soni</a:t>
            </a:r>
            <a:r>
              <a:rPr lang="en-US" sz="11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., Phys. Lett. B 291.3 (Sept. 1992), pp. 293–296.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4679352" y="4622362"/>
                <a:ext cx="1333014" cy="553998"/>
              </a:xfrm>
              <a:prstGeom prst="rect">
                <a:avLst/>
              </a:prstGeom>
              <a:solidFill>
                <a:srgbClr val="FF00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360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36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sz="3600" b="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sz="3600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sz="3600" dirty="0"/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3600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36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Ξ</m:t>
                        </m:r>
                      </m:e>
                      <m:sub>
                        <m:r>
                          <a:rPr lang="en-US" sz="3600" i="1" dirty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sz="3600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endParaRPr lang="en-US" sz="3600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352" y="4622362"/>
                <a:ext cx="1333014" cy="553998"/>
              </a:xfrm>
              <a:prstGeom prst="rect">
                <a:avLst/>
              </a:prstGeom>
              <a:blipFill>
                <a:blip r:embed="rId20"/>
                <a:stretch>
                  <a:fillRect l="-459" t="-25275" b="-494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/>
              <p:cNvSpPr/>
              <p:nvPr/>
            </p:nvSpPr>
            <p:spPr>
              <a:xfrm>
                <a:off x="6228184" y="4589126"/>
                <a:ext cx="2736304" cy="1240981"/>
              </a:xfrm>
              <a:prstGeom prst="rect">
                <a:avLst/>
              </a:prstGeom>
              <a:solidFill>
                <a:srgbClr val="8CB3E1"/>
              </a:solidFill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Just like n~p, for CKM portion of the EDM, similar quark exchanges make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l-G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Λ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p>
                        </m:sSup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sSubSup>
                          <m:sSub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Λ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l-GR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Ξ</m:t>
                            </m:r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p>
                        </m:sSup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~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sSubSup>
                          <m:sSub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Ξ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</m:sub>
                    </m:sSub>
                  </m:oMath>
                </a14:m>
                <a:endParaRPr lang="en-US" dirty="0">
                  <a:latin typeface="Roboto"/>
                </a:endParaRPr>
              </a:p>
            </p:txBody>
          </p:sp>
        </mc:Choice>
        <mc:Fallback xmlns="">
          <p:sp>
            <p:nvSpPr>
              <p:cNvPr id="31" name="Rectangle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8184" y="4589126"/>
                <a:ext cx="2736304" cy="1240981"/>
              </a:xfrm>
              <a:prstGeom prst="rect">
                <a:avLst/>
              </a:prstGeom>
              <a:blipFill>
                <a:blip r:embed="rId21"/>
                <a:stretch>
                  <a:fillRect l="-2004" t="-3448" b="-344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17CFFCFA-8834-A3CC-E021-08719643B499}"/>
              </a:ext>
            </a:extLst>
          </p:cNvPr>
          <p:cNvSpPr/>
          <p:nvPr/>
        </p:nvSpPr>
        <p:spPr>
          <a:xfrm>
            <a:off x="170215" y="5832319"/>
            <a:ext cx="8803569" cy="338554"/>
          </a:xfrm>
          <a:prstGeom prst="rect">
            <a:avLst/>
          </a:prstGeom>
          <a:solidFill>
            <a:srgbClr val="EE4848"/>
          </a:solidFill>
        </p:spPr>
        <p:txBody>
          <a:bodyPr wrap="square">
            <a:spAutoFit/>
          </a:bodyPr>
          <a:lstStyle/>
          <a:p>
            <a:r>
              <a:rPr lang="en-US" sz="1600" dirty="0">
                <a:latin typeface="Roboto"/>
              </a:rPr>
              <a:t>Only 1 of these has an indirect measurement, which comes from </a:t>
            </a:r>
            <a:r>
              <a:rPr lang="en-US" sz="1600" dirty="0" err="1">
                <a:latin typeface="Roboto"/>
              </a:rPr>
              <a:t>pX</a:t>
            </a:r>
            <a:r>
              <a:rPr lang="en-US" sz="1600" dirty="0">
                <a:latin typeface="Roboto"/>
              </a:rPr>
              <a:t> fixed target experiments.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C13C0FB-BC03-0050-900D-A887D39CBEEF}"/>
                  </a:ext>
                </a:extLst>
              </p:cNvPr>
              <p:cNvSpPr txBox="1"/>
              <p:nvPr/>
            </p:nvSpPr>
            <p:spPr>
              <a:xfrm>
                <a:off x="2222501" y="2329202"/>
                <a:ext cx="1875835" cy="553998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25400">
                <a:solidFill>
                  <a:srgbClr val="FFFF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US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US" sz="3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3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C13C0FB-BC03-0050-900D-A887D39CBE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2501" y="2329202"/>
                <a:ext cx="1875835" cy="553998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  <a:ln w="25400">
                <a:solidFill>
                  <a:srgbClr val="FFFF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3660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63072" cy="850106"/>
          </a:xfrm>
          <a:solidFill>
            <a:srgbClr val="009F3C"/>
          </a:solidFill>
        </p:spPr>
        <p:txBody>
          <a:bodyPr>
            <a:normAutofit/>
          </a:bodyPr>
          <a:lstStyle/>
          <a:p>
            <a:pPr algn="r"/>
            <a:r>
              <a:rPr lang="en-GB" dirty="0"/>
              <a:t>Atoms</a:t>
            </a:r>
          </a:p>
        </p:txBody>
      </p:sp>
      <p:sp>
        <p:nvSpPr>
          <p:cNvPr id="23" name="Oval 22"/>
          <p:cNvSpPr/>
          <p:nvPr/>
        </p:nvSpPr>
        <p:spPr>
          <a:xfrm>
            <a:off x="611560" y="339651"/>
            <a:ext cx="720080" cy="7200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C385F0B-1B24-1B17-87B5-FC85678C5CB6}"/>
              </a:ext>
            </a:extLst>
          </p:cNvPr>
          <p:cNvSpPr/>
          <p:nvPr/>
        </p:nvSpPr>
        <p:spPr>
          <a:xfrm>
            <a:off x="3429000" y="1345152"/>
            <a:ext cx="2362200" cy="2362200"/>
          </a:xfrm>
          <a:prstGeom prst="ellipse">
            <a:avLst/>
          </a:prstGeom>
          <a:gradFill flip="none" rotWithShape="1">
            <a:gsLst>
              <a:gs pos="0">
                <a:srgbClr val="C00000"/>
              </a:gs>
              <a:gs pos="100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7551D9B-CA38-DDD0-9D61-CBA056031F82}"/>
              </a:ext>
            </a:extLst>
          </p:cNvPr>
          <p:cNvCxnSpPr/>
          <p:nvPr/>
        </p:nvCxnSpPr>
        <p:spPr>
          <a:xfrm flipV="1">
            <a:off x="4610100" y="1419764"/>
            <a:ext cx="0" cy="2171700"/>
          </a:xfrm>
          <a:prstGeom prst="straightConnector1">
            <a:avLst/>
          </a:prstGeom>
          <a:ln w="25400">
            <a:solidFill>
              <a:srgbClr val="000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>
            <a:extLst>
              <a:ext uri="{FF2B5EF4-FFF2-40B4-BE49-F238E27FC236}">
                <a16:creationId xmlns:a16="http://schemas.microsoft.com/office/drawing/2014/main" id="{4A001298-A99C-AA8B-1858-5BC93BA2380C}"/>
              </a:ext>
            </a:extLst>
          </p:cNvPr>
          <p:cNvSpPr/>
          <p:nvPr/>
        </p:nvSpPr>
        <p:spPr>
          <a:xfrm>
            <a:off x="4000500" y="1915064"/>
            <a:ext cx="1219200" cy="1219200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0EEF3A9-7BCA-B7E3-417B-510FE1549F29}"/>
              </a:ext>
            </a:extLst>
          </p:cNvPr>
          <p:cNvCxnSpPr/>
          <p:nvPr/>
        </p:nvCxnSpPr>
        <p:spPr>
          <a:xfrm flipV="1">
            <a:off x="4610100" y="2246852"/>
            <a:ext cx="0" cy="461962"/>
          </a:xfrm>
          <a:prstGeom prst="straightConnector1">
            <a:avLst/>
          </a:prstGeom>
          <a:ln w="2540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1">
            <a:extLst>
              <a:ext uri="{FF2B5EF4-FFF2-40B4-BE49-F238E27FC236}">
                <a16:creationId xmlns:a16="http://schemas.microsoft.com/office/drawing/2014/main" id="{E1E73F6C-D272-9343-BB32-F82D7372B1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6600" y="2338927"/>
            <a:ext cx="6969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 i="1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i="0" dirty="0">
                <a:solidFill>
                  <a:srgbClr val="000000"/>
                </a:solidFill>
                <a:latin typeface="Arial" panose="020B0604020202020204" pitchFamily="34" charset="0"/>
              </a:rPr>
              <a:t>EDM</a:t>
            </a:r>
          </a:p>
        </p:txBody>
      </p:sp>
      <p:sp>
        <p:nvSpPr>
          <p:cNvPr id="11" name="TextBox 12">
            <a:extLst>
              <a:ext uri="{FF2B5EF4-FFF2-40B4-BE49-F238E27FC236}">
                <a16:creationId xmlns:a16="http://schemas.microsoft.com/office/drawing/2014/main" id="{7F7B1526-76F5-2A7E-2E94-457908790B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6600" y="3140614"/>
            <a:ext cx="749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 i="1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i="0" dirty="0">
                <a:solidFill>
                  <a:srgbClr val="000000"/>
                </a:solidFill>
                <a:latin typeface="Arial" panose="020B0604020202020204" pitchFamily="34" charset="0"/>
              </a:rPr>
              <a:t>EDM’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510908-206F-D26D-F5A0-07C947590376}"/>
              </a:ext>
            </a:extLst>
          </p:cNvPr>
          <p:cNvSpPr/>
          <p:nvPr/>
        </p:nvSpPr>
        <p:spPr>
          <a:xfrm>
            <a:off x="6632575" y="2062702"/>
            <a:ext cx="20510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Net~	0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607AD40-5049-2AE8-0A46-60C5783E63C5}"/>
              </a:ext>
            </a:extLst>
          </p:cNvPr>
          <p:cNvSpPr/>
          <p:nvPr/>
        </p:nvSpPr>
        <p:spPr>
          <a:xfrm>
            <a:off x="301141" y="2247557"/>
            <a:ext cx="2842445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In an atom…</a:t>
            </a:r>
          </a:p>
        </p:txBody>
      </p:sp>
      <p:sp>
        <p:nvSpPr>
          <p:cNvPr id="18" name="TextBox 15">
            <a:extLst>
              <a:ext uri="{FF2B5EF4-FFF2-40B4-BE49-F238E27FC236}">
                <a16:creationId xmlns:a16="http://schemas.microsoft.com/office/drawing/2014/main" id="{6EA6FCEA-8B9C-F1F7-6979-07BE8BB12D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86225" y="2631027"/>
            <a:ext cx="10191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 i="1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i="0" dirty="0">
                <a:solidFill>
                  <a:schemeClr val="accent2"/>
                </a:solidFill>
                <a:latin typeface="Arial" panose="020B0604020202020204" pitchFamily="34" charset="0"/>
              </a:rPr>
              <a:t>Nucleus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7C2B2F1-EEBB-D541-2418-A8971C9798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5225" y="3094577"/>
            <a:ext cx="9413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 i="1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i="0">
                <a:solidFill>
                  <a:srgbClr val="C00000"/>
                </a:solidFill>
                <a:latin typeface="Arial" panose="020B0604020202020204" pitchFamily="34" charset="0"/>
              </a:rPr>
              <a:t>e-cloud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54DDBCD-6B83-B54C-EC0F-BF01EFBAF733}"/>
              </a:ext>
            </a:extLst>
          </p:cNvPr>
          <p:cNvSpPr/>
          <p:nvPr/>
        </p:nvSpPr>
        <p:spPr>
          <a:xfrm>
            <a:off x="38100" y="4336593"/>
            <a:ext cx="9067800" cy="224676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u="sng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Exceptions</a:t>
            </a:r>
            <a: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</a:t>
            </a:r>
          </a:p>
          <a:p>
            <a:pPr marL="685800" indent="-685800">
              <a:buFont typeface="Wingdings" panose="05000000000000000000" pitchFamily="2" charset="2"/>
              <a:buChar char="Ø"/>
              <a:defRPr/>
            </a:pPr>
            <a:r>
              <a:rPr lang="en-US" sz="2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Relativistic electrons in high-z atoms (</a:t>
            </a:r>
            <a:r>
              <a:rPr lang="en-US" sz="2800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Eg.</a:t>
            </a:r>
            <a:r>
              <a:rPr lang="en-US" sz="2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: </a:t>
            </a:r>
            <a:r>
              <a:rPr lang="en-US" sz="2800" b="1" baseline="300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210</a:t>
            </a:r>
            <a:r>
              <a:rPr lang="en-US" sz="2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Fr)</a:t>
            </a:r>
          </a:p>
          <a:p>
            <a:pPr marL="685800" indent="-685800">
              <a:buFont typeface="Wingdings" panose="05000000000000000000" pitchFamily="2" charset="2"/>
              <a:buChar char="Ø"/>
              <a:defRPr/>
            </a:pPr>
            <a:r>
              <a:rPr lang="en-US" sz="2800" b="1" u="sng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Deformed nuclei </a:t>
            </a:r>
            <a:r>
              <a:rPr lang="en-US" sz="2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(</a:t>
            </a:r>
            <a:r>
              <a:rPr lang="en-US" sz="2800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Eg.</a:t>
            </a:r>
            <a:r>
              <a:rPr lang="en-US" sz="2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: </a:t>
            </a:r>
            <a:r>
              <a:rPr lang="en-US" sz="2800" b="1" baseline="300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225</a:t>
            </a:r>
            <a:r>
              <a:rPr lang="en-US" sz="2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Ra)</a:t>
            </a:r>
            <a:endParaRPr lang="en-US" sz="2800" b="1" u="sng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685800" indent="-685800">
              <a:buFont typeface="Wingdings" panose="05000000000000000000" pitchFamily="2" charset="2"/>
              <a:buChar char="Ø"/>
              <a:defRPr/>
            </a:pPr>
            <a:r>
              <a:rPr lang="en-US" sz="2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CPV interaction between nucleus &amp; electrons</a:t>
            </a:r>
          </a:p>
          <a:p>
            <a:pPr marL="685800" indent="-685800">
              <a:buFont typeface="Wingdings" panose="05000000000000000000" pitchFamily="2" charset="2"/>
              <a:buChar char="Ø"/>
              <a:defRPr/>
            </a:pPr>
            <a:endParaRPr lang="en-US" sz="2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9981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63072" cy="850106"/>
          </a:xfrm>
          <a:solidFill>
            <a:srgbClr val="009F3C"/>
          </a:solidFill>
        </p:spPr>
        <p:txBody>
          <a:bodyPr>
            <a:normAutofit/>
          </a:bodyPr>
          <a:lstStyle/>
          <a:p>
            <a:pPr algn="r"/>
            <a:r>
              <a:rPr lang="en-GB" dirty="0"/>
              <a:t>Atoms: LE parameters</a:t>
            </a:r>
          </a:p>
        </p:txBody>
      </p:sp>
      <p:sp>
        <p:nvSpPr>
          <p:cNvPr id="23" name="Oval 22"/>
          <p:cNvSpPr/>
          <p:nvPr/>
        </p:nvSpPr>
        <p:spPr>
          <a:xfrm>
            <a:off x="611560" y="339651"/>
            <a:ext cx="720080" cy="7200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372200" y="1217547"/>
            <a:ext cx="230425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Electron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372200" y="1960892"/>
            <a:ext cx="230425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Neutrons &amp; Protons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381644" y="2685655"/>
            <a:ext cx="230425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Scalar </a:t>
            </a:r>
            <a:r>
              <a:rPr lang="en-US" sz="2000" dirty="0" err="1">
                <a:solidFill>
                  <a:schemeClr val="tx1"/>
                </a:solidFill>
              </a:rPr>
              <a:t>eN</a:t>
            </a:r>
            <a:r>
              <a:rPr lang="en-US" sz="2000" dirty="0">
                <a:solidFill>
                  <a:schemeClr val="tx1"/>
                </a:solidFill>
              </a:rPr>
              <a:t> coupling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385511" y="3429000"/>
            <a:ext cx="230425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Tensor </a:t>
            </a:r>
            <a:r>
              <a:rPr lang="en-US" sz="2000" dirty="0" err="1">
                <a:solidFill>
                  <a:schemeClr val="tx1"/>
                </a:solidFill>
              </a:rPr>
              <a:t>eN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couping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383515" y="4172829"/>
            <a:ext cx="230425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000" dirty="0">
                <a:solidFill>
                  <a:schemeClr val="tx1"/>
                </a:solidFill>
              </a:rPr>
              <a:t>π</a:t>
            </a:r>
            <a:r>
              <a:rPr lang="en-US" sz="2000" dirty="0">
                <a:solidFill>
                  <a:schemeClr val="tx1"/>
                </a:solidFill>
              </a:rPr>
              <a:t>NN interactions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381644" y="4941168"/>
            <a:ext cx="230425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Schiff moment</a:t>
            </a:r>
          </a:p>
        </p:txBody>
      </p:sp>
      <p:sp>
        <p:nvSpPr>
          <p:cNvPr id="2" name="Rectangle 1"/>
          <p:cNvSpPr/>
          <p:nvPr/>
        </p:nvSpPr>
        <p:spPr>
          <a:xfrm>
            <a:off x="1979712" y="6334780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FF00"/>
                </a:solidFill>
              </a:rPr>
              <a:t>T. Chupp and M. Ramsey-</a:t>
            </a:r>
            <a:r>
              <a:rPr lang="en-US" sz="1400" dirty="0" err="1">
                <a:solidFill>
                  <a:srgbClr val="FFFF00"/>
                </a:solidFill>
              </a:rPr>
              <a:t>Musolf</a:t>
            </a:r>
            <a:r>
              <a:rPr lang="en-US" sz="1400" dirty="0">
                <a:solidFill>
                  <a:srgbClr val="FFFF00"/>
                </a:solidFill>
              </a:rPr>
              <a:t>, Phys. Rev. C </a:t>
            </a:r>
            <a:r>
              <a:rPr lang="en-US" sz="1400" b="1" dirty="0">
                <a:solidFill>
                  <a:srgbClr val="FFFF00"/>
                </a:solidFill>
              </a:rPr>
              <a:t>91</a:t>
            </a:r>
            <a:r>
              <a:rPr lang="en-US" sz="1400" dirty="0">
                <a:solidFill>
                  <a:srgbClr val="FFFF00"/>
                </a:solidFill>
              </a:rPr>
              <a:t>, 035502 (2015)</a:t>
            </a:r>
          </a:p>
          <a:p>
            <a:pPr algn="ctr"/>
            <a:r>
              <a:rPr lang="en-US" sz="1400" dirty="0">
                <a:solidFill>
                  <a:srgbClr val="FFFF00"/>
                </a:solidFill>
              </a:rPr>
              <a:t>Y. Ema, T. Gao, and M. </a:t>
            </a:r>
            <a:r>
              <a:rPr lang="en-US" sz="1400" dirty="0" err="1">
                <a:solidFill>
                  <a:srgbClr val="FFFF00"/>
                </a:solidFill>
              </a:rPr>
              <a:t>Pospelov</a:t>
            </a:r>
            <a:r>
              <a:rPr lang="en-US" sz="1400" dirty="0">
                <a:solidFill>
                  <a:srgbClr val="FFFF00"/>
                </a:solidFill>
              </a:rPr>
              <a:t>, Phys. Rev. Lett. </a:t>
            </a:r>
            <a:r>
              <a:rPr lang="en-US" sz="1400" b="1" dirty="0">
                <a:solidFill>
                  <a:srgbClr val="FFFF00"/>
                </a:solidFill>
              </a:rPr>
              <a:t>129</a:t>
            </a:r>
            <a:r>
              <a:rPr lang="en-US" sz="1400" dirty="0">
                <a:solidFill>
                  <a:srgbClr val="FFFF00"/>
                </a:solidFill>
              </a:rPr>
              <a:t>, 231801 (2022)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3010390" y="4647943"/>
            <a:ext cx="3312368" cy="758448"/>
            <a:chOff x="3370524" y="4768683"/>
            <a:chExt cx="3312368" cy="758448"/>
          </a:xfrm>
        </p:grpSpPr>
        <p:sp>
          <p:nvSpPr>
            <p:cNvPr id="27" name="Right Brace 26"/>
            <p:cNvSpPr/>
            <p:nvPr/>
          </p:nvSpPr>
          <p:spPr>
            <a:xfrm rot="5400000">
              <a:off x="4854518" y="3284689"/>
              <a:ext cx="344380" cy="3312368"/>
            </a:xfrm>
            <a:prstGeom prst="rightBrac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4572000" y="4911578"/>
                  <a:ext cx="909416" cy="61555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4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4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𝜅</m:t>
                            </m:r>
                          </m:e>
                          <m:sub>
                            <m: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oMath>
                    </m:oMathPara>
                  </a14:m>
                  <a:endParaRPr lang="en-US" sz="4000" dirty="0"/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72000" y="4911578"/>
                  <a:ext cx="909416" cy="615553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107504" y="1290773"/>
                <a:ext cx="6192594" cy="348896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400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𝑡𝑜𝑚</m:t>
                          </m:r>
                        </m:sub>
                      </m:sSub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=                         </m:t>
                      </m:r>
                      <m:sSubSup>
                        <m:sSubSupPr>
                          <m:ctrlPr>
                            <a:rPr lang="en-US" sz="4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4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4000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  <m:sup>
                          <m:r>
                            <a:rPr lang="en-US" sz="4000" i="1">
                              <a:latin typeface="Cambria Math" panose="02040503050406030204" pitchFamily="18" charset="0"/>
                            </a:rPr>
                            <m:t>𝑒</m:t>
                          </m:r>
                        </m:sup>
                      </m:sSubSup>
                      <m:sSub>
                        <m:sSubPr>
                          <m:ctrlPr>
                            <a:rPr lang="en-US" sz="4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US" sz="4000" i="1" dirty="0">
                  <a:latin typeface="Cambria Math" panose="02040503050406030204" pitchFamily="18" charset="0"/>
                </a:endParaRPr>
              </a:p>
              <a:p>
                <a:pPr algn="r"/>
                <a:r>
                  <a:rPr lang="en-US" sz="4000" b="0" dirty="0"/>
                  <a:t> </a:t>
                </a:r>
                <a14:m>
                  <m:oMath xmlns:m="http://schemas.openxmlformats.org/officeDocument/2006/math">
                    <m:r>
                      <a:rPr lang="en-US" sz="4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+</m:t>
                    </m:r>
                    <m:nary>
                      <m:naryPr>
                        <m:chr m:val="∑"/>
                        <m:supHide m:val="on"/>
                        <m:ctrlPr>
                          <a:rPr lang="en-US" sz="44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4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={</m:t>
                        </m:r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}</m:t>
                        </m:r>
                      </m:sub>
                      <m:sup/>
                      <m:e>
                        <m:sSubSup>
                          <m:sSubSupPr>
                            <m:ctrlPr>
                              <a:rPr lang="en-US" sz="4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4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sz="4400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sub>
                          <m:sup>
                            <m:r>
                              <a:rPr lang="en-US" sz="4400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sup>
                        </m:sSubSup>
                        <m:sSub>
                          <m:sSubPr>
                            <m:ctrlPr>
                              <a:rPr lang="en-US" sz="4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4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sz="4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</m:e>
                    </m:nary>
                  </m:oMath>
                </a14:m>
                <a:endParaRPr lang="en-US" sz="4000" b="0" i="1" dirty="0">
                  <a:latin typeface="Cambria Math" panose="02040503050406030204" pitchFamily="18" charset="0"/>
                </a:endParaRPr>
              </a:p>
              <a:p>
                <a:pPr algn="r"/>
                <a:r>
                  <a:rPr lang="en-US" sz="4000" b="0" dirty="0"/>
                  <a:t>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4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                     </m:t>
                        </m:r>
                        <m:r>
                          <a:rPr lang="en-US" sz="4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sSub>
                          <m:sSubPr>
                            <m:ctrlP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sub>
                    </m:sSub>
                    <m:sSub>
                      <m:sSubPr>
                        <m:ctrlPr>
                          <a:rPr lang="en-US" sz="4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0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40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endParaRPr lang="en-US" sz="4000" dirty="0"/>
              </a:p>
              <a:p>
                <a:pPr algn="r"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US" sz="4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4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i="1">
                              <a:latin typeface="Cambria Math" panose="02040503050406030204" pitchFamily="18" charset="0"/>
                            </a:rPr>
                            <m:t>                    </m:t>
                          </m:r>
                          <m:r>
                            <a:rPr lang="en-US" sz="4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sSub>
                            <m:sSubPr>
                              <m:ctrlPr>
                                <a:rPr lang="en-US" sz="4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0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40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</m:sub>
                      </m:sSub>
                      <m:sSub>
                        <m:sSubPr>
                          <m:ctrlPr>
                            <a:rPr lang="en-US" sz="4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</m:oMath>
                  </m:oMathPara>
                </a14:m>
                <a:endParaRPr lang="en-US" sz="4000" dirty="0"/>
              </a:p>
              <a:p>
                <a:pPr algn="r"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US" sz="4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4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4000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4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sSubSup>
                            <m:sSubSupPr>
                              <m:ctrlPr>
                                <a:rPr lang="en-US" sz="4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̅"/>
                                  <m:ctrlP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4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sub>
                            <m:sup>
                              <m:r>
                                <a:rPr lang="en-US" sz="4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p>
                          </m:sSubSup>
                        </m:sub>
                      </m:sSub>
                      <m:sSubSup>
                        <m:sSubSupPr>
                          <m:ctrlPr>
                            <a:rPr lang="en-US" sz="40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̅"/>
                              <m:ctrlPr>
                                <a:rPr lang="en-US" sz="40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40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acc>
                        </m:e>
                        <m:sub>
                          <m:r>
                            <a:rPr lang="en-US" sz="4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sub>
                        <m:sup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bSup>
                      <m:r>
                        <a:rPr lang="en-US" sz="4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4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sSubSup>
                            <m:sSubSupPr>
                              <m:ctrlPr>
                                <a:rPr lang="en-US" sz="4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̅"/>
                                  <m:ctrlP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4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sub>
                            <m:sup>
                              <m:r>
                                <a:rPr lang="en-US" sz="4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p>
                          </m:sSubSup>
                        </m:sub>
                      </m:sSub>
                      <m:sSubSup>
                        <m:sSubSupPr>
                          <m:ctrlPr>
                            <a:rPr lang="en-US" sz="4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̅"/>
                              <m:ctrlPr>
                                <a:rPr lang="en-US" sz="4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40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acc>
                        </m:e>
                        <m:sub>
                          <m:r>
                            <a:rPr lang="en-US" sz="4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sub>
                        <m:sup>
                          <m:r>
                            <a:rPr lang="en-US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1290773"/>
                <a:ext cx="6192594" cy="348896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D4F8FD7-C9A8-CD92-E9DF-7BF443D8DFE0}"/>
                  </a:ext>
                </a:extLst>
              </p:cNvPr>
              <p:cNvSpPr txBox="1"/>
              <p:nvPr/>
            </p:nvSpPr>
            <p:spPr>
              <a:xfrm>
                <a:off x="478484" y="5659102"/>
                <a:ext cx="3373435" cy="446276"/>
              </a:xfrm>
              <a:prstGeom prst="rect">
                <a:avLst/>
              </a:prstGeom>
              <a:solidFill>
                <a:schemeClr val="tx2"/>
              </a:solidFill>
            </p:spPr>
            <p:txBody>
              <a:bodyPr wrap="square">
                <a:spAutoFit/>
              </a:bodyPr>
              <a:lstStyle/>
              <a:p>
                <a:pPr/>
                <a:r>
                  <a:rPr lang="en-US" sz="2300" dirty="0">
                    <a:solidFill>
                      <a:schemeClr val="accent3">
                        <a:lumMod val="50000"/>
                      </a:schemeClr>
                    </a:solidFill>
                  </a:rPr>
                  <a:t>Para-M: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30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300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2300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300" i="1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2300" b="0" i="1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7×</m:t>
                    </m:r>
                    <m:sSup>
                      <m:sSupPr>
                        <m:ctrlPr>
                          <a:rPr lang="en-US" sz="23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3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3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−16</m:t>
                        </m:r>
                      </m:sup>
                    </m:sSup>
                    <m:r>
                      <a:rPr lang="en-US" sz="2300" b="0" i="1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300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D4F8FD7-C9A8-CD92-E9DF-7BF443D8DF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484" y="5659102"/>
                <a:ext cx="3373435" cy="446276"/>
              </a:xfrm>
              <a:prstGeom prst="rect">
                <a:avLst/>
              </a:prstGeom>
              <a:blipFill>
                <a:blip r:embed="rId5"/>
                <a:stretch>
                  <a:fillRect l="-2527" t="-9459" b="-283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69AD455-DAB1-F02D-0CEE-BA881D64CE6E}"/>
                  </a:ext>
                </a:extLst>
              </p:cNvPr>
              <p:cNvSpPr txBox="1"/>
              <p:nvPr/>
            </p:nvSpPr>
            <p:spPr>
              <a:xfrm>
                <a:off x="3923928" y="5659102"/>
                <a:ext cx="4896544" cy="446276"/>
              </a:xfrm>
              <a:prstGeom prst="rect">
                <a:avLst/>
              </a:prstGeom>
              <a:solidFill>
                <a:schemeClr val="tx2"/>
              </a:solidFill>
            </p:spPr>
            <p:txBody>
              <a:bodyPr wrap="square">
                <a:spAutoFit/>
              </a:bodyPr>
              <a:lstStyle/>
              <a:p>
                <a:pPr/>
                <a:r>
                  <a:rPr lang="en-US" sz="2300" dirty="0">
                    <a:solidFill>
                      <a:schemeClr val="accent3">
                        <a:lumMod val="50000"/>
                      </a:schemeClr>
                    </a:solidFill>
                  </a:rPr>
                  <a:t>Dia-M: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30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300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23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sz="2300" i="1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b>
                      <m:sSubPr>
                        <m:ctrlPr>
                          <a:rPr lang="en-US" sz="2300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f>
                          <m:fPr>
                            <m:type m:val="lin"/>
                            <m:ctrlPr>
                              <a:rPr lang="en-US" sz="2300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300" b="0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300" i="1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num>
                          <m:den>
                            <m:r>
                              <a:rPr lang="en-US" sz="2300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den>
                        </m:f>
                        <m:r>
                          <a:rPr lang="en-US" sz="23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en-US" sz="2300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2300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300" i="1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2300" b="0" i="1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1.6×</m:t>
                    </m:r>
                    <m:sSup>
                      <m:sSupPr>
                        <m:ctrlPr>
                          <a:rPr lang="en-US" sz="23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3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3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−18</m:t>
                        </m:r>
                      </m:sup>
                    </m:sSup>
                    <m:r>
                      <a:rPr lang="en-US" sz="2300" b="0" i="1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300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69AD455-DAB1-F02D-0CEE-BA881D64CE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928" y="5659102"/>
                <a:ext cx="4896544" cy="446276"/>
              </a:xfrm>
              <a:prstGeom prst="rect">
                <a:avLst/>
              </a:prstGeom>
              <a:blipFill>
                <a:blip r:embed="rId6"/>
                <a:stretch>
                  <a:fillRect l="-1868" t="-116216" b="-1824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86483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63072" cy="850106"/>
          </a:xfrm>
          <a:solidFill>
            <a:srgbClr val="009F3C"/>
          </a:solidFill>
        </p:spPr>
        <p:txBody>
          <a:bodyPr>
            <a:normAutofit/>
          </a:bodyPr>
          <a:lstStyle/>
          <a:p>
            <a:pPr algn="r"/>
            <a:r>
              <a:rPr lang="en-GB" dirty="0"/>
              <a:t>Atoms</a:t>
            </a:r>
          </a:p>
        </p:txBody>
      </p:sp>
      <p:sp>
        <p:nvSpPr>
          <p:cNvPr id="23" name="Oval 22"/>
          <p:cNvSpPr/>
          <p:nvPr/>
        </p:nvSpPr>
        <p:spPr>
          <a:xfrm>
            <a:off x="611560" y="339651"/>
            <a:ext cx="720080" cy="7200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177988" y="1189757"/>
            <a:ext cx="6966012" cy="929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&gt;&gt;Single Source: Electron, </a:t>
            </a:r>
            <a:r>
              <a:rPr lang="en-US" sz="1600" b="1" dirty="0" err="1">
                <a:latin typeface="Times New Roman" pitchFamily="18" charset="0"/>
                <a:cs typeface="Times New Roman" pitchFamily="18" charset="0"/>
              </a:rPr>
              <a:t>eN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contributions are small&lt;&lt;</a:t>
            </a:r>
          </a:p>
          <a:p>
            <a:pPr algn="ctr" eaLnBrk="0" hangingPunct="0">
              <a:spcBef>
                <a:spcPct val="20000"/>
              </a:spcBef>
            </a:pPr>
            <a:r>
              <a:rPr lang="en-US" sz="1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Dominated by CPV Schiff moment</a:t>
            </a:r>
          </a:p>
          <a:p>
            <a:pPr algn="ctr" eaLnBrk="0" hangingPunct="0">
              <a:spcBef>
                <a:spcPct val="20000"/>
              </a:spcBef>
            </a:pPr>
            <a:r>
              <a:rPr lang="en-US" sz="1600" b="1" u="sng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Nuclear CPV EDMs are suppressed due to Schiff screening.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2627784" y="2195795"/>
                <a:ext cx="6059016" cy="1929759"/>
              </a:xfrm>
              <a:prstGeom prst="rect">
                <a:avLst/>
              </a:prstGeom>
              <a:solidFill>
                <a:srgbClr val="8CB3E1"/>
              </a:solidFill>
              <a:ln w="25400">
                <a:noFill/>
              </a:ln>
            </p:spPr>
            <p:txBody>
              <a:bodyPr wrap="square">
                <a:spAutoFit/>
              </a:bodyPr>
              <a:lstStyle/>
              <a:p>
                <a:pPr algn="r"/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𝐴𝑡𝑜𝑚</m:t>
                        </m:r>
                      </m:sub>
                    </m:sSub>
                    <m:r>
                      <a:rPr lang="en-US" sz="2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  <m:sup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p>
                    </m:sSubSup>
                    <m:sSub>
                      <m:sSubPr>
                        <m:ctrlP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nary>
                      <m:naryPr>
                        <m:chr m:val="∑"/>
                        <m:supHide m:val="on"/>
                        <m:ctrlP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={</m:t>
                        </m:r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}</m:t>
                        </m:r>
                      </m:sub>
                      <m:sup/>
                      <m:e>
                        <m:sSubSup>
                          <m:sSubSupPr>
                            <m:ctrlP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𝑍</m:t>
                            </m:r>
                          </m:sub>
                          <m:sup>
                            <m: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sup>
                        </m:sSubSup>
                        <m:sSub>
                          <m:sSubPr>
                            <m:ctrlP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sz="2800" dirty="0">
                    <a:solidFill>
                      <a:srgbClr val="000000"/>
                    </a:solidFill>
                  </a:rPr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</m:oMath>
                </a14:m>
                <a:endParaRPr lang="en-US" sz="2800" b="0" i="1" dirty="0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r"/>
                <a:endParaRPr lang="en-US" sz="2800" b="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  <a:p>
                <a:pPr algn="r"/>
                <a:endParaRPr lang="en-US" sz="28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sSub>
                            <m:sSubPr>
                              <m:ctrlPr>
                                <a:rPr 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sub>
                      </m:sSub>
                      <m:sSub>
                        <m:sSubPr>
                          <m:ctrlPr>
                            <a:rPr 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sSub>
                        <m:sSubPr>
                          <m:ctrlPr>
                            <a:rPr lang="en-US" sz="2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sSub>
                            <m:sSubPr>
                              <m:ctrlPr>
                                <a:rPr 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</m:sub>
                      </m:sSub>
                      <m:sSub>
                        <m:sSubPr>
                          <m:ctrlPr>
                            <a:rPr 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</m:oMath>
                  </m:oMathPara>
                </a14:m>
                <a:endParaRPr lang="en-US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84" y="2195795"/>
                <a:ext cx="6059016" cy="1929759"/>
              </a:xfrm>
              <a:prstGeom prst="rect">
                <a:avLst/>
              </a:prstGeom>
              <a:blipFill>
                <a:blip r:embed="rId3"/>
                <a:stretch>
                  <a:fillRect t="-2839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Line Callout 1 4"/>
          <p:cNvSpPr/>
          <p:nvPr/>
        </p:nvSpPr>
        <p:spPr>
          <a:xfrm>
            <a:off x="3563888" y="2966857"/>
            <a:ext cx="1080120" cy="360040"/>
          </a:xfrm>
          <a:prstGeom prst="borderCallout1">
            <a:avLst>
              <a:gd name="adj1" fmla="val 2503"/>
              <a:gd name="adj2" fmla="val 48105"/>
              <a:gd name="adj3" fmla="val -108120"/>
              <a:gd name="adj4" fmla="val 127299"/>
            </a:avLst>
          </a:prstGeom>
          <a:solidFill>
            <a:srgbClr val="FF0000"/>
          </a:solidFill>
          <a:ln>
            <a:solidFill>
              <a:srgbClr val="FF0000"/>
            </a:solidFill>
            <a:headEnd type="none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e-EDM</a:t>
            </a:r>
          </a:p>
        </p:txBody>
      </p:sp>
      <p:sp>
        <p:nvSpPr>
          <p:cNvPr id="13" name="Line Callout 1 12"/>
          <p:cNvSpPr/>
          <p:nvPr/>
        </p:nvSpPr>
        <p:spPr>
          <a:xfrm>
            <a:off x="4882430" y="2974998"/>
            <a:ext cx="1368152" cy="360040"/>
          </a:xfrm>
          <a:prstGeom prst="borderCallout1">
            <a:avLst>
              <a:gd name="adj1" fmla="val -5193"/>
              <a:gd name="adj2" fmla="val 96712"/>
              <a:gd name="adj3" fmla="val -64729"/>
              <a:gd name="adj4" fmla="val 157413"/>
            </a:avLst>
          </a:prstGeom>
          <a:solidFill>
            <a:srgbClr val="FF0000"/>
          </a:solidFill>
          <a:ln>
            <a:solidFill>
              <a:srgbClr val="FF0000"/>
            </a:solidFill>
            <a:headEnd type="none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n,p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-EDM</a:t>
            </a:r>
          </a:p>
        </p:txBody>
      </p:sp>
      <p:sp>
        <p:nvSpPr>
          <p:cNvPr id="14" name="Line Callout 1 13"/>
          <p:cNvSpPr/>
          <p:nvPr/>
        </p:nvSpPr>
        <p:spPr>
          <a:xfrm>
            <a:off x="7171541" y="2989424"/>
            <a:ext cx="1368152" cy="360040"/>
          </a:xfrm>
          <a:prstGeom prst="borderCallout1">
            <a:avLst>
              <a:gd name="adj1" fmla="val 687"/>
              <a:gd name="adj2" fmla="val 86495"/>
              <a:gd name="adj3" fmla="val -99241"/>
              <a:gd name="adj4" fmla="val 91583"/>
            </a:avLst>
          </a:prstGeom>
          <a:solidFill>
            <a:srgbClr val="FF0000"/>
          </a:solidFill>
          <a:ln>
            <a:solidFill>
              <a:srgbClr val="FF0000"/>
            </a:solidFill>
            <a:headEnd type="none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Schiff mo.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/>
              <p:cNvSpPr/>
              <p:nvPr/>
            </p:nvSpPr>
            <p:spPr>
              <a:xfrm>
                <a:off x="2309253" y="4120324"/>
                <a:ext cx="6514506" cy="9957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199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𝐻𝑔</m:t>
                            </m:r>
                          </m:sub>
                        </m:sSub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(0.200 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fm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895</m:t>
                    </m:r>
                    <m:r>
                      <a:rPr lang="en-US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fm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r>
                      <m:rPr>
                        <m:nor/>
                      </m:rPr>
                      <a:rPr lang="en-US" sz="16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en-US" sz="16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  <m:sup/>
                    </m:sSubSup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−0.56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−4</m:t>
                            </m:r>
                          </m:sup>
                        </m:sSup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sSubSup>
                      <m:sSub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  <m:sup/>
                    </m:sSubSup>
                    <m:r>
                      <a:rPr lang="en-US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1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  <m: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n-US" sz="1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−4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2.4×</m:t>
                        </m:r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−4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16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fm</a:t>
                </a:r>
                <a:r>
                  <a:rPr lang="en-US" sz="1600" b="1" baseline="30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-2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sub>
                    </m:sSub>
                    <m:r>
                      <a:rPr lang="en-US" sz="16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−5</m:t>
                        </m:r>
                        <m:r>
                          <a:rPr lang="en-US" sz="1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.9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20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16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, </a:t>
                </a:r>
                <a:r>
                  <a:rPr lang="en-US" sz="1600" b="1" baseline="30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sub>
                    </m:sSub>
                    <m:r>
                      <a:rPr lang="en-US" sz="1600" b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3.0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n-US" sz="1600" b="1" baseline="30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9253" y="4120324"/>
                <a:ext cx="6514506" cy="995785"/>
              </a:xfrm>
              <a:prstGeom prst="rect">
                <a:avLst/>
              </a:prstGeom>
              <a:blipFill>
                <a:blip r:embed="rId4"/>
                <a:stretch>
                  <a:fillRect b="-12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2177988" y="6358905"/>
            <a:ext cx="54360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  <a:r>
              <a:rPr lang="en-US" sz="1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Graner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al, Phys. </a:t>
            </a:r>
            <a:r>
              <a:rPr lang="nb-NO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Rev. Lett. 116.16 (Apr. 2016), p. 161601.</a:t>
            </a:r>
          </a:p>
          <a:p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 Engel et al., </a:t>
            </a:r>
            <a:r>
              <a:rPr lang="en-US" sz="1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Part. </a:t>
            </a:r>
            <a:r>
              <a:rPr lang="en-US" sz="1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</a:t>
            </a:r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Phys. 71 (July 2013), pp. 21–74.</a:t>
            </a:r>
          </a:p>
        </p:txBody>
      </p:sp>
      <p:pic>
        <p:nvPicPr>
          <p:cNvPr id="7" name="Picture 6" descr="A close-up of a graph&#10;&#10;Description automatically generated">
            <a:extLst>
              <a:ext uri="{FF2B5EF4-FFF2-40B4-BE49-F238E27FC236}">
                <a16:creationId xmlns:a16="http://schemas.microsoft.com/office/drawing/2014/main" id="{4B49EE66-F392-1E57-26A6-665894B3CC6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89757"/>
            <a:ext cx="1700292" cy="516319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06D5233-FA27-9DF4-742F-ACC7D949C4FC}"/>
                  </a:ext>
                </a:extLst>
              </p:cNvPr>
              <p:cNvSpPr txBox="1"/>
              <p:nvPr/>
            </p:nvSpPr>
            <p:spPr>
              <a:xfrm>
                <a:off x="2987824" y="5116109"/>
                <a:ext cx="2010407" cy="46166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=0.03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06D5233-FA27-9DF4-742F-ACC7D949C4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824" y="5116109"/>
                <a:ext cx="2010407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3046B99-AF0A-4CFA-6506-90F70E7318D9}"/>
                  </a:ext>
                </a:extLst>
              </p:cNvPr>
              <p:cNvSpPr txBox="1"/>
              <p:nvPr/>
            </p:nvSpPr>
            <p:spPr>
              <a:xfrm>
                <a:off x="3707778" y="5680383"/>
                <a:ext cx="3679661" cy="652358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3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acc>
                      <m:r>
                        <a:rPr lang="en-US" sz="36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sz="36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9.5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11</m:t>
                          </m:r>
                        </m:sup>
                      </m:sSup>
                    </m:oMath>
                  </m:oMathPara>
                </a14:m>
                <a:endParaRPr lang="en-US" sz="36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3046B99-AF0A-4CFA-6506-90F70E7318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7778" y="5680383"/>
                <a:ext cx="3679661" cy="65235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7183916-523C-A84C-9456-4A2C803164A3}"/>
                  </a:ext>
                </a:extLst>
              </p:cNvPr>
              <p:cNvSpPr txBox="1"/>
              <p:nvPr/>
            </p:nvSpPr>
            <p:spPr>
              <a:xfrm>
                <a:off x="6529287" y="5105561"/>
                <a:ext cx="2010406" cy="46166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US" sz="2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7183916-523C-A84C-9456-4A2C803164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9287" y="5105561"/>
                <a:ext cx="2010406" cy="461665"/>
              </a:xfrm>
              <a:prstGeom prst="rect">
                <a:avLst/>
              </a:prstGeom>
              <a:blipFill>
                <a:blip r:embed="rId8"/>
                <a:stretch>
                  <a:fillRect b="-2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7991918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HsVeI2TwAzQM9S4tQjLvMM"/>
</p:tagLst>
</file>

<file path=ppt/theme/theme1.xml><?xml version="1.0" encoding="utf-8"?>
<a:theme xmlns:a="http://schemas.openxmlformats.org/drawingml/2006/main" name="Office Theme">
  <a:themeElements>
    <a:clrScheme name="Metro">
      <a:dk1>
        <a:srgbClr val="FFFFFF"/>
      </a:dk1>
      <a:lt1>
        <a:srgbClr val="1F497D"/>
      </a:lt1>
      <a:dk2>
        <a:srgbClr val="FFFFFF"/>
      </a:dk2>
      <a:lt2>
        <a:srgbClr val="1F497D"/>
      </a:lt2>
      <a:accent1>
        <a:srgbClr val="E8402E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C6D9F0"/>
      </a:folHlink>
    </a:clrScheme>
    <a:fontScheme name="Metro">
      <a:majorFont>
        <a:latin typeface="Segoe UI Light"/>
        <a:ea typeface=""/>
        <a:cs typeface=""/>
      </a:majorFont>
      <a:minorFont>
        <a:latin typeface="Segoe U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36509</TotalTime>
  <Words>3868</Words>
  <Application>Microsoft Office PowerPoint</Application>
  <PresentationFormat>On-screen Show (4:3)</PresentationFormat>
  <Paragraphs>535</Paragraphs>
  <Slides>34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7" baseType="lpstr">
      <vt:lpstr>Batang</vt:lpstr>
      <vt:lpstr>Agency FB</vt:lpstr>
      <vt:lpstr>Aharoni</vt:lpstr>
      <vt:lpstr>Arial</vt:lpstr>
      <vt:lpstr>Arial Narrow</vt:lpstr>
      <vt:lpstr>Bodoni MT Condensed</vt:lpstr>
      <vt:lpstr>Calibri</vt:lpstr>
      <vt:lpstr>Cambria Math</vt:lpstr>
      <vt:lpstr>Roboto</vt:lpstr>
      <vt:lpstr>Segoe UI Light</vt:lpstr>
      <vt:lpstr>Times New Roman</vt:lpstr>
      <vt:lpstr>Wingdings</vt:lpstr>
      <vt:lpstr>Office Theme</vt:lpstr>
      <vt:lpstr>An update to Estimation of CP violating EDMs from known mechanisms in the SM</vt:lpstr>
      <vt:lpstr>Overview: Very much an update!</vt:lpstr>
      <vt:lpstr>T/CP Violation?</vt:lpstr>
      <vt:lpstr>Charged Leptons: e</vt:lpstr>
      <vt:lpstr>Reminder: Light Baryons</vt:lpstr>
      <vt:lpstr>HEP Community: Do this!</vt:lpstr>
      <vt:lpstr>Atoms</vt:lpstr>
      <vt:lpstr>Atoms: LE parameters</vt:lpstr>
      <vt:lpstr>Atoms</vt:lpstr>
      <vt:lpstr>Atoms: Paramagnetic</vt:lpstr>
      <vt:lpstr>Deformed Atoms</vt:lpstr>
      <vt:lpstr>Mols: LE parameters</vt:lpstr>
      <vt:lpstr>Apparatus</vt:lpstr>
      <vt:lpstr>PowerPoint Presentation</vt:lpstr>
      <vt:lpstr>PowerPoint Presentation</vt:lpstr>
      <vt:lpstr>Motivation</vt:lpstr>
      <vt:lpstr>Motivation</vt:lpstr>
      <vt:lpstr>Sakharov Conditions</vt:lpstr>
      <vt:lpstr>Sources of CPV in SM</vt:lpstr>
      <vt:lpstr>Sources of CPV in SM</vt:lpstr>
      <vt:lpstr>Sources of CPV in SM</vt:lpstr>
      <vt:lpstr>Strong CP Problem</vt:lpstr>
      <vt:lpstr>Low energy parameters</vt:lpstr>
      <vt:lpstr>Charged Leptons: e</vt:lpstr>
      <vt:lpstr>Charged Leptons: µ,τ</vt:lpstr>
      <vt:lpstr>Neutrinos</vt:lpstr>
      <vt:lpstr>Reminder: Light Baryons</vt:lpstr>
      <vt:lpstr>Strange and Charmed Baryons</vt:lpstr>
      <vt:lpstr>Atoms: Diamagnetic</vt:lpstr>
      <vt:lpstr>Atoms: Paramagnetic</vt:lpstr>
      <vt:lpstr>Deformed Diamagnetic Atom</vt:lpstr>
      <vt:lpstr>Apparatus</vt:lpstr>
      <vt:lpstr>Apparatus</vt:lpstr>
      <vt:lpstr>Apparatus</vt:lpstr>
    </vt:vector>
  </TitlesOfParts>
  <Company>SAINT-GOBAIN 1.7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Alesandra Blakeston</dc:creator>
  <cp:lastModifiedBy>Prajwal Mohanmurthy</cp:lastModifiedBy>
  <cp:revision>839</cp:revision>
  <cp:lastPrinted>2020-07-29T09:44:05Z</cp:lastPrinted>
  <dcterms:created xsi:type="dcterms:W3CDTF">2013-06-03T12:57:42Z</dcterms:created>
  <dcterms:modified xsi:type="dcterms:W3CDTF">2024-07-18T18:04:14Z</dcterms:modified>
</cp:coreProperties>
</file>