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304" r:id="rId3"/>
    <p:sldId id="305" r:id="rId4"/>
    <p:sldId id="311" r:id="rId5"/>
    <p:sldId id="297" r:id="rId6"/>
    <p:sldId id="299" r:id="rId7"/>
    <p:sldId id="313" r:id="rId8"/>
    <p:sldId id="306" r:id="rId9"/>
    <p:sldId id="315" r:id="rId10"/>
    <p:sldId id="316" r:id="rId11"/>
    <p:sldId id="320" r:id="rId12"/>
    <p:sldId id="322" r:id="rId13"/>
    <p:sldId id="319" r:id="rId14"/>
    <p:sldId id="294" r:id="rId15"/>
    <p:sldId id="276" r:id="rId16"/>
    <p:sldId id="298" r:id="rId17"/>
    <p:sldId id="274" r:id="rId18"/>
    <p:sldId id="284" r:id="rId19"/>
    <p:sldId id="287" r:id="rId20"/>
    <p:sldId id="301" r:id="rId2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E497562-1E7E-4901-873F-B71E0CFE61D0}">
          <p14:sldIdLst>
            <p14:sldId id="259"/>
            <p14:sldId id="304"/>
            <p14:sldId id="305"/>
            <p14:sldId id="311"/>
            <p14:sldId id="297"/>
            <p14:sldId id="299"/>
            <p14:sldId id="313"/>
            <p14:sldId id="306"/>
            <p14:sldId id="315"/>
            <p14:sldId id="316"/>
            <p14:sldId id="320"/>
            <p14:sldId id="322"/>
            <p14:sldId id="319"/>
            <p14:sldId id="294"/>
          </p14:sldIdLst>
        </p14:section>
        <p14:section name="Spare Slides" id="{5781CF27-24A8-4840-8898-9E4A0DC4BFF3}">
          <p14:sldIdLst>
            <p14:sldId id="276"/>
            <p14:sldId id="298"/>
            <p14:sldId id="274"/>
            <p14:sldId id="284"/>
            <p14:sldId id="287"/>
            <p14:sldId id="30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447" autoAdjust="0"/>
  </p:normalViewPr>
  <p:slideViewPr>
    <p:cSldViewPr snapToGrid="0" snapToObjects="1">
      <p:cViewPr varScale="1">
        <p:scale>
          <a:sx n="59" d="100"/>
          <a:sy n="59" d="100"/>
        </p:scale>
        <p:origin x="964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 varScale="1">
      <p:scale>
        <a:sx n="1" d="1"/>
        <a:sy n="1" d="1"/>
      </p:scale>
      <p:origin x="0" y="-4675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5668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539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60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30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23850" lvl="1" indent="0">
              <a:spcBef>
                <a:spcPts val="800"/>
              </a:spcBef>
              <a:buFont typeface="Wingdings" panose="05000000000000000000" pitchFamily="2" charset="2"/>
              <a:buNone/>
            </a:pPr>
            <a:r>
              <a:rPr lang="en-GB" dirty="0"/>
              <a:t>Campus energy savings: - delayed start-up of heating in buildings - reduced temperature of the heating boilers - replaced halogen lamps with LEDs…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60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101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77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307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373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48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From 320 measuring devices used, likely moving to 520 in 2024.</a:t>
            </a:r>
          </a:p>
          <a:p>
            <a:r>
              <a:rPr lang="en-GB" noProof="0" dirty="0"/>
              <a:t>Electricity consumption of the tertiary infrastructure (CERN Campus) about 5 to 7 % of the total electricity consumption.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62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The Data Centre on the Meyrin site was constructed in 1972. The last major upgrade took place in 2010/2011.</a:t>
            </a:r>
          </a:p>
          <a:p>
            <a:r>
              <a:rPr lang="en-GB" noProof="0" dirty="0"/>
              <a:t>The new Data Centre on the Prévessin site is also equipped with an efficient water-cooling system, integrating a special water recirculation unit.</a:t>
            </a:r>
          </a:p>
          <a:p>
            <a:pPr marL="0" indent="0">
              <a:buSzPct val="75000"/>
              <a:buFont typeface="Wingdings" panose="05000000000000000000" pitchFamily="2" charset="2"/>
              <a:buNone/>
            </a:pPr>
            <a:endParaRPr lang="en-GB" sz="1200" b="0" noProof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0" indent="0">
              <a:buSzPct val="75000"/>
              <a:buFont typeface="Wingdings" panose="05000000000000000000" pitchFamily="2" charset="2"/>
              <a:buNone/>
            </a:pPr>
            <a:r>
              <a:rPr lang="en-GB" sz="1200" b="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Total gas consumption: reduction of at least 60% vs 2022 (171 TJ) as of 2026/2027 </a:t>
            </a:r>
            <a:endParaRPr lang="en-GB" noProof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80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733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83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085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bg>
      <p:bgPr>
        <a:blipFill dpi="0" rotWithShape="1">
          <a:blip r:embed="rId2" cstate="screen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bg>
      <p:bgPr>
        <a:blipFill dpi="0" rotWithShape="1">
          <a:blip r:embed="rId2" cstate="screen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bg>
      <p:bgPr>
        <a:blipFill dpi="0" rotWithShape="1">
          <a:blip r:embed="rId2" cstate="screen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bg>
      <p:bgPr>
        <a:blipFill dpi="0" rotWithShape="1">
          <a:blip r:embed="rId2" cstate="screen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ICHEP 2024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 cstate="screen">
            <a:alphaModFix amt="1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ICHEP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web.cern.ch/resources/brochure/cern/cerns-main-objectives-2021-202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hse.cern/environment-report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735089"/>
            <a:ext cx="11376026" cy="87681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/>
              <a:t>International Conference on High Energy Physics – July 2024 – Prague, CZ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F8676340-018D-175A-6536-614FCC0EF7AD}"/>
              </a:ext>
            </a:extLst>
          </p:cNvPr>
          <p:cNvSpPr txBox="1">
            <a:spLocks/>
          </p:cNvSpPr>
          <p:nvPr/>
        </p:nvSpPr>
        <p:spPr>
          <a:xfrm>
            <a:off x="407986" y="4696413"/>
            <a:ext cx="11376026" cy="103867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Benoît Delille &amp; Sonja Kleiner – On behalf of CERN</a:t>
            </a:r>
          </a:p>
          <a:p>
            <a:endParaRPr lang="en-GB" sz="24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8874B58-708E-199B-8343-95CD3AA630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1452966"/>
          </a:xfrm>
        </p:spPr>
        <p:txBody>
          <a:bodyPr/>
          <a:lstStyle/>
          <a:p>
            <a:r>
              <a:rPr lang="en-GB" sz="3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CERN’s strategy for an environmentally responsible research</a:t>
            </a:r>
            <a:endParaRPr lang="en-GB" sz="3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92AE4-6849-D088-045B-5E15B7B5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7051D-F876-896F-0276-9F30604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37C89-E9FB-DF3D-FE33-D41F60ED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16E840-AFF2-5FC5-9C24-C9B8AFA35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71717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Emissions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8800B527-F5B1-4900-4338-743DC806E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394" y="1576863"/>
            <a:ext cx="5963382" cy="4308929"/>
          </a:xfrm>
        </p:spPr>
        <p:txBody>
          <a:bodyPr/>
          <a:lstStyle/>
          <a:p>
            <a:pPr>
              <a:buSzPct val="75000"/>
            </a:pPr>
            <a:r>
              <a:rPr lang="en-GB" sz="2000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Scope 1 – direct emissions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Within LHC experiments - 3 pillar R&amp;D strategy to minimize emissions of fluorinated gases: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recirculation and optimisation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gas recovery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and the search for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more environmentally friendly alternatives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ATLAS and CMS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: continued investment in R&amp;D to reduce detector leaks and prepare for a transition from Perfluorocarbons (PFCs) to CO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 cooling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Since beginning of August 2023,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ATLAS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 operates the RPC detectors with a new gas mixture – lowering CO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e emissions from the RPC detectors  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SzPct val="75000"/>
            </a:pPr>
            <a:endParaRPr lang="en-GB" sz="2000" b="0" dirty="0">
              <a:solidFill>
                <a:srgbClr val="3030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DA270B7-76F3-A13E-2ACF-333DE45835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022" y="144588"/>
            <a:ext cx="3604692" cy="28645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FB67AF7-83C6-FF26-9FD3-288A635E6998}"/>
              </a:ext>
            </a:extLst>
          </p:cNvPr>
          <p:cNvSpPr txBox="1"/>
          <p:nvPr/>
        </p:nvSpPr>
        <p:spPr>
          <a:xfrm>
            <a:off x="6148388" y="3013340"/>
            <a:ext cx="40519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t"/>
            <a:r>
              <a:rPr lang="en-GB" sz="1000" b="0" i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Helvetica" panose="020B0604020202020204" pitchFamily="34" charset="0"/>
              </a:rPr>
              <a:t>Final LS2 upgrade work to the ATLAS detector before cavern closure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0176FC-154F-EC46-0C52-22426F6BB7D3}"/>
              </a:ext>
            </a:extLst>
          </p:cNvPr>
          <p:cNvSpPr txBox="1"/>
          <p:nvPr/>
        </p:nvSpPr>
        <p:spPr>
          <a:xfrm>
            <a:off x="8718398" y="6077887"/>
            <a:ext cx="405196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t"/>
            <a:r>
              <a:rPr lang="en-GB" sz="1000" b="0" i="1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Helvetica" panose="020B0604020202020204" pitchFamily="34" charset="0"/>
              </a:rPr>
              <a:t>CMS during the final stages of LS2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19D243-0AF5-1BA0-08A3-BCE8568EF77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2663" y="3337486"/>
            <a:ext cx="3909228" cy="2745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724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92AE4-6849-D088-045B-5E15B7B5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7051D-F876-896F-0276-9F30604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37C89-E9FB-DF3D-FE33-D41F60ED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16E840-AFF2-5FC5-9C24-C9B8AFA35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71717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Water and effluents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960EDFB-0F84-DE98-A42F-E301BCCCB2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88" y="3796618"/>
            <a:ext cx="6550578" cy="2089112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32A5B30E-6EBE-0E66-AEE9-B3D8732BEF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27274"/>
            <a:ext cx="7958773" cy="2309722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CERN strives to minimise its water consumption through continuous consolidation and improvement of its cooling and sanitation infrastructures -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Since 2000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, water consumption has </a:t>
            </a: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decreased by some 80%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, from 15’000 megalitres to 3’234 megalitres in 2022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Ambitious project for reducing the current impact linked to the blowdown of the LHC &amp; SPS cooling tower circuits (released into a local stream: about - 90% of effluent water volume and pollutants load from 2027/2028)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GB" sz="2000" b="0" dirty="0"/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GB" sz="2000" b="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743DFD-3A33-9F51-FD25-33AB7505AFD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0277" y="3370203"/>
            <a:ext cx="4550992" cy="2460523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89C303-B6BF-F3E1-430E-2EF090EEFCF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8857" y="46502"/>
            <a:ext cx="3790109" cy="30993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588E95-AD72-30C8-69B5-634884DE25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9439" y="3362337"/>
            <a:ext cx="2018153" cy="11985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49B727-43C2-E55A-A817-7C1F63CE9FBA}"/>
              </a:ext>
            </a:extLst>
          </p:cNvPr>
          <p:cNvSpPr txBox="1"/>
          <p:nvPr/>
        </p:nvSpPr>
        <p:spPr>
          <a:xfrm>
            <a:off x="5809326" y="5911004"/>
            <a:ext cx="12720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b="1" dirty="0"/>
              <a:t>2023: 3000 ML</a:t>
            </a:r>
            <a:endParaRPr lang="en-GB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3B102D-AF4C-9C92-64D9-479AD1CD43AC}"/>
              </a:ext>
            </a:extLst>
          </p:cNvPr>
          <p:cNvSpPr txBox="1"/>
          <p:nvPr/>
        </p:nvSpPr>
        <p:spPr>
          <a:xfrm>
            <a:off x="8005100" y="5810436"/>
            <a:ext cx="44176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i="1" dirty="0">
                <a:solidFill>
                  <a:schemeClr val="bg2">
                    <a:lumMod val="50000"/>
                  </a:schemeClr>
                </a:solidFill>
              </a:rPr>
              <a:t>Future cooling water recycling plant under study</a:t>
            </a:r>
          </a:p>
        </p:txBody>
      </p:sp>
    </p:spTree>
    <p:extLst>
      <p:ext uri="{BB962C8B-B14F-4D97-AF65-F5344CB8AC3E}">
        <p14:creationId xmlns:p14="http://schemas.microsoft.com/office/powerpoint/2010/main" val="317862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DC21E-2F8A-17B4-DD04-B0F61C458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71717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 2030</a:t>
            </a:r>
          </a:p>
        </p:txBody>
      </p:sp>
      <p:sp>
        <p:nvSpPr>
          <p:cNvPr id="3" name="Content Placeholder 9">
            <a:extLst>
              <a:ext uri="{FF2B5EF4-FFF2-40B4-BE49-F238E27FC236}">
                <a16:creationId xmlns:a16="http://schemas.microsoft.com/office/drawing/2014/main" id="{4E9126A6-1002-67A9-9FBF-9A3229F026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49150" y="1212041"/>
            <a:ext cx="8704297" cy="1065741"/>
          </a:xfrm>
        </p:spPr>
        <p:txBody>
          <a:bodyPr>
            <a:normAutofit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While the number of collisions will be multiplied by a factor of  5 to 7.5  during RUN4 (2029-2032) with respect to the nominal LHC design, CERN commits to limiting its electricity consumption to 1.5 TWh/y, which equates to an increase of 11%</a:t>
            </a:r>
            <a:endParaRPr lang="en-GB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41B601-6D5D-C2E8-C80C-43E6CB13C9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19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2001D-461A-2DF1-4D27-82C277DF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B0B689-D96A-B3E3-FC7B-3BE6D0F9E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A9D5C5-E544-B39D-E92F-DF52F4C03E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478" y="2743246"/>
            <a:ext cx="2505457" cy="4408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7E1313-D769-083A-101E-279A33A391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478" y="1095303"/>
            <a:ext cx="2505457" cy="4408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8F2C1E-3A32-6A97-5B91-216238A9E9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793" y="4324459"/>
            <a:ext cx="2542670" cy="685029"/>
          </a:xfrm>
          <a:prstGeom prst="rect">
            <a:avLst/>
          </a:prstGeom>
        </p:spPr>
      </p:pic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8F050506-7B40-8838-6A2B-256031AEDC9C}"/>
              </a:ext>
            </a:extLst>
          </p:cNvPr>
          <p:cNvSpPr txBox="1">
            <a:spLocks/>
          </p:cNvSpPr>
          <p:nvPr/>
        </p:nvSpPr>
        <p:spPr>
          <a:xfrm>
            <a:off x="3128720" y="4408883"/>
            <a:ext cx="8704297" cy="10657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Despite a growing demand for cooling water, CERN will strive to keep the water consumption below 3600 ML</a:t>
            </a:r>
            <a:endParaRPr lang="en-GB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A6689BF-44CF-E99E-35A5-715CE561DEF4}"/>
              </a:ext>
            </a:extLst>
          </p:cNvPr>
          <p:cNvSpPr txBox="1">
            <a:spLocks/>
          </p:cNvSpPr>
          <p:nvPr/>
        </p:nvSpPr>
        <p:spPr>
          <a:xfrm>
            <a:off x="8129979" y="5571009"/>
            <a:ext cx="3723468" cy="3651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800" i="1" dirty="0">
                <a:solidFill>
                  <a:schemeClr val="tx2"/>
                </a:solidFill>
                <a:cs typeface="Calibri" panose="020F0502020204030204" pitchFamily="34" charset="0"/>
              </a:rPr>
              <a:t>3 high priority objectives out of 9</a:t>
            </a:r>
            <a:endParaRPr lang="en-GB" sz="1800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pitchFamily="34" charset="0"/>
            </a:endParaRPr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12F6BC41-74C8-140D-8FE0-94FB19DBFE0D}"/>
              </a:ext>
            </a:extLst>
          </p:cNvPr>
          <p:cNvSpPr txBox="1">
            <a:spLocks/>
          </p:cNvSpPr>
          <p:nvPr/>
        </p:nvSpPr>
        <p:spPr>
          <a:xfrm>
            <a:off x="3149150" y="2833515"/>
            <a:ext cx="8704297" cy="12186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Direct CO</a:t>
            </a:r>
            <a:r>
              <a:rPr lang="en-GB" sz="19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e emissions are linked to CERN’s core operations. CERN’s objective is to reduce them by 50% vs baseline 2018</a:t>
            </a:r>
          </a:p>
        </p:txBody>
      </p:sp>
    </p:spTree>
    <p:extLst>
      <p:ext uri="{BB962C8B-B14F-4D97-AF65-F5344CB8AC3E}">
        <p14:creationId xmlns:p14="http://schemas.microsoft.com/office/powerpoint/2010/main" val="4276435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92AE4-6849-D088-045B-5E15B7B5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7051D-F876-896F-0276-9F30604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37C89-E9FB-DF3D-FE33-D41F60ED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16E840-AFF2-5FC5-9C24-C9B8AFA35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71717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Challenges ahead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8800B527-F5B1-4900-4338-743DC806E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0" y="2580913"/>
            <a:ext cx="11551407" cy="4308929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The next long shutdown (LS3 – 3 years from 2026 on) is a key milestone to conclude essential projects (e.g. GHG emissions) in CERN’s efforts to minimise its impact on the environment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Horizon 2030 environmental objectives were recently approved. A set of projects and the corresponding budget has been integrated in CERN’s Medium-Term Plan and was approved by the CERN Council in June this year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A revised strategy beyond 2030 will be driven also by expectations of CERN Member States, Host States and by the needs of the HEP community</a:t>
            </a:r>
          </a:p>
          <a:p>
            <a:pPr>
              <a:spcBef>
                <a:spcPts val="600"/>
              </a:spcBef>
              <a:buSzPct val="75000"/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buSzPct val="75000"/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  <a:buSzPct val="75000"/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SzPct val="75000"/>
            </a:pPr>
            <a:endParaRPr lang="en-GB" sz="2000" b="0" dirty="0">
              <a:solidFill>
                <a:srgbClr val="3030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689A94-EC1A-BF9E-D045-0DF4E6850BF2}"/>
              </a:ext>
            </a:extLst>
          </p:cNvPr>
          <p:cNvSpPr txBox="1"/>
          <p:nvPr/>
        </p:nvSpPr>
        <p:spPr>
          <a:xfrm>
            <a:off x="181819" y="1670167"/>
            <a:ext cx="116765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buSzPct val="75000"/>
            </a:pPr>
            <a:r>
              <a:rPr lang="en-GB" sz="24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Environment and sustainability constitute a focus area for CERN now and in the future</a:t>
            </a:r>
            <a:endParaRPr lang="en-GB" sz="2400" b="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683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E63BB8-1CDB-969C-C6AB-B07634EFF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98902"/>
            <a:ext cx="11376025" cy="1065742"/>
          </a:xfrm>
        </p:spPr>
        <p:txBody>
          <a:bodyPr/>
          <a:lstStyle/>
          <a:p>
            <a:r>
              <a:rPr lang="en-GB" sz="31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– Other categories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4480A-0C2F-1825-D335-9AAC74939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BEAA4-8BFA-8ED5-19DB-3749A21E5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664C0-1AAF-49DA-A73A-5A909C4A9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3663752-61BE-08F0-3207-B869C75F6B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8303" y="754155"/>
            <a:ext cx="8879269" cy="375700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B2937628-2CDA-8E18-EA28-055300B9CD67}"/>
              </a:ext>
            </a:extLst>
          </p:cNvPr>
          <p:cNvSpPr txBox="1">
            <a:spLocks/>
          </p:cNvSpPr>
          <p:nvPr/>
        </p:nvSpPr>
        <p:spPr>
          <a:xfrm>
            <a:off x="290292" y="4581526"/>
            <a:ext cx="11611415" cy="1895474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200" b="0" dirty="0">
                <a:latin typeface="Calibri" panose="020F0502020204030204" pitchFamily="34" charset="0"/>
                <a:cs typeface="Calibri" panose="020F0502020204030204" pitchFamily="34" charset="0"/>
              </a:rPr>
              <a:t>Campus energy saving actions in 2022: Delayed start-up of heating in buildings &amp; reduced temperature of the heating boilers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200" b="0" dirty="0">
                <a:latin typeface="Calibri" panose="020F0502020204030204" pitchFamily="34" charset="0"/>
                <a:cs typeface="Calibri" panose="020F0502020204030204" pitchFamily="34" charset="0"/>
              </a:rPr>
              <a:t>Meyrin and Prévessin sites heating mostly provided by heat recuperation from CERN infrastructures as from 2026/2027: </a:t>
            </a:r>
            <a:r>
              <a:rPr lang="en-GB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Two heat recovery projects approved </a:t>
            </a:r>
            <a:r>
              <a:rPr lang="en-GB" sz="2200" b="0" dirty="0">
                <a:latin typeface="Calibri" panose="020F0502020204030204" pitchFamily="34" charset="0"/>
                <a:cs typeface="Calibri" panose="020F0502020204030204" pitchFamily="34" charset="0"/>
              </a:rPr>
              <a:t>(from LHC Point1 cooling towers and the new data centre in Prévessin)</a:t>
            </a:r>
            <a:endParaRPr lang="en-GB" sz="19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200" b="0" dirty="0">
                <a:latin typeface="Calibri" panose="020F0502020204030204" pitchFamily="34" charset="0"/>
                <a:cs typeface="Calibri" panose="020F0502020204030204" pitchFamily="34" charset="0"/>
              </a:rPr>
              <a:t>CERN investigated solutions to incorporate more renewable energy sources in the future</a:t>
            </a:r>
            <a:endParaRPr lang="en-GB" sz="2000" b="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76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DC21E-2F8A-17B4-DD04-B0F61C458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789098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Emissions - Scope 1 (direct) – breakdown by gas type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41B601-6D5D-C2E8-C80C-43E6CB13C98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19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2001D-461A-2DF1-4D27-82C277DF57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B0B689-D96A-B3E3-FC7B-3BE6D0F9ED2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AA956911-9B35-92C3-0E48-089E240EB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8738"/>
            <a:ext cx="6616552" cy="4608512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Main source of scope 1 emissions linked to F-gases used for detector cooling (mostly PFCs such as C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 and C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) and for particle detection (mostly HFCs such as HFC-134a)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 emissions highlighted in the table are resulting from on-site combustion processes (heating plants, emergency generators, CERN vehicle fleet)</a:t>
            </a:r>
            <a:endParaRPr lang="en-GB" sz="2000" b="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4F1AD1-B8BA-C83E-19D1-3F7DB35B97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4541" y="1028738"/>
            <a:ext cx="5167459" cy="502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532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DC21E-2F8A-17B4-DD04-B0F61C458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572221" cy="1065742"/>
          </a:xfrm>
        </p:spPr>
        <p:txBody>
          <a:bodyPr anchor="t">
            <a:normAutofit/>
          </a:bodyPr>
          <a:lstStyle/>
          <a:p>
            <a:r>
              <a:rPr lang="fr-CH" sz="31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Emissions – Scope 2 (indirect)</a:t>
            </a:r>
            <a:endParaRPr lang="en-US" sz="31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41B601-6D5D-C2E8-C80C-43E6CB13C98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19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2001D-461A-2DF1-4D27-82C277DF57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B0B689-D96A-B3E3-FC7B-3BE6D0F9ED2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B25784-C626-6D1B-63B3-750040198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4864" y="615965"/>
            <a:ext cx="5002220" cy="511729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2073A98-9C81-3D16-BCBF-5139C6415F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124744"/>
            <a:ext cx="6686876" cy="4608512"/>
          </a:xfrm>
        </p:spPr>
        <p:txBody>
          <a:bodyPr>
            <a:normAutofit/>
          </a:bodyPr>
          <a:lstStyle/>
          <a:p>
            <a:pPr marL="342900" indent="-342900" algn="l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CERN’s principal electricity supplier (EDF – France) generates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low-carbon electricity mainly of nuclear origin. French energy mix contributes to keeping energy-related CO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000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emissions low</a:t>
            </a:r>
          </a:p>
          <a:p>
            <a:pPr marL="342900" indent="-342900" algn="l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Review of CO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 emission factors linked to electricity supply, to ensure that the figures quoted remain as accurate as possible</a:t>
            </a:r>
          </a:p>
        </p:txBody>
      </p:sp>
    </p:spTree>
    <p:extLst>
      <p:ext uri="{BB962C8B-B14F-4D97-AF65-F5344CB8AC3E}">
        <p14:creationId xmlns:p14="http://schemas.microsoft.com/office/powerpoint/2010/main" val="3409901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12097B-EEDA-CEFB-F091-5B257621D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024562" cy="1065742"/>
          </a:xfrm>
        </p:spPr>
        <p:txBody>
          <a:bodyPr anchor="t">
            <a:normAutofit/>
          </a:bodyPr>
          <a:lstStyle/>
          <a:p>
            <a:r>
              <a:rPr lang="fr-CH" sz="31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Emissions - Scope 3 (indirect)</a:t>
            </a:r>
            <a:endParaRPr lang="en-US" sz="31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AD02B7-BEF5-9551-A6C6-12A91065DB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9" y="1024858"/>
            <a:ext cx="6572221" cy="5078230"/>
          </a:xfrm>
        </p:spPr>
        <p:txBody>
          <a:bodyPr>
            <a:noAutofit/>
          </a:bodyPr>
          <a:lstStyle/>
          <a:p>
            <a:pPr marL="342900" indent="-342900">
              <a:buSzPct val="75000"/>
              <a:buFont typeface="Wingdings" panose="05000000000000000000" pitchFamily="2" charset="2"/>
              <a:buChar char="q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Duty travel: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Working Group set up in April 2022 to develop CERN-wide duty travel guidelines with the goal of reducing the emissions from CERN-related duty travel</a:t>
            </a:r>
          </a:p>
          <a:p>
            <a:pPr marL="342900" indent="-342900">
              <a:buSzPct val="75000"/>
              <a:buFont typeface="Wingdings" panose="05000000000000000000" pitchFamily="2" charset="2"/>
              <a:buChar char="q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Mobility: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Goal for 2025 is to keep individual motorised vehicle commuting constant. Encourage alternative modes of transportation, such as cycling, public transport and carpooling</a:t>
            </a:r>
          </a:p>
          <a:p>
            <a:pPr marL="666900" lvl="1" indent="-342900">
              <a:buSzPct val="75000"/>
              <a:buFont typeface="Wingdings" panose="05000000000000000000" pitchFamily="2" charset="2"/>
              <a:buChar char="§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Survey of the mobility habits of CERN personnel (2022): </a:t>
            </a:r>
          </a:p>
          <a:p>
            <a:pPr marL="990900" lvl="2" indent="-342900">
              <a:buSzPct val="75000"/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61% of CERN personnel use individual motorised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 vehicles for commuting (68% in 2018)</a:t>
            </a:r>
          </a:p>
          <a:p>
            <a:pPr marL="990900" lvl="2" indent="-342900">
              <a:buSzPct val="75000"/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Walking and cycling increased: 24% of all 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 commutes (17% in 2018)</a:t>
            </a:r>
          </a:p>
        </p:txBody>
      </p:sp>
      <p:pic>
        <p:nvPicPr>
          <p:cNvPr id="7" name="Content Placeholder 9" descr="A picture containing text, screenshot, number&#10;&#10;Description automatically generated">
            <a:extLst>
              <a:ext uri="{FF2B5EF4-FFF2-40B4-BE49-F238E27FC236}">
                <a16:creationId xmlns:a16="http://schemas.microsoft.com/office/drawing/2014/main" id="{BC7E0DB4-420D-439A-5CD5-CE8EA2D035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8118" y="406548"/>
            <a:ext cx="4956543" cy="5757703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AA348-EF03-C146-2388-619D292CA8F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19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7E11B-EAC7-16DD-F08F-287D756257E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11078-4261-907C-AB82-604E2D2DF9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301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212097B-EEDA-CEFB-F091-5B257621D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52327"/>
            <a:ext cx="10699558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Emissions: scope 3 (indirect) - procurement</a:t>
            </a:r>
          </a:p>
        </p:txBody>
      </p:sp>
      <p:pic>
        <p:nvPicPr>
          <p:cNvPr id="8" name="Picture 7" descr="A picture containing text, screenshot, font, diagram&#10;&#10;Description automatically generated">
            <a:extLst>
              <a:ext uri="{FF2B5EF4-FFF2-40B4-BE49-F238E27FC236}">
                <a16:creationId xmlns:a16="http://schemas.microsoft.com/office/drawing/2014/main" id="{034FD395-DC03-BE12-77E4-F57B8AA6D3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8665" y="2815158"/>
            <a:ext cx="8034670" cy="3468371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AA348-EF03-C146-2388-619D292CA8FE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19 July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7E11B-EAC7-16DD-F08F-287D756257E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11078-4261-907C-AB82-604E2D2DF9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5D55D11-2661-7256-B52B-39DD5D75EE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9104" y="971337"/>
            <a:ext cx="11741954" cy="4608512"/>
          </a:xfr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75000"/>
              <a:buFont typeface="Wingdings" panose="05000000000000000000" pitchFamily="2" charset="2"/>
              <a:buChar char="q"/>
              <a:tabLst/>
              <a:defRPr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CERN Environmentally Responsible Procurement Policy Project (CERP3) launched in September 2021</a:t>
            </a:r>
          </a:p>
          <a:p>
            <a:pPr marL="666750" lvl="1" indent="-342900">
              <a:spcBef>
                <a:spcPts val="0"/>
              </a:spcBef>
              <a:spcAft>
                <a:spcPts val="0"/>
              </a:spcAft>
              <a:buSzPct val="75000"/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Environmentally Responsible Procurement Policy drafted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  <a:buSzPct val="75000"/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Better understand the most CO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 emitting procurement families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  <a:buSzPct val="75000"/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Develop and prioritise action plans</a:t>
            </a:r>
          </a:p>
          <a:p>
            <a:pPr marL="666750" lvl="1" indent="-342900">
              <a:spcBef>
                <a:spcPts val="0"/>
              </a:spcBef>
              <a:spcAft>
                <a:spcPts val="0"/>
              </a:spcAft>
              <a:buSzPct val="75000"/>
              <a:buFont typeface="Wingdings" panose="05000000000000000000" pitchFamily="2" charset="2"/>
              <a:buChar char="§"/>
              <a:defRPr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Development of a supplier engagement programme (for suppliers representing top 80% of CERN emissions)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76D126-23B0-5697-BDF1-33C3838BB29C}"/>
              </a:ext>
            </a:extLst>
          </p:cNvPr>
          <p:cNvSpPr txBox="1"/>
          <p:nvPr/>
        </p:nvSpPr>
        <p:spPr>
          <a:xfrm>
            <a:off x="10063625" y="3987086"/>
            <a:ext cx="2137144" cy="774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18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Helvetica Neue"/>
              </a:rPr>
              <a:t>2021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Helvetica Neue"/>
              </a:rPr>
              <a:t>: 98 030 tCO</a:t>
            </a:r>
            <a:r>
              <a:rPr lang="en-GB" sz="1800" baseline="-250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Helvetica Neue"/>
              </a:rPr>
              <a:t>2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Helvetica Neue"/>
              </a:rPr>
              <a:t>e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Helvetica Neue"/>
              </a:rPr>
              <a:t>2022</a:t>
            </a:r>
            <a:r>
              <a:rPr lang="en-GB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Helvetica Neue"/>
              </a:rPr>
              <a:t>: 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Helvetica Neue"/>
              </a:rPr>
              <a:t>104 974 tCO</a:t>
            </a:r>
            <a:r>
              <a:rPr lang="en-GB" sz="1800" baseline="-250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Helvetica Neue"/>
              </a:rPr>
              <a:t>2</a:t>
            </a:r>
            <a:r>
              <a:rPr lang="en-GB" sz="1800" dirty="0">
                <a:solidFill>
                  <a:schemeClr val="tx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Helvetica Neue"/>
              </a:rPr>
              <a:t>e</a:t>
            </a:r>
            <a:endParaRPr lang="en-US" sz="1800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Mangal" panose="02040503050203030202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72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92AE4-6849-D088-045B-5E15B7B5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7051D-F876-896F-0276-9F30604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37C89-E9FB-DF3D-FE33-D41F60ED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C576CE44-ED11-F6F2-5659-AA9D979CC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1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 CERN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04D76B88-61DA-97D2-6385-D1D2CC94A6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8455" y="3516086"/>
            <a:ext cx="6719018" cy="270313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0FB92768-438C-BD24-698B-092418344F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053" y="884419"/>
            <a:ext cx="7085700" cy="4069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642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DC21E-2F8A-17B4-DD04-B0F61C458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71717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Knowledge and technology for the environment - Highlights</a:t>
            </a:r>
          </a:p>
        </p:txBody>
      </p:sp>
      <p:sp>
        <p:nvSpPr>
          <p:cNvPr id="3" name="Content Placeholder 9">
            <a:extLst>
              <a:ext uri="{FF2B5EF4-FFF2-40B4-BE49-F238E27FC236}">
                <a16:creationId xmlns:a16="http://schemas.microsoft.com/office/drawing/2014/main" id="{4E9126A6-1002-67A9-9FBF-9A3229F026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057902"/>
            <a:ext cx="10985918" cy="4608512"/>
          </a:xfrm>
        </p:spPr>
        <p:txBody>
          <a:bodyPr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q"/>
              <a:tabLst/>
              <a:defRPr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2022: CERN Innovation Programme on Environmental Applications (CIPEA) endorsed by the CERN Management</a:t>
            </a:r>
          </a:p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q"/>
              <a:tabLst/>
              <a:defRPr/>
            </a:pP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q"/>
              <a:tabLst/>
              <a:defRPr/>
            </a:pP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q"/>
              <a:tabLst/>
              <a:defRPr/>
            </a:pP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Pct val="75000"/>
              <a:buFont typeface="Wingdings" panose="05000000000000000000" pitchFamily="2" charset="2"/>
              <a:buChar char="q"/>
              <a:tabLst/>
              <a:defRPr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+ Others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41B601-6D5D-C2E8-C80C-43E6CB13C9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19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2001D-461A-2DF1-4D27-82C277DF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B0B689-D96A-B3E3-FC7B-3BE6D0F9E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647E58-F328-D9F2-08E3-A3E07050BA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6422" y="1482688"/>
            <a:ext cx="5962378" cy="47357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7F6226-1348-91E7-CE1C-0B6FD9630EA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4698" y="3737544"/>
            <a:ext cx="4588476" cy="12363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78E7A96-0CE8-EC1A-677C-A3BE078C104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747" y="5027045"/>
            <a:ext cx="4306606" cy="10285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5465871-6A2F-C3B5-8463-A0F887D903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75350" y="1478831"/>
            <a:ext cx="2767824" cy="173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264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92AE4-6849-D088-045B-5E15B7B5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7051D-F876-896F-0276-9F30604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37C89-E9FB-DF3D-FE33-D41F60ED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C576CE44-ED11-F6F2-5659-AA9D979CC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73593"/>
            <a:ext cx="11376025" cy="1065742"/>
          </a:xfrm>
        </p:spPr>
        <p:txBody>
          <a:bodyPr/>
          <a:lstStyle/>
          <a:p>
            <a:r>
              <a:rPr lang="en-GB" sz="31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strategy for environment and sustainability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09E159DA-0732-7246-0DD1-41CEF12A74F5}"/>
              </a:ext>
            </a:extLst>
          </p:cNvPr>
          <p:cNvSpPr txBox="1">
            <a:spLocks/>
          </p:cNvSpPr>
          <p:nvPr/>
        </p:nvSpPr>
        <p:spPr>
          <a:xfrm>
            <a:off x="205605" y="1170212"/>
            <a:ext cx="7549073" cy="4514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buSzPct val="75000"/>
              <a:buNone/>
              <a:defRPr/>
            </a:pP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Three main lines of actions (2021-2025):</a:t>
            </a:r>
            <a:endParaRPr lang="en-GB" sz="20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00000"/>
              </a:lnSpc>
              <a:buSzPct val="75000"/>
              <a:buFont typeface="Wingdings" panose="05000000000000000000" pitchFamily="2" charset="2"/>
              <a:buChar char="q"/>
              <a:defRPr/>
            </a:pPr>
            <a:r>
              <a:rPr lang="en-GB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Minimise </a:t>
            </a: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Laboratory‘s impact on the environment</a:t>
            </a:r>
          </a:p>
          <a:p>
            <a:pPr lvl="0">
              <a:lnSpc>
                <a:spcPct val="100000"/>
              </a:lnSpc>
              <a:buSzPct val="75000"/>
              <a:buFont typeface="Wingdings" panose="05000000000000000000" pitchFamily="2" charset="2"/>
              <a:buChar char="q"/>
              <a:defRPr/>
            </a:pPr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Pursue actions and technologies aiming at </a:t>
            </a:r>
            <a:r>
              <a:rPr lang="en-GB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energy savings and reuse</a:t>
            </a:r>
          </a:p>
          <a:p>
            <a:pPr lvl="0">
              <a:lnSpc>
                <a:spcPct val="100000"/>
              </a:lnSpc>
              <a:buSzPct val="75000"/>
              <a:buFont typeface="Wingdings" panose="05000000000000000000" pitchFamily="2" charset="2"/>
              <a:buChar char="q"/>
              <a:defRPr/>
            </a:pPr>
            <a:r>
              <a:rPr kumimoji="0" lang="en-GB" sz="2000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Identify and develop CERN‘s </a:t>
            </a:r>
            <a:r>
              <a:rPr kumimoji="0" lang="en-GB" sz="2000" b="1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technologies</a:t>
            </a:r>
            <a:r>
              <a:rPr kumimoji="0" lang="en-GB" sz="2000" b="0" i="0" u="none" strike="noStrike" kern="1200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that may contribute to mitigating the impact of society on the environment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46FE108E-B769-C88B-0E7C-2436C6A057BB}"/>
              </a:ext>
            </a:extLst>
          </p:cNvPr>
          <p:cNvSpPr txBox="1">
            <a:spLocks/>
          </p:cNvSpPr>
          <p:nvPr/>
        </p:nvSpPr>
        <p:spPr>
          <a:xfrm>
            <a:off x="156417" y="3600189"/>
            <a:ext cx="4678048" cy="22815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Environment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sustainability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are crucial aspects of projects and activities in the High Energy Physics field.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Any future project should have minimal environmental footprint.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EDD3615-4359-43FE-C5E3-4DF65A15F6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942" y="3600189"/>
            <a:ext cx="7102642" cy="22815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3B91437-3A80-80AA-D611-A593C70AF17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2197" y="136525"/>
            <a:ext cx="2403387" cy="33271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C37C070-C176-6E84-C7C1-4A80C77D6BD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54678" y="777656"/>
            <a:ext cx="1857659" cy="277158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678841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92AE4-6849-D088-045B-5E15B7B5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7051D-F876-896F-0276-9F30604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37C89-E9FB-DF3D-FE33-D41F60ED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C576CE44-ED11-F6F2-5659-AA9D979CC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sz="31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&amp; United Nations SDGs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E34620A-56DC-0BEA-B3CB-7A7A964FF2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651" y="1608360"/>
            <a:ext cx="11313042" cy="45626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230DDC4-C9CE-0F76-2977-3ECA277F83D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4883" y="-10002"/>
            <a:ext cx="2287117" cy="180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161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DC21E-2F8A-17B4-DD04-B0F61C458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71717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High priority environmental objectives – Horizon 2025</a:t>
            </a:r>
          </a:p>
        </p:txBody>
      </p:sp>
      <p:sp>
        <p:nvSpPr>
          <p:cNvPr id="3" name="Content Placeholder 9">
            <a:extLst>
              <a:ext uri="{FF2B5EF4-FFF2-40B4-BE49-F238E27FC236}">
                <a16:creationId xmlns:a16="http://schemas.microsoft.com/office/drawing/2014/main" id="{4E9126A6-1002-67A9-9FBF-9A3229F026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149150" y="1212041"/>
            <a:ext cx="8704297" cy="1065741"/>
          </a:xfrm>
        </p:spPr>
        <p:txBody>
          <a:bodyPr>
            <a:normAutofit/>
          </a:bodyPr>
          <a:lstStyle/>
          <a:p>
            <a:pPr marR="0" lvl="0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The laboratory is committed to limiting rises in electricity consumption to 5% up to the end of Run 3 (baseline 2018) – Target max 1314 GWh/y</a:t>
            </a:r>
            <a:endParaRPr lang="en-GB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41B601-6D5D-C2E8-C80C-43E6CB13C9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19 July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C2001D-461A-2DF1-4D27-82C277DF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B0B689-D96A-B3E3-FC7B-3BE6D0F9E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A9D5C5-E544-B39D-E92F-DF52F4C03E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478" y="2075022"/>
            <a:ext cx="2505457" cy="4408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7E1313-D769-083A-101E-279A33A391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478" y="1095303"/>
            <a:ext cx="2505457" cy="4408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8F2C1E-3A32-6A97-5B91-216238A9E9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478" y="3031806"/>
            <a:ext cx="2542670" cy="685029"/>
          </a:xfrm>
          <a:prstGeom prst="rect">
            <a:avLst/>
          </a:prstGeom>
        </p:spPr>
      </p:pic>
      <p:sp>
        <p:nvSpPr>
          <p:cNvPr id="4" name="Content Placeholder 9">
            <a:extLst>
              <a:ext uri="{FF2B5EF4-FFF2-40B4-BE49-F238E27FC236}">
                <a16:creationId xmlns:a16="http://schemas.microsoft.com/office/drawing/2014/main" id="{EE94DDC3-E9F9-D135-F08D-C6A607144ECB}"/>
              </a:ext>
            </a:extLst>
          </p:cNvPr>
          <p:cNvSpPr txBox="1">
            <a:spLocks/>
          </p:cNvSpPr>
          <p:nvPr/>
        </p:nvSpPr>
        <p:spPr>
          <a:xfrm>
            <a:off x="3149150" y="2165291"/>
            <a:ext cx="8704297" cy="121866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CERN’s objective is to reduce direct CO</a:t>
            </a:r>
            <a:r>
              <a:rPr lang="en-GB" sz="19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e emissions by 28% by the end of Run 3 (baseline 2018) – Target max 138 300 tCO</a:t>
            </a:r>
            <a:r>
              <a:rPr lang="en-GB" sz="19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e </a:t>
            </a:r>
            <a:endParaRPr lang="en-GB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8F050506-7B40-8838-6A2B-256031AEDC9C}"/>
              </a:ext>
            </a:extLst>
          </p:cNvPr>
          <p:cNvSpPr txBox="1">
            <a:spLocks/>
          </p:cNvSpPr>
          <p:nvPr/>
        </p:nvSpPr>
        <p:spPr>
          <a:xfrm>
            <a:off x="3123405" y="3116230"/>
            <a:ext cx="8704297" cy="10657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The laboratory is committed to keeping the increase in its water consumption to 5% up to the end of Run 3 (baseline 2018) – Target max 3651 ML </a:t>
            </a:r>
            <a:endParaRPr lang="en-GB" sz="1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01655D-9F74-8489-BFB6-96B0BC237695}"/>
              </a:ext>
            </a:extLst>
          </p:cNvPr>
          <p:cNvSpPr txBox="1"/>
          <p:nvPr/>
        </p:nvSpPr>
        <p:spPr>
          <a:xfrm>
            <a:off x="260142" y="4161144"/>
            <a:ext cx="11671716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i="1" dirty="0">
                <a:solidFill>
                  <a:schemeClr val="tx2"/>
                </a:solidFill>
              </a:rPr>
              <a:t>No showstopper to achieving these objectives by the first year of the next long shutdown (LS3) 2026 - 2028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51608B-6210-644E-0BD2-16A429C37B47}"/>
              </a:ext>
            </a:extLst>
          </p:cNvPr>
          <p:cNvSpPr txBox="1"/>
          <p:nvPr/>
        </p:nvSpPr>
        <p:spPr>
          <a:xfrm>
            <a:off x="606252" y="5165474"/>
            <a:ext cx="74584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Tx/>
              <a:buSzPct val="75000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Three public facing Environment Reports published, following the Global Reporting Initiative (GRI) Standards – available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hlinkClick r:id="rId6"/>
              </a:rPr>
              <a:t>here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0C5DB6B-37A9-6529-142B-1606C94CF22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940" y="4438143"/>
            <a:ext cx="2269737" cy="182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920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92AE4-6849-D088-045B-5E15B7B5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7051D-F876-896F-0276-9F30604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37C89-E9FB-DF3D-FE33-D41F60ED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0CF24D1-A063-EC7A-B401-F7D94FE31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71717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EB0BB53-0F39-058C-7131-C7F58B3B60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7435" y="3964898"/>
            <a:ext cx="2518619" cy="22685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646F50-F9AF-7474-44DB-FAEB449992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897008"/>
            <a:ext cx="5408196" cy="28078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69F19ED-265B-8E1E-CC2F-C78232CB5D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6976" y="747106"/>
            <a:ext cx="4677671" cy="470730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57A43A9-DA07-E7AE-1856-F90B885048D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7299" y="3321810"/>
            <a:ext cx="2625357" cy="291839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208F9F5-3772-CF76-0CED-FD34D3784E8D}"/>
              </a:ext>
            </a:extLst>
          </p:cNvPr>
          <p:cNvSpPr txBox="1"/>
          <p:nvPr/>
        </p:nvSpPr>
        <p:spPr>
          <a:xfrm>
            <a:off x="11287593" y="1004341"/>
            <a:ext cx="846945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5209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92AE4-6849-D088-045B-5E15B7B5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7051D-F876-896F-0276-9F30604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37C89-E9FB-DF3D-FE33-D41F60ED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0CF24D1-A063-EC7A-B401-F7D94FE31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71717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2BC604E-9F2F-F8A0-4A5C-0CE99F23AE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8851" y="415734"/>
            <a:ext cx="5613149" cy="301326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2A3DE9A-A26E-2539-BCA6-397673DCCCD6}"/>
              </a:ext>
            </a:extLst>
          </p:cNvPr>
          <p:cNvGrpSpPr/>
          <p:nvPr/>
        </p:nvGrpSpPr>
        <p:grpSpPr>
          <a:xfrm>
            <a:off x="5955251" y="3670827"/>
            <a:ext cx="6236749" cy="2217572"/>
            <a:chOff x="5955251" y="3670827"/>
            <a:chExt cx="6236749" cy="221757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B4EA1D8-95FB-9D90-C46C-F9708663A5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5251" y="3670827"/>
              <a:ext cx="6236749" cy="203909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2F17583-61B4-BA2C-3F78-F87E329CDA43}"/>
                </a:ext>
              </a:extLst>
            </p:cNvPr>
            <p:cNvSpPr txBox="1"/>
            <p:nvPr/>
          </p:nvSpPr>
          <p:spPr>
            <a:xfrm>
              <a:off x="6847840" y="5715644"/>
              <a:ext cx="1767840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900" dirty="0"/>
                <a:t>Heating plant – Meyrin site (CH)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7D2ABE6-B89A-865A-E752-085FA1B18849}"/>
                </a:ext>
              </a:extLst>
            </p:cNvPr>
            <p:cNvSpPr txBox="1"/>
            <p:nvPr/>
          </p:nvSpPr>
          <p:spPr>
            <a:xfrm>
              <a:off x="10180818" y="5749900"/>
              <a:ext cx="1853455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900" dirty="0"/>
                <a:t>Heating plant – Prévessin site (F)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C1EDC1A-771C-FC56-561D-DB74E9F28A75}"/>
              </a:ext>
            </a:extLst>
          </p:cNvPr>
          <p:cNvSpPr txBox="1"/>
          <p:nvPr/>
        </p:nvSpPr>
        <p:spPr>
          <a:xfrm>
            <a:off x="6722445" y="3208608"/>
            <a:ext cx="176784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>
                <a:solidFill>
                  <a:schemeClr val="bg1"/>
                </a:solidFill>
              </a:rPr>
              <a:t>Prévessin Data Centre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65D256F8-EF25-8689-5B71-83E0C00E1C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467" y="1248228"/>
            <a:ext cx="6225551" cy="4640171"/>
          </a:xfrm>
        </p:spPr>
        <p:txBody>
          <a:bodyPr/>
          <a:lstStyle/>
          <a:p>
            <a:pPr>
              <a:buSzPct val="75000"/>
            </a:pPr>
            <a:r>
              <a:rPr lang="en-GB" sz="2000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Improve energy efficiency – example of CERN Data Centres</a:t>
            </a:r>
          </a:p>
          <a:p>
            <a:pPr marL="342900" indent="-342900">
              <a:spcBef>
                <a:spcPts val="8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1900" b="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new Data Centre on the Prévessin site (F) PUE target of 1.1 – recently inaugurated (ramp-up to 12 MW over the next 10 years)</a:t>
            </a:r>
          </a:p>
          <a:p>
            <a:pPr marL="342900" indent="-342900">
              <a:spcBef>
                <a:spcPts val="8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1900" b="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 Data Centre on the Meyrin site (CH)                     2023 Annual PUE of 1.42 (4 MW – 35 GWh/y)</a:t>
            </a:r>
          </a:p>
          <a:p>
            <a:pPr>
              <a:buSzPct val="75000"/>
            </a:pPr>
            <a:r>
              <a:rPr lang="en-GB" sz="2000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Recover waste energy – ongoing projects</a:t>
            </a:r>
          </a:p>
          <a:p>
            <a:pPr marL="342900" indent="-342900">
              <a:spcBef>
                <a:spcPts val="8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1900" b="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project for heating new housing in a surrounding municipality (~ 8000 people) – 20 GWh/y recovered waste heat from LHC PA8 cooling tower units</a:t>
            </a:r>
          </a:p>
          <a:p>
            <a:pPr marL="342900" indent="-342900">
              <a:spcBef>
                <a:spcPts val="8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1900" b="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projects for heating CERN main sites – recovered waste heat from cooling tower units (LHC PA1) and   from the new Prévessin Data Centre</a:t>
            </a:r>
          </a:p>
          <a:p>
            <a:pPr marL="666900" lvl="1" indent="-342900">
              <a:spcBef>
                <a:spcPts val="200"/>
              </a:spcBef>
              <a:buSzPct val="75000"/>
              <a:buFont typeface="Wingdings" panose="05000000000000000000" pitchFamily="2" charset="2"/>
              <a:buChar char="Ø"/>
            </a:pPr>
            <a:r>
              <a:rPr lang="en-GB" sz="1900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outstanding step for CERN to depart from fossil fuel</a:t>
            </a:r>
          </a:p>
          <a:p>
            <a:pPr>
              <a:buSzPct val="75000"/>
            </a:pPr>
            <a:endParaRPr lang="en-GB" sz="2000" dirty="0">
              <a:solidFill>
                <a:srgbClr val="30303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SzPct val="75000"/>
            </a:pPr>
            <a:endParaRPr lang="en-GB" sz="2000" dirty="0">
              <a:solidFill>
                <a:srgbClr val="30303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SzPct val="75000"/>
            </a:pPr>
            <a:endParaRPr lang="en-GB" sz="2000" dirty="0">
              <a:solidFill>
                <a:srgbClr val="30303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SzPct val="75000"/>
            </a:pPr>
            <a:endParaRPr lang="en-GB" sz="2000" b="0" dirty="0">
              <a:solidFill>
                <a:srgbClr val="30303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545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96A86D9-B455-474F-B8B7-887854B150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891" y="4042717"/>
            <a:ext cx="1890968" cy="221348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92AE4-6849-D088-045B-5E15B7B5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7051D-F876-896F-0276-9F30604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37C89-E9FB-DF3D-FE33-D41F60ED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16E840-AFF2-5FC5-9C24-C9B8AFA35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71717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Emissions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459962-D75E-29CA-724E-931335AE813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7377" y="880698"/>
            <a:ext cx="4432515" cy="4541215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016C1CA-8CD8-DE65-D173-3DCF2A25F923}"/>
              </a:ext>
            </a:extLst>
          </p:cNvPr>
          <p:cNvCxnSpPr/>
          <p:nvPr/>
        </p:nvCxnSpPr>
        <p:spPr>
          <a:xfrm>
            <a:off x="8576022" y="2320792"/>
            <a:ext cx="3277891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B49BF8A-D16E-7A3B-52E1-20914C7AEA9A}"/>
              </a:ext>
            </a:extLst>
          </p:cNvPr>
          <p:cNvSpPr txBox="1"/>
          <p:nvPr/>
        </p:nvSpPr>
        <p:spPr>
          <a:xfrm>
            <a:off x="8576022" y="2143109"/>
            <a:ext cx="2208508" cy="153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b="1" dirty="0">
                <a:solidFill>
                  <a:srgbClr val="00B050"/>
                </a:solidFill>
              </a:rPr>
              <a:t>Target Scope 1: max 138 300 tCO</a:t>
            </a:r>
            <a:r>
              <a:rPr lang="fr-CH" sz="1000" b="1" baseline="-25000" dirty="0">
                <a:solidFill>
                  <a:srgbClr val="00B050"/>
                </a:solidFill>
              </a:rPr>
              <a:t>2</a:t>
            </a:r>
            <a:r>
              <a:rPr lang="fr-CH" sz="1000" b="1" dirty="0">
                <a:solidFill>
                  <a:srgbClr val="00B050"/>
                </a:solidFill>
              </a:rPr>
              <a:t>e</a:t>
            </a:r>
            <a:endParaRPr lang="en-GB" sz="1000" b="1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4406EF-1878-010E-3D7A-23499F06AD21}"/>
              </a:ext>
            </a:extLst>
          </p:cNvPr>
          <p:cNvSpPr txBox="1"/>
          <p:nvPr/>
        </p:nvSpPr>
        <p:spPr>
          <a:xfrm>
            <a:off x="9271507" y="918700"/>
            <a:ext cx="110425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b="1" dirty="0">
                <a:solidFill>
                  <a:schemeClr val="tx2"/>
                </a:solidFill>
              </a:rPr>
              <a:t>LS 2</a:t>
            </a:r>
            <a:endParaRPr lang="en-GB" sz="1000" b="1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C75AC3-6A9D-DA39-EF9B-26E550DF7206}"/>
              </a:ext>
            </a:extLst>
          </p:cNvPr>
          <p:cNvSpPr txBox="1"/>
          <p:nvPr/>
        </p:nvSpPr>
        <p:spPr>
          <a:xfrm>
            <a:off x="10817027" y="917212"/>
            <a:ext cx="110425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000" b="1" dirty="0">
                <a:solidFill>
                  <a:schemeClr val="tx2"/>
                </a:solidFill>
              </a:rPr>
              <a:t>RUN3</a:t>
            </a:r>
            <a:endParaRPr lang="en-GB" sz="1000" b="1" dirty="0">
              <a:solidFill>
                <a:schemeClr val="tx2"/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899C95-840A-05E1-E3ED-B67A2FBBDDE9}"/>
              </a:ext>
            </a:extLst>
          </p:cNvPr>
          <p:cNvSpPr txBox="1">
            <a:spLocks/>
          </p:cNvSpPr>
          <p:nvPr/>
        </p:nvSpPr>
        <p:spPr>
          <a:xfrm>
            <a:off x="407987" y="1010093"/>
            <a:ext cx="6912673" cy="476338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CERN’s greenhouse gas emissions reported according to the </a:t>
            </a:r>
            <a:r>
              <a:rPr lang="en-GB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Greenhouse Gas Protocol</a:t>
            </a:r>
            <a:r>
              <a:rPr lang="en-GB" sz="19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9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Direct emissions/scope 1 mainly linked to LHC experiments and the use of fluorinated gases – </a:t>
            </a:r>
            <a:r>
              <a:rPr lang="en-GB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CERN F-Gas Policy </a:t>
            </a: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recently approved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Indirect emissions/scope 2 linked to the supply of electricity – </a:t>
            </a:r>
            <a:r>
              <a:rPr lang="en-GB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CERN Energy Policy </a:t>
            </a: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published in 2022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Indirect emissions/scope 3 mainly resulting from procurement (92%) – </a:t>
            </a:r>
            <a:r>
              <a:rPr lang="en-GB" sz="19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CERN Environmentally Responsible Procurement Policy </a:t>
            </a:r>
            <a:r>
              <a:rPr lang="en-GB" sz="1900" b="0" dirty="0">
                <a:latin typeface="Calibri" panose="020F0502020204030204" pitchFamily="34" charset="0"/>
                <a:cs typeface="Calibri" panose="020F0502020204030204" pitchFamily="34" charset="0"/>
              </a:rPr>
              <a:t>effective since 2024 + Guidelines for duty travel published early 2024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2000" b="0" dirty="0"/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1B9E71-4903-6F66-2CEA-5D85150B244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4761" y="4042717"/>
            <a:ext cx="2006587" cy="201966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7B3F4FF-971E-A095-1C30-1B6FE695C42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3856" y="3867374"/>
            <a:ext cx="1851578" cy="217275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F211299-831E-9F10-9CCF-CEEB939416F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6899" y="3867374"/>
            <a:ext cx="1277119" cy="164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149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92AE4-6849-D088-045B-5E15B7B56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 July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7051D-F876-896F-0276-9F30604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ICHEP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37C89-E9FB-DF3D-FE33-D41F60ED7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316E840-AFF2-5FC5-9C24-C9B8AFA35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71717" cy="1065742"/>
          </a:xfrm>
        </p:spPr>
        <p:txBody>
          <a:bodyPr anchor="t">
            <a:normAutofit/>
          </a:bodyPr>
          <a:lstStyle/>
          <a:p>
            <a:r>
              <a:rPr lang="en-GB" sz="31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Emissions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BB534F-C057-025A-7CE3-88C72570A4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777313"/>
            <a:ext cx="4491158" cy="5339613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8800B527-F5B1-4900-4338-743DC806E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4676" y="787711"/>
            <a:ext cx="5963382" cy="4308929"/>
          </a:xfrm>
        </p:spPr>
        <p:txBody>
          <a:bodyPr/>
          <a:lstStyle/>
          <a:p>
            <a:pPr>
              <a:buSzPct val="75000"/>
            </a:pPr>
            <a:r>
              <a:rPr lang="en-GB" sz="2000" dirty="0">
                <a:solidFill>
                  <a:srgbClr val="3030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Scope 1 – direct emissions</a:t>
            </a:r>
          </a:p>
          <a:p>
            <a:pPr>
              <a:spcBef>
                <a:spcPts val="0"/>
              </a:spcBef>
              <a:buSzPct val="75000"/>
            </a:pPr>
            <a:endParaRPr lang="en-GB" sz="2000" b="0" dirty="0">
              <a:solidFill>
                <a:srgbClr val="3030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SzPct val="75000"/>
            </a:pPr>
            <a:endParaRPr lang="en-GB" sz="2000" b="0" dirty="0">
              <a:solidFill>
                <a:srgbClr val="3030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Callout: Bent Line with Border and Accent Bar 27">
            <a:extLst>
              <a:ext uri="{FF2B5EF4-FFF2-40B4-BE49-F238E27FC236}">
                <a16:creationId xmlns:a16="http://schemas.microsoft.com/office/drawing/2014/main" id="{8087A655-76B5-28B7-9C90-FED5FE0FD4A9}"/>
              </a:ext>
            </a:extLst>
          </p:cNvPr>
          <p:cNvSpPr/>
          <p:nvPr/>
        </p:nvSpPr>
        <p:spPr>
          <a:xfrm>
            <a:off x="6431439" y="3261259"/>
            <a:ext cx="4137096" cy="106574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1656"/>
              <a:gd name="adj6" fmla="val -2852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Particle detection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Reduction potential for RUN4 vs 2018 of more than 13’000 tCO</a:t>
            </a:r>
            <a:r>
              <a:rPr lang="en-GB" baseline="-25000" dirty="0">
                <a:solidFill>
                  <a:schemeClr val="bg1"/>
                </a:solidFill>
              </a:rPr>
              <a:t>2</a:t>
            </a:r>
            <a:r>
              <a:rPr lang="en-GB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EE1BAC4F-E3D4-27CD-B4E3-3CC6D367B366}"/>
              </a:ext>
            </a:extLst>
          </p:cNvPr>
          <p:cNvSpPr/>
          <p:nvPr/>
        </p:nvSpPr>
        <p:spPr>
          <a:xfrm>
            <a:off x="5031053" y="2942176"/>
            <a:ext cx="155995" cy="1958446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31" name="Callout: Bent Line with Border and Accent Bar 30">
            <a:extLst>
              <a:ext uri="{FF2B5EF4-FFF2-40B4-BE49-F238E27FC236}">
                <a16:creationId xmlns:a16="http://schemas.microsoft.com/office/drawing/2014/main" id="{582DDB2C-5650-B8DB-9391-0C1D8FC4FDD2}"/>
              </a:ext>
            </a:extLst>
          </p:cNvPr>
          <p:cNvSpPr/>
          <p:nvPr/>
        </p:nvSpPr>
        <p:spPr>
          <a:xfrm>
            <a:off x="6431439" y="1781986"/>
            <a:ext cx="4137097" cy="1065742"/>
          </a:xfrm>
          <a:prstGeom prst="accent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1656"/>
              <a:gd name="adj6" fmla="val -2852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Detector cooling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Reduction potential for RUN4 vs 2018 of ~ 40’000 tCO</a:t>
            </a:r>
            <a:r>
              <a:rPr lang="en-GB" baseline="-25000" dirty="0">
                <a:solidFill>
                  <a:schemeClr val="bg1"/>
                </a:solidFill>
              </a:rPr>
              <a:t>2</a:t>
            </a:r>
            <a:r>
              <a:rPr lang="en-GB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32" name="Right Brace 31">
            <a:extLst>
              <a:ext uri="{FF2B5EF4-FFF2-40B4-BE49-F238E27FC236}">
                <a16:creationId xmlns:a16="http://schemas.microsoft.com/office/drawing/2014/main" id="{AD561F11-25D7-56AB-39CC-68112ECAEC25}"/>
              </a:ext>
            </a:extLst>
          </p:cNvPr>
          <p:cNvSpPr/>
          <p:nvPr/>
        </p:nvSpPr>
        <p:spPr>
          <a:xfrm>
            <a:off x="5031053" y="1964083"/>
            <a:ext cx="144007" cy="956928"/>
          </a:xfrm>
          <a:prstGeom prst="rightBrace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79CBB827-56A9-35BA-1073-3E5CE6C1FE50}"/>
              </a:ext>
            </a:extLst>
          </p:cNvPr>
          <p:cNvSpPr txBox="1">
            <a:spLocks/>
          </p:cNvSpPr>
          <p:nvPr/>
        </p:nvSpPr>
        <p:spPr>
          <a:xfrm>
            <a:off x="6932831" y="4850811"/>
            <a:ext cx="5220004" cy="12472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Ø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Main source of scope 1 emissions linked to F-gases used for detector cooling (mostly PFCs such as C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 and C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sz="2000" b="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) and for particle detection (mostly HFCs such as HFC-134a)</a:t>
            </a:r>
          </a:p>
          <a:p>
            <a:pPr marL="342900" indent="-342900">
              <a:spcBef>
                <a:spcPts val="600"/>
              </a:spcBef>
              <a:buSzPct val="75000"/>
              <a:buFont typeface="Wingdings" panose="05000000000000000000" pitchFamily="2" charset="2"/>
              <a:buChar char="q"/>
            </a:pP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buSzPct val="75000"/>
            </a:pPr>
            <a:endParaRPr lang="en-GB" sz="2000" b="0" dirty="0">
              <a:solidFill>
                <a:srgbClr val="30303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1CBC25-D798-6D86-EAC9-A1B070F0D4F6}"/>
              </a:ext>
            </a:extLst>
          </p:cNvPr>
          <p:cNvSpPr txBox="1"/>
          <p:nvPr/>
        </p:nvSpPr>
        <p:spPr>
          <a:xfrm>
            <a:off x="4457054" y="5177719"/>
            <a:ext cx="327789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b="1" dirty="0"/>
              <a:t>2023: 170’000 tCO</a:t>
            </a:r>
            <a:r>
              <a:rPr lang="fr-CH" sz="1400" b="1" baseline="-25000" dirty="0"/>
              <a:t>2</a:t>
            </a:r>
            <a:r>
              <a:rPr lang="fr-CH" sz="1400" b="1" dirty="0"/>
              <a:t>e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770585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5616</TotalTime>
  <Words>1622</Words>
  <Application>Microsoft Office PowerPoint</Application>
  <PresentationFormat>Widescreen</PresentationFormat>
  <Paragraphs>183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Helvetica</vt:lpstr>
      <vt:lpstr>Wingdings</vt:lpstr>
      <vt:lpstr>Office Theme</vt:lpstr>
      <vt:lpstr>CERN’s strategy for an environmentally responsible research</vt:lpstr>
      <vt:lpstr>About CERN</vt:lpstr>
      <vt:lpstr>Current strategy for environment and sustainability</vt:lpstr>
      <vt:lpstr>CERN &amp; United Nations SDGs </vt:lpstr>
      <vt:lpstr>CERN High priority environmental objectives – Horizon 2025</vt:lpstr>
      <vt:lpstr>Energy</vt:lpstr>
      <vt:lpstr>Energy</vt:lpstr>
      <vt:lpstr>Emissions</vt:lpstr>
      <vt:lpstr>Emissions</vt:lpstr>
      <vt:lpstr>Emissions</vt:lpstr>
      <vt:lpstr>Water and effluents</vt:lpstr>
      <vt:lpstr>Horizon 2030</vt:lpstr>
      <vt:lpstr>Challenges ahead</vt:lpstr>
      <vt:lpstr>PowerPoint Presentation</vt:lpstr>
      <vt:lpstr>Energy – Other categories</vt:lpstr>
      <vt:lpstr>Emissions - Scope 1 (direct) – breakdown by gas type</vt:lpstr>
      <vt:lpstr>Emissions – Scope 2 (indirect)</vt:lpstr>
      <vt:lpstr>Emissions - Scope 3 (indirect)</vt:lpstr>
      <vt:lpstr>Emissions: scope 3 (indirect) - procurement</vt:lpstr>
      <vt:lpstr>Knowledge and technology for the environment - Highlights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Sonja Kleiner</dc:creator>
  <cp:lastModifiedBy>Sonja Kleiner</cp:lastModifiedBy>
  <cp:revision>236</cp:revision>
  <cp:lastPrinted>2023-06-16T13:57:45Z</cp:lastPrinted>
  <dcterms:created xsi:type="dcterms:W3CDTF">2023-02-03T12:18:21Z</dcterms:created>
  <dcterms:modified xsi:type="dcterms:W3CDTF">2024-07-18T10:13:09Z</dcterms:modified>
</cp:coreProperties>
</file>