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4"/>
  </p:notesMasterIdLst>
  <p:sldIdLst>
    <p:sldId id="282" r:id="rId2"/>
    <p:sldId id="302" r:id="rId3"/>
    <p:sldId id="314" r:id="rId4"/>
    <p:sldId id="304" r:id="rId5"/>
    <p:sldId id="315" r:id="rId6"/>
    <p:sldId id="283" r:id="rId7"/>
    <p:sldId id="284" r:id="rId8"/>
    <p:sldId id="287" r:id="rId9"/>
    <p:sldId id="293" r:id="rId10"/>
    <p:sldId id="297" r:id="rId11"/>
    <p:sldId id="298" r:id="rId12"/>
    <p:sldId id="306" r:id="rId13"/>
    <p:sldId id="308" r:id="rId14"/>
    <p:sldId id="310" r:id="rId15"/>
    <p:sldId id="312" r:id="rId16"/>
    <p:sldId id="316" r:id="rId17"/>
    <p:sldId id="301" r:id="rId18"/>
    <p:sldId id="289" r:id="rId19"/>
    <p:sldId id="290" r:id="rId20"/>
    <p:sldId id="291" r:id="rId21"/>
    <p:sldId id="296" r:id="rId22"/>
    <p:sldId id="311" r:id="rId2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618" autoAdjust="0"/>
    <p:restoredTop sz="94660"/>
  </p:normalViewPr>
  <p:slideViewPr>
    <p:cSldViewPr snapToGrid="0">
      <p:cViewPr varScale="1">
        <p:scale>
          <a:sx n="70" d="100"/>
          <a:sy n="70" d="100"/>
        </p:scale>
        <p:origin x="67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 /><Relationship Id="rId13" Type="http://schemas.openxmlformats.org/officeDocument/2006/relationships/slide" Target="slides/slide12.xml" /><Relationship Id="rId18" Type="http://schemas.openxmlformats.org/officeDocument/2006/relationships/slide" Target="slides/slide17.xml" /><Relationship Id="rId26" Type="http://schemas.openxmlformats.org/officeDocument/2006/relationships/viewProps" Target="viewProps.xml" /><Relationship Id="rId3" Type="http://schemas.openxmlformats.org/officeDocument/2006/relationships/slide" Target="slides/slide2.xml" /><Relationship Id="rId21" Type="http://schemas.openxmlformats.org/officeDocument/2006/relationships/slide" Target="slides/slide20.xml" /><Relationship Id="rId7" Type="http://schemas.openxmlformats.org/officeDocument/2006/relationships/slide" Target="slides/slide6.xml" /><Relationship Id="rId12" Type="http://schemas.openxmlformats.org/officeDocument/2006/relationships/slide" Target="slides/slide11.xml" /><Relationship Id="rId17" Type="http://schemas.openxmlformats.org/officeDocument/2006/relationships/slide" Target="slides/slide16.xml" /><Relationship Id="rId25" Type="http://schemas.openxmlformats.org/officeDocument/2006/relationships/presProps" Target="presProps.xml" /><Relationship Id="rId2" Type="http://schemas.openxmlformats.org/officeDocument/2006/relationships/slide" Target="slides/slide1.xml" /><Relationship Id="rId16" Type="http://schemas.openxmlformats.org/officeDocument/2006/relationships/slide" Target="slides/slide15.xml" /><Relationship Id="rId20" Type="http://schemas.openxmlformats.org/officeDocument/2006/relationships/slide" Target="slides/slide19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11" Type="http://schemas.openxmlformats.org/officeDocument/2006/relationships/slide" Target="slides/slide10.xml" /><Relationship Id="rId24" Type="http://schemas.openxmlformats.org/officeDocument/2006/relationships/notesMaster" Target="notesMasters/notesMaster1.xml" /><Relationship Id="rId5" Type="http://schemas.openxmlformats.org/officeDocument/2006/relationships/slide" Target="slides/slide4.xml" /><Relationship Id="rId15" Type="http://schemas.openxmlformats.org/officeDocument/2006/relationships/slide" Target="slides/slide14.xml" /><Relationship Id="rId23" Type="http://schemas.openxmlformats.org/officeDocument/2006/relationships/slide" Target="slides/slide22.xml" /><Relationship Id="rId28" Type="http://schemas.openxmlformats.org/officeDocument/2006/relationships/tableStyles" Target="tableStyles.xml" /><Relationship Id="rId10" Type="http://schemas.openxmlformats.org/officeDocument/2006/relationships/slide" Target="slides/slide9.xml" /><Relationship Id="rId19" Type="http://schemas.openxmlformats.org/officeDocument/2006/relationships/slide" Target="slides/slide18.xml" /><Relationship Id="rId4" Type="http://schemas.openxmlformats.org/officeDocument/2006/relationships/slide" Target="slides/slide3.xml" /><Relationship Id="rId9" Type="http://schemas.openxmlformats.org/officeDocument/2006/relationships/slide" Target="slides/slide8.xml" /><Relationship Id="rId14" Type="http://schemas.openxmlformats.org/officeDocument/2006/relationships/slide" Target="slides/slide13.xml" /><Relationship Id="rId22" Type="http://schemas.openxmlformats.org/officeDocument/2006/relationships/slide" Target="slides/slide21.xml" /><Relationship Id="rId27" Type="http://schemas.openxmlformats.org/officeDocument/2006/relationships/theme" Target="theme/theme1.xml" 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A7C6BB-063E-42B1-BC94-68A7A309C83B}" type="datetimeFigureOut">
              <a:rPr lang="es-ES" smtClean="0"/>
              <a:t>18/07/2024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26ECA4-47DB-4C13-ADEF-4D7FB5F7C3E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03845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 /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24CD1-B2BE-4EEA-BF67-8366C0CF7CFB}" type="datetime1">
              <a:rPr lang="es-ES" smtClean="0"/>
              <a:t>18/07/2024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C8D95-4255-4CE2-98C7-19B6141FFAE9}" type="slidenum">
              <a:rPr lang="es-ES" smtClean="0"/>
              <a:t>‹Nº›</a:t>
            </a:fld>
            <a:endParaRPr lang="es-E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86751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3D860B-2AF1-4FF0-8664-07A3DD0FA3F6}" type="datetime1">
              <a:rPr lang="es-ES" smtClean="0"/>
              <a:t>18/07/2024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C8D95-4255-4CE2-98C7-19B6141FFAE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756483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A1123F-A2CE-4BEB-9700-F12981CE58CA}" type="datetime1">
              <a:rPr lang="es-ES" smtClean="0"/>
              <a:t>18/07/2024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C8D95-4255-4CE2-98C7-19B6141FFAE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70320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1C990-5B32-4D55-AD0B-44FCFC92E54B}" type="datetime1">
              <a:rPr lang="es-ES" smtClean="0"/>
              <a:t>18/07/2024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C8D95-4255-4CE2-98C7-19B6141FFAE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759148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AC7774-5E80-4822-A537-47EA7F634184}" type="datetime1">
              <a:rPr lang="es-ES" smtClean="0"/>
              <a:t>18/07/2024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C8D95-4255-4CE2-98C7-19B6141FFAE9}" type="slidenum">
              <a:rPr lang="es-ES" smtClean="0"/>
              <a:t>‹Nº›</a:t>
            </a:fld>
            <a:endParaRPr lang="es-E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132468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A2EB7-0951-4B9B-8358-4F516BB4D41B}" type="datetime1">
              <a:rPr lang="es-ES" smtClean="0"/>
              <a:t>18/07/2024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C8D95-4255-4CE2-98C7-19B6141FFAE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680064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159B5-D25E-4729-8F6F-F465D4BCC0D3}" type="datetime1">
              <a:rPr lang="es-ES" smtClean="0"/>
              <a:t>18/07/2024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C8D95-4255-4CE2-98C7-19B6141FFAE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876124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1C6A1-51B1-4D12-A3B6-2F96736B9BE7}" type="datetime1">
              <a:rPr lang="es-ES" smtClean="0"/>
              <a:t>18/07/2024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C8D95-4255-4CE2-98C7-19B6141FFAE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676830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EF8AA-C235-4F4B-A29B-73979AC4F3F2}" type="datetime1">
              <a:rPr lang="es-ES" smtClean="0"/>
              <a:t>18/07/2024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C8D95-4255-4CE2-98C7-19B6141FFAE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943489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4F8A78EB-8C3B-40D8-8EDD-C53DF78540CD}" type="datetime1">
              <a:rPr lang="es-ES" smtClean="0"/>
              <a:t>18/07/2024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8FC8D95-4255-4CE2-98C7-19B6141FFAE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33192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25C5B-6505-4847-8979-1C314A12B345}" type="datetime1">
              <a:rPr lang="es-ES" smtClean="0"/>
              <a:t>18/07/2024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C8D95-4255-4CE2-98C7-19B6141FFAE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492974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DAD3705B-D30A-4F2E-A8A9-1957F9088818}" type="datetime1">
              <a:rPr lang="es-ES" smtClean="0"/>
              <a:t>18/07/2024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58FC8D95-4255-4CE2-98C7-19B6141FFAE9}" type="slidenum">
              <a:rPr lang="es-ES" smtClean="0"/>
              <a:t>‹Nº›</a:t>
            </a:fld>
            <a:endParaRPr lang="es-E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589943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 /><Relationship Id="rId1" Type="http://schemas.openxmlformats.org/officeDocument/2006/relationships/slideLayout" Target="../slideLayouts/slideLayout1.xml" 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png" /><Relationship Id="rId3" Type="http://schemas.openxmlformats.org/officeDocument/2006/relationships/image" Target="../media/image38.png" /><Relationship Id="rId7" Type="http://schemas.openxmlformats.org/officeDocument/2006/relationships/image" Target="../media/image42.png" /><Relationship Id="rId2" Type="http://schemas.openxmlformats.org/officeDocument/2006/relationships/image" Target="../media/image37.png" /><Relationship Id="rId1" Type="http://schemas.openxmlformats.org/officeDocument/2006/relationships/slideLayout" Target="../slideLayouts/slideLayout7.xml" /><Relationship Id="rId6" Type="http://schemas.openxmlformats.org/officeDocument/2006/relationships/image" Target="../media/image41.png" /><Relationship Id="rId5" Type="http://schemas.openxmlformats.org/officeDocument/2006/relationships/image" Target="../media/image40.png" /><Relationship Id="rId4" Type="http://schemas.openxmlformats.org/officeDocument/2006/relationships/image" Target="../media/image39.png" 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abs/2404.07912" TargetMode="External" /><Relationship Id="rId2" Type="http://schemas.openxmlformats.org/officeDocument/2006/relationships/image" Target="../media/image44.png" /><Relationship Id="rId1" Type="http://schemas.openxmlformats.org/officeDocument/2006/relationships/slideLayout" Target="../slideLayouts/slideLayout7.xml" 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png" /><Relationship Id="rId3" Type="http://schemas.openxmlformats.org/officeDocument/2006/relationships/image" Target="../media/image46.png" /><Relationship Id="rId7" Type="http://schemas.openxmlformats.org/officeDocument/2006/relationships/image" Target="../media/image50.png" /><Relationship Id="rId2" Type="http://schemas.openxmlformats.org/officeDocument/2006/relationships/image" Target="../media/image45.png" /><Relationship Id="rId1" Type="http://schemas.openxmlformats.org/officeDocument/2006/relationships/slideLayout" Target="../slideLayouts/slideLayout7.xml" /><Relationship Id="rId6" Type="http://schemas.openxmlformats.org/officeDocument/2006/relationships/image" Target="../media/image49.png" /><Relationship Id="rId5" Type="http://schemas.openxmlformats.org/officeDocument/2006/relationships/image" Target="../media/image48.png" /><Relationship Id="rId4" Type="http://schemas.openxmlformats.org/officeDocument/2006/relationships/image" Target="../media/image47.png" 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png" /><Relationship Id="rId13" Type="http://schemas.openxmlformats.org/officeDocument/2006/relationships/hyperlink" Target="https://arxiv.org/abs/2108.10793" TargetMode="External" /><Relationship Id="rId3" Type="http://schemas.openxmlformats.org/officeDocument/2006/relationships/image" Target="../media/image82.png" /><Relationship Id="rId7" Type="http://schemas.openxmlformats.org/officeDocument/2006/relationships/image" Target="../media/image540.png" /><Relationship Id="rId12" Type="http://schemas.openxmlformats.org/officeDocument/2006/relationships/image" Target="../media/image60.png" /><Relationship Id="rId2" Type="http://schemas.openxmlformats.org/officeDocument/2006/relationships/image" Target="../media/image52.png" /><Relationship Id="rId1" Type="http://schemas.openxmlformats.org/officeDocument/2006/relationships/slideLayout" Target="../slideLayouts/slideLayout7.xml" /><Relationship Id="rId6" Type="http://schemas.openxmlformats.org/officeDocument/2006/relationships/image" Target="../media/image55.png" /><Relationship Id="rId11" Type="http://schemas.openxmlformats.org/officeDocument/2006/relationships/image" Target="../media/image59.png" /><Relationship Id="rId5" Type="http://schemas.openxmlformats.org/officeDocument/2006/relationships/image" Target="../media/image54.png" /><Relationship Id="rId10" Type="http://schemas.openxmlformats.org/officeDocument/2006/relationships/image" Target="../media/image58.png" /><Relationship Id="rId4" Type="http://schemas.openxmlformats.org/officeDocument/2006/relationships/image" Target="../media/image53.png" /><Relationship Id="rId9" Type="http://schemas.openxmlformats.org/officeDocument/2006/relationships/image" Target="../media/image57.png" 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 /><Relationship Id="rId7" Type="http://schemas.openxmlformats.org/officeDocument/2006/relationships/image" Target="../media/image66.png" /><Relationship Id="rId2" Type="http://schemas.openxmlformats.org/officeDocument/2006/relationships/image" Target="../media/image61.png" /><Relationship Id="rId1" Type="http://schemas.openxmlformats.org/officeDocument/2006/relationships/slideLayout" Target="../slideLayouts/slideLayout7.xml" /><Relationship Id="rId6" Type="http://schemas.openxmlformats.org/officeDocument/2006/relationships/image" Target="../media/image65.png" /><Relationship Id="rId5" Type="http://schemas.openxmlformats.org/officeDocument/2006/relationships/image" Target="../media/image64.png" /><Relationship Id="rId4" Type="http://schemas.openxmlformats.org/officeDocument/2006/relationships/image" Target="../media/image63.png" 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 /><Relationship Id="rId2" Type="http://schemas.openxmlformats.org/officeDocument/2006/relationships/image" Target="../media/image63.jpeg" /><Relationship Id="rId1" Type="http://schemas.openxmlformats.org/officeDocument/2006/relationships/slideLayout" Target="../slideLayouts/slideLayout7.xml" /><Relationship Id="rId5" Type="http://schemas.openxmlformats.org/officeDocument/2006/relationships/image" Target="../media/image68.png" /><Relationship Id="rId4" Type="http://schemas.openxmlformats.org/officeDocument/2006/relationships/image" Target="../media/image67.png" 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jpeg" /><Relationship Id="rId1" Type="http://schemas.openxmlformats.org/officeDocument/2006/relationships/slideLayout" Target="../slideLayouts/slideLayout7.xml" 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5.png" /><Relationship Id="rId3" Type="http://schemas.openxmlformats.org/officeDocument/2006/relationships/image" Target="../media/image70.png" /><Relationship Id="rId7" Type="http://schemas.openxmlformats.org/officeDocument/2006/relationships/image" Target="../media/image74.png" /><Relationship Id="rId2" Type="http://schemas.openxmlformats.org/officeDocument/2006/relationships/image" Target="../media/image69.png" /><Relationship Id="rId1" Type="http://schemas.openxmlformats.org/officeDocument/2006/relationships/slideLayout" Target="../slideLayouts/slideLayout7.xml" /><Relationship Id="rId6" Type="http://schemas.openxmlformats.org/officeDocument/2006/relationships/image" Target="../media/image73.png" /><Relationship Id="rId5" Type="http://schemas.openxmlformats.org/officeDocument/2006/relationships/image" Target="../media/image72.png" /><Relationship Id="rId4" Type="http://schemas.openxmlformats.org/officeDocument/2006/relationships/image" Target="../media/image71.png" /><Relationship Id="rId9" Type="http://schemas.openxmlformats.org/officeDocument/2006/relationships/hyperlink" Target="https://arxiv.org/abs/1901.07653" TargetMode="External" 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 /><Relationship Id="rId2" Type="http://schemas.openxmlformats.org/officeDocument/2006/relationships/image" Target="../media/image76.png" /><Relationship Id="rId1" Type="http://schemas.openxmlformats.org/officeDocument/2006/relationships/slideLayout" Target="../slideLayouts/slideLayout7.xml" /><Relationship Id="rId6" Type="http://schemas.openxmlformats.org/officeDocument/2006/relationships/hyperlink" Target="https://arxiv.org/abs/0902.4475" TargetMode="External" /><Relationship Id="rId5" Type="http://schemas.openxmlformats.org/officeDocument/2006/relationships/image" Target="../media/image80.png" /><Relationship Id="rId4" Type="http://schemas.openxmlformats.org/officeDocument/2006/relationships/image" Target="../media/image78.png" 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 /><Relationship Id="rId1" Type="http://schemas.openxmlformats.org/officeDocument/2006/relationships/slideLayout" Target="../slideLayouts/slideLayout7.xml" 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84.png" /><Relationship Id="rId3" Type="http://schemas.openxmlformats.org/officeDocument/2006/relationships/image" Target="../media/image81.png" /><Relationship Id="rId7" Type="http://schemas.openxmlformats.org/officeDocument/2006/relationships/image" Target="../media/image36.png" /><Relationship Id="rId2" Type="http://schemas.openxmlformats.org/officeDocument/2006/relationships/image" Target="../media/image79.png" /><Relationship Id="rId1" Type="http://schemas.openxmlformats.org/officeDocument/2006/relationships/slideLayout" Target="../slideLayouts/slideLayout7.xml" /><Relationship Id="rId6" Type="http://schemas.openxmlformats.org/officeDocument/2006/relationships/image" Target="../media/image35.png" /><Relationship Id="rId5" Type="http://schemas.openxmlformats.org/officeDocument/2006/relationships/image" Target="../media/image83.png" /><Relationship Id="rId4" Type="http://schemas.openxmlformats.org/officeDocument/2006/relationships/image" Target="../media/image450.png" 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 /><Relationship Id="rId7" Type="http://schemas.openxmlformats.org/officeDocument/2006/relationships/image" Target="../media/image640.png" /><Relationship Id="rId2" Type="http://schemas.openxmlformats.org/officeDocument/2006/relationships/image" Target="../media/image85.png" /><Relationship Id="rId1" Type="http://schemas.openxmlformats.org/officeDocument/2006/relationships/slideLayout" Target="../slideLayouts/slideLayout7.xml" /><Relationship Id="rId6" Type="http://schemas.openxmlformats.org/officeDocument/2006/relationships/image" Target="../media/image630.png" /><Relationship Id="rId5" Type="http://schemas.openxmlformats.org/officeDocument/2006/relationships/image" Target="../media/image88.png" /><Relationship Id="rId4" Type="http://schemas.openxmlformats.org/officeDocument/2006/relationships/image" Target="../media/image87.png" 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 /><Relationship Id="rId2" Type="http://schemas.openxmlformats.org/officeDocument/2006/relationships/image" Target="../media/image89.png" /><Relationship Id="rId1" Type="http://schemas.openxmlformats.org/officeDocument/2006/relationships/slideLayout" Target="../slideLayouts/slideLayout7.xml" /><Relationship Id="rId4" Type="http://schemas.openxmlformats.org/officeDocument/2006/relationships/image" Target="../media/image91.png" 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 /><Relationship Id="rId1" Type="http://schemas.openxmlformats.org/officeDocument/2006/relationships/slideLayout" Target="../slideLayouts/slideLayout7.xml" 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 /><Relationship Id="rId3" Type="http://schemas.openxmlformats.org/officeDocument/2006/relationships/hyperlink" Target="https://arxiv.org/abs/1808.10378" TargetMode="External" /><Relationship Id="rId7" Type="http://schemas.openxmlformats.org/officeDocument/2006/relationships/hyperlink" Target="https://arxiv.org/abs/1404.7115" TargetMode="External" /><Relationship Id="rId2" Type="http://schemas.openxmlformats.org/officeDocument/2006/relationships/hyperlink" Target="https://arxiv.org/abs/1112.4833" TargetMode="External" /><Relationship Id="rId1" Type="http://schemas.openxmlformats.org/officeDocument/2006/relationships/slideLayout" Target="../slideLayouts/slideLayout7.xml" /><Relationship Id="rId6" Type="http://schemas.openxmlformats.org/officeDocument/2006/relationships/image" Target="../media/image7.png" /><Relationship Id="rId5" Type="http://schemas.openxmlformats.org/officeDocument/2006/relationships/image" Target="../media/image6.png" /><Relationship Id="rId10" Type="http://schemas.openxmlformats.org/officeDocument/2006/relationships/hyperlink" Target="https://arxiv.org/abs/2106.08394" TargetMode="External" /><Relationship Id="rId4" Type="http://schemas.openxmlformats.org/officeDocument/2006/relationships/image" Target="../media/image5.png" /><Relationship Id="rId9" Type="http://schemas.openxmlformats.org/officeDocument/2006/relationships/image" Target="../media/image9.png" 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 /><Relationship Id="rId2" Type="http://schemas.openxmlformats.org/officeDocument/2006/relationships/image" Target="../media/image10.png" /><Relationship Id="rId1" Type="http://schemas.openxmlformats.org/officeDocument/2006/relationships/slideLayout" Target="../slideLayouts/slideLayout7.xml" /><Relationship Id="rId5" Type="http://schemas.openxmlformats.org/officeDocument/2006/relationships/hyperlink" Target="https://arxiv.org/abs/1901.07653" TargetMode="External" /><Relationship Id="rId4" Type="http://schemas.openxmlformats.org/officeDocument/2006/relationships/image" Target="../media/image12.png" 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 /><Relationship Id="rId3" Type="http://schemas.openxmlformats.org/officeDocument/2006/relationships/image" Target="../media/image410.png" /><Relationship Id="rId7" Type="http://schemas.openxmlformats.org/officeDocument/2006/relationships/hyperlink" Target="https://arxiv.org/abs/2404.07912" TargetMode="External" /><Relationship Id="rId2" Type="http://schemas.openxmlformats.org/officeDocument/2006/relationships/image" Target="../media/image310.png" /><Relationship Id="rId1" Type="http://schemas.openxmlformats.org/officeDocument/2006/relationships/slideLayout" Target="../slideLayouts/slideLayout7.xml" /><Relationship Id="rId6" Type="http://schemas.openxmlformats.org/officeDocument/2006/relationships/image" Target="../media/image14.png" /><Relationship Id="rId5" Type="http://schemas.openxmlformats.org/officeDocument/2006/relationships/image" Target="../media/image13.png" /><Relationship Id="rId4" Type="http://schemas.openxmlformats.org/officeDocument/2006/relationships/image" Target="../media/image510.png" /><Relationship Id="rId9" Type="http://schemas.openxmlformats.org/officeDocument/2006/relationships/image" Target="../media/image16.png" 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 /><Relationship Id="rId3" Type="http://schemas.openxmlformats.org/officeDocument/2006/relationships/image" Target="../media/image18.png" /><Relationship Id="rId7" Type="http://schemas.openxmlformats.org/officeDocument/2006/relationships/image" Target="../media/image22.png" /><Relationship Id="rId12" Type="http://schemas.openxmlformats.org/officeDocument/2006/relationships/image" Target="../media/image27.png" /><Relationship Id="rId2" Type="http://schemas.openxmlformats.org/officeDocument/2006/relationships/image" Target="../media/image17.png" /><Relationship Id="rId1" Type="http://schemas.openxmlformats.org/officeDocument/2006/relationships/slideLayout" Target="../slideLayouts/slideLayout7.xml" /><Relationship Id="rId6" Type="http://schemas.openxmlformats.org/officeDocument/2006/relationships/image" Target="../media/image21.png" /><Relationship Id="rId11" Type="http://schemas.openxmlformats.org/officeDocument/2006/relationships/image" Target="../media/image26.png" /><Relationship Id="rId5" Type="http://schemas.openxmlformats.org/officeDocument/2006/relationships/image" Target="../media/image20.png" /><Relationship Id="rId10" Type="http://schemas.openxmlformats.org/officeDocument/2006/relationships/image" Target="../media/image25.png" /><Relationship Id="rId4" Type="http://schemas.openxmlformats.org/officeDocument/2006/relationships/image" Target="../media/image19.png" /><Relationship Id="rId9" Type="http://schemas.openxmlformats.org/officeDocument/2006/relationships/image" Target="../media/image24.png" 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 /><Relationship Id="rId7" Type="http://schemas.openxmlformats.org/officeDocument/2006/relationships/image" Target="../media/image33.png" /><Relationship Id="rId2" Type="http://schemas.openxmlformats.org/officeDocument/2006/relationships/image" Target="../media/image28.png" /><Relationship Id="rId1" Type="http://schemas.openxmlformats.org/officeDocument/2006/relationships/slideLayout" Target="../slideLayouts/slideLayout7.xml" /><Relationship Id="rId6" Type="http://schemas.openxmlformats.org/officeDocument/2006/relationships/image" Target="../media/image32.png" /><Relationship Id="rId5" Type="http://schemas.openxmlformats.org/officeDocument/2006/relationships/image" Target="../media/image31.png" /><Relationship Id="rId4" Type="http://schemas.openxmlformats.org/officeDocument/2006/relationships/image" Target="../media/image30.png" 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 /><Relationship Id="rId2" Type="http://schemas.openxmlformats.org/officeDocument/2006/relationships/image" Target="../media/image34.png" /><Relationship Id="rId1" Type="http://schemas.openxmlformats.org/officeDocument/2006/relationships/slideLayout" Target="../slideLayouts/slideLayout7.xml" /><Relationship Id="rId5" Type="http://schemas.openxmlformats.org/officeDocument/2006/relationships/hyperlink" Target="https://arxiv.org/abs/2404.07912" TargetMode="External" /><Relationship Id="rId4" Type="http://schemas.openxmlformats.org/officeDocument/2006/relationships/image" Target="../media/image36.png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2A32A12-80BF-47B7-9E82-2ABDEE26440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86604" y="1484126"/>
            <a:ext cx="8898339" cy="1944874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548640" marR="548640" algn="l">
              <a:spcAft>
                <a:spcPts val="1800"/>
              </a:spcAft>
            </a:pPr>
            <a:r>
              <a:rPr lang="en-US" sz="4400" spc="200" dirty="0">
                <a:effectLst/>
                <a:latin typeface="Bernard MT Condensed" panose="02050806060905020404" pitchFamily="18" charset="0"/>
              </a:rPr>
              <a:t>Quantum simulation of thermal field theories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5F5F4E2D-B850-43BB-9388-CEDF9AFD5E56}"/>
              </a:ext>
            </a:extLst>
          </p:cNvPr>
          <p:cNvSpPr txBox="1"/>
          <p:nvPr/>
        </p:nvSpPr>
        <p:spPr>
          <a:xfrm>
            <a:off x="919955" y="3629230"/>
            <a:ext cx="4880343" cy="614767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/>
          <a:p>
            <a:pPr indent="-228600">
              <a:lnSpc>
                <a:spcPct val="90000"/>
              </a:lnSpc>
              <a:spcBef>
                <a:spcPts val="700"/>
              </a:spcBef>
              <a:buClr>
                <a:schemeClr val="tx2"/>
              </a:buClr>
            </a:pPr>
            <a:r>
              <a:rPr lang="en-US" sz="2500" b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Iván </a:t>
            </a:r>
            <a:r>
              <a:rPr lang="en-US" sz="2500" b="1" dirty="0" err="1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Cuntín</a:t>
            </a:r>
            <a:r>
              <a:rPr lang="en-US" sz="2500" b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500" b="1" dirty="0" err="1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Wenyang</a:t>
            </a:r>
            <a:r>
              <a:rPr lang="en-US" sz="2500" b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Qian, Bin Wu</a:t>
            </a:r>
          </a:p>
          <a:p>
            <a:pPr indent="-228600">
              <a:lnSpc>
                <a:spcPct val="90000"/>
              </a:lnSpc>
              <a:spcBef>
                <a:spcPts val="700"/>
              </a:spcBef>
              <a:buClr>
                <a:schemeClr val="tx2"/>
              </a:buClr>
            </a:pPr>
            <a:endParaRPr lang="en-US" sz="700" b="1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-228600">
              <a:lnSpc>
                <a:spcPct val="90000"/>
              </a:lnSpc>
              <a:spcBef>
                <a:spcPts val="700"/>
              </a:spcBef>
              <a:buClr>
                <a:schemeClr val="tx2"/>
              </a:buClr>
            </a:pPr>
            <a:endParaRPr lang="en-US" sz="2200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-228600">
              <a:lnSpc>
                <a:spcPct val="90000"/>
              </a:lnSpc>
              <a:spcBef>
                <a:spcPts val="700"/>
              </a:spcBef>
              <a:buClr>
                <a:schemeClr val="tx2"/>
              </a:buClr>
            </a:pPr>
            <a:endParaRPr lang="en-US" sz="2200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C3CD4FE9-7AC7-F6D3-4199-C8E6CFBCCB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C8D95-4255-4CE2-98C7-19B6141FFAE9}" type="slidenum">
              <a:rPr lang="es-ES" smtClean="0"/>
              <a:t>1</a:t>
            </a:fld>
            <a:endParaRPr lang="es-ES"/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1FB2F20B-394A-1A81-0337-14BB3C37A4CC}"/>
              </a:ext>
            </a:extLst>
          </p:cNvPr>
          <p:cNvSpPr txBox="1"/>
          <p:nvPr/>
        </p:nvSpPr>
        <p:spPr>
          <a:xfrm>
            <a:off x="105343" y="6446136"/>
            <a:ext cx="87676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>
                <a:solidFill>
                  <a:schemeClr val="accent5">
                    <a:lumMod val="60000"/>
                    <a:lumOff val="4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Instituto Galego de Física de Altas Enerxías – Universidade de Santiago de Compostela</a:t>
            </a:r>
          </a:p>
        </p:txBody>
      </p:sp>
      <p:pic>
        <p:nvPicPr>
          <p:cNvPr id="7" name="Imagen 6" descr="Logotipo&#10;&#10;Descripción generada automáticamente">
            <a:extLst>
              <a:ext uri="{FF2B5EF4-FFF2-40B4-BE49-F238E27FC236}">
                <a16:creationId xmlns:a16="http://schemas.microsoft.com/office/drawing/2014/main" id="{F37AF19E-B30F-468D-EDB1-444792F622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9628" y="4866709"/>
            <a:ext cx="6592743" cy="8131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48939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707EE16A-76F4-08D9-4011-DC812A5A77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C8D95-4255-4CE2-98C7-19B6141FFAE9}" type="slidenum">
              <a:rPr lang="es-ES" smtClean="0"/>
              <a:t>10</a:t>
            </a:fld>
            <a:endParaRPr lang="es-ES"/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B1DFBA0D-B3EE-37A8-7940-AB2A1F624DF1}"/>
              </a:ext>
            </a:extLst>
          </p:cNvPr>
          <p:cNvSpPr txBox="1"/>
          <p:nvPr/>
        </p:nvSpPr>
        <p:spPr>
          <a:xfrm>
            <a:off x="96479" y="191901"/>
            <a:ext cx="11116004" cy="610424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en-US" sz="3200" b="1" kern="0" dirty="0">
                <a:solidFill>
                  <a:schemeClr val="accent3">
                    <a:lumMod val="50000"/>
                  </a:schemeClr>
                </a:solidFill>
                <a:latin typeface="Cambria"/>
                <a:ea typeface="Cambria"/>
                <a:cs typeface="Times New Roman"/>
              </a:rPr>
              <a:t>2.5 Thermal</a:t>
            </a:r>
            <a:r>
              <a:rPr lang="en-US" sz="3200" b="1" kern="0" dirty="0">
                <a:solidFill>
                  <a:schemeClr val="accent3">
                    <a:lumMod val="50000"/>
                  </a:schemeClr>
                </a:solidFill>
                <a:effectLst/>
                <a:latin typeface="Cambria"/>
                <a:ea typeface="Cambria"/>
                <a:cs typeface="Times New Roman"/>
              </a:rPr>
              <a:t> states of interacting fermion fields on lattice</a:t>
            </a:r>
            <a:endParaRPr lang="es-ES" sz="3200" kern="100" dirty="0">
              <a:solidFill>
                <a:schemeClr val="accent3">
                  <a:lumMod val="50000"/>
                </a:schemeClr>
              </a:solidFill>
              <a:effectLst/>
              <a:latin typeface="Cambria"/>
              <a:ea typeface="Cambria"/>
              <a:cs typeface="Times New Roman"/>
            </a:endParaRP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B2510D1B-2405-508A-5998-6175EB5B6C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2691" y="4875015"/>
            <a:ext cx="2211818" cy="594329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C53E89BC-BDBC-89EF-0425-DAE31FAAF9F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09428" y="5490224"/>
            <a:ext cx="7973144" cy="837302"/>
          </a:xfrm>
          <a:prstGeom prst="rect">
            <a:avLst/>
          </a:prstGeom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id="{8E3462D7-8EF1-0033-0363-14278C99F297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prstClr val="black"/>
              <a:srgbClr val="D9C3A5">
                <a:tint val="50000"/>
                <a:satMod val="180000"/>
              </a:srgbClr>
            </a:duotone>
          </a:blip>
          <a:stretch>
            <a:fillRect/>
          </a:stretch>
        </p:blipFill>
        <p:spPr>
          <a:xfrm>
            <a:off x="1789882" y="3821262"/>
            <a:ext cx="8612236" cy="928673"/>
          </a:xfrm>
          <a:prstGeom prst="rect">
            <a:avLst/>
          </a:prstGeom>
          <a:ln w="19050">
            <a:solidFill>
              <a:schemeClr val="accent2">
                <a:lumMod val="50000"/>
              </a:schemeClr>
            </a:solidFill>
          </a:ln>
        </p:spPr>
      </p:pic>
      <p:pic>
        <p:nvPicPr>
          <p:cNvPr id="7" name="Imagen 5">
            <a:extLst>
              <a:ext uri="{FF2B5EF4-FFF2-40B4-BE49-F238E27FC236}">
                <a16:creationId xmlns:a16="http://schemas.microsoft.com/office/drawing/2014/main" id="{3FEC2611-2EB9-13AC-F8C1-75F35D184DD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3771" y="2077041"/>
            <a:ext cx="6451121" cy="695146"/>
          </a:xfrm>
          <a:prstGeom prst="rect">
            <a:avLst/>
          </a:prstGeom>
        </p:spPr>
      </p:pic>
      <p:pic>
        <p:nvPicPr>
          <p:cNvPr id="14" name="Imagen 9">
            <a:extLst>
              <a:ext uri="{FF2B5EF4-FFF2-40B4-BE49-F238E27FC236}">
                <a16:creationId xmlns:a16="http://schemas.microsoft.com/office/drawing/2014/main" id="{504CF61A-FA88-031B-8DB6-664B2B6DA93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331549" y="2033391"/>
            <a:ext cx="3715170" cy="753693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5552B5AE-ADCB-20DD-AE78-3F1EFCDC0016}"/>
              </a:ext>
            </a:extLst>
          </p:cNvPr>
          <p:cNvSpPr txBox="1"/>
          <p:nvPr/>
        </p:nvSpPr>
        <p:spPr>
          <a:xfrm>
            <a:off x="263006" y="1109828"/>
            <a:ext cx="8776215" cy="4001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000" dirty="0">
                <a:latin typeface="Cambria" panose="02040503050406030204" pitchFamily="18" charset="0"/>
                <a:ea typeface="Cambria" panose="02040503050406030204" pitchFamily="18" charset="0"/>
                <a:cs typeface="Calibri"/>
              </a:rPr>
              <a:t>Four-fermion interaction vanishes → we introduce one more Majorana field</a:t>
            </a:r>
            <a:endParaRPr lang="en-US" sz="20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6DBB2D3-054E-E3F4-6A77-25C180490833}"/>
              </a:ext>
            </a:extLst>
          </p:cNvPr>
          <p:cNvSpPr txBox="1"/>
          <p:nvPr/>
        </p:nvSpPr>
        <p:spPr>
          <a:xfrm>
            <a:off x="274627" y="3136221"/>
            <a:ext cx="8764593" cy="4001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000" dirty="0">
                <a:latin typeface="Cambria" panose="02040503050406030204" pitchFamily="18" charset="0"/>
                <a:ea typeface="Cambria" panose="02040503050406030204" pitchFamily="18" charset="0"/>
                <a:cs typeface="Calibri"/>
              </a:rPr>
              <a:t>There exist two types of quasiparticles with two </a:t>
            </a:r>
            <a:r>
              <a:rPr lang="en-US" sz="2000" dirty="0">
                <a:solidFill>
                  <a:schemeClr val="accent3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  <a:cs typeface="Calibri"/>
              </a:rPr>
              <a:t>phase-space distributions</a:t>
            </a:r>
            <a:r>
              <a:rPr lang="en-US" sz="2000" dirty="0">
                <a:latin typeface="Cambria" panose="02040503050406030204" pitchFamily="18" charset="0"/>
                <a:ea typeface="Cambria" panose="02040503050406030204" pitchFamily="18" charset="0"/>
                <a:cs typeface="Calibri"/>
              </a:rPr>
              <a:t>: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1626E5A1-2EAD-077E-787F-CBC31871C207}"/>
              </a:ext>
            </a:extLst>
          </p:cNvPr>
          <p:cNvSpPr txBox="1"/>
          <p:nvPr/>
        </p:nvSpPr>
        <p:spPr>
          <a:xfrm>
            <a:off x="4245704" y="4951616"/>
            <a:ext cx="892706" cy="36576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  <a:cs typeface="Calibri"/>
              </a:rPr>
              <a:t>where</a:t>
            </a:r>
            <a:endParaRPr lang="en-US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A3840FCF-28DB-D1F7-3647-BAD0205C6463}"/>
              </a:ext>
            </a:extLst>
          </p:cNvPr>
          <p:cNvSpPr/>
          <p:nvPr/>
        </p:nvSpPr>
        <p:spPr>
          <a:xfrm>
            <a:off x="580288" y="2081099"/>
            <a:ext cx="10512000" cy="720000"/>
          </a:xfrm>
          <a:prstGeom prst="rect">
            <a:avLst/>
          </a:prstGeom>
          <a:noFill/>
          <a:ln w="9525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9" name="Conector recto 8">
            <a:extLst>
              <a:ext uri="{FF2B5EF4-FFF2-40B4-BE49-F238E27FC236}">
                <a16:creationId xmlns:a16="http://schemas.microsoft.com/office/drawing/2014/main" id="{EF128AF0-8FB9-926C-30EB-7B470E70BFB9}"/>
              </a:ext>
            </a:extLst>
          </p:cNvPr>
          <p:cNvCxnSpPr/>
          <p:nvPr/>
        </p:nvCxnSpPr>
        <p:spPr>
          <a:xfrm>
            <a:off x="7229612" y="2145281"/>
            <a:ext cx="0" cy="612000"/>
          </a:xfrm>
          <a:prstGeom prst="line">
            <a:avLst/>
          </a:prstGeom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grpSp>
        <p:nvGrpSpPr>
          <p:cNvPr id="6" name="Grupo 5">
            <a:extLst>
              <a:ext uri="{FF2B5EF4-FFF2-40B4-BE49-F238E27FC236}">
                <a16:creationId xmlns:a16="http://schemas.microsoft.com/office/drawing/2014/main" id="{2898DD41-5AB1-7810-2D3B-20096526E9D8}"/>
              </a:ext>
            </a:extLst>
          </p:cNvPr>
          <p:cNvGrpSpPr/>
          <p:nvPr/>
        </p:nvGrpSpPr>
        <p:grpSpPr>
          <a:xfrm>
            <a:off x="9039221" y="975173"/>
            <a:ext cx="2293836" cy="737083"/>
            <a:chOff x="9533994" y="948280"/>
            <a:chExt cx="2293836" cy="737083"/>
          </a:xfrm>
        </p:grpSpPr>
        <p:pic>
          <p:nvPicPr>
            <p:cNvPr id="16" name="Imagen 11">
              <a:extLst>
                <a:ext uri="{FF2B5EF4-FFF2-40B4-BE49-F238E27FC236}">
                  <a16:creationId xmlns:a16="http://schemas.microsoft.com/office/drawing/2014/main" id="{9ECA46DC-097B-3131-249C-E1EEE316D0A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/>
            <a:srcRect r="92518"/>
            <a:stretch/>
          </p:blipFill>
          <p:spPr>
            <a:xfrm>
              <a:off x="9533994" y="948280"/>
              <a:ext cx="366464" cy="736625"/>
            </a:xfrm>
            <a:prstGeom prst="rect">
              <a:avLst/>
            </a:prstGeom>
          </p:spPr>
        </p:pic>
        <p:pic>
          <p:nvPicPr>
            <p:cNvPr id="3" name="Imagen 11">
              <a:extLst>
                <a:ext uri="{FF2B5EF4-FFF2-40B4-BE49-F238E27FC236}">
                  <a16:creationId xmlns:a16="http://schemas.microsoft.com/office/drawing/2014/main" id="{84B534C2-6439-0563-47F3-7DC88995954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/>
            <a:srcRect l="61203"/>
            <a:stretch/>
          </p:blipFill>
          <p:spPr>
            <a:xfrm>
              <a:off x="9927754" y="948738"/>
              <a:ext cx="1900076" cy="736625"/>
            </a:xfrm>
            <a:prstGeom prst="rect">
              <a:avLst/>
            </a:prstGeom>
          </p:spPr>
        </p:pic>
      </p:grpSp>
      <p:pic>
        <p:nvPicPr>
          <p:cNvPr id="17" name="Imagen 16">
            <a:extLst>
              <a:ext uri="{FF2B5EF4-FFF2-40B4-BE49-F238E27FC236}">
                <a16:creationId xmlns:a16="http://schemas.microsoft.com/office/drawing/2014/main" id="{1EA3D1EF-A674-AACF-FB84-41E22291E25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211716" y="5296240"/>
            <a:ext cx="1533525" cy="333375"/>
          </a:xfrm>
          <a:prstGeom prst="rect">
            <a:avLst/>
          </a:prstGeom>
          <a:ln>
            <a:solidFill>
              <a:schemeClr val="accent5">
                <a:lumMod val="60000"/>
                <a:lumOff val="4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93369227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26397F69-290A-4264-0A30-B51A8E97DB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C8D95-4255-4CE2-98C7-19B6141FFAE9}" type="slidenum">
              <a:rPr lang="es-ES" smtClean="0"/>
              <a:t>11</a:t>
            </a:fld>
            <a:endParaRPr lang="es-ES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B3C1DD4E-E0E4-D609-C02E-1F86AFA2682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51119"/>
          <a:stretch/>
        </p:blipFill>
        <p:spPr>
          <a:xfrm>
            <a:off x="1300599" y="1114095"/>
            <a:ext cx="9399243" cy="3703842"/>
          </a:xfrm>
          <a:prstGeom prst="rect">
            <a:avLst/>
          </a:prstGeom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2E42072A-8A2E-21FB-6DEC-C8FD69417257}"/>
              </a:ext>
            </a:extLst>
          </p:cNvPr>
          <p:cNvSpPr txBox="1"/>
          <p:nvPr/>
        </p:nvSpPr>
        <p:spPr>
          <a:xfrm>
            <a:off x="67237" y="44603"/>
            <a:ext cx="10482481" cy="6104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en-US" sz="3200" b="1" kern="0" dirty="0">
                <a:solidFill>
                  <a:schemeClr val="accent3">
                    <a:lumMod val="50000"/>
                  </a:schemeClr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2.6 Simulation results for interacting fermion fields</a:t>
            </a:r>
            <a:endParaRPr lang="es-ES" sz="3200" kern="100" dirty="0">
              <a:solidFill>
                <a:schemeClr val="accent3">
                  <a:lumMod val="50000"/>
                </a:schemeClr>
              </a:solidFill>
              <a:effectLst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14">
            <a:extLst>
              <a:ext uri="{FF2B5EF4-FFF2-40B4-BE49-F238E27FC236}">
                <a16:creationId xmlns:a16="http://schemas.microsoft.com/office/drawing/2014/main" id="{CE6E0E39-0B7D-4641-061D-A50267595FC8}"/>
              </a:ext>
            </a:extLst>
          </p:cNvPr>
          <p:cNvSpPr txBox="1"/>
          <p:nvPr/>
        </p:nvSpPr>
        <p:spPr>
          <a:xfrm>
            <a:off x="7959548" y="4913472"/>
            <a:ext cx="3363862" cy="33855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600" dirty="0">
                <a:latin typeface="Baskerville Old Face" panose="02020602080505020303" pitchFamily="18" charset="0"/>
                <a:cs typeface="Calibri"/>
              </a:rPr>
              <a:t>Qian &amp; Wu, 2024 </a:t>
            </a:r>
            <a:r>
              <a:rPr lang="en-US" sz="1600" dirty="0">
                <a:solidFill>
                  <a:schemeClr val="accent5">
                    <a:lumMod val="50000"/>
                  </a:schemeClr>
                </a:solidFill>
                <a:latin typeface="Baskerville Old Face" panose="02020602080505020303" pitchFamily="18" charset="0"/>
                <a:cs typeface="Calibri"/>
              </a:rPr>
              <a:t>[</a:t>
            </a:r>
            <a:r>
              <a:rPr lang="es-ES" sz="1600" u="sng" dirty="0">
                <a:solidFill>
                  <a:schemeClr val="accent5">
                    <a:lumMod val="50000"/>
                  </a:schemeClr>
                </a:solidFill>
                <a:latin typeface="Baskerville Old Face" panose="02020602080505020303" pitchFamily="18" charset="0"/>
                <a:cs typeface="Calibri"/>
              </a:rPr>
              <a:t>a</a:t>
            </a:r>
            <a:r>
              <a:rPr lang="es-ES" sz="1600" dirty="0">
                <a:solidFill>
                  <a:schemeClr val="accent5">
                    <a:lumMod val="50000"/>
                  </a:schemeClr>
                </a:solidFill>
                <a:latin typeface="Baskerville Old Face" panose="02020602080505020303" pitchFamily="18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rXiv:2404.07912</a:t>
            </a:r>
            <a:r>
              <a:rPr lang="es-ES" sz="1600" dirty="0">
                <a:solidFill>
                  <a:schemeClr val="accent5">
                    <a:lumMod val="50000"/>
                  </a:schemeClr>
                </a:solidFill>
                <a:latin typeface="Baskerville Old Face" panose="02020602080505020303" pitchFamily="18" charset="0"/>
              </a:rPr>
              <a:t>]</a:t>
            </a:r>
            <a:r>
              <a:rPr lang="en-US" sz="1600" dirty="0">
                <a:solidFill>
                  <a:schemeClr val="accent5">
                    <a:lumMod val="50000"/>
                  </a:schemeClr>
                </a:solidFill>
                <a:latin typeface="Baskerville Old Face" panose="02020602080505020303" pitchFamily="18" charset="0"/>
                <a:cs typeface="Calibri"/>
              </a:rPr>
              <a:t> </a:t>
            </a:r>
            <a:endParaRPr lang="en-US" sz="1600" dirty="0">
              <a:solidFill>
                <a:schemeClr val="accent5">
                  <a:lumMod val="50000"/>
                </a:schemeClr>
              </a:solidFill>
              <a:latin typeface="Baskerville Old Face" panose="020206020805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254342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7CA08DA3-9AA0-1047-C4E0-BA90E25813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C8D95-4255-4CE2-98C7-19B6141FFAE9}" type="slidenum">
              <a:rPr lang="es-ES" smtClean="0"/>
              <a:t>12</a:t>
            </a:fld>
            <a:endParaRPr lang="es-ES"/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EC6AED3A-363B-1873-4CB4-6722A8F00EF7}"/>
              </a:ext>
            </a:extLst>
          </p:cNvPr>
          <p:cNvSpPr txBox="1"/>
          <p:nvPr/>
        </p:nvSpPr>
        <p:spPr>
          <a:xfrm>
            <a:off x="303662" y="214662"/>
            <a:ext cx="5792337" cy="6104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en-US" sz="3200" b="1" kern="0" dirty="0">
                <a:solidFill>
                  <a:schemeClr val="accent3">
                    <a:lumMod val="50000"/>
                  </a:schemeClr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3.1 SCALAR FIELD THEORY</a:t>
            </a:r>
            <a:endParaRPr lang="es-ES" sz="3200" kern="100" dirty="0">
              <a:solidFill>
                <a:schemeClr val="accent3">
                  <a:lumMod val="50000"/>
                </a:schemeClr>
              </a:solidFill>
              <a:effectLst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uadroTexto 5">
                <a:extLst>
                  <a:ext uri="{FF2B5EF4-FFF2-40B4-BE49-F238E27FC236}">
                    <a16:creationId xmlns:a16="http://schemas.microsoft.com/office/drawing/2014/main" id="{3CF8587A-FF41-7892-DB07-BC2BA0424DCB}"/>
                  </a:ext>
                </a:extLst>
              </p:cNvPr>
              <p:cNvSpPr txBox="1"/>
              <p:nvPr/>
            </p:nvSpPr>
            <p:spPr>
              <a:xfrm>
                <a:off x="389002" y="1282927"/>
                <a:ext cx="5044481" cy="4001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2000" kern="0" dirty="0">
                    <a:effectLst/>
                    <a:latin typeface="Cambria" panose="02040503050406030204" pitchFamily="18" charset="0"/>
                    <a:ea typeface="Cambria" panose="02040503050406030204" pitchFamily="18" charset="0"/>
                  </a:rPr>
                  <a:t>Lagrangian density for the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s-ES" sz="2000" b="0" i="1" kern="0" dirty="0" smtClean="0">
                            <a:effectLst/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</m:ctrlPr>
                      </m:sSupPr>
                      <m:e>
                        <m:r>
                          <a:rPr lang="es-ES" sz="2000" i="1" kern="0" dirty="0" smtClean="0">
                            <a:effectLst/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𝜙</m:t>
                        </m:r>
                      </m:e>
                      <m:sup>
                        <m:r>
                          <a:rPr lang="en-US" sz="2000" i="1" kern="0" dirty="0">
                            <a:effectLst/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4</m:t>
                        </m:r>
                      </m:sup>
                    </m:sSup>
                  </m:oMath>
                </a14:m>
                <a:r>
                  <a:rPr lang="en-US" sz="2000" kern="0" dirty="0">
                    <a:effectLst/>
                    <a:latin typeface="Cambria" panose="02040503050406030204" pitchFamily="18" charset="0"/>
                    <a:ea typeface="Cambria" panose="02040503050406030204" pitchFamily="18" charset="0"/>
                  </a:rPr>
                  <a:t> theory in d + 1</a:t>
                </a:r>
                <a:endParaRPr lang="es-ES" sz="2000" dirty="0"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6" name="CuadroTexto 5">
                <a:extLst>
                  <a:ext uri="{FF2B5EF4-FFF2-40B4-BE49-F238E27FC236}">
                    <a16:creationId xmlns:a16="http://schemas.microsoft.com/office/drawing/2014/main" id="{3CF8587A-FF41-7892-DB07-BC2BA0424DC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9002" y="1282927"/>
                <a:ext cx="5044481" cy="400110"/>
              </a:xfrm>
              <a:prstGeom prst="rect">
                <a:avLst/>
              </a:prstGeom>
              <a:blipFill>
                <a:blip r:embed="rId2"/>
                <a:stretch>
                  <a:fillRect l="-1330" t="-7576" r="-846" b="-25758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Imagen 7">
            <a:extLst>
              <a:ext uri="{FF2B5EF4-FFF2-40B4-BE49-F238E27FC236}">
                <a16:creationId xmlns:a16="http://schemas.microsoft.com/office/drawing/2014/main" id="{B92D7047-359D-7D56-1FEB-4278BAFE10C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58183" y="1037039"/>
            <a:ext cx="4173647" cy="951439"/>
          </a:xfrm>
          <a:prstGeom prst="rect">
            <a:avLst/>
          </a:prstGeom>
        </p:spPr>
      </p:pic>
      <p:sp>
        <p:nvSpPr>
          <p:cNvPr id="14" name="CuadroTexto 13">
            <a:extLst>
              <a:ext uri="{FF2B5EF4-FFF2-40B4-BE49-F238E27FC236}">
                <a16:creationId xmlns:a16="http://schemas.microsoft.com/office/drawing/2014/main" id="{176F301B-DA17-FB60-FAFD-A588F51B7F12}"/>
              </a:ext>
            </a:extLst>
          </p:cNvPr>
          <p:cNvSpPr txBox="1"/>
          <p:nvPr/>
        </p:nvSpPr>
        <p:spPr>
          <a:xfrm>
            <a:off x="389002" y="2119920"/>
            <a:ext cx="413185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kern="0" dirty="0">
                <a:latin typeface="Cambria" panose="02040503050406030204" pitchFamily="18" charset="0"/>
                <a:ea typeface="Cambria" panose="02040503050406030204" pitchFamily="18" charset="0"/>
              </a:rPr>
              <a:t>Field</a:t>
            </a:r>
            <a:r>
              <a:rPr lang="es-ES" sz="2000" kern="0" dirty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2000" kern="0" dirty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and conjugate-field operators </a:t>
            </a:r>
            <a:endParaRPr lang="es-ES" sz="20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22" name="Imagen 21">
            <a:extLst>
              <a:ext uri="{FF2B5EF4-FFF2-40B4-BE49-F238E27FC236}">
                <a16:creationId xmlns:a16="http://schemas.microsoft.com/office/drawing/2014/main" id="{4F155AFA-BC25-618F-410B-9807C5F05A0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89854" y="2087666"/>
            <a:ext cx="6172200" cy="476250"/>
          </a:xfrm>
          <a:prstGeom prst="rect">
            <a:avLst/>
          </a:prstGeom>
        </p:spPr>
      </p:pic>
      <p:pic>
        <p:nvPicPr>
          <p:cNvPr id="24" name="Imagen 23">
            <a:extLst>
              <a:ext uri="{FF2B5EF4-FFF2-40B4-BE49-F238E27FC236}">
                <a16:creationId xmlns:a16="http://schemas.microsoft.com/office/drawing/2014/main" id="{87A847C6-629F-CEEF-AD11-E9BB8E1FE2F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2100" y="2772894"/>
            <a:ext cx="6172200" cy="1035894"/>
          </a:xfrm>
          <a:prstGeom prst="rect">
            <a:avLst/>
          </a:prstGeom>
        </p:spPr>
      </p:pic>
      <p:sp>
        <p:nvSpPr>
          <p:cNvPr id="3" name="CuadroTexto 2">
            <a:extLst>
              <a:ext uri="{FF2B5EF4-FFF2-40B4-BE49-F238E27FC236}">
                <a16:creationId xmlns:a16="http://schemas.microsoft.com/office/drawing/2014/main" id="{683C0A5F-1B42-8EEF-53D0-5F0B5B116036}"/>
              </a:ext>
            </a:extLst>
          </p:cNvPr>
          <p:cNvSpPr txBox="1"/>
          <p:nvPr/>
        </p:nvSpPr>
        <p:spPr>
          <a:xfrm>
            <a:off x="421910" y="3056306"/>
            <a:ext cx="4131859" cy="400110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000" kern="0" dirty="0">
                <a:latin typeface="Cambria"/>
                <a:ea typeface="Cambria"/>
              </a:rPr>
              <a:t>Step 1: </a:t>
            </a:r>
            <a:r>
              <a:rPr lang="en-US" sz="2000" kern="0" dirty="0" err="1">
                <a:latin typeface="Cambria"/>
                <a:ea typeface="Cambria"/>
              </a:rPr>
              <a:t>Discreti</a:t>
            </a:r>
            <a:r>
              <a:rPr lang="es-ES" sz="2000" kern="0" dirty="0">
                <a:latin typeface="Cambria"/>
                <a:ea typeface="Cambria"/>
              </a:rPr>
              <a:t>s</a:t>
            </a:r>
            <a:r>
              <a:rPr lang="en-US" sz="2000" kern="0" dirty="0" err="1">
                <a:latin typeface="Cambria"/>
                <a:ea typeface="Cambria"/>
              </a:rPr>
              <a:t>ed</a:t>
            </a:r>
            <a:r>
              <a:rPr lang="en-US" sz="2000" kern="0" dirty="0">
                <a:effectLst/>
                <a:latin typeface="Cambria"/>
                <a:ea typeface="Cambria"/>
              </a:rPr>
              <a:t> </a:t>
            </a:r>
            <a:r>
              <a:rPr lang="en-US" sz="2000" kern="0" dirty="0" err="1">
                <a:effectLst/>
                <a:latin typeface="Cambria"/>
                <a:ea typeface="Cambria"/>
              </a:rPr>
              <a:t>hamiltonian</a:t>
            </a:r>
            <a:endParaRPr lang="es-ES" sz="2000" dirty="0">
              <a:latin typeface="Cambria"/>
              <a:ea typeface="Cambria"/>
            </a:endParaRPr>
          </a:p>
        </p:txBody>
      </p:sp>
      <p:sp>
        <p:nvSpPr>
          <p:cNvPr id="5" name="Marcador de número de diapositiva 1">
            <a:extLst>
              <a:ext uri="{FF2B5EF4-FFF2-40B4-BE49-F238E27FC236}">
                <a16:creationId xmlns:a16="http://schemas.microsoft.com/office/drawing/2014/main" id="{2B830428-7482-BCAA-9E08-929178289D68}"/>
              </a:ext>
            </a:extLst>
          </p:cNvPr>
          <p:cNvSpPr txBox="1">
            <a:spLocks/>
          </p:cNvSpPr>
          <p:nvPr/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8FC8D95-4255-4CE2-98C7-19B6141FFAE9}" type="slidenum">
              <a:rPr lang="es-ES" smtClean="0"/>
              <a:pPr/>
              <a:t>12</a:t>
            </a:fld>
            <a:endParaRPr lang="es-E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1F75DCE-B2D2-97BE-094F-8E7F2DD4DA75}"/>
              </a:ext>
            </a:extLst>
          </p:cNvPr>
          <p:cNvSpPr txBox="1"/>
          <p:nvPr/>
        </p:nvSpPr>
        <p:spPr>
          <a:xfrm>
            <a:off x="417675" y="5254200"/>
            <a:ext cx="3444642" cy="4001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000" dirty="0">
                <a:latin typeface="Cambria" panose="02040503050406030204" pitchFamily="18" charset="0"/>
                <a:ea typeface="Cambria" panose="02040503050406030204" pitchFamily="18" charset="0"/>
              </a:rPr>
              <a:t>Step 2: Map it onto qubits</a:t>
            </a:r>
            <a:r>
              <a:rPr lang="en-US" sz="2000" dirty="0">
                <a:latin typeface="Cambria" panose="02040503050406030204" pitchFamily="18" charset="0"/>
                <a:ea typeface="Cambria" panose="02040503050406030204" pitchFamily="18" charset="0"/>
                <a:cs typeface="Calibri"/>
              </a:rPr>
              <a:t>​</a:t>
            </a:r>
            <a:endParaRPr lang="en-US" sz="20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13" name="CuadroTexto 7">
            <a:extLst>
              <a:ext uri="{FF2B5EF4-FFF2-40B4-BE49-F238E27FC236}">
                <a16:creationId xmlns:a16="http://schemas.microsoft.com/office/drawing/2014/main" id="{351877D7-69CF-067C-8C52-9F4795A38F86}"/>
              </a:ext>
            </a:extLst>
          </p:cNvPr>
          <p:cNvSpPr txBox="1"/>
          <p:nvPr/>
        </p:nvSpPr>
        <p:spPr>
          <a:xfrm>
            <a:off x="804050" y="4040776"/>
            <a:ext cx="4131859" cy="707886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en-US" sz="2000" kern="0" dirty="0">
                <a:latin typeface="Cambria"/>
                <a:ea typeface="Cambria"/>
              </a:rPr>
              <a:t>We use dimensionless</a:t>
            </a:r>
            <a:r>
              <a:rPr lang="en-US" sz="2000" kern="0" dirty="0">
                <a:effectLst/>
                <a:latin typeface="Cambria"/>
                <a:ea typeface="Cambria"/>
              </a:rPr>
              <a:t> </a:t>
            </a:r>
            <a:r>
              <a:rPr lang="en-US" sz="2000" kern="0" dirty="0" err="1">
                <a:effectLst/>
                <a:latin typeface="Cambria"/>
                <a:ea typeface="Cambria"/>
              </a:rPr>
              <a:t>hamiltonian</a:t>
            </a:r>
            <a:r>
              <a:rPr lang="en-US" sz="2000" kern="0" dirty="0">
                <a:effectLst/>
                <a:latin typeface="Cambria"/>
                <a:ea typeface="Cambria"/>
              </a:rPr>
              <a:t> in (1+1) spacetime</a:t>
            </a:r>
            <a:endParaRPr lang="es-ES" sz="2000" dirty="0">
              <a:latin typeface="Cambria"/>
              <a:ea typeface="Cambria"/>
            </a:endParaRPr>
          </a:p>
        </p:txBody>
      </p:sp>
      <p:pic>
        <p:nvPicPr>
          <p:cNvPr id="15" name="Imagen 17" descr="A close up of a word&#10;&#10;Description automatically generated">
            <a:extLst>
              <a:ext uri="{FF2B5EF4-FFF2-40B4-BE49-F238E27FC236}">
                <a16:creationId xmlns:a16="http://schemas.microsoft.com/office/drawing/2014/main" id="{2DE950D9-6FF8-612C-7B81-7CA42914A42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658183" y="4704567"/>
            <a:ext cx="2820299" cy="398432"/>
          </a:xfrm>
          <a:prstGeom prst="rect">
            <a:avLst/>
          </a:prstGeom>
        </p:spPr>
      </p:pic>
      <p:pic>
        <p:nvPicPr>
          <p:cNvPr id="19" name="Imagen 21" descr="A mathematical equation with numbers and plus one&#10;&#10;Description automatically generated">
            <a:extLst>
              <a:ext uri="{FF2B5EF4-FFF2-40B4-BE49-F238E27FC236}">
                <a16:creationId xmlns:a16="http://schemas.microsoft.com/office/drawing/2014/main" id="{C53318F8-4369-1457-0CAE-87A7B04A5AA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433483" y="3915332"/>
            <a:ext cx="5020844" cy="707885"/>
          </a:xfrm>
          <a:prstGeom prst="rect">
            <a:avLst/>
          </a:prstGeom>
        </p:spPr>
      </p:pic>
      <p:sp>
        <p:nvSpPr>
          <p:cNvPr id="21" name="TextBox 27">
            <a:extLst>
              <a:ext uri="{FF2B5EF4-FFF2-40B4-BE49-F238E27FC236}">
                <a16:creationId xmlns:a16="http://schemas.microsoft.com/office/drawing/2014/main" id="{0A7300AC-AB01-3FD8-C23E-9A10E2B5408A}"/>
              </a:ext>
            </a:extLst>
          </p:cNvPr>
          <p:cNvSpPr txBox="1"/>
          <p:nvPr/>
        </p:nvSpPr>
        <p:spPr>
          <a:xfrm>
            <a:off x="8816067" y="263010"/>
            <a:ext cx="3072270" cy="33855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600" dirty="0">
                <a:latin typeface="Baskerville Old Face" panose="02020602080505020303" pitchFamily="18" charset="0"/>
                <a:cs typeface="Calibri"/>
              </a:rPr>
              <a:t>IC, Qian &amp; Wu </a:t>
            </a:r>
            <a:r>
              <a:rPr lang="en-US" sz="1600" dirty="0">
                <a:solidFill>
                  <a:schemeClr val="accent5">
                    <a:lumMod val="50000"/>
                  </a:schemeClr>
                </a:solidFill>
                <a:latin typeface="Baskerville Old Face" panose="02020602080505020303" pitchFamily="18" charset="0"/>
                <a:cs typeface="Calibri"/>
              </a:rPr>
              <a:t>[work in progress]</a:t>
            </a:r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F3177DFB-6E73-E20A-1FFF-1C55F515BBF6}"/>
              </a:ext>
            </a:extLst>
          </p:cNvPr>
          <p:cNvSpPr/>
          <p:nvPr/>
        </p:nvSpPr>
        <p:spPr>
          <a:xfrm>
            <a:off x="389002" y="1015587"/>
            <a:ext cx="11484548" cy="1603836"/>
          </a:xfrm>
          <a:prstGeom prst="rect">
            <a:avLst/>
          </a:prstGeom>
          <a:noFill/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TextBox 13">
            <a:extLst>
              <a:ext uri="{FF2B5EF4-FFF2-40B4-BE49-F238E27FC236}">
                <a16:creationId xmlns:a16="http://schemas.microsoft.com/office/drawing/2014/main" id="{92C493E1-2FB9-692A-0D02-C30003FA4325}"/>
              </a:ext>
            </a:extLst>
          </p:cNvPr>
          <p:cNvSpPr txBox="1"/>
          <p:nvPr/>
        </p:nvSpPr>
        <p:spPr>
          <a:xfrm>
            <a:off x="1918735" y="5833251"/>
            <a:ext cx="8354530" cy="400110"/>
          </a:xfrm>
          <a:prstGeom prst="rect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000" dirty="0">
                <a:latin typeface="Cambria" panose="02040503050406030204" pitchFamily="18" charset="0"/>
                <a:ea typeface="Cambria" panose="02040503050406030204" pitchFamily="18" charset="0"/>
                <a:cs typeface="Calibri"/>
              </a:rPr>
              <a:t>One can use both coordinate and momentum space to represents on qubits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CuadroTexto 10">
                <a:extLst>
                  <a:ext uri="{FF2B5EF4-FFF2-40B4-BE49-F238E27FC236}">
                    <a16:creationId xmlns:a16="http://schemas.microsoft.com/office/drawing/2014/main" id="{C3F87434-33A9-502F-F364-F9CA91B2A5A9}"/>
                  </a:ext>
                </a:extLst>
              </p:cNvPr>
              <p:cNvSpPr txBox="1"/>
              <p:nvPr/>
            </p:nvSpPr>
            <p:spPr>
              <a:xfrm>
                <a:off x="8901069" y="4747566"/>
                <a:ext cx="1752338" cy="28527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["/>
                          <m:endChr m:val="]"/>
                          <m:ctrlPr>
                            <a:rPr lang="es-ES" b="0" i="1" smtClean="0"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s-ES" b="0" i="1" smtClean="0">
                                  <a:solidFill>
                                    <a:schemeClr val="tx1">
                                      <a:lumMod val="85000"/>
                                      <a:lumOff val="1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̅"/>
                                  <m:ctrlPr>
                                    <a:rPr lang="es-ES" b="0" i="1" smtClean="0">
                                      <a:solidFill>
                                        <a:schemeClr val="tx1">
                                          <a:lumMod val="85000"/>
                                          <a:lumOff val="1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m:rPr>
                                      <m:sty m:val="p"/>
                                    </m:rPr>
                                    <a:rPr lang="es-ES" b="0" i="0" smtClean="0">
                                      <a:solidFill>
                                        <a:schemeClr val="tx1">
                                          <a:lumMod val="85000"/>
                                          <a:lumOff val="1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Φ</m:t>
                                  </m:r>
                                </m:e>
                              </m:acc>
                            </m:e>
                            <m:sub>
                              <m:r>
                                <a:rPr lang="es-ES" b="0" i="1" smtClean="0">
                                  <a:solidFill>
                                    <a:schemeClr val="tx1">
                                      <a:lumMod val="85000"/>
                                      <a:lumOff val="1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  <m:r>
                            <a:rPr lang="es-ES" b="0" i="1" smtClean="0"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s-ES" b="0" i="1" smtClean="0">
                                  <a:solidFill>
                                    <a:schemeClr val="tx1">
                                      <a:lumMod val="85000"/>
                                      <a:lumOff val="1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̅"/>
                                  <m:ctrlPr>
                                    <a:rPr lang="es-ES" b="0" i="1" smtClean="0">
                                      <a:solidFill>
                                        <a:schemeClr val="tx1">
                                          <a:lumMod val="85000"/>
                                          <a:lumOff val="1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m:rPr>
                                      <m:sty m:val="p"/>
                                    </m:rPr>
                                    <a:rPr lang="es-ES" b="0" i="0" smtClean="0">
                                      <a:solidFill>
                                        <a:schemeClr val="tx1">
                                          <a:lumMod val="85000"/>
                                          <a:lumOff val="1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Π</m:t>
                                  </m:r>
                                </m:e>
                              </m:acc>
                            </m:e>
                            <m:sub>
                              <m:sSup>
                                <m:sSupPr>
                                  <m:ctrlPr>
                                    <a:rPr lang="es-ES" b="0" i="1" smtClean="0">
                                      <a:solidFill>
                                        <a:schemeClr val="tx1">
                                          <a:lumMod val="85000"/>
                                          <a:lumOff val="1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s-ES" b="0" i="1" smtClean="0">
                                      <a:solidFill>
                                        <a:schemeClr val="tx1">
                                          <a:lumMod val="85000"/>
                                          <a:lumOff val="1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e>
                                <m:sup>
                                  <m:r>
                                    <a:rPr lang="es-ES" b="0" i="1" smtClean="0">
                                      <a:solidFill>
                                        <a:schemeClr val="tx1">
                                          <a:lumMod val="85000"/>
                                          <a:lumOff val="1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′</m:t>
                                  </m:r>
                                </m:sup>
                              </m:sSup>
                            </m:sub>
                          </m:sSub>
                        </m:e>
                      </m:d>
                      <m:r>
                        <a:rPr lang="es-ES" b="0" i="1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s-ES" b="0" i="1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mbria Math" panose="02040503050406030204" pitchFamily="18" charset="0"/>
                        </a:rPr>
                        <m:t>𝑖</m:t>
                      </m:r>
                      <m:sSub>
                        <m:sSubPr>
                          <m:ctrlPr>
                            <a:rPr lang="es-ES" b="0" i="1" smtClean="0"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b="0" i="1" smtClean="0"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𝛿</m:t>
                          </m:r>
                        </m:e>
                        <m:sub>
                          <m:r>
                            <a:rPr lang="es-ES" b="0" i="1" smtClean="0">
                              <a:solidFill>
                                <a:schemeClr val="tx1">
                                  <a:lumMod val="85000"/>
                                  <a:lumOff val="1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  <m:sSup>
                            <m:sSupPr>
                              <m:ctrlPr>
                                <a:rPr lang="es-ES" b="0" i="1" smtClean="0">
                                  <a:solidFill>
                                    <a:schemeClr val="tx1">
                                      <a:lumMod val="85000"/>
                                      <a:lumOff val="1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s-ES" b="0" i="1" smtClean="0">
                                  <a:solidFill>
                                    <a:schemeClr val="tx1">
                                      <a:lumMod val="85000"/>
                                      <a:lumOff val="1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  <m:sup>
                              <m:r>
                                <a:rPr lang="es-ES" b="0" i="1" smtClean="0">
                                  <a:solidFill>
                                    <a:schemeClr val="tx1">
                                      <a:lumMod val="85000"/>
                                      <a:lumOff val="1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p>
                        </m:sub>
                      </m:sSub>
                    </m:oMath>
                  </m:oMathPara>
                </a14:m>
                <a:endParaRPr lang="es-ES" dirty="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11" name="CuadroTexto 10">
                <a:extLst>
                  <a:ext uri="{FF2B5EF4-FFF2-40B4-BE49-F238E27FC236}">
                    <a16:creationId xmlns:a16="http://schemas.microsoft.com/office/drawing/2014/main" id="{C3F87434-33A9-502F-F364-F9CA91B2A5A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01069" y="4747566"/>
                <a:ext cx="1752338" cy="285271"/>
              </a:xfrm>
              <a:prstGeom prst="rect">
                <a:avLst/>
              </a:prstGeom>
              <a:blipFill>
                <a:blip r:embed="rId8"/>
                <a:stretch>
                  <a:fillRect t="-4255" b="-12766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5820731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97F7542E-FF3C-41BF-098B-D1DB629CCD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C8D95-4255-4CE2-98C7-19B6141FFAE9}" type="slidenum">
              <a:rPr lang="es-ES" smtClean="0"/>
              <a:t>13</a:t>
            </a:fld>
            <a:endParaRPr lang="es-ES"/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2EDB592E-0BB1-3C66-5107-76F8C4A99284}"/>
              </a:ext>
            </a:extLst>
          </p:cNvPr>
          <p:cNvSpPr txBox="1"/>
          <p:nvPr/>
        </p:nvSpPr>
        <p:spPr>
          <a:xfrm>
            <a:off x="139890" y="39241"/>
            <a:ext cx="6670343" cy="6104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en-US" sz="3200" b="1" kern="0" dirty="0">
                <a:solidFill>
                  <a:schemeClr val="accent3">
                    <a:lumMod val="50000"/>
                  </a:schemeClr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3.2 Field operator </a:t>
            </a:r>
            <a:r>
              <a:rPr lang="en-US" sz="3200" b="1" kern="0" dirty="0" err="1">
                <a:solidFill>
                  <a:schemeClr val="accent3">
                    <a:lumMod val="50000"/>
                  </a:schemeClr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discreti</a:t>
            </a:r>
            <a:r>
              <a:rPr lang="es-ES" sz="3200" b="1" kern="0" dirty="0">
                <a:solidFill>
                  <a:schemeClr val="accent3">
                    <a:lumMod val="50000"/>
                  </a:schemeClr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s</a:t>
            </a:r>
            <a:r>
              <a:rPr lang="en-US" sz="3200" b="1" kern="0" dirty="0" err="1">
                <a:solidFill>
                  <a:schemeClr val="accent3">
                    <a:lumMod val="50000"/>
                  </a:schemeClr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ation</a:t>
            </a:r>
            <a:endParaRPr lang="es-ES" sz="3200" kern="100" dirty="0">
              <a:solidFill>
                <a:schemeClr val="accent3">
                  <a:lumMod val="50000"/>
                </a:schemeClr>
              </a:solidFill>
              <a:effectLst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4C21E331-D0E8-9241-EC1F-F918407AFAFF}"/>
              </a:ext>
            </a:extLst>
          </p:cNvPr>
          <p:cNvSpPr txBox="1"/>
          <p:nvPr/>
        </p:nvSpPr>
        <p:spPr>
          <a:xfrm>
            <a:off x="296839" y="820988"/>
            <a:ext cx="5591172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kern="0" dirty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The lattice Hilbert space is a </a:t>
            </a:r>
            <a:r>
              <a:rPr lang="en-US" sz="2000" kern="0" dirty="0">
                <a:solidFill>
                  <a:schemeClr val="accent1">
                    <a:lumMod val="75000"/>
                  </a:schemeClr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tensor product of local Hilbert space</a:t>
            </a:r>
            <a:r>
              <a:rPr lang="en-US" sz="2000" kern="0" dirty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 at each lattice site</a:t>
            </a:r>
            <a:endParaRPr lang="es-ES" sz="20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E2DC637F-8A90-1818-E4AB-C23A93DD3AB8}"/>
              </a:ext>
            </a:extLst>
          </p:cNvPr>
          <p:cNvSpPr txBox="1"/>
          <p:nvPr/>
        </p:nvSpPr>
        <p:spPr>
          <a:xfrm>
            <a:off x="344322" y="1576766"/>
            <a:ext cx="5402419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kern="0" dirty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The local Hilbert space at a single lattice site is infinite dimensional because </a:t>
            </a:r>
            <a:r>
              <a:rPr lang="en-US" sz="2000" kern="0" dirty="0">
                <a:solidFill>
                  <a:schemeClr val="accent1">
                    <a:lumMod val="75000"/>
                  </a:schemeClr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there are infinitely many bosons </a:t>
            </a:r>
            <a:r>
              <a:rPr lang="en-US" sz="2000" kern="0" dirty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contributing to the local wave function</a:t>
            </a:r>
            <a:endParaRPr lang="es-ES" sz="20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CuadroTexto 11">
                <a:extLst>
                  <a:ext uri="{FF2B5EF4-FFF2-40B4-BE49-F238E27FC236}">
                    <a16:creationId xmlns:a16="http://schemas.microsoft.com/office/drawing/2014/main" id="{AFB3218B-CF45-2063-AD5A-3A6202E51C1E}"/>
                  </a:ext>
                </a:extLst>
              </p:cNvPr>
              <p:cNvSpPr txBox="1"/>
              <p:nvPr/>
            </p:nvSpPr>
            <p:spPr>
              <a:xfrm>
                <a:off x="344322" y="3487665"/>
                <a:ext cx="4962950" cy="132343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000" kern="0" dirty="0">
                    <a:effectLst/>
                    <a:latin typeface="Cambria" panose="02040503050406030204" pitchFamily="18" charset="0"/>
                    <a:ea typeface="Cambria" panose="02040503050406030204" pitchFamily="18" charset="0"/>
                  </a:rPr>
                  <a:t>We </a:t>
                </a:r>
                <a:r>
                  <a:rPr lang="en-US" sz="2000" kern="0" dirty="0">
                    <a:solidFill>
                      <a:schemeClr val="accent1">
                        <a:lumMod val="75000"/>
                      </a:schemeClr>
                    </a:solidFill>
                    <a:effectLst/>
                    <a:latin typeface="Cambria" panose="02040503050406030204" pitchFamily="18" charset="0"/>
                    <a:ea typeface="Cambria" panose="02040503050406030204" pitchFamily="18" charset="0"/>
                  </a:rPr>
                  <a:t>truncate the number of bosons </a:t>
                </a:r>
                <a:r>
                  <a:rPr lang="en-US" sz="2000" kern="0" dirty="0">
                    <a:effectLst/>
                    <a:latin typeface="Cambria" panose="02040503050406030204" pitchFamily="18" charset="0"/>
                    <a:ea typeface="Cambria" panose="02040503050406030204" pitchFamily="18" charset="0"/>
                  </a:rPr>
                  <a:t>by a cutoff number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sz="2000" b="0" i="1" kern="0" smtClean="0">
                            <a:effectLst/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</m:ctrlPr>
                      </m:sSubPr>
                      <m:e>
                        <m:r>
                          <a:rPr lang="es-ES" sz="2000" b="0" i="1" kern="0" smtClean="0">
                            <a:effectLst/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s-ES" sz="2000" b="0" i="1" kern="0" smtClean="0">
                            <a:effectLst/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𝑏</m:t>
                        </m:r>
                      </m:sub>
                    </m:sSub>
                  </m:oMath>
                </a14:m>
                <a:r>
                  <a:rPr lang="en-US" sz="2000" kern="0" dirty="0">
                    <a:effectLst/>
                    <a:latin typeface="Cambria" panose="02040503050406030204" pitchFamily="18" charset="0"/>
                    <a:ea typeface="Cambria" panose="02040503050406030204" pitchFamily="18" charset="0"/>
                  </a:rPr>
                  <a:t> and then </a:t>
                </a:r>
                <a:r>
                  <a:rPr lang="en-US" sz="2000" kern="0" dirty="0">
                    <a:solidFill>
                      <a:schemeClr val="accent1">
                        <a:lumMod val="75000"/>
                      </a:schemeClr>
                    </a:solidFill>
                    <a:effectLst/>
                    <a:latin typeface="Cambria" panose="02040503050406030204" pitchFamily="18" charset="0"/>
                    <a:ea typeface="Cambria" panose="02040503050406030204" pitchFamily="18" charset="0"/>
                  </a:rPr>
                  <a:t>digitize the continuous field operators</a:t>
                </a:r>
                <a:r>
                  <a:rPr lang="en-US" sz="2000" kern="0" dirty="0">
                    <a:effectLst/>
                    <a:latin typeface="Cambria" panose="02040503050406030204" pitchFamily="18" charset="0"/>
                    <a:ea typeface="Cambria" panose="02040503050406030204" pitchFamily="18" charset="0"/>
                  </a:rPr>
                  <a:t> to discretized values</a:t>
                </a:r>
                <a:endParaRPr lang="es-ES" sz="2000" dirty="0"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12" name="CuadroTexto 11">
                <a:extLst>
                  <a:ext uri="{FF2B5EF4-FFF2-40B4-BE49-F238E27FC236}">
                    <a16:creationId xmlns:a16="http://schemas.microsoft.com/office/drawing/2014/main" id="{AFB3218B-CF45-2063-AD5A-3A6202E51C1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4322" y="3487665"/>
                <a:ext cx="4962950" cy="1323439"/>
              </a:xfrm>
              <a:prstGeom prst="rect">
                <a:avLst/>
              </a:prstGeom>
              <a:blipFill>
                <a:blip r:embed="rId2"/>
                <a:stretch>
                  <a:fillRect l="-1104" t="-2304" r="-1472" b="-7373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CuadroTexto 15">
                <a:extLst>
                  <a:ext uri="{FF2B5EF4-FFF2-40B4-BE49-F238E27FC236}">
                    <a16:creationId xmlns:a16="http://schemas.microsoft.com/office/drawing/2014/main" id="{EAAF8ADF-584D-9C4F-21E9-D3C2E88358BD}"/>
                  </a:ext>
                </a:extLst>
              </p:cNvPr>
              <p:cNvSpPr txBox="1"/>
              <p:nvPr/>
            </p:nvSpPr>
            <p:spPr>
              <a:xfrm>
                <a:off x="6627547" y="805940"/>
                <a:ext cx="4913615" cy="4001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2000" kern="0" dirty="0">
                    <a:effectLst/>
                    <a:latin typeface="Cambria" panose="02040503050406030204" pitchFamily="18" charset="0"/>
                    <a:ea typeface="Cambria" panose="02040503050406030204" pitchFamily="18" charset="0"/>
                  </a:rPr>
                  <a:t>Discrete field operators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sz="2000" b="0" i="1" kern="0" dirty="0" smtClean="0">
                            <a:effectLst/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s-ES" sz="2000" i="0" kern="0" dirty="0" smtClean="0">
                            <a:effectLst/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Φ</m:t>
                        </m:r>
                      </m:e>
                      <m:sub>
                        <m:r>
                          <a:rPr lang="en-US" sz="2000" i="1" kern="0" dirty="0">
                            <a:effectLst/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sz="2000" kern="0" dirty="0">
                    <a:effectLst/>
                    <a:latin typeface="Cambria" panose="02040503050406030204" pitchFamily="18" charset="0"/>
                    <a:ea typeface="Cambria" panose="02040503050406030204" pitchFamily="18" charset="0"/>
                  </a:rPr>
                  <a:t> acting 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sz="2000" b="0" i="1" kern="0" dirty="0" smtClean="0">
                            <a:effectLst/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 kern="0" dirty="0" smtClean="0">
                            <a:effectLst/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en-US" sz="2000" i="1" kern="0" dirty="0" smtClean="0">
                            <a:effectLst/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𝑛</m:t>
                        </m:r>
                      </m:sub>
                    </m:sSub>
                  </m:oMath>
                </a14:m>
                <a:endParaRPr lang="es-ES" sz="2000" dirty="0"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16" name="CuadroTexto 15">
                <a:extLst>
                  <a:ext uri="{FF2B5EF4-FFF2-40B4-BE49-F238E27FC236}">
                    <a16:creationId xmlns:a16="http://schemas.microsoft.com/office/drawing/2014/main" id="{EAAF8ADF-584D-9C4F-21E9-D3C2E88358B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27547" y="805940"/>
                <a:ext cx="4913615" cy="400110"/>
              </a:xfrm>
              <a:prstGeom prst="rect">
                <a:avLst/>
              </a:prstGeom>
              <a:blipFill>
                <a:blip r:embed="rId3"/>
                <a:stretch>
                  <a:fillRect l="-1241" t="-7576" b="-25758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" name="Imagen 19">
            <a:extLst>
              <a:ext uri="{FF2B5EF4-FFF2-40B4-BE49-F238E27FC236}">
                <a16:creationId xmlns:a16="http://schemas.microsoft.com/office/drawing/2014/main" id="{58881CA1-BA6E-A783-3319-5763AD089A1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67851" y="1325964"/>
            <a:ext cx="5779827" cy="500343"/>
          </a:xfrm>
          <a:prstGeom prst="rect">
            <a:avLst/>
          </a:prstGeom>
        </p:spPr>
      </p:pic>
      <p:pic>
        <p:nvPicPr>
          <p:cNvPr id="22" name="Imagen 21">
            <a:extLst>
              <a:ext uri="{FF2B5EF4-FFF2-40B4-BE49-F238E27FC236}">
                <a16:creationId xmlns:a16="http://schemas.microsoft.com/office/drawing/2014/main" id="{3BBF4176-D850-04AF-DD06-2D15F6A854B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91123" y="1830188"/>
            <a:ext cx="5269236" cy="949784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00F58662-EA72-E29E-3814-CBE4CDA0519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748367" y="3317574"/>
            <a:ext cx="2524125" cy="59055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8" name="CuadroTexto 17">
                <a:extLst>
                  <a:ext uri="{FF2B5EF4-FFF2-40B4-BE49-F238E27FC236}">
                    <a16:creationId xmlns:a16="http://schemas.microsoft.com/office/drawing/2014/main" id="{2C0AC116-C51F-06E8-BA2A-44577B0E2BA2}"/>
                  </a:ext>
                </a:extLst>
              </p:cNvPr>
              <p:cNvSpPr txBox="1"/>
              <p:nvPr/>
            </p:nvSpPr>
            <p:spPr>
              <a:xfrm>
                <a:off x="6186918" y="2803814"/>
                <a:ext cx="6028490" cy="4001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2000" kern="0" dirty="0">
                    <a:effectLst/>
                    <a:latin typeface="Cambria" panose="02040503050406030204" pitchFamily="18" charset="0"/>
                    <a:ea typeface="Cambria" panose="02040503050406030204" pitchFamily="18" charset="0"/>
                  </a:rPr>
                  <a:t>Discrete conjugate field operators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sz="2000" b="0" i="1" kern="0" dirty="0" smtClean="0">
                            <a:effectLst/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s-ES" sz="2000" i="0" kern="0" dirty="0" smtClean="0">
                            <a:effectLst/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Π</m:t>
                        </m:r>
                      </m:e>
                      <m:sub>
                        <m:r>
                          <a:rPr lang="en-US" sz="2000" i="1" kern="0" dirty="0">
                            <a:effectLst/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sz="2000" kern="0" dirty="0">
                    <a:effectLst/>
                    <a:latin typeface="Cambria" panose="02040503050406030204" pitchFamily="18" charset="0"/>
                    <a:ea typeface="Cambria" panose="02040503050406030204" pitchFamily="18" charset="0"/>
                  </a:rPr>
                  <a:t> acting 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sz="2000" b="0" i="1" kern="0" dirty="0" smtClean="0">
                            <a:effectLst/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 kern="0" dirty="0" smtClean="0">
                            <a:effectLst/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en-US" sz="2000" i="1" kern="0" dirty="0" smtClean="0">
                            <a:effectLst/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sz="2000" kern="0" dirty="0">
                    <a:effectLst/>
                    <a:latin typeface="Cambria" panose="02040503050406030204" pitchFamily="18" charset="0"/>
                    <a:ea typeface="Cambria" panose="02040503050406030204" pitchFamily="18" charset="0"/>
                  </a:rPr>
                  <a:t> </a:t>
                </a:r>
                <a:endParaRPr lang="es-ES" sz="2000" dirty="0"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18" name="CuadroTexto 17">
                <a:extLst>
                  <a:ext uri="{FF2B5EF4-FFF2-40B4-BE49-F238E27FC236}">
                    <a16:creationId xmlns:a16="http://schemas.microsoft.com/office/drawing/2014/main" id="{2C0AC116-C51F-06E8-BA2A-44577B0E2BA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86918" y="2803814"/>
                <a:ext cx="6028490" cy="400110"/>
              </a:xfrm>
              <a:prstGeom prst="rect">
                <a:avLst/>
              </a:prstGeom>
              <a:blipFill>
                <a:blip r:embed="rId7"/>
                <a:stretch>
                  <a:fillRect l="-1112" t="-9091" b="-25758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Imagen 10">
            <a:extLst>
              <a:ext uri="{FF2B5EF4-FFF2-40B4-BE49-F238E27FC236}">
                <a16:creationId xmlns:a16="http://schemas.microsoft.com/office/drawing/2014/main" id="{EC207B14-F583-94C3-7808-2AB0B38C88F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304844" y="3884667"/>
            <a:ext cx="5571623" cy="563135"/>
          </a:xfrm>
          <a:prstGeom prst="rect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72A9264D-CD16-3C5D-586C-53E311C0BAA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327872" y="4447802"/>
            <a:ext cx="5205191" cy="980688"/>
          </a:xfrm>
          <a:prstGeom prst="rect">
            <a:avLst/>
          </a:prstGeom>
        </p:spPr>
      </p:pic>
      <p:pic>
        <p:nvPicPr>
          <p:cNvPr id="15" name="Imagen 14">
            <a:extLst>
              <a:ext uri="{FF2B5EF4-FFF2-40B4-BE49-F238E27FC236}">
                <a16:creationId xmlns:a16="http://schemas.microsoft.com/office/drawing/2014/main" id="{CA05AA36-0066-257A-D104-DA2451AE9717}"/>
              </a:ext>
            </a:extLst>
          </p:cNvPr>
          <p:cNvPicPr>
            <a:picLocks noChangeAspect="1"/>
          </p:cNvPicPr>
          <p:nvPr/>
        </p:nvPicPr>
        <p:blipFill>
          <a:blip r:embed="rId10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3542788" y="5570180"/>
            <a:ext cx="4795357" cy="707886"/>
          </a:xfrm>
          <a:prstGeom prst="rect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</p:pic>
      <p:sp>
        <p:nvSpPr>
          <p:cNvPr id="19" name="Rectángulo 18">
            <a:extLst>
              <a:ext uri="{FF2B5EF4-FFF2-40B4-BE49-F238E27FC236}">
                <a16:creationId xmlns:a16="http://schemas.microsoft.com/office/drawing/2014/main" id="{A0AADAA9-CC53-6A9F-B50D-343231E4E03F}"/>
              </a:ext>
            </a:extLst>
          </p:cNvPr>
          <p:cNvSpPr/>
          <p:nvPr/>
        </p:nvSpPr>
        <p:spPr>
          <a:xfrm>
            <a:off x="6096000" y="818900"/>
            <a:ext cx="5751678" cy="1958996"/>
          </a:xfrm>
          <a:prstGeom prst="rect">
            <a:avLst/>
          </a:prstGeom>
          <a:noFill/>
          <a:ln w="9525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1" name="Rectángulo 20">
            <a:extLst>
              <a:ext uri="{FF2B5EF4-FFF2-40B4-BE49-F238E27FC236}">
                <a16:creationId xmlns:a16="http://schemas.microsoft.com/office/drawing/2014/main" id="{8C4B5AAA-1ADB-7F32-4EB0-DFAA0E6969BD}"/>
              </a:ext>
            </a:extLst>
          </p:cNvPr>
          <p:cNvSpPr/>
          <p:nvPr/>
        </p:nvSpPr>
        <p:spPr>
          <a:xfrm>
            <a:off x="6114471" y="2847424"/>
            <a:ext cx="5751678" cy="2581066"/>
          </a:xfrm>
          <a:prstGeom prst="rect">
            <a:avLst/>
          </a:prstGeom>
          <a:noFill/>
          <a:ln w="9525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4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25" name="Conector recto 24">
            <a:extLst>
              <a:ext uri="{FF2B5EF4-FFF2-40B4-BE49-F238E27FC236}">
                <a16:creationId xmlns:a16="http://schemas.microsoft.com/office/drawing/2014/main" id="{E7842C8D-8D99-FD15-9188-46537FF6C38E}"/>
              </a:ext>
            </a:extLst>
          </p:cNvPr>
          <p:cNvCxnSpPr/>
          <p:nvPr/>
        </p:nvCxnSpPr>
        <p:spPr>
          <a:xfrm>
            <a:off x="5859861" y="805940"/>
            <a:ext cx="0" cy="46225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CuadroTexto 13">
                <a:extLst>
                  <a:ext uri="{FF2B5EF4-FFF2-40B4-BE49-F238E27FC236}">
                    <a16:creationId xmlns:a16="http://schemas.microsoft.com/office/drawing/2014/main" id="{E89B5B65-F69E-AE26-2F24-DB6635126A52}"/>
                  </a:ext>
                </a:extLst>
              </p:cNvPr>
              <p:cNvSpPr txBox="1"/>
              <p:nvPr/>
            </p:nvSpPr>
            <p:spPr>
              <a:xfrm>
                <a:off x="2195931" y="2974726"/>
                <a:ext cx="1792988" cy="400110"/>
              </a:xfrm>
              <a:prstGeom prst="rect">
                <a:avLst/>
              </a:prstGeom>
              <a:noFill/>
              <a:ln w="9525" cap="flat" cmpd="sng" algn="ctr">
                <a:solidFill>
                  <a:schemeClr val="accent2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accent2"/>
              </a:fontRef>
            </p:style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s-ES" sz="2000" b="0" i="1" smtClean="0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</m:ctrlPr>
                      </m:sSubPr>
                      <m:e>
                        <m:r>
                          <a:rPr lang="es-ES" sz="2000" b="0" i="1" smtClean="0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𝜙</m:t>
                        </m:r>
                      </m:e>
                      <m:sub>
                        <m:r>
                          <a:rPr lang="es-ES" sz="2000" b="0" i="1" smtClean="0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es-ES" sz="2000" b="0" i="1" smtClean="0">
                        <a:latin typeface="Cambria Math" panose="02040503050406030204" pitchFamily="18" charset="0"/>
                        <a:ea typeface="Cambria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es-ES" sz="2000" b="0" i="1" smtClean="0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</m:ctrlPr>
                      </m:dPr>
                      <m:e>
                        <m:r>
                          <a:rPr lang="es-ES" sz="2000" b="0" i="1" smtClean="0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−∞,∞</m:t>
                        </m:r>
                      </m:e>
                    </m:d>
                  </m:oMath>
                </a14:m>
                <a:r>
                  <a:rPr lang="es-ES" sz="2000" dirty="0">
                    <a:latin typeface="Cambria" panose="02040503050406030204" pitchFamily="18" charset="0"/>
                    <a:ea typeface="Cambria" panose="02040503050406030204" pitchFamily="18" charset="0"/>
                  </a:rPr>
                  <a:t> </a:t>
                </a:r>
              </a:p>
            </p:txBody>
          </p:sp>
        </mc:Choice>
        <mc:Fallback xmlns="">
          <p:sp>
            <p:nvSpPr>
              <p:cNvPr id="14" name="CuadroTexto 13">
                <a:extLst>
                  <a:ext uri="{FF2B5EF4-FFF2-40B4-BE49-F238E27FC236}">
                    <a16:creationId xmlns:a16="http://schemas.microsoft.com/office/drawing/2014/main" id="{E89B5B65-F69E-AE26-2F24-DB6635126A5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95931" y="2974726"/>
                <a:ext cx="1792988" cy="400110"/>
              </a:xfrm>
              <a:prstGeom prst="rect">
                <a:avLst/>
              </a:prstGeom>
              <a:blipFill>
                <a:blip r:embed="rId11"/>
                <a:stretch>
                  <a:fillRect l="-1014" b="-13235"/>
                </a:stretch>
              </a:blipFill>
              <a:ln w="9525" cap="flat" cmpd="sng" algn="ctr">
                <a:solidFill>
                  <a:schemeClr val="accent2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CuadroTexto 16">
                <a:extLst>
                  <a:ext uri="{FF2B5EF4-FFF2-40B4-BE49-F238E27FC236}">
                    <a16:creationId xmlns:a16="http://schemas.microsoft.com/office/drawing/2014/main" id="{68458C09-07B7-8C32-A9FD-82953A3D1A2B}"/>
                  </a:ext>
                </a:extLst>
              </p:cNvPr>
              <p:cNvSpPr txBox="1"/>
              <p:nvPr/>
            </p:nvSpPr>
            <p:spPr>
              <a:xfrm>
                <a:off x="1880260" y="4774370"/>
                <a:ext cx="2506218" cy="400110"/>
              </a:xfrm>
              <a:prstGeom prst="rect">
                <a:avLst/>
              </a:prstGeom>
              <a:noFill/>
              <a:ln w="9525" cap="flat" cmpd="sng" algn="ctr">
                <a:solidFill>
                  <a:schemeClr val="accent2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accent2"/>
              </a:fontRef>
            </p:style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sz="2000" b="0" i="1" smtClean="0">
                              <a:latin typeface="Cambria Math" panose="02040503050406030204" pitchFamily="18" charset="0"/>
                              <a:ea typeface="Cambria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sz="2000" b="0" i="1" smtClean="0">
                              <a:latin typeface="Cambria Math" panose="02040503050406030204" pitchFamily="18" charset="0"/>
                              <a:ea typeface="Cambria" panose="02040503050406030204" pitchFamily="18" charset="0"/>
                            </a:rPr>
                            <m:t>𝜙</m:t>
                          </m:r>
                        </m:e>
                        <m:sub>
                          <m:r>
                            <a:rPr lang="es-ES" sz="2000" b="0" i="1" smtClean="0">
                              <a:latin typeface="Cambria Math" panose="02040503050406030204" pitchFamily="18" charset="0"/>
                              <a:ea typeface="Cambria" panose="02040503050406030204" pitchFamily="18" charset="0"/>
                            </a:rPr>
                            <m:t>𝑛</m:t>
                          </m:r>
                        </m:sub>
                      </m:sSub>
                      <m:r>
                        <a:rPr lang="es-ES" sz="2000" b="0" i="1" smtClean="0">
                          <a:latin typeface="Cambria Math" panose="02040503050406030204" pitchFamily="18" charset="0"/>
                          <a:ea typeface="Cambria" panose="02040503050406030204" pitchFamily="18" charset="0"/>
                        </a:rPr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es-ES" sz="2000" b="0" i="1" smtClean="0">
                              <a:latin typeface="Cambria Math" panose="02040503050406030204" pitchFamily="18" charset="0"/>
                              <a:ea typeface="Cambria" panose="02040503050406030204" pitchFamily="18" charset="0"/>
                            </a:rPr>
                          </m:ctrlPr>
                        </m:dPr>
                        <m:e>
                          <m:r>
                            <a:rPr lang="es-ES" sz="2000" b="0" i="1" smtClean="0">
                              <a:latin typeface="Cambria Math" panose="02040503050406030204" pitchFamily="18" charset="0"/>
                              <a:ea typeface="Cambria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s-ES" sz="2000" b="0" i="1" smtClean="0">
                                  <a:latin typeface="Cambria Math" panose="02040503050406030204" pitchFamily="18" charset="0"/>
                                  <a:ea typeface="Cambria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ES" sz="2000" b="0" i="1" smtClean="0">
                                  <a:latin typeface="Cambria Math" panose="02040503050406030204" pitchFamily="18" charset="0"/>
                                  <a:ea typeface="Cambria" panose="02040503050406030204" pitchFamily="18" charset="0"/>
                                </a:rPr>
                                <m:t>𝜙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s-ES" sz="2000" b="0" i="0" smtClean="0">
                                  <a:latin typeface="Cambria Math" panose="02040503050406030204" pitchFamily="18" charset="0"/>
                                  <a:ea typeface="Cambria" panose="02040503050406030204" pitchFamily="18" charset="0"/>
                                </a:rPr>
                                <m:t>max</m:t>
                              </m:r>
                            </m:sub>
                          </m:sSub>
                          <m:r>
                            <a:rPr lang="es-ES" sz="2000" b="0" i="1" smtClean="0">
                              <a:latin typeface="Cambria Math" panose="02040503050406030204" pitchFamily="18" charset="0"/>
                              <a:ea typeface="Cambria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s-ES" sz="2000" b="0" i="1" smtClean="0">
                                  <a:latin typeface="Cambria Math" panose="02040503050406030204" pitchFamily="18" charset="0"/>
                                  <a:ea typeface="Cambria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ES" sz="2000" b="0" i="1" smtClean="0">
                                  <a:latin typeface="Cambria Math" panose="02040503050406030204" pitchFamily="18" charset="0"/>
                                  <a:ea typeface="Cambria" panose="02040503050406030204" pitchFamily="18" charset="0"/>
                                </a:rPr>
                                <m:t>𝜙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s-ES" sz="2000" b="0" i="0" smtClean="0">
                                  <a:latin typeface="Cambria Math" panose="02040503050406030204" pitchFamily="18" charset="0"/>
                                  <a:ea typeface="Cambria" panose="02040503050406030204" pitchFamily="18" charset="0"/>
                                </a:rPr>
                                <m:t>max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s-ES" sz="2000" dirty="0"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17" name="CuadroTexto 16">
                <a:extLst>
                  <a:ext uri="{FF2B5EF4-FFF2-40B4-BE49-F238E27FC236}">
                    <a16:creationId xmlns:a16="http://schemas.microsoft.com/office/drawing/2014/main" id="{68458C09-07B7-8C32-A9FD-82953A3D1A2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80260" y="4774370"/>
                <a:ext cx="2506218" cy="400110"/>
              </a:xfrm>
              <a:prstGeom prst="rect">
                <a:avLst/>
              </a:prstGeom>
              <a:blipFill>
                <a:blip r:embed="rId12"/>
                <a:stretch>
                  <a:fillRect b="-14706"/>
                </a:stretch>
              </a:blipFill>
              <a:ln w="9525" cap="flat" cmpd="sng" algn="ctr">
                <a:solidFill>
                  <a:schemeClr val="accent2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CuadroTexto 4">
            <a:extLst>
              <a:ext uri="{FF2B5EF4-FFF2-40B4-BE49-F238E27FC236}">
                <a16:creationId xmlns:a16="http://schemas.microsoft.com/office/drawing/2014/main" id="{727E133C-4175-5898-90E5-ACF53BF0AFFE}"/>
              </a:ext>
            </a:extLst>
          </p:cNvPr>
          <p:cNvSpPr txBox="1"/>
          <p:nvPr/>
        </p:nvSpPr>
        <p:spPr>
          <a:xfrm>
            <a:off x="8461917" y="420389"/>
            <a:ext cx="346965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1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skerville Old Face" panose="02020602080505020303" pitchFamily="18" charset="0"/>
              </a:rPr>
              <a:t>Macridin</a:t>
            </a:r>
            <a:r>
              <a:rPr lang="es-E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Baskerville Old Face" panose="02020602080505020303" pitchFamily="18" charset="0"/>
              </a:rPr>
              <a:t> et al.</a:t>
            </a:r>
            <a:r>
              <a:rPr lang="es-ES" sz="1600" b="0" i="0" u="none" strike="noStrike" baseline="0" dirty="0">
                <a:solidFill>
                  <a:schemeClr val="tx1">
                    <a:lumMod val="85000"/>
                    <a:lumOff val="15000"/>
                  </a:schemeClr>
                </a:solidFill>
                <a:latin typeface="Baskerville Old Face" panose="02020602080505020303" pitchFamily="18" charset="0"/>
              </a:rPr>
              <a:t>, 2021 </a:t>
            </a:r>
            <a:r>
              <a:rPr lang="es-ES" sz="1600" b="0" i="0" u="none" strike="noStrike" baseline="0" dirty="0">
                <a:solidFill>
                  <a:schemeClr val="accent5">
                    <a:lumMod val="50000"/>
                  </a:schemeClr>
                </a:solidFill>
                <a:latin typeface="Baskerville Old Face" panose="02020602080505020303" pitchFamily="18" charset="0"/>
              </a:rPr>
              <a:t>[</a:t>
            </a:r>
            <a:r>
              <a:rPr lang="es-ES" sz="1600" b="0" i="0" u="sng" strike="noStrike" baseline="0" dirty="0">
                <a:solidFill>
                  <a:schemeClr val="accent5">
                    <a:lumMod val="50000"/>
                  </a:schemeClr>
                </a:solidFill>
                <a:latin typeface="Baskerville Old Face" panose="02020602080505020303" pitchFamily="18" charset="0"/>
              </a:rPr>
              <a:t>a</a:t>
            </a:r>
            <a:r>
              <a:rPr lang="es-ES" sz="1600" dirty="0">
                <a:solidFill>
                  <a:schemeClr val="accent5">
                    <a:lumMod val="50000"/>
                  </a:schemeClr>
                </a:solidFill>
                <a:latin typeface="Baskerville Old Face" panose="02020602080505020303" pitchFamily="18" charset="0"/>
                <a:hlinkClick r:id="rId1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rXiv:2108.10793</a:t>
            </a:r>
            <a:r>
              <a:rPr lang="es-ES" sz="1600" b="0" i="0" u="none" strike="noStrike" baseline="0" dirty="0">
                <a:solidFill>
                  <a:schemeClr val="accent5">
                    <a:lumMod val="50000"/>
                  </a:schemeClr>
                </a:solidFill>
                <a:latin typeface="Baskerville Old Face" panose="02020602080505020303" pitchFamily="18" charset="0"/>
              </a:rPr>
              <a:t>]</a:t>
            </a:r>
            <a:endParaRPr lang="es-ES" sz="1600" dirty="0">
              <a:solidFill>
                <a:schemeClr val="accent5">
                  <a:lumMod val="50000"/>
                </a:schemeClr>
              </a:solidFill>
              <a:latin typeface="Baskerville Old Face" panose="020206020805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230051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131E5657-6D08-06A8-D017-22CEA67270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C8D95-4255-4CE2-98C7-19B6141FFAE9}" type="slidenum">
              <a:rPr lang="es-ES" smtClean="0"/>
              <a:t>14</a:t>
            </a:fld>
            <a:endParaRPr lang="es-ES"/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3FF663A7-CBA5-3468-3359-6254A720F26C}"/>
              </a:ext>
            </a:extLst>
          </p:cNvPr>
          <p:cNvSpPr txBox="1"/>
          <p:nvPr/>
        </p:nvSpPr>
        <p:spPr>
          <a:xfrm>
            <a:off x="180833" y="247159"/>
            <a:ext cx="12011167" cy="6104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en-US" sz="3200" b="1" kern="0" dirty="0">
                <a:solidFill>
                  <a:schemeClr val="accent3">
                    <a:lumMod val="50000"/>
                  </a:schemeClr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3.3 Scalar field theory on the qubit</a:t>
            </a:r>
            <a:endParaRPr lang="es-ES" sz="3200" kern="100" dirty="0">
              <a:solidFill>
                <a:schemeClr val="accent3">
                  <a:lumMod val="50000"/>
                </a:schemeClr>
              </a:solidFill>
              <a:effectLst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uadroTexto 5">
                <a:extLst>
                  <a:ext uri="{FF2B5EF4-FFF2-40B4-BE49-F238E27FC236}">
                    <a16:creationId xmlns:a16="http://schemas.microsoft.com/office/drawing/2014/main" id="{9C4FE632-69B3-F014-84F4-FCEF59AC7772}"/>
                  </a:ext>
                </a:extLst>
              </p:cNvPr>
              <p:cNvSpPr txBox="1"/>
              <p:nvPr/>
            </p:nvSpPr>
            <p:spPr>
              <a:xfrm>
                <a:off x="447850" y="1171255"/>
                <a:ext cx="8054705" cy="72955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342900" indent="-342900">
                  <a:buFont typeface="Wingdings" panose="05000000000000000000" pitchFamily="2" charset="2"/>
                  <a:buChar char="Ø"/>
                </a:pPr>
                <a:r>
                  <a:rPr lang="en-US" sz="2000" kern="0" dirty="0">
                    <a:effectLst/>
                    <a:latin typeface="Cambria" panose="02040503050406030204" pitchFamily="18" charset="0"/>
                    <a:ea typeface="Cambria" panose="02040503050406030204" pitchFamily="18" charset="0"/>
                  </a:rPr>
                  <a:t>We use a 1D lattice of N quantum registers to represent N lattice points. In each register, we use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sz="2000" b="0" i="1" kern="0" dirty="0" smtClean="0">
                            <a:effectLst/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 kern="0" dirty="0" smtClean="0">
                            <a:effectLst/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en-US" sz="2000" i="1" kern="0" dirty="0" smtClean="0">
                            <a:effectLst/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𝑄</m:t>
                        </m:r>
                      </m:sub>
                    </m:sSub>
                  </m:oMath>
                </a14:m>
                <a:r>
                  <a:rPr lang="en-US" sz="2000" kern="0" dirty="0">
                    <a:effectLst/>
                    <a:latin typeface="Cambria" panose="02040503050406030204" pitchFamily="18" charset="0"/>
                    <a:ea typeface="Cambria" panose="02040503050406030204" pitchFamily="18" charset="0"/>
                  </a:rPr>
                  <a:t> qubits</a:t>
                </a:r>
                <a:endParaRPr lang="es-ES" sz="2000" dirty="0"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6" name="CuadroTexto 5">
                <a:extLst>
                  <a:ext uri="{FF2B5EF4-FFF2-40B4-BE49-F238E27FC236}">
                    <a16:creationId xmlns:a16="http://schemas.microsoft.com/office/drawing/2014/main" id="{9C4FE632-69B3-F014-84F4-FCEF59AC777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7850" y="1171255"/>
                <a:ext cx="8054705" cy="729559"/>
              </a:xfrm>
              <a:prstGeom prst="rect">
                <a:avLst/>
              </a:prstGeom>
              <a:blipFill>
                <a:blip r:embed="rId2"/>
                <a:stretch>
                  <a:fillRect l="-681" t="-4167" b="-10000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Imagen 7">
            <a:extLst>
              <a:ext uri="{FF2B5EF4-FFF2-40B4-BE49-F238E27FC236}">
                <a16:creationId xmlns:a16="http://schemas.microsoft.com/office/drawing/2014/main" id="{95713708-F931-64A9-C076-5742084138C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4778" y="3141395"/>
            <a:ext cx="10122444" cy="99070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CuadroTexto 8">
                <a:extLst>
                  <a:ext uri="{FF2B5EF4-FFF2-40B4-BE49-F238E27FC236}">
                    <a16:creationId xmlns:a16="http://schemas.microsoft.com/office/drawing/2014/main" id="{163D9D8E-13F7-B274-3119-67FFE5DE980B}"/>
                  </a:ext>
                </a:extLst>
              </p:cNvPr>
              <p:cNvSpPr txBox="1"/>
              <p:nvPr/>
            </p:nvSpPr>
            <p:spPr>
              <a:xfrm>
                <a:off x="9122841" y="1065141"/>
                <a:ext cx="1337610" cy="40222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sz="2400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s-ES" sz="2400" b="0" i="1" smtClean="0">
                              <a:latin typeface="Cambria Math" panose="02040503050406030204" pitchFamily="18" charset="0"/>
                            </a:rPr>
                            <m:t>𝜑</m:t>
                          </m:r>
                        </m:sub>
                      </m:sSub>
                      <m:r>
                        <a:rPr lang="es-E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s-ES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ES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  <m:sup>
                          <m:sSub>
                            <m:sSubPr>
                              <m:ctrlPr>
                                <a:rPr lang="es-E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ES" sz="2400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es-ES" sz="2400" b="0" i="1" smtClean="0"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sub>
                          </m:sSub>
                        </m:sup>
                      </m:sSup>
                    </m:oMath>
                  </m:oMathPara>
                </a14:m>
                <a:endParaRPr lang="es-ES" sz="2400" dirty="0"/>
              </a:p>
            </p:txBody>
          </p:sp>
        </mc:Choice>
        <mc:Fallback xmlns="">
          <p:sp>
            <p:nvSpPr>
              <p:cNvPr id="9" name="CuadroTexto 8">
                <a:extLst>
                  <a:ext uri="{FF2B5EF4-FFF2-40B4-BE49-F238E27FC236}">
                    <a16:creationId xmlns:a16="http://schemas.microsoft.com/office/drawing/2014/main" id="{163D9D8E-13F7-B274-3119-67FFE5DE980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22841" y="1065141"/>
                <a:ext cx="1337610" cy="402226"/>
              </a:xfrm>
              <a:prstGeom prst="rect">
                <a:avLst/>
              </a:prstGeom>
              <a:blipFill>
                <a:blip r:embed="rId4"/>
                <a:stretch>
                  <a:fillRect l="-5023" r="-1826" b="-19697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CuadroTexto 9">
                <a:extLst>
                  <a:ext uri="{FF2B5EF4-FFF2-40B4-BE49-F238E27FC236}">
                    <a16:creationId xmlns:a16="http://schemas.microsoft.com/office/drawing/2014/main" id="{FEDCBF04-6657-D548-4311-287BD7C28D4B}"/>
                  </a:ext>
                </a:extLst>
              </p:cNvPr>
              <p:cNvSpPr txBox="1"/>
              <p:nvPr/>
            </p:nvSpPr>
            <p:spPr>
              <a:xfrm>
                <a:off x="9156920" y="1375672"/>
                <a:ext cx="1399550" cy="39542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sz="24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  <m:sub>
                          <m:r>
                            <a:rPr lang="es-ES" sz="2400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sub>
                      </m:sSub>
                      <m:r>
                        <a:rPr lang="es-E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s-ES" sz="2400" b="0" i="1" smtClean="0">
                          <a:latin typeface="Cambria Math" panose="02040503050406030204" pitchFamily="18" charset="0"/>
                        </a:rPr>
                        <m:t>𝑁</m:t>
                      </m:r>
                      <m:sSub>
                        <m:sSubPr>
                          <m:ctrlPr>
                            <a:rPr lang="es-E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sz="24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  <m:sub>
                          <m:r>
                            <a:rPr lang="es-ES" sz="2400" b="0" i="1" smtClean="0">
                              <a:latin typeface="Cambria Math" panose="02040503050406030204" pitchFamily="18" charset="0"/>
                            </a:rPr>
                            <m:t>𝑄</m:t>
                          </m:r>
                        </m:sub>
                      </m:sSub>
                    </m:oMath>
                  </m:oMathPara>
                </a14:m>
                <a:endParaRPr lang="es-ES" sz="2400" dirty="0"/>
              </a:p>
            </p:txBody>
          </p:sp>
        </mc:Choice>
        <mc:Fallback xmlns="">
          <p:sp>
            <p:nvSpPr>
              <p:cNvPr id="10" name="CuadroTexto 9">
                <a:extLst>
                  <a:ext uri="{FF2B5EF4-FFF2-40B4-BE49-F238E27FC236}">
                    <a16:creationId xmlns:a16="http://schemas.microsoft.com/office/drawing/2014/main" id="{FEDCBF04-6657-D548-4311-287BD7C28D4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56920" y="1375672"/>
                <a:ext cx="1399550" cy="395429"/>
              </a:xfrm>
              <a:prstGeom prst="rect">
                <a:avLst/>
              </a:prstGeom>
              <a:blipFill>
                <a:blip r:embed="rId5"/>
                <a:stretch>
                  <a:fillRect l="-2174" r="-3043" b="-21538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CuadroTexto 11">
                <a:extLst>
                  <a:ext uri="{FF2B5EF4-FFF2-40B4-BE49-F238E27FC236}">
                    <a16:creationId xmlns:a16="http://schemas.microsoft.com/office/drawing/2014/main" id="{3394246B-A900-46D1-4341-7D91271D86B6}"/>
                  </a:ext>
                </a:extLst>
              </p:cNvPr>
              <p:cNvSpPr txBox="1"/>
              <p:nvPr/>
            </p:nvSpPr>
            <p:spPr>
              <a:xfrm>
                <a:off x="447850" y="2163122"/>
                <a:ext cx="11190518" cy="72955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342900" indent="-342900">
                  <a:buFont typeface="Wingdings" panose="05000000000000000000" pitchFamily="2" charset="2"/>
                  <a:buChar char="Ø"/>
                </a:pPr>
                <a:r>
                  <a:rPr lang="en-US" sz="2000" kern="0" dirty="0">
                    <a:effectLst/>
                    <a:latin typeface="Cambria" panose="02040503050406030204" pitchFamily="18" charset="0"/>
                    <a:ea typeface="Cambria" panose="02040503050406030204" pitchFamily="18" charset="0"/>
                  </a:rPr>
                  <a:t>We represent the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kern="0" dirty="0" smtClean="0">
                            <a:effectLst/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 kern="0" dirty="0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{|</m:t>
                        </m:r>
                        <m:sSub>
                          <m:sSubPr>
                            <m:ctrlPr>
                              <a:rPr lang="es-ES" sz="2000" i="1" kern="0" dirty="0">
                                <a:latin typeface="Cambria Math" panose="02040503050406030204" pitchFamily="18" charset="0"/>
                                <a:ea typeface="Cambria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s-ES" sz="2000" i="1" kern="0" dirty="0">
                                <a:latin typeface="Cambria Math" panose="02040503050406030204" pitchFamily="18" charset="0"/>
                                <a:ea typeface="Cambria" panose="02040503050406030204" pitchFamily="18" charset="0"/>
                              </a:rPr>
                              <m:t>𝜑</m:t>
                            </m:r>
                          </m:e>
                          <m:sub>
                            <m:r>
                              <a:rPr lang="es-ES" sz="2000" i="1" kern="0" dirty="0">
                                <a:latin typeface="Cambria Math" panose="02040503050406030204" pitchFamily="18" charset="0"/>
                                <a:ea typeface="Cambria" panose="02040503050406030204" pitchFamily="18" charset="0"/>
                              </a:rPr>
                              <m:t>𝛼</m:t>
                            </m:r>
                          </m:sub>
                        </m:sSub>
                        <m:r>
                          <a:rPr lang="es-ES" sz="2000" i="1" kern="0" dirty="0">
                            <a:latin typeface="Cambria Math" panose="02040503050406030204" pitchFamily="18" charset="0"/>
                            <a:ea typeface="Cambria" panose="02040503050406030204" pitchFamily="18" charset="0"/>
                            <a:cs typeface="Cambria Math" panose="02040503050406030204" pitchFamily="18" charset="0"/>
                          </a:rPr>
                          <m:t>⟩</m:t>
                        </m:r>
                        <m:r>
                          <a:rPr lang="en-US" sz="2000" i="1" kern="0" dirty="0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}</m:t>
                        </m:r>
                      </m:e>
                      <m:sub>
                        <m:r>
                          <a:rPr lang="es-ES" sz="2000" b="0" i="1" kern="0" dirty="0" smtClean="0">
                            <a:effectLst/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sz="2000" kern="0" dirty="0">
                    <a:effectLst/>
                    <a:latin typeface="Cambria" panose="02040503050406030204" pitchFamily="18" charset="0"/>
                    <a:ea typeface="Cambria" panose="02040503050406030204" pitchFamily="18" charset="0"/>
                  </a:rPr>
                  <a:t> on the n</a:t>
                </a:r>
                <a:r>
                  <a:rPr lang="en-US" sz="2000" kern="0" baseline="30000" dirty="0">
                    <a:effectLst/>
                    <a:latin typeface="Cambria" panose="02040503050406030204" pitchFamily="18" charset="0"/>
                    <a:ea typeface="Cambria" panose="02040503050406030204" pitchFamily="18" charset="0"/>
                  </a:rPr>
                  <a:t>th</a:t>
                </a:r>
                <a:r>
                  <a:rPr lang="en-US" sz="2000" kern="0" dirty="0">
                    <a:effectLst/>
                    <a:latin typeface="Cambria" panose="02040503050406030204" pitchFamily="18" charset="0"/>
                    <a:ea typeface="Cambria" panose="02040503050406030204" pitchFamily="18" charset="0"/>
                  </a:rPr>
                  <a:t> quantum register using binary representation of the label </a:t>
                </a:r>
                <a:r>
                  <a:rPr lang="es-ES" sz="2000" kern="0" dirty="0">
                    <a:effectLst/>
                    <a:latin typeface="Cambria" panose="02040503050406030204" pitchFamily="18" charset="0"/>
                    <a:ea typeface="Cambria" panose="02040503050406030204" pitchFamily="18" charset="0"/>
                  </a:rPr>
                  <a:t>α</a:t>
                </a:r>
                <a:r>
                  <a:rPr lang="en-US" sz="2000" kern="0" dirty="0">
                    <a:effectLst/>
                    <a:latin typeface="Cambria" panose="02040503050406030204" pitchFamily="18" charset="0"/>
                    <a:ea typeface="Cambria" panose="02040503050406030204" pitchFamily="18" charset="0"/>
                  </a:rPr>
                  <a:t>. The generic state |k</a:t>
                </a:r>
                <a:r>
                  <a:rPr lang="es-ES" sz="2000" kern="0" dirty="0">
                    <a:effectLst/>
                    <a:latin typeface="Cambria" panose="02040503050406030204" pitchFamily="18" charset="0"/>
                    <a:ea typeface="Cambria" panose="02040503050406030204" pitchFamily="18" charset="0"/>
                    <a:cs typeface="Cambria Math" panose="02040503050406030204" pitchFamily="18" charset="0"/>
                  </a:rPr>
                  <a:t>⟩</a:t>
                </a:r>
                <a:r>
                  <a:rPr lang="es-ES" sz="2000" kern="0" dirty="0">
                    <a:effectLst/>
                    <a:latin typeface="Cambria" panose="02040503050406030204" pitchFamily="18" charset="0"/>
                    <a:ea typeface="Cambria" panose="02040503050406030204" pitchFamily="18" charset="0"/>
                  </a:rPr>
                  <a:t> </a:t>
                </a:r>
                <a:r>
                  <a:rPr lang="en-US" sz="2000" kern="0" dirty="0">
                    <a:effectLst/>
                    <a:latin typeface="Cambria" panose="02040503050406030204" pitchFamily="18" charset="0"/>
                    <a:ea typeface="Cambria" panose="02040503050406030204" pitchFamily="18" charset="0"/>
                  </a:rPr>
                  <a:t>in coordinate space is </a:t>
                </a:r>
                <a:endParaRPr lang="es-ES" sz="2000" dirty="0"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12" name="CuadroTexto 11">
                <a:extLst>
                  <a:ext uri="{FF2B5EF4-FFF2-40B4-BE49-F238E27FC236}">
                    <a16:creationId xmlns:a16="http://schemas.microsoft.com/office/drawing/2014/main" id="{3394246B-A900-46D1-4341-7D91271D86B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7850" y="2163122"/>
                <a:ext cx="11190518" cy="729559"/>
              </a:xfrm>
              <a:prstGeom prst="rect">
                <a:avLst/>
              </a:prstGeom>
              <a:blipFill>
                <a:blip r:embed="rId6"/>
                <a:stretch>
                  <a:fillRect l="-490" t="-5000" b="-10833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ángulo 2">
            <a:extLst>
              <a:ext uri="{FF2B5EF4-FFF2-40B4-BE49-F238E27FC236}">
                <a16:creationId xmlns:a16="http://schemas.microsoft.com/office/drawing/2014/main" id="{BF4FAFC2-C002-FD5F-7583-DC0028EF671F}"/>
              </a:ext>
            </a:extLst>
          </p:cNvPr>
          <p:cNvSpPr/>
          <p:nvPr/>
        </p:nvSpPr>
        <p:spPr>
          <a:xfrm>
            <a:off x="9122841" y="1036931"/>
            <a:ext cx="1433629" cy="747818"/>
          </a:xfrm>
          <a:prstGeom prst="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2">
                <a:extLst>
                  <a:ext uri="{FF2B5EF4-FFF2-40B4-BE49-F238E27FC236}">
                    <a16:creationId xmlns:a16="http://schemas.microsoft.com/office/drawing/2014/main" id="{22CA0AF2-FBC0-ACDC-342F-0B3F03DFD4EA}"/>
                  </a:ext>
                </a:extLst>
              </p:cNvPr>
              <p:cNvSpPr txBox="1"/>
              <p:nvPr/>
            </p:nvSpPr>
            <p:spPr>
              <a:xfrm>
                <a:off x="502443" y="4976800"/>
                <a:ext cx="11412054" cy="856645"/>
              </a:xfrm>
              <a:prstGeom prst="rect">
                <a:avLst/>
              </a:prstGeom>
              <a:noFill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spAutoFit/>
              </a:bodyPr>
              <a:lstStyle/>
              <a:p>
                <a:pPr marL="285750" indent="-285750">
                  <a:buFont typeface="Wingdings" panose="05000000000000000000" pitchFamily="2" charset="2"/>
                  <a:buChar char="Ø"/>
                </a:pPr>
                <a:r>
                  <a:rPr lang="en-US" sz="2000" dirty="0">
                    <a:latin typeface="Cambria" panose="02040503050406030204" pitchFamily="18" charset="0"/>
                    <a:ea typeface="Cambria" panose="02040503050406030204" pitchFamily="18" charset="0"/>
                    <a:cs typeface="Calibri"/>
                  </a:rPr>
                  <a:t>Again, we can do the mapping onto qubits using  eigenstates of 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s-ES" sz="2000" b="0" i="1" dirty="0" smtClean="0">
                            <a:latin typeface="Cambria Math" panose="02040503050406030204" pitchFamily="18" charset="0"/>
                            <a:ea typeface="Cambria" panose="02040503050406030204" pitchFamily="18" charset="0"/>
                            <a:cs typeface="Calibri"/>
                          </a:rPr>
                        </m:ctrlPr>
                      </m:sSubSupPr>
                      <m:e>
                        <m:r>
                          <a:rPr lang="es-ES" sz="2000" b="0" i="1" dirty="0" smtClean="0">
                            <a:latin typeface="Cambria Math" panose="02040503050406030204" pitchFamily="18" charset="0"/>
                            <a:ea typeface="Cambria" panose="02040503050406030204" pitchFamily="18" charset="0"/>
                            <a:cs typeface="Calibri"/>
                          </a:rPr>
                          <m:t>𝑎</m:t>
                        </m:r>
                      </m:e>
                      <m:sub>
                        <m:r>
                          <a:rPr lang="es-ES" sz="2000" b="0" i="1" dirty="0" smtClean="0">
                            <a:latin typeface="Cambria Math" panose="02040503050406030204" pitchFamily="18" charset="0"/>
                            <a:ea typeface="Cambria" panose="02040503050406030204" pitchFamily="18" charset="0"/>
                            <a:cs typeface="Calibri"/>
                          </a:rPr>
                          <m:t>𝑝</m:t>
                        </m:r>
                      </m:sub>
                      <m:sup>
                        <m:r>
                          <a:rPr lang="es-ES" sz="2000" b="0" i="1" dirty="0" smtClean="0">
                            <a:latin typeface="Cambria Math" panose="02040503050406030204" pitchFamily="18" charset="0"/>
                            <a:ea typeface="Cambria" panose="02040503050406030204" pitchFamily="18" charset="0"/>
                            <a:cs typeface="Calibri"/>
                          </a:rPr>
                          <m:t>†</m:t>
                        </m:r>
                      </m:sup>
                    </m:sSubSup>
                    <m:sSub>
                      <m:sSubPr>
                        <m:ctrlPr>
                          <a:rPr lang="es-ES" sz="2000" b="0" i="1" dirty="0" smtClean="0">
                            <a:latin typeface="Cambria Math" panose="02040503050406030204" pitchFamily="18" charset="0"/>
                            <a:ea typeface="Cambria" panose="02040503050406030204" pitchFamily="18" charset="0"/>
                            <a:cs typeface="Calibri"/>
                          </a:rPr>
                        </m:ctrlPr>
                      </m:sSubPr>
                      <m:e>
                        <m:r>
                          <a:rPr lang="es-ES" sz="2000" b="0" i="1" dirty="0" smtClean="0">
                            <a:latin typeface="Cambria Math" panose="02040503050406030204" pitchFamily="18" charset="0"/>
                            <a:ea typeface="Cambria" panose="02040503050406030204" pitchFamily="18" charset="0"/>
                            <a:cs typeface="Calibri"/>
                          </a:rPr>
                          <m:t>𝑎</m:t>
                        </m:r>
                      </m:e>
                      <m:sub>
                        <m:r>
                          <a:rPr lang="es-ES" sz="2000" b="0" i="1" dirty="0" smtClean="0">
                            <a:latin typeface="Cambria Math" panose="02040503050406030204" pitchFamily="18" charset="0"/>
                            <a:ea typeface="Cambria" panose="02040503050406030204" pitchFamily="18" charset="0"/>
                            <a:cs typeface="Calibri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en-US" sz="2000" dirty="0">
                    <a:latin typeface="Cambria" panose="02040503050406030204" pitchFamily="18" charset="0"/>
                    <a:ea typeface="Cambria" panose="02040503050406030204" pitchFamily="18" charset="0"/>
                    <a:cs typeface="Calibri"/>
                  </a:rPr>
                  <a:t> as the computation basis, but now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s-ES" sz="2000" i="1" dirty="0">
                            <a:latin typeface="Cambria Math" panose="02040503050406030204" pitchFamily="18" charset="0"/>
                            <a:ea typeface="Cambria" panose="02040503050406030204" pitchFamily="18" charset="0"/>
                            <a:cs typeface="Calibri"/>
                          </a:rPr>
                        </m:ctrlPr>
                      </m:sSubSupPr>
                      <m:e>
                        <m:r>
                          <a:rPr lang="es-ES" sz="2000" i="1" dirty="0">
                            <a:latin typeface="Cambria Math" panose="02040503050406030204" pitchFamily="18" charset="0"/>
                            <a:ea typeface="Cambria" panose="02040503050406030204" pitchFamily="18" charset="0"/>
                            <a:cs typeface="Calibri"/>
                          </a:rPr>
                          <m:t>𝑎</m:t>
                        </m:r>
                      </m:e>
                      <m:sub>
                        <m:r>
                          <a:rPr lang="es-ES" sz="2000" i="1" dirty="0">
                            <a:latin typeface="Cambria Math" panose="02040503050406030204" pitchFamily="18" charset="0"/>
                            <a:ea typeface="Cambria" panose="02040503050406030204" pitchFamily="18" charset="0"/>
                            <a:cs typeface="Calibri"/>
                          </a:rPr>
                          <m:t>𝑝</m:t>
                        </m:r>
                      </m:sub>
                      <m:sup>
                        <m:r>
                          <a:rPr lang="es-ES" sz="2000" i="1" dirty="0">
                            <a:latin typeface="Cambria Math" panose="02040503050406030204" pitchFamily="18" charset="0"/>
                            <a:ea typeface="Cambria" panose="02040503050406030204" pitchFamily="18" charset="0"/>
                            <a:cs typeface="Calibri"/>
                          </a:rPr>
                          <m:t>†</m:t>
                        </m:r>
                      </m:sup>
                    </m:sSubSup>
                    <m:sSub>
                      <m:sSubPr>
                        <m:ctrlPr>
                          <a:rPr lang="es-ES" sz="2000" i="1" dirty="0">
                            <a:latin typeface="Cambria Math" panose="02040503050406030204" pitchFamily="18" charset="0"/>
                            <a:ea typeface="Cambria" panose="02040503050406030204" pitchFamily="18" charset="0"/>
                            <a:cs typeface="Calibri"/>
                          </a:rPr>
                        </m:ctrlPr>
                      </m:sSubPr>
                      <m:e>
                        <m:r>
                          <a:rPr lang="es-ES" sz="2000" i="1" dirty="0">
                            <a:latin typeface="Cambria Math" panose="02040503050406030204" pitchFamily="18" charset="0"/>
                            <a:ea typeface="Cambria" panose="02040503050406030204" pitchFamily="18" charset="0"/>
                            <a:cs typeface="Calibri"/>
                          </a:rPr>
                          <m:t>𝑎</m:t>
                        </m:r>
                      </m:e>
                      <m:sub>
                        <m:r>
                          <a:rPr lang="es-ES" sz="2000" i="1" dirty="0">
                            <a:latin typeface="Cambria Math" panose="02040503050406030204" pitchFamily="18" charset="0"/>
                            <a:ea typeface="Cambria" panose="02040503050406030204" pitchFamily="18" charset="0"/>
                            <a:cs typeface="Calibri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en-US" sz="2000" dirty="0">
                    <a:latin typeface="Cambria" panose="02040503050406030204" pitchFamily="18" charset="0"/>
                    <a:ea typeface="Cambria" panose="02040503050406030204" pitchFamily="18" charset="0"/>
                    <a:cs typeface="Calibri"/>
                  </a:rPr>
                  <a:t> must be truncated</a:t>
                </a:r>
              </a:p>
            </p:txBody>
          </p:sp>
        </mc:Choice>
        <mc:Fallback xmlns="">
          <p:sp>
            <p:nvSpPr>
              <p:cNvPr id="5" name="TextBox 2">
                <a:extLst>
                  <a:ext uri="{FF2B5EF4-FFF2-40B4-BE49-F238E27FC236}">
                    <a16:creationId xmlns:a16="http://schemas.microsoft.com/office/drawing/2014/main" id="{22CA0AF2-FBC0-ACDC-342F-0B3F03DFD4E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443" y="4976800"/>
                <a:ext cx="11412054" cy="856645"/>
              </a:xfrm>
              <a:prstGeom prst="rect">
                <a:avLst/>
              </a:prstGeom>
              <a:blipFill>
                <a:blip r:embed="rId7"/>
                <a:stretch>
                  <a:fillRect l="-481" b="-7092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1" name="Conector recto 10">
            <a:extLst>
              <a:ext uri="{FF2B5EF4-FFF2-40B4-BE49-F238E27FC236}">
                <a16:creationId xmlns:a16="http://schemas.microsoft.com/office/drawing/2014/main" id="{255FDF49-EA09-FBD5-7DE8-36AFAEF03CA3}"/>
              </a:ext>
            </a:extLst>
          </p:cNvPr>
          <p:cNvCxnSpPr/>
          <p:nvPr/>
        </p:nvCxnSpPr>
        <p:spPr>
          <a:xfrm>
            <a:off x="447850" y="4640239"/>
            <a:ext cx="1119051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6262705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2D8BB09B-A363-0054-B8B5-98FEF6597A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C8D95-4255-4CE2-98C7-19B6141FFAE9}" type="slidenum">
              <a:rPr lang="es-ES" smtClean="0"/>
              <a:t>15</a:t>
            </a:fld>
            <a:endParaRPr lang="es-ES"/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E346CEE7-E882-83B2-20E0-94DD41428371}"/>
              </a:ext>
            </a:extLst>
          </p:cNvPr>
          <p:cNvSpPr txBox="1"/>
          <p:nvPr/>
        </p:nvSpPr>
        <p:spPr>
          <a:xfrm>
            <a:off x="67238" y="44603"/>
            <a:ext cx="7520917" cy="6104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en-US" sz="3200" b="1" kern="0" dirty="0">
                <a:solidFill>
                  <a:schemeClr val="accent3">
                    <a:lumMod val="50000"/>
                  </a:schemeClr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3.5 Simulation results for scalar fields</a:t>
            </a:r>
            <a:endParaRPr lang="es-ES" sz="3200" kern="100" dirty="0">
              <a:solidFill>
                <a:schemeClr val="accent3">
                  <a:lumMod val="50000"/>
                </a:schemeClr>
              </a:solidFill>
              <a:effectLst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27">
            <a:extLst>
              <a:ext uri="{FF2B5EF4-FFF2-40B4-BE49-F238E27FC236}">
                <a16:creationId xmlns:a16="http://schemas.microsoft.com/office/drawing/2014/main" id="{AC56E3D8-570E-E407-82C1-481343C1D576}"/>
              </a:ext>
            </a:extLst>
          </p:cNvPr>
          <p:cNvSpPr txBox="1"/>
          <p:nvPr/>
        </p:nvSpPr>
        <p:spPr>
          <a:xfrm>
            <a:off x="9020335" y="580020"/>
            <a:ext cx="3072270" cy="33855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600" dirty="0">
                <a:latin typeface="Baskerville Old Face" panose="02020602080505020303" pitchFamily="18" charset="0"/>
                <a:cs typeface="Calibri"/>
              </a:rPr>
              <a:t>IC, Qian &amp; Wu </a:t>
            </a:r>
            <a:r>
              <a:rPr lang="en-US" sz="1600" dirty="0">
                <a:solidFill>
                  <a:schemeClr val="accent5">
                    <a:lumMod val="50000"/>
                  </a:schemeClr>
                </a:solidFill>
                <a:latin typeface="Baskerville Old Face" panose="02020602080505020303" pitchFamily="18" charset="0"/>
                <a:cs typeface="Calibri"/>
              </a:rPr>
              <a:t>[work in progress]</a:t>
            </a:r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1568E2A5-FC88-8446-1276-A03CF64762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336" y="1041498"/>
            <a:ext cx="5110536" cy="41298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>
            <a:extLst>
              <a:ext uri="{FF2B5EF4-FFF2-40B4-BE49-F238E27FC236}">
                <a16:creationId xmlns:a16="http://schemas.microsoft.com/office/drawing/2014/main" id="{9E0D6AA3-AAA4-193B-4958-02680E980A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0228" y="1041498"/>
            <a:ext cx="4984012" cy="38997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uadroTexto 12">
            <a:extLst>
              <a:ext uri="{FF2B5EF4-FFF2-40B4-BE49-F238E27FC236}">
                <a16:creationId xmlns:a16="http://schemas.microsoft.com/office/drawing/2014/main" id="{3EE1AA61-AB71-C7DB-62E6-39E9A62D883E}"/>
              </a:ext>
            </a:extLst>
          </p:cNvPr>
          <p:cNvSpPr txBox="1"/>
          <p:nvPr/>
        </p:nvSpPr>
        <p:spPr>
          <a:xfrm>
            <a:off x="373458" y="5341870"/>
            <a:ext cx="5172625" cy="400110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en-US" sz="2000" kern="0" dirty="0">
                <a:latin typeface="Cambria"/>
                <a:ea typeface="Cambria"/>
              </a:rPr>
              <a:t>Analytical result</a:t>
            </a:r>
            <a:r>
              <a:rPr lang="es-ES" sz="2000" kern="0" dirty="0">
                <a:latin typeface="Cambria"/>
                <a:ea typeface="Cambria"/>
              </a:rPr>
              <a:t>s</a:t>
            </a:r>
            <a:r>
              <a:rPr lang="en-US" sz="2000" kern="0" dirty="0">
                <a:latin typeface="Cambria"/>
                <a:ea typeface="Cambria"/>
              </a:rPr>
              <a:t>: </a:t>
            </a:r>
            <a:r>
              <a:rPr lang="es-ES" sz="2000" kern="0" dirty="0">
                <a:latin typeface="Cambria"/>
                <a:ea typeface="Cambria"/>
              </a:rPr>
              <a:t>Bose-Einstein</a:t>
            </a:r>
            <a:r>
              <a:rPr lang="en-US" sz="2000" kern="0" dirty="0">
                <a:latin typeface="Cambria"/>
                <a:ea typeface="Cambria"/>
              </a:rPr>
              <a:t> distribution  </a:t>
            </a:r>
            <a:endParaRPr lang="es-ES" sz="2000" dirty="0">
              <a:latin typeface="Cambria"/>
              <a:ea typeface="Cambria"/>
            </a:endParaRPr>
          </a:p>
        </p:txBody>
      </p:sp>
      <p:cxnSp>
        <p:nvCxnSpPr>
          <p:cNvPr id="8" name="Conector recto de flecha 22">
            <a:extLst>
              <a:ext uri="{FF2B5EF4-FFF2-40B4-BE49-F238E27FC236}">
                <a16:creationId xmlns:a16="http://schemas.microsoft.com/office/drawing/2014/main" id="{A59A41B9-D345-791E-26BA-01169F18D7A5}"/>
              </a:ext>
            </a:extLst>
          </p:cNvPr>
          <p:cNvCxnSpPr/>
          <p:nvPr/>
        </p:nvCxnSpPr>
        <p:spPr>
          <a:xfrm>
            <a:off x="7503057" y="5551769"/>
            <a:ext cx="1019177" cy="1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CuadroTexto 11">
                <a:extLst>
                  <a:ext uri="{FF2B5EF4-FFF2-40B4-BE49-F238E27FC236}">
                    <a16:creationId xmlns:a16="http://schemas.microsoft.com/office/drawing/2014/main" id="{72E75E6C-FA38-5FDE-497A-794C14BCD0AC}"/>
                  </a:ext>
                </a:extLst>
              </p:cNvPr>
              <p:cNvSpPr txBox="1"/>
              <p:nvPr/>
            </p:nvSpPr>
            <p:spPr>
              <a:xfrm>
                <a:off x="5440715" y="5265546"/>
                <a:ext cx="2062342" cy="64761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sz="2400" i="1" kern="0" smtClean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MR10"/>
                              <a:cs typeface="Calibri" panose="020F0502020204030204" pitchFamily="34" charset="0"/>
                            </a:rPr>
                          </m:ctrlPr>
                        </m:sSubPr>
                        <m:e>
                          <m:r>
                            <a:rPr lang="en-US" sz="2400" i="1" kern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MR10"/>
                              <a:cs typeface="Calibri" panose="020F0502020204030204" pitchFamily="34" charset="0"/>
                            </a:rPr>
                            <m:t>𝑓</m:t>
                          </m:r>
                        </m:e>
                        <m:sub>
                          <m:r>
                            <a:rPr lang="en-US" sz="2400" i="1" kern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MR10"/>
                              <a:cs typeface="Calibri" panose="020F0502020204030204" pitchFamily="34" charset="0"/>
                            </a:rPr>
                            <m:t>𝑝</m:t>
                          </m:r>
                        </m:sub>
                      </m:sSub>
                      <m:r>
                        <a:rPr lang="en-US" sz="2400" i="1" kern="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CMR10"/>
                          <a:cs typeface="Calibri" panose="020F0502020204030204" pitchFamily="34" charset="0"/>
                        </a:rPr>
                        <m:t>≡</m:t>
                      </m:r>
                      <m:sSub>
                        <m:sSubPr>
                          <m:ctrlPr>
                            <a:rPr lang="es-ES" sz="2400" i="1" kern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MR10"/>
                              <a:cs typeface="Calibri" panose="020F0502020204030204" pitchFamily="34" charset="0"/>
                            </a:rPr>
                          </m:ctrlPr>
                        </m:sSubPr>
                        <m:e>
                          <m:d>
                            <m:dPr>
                              <m:begChr m:val="⟨"/>
                              <m:endChr m:val="⟩"/>
                              <m:ctrlPr>
                                <a:rPr lang="es-ES" sz="2400" i="1" kern="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MR10"/>
                                  <a:cs typeface="Calibri" panose="020F0502020204030204" pitchFamily="34" charset="0"/>
                                </a:rPr>
                              </m:ctrlPr>
                            </m:dPr>
                            <m:e>
                              <m:sSubSup>
                                <m:sSubSupPr>
                                  <m:ctrlPr>
                                    <a:rPr lang="es-ES" sz="2400" i="1" ker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MR10"/>
                                      <a:cs typeface="Calibri" panose="020F0502020204030204" pitchFamily="34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2400" i="1" ker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MR10"/>
                                      <a:cs typeface="Calibri" panose="020F0502020204030204" pitchFamily="34" charset="0"/>
                                    </a:rPr>
                                    <m:t>â</m:t>
                                  </m:r>
                                </m:e>
                                <m:sub>
                                  <m:r>
                                    <a:rPr lang="en-US" sz="2400" i="1" ker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MR10"/>
                                      <a:cs typeface="Calibri" panose="020F0502020204030204" pitchFamily="34" charset="0"/>
                                    </a:rPr>
                                    <m:t>𝑝</m:t>
                                  </m:r>
                                </m:sub>
                                <m:sup>
                                  <m:r>
                                    <a:rPr lang="en-US" sz="2400" i="1" ker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MR10"/>
                                      <a:cs typeface="Calibri" panose="020F0502020204030204" pitchFamily="34" charset="0"/>
                                    </a:rPr>
                                    <m:t>†</m:t>
                                  </m:r>
                                </m:sup>
                              </m:sSubSup>
                              <m:sSub>
                                <m:sSubPr>
                                  <m:ctrlPr>
                                    <a:rPr lang="es-ES" sz="2400" i="1" ker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MR10"/>
                                      <a:cs typeface="Calibri" panose="020F0502020204030204" pitchFamily="34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i="1" ker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MR10"/>
                                      <a:cs typeface="Calibri" panose="020F0502020204030204" pitchFamily="34" charset="0"/>
                                    </a:rPr>
                                    <m:t>â</m:t>
                                  </m:r>
                                </m:e>
                                <m:sub>
                                  <m:r>
                                    <a:rPr lang="en-US" sz="2400" i="1" ker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MR10"/>
                                      <a:cs typeface="Calibri" panose="020F0502020204030204" pitchFamily="34" charset="0"/>
                                    </a:rPr>
                                    <m:t>𝑝</m:t>
                                  </m:r>
                                </m:sub>
                              </m:sSub>
                            </m:e>
                          </m:d>
                        </m:e>
                        <m:sub>
                          <m:r>
                            <a:rPr lang="en-US" sz="2400" i="1" kern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MR10"/>
                              <a:cs typeface="Calibri" panose="020F0502020204030204" pitchFamily="34" charset="0"/>
                            </a:rPr>
                            <m:t>𝛽</m:t>
                          </m:r>
                        </m:sub>
                      </m:sSub>
                    </m:oMath>
                  </m:oMathPara>
                </a14:m>
                <a:endParaRPr lang="es-ES" sz="2400" dirty="0"/>
              </a:p>
            </p:txBody>
          </p:sp>
        </mc:Choice>
        <mc:Fallback xmlns="">
          <p:sp>
            <p:nvSpPr>
              <p:cNvPr id="12" name="CuadroTexto 11">
                <a:extLst>
                  <a:ext uri="{FF2B5EF4-FFF2-40B4-BE49-F238E27FC236}">
                    <a16:creationId xmlns:a16="http://schemas.microsoft.com/office/drawing/2014/main" id="{72E75E6C-FA38-5FDE-497A-794C14BCD0A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40715" y="5265546"/>
                <a:ext cx="2062342" cy="647613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CuadroTexto 13">
                <a:extLst>
                  <a:ext uri="{FF2B5EF4-FFF2-40B4-BE49-F238E27FC236}">
                    <a16:creationId xmlns:a16="http://schemas.microsoft.com/office/drawing/2014/main" id="{1A213E7C-76FD-8825-3114-DDE58D59E8D8}"/>
                  </a:ext>
                </a:extLst>
              </p:cNvPr>
              <p:cNvSpPr txBox="1"/>
              <p:nvPr/>
            </p:nvSpPr>
            <p:spPr>
              <a:xfrm>
                <a:off x="8359481" y="5017772"/>
                <a:ext cx="2563773" cy="103053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15000"/>
                  </a:lnSpc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sz="2400" i="1" kern="0" smtClean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MR10"/>
                              <a:cs typeface="Calibri" panose="020F0502020204030204" pitchFamily="34" charset="0"/>
                            </a:rPr>
                          </m:ctrlPr>
                        </m:sSubPr>
                        <m:e>
                          <m:r>
                            <a:rPr lang="en-US" sz="2400" i="1" kern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MR10"/>
                              <a:cs typeface="Calibri" panose="020F0502020204030204" pitchFamily="34" charset="0"/>
                            </a:rPr>
                            <m:t>𝑓</m:t>
                          </m:r>
                        </m:e>
                        <m:sub>
                          <m:r>
                            <a:rPr lang="en-US" sz="2400" i="1" kern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MR10"/>
                              <a:cs typeface="Calibri" panose="020F0502020204030204" pitchFamily="34" charset="0"/>
                            </a:rPr>
                            <m:t>𝑝</m:t>
                          </m:r>
                        </m:sub>
                      </m:sSub>
                      <m:r>
                        <a:rPr lang="en-US" sz="2400" i="1" kern="0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CMR10"/>
                          <a:cs typeface="Calibri" panose="020F0502020204030204" pitchFamily="34" charset="0"/>
                        </a:rPr>
                        <m:t>=</m:t>
                      </m:r>
                      <m:f>
                        <m:fPr>
                          <m:ctrlPr>
                            <a:rPr lang="es-ES" sz="2400" i="1" kern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MR10"/>
                              <a:cs typeface="Calibri" panose="020F0502020204030204" pitchFamily="34" charset="0"/>
                            </a:rPr>
                          </m:ctrlPr>
                        </m:fPr>
                        <m:num>
                          <m:r>
                            <a:rPr lang="en-US" sz="2400" i="1" kern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MR10"/>
                              <a:cs typeface="Calibri" panose="020F0502020204030204" pitchFamily="34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s-ES" sz="2400" i="1" kern="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MR10"/>
                                  <a:cs typeface="Calibri" panose="020F0502020204030204" pitchFamily="34" charset="0"/>
                                </a:rPr>
                              </m:ctrlPr>
                            </m:sSupPr>
                            <m:e>
                              <m:r>
                                <a:rPr lang="en-US" sz="2400" i="1" kern="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MR10"/>
                                  <a:cs typeface="Calibri" panose="020F0502020204030204" pitchFamily="34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2400" i="1" kern="0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MR10"/>
                                  <a:cs typeface="Calibri" panose="020F0502020204030204" pitchFamily="34" charset="0"/>
                                </a:rPr>
                                <m:t>𝛽</m:t>
                              </m:r>
                              <m:sSub>
                                <m:sSubPr>
                                  <m:ctrlPr>
                                    <a:rPr lang="es-ES" sz="2400" i="1" ker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MR10"/>
                                      <a:cs typeface="Calibri" panose="020F0502020204030204" pitchFamily="34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i="1" ker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MR10"/>
                                      <a:cs typeface="Calibri" panose="020F0502020204030204" pitchFamily="34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en-US" sz="2400" i="1" kern="0">
                                      <a:solidFill>
                                        <a:srgbClr val="000000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CMR10"/>
                                      <a:cs typeface="Calibri" panose="020F0502020204030204" pitchFamily="34" charset="0"/>
                                    </a:rPr>
                                    <m:t>𝑝</m:t>
                                  </m:r>
                                </m:sub>
                              </m:sSub>
                            </m:sup>
                          </m:sSup>
                          <m:r>
                            <a:rPr lang="en-US" sz="2400" i="1" kern="0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MR10"/>
                              <a:cs typeface="Calibri" panose="020F0502020204030204" pitchFamily="34" charset="0"/>
                            </a:rPr>
                            <m:t>−1</m:t>
                          </m:r>
                        </m:den>
                      </m:f>
                    </m:oMath>
                  </m:oMathPara>
                </a14:m>
                <a:endParaRPr lang="es-ES" sz="2400" kern="100" dirty="0">
                  <a:effectLst/>
                  <a:latin typeface="Aptos" panose="020B00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4" name="CuadroTexto 13">
                <a:extLst>
                  <a:ext uri="{FF2B5EF4-FFF2-40B4-BE49-F238E27FC236}">
                    <a16:creationId xmlns:a16="http://schemas.microsoft.com/office/drawing/2014/main" id="{1A213E7C-76FD-8825-3114-DDE58D59E8D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59481" y="5017772"/>
                <a:ext cx="2563773" cy="1030539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9440416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B680567B-B87B-DAEE-A9C7-DA2E4B9923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C8D95-4255-4CE2-98C7-19B6141FFAE9}" type="slidenum">
              <a:rPr lang="es-ES" smtClean="0"/>
              <a:t>16</a:t>
            </a:fld>
            <a:endParaRPr lang="es-ES"/>
          </a:p>
        </p:txBody>
      </p:sp>
      <p:pic>
        <p:nvPicPr>
          <p:cNvPr id="4102" name="Picture 6">
            <a:extLst>
              <a:ext uri="{FF2B5EF4-FFF2-40B4-BE49-F238E27FC236}">
                <a16:creationId xmlns:a16="http://schemas.microsoft.com/office/drawing/2014/main" id="{6158045B-D1EC-F1D6-7181-BB2FD03426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5339" y="1039290"/>
            <a:ext cx="5429250" cy="4248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42876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B034D9C1-B1C3-28B7-A941-EA3E5F2212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C8D95-4255-4CE2-98C7-19B6141FFAE9}" type="slidenum">
              <a:rPr lang="es-ES" smtClean="0"/>
              <a:t>17</a:t>
            </a:fld>
            <a:endParaRPr lang="es-ES"/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A0D8E5D8-9CAA-D815-7C39-DF23B8B3D833}"/>
              </a:ext>
            </a:extLst>
          </p:cNvPr>
          <p:cNvSpPr txBox="1"/>
          <p:nvPr/>
        </p:nvSpPr>
        <p:spPr>
          <a:xfrm>
            <a:off x="573206" y="376352"/>
            <a:ext cx="612784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200" dirty="0" err="1">
                <a:solidFill>
                  <a:schemeClr val="accent3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Summary</a:t>
            </a:r>
            <a:endParaRPr lang="es-ES" sz="3200" dirty="0">
              <a:solidFill>
                <a:schemeClr val="accent3">
                  <a:lumMod val="50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D0DC6433-65E6-1DEE-60DE-31EEE179B51E}"/>
              </a:ext>
            </a:extLst>
          </p:cNvPr>
          <p:cNvSpPr txBox="1"/>
          <p:nvPr/>
        </p:nvSpPr>
        <p:spPr>
          <a:xfrm>
            <a:off x="464024" y="1273446"/>
            <a:ext cx="10945504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kern="0" dirty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We formulated the quantum field theory for </a:t>
            </a:r>
            <a:r>
              <a:rPr lang="en-US" sz="2000" kern="0" dirty="0" err="1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Majorana</a:t>
            </a:r>
            <a:r>
              <a:rPr lang="en-US" sz="2000" kern="0" dirty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 fermions</a:t>
            </a:r>
            <a:r>
              <a:rPr lang="es-ES" sz="2000" kern="0" dirty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 and </a:t>
            </a:r>
            <a:r>
              <a:rPr lang="es-ES" sz="2000" kern="0" dirty="0" err="1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scalar</a:t>
            </a:r>
            <a:r>
              <a:rPr lang="es-ES" sz="2000" kern="0" dirty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s-ES" sz="2000" kern="0" dirty="0" err="1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fields</a:t>
            </a:r>
            <a:r>
              <a:rPr lang="en-US" sz="2000" kern="0" dirty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 in 1+1 dimensions on the qubits and stud</a:t>
            </a:r>
            <a:r>
              <a:rPr lang="es-ES" sz="2000" kern="0" dirty="0" err="1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ied</a:t>
            </a:r>
            <a:r>
              <a:rPr lang="en-US" sz="2000" kern="0" dirty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 its various thermal properties at finite temperature using quantum simulation algorithm</a:t>
            </a:r>
            <a:r>
              <a:rPr lang="es-ES" sz="2000" kern="0" dirty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s</a:t>
            </a:r>
            <a:endParaRPr lang="es-ES" sz="20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4050B6CB-A4AD-EAE5-9A3D-3639258B01B2}"/>
              </a:ext>
            </a:extLst>
          </p:cNvPr>
          <p:cNvSpPr txBox="1"/>
          <p:nvPr/>
        </p:nvSpPr>
        <p:spPr>
          <a:xfrm>
            <a:off x="464024" y="2710103"/>
            <a:ext cx="11177515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s-ES" sz="2000" kern="0" dirty="0">
                <a:solidFill>
                  <a:srgbClr val="0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W</a:t>
            </a:r>
            <a:r>
              <a:rPr lang="en-US" sz="2000" kern="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e showed that the</a:t>
            </a:r>
            <a:r>
              <a:rPr lang="es-ES" sz="2000" kern="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2000" kern="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QITE algorithm can be used to study thermal observables such as the distribution function at finite temperature</a:t>
            </a:r>
            <a:r>
              <a:rPr lang="es-ES" sz="2000" kern="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.</a:t>
            </a:r>
            <a:endParaRPr lang="es-ES" sz="20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71DFEB2D-06E1-30F8-E040-424D9FAAF7EE}"/>
              </a:ext>
            </a:extLst>
          </p:cNvPr>
          <p:cNvSpPr txBox="1"/>
          <p:nvPr/>
        </p:nvSpPr>
        <p:spPr>
          <a:xfrm>
            <a:off x="464023" y="3899091"/>
            <a:ext cx="11177515" cy="77008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lnSpc>
                <a:spcPct val="115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000" kern="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Our numerical results using quantum simulation are compared to</a:t>
            </a:r>
            <a:r>
              <a:rPr lang="es-ES" sz="2000" kern="100" dirty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2000" kern="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analytical calculations and exact diagonalization methods, showing good agreement</a:t>
            </a:r>
            <a:endParaRPr lang="es-ES" sz="20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783426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156B062A-DF68-65C1-F3E4-CA0C1D5365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C8D95-4255-4CE2-98C7-19B6141FFAE9}" type="slidenum">
              <a:rPr lang="es-ES" smtClean="0"/>
              <a:t>18</a:t>
            </a:fld>
            <a:endParaRPr lang="es-ES"/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D61A37C5-DD0A-21C4-2497-DEC81B0850E3}"/>
              </a:ext>
            </a:extLst>
          </p:cNvPr>
          <p:cNvSpPr txBox="1"/>
          <p:nvPr/>
        </p:nvSpPr>
        <p:spPr>
          <a:xfrm>
            <a:off x="233501" y="121816"/>
            <a:ext cx="8062414" cy="6104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en-US" sz="3200" b="1" kern="100" dirty="0">
                <a:solidFill>
                  <a:schemeClr val="accent3">
                    <a:lumMod val="50000"/>
                  </a:schemeClr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Quantum imaginary time evolution</a:t>
            </a:r>
            <a:endParaRPr lang="es-ES" sz="3200" kern="100" dirty="0">
              <a:solidFill>
                <a:schemeClr val="accent3">
                  <a:lumMod val="50000"/>
                </a:schemeClr>
              </a:solidFill>
              <a:effectLst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15B3DE18-7674-1438-CD3F-F05C2E3F0A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3501" y="1742065"/>
            <a:ext cx="7540218" cy="3496690"/>
          </a:xfrm>
          <a:prstGeom prst="rect">
            <a:avLst/>
          </a:prstGeom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8C1A55EB-31AF-07BF-CEFC-5ABFAB1502A1}"/>
              </a:ext>
            </a:extLst>
          </p:cNvPr>
          <p:cNvSpPr txBox="1"/>
          <p:nvPr/>
        </p:nvSpPr>
        <p:spPr>
          <a:xfrm>
            <a:off x="603163" y="928107"/>
            <a:ext cx="2071047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u="sng" dirty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Trotter formula: </a:t>
            </a:r>
            <a:endParaRPr lang="es-ES" sz="2000" u="sng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C6D12EC0-56BA-B747-35B6-6C889A90CF0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467" y="788093"/>
            <a:ext cx="4290529" cy="773004"/>
          </a:xfrm>
          <a:prstGeom prst="rect">
            <a:avLst/>
          </a:prstGeom>
        </p:spPr>
      </p:pic>
      <p:pic>
        <p:nvPicPr>
          <p:cNvPr id="14" name="Imagen 13">
            <a:extLst>
              <a:ext uri="{FF2B5EF4-FFF2-40B4-BE49-F238E27FC236}">
                <a16:creationId xmlns:a16="http://schemas.microsoft.com/office/drawing/2014/main" id="{9761A513-90FF-8D5E-8FED-A649F2FAE47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4870" y="5343113"/>
            <a:ext cx="6941413" cy="759217"/>
          </a:xfrm>
          <a:prstGeom prst="rect">
            <a:avLst/>
          </a:prstGeom>
        </p:spPr>
      </p:pic>
      <p:pic>
        <p:nvPicPr>
          <p:cNvPr id="16" name="Imagen 15">
            <a:extLst>
              <a:ext uri="{FF2B5EF4-FFF2-40B4-BE49-F238E27FC236}">
                <a16:creationId xmlns:a16="http://schemas.microsoft.com/office/drawing/2014/main" id="{1EAD20C4-3146-FD04-F303-F0DBE5AB219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863205" y="1529815"/>
            <a:ext cx="2228850" cy="476250"/>
          </a:xfrm>
          <a:prstGeom prst="rect">
            <a:avLst/>
          </a:prstGeom>
        </p:spPr>
      </p:pic>
      <p:pic>
        <p:nvPicPr>
          <p:cNvPr id="18" name="Imagen 17">
            <a:extLst>
              <a:ext uri="{FF2B5EF4-FFF2-40B4-BE49-F238E27FC236}">
                <a16:creationId xmlns:a16="http://schemas.microsoft.com/office/drawing/2014/main" id="{E8AAFA71-24D0-81D9-A3D1-C06DFB224A4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815580" y="3144868"/>
            <a:ext cx="2324100" cy="504825"/>
          </a:xfrm>
          <a:prstGeom prst="rect">
            <a:avLst/>
          </a:prstGeom>
        </p:spPr>
      </p:pic>
      <p:pic>
        <p:nvPicPr>
          <p:cNvPr id="20" name="Imagen 19">
            <a:extLst>
              <a:ext uri="{FF2B5EF4-FFF2-40B4-BE49-F238E27FC236}">
                <a16:creationId xmlns:a16="http://schemas.microsoft.com/office/drawing/2014/main" id="{3A4B1369-B5C0-50B5-D4E5-C792F3F4644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922359" y="4908040"/>
            <a:ext cx="4251075" cy="470037"/>
          </a:xfrm>
          <a:prstGeom prst="rect">
            <a:avLst/>
          </a:prstGeom>
        </p:spPr>
      </p:pic>
      <p:pic>
        <p:nvPicPr>
          <p:cNvPr id="22" name="Imagen 21">
            <a:extLst>
              <a:ext uri="{FF2B5EF4-FFF2-40B4-BE49-F238E27FC236}">
                <a16:creationId xmlns:a16="http://schemas.microsoft.com/office/drawing/2014/main" id="{048CE431-504C-46B1-A900-0DA217A8B8E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648205" y="5441932"/>
            <a:ext cx="2629489" cy="479704"/>
          </a:xfrm>
          <a:prstGeom prst="rect">
            <a:avLst/>
          </a:prstGeom>
        </p:spPr>
      </p:pic>
      <p:cxnSp>
        <p:nvCxnSpPr>
          <p:cNvPr id="24" name="Conector recto 23">
            <a:extLst>
              <a:ext uri="{FF2B5EF4-FFF2-40B4-BE49-F238E27FC236}">
                <a16:creationId xmlns:a16="http://schemas.microsoft.com/office/drawing/2014/main" id="{08A27816-29A5-AE60-3AD5-4155508D8BDB}"/>
              </a:ext>
            </a:extLst>
          </p:cNvPr>
          <p:cNvCxnSpPr>
            <a:cxnSpLocks/>
          </p:cNvCxnSpPr>
          <p:nvPr/>
        </p:nvCxnSpPr>
        <p:spPr>
          <a:xfrm>
            <a:off x="7746424" y="969477"/>
            <a:ext cx="0" cy="500768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CuadroTexto 25">
            <a:extLst>
              <a:ext uri="{FF2B5EF4-FFF2-40B4-BE49-F238E27FC236}">
                <a16:creationId xmlns:a16="http://schemas.microsoft.com/office/drawing/2014/main" id="{42BFE5C0-7651-AA70-0A3A-D27D210AA908}"/>
              </a:ext>
            </a:extLst>
          </p:cNvPr>
          <p:cNvSpPr txBox="1"/>
          <p:nvPr/>
        </p:nvSpPr>
        <p:spPr>
          <a:xfrm>
            <a:off x="8168459" y="974540"/>
            <a:ext cx="364055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00" dirty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Real-time Hamiltonian operator </a:t>
            </a:r>
            <a:endParaRPr lang="es-ES" sz="20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28" name="CuadroTexto 27">
            <a:extLst>
              <a:ext uri="{FF2B5EF4-FFF2-40B4-BE49-F238E27FC236}">
                <a16:creationId xmlns:a16="http://schemas.microsoft.com/office/drawing/2014/main" id="{30D0982F-93BA-6F47-0E42-A79CB63AAA99}"/>
              </a:ext>
            </a:extLst>
          </p:cNvPr>
          <p:cNvSpPr txBox="1"/>
          <p:nvPr/>
        </p:nvSpPr>
        <p:spPr>
          <a:xfrm>
            <a:off x="8243247" y="2317820"/>
            <a:ext cx="3483883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00" dirty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determined by solving the linear matrix equation</a:t>
            </a:r>
            <a:endParaRPr lang="es-ES" sz="20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30" name="CuadroTexto 29">
            <a:extLst>
              <a:ext uri="{FF2B5EF4-FFF2-40B4-BE49-F238E27FC236}">
                <a16:creationId xmlns:a16="http://schemas.microsoft.com/office/drawing/2014/main" id="{F7C17C2A-8373-7CB2-3B27-E2D98B9812EE}"/>
              </a:ext>
            </a:extLst>
          </p:cNvPr>
          <p:cNvSpPr txBox="1"/>
          <p:nvPr/>
        </p:nvSpPr>
        <p:spPr>
          <a:xfrm>
            <a:off x="8257096" y="3776221"/>
            <a:ext cx="3640559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00" dirty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whose matrix elements are evaluated as expectation values on the quantum circuit</a:t>
            </a:r>
            <a:endParaRPr lang="es-ES" sz="20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A7E582D6-BC64-FB94-9F9F-DE06AF621017}"/>
              </a:ext>
            </a:extLst>
          </p:cNvPr>
          <p:cNvSpPr txBox="1"/>
          <p:nvPr/>
        </p:nvSpPr>
        <p:spPr>
          <a:xfrm>
            <a:off x="9342518" y="212571"/>
            <a:ext cx="28309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600" dirty="0">
                <a:latin typeface="Baskerville Old Face" panose="02020602080505020303" pitchFamily="18" charset="0"/>
              </a:rPr>
              <a:t>Motta, 2019 </a:t>
            </a:r>
            <a:r>
              <a:rPr lang="es-ES" sz="1600" dirty="0">
                <a:solidFill>
                  <a:schemeClr val="accent5">
                    <a:lumMod val="50000"/>
                  </a:schemeClr>
                </a:solidFill>
                <a:latin typeface="Baskerville Old Face" panose="02020602080505020303" pitchFamily="18" charset="0"/>
              </a:rPr>
              <a:t>[</a:t>
            </a:r>
            <a:r>
              <a:rPr lang="es-ES" sz="1600" u="sng" dirty="0">
                <a:solidFill>
                  <a:schemeClr val="accent5">
                    <a:lumMod val="50000"/>
                  </a:schemeClr>
                </a:solidFill>
                <a:latin typeface="Baskerville Old Face" panose="02020602080505020303" pitchFamily="18" charset="0"/>
              </a:rPr>
              <a:t>a</a:t>
            </a:r>
            <a:r>
              <a:rPr lang="es-ES" sz="1600" u="sng" dirty="0">
                <a:solidFill>
                  <a:schemeClr val="accent5">
                    <a:lumMod val="50000"/>
                  </a:schemeClr>
                </a:solidFill>
                <a:latin typeface="Baskerville Old Face" panose="02020602080505020303" pitchFamily="18" charset="0"/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rXiv:1901.07653</a:t>
            </a:r>
            <a:r>
              <a:rPr lang="es-ES" sz="1600" dirty="0">
                <a:solidFill>
                  <a:schemeClr val="accent5">
                    <a:lumMod val="50000"/>
                  </a:schemeClr>
                </a:solidFill>
                <a:latin typeface="Baskerville Old Face" panose="02020602080505020303" pitchFamily="18" charset="0"/>
              </a:rPr>
              <a:t>]</a:t>
            </a:r>
          </a:p>
        </p:txBody>
      </p:sp>
    </p:spTree>
    <p:extLst>
      <p:ext uri="{BB962C8B-B14F-4D97-AF65-F5344CB8AC3E}">
        <p14:creationId xmlns:p14="http://schemas.microsoft.com/office/powerpoint/2010/main" val="74374911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B40B382F-FF64-1424-55BB-80052132E8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C8D95-4255-4CE2-98C7-19B6141FFAE9}" type="slidenum">
              <a:rPr lang="es-ES" smtClean="0"/>
              <a:t>19</a:t>
            </a:fld>
            <a:endParaRPr lang="es-ES"/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64205F4F-F228-73C1-65DB-C499746D7D3A}"/>
              </a:ext>
            </a:extLst>
          </p:cNvPr>
          <p:cNvSpPr txBox="1"/>
          <p:nvPr/>
        </p:nvSpPr>
        <p:spPr>
          <a:xfrm>
            <a:off x="412844" y="261111"/>
            <a:ext cx="7953233" cy="6104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es-ES" sz="3200" b="1" kern="100" dirty="0" err="1">
                <a:solidFill>
                  <a:schemeClr val="accent3">
                    <a:lumMod val="50000"/>
                  </a:schemeClr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Thermal</a:t>
            </a:r>
            <a:r>
              <a:rPr lang="es-ES" sz="3200" b="1" kern="100" dirty="0">
                <a:solidFill>
                  <a:schemeClr val="accent3">
                    <a:lumMod val="50000"/>
                  </a:schemeClr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s-ES" sz="3200" b="1" kern="100" dirty="0" err="1">
                <a:solidFill>
                  <a:schemeClr val="accent3">
                    <a:lumMod val="50000"/>
                  </a:schemeClr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expectation</a:t>
            </a:r>
            <a:r>
              <a:rPr lang="es-ES" sz="3200" b="1" kern="100" dirty="0">
                <a:solidFill>
                  <a:schemeClr val="accent3">
                    <a:lumMod val="50000"/>
                  </a:schemeClr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on the </a:t>
            </a:r>
            <a:r>
              <a:rPr lang="es-ES" sz="3200" b="1" kern="100" dirty="0" err="1">
                <a:solidFill>
                  <a:schemeClr val="accent3">
                    <a:lumMod val="50000"/>
                  </a:schemeClr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circuit</a:t>
            </a:r>
            <a:endParaRPr lang="es-ES" sz="3200" kern="100" dirty="0">
              <a:solidFill>
                <a:schemeClr val="accent3">
                  <a:lumMod val="50000"/>
                </a:schemeClr>
              </a:solidFill>
              <a:effectLst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CB1BF5CD-AE86-FC2E-DD87-F1364AB1B6FE}"/>
              </a:ext>
            </a:extLst>
          </p:cNvPr>
          <p:cNvSpPr txBox="1"/>
          <p:nvPr/>
        </p:nvSpPr>
        <p:spPr>
          <a:xfrm>
            <a:off x="412844" y="1042587"/>
            <a:ext cx="1150165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Minimally entangled typical thermal state method (METTS)</a:t>
            </a:r>
            <a:endParaRPr lang="es-ES" sz="20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06DE5411-6C9F-EBBD-C6A1-2375E61FF96C}"/>
              </a:ext>
            </a:extLst>
          </p:cNvPr>
          <p:cNvSpPr txBox="1"/>
          <p:nvPr/>
        </p:nvSpPr>
        <p:spPr>
          <a:xfrm>
            <a:off x="1763976" y="1975931"/>
            <a:ext cx="29718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Redefined quantum state</a:t>
            </a:r>
            <a:endParaRPr lang="es-ES" sz="20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48483ADF-8B42-8E46-FBA7-795709C6BD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35776" y="1852821"/>
            <a:ext cx="5767261" cy="646331"/>
          </a:xfrm>
          <a:prstGeom prst="rect">
            <a:avLst/>
          </a:prstGeom>
        </p:spPr>
      </p:pic>
      <p:sp>
        <p:nvSpPr>
          <p:cNvPr id="12" name="CuadroTexto 11">
            <a:extLst>
              <a:ext uri="{FF2B5EF4-FFF2-40B4-BE49-F238E27FC236}">
                <a16:creationId xmlns:a16="http://schemas.microsoft.com/office/drawing/2014/main" id="{87BDCBF2-57E5-DCC6-3096-C22EAA239475}"/>
              </a:ext>
            </a:extLst>
          </p:cNvPr>
          <p:cNvSpPr txBox="1"/>
          <p:nvPr/>
        </p:nvSpPr>
        <p:spPr>
          <a:xfrm>
            <a:off x="2811436" y="2895343"/>
            <a:ext cx="129312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in QITE: </a:t>
            </a:r>
            <a:endParaRPr lang="es-ES" sz="20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14" name="Imagen 13">
            <a:extLst>
              <a:ext uri="{FF2B5EF4-FFF2-40B4-BE49-F238E27FC236}">
                <a16:creationId xmlns:a16="http://schemas.microsoft.com/office/drawing/2014/main" id="{C76FAC08-3EB8-E3F7-6046-199F105FF0C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85144" y="2575033"/>
            <a:ext cx="5284739" cy="981750"/>
          </a:xfrm>
          <a:prstGeom prst="rect">
            <a:avLst/>
          </a:prstGeom>
        </p:spPr>
      </p:pic>
      <p:sp>
        <p:nvSpPr>
          <p:cNvPr id="16" name="CuadroTexto 15">
            <a:extLst>
              <a:ext uri="{FF2B5EF4-FFF2-40B4-BE49-F238E27FC236}">
                <a16:creationId xmlns:a16="http://schemas.microsoft.com/office/drawing/2014/main" id="{E4CB669F-88C9-6A76-CF98-AD7461E54E40}"/>
              </a:ext>
            </a:extLst>
          </p:cNvPr>
          <p:cNvSpPr txBox="1"/>
          <p:nvPr/>
        </p:nvSpPr>
        <p:spPr>
          <a:xfrm>
            <a:off x="1454231" y="4053556"/>
            <a:ext cx="249412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Thermal observables </a:t>
            </a:r>
            <a:endParaRPr lang="es-ES" sz="20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18" name="Imagen 17">
            <a:extLst>
              <a:ext uri="{FF2B5EF4-FFF2-40B4-BE49-F238E27FC236}">
                <a16:creationId xmlns:a16="http://schemas.microsoft.com/office/drawing/2014/main" id="{A72A5ED3-DE7A-F932-59FC-2BF2F0ED5DA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11173" y="3870960"/>
            <a:ext cx="6562725" cy="857250"/>
          </a:xfrm>
          <a:prstGeom prst="rect">
            <a:avLst/>
          </a:prstGeom>
        </p:spPr>
      </p:pic>
      <p:sp>
        <p:nvSpPr>
          <p:cNvPr id="19" name="Rectángulo 18">
            <a:extLst>
              <a:ext uri="{FF2B5EF4-FFF2-40B4-BE49-F238E27FC236}">
                <a16:creationId xmlns:a16="http://schemas.microsoft.com/office/drawing/2014/main" id="{3FDCE2DD-CE9F-23B8-ED40-198758F071A1}"/>
              </a:ext>
            </a:extLst>
          </p:cNvPr>
          <p:cNvSpPr/>
          <p:nvPr/>
        </p:nvSpPr>
        <p:spPr>
          <a:xfrm>
            <a:off x="1291416" y="3870960"/>
            <a:ext cx="9585847" cy="857250"/>
          </a:xfrm>
          <a:prstGeom prst="rect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CuadroTexto 20">
                <a:extLst>
                  <a:ext uri="{FF2B5EF4-FFF2-40B4-BE49-F238E27FC236}">
                    <a16:creationId xmlns:a16="http://schemas.microsoft.com/office/drawing/2014/main" id="{BDCDAAA7-FAE7-727B-BD25-20A93EB1DB7F}"/>
                  </a:ext>
                </a:extLst>
              </p:cNvPr>
              <p:cNvSpPr txBox="1"/>
              <p:nvPr/>
            </p:nvSpPr>
            <p:spPr>
              <a:xfrm>
                <a:off x="1253175" y="5520347"/>
                <a:ext cx="9603762" cy="465127"/>
              </a:xfrm>
              <a:prstGeom prst="rect">
                <a:avLst/>
              </a:prstGeom>
              <a:solidFill>
                <a:schemeClr val="accent3">
                  <a:alpha val="50000"/>
                </a:schemeClr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wrap="square">
                <a:spAutoFit/>
              </a:bodyPr>
              <a:lstStyle/>
              <a:p>
                <a:pPr>
                  <a:lnSpc>
                    <a:spcPct val="115000"/>
                  </a:lnSpc>
                  <a:spcAft>
                    <a:spcPts val="800"/>
                  </a:spcAft>
                </a:pPr>
                <a:r>
                  <a:rPr lang="en-US" sz="2000" kern="100" dirty="0">
                    <a:effectLst/>
                    <a:latin typeface="Cambria" panose="02040503050406030204" pitchFamily="18" charset="0"/>
                    <a:ea typeface="Cambria" panose="02040503050406030204" pitchFamily="18" charset="0"/>
                    <a:cs typeface="Times New Roman" panose="02020603050405020304" pitchFamily="18" charset="0"/>
                  </a:rPr>
                  <a:t>Equivalent to sampling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⟩"/>
                        <m:ctrlPr>
                          <a:rPr lang="es-ES" sz="2000" b="0" i="1" kern="100" dirty="0" smtClean="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s-ES" sz="2000" b="0" i="1" kern="100" dirty="0" smtClean="0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s-ES" sz="2000" b="0" i="1" kern="100" dirty="0" smtClean="0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𝜙</m:t>
                            </m:r>
                          </m:e>
                          <m:sub>
                            <m:r>
                              <a:rPr lang="es-ES" sz="2000" b="0" i="1" kern="100" dirty="0" smtClean="0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𝑘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sz="2000" kern="100" dirty="0">
                    <a:effectLst/>
                    <a:latin typeface="Cambria" panose="02040503050406030204" pitchFamily="18" charset="0"/>
                    <a:ea typeface="Cambria" panose="02040503050406030204" pitchFamily="18" charset="0"/>
                    <a:cs typeface="Times New Roman" panose="02020603050405020304" pitchFamily="18" charset="0"/>
                  </a:rPr>
                  <a:t> with probability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sz="2000" b="0" i="1" kern="100" smtClean="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s-ES" sz="2000" b="0" i="1" kern="100" smtClean="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𝑃</m:t>
                        </m:r>
                      </m:e>
                      <m:sub>
                        <m:r>
                          <a:rPr lang="es-ES" sz="2000" b="0" i="1" kern="100" smtClean="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𝑘</m:t>
                        </m:r>
                      </m:sub>
                    </m:sSub>
                    <m:r>
                      <a:rPr lang="es-ES" sz="2000" b="0" i="1" kern="100" smtClean="0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/</m:t>
                    </m:r>
                    <m:r>
                      <a:rPr lang="es-ES" sz="2000" b="0" i="1" kern="100" smtClean="0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𝑍</m:t>
                    </m:r>
                  </m:oMath>
                </a14:m>
                <a:r>
                  <a:rPr lang="en-US" sz="2000" kern="100" dirty="0">
                    <a:effectLst/>
                    <a:latin typeface="Cambria" panose="02040503050406030204" pitchFamily="18" charset="0"/>
                    <a:ea typeface="Cambria" panose="02040503050406030204" pitchFamily="18" charset="0"/>
                    <a:cs typeface="Times New Roman" panose="02020603050405020304" pitchFamily="18" charset="0"/>
                  </a:rPr>
                  <a:t> and summing its expectations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sz="2000" b="0" i="1" kern="100" smtClean="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d>
                          <m:dPr>
                            <m:begChr m:val="⟨"/>
                            <m:endChr m:val="⟩"/>
                            <m:ctrlPr>
                              <a:rPr lang="es-ES" sz="2000" b="0" i="1" kern="100" smtClean="0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s-ES" sz="2000" b="0" i="1" kern="100" smtClean="0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s-ES" sz="2000" b="0" i="1" kern="100" smtClean="0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𝑂</m:t>
                                </m:r>
                              </m:e>
                              <m:sub>
                                <m:r>
                                  <a:rPr lang="es-ES" sz="2000" b="0" i="1" kern="100" smtClean="0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𝑘</m:t>
                                </m:r>
                              </m:sub>
                            </m:sSub>
                          </m:e>
                        </m:d>
                      </m:e>
                      <m:sub>
                        <m:r>
                          <a:rPr lang="es-ES" sz="2000" b="0" i="1" kern="100" smtClean="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𝛽</m:t>
                        </m:r>
                      </m:sub>
                    </m:sSub>
                  </m:oMath>
                </a14:m>
                <a:endParaRPr lang="es-ES" sz="2000" kern="100" dirty="0">
                  <a:effectLst/>
                  <a:latin typeface="Cambria" panose="02040503050406030204" pitchFamily="18" charset="0"/>
                  <a:ea typeface="Cambria" panose="020405030504060302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1" name="CuadroTexto 20">
                <a:extLst>
                  <a:ext uri="{FF2B5EF4-FFF2-40B4-BE49-F238E27FC236}">
                    <a16:creationId xmlns:a16="http://schemas.microsoft.com/office/drawing/2014/main" id="{BDCDAAA7-FAE7-727B-BD25-20A93EB1DB7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53175" y="5520347"/>
                <a:ext cx="9603762" cy="465127"/>
              </a:xfrm>
              <a:prstGeom prst="rect">
                <a:avLst/>
              </a:prstGeom>
              <a:blipFill>
                <a:blip r:embed="rId5"/>
                <a:stretch>
                  <a:fillRect l="-698" t="-1316" b="-1578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Flecha: hacia abajo 21">
            <a:extLst>
              <a:ext uri="{FF2B5EF4-FFF2-40B4-BE49-F238E27FC236}">
                <a16:creationId xmlns:a16="http://schemas.microsoft.com/office/drawing/2014/main" id="{85E82CEF-94DF-0A96-A44D-49FE9E6C16D7}"/>
              </a:ext>
            </a:extLst>
          </p:cNvPr>
          <p:cNvSpPr/>
          <p:nvPr/>
        </p:nvSpPr>
        <p:spPr>
          <a:xfrm>
            <a:off x="5663533" y="4804019"/>
            <a:ext cx="841612" cy="648088"/>
          </a:xfrm>
          <a:prstGeom prst="downArrow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222D898D-489B-C358-223E-162082FA15DD}"/>
              </a:ext>
            </a:extLst>
          </p:cNvPr>
          <p:cNvSpPr txBox="1"/>
          <p:nvPr/>
        </p:nvSpPr>
        <p:spPr>
          <a:xfrm>
            <a:off x="9269883" y="261111"/>
            <a:ext cx="278109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dirty="0">
                <a:latin typeface="Baskerville Old Face" panose="02020602080505020303" pitchFamily="18" charset="0"/>
              </a:rPr>
              <a:t>White, 2009 </a:t>
            </a:r>
            <a:r>
              <a:rPr lang="es-ES" sz="1600" dirty="0">
                <a:solidFill>
                  <a:schemeClr val="accent5">
                    <a:lumMod val="50000"/>
                  </a:schemeClr>
                </a:solidFill>
                <a:latin typeface="Baskerville Old Face" panose="02020602080505020303" pitchFamily="18" charset="0"/>
              </a:rPr>
              <a:t>[</a:t>
            </a:r>
            <a:r>
              <a:rPr lang="es-ES" sz="1600" u="sng" dirty="0">
                <a:solidFill>
                  <a:schemeClr val="accent5">
                    <a:lumMod val="50000"/>
                  </a:schemeClr>
                </a:solidFill>
                <a:latin typeface="Baskerville Old Face" panose="02020602080505020303" pitchFamily="18" charset="0"/>
              </a:rPr>
              <a:t>a</a:t>
            </a:r>
            <a:r>
              <a:rPr lang="es-ES" sz="1600" dirty="0">
                <a:solidFill>
                  <a:schemeClr val="accent5">
                    <a:lumMod val="50000"/>
                  </a:schemeClr>
                </a:solidFill>
                <a:latin typeface="Baskerville Old Face" panose="02020602080505020303" pitchFamily="18" charset="0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rXiv:0902.4475</a:t>
            </a:r>
            <a:r>
              <a:rPr lang="es-ES" sz="1600" dirty="0">
                <a:solidFill>
                  <a:schemeClr val="accent5">
                    <a:lumMod val="50000"/>
                  </a:schemeClr>
                </a:solidFill>
                <a:latin typeface="Baskerville Old Face" panose="02020602080505020303" pitchFamily="18" charset="0"/>
              </a:rPr>
              <a:t>]</a:t>
            </a:r>
          </a:p>
        </p:txBody>
      </p:sp>
    </p:spTree>
    <p:extLst>
      <p:ext uri="{BB962C8B-B14F-4D97-AF65-F5344CB8AC3E}">
        <p14:creationId xmlns:p14="http://schemas.microsoft.com/office/powerpoint/2010/main" val="27392154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F68C378E-E4C2-D423-CBD0-D40853ECC6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C8D95-4255-4CE2-98C7-19B6141FFAE9}" type="slidenum">
              <a:rPr lang="es-ES" smtClean="0"/>
              <a:t>2</a:t>
            </a:fld>
            <a:endParaRPr lang="es-ES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73944460-C6A2-0F39-83BA-C4A6915DA4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7598" y="1000259"/>
            <a:ext cx="5669213" cy="3787064"/>
          </a:xfrm>
          <a:prstGeom prst="rect">
            <a:avLst/>
          </a:prstGeom>
        </p:spPr>
      </p:pic>
      <p:sp>
        <p:nvSpPr>
          <p:cNvPr id="7" name="Rectangle 1">
            <a:extLst>
              <a:ext uri="{FF2B5EF4-FFF2-40B4-BE49-F238E27FC236}">
                <a16:creationId xmlns:a16="http://schemas.microsoft.com/office/drawing/2014/main" id="{41DC8553-66BB-16D0-AD88-0B5EEF5A10D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26811" y="847077"/>
            <a:ext cx="6215063" cy="40934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QGP </a:t>
            </a:r>
            <a:r>
              <a:rPr kumimoji="0" lang="es-ES" altLang="es-ES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constitutes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 one </a:t>
            </a:r>
            <a:r>
              <a:rPr kumimoji="0" lang="es-ES" altLang="es-ES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of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 the main research </a:t>
            </a:r>
            <a:r>
              <a:rPr kumimoji="0" lang="es-ES" altLang="es-ES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areas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 in QCD </a:t>
            </a:r>
            <a:r>
              <a:rPr kumimoji="0" lang="es-ES" altLang="es-ES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physics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. 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kumimoji="0" lang="es-ES" altLang="es-ES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Time </a:t>
            </a:r>
            <a:r>
              <a:rPr kumimoji="0" lang="es-ES" altLang="es-ES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evolution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kumimoji="0" lang="es-ES" altLang="es-ES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of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 QCD </a:t>
            </a:r>
            <a:r>
              <a:rPr kumimoji="0" lang="es-ES" altLang="es-ES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matter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 before </a:t>
            </a:r>
            <a:r>
              <a:rPr kumimoji="0" lang="es-ES" altLang="es-ES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thermalization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 has been </a:t>
            </a:r>
            <a:r>
              <a:rPr kumimoji="0" lang="es-ES" altLang="es-ES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studied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 using </a:t>
            </a:r>
            <a:r>
              <a:rPr kumimoji="0" lang="es-ES" altLang="es-ES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classical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kumimoji="0" lang="es-ES" altLang="es-ES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approaches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 such as </a:t>
            </a:r>
            <a:r>
              <a:rPr kumimoji="0" lang="es-ES" altLang="es-ES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classical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kumimoji="0" lang="es-ES" altLang="es-ES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field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 simulations or </a:t>
            </a:r>
            <a:r>
              <a:rPr kumimoji="0" lang="es-ES" altLang="es-ES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kinetic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kumimoji="0" lang="es-ES" altLang="es-ES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theory</a:t>
            </a:r>
            <a:endParaRPr kumimoji="0" lang="es-ES" altLang="es-ES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kumimoji="0" lang="es-ES" altLang="es-ES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s-ES" altLang="es-ES" sz="2000" dirty="0" err="1">
                <a:latin typeface="Cambria" panose="02040503050406030204" pitchFamily="18" charset="0"/>
                <a:ea typeface="Cambria" panose="02040503050406030204" pitchFamily="18" charset="0"/>
              </a:rPr>
              <a:t>I</a:t>
            </a:r>
            <a:r>
              <a:rPr kumimoji="0" lang="es-ES" altLang="es-ES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t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 has not </a:t>
            </a:r>
            <a:r>
              <a:rPr kumimoji="0" lang="es-ES" altLang="es-ES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yet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 been resolved </a:t>
            </a:r>
            <a:r>
              <a:rPr kumimoji="0" lang="es-ES" altLang="es-ES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from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 fundamental </a:t>
            </a:r>
            <a:r>
              <a:rPr kumimoji="0" lang="es-ES" altLang="es-ES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principles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kumimoji="0" lang="es-ES" altLang="es-ES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of</a:t>
            </a:r>
            <a:r>
              <a:rPr kumimoji="0" lang="es-ES" altLang="es-E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 QCD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lang="es-ES" altLang="es-ES" sz="20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sz="2000" dirty="0">
                <a:latin typeface="Cambria" panose="02040503050406030204" pitchFamily="18" charset="0"/>
                <a:ea typeface="Cambria" panose="02040503050406030204" pitchFamily="18" charset="0"/>
              </a:rPr>
              <a:t>Lattice QCD is only applicable at low baryon densities where the numerical sign problem does not interfere with calculations</a:t>
            </a:r>
            <a:endParaRPr kumimoji="0" lang="es-ES" altLang="es-ES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DBAB3B29-3747-2E06-3305-0E21E9EC0FD0}"/>
              </a:ext>
            </a:extLst>
          </p:cNvPr>
          <p:cNvSpPr txBox="1">
            <a:spLocks/>
          </p:cNvSpPr>
          <p:nvPr/>
        </p:nvSpPr>
        <p:spPr>
          <a:xfrm>
            <a:off x="259056" y="276222"/>
            <a:ext cx="3166532" cy="43163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3200" b="1" kern="0" dirty="0">
                <a:solidFill>
                  <a:schemeClr val="accent3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1.1 </a:t>
            </a:r>
            <a:r>
              <a:rPr lang="es-ES" sz="3200" b="1" kern="0" dirty="0" err="1">
                <a:solidFill>
                  <a:schemeClr val="accent3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Introduction</a:t>
            </a:r>
            <a:endParaRPr lang="es-ES" sz="3200" dirty="0">
              <a:solidFill>
                <a:schemeClr val="accent3">
                  <a:lumMod val="50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3" name="TextBox 4">
            <a:extLst>
              <a:ext uri="{FF2B5EF4-FFF2-40B4-BE49-F238E27FC236}">
                <a16:creationId xmlns:a16="http://schemas.microsoft.com/office/drawing/2014/main" id="{BFE77881-5D12-49CD-E365-311A40C629C7}"/>
              </a:ext>
            </a:extLst>
          </p:cNvPr>
          <p:cNvSpPr txBox="1"/>
          <p:nvPr/>
        </p:nvSpPr>
        <p:spPr>
          <a:xfrm>
            <a:off x="432758" y="5518438"/>
            <a:ext cx="11326483" cy="4001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342900" indent="-342900">
              <a:buFont typeface="Arial,Sans-Serif"/>
              <a:buChar char="•"/>
            </a:pPr>
            <a:r>
              <a:rPr lang="en-US" sz="2000" dirty="0">
                <a:latin typeface="Cambria"/>
                <a:cs typeface="Arial"/>
              </a:rPr>
              <a:t>Quantum computing is a potential tool for solving real-time dynamics from QCD first principles ​</a:t>
            </a:r>
          </a:p>
        </p:txBody>
      </p:sp>
    </p:spTree>
    <p:extLst>
      <p:ext uri="{BB962C8B-B14F-4D97-AF65-F5344CB8AC3E}">
        <p14:creationId xmlns:p14="http://schemas.microsoft.com/office/powerpoint/2010/main" val="366363225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72196AB0-B776-547E-6BEE-C8B6BDD6B9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C8D95-4255-4CE2-98C7-19B6141FFAE9}" type="slidenum">
              <a:rPr lang="es-ES" smtClean="0"/>
              <a:t>20</a:t>
            </a:fld>
            <a:endParaRPr lang="es-ES"/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E506D251-EBE2-4334-6119-1281182F1AB7}"/>
              </a:ext>
            </a:extLst>
          </p:cNvPr>
          <p:cNvSpPr txBox="1"/>
          <p:nvPr/>
        </p:nvSpPr>
        <p:spPr>
          <a:xfrm>
            <a:off x="276367" y="298273"/>
            <a:ext cx="10690457" cy="6104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en-US" sz="3200" b="1" kern="0" dirty="0">
                <a:solidFill>
                  <a:schemeClr val="accent3">
                    <a:lumMod val="50000"/>
                  </a:schemeClr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Thermal states of free fermion fields on lattice</a:t>
            </a:r>
            <a:endParaRPr lang="es-ES" sz="3200" kern="100" dirty="0">
              <a:solidFill>
                <a:schemeClr val="accent3">
                  <a:lumMod val="50000"/>
                </a:schemeClr>
              </a:solidFill>
              <a:effectLst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3CF1A29B-7AD3-58E7-51AC-08ACCD3F1C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9193" y="1296108"/>
            <a:ext cx="3581400" cy="666750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F88F2672-4613-C79F-64E2-6711ACF40C8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52282" y="1231371"/>
            <a:ext cx="4734190" cy="86525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CuadroTexto 8">
                <a:extLst>
                  <a:ext uri="{FF2B5EF4-FFF2-40B4-BE49-F238E27FC236}">
                    <a16:creationId xmlns:a16="http://schemas.microsoft.com/office/drawing/2014/main" id="{E1D666D9-9B1C-E8E7-9F2C-A203B83DB7D8}"/>
                  </a:ext>
                </a:extLst>
              </p:cNvPr>
              <p:cNvSpPr txBox="1"/>
              <p:nvPr/>
            </p:nvSpPr>
            <p:spPr>
              <a:xfrm>
                <a:off x="5039715" y="1168306"/>
                <a:ext cx="2112567" cy="73430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" sz="2000" dirty="0">
                    <a:latin typeface="Cambria" panose="02040503050406030204" pitchFamily="18" charset="0"/>
                    <a:ea typeface="Cambria" panose="02040503050406030204" pitchFamily="18" charset="0"/>
                  </a:rPr>
                  <a:t>Vacuum </a:t>
                </a:r>
                <a:r>
                  <a:rPr lang="es-ES" sz="2000" dirty="0" err="1">
                    <a:latin typeface="Cambria" panose="02040503050406030204" pitchFamily="18" charset="0"/>
                    <a:ea typeface="Cambria" panose="02040503050406030204" pitchFamily="18" charset="0"/>
                  </a:rPr>
                  <a:t>energy</a:t>
                </a:r>
                <a:r>
                  <a:rPr lang="es-ES" sz="2000" dirty="0">
                    <a:latin typeface="Cambria" panose="02040503050406030204" pitchFamily="18" charset="0"/>
                    <a:ea typeface="Cambria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sz="2000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sSub>
                          <m:sSubPr>
                            <m:ctrlPr>
                              <a:rPr lang="es-ES" sz="2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s-ES" sz="2000" b="0" i="0" smtClean="0">
                                <a:latin typeface="Cambria Math" panose="02040503050406030204" pitchFamily="18" charset="0"/>
                              </a:rPr>
                              <m:t>Ω</m:t>
                            </m:r>
                          </m:e>
                          <m:sub>
                            <m:r>
                              <a:rPr lang="es-ES" sz="2000" b="0" i="1" smtClean="0">
                                <a:latin typeface="Cambria Math" panose="02040503050406030204" pitchFamily="18" charset="0"/>
                              </a:rPr>
                              <m:t>𝐹</m:t>
                            </m:r>
                          </m:sub>
                        </m:sSub>
                      </m:sub>
                    </m:sSub>
                  </m:oMath>
                </a14:m>
                <a:r>
                  <a:rPr lang="es-ES" sz="2000" dirty="0">
                    <a:latin typeface="Cambria" panose="02040503050406030204" pitchFamily="18" charset="0"/>
                    <a:ea typeface="Cambria" panose="02040503050406030204" pitchFamily="18" charset="0"/>
                  </a:rPr>
                  <a:t> </a:t>
                </a:r>
                <a:r>
                  <a:rPr lang="es-ES" sz="2000" dirty="0" err="1">
                    <a:latin typeface="Cambria" panose="02040503050406030204" pitchFamily="18" charset="0"/>
                    <a:ea typeface="Cambria" panose="02040503050406030204" pitchFamily="18" charset="0"/>
                  </a:rPr>
                  <a:t>satisfies</a:t>
                </a:r>
                <a:endParaRPr lang="es-ES" sz="2000" dirty="0"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9" name="CuadroTexto 8">
                <a:extLst>
                  <a:ext uri="{FF2B5EF4-FFF2-40B4-BE49-F238E27FC236}">
                    <a16:creationId xmlns:a16="http://schemas.microsoft.com/office/drawing/2014/main" id="{E1D666D9-9B1C-E8E7-9F2C-A203B83DB7D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39715" y="1168306"/>
                <a:ext cx="2112567" cy="734304"/>
              </a:xfrm>
              <a:prstGeom prst="rect">
                <a:avLst/>
              </a:prstGeom>
              <a:blipFill>
                <a:blip r:embed="rId4"/>
                <a:stretch>
                  <a:fillRect l="-3179" t="-5000" b="-10000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Imagen 10">
            <a:extLst>
              <a:ext uri="{FF2B5EF4-FFF2-40B4-BE49-F238E27FC236}">
                <a16:creationId xmlns:a16="http://schemas.microsoft.com/office/drawing/2014/main" id="{9FC2B592-FB07-4360-6741-32997727DAF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60609" y="2395699"/>
            <a:ext cx="6515100" cy="1533525"/>
          </a:xfrm>
          <a:prstGeom prst="rect">
            <a:avLst/>
          </a:prstGeom>
        </p:spPr>
      </p:pic>
      <p:sp>
        <p:nvSpPr>
          <p:cNvPr id="13" name="CuadroTexto 12">
            <a:extLst>
              <a:ext uri="{FF2B5EF4-FFF2-40B4-BE49-F238E27FC236}">
                <a16:creationId xmlns:a16="http://schemas.microsoft.com/office/drawing/2014/main" id="{A5F724B3-0B65-D8B3-EEAC-C65EC3F6F3E1}"/>
              </a:ext>
            </a:extLst>
          </p:cNvPr>
          <p:cNvSpPr txBox="1"/>
          <p:nvPr/>
        </p:nvSpPr>
        <p:spPr>
          <a:xfrm>
            <a:off x="831092" y="4297000"/>
            <a:ext cx="385903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kern="0" dirty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Phase-space distribution function </a:t>
            </a:r>
            <a:endParaRPr lang="es-ES" sz="20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16" name="Imagen 15">
            <a:extLst>
              <a:ext uri="{FF2B5EF4-FFF2-40B4-BE49-F238E27FC236}">
                <a16:creationId xmlns:a16="http://schemas.microsoft.com/office/drawing/2014/main" id="{D51E21E1-F910-11EC-A580-53753D4540D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85686" y="4239880"/>
            <a:ext cx="1895475" cy="514350"/>
          </a:xfrm>
          <a:prstGeom prst="rect">
            <a:avLst/>
          </a:prstGeom>
        </p:spPr>
      </p:pic>
      <p:pic>
        <p:nvPicPr>
          <p:cNvPr id="20" name="Imagen 19">
            <a:extLst>
              <a:ext uri="{FF2B5EF4-FFF2-40B4-BE49-F238E27FC236}">
                <a16:creationId xmlns:a16="http://schemas.microsoft.com/office/drawing/2014/main" id="{CFB8A03D-79C2-95F6-9671-627A695EA3C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843058" y="4072493"/>
            <a:ext cx="2057400" cy="828675"/>
          </a:xfrm>
          <a:prstGeom prst="rect">
            <a:avLst/>
          </a:prstGeom>
        </p:spPr>
      </p:pic>
      <p:sp>
        <p:nvSpPr>
          <p:cNvPr id="21" name="Rectángulo: esquinas redondeadas 20">
            <a:extLst>
              <a:ext uri="{FF2B5EF4-FFF2-40B4-BE49-F238E27FC236}">
                <a16:creationId xmlns:a16="http://schemas.microsoft.com/office/drawing/2014/main" id="{BEA5EC53-7C65-FE39-FDA9-F2C6B0E5B294}"/>
              </a:ext>
            </a:extLst>
          </p:cNvPr>
          <p:cNvSpPr/>
          <p:nvPr/>
        </p:nvSpPr>
        <p:spPr>
          <a:xfrm>
            <a:off x="2603914" y="2407074"/>
            <a:ext cx="6984167" cy="1543618"/>
          </a:xfrm>
          <a:prstGeom prst="roundRect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23" name="Conector recto de flecha 22">
            <a:extLst>
              <a:ext uri="{FF2B5EF4-FFF2-40B4-BE49-F238E27FC236}">
                <a16:creationId xmlns:a16="http://schemas.microsoft.com/office/drawing/2014/main" id="{57506136-295D-95B8-F219-BB1C25CD2A9D}"/>
              </a:ext>
            </a:extLst>
          </p:cNvPr>
          <p:cNvCxnSpPr>
            <a:endCxn id="20" idx="1"/>
          </p:cNvCxnSpPr>
          <p:nvPr/>
        </p:nvCxnSpPr>
        <p:spPr>
          <a:xfrm>
            <a:off x="6823881" y="4486830"/>
            <a:ext cx="1019177" cy="1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Imagen 4">
            <a:extLst>
              <a:ext uri="{FF2B5EF4-FFF2-40B4-BE49-F238E27FC236}">
                <a16:creationId xmlns:a16="http://schemas.microsoft.com/office/drawing/2014/main" id="{71708AE4-F2C1-F32E-9E49-86BFBA23B15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211710" y="5168567"/>
            <a:ext cx="5768573" cy="9056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961874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76A8D3A4-45B5-9A89-5362-E54C784589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C8D95-4255-4CE2-98C7-19B6141FFAE9}" type="slidenum">
              <a:rPr lang="es-ES" smtClean="0"/>
              <a:t>21</a:t>
            </a:fld>
            <a:endParaRPr lang="es-ES"/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22776DB8-0153-1B5F-9D57-6A1CE5D1863A}"/>
              </a:ext>
            </a:extLst>
          </p:cNvPr>
          <p:cNvSpPr txBox="1"/>
          <p:nvPr/>
        </p:nvSpPr>
        <p:spPr>
          <a:xfrm>
            <a:off x="180831" y="251959"/>
            <a:ext cx="8725327" cy="6104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es-ES" sz="3200" b="1" kern="0" dirty="0" err="1">
                <a:solidFill>
                  <a:schemeClr val="accent3">
                    <a:lumMod val="50000"/>
                  </a:schemeClr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Diagonalization</a:t>
            </a:r>
            <a:r>
              <a:rPr lang="es-ES" sz="3200" b="1" kern="0" dirty="0">
                <a:solidFill>
                  <a:schemeClr val="accent3">
                    <a:lumMod val="50000"/>
                  </a:schemeClr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s-ES" sz="3200" b="1" kern="0" dirty="0" err="1">
                <a:solidFill>
                  <a:schemeClr val="accent3">
                    <a:lumMod val="50000"/>
                  </a:schemeClr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of</a:t>
            </a:r>
            <a:r>
              <a:rPr lang="es-ES" sz="3200" b="1" kern="0" dirty="0">
                <a:solidFill>
                  <a:schemeClr val="accent3">
                    <a:lumMod val="50000"/>
                  </a:schemeClr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the discrete </a:t>
            </a:r>
            <a:r>
              <a:rPr lang="es-ES" sz="3200" b="1" kern="0" dirty="0" err="1">
                <a:solidFill>
                  <a:schemeClr val="accent3">
                    <a:lumMod val="50000"/>
                  </a:schemeClr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Hamiltonian</a:t>
            </a:r>
            <a:endParaRPr lang="es-ES" sz="3200" kern="100" dirty="0">
              <a:solidFill>
                <a:schemeClr val="accent3">
                  <a:lumMod val="50000"/>
                </a:schemeClr>
              </a:solidFill>
              <a:effectLst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8C9B70E0-A745-63A0-32C3-7055DC8BA5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96194" y="1213013"/>
            <a:ext cx="5514975" cy="809625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C02B949C-D3E4-B271-3956-3F79E3D21D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47706" y="4070966"/>
            <a:ext cx="1771650" cy="895350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DCBC244E-754C-2961-D2C3-19C4A76F48D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43494" y="3485191"/>
            <a:ext cx="6400800" cy="771525"/>
          </a:xfrm>
          <a:prstGeom prst="rect">
            <a:avLst/>
          </a:prstGeom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id="{037FFF24-D92E-A452-428E-071EE675C81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43494" y="4726803"/>
            <a:ext cx="6791325" cy="79057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CuadroTexto 4">
                <a:extLst>
                  <a:ext uri="{FF2B5EF4-FFF2-40B4-BE49-F238E27FC236}">
                    <a16:creationId xmlns:a16="http://schemas.microsoft.com/office/drawing/2014/main" id="{595B7C39-C675-460E-5D65-BDA6F837A7FC}"/>
                  </a:ext>
                </a:extLst>
              </p:cNvPr>
              <p:cNvSpPr txBox="1"/>
              <p:nvPr/>
            </p:nvSpPr>
            <p:spPr>
              <a:xfrm>
                <a:off x="126239" y="1367918"/>
                <a:ext cx="6093724" cy="40812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2000" kern="0" dirty="0">
                    <a:solidFill>
                      <a:srgbClr val="000000"/>
                    </a:solidFill>
                    <a:effectLst/>
                    <a:latin typeface="Cambria" panose="02040503050406030204" pitchFamily="18" charset="0"/>
                    <a:ea typeface="Cambria" panose="02040503050406030204" pitchFamily="18" charset="0"/>
                  </a:rPr>
                  <a:t>Discretizing </a:t>
                </a:r>
                <a:r>
                  <a:rPr lang="es-ES" sz="2000" kern="0" dirty="0">
                    <a:solidFill>
                      <a:srgbClr val="000000"/>
                    </a:solidFill>
                    <a:effectLst/>
                    <a:latin typeface="Cambria" panose="02040503050406030204" pitchFamily="18" charset="0"/>
                    <a:ea typeface="Cambria" panose="02040503050406030204" pitchFamily="18" charset="0"/>
                  </a:rPr>
                  <a:t>ψ </a:t>
                </a:r>
                <a:r>
                  <a:rPr lang="en-US" sz="2000" kern="0" dirty="0">
                    <a:solidFill>
                      <a:srgbClr val="000000"/>
                    </a:solidFill>
                    <a:effectLst/>
                    <a:latin typeface="Cambria" panose="02040503050406030204" pitchFamily="18" charset="0"/>
                    <a:ea typeface="Cambria" panose="02040503050406030204" pitchFamily="18" charset="0"/>
                  </a:rPr>
                  <a:t>and expressing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sz="2000" b="0" i="1" kern="0" dirty="0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</m:ctrlPr>
                      </m:sSubPr>
                      <m:e>
                        <m:r>
                          <a:rPr lang="es-ES" sz="2000" i="1" kern="0" dirty="0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𝜓</m:t>
                        </m:r>
                      </m:e>
                      <m:sub>
                        <m:r>
                          <a:rPr lang="en-US" sz="2000" i="1" kern="0" dirty="0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𝐵</m:t>
                        </m:r>
                      </m:sub>
                    </m:sSub>
                    <m:r>
                      <a:rPr lang="en-US" sz="2000" i="1" kern="0" dirty="0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mbria" panose="02040503050406030204" pitchFamily="18" charset="0"/>
                      </a:rPr>
                      <m:t> </m:t>
                    </m:r>
                  </m:oMath>
                </a14:m>
                <a:r>
                  <a:rPr lang="en-US" sz="2000" kern="0" dirty="0">
                    <a:solidFill>
                      <a:srgbClr val="000000"/>
                    </a:solidFill>
                    <a:effectLst/>
                    <a:latin typeface="Cambria" panose="02040503050406030204" pitchFamily="18" charset="0"/>
                    <a:ea typeface="Cambria" panose="02040503050406030204" pitchFamily="18" charset="0"/>
                  </a:rPr>
                  <a:t>in terms of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s-ES" sz="2000" b="0" i="1" kern="0" dirty="0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i="1" kern="0" dirty="0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𝑏</m:t>
                        </m:r>
                      </m:e>
                      <m:sup>
                        <m:r>
                          <a:rPr lang="en-US" sz="2000" i="1" kern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†</m:t>
                        </m:r>
                      </m:sup>
                    </m:sSup>
                  </m:oMath>
                </a14:m>
                <a:r>
                  <a:rPr lang="en-US" sz="2000" kern="0" dirty="0">
                    <a:solidFill>
                      <a:srgbClr val="000000"/>
                    </a:solidFill>
                    <a:effectLst/>
                    <a:latin typeface="Cambria" panose="02040503050406030204" pitchFamily="18" charset="0"/>
                    <a:ea typeface="Cambria" panose="02040503050406030204" pitchFamily="18" charset="0"/>
                  </a:rPr>
                  <a:t> and </a:t>
                </a:r>
                <a:r>
                  <a:rPr lang="en-US" sz="2000" i="1" kern="0" dirty="0">
                    <a:solidFill>
                      <a:srgbClr val="000000"/>
                    </a:solidFill>
                    <a:effectLst/>
                    <a:latin typeface="Cambria" panose="02040503050406030204" pitchFamily="18" charset="0"/>
                    <a:ea typeface="Cambria" panose="02040503050406030204" pitchFamily="18" charset="0"/>
                  </a:rPr>
                  <a:t>b:</a:t>
                </a:r>
                <a:endParaRPr lang="es-ES" sz="2000" i="1" dirty="0"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5" name="CuadroTexto 4">
                <a:extLst>
                  <a:ext uri="{FF2B5EF4-FFF2-40B4-BE49-F238E27FC236}">
                    <a16:creationId xmlns:a16="http://schemas.microsoft.com/office/drawing/2014/main" id="{595B7C39-C675-460E-5D65-BDA6F837A7F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6239" y="1367918"/>
                <a:ext cx="6093724" cy="408125"/>
              </a:xfrm>
              <a:prstGeom prst="rect">
                <a:avLst/>
              </a:prstGeom>
              <a:blipFill>
                <a:blip r:embed="rId6"/>
                <a:stretch>
                  <a:fillRect l="-1101" t="-5970" r="-300" b="-25373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CuadroTexto 10">
                <a:extLst>
                  <a:ext uri="{FF2B5EF4-FFF2-40B4-BE49-F238E27FC236}">
                    <a16:creationId xmlns:a16="http://schemas.microsoft.com/office/drawing/2014/main" id="{423AA5D5-6D11-63C7-A36D-6BDC2E8EE519}"/>
                  </a:ext>
                </a:extLst>
              </p:cNvPr>
              <p:cNvSpPr txBox="1"/>
              <p:nvPr/>
            </p:nvSpPr>
            <p:spPr>
              <a:xfrm>
                <a:off x="180831" y="2298441"/>
                <a:ext cx="11597187" cy="71590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s-ES" sz="2000" i="1" dirty="0">
                    <a:latin typeface="Cambria" panose="02040503050406030204" pitchFamily="18" charset="0"/>
                    <a:ea typeface="Cambria" panose="02040503050406030204" pitchFamily="18" charset="0"/>
                  </a:rPr>
                  <a:t>H</a:t>
                </a:r>
                <a:r>
                  <a:rPr lang="es-ES" sz="2000" dirty="0">
                    <a:latin typeface="Cambria" panose="02040503050406030204" pitchFamily="18" charset="0"/>
                    <a:ea typeface="Cambria" panose="02040503050406030204" pitchFamily="18" charset="0"/>
                  </a:rPr>
                  <a:t> is a </a:t>
                </a:r>
                <a:r>
                  <a:rPr lang="es-ES" sz="2000" dirty="0" err="1">
                    <a:latin typeface="Cambria" panose="02040503050406030204" pitchFamily="18" charset="0"/>
                    <a:ea typeface="Cambria" panose="02040503050406030204" pitchFamily="18" charset="0"/>
                  </a:rPr>
                  <a:t>hermitian</a:t>
                </a:r>
                <a:r>
                  <a:rPr lang="es-ES" sz="2000" dirty="0">
                    <a:latin typeface="Cambria" panose="02040503050406030204" pitchFamily="18" charset="0"/>
                    <a:ea typeface="Cambria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s-ES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ES" sz="20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e>
                      <m:sup>
                        <m:r>
                          <a:rPr lang="es-ES" sz="2000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  <m:r>
                          <a:rPr lang="es-ES" sz="2000" b="0" i="1" smtClean="0">
                            <a:latin typeface="Cambria Math" panose="02040503050406030204" pitchFamily="18" charset="0"/>
                          </a:rPr>
                          <m:t>+1</m:t>
                        </m:r>
                      </m:sup>
                    </m:sSup>
                    <m:r>
                      <a:rPr lang="es-ES" sz="2000" b="0" i="1" smtClean="0">
                        <a:latin typeface="Cambria Math" panose="02040503050406030204" pitchFamily="18" charset="0"/>
                      </a:rPr>
                      <m:t>×</m:t>
                    </m:r>
                    <m:sSup>
                      <m:sSupPr>
                        <m:ctrlPr>
                          <a:rPr lang="es-ES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ES" sz="20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e>
                      <m:sup>
                        <m:r>
                          <a:rPr lang="es-ES" sz="2000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  <m:r>
                          <a:rPr lang="es-ES" sz="2000" b="0" i="1" smtClean="0">
                            <a:latin typeface="Cambria Math" panose="02040503050406030204" pitchFamily="18" charset="0"/>
                          </a:rPr>
                          <m:t>+1</m:t>
                        </m:r>
                      </m:sup>
                    </m:sSup>
                  </m:oMath>
                </a14:m>
                <a:r>
                  <a:rPr lang="es-ES" sz="2000" dirty="0">
                    <a:latin typeface="Cambria" panose="02040503050406030204" pitchFamily="18" charset="0"/>
                    <a:ea typeface="Cambria" panose="02040503050406030204" pitchFamily="18" charset="0"/>
                  </a:rPr>
                  <a:t> matrix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000" kern="0" dirty="0">
                    <a:solidFill>
                      <a:srgbClr val="000000"/>
                    </a:solidFill>
                    <a:effectLst/>
                    <a:latin typeface="Cambria" panose="02040503050406030204" pitchFamily="18" charset="0"/>
                    <a:ea typeface="Cambria" panose="02040503050406030204" pitchFamily="18" charset="0"/>
                  </a:rPr>
                  <a:t>All its off-diagonal matrix elements vanish between the eigenstates of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s-ES" sz="2000" b="0" i="1" kern="0" dirty="0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i="1" kern="0" dirty="0" smtClean="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𝑏</m:t>
                        </m:r>
                      </m:e>
                      <m:sup>
                        <m:r>
                          <a:rPr lang="en-US" sz="2000" i="1" kern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†</m:t>
                        </m:r>
                      </m:sup>
                    </m:sSup>
                  </m:oMath>
                </a14:m>
                <a:r>
                  <a:rPr lang="en-US" sz="2000" kern="0" dirty="0">
                    <a:solidFill>
                      <a:srgbClr val="000000"/>
                    </a:solidFill>
                    <a:effectLst/>
                    <a:latin typeface="Cambria" panose="02040503050406030204" pitchFamily="18" charset="0"/>
                    <a:ea typeface="Cambria" panose="02040503050406030204" pitchFamily="18" charset="0"/>
                  </a:rPr>
                  <a:t> </a:t>
                </a:r>
                <a:r>
                  <a:rPr lang="en-US" sz="2000" i="1" kern="0" dirty="0" err="1">
                    <a:solidFill>
                      <a:srgbClr val="000000"/>
                    </a:solidFill>
                    <a:effectLst/>
                    <a:latin typeface="Cambria" panose="02040503050406030204" pitchFamily="18" charset="0"/>
                    <a:ea typeface="Cambria" panose="02040503050406030204" pitchFamily="18" charset="0"/>
                  </a:rPr>
                  <a:t>b</a:t>
                </a:r>
                <a:endParaRPr lang="es-ES" sz="2000" i="1" dirty="0"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11" name="CuadroTexto 10">
                <a:extLst>
                  <a:ext uri="{FF2B5EF4-FFF2-40B4-BE49-F238E27FC236}">
                    <a16:creationId xmlns:a16="http://schemas.microsoft.com/office/drawing/2014/main" id="{423AA5D5-6D11-63C7-A36D-6BDC2E8EE51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831" y="2298441"/>
                <a:ext cx="11597187" cy="715902"/>
              </a:xfrm>
              <a:prstGeom prst="rect">
                <a:avLst/>
              </a:prstGeom>
              <a:blipFill>
                <a:blip r:embed="rId7"/>
                <a:stretch>
                  <a:fillRect l="-473" t="-4274" b="-14530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Abrir llave 12">
            <a:extLst>
              <a:ext uri="{FF2B5EF4-FFF2-40B4-BE49-F238E27FC236}">
                <a16:creationId xmlns:a16="http://schemas.microsoft.com/office/drawing/2014/main" id="{682F5DE2-B225-B0F5-9B10-D007CB3E20B1}"/>
              </a:ext>
            </a:extLst>
          </p:cNvPr>
          <p:cNvSpPr/>
          <p:nvPr/>
        </p:nvSpPr>
        <p:spPr>
          <a:xfrm>
            <a:off x="3522333" y="3483200"/>
            <a:ext cx="777923" cy="2061082"/>
          </a:xfrm>
          <a:prstGeom prst="leftBrac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1996503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2C37E39F-8D9F-9CD2-34DD-65569F1C19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C8D95-4255-4CE2-98C7-19B6141FFAE9}" type="slidenum">
              <a:rPr lang="es-ES" smtClean="0"/>
              <a:t>22</a:t>
            </a:fld>
            <a:endParaRPr lang="es-ES"/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B8E91473-8BB1-AC89-F798-D855C7B2037B}"/>
              </a:ext>
            </a:extLst>
          </p:cNvPr>
          <p:cNvSpPr txBox="1"/>
          <p:nvPr/>
        </p:nvSpPr>
        <p:spPr>
          <a:xfrm>
            <a:off x="227109" y="286507"/>
            <a:ext cx="6093724" cy="6295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es-ES" sz="3200" b="1" kern="0" dirty="0">
                <a:solidFill>
                  <a:schemeClr val="accent3">
                    <a:lumMod val="50000"/>
                  </a:schemeClr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Field </a:t>
            </a:r>
            <a:r>
              <a:rPr lang="es-ES" sz="3200" b="1" kern="0" dirty="0" err="1">
                <a:solidFill>
                  <a:schemeClr val="accent3">
                    <a:lumMod val="50000"/>
                  </a:schemeClr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operator</a:t>
            </a:r>
            <a:r>
              <a:rPr lang="es-ES" sz="3200" b="1" kern="0" dirty="0">
                <a:solidFill>
                  <a:schemeClr val="accent3">
                    <a:lumMod val="50000"/>
                  </a:schemeClr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s-ES" sz="3200" b="1" kern="0" dirty="0" err="1">
                <a:solidFill>
                  <a:schemeClr val="accent3">
                    <a:lumMod val="50000"/>
                  </a:schemeClr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representation</a:t>
            </a:r>
            <a:endParaRPr lang="es-ES" sz="3200" kern="100" dirty="0">
              <a:solidFill>
                <a:schemeClr val="accent3">
                  <a:lumMod val="50000"/>
                </a:schemeClr>
              </a:solidFill>
              <a:effectLst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5BBEB99B-6FAB-5CD1-01B0-FB8E7FF19C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54598" y="1356039"/>
            <a:ext cx="6082803" cy="1146758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33D8CE71-4207-C697-3E30-332F4AC908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1318" y="3115741"/>
            <a:ext cx="3049361" cy="685800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256383EA-8007-7FF4-4215-BCD04E5F8635}"/>
              </a:ext>
            </a:extLst>
          </p:cNvPr>
          <p:cNvPicPr>
            <a:picLocks noChangeAspect="1"/>
          </p:cNvPicPr>
          <p:nvPr/>
        </p:nvPicPr>
        <p:blipFill>
          <a:blip r:embed="rId4">
            <a:grayscl/>
          </a:blip>
          <a:stretch>
            <a:fillRect/>
          </a:stretch>
        </p:blipFill>
        <p:spPr>
          <a:xfrm>
            <a:off x="2124642" y="4414485"/>
            <a:ext cx="7942711" cy="1146758"/>
          </a:xfrm>
          <a:prstGeom prst="rect">
            <a:avLst/>
          </a:prstGeom>
        </p:spPr>
      </p:pic>
      <p:sp>
        <p:nvSpPr>
          <p:cNvPr id="11" name="Rectángulo 10">
            <a:extLst>
              <a:ext uri="{FF2B5EF4-FFF2-40B4-BE49-F238E27FC236}">
                <a16:creationId xmlns:a16="http://schemas.microsoft.com/office/drawing/2014/main" id="{C5131936-DEED-203D-870A-3073F3157DFB}"/>
              </a:ext>
            </a:extLst>
          </p:cNvPr>
          <p:cNvSpPr/>
          <p:nvPr/>
        </p:nvSpPr>
        <p:spPr>
          <a:xfrm>
            <a:off x="3054598" y="1296757"/>
            <a:ext cx="6225880" cy="1206040"/>
          </a:xfrm>
          <a:prstGeom prst="rect">
            <a:avLst/>
          </a:prstGeom>
          <a:noFill/>
          <a:ln w="28575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id="{FA7A413D-5297-12C5-8602-D67FCF93DCAA}"/>
              </a:ext>
            </a:extLst>
          </p:cNvPr>
          <p:cNvSpPr/>
          <p:nvPr/>
        </p:nvSpPr>
        <p:spPr>
          <a:xfrm>
            <a:off x="4571318" y="2985429"/>
            <a:ext cx="3049361" cy="887141"/>
          </a:xfrm>
          <a:prstGeom prst="rect">
            <a:avLst/>
          </a:prstGeom>
          <a:noFill/>
          <a:ln w="2857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Rectángulo 12">
            <a:extLst>
              <a:ext uri="{FF2B5EF4-FFF2-40B4-BE49-F238E27FC236}">
                <a16:creationId xmlns:a16="http://schemas.microsoft.com/office/drawing/2014/main" id="{0E392098-6D0D-A6AA-514A-D715746960F8}"/>
              </a:ext>
            </a:extLst>
          </p:cNvPr>
          <p:cNvSpPr/>
          <p:nvPr/>
        </p:nvSpPr>
        <p:spPr>
          <a:xfrm>
            <a:off x="2110994" y="4430484"/>
            <a:ext cx="8019738" cy="1146758"/>
          </a:xfrm>
          <a:prstGeom prst="rect">
            <a:avLst/>
          </a:prstGeom>
          <a:noFill/>
          <a:ln w="2857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475223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6D00569-B947-E965-1500-F9CAEE10E7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C8D95-4255-4CE2-98C7-19B6141FFAE9}" type="slidenum">
              <a:rPr lang="es-ES" smtClean="0"/>
              <a:t>3</a:t>
            </a:fld>
            <a:endParaRPr lang="es-E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AC6CF69-2AA6-B081-E317-2618F0BB5E32}"/>
              </a:ext>
            </a:extLst>
          </p:cNvPr>
          <p:cNvSpPr txBox="1"/>
          <p:nvPr/>
        </p:nvSpPr>
        <p:spPr>
          <a:xfrm>
            <a:off x="195532" y="195532"/>
            <a:ext cx="10436074" cy="58477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s-ES" sz="3200" b="1" dirty="0">
                <a:solidFill>
                  <a:srgbClr val="432B20"/>
                </a:solidFill>
                <a:latin typeface="Cambria"/>
              </a:rPr>
              <a:t>1.2 </a:t>
            </a:r>
            <a:r>
              <a:rPr lang="es-ES" sz="3200" b="1" dirty="0" err="1">
                <a:solidFill>
                  <a:srgbClr val="432B20"/>
                </a:solidFill>
                <a:latin typeface="Cambria"/>
              </a:rPr>
              <a:t>State</a:t>
            </a:r>
            <a:r>
              <a:rPr lang="es-ES" sz="3200" b="1" dirty="0">
                <a:solidFill>
                  <a:srgbClr val="432B20"/>
                </a:solidFill>
                <a:latin typeface="Cambria"/>
              </a:rPr>
              <a:t> </a:t>
            </a:r>
            <a:r>
              <a:rPr lang="es-ES" sz="3200" b="1" dirty="0" err="1">
                <a:solidFill>
                  <a:srgbClr val="432B20"/>
                </a:solidFill>
                <a:latin typeface="Cambria"/>
              </a:rPr>
              <a:t>of</a:t>
            </a:r>
            <a:r>
              <a:rPr lang="es-ES" sz="3200" b="1" dirty="0">
                <a:solidFill>
                  <a:srgbClr val="432B20"/>
                </a:solidFill>
                <a:latin typeface="Cambria"/>
              </a:rPr>
              <a:t> the art in quantum </a:t>
            </a:r>
            <a:r>
              <a:rPr lang="es-ES" sz="3200" b="1" dirty="0" err="1">
                <a:solidFill>
                  <a:srgbClr val="432B20"/>
                </a:solidFill>
                <a:latin typeface="Cambria"/>
              </a:rPr>
              <a:t>computer</a:t>
            </a:r>
            <a:r>
              <a:rPr lang="es-ES" sz="3200" b="1" dirty="0">
                <a:solidFill>
                  <a:srgbClr val="432B20"/>
                </a:solidFill>
                <a:latin typeface="Cambria"/>
              </a:rPr>
              <a:t> </a:t>
            </a:r>
            <a:r>
              <a:rPr lang="es-ES" sz="3200" b="1" dirty="0" err="1">
                <a:solidFill>
                  <a:srgbClr val="432B20"/>
                </a:solidFill>
                <a:latin typeface="Cambria"/>
              </a:rPr>
              <a:t>technology</a:t>
            </a:r>
            <a:endParaRPr lang="es-ES" sz="3200" b="1" dirty="0">
              <a:solidFill>
                <a:srgbClr val="432B20"/>
              </a:solidFill>
              <a:latin typeface="Cambria"/>
              <a:ea typeface="Cambria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5E0C035-5C7A-D6A9-3231-A3CCEDBC33AC}"/>
              </a:ext>
            </a:extLst>
          </p:cNvPr>
          <p:cNvSpPr txBox="1"/>
          <p:nvPr/>
        </p:nvSpPr>
        <p:spPr>
          <a:xfrm>
            <a:off x="268715" y="1743129"/>
            <a:ext cx="8179249" cy="224676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000" dirty="0">
                <a:latin typeface="Cambria" panose="02040503050406030204" pitchFamily="18" charset="0"/>
                <a:ea typeface="Cambria" panose="02040503050406030204" pitchFamily="18" charset="0"/>
              </a:rPr>
              <a:t>Currently, we are in the Noisy Intermediate-Scale quantum </a:t>
            </a:r>
            <a:r>
              <a:rPr lang="en-US" sz="2000" dirty="0">
                <a:solidFill>
                  <a:schemeClr val="accent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(NISQ) </a:t>
            </a:r>
            <a:r>
              <a:rPr lang="en-US" sz="2000" dirty="0">
                <a:latin typeface="Cambria" panose="02040503050406030204" pitchFamily="18" charset="0"/>
                <a:ea typeface="Cambria" panose="02040503050406030204" pitchFamily="18" charset="0"/>
              </a:rPr>
              <a:t>era:</a:t>
            </a:r>
          </a:p>
          <a:p>
            <a:endParaRPr lang="en-US" sz="20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Cambria" panose="02040503050406030204" pitchFamily="18" charset="0"/>
                <a:ea typeface="Cambria" panose="02040503050406030204" pitchFamily="18" charset="0"/>
              </a:rPr>
              <a:t>Quantum processors containing up to ~ 1000 qubits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s-ES" sz="2000" dirty="0">
                <a:latin typeface="Cambria" panose="02040503050406030204" pitchFamily="18" charset="0"/>
                <a:ea typeface="Cambria" panose="02040503050406030204" pitchFamily="18" charset="0"/>
              </a:rPr>
              <a:t>Sensitive to their </a:t>
            </a:r>
            <a:r>
              <a:rPr lang="es-ES" sz="2000" dirty="0" err="1">
                <a:latin typeface="Cambria" panose="02040503050406030204" pitchFamily="18" charset="0"/>
                <a:ea typeface="Cambria" panose="02040503050406030204" pitchFamily="18" charset="0"/>
              </a:rPr>
              <a:t>environment</a:t>
            </a:r>
            <a:endParaRPr lang="es-ES" sz="20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Cambria" panose="02040503050406030204" pitchFamily="18" charset="0"/>
                <a:ea typeface="Cambria" panose="02040503050406030204" pitchFamily="18" charset="0"/>
                <a:cs typeface="Calibri"/>
              </a:rPr>
              <a:t>Prone to quantum decoherence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8E31181-9731-7DF8-9AE9-D020F5E4C1B4}"/>
              </a:ext>
            </a:extLst>
          </p:cNvPr>
          <p:cNvSpPr txBox="1"/>
          <p:nvPr/>
        </p:nvSpPr>
        <p:spPr>
          <a:xfrm>
            <a:off x="4176221" y="5732342"/>
            <a:ext cx="4503761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b="1" dirty="0">
                <a:latin typeface="Cambria" panose="02040503050406030204" pitchFamily="18" charset="0"/>
                <a:ea typeface="Cambria" panose="02040503050406030204" pitchFamily="18" charset="0"/>
                <a:cs typeface="Calibri"/>
              </a:rPr>
              <a:t>IBM Condor employs over 1000 qubits </a:t>
            </a:r>
            <a:r>
              <a:rPr lang="en-US" sz="2400" dirty="0">
                <a:latin typeface="Cambria" panose="02040503050406030204" pitchFamily="18" charset="0"/>
                <a:ea typeface="Cambria" panose="02040503050406030204" pitchFamily="18" charset="0"/>
                <a:cs typeface="Calibri"/>
              </a:rPr>
              <a:t>⇨</a:t>
            </a:r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  <a:cs typeface="Calibri"/>
              </a:rPr>
              <a:t> </a:t>
            </a:r>
            <a:endParaRPr lang="en-US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4303ACDD-C8C4-B276-82E4-2359AB903C6C}"/>
              </a:ext>
            </a:extLst>
          </p:cNvPr>
          <p:cNvSpPr txBox="1"/>
          <p:nvPr/>
        </p:nvSpPr>
        <p:spPr>
          <a:xfrm>
            <a:off x="268716" y="954549"/>
            <a:ext cx="11427416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algn="l">
              <a:buFont typeface="Wingdings" panose="05000000000000000000" pitchFamily="2" charset="2"/>
              <a:buChar char="Ø"/>
            </a:pPr>
            <a:r>
              <a:rPr lang="en-US" sz="2000" b="0" i="0" u="none" strike="noStrike" baseline="0" dirty="0">
                <a:latin typeface="Cambria" panose="02040503050406030204" pitchFamily="18" charset="0"/>
                <a:ea typeface="Cambria" panose="02040503050406030204" pitchFamily="18" charset="0"/>
              </a:rPr>
              <a:t>Quantum computing (QC) is a rapidly-emerging technology that harnesses the laws of quantum mechanics to solve problems too complex for classical computers.</a:t>
            </a:r>
            <a:endParaRPr lang="es-ES" sz="20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9" name="Imagen 8" descr="Imagen que contiene tabla, computadora&#10;&#10;Descripción generada automáticamente">
            <a:extLst>
              <a:ext uri="{FF2B5EF4-FFF2-40B4-BE49-F238E27FC236}">
                <a16:creationId xmlns:a16="http://schemas.microsoft.com/office/drawing/2014/main" id="{66D2A24E-37C5-1070-25EE-57774FC58BF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539" r="26892" b="5049"/>
          <a:stretch/>
        </p:blipFill>
        <p:spPr>
          <a:xfrm>
            <a:off x="8769084" y="1810379"/>
            <a:ext cx="2791814" cy="4363017"/>
          </a:xfrm>
          <a:prstGeom prst="rect">
            <a:avLst/>
          </a:prstGeom>
          <a:ln w="38100">
            <a:solidFill>
              <a:schemeClr val="accent2">
                <a:lumMod val="50000"/>
              </a:schemeClr>
            </a:solidFill>
          </a:ln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19816200-9FC6-E650-28C0-9BB2FC09BFB9}"/>
              </a:ext>
            </a:extLst>
          </p:cNvPr>
          <p:cNvSpPr txBox="1"/>
          <p:nvPr/>
        </p:nvSpPr>
        <p:spPr>
          <a:xfrm>
            <a:off x="268715" y="4107445"/>
            <a:ext cx="7742521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000" kern="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Quantum information science has proved useful in a broad range of physics applications</a:t>
            </a:r>
            <a:endParaRPr lang="es-ES" sz="20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A90CD140-72E4-CA49-79A8-379D6C5F8334}"/>
              </a:ext>
            </a:extLst>
          </p:cNvPr>
          <p:cNvSpPr txBox="1"/>
          <p:nvPr/>
        </p:nvSpPr>
        <p:spPr>
          <a:xfrm>
            <a:off x="268714" y="4937039"/>
            <a:ext cx="8179249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000" kern="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Quantum simulation is potentially more advantageous in reducing the problem complexity </a:t>
            </a:r>
            <a:r>
              <a:rPr lang="en-US" sz="2000" kern="0" dirty="0">
                <a:solidFill>
                  <a:schemeClr val="accent2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from exponential to polynomial </a:t>
            </a:r>
            <a:endParaRPr lang="es-ES" sz="2000" dirty="0">
              <a:solidFill>
                <a:schemeClr val="accent2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79217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6F3E4C83-4759-8B1C-68A3-E30646422E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C8D95-4255-4CE2-98C7-19B6141FFAE9}" type="slidenum">
              <a:rPr lang="es-ES" smtClean="0"/>
              <a:t>4</a:t>
            </a:fld>
            <a:endParaRPr lang="es-ES"/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C515DC6F-6F14-78F3-3D75-59F760DC6B97}"/>
              </a:ext>
            </a:extLst>
          </p:cNvPr>
          <p:cNvSpPr txBox="1"/>
          <p:nvPr/>
        </p:nvSpPr>
        <p:spPr>
          <a:xfrm>
            <a:off x="295978" y="136492"/>
            <a:ext cx="10362923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s-ES" sz="3200" b="1" dirty="0">
                <a:solidFill>
                  <a:schemeClr val="accent4">
                    <a:lumMod val="50000"/>
                  </a:schemeClr>
                </a:solidFill>
                <a:latin typeface="Cambria"/>
                <a:ea typeface="Cambria"/>
              </a:rPr>
              <a:t>1.3 Quantum </a:t>
            </a:r>
            <a:r>
              <a:rPr lang="es-ES" sz="3200" b="1" dirty="0" err="1">
                <a:solidFill>
                  <a:schemeClr val="accent4">
                    <a:lumMod val="50000"/>
                  </a:schemeClr>
                </a:solidFill>
                <a:latin typeface="Cambria"/>
                <a:ea typeface="Cambria"/>
              </a:rPr>
              <a:t>computing</a:t>
            </a:r>
            <a:r>
              <a:rPr lang="es-ES" sz="3200" b="1" dirty="0">
                <a:solidFill>
                  <a:schemeClr val="accent4">
                    <a:lumMod val="50000"/>
                  </a:schemeClr>
                </a:solidFill>
                <a:latin typeface="Cambria"/>
                <a:ea typeface="Cambria"/>
              </a:rPr>
              <a:t> in quantum </a:t>
            </a:r>
            <a:r>
              <a:rPr lang="es-ES" sz="3200" b="1" dirty="0" err="1">
                <a:solidFill>
                  <a:schemeClr val="accent4">
                    <a:lumMod val="50000"/>
                  </a:schemeClr>
                </a:solidFill>
                <a:latin typeface="Cambria"/>
                <a:ea typeface="Cambria"/>
              </a:rPr>
              <a:t>field</a:t>
            </a:r>
            <a:r>
              <a:rPr lang="es-ES" sz="3200" b="1" dirty="0">
                <a:solidFill>
                  <a:schemeClr val="accent4">
                    <a:lumMod val="50000"/>
                  </a:schemeClr>
                </a:solidFill>
                <a:latin typeface="Cambria"/>
                <a:ea typeface="Cambria"/>
              </a:rPr>
              <a:t> </a:t>
            </a:r>
            <a:r>
              <a:rPr lang="es-ES" sz="3200" b="1" dirty="0" err="1">
                <a:solidFill>
                  <a:schemeClr val="accent4">
                    <a:lumMod val="50000"/>
                  </a:schemeClr>
                </a:solidFill>
                <a:latin typeface="Cambria"/>
                <a:ea typeface="Cambria"/>
              </a:rPr>
              <a:t>theory</a:t>
            </a:r>
            <a:endParaRPr lang="es-ES" sz="1200" b="1" dirty="0">
              <a:solidFill>
                <a:schemeClr val="accent4">
                  <a:lumMod val="50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3" name="TextBox 16">
            <a:extLst>
              <a:ext uri="{FF2B5EF4-FFF2-40B4-BE49-F238E27FC236}">
                <a16:creationId xmlns:a16="http://schemas.microsoft.com/office/drawing/2014/main" id="{D6DFA82E-53BB-3003-42BF-947F4FBF57D7}"/>
              </a:ext>
            </a:extLst>
          </p:cNvPr>
          <p:cNvSpPr txBox="1"/>
          <p:nvPr/>
        </p:nvSpPr>
        <p:spPr>
          <a:xfrm>
            <a:off x="1111829" y="5787998"/>
            <a:ext cx="9968341" cy="40011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000" dirty="0">
                <a:latin typeface="Cambria"/>
              </a:rPr>
              <a:t>We study QFT in thermal equilibrium preparing for a broader study of real-time dynamics</a:t>
            </a:r>
            <a:endParaRPr lang="en-US" dirty="0"/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CB7D5F96-3481-A1EF-86BF-046ECAD1FE13}"/>
              </a:ext>
            </a:extLst>
          </p:cNvPr>
          <p:cNvSpPr txBox="1"/>
          <p:nvPr/>
        </p:nvSpPr>
        <p:spPr>
          <a:xfrm>
            <a:off x="3814442" y="1534216"/>
            <a:ext cx="401898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1600" b="0" i="0" u="none" strike="noStrike" baseline="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skerville Old Face" panose="02020602080505020303" pitchFamily="18" charset="0"/>
              </a:rPr>
              <a:t>Jordan</a:t>
            </a:r>
            <a:r>
              <a:rPr lang="es-ES" sz="1600" b="0" i="0" u="none" strike="noStrike" baseline="0" dirty="0">
                <a:solidFill>
                  <a:schemeClr val="tx1">
                    <a:lumMod val="85000"/>
                    <a:lumOff val="15000"/>
                  </a:schemeClr>
                </a:solidFill>
                <a:latin typeface="Baskerville Old Face" panose="02020602080505020303" pitchFamily="18" charset="0"/>
              </a:rPr>
              <a:t>, Lee &amp; </a:t>
            </a:r>
            <a:r>
              <a:rPr lang="es-ES" sz="1600" b="0" i="0" u="none" strike="noStrike" baseline="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skerville Old Face" panose="02020602080505020303" pitchFamily="18" charset="0"/>
              </a:rPr>
              <a:t>Preskill</a:t>
            </a:r>
            <a:r>
              <a:rPr lang="es-ES" sz="1600" b="0" i="0" u="none" strike="noStrike" baseline="0" dirty="0">
                <a:solidFill>
                  <a:schemeClr val="tx1">
                    <a:lumMod val="85000"/>
                    <a:lumOff val="15000"/>
                  </a:schemeClr>
                </a:solidFill>
                <a:latin typeface="Baskerville Old Face" panose="02020602080505020303" pitchFamily="18" charset="0"/>
              </a:rPr>
              <a:t>, 2011 </a:t>
            </a:r>
            <a:r>
              <a:rPr lang="es-ES" sz="1600" b="0" i="0" u="none" strike="noStrike" baseline="0" dirty="0">
                <a:solidFill>
                  <a:schemeClr val="accent5">
                    <a:lumMod val="50000"/>
                  </a:schemeClr>
                </a:solidFill>
                <a:latin typeface="Baskerville Old Face" panose="02020602080505020303" pitchFamily="18" charset="0"/>
              </a:rPr>
              <a:t>[</a:t>
            </a:r>
            <a:r>
              <a:rPr lang="es-ES" sz="1600" b="0" i="0" u="sng" strike="noStrike" baseline="0" dirty="0">
                <a:solidFill>
                  <a:schemeClr val="accent5">
                    <a:lumMod val="50000"/>
                  </a:schemeClr>
                </a:solidFill>
                <a:latin typeface="Baskerville Old Face" panose="02020602080505020303" pitchFamily="18" charset="0"/>
              </a:rPr>
              <a:t>a</a:t>
            </a:r>
            <a:r>
              <a:rPr lang="es-ES" sz="1600" u="sng" dirty="0">
                <a:solidFill>
                  <a:schemeClr val="accent5">
                    <a:lumMod val="50000"/>
                  </a:schemeClr>
                </a:solidFill>
                <a:latin typeface="Baskerville Old Face" panose="02020602080505020303" pitchFamily="18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rXiv</a:t>
            </a:r>
            <a:r>
              <a:rPr lang="es-ES" sz="1600" dirty="0">
                <a:solidFill>
                  <a:schemeClr val="accent5">
                    <a:lumMod val="50000"/>
                  </a:schemeClr>
                </a:solidFill>
                <a:latin typeface="Baskerville Old Face" panose="02020602080505020303" pitchFamily="18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:1112.4833</a:t>
            </a:r>
            <a:r>
              <a:rPr lang="es-ES" sz="1600" dirty="0">
                <a:solidFill>
                  <a:schemeClr val="accent5">
                    <a:lumMod val="50000"/>
                  </a:schemeClr>
                </a:solidFill>
                <a:latin typeface="Baskerville Old Face" panose="02020602080505020303" pitchFamily="18" charset="0"/>
              </a:rPr>
              <a:t>]</a:t>
            </a:r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8D4C9873-C2C0-125F-FDB2-F6087FE66027}"/>
              </a:ext>
            </a:extLst>
          </p:cNvPr>
          <p:cNvSpPr txBox="1"/>
          <p:nvPr/>
        </p:nvSpPr>
        <p:spPr>
          <a:xfrm>
            <a:off x="4363764" y="1990200"/>
            <a:ext cx="346965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1600" b="0" i="0" u="none" strike="noStrike" baseline="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skerville Old Face" panose="02020602080505020303" pitchFamily="18" charset="0"/>
              </a:rPr>
              <a:t>Klco</a:t>
            </a:r>
            <a:r>
              <a:rPr lang="es-ES" sz="1600" b="0" i="0" u="none" strike="noStrike" baseline="0" dirty="0">
                <a:solidFill>
                  <a:schemeClr val="tx1">
                    <a:lumMod val="85000"/>
                    <a:lumOff val="15000"/>
                  </a:schemeClr>
                </a:solidFill>
                <a:latin typeface="Baskerville Old Face" panose="02020602080505020303" pitchFamily="18" charset="0"/>
              </a:rPr>
              <a:t> &amp; </a:t>
            </a:r>
            <a:r>
              <a:rPr lang="es-ES" sz="1600" b="0" i="0" u="none" strike="noStrike" baseline="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skerville Old Face" panose="02020602080505020303" pitchFamily="18" charset="0"/>
              </a:rPr>
              <a:t>Savage</a:t>
            </a:r>
            <a:r>
              <a:rPr lang="es-ES" sz="1600" b="0" i="0" u="none" strike="noStrike" baseline="0" dirty="0">
                <a:solidFill>
                  <a:schemeClr val="tx1">
                    <a:lumMod val="85000"/>
                    <a:lumOff val="15000"/>
                  </a:schemeClr>
                </a:solidFill>
                <a:latin typeface="Baskerville Old Face" panose="02020602080505020303" pitchFamily="18" charset="0"/>
              </a:rPr>
              <a:t>, 2018 </a:t>
            </a:r>
            <a:r>
              <a:rPr lang="es-ES" sz="1600" b="0" i="0" u="none" strike="noStrike" baseline="0" dirty="0">
                <a:solidFill>
                  <a:schemeClr val="accent5">
                    <a:lumMod val="50000"/>
                  </a:schemeClr>
                </a:solidFill>
                <a:latin typeface="Baskerville Old Face" panose="02020602080505020303" pitchFamily="18" charset="0"/>
              </a:rPr>
              <a:t>[</a:t>
            </a:r>
            <a:r>
              <a:rPr lang="es-ES" sz="1600" b="0" i="0" u="sng" strike="noStrike" baseline="0" dirty="0">
                <a:solidFill>
                  <a:schemeClr val="accent5">
                    <a:lumMod val="50000"/>
                  </a:schemeClr>
                </a:solidFill>
                <a:latin typeface="Baskerville Old Face" panose="02020602080505020303" pitchFamily="18" charset="0"/>
              </a:rPr>
              <a:t>ar</a:t>
            </a:r>
            <a:r>
              <a:rPr lang="es-ES" sz="1600" dirty="0">
                <a:solidFill>
                  <a:schemeClr val="accent5">
                    <a:lumMod val="50000"/>
                  </a:schemeClr>
                </a:solidFill>
                <a:latin typeface="Baskerville Old Face" panose="02020602080505020303" pitchFamily="18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Xiv:1808.10378</a:t>
            </a:r>
            <a:r>
              <a:rPr lang="es-ES" sz="1600" b="0" i="0" u="none" strike="noStrike" baseline="0" dirty="0">
                <a:solidFill>
                  <a:schemeClr val="accent5">
                    <a:lumMod val="50000"/>
                  </a:schemeClr>
                </a:solidFill>
                <a:latin typeface="Baskerville Old Face" panose="02020602080505020303" pitchFamily="18" charset="0"/>
              </a:rPr>
              <a:t>]</a:t>
            </a:r>
            <a:endParaRPr lang="es-ES" sz="1600" dirty="0">
              <a:solidFill>
                <a:schemeClr val="accent5">
                  <a:lumMod val="50000"/>
                </a:schemeClr>
              </a:solidFill>
              <a:latin typeface="Baskerville Old Face" panose="02020602080505020303" pitchFamily="18" charset="0"/>
            </a:endParaRPr>
          </a:p>
        </p:txBody>
      </p:sp>
      <p:pic>
        <p:nvPicPr>
          <p:cNvPr id="26" name="Imagen 25">
            <a:extLst>
              <a:ext uri="{FF2B5EF4-FFF2-40B4-BE49-F238E27FC236}">
                <a16:creationId xmlns:a16="http://schemas.microsoft.com/office/drawing/2014/main" id="{7FEE68FF-A7F1-E1A8-55AA-EDD747171A5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89201" y="1896165"/>
            <a:ext cx="4152900" cy="3028950"/>
          </a:xfrm>
          <a:prstGeom prst="rect">
            <a:avLst/>
          </a:prstGeom>
        </p:spPr>
      </p:pic>
      <p:sp>
        <p:nvSpPr>
          <p:cNvPr id="27" name="CuadroTexto 26">
            <a:extLst>
              <a:ext uri="{FF2B5EF4-FFF2-40B4-BE49-F238E27FC236}">
                <a16:creationId xmlns:a16="http://schemas.microsoft.com/office/drawing/2014/main" id="{15F05BF8-AECF-436A-127F-ECD8F940B68F}"/>
              </a:ext>
            </a:extLst>
          </p:cNvPr>
          <p:cNvSpPr txBox="1"/>
          <p:nvPr/>
        </p:nvSpPr>
        <p:spPr>
          <a:xfrm>
            <a:off x="8503977" y="4946333"/>
            <a:ext cx="368802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1600" b="0" i="0" u="none" strike="noStrike" baseline="0" dirty="0">
                <a:solidFill>
                  <a:schemeClr val="tx1">
                    <a:lumMod val="85000"/>
                    <a:lumOff val="15000"/>
                  </a:schemeClr>
                </a:solidFill>
                <a:latin typeface="Baskerville Old Face" panose="02020602080505020303" pitchFamily="18" charset="0"/>
              </a:rPr>
              <a:t>Martínez et al., 2016 </a:t>
            </a:r>
            <a:r>
              <a:rPr lang="es-ES" sz="1600" b="0" i="0" u="none" strike="noStrike" baseline="0" dirty="0">
                <a:solidFill>
                  <a:schemeClr val="accent5">
                    <a:lumMod val="50000"/>
                  </a:schemeClr>
                </a:solidFill>
                <a:latin typeface="Baskerville Old Face" panose="02020602080505020303" pitchFamily="18" charset="0"/>
              </a:rPr>
              <a:t>[arXiv:1605.04570v1]</a:t>
            </a:r>
            <a:endParaRPr lang="es-ES" sz="1600" dirty="0">
              <a:solidFill>
                <a:schemeClr val="accent5">
                  <a:lumMod val="50000"/>
                </a:schemeClr>
              </a:solidFill>
              <a:latin typeface="Baskerville Old Face" panose="02020602080505020303" pitchFamily="18" charset="0"/>
            </a:endParaRPr>
          </a:p>
        </p:txBody>
      </p:sp>
      <p:pic>
        <p:nvPicPr>
          <p:cNvPr id="29" name="Imagen 28">
            <a:extLst>
              <a:ext uri="{FF2B5EF4-FFF2-40B4-BE49-F238E27FC236}">
                <a16:creationId xmlns:a16="http://schemas.microsoft.com/office/drawing/2014/main" id="{1CBD4952-C937-D7C0-3522-C97068D083E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9736" y="1607027"/>
            <a:ext cx="3295650" cy="552450"/>
          </a:xfrm>
          <a:prstGeom prst="rect">
            <a:avLst/>
          </a:prstGeom>
        </p:spPr>
      </p:pic>
      <p:pic>
        <p:nvPicPr>
          <p:cNvPr id="31" name="Imagen 30">
            <a:extLst>
              <a:ext uri="{FF2B5EF4-FFF2-40B4-BE49-F238E27FC236}">
                <a16:creationId xmlns:a16="http://schemas.microsoft.com/office/drawing/2014/main" id="{37C9C91F-9775-A637-1828-BEEFC7E5D9C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44901" y="2976652"/>
            <a:ext cx="4371975" cy="838200"/>
          </a:xfrm>
          <a:prstGeom prst="rect">
            <a:avLst/>
          </a:prstGeom>
        </p:spPr>
      </p:pic>
      <p:sp>
        <p:nvSpPr>
          <p:cNvPr id="32" name="CuadroTexto 31">
            <a:extLst>
              <a:ext uri="{FF2B5EF4-FFF2-40B4-BE49-F238E27FC236}">
                <a16:creationId xmlns:a16="http://schemas.microsoft.com/office/drawing/2014/main" id="{08E325CA-2018-D439-5B27-6FAC241B3BBF}"/>
              </a:ext>
            </a:extLst>
          </p:cNvPr>
          <p:cNvSpPr txBox="1"/>
          <p:nvPr/>
        </p:nvSpPr>
        <p:spPr>
          <a:xfrm>
            <a:off x="3814442" y="3895735"/>
            <a:ext cx="402502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1600" b="0" i="0" u="none" strike="noStrike" baseline="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skerville Old Face" panose="02020602080505020303" pitchFamily="18" charset="0"/>
              </a:rPr>
              <a:t>Jordan</a:t>
            </a:r>
            <a:r>
              <a:rPr lang="es-ES" sz="1600" b="0" i="0" u="none" strike="noStrike" baseline="0" dirty="0">
                <a:solidFill>
                  <a:schemeClr val="tx1">
                    <a:lumMod val="85000"/>
                    <a:lumOff val="15000"/>
                  </a:schemeClr>
                </a:solidFill>
                <a:latin typeface="Baskerville Old Face" panose="02020602080505020303" pitchFamily="18" charset="0"/>
              </a:rPr>
              <a:t>, Lee &amp; </a:t>
            </a:r>
            <a:r>
              <a:rPr lang="es-ES" sz="1600" b="0" i="0" u="none" strike="noStrike" baseline="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Baskerville Old Face" panose="02020602080505020303" pitchFamily="18" charset="0"/>
              </a:rPr>
              <a:t>Preskill</a:t>
            </a:r>
            <a:r>
              <a:rPr lang="es-ES" sz="1600" b="0" i="0" u="none" strike="noStrike" baseline="0" dirty="0">
                <a:solidFill>
                  <a:schemeClr val="tx1">
                    <a:lumMod val="85000"/>
                    <a:lumOff val="15000"/>
                  </a:schemeClr>
                </a:solidFill>
                <a:latin typeface="Baskerville Old Face" panose="02020602080505020303" pitchFamily="18" charset="0"/>
              </a:rPr>
              <a:t>, 2014 </a:t>
            </a:r>
            <a:r>
              <a:rPr lang="es-ES" sz="1600" b="0" i="0" u="none" strike="noStrike" baseline="0" dirty="0">
                <a:solidFill>
                  <a:schemeClr val="accent5">
                    <a:lumMod val="50000"/>
                  </a:schemeClr>
                </a:solidFill>
                <a:latin typeface="Baskerville Old Face" panose="02020602080505020303" pitchFamily="18" charset="0"/>
              </a:rPr>
              <a:t>[</a:t>
            </a:r>
            <a:r>
              <a:rPr lang="es-ES" sz="1600" b="0" i="0" u="sng" strike="noStrike" baseline="0" dirty="0">
                <a:solidFill>
                  <a:schemeClr val="accent5">
                    <a:lumMod val="50000"/>
                  </a:schemeClr>
                </a:solidFill>
                <a:latin typeface="Baskerville Old Face" panose="02020602080505020303" pitchFamily="18" charset="0"/>
              </a:rPr>
              <a:t>a</a:t>
            </a:r>
            <a:r>
              <a:rPr lang="es-ES" sz="1600" u="sng" dirty="0">
                <a:solidFill>
                  <a:schemeClr val="accent5">
                    <a:lumMod val="50000"/>
                  </a:schemeClr>
                </a:solidFill>
                <a:latin typeface="Baskerville Old Face" panose="02020602080505020303" pitchFamily="18" charset="0"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</a:t>
            </a:r>
            <a:r>
              <a:rPr lang="es-ES" sz="1600" dirty="0">
                <a:solidFill>
                  <a:schemeClr val="accent5">
                    <a:lumMod val="50000"/>
                  </a:schemeClr>
                </a:solidFill>
                <a:latin typeface="Baskerville Old Face" panose="02020602080505020303" pitchFamily="18" charset="0"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Xiv:1404.7115</a:t>
            </a:r>
            <a:r>
              <a:rPr lang="es-ES" sz="1600" dirty="0">
                <a:solidFill>
                  <a:schemeClr val="accent5">
                    <a:lumMod val="50000"/>
                  </a:schemeClr>
                </a:solidFill>
                <a:latin typeface="Baskerville Old Face" panose="02020602080505020303" pitchFamily="18" charset="0"/>
              </a:rPr>
              <a:t>]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3" name="CuadroTexto 32">
                <a:extLst>
                  <a:ext uri="{FF2B5EF4-FFF2-40B4-BE49-F238E27FC236}">
                    <a16:creationId xmlns:a16="http://schemas.microsoft.com/office/drawing/2014/main" id="{E32BF3AF-0E5B-F481-BF47-0DB725CA991A}"/>
                  </a:ext>
                </a:extLst>
              </p:cNvPr>
              <p:cNvSpPr txBox="1"/>
              <p:nvPr/>
            </p:nvSpPr>
            <p:spPr>
              <a:xfrm>
                <a:off x="214089" y="1004616"/>
                <a:ext cx="1742221" cy="40011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accent2"/>
              </a:fontRef>
            </p:style>
            <p:txBody>
              <a:bodyPr wrap="square" rtlCol="0">
                <a:spAutoFit/>
              </a:bodyPr>
              <a:lstStyle/>
              <a:p>
                <a:pPr marL="342900" indent="-342900">
                  <a:buFont typeface="Wingdings" panose="05000000000000000000" pitchFamily="2" charset="2"/>
                  <a:buChar char="Ø"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s-ES" sz="2000" b="0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ES" sz="2000" b="0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  <m:sup>
                        <m:r>
                          <a:rPr lang="es-ES" sz="2000" b="0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4</m:t>
                        </m:r>
                      </m:sup>
                    </m:sSup>
                  </m:oMath>
                </a14:m>
                <a:r>
                  <a:rPr lang="es-ES" sz="2000" dirty="0">
                    <a:solidFill>
                      <a:schemeClr val="accent1">
                        <a:lumMod val="75000"/>
                      </a:schemeClr>
                    </a:solidFill>
                  </a:rPr>
                  <a:t> </a:t>
                </a:r>
                <a:r>
                  <a:rPr lang="es-ES" sz="2000" dirty="0">
                    <a:solidFill>
                      <a:schemeClr val="accent1">
                        <a:lumMod val="75000"/>
                      </a:schemeClr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theory</a:t>
                </a:r>
              </a:p>
            </p:txBody>
          </p:sp>
        </mc:Choice>
        <mc:Fallback xmlns="">
          <p:sp>
            <p:nvSpPr>
              <p:cNvPr id="33" name="CuadroTexto 32">
                <a:extLst>
                  <a:ext uri="{FF2B5EF4-FFF2-40B4-BE49-F238E27FC236}">
                    <a16:creationId xmlns:a16="http://schemas.microsoft.com/office/drawing/2014/main" id="{E32BF3AF-0E5B-F481-BF47-0DB725CA991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4089" y="1004616"/>
                <a:ext cx="1742221" cy="400110"/>
              </a:xfrm>
              <a:prstGeom prst="rect">
                <a:avLst/>
              </a:prstGeom>
              <a:blipFill>
                <a:blip r:embed="rId8"/>
                <a:stretch>
                  <a:fillRect l="-3147" t="-12308" b="-24615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4" name="CuadroTexto 33">
            <a:extLst>
              <a:ext uri="{FF2B5EF4-FFF2-40B4-BE49-F238E27FC236}">
                <a16:creationId xmlns:a16="http://schemas.microsoft.com/office/drawing/2014/main" id="{7FE7AB08-F7AC-EBA5-5E4E-D59E8FAE07B9}"/>
              </a:ext>
            </a:extLst>
          </p:cNvPr>
          <p:cNvSpPr txBox="1"/>
          <p:nvPr/>
        </p:nvSpPr>
        <p:spPr>
          <a:xfrm>
            <a:off x="255167" y="2508608"/>
            <a:ext cx="2242372" cy="40011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s-ES" sz="2000" dirty="0" err="1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Fermion</a:t>
            </a:r>
            <a:r>
              <a:rPr lang="es-ES" sz="2000" dirty="0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s-ES" sz="2000" dirty="0" err="1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fields</a:t>
            </a:r>
            <a:endParaRPr lang="es-ES" sz="2000" dirty="0">
              <a:solidFill>
                <a:schemeClr val="accent1">
                  <a:lumMod val="75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36" name="Imagen 35">
            <a:extLst>
              <a:ext uri="{FF2B5EF4-FFF2-40B4-BE49-F238E27FC236}">
                <a16:creationId xmlns:a16="http://schemas.microsoft.com/office/drawing/2014/main" id="{8744AE8C-5E49-E922-018C-F748967A0D06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59736" y="4809756"/>
            <a:ext cx="3494537" cy="691627"/>
          </a:xfrm>
          <a:prstGeom prst="rect">
            <a:avLst/>
          </a:prstGeom>
        </p:spPr>
      </p:pic>
      <p:sp>
        <p:nvSpPr>
          <p:cNvPr id="37" name="CuadroTexto 36">
            <a:extLst>
              <a:ext uri="{FF2B5EF4-FFF2-40B4-BE49-F238E27FC236}">
                <a16:creationId xmlns:a16="http://schemas.microsoft.com/office/drawing/2014/main" id="{7ADAFB4E-E2BF-DECC-45CD-B87D40A48AEB}"/>
              </a:ext>
            </a:extLst>
          </p:cNvPr>
          <p:cNvSpPr txBox="1"/>
          <p:nvPr/>
        </p:nvSpPr>
        <p:spPr>
          <a:xfrm>
            <a:off x="295978" y="4214626"/>
            <a:ext cx="2622236" cy="40011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s-ES" sz="2000" dirty="0" err="1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Schwinger</a:t>
            </a:r>
            <a:r>
              <a:rPr lang="es-ES" sz="2000" dirty="0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s-ES" sz="2000" dirty="0" err="1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model</a:t>
            </a:r>
            <a:endParaRPr lang="es-ES" sz="2000" dirty="0">
              <a:solidFill>
                <a:schemeClr val="accent1">
                  <a:lumMod val="75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38" name="CuadroTexto 37">
            <a:extLst>
              <a:ext uri="{FF2B5EF4-FFF2-40B4-BE49-F238E27FC236}">
                <a16:creationId xmlns:a16="http://schemas.microsoft.com/office/drawing/2014/main" id="{9492DD48-82A5-99AA-D99A-DA4E971E1604}"/>
              </a:ext>
            </a:extLst>
          </p:cNvPr>
          <p:cNvSpPr txBox="1"/>
          <p:nvPr/>
        </p:nvSpPr>
        <p:spPr>
          <a:xfrm>
            <a:off x="4509159" y="5026015"/>
            <a:ext cx="346965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1600" b="0" i="0" u="none" strike="noStrike" baseline="0" dirty="0">
                <a:solidFill>
                  <a:schemeClr val="tx1">
                    <a:lumMod val="85000"/>
                    <a:lumOff val="15000"/>
                  </a:schemeClr>
                </a:solidFill>
                <a:latin typeface="Baskerville Old Face" panose="02020602080505020303" pitchFamily="18" charset="0"/>
              </a:rPr>
              <a:t>de Jong et al., 2022</a:t>
            </a:r>
            <a:r>
              <a:rPr lang="es-ES" sz="1600" b="0" i="0" u="none" strike="noStrike" baseline="0" dirty="0">
                <a:solidFill>
                  <a:schemeClr val="accent5">
                    <a:lumMod val="50000"/>
                  </a:schemeClr>
                </a:solidFill>
                <a:latin typeface="Baskerville Old Face" panose="02020602080505020303" pitchFamily="18" charset="0"/>
              </a:rPr>
              <a:t> [</a:t>
            </a:r>
            <a:r>
              <a:rPr lang="es-ES" sz="1600" b="0" i="0" u="sng" strike="noStrike" baseline="0" dirty="0">
                <a:solidFill>
                  <a:schemeClr val="accent5">
                    <a:lumMod val="50000"/>
                  </a:schemeClr>
                </a:solidFill>
                <a:latin typeface="Baskerville Old Face" panose="02020602080505020303" pitchFamily="18" charset="0"/>
              </a:rPr>
              <a:t>a</a:t>
            </a:r>
            <a:r>
              <a:rPr lang="es-ES" sz="1600" dirty="0">
                <a:solidFill>
                  <a:schemeClr val="accent5">
                    <a:lumMod val="50000"/>
                  </a:schemeClr>
                </a:solidFill>
                <a:latin typeface="Baskerville Old Face" panose="02020602080505020303" pitchFamily="18" charset="0"/>
                <a:hlinkClick r:id="rId10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rXiv:2106.08394</a:t>
            </a:r>
            <a:r>
              <a:rPr lang="es-ES" sz="1600" b="0" i="0" u="none" strike="noStrike" baseline="0" dirty="0">
                <a:solidFill>
                  <a:schemeClr val="accent5">
                    <a:lumMod val="50000"/>
                  </a:schemeClr>
                </a:solidFill>
                <a:latin typeface="Baskerville Old Face" panose="02020602080505020303" pitchFamily="18" charset="0"/>
              </a:rPr>
              <a:t>]</a:t>
            </a:r>
            <a:endParaRPr lang="es-ES" sz="1600" dirty="0">
              <a:solidFill>
                <a:schemeClr val="accent5">
                  <a:lumMod val="50000"/>
                </a:schemeClr>
              </a:solidFill>
              <a:latin typeface="Baskerville Old Face" panose="020206020805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53384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>
            <a:extLst>
              <a:ext uri="{FF2B5EF4-FFF2-40B4-BE49-F238E27FC236}">
                <a16:creationId xmlns:a16="http://schemas.microsoft.com/office/drawing/2014/main" id="{A2CDCBEF-DC83-2D89-8C7E-84B967E2E57E}"/>
              </a:ext>
            </a:extLst>
          </p:cNvPr>
          <p:cNvSpPr/>
          <p:nvPr/>
        </p:nvSpPr>
        <p:spPr>
          <a:xfrm>
            <a:off x="834205" y="2975211"/>
            <a:ext cx="10908000" cy="756000"/>
          </a:xfrm>
          <a:prstGeom prst="rect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45C1A3A0-80D0-BA5B-BE3B-C5BBAB4261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C8D95-4255-4CE2-98C7-19B6141FFAE9}" type="slidenum">
              <a:rPr lang="es-ES" smtClean="0"/>
              <a:t>5</a:t>
            </a:fld>
            <a:endParaRPr lang="es-ES"/>
          </a:p>
        </p:txBody>
      </p:sp>
      <p:sp>
        <p:nvSpPr>
          <p:cNvPr id="3" name="Rectángulo: esquinas redondeadas 2">
            <a:extLst>
              <a:ext uri="{FF2B5EF4-FFF2-40B4-BE49-F238E27FC236}">
                <a16:creationId xmlns:a16="http://schemas.microsoft.com/office/drawing/2014/main" id="{27F916B7-8A64-556E-E6A8-B8CAC8FA022A}"/>
              </a:ext>
            </a:extLst>
          </p:cNvPr>
          <p:cNvSpPr/>
          <p:nvPr/>
        </p:nvSpPr>
        <p:spPr>
          <a:xfrm>
            <a:off x="2571033" y="5025785"/>
            <a:ext cx="6676341" cy="958393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65867492-280A-1D69-FC30-2A5B0C2CF284}"/>
              </a:ext>
            </a:extLst>
          </p:cNvPr>
          <p:cNvSpPr txBox="1"/>
          <p:nvPr/>
        </p:nvSpPr>
        <p:spPr>
          <a:xfrm>
            <a:off x="221777" y="178705"/>
            <a:ext cx="6093724" cy="629531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en-US" sz="3200" b="1" kern="100" dirty="0">
                <a:solidFill>
                  <a:schemeClr val="accent3">
                    <a:lumMod val="50000"/>
                  </a:schemeClr>
                </a:solidFill>
                <a:latin typeface="Cambria"/>
                <a:ea typeface="Cambria"/>
                <a:cs typeface="Times New Roman"/>
              </a:rPr>
              <a:t>1.4 Thermal field theory</a:t>
            </a:r>
            <a:endParaRPr lang="es-ES" sz="3200" kern="100" dirty="0">
              <a:solidFill>
                <a:schemeClr val="accent3">
                  <a:lumMod val="50000"/>
                </a:schemeClr>
              </a:solidFill>
              <a:effectLst/>
              <a:latin typeface="Cambria"/>
              <a:ea typeface="Cambria"/>
              <a:cs typeface="Times New Roman"/>
            </a:endParaRP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CF5C6E6A-B01A-0D1B-34D6-E5D73F20EF9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48851" y="3075460"/>
            <a:ext cx="2097179" cy="621838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A5117D89-21F6-240A-D0A5-2D6C532A879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84272" y="3037347"/>
            <a:ext cx="3162609" cy="677702"/>
          </a:xfrm>
          <a:prstGeom prst="rect">
            <a:avLst/>
          </a:prstGeom>
        </p:spPr>
      </p:pic>
      <p:sp>
        <p:nvSpPr>
          <p:cNvPr id="12" name="CuadroTexto 11">
            <a:extLst>
              <a:ext uri="{FF2B5EF4-FFF2-40B4-BE49-F238E27FC236}">
                <a16:creationId xmlns:a16="http://schemas.microsoft.com/office/drawing/2014/main" id="{B6FE0D85-DE62-4F74-5BD9-A5664D835C0C}"/>
              </a:ext>
            </a:extLst>
          </p:cNvPr>
          <p:cNvSpPr txBox="1"/>
          <p:nvPr/>
        </p:nvSpPr>
        <p:spPr>
          <a:xfrm>
            <a:off x="861501" y="3159028"/>
            <a:ext cx="221918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Expectation value</a:t>
            </a:r>
            <a:endParaRPr lang="es-ES" sz="20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D681CE56-9987-4B82-9B6F-7BD1B0845C17}"/>
              </a:ext>
            </a:extLst>
          </p:cNvPr>
          <p:cNvSpPr txBox="1"/>
          <p:nvPr/>
        </p:nvSpPr>
        <p:spPr>
          <a:xfrm>
            <a:off x="7282892" y="3159028"/>
            <a:ext cx="221918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Partition function </a:t>
            </a:r>
            <a:endParaRPr lang="es-ES" sz="20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380F469F-B080-305D-0DAA-9B0616ADA418}"/>
              </a:ext>
            </a:extLst>
          </p:cNvPr>
          <p:cNvSpPr txBox="1"/>
          <p:nvPr/>
        </p:nvSpPr>
        <p:spPr>
          <a:xfrm>
            <a:off x="2692703" y="5285782"/>
            <a:ext cx="4342574" cy="400110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es-ES" sz="2000" dirty="0">
                <a:solidFill>
                  <a:schemeClr val="accent3">
                    <a:lumMod val="50000"/>
                  </a:schemeClr>
                </a:solidFill>
                <a:latin typeface="Cambria"/>
                <a:ea typeface="Cambria"/>
              </a:rPr>
              <a:t>We </a:t>
            </a:r>
            <a:r>
              <a:rPr lang="es-ES" sz="2000" dirty="0" err="1">
                <a:solidFill>
                  <a:schemeClr val="accent3">
                    <a:lumMod val="50000"/>
                  </a:schemeClr>
                </a:solidFill>
                <a:latin typeface="Cambria"/>
                <a:ea typeface="Cambria"/>
              </a:rPr>
              <a:t>focus</a:t>
            </a:r>
            <a:r>
              <a:rPr lang="es-ES" sz="2000" dirty="0">
                <a:solidFill>
                  <a:schemeClr val="accent3">
                    <a:lumMod val="50000"/>
                  </a:schemeClr>
                </a:solidFill>
                <a:latin typeface="Cambria"/>
                <a:ea typeface="Cambria"/>
              </a:rPr>
              <a:t> on </a:t>
            </a:r>
            <a:r>
              <a:rPr lang="es-ES" sz="2000" dirty="0" err="1">
                <a:solidFill>
                  <a:schemeClr val="accent3">
                    <a:lumMod val="50000"/>
                  </a:schemeClr>
                </a:solidFill>
                <a:latin typeface="Cambria"/>
                <a:ea typeface="Cambria"/>
              </a:rPr>
              <a:t>phase</a:t>
            </a:r>
            <a:r>
              <a:rPr lang="es-ES" sz="2000" b="0" i="0" u="none" strike="noStrike" baseline="0" dirty="0">
                <a:solidFill>
                  <a:schemeClr val="accent3">
                    <a:lumMod val="50000"/>
                  </a:schemeClr>
                </a:solidFill>
                <a:latin typeface="Cambria"/>
                <a:ea typeface="Cambria"/>
              </a:rPr>
              <a:t> </a:t>
            </a:r>
            <a:r>
              <a:rPr lang="es-ES" sz="2000" b="0" i="0" u="none" strike="noStrike" baseline="0" dirty="0" err="1">
                <a:solidFill>
                  <a:schemeClr val="accent3">
                    <a:lumMod val="50000"/>
                  </a:schemeClr>
                </a:solidFill>
                <a:latin typeface="Cambria"/>
                <a:ea typeface="Cambria"/>
              </a:rPr>
              <a:t>space</a:t>
            </a:r>
            <a:r>
              <a:rPr lang="es-ES" sz="2000" b="0" i="0" u="none" strike="noStrike" baseline="0" dirty="0">
                <a:solidFill>
                  <a:schemeClr val="accent3">
                    <a:lumMod val="50000"/>
                  </a:schemeClr>
                </a:solidFill>
                <a:latin typeface="Cambria"/>
                <a:ea typeface="Cambria"/>
              </a:rPr>
              <a:t> </a:t>
            </a:r>
            <a:r>
              <a:rPr lang="es-ES" sz="2000" b="0" i="0" u="none" strike="noStrike" baseline="0" dirty="0" err="1">
                <a:solidFill>
                  <a:schemeClr val="accent3">
                    <a:lumMod val="50000"/>
                  </a:schemeClr>
                </a:solidFill>
                <a:latin typeface="Cambria"/>
                <a:ea typeface="Cambria"/>
              </a:rPr>
              <a:t>distribution</a:t>
            </a:r>
            <a:r>
              <a:rPr lang="es-ES" sz="2000" dirty="0">
                <a:solidFill>
                  <a:schemeClr val="accent3">
                    <a:lumMod val="50000"/>
                  </a:schemeClr>
                </a:solidFill>
                <a:latin typeface="Cambria"/>
                <a:ea typeface="Cambria"/>
              </a:rPr>
              <a:t>:</a:t>
            </a: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E0561238-7632-B977-BBDB-17095C47AD12}"/>
              </a:ext>
            </a:extLst>
          </p:cNvPr>
          <p:cNvSpPr txBox="1"/>
          <p:nvPr/>
        </p:nvSpPr>
        <p:spPr>
          <a:xfrm>
            <a:off x="1072099" y="4243264"/>
            <a:ext cx="10440753" cy="40011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Cambria"/>
                <a:ea typeface="Cambria"/>
              </a:rPr>
              <a:t>The</a:t>
            </a:r>
            <a:r>
              <a:rPr lang="en-US" sz="2000" dirty="0">
                <a:solidFill>
                  <a:schemeClr val="accent2">
                    <a:lumMod val="50000"/>
                  </a:schemeClr>
                </a:solidFill>
                <a:effectLst/>
                <a:latin typeface="Cambria"/>
                <a:ea typeface="Cambria"/>
              </a:rPr>
              <a:t> trace can be calculated by summing the expectation values over the complete set of states</a:t>
            </a:r>
            <a:endParaRPr lang="es-ES" sz="2000" dirty="0">
              <a:solidFill>
                <a:schemeClr val="accent2">
                  <a:lumMod val="50000"/>
                </a:schemeClr>
              </a:solidFill>
              <a:latin typeface="Cambria"/>
              <a:ea typeface="Cambria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uadroTexto 4">
                <a:extLst>
                  <a:ext uri="{FF2B5EF4-FFF2-40B4-BE49-F238E27FC236}">
                    <a16:creationId xmlns:a16="http://schemas.microsoft.com/office/drawing/2014/main" id="{24CD2213-87E9-A4A7-72C3-063863161479}"/>
                  </a:ext>
                </a:extLst>
              </p:cNvPr>
              <p:cNvSpPr txBox="1"/>
              <p:nvPr/>
            </p:nvSpPr>
            <p:spPr>
              <a:xfrm>
                <a:off x="7178579" y="5137606"/>
                <a:ext cx="1910203" cy="73475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s-ES" sz="2400" b="0" i="1" smtClean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s-ES" sz="2400" b="0" i="1" smtClean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s-ES" sz="2400" b="0" i="1" smtClean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  <m:sup>
                          <m:r>
                            <a:rPr lang="es-ES" sz="2400" b="0" i="1" smtClean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sup>
                      </m:sSubSup>
                      <m:r>
                        <a:rPr lang="es-ES" sz="2400" b="0" i="1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s-ES" sz="2400" b="0" i="1" smtClean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begChr m:val="⟨"/>
                              <m:endChr m:val="⟩"/>
                              <m:ctrlPr>
                                <a:rPr lang="es-ES" sz="2400" b="0" i="1" smtClean="0">
                                  <a:solidFill>
                                    <a:schemeClr val="accent3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s-ES" sz="2400" b="0" i="1" smtClean="0">
                                      <a:solidFill>
                                        <a:schemeClr val="accent3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sSubSup>
                                    <m:sSubSupPr>
                                      <m:ctrlPr>
                                        <a:rPr lang="es-ES" sz="2400" b="0" i="1" smtClean="0">
                                          <a:solidFill>
                                            <a:schemeClr val="accent3">
                                              <a:lumMod val="5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s-ES" sz="2400" b="0" i="1" smtClean="0">
                                          <a:solidFill>
                                            <a:schemeClr val="accent3">
                                              <a:lumMod val="5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â</m:t>
                                      </m:r>
                                    </m:e>
                                    <m:sub>
                                      <m:r>
                                        <a:rPr lang="es-ES" sz="2400" b="0" i="1" smtClean="0">
                                          <a:solidFill>
                                            <a:schemeClr val="accent3">
                                              <a:lumMod val="5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𝑝</m:t>
                                      </m:r>
                                    </m:sub>
                                    <m:sup>
                                      <m:r>
                                        <a:rPr lang="es-ES" sz="2400" b="0" i="1" smtClean="0">
                                          <a:solidFill>
                                            <a:schemeClr val="accent3">
                                              <a:lumMod val="5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𝑖</m:t>
                                      </m:r>
                                    </m:sup>
                                  </m:sSubSup>
                                </m:e>
                                <m:sup>
                                  <m:r>
                                    <a:rPr lang="es-ES" sz="2400" b="0" i="1" smtClean="0">
                                      <a:solidFill>
                                        <a:schemeClr val="accent3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†</m:t>
                                  </m:r>
                                </m:sup>
                              </m:sSup>
                              <m:sSubSup>
                                <m:sSubSupPr>
                                  <m:ctrlPr>
                                    <a:rPr lang="es-ES" sz="2400" b="0" i="1" smtClean="0">
                                      <a:solidFill>
                                        <a:schemeClr val="accent3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s-ES" sz="2400" b="0" i="1" smtClean="0">
                                      <a:solidFill>
                                        <a:schemeClr val="accent3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â</m:t>
                                  </m:r>
                                </m:e>
                                <m:sub>
                                  <m:r>
                                    <a:rPr lang="es-ES" sz="2400" b="0" i="1" smtClean="0">
                                      <a:solidFill>
                                        <a:schemeClr val="accent3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sub>
                                <m:sup>
                                  <m:r>
                                    <a:rPr lang="es-ES" sz="2400" b="0" i="1" smtClean="0">
                                      <a:solidFill>
                                        <a:schemeClr val="accent3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p>
                              </m:sSubSup>
                            </m:e>
                          </m:d>
                        </m:e>
                        <m:sub>
                          <m:r>
                            <a:rPr lang="es-ES" sz="2400" b="0" i="1" smtClean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𝛽</m:t>
                          </m:r>
                        </m:sub>
                      </m:sSub>
                    </m:oMath>
                  </m:oMathPara>
                </a14:m>
                <a:endParaRPr lang="es-ES" sz="2400" dirty="0">
                  <a:solidFill>
                    <a:schemeClr val="accent3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5" name="CuadroTexto 4">
                <a:extLst>
                  <a:ext uri="{FF2B5EF4-FFF2-40B4-BE49-F238E27FC236}">
                    <a16:creationId xmlns:a16="http://schemas.microsoft.com/office/drawing/2014/main" id="{24CD2213-87E9-A4A7-72C3-06386316147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78579" y="5137606"/>
                <a:ext cx="1910203" cy="734753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0" name="Conector recto 9">
            <a:extLst>
              <a:ext uri="{FF2B5EF4-FFF2-40B4-BE49-F238E27FC236}">
                <a16:creationId xmlns:a16="http://schemas.microsoft.com/office/drawing/2014/main" id="{CFA39553-51F4-1AE5-8398-C737604EFCBC}"/>
              </a:ext>
            </a:extLst>
          </p:cNvPr>
          <p:cNvCxnSpPr/>
          <p:nvPr/>
        </p:nvCxnSpPr>
        <p:spPr>
          <a:xfrm>
            <a:off x="221777" y="2674959"/>
            <a:ext cx="11651775" cy="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CuadroTexto 12">
            <a:extLst>
              <a:ext uri="{FF2B5EF4-FFF2-40B4-BE49-F238E27FC236}">
                <a16:creationId xmlns:a16="http://schemas.microsoft.com/office/drawing/2014/main" id="{7301F896-E4D4-DB66-DE91-3AC2E7511202}"/>
              </a:ext>
            </a:extLst>
          </p:cNvPr>
          <p:cNvSpPr txBox="1"/>
          <p:nvPr/>
        </p:nvSpPr>
        <p:spPr>
          <a:xfrm>
            <a:off x="364217" y="1023331"/>
            <a:ext cx="1154772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000" kern="0" dirty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Thermal states are typically difficult to prepare on a circuit and involve non-unitary operations. </a:t>
            </a:r>
            <a:endParaRPr lang="es-ES" sz="20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968E17CA-5E75-640B-40CA-9429CE906699}"/>
              </a:ext>
            </a:extLst>
          </p:cNvPr>
          <p:cNvSpPr txBox="1"/>
          <p:nvPr/>
        </p:nvSpPr>
        <p:spPr>
          <a:xfrm>
            <a:off x="364217" y="1713134"/>
            <a:ext cx="11428584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000" kern="0" dirty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Quantum imaginary time evolution </a:t>
            </a:r>
            <a:r>
              <a:rPr lang="en-US" sz="2000" kern="0" dirty="0">
                <a:solidFill>
                  <a:schemeClr val="accent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(</a:t>
            </a:r>
            <a:r>
              <a:rPr lang="en-US" sz="2000" b="1" kern="0" dirty="0">
                <a:solidFill>
                  <a:schemeClr val="accent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QITE</a:t>
            </a:r>
            <a:r>
              <a:rPr lang="en-US" sz="2000" kern="0" dirty="0">
                <a:solidFill>
                  <a:schemeClr val="accent1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)</a:t>
            </a:r>
            <a:r>
              <a:rPr lang="en-US" sz="2000" kern="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 requires exponentially less space and time per iteration compared with their classical counterparts </a:t>
            </a:r>
            <a:endParaRPr lang="es-ES" sz="20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31EFB7FE-763B-572F-6747-59A288D2718C}"/>
              </a:ext>
            </a:extLst>
          </p:cNvPr>
          <p:cNvSpPr txBox="1"/>
          <p:nvPr/>
        </p:nvSpPr>
        <p:spPr>
          <a:xfrm>
            <a:off x="8815114" y="2211354"/>
            <a:ext cx="28309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600" dirty="0">
                <a:latin typeface="Baskerville Old Face" panose="02020602080505020303" pitchFamily="18" charset="0"/>
              </a:rPr>
              <a:t>Motta, 2019 </a:t>
            </a:r>
            <a:r>
              <a:rPr lang="es-ES" sz="1600" dirty="0">
                <a:solidFill>
                  <a:schemeClr val="accent5">
                    <a:lumMod val="50000"/>
                  </a:schemeClr>
                </a:solidFill>
                <a:latin typeface="Baskerville Old Face" panose="02020602080505020303" pitchFamily="18" charset="0"/>
              </a:rPr>
              <a:t>[</a:t>
            </a:r>
            <a:r>
              <a:rPr lang="es-ES" sz="1600" u="sng" dirty="0">
                <a:solidFill>
                  <a:schemeClr val="accent5">
                    <a:lumMod val="50000"/>
                  </a:schemeClr>
                </a:solidFill>
                <a:latin typeface="Baskerville Old Face" panose="02020602080505020303" pitchFamily="18" charset="0"/>
              </a:rPr>
              <a:t>a</a:t>
            </a:r>
            <a:r>
              <a:rPr lang="es-ES" sz="1600" u="sng" dirty="0">
                <a:solidFill>
                  <a:schemeClr val="accent5">
                    <a:lumMod val="50000"/>
                  </a:schemeClr>
                </a:solidFill>
                <a:latin typeface="Baskerville Old Face" panose="02020602080505020303" pitchFamily="18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rXiv:1901.07653</a:t>
            </a:r>
            <a:r>
              <a:rPr lang="es-ES" sz="1600" dirty="0">
                <a:solidFill>
                  <a:schemeClr val="accent5">
                    <a:lumMod val="50000"/>
                  </a:schemeClr>
                </a:solidFill>
                <a:latin typeface="Baskerville Old Face" panose="02020602080505020303" pitchFamily="18" charset="0"/>
              </a:rPr>
              <a:t>]</a:t>
            </a:r>
          </a:p>
        </p:txBody>
      </p:sp>
    </p:spTree>
    <p:extLst>
      <p:ext uri="{BB962C8B-B14F-4D97-AF65-F5344CB8AC3E}">
        <p14:creationId xmlns:p14="http://schemas.microsoft.com/office/powerpoint/2010/main" val="1981754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ángulo 28">
            <a:extLst>
              <a:ext uri="{FF2B5EF4-FFF2-40B4-BE49-F238E27FC236}">
                <a16:creationId xmlns:a16="http://schemas.microsoft.com/office/drawing/2014/main" id="{4134067F-BBC9-5490-8154-AEEB8CC9A619}"/>
              </a:ext>
            </a:extLst>
          </p:cNvPr>
          <p:cNvSpPr/>
          <p:nvPr/>
        </p:nvSpPr>
        <p:spPr>
          <a:xfrm>
            <a:off x="357997" y="965530"/>
            <a:ext cx="11520000" cy="10800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6995081A-CFAF-6313-F792-FFF55290910E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327294" y="323431"/>
            <a:ext cx="10058400" cy="431631"/>
          </a:xfrm>
        </p:spPr>
        <p:txBody>
          <a:bodyPr>
            <a:noAutofit/>
          </a:bodyPr>
          <a:lstStyle/>
          <a:p>
            <a:r>
              <a:rPr lang="es-ES" sz="3200" b="1" kern="0" dirty="0">
                <a:solidFill>
                  <a:schemeClr val="accent3">
                    <a:lumMod val="50000"/>
                  </a:schemeClr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2.1 </a:t>
            </a:r>
            <a:r>
              <a:rPr lang="es-ES" sz="3200" b="1" kern="0" dirty="0" err="1">
                <a:solidFill>
                  <a:schemeClr val="accent3">
                    <a:lumMod val="50000"/>
                  </a:schemeClr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Fermion</a:t>
            </a:r>
            <a:r>
              <a:rPr lang="es-ES" sz="3200" b="1" kern="0" dirty="0">
                <a:solidFill>
                  <a:schemeClr val="accent3">
                    <a:lumMod val="50000"/>
                  </a:schemeClr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s-ES" sz="3200" b="1" kern="0" dirty="0" err="1">
                <a:solidFill>
                  <a:schemeClr val="accent3">
                    <a:lumMod val="50000"/>
                  </a:schemeClr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fields</a:t>
            </a:r>
            <a:r>
              <a:rPr lang="es-ES" sz="3200" b="1" kern="0" dirty="0">
                <a:solidFill>
                  <a:schemeClr val="accent3">
                    <a:lumMod val="50000"/>
                  </a:schemeClr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in 1+1 </a:t>
            </a:r>
            <a:r>
              <a:rPr lang="es-ES" sz="3200" b="1" kern="0" dirty="0" err="1">
                <a:solidFill>
                  <a:schemeClr val="accent3">
                    <a:lumMod val="50000"/>
                  </a:schemeClr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dimensions</a:t>
            </a:r>
            <a:endParaRPr lang="es-ES" sz="3200" dirty="0">
              <a:solidFill>
                <a:schemeClr val="accent3">
                  <a:lumMod val="50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uadroTexto 5">
                <a:extLst>
                  <a:ext uri="{FF2B5EF4-FFF2-40B4-BE49-F238E27FC236}">
                    <a16:creationId xmlns:a16="http://schemas.microsoft.com/office/drawing/2014/main" id="{B65923BF-9ABA-16EA-8A77-896D9FC3152B}"/>
                  </a:ext>
                </a:extLst>
              </p:cNvPr>
              <p:cNvSpPr txBox="1"/>
              <p:nvPr/>
            </p:nvSpPr>
            <p:spPr>
              <a:xfrm>
                <a:off x="1826136" y="1212697"/>
                <a:ext cx="3463337" cy="57618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ES" sz="2000" b="0" i="1" smtClean="0">
                          <a:latin typeface="Cambria Math" panose="02040503050406030204" pitchFamily="18" charset="0"/>
                        </a:rPr>
                        <m:t>ℒ</m:t>
                      </m:r>
                      <m:r>
                        <a:rPr lang="es-ES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s-ES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ES" sz="20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s-ES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acc>
                        <m:accPr>
                          <m:chr m:val="̅"/>
                          <m:ctrlPr>
                            <a:rPr lang="es-ES" sz="2000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s-ES" sz="2000" b="0" i="1" smtClean="0">
                              <a:latin typeface="Cambria Math" panose="02040503050406030204" pitchFamily="18" charset="0"/>
                            </a:rPr>
                            <m:t>𝜓</m:t>
                          </m:r>
                        </m:e>
                      </m:acc>
                      <m:d>
                        <m:dPr>
                          <m:ctrlPr>
                            <a:rPr lang="es-ES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ES" sz="20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s-ES" sz="2000" b="0" i="1" smtClean="0"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es-ES" sz="20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s-ES" sz="20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</m:d>
                      <m:r>
                        <a:rPr lang="es-ES" sz="2000" b="0" i="1" smtClean="0">
                          <a:latin typeface="Cambria Math" panose="02040503050406030204" pitchFamily="18" charset="0"/>
                        </a:rPr>
                        <m:t>𝜓</m:t>
                      </m:r>
                      <m:r>
                        <a:rPr lang="es-ES" sz="2000" b="0" i="1" smtClean="0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s-E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sz="2000" b="0" i="1" smtClean="0">
                              <a:latin typeface="Cambria Math" panose="02040503050406030204" pitchFamily="18" charset="0"/>
                            </a:rPr>
                            <m:t>ℋ</m:t>
                          </m:r>
                        </m:e>
                        <m:sub>
                          <m:r>
                            <a:rPr lang="es-ES" sz="2000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</m:sub>
                      </m:sSub>
                      <m:d>
                        <m:dPr>
                          <m:ctrlPr>
                            <a:rPr lang="es-ES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ES" sz="2000" b="0" i="1" smtClean="0">
                              <a:latin typeface="Cambria Math" panose="02040503050406030204" pitchFamily="18" charset="0"/>
                            </a:rPr>
                            <m:t>𝜓</m:t>
                          </m:r>
                        </m:e>
                      </m:d>
                    </m:oMath>
                  </m:oMathPara>
                </a14:m>
                <a:endParaRPr lang="es-ES" sz="2000" dirty="0"/>
              </a:p>
            </p:txBody>
          </p:sp>
        </mc:Choice>
        <mc:Fallback xmlns="">
          <p:sp>
            <p:nvSpPr>
              <p:cNvPr id="6" name="CuadroTexto 5">
                <a:extLst>
                  <a:ext uri="{FF2B5EF4-FFF2-40B4-BE49-F238E27FC236}">
                    <a16:creationId xmlns:a16="http://schemas.microsoft.com/office/drawing/2014/main" id="{B65923BF-9ABA-16EA-8A77-896D9FC3152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26136" y="1212697"/>
                <a:ext cx="3463337" cy="576183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CuadroTexto 6">
                <a:extLst>
                  <a:ext uri="{FF2B5EF4-FFF2-40B4-BE49-F238E27FC236}">
                    <a16:creationId xmlns:a16="http://schemas.microsoft.com/office/drawing/2014/main" id="{659FB64B-5F99-C295-D38E-C88F9D9E7431}"/>
                  </a:ext>
                </a:extLst>
              </p:cNvPr>
              <p:cNvSpPr txBox="1"/>
              <p:nvPr/>
            </p:nvSpPr>
            <p:spPr>
              <a:xfrm>
                <a:off x="8317578" y="1067580"/>
                <a:ext cx="915892" cy="28411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s-E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𝜓</m:t>
                          </m:r>
                        </m:e>
                        <m:sup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†</m:t>
                          </m:r>
                        </m:sup>
                      </m:sSup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s-E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𝜓</m:t>
                          </m:r>
                        </m:e>
                        <m:sup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sup>
                      </m:sSup>
                    </m:oMath>
                  </m:oMathPara>
                </a14:m>
                <a:endParaRPr lang="es-ES" dirty="0"/>
              </a:p>
            </p:txBody>
          </p:sp>
        </mc:Choice>
        <mc:Fallback xmlns="">
          <p:sp>
            <p:nvSpPr>
              <p:cNvPr id="7" name="CuadroTexto 6">
                <a:extLst>
                  <a:ext uri="{FF2B5EF4-FFF2-40B4-BE49-F238E27FC236}">
                    <a16:creationId xmlns:a16="http://schemas.microsoft.com/office/drawing/2014/main" id="{659FB64B-5F99-C295-D38E-C88F9D9E743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17578" y="1067580"/>
                <a:ext cx="915892" cy="284117"/>
              </a:xfrm>
              <a:prstGeom prst="rect">
                <a:avLst/>
              </a:prstGeom>
              <a:blipFill>
                <a:blip r:embed="rId3"/>
                <a:stretch>
                  <a:fillRect l="-9272" t="-4255" r="-1987" b="-34043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CuadroTexto 10">
                <a:extLst>
                  <a:ext uri="{FF2B5EF4-FFF2-40B4-BE49-F238E27FC236}">
                    <a16:creationId xmlns:a16="http://schemas.microsoft.com/office/drawing/2014/main" id="{74F998E7-5497-409F-7C3D-E39386A76AE2}"/>
                  </a:ext>
                </a:extLst>
              </p:cNvPr>
              <p:cNvSpPr txBox="1"/>
              <p:nvPr/>
            </p:nvSpPr>
            <p:spPr>
              <a:xfrm>
                <a:off x="8317578" y="1536037"/>
                <a:ext cx="3469731" cy="31149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}"/>
                          <m:ctrlPr>
                            <a:rPr lang="es-E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𝜓</m:t>
                              </m:r>
                            </m:e>
                            <m:sup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𝛼</m:t>
                              </m:r>
                            </m:sup>
                          </m:sSup>
                          <m:d>
                            <m:dPr>
                              <m:ctrlP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d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sSup>
                            <m:sSupPr>
                              <m:ctrlP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𝜓</m:t>
                              </m:r>
                            </m:e>
                            <m:sup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𝛽</m:t>
                              </m:r>
                            </m:sup>
                          </m:sSup>
                          <m:d>
                            <m:dPr>
                              <m:ctrlP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s-ES" b="0" i="1" smtClean="0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e>
                          </m:d>
                        </m:e>
                      </m:d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𝛿</m:t>
                      </m:r>
                      <m:d>
                        <m:dPr>
                          <m:ctrlPr>
                            <a:rPr lang="es-E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</m:d>
                      <m:sSup>
                        <m:sSupPr>
                          <m:ctrlPr>
                            <a:rPr lang="es-E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𝛿</m:t>
                          </m:r>
                        </m:e>
                        <m:sup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𝛼𝛽</m:t>
                          </m:r>
                        </m:sup>
                      </m:sSup>
                    </m:oMath>
                  </m:oMathPara>
                </a14:m>
                <a:endParaRPr lang="es-ES" dirty="0"/>
              </a:p>
            </p:txBody>
          </p:sp>
        </mc:Choice>
        <mc:Fallback xmlns="">
          <p:sp>
            <p:nvSpPr>
              <p:cNvPr id="11" name="CuadroTexto 10">
                <a:extLst>
                  <a:ext uri="{FF2B5EF4-FFF2-40B4-BE49-F238E27FC236}">
                    <a16:creationId xmlns:a16="http://schemas.microsoft.com/office/drawing/2014/main" id="{74F998E7-5497-409F-7C3D-E39386A76AE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17578" y="1536037"/>
                <a:ext cx="3469731" cy="311496"/>
              </a:xfrm>
              <a:prstGeom prst="rect">
                <a:avLst/>
              </a:prstGeom>
              <a:blipFill>
                <a:blip r:embed="rId4"/>
                <a:stretch>
                  <a:fillRect t="-3922" r="-877" b="-27451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Abrir llave 23">
            <a:extLst>
              <a:ext uri="{FF2B5EF4-FFF2-40B4-BE49-F238E27FC236}">
                <a16:creationId xmlns:a16="http://schemas.microsoft.com/office/drawing/2014/main" id="{093338A5-24B5-D54F-F3B2-C11C11570350}"/>
              </a:ext>
            </a:extLst>
          </p:cNvPr>
          <p:cNvSpPr/>
          <p:nvPr/>
        </p:nvSpPr>
        <p:spPr>
          <a:xfrm>
            <a:off x="7943004" y="1067580"/>
            <a:ext cx="244492" cy="889073"/>
          </a:xfrm>
          <a:prstGeom prst="leftBrace">
            <a:avLst/>
          </a:prstGeom>
          <a:ln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5" name="CuadroTexto 24">
            <a:extLst>
              <a:ext uri="{FF2B5EF4-FFF2-40B4-BE49-F238E27FC236}">
                <a16:creationId xmlns:a16="http://schemas.microsoft.com/office/drawing/2014/main" id="{B7554213-54F6-9CD8-E446-94C8E86AD52F}"/>
              </a:ext>
            </a:extLst>
          </p:cNvPr>
          <p:cNvSpPr txBox="1"/>
          <p:nvPr/>
        </p:nvSpPr>
        <p:spPr>
          <a:xfrm>
            <a:off x="430872" y="1144205"/>
            <a:ext cx="153519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dirty="0" err="1">
                <a:latin typeface="Cambria" panose="02040503050406030204" pitchFamily="18" charset="0"/>
                <a:ea typeface="Cambria" panose="02040503050406030204" pitchFamily="18" charset="0"/>
              </a:rPr>
              <a:t>Lagrangian</a:t>
            </a:r>
            <a:r>
              <a:rPr lang="es-ES" sz="20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s-ES" sz="2000" dirty="0" err="1">
                <a:latin typeface="Cambria" panose="02040503050406030204" pitchFamily="18" charset="0"/>
                <a:ea typeface="Cambria" panose="02040503050406030204" pitchFamily="18" charset="0"/>
              </a:rPr>
              <a:t>density</a:t>
            </a:r>
            <a:endParaRPr lang="es-ES" sz="20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26" name="CuadroTexto 25">
            <a:extLst>
              <a:ext uri="{FF2B5EF4-FFF2-40B4-BE49-F238E27FC236}">
                <a16:creationId xmlns:a16="http://schemas.microsoft.com/office/drawing/2014/main" id="{D60DFA17-043D-9C99-073B-44EA8993773D}"/>
              </a:ext>
            </a:extLst>
          </p:cNvPr>
          <p:cNvSpPr txBox="1"/>
          <p:nvPr/>
        </p:nvSpPr>
        <p:spPr>
          <a:xfrm>
            <a:off x="6568874" y="1170126"/>
            <a:ext cx="137413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dirty="0">
                <a:latin typeface="Cambria" panose="02040503050406030204" pitchFamily="18" charset="0"/>
                <a:ea typeface="Cambria" panose="02040503050406030204" pitchFamily="18" charset="0"/>
              </a:rPr>
              <a:t>Majorana </a:t>
            </a:r>
            <a:r>
              <a:rPr lang="es-ES" sz="2000" dirty="0" err="1">
                <a:latin typeface="Cambria" panose="02040503050406030204" pitchFamily="18" charset="0"/>
                <a:ea typeface="Cambria" panose="02040503050406030204" pitchFamily="18" charset="0"/>
              </a:rPr>
              <a:t>fermions</a:t>
            </a:r>
            <a:endParaRPr lang="es-ES" sz="20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38650BE7-8A8A-E1B1-8E43-85C3EEF817B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22294" y="2433299"/>
            <a:ext cx="1077084" cy="33923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D956AEAC-D515-33CC-AFE6-9962B45F1981}"/>
              </a:ext>
            </a:extLst>
          </p:cNvPr>
          <p:cNvSpPr txBox="1"/>
          <p:nvPr/>
        </p:nvSpPr>
        <p:spPr>
          <a:xfrm>
            <a:off x="327294" y="2358140"/>
            <a:ext cx="4962179" cy="4001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000" dirty="0">
                <a:latin typeface="Cambria" panose="02040503050406030204" pitchFamily="18" charset="0"/>
                <a:ea typeface="Cambria" panose="02040503050406030204" pitchFamily="18" charset="0"/>
                <a:cs typeface="Calibri"/>
              </a:rPr>
              <a:t>Step 1: put the theory on a spatial lattice:</a:t>
            </a:r>
            <a:endParaRPr lang="en-US" sz="20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10">
                <a:extLst>
                  <a:ext uri="{FF2B5EF4-FFF2-40B4-BE49-F238E27FC236}">
                    <a16:creationId xmlns:a16="http://schemas.microsoft.com/office/drawing/2014/main" id="{C89BD0BE-7496-B3B2-B58A-6EC1948ACC0F}"/>
                  </a:ext>
                </a:extLst>
              </p:cNvPr>
              <p:cNvSpPr txBox="1"/>
              <p:nvPr/>
            </p:nvSpPr>
            <p:spPr>
              <a:xfrm>
                <a:off x="1198470" y="3959844"/>
                <a:ext cx="2888218" cy="387991"/>
              </a:xfrm>
              <a:prstGeom prst="rect">
                <a:avLst/>
              </a:prstGeom>
              <a:noFill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spAutoFit/>
              </a:bodyPr>
              <a:lstStyle/>
              <a:p>
                <a:pPr algn="l"/>
                <a:r>
                  <a:rPr lang="en-US" sz="1900" dirty="0">
                    <a:latin typeface="Cambria" panose="02040503050406030204" pitchFamily="18" charset="0"/>
                    <a:ea typeface="Cambria" panose="02040503050406030204" pitchFamily="18" charset="0"/>
                    <a:cs typeface="Calibri"/>
                  </a:rPr>
                  <a:t>with</a:t>
                </a:r>
                <a:r>
                  <a:rPr lang="en-US" sz="1900" dirty="0">
                    <a:cs typeface="Calibri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sz="1900" b="0" i="1" smtClean="0">
                            <a:latin typeface="Cambria Math" panose="02040503050406030204" pitchFamily="18" charset="0"/>
                            <a:cs typeface="Calibri"/>
                          </a:rPr>
                        </m:ctrlPr>
                      </m:sSubPr>
                      <m:e>
                        <m:r>
                          <a:rPr lang="es-ES" sz="1900" b="0" i="1" smtClean="0">
                            <a:latin typeface="Cambria Math" panose="02040503050406030204" pitchFamily="18" charset="0"/>
                            <a:cs typeface="Calibri"/>
                          </a:rPr>
                          <m:t>𝜓</m:t>
                        </m:r>
                      </m:e>
                      <m:sub>
                        <m:r>
                          <a:rPr lang="es-ES" sz="1900" b="0" i="1" smtClean="0">
                            <a:latin typeface="Cambria Math" panose="02040503050406030204" pitchFamily="18" charset="0"/>
                            <a:cs typeface="Calibri"/>
                          </a:rPr>
                          <m:t>𝑛</m:t>
                        </m:r>
                      </m:sub>
                    </m:sSub>
                    <m:d>
                      <m:dPr>
                        <m:ctrlPr>
                          <a:rPr lang="es-ES" sz="1900" b="0" i="1" smtClean="0">
                            <a:latin typeface="Cambria Math" panose="02040503050406030204" pitchFamily="18" charset="0"/>
                            <a:cs typeface="Calibri"/>
                          </a:rPr>
                        </m:ctrlPr>
                      </m:dPr>
                      <m:e>
                        <m:r>
                          <a:rPr lang="es-ES" sz="1900" b="0" i="1" smtClean="0">
                            <a:latin typeface="Cambria Math" panose="02040503050406030204" pitchFamily="18" charset="0"/>
                            <a:cs typeface="Calibri"/>
                          </a:rPr>
                          <m:t>𝑡</m:t>
                        </m:r>
                      </m:e>
                    </m:d>
                    <m:r>
                      <a:rPr lang="es-ES" sz="19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/>
                      </a:rPr>
                      <m:t>≡</m:t>
                    </m:r>
                    <m:rad>
                      <m:radPr>
                        <m:degHide m:val="on"/>
                        <m:ctrlPr>
                          <a:rPr lang="es-ES" sz="19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/>
                          </a:rPr>
                        </m:ctrlPr>
                      </m:radPr>
                      <m:deg/>
                      <m:e>
                        <m:r>
                          <a:rPr lang="es-ES" sz="19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/>
                          </a:rPr>
                          <m:t>𝑎</m:t>
                        </m:r>
                      </m:e>
                    </m:rad>
                    <m:r>
                      <a:rPr lang="es-ES" sz="19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/>
                      </a:rPr>
                      <m:t>𝜓</m:t>
                    </m:r>
                    <m:d>
                      <m:dPr>
                        <m:ctrlPr>
                          <a:rPr lang="es-ES" sz="19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/>
                          </a:rPr>
                        </m:ctrlPr>
                      </m:dPr>
                      <m:e>
                        <m:r>
                          <a:rPr lang="es-ES" sz="19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/>
                          </a:rPr>
                          <m:t>𝑡</m:t>
                        </m:r>
                        <m:r>
                          <a:rPr lang="es-ES" sz="19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/>
                          </a:rPr>
                          <m:t>,</m:t>
                        </m:r>
                        <m:r>
                          <a:rPr lang="es-ES" sz="19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/>
                          </a:rPr>
                          <m:t>𝑛𝑎</m:t>
                        </m:r>
                      </m:e>
                    </m:d>
                  </m:oMath>
                </a14:m>
                <a:endParaRPr lang="en-US" sz="1900" dirty="0"/>
              </a:p>
            </p:txBody>
          </p:sp>
        </mc:Choice>
        <mc:Fallback xmlns="">
          <p:sp>
            <p:nvSpPr>
              <p:cNvPr id="10" name="TextBox 10">
                <a:extLst>
                  <a:ext uri="{FF2B5EF4-FFF2-40B4-BE49-F238E27FC236}">
                    <a16:creationId xmlns:a16="http://schemas.microsoft.com/office/drawing/2014/main" id="{C89BD0BE-7496-B3B2-B58A-6EC1948ACC0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98470" y="3959844"/>
                <a:ext cx="2888218" cy="387991"/>
              </a:xfrm>
              <a:prstGeom prst="rect">
                <a:avLst/>
              </a:prstGeom>
              <a:blipFill>
                <a:blip r:embed="rId6"/>
                <a:stretch>
                  <a:fillRect l="-2114" t="-9524" b="-25397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extBox 12">
            <a:extLst>
              <a:ext uri="{FF2B5EF4-FFF2-40B4-BE49-F238E27FC236}">
                <a16:creationId xmlns:a16="http://schemas.microsoft.com/office/drawing/2014/main" id="{8D3E8246-AA31-805C-59E6-1830E2D59DD6}"/>
              </a:ext>
            </a:extLst>
          </p:cNvPr>
          <p:cNvSpPr txBox="1"/>
          <p:nvPr/>
        </p:nvSpPr>
        <p:spPr>
          <a:xfrm>
            <a:off x="317053" y="4854005"/>
            <a:ext cx="8916417" cy="4001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000" dirty="0">
                <a:latin typeface="Cambria" panose="02040503050406030204" pitchFamily="18" charset="0"/>
                <a:ea typeface="Cambria" panose="02040503050406030204" pitchFamily="18" charset="0"/>
              </a:rPr>
              <a:t>Step 2: Map it onto qubits: </a:t>
            </a:r>
            <a:r>
              <a:rPr lang="en-US" sz="2000" dirty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N qubits needed to represent N Majorana fermions</a:t>
            </a:r>
            <a:r>
              <a:rPr lang="en-US" sz="2000" dirty="0">
                <a:latin typeface="Cambria" panose="02040503050406030204" pitchFamily="18" charset="0"/>
                <a:ea typeface="Cambria" panose="02040503050406030204" pitchFamily="18" charset="0"/>
                <a:cs typeface="Calibri"/>
              </a:rPr>
              <a:t>​</a:t>
            </a:r>
            <a:endParaRPr lang="en-US" sz="20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0A00EB8-77E9-638A-C0B0-D8641C018DFD}"/>
              </a:ext>
            </a:extLst>
          </p:cNvPr>
          <p:cNvSpPr txBox="1"/>
          <p:nvPr/>
        </p:nvSpPr>
        <p:spPr>
          <a:xfrm>
            <a:off x="2031164" y="5692864"/>
            <a:ext cx="8354530" cy="400110"/>
          </a:xfrm>
          <a:prstGeom prst="rect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000" dirty="0">
                <a:latin typeface="Cambria" panose="02040503050406030204" pitchFamily="18" charset="0"/>
                <a:ea typeface="Cambria" panose="02040503050406030204" pitchFamily="18" charset="0"/>
                <a:cs typeface="Calibri"/>
              </a:rPr>
              <a:t>One can use both coordinate and momentum space to represents on qubits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F147557-65CC-E4C2-B21B-8BD475270F8A}"/>
              </a:ext>
            </a:extLst>
          </p:cNvPr>
          <p:cNvSpPr txBox="1"/>
          <p:nvPr/>
        </p:nvSpPr>
        <p:spPr>
          <a:xfrm>
            <a:off x="8123321" y="3984562"/>
            <a:ext cx="3363862" cy="33855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600" dirty="0">
                <a:latin typeface="Baskerville Old Face" panose="02020602080505020303" pitchFamily="18" charset="0"/>
                <a:cs typeface="Calibri"/>
              </a:rPr>
              <a:t>Qian &amp; Wu, 2024 </a:t>
            </a:r>
            <a:r>
              <a:rPr lang="en-US" sz="1600" dirty="0">
                <a:solidFill>
                  <a:schemeClr val="accent5">
                    <a:lumMod val="50000"/>
                  </a:schemeClr>
                </a:solidFill>
                <a:latin typeface="Baskerville Old Face" panose="02020602080505020303" pitchFamily="18" charset="0"/>
                <a:cs typeface="Calibri"/>
              </a:rPr>
              <a:t>[</a:t>
            </a:r>
            <a:r>
              <a:rPr lang="es-ES" sz="1600" u="sng" dirty="0">
                <a:solidFill>
                  <a:schemeClr val="accent5">
                    <a:lumMod val="50000"/>
                  </a:schemeClr>
                </a:solidFill>
                <a:latin typeface="Baskerville Old Face" panose="02020602080505020303" pitchFamily="18" charset="0"/>
                <a:cs typeface="Calibri"/>
              </a:rPr>
              <a:t>a</a:t>
            </a:r>
            <a:r>
              <a:rPr lang="es-ES" sz="1600" dirty="0">
                <a:solidFill>
                  <a:schemeClr val="accent5">
                    <a:lumMod val="50000"/>
                  </a:schemeClr>
                </a:solidFill>
                <a:latin typeface="Baskerville Old Face" panose="02020602080505020303" pitchFamily="18" charset="0"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rXiv:2404.07912</a:t>
            </a:r>
            <a:r>
              <a:rPr lang="es-ES" sz="1600" dirty="0">
                <a:solidFill>
                  <a:schemeClr val="accent5">
                    <a:lumMod val="50000"/>
                  </a:schemeClr>
                </a:solidFill>
                <a:latin typeface="Baskerville Old Face" panose="02020602080505020303" pitchFamily="18" charset="0"/>
              </a:rPr>
              <a:t>]</a:t>
            </a:r>
            <a:r>
              <a:rPr lang="en-US" sz="1600" dirty="0">
                <a:solidFill>
                  <a:schemeClr val="accent5">
                    <a:lumMod val="50000"/>
                  </a:schemeClr>
                </a:solidFill>
                <a:latin typeface="Baskerville Old Face" panose="02020602080505020303" pitchFamily="18" charset="0"/>
                <a:cs typeface="Calibri"/>
              </a:rPr>
              <a:t> </a:t>
            </a:r>
            <a:endParaRPr lang="en-US" sz="1600" dirty="0">
              <a:solidFill>
                <a:schemeClr val="accent5">
                  <a:lumMod val="50000"/>
                </a:schemeClr>
              </a:solidFill>
              <a:latin typeface="Baskerville Old Face" panose="02020602080505020303" pitchFamily="18" charset="0"/>
            </a:endParaRPr>
          </a:p>
        </p:txBody>
      </p:sp>
      <p:pic>
        <p:nvPicPr>
          <p:cNvPr id="17" name="Imagen 16">
            <a:extLst>
              <a:ext uri="{FF2B5EF4-FFF2-40B4-BE49-F238E27FC236}">
                <a16:creationId xmlns:a16="http://schemas.microsoft.com/office/drawing/2014/main" id="{23081643-3DF8-4EE3-704C-2ED1CBC80B3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440296" y="2343852"/>
            <a:ext cx="3717014" cy="44472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2" name="CuadroTexto 11">
                <a:extLst>
                  <a:ext uri="{FF2B5EF4-FFF2-40B4-BE49-F238E27FC236}">
                    <a16:creationId xmlns:a16="http://schemas.microsoft.com/office/drawing/2014/main" id="{4CF7A184-0E30-6387-45FD-25E28B391797}"/>
                  </a:ext>
                </a:extLst>
              </p:cNvPr>
              <p:cNvSpPr txBox="1"/>
              <p:nvPr/>
            </p:nvSpPr>
            <p:spPr>
              <a:xfrm>
                <a:off x="1198470" y="3044037"/>
                <a:ext cx="10196573" cy="82157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acc>
                        <m:accPr>
                          <m:chr m:val="̂"/>
                          <m:ctrlPr>
                            <a:rPr lang="es-ES" sz="2200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s-ES" sz="2200" b="0" i="1" smtClean="0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</m:acc>
                      <m:r>
                        <a:rPr lang="es-ES" sz="22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s-ES" sz="22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ES" sz="22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s-ES" sz="22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nary>
                        <m:naryPr>
                          <m:chr m:val="∑"/>
                          <m:supHide m:val="on"/>
                          <m:ctrlPr>
                            <a:rPr lang="es-ES" sz="22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s-ES" sz="22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  <m:sup/>
                        <m:e>
                          <m:sSub>
                            <m:sSubPr>
                              <m:ctrlPr>
                                <a:rPr lang="es-ES" sz="22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̅"/>
                                  <m:ctrlPr>
                                    <a:rPr lang="es-ES" sz="22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s-ES" sz="2200" b="0" i="1" smtClean="0">
                                      <a:latin typeface="Cambria Math" panose="02040503050406030204" pitchFamily="18" charset="0"/>
                                    </a:rPr>
                                    <m:t>𝜓</m:t>
                                  </m:r>
                                </m:e>
                              </m:acc>
                            </m:e>
                            <m:sub>
                              <m:r>
                                <a:rPr lang="es-ES" sz="2200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  <m:d>
                            <m:dPr>
                              <m:begChr m:val="["/>
                              <m:endChr m:val="]"/>
                              <m:ctrlPr>
                                <a:rPr lang="es-ES" sz="22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s-ES" sz="2200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es-ES" sz="22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s-ES" sz="2200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num>
                                <m:den>
                                  <m:r>
                                    <a:rPr lang="es-ES" sz="22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  <m:r>
                                    <a:rPr lang="es-ES" sz="2200" b="0" i="1" smtClean="0"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den>
                              </m:f>
                              <m:sSup>
                                <m:sSupPr>
                                  <m:ctrlPr>
                                    <a:rPr lang="es-ES" sz="22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s-ES" sz="2200" b="0" i="1" smtClean="0">
                                      <a:latin typeface="Cambria Math" panose="02040503050406030204" pitchFamily="18" charset="0"/>
                                    </a:rPr>
                                    <m:t>𝛾</m:t>
                                  </m:r>
                                </m:e>
                                <m:sup>
                                  <m:r>
                                    <a:rPr lang="es-ES" sz="2200" b="0" i="1" smtClean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p>
                              </m:sSup>
                              <m:d>
                                <m:dPr>
                                  <m:ctrlPr>
                                    <a:rPr lang="es-ES" sz="22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s-ES" sz="22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s-ES" sz="2200" b="0" i="1" smtClean="0">
                                          <a:latin typeface="Cambria Math" panose="02040503050406030204" pitchFamily="18" charset="0"/>
                                        </a:rPr>
                                        <m:t>𝜓</m:t>
                                      </m:r>
                                    </m:e>
                                    <m:sub>
                                      <m:r>
                                        <a:rPr lang="es-ES" sz="2200" b="0" i="1" smtClean="0">
                                          <a:latin typeface="Cambria Math" panose="02040503050406030204" pitchFamily="18" charset="0"/>
                                        </a:rPr>
                                        <m:t>𝑛</m:t>
                                      </m:r>
                                      <m:r>
                                        <a:rPr lang="es-ES" sz="2200" b="0" i="1" smtClean="0">
                                          <a:latin typeface="Cambria Math" panose="02040503050406030204" pitchFamily="18" charset="0"/>
                                        </a:rPr>
                                        <m:t>+1</m:t>
                                      </m:r>
                                    </m:sub>
                                  </m:sSub>
                                  <m:r>
                                    <a:rPr lang="es-ES" sz="2200" b="0" i="1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es-ES" sz="22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s-ES" sz="2200" b="0" i="1" smtClean="0">
                                          <a:latin typeface="Cambria Math" panose="02040503050406030204" pitchFamily="18" charset="0"/>
                                        </a:rPr>
                                        <m:t>𝜓</m:t>
                                      </m:r>
                                    </m:e>
                                    <m:sub>
                                      <m:r>
                                        <a:rPr lang="es-ES" sz="2200" b="0" i="1" smtClean="0">
                                          <a:latin typeface="Cambria Math" panose="02040503050406030204" pitchFamily="18" charset="0"/>
                                        </a:rPr>
                                        <m:t>𝑛</m:t>
                                      </m:r>
                                      <m:r>
                                        <a:rPr lang="es-ES" sz="2200" b="0" i="1" smtClean="0">
                                          <a:latin typeface="Cambria Math" panose="02040503050406030204" pitchFamily="18" charset="0"/>
                                        </a:rPr>
                                        <m:t>−1</m:t>
                                      </m:r>
                                    </m:sub>
                                  </m:sSub>
                                </m:e>
                              </m:d>
                              <m:r>
                                <a:rPr lang="es-ES" sz="2200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s-ES" sz="2200" b="0" i="1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  <m:sSub>
                                <m:sSubPr>
                                  <m:ctrlPr>
                                    <a:rPr lang="es-ES" sz="22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ES" sz="2200" b="0" i="1" smtClean="0">
                                      <a:latin typeface="Cambria Math" panose="02040503050406030204" pitchFamily="18" charset="0"/>
                                    </a:rPr>
                                    <m:t>𝜓</m:t>
                                  </m:r>
                                </m:e>
                                <m:sub>
                                  <m:r>
                                    <a:rPr lang="es-ES" sz="2200" b="0" i="1" smtClean="0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sub>
                              </m:sSub>
                            </m:e>
                          </m:d>
                          <m:r>
                            <a:rPr lang="es-ES" sz="22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s-ES" sz="22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s-ES" sz="2200" b="0" i="1" smtClean="0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num>
                            <m:den>
                              <m:r>
                                <a:rPr lang="es-ES" sz="2200" b="0" i="1" smtClean="0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  <m:r>
                                <a:rPr lang="es-ES" sz="2200" b="0" i="1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den>
                          </m:f>
                          <m:nary>
                            <m:naryPr>
                              <m:chr m:val="∑"/>
                              <m:supHide m:val="on"/>
                              <m:ctrlPr>
                                <a:rPr lang="es-ES" sz="2200" b="0" i="1" smtClean="0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a:rPr lang="es-ES" sz="2200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  <m:sup/>
                            <m:e>
                              <m:sSub>
                                <m:sSubPr>
                                  <m:ctrlPr>
                                    <a:rPr lang="es-ES" sz="22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acc>
                                    <m:accPr>
                                      <m:chr m:val="̅"/>
                                      <m:ctrlPr>
                                        <a:rPr lang="es-ES" sz="22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s-ES" sz="2200" b="0" i="1" smtClean="0">
                                          <a:latin typeface="Cambria Math" panose="02040503050406030204" pitchFamily="18" charset="0"/>
                                        </a:rPr>
                                        <m:t>𝜓</m:t>
                                      </m:r>
                                    </m:e>
                                  </m:acc>
                                </m:e>
                                <m:sub>
                                  <m:r>
                                    <a:rPr lang="es-ES" sz="2200" b="0" i="1" smtClean="0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s-ES" sz="22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s-ES" sz="22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s-ES" sz="2200" b="0" i="1" smtClean="0">
                                          <a:latin typeface="Cambria Math" panose="02040503050406030204" pitchFamily="18" charset="0"/>
                                        </a:rPr>
                                        <m:t>𝜓</m:t>
                                      </m:r>
                                    </m:e>
                                    <m:sub>
                                      <m:r>
                                        <a:rPr lang="es-ES" sz="2200" b="0" i="1" smtClean="0">
                                          <a:latin typeface="Cambria Math" panose="02040503050406030204" pitchFamily="18" charset="0"/>
                                        </a:rPr>
                                        <m:t>𝑛</m:t>
                                      </m:r>
                                      <m:r>
                                        <a:rPr lang="es-ES" sz="2200" b="0" i="1" smtClean="0">
                                          <a:latin typeface="Cambria Math" panose="02040503050406030204" pitchFamily="18" charset="0"/>
                                        </a:rPr>
                                        <m:t>+1</m:t>
                                      </m:r>
                                    </m:sub>
                                  </m:sSub>
                                  <m:r>
                                    <a:rPr lang="es-ES" sz="2200" b="0" i="1" smtClean="0">
                                      <a:latin typeface="Cambria Math" panose="02040503050406030204" pitchFamily="18" charset="0"/>
                                    </a:rPr>
                                    <m:t>−2</m:t>
                                  </m:r>
                                  <m:sSub>
                                    <m:sSubPr>
                                      <m:ctrlPr>
                                        <a:rPr lang="es-ES" sz="22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s-ES" sz="2200" b="0" i="1" smtClean="0">
                                          <a:latin typeface="Cambria Math" panose="02040503050406030204" pitchFamily="18" charset="0"/>
                                        </a:rPr>
                                        <m:t>𝜓</m:t>
                                      </m:r>
                                    </m:e>
                                    <m:sub>
                                      <m:r>
                                        <a:rPr lang="es-ES" sz="2200" b="0" i="1" smtClean="0">
                                          <a:latin typeface="Cambria Math" panose="02040503050406030204" pitchFamily="18" charset="0"/>
                                        </a:rPr>
                                        <m:t>𝑛</m:t>
                                      </m:r>
                                    </m:sub>
                                  </m:sSub>
                                  <m:r>
                                    <a:rPr lang="es-ES" sz="2200" b="0" i="1" smtClean="0"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  <m:sSub>
                                    <m:sSubPr>
                                      <m:ctrlPr>
                                        <a:rPr lang="es-ES" sz="22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s-ES" sz="2200" b="0" i="1" smtClean="0">
                                          <a:latin typeface="Cambria Math" panose="02040503050406030204" pitchFamily="18" charset="0"/>
                                        </a:rPr>
                                        <m:t>𝜓</m:t>
                                      </m:r>
                                    </m:e>
                                    <m:sub>
                                      <m:r>
                                        <a:rPr lang="es-ES" sz="2200" b="0" i="1" smtClean="0">
                                          <a:latin typeface="Cambria Math" panose="02040503050406030204" pitchFamily="18" charset="0"/>
                                        </a:rPr>
                                        <m:t>𝑛</m:t>
                                      </m:r>
                                      <m:r>
                                        <a:rPr lang="es-ES" sz="2200" b="0" i="1" smtClean="0">
                                          <a:latin typeface="Cambria Math" panose="02040503050406030204" pitchFamily="18" charset="0"/>
                                        </a:rPr>
                                        <m:t>−1</m:t>
                                      </m:r>
                                    </m:sub>
                                  </m:sSub>
                                </m:e>
                              </m:d>
                              <m:r>
                                <a:rPr lang="es-ES" sz="2200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s-ES" sz="22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acc>
                                    <m:accPr>
                                      <m:chr m:val="̂"/>
                                      <m:ctrlPr>
                                        <a:rPr lang="es-ES" sz="22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s-ES" sz="2200" b="0" i="1" smtClean="0">
                                          <a:latin typeface="Cambria Math" panose="02040503050406030204" pitchFamily="18" charset="0"/>
                                        </a:rPr>
                                        <m:t>𝐻</m:t>
                                      </m:r>
                                    </m:e>
                                  </m:acc>
                                </m:e>
                                <m:sub>
                                  <m:r>
                                    <a:rPr lang="es-ES" sz="2200" b="0" i="1" smtClean="0">
                                      <a:latin typeface="Cambria Math" panose="02040503050406030204" pitchFamily="18" charset="0"/>
                                    </a:rPr>
                                    <m:t>𝐼</m:t>
                                  </m:r>
                                </m:sub>
                              </m:sSub>
                            </m:e>
                          </m:nary>
                        </m:e>
                      </m:nary>
                    </m:oMath>
                  </m:oMathPara>
                </a14:m>
                <a:endParaRPr lang="es-ES" sz="2200" dirty="0"/>
              </a:p>
            </p:txBody>
          </p:sp>
        </mc:Choice>
        <mc:Fallback xmlns="">
          <p:sp>
            <p:nvSpPr>
              <p:cNvPr id="12" name="CuadroTexto 11">
                <a:extLst>
                  <a:ext uri="{FF2B5EF4-FFF2-40B4-BE49-F238E27FC236}">
                    <a16:creationId xmlns:a16="http://schemas.microsoft.com/office/drawing/2014/main" id="{4CF7A184-0E30-6387-45FD-25E28B39179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98470" y="3044037"/>
                <a:ext cx="10196573" cy="821572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875690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FF3BF056-53B1-8ECC-3690-48423C260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C8D95-4255-4CE2-98C7-19B6141FFAE9}" type="slidenum">
              <a:rPr lang="es-ES" smtClean="0"/>
              <a:t>7</a:t>
            </a:fld>
            <a:endParaRPr lang="es-ES"/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A30AA200-895F-D73A-DC9B-B5F74DF56C7F}"/>
              </a:ext>
            </a:extLst>
          </p:cNvPr>
          <p:cNvSpPr txBox="1"/>
          <p:nvPr/>
        </p:nvSpPr>
        <p:spPr>
          <a:xfrm>
            <a:off x="314183" y="137632"/>
            <a:ext cx="7719885" cy="6104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en-US" sz="3200" b="1" kern="100" dirty="0">
                <a:solidFill>
                  <a:schemeClr val="accent3">
                    <a:lumMod val="50000"/>
                  </a:schemeClr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2.2 Representation in coordinate space</a:t>
            </a:r>
            <a:endParaRPr lang="es-ES" sz="3200" kern="100" dirty="0">
              <a:solidFill>
                <a:schemeClr val="accent3">
                  <a:lumMod val="50000"/>
                </a:schemeClr>
              </a:solidFill>
              <a:effectLst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0424AE9D-5B75-3800-A1EF-AC92EE5AFC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4062" y="1363811"/>
            <a:ext cx="2000250" cy="495300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5532B50E-DBB3-04F3-B743-96832126563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18681" y="1307688"/>
            <a:ext cx="6115334" cy="1611029"/>
          </a:xfrm>
          <a:prstGeom prst="rect">
            <a:avLst/>
          </a:prstGeom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id="{60BB7BAB-15A4-3B33-CE41-D5DEC2DDA4B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60709" y="2113202"/>
            <a:ext cx="2647950" cy="933450"/>
          </a:xfrm>
          <a:prstGeom prst="rect">
            <a:avLst/>
          </a:prstGeom>
        </p:spPr>
      </p:pic>
      <p:sp>
        <p:nvSpPr>
          <p:cNvPr id="14" name="CuadroTexto 13">
            <a:extLst>
              <a:ext uri="{FF2B5EF4-FFF2-40B4-BE49-F238E27FC236}">
                <a16:creationId xmlns:a16="http://schemas.microsoft.com/office/drawing/2014/main" id="{902CD2FF-F385-EA01-B6C0-EA6E0EBE695F}"/>
              </a:ext>
            </a:extLst>
          </p:cNvPr>
          <p:cNvSpPr txBox="1"/>
          <p:nvPr/>
        </p:nvSpPr>
        <p:spPr>
          <a:xfrm>
            <a:off x="314184" y="827817"/>
            <a:ext cx="1089829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000" dirty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Step 1: In terms of the creation/annihilation operators, the Hamiltonian may be written as </a:t>
            </a:r>
            <a:endParaRPr lang="es-ES" sz="20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CD84B08B-B688-F3C4-7BE3-99D7FBF54294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69668" b="10697"/>
          <a:stretch/>
        </p:blipFill>
        <p:spPr>
          <a:xfrm>
            <a:off x="9979630" y="2281827"/>
            <a:ext cx="1917508" cy="457744"/>
          </a:xfrm>
          <a:prstGeom prst="rect">
            <a:avLst/>
          </a:prstGeom>
        </p:spPr>
      </p:pic>
      <p:sp>
        <p:nvSpPr>
          <p:cNvPr id="3" name="CuadroTexto 2">
            <a:extLst>
              <a:ext uri="{FF2B5EF4-FFF2-40B4-BE49-F238E27FC236}">
                <a16:creationId xmlns:a16="http://schemas.microsoft.com/office/drawing/2014/main" id="{9ECBFB6D-11EC-68E4-BF3E-08E6A4D35647}"/>
              </a:ext>
            </a:extLst>
          </p:cNvPr>
          <p:cNvSpPr txBox="1"/>
          <p:nvPr/>
        </p:nvSpPr>
        <p:spPr>
          <a:xfrm>
            <a:off x="684511" y="5021965"/>
            <a:ext cx="843989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The fermions can be map to qubits using the </a:t>
            </a:r>
            <a:r>
              <a:rPr lang="en-US" sz="2000" dirty="0">
                <a:solidFill>
                  <a:schemeClr val="accent1">
                    <a:lumMod val="75000"/>
                  </a:schemeClr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</a:rPr>
              <a:t>Jordan-Wigner transformation</a:t>
            </a:r>
            <a:endParaRPr lang="es-ES" sz="2000" dirty="0">
              <a:solidFill>
                <a:schemeClr val="accent1">
                  <a:lumMod val="75000"/>
                </a:schemeClr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BBF43D06-386C-1E3C-6253-25F9CBD6B36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84510" y="3519431"/>
            <a:ext cx="7349559" cy="150880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2">
                <a:extLst>
                  <a:ext uri="{FF2B5EF4-FFF2-40B4-BE49-F238E27FC236}">
                    <a16:creationId xmlns:a16="http://schemas.microsoft.com/office/drawing/2014/main" id="{288D4B5D-0442-FF2A-2E82-609157AF1C0F}"/>
                  </a:ext>
                </a:extLst>
              </p:cNvPr>
              <p:cNvSpPr txBox="1"/>
              <p:nvPr/>
            </p:nvSpPr>
            <p:spPr>
              <a:xfrm>
                <a:off x="300536" y="3018169"/>
                <a:ext cx="8823866" cy="440633"/>
              </a:xfrm>
              <a:prstGeom prst="rect">
                <a:avLst/>
              </a:prstGeom>
              <a:noFill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spAutoFit/>
              </a:bodyPr>
              <a:lstStyle/>
              <a:p>
                <a:pPr marL="285750" indent="-285750">
                  <a:buFont typeface="Wingdings" panose="05000000000000000000" pitchFamily="2" charset="2"/>
                  <a:buChar char="Ø"/>
                </a:pPr>
                <a:r>
                  <a:rPr lang="en-US" sz="2000" dirty="0">
                    <a:latin typeface="Cambria" panose="02040503050406030204" pitchFamily="18" charset="0"/>
                    <a:ea typeface="Cambria" panose="02040503050406030204" pitchFamily="18" charset="0"/>
                    <a:cs typeface="Calibri"/>
                  </a:rPr>
                  <a:t>Step 2: Map it onto qubits using  eigenstates of 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s-ES" sz="2000" b="0" i="1" dirty="0" smtClean="0">
                            <a:latin typeface="Cambria Math" panose="02040503050406030204" pitchFamily="18" charset="0"/>
                            <a:ea typeface="Cambria" panose="02040503050406030204" pitchFamily="18" charset="0"/>
                            <a:cs typeface="Calibri"/>
                          </a:rPr>
                        </m:ctrlPr>
                      </m:sSubSupPr>
                      <m:e>
                        <m:r>
                          <a:rPr lang="es-ES" sz="2000" b="0" i="1" dirty="0" smtClean="0">
                            <a:latin typeface="Cambria Math" panose="02040503050406030204" pitchFamily="18" charset="0"/>
                            <a:ea typeface="Cambria" panose="02040503050406030204" pitchFamily="18" charset="0"/>
                            <a:cs typeface="Calibri"/>
                          </a:rPr>
                          <m:t>𝑎</m:t>
                        </m:r>
                      </m:e>
                      <m:sub>
                        <m:r>
                          <a:rPr lang="es-ES" sz="2000" b="0" i="1" dirty="0" smtClean="0">
                            <a:latin typeface="Cambria Math" panose="02040503050406030204" pitchFamily="18" charset="0"/>
                            <a:ea typeface="Cambria" panose="02040503050406030204" pitchFamily="18" charset="0"/>
                            <a:cs typeface="Calibri"/>
                          </a:rPr>
                          <m:t>𝑛</m:t>
                        </m:r>
                      </m:sub>
                      <m:sup>
                        <m:r>
                          <a:rPr lang="es-ES" sz="2000" b="0" i="1" dirty="0" smtClean="0">
                            <a:latin typeface="Cambria Math" panose="02040503050406030204" pitchFamily="18" charset="0"/>
                            <a:ea typeface="Cambria" panose="02040503050406030204" pitchFamily="18" charset="0"/>
                            <a:cs typeface="Calibri"/>
                          </a:rPr>
                          <m:t>†</m:t>
                        </m:r>
                      </m:sup>
                    </m:sSubSup>
                    <m:sSub>
                      <m:sSubPr>
                        <m:ctrlPr>
                          <a:rPr lang="es-ES" sz="2000" b="0" i="1" dirty="0" smtClean="0">
                            <a:latin typeface="Cambria Math" panose="02040503050406030204" pitchFamily="18" charset="0"/>
                            <a:ea typeface="Cambria" panose="02040503050406030204" pitchFamily="18" charset="0"/>
                            <a:cs typeface="Calibri"/>
                          </a:rPr>
                        </m:ctrlPr>
                      </m:sSubPr>
                      <m:e>
                        <m:r>
                          <a:rPr lang="es-ES" sz="2000" b="0" i="1" dirty="0" smtClean="0">
                            <a:latin typeface="Cambria Math" panose="02040503050406030204" pitchFamily="18" charset="0"/>
                            <a:ea typeface="Cambria" panose="02040503050406030204" pitchFamily="18" charset="0"/>
                            <a:cs typeface="Calibri"/>
                          </a:rPr>
                          <m:t>𝑎</m:t>
                        </m:r>
                      </m:e>
                      <m:sub>
                        <m:r>
                          <a:rPr lang="es-ES" sz="2000" b="0" i="1" dirty="0" smtClean="0">
                            <a:latin typeface="Cambria Math" panose="02040503050406030204" pitchFamily="18" charset="0"/>
                            <a:ea typeface="Cambria" panose="02040503050406030204" pitchFamily="18" charset="0"/>
                            <a:cs typeface="Calibri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sz="2000" dirty="0">
                    <a:latin typeface="Cambria" panose="02040503050406030204" pitchFamily="18" charset="0"/>
                    <a:ea typeface="Cambria" panose="02040503050406030204" pitchFamily="18" charset="0"/>
                    <a:cs typeface="Calibri"/>
                  </a:rPr>
                  <a:t> as the computation basis</a:t>
                </a:r>
              </a:p>
            </p:txBody>
          </p:sp>
        </mc:Choice>
        <mc:Fallback xmlns="">
          <p:sp>
            <p:nvSpPr>
              <p:cNvPr id="11" name="TextBox 2">
                <a:extLst>
                  <a:ext uri="{FF2B5EF4-FFF2-40B4-BE49-F238E27FC236}">
                    <a16:creationId xmlns:a16="http://schemas.microsoft.com/office/drawing/2014/main" id="{288D4B5D-0442-FF2A-2E82-609157AF1C0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0536" y="3018169"/>
                <a:ext cx="8823866" cy="440633"/>
              </a:xfrm>
              <a:prstGeom prst="rect">
                <a:avLst/>
              </a:prstGeom>
              <a:blipFill>
                <a:blip r:embed="rId7"/>
                <a:stretch>
                  <a:fillRect l="-622" r="-691" b="-23611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Rectángulo: esquinas redondeadas 14">
            <a:extLst>
              <a:ext uri="{FF2B5EF4-FFF2-40B4-BE49-F238E27FC236}">
                <a16:creationId xmlns:a16="http://schemas.microsoft.com/office/drawing/2014/main" id="{EE0A42C4-80AF-3710-1054-D4F62204822A}"/>
              </a:ext>
            </a:extLst>
          </p:cNvPr>
          <p:cNvSpPr/>
          <p:nvPr/>
        </p:nvSpPr>
        <p:spPr>
          <a:xfrm>
            <a:off x="9072144" y="3611233"/>
            <a:ext cx="2789271" cy="2522946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16" name="Imagen 15" descr="Imagen en blanco y negro&#10;&#10;Descripción generada automáticamente con confianza media">
            <a:extLst>
              <a:ext uri="{FF2B5EF4-FFF2-40B4-BE49-F238E27FC236}">
                <a16:creationId xmlns:a16="http://schemas.microsoft.com/office/drawing/2014/main" id="{F9C217F6-76F2-C7C4-8ECB-0C6AE48C935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80557" y="4722902"/>
            <a:ext cx="1324529" cy="14040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7" name="CuadroTexto 16">
                <a:extLst>
                  <a:ext uri="{FF2B5EF4-FFF2-40B4-BE49-F238E27FC236}">
                    <a16:creationId xmlns:a16="http://schemas.microsoft.com/office/drawing/2014/main" id="{CC0BBD18-1861-3F5E-AC11-C10704A95577}"/>
                  </a:ext>
                </a:extLst>
              </p:cNvPr>
              <p:cNvSpPr txBox="1"/>
              <p:nvPr/>
            </p:nvSpPr>
            <p:spPr>
              <a:xfrm>
                <a:off x="9124402" y="4423762"/>
                <a:ext cx="2716769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ES" b="1" i="0" smtClean="0">
                          <a:latin typeface="Cambria Math" panose="02040503050406030204" pitchFamily="18" charset="0"/>
                        </a:rPr>
                        <m:t>𝐪𝐮𝐛𝐢𝐭</m:t>
                      </m:r>
                      <m:r>
                        <a:rPr lang="es-ES" b="0" i="0" smtClean="0">
                          <a:latin typeface="Cambria Math" panose="02040503050406030204" pitchFamily="18" charset="0"/>
                        </a:rPr>
                        <m:t>→</m:t>
                      </m:r>
                      <m:d>
                        <m:dPr>
                          <m:begChr m:val="|"/>
                          <m:endChr m:val="⟩"/>
                          <m:ctrlPr>
                            <a:rPr lang="es-E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𝜓</m:t>
                          </m:r>
                        </m:e>
                      </m:d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𝛼</m:t>
                      </m:r>
                      <m:d>
                        <m:dPr>
                          <m:begChr m:val="|"/>
                          <m:endChr m:val="⟩"/>
                          <m:ctrlPr>
                            <a:rPr lang="es-E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e>
                      </m:d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𝛽</m:t>
                      </m:r>
                      <m:d>
                        <m:dPr>
                          <m:begChr m:val="|"/>
                          <m:endChr m:val="⟩"/>
                          <m:ctrlPr>
                            <a:rPr lang="es-E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E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e>
                      </m:d>
                    </m:oMath>
                  </m:oMathPara>
                </a14:m>
                <a:endParaRPr lang="es-ES" dirty="0"/>
              </a:p>
            </p:txBody>
          </p:sp>
        </mc:Choice>
        <mc:Fallback xmlns="">
          <p:sp>
            <p:nvSpPr>
              <p:cNvPr id="17" name="CuadroTexto 16">
                <a:extLst>
                  <a:ext uri="{FF2B5EF4-FFF2-40B4-BE49-F238E27FC236}">
                    <a16:creationId xmlns:a16="http://schemas.microsoft.com/office/drawing/2014/main" id="{CC0BBD18-1861-3F5E-AC11-C10704A9557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24402" y="4423762"/>
                <a:ext cx="2716769" cy="276999"/>
              </a:xfrm>
              <a:prstGeom prst="rect">
                <a:avLst/>
              </a:prstGeom>
              <a:blipFill>
                <a:blip r:embed="rId9"/>
                <a:stretch>
                  <a:fillRect l="-2921" t="-6667" b="-35556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CuadroTexto 17">
                <a:extLst>
                  <a:ext uri="{FF2B5EF4-FFF2-40B4-BE49-F238E27FC236}">
                    <a16:creationId xmlns:a16="http://schemas.microsoft.com/office/drawing/2014/main" id="{60A00963-7D01-7545-A02A-4EF19A7AACF5}"/>
                  </a:ext>
                </a:extLst>
              </p:cNvPr>
              <p:cNvSpPr txBox="1"/>
              <p:nvPr/>
            </p:nvSpPr>
            <p:spPr>
              <a:xfrm>
                <a:off x="9830385" y="3805420"/>
                <a:ext cx="116217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ES" b="1" i="0" smtClean="0">
                          <a:latin typeface="Cambria Math" panose="02040503050406030204" pitchFamily="18" charset="0"/>
                        </a:rPr>
                        <m:t>𝐛𝐢𝐭</m:t>
                      </m:r>
                      <m:r>
                        <a:rPr lang="es-ES" b="0" i="0" smtClean="0">
                          <a:latin typeface="Cambria Math" panose="02040503050406030204" pitchFamily="18" charset="0"/>
                        </a:rPr>
                        <m:t>→</m:t>
                      </m:r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{</m:t>
                      </m:r>
                      <m:r>
                        <a:rPr lang="es-ES" i="1">
                          <a:latin typeface="Cambria Math" panose="02040503050406030204" pitchFamily="18" charset="0"/>
                        </a:rPr>
                        <m:t>0</m:t>
                      </m:r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s-ES" i="1">
                          <a:latin typeface="Cambria Math" panose="02040503050406030204" pitchFamily="18" charset="0"/>
                        </a:rPr>
                        <m:t>1</m:t>
                      </m:r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}</m:t>
                      </m:r>
                    </m:oMath>
                  </m:oMathPara>
                </a14:m>
                <a:endParaRPr lang="es-ES" dirty="0"/>
              </a:p>
            </p:txBody>
          </p:sp>
        </mc:Choice>
        <mc:Fallback xmlns="">
          <p:sp>
            <p:nvSpPr>
              <p:cNvPr id="18" name="CuadroTexto 17">
                <a:extLst>
                  <a:ext uri="{FF2B5EF4-FFF2-40B4-BE49-F238E27FC236}">
                    <a16:creationId xmlns:a16="http://schemas.microsoft.com/office/drawing/2014/main" id="{60A00963-7D01-7545-A02A-4EF19A7AACF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30385" y="3805420"/>
                <a:ext cx="1162177" cy="276999"/>
              </a:xfrm>
              <a:prstGeom prst="rect">
                <a:avLst/>
              </a:prstGeom>
              <a:blipFill>
                <a:blip r:embed="rId10"/>
                <a:stretch>
                  <a:fillRect l="-5263" t="-2174" r="-7368" b="-36957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CuadroTexto 21">
                <a:extLst>
                  <a:ext uri="{FF2B5EF4-FFF2-40B4-BE49-F238E27FC236}">
                    <a16:creationId xmlns:a16="http://schemas.microsoft.com/office/drawing/2014/main" id="{A5B8D3A5-C615-5DC7-35E9-962CF5F05478}"/>
                  </a:ext>
                </a:extLst>
              </p:cNvPr>
              <p:cNvSpPr txBox="1"/>
              <p:nvPr/>
            </p:nvSpPr>
            <p:spPr>
              <a:xfrm>
                <a:off x="2479677" y="5357709"/>
                <a:ext cx="2694199" cy="95135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s-ES" sz="22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s-ES" sz="2200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es-ES" sz="22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  <m:sup>
                          <m:r>
                            <a:rPr lang="es-ES" sz="2200" b="0" i="1" smtClean="0">
                              <a:latin typeface="Cambria Math" panose="02040503050406030204" pitchFamily="18" charset="0"/>
                            </a:rPr>
                            <m:t>†</m:t>
                          </m:r>
                        </m:sup>
                      </m:sSubSup>
                      <m:r>
                        <a:rPr lang="es-ES" sz="22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s-ES" sz="22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es-ES" sz="2200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s-ES" sz="2200" b="0" i="1" smtClean="0"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s-ES" sz="2200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  <m:sup>
                              <m:r>
                                <a:rPr lang="es-ES" sz="2200" b="0" i="1" smtClean="0">
                                  <a:latin typeface="Cambria Math" panose="02040503050406030204" pitchFamily="18" charset="0"/>
                                </a:rPr>
                                <m:t>𝑋</m:t>
                              </m:r>
                            </m:sup>
                          </m:sSubSup>
                          <m:r>
                            <a:rPr lang="es-ES" sz="22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s-ES" sz="22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  <m:sSubSup>
                            <m:sSubSupPr>
                              <m:ctrlPr>
                                <a:rPr lang="es-ES" sz="2200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s-ES" sz="2200" b="0" i="1" smtClean="0"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s-ES" sz="2200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  <m:sup>
                              <m:r>
                                <a:rPr lang="es-ES" sz="2200" b="0" i="1" smtClean="0">
                                  <a:latin typeface="Cambria Math" panose="02040503050406030204" pitchFamily="18" charset="0"/>
                                </a:rPr>
                                <m:t>𝑌</m:t>
                              </m:r>
                            </m:sup>
                          </m:sSubSup>
                        </m:num>
                        <m:den>
                          <m:r>
                            <a:rPr lang="es-ES" sz="22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nary>
                        <m:naryPr>
                          <m:chr m:val="∏"/>
                          <m:ctrlPr>
                            <a:rPr lang="es-ES" sz="22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s-ES" sz="22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s-ES" sz="2200" b="0" i="1" smtClean="0">
                              <a:latin typeface="Cambria Math" panose="02040503050406030204" pitchFamily="18" charset="0"/>
                            </a:rPr>
                            <m:t>=0</m:t>
                          </m:r>
                        </m:sub>
                        <m:sup>
                          <m:r>
                            <a:rPr lang="es-ES" sz="22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s-ES" sz="2200" b="0" i="1" smtClean="0"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  <m:e>
                          <m:sSubSup>
                            <m:sSubSupPr>
                              <m:ctrlPr>
                                <a:rPr lang="es-ES" sz="2200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s-ES" sz="2200" b="0" i="1" smtClean="0"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s-ES" sz="2200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  <m:sup>
                              <m:r>
                                <a:rPr lang="es-ES" sz="2200" b="0" i="1" smtClean="0">
                                  <a:latin typeface="Cambria Math" panose="02040503050406030204" pitchFamily="18" charset="0"/>
                                </a:rPr>
                                <m:t>𝑍</m:t>
                              </m:r>
                            </m:sup>
                          </m:sSubSup>
                        </m:e>
                      </m:nary>
                    </m:oMath>
                  </m:oMathPara>
                </a14:m>
                <a:endParaRPr lang="es-ES" sz="2200" dirty="0"/>
              </a:p>
            </p:txBody>
          </p:sp>
        </mc:Choice>
        <mc:Fallback xmlns="">
          <p:sp>
            <p:nvSpPr>
              <p:cNvPr id="22" name="CuadroTexto 21">
                <a:extLst>
                  <a:ext uri="{FF2B5EF4-FFF2-40B4-BE49-F238E27FC236}">
                    <a16:creationId xmlns:a16="http://schemas.microsoft.com/office/drawing/2014/main" id="{A5B8D3A5-C615-5DC7-35E9-962CF5F0547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79677" y="5357709"/>
                <a:ext cx="2694199" cy="951351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CuadroTexto 22">
                <a:extLst>
                  <a:ext uri="{FF2B5EF4-FFF2-40B4-BE49-F238E27FC236}">
                    <a16:creationId xmlns:a16="http://schemas.microsoft.com/office/drawing/2014/main" id="{CEF0D045-54FA-90F9-A59F-635ED230AA8D}"/>
                  </a:ext>
                </a:extLst>
              </p:cNvPr>
              <p:cNvSpPr txBox="1"/>
              <p:nvPr/>
            </p:nvSpPr>
            <p:spPr>
              <a:xfrm>
                <a:off x="5566514" y="5371356"/>
                <a:ext cx="2694199" cy="95135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sz="2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sz="2200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es-ES" sz="22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r>
                        <a:rPr lang="es-ES" sz="22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s-ES" sz="22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es-ES" sz="2200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s-ES" sz="2200" b="0" i="1" smtClean="0"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s-ES" sz="2200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  <m:sup>
                              <m:r>
                                <a:rPr lang="es-ES" sz="2200" b="0" i="1" smtClean="0">
                                  <a:latin typeface="Cambria Math" panose="02040503050406030204" pitchFamily="18" charset="0"/>
                                </a:rPr>
                                <m:t>𝑋</m:t>
                              </m:r>
                            </m:sup>
                          </m:sSubSup>
                          <m:r>
                            <a:rPr lang="es-ES" sz="22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s-ES" sz="22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  <m:sSubSup>
                            <m:sSubSupPr>
                              <m:ctrlPr>
                                <a:rPr lang="es-ES" sz="2200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s-ES" sz="2200" b="0" i="1" smtClean="0"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s-ES" sz="2200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  <m:sup>
                              <m:r>
                                <a:rPr lang="es-ES" sz="2200" b="0" i="1" smtClean="0">
                                  <a:latin typeface="Cambria Math" panose="02040503050406030204" pitchFamily="18" charset="0"/>
                                </a:rPr>
                                <m:t>𝑌</m:t>
                              </m:r>
                            </m:sup>
                          </m:sSubSup>
                        </m:num>
                        <m:den>
                          <m:r>
                            <a:rPr lang="es-ES" sz="22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nary>
                        <m:naryPr>
                          <m:chr m:val="∏"/>
                          <m:ctrlPr>
                            <a:rPr lang="es-ES" sz="22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s-ES" sz="22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s-ES" sz="2200" b="0" i="1" smtClean="0">
                              <a:latin typeface="Cambria Math" panose="02040503050406030204" pitchFamily="18" charset="0"/>
                            </a:rPr>
                            <m:t>=0</m:t>
                          </m:r>
                        </m:sub>
                        <m:sup>
                          <m:r>
                            <a:rPr lang="es-ES" sz="22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s-ES" sz="2200" b="0" i="1" smtClean="0"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  <m:e>
                          <m:sSubSup>
                            <m:sSubSupPr>
                              <m:ctrlPr>
                                <a:rPr lang="es-ES" sz="2200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s-ES" sz="2200" b="0" i="1" smtClean="0"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s-ES" sz="2200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  <m:sup>
                              <m:r>
                                <a:rPr lang="es-ES" sz="2200" b="0" i="1" smtClean="0">
                                  <a:latin typeface="Cambria Math" panose="02040503050406030204" pitchFamily="18" charset="0"/>
                                </a:rPr>
                                <m:t>𝑍</m:t>
                              </m:r>
                            </m:sup>
                          </m:sSubSup>
                        </m:e>
                      </m:nary>
                    </m:oMath>
                  </m:oMathPara>
                </a14:m>
                <a:endParaRPr lang="es-ES" sz="2200" dirty="0"/>
              </a:p>
            </p:txBody>
          </p:sp>
        </mc:Choice>
        <mc:Fallback xmlns="">
          <p:sp>
            <p:nvSpPr>
              <p:cNvPr id="23" name="CuadroTexto 22">
                <a:extLst>
                  <a:ext uri="{FF2B5EF4-FFF2-40B4-BE49-F238E27FC236}">
                    <a16:creationId xmlns:a16="http://schemas.microsoft.com/office/drawing/2014/main" id="{CEF0D045-54FA-90F9-A59F-635ED230AA8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66514" y="5371356"/>
                <a:ext cx="2694199" cy="951351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498218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B883E4E6-0F14-BB83-4FCC-315CCD22EC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C8D95-4255-4CE2-98C7-19B6141FFAE9}" type="slidenum">
              <a:rPr lang="es-ES" smtClean="0"/>
              <a:t>8</a:t>
            </a:fld>
            <a:endParaRPr lang="es-ES"/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000D1576-A00F-70A0-D75D-8BE13D9128CB}"/>
              </a:ext>
            </a:extLst>
          </p:cNvPr>
          <p:cNvSpPr txBox="1"/>
          <p:nvPr/>
        </p:nvSpPr>
        <p:spPr>
          <a:xfrm>
            <a:off x="249071" y="208738"/>
            <a:ext cx="8280779" cy="6295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es-ES" sz="3200" b="1" i="0" u="none" strike="noStrike" baseline="0" dirty="0">
                <a:solidFill>
                  <a:schemeClr val="accent3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2.3 </a:t>
            </a:r>
            <a:r>
              <a:rPr lang="es-ES" sz="3200" b="1" i="0" u="none" strike="noStrike" baseline="0" dirty="0" err="1">
                <a:solidFill>
                  <a:schemeClr val="accent3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Representation</a:t>
            </a:r>
            <a:r>
              <a:rPr lang="es-ES" sz="3200" b="1" i="0" u="none" strike="noStrike" baseline="0" dirty="0">
                <a:solidFill>
                  <a:schemeClr val="accent3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in </a:t>
            </a:r>
            <a:r>
              <a:rPr lang="es-ES" sz="3200" b="1" i="0" u="none" strike="noStrike" baseline="0" dirty="0" err="1">
                <a:solidFill>
                  <a:schemeClr val="accent3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momentum</a:t>
            </a:r>
            <a:r>
              <a:rPr lang="es-ES" sz="3200" b="1" i="0" u="none" strike="noStrike" baseline="0" dirty="0">
                <a:solidFill>
                  <a:schemeClr val="accent3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s-ES" sz="3200" b="1" i="0" u="none" strike="noStrike" baseline="0" dirty="0" err="1">
                <a:solidFill>
                  <a:schemeClr val="accent3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space</a:t>
            </a:r>
            <a:endParaRPr lang="es-ES" sz="3200" b="1" kern="100" dirty="0">
              <a:solidFill>
                <a:schemeClr val="accent3">
                  <a:lumMod val="50000"/>
                </a:schemeClr>
              </a:solidFill>
              <a:effectLst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1EDBA8C1-A98D-EEAD-4C98-17173D7971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02768" y="1411687"/>
            <a:ext cx="5039139" cy="792776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03BCEA7A-F953-37F0-E382-4B0530F8BAA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02768" y="2322723"/>
            <a:ext cx="5208042" cy="866591"/>
          </a:xfrm>
          <a:prstGeom prst="rect">
            <a:avLst/>
          </a:prstGeom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id="{A265C647-541D-0D23-6050-870A8A7F4A49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3636873" y="3418975"/>
            <a:ext cx="4237712" cy="1147477"/>
          </a:xfrm>
          <a:prstGeom prst="rect">
            <a:avLst/>
          </a:prstGeom>
        </p:spPr>
      </p:pic>
      <p:sp>
        <p:nvSpPr>
          <p:cNvPr id="3" name="TextBox 14">
            <a:extLst>
              <a:ext uri="{FF2B5EF4-FFF2-40B4-BE49-F238E27FC236}">
                <a16:creationId xmlns:a16="http://schemas.microsoft.com/office/drawing/2014/main" id="{4E44B409-15E8-C31E-CDB7-6A0CF7536C07}"/>
              </a:ext>
            </a:extLst>
          </p:cNvPr>
          <p:cNvSpPr txBox="1"/>
          <p:nvPr/>
        </p:nvSpPr>
        <p:spPr>
          <a:xfrm>
            <a:off x="249071" y="968779"/>
            <a:ext cx="10068636" cy="4001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000" dirty="0">
                <a:latin typeface="Cambria" panose="02040503050406030204" pitchFamily="18" charset="0"/>
                <a:ea typeface="Cambria" panose="02040503050406030204" pitchFamily="18" charset="0"/>
                <a:cs typeface="Calibri"/>
              </a:rPr>
              <a:t>Step 1: Hamiltonian in terms of creation and annihilation </a:t>
            </a:r>
            <a:r>
              <a:rPr lang="en-US" sz="2000" dirty="0" err="1">
                <a:latin typeface="Cambria" panose="02040503050406030204" pitchFamily="18" charset="0"/>
                <a:ea typeface="Cambria" panose="02040503050406030204" pitchFamily="18" charset="0"/>
                <a:cs typeface="Calibri"/>
              </a:rPr>
              <a:t>oper</a:t>
            </a:r>
            <a:r>
              <a:rPr lang="es-ES" sz="2000" dirty="0">
                <a:latin typeface="Cambria" panose="02040503050406030204" pitchFamily="18" charset="0"/>
                <a:ea typeface="Cambria" panose="02040503050406030204" pitchFamily="18" charset="0"/>
                <a:cs typeface="Calibri"/>
              </a:rPr>
              <a:t>a</a:t>
            </a:r>
            <a:r>
              <a:rPr lang="en-US" sz="2000" dirty="0">
                <a:latin typeface="Cambria" panose="02040503050406030204" pitchFamily="18" charset="0"/>
                <a:ea typeface="Cambria" panose="02040503050406030204" pitchFamily="18" charset="0"/>
                <a:cs typeface="Calibri"/>
              </a:rPr>
              <a:t>tors in momentum space</a:t>
            </a:r>
            <a:endParaRPr lang="en-US" sz="20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9" name="Imagen 29">
            <a:extLst>
              <a:ext uri="{FF2B5EF4-FFF2-40B4-BE49-F238E27FC236}">
                <a16:creationId xmlns:a16="http://schemas.microsoft.com/office/drawing/2014/main" id="{A826F336-1D0B-5C70-C7EC-1D3E75CE3E1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900458" y="1615714"/>
            <a:ext cx="1506063" cy="384721"/>
          </a:xfrm>
          <a:prstGeom prst="rect">
            <a:avLst/>
          </a:prstGeom>
          <a:ln w="19050">
            <a:solidFill>
              <a:schemeClr val="accent5">
                <a:lumMod val="60000"/>
                <a:lumOff val="40000"/>
              </a:schemeClr>
            </a:solidFill>
          </a:ln>
        </p:spPr>
      </p:pic>
      <p:sp>
        <p:nvSpPr>
          <p:cNvPr id="14" name="TextBox 17">
            <a:extLst>
              <a:ext uri="{FF2B5EF4-FFF2-40B4-BE49-F238E27FC236}">
                <a16:creationId xmlns:a16="http://schemas.microsoft.com/office/drawing/2014/main" id="{5B5C6757-3D23-391D-CDE8-5B142AE2ADAE}"/>
              </a:ext>
            </a:extLst>
          </p:cNvPr>
          <p:cNvSpPr txBox="1"/>
          <p:nvPr/>
        </p:nvSpPr>
        <p:spPr>
          <a:xfrm>
            <a:off x="294818" y="5764873"/>
            <a:ext cx="11638129" cy="384721"/>
          </a:xfrm>
          <a:prstGeom prst="rect">
            <a:avLst/>
          </a:prstGeom>
          <a:noFill/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6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900" dirty="0">
                <a:solidFill>
                  <a:schemeClr val="accent6">
                    <a:lumMod val="5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  <a:cs typeface="Calibri"/>
              </a:rPr>
              <a:t>We use coordinate space (field operator space) for simulations and momentum space for analytical calculations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2">
                <a:extLst>
                  <a:ext uri="{FF2B5EF4-FFF2-40B4-BE49-F238E27FC236}">
                    <a16:creationId xmlns:a16="http://schemas.microsoft.com/office/drawing/2014/main" id="{882242AA-F1A4-9C42-9F37-5CA397E3033C}"/>
                  </a:ext>
                </a:extLst>
              </p:cNvPr>
              <p:cNvSpPr txBox="1"/>
              <p:nvPr/>
            </p:nvSpPr>
            <p:spPr>
              <a:xfrm>
                <a:off x="249071" y="4868927"/>
                <a:ext cx="8823866" cy="474489"/>
              </a:xfrm>
              <a:prstGeom prst="rect">
                <a:avLst/>
              </a:prstGeom>
              <a:noFill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spAutoFit/>
              </a:bodyPr>
              <a:lstStyle/>
              <a:p>
                <a:pPr marL="285750" indent="-285750">
                  <a:buFont typeface="Wingdings" panose="05000000000000000000" pitchFamily="2" charset="2"/>
                  <a:buChar char="Ø"/>
                </a:pPr>
                <a:r>
                  <a:rPr lang="en-US" sz="2000" dirty="0">
                    <a:latin typeface="Cambria" panose="02040503050406030204" pitchFamily="18" charset="0"/>
                    <a:ea typeface="Cambria" panose="02040503050406030204" pitchFamily="18" charset="0"/>
                    <a:cs typeface="Calibri"/>
                  </a:rPr>
                  <a:t>Step 2: Map it onto qubits using  eigenstates of 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s-ES" sz="2000" b="0" i="1" dirty="0" smtClean="0">
                            <a:latin typeface="Cambria Math" panose="02040503050406030204" pitchFamily="18" charset="0"/>
                            <a:ea typeface="Cambria" panose="02040503050406030204" pitchFamily="18" charset="0"/>
                            <a:cs typeface="Calibri"/>
                          </a:rPr>
                        </m:ctrlPr>
                      </m:sSubSupPr>
                      <m:e>
                        <m:r>
                          <a:rPr lang="es-ES" sz="2000" b="0" i="1" dirty="0" smtClean="0">
                            <a:latin typeface="Cambria Math" panose="02040503050406030204" pitchFamily="18" charset="0"/>
                            <a:ea typeface="Cambria" panose="02040503050406030204" pitchFamily="18" charset="0"/>
                            <a:cs typeface="Calibri"/>
                          </a:rPr>
                          <m:t>𝑎</m:t>
                        </m:r>
                      </m:e>
                      <m:sub>
                        <m:r>
                          <a:rPr lang="es-ES" sz="2000" b="0" i="1" dirty="0" smtClean="0">
                            <a:latin typeface="Cambria Math" panose="02040503050406030204" pitchFamily="18" charset="0"/>
                            <a:ea typeface="Cambria" panose="02040503050406030204" pitchFamily="18" charset="0"/>
                            <a:cs typeface="Calibri"/>
                          </a:rPr>
                          <m:t>𝑝</m:t>
                        </m:r>
                      </m:sub>
                      <m:sup>
                        <m:r>
                          <a:rPr lang="es-ES" sz="2000" b="0" i="1" dirty="0" smtClean="0">
                            <a:latin typeface="Cambria Math" panose="02040503050406030204" pitchFamily="18" charset="0"/>
                            <a:ea typeface="Cambria" panose="02040503050406030204" pitchFamily="18" charset="0"/>
                            <a:cs typeface="Calibri"/>
                          </a:rPr>
                          <m:t>†</m:t>
                        </m:r>
                      </m:sup>
                    </m:sSubSup>
                    <m:sSub>
                      <m:sSubPr>
                        <m:ctrlPr>
                          <a:rPr lang="es-ES" sz="2000" b="0" i="1" dirty="0" smtClean="0">
                            <a:latin typeface="Cambria Math" panose="02040503050406030204" pitchFamily="18" charset="0"/>
                            <a:ea typeface="Cambria" panose="02040503050406030204" pitchFamily="18" charset="0"/>
                            <a:cs typeface="Calibri"/>
                          </a:rPr>
                        </m:ctrlPr>
                      </m:sSubPr>
                      <m:e>
                        <m:r>
                          <a:rPr lang="es-ES" sz="2000" b="0" i="1" dirty="0" smtClean="0">
                            <a:latin typeface="Cambria Math" panose="02040503050406030204" pitchFamily="18" charset="0"/>
                            <a:ea typeface="Cambria" panose="02040503050406030204" pitchFamily="18" charset="0"/>
                            <a:cs typeface="Calibri"/>
                          </a:rPr>
                          <m:t>𝑎</m:t>
                        </m:r>
                      </m:e>
                      <m:sub>
                        <m:r>
                          <a:rPr lang="es-ES" sz="2000" b="0" i="1" dirty="0" smtClean="0">
                            <a:latin typeface="Cambria Math" panose="02040503050406030204" pitchFamily="18" charset="0"/>
                            <a:ea typeface="Cambria" panose="02040503050406030204" pitchFamily="18" charset="0"/>
                            <a:cs typeface="Calibri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en-US" sz="2000" dirty="0">
                    <a:latin typeface="Cambria" panose="02040503050406030204" pitchFamily="18" charset="0"/>
                    <a:ea typeface="Cambria" panose="02040503050406030204" pitchFamily="18" charset="0"/>
                    <a:cs typeface="Calibri"/>
                  </a:rPr>
                  <a:t> as the computation basis</a:t>
                </a:r>
              </a:p>
            </p:txBody>
          </p:sp>
        </mc:Choice>
        <mc:Fallback xmlns="">
          <p:sp>
            <p:nvSpPr>
              <p:cNvPr id="5" name="TextBox 2">
                <a:extLst>
                  <a:ext uri="{FF2B5EF4-FFF2-40B4-BE49-F238E27FC236}">
                    <a16:creationId xmlns:a16="http://schemas.microsoft.com/office/drawing/2014/main" id="{882242AA-F1A4-9C42-9F37-5CA397E3033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9071" y="4868927"/>
                <a:ext cx="8823866" cy="474489"/>
              </a:xfrm>
              <a:prstGeom prst="rect">
                <a:avLst/>
              </a:prstGeom>
              <a:blipFill>
                <a:blip r:embed="rId6"/>
                <a:stretch>
                  <a:fillRect l="-622" r="-691" b="-14103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Elipse 14">
            <a:extLst>
              <a:ext uri="{FF2B5EF4-FFF2-40B4-BE49-F238E27FC236}">
                <a16:creationId xmlns:a16="http://schemas.microsoft.com/office/drawing/2014/main" id="{DCF7CDA9-9731-0978-E88B-CE0FD06E54A2}"/>
              </a:ext>
            </a:extLst>
          </p:cNvPr>
          <p:cNvSpPr/>
          <p:nvPr/>
        </p:nvSpPr>
        <p:spPr>
          <a:xfrm>
            <a:off x="2611611" y="1525007"/>
            <a:ext cx="432000" cy="432000"/>
          </a:xfrm>
          <a:prstGeom prst="ellipse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800" dirty="0">
                <a:latin typeface="Cambria" panose="02040503050406030204" pitchFamily="18" charset="0"/>
                <a:ea typeface="Cambria" panose="02040503050406030204" pitchFamily="18" charset="0"/>
              </a:rPr>
              <a:t>1</a:t>
            </a:r>
          </a:p>
        </p:txBody>
      </p:sp>
      <p:sp>
        <p:nvSpPr>
          <p:cNvPr id="16" name="Elipse 15">
            <a:extLst>
              <a:ext uri="{FF2B5EF4-FFF2-40B4-BE49-F238E27FC236}">
                <a16:creationId xmlns:a16="http://schemas.microsoft.com/office/drawing/2014/main" id="{DAA00181-05B9-7466-EB95-F7D4DCFA0780}"/>
              </a:ext>
            </a:extLst>
          </p:cNvPr>
          <p:cNvSpPr/>
          <p:nvPr/>
        </p:nvSpPr>
        <p:spPr>
          <a:xfrm>
            <a:off x="2611611" y="2536249"/>
            <a:ext cx="432000" cy="432000"/>
          </a:xfrm>
          <a:prstGeom prst="ellipse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800" dirty="0">
                <a:latin typeface="Cambria" panose="02040503050406030204" pitchFamily="18" charset="0"/>
                <a:ea typeface="Cambria" panose="02040503050406030204" pitchFamily="18" charset="0"/>
              </a:rPr>
              <a:t>2</a:t>
            </a:r>
          </a:p>
        </p:txBody>
      </p:sp>
      <p:sp>
        <p:nvSpPr>
          <p:cNvPr id="18" name="Elipse 17">
            <a:extLst>
              <a:ext uri="{FF2B5EF4-FFF2-40B4-BE49-F238E27FC236}">
                <a16:creationId xmlns:a16="http://schemas.microsoft.com/office/drawing/2014/main" id="{F5BEC8FD-3241-3002-B7CE-CCB67615D455}"/>
              </a:ext>
            </a:extLst>
          </p:cNvPr>
          <p:cNvSpPr/>
          <p:nvPr/>
        </p:nvSpPr>
        <p:spPr>
          <a:xfrm>
            <a:off x="2611611" y="3764843"/>
            <a:ext cx="432000" cy="432000"/>
          </a:xfrm>
          <a:prstGeom prst="ellips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800" dirty="0">
                <a:latin typeface="Cambria" panose="02040503050406030204" pitchFamily="18" charset="0"/>
                <a:ea typeface="Cambria" panose="02040503050406030204" pitchFamily="18" charset="0"/>
              </a:rPr>
              <a:t>3</a:t>
            </a:r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EAD3FFCF-15B6-7269-94EB-6FD405BB7ED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638231" y="3318385"/>
            <a:ext cx="2768290" cy="809667"/>
          </a:xfrm>
          <a:prstGeom prst="rect">
            <a:avLst/>
          </a:prstGeom>
          <a:ln w="12700">
            <a:solidFill>
              <a:schemeClr val="accent5">
                <a:lumMod val="60000"/>
                <a:lumOff val="4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4367814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8AAB22A3-2D00-D4A1-046C-19DC707BF0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C8D95-4255-4CE2-98C7-19B6141FFAE9}" type="slidenum">
              <a:rPr lang="es-ES" smtClean="0"/>
              <a:t>9</a:t>
            </a:fld>
            <a:endParaRPr lang="es-ES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A1FA5636-8459-0B58-04E6-E3125F9D981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23924"/>
          <a:stretch/>
        </p:blipFill>
        <p:spPr>
          <a:xfrm>
            <a:off x="681556" y="1296541"/>
            <a:ext cx="10801591" cy="4339988"/>
          </a:xfrm>
          <a:prstGeom prst="rect">
            <a:avLst/>
          </a:prstGeom>
        </p:spPr>
      </p:pic>
      <p:sp>
        <p:nvSpPr>
          <p:cNvPr id="3" name="CuadroTexto 2">
            <a:extLst>
              <a:ext uri="{FF2B5EF4-FFF2-40B4-BE49-F238E27FC236}">
                <a16:creationId xmlns:a16="http://schemas.microsoft.com/office/drawing/2014/main" id="{28776305-AD80-98D2-DF9A-1477F91AA612}"/>
              </a:ext>
            </a:extLst>
          </p:cNvPr>
          <p:cNvSpPr txBox="1"/>
          <p:nvPr/>
        </p:nvSpPr>
        <p:spPr>
          <a:xfrm>
            <a:off x="135478" y="99195"/>
            <a:ext cx="9417952" cy="6104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en-US" sz="3200" b="1" kern="0" dirty="0">
                <a:solidFill>
                  <a:schemeClr val="accent3">
                    <a:lumMod val="50000"/>
                  </a:schemeClr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2.4 Simulation results for free fermion fields</a:t>
            </a:r>
            <a:endParaRPr lang="es-ES" sz="3200" kern="100" dirty="0">
              <a:solidFill>
                <a:schemeClr val="accent3">
                  <a:lumMod val="50000"/>
                </a:schemeClr>
              </a:solidFill>
              <a:effectLst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12">
            <a:extLst>
              <a:ext uri="{FF2B5EF4-FFF2-40B4-BE49-F238E27FC236}">
                <a16:creationId xmlns:a16="http://schemas.microsoft.com/office/drawing/2014/main" id="{2D5926BA-4322-B4B2-CB55-54403B2C0003}"/>
              </a:ext>
            </a:extLst>
          </p:cNvPr>
          <p:cNvSpPr txBox="1"/>
          <p:nvPr/>
        </p:nvSpPr>
        <p:spPr>
          <a:xfrm>
            <a:off x="170653" y="845347"/>
            <a:ext cx="9014290" cy="4001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000" dirty="0">
                <a:latin typeface="Cambria" panose="02040503050406030204" pitchFamily="18" charset="0"/>
                <a:ea typeface="Cambria" panose="02040503050406030204" pitchFamily="18" charset="0"/>
                <a:cs typeface="Calibri"/>
              </a:rPr>
              <a:t>Using the QITE algorithm</a:t>
            </a:r>
            <a:endParaRPr lang="en-US" sz="20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6" name="CuadroTexto 12">
            <a:extLst>
              <a:ext uri="{FF2B5EF4-FFF2-40B4-BE49-F238E27FC236}">
                <a16:creationId xmlns:a16="http://schemas.microsoft.com/office/drawing/2014/main" id="{B3F55D84-14A5-7997-7E7B-662FF4589198}"/>
              </a:ext>
            </a:extLst>
          </p:cNvPr>
          <p:cNvSpPr txBox="1"/>
          <p:nvPr/>
        </p:nvSpPr>
        <p:spPr>
          <a:xfrm>
            <a:off x="851369" y="5663800"/>
            <a:ext cx="4907989" cy="400110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en-US" sz="2000" kern="0" dirty="0">
                <a:latin typeface="Cambria"/>
                <a:ea typeface="Cambria"/>
              </a:rPr>
              <a:t>Analytical result: Fermi-Dirac distribution  </a:t>
            </a:r>
            <a:endParaRPr lang="es-ES" sz="2000" dirty="0">
              <a:latin typeface="Cambria"/>
              <a:ea typeface="Cambria"/>
            </a:endParaRPr>
          </a:p>
        </p:txBody>
      </p:sp>
      <p:pic>
        <p:nvPicPr>
          <p:cNvPr id="7" name="Imagen 15" descr="A close up of a symbol&#10;&#10;Description automatically generated">
            <a:extLst>
              <a:ext uri="{FF2B5EF4-FFF2-40B4-BE49-F238E27FC236}">
                <a16:creationId xmlns:a16="http://schemas.microsoft.com/office/drawing/2014/main" id="{DC5F5A78-6403-8C00-263A-48F058A1E72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12869" y="5595974"/>
            <a:ext cx="1895475" cy="514350"/>
          </a:xfrm>
          <a:prstGeom prst="rect">
            <a:avLst/>
          </a:prstGeom>
        </p:spPr>
      </p:pic>
      <p:pic>
        <p:nvPicPr>
          <p:cNvPr id="8" name="Imagen 19">
            <a:extLst>
              <a:ext uri="{FF2B5EF4-FFF2-40B4-BE49-F238E27FC236}">
                <a16:creationId xmlns:a16="http://schemas.microsoft.com/office/drawing/2014/main" id="{EFEA07B9-7EBA-F22B-6573-09BA3560F47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70241" y="5428587"/>
            <a:ext cx="2057400" cy="828675"/>
          </a:xfrm>
          <a:prstGeom prst="rect">
            <a:avLst/>
          </a:prstGeom>
        </p:spPr>
      </p:pic>
      <p:cxnSp>
        <p:nvCxnSpPr>
          <p:cNvPr id="9" name="Conector recto de flecha 22">
            <a:extLst>
              <a:ext uri="{FF2B5EF4-FFF2-40B4-BE49-F238E27FC236}">
                <a16:creationId xmlns:a16="http://schemas.microsoft.com/office/drawing/2014/main" id="{8AB0F5EF-CCD0-8392-06F2-E122490FD87F}"/>
              </a:ext>
            </a:extLst>
          </p:cNvPr>
          <p:cNvCxnSpPr/>
          <p:nvPr/>
        </p:nvCxnSpPr>
        <p:spPr>
          <a:xfrm>
            <a:off x="7651064" y="5842924"/>
            <a:ext cx="1019177" cy="1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4">
            <a:extLst>
              <a:ext uri="{FF2B5EF4-FFF2-40B4-BE49-F238E27FC236}">
                <a16:creationId xmlns:a16="http://schemas.microsoft.com/office/drawing/2014/main" id="{36FB31E2-B9D7-2D67-7C9A-06095D2DB055}"/>
              </a:ext>
            </a:extLst>
          </p:cNvPr>
          <p:cNvSpPr txBox="1"/>
          <p:nvPr/>
        </p:nvSpPr>
        <p:spPr>
          <a:xfrm>
            <a:off x="4677798" y="4670498"/>
            <a:ext cx="3363862" cy="33855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600" dirty="0">
                <a:latin typeface="Baskerville Old Face" panose="02020602080505020303" pitchFamily="18" charset="0"/>
                <a:cs typeface="Calibri"/>
              </a:rPr>
              <a:t>Qian &amp; Wu, 2024 </a:t>
            </a:r>
            <a:r>
              <a:rPr lang="en-US" sz="1600" dirty="0">
                <a:solidFill>
                  <a:schemeClr val="accent5">
                    <a:lumMod val="50000"/>
                  </a:schemeClr>
                </a:solidFill>
                <a:latin typeface="Baskerville Old Face" panose="02020602080505020303" pitchFamily="18" charset="0"/>
                <a:cs typeface="Calibri"/>
              </a:rPr>
              <a:t>[</a:t>
            </a:r>
            <a:r>
              <a:rPr lang="es-ES" sz="1600" u="sng" dirty="0">
                <a:solidFill>
                  <a:schemeClr val="accent5">
                    <a:lumMod val="50000"/>
                  </a:schemeClr>
                </a:solidFill>
                <a:latin typeface="Baskerville Old Face" panose="02020602080505020303" pitchFamily="18" charset="0"/>
                <a:cs typeface="Calibri"/>
              </a:rPr>
              <a:t>a</a:t>
            </a:r>
            <a:r>
              <a:rPr lang="es-ES" sz="1600" dirty="0">
                <a:solidFill>
                  <a:schemeClr val="accent5">
                    <a:lumMod val="50000"/>
                  </a:schemeClr>
                </a:solidFill>
                <a:latin typeface="Baskerville Old Face" panose="02020602080505020303" pitchFamily="18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rXiv:2404.07912</a:t>
            </a:r>
            <a:r>
              <a:rPr lang="es-ES" sz="1600" dirty="0">
                <a:solidFill>
                  <a:schemeClr val="accent5">
                    <a:lumMod val="50000"/>
                  </a:schemeClr>
                </a:solidFill>
                <a:latin typeface="Baskerville Old Face" panose="02020602080505020303" pitchFamily="18" charset="0"/>
              </a:rPr>
              <a:t>]</a:t>
            </a:r>
            <a:r>
              <a:rPr lang="en-US" sz="1600" dirty="0">
                <a:solidFill>
                  <a:schemeClr val="accent5">
                    <a:lumMod val="50000"/>
                  </a:schemeClr>
                </a:solidFill>
                <a:latin typeface="Baskerville Old Face" panose="02020602080505020303" pitchFamily="18" charset="0"/>
                <a:cs typeface="Calibri"/>
              </a:rPr>
              <a:t> </a:t>
            </a:r>
            <a:endParaRPr lang="en-US" sz="1600" dirty="0">
              <a:solidFill>
                <a:schemeClr val="accent5">
                  <a:lumMod val="50000"/>
                </a:schemeClr>
              </a:solidFill>
              <a:latin typeface="Baskerville Old Face" panose="020206020805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5026726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ción">
  <a:themeElements>
    <a:clrScheme name="Retrospección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ción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ción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2478</TotalTime>
  <Words>1199</Words>
  <Application>Microsoft Office PowerPoint</Application>
  <PresentationFormat>Panorámica</PresentationFormat>
  <Paragraphs>154</Paragraphs>
  <Slides>22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22</vt:i4>
      </vt:variant>
    </vt:vector>
  </HeadingPairs>
  <TitlesOfParts>
    <vt:vector size="23" baseType="lpstr">
      <vt:lpstr>Retrospección</vt:lpstr>
      <vt:lpstr>Quantum simulation of thermal field theories</vt:lpstr>
      <vt:lpstr>Presentación de PowerPoint</vt:lpstr>
      <vt:lpstr>Presentación de PowerPoint</vt:lpstr>
      <vt:lpstr>Presentación de PowerPoint</vt:lpstr>
      <vt:lpstr>Presentación de PowerPoint</vt:lpstr>
      <vt:lpstr>2.1 Fermion fields in 1+1 dimensions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Quantum simulation of thermal field theories</dc:title>
  <dc:creator>CUNTIN BROULLON IVAN</dc:creator>
  <cp:lastModifiedBy>CUNTIN BROULLON IVAN</cp:lastModifiedBy>
  <cp:revision>39</cp:revision>
  <dcterms:created xsi:type="dcterms:W3CDTF">2024-07-07T18:42:30Z</dcterms:created>
  <dcterms:modified xsi:type="dcterms:W3CDTF">2024-07-17T23:24:11Z</dcterms:modified>
</cp:coreProperties>
</file>