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sldIdLst>
    <p:sldId id="263" r:id="rId2"/>
  </p:sldIdLst>
  <p:sldSz cx="30267275" cy="42794238"/>
  <p:notesSz cx="6858000" cy="9144000"/>
  <p:defaultTextStyle>
    <a:defPPr>
      <a:defRPr lang="en-US"/>
    </a:defPPr>
    <a:lvl1pPr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1pPr>
    <a:lvl2pPr marL="2085975" indent="-1628775"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2pPr>
    <a:lvl3pPr marL="4173538" indent="-3259138"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3pPr>
    <a:lvl4pPr marL="6261100" indent="-4889500"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4pPr>
    <a:lvl5pPr marL="8348663" indent="-6519863" algn="l" defTabSz="2085975" rtl="0" fontAlgn="base">
      <a:spcBef>
        <a:spcPct val="0"/>
      </a:spcBef>
      <a:spcAft>
        <a:spcPct val="0"/>
      </a:spcAft>
      <a:defRPr sz="8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5pPr>
    <a:lvl6pPr marL="2286000" algn="l" defTabSz="457200" rtl="0" eaLnBrk="1" latinLnBrk="0" hangingPunct="1">
      <a:defRPr sz="8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6pPr>
    <a:lvl7pPr marL="2743200" algn="l" defTabSz="457200" rtl="0" eaLnBrk="1" latinLnBrk="0" hangingPunct="1">
      <a:defRPr sz="8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7pPr>
    <a:lvl8pPr marL="3200400" algn="l" defTabSz="457200" rtl="0" eaLnBrk="1" latinLnBrk="0" hangingPunct="1">
      <a:defRPr sz="8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8pPr>
    <a:lvl9pPr marL="3657600" algn="l" defTabSz="457200" rtl="0" eaLnBrk="1" latinLnBrk="0" hangingPunct="1">
      <a:defRPr sz="8200" kern="1200">
        <a:solidFill>
          <a:schemeClr val="tx1"/>
        </a:solidFill>
        <a:latin typeface="Calibri" charset="0"/>
        <a:ea typeface="ＭＳ Ｐゴシック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854">
          <p15:clr>
            <a:srgbClr val="A4A3A4"/>
          </p15:clr>
        </p15:guide>
        <p15:guide id="2" orient="horz" pos="8980">
          <p15:clr>
            <a:srgbClr val="A4A3A4"/>
          </p15:clr>
        </p15:guide>
        <p15:guide id="3" orient="horz" pos="14066">
          <p15:clr>
            <a:srgbClr val="A4A3A4"/>
          </p15:clr>
        </p15:guide>
        <p15:guide id="4" orient="horz" pos="8437">
          <p15:clr>
            <a:srgbClr val="A4A3A4"/>
          </p15:clr>
        </p15:guide>
        <p15:guide id="5" orient="horz" pos="24420">
          <p15:clr>
            <a:srgbClr val="A4A3A4"/>
          </p15:clr>
        </p15:guide>
        <p15:guide id="6" orient="horz" pos="18426">
          <p15:clr>
            <a:srgbClr val="A4A3A4"/>
          </p15:clr>
        </p15:guide>
        <p15:guide id="7" orient="horz" pos="4319">
          <p15:clr>
            <a:srgbClr val="A4A3A4"/>
          </p15:clr>
        </p15:guide>
        <p15:guide id="8" orient="horz" pos="14581">
          <p15:clr>
            <a:srgbClr val="A4A3A4"/>
          </p15:clr>
        </p15:guide>
        <p15:guide id="9" pos="548">
          <p15:clr>
            <a:srgbClr val="A4A3A4"/>
          </p15:clr>
        </p15:guide>
        <p15:guide id="10" pos="18484">
          <p15:clr>
            <a:srgbClr val="A4A3A4"/>
          </p15:clr>
        </p15:guide>
        <p15:guide id="11" pos="8367">
          <p15:clr>
            <a:srgbClr val="A4A3A4"/>
          </p15:clr>
        </p15:guide>
        <p15:guide id="12" pos="13191">
          <p15:clr>
            <a:srgbClr val="A4A3A4"/>
          </p15:clr>
        </p15:guide>
        <p15:guide id="13" pos="12670">
          <p15:clr>
            <a:srgbClr val="A4A3A4"/>
          </p15:clr>
        </p15:guide>
        <p15:guide id="14" pos="888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4C97"/>
    <a:srgbClr val="6366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62" autoAdjust="0"/>
    <p:restoredTop sz="94663"/>
  </p:normalViewPr>
  <p:slideViewPr>
    <p:cSldViewPr snapToGrid="0" snapToObjects="1">
      <p:cViewPr>
        <p:scale>
          <a:sx n="29" d="100"/>
          <a:sy n="29" d="100"/>
        </p:scale>
        <p:origin x="2032" y="144"/>
      </p:cViewPr>
      <p:guideLst>
        <p:guide orient="horz" pos="4854"/>
        <p:guide orient="horz" pos="8980"/>
        <p:guide orient="horz" pos="14066"/>
        <p:guide orient="horz" pos="8437"/>
        <p:guide orient="horz" pos="24420"/>
        <p:guide orient="horz" pos="18426"/>
        <p:guide orient="horz" pos="4319"/>
        <p:guide orient="horz" pos="14581"/>
        <p:guide pos="548"/>
        <p:guide pos="18484"/>
        <p:guide pos="8367"/>
        <p:guide pos="13191"/>
        <p:guide pos="12670"/>
        <p:guide pos="88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ev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7"/>
          <p:cNvSpPr>
            <a:spLocks noGrp="1"/>
          </p:cNvSpPr>
          <p:nvPr>
            <p:ph type="pic" sz="quarter" idx="21"/>
          </p:nvPr>
        </p:nvSpPr>
        <p:spPr>
          <a:xfrm>
            <a:off x="927426" y="36459738"/>
            <a:ext cx="2971800" cy="2318981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Picture Placeholder 37"/>
          <p:cNvSpPr>
            <a:spLocks noGrp="1"/>
          </p:cNvSpPr>
          <p:nvPr>
            <p:ph type="pic" sz="quarter" idx="22"/>
          </p:nvPr>
        </p:nvSpPr>
        <p:spPr>
          <a:xfrm>
            <a:off x="11717346" y="36459738"/>
            <a:ext cx="2971800" cy="2318981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Picture Placeholder 37"/>
          <p:cNvSpPr>
            <a:spLocks noGrp="1"/>
          </p:cNvSpPr>
          <p:nvPr>
            <p:ph type="pic" sz="quarter" idx="23"/>
          </p:nvPr>
        </p:nvSpPr>
        <p:spPr>
          <a:xfrm>
            <a:off x="4561954" y="36459738"/>
            <a:ext cx="2971800" cy="2318981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Picture Placeholder 37"/>
          <p:cNvSpPr>
            <a:spLocks noGrp="1"/>
          </p:cNvSpPr>
          <p:nvPr>
            <p:ph type="pic" sz="quarter" idx="24"/>
          </p:nvPr>
        </p:nvSpPr>
        <p:spPr>
          <a:xfrm>
            <a:off x="8139650" y="36459738"/>
            <a:ext cx="2971800" cy="2318981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ext Placeholder 45"/>
          <p:cNvSpPr>
            <a:spLocks noGrp="1"/>
          </p:cNvSpPr>
          <p:nvPr>
            <p:ph type="body" sz="quarter" idx="25"/>
          </p:nvPr>
        </p:nvSpPr>
        <p:spPr>
          <a:xfrm>
            <a:off x="927426" y="959986"/>
            <a:ext cx="28415923" cy="52578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0" b="1" i="0" baseline="0">
                <a:solidFill>
                  <a:schemeClr val="bg1"/>
                </a:solidFill>
                <a:latin typeface="Helvetica"/>
              </a:defRPr>
            </a:lvl1pPr>
            <a:lvl2pPr marL="457200" indent="0">
              <a:buFontTx/>
              <a:buNone/>
              <a:defRPr sz="14000" b="1" i="0" baseline="0">
                <a:solidFill>
                  <a:schemeClr val="bg1"/>
                </a:solidFill>
                <a:latin typeface="Helvetica"/>
              </a:defRPr>
            </a:lvl2pPr>
            <a:lvl3pPr marL="914400" indent="0">
              <a:buFontTx/>
              <a:buNone/>
              <a:defRPr sz="14000" b="1" i="0" baseline="0">
                <a:solidFill>
                  <a:schemeClr val="bg1"/>
                </a:solidFill>
                <a:latin typeface="Helvetica"/>
              </a:defRPr>
            </a:lvl3pPr>
            <a:lvl4pPr marL="1371600" indent="0">
              <a:buFontTx/>
              <a:buNone/>
              <a:defRPr sz="14000" b="1" i="0" baseline="0">
                <a:solidFill>
                  <a:schemeClr val="bg1"/>
                </a:solidFill>
                <a:latin typeface="Helvetica"/>
              </a:defRPr>
            </a:lvl4pPr>
            <a:lvl5pPr marL="1828800" indent="0">
              <a:buFontTx/>
              <a:buNone/>
              <a:defRPr sz="140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Picture Placeholder 6"/>
          <p:cNvSpPr>
            <a:spLocks noGrp="1" noChangeAspect="1"/>
          </p:cNvSpPr>
          <p:nvPr>
            <p:ph type="pic" sz="quarter" idx="34"/>
          </p:nvPr>
        </p:nvSpPr>
        <p:spPr>
          <a:xfrm>
            <a:off x="927425" y="15767225"/>
            <a:ext cx="13761720" cy="5709095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 Placeholder 49"/>
          <p:cNvSpPr>
            <a:spLocks noGrp="1"/>
          </p:cNvSpPr>
          <p:nvPr>
            <p:ph type="body" sz="quarter" idx="39"/>
          </p:nvPr>
        </p:nvSpPr>
        <p:spPr>
          <a:xfrm>
            <a:off x="927424" y="7791921"/>
            <a:ext cx="13761720" cy="1229584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FontTx/>
              <a:buNone/>
              <a:defRPr sz="5000" b="1" i="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4000" b="0" i="0" baseline="0">
                <a:solidFill>
                  <a:schemeClr val="tx1"/>
                </a:solidFill>
                <a:latin typeface="Helvetica"/>
              </a:defRPr>
            </a:lvl2pPr>
            <a:lvl3pPr marL="0" indent="0">
              <a:buFontTx/>
              <a:buNone/>
              <a:defRPr sz="6000" b="1" i="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6000" b="1" i="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6000" b="1" i="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74"/>
          <p:cNvSpPr>
            <a:spLocks noGrp="1"/>
          </p:cNvSpPr>
          <p:nvPr>
            <p:ph type="body" sz="quarter" idx="40"/>
          </p:nvPr>
        </p:nvSpPr>
        <p:spPr>
          <a:xfrm>
            <a:off x="927426" y="9025241"/>
            <a:ext cx="13761720" cy="5786146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4000" baseline="0">
                <a:latin typeface=""/>
              </a:defRPr>
            </a:lvl1pPr>
            <a:lvl2pPr marL="457200" indent="0">
              <a:buFontTx/>
              <a:buNone/>
              <a:defRPr sz="4000" baseline="0">
                <a:latin typeface=""/>
              </a:defRPr>
            </a:lvl2pPr>
            <a:lvl3pPr marL="914400" indent="0">
              <a:buFontTx/>
              <a:buNone/>
              <a:defRPr sz="4000" baseline="0">
                <a:latin typeface=""/>
              </a:defRPr>
            </a:lvl3pPr>
            <a:lvl4pPr marL="1371600" indent="0">
              <a:buFontTx/>
              <a:buNone/>
              <a:defRPr sz="4000" baseline="0">
                <a:latin typeface=""/>
              </a:defRPr>
            </a:lvl4pPr>
            <a:lvl5pPr marL="1828800" indent="0">
              <a:buFontTx/>
              <a:buNone/>
              <a:defRPr sz="4000" baseline="0">
                <a:latin typeface="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74"/>
          <p:cNvSpPr>
            <a:spLocks noGrp="1"/>
          </p:cNvSpPr>
          <p:nvPr>
            <p:ph type="body" sz="quarter" idx="41"/>
          </p:nvPr>
        </p:nvSpPr>
        <p:spPr>
          <a:xfrm>
            <a:off x="927425" y="23702278"/>
            <a:ext cx="13761720" cy="711688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4000" baseline="0">
                <a:latin typeface=""/>
              </a:defRPr>
            </a:lvl1pPr>
            <a:lvl2pPr marL="457200" indent="0">
              <a:buFontTx/>
              <a:buNone/>
              <a:defRPr sz="4000" baseline="0">
                <a:latin typeface=""/>
              </a:defRPr>
            </a:lvl2pPr>
            <a:lvl3pPr marL="914400" indent="0">
              <a:buFontTx/>
              <a:buNone/>
              <a:defRPr sz="4000" baseline="0">
                <a:latin typeface=""/>
              </a:defRPr>
            </a:lvl3pPr>
            <a:lvl4pPr marL="1371600" indent="0">
              <a:buFontTx/>
              <a:buNone/>
              <a:defRPr sz="4000" baseline="0">
                <a:latin typeface=""/>
              </a:defRPr>
            </a:lvl4pPr>
            <a:lvl5pPr marL="1828800" indent="0">
              <a:buFontTx/>
              <a:buNone/>
              <a:defRPr sz="4000" baseline="0">
                <a:latin typeface="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icture Placeholder 6"/>
          <p:cNvSpPr>
            <a:spLocks noGrp="1" noChangeAspect="1"/>
          </p:cNvSpPr>
          <p:nvPr>
            <p:ph type="pic" sz="quarter" idx="42"/>
          </p:nvPr>
        </p:nvSpPr>
        <p:spPr>
          <a:xfrm>
            <a:off x="15608299" y="31698023"/>
            <a:ext cx="13761720" cy="5709095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Picture Placeholder 6"/>
          <p:cNvSpPr>
            <a:spLocks noGrp="1" noChangeAspect="1"/>
          </p:cNvSpPr>
          <p:nvPr>
            <p:ph type="pic" sz="quarter" idx="44"/>
          </p:nvPr>
        </p:nvSpPr>
        <p:spPr>
          <a:xfrm>
            <a:off x="19265899" y="23702278"/>
            <a:ext cx="10109867" cy="7116886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6"/>
          <p:cNvSpPr>
            <a:spLocks noGrp="1" noChangeAspect="1"/>
          </p:cNvSpPr>
          <p:nvPr>
            <p:ph type="pic" sz="quarter" idx="46"/>
          </p:nvPr>
        </p:nvSpPr>
        <p:spPr>
          <a:xfrm>
            <a:off x="15581630" y="7791921"/>
            <a:ext cx="10104120" cy="7019466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74"/>
          <p:cNvSpPr>
            <a:spLocks noGrp="1"/>
          </p:cNvSpPr>
          <p:nvPr>
            <p:ph type="body" sz="quarter" idx="50"/>
          </p:nvPr>
        </p:nvSpPr>
        <p:spPr>
          <a:xfrm>
            <a:off x="15614046" y="15767225"/>
            <a:ext cx="13761720" cy="708069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4000" baseline="0">
                <a:latin typeface=""/>
              </a:defRPr>
            </a:lvl1pPr>
            <a:lvl2pPr marL="457200" indent="0">
              <a:buFontTx/>
              <a:buNone/>
              <a:defRPr sz="4000" baseline="0">
                <a:latin typeface=""/>
              </a:defRPr>
            </a:lvl2pPr>
            <a:lvl3pPr marL="914400" indent="0">
              <a:buFontTx/>
              <a:buNone/>
              <a:defRPr sz="4000" baseline="0">
                <a:latin typeface=""/>
              </a:defRPr>
            </a:lvl3pPr>
            <a:lvl4pPr marL="1371600" indent="0">
              <a:buFontTx/>
              <a:buNone/>
              <a:defRPr sz="4000" baseline="0">
                <a:latin typeface=""/>
              </a:defRPr>
            </a:lvl4pPr>
            <a:lvl5pPr marL="1828800" indent="0">
              <a:buFontTx/>
              <a:buNone/>
              <a:defRPr sz="4000" baseline="0">
                <a:latin typeface="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51"/>
          </p:nvPr>
        </p:nvSpPr>
        <p:spPr>
          <a:xfrm>
            <a:off x="927425" y="31697613"/>
            <a:ext cx="10046645" cy="3810000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picture</a:t>
            </a:r>
          </a:p>
        </p:txBody>
      </p:sp>
      <p:sp>
        <p:nvSpPr>
          <p:cNvPr id="16" name="Text Placeholder 59"/>
          <p:cNvSpPr>
            <a:spLocks noGrp="1"/>
          </p:cNvSpPr>
          <p:nvPr>
            <p:ph type="body" sz="quarter" idx="45"/>
          </p:nvPr>
        </p:nvSpPr>
        <p:spPr>
          <a:xfrm>
            <a:off x="10974070" y="31698024"/>
            <a:ext cx="3715076" cy="3809858"/>
          </a:xfrm>
          <a:prstGeom prst="rect">
            <a:avLst/>
          </a:prstGeom>
          <a:noFill/>
        </p:spPr>
        <p:txBody>
          <a:bodyPr vert="horz" lIns="0" tIns="274320" rIns="274320" bIns="274320"/>
          <a:lstStyle>
            <a:lvl1pPr marL="0" indent="0">
              <a:buFontTx/>
              <a:buNone/>
              <a:defRPr sz="2400" b="1" i="0" baseline="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2pPr>
            <a:lvl3pPr marL="9144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3pPr>
            <a:lvl4pPr marL="13716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4pPr>
            <a:lvl5pPr marL="18288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59"/>
          <p:cNvSpPr>
            <a:spLocks noGrp="1"/>
          </p:cNvSpPr>
          <p:nvPr>
            <p:ph type="body" sz="quarter" idx="49"/>
          </p:nvPr>
        </p:nvSpPr>
        <p:spPr>
          <a:xfrm>
            <a:off x="15608299" y="23702277"/>
            <a:ext cx="3657600" cy="7116887"/>
          </a:xfrm>
          <a:prstGeom prst="rect">
            <a:avLst/>
          </a:prstGeom>
          <a:noFill/>
        </p:spPr>
        <p:txBody>
          <a:bodyPr vert="horz" lIns="0" tIns="274320" rIns="274320" bIns="274320"/>
          <a:lstStyle>
            <a:lvl1pPr marL="0" indent="0">
              <a:buFontTx/>
              <a:buNone/>
              <a:defRPr sz="2400" b="1" i="0" baseline="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2pPr>
            <a:lvl3pPr marL="9144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3pPr>
            <a:lvl4pPr marL="13716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4pPr>
            <a:lvl5pPr marL="18288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59"/>
          <p:cNvSpPr>
            <a:spLocks noGrp="1"/>
          </p:cNvSpPr>
          <p:nvPr>
            <p:ph type="body" sz="quarter" idx="43"/>
          </p:nvPr>
        </p:nvSpPr>
        <p:spPr>
          <a:xfrm>
            <a:off x="15608299" y="37407119"/>
            <a:ext cx="13761720" cy="1371600"/>
          </a:xfrm>
          <a:prstGeom prst="rect">
            <a:avLst/>
          </a:prstGeom>
          <a:noFill/>
        </p:spPr>
        <p:txBody>
          <a:bodyPr vert="horz" lIns="0" tIns="274320" rIns="274320" bIns="274320"/>
          <a:lstStyle>
            <a:lvl1pPr marL="0" indent="0">
              <a:buFontTx/>
              <a:buNone/>
              <a:defRPr sz="2400" b="1" i="0" baseline="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2pPr>
            <a:lvl3pPr marL="9144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3pPr>
            <a:lvl4pPr marL="13716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4pPr>
            <a:lvl5pPr marL="18288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9"/>
          <p:cNvSpPr>
            <a:spLocks noGrp="1"/>
          </p:cNvSpPr>
          <p:nvPr>
            <p:ph type="body" sz="quarter" idx="35"/>
          </p:nvPr>
        </p:nvSpPr>
        <p:spPr>
          <a:xfrm>
            <a:off x="927425" y="21476320"/>
            <a:ext cx="13761720" cy="1371600"/>
          </a:xfrm>
          <a:prstGeom prst="rect">
            <a:avLst/>
          </a:prstGeom>
          <a:noFill/>
        </p:spPr>
        <p:txBody>
          <a:bodyPr vert="horz" lIns="0" tIns="274320" rIns="274320" bIns="274320"/>
          <a:lstStyle>
            <a:lvl1pPr marL="0" indent="0">
              <a:buFontTx/>
              <a:buNone/>
              <a:defRPr sz="2400" b="1" i="0" baseline="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2pPr>
            <a:lvl3pPr marL="9144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3pPr>
            <a:lvl4pPr marL="13716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4pPr>
            <a:lvl5pPr marL="18288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59"/>
          <p:cNvSpPr>
            <a:spLocks noGrp="1"/>
          </p:cNvSpPr>
          <p:nvPr>
            <p:ph type="body" sz="quarter" idx="47"/>
          </p:nvPr>
        </p:nvSpPr>
        <p:spPr>
          <a:xfrm>
            <a:off x="25685749" y="7791921"/>
            <a:ext cx="3657600" cy="7019466"/>
          </a:xfrm>
          <a:prstGeom prst="rect">
            <a:avLst/>
          </a:prstGeom>
          <a:noFill/>
        </p:spPr>
        <p:txBody>
          <a:bodyPr vert="horz" lIns="0" tIns="274320" rIns="274320" bIns="274320"/>
          <a:lstStyle>
            <a:lvl1pPr marL="0" indent="0">
              <a:buFontTx/>
              <a:buNone/>
              <a:defRPr sz="2400" b="1" i="0" baseline="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2pPr>
            <a:lvl3pPr marL="9144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3pPr>
            <a:lvl4pPr marL="13716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4pPr>
            <a:lvl5pPr marL="1828800" indent="0">
              <a:buFontTx/>
              <a:buNone/>
              <a:defRPr sz="2400" b="1" i="0" baseline="0">
                <a:solidFill>
                  <a:schemeClr val="bg1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8151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9625470"/>
            <a:ext cx="30291088" cy="3200400"/>
          </a:xfrm>
          <a:prstGeom prst="rect">
            <a:avLst/>
          </a:prstGeom>
          <a:solidFill>
            <a:srgbClr val="004C9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087438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854329"/>
            <a:ext cx="293751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0"/>
            <a:ext cx="30291088" cy="6858000"/>
          </a:xfrm>
          <a:prstGeom prst="rect">
            <a:avLst/>
          </a:prstGeom>
          <a:solidFill>
            <a:srgbClr val="004C97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087438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2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25"/>
          </p:nvPr>
        </p:nvSpPr>
        <p:spPr>
          <a:xfrm>
            <a:off x="927426" y="959986"/>
            <a:ext cx="29019174" cy="5257800"/>
          </a:xfrm>
        </p:spPr>
        <p:txBody>
          <a:bodyPr/>
          <a:lstStyle/>
          <a:p>
            <a:pPr algn="ctr"/>
            <a:r>
              <a:rPr lang="en-US" dirty="0"/>
              <a:t>Achievement in Beam Power Records for the </a:t>
            </a:r>
            <a:r>
              <a:rPr lang="en-US" dirty="0" err="1"/>
              <a:t>NOvA</a:t>
            </a:r>
            <a:r>
              <a:rPr lang="en-US" dirty="0"/>
              <a:t> Target System</a:t>
            </a:r>
          </a:p>
          <a:p>
            <a:pPr algn="ctr"/>
            <a:r>
              <a:rPr lang="en-US" sz="6000" b="0" dirty="0"/>
              <a:t>Katsuya Yonehara and Athula Wickremasinghe for the </a:t>
            </a:r>
            <a:r>
              <a:rPr lang="en-US" sz="6000" b="0" dirty="0" err="1"/>
              <a:t>NuMI</a:t>
            </a:r>
            <a:r>
              <a:rPr lang="en-US" sz="6000" b="0" dirty="0"/>
              <a:t> target system, Fermilab</a:t>
            </a:r>
          </a:p>
          <a:p>
            <a:pPr algn="ctr"/>
            <a:r>
              <a:rPr lang="en-US" sz="6000" b="0" dirty="0"/>
              <a:t>ICHEP 2024, Prague</a:t>
            </a:r>
          </a:p>
          <a:p>
            <a:pPr algn="ctr"/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9"/>
          </p:nvPr>
        </p:nvSpPr>
        <p:spPr>
          <a:xfrm>
            <a:off x="927424" y="7876589"/>
            <a:ext cx="13761720" cy="1229584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0"/>
          </p:nvPr>
        </p:nvSpPr>
        <p:spPr>
          <a:xfrm>
            <a:off x="927426" y="8951522"/>
            <a:ext cx="13761720" cy="6824941"/>
          </a:xfrm>
        </p:spPr>
        <p:txBody>
          <a:bodyPr/>
          <a:lstStyle/>
          <a:p>
            <a:pPr lvl="0" algn="just"/>
            <a:r>
              <a:rPr lang="en-US" dirty="0">
                <a:solidFill>
                  <a:srgbClr val="000000"/>
                </a:solidFill>
                <a:latin typeface="Helvetica"/>
                <a:cs typeface="Helvetica"/>
              </a:rPr>
              <a:t>We began upgrading the </a:t>
            </a:r>
            <a:r>
              <a:rPr lang="en-US" dirty="0" err="1">
                <a:solidFill>
                  <a:srgbClr val="000000"/>
                </a:solidFill>
                <a:latin typeface="Helvetica"/>
                <a:cs typeface="Helvetica"/>
              </a:rPr>
              <a:t>NOvA</a:t>
            </a:r>
            <a:r>
              <a:rPr lang="en-US" dirty="0">
                <a:solidFill>
                  <a:srgbClr val="000000"/>
                </a:solidFill>
                <a:latin typeface="Helvetica"/>
                <a:cs typeface="Helvetica"/>
              </a:rPr>
              <a:t> target system for 1-Mega Watt (1-MW) beam operation in 2017. Major challenges included maintaining the quality of neutrino beams with reliable instrumentation, reducing instantaneous beam heating on the target, increasing cooling power to handle the high-power beam, and controlling tritium water production rate. We finally achieved a one-hour beam power record of </a:t>
            </a:r>
            <a:r>
              <a:rPr lang="en-US" b="1" dirty="0">
                <a:solidFill>
                  <a:srgbClr val="000000"/>
                </a:solidFill>
                <a:latin typeface="Helvetica"/>
                <a:cs typeface="Helvetica"/>
              </a:rPr>
              <a:t>1.018 MW </a:t>
            </a:r>
            <a:r>
              <a:rPr lang="en-US" dirty="0">
                <a:solidFill>
                  <a:srgbClr val="000000"/>
                </a:solidFill>
                <a:latin typeface="Helvetica"/>
                <a:cs typeface="Helvetica"/>
              </a:rPr>
              <a:t>in Summer 2024. This milestone demonstrates our capability to operate at 2+ MW beam power for the future Long Baseline Neutrino Facility (LBNF) and Deep Underground Neutrino Experiment (DUNE). 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0E8C27A3-5787-3DCE-B1CB-36721A2EB8E2}"/>
              </a:ext>
            </a:extLst>
          </p:cNvPr>
          <p:cNvSpPr txBox="1">
            <a:spLocks/>
          </p:cNvSpPr>
          <p:nvPr/>
        </p:nvSpPr>
        <p:spPr>
          <a:xfrm>
            <a:off x="15359626" y="7866819"/>
            <a:ext cx="13761720" cy="1229584"/>
          </a:xfrm>
          <a:prstGeom prst="rect">
            <a:avLst/>
          </a:prstGeom>
        </p:spPr>
        <p:txBody>
          <a:bodyPr vert="horz" anchor="ctr" anchorCtr="0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5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Tx/>
              <a:buNone/>
              <a:defRPr sz="4000" b="0" i="0" kern="1200" baseline="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Tx/>
              <a:buNone/>
              <a:defRPr sz="6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Tx/>
              <a:buNone/>
              <a:defRPr sz="6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Tx/>
              <a:buNone/>
              <a:defRPr sz="6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Major upgraded Items</a:t>
            </a:r>
          </a:p>
        </p:txBody>
      </p:sp>
      <p:sp>
        <p:nvSpPr>
          <p:cNvPr id="45" name="Text Placeholder 8">
            <a:extLst>
              <a:ext uri="{FF2B5EF4-FFF2-40B4-BE49-F238E27FC236}">
                <a16:creationId xmlns:a16="http://schemas.microsoft.com/office/drawing/2014/main" id="{3914EFF5-A9BA-3C5E-1445-3E4FE9B4D3B2}"/>
              </a:ext>
            </a:extLst>
          </p:cNvPr>
          <p:cNvSpPr txBox="1">
            <a:spLocks/>
          </p:cNvSpPr>
          <p:nvPr/>
        </p:nvSpPr>
        <p:spPr>
          <a:xfrm>
            <a:off x="808693" y="20703056"/>
            <a:ext cx="13761720" cy="2251074"/>
          </a:xfrm>
          <a:prstGeom prst="rect">
            <a:avLst/>
          </a:prstGeom>
        </p:spPr>
        <p:txBody>
          <a:bodyPr vert="horz" anchor="ctr" anchorCtr="0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5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Tx/>
              <a:buNone/>
              <a:defRPr sz="4000" b="0" i="0" kern="1200" baseline="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Tx/>
              <a:buNone/>
              <a:defRPr sz="6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Tx/>
              <a:buNone/>
              <a:defRPr sz="6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Tx/>
              <a:buNone/>
              <a:defRPr sz="6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/>
              <a:t>Present and future beam power upgrade:</a:t>
            </a:r>
          </a:p>
          <a:p>
            <a:pPr fontAlgn="auto">
              <a:spcAft>
                <a:spcPts val="0"/>
              </a:spcAft>
            </a:pPr>
            <a:r>
              <a:rPr lang="en-US" sz="4400" dirty="0"/>
              <a:t>Accelerator Complex Evolution-Main Injector Ramp and </a:t>
            </a:r>
            <a:r>
              <a:rPr lang="en-US" sz="4400" dirty="0" err="1"/>
              <a:t>Targetry</a:t>
            </a:r>
            <a:r>
              <a:rPr lang="en-US" sz="4400" dirty="0"/>
              <a:t> R&amp;D (ACE-MIRT)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EE8291A5-D5A0-8936-2405-BD606C531626}"/>
              </a:ext>
            </a:extLst>
          </p:cNvPr>
          <p:cNvSpPr txBox="1">
            <a:spLocks/>
          </p:cNvSpPr>
          <p:nvPr/>
        </p:nvSpPr>
        <p:spPr>
          <a:xfrm>
            <a:off x="808693" y="23259350"/>
            <a:ext cx="13761720" cy="7056049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</a:pPr>
            <a:r>
              <a:rPr lang="en-US" dirty="0">
                <a:latin typeface="Helvetica"/>
                <a:cs typeface="Helvetica"/>
              </a:rPr>
              <a:t>The Fermilab Accelerator Complex will operate with fast Main Injector ramp rate to increase the Protons On Target. This project is called ACE-MIRT. The table shows the current time structure of the beam and the future plan. 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E59A3C73-5F14-8C40-67F0-6E540F439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8666" y="31742417"/>
            <a:ext cx="13200577" cy="7772400"/>
          </a:xfrm>
          <a:prstGeom prst="rect">
            <a:avLst/>
          </a:prstGeom>
        </p:spPr>
      </p:pic>
      <p:sp>
        <p:nvSpPr>
          <p:cNvPr id="78" name="Text Placeholder 8">
            <a:extLst>
              <a:ext uri="{FF2B5EF4-FFF2-40B4-BE49-F238E27FC236}">
                <a16:creationId xmlns:a16="http://schemas.microsoft.com/office/drawing/2014/main" id="{125C7C45-6D87-63B6-D2F0-FB566621FFF6}"/>
              </a:ext>
            </a:extLst>
          </p:cNvPr>
          <p:cNvSpPr txBox="1">
            <a:spLocks/>
          </p:cNvSpPr>
          <p:nvPr/>
        </p:nvSpPr>
        <p:spPr>
          <a:xfrm>
            <a:off x="15549128" y="29232691"/>
            <a:ext cx="13761720" cy="1229584"/>
          </a:xfrm>
          <a:prstGeom prst="rect">
            <a:avLst/>
          </a:prstGeom>
        </p:spPr>
        <p:txBody>
          <a:bodyPr vert="horz" anchor="ctr" anchorCtr="0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5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Tx/>
              <a:buNone/>
              <a:defRPr sz="4000" b="0" i="0" kern="1200" baseline="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Tx/>
              <a:buNone/>
              <a:defRPr sz="6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Tx/>
              <a:buNone/>
              <a:defRPr sz="6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Tx/>
              <a:buNone/>
              <a:defRPr sz="6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b="0" i="1" dirty="0"/>
              <a:t>Optimize proton beam spot size at the target</a:t>
            </a:r>
          </a:p>
        </p:txBody>
      </p:sp>
      <p:sp>
        <p:nvSpPr>
          <p:cNvPr id="80" name="Text Placeholder 8">
            <a:extLst>
              <a:ext uri="{FF2B5EF4-FFF2-40B4-BE49-F238E27FC236}">
                <a16:creationId xmlns:a16="http://schemas.microsoft.com/office/drawing/2014/main" id="{2E7C2FD4-1681-EA80-44EB-361504FFDC4D}"/>
              </a:ext>
            </a:extLst>
          </p:cNvPr>
          <p:cNvSpPr txBox="1">
            <a:spLocks/>
          </p:cNvSpPr>
          <p:nvPr/>
        </p:nvSpPr>
        <p:spPr>
          <a:xfrm>
            <a:off x="15359626" y="9058346"/>
            <a:ext cx="13761720" cy="1229584"/>
          </a:xfrm>
          <a:prstGeom prst="rect">
            <a:avLst/>
          </a:prstGeom>
        </p:spPr>
        <p:txBody>
          <a:bodyPr vert="horz" anchor="ctr" anchorCtr="0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5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Tx/>
              <a:buNone/>
              <a:defRPr sz="4000" b="0" i="0" kern="1200" baseline="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Tx/>
              <a:buNone/>
              <a:defRPr sz="6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Tx/>
              <a:buNone/>
              <a:defRPr sz="6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Tx/>
              <a:buNone/>
              <a:defRPr sz="6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b="0" i="1" dirty="0"/>
              <a:t>1-MW target and cooling water system</a:t>
            </a:r>
          </a:p>
        </p:txBody>
      </p:sp>
      <p:sp>
        <p:nvSpPr>
          <p:cNvPr id="84" name="Text Placeholder 8">
            <a:extLst>
              <a:ext uri="{FF2B5EF4-FFF2-40B4-BE49-F238E27FC236}">
                <a16:creationId xmlns:a16="http://schemas.microsoft.com/office/drawing/2014/main" id="{BEE69E43-0C8F-A852-65A9-ED3B552BB803}"/>
              </a:ext>
            </a:extLst>
          </p:cNvPr>
          <p:cNvSpPr txBox="1">
            <a:spLocks/>
          </p:cNvSpPr>
          <p:nvPr/>
        </p:nvSpPr>
        <p:spPr>
          <a:xfrm>
            <a:off x="15549128" y="19840211"/>
            <a:ext cx="13761720" cy="1229584"/>
          </a:xfrm>
          <a:prstGeom prst="rect">
            <a:avLst/>
          </a:prstGeom>
        </p:spPr>
        <p:txBody>
          <a:bodyPr vert="horz" anchor="ctr" anchorCtr="0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5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Tx/>
              <a:buNone/>
              <a:defRPr sz="4000" b="0" i="0" kern="1200" baseline="0">
                <a:solidFill>
                  <a:schemeClr val="tx1"/>
                </a:solidFill>
                <a:latin typeface="Helvetica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FontTx/>
              <a:buNone/>
              <a:defRPr sz="6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FontTx/>
              <a:buNone/>
              <a:defRPr sz="6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FontTx/>
              <a:buNone/>
              <a:defRPr sz="6000" b="1" i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b="0" i="1" dirty="0"/>
              <a:t>1-MW horn system and Air diverter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EC4E459-7F76-E0F3-A860-BEA8494EF72B}"/>
              </a:ext>
            </a:extLst>
          </p:cNvPr>
          <p:cNvSpPr txBox="1"/>
          <p:nvPr/>
        </p:nvSpPr>
        <p:spPr>
          <a:xfrm>
            <a:off x="927100" y="19553806"/>
            <a:ext cx="5776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4C97"/>
                </a:solidFill>
              </a:rPr>
              <a:t>Layout of the </a:t>
            </a:r>
            <a:r>
              <a:rPr lang="en-US" sz="3200" dirty="0" err="1">
                <a:solidFill>
                  <a:srgbClr val="004C97"/>
                </a:solidFill>
              </a:rPr>
              <a:t>NOvA</a:t>
            </a:r>
            <a:r>
              <a:rPr lang="en-US" sz="3200" dirty="0">
                <a:solidFill>
                  <a:srgbClr val="004C97"/>
                </a:solidFill>
              </a:rPr>
              <a:t> target system</a:t>
            </a:r>
          </a:p>
        </p:txBody>
      </p:sp>
      <p:pic>
        <p:nvPicPr>
          <p:cNvPr id="93" name="Picture Placeholder 92" descr="A diagram of a pipe&#10;&#10;Description automatically generated">
            <a:extLst>
              <a:ext uri="{FF2B5EF4-FFF2-40B4-BE49-F238E27FC236}">
                <a16:creationId xmlns:a16="http://schemas.microsoft.com/office/drawing/2014/main" id="{E8EB6531-695F-6ED4-7C08-A0B10A59AC21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3"/>
          <a:srcRect t="1707" b="1707"/>
          <a:stretch>
            <a:fillRect/>
          </a:stretch>
        </p:blipFill>
        <p:spPr>
          <a:xfrm>
            <a:off x="927100" y="15818150"/>
            <a:ext cx="13762038" cy="3576638"/>
          </a:xfr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FB0633F4-E39F-BAF9-1A0C-33519FCC88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9128" y="12852125"/>
            <a:ext cx="12893040" cy="4958848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80B42E82-0383-DFFD-FEEB-45C5BCAD6F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32008" y="23177106"/>
            <a:ext cx="12710160" cy="469213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4868AA9-7A0D-EC78-D5A2-DF506EF593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520" y="25972872"/>
            <a:ext cx="13473382" cy="49377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B67AA2B-3323-90BA-34F5-89026FB2ED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48905" y="31269891"/>
            <a:ext cx="11323209" cy="7589520"/>
          </a:xfrm>
          <a:prstGeom prst="rect">
            <a:avLst/>
          </a:prstGeom>
        </p:spPr>
      </p:pic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1C4600EC-7C8C-5CA8-DB99-872543A753B2}"/>
              </a:ext>
            </a:extLst>
          </p:cNvPr>
          <p:cNvSpPr txBox="1">
            <a:spLocks/>
          </p:cNvSpPr>
          <p:nvPr/>
        </p:nvSpPr>
        <p:spPr>
          <a:xfrm>
            <a:off x="15549128" y="10154370"/>
            <a:ext cx="12893040" cy="2782742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Helvetica"/>
                <a:cs typeface="Helvetica"/>
              </a:rPr>
              <a:t>The new 1-MW target and cooling water system have been in operation since 2019. It is designed to accept a Protons On Target intensity of 6.5e13 POT, which is the design value of the ACE-MIRT project. 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94C54261-754F-CB70-C4CE-3EB7A54AB181}"/>
              </a:ext>
            </a:extLst>
          </p:cNvPr>
          <p:cNvSpPr txBox="1">
            <a:spLocks/>
          </p:cNvSpPr>
          <p:nvPr/>
        </p:nvSpPr>
        <p:spPr>
          <a:xfrm>
            <a:off x="15696863" y="21073771"/>
            <a:ext cx="12893040" cy="2782742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Helvetica"/>
                <a:cs typeface="Helvetica"/>
              </a:rPr>
              <a:t>The new 1-MW horn features powerful cooling capabilities. Especially, the </a:t>
            </a:r>
            <a:r>
              <a:rPr lang="en-US" dirty="0" err="1">
                <a:solidFill>
                  <a:srgbClr val="000000"/>
                </a:solidFill>
                <a:latin typeface="Helvetica"/>
                <a:cs typeface="Helvetica"/>
              </a:rPr>
              <a:t>stripline</a:t>
            </a:r>
            <a:r>
              <a:rPr lang="en-US" dirty="0">
                <a:solidFill>
                  <a:srgbClr val="000000"/>
                </a:solidFill>
                <a:latin typeface="Helvetica"/>
                <a:cs typeface="Helvetica"/>
              </a:rPr>
              <a:t> temperature is maintained by an air diverter. 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3FFA6C-94EF-1722-6839-489B5604C5C8}"/>
              </a:ext>
            </a:extLst>
          </p:cNvPr>
          <p:cNvSpPr txBox="1"/>
          <p:nvPr/>
        </p:nvSpPr>
        <p:spPr>
          <a:xfrm>
            <a:off x="15732008" y="17944172"/>
            <a:ext cx="128578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4C97"/>
                </a:solidFill>
              </a:rPr>
              <a:t>From Top Left: FEA temperature simulation, simulated temperature of winged fin at accidental condition, target chase frame, Helium gas leak test, target fins, and target canister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DD2538-ADA3-8CBA-11EB-A56084270D87}"/>
              </a:ext>
            </a:extLst>
          </p:cNvPr>
          <p:cNvSpPr txBox="1"/>
          <p:nvPr/>
        </p:nvSpPr>
        <p:spPr>
          <a:xfrm>
            <a:off x="15598666" y="27872442"/>
            <a:ext cx="128578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4C97"/>
                </a:solidFill>
              </a:rPr>
              <a:t>From Left: Horn 1 and FEA temperature simulation of inner conductor, simulated </a:t>
            </a:r>
            <a:r>
              <a:rPr lang="en-US" sz="3200" dirty="0" err="1">
                <a:solidFill>
                  <a:srgbClr val="004C97"/>
                </a:solidFill>
              </a:rPr>
              <a:t>stripline</a:t>
            </a:r>
            <a:r>
              <a:rPr lang="en-US" sz="3200" dirty="0">
                <a:solidFill>
                  <a:srgbClr val="004C97"/>
                </a:solidFill>
              </a:rPr>
              <a:t> temperature, structure of air diverter 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2C984E71-9961-6195-0077-2E722D917CE9}"/>
              </a:ext>
            </a:extLst>
          </p:cNvPr>
          <p:cNvSpPr txBox="1">
            <a:spLocks/>
          </p:cNvSpPr>
          <p:nvPr/>
        </p:nvSpPr>
        <p:spPr>
          <a:xfrm>
            <a:off x="15732008" y="30255999"/>
            <a:ext cx="12893040" cy="2782742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Tx/>
              <a:buNone/>
              <a:defRPr sz="4000" kern="1200" baseline="0">
                <a:solidFill>
                  <a:schemeClr val="tx1"/>
                </a:solidFill>
                <a:latin typeface="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Helvetica"/>
                <a:cs typeface="Helvetica"/>
              </a:rPr>
              <a:t>The </a:t>
            </a:r>
            <a:r>
              <a:rPr lang="en-US" dirty="0" err="1">
                <a:solidFill>
                  <a:srgbClr val="000000"/>
                </a:solidFill>
                <a:latin typeface="Helvetica"/>
                <a:cs typeface="Helvetica"/>
              </a:rPr>
              <a:t>NuMI</a:t>
            </a:r>
            <a:r>
              <a:rPr lang="en-US" dirty="0">
                <a:solidFill>
                  <a:srgbClr val="000000"/>
                </a:solidFill>
                <a:latin typeface="Helvetica"/>
                <a:cs typeface="Helvetica"/>
              </a:rPr>
              <a:t> beam transport optics is optimized to minimize instantaneous beam heating on the target. 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806555-70FC-E618-7DD1-939E0527DF87}"/>
              </a:ext>
            </a:extLst>
          </p:cNvPr>
          <p:cNvSpPr txBox="1"/>
          <p:nvPr/>
        </p:nvSpPr>
        <p:spPr>
          <a:xfrm>
            <a:off x="1149102" y="39645476"/>
            <a:ext cx="28194247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ACKNOWLEDGEMENT 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3600" b="0" i="0" u="none" strike="noStrike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Operated by Fermi Research Alliance, LLC under Contract No. DE-AC02-07CH11359 with the United States Department of Energy.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7FC50E-9D56-82C9-F80F-83F8C3B177D9}"/>
              </a:ext>
            </a:extLst>
          </p:cNvPr>
          <p:cNvSpPr txBox="1"/>
          <p:nvPr/>
        </p:nvSpPr>
        <p:spPr>
          <a:xfrm>
            <a:off x="5997420" y="34704619"/>
            <a:ext cx="9140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FD3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9ADCE35-BAF3-E17F-1AF5-AD9558FB6B9D}"/>
              </a:ext>
            </a:extLst>
          </p:cNvPr>
          <p:cNvCxnSpPr/>
          <p:nvPr/>
        </p:nvCxnSpPr>
        <p:spPr>
          <a:xfrm>
            <a:off x="6454436" y="35509346"/>
            <a:ext cx="0" cy="1029679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217321"/>
      </p:ext>
    </p:extLst>
  </p:cSld>
  <p:clrMapOvr>
    <a:masterClrMapping/>
  </p:clrMapOvr>
</p:sld>
</file>

<file path=ppt/theme/theme1.xml><?xml version="1.0" encoding="utf-8"?>
<a:theme xmlns:a="http://schemas.openxmlformats.org/drawingml/2006/main" name="A0_PosterTemplate_Vertical_0923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NAL_Scientific_Poster_A0_VRT_100716" id="{708BA0F3-E3D8-754C-905F-C667F53AD3F0}" vid="{EDA6DEF9-8788-D04D-B1CD-129951E678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A0_PosterTemplate_Vertical_092315</Template>
  <TotalTime>1804</TotalTime>
  <Words>369</Words>
  <Application>Microsoft Macintosh PowerPoint</Application>
  <PresentationFormat>Custom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</vt:lpstr>
      <vt:lpstr>Calibri</vt:lpstr>
      <vt:lpstr>Helvetica</vt:lpstr>
      <vt:lpstr>A0_PosterTemplate_Vertical_092315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Katsuya Yonehara</dc:creator>
  <cp:lastModifiedBy>Katsuya Yonehara</cp:lastModifiedBy>
  <cp:revision>38</cp:revision>
  <dcterms:created xsi:type="dcterms:W3CDTF">2024-07-01T15:51:47Z</dcterms:created>
  <dcterms:modified xsi:type="dcterms:W3CDTF">2024-07-11T14:04:39Z</dcterms:modified>
</cp:coreProperties>
</file>