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4000" r:id="rId2"/>
    <p:sldId id="4026" r:id="rId3"/>
    <p:sldId id="4236" r:id="rId4"/>
    <p:sldId id="4176" r:id="rId5"/>
    <p:sldId id="4179" r:id="rId6"/>
    <p:sldId id="4181" r:id="rId7"/>
    <p:sldId id="4182" r:id="rId8"/>
    <p:sldId id="4194" r:id="rId9"/>
    <p:sldId id="263" r:id="rId10"/>
    <p:sldId id="381" r:id="rId11"/>
    <p:sldId id="4235" r:id="rId12"/>
    <p:sldId id="4192" r:id="rId13"/>
    <p:sldId id="4240" r:id="rId14"/>
    <p:sldId id="4206" r:id="rId15"/>
    <p:sldId id="4189" r:id="rId16"/>
    <p:sldId id="4037" r:id="rId17"/>
    <p:sldId id="4139" r:id="rId18"/>
    <p:sldId id="4224" r:id="rId19"/>
    <p:sldId id="392" r:id="rId20"/>
    <p:sldId id="4212" r:id="rId21"/>
    <p:sldId id="4193" r:id="rId22"/>
    <p:sldId id="4195" r:id="rId23"/>
    <p:sldId id="327" r:id="rId24"/>
    <p:sldId id="4201" r:id="rId25"/>
    <p:sldId id="4238" r:id="rId26"/>
    <p:sldId id="330" r:id="rId27"/>
    <p:sldId id="4239" r:id="rId28"/>
    <p:sldId id="4198" r:id="rId29"/>
    <p:sldId id="4237" r:id="rId30"/>
    <p:sldId id="4205" r:id="rId31"/>
    <p:sldId id="370" r:id="rId32"/>
    <p:sldId id="4001" r:id="rId33"/>
    <p:sldId id="668" r:id="rId34"/>
    <p:sldId id="410" r:id="rId35"/>
    <p:sldId id="307" r:id="rId36"/>
    <p:sldId id="30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8"/>
    <p:restoredTop sz="85431"/>
  </p:normalViewPr>
  <p:slideViewPr>
    <p:cSldViewPr snapToGrid="0" snapToObjects="1">
      <p:cViewPr>
        <p:scale>
          <a:sx n="95" d="100"/>
          <a:sy n="95" d="100"/>
        </p:scale>
        <p:origin x="416" y="280"/>
      </p:cViewPr>
      <p:guideLst/>
    </p:cSldViewPr>
  </p:slideViewPr>
  <p:outlineViewPr>
    <p:cViewPr>
      <p:scale>
        <a:sx n="33" d="100"/>
        <a:sy n="33" d="100"/>
      </p:scale>
      <p:origin x="0" y="-54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90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4195F2-61A1-97F7-C56D-631E82F92D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960579-98F8-E041-4948-536BEC94B3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0282B-4308-A046-8FB6-6C2C48F5AC2C}" type="datetimeFigureOut">
              <a:rPr lang="en-GB" smtClean="0"/>
              <a:t>14/07/2024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7AE919-556D-0A55-9E95-DE1CC75C24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806FAC-050A-D5A7-9969-9E3F207128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05CE-8BFC-A34A-9FA5-D0697B88BB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61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8CE4F-2C93-4340-8EDC-5A4F45A809FE}" type="datetimeFigureOut">
              <a:rPr lang="de-DE" smtClean="0"/>
              <a:t>14.07.24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CEAE8-0D07-1748-9FD9-47B729B4B96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97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24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e1078b6ff7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e1078b6ff7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Grism exposure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e56e20f2dd_0_4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2e56e20f2dd_0_4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2e8e0f460a7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8" name="Google Shape;938;g2e8e0f460a7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gravitational Lensing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5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g2e10a35079f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4" name="Google Shape;964;g2e10a35079f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" name="Google Shape;1293;g2e8b21e75b8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4" name="Google Shape;1294;g2e8b21e75b8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e849130733_3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e849130733_3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Euclid aims to map 2 billion years of cosmic history to understand the nature of Dark Energy and Dark Matter, creating the largest 3D catalogue ever built of the Universe’s Large Scale Structure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23887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2e10a35079f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2e10a35079f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2e10a35079f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" name="Google Shape;784;g2e10a35079f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690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049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566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201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CEAE8-0D07-1748-9FD9-47B729B4B96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249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e849130733_3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e849130733_3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 the main goals of the Euclid mission as defined in the Euclid Red Book: test dark energy (w0wa and gamma within certain values using only Euclid primary probes: Weak Lensing and Galaxy Clustering), test dark matter (hierarchy and neutrino masses) and primordial initial conditions (spectral index combined with Planck and non Gaussianities)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e849130733_3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e849130733_3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Euclid aims to map 2 billion years of cosmic history to understand the nature of Dark Energy and Dark Matter, creating the largest 3D catalogue ever built of the Universe’s Large Scale Structure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4277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Google Shape;1334;g2e8b21e75b8_0_33:notes"/>
          <p:cNvSpPr txBox="1">
            <a:spLocks noGrp="1"/>
          </p:cNvSpPr>
          <p:nvPr>
            <p:ph type="body" idx="1"/>
          </p:nvPr>
        </p:nvSpPr>
        <p:spPr>
          <a:xfrm>
            <a:off x="883603" y="4356810"/>
            <a:ext cx="5078400" cy="4085400"/>
          </a:xfrm>
          <a:prstGeom prst="rect">
            <a:avLst/>
          </a:prstGeom>
        </p:spPr>
        <p:txBody>
          <a:bodyPr spcFirstLastPara="1" wrap="square" lIns="89450" tIns="89450" rIns="89450" bIns="894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5" name="Google Shape;1335;g2e8b21e75b8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3388" y="681038"/>
            <a:ext cx="6051550" cy="34051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E6715-23F1-D44A-8FF2-70A654788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A960D-AD3F-6C43-A856-A9BB9C76E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CE8EA-44D3-154C-990C-A674C4A39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93B75-DBBA-884A-B53A-395886A22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5DBB0-23A2-6B4C-8E4A-F5ABE466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2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738D3-2B06-634B-9360-2F8F4516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A8D382-D1CF-A944-94AB-A491EF329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5479C-2093-1F4D-A606-487671A95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09326-AB98-9B4B-B8D4-620817F84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29D5B-F804-FF4D-8D62-764A8B5A0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3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5E9F0D-A4C2-4E44-9385-AD5F5285D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184DA4-43A8-E746-8DF2-817CDA2B1E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CAC33-97BC-294A-90D5-446C0E355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BB93E-509C-084F-A639-6768D0B18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1F337-DF70-EF41-A291-7D497C1AB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48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s Dark">
  <p:cSld name="Images Dark">
    <p:bg>
      <p:bgPr>
        <a:solidFill>
          <a:srgbClr val="000000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>
            <a:spLocks noGrp="1"/>
          </p:cNvSpPr>
          <p:nvPr>
            <p:ph type="pic" idx="2"/>
          </p:nvPr>
        </p:nvSpPr>
        <p:spPr>
          <a:xfrm>
            <a:off x="672875" y="733172"/>
            <a:ext cx="5468000" cy="5703600"/>
          </a:xfrm>
          <a:prstGeom prst="rect">
            <a:avLst/>
          </a:prstGeom>
          <a:noFill/>
          <a:ln>
            <a:noFill/>
          </a:ln>
          <a:effectLst>
            <a:outerShdw blurRad="254000" dist="127000" dir="5400000" rotWithShape="0">
              <a:schemeClr val="lt1">
                <a:alpha val="69800"/>
              </a:schemeClr>
            </a:outerShdw>
          </a:effectLst>
        </p:spPr>
      </p:sp>
      <p:sp>
        <p:nvSpPr>
          <p:cNvPr id="54" name="Google Shape;54;p9"/>
          <p:cNvSpPr>
            <a:spLocks noGrp="1"/>
          </p:cNvSpPr>
          <p:nvPr>
            <p:ph type="pic" idx="3"/>
          </p:nvPr>
        </p:nvSpPr>
        <p:spPr>
          <a:xfrm>
            <a:off x="6361285" y="1143000"/>
            <a:ext cx="5552800" cy="5293600"/>
          </a:xfrm>
          <a:prstGeom prst="rect">
            <a:avLst/>
          </a:prstGeom>
          <a:noFill/>
          <a:ln>
            <a:noFill/>
          </a:ln>
          <a:effectLst>
            <a:outerShdw blurRad="254000" dist="127000" dir="5400000" rotWithShape="0">
              <a:schemeClr val="lt1">
                <a:alpha val="69800"/>
              </a:schemeClr>
            </a:outerShdw>
          </a:effectLst>
        </p:spPr>
      </p:sp>
      <p:sp>
        <p:nvSpPr>
          <p:cNvPr id="55" name="Google Shape;55;p9"/>
          <p:cNvSpPr txBox="1">
            <a:spLocks noGrp="1"/>
          </p:cNvSpPr>
          <p:nvPr>
            <p:ph type="body" idx="1"/>
          </p:nvPr>
        </p:nvSpPr>
        <p:spPr>
          <a:xfrm>
            <a:off x="672875" y="323940"/>
            <a:ext cx="5468000" cy="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609585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Helvetica Neue"/>
              <a:buNone/>
              <a:defRPr sz="1200">
                <a:solidFill>
                  <a:schemeClr val="lt1"/>
                </a:solidFill>
              </a:defRPr>
            </a:lvl1pPr>
            <a:lvl2pPr marL="1219170" lvl="1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2pPr>
            <a:lvl3pPr marL="1828754" lvl="2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3pPr>
            <a:lvl4pPr marL="2438339" lvl="3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4pPr>
            <a:lvl5pPr marL="3047924" lvl="4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5pPr>
            <a:lvl6pPr marL="3657509" lvl="5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6pPr>
            <a:lvl7pPr marL="4267093" lvl="6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7pPr>
            <a:lvl8pPr marL="4876678" lvl="7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8pPr>
            <a:lvl9pPr marL="5486263" lvl="8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4"/>
          </p:nvPr>
        </p:nvSpPr>
        <p:spPr>
          <a:xfrm>
            <a:off x="6361300" y="559933"/>
            <a:ext cx="4417600" cy="4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609585" lvl="0" indent="-30479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lt1"/>
              </a:buClr>
              <a:buSzPts val="900"/>
              <a:buFont typeface="Helvetica Neue"/>
              <a:buNone/>
              <a:defRPr sz="1200">
                <a:solidFill>
                  <a:schemeClr val="lt1"/>
                </a:solidFill>
              </a:defRPr>
            </a:lvl1pPr>
            <a:lvl2pPr marL="1219170" lvl="1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2pPr>
            <a:lvl3pPr marL="1828754" lvl="2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3pPr>
            <a:lvl4pPr marL="2438339" lvl="3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4pPr>
            <a:lvl5pPr marL="3047924" lvl="4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5pPr>
            <a:lvl6pPr marL="3657509" lvl="5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6pPr>
            <a:lvl7pPr marL="4267093" lvl="6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7pPr>
            <a:lvl8pPr marL="4876678" lvl="7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8pPr>
            <a:lvl9pPr marL="5486263" lvl="8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ubTitle" idx="5"/>
          </p:nvPr>
        </p:nvSpPr>
        <p:spPr>
          <a:xfrm rot="-5400000">
            <a:off x="-3285200" y="3273200"/>
            <a:ext cx="6882000" cy="311600"/>
          </a:xfrm>
          <a:prstGeom prst="rect">
            <a:avLst/>
          </a:prstGeom>
          <a:solidFill>
            <a:srgbClr val="435AA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96545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 type="tx">
  <p:cSld name="Title &amp; Bullet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03251" y="539751"/>
            <a:ext cx="100516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603251" y="1436388"/>
            <a:ext cx="10985600" cy="49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rmAutofit/>
          </a:bodyPr>
          <a:lstStyle>
            <a:lvl1pPr marL="609585" lvl="0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170" lvl="1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828754" lvl="2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438339" lvl="3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047924" lvl="4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657509" lvl="5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267093" lvl="6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4876678" lvl="7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486263" lvl="8" indent="-372524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2"/>
          </p:nvPr>
        </p:nvSpPr>
        <p:spPr>
          <a:xfrm rot="-5400000">
            <a:off x="-3285200" y="3273200"/>
            <a:ext cx="6882000" cy="311600"/>
          </a:xfrm>
          <a:prstGeom prst="rect">
            <a:avLst/>
          </a:prstGeom>
          <a:solidFill>
            <a:srgbClr val="435AA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Helvetica Neue Light"/>
              <a:buNone/>
              <a:defRPr sz="1333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4801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 type="tx">
  <p:cSld name="1_Title &amp; Bulle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603251" y="539751"/>
            <a:ext cx="100516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603251" y="1436388"/>
            <a:ext cx="10985600" cy="49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170" lvl="1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828754" lvl="2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438339" lvl="3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047924" lvl="4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657509" lvl="5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267093" lvl="6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4876678" lvl="7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486263" lvl="8" indent="-423323" algn="l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dirty="0"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11139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" userDrawn="1">
  <p:cSld name="Stateme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 rot="-5400000">
            <a:off x="-3329617" y="3289803"/>
            <a:ext cx="6891216" cy="278396"/>
          </a:xfrm>
          <a:prstGeom prst="rect">
            <a:avLst/>
          </a:prstGeom>
          <a:solidFill>
            <a:srgbClr val="435AA1"/>
          </a:solidFill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marL="228594" lvl="0" indent="-11429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  <a:defRPr sz="1200" b="1">
                <a:solidFill>
                  <a:srgbClr val="FFFFFF"/>
                </a:solidFill>
              </a:defRPr>
            </a:lvl1pPr>
            <a:lvl2pPr marL="457189" lvl="1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685783" lvl="2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914377" lvl="3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1142971" lvl="4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1371566" lvl="5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1600160" lvl="6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1828754" lvl="7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2057349" lvl="8" indent="-184590" algn="l">
              <a:lnSpc>
                <a:spcPct val="90000"/>
              </a:lnSpc>
              <a:spcBef>
                <a:spcPts val="2251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9261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EAR3">
  <p:cSld name="CLEAR3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215411" y="98142"/>
            <a:ext cx="10081200" cy="678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50" tIns="34225" rIns="68450" bIns="34225" anchor="ctr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219001" y="882193"/>
            <a:ext cx="11732800" cy="53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50" tIns="34225" rIns="68450" bIns="34225" anchor="t" anchorCtr="0">
            <a:noAutofit/>
          </a:bodyPr>
          <a:lstStyle>
            <a:lvl1pPr marL="609585" lvl="0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●"/>
              <a:defRPr sz="1733"/>
            </a:lvl1pPr>
            <a:lvl2pPr marL="1219170" lvl="1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○"/>
              <a:defRPr sz="1733"/>
            </a:lvl2pPr>
            <a:lvl3pPr marL="1828754" lvl="2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1733"/>
            </a:lvl3pPr>
            <a:lvl4pPr marL="2438339" lvl="3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●"/>
              <a:defRPr sz="1733"/>
            </a:lvl4pPr>
            <a:lvl5pPr marL="3047924" lvl="4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○"/>
              <a:defRPr sz="1733"/>
            </a:lvl5pPr>
            <a:lvl6pPr marL="3657509" lvl="5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■"/>
              <a:defRPr/>
            </a:lvl6pPr>
            <a:lvl7pPr marL="4267093" lvl="6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●"/>
              <a:defRPr/>
            </a:lvl7pPr>
            <a:lvl8pPr marL="4876678" lvl="7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○"/>
              <a:defRPr/>
            </a:lvl8pPr>
            <a:lvl9pPr marL="5486263" lvl="8" indent="-414856" algn="l" rtl="0">
              <a:lnSpc>
                <a:spcPct val="119000"/>
              </a:lnSpc>
              <a:spcBef>
                <a:spcPts val="400"/>
              </a:spcBef>
              <a:spcAft>
                <a:spcPts val="0"/>
              </a:spcAft>
              <a:buSzPts val="1300"/>
              <a:buChar char="■"/>
              <a:defRPr/>
            </a:lvl9pPr>
          </a:lstStyle>
          <a:p>
            <a:endParaRPr/>
          </a:p>
        </p:txBody>
      </p:sp>
      <p:cxnSp>
        <p:nvCxnSpPr>
          <p:cNvPr id="66" name="Google Shape;66;p11"/>
          <p:cNvCxnSpPr/>
          <p:nvPr/>
        </p:nvCxnSpPr>
        <p:spPr>
          <a:xfrm>
            <a:off x="220832" y="6422971"/>
            <a:ext cx="117040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7" name="Google Shape;67;p11"/>
          <p:cNvCxnSpPr/>
          <p:nvPr/>
        </p:nvCxnSpPr>
        <p:spPr>
          <a:xfrm>
            <a:off x="217667" y="882193"/>
            <a:ext cx="11736400" cy="0"/>
          </a:xfrm>
          <a:prstGeom prst="straightConnector1">
            <a:avLst/>
          </a:prstGeom>
          <a:noFill/>
          <a:ln w="9525" cap="flat" cmpd="sng">
            <a:solidFill>
              <a:srgbClr val="003249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438441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s Dark">
  <p:cSld name="1_Images Dark">
    <p:bg>
      <p:bgPr>
        <a:solidFill>
          <a:srgbClr val="000000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>
            <a:spLocks noGrp="1"/>
          </p:cNvSpPr>
          <p:nvPr>
            <p:ph type="pic" idx="2"/>
          </p:nvPr>
        </p:nvSpPr>
        <p:spPr>
          <a:xfrm>
            <a:off x="672875" y="733172"/>
            <a:ext cx="5468000" cy="5703600"/>
          </a:xfrm>
          <a:prstGeom prst="rect">
            <a:avLst/>
          </a:prstGeom>
          <a:noFill/>
          <a:ln>
            <a:noFill/>
          </a:ln>
          <a:effectLst>
            <a:outerShdw blurRad="254000" dist="127000" dir="5400000" rotWithShape="0">
              <a:schemeClr val="lt1">
                <a:alpha val="69800"/>
              </a:schemeClr>
            </a:outerShdw>
          </a:effectLst>
        </p:spPr>
      </p:sp>
      <p:sp>
        <p:nvSpPr>
          <p:cNvPr id="60" name="Google Shape;60;p10"/>
          <p:cNvSpPr>
            <a:spLocks noGrp="1"/>
          </p:cNvSpPr>
          <p:nvPr>
            <p:ph type="pic" idx="3"/>
          </p:nvPr>
        </p:nvSpPr>
        <p:spPr>
          <a:xfrm>
            <a:off x="6361285" y="1143000"/>
            <a:ext cx="5552800" cy="5293600"/>
          </a:xfrm>
          <a:prstGeom prst="rect">
            <a:avLst/>
          </a:prstGeom>
          <a:noFill/>
          <a:ln>
            <a:noFill/>
          </a:ln>
          <a:effectLst>
            <a:outerShdw blurRad="254000" dist="127000" dir="5400000" rotWithShape="0">
              <a:schemeClr val="lt1">
                <a:alpha val="69800"/>
              </a:schemeClr>
            </a:outerShdw>
          </a:effectLst>
        </p:spPr>
      </p:sp>
      <p:sp>
        <p:nvSpPr>
          <p:cNvPr id="61" name="Google Shape;61;p10"/>
          <p:cNvSpPr txBox="1">
            <a:spLocks noGrp="1"/>
          </p:cNvSpPr>
          <p:nvPr>
            <p:ph type="body" idx="1"/>
          </p:nvPr>
        </p:nvSpPr>
        <p:spPr>
          <a:xfrm>
            <a:off x="672875" y="323940"/>
            <a:ext cx="5468000" cy="2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609585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Helvetica Neue"/>
              <a:buNone/>
              <a:defRPr sz="1200">
                <a:solidFill>
                  <a:schemeClr val="lt1"/>
                </a:solidFill>
              </a:defRPr>
            </a:lvl1pPr>
            <a:lvl2pPr marL="1219170" lvl="1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2pPr>
            <a:lvl3pPr marL="1828754" lvl="2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3pPr>
            <a:lvl4pPr marL="2438339" lvl="3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4pPr>
            <a:lvl5pPr marL="3047924" lvl="4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5pPr>
            <a:lvl6pPr marL="3657509" lvl="5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6pPr>
            <a:lvl7pPr marL="4267093" lvl="6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7pPr>
            <a:lvl8pPr marL="4876678" lvl="7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8pPr>
            <a:lvl9pPr marL="5486263" lvl="8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4"/>
          </p:nvPr>
        </p:nvSpPr>
        <p:spPr>
          <a:xfrm>
            <a:off x="6361300" y="559933"/>
            <a:ext cx="4417600" cy="4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609585" lvl="0" indent="-30479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lt1"/>
              </a:buClr>
              <a:buSzPts val="900"/>
              <a:buFont typeface="Helvetica Neue"/>
              <a:buNone/>
              <a:defRPr sz="1200">
                <a:solidFill>
                  <a:schemeClr val="lt1"/>
                </a:solidFill>
              </a:defRPr>
            </a:lvl1pPr>
            <a:lvl2pPr marL="1219170" lvl="1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2pPr>
            <a:lvl3pPr marL="1828754" lvl="2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3pPr>
            <a:lvl4pPr marL="2438339" lvl="3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4pPr>
            <a:lvl5pPr marL="3047924" lvl="4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5pPr>
            <a:lvl6pPr marL="3657509" lvl="5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6pPr>
            <a:lvl7pPr marL="4267093" lvl="6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●"/>
              <a:defRPr sz="1200">
                <a:solidFill>
                  <a:schemeClr val="lt1"/>
                </a:solidFill>
              </a:defRPr>
            </a:lvl7pPr>
            <a:lvl8pPr marL="4876678" lvl="7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○"/>
              <a:defRPr sz="1200">
                <a:solidFill>
                  <a:schemeClr val="lt1"/>
                </a:solidFill>
              </a:defRPr>
            </a:lvl8pPr>
            <a:lvl9pPr marL="5486263" lvl="8" indent="-380990" algn="l" rtl="0">
              <a:lnSpc>
                <a:spcPct val="90000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9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51889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blue_logo_trans_bg.mov" descr="blue_logo_trans_bg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Presenter Name, Short Occasion Info, Date"/>
          <p:cNvSpPr txBox="1">
            <a:spLocks noGrp="1"/>
          </p:cNvSpPr>
          <p:nvPr>
            <p:ph type="body" sz="quarter" idx="21" hasCustomPrompt="1"/>
          </p:nvPr>
        </p:nvSpPr>
        <p:spPr>
          <a:xfrm rot="16200000">
            <a:off x="-3329617" y="3289802"/>
            <a:ext cx="6891216" cy="278397"/>
          </a:xfrm>
          <a:prstGeom prst="rect">
            <a:avLst/>
          </a:prstGeom>
          <a:solidFill>
            <a:srgbClr val="435AA1"/>
          </a:solidFill>
        </p:spPr>
        <p:txBody>
          <a:bodyPr lIns="71437" tIns="71437" rIns="71437" bIns="71437" anchor="ctr"/>
          <a:lstStyle>
            <a:lvl1pPr marL="0" indent="12700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200" b="1">
                <a:solidFill>
                  <a:srgbClr val="FFFFFF"/>
                </a:solidFill>
              </a:defRPr>
            </a:lvl1pPr>
          </a:lstStyle>
          <a:p>
            <a:r>
              <a:t>Presenter Name, Short Occasion Info, Date</a:t>
            </a:r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00750" y="6540500"/>
            <a:ext cx="184253" cy="187300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3522129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57083">
                <p:cTn id="7" fill="hold" display="0">
                  <p:stCondLst>
                    <p:cond delay="indefinite"/>
                  </p:stCondLst>
                </p:cTn>
                <p:tgtEl>
                  <p:spTgt spid="100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33C26-2953-1A44-B98D-066E3AB56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FF67E-6D77-554B-85AB-77992987D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51921-6F46-404C-8D6A-267EF6CBA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99201-73E2-EE47-917F-23AEB70BF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107FF-3FC4-1B44-A7E1-5963F2152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7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3D3F2-9A2D-5845-88B3-7A0011B9D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5A4D6-3504-CC49-A0F6-22DE6D35D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C9017-422A-1940-9B6F-8DA5E85B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249E5-C2B8-A844-8953-2092CB4A1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03FAD-574C-F64B-AF0A-1E5172EC6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3B67B-7D23-CE4A-8B2B-E1F5F63C2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1F7E0-C983-1342-B6F5-EAB899704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65A20-467F-B04B-97CA-DA97B1C557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620F66-60A4-C146-AA03-D5B184C17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A6D1F-82C1-2446-8D0D-F2A745F24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4C8118-B250-AD4B-81C9-82C67E4E4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1F4CE-244B-AC44-B8D6-FD8A677D8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FBAA6-972D-594C-9F90-870275EA7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8C17BB-03EE-5A47-B571-6FEA7EFFC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C103C2-FB4E-FA49-9448-34B00F8925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F0FE71-0DB7-7149-982F-16B884F665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EF2206-FFD2-EB45-A3DF-F017D1DE5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DF480-084C-CB46-931A-2FC83426E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80483D-FECD-4546-8315-7846EDCD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4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F9432-29B4-0442-B27C-AFD2F9691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2D2DE-3660-024F-B8CC-0CD913EDD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418C8-813F-FC49-A59A-CF07F6CF9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03BF61-2AB8-1749-AFB3-81D0DB3F0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8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B73043-B6EB-C14C-B644-8B04D2E5C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A6C904-DBB1-834F-80A2-75E49381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3B0E0D-E8CE-4147-B5D3-44593D9B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8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96495-D11A-914C-920F-AD0D19A15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30C12-59EE-9C43-A5D4-A51815192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84AD5-6A52-A641-89F6-7F6E60A8E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96DAF0-F43A-2A4C-B3B1-627F3C918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9D7F0-072C-264D-9938-815A4B086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527843-BF42-B947-828B-52E7D8C5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5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43211-4E7D-DE40-B09B-FE760D49C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68E342-BD4D-9442-BA24-35B1C5535B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EC473-6F95-394A-A26A-7EB058D34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7AF57-ACA9-1E44-AF30-EFCE55D98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1818D-86BB-284A-B9EB-C5712B7FF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1FEB49-3B91-D241-B7CA-B1826B48B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7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1C6B41-DDED-154A-B108-46684636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C7B7F-D74E-9E4F-BC1C-16A958433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35618-68F4-A342-8869-985F79BEA8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C4895-86EB-E145-8DDC-6646A99A3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0423D-A795-B44C-9E23-0C31806DD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473A5-678A-1D46-9C22-461E7FC47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9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4" r:id="rId14"/>
    <p:sldLayoutId id="2147483668" r:id="rId15"/>
    <p:sldLayoutId id="2147483669" r:id="rId16"/>
    <p:sldLayoutId id="2147483670" r:id="rId17"/>
    <p:sldLayoutId id="2147483672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emf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405.13501" TargetMode="External"/><Relationship Id="rId3" Type="http://schemas.openxmlformats.org/officeDocument/2006/relationships/hyperlink" Target="https://arxiv.org/abs/2405.13496" TargetMode="External"/><Relationship Id="rId7" Type="http://schemas.openxmlformats.org/officeDocument/2006/relationships/hyperlink" Target="https://arxiv.org/abs/2405.13500" TargetMode="External"/><Relationship Id="rId12" Type="http://schemas.openxmlformats.org/officeDocument/2006/relationships/hyperlink" Target="https://arxiv.org/abs/2405.13505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rxiv.org/abs/2405.13499" TargetMode="External"/><Relationship Id="rId11" Type="http://schemas.openxmlformats.org/officeDocument/2006/relationships/hyperlink" Target="https://arxiv.org/abs/2405.13504" TargetMode="External"/><Relationship Id="rId5" Type="http://schemas.openxmlformats.org/officeDocument/2006/relationships/hyperlink" Target="https://arxiv.org/abs/2405.13498" TargetMode="External"/><Relationship Id="rId10" Type="http://schemas.openxmlformats.org/officeDocument/2006/relationships/hyperlink" Target="https://arxiv.org/abs/2405.13503" TargetMode="External"/><Relationship Id="rId4" Type="http://schemas.openxmlformats.org/officeDocument/2006/relationships/hyperlink" Target="https://arxiv.org/abs/2405.13497" TargetMode="External"/><Relationship Id="rId9" Type="http://schemas.openxmlformats.org/officeDocument/2006/relationships/hyperlink" Target="https://arxiv.org/abs/2405.13502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clid-ec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jpg"/><Relationship Id="rId4" Type="http://schemas.openxmlformats.org/officeDocument/2006/relationships/hyperlink" Target="https://www.esa.int/Science_Exploration/Space_Science/Euclid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96A5E9-3676-A74B-AC3E-6AE1D59D1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1</a:t>
            </a:fld>
            <a:endParaRPr lang="en-US"/>
          </a:p>
        </p:txBody>
      </p:sp>
      <p:pic>
        <p:nvPicPr>
          <p:cNvPr id="8" name="Google Shape;33;p5" descr="Image">
            <a:extLst>
              <a:ext uri="{FF2B5EF4-FFF2-40B4-BE49-F238E27FC236}">
                <a16:creationId xmlns:a16="http://schemas.microsoft.com/office/drawing/2014/main" id="{A0529190-55D1-0ABF-E9AA-C1D209D1248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 l="9" r="9"/>
          <a:stretch/>
        </p:blipFill>
        <p:spPr>
          <a:xfrm>
            <a:off x="18989" y="0"/>
            <a:ext cx="1217301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6C933A-41D9-D549-BF4A-3AA907944A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9217" y="263170"/>
            <a:ext cx="5677587" cy="2217490"/>
          </a:xfrm>
        </p:spPr>
        <p:txBody>
          <a:bodyPr>
            <a:no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+mn-lt"/>
              </a:rPr>
              <a:t>The Euclid mission: scientific forecast, overview and status</a:t>
            </a:r>
            <a:endParaRPr lang="en-US" sz="5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156364-6CAE-FE4B-9C02-F08C58B3A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60802" y="2910625"/>
            <a:ext cx="3312694" cy="2338780"/>
          </a:xfrm>
        </p:spPr>
        <p:txBody>
          <a:bodyPr>
            <a:normAutofit lnSpcReduction="10000"/>
          </a:bodyPr>
          <a:lstStyle/>
          <a:p>
            <a:r>
              <a:rPr lang="en-US" sz="35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Cristobal Padilla</a:t>
            </a:r>
          </a:p>
          <a:p>
            <a:r>
              <a:rPr lang="en-US" sz="19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ICHEP 2024, Prague</a:t>
            </a:r>
          </a:p>
          <a:p>
            <a:r>
              <a:rPr lang="en-US" sz="19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July 18</a:t>
            </a:r>
            <a:r>
              <a:rPr lang="en-US" sz="1900" b="1" baseline="30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th</a:t>
            </a:r>
            <a:r>
              <a:rPr lang="en-US" sz="19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, 2024</a:t>
            </a:r>
          </a:p>
          <a:p>
            <a:endParaRPr lang="en-US" sz="19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en-US" sz="19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On behalf of the Euclid Consortium</a:t>
            </a:r>
          </a:p>
          <a:p>
            <a:endParaRPr lang="en-US" sz="19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n-US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 descr="Text, logo, company name&#10;&#10;Description automatically generated">
            <a:extLst>
              <a:ext uri="{FF2B5EF4-FFF2-40B4-BE49-F238E27FC236}">
                <a16:creationId xmlns:a16="http://schemas.microsoft.com/office/drawing/2014/main" id="{91C642D6-0FCA-8FA6-9BDB-0B76D0CE0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7208" y="5550201"/>
            <a:ext cx="1907293" cy="948449"/>
          </a:xfrm>
          <a:prstGeom prst="rect">
            <a:avLst/>
          </a:prstGeom>
        </p:spPr>
      </p:pic>
      <p:pic>
        <p:nvPicPr>
          <p:cNvPr id="10" name="Picture 5" descr="Picture 5">
            <a:extLst>
              <a:ext uri="{FF2B5EF4-FFF2-40B4-BE49-F238E27FC236}">
                <a16:creationId xmlns:a16="http://schemas.microsoft.com/office/drawing/2014/main" id="{23E9F785-2862-87CD-4DE0-6F25A2EB8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6094" y="6000162"/>
            <a:ext cx="498487" cy="4984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1ABA7E-9245-3DF8-C1CC-A17CC3C8F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1612" y="5472230"/>
            <a:ext cx="1907292" cy="1055864"/>
          </a:xfrm>
          <a:prstGeom prst="rect">
            <a:avLst/>
          </a:prstGeom>
        </p:spPr>
      </p:pic>
      <p:pic>
        <p:nvPicPr>
          <p:cNvPr id="12" name="Euclid_logo.png">
            <a:extLst>
              <a:ext uri="{FF2B5EF4-FFF2-40B4-BE49-F238E27FC236}">
                <a16:creationId xmlns:a16="http://schemas.microsoft.com/office/drawing/2014/main" id="{B1D6D891-D249-7B06-165A-A75150E3C34F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5906845" y="5472230"/>
            <a:ext cx="1072473" cy="1055865"/>
          </a:xfrm>
          <a:prstGeom prst="rect">
            <a:avLst/>
          </a:prstGeom>
          <a:ln w="12600"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F5FBD-44AC-CF06-6F62-E3E9231D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05A21C1-643E-7A07-79B5-72C8BA33C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3574749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10</a:t>
            </a:fld>
            <a:endParaRPr/>
          </a:p>
        </p:txBody>
      </p:sp>
      <p:sp>
        <p:nvSpPr>
          <p:cNvPr id="2" name="Foreword">
            <a:extLst>
              <a:ext uri="{FF2B5EF4-FFF2-40B4-BE49-F238E27FC236}">
                <a16:creationId xmlns:a16="http://schemas.microsoft.com/office/drawing/2014/main" id="{B7F98016-E993-D461-9EF2-A599FAF817EF}"/>
              </a:ext>
            </a:extLst>
          </p:cNvPr>
          <p:cNvSpPr txBox="1">
            <a:spLocks/>
          </p:cNvSpPr>
          <p:nvPr/>
        </p:nvSpPr>
        <p:spPr>
          <a:xfrm>
            <a:off x="1034144" y="457200"/>
            <a:ext cx="7772401" cy="653144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4400" b="0" i="0" u="none" strike="noStrike" cap="none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267" dirty="0">
                <a:solidFill>
                  <a:schemeClr val="bg1"/>
                </a:solidFill>
              </a:rPr>
              <a:t>The Euclid Consortium</a:t>
            </a:r>
          </a:p>
        </p:txBody>
      </p:sp>
      <p:pic>
        <p:nvPicPr>
          <p:cNvPr id="3" name="Google Shape;101;p15">
            <a:extLst>
              <a:ext uri="{FF2B5EF4-FFF2-40B4-BE49-F238E27FC236}">
                <a16:creationId xmlns:a16="http://schemas.microsoft.com/office/drawing/2014/main" id="{E5A185F3-8938-B719-DCF1-4196B9F597B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6800" y="2255567"/>
            <a:ext cx="5156336" cy="28646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2;p15">
            <a:extLst>
              <a:ext uri="{FF2B5EF4-FFF2-40B4-BE49-F238E27FC236}">
                <a16:creationId xmlns:a16="http://schemas.microsoft.com/office/drawing/2014/main" id="{31405360-F35E-4EAC-B8AA-2F5E42D87441}"/>
              </a:ext>
            </a:extLst>
          </p:cNvPr>
          <p:cNvSpPr/>
          <p:nvPr/>
        </p:nvSpPr>
        <p:spPr>
          <a:xfrm>
            <a:off x="6343733" y="2005233"/>
            <a:ext cx="5316400" cy="931600"/>
          </a:xfrm>
          <a:prstGeom prst="roundRect">
            <a:avLst>
              <a:gd name="adj" fmla="val 16667"/>
            </a:avLst>
          </a:prstGeom>
          <a:solidFill>
            <a:srgbClr val="6879AC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than 2700 registered scientists</a:t>
            </a:r>
            <a:endParaRPr b="1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Google Shape;103;p15">
            <a:extLst>
              <a:ext uri="{FF2B5EF4-FFF2-40B4-BE49-F238E27FC236}">
                <a16:creationId xmlns:a16="http://schemas.microsoft.com/office/drawing/2014/main" id="{0C032C73-DD90-C3DA-D0C7-233399AA4283}"/>
              </a:ext>
            </a:extLst>
          </p:cNvPr>
          <p:cNvSpPr/>
          <p:nvPr/>
        </p:nvSpPr>
        <p:spPr>
          <a:xfrm>
            <a:off x="6375833" y="3222084"/>
            <a:ext cx="5316400" cy="931600"/>
          </a:xfrm>
          <a:prstGeom prst="roundRect">
            <a:avLst>
              <a:gd name="adj" fmla="val 16667"/>
            </a:avLst>
          </a:prstGeom>
          <a:solidFill>
            <a:srgbClr val="6879AC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14 European countries + USA + Canada + Japan</a:t>
            </a:r>
            <a:endParaRPr b="1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" name="Google Shape;104;p15">
            <a:extLst>
              <a:ext uri="{FF2B5EF4-FFF2-40B4-BE49-F238E27FC236}">
                <a16:creationId xmlns:a16="http://schemas.microsoft.com/office/drawing/2014/main" id="{0F69B747-8F95-2C9F-4439-6B92E503F2B6}"/>
              </a:ext>
            </a:extLst>
          </p:cNvPr>
          <p:cNvSpPr/>
          <p:nvPr/>
        </p:nvSpPr>
        <p:spPr>
          <a:xfrm>
            <a:off x="6375833" y="4484717"/>
            <a:ext cx="5316400" cy="931600"/>
          </a:xfrm>
          <a:prstGeom prst="roundRect">
            <a:avLst>
              <a:gd name="adj" fmla="val 16667"/>
            </a:avLst>
          </a:prstGeom>
          <a:solidFill>
            <a:srgbClr val="6879AC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Responsible for the two Euclid instruments and the reduction and analysis of the data (Science Ground Segment)</a:t>
            </a:r>
            <a:endParaRPr b="1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71831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11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20778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Euclid </a:t>
            </a:r>
            <a:r>
              <a:rPr lang="en-GB" sz="4000" b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Satelite</a:t>
            </a:r>
            <a:endParaRPr lang="en-GB" sz="4000" b="1" u="sng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2" name="Picture 11" descr="Structural and thermal model of the Euclid satellite in a lab.">
            <a:extLst>
              <a:ext uri="{FF2B5EF4-FFF2-40B4-BE49-F238E27FC236}">
                <a16:creationId xmlns:a16="http://schemas.microsoft.com/office/drawing/2014/main" id="{748E059B-9F31-FACF-3B0E-F86530C63B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"/>
          <a:stretch/>
        </p:blipFill>
        <p:spPr bwMode="auto">
          <a:xfrm>
            <a:off x="3382361" y="721787"/>
            <a:ext cx="7512752" cy="563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CE0DF1-3E58-6AC5-CC2B-111671853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835" y="699803"/>
            <a:ext cx="2486526" cy="569900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59E7C5-F908-2465-2A36-E098CBB06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C37E44C-2AB3-4512-44BE-B7A2577F7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4145424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C1DA-EA61-B47F-88A1-9F713E6AE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12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20778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Euclid Telescope and instruments</a:t>
            </a:r>
          </a:p>
        </p:txBody>
      </p:sp>
      <p:pic>
        <p:nvPicPr>
          <p:cNvPr id="10" name="Bildplatzhalter 14" descr="Ein Bild, das Text, Screenshot, Diagramm, Design enthält.&#10;&#10;Automatisch generierte Beschreibung">
            <a:extLst>
              <a:ext uri="{FF2B5EF4-FFF2-40B4-BE49-F238E27FC236}">
                <a16:creationId xmlns:a16="http://schemas.microsoft.com/office/drawing/2014/main" id="{D9CFF106-4AEA-E6AC-0C42-D93392CA22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5" r="-3916" b="176"/>
          <a:stretch/>
        </p:blipFill>
        <p:spPr>
          <a:xfrm>
            <a:off x="556592" y="681037"/>
            <a:ext cx="3938367" cy="571884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DF34D0-055F-E8C3-C902-8B702B055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144C10-20E7-608D-9008-B505FD855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pic>
        <p:nvPicPr>
          <p:cNvPr id="11" name="Google Shape;577;p43">
            <a:extLst>
              <a:ext uri="{FF2B5EF4-FFF2-40B4-BE49-F238E27FC236}">
                <a16:creationId xmlns:a16="http://schemas.microsoft.com/office/drawing/2014/main" id="{CCADECE9-237F-27D3-FDE2-02296A14354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0763" y="681038"/>
            <a:ext cx="7597119" cy="5675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5427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61584-C811-42AC-B8B3-9CFEC1477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1FB5-624F-F0DF-22FA-AC35B6BF5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99DAF-DEE4-C9E2-AFA0-E4EC14B11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01/05/2024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9108C9-1800-83E6-3CB1-AE447C60F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A334B-06A4-C051-0CBB-4B65F7AB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13</a:t>
            </a:fld>
            <a:endParaRPr lang="en-US"/>
          </a:p>
        </p:txBody>
      </p:sp>
      <p:sp>
        <p:nvSpPr>
          <p:cNvPr id="7" name="object 28">
            <a:extLst>
              <a:ext uri="{FF2B5EF4-FFF2-40B4-BE49-F238E27FC236}">
                <a16:creationId xmlns:a16="http://schemas.microsoft.com/office/drawing/2014/main" id="{FD127712-04F5-AC9F-1174-C61DE255C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-20777"/>
            <a:ext cx="105156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lnSpc>
                <a:spcPct val="101000"/>
              </a:lnSpc>
              <a:spcBef>
                <a:spcPts val="1125"/>
              </a:spcBef>
              <a:buClr>
                <a:srgbClr val="FFFFFF"/>
              </a:buClr>
              <a:buSzPct val="100000"/>
            </a:pPr>
            <a:endParaRPr lang="es-ES_tradnl" sz="2400" dirty="0">
              <a:solidFill>
                <a:srgbClr val="000000"/>
              </a:solidFill>
              <a:latin typeface="Tahoma" pitchFamily="-110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5563304-1FCB-15B1-442C-12FD9ACA8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43" y="3063435"/>
            <a:ext cx="4279503" cy="320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31">
            <a:extLst>
              <a:ext uri="{FF2B5EF4-FFF2-40B4-BE49-F238E27FC236}">
                <a16:creationId xmlns:a16="http://schemas.microsoft.com/office/drawing/2014/main" id="{A484468E-DC88-8DE1-69C5-7D0C9FE78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942" y="2479961"/>
            <a:ext cx="1268059" cy="28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1000"/>
              </a:lnSpc>
              <a:spcBef>
                <a:spcPts val="1125"/>
              </a:spcBef>
              <a:buClr>
                <a:srgbClr val="FFFFFF"/>
              </a:buClr>
              <a:buSzPct val="100000"/>
            </a:pPr>
            <a:r>
              <a:rPr lang="fr-FR" sz="1333" b="1" dirty="0">
                <a:solidFill>
                  <a:srgbClr val="FFFF00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VIS </a:t>
            </a:r>
            <a:r>
              <a:rPr lang="fr-FR" sz="1333" b="1" dirty="0" err="1">
                <a:solidFill>
                  <a:srgbClr val="FFFF00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CCDs</a:t>
            </a:r>
            <a:endParaRPr lang="fr-FR" sz="1333" b="1" dirty="0">
              <a:solidFill>
                <a:srgbClr val="FFFF00"/>
              </a:solidFill>
              <a:latin typeface="Arial" pitchFamily="-110" charset="0"/>
              <a:ea typeface="Arial" pitchFamily="-110" charset="0"/>
              <a:cs typeface="Arial" pitchFamily="-110" charset="0"/>
            </a:endParaRPr>
          </a:p>
        </p:txBody>
      </p:sp>
      <p:sp>
        <p:nvSpPr>
          <p:cNvPr id="11" name="ZoneTexte 2">
            <a:extLst>
              <a:ext uri="{FF2B5EF4-FFF2-40B4-BE49-F238E27FC236}">
                <a16:creationId xmlns:a16="http://schemas.microsoft.com/office/drawing/2014/main" id="{C4AF8669-D35C-52E4-7418-48D4F56D8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0528" y="2415824"/>
            <a:ext cx="3159829" cy="28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1000"/>
              </a:lnSpc>
              <a:spcBef>
                <a:spcPts val="1125"/>
              </a:spcBef>
              <a:buClr>
                <a:srgbClr val="FFFFFF"/>
              </a:buClr>
              <a:buSzPct val="100000"/>
            </a:pPr>
            <a:r>
              <a:rPr lang="fr-FR" sz="1333" b="1" dirty="0">
                <a:solidFill>
                  <a:srgbClr val="FFFF00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Power, </a:t>
            </a:r>
            <a:r>
              <a:rPr lang="fr-FR" sz="1333" b="1" dirty="0" err="1">
                <a:solidFill>
                  <a:srgbClr val="FFFF00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Mechanism</a:t>
            </a:r>
            <a:r>
              <a:rPr lang="fr-FR" sz="1333" b="1" dirty="0">
                <a:solidFill>
                  <a:srgbClr val="FFFF00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 and Control Unit</a:t>
            </a:r>
          </a:p>
        </p:txBody>
      </p:sp>
      <p:sp>
        <p:nvSpPr>
          <p:cNvPr id="12" name="ZoneTexte 29">
            <a:extLst>
              <a:ext uri="{FF2B5EF4-FFF2-40B4-BE49-F238E27FC236}">
                <a16:creationId xmlns:a16="http://schemas.microsoft.com/office/drawing/2014/main" id="{F79388FE-5796-2AB7-74C6-DDA6102B7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111" y="823924"/>
            <a:ext cx="2225145" cy="28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1000"/>
              </a:lnSpc>
              <a:spcBef>
                <a:spcPts val="1125"/>
              </a:spcBef>
              <a:buClr>
                <a:srgbClr val="FFFFFF"/>
              </a:buClr>
              <a:buSzPct val="100000"/>
            </a:pPr>
            <a:r>
              <a:rPr lang="fr-FR" sz="1333" b="1" dirty="0" err="1">
                <a:solidFill>
                  <a:srgbClr val="0000FF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Readout</a:t>
            </a:r>
            <a:r>
              <a:rPr lang="fr-FR" sz="1333" b="1" dirty="0">
                <a:solidFill>
                  <a:srgbClr val="0000FF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 </a:t>
            </a:r>
            <a:r>
              <a:rPr lang="fr-FR" sz="1333" b="1" dirty="0" err="1">
                <a:solidFill>
                  <a:srgbClr val="0000FF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Shutter</a:t>
            </a:r>
            <a:r>
              <a:rPr lang="fr-FR" sz="1333" b="1" dirty="0">
                <a:solidFill>
                  <a:srgbClr val="0000FF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 Unit</a:t>
            </a:r>
          </a:p>
        </p:txBody>
      </p:sp>
      <p:sp>
        <p:nvSpPr>
          <p:cNvPr id="13" name="ZoneTexte 32">
            <a:extLst>
              <a:ext uri="{FF2B5EF4-FFF2-40B4-BE49-F238E27FC236}">
                <a16:creationId xmlns:a16="http://schemas.microsoft.com/office/drawing/2014/main" id="{016571C0-A16C-4DAC-43E3-490A7CE5A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7863" y="2892427"/>
            <a:ext cx="1602495" cy="28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1000"/>
              </a:lnSpc>
              <a:spcBef>
                <a:spcPts val="1125"/>
              </a:spcBef>
              <a:buClr>
                <a:srgbClr val="FFFFFF"/>
              </a:buClr>
              <a:buSzPct val="100000"/>
            </a:pPr>
            <a:r>
              <a:rPr lang="fr-FR" sz="1333" b="1" dirty="0">
                <a:solidFill>
                  <a:srgbClr val="0000FF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VIS CCD </a:t>
            </a:r>
            <a:r>
              <a:rPr lang="fr-FR" sz="1333" b="1" dirty="0" err="1">
                <a:solidFill>
                  <a:srgbClr val="0000FF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testing</a:t>
            </a:r>
            <a:endParaRPr lang="fr-FR" sz="1333" b="1" dirty="0">
              <a:solidFill>
                <a:srgbClr val="0000FF"/>
              </a:solidFill>
              <a:latin typeface="Arial" pitchFamily="-110" charset="0"/>
              <a:ea typeface="Arial" pitchFamily="-110" charset="0"/>
              <a:cs typeface="Arial" pitchFamily="-110" charset="0"/>
            </a:endParaRPr>
          </a:p>
        </p:txBody>
      </p:sp>
      <p:sp>
        <p:nvSpPr>
          <p:cNvPr id="14" name="ZoneTexte 30">
            <a:extLst>
              <a:ext uri="{FF2B5EF4-FFF2-40B4-BE49-F238E27FC236}">
                <a16:creationId xmlns:a16="http://schemas.microsoft.com/office/drawing/2014/main" id="{7BA26D77-A754-9CCA-B6CD-A906D10C5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970" y="6435368"/>
            <a:ext cx="2119503" cy="28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1000"/>
              </a:lnSpc>
              <a:spcBef>
                <a:spcPts val="1125"/>
              </a:spcBef>
              <a:buClr>
                <a:srgbClr val="FFFFFF"/>
              </a:buClr>
              <a:buSzPct val="100000"/>
            </a:pPr>
            <a:r>
              <a:rPr lang="fr-FR" sz="1333" b="1" dirty="0">
                <a:solidFill>
                  <a:srgbClr val="FFFF00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Focal Plane </a:t>
            </a:r>
            <a:r>
              <a:rPr lang="fr-FR" sz="1333" b="1" dirty="0" err="1">
                <a:solidFill>
                  <a:srgbClr val="FFFF00"/>
                </a:solidFill>
                <a:latin typeface="Arial" pitchFamily="-110" charset="0"/>
                <a:ea typeface="Arial" pitchFamily="-110" charset="0"/>
                <a:cs typeface="Arial" pitchFamily="-110" charset="0"/>
              </a:rPr>
              <a:t>Assembly</a:t>
            </a:r>
            <a:endParaRPr lang="fr-FR" sz="1333" b="1" dirty="0">
              <a:solidFill>
                <a:srgbClr val="FFFF00"/>
              </a:solidFill>
              <a:latin typeface="Arial" pitchFamily="-110" charset="0"/>
              <a:ea typeface="Arial" pitchFamily="-110" charset="0"/>
              <a:cs typeface="Arial" pitchFamily="-110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1C322AE-B9D9-5869-F1FE-46C7822D0FA8}"/>
              </a:ext>
            </a:extLst>
          </p:cNvPr>
          <p:cNvSpPr txBox="1">
            <a:spLocks/>
          </p:cNvSpPr>
          <p:nvPr/>
        </p:nvSpPr>
        <p:spPr>
          <a:xfrm>
            <a:off x="7460974" y="-20777"/>
            <a:ext cx="3871708" cy="65471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VIS Instrument</a:t>
            </a:r>
          </a:p>
        </p:txBody>
      </p:sp>
      <p:sp>
        <p:nvSpPr>
          <p:cNvPr id="16" name="Google Shape;597;p45">
            <a:extLst>
              <a:ext uri="{FF2B5EF4-FFF2-40B4-BE49-F238E27FC236}">
                <a16:creationId xmlns:a16="http://schemas.microsoft.com/office/drawing/2014/main" id="{6B04885F-6493-36EA-7C69-CEF99265EC48}"/>
              </a:ext>
            </a:extLst>
          </p:cNvPr>
          <p:cNvSpPr/>
          <p:nvPr/>
        </p:nvSpPr>
        <p:spPr>
          <a:xfrm>
            <a:off x="6096000" y="1245478"/>
            <a:ext cx="5594596" cy="3938542"/>
          </a:xfrm>
          <a:prstGeom prst="roundRect">
            <a:avLst>
              <a:gd name="adj" fmla="val 16667"/>
            </a:avLst>
          </a:prstGeom>
          <a:solidFill>
            <a:srgbClr val="6879AC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Google Shape;599;p45">
            <a:extLst>
              <a:ext uri="{FF2B5EF4-FFF2-40B4-BE49-F238E27FC236}">
                <a16:creationId xmlns:a16="http://schemas.microsoft.com/office/drawing/2014/main" id="{0DE0E162-BC21-F8C1-5DFF-7FB44FE8E327}"/>
              </a:ext>
            </a:extLst>
          </p:cNvPr>
          <p:cNvSpPr txBox="1">
            <a:spLocks/>
          </p:cNvSpPr>
          <p:nvPr/>
        </p:nvSpPr>
        <p:spPr>
          <a:xfrm>
            <a:off x="6065230" y="1417545"/>
            <a:ext cx="5647266" cy="3766525"/>
          </a:xfrm>
          <a:prstGeom prst="rect">
            <a:avLst/>
          </a:prstGeom>
        </p:spPr>
        <p:txBody>
          <a:bodyPr spcFirstLastPara="1" vert="horz" wrap="square" lIns="19050" tIns="19050" rIns="19050" bIns="19050" rtlCol="0" anchor="t" anchorCtr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279400">
              <a:spcBef>
                <a:spcPts val="1700"/>
              </a:spcBef>
              <a:buClr>
                <a:schemeClr val="lt1"/>
              </a:buClr>
              <a:buSzPts val="800"/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lt1"/>
                </a:solidFill>
              </a:rPr>
              <a:t>Focal-plane instrument, no fore-optics</a:t>
            </a:r>
            <a:br>
              <a:rPr lang="en-GB" dirty="0">
                <a:solidFill>
                  <a:schemeClr val="lt1"/>
                </a:solidFill>
              </a:rPr>
            </a:br>
            <a:endParaRPr lang="en-GB" dirty="0">
              <a:solidFill>
                <a:schemeClr val="lt1"/>
              </a:solidFill>
            </a:endParaRPr>
          </a:p>
          <a:p>
            <a:pPr marL="457200" indent="-279400">
              <a:spcBef>
                <a:spcPts val="0"/>
              </a:spcBef>
              <a:buClr>
                <a:schemeClr val="lt1"/>
              </a:buClr>
              <a:buSzPts val="800"/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lt1"/>
                </a:solidFill>
              </a:rPr>
              <a:t>36 4k x 4k CCDs, 0.1” / pixel</a:t>
            </a:r>
            <a:br>
              <a:rPr lang="en-GB" dirty="0">
                <a:solidFill>
                  <a:schemeClr val="lt1"/>
                </a:solidFill>
              </a:rPr>
            </a:br>
            <a:endParaRPr lang="en-GB" dirty="0">
              <a:solidFill>
                <a:schemeClr val="lt1"/>
              </a:solidFill>
            </a:endParaRPr>
          </a:p>
          <a:p>
            <a:pPr marL="457200" indent="-279400">
              <a:spcBef>
                <a:spcPts val="0"/>
              </a:spcBef>
              <a:buClr>
                <a:schemeClr val="lt1"/>
              </a:buClr>
              <a:buSzPts val="800"/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lt1"/>
                </a:solidFill>
              </a:rPr>
              <a:t>Readout time 72 seconds</a:t>
            </a:r>
            <a:br>
              <a:rPr lang="en-GB" dirty="0">
                <a:solidFill>
                  <a:schemeClr val="lt1"/>
                </a:solidFill>
              </a:rPr>
            </a:br>
            <a:endParaRPr lang="en-GB" dirty="0">
              <a:solidFill>
                <a:schemeClr val="lt1"/>
              </a:solidFill>
            </a:endParaRPr>
          </a:p>
          <a:p>
            <a:pPr marL="457200" indent="-279400">
              <a:spcBef>
                <a:spcPts val="0"/>
              </a:spcBef>
              <a:buClr>
                <a:schemeClr val="lt1"/>
              </a:buClr>
              <a:buSzPts val="800"/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lt1"/>
                </a:solidFill>
              </a:rPr>
              <a:t>530-920 nm wavelength range defined by coated</a:t>
            </a:r>
            <a:br>
              <a:rPr lang="en-GB" dirty="0">
                <a:solidFill>
                  <a:schemeClr val="lt1"/>
                </a:solidFill>
              </a:rPr>
            </a:br>
            <a:r>
              <a:rPr lang="en-GB" dirty="0">
                <a:solidFill>
                  <a:schemeClr val="lt1"/>
                </a:solidFill>
              </a:rPr>
              <a:t>mirrors, detectors, and dichroic beamsplitter</a:t>
            </a:r>
            <a:br>
              <a:rPr lang="en-GB" dirty="0">
                <a:solidFill>
                  <a:schemeClr val="lt1"/>
                </a:solidFill>
              </a:rPr>
            </a:br>
            <a:endParaRPr lang="en-GB" dirty="0">
              <a:solidFill>
                <a:schemeClr val="lt1"/>
              </a:solidFill>
            </a:endParaRPr>
          </a:p>
          <a:p>
            <a:pPr marL="457200" indent="-279400">
              <a:spcBef>
                <a:spcPts val="0"/>
              </a:spcBef>
              <a:buClr>
                <a:schemeClr val="lt1"/>
              </a:buClr>
              <a:buSzPts val="800"/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lt1"/>
                </a:solidFill>
              </a:rPr>
              <a:t>Blade shutter</a:t>
            </a:r>
            <a:br>
              <a:rPr lang="en-GB" dirty="0">
                <a:solidFill>
                  <a:schemeClr val="lt1"/>
                </a:solidFill>
              </a:rPr>
            </a:br>
            <a:endParaRPr lang="en-GB" dirty="0">
              <a:solidFill>
                <a:schemeClr val="lt1"/>
              </a:solidFill>
            </a:endParaRPr>
          </a:p>
          <a:p>
            <a:pPr marL="457200" indent="-279400">
              <a:spcBef>
                <a:spcPts val="0"/>
              </a:spcBef>
              <a:buClr>
                <a:schemeClr val="lt1"/>
              </a:buClr>
              <a:buSzPts val="800"/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lt1"/>
                </a:solidFill>
              </a:rPr>
              <a:t>Calibration lamp (6 wavelengths)</a:t>
            </a:r>
            <a:br>
              <a:rPr lang="en-GB" dirty="0">
                <a:solidFill>
                  <a:schemeClr val="lt1"/>
                </a:solidFill>
              </a:rPr>
            </a:br>
            <a:endParaRPr lang="en-GB" dirty="0">
              <a:solidFill>
                <a:schemeClr val="lt1"/>
              </a:solidFill>
            </a:endParaRPr>
          </a:p>
          <a:p>
            <a:pPr marL="457200" indent="-279400">
              <a:spcBef>
                <a:spcPts val="0"/>
              </a:spcBef>
              <a:buClr>
                <a:schemeClr val="lt1"/>
              </a:buClr>
              <a:buSzPts val="800"/>
              <a:buFont typeface="Arial" panose="020B0604020202020204" pitchFamily="34" charset="0"/>
              <a:buChar char="●"/>
            </a:pPr>
            <a:r>
              <a:rPr lang="en-GB" dirty="0">
                <a:solidFill>
                  <a:schemeClr val="lt1"/>
                </a:solidFill>
              </a:rPr>
              <a:t>Depth: 26.2 AB mag  (5</a:t>
            </a:r>
            <a:r>
              <a:rPr lang="el-GR" dirty="0">
                <a:solidFill>
                  <a:schemeClr val="lt1"/>
                </a:solidFill>
              </a:rPr>
              <a:t>σ </a:t>
            </a:r>
            <a:r>
              <a:rPr lang="en-GB" dirty="0">
                <a:solidFill>
                  <a:schemeClr val="lt1"/>
                </a:solidFill>
              </a:rPr>
              <a:t>point source)</a:t>
            </a:r>
          </a:p>
        </p:txBody>
      </p:sp>
      <p:pic>
        <p:nvPicPr>
          <p:cNvPr id="18" name="Google Shape;602;p45">
            <a:extLst>
              <a:ext uri="{FF2B5EF4-FFF2-40B4-BE49-F238E27FC236}">
                <a16:creationId xmlns:a16="http://schemas.microsoft.com/office/drawing/2014/main" id="{2BA09B1E-DC7B-C58F-9657-94BA959266E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00" y="478529"/>
            <a:ext cx="5725042" cy="58593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286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B631DB16-AF46-C4F6-FE03-51AF27AC4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73" y="-61363"/>
            <a:ext cx="10566400" cy="397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C3D95D-A995-0941-B39B-1C3A0F18B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007" y="3917970"/>
            <a:ext cx="6496448" cy="241296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B372A1-EEFA-A1A9-14A1-965A09388C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6234" y="3815483"/>
            <a:ext cx="3126739" cy="30425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645DE7-DD85-C8A6-6CCB-294B8E117E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300" y="3917970"/>
            <a:ext cx="2842928" cy="2828992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41C322AE-B9D9-5869-F1FE-46C7822D0FA8}"/>
              </a:ext>
            </a:extLst>
          </p:cNvPr>
          <p:cNvSpPr txBox="1">
            <a:spLocks/>
          </p:cNvSpPr>
          <p:nvPr/>
        </p:nvSpPr>
        <p:spPr>
          <a:xfrm>
            <a:off x="4558748" y="3263254"/>
            <a:ext cx="3871708" cy="65471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NISP Instrument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0CFA34C-8443-2AF2-7BB1-329372974745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6096000" y="5925124"/>
            <a:ext cx="965284" cy="949080"/>
          </a:xfrm>
          <a:prstGeom prst="rect">
            <a:avLst/>
          </a:prstGeom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AB6CE6-C185-0A96-6954-66B30FA3595F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5126973" y="5908920"/>
            <a:ext cx="965284" cy="965284"/>
          </a:xfrm>
          <a:prstGeom prst="rect">
            <a:avLst/>
          </a:prstGeom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B0E4056-46A5-DD2B-B7E1-B0AA0B6B8C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7012" y="510425"/>
            <a:ext cx="8840372" cy="30425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535F99-667F-8179-BB7D-8D4CEC908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7012" y="3090980"/>
            <a:ext cx="8840372" cy="382397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12CE0-8C12-F09A-A9BE-C7176D225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606ED-ED79-C9B5-3902-6C62C0B83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5422C-676B-FF87-AF33-FA7259733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3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C1DA-EA61-B47F-88A1-9F713E6AE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15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20778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Successful Launch on July 1</a:t>
            </a:r>
            <a:r>
              <a:rPr lang="en-GB" sz="4000" b="1" u="sng" baseline="30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</a:t>
            </a:r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,2023</a:t>
            </a:r>
          </a:p>
        </p:txBody>
      </p:sp>
      <p:pic>
        <p:nvPicPr>
          <p:cNvPr id="7" name="Bildplatzhalter 13" descr="Ein Bild, das Transport, Rakete, Himmel, Spaceshuttle enthält.&#10;&#10;Automatisch generierte Beschreibung">
            <a:extLst>
              <a:ext uri="{FF2B5EF4-FFF2-40B4-BE49-F238E27FC236}">
                <a16:creationId xmlns:a16="http://schemas.microsoft.com/office/drawing/2014/main" id="{D2B773D0-7316-4A3D-E979-FB831EC3D4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8" t="3084" r="12312"/>
          <a:stretch/>
        </p:blipFill>
        <p:spPr>
          <a:xfrm>
            <a:off x="8998226" y="-20778"/>
            <a:ext cx="3193774" cy="6889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pic>
        <p:nvPicPr>
          <p:cNvPr id="8" name="Bildplatzhalter 15" descr="Ein Bild, das Rad, Transport, Himmel, Fahrzeug enthält.&#10;&#10;Automatisch generierte Beschreibung">
            <a:extLst>
              <a:ext uri="{FF2B5EF4-FFF2-40B4-BE49-F238E27FC236}">
                <a16:creationId xmlns:a16="http://schemas.microsoft.com/office/drawing/2014/main" id="{83B68B6B-02B6-59F7-02D3-193FA7A9EA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0" r="4867"/>
          <a:stretch/>
        </p:blipFill>
        <p:spPr bwMode="auto">
          <a:xfrm>
            <a:off x="817082" y="808441"/>
            <a:ext cx="7016318" cy="5458216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635;p48">
            <a:extLst>
              <a:ext uri="{FF2B5EF4-FFF2-40B4-BE49-F238E27FC236}">
                <a16:creationId xmlns:a16="http://schemas.microsoft.com/office/drawing/2014/main" id="{8A00FCD4-40B1-55CE-0B11-4C6B8A34EC0A}"/>
              </a:ext>
            </a:extLst>
          </p:cNvPr>
          <p:cNvSpPr txBox="1"/>
          <p:nvPr/>
        </p:nvSpPr>
        <p:spPr>
          <a:xfrm>
            <a:off x="-146972" y="6313261"/>
            <a:ext cx="9334000" cy="451302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333" b="1" dirty="0">
                <a:solidFill>
                  <a:schemeClr val="dk2"/>
                </a:solidFill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Euclid launched on a Falcon 9 on 1st July 2023, from Cape Canaveral. (Credits: ESA, NASA &amp; Space-X)</a:t>
            </a:r>
            <a:endParaRPr sz="1333" b="1" dirty="0">
              <a:solidFill>
                <a:schemeClr val="dk2"/>
              </a:solidFill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5366AA0-9A58-937B-86E5-2974AFF1A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1CD2407-57AC-67BB-8BC7-C4F01C89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1280887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BE3EF-E3B1-84FC-23EB-ED3631033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1F425-777A-EE16-582A-8C22F33AB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Google Shape;159;p22">
            <a:extLst>
              <a:ext uri="{FF2B5EF4-FFF2-40B4-BE49-F238E27FC236}">
                <a16:creationId xmlns:a16="http://schemas.microsoft.com/office/drawing/2014/main" id="{B5515A9B-C028-C7F0-9319-DB109B9A43A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-1" y="0"/>
            <a:ext cx="12193327" cy="6858000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Location of Lagrangian point (L2)">
            <a:extLst>
              <a:ext uri="{FF2B5EF4-FFF2-40B4-BE49-F238E27FC236}">
                <a16:creationId xmlns:a16="http://schemas.microsoft.com/office/drawing/2014/main" id="{DD4CACF4-108F-B648-10F9-96C62419E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300" y="5336473"/>
            <a:ext cx="2106223" cy="152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870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4DFD4A-5D29-BEE2-E6A5-E19BA4164429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1067" dirty="0"/>
              <a:t>Euclid</a:t>
            </a: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F0D3DD3B-F5EC-F015-3842-B011C1EC3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15" y="2"/>
            <a:ext cx="12209315" cy="684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7E1A3D-9C17-0F79-9A48-A6128F5A2529}"/>
              </a:ext>
            </a:extLst>
          </p:cNvPr>
          <p:cNvSpPr txBox="1"/>
          <p:nvPr/>
        </p:nvSpPr>
        <p:spPr>
          <a:xfrm>
            <a:off x="706150" y="3179399"/>
            <a:ext cx="10779700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Euclid First Images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36CC8D-F4DD-8BB6-249D-78B51A886964}"/>
              </a:ext>
            </a:extLst>
          </p:cNvPr>
          <p:cNvSpPr txBox="1"/>
          <p:nvPr/>
        </p:nvSpPr>
        <p:spPr>
          <a:xfrm>
            <a:off x="1320800" y="3010122"/>
            <a:ext cx="271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Spiral Galaxy 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IC342 (11 </a:t>
            </a:r>
            <a:r>
              <a:rPr lang="ca-ES" sz="16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mly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endParaRPr lang="en-US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C11F28-3163-E18C-4B38-75C01BF13C76}"/>
              </a:ext>
            </a:extLst>
          </p:cNvPr>
          <p:cNvSpPr txBox="1"/>
          <p:nvPr/>
        </p:nvSpPr>
        <p:spPr>
          <a:xfrm>
            <a:off x="2679700" y="6358849"/>
            <a:ext cx="330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Irregular Galaxy 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NGC 6822 (1.6 </a:t>
            </a:r>
            <a:r>
              <a:rPr lang="ca-ES" sz="16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mly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endParaRPr lang="en-US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161DB6-8BB7-79CF-ADD8-7AFC99678889}"/>
              </a:ext>
            </a:extLst>
          </p:cNvPr>
          <p:cNvSpPr txBox="1"/>
          <p:nvPr/>
        </p:nvSpPr>
        <p:spPr>
          <a:xfrm>
            <a:off x="8890000" y="6358849"/>
            <a:ext cx="330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Perseus Galaxy Cumulus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(240 </a:t>
            </a:r>
            <a:r>
              <a:rPr lang="ca-ES" sz="16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mly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endParaRPr lang="en-US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7F8896-140D-7D37-3CCB-8D213C54959B}"/>
              </a:ext>
            </a:extLst>
          </p:cNvPr>
          <p:cNvSpPr txBox="1"/>
          <p:nvPr/>
        </p:nvSpPr>
        <p:spPr>
          <a:xfrm>
            <a:off x="8798500" y="2840845"/>
            <a:ext cx="330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Globular Cumulus NGC 6397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(7.8 </a:t>
            </a:r>
            <a:r>
              <a:rPr lang="ca-ES" sz="16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kly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endParaRPr lang="en-US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2" descr="Euclid’s view of NGC 6822 - zoom 1">
            <a:extLst>
              <a:ext uri="{FF2B5EF4-FFF2-40B4-BE49-F238E27FC236}">
                <a16:creationId xmlns:a16="http://schemas.microsoft.com/office/drawing/2014/main" id="{942B1A29-2153-893C-539D-422046460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120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520AA7-A345-DDEA-5116-64F7F890EA64}"/>
              </a:ext>
            </a:extLst>
          </p:cNvPr>
          <p:cNvSpPr txBox="1"/>
          <p:nvPr/>
        </p:nvSpPr>
        <p:spPr>
          <a:xfrm>
            <a:off x="0" y="5842714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Supernova Explosions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BA1D9A-2FAD-BECD-0FEF-A435C9775D8C}"/>
              </a:ext>
            </a:extLst>
          </p:cNvPr>
          <p:cNvSpPr txBox="1"/>
          <p:nvPr/>
        </p:nvSpPr>
        <p:spPr>
          <a:xfrm>
            <a:off x="4651473" y="6470"/>
            <a:ext cx="330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Horsehead Nebula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(1375 </a:t>
            </a:r>
            <a:r>
              <a:rPr lang="ca-ES" sz="1600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ly</a:t>
            </a:r>
            <a:r>
              <a:rPr lang="ca-ES" sz="1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endParaRPr lang="en-US" sz="1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83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Google Shape;1337;p131"/>
          <p:cNvSpPr txBox="1">
            <a:spLocks noGrp="1"/>
          </p:cNvSpPr>
          <p:nvPr>
            <p:ph type="title"/>
          </p:nvPr>
        </p:nvSpPr>
        <p:spPr>
          <a:xfrm>
            <a:off x="215411" y="112822"/>
            <a:ext cx="10081200" cy="7015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267" tIns="45633" rIns="91267" bIns="45633" rtlCol="0" anchor="ctr" anchorCtr="0">
            <a:spAutoFit/>
          </a:bodyPr>
          <a:lstStyle/>
          <a:p>
            <a:r>
              <a:rPr lang="en"/>
              <a:t>Basic Slide</a:t>
            </a:r>
            <a:endParaRPr/>
          </a:p>
        </p:txBody>
      </p:sp>
      <p:pic>
        <p:nvPicPr>
          <p:cNvPr id="1338" name="Google Shape;1338;p1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"/>
            <a:ext cx="12192017" cy="6858009"/>
          </a:xfrm>
          <a:prstGeom prst="rect">
            <a:avLst/>
          </a:prstGeom>
          <a:noFill/>
          <a:ln>
            <a:noFill/>
          </a:ln>
        </p:spPr>
      </p:pic>
      <p:sp>
        <p:nvSpPr>
          <p:cNvPr id="1339" name="Google Shape;1339;p131"/>
          <p:cNvSpPr txBox="1"/>
          <p:nvPr/>
        </p:nvSpPr>
        <p:spPr>
          <a:xfrm>
            <a:off x="215411" y="206568"/>
            <a:ext cx="2793200" cy="235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67" tIns="45633" rIns="91267" bIns="45633" anchor="t" anchorCtr="0">
            <a:spAutoFit/>
          </a:bodyPr>
          <a:lstStyle/>
          <a:p>
            <a:r>
              <a:rPr lang="en" sz="933" i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Chris Pattison</a:t>
            </a:r>
            <a:endParaRPr sz="93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0"/>
          <p:cNvPicPr preferRelativeResize="0"/>
          <p:nvPr/>
        </p:nvPicPr>
        <p:blipFill rotWithShape="1">
          <a:blip r:embed="rId3">
            <a:alphaModFix/>
          </a:blip>
          <a:srcRect l="2206" r="1025"/>
          <a:stretch/>
        </p:blipFill>
        <p:spPr>
          <a:xfrm>
            <a:off x="472301" y="0"/>
            <a:ext cx="1179783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0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19</a:t>
            </a:fld>
            <a:endParaRPr/>
          </a:p>
        </p:txBody>
      </p:sp>
      <p:sp>
        <p:nvSpPr>
          <p:cNvPr id="160" name="Google Shape;160;p20"/>
          <p:cNvSpPr/>
          <p:nvPr/>
        </p:nvSpPr>
        <p:spPr>
          <a:xfrm>
            <a:off x="484465" y="254100"/>
            <a:ext cx="4930000" cy="738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1" name="Google Shape;161;p20"/>
          <p:cNvSpPr/>
          <p:nvPr/>
        </p:nvSpPr>
        <p:spPr>
          <a:xfrm>
            <a:off x="723033" y="339267"/>
            <a:ext cx="8174400" cy="8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buClr>
                <a:srgbClr val="000000"/>
              </a:buClr>
              <a:buSzPts val="2700"/>
            </a:pPr>
            <a:r>
              <a:rPr lang="en"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NISP</a:t>
            </a:r>
            <a:endParaRPr sz="3600" b="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507999" y="6409234"/>
            <a:ext cx="2569600" cy="861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en" sz="2400" b="1">
                <a:solidFill>
                  <a:schemeClr val="lt1"/>
                </a:solidFill>
              </a:rPr>
              <a:t>Jahnke et al. 2024</a:t>
            </a:r>
            <a:endParaRPr sz="2400" b="1">
              <a:solidFill>
                <a:schemeClr val="lt1"/>
              </a:solidFill>
            </a:endParaRPr>
          </a:p>
        </p:txBody>
      </p:sp>
      <p:pic>
        <p:nvPicPr>
          <p:cNvPr id="163" name="Google Shape;163;p20"/>
          <p:cNvPicPr preferRelativeResize="0"/>
          <p:nvPr/>
        </p:nvPicPr>
        <p:blipFill rotWithShape="1">
          <a:blip r:embed="rId4">
            <a:alphaModFix/>
          </a:blip>
          <a:srcRect b="3698"/>
          <a:stretch/>
        </p:blipFill>
        <p:spPr>
          <a:xfrm>
            <a:off x="5334000" y="0"/>
            <a:ext cx="6858000" cy="6604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/>
        </p:nvSpPr>
        <p:spPr>
          <a:xfrm>
            <a:off x="5414465" y="6206028"/>
            <a:ext cx="4146800" cy="3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400" b="1" dirty="0" err="1">
                <a:solidFill>
                  <a:schemeClr val="lt1"/>
                </a:solidFill>
                <a:highlight>
                  <a:srgbClr val="000000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Grism</a:t>
            </a:r>
            <a:r>
              <a:rPr lang="en" sz="2400" b="1" dirty="0">
                <a:solidFill>
                  <a:schemeClr val="lt1"/>
                </a:solidFill>
                <a:highlight>
                  <a:srgbClr val="000000"/>
                </a:highlight>
                <a:latin typeface="Helvetica Neue"/>
                <a:ea typeface="Helvetica Neue"/>
                <a:cs typeface="Helvetica Neue"/>
                <a:sym typeface="Helvetica Neue"/>
              </a:rPr>
              <a:t> channel</a:t>
            </a:r>
            <a:endParaRPr sz="2400" b="1" dirty="0">
              <a:solidFill>
                <a:schemeClr val="lt1"/>
              </a:solidFill>
              <a:highlight>
                <a:srgbClr val="000000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21E2F-3008-CD42-B481-A257A8B71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20778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Present model of our Universe</a:t>
            </a:r>
          </a:p>
        </p:txBody>
      </p:sp>
      <p:grpSp>
        <p:nvGrpSpPr>
          <p:cNvPr id="28" name="Gruppieren 6">
            <a:extLst>
              <a:ext uri="{FF2B5EF4-FFF2-40B4-BE49-F238E27FC236}">
                <a16:creationId xmlns:a16="http://schemas.microsoft.com/office/drawing/2014/main" id="{151A037E-7561-4EEC-BE85-ED8A2AF4575A}"/>
              </a:ext>
            </a:extLst>
          </p:cNvPr>
          <p:cNvGrpSpPr/>
          <p:nvPr/>
        </p:nvGrpSpPr>
        <p:grpSpPr>
          <a:xfrm>
            <a:off x="661898" y="5765803"/>
            <a:ext cx="10878303" cy="779241"/>
            <a:chOff x="776476" y="5676720"/>
            <a:chExt cx="10582556" cy="345219"/>
          </a:xfrm>
        </p:grpSpPr>
        <p:sp>
          <p:nvSpPr>
            <p:cNvPr id="29" name="Textfeld 7">
              <a:extLst>
                <a:ext uri="{FF2B5EF4-FFF2-40B4-BE49-F238E27FC236}">
                  <a16:creationId xmlns:a16="http://schemas.microsoft.com/office/drawing/2014/main" id="{FB5B049E-76A1-48AF-77CA-4335E030B569}"/>
                </a:ext>
              </a:extLst>
            </p:cNvPr>
            <p:cNvSpPr txBox="1"/>
            <p:nvPr/>
          </p:nvSpPr>
          <p:spPr>
            <a:xfrm>
              <a:off x="776476" y="5676720"/>
              <a:ext cx="1264692" cy="23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>
                  <a:solidFill>
                    <a:schemeClr val="tx1"/>
                  </a:solidFill>
                </a:rPr>
                <a:t>Current</a:t>
              </a:r>
              <a:r>
                <a:rPr lang="de-DE" sz="1400" dirty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de-DE" sz="1400" dirty="0" err="1">
                  <a:solidFill>
                    <a:schemeClr val="tx1"/>
                  </a:solidFill>
                </a:rPr>
                <a:t>expansion</a:t>
              </a:r>
              <a:r>
                <a:rPr lang="de-DE" sz="1400" dirty="0">
                  <a:solidFill>
                    <a:schemeClr val="tx1"/>
                  </a:solidFill>
                </a:rPr>
                <a:t> rate 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Textfeld 8">
              <a:extLst>
                <a:ext uri="{FF2B5EF4-FFF2-40B4-BE49-F238E27FC236}">
                  <a16:creationId xmlns:a16="http://schemas.microsoft.com/office/drawing/2014/main" id="{1128F54D-07A5-2F71-0969-118B9CB2F0A8}"/>
                </a:ext>
              </a:extLst>
            </p:cNvPr>
            <p:cNvSpPr txBox="1"/>
            <p:nvPr/>
          </p:nvSpPr>
          <p:spPr>
            <a:xfrm>
              <a:off x="2794091" y="5759857"/>
              <a:ext cx="1232506" cy="136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Matter </a:t>
              </a:r>
              <a:r>
                <a:rPr lang="de-DE" sz="1400" dirty="0" err="1">
                  <a:solidFill>
                    <a:schemeClr val="tx1"/>
                  </a:solidFill>
                </a:rPr>
                <a:t>density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Textfeld 9">
              <a:extLst>
                <a:ext uri="{FF2B5EF4-FFF2-40B4-BE49-F238E27FC236}">
                  <a16:creationId xmlns:a16="http://schemas.microsoft.com/office/drawing/2014/main" id="{0F88EAAF-668E-AD84-CF2D-7C66FF1A08B0}"/>
                </a:ext>
              </a:extLst>
            </p:cNvPr>
            <p:cNvSpPr txBox="1"/>
            <p:nvPr/>
          </p:nvSpPr>
          <p:spPr>
            <a:xfrm>
              <a:off x="6546484" y="5703609"/>
              <a:ext cx="1075503" cy="23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Dark Energy </a:t>
              </a:r>
            </a:p>
            <a:p>
              <a:pPr algn="ctr"/>
              <a:r>
                <a:rPr lang="de-DE" sz="1400" dirty="0" err="1">
                  <a:solidFill>
                    <a:schemeClr val="tx1"/>
                  </a:solidFill>
                </a:rPr>
                <a:t>density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32" name="Textfeld 10">
              <a:extLst>
                <a:ext uri="{FF2B5EF4-FFF2-40B4-BE49-F238E27FC236}">
                  <a16:creationId xmlns:a16="http://schemas.microsoft.com/office/drawing/2014/main" id="{A437AF99-51C3-131E-07FC-5AA677831E44}"/>
                </a:ext>
              </a:extLst>
            </p:cNvPr>
            <p:cNvSpPr txBox="1"/>
            <p:nvPr/>
          </p:nvSpPr>
          <p:spPr>
            <a:xfrm>
              <a:off x="8424784" y="5759857"/>
              <a:ext cx="1135634" cy="136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„</a:t>
              </a:r>
              <a:r>
                <a:rPr lang="de-DE" sz="1400" dirty="0" err="1">
                  <a:solidFill>
                    <a:schemeClr val="tx1"/>
                  </a:solidFill>
                </a:rPr>
                <a:t>Clumpiness</a:t>
              </a:r>
              <a:r>
                <a:rPr lang="de-DE" sz="1400" dirty="0">
                  <a:solidFill>
                    <a:schemeClr val="tx1"/>
                  </a:solidFill>
                </a:rPr>
                <a:t>“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33" name="Textfeld 11">
              <a:extLst>
                <a:ext uri="{FF2B5EF4-FFF2-40B4-BE49-F238E27FC236}">
                  <a16:creationId xmlns:a16="http://schemas.microsoft.com/office/drawing/2014/main" id="{3ED2FB81-F763-917C-6C61-27FF7CAEC484}"/>
                </a:ext>
              </a:extLst>
            </p:cNvPr>
            <p:cNvSpPr txBox="1"/>
            <p:nvPr/>
          </p:nvSpPr>
          <p:spPr>
            <a:xfrm>
              <a:off x="4769917" y="5759857"/>
              <a:ext cx="1240427" cy="136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Baryon </a:t>
              </a:r>
              <a:r>
                <a:rPr lang="de-DE" sz="1400" dirty="0" err="1">
                  <a:solidFill>
                    <a:schemeClr val="tx1"/>
                  </a:solidFill>
                </a:rPr>
                <a:t>density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feld 12">
              <a:extLst>
                <a:ext uri="{FF2B5EF4-FFF2-40B4-BE49-F238E27FC236}">
                  <a16:creationId xmlns:a16="http://schemas.microsoft.com/office/drawing/2014/main" id="{23060FBE-0913-DB55-8EF5-094625E7B95A}"/>
                </a:ext>
              </a:extLst>
            </p:cNvPr>
            <p:cNvSpPr txBox="1"/>
            <p:nvPr/>
          </p:nvSpPr>
          <p:spPr>
            <a:xfrm>
              <a:off x="10168256" y="5694697"/>
              <a:ext cx="1190776" cy="327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 err="1">
                  <a:solidFill>
                    <a:schemeClr val="tx1"/>
                  </a:solidFill>
                </a:rPr>
                <a:t>Scale</a:t>
              </a:r>
              <a:r>
                <a:rPr lang="de-DE" sz="1400" dirty="0">
                  <a:solidFill>
                    <a:schemeClr val="tx1"/>
                  </a:solidFill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</a:rPr>
                <a:t>index</a:t>
              </a:r>
              <a:r>
                <a:rPr lang="de-DE" sz="1400" dirty="0">
                  <a:solidFill>
                    <a:schemeClr val="tx1"/>
                  </a:solidFill>
                </a:rPr>
                <a:t> </a:t>
              </a:r>
              <a:r>
                <a:rPr lang="de-DE" sz="1400" dirty="0" err="1">
                  <a:solidFill>
                    <a:schemeClr val="tx1"/>
                  </a:solidFill>
                </a:rPr>
                <a:t>of</a:t>
              </a:r>
              <a:r>
                <a:rPr lang="de-DE" sz="1400" dirty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de-DE" sz="1400" dirty="0">
                  <a:solidFill>
                    <a:schemeClr val="tx1"/>
                  </a:solidFill>
                </a:rPr>
                <a:t>initial </a:t>
              </a:r>
              <a:r>
                <a:rPr lang="de-DE" sz="1400" dirty="0" err="1">
                  <a:solidFill>
                    <a:schemeClr val="tx1"/>
                  </a:solidFill>
                </a:rPr>
                <a:t>density</a:t>
              </a:r>
              <a:r>
                <a:rPr lang="de-DE" sz="1400" dirty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de-DE" sz="1400" dirty="0" err="1">
                  <a:solidFill>
                    <a:schemeClr val="tx1"/>
                  </a:solidFill>
                </a:rPr>
                <a:t>fluctuations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uppieren 13">
            <a:extLst>
              <a:ext uri="{FF2B5EF4-FFF2-40B4-BE49-F238E27FC236}">
                <a16:creationId xmlns:a16="http://schemas.microsoft.com/office/drawing/2014/main" id="{DABC522B-0E0B-E8C3-5516-D9C3ADBFAC38}"/>
              </a:ext>
            </a:extLst>
          </p:cNvPr>
          <p:cNvGrpSpPr/>
          <p:nvPr/>
        </p:nvGrpSpPr>
        <p:grpSpPr>
          <a:xfrm>
            <a:off x="1016834" y="5437367"/>
            <a:ext cx="10135332" cy="442868"/>
            <a:chOff x="986269" y="4203225"/>
            <a:chExt cx="9859784" cy="196199"/>
          </a:xfrm>
        </p:grpSpPr>
        <p:sp>
          <p:nvSpPr>
            <p:cNvPr id="36" name="Textfeld 14">
              <a:extLst>
                <a:ext uri="{FF2B5EF4-FFF2-40B4-BE49-F238E27FC236}">
                  <a16:creationId xmlns:a16="http://schemas.microsoft.com/office/drawing/2014/main" id="{1C0F0D5E-3B65-A4D2-9EF0-DC133331D1D0}"/>
                </a:ext>
              </a:extLst>
            </p:cNvPr>
            <p:cNvSpPr txBox="1"/>
            <p:nvPr/>
          </p:nvSpPr>
          <p:spPr>
            <a:xfrm>
              <a:off x="986269" y="4203225"/>
              <a:ext cx="419796" cy="1772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>
                  <a:solidFill>
                    <a:schemeClr val="tx1"/>
                  </a:solidFill>
                </a:rPr>
                <a:t>H</a:t>
              </a:r>
              <a:r>
                <a:rPr lang="de-DE" sz="2000" baseline="-25000" dirty="0">
                  <a:solidFill>
                    <a:schemeClr val="tx1"/>
                  </a:solidFill>
                </a:rPr>
                <a:t>0</a:t>
              </a:r>
              <a:endParaRPr lang="en-GB" sz="2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7" name="Textfeld 15">
              <a:extLst>
                <a:ext uri="{FF2B5EF4-FFF2-40B4-BE49-F238E27FC236}">
                  <a16:creationId xmlns:a16="http://schemas.microsoft.com/office/drawing/2014/main" id="{11DC33DA-0069-2AF5-E493-D9594E43C5FC}"/>
                </a:ext>
              </a:extLst>
            </p:cNvPr>
            <p:cNvSpPr txBox="1"/>
            <p:nvPr/>
          </p:nvSpPr>
          <p:spPr>
            <a:xfrm>
              <a:off x="2938100" y="4206881"/>
              <a:ext cx="488412" cy="1772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de-DE" sz="2000" baseline="-250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m</a:t>
              </a:r>
              <a:endParaRPr lang="en-GB" sz="2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8" name="Textfeld 16">
              <a:extLst>
                <a:ext uri="{FF2B5EF4-FFF2-40B4-BE49-F238E27FC236}">
                  <a16:creationId xmlns:a16="http://schemas.microsoft.com/office/drawing/2014/main" id="{2C62770A-28D5-1F94-76AE-B0649E9DF03C}"/>
                </a:ext>
              </a:extLst>
            </p:cNvPr>
            <p:cNvSpPr txBox="1"/>
            <p:nvPr/>
          </p:nvSpPr>
          <p:spPr>
            <a:xfrm>
              <a:off x="4976396" y="4206881"/>
              <a:ext cx="440070" cy="1772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de-DE" sz="2000" baseline="-250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b</a:t>
              </a:r>
              <a:endParaRPr lang="en-GB" sz="2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9" name="Textfeld 17">
              <a:extLst>
                <a:ext uri="{FF2B5EF4-FFF2-40B4-BE49-F238E27FC236}">
                  <a16:creationId xmlns:a16="http://schemas.microsoft.com/office/drawing/2014/main" id="{A630D75D-9CEF-3D53-4A6D-ADB669407935}"/>
                </a:ext>
              </a:extLst>
            </p:cNvPr>
            <p:cNvSpPr txBox="1"/>
            <p:nvPr/>
          </p:nvSpPr>
          <p:spPr>
            <a:xfrm>
              <a:off x="6809645" y="4206881"/>
              <a:ext cx="456225" cy="1772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el-GR" sz="2000" baseline="-25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Λ</a:t>
              </a:r>
              <a:endParaRPr lang="en-GB" sz="2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0" name="Textfeld 18">
              <a:extLst>
                <a:ext uri="{FF2B5EF4-FFF2-40B4-BE49-F238E27FC236}">
                  <a16:creationId xmlns:a16="http://schemas.microsoft.com/office/drawing/2014/main" id="{B889B71C-75DF-0365-8C3E-A25D368F2201}"/>
                </a:ext>
              </a:extLst>
            </p:cNvPr>
            <p:cNvSpPr txBox="1"/>
            <p:nvPr/>
          </p:nvSpPr>
          <p:spPr>
            <a:xfrm>
              <a:off x="8610127" y="4206881"/>
              <a:ext cx="413558" cy="1772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σ</a:t>
              </a:r>
              <a:r>
                <a:rPr lang="de-DE" sz="2000" baseline="-25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8</a:t>
              </a:r>
              <a:endParaRPr lang="en-GB" sz="20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1" name="Textfeld 19">
              <a:extLst>
                <a:ext uri="{FF2B5EF4-FFF2-40B4-BE49-F238E27FC236}">
                  <a16:creationId xmlns:a16="http://schemas.microsoft.com/office/drawing/2014/main" id="{9128A66B-C306-CF7A-23F4-544659F9B5A9}"/>
                </a:ext>
              </a:extLst>
            </p:cNvPr>
            <p:cNvSpPr txBox="1"/>
            <p:nvPr/>
          </p:nvSpPr>
          <p:spPr>
            <a:xfrm>
              <a:off x="10469921" y="4222168"/>
              <a:ext cx="376132" cy="1772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>
                  <a:solidFill>
                    <a:schemeClr val="tx1"/>
                  </a:solidFill>
                </a:rPr>
                <a:t>n</a:t>
              </a:r>
              <a:r>
                <a:rPr lang="de-DE" sz="2000" baseline="-25000" dirty="0" err="1">
                  <a:solidFill>
                    <a:schemeClr val="tx1"/>
                  </a:solidFill>
                </a:rPr>
                <a:t>s</a:t>
              </a:r>
              <a:endParaRPr lang="en-GB" sz="2000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42" name="Geschweifte Klammer links 20">
            <a:extLst>
              <a:ext uri="{FF2B5EF4-FFF2-40B4-BE49-F238E27FC236}">
                <a16:creationId xmlns:a16="http://schemas.microsoft.com/office/drawing/2014/main" id="{75643870-64D5-903D-16C8-9AE0E2B298DE}"/>
              </a:ext>
            </a:extLst>
          </p:cNvPr>
          <p:cNvSpPr/>
          <p:nvPr/>
        </p:nvSpPr>
        <p:spPr>
          <a:xfrm rot="5400000">
            <a:off x="5645152" y="141279"/>
            <a:ext cx="812606" cy="10557835"/>
          </a:xfrm>
          <a:prstGeom prst="leftBrace">
            <a:avLst>
              <a:gd name="adj1" fmla="val 8333"/>
              <a:gd name="adj2" fmla="val 5012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902956F6-AF1D-108A-CB79-226C1096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</a:t>
            </a:fld>
            <a:endParaRPr lang="en-US"/>
          </a:p>
        </p:txBody>
      </p:sp>
      <p:pic>
        <p:nvPicPr>
          <p:cNvPr id="47" name="Picture 46" descr="A diagram of a galaxy&#10;&#10;Description automatically generated">
            <a:extLst>
              <a:ext uri="{FF2B5EF4-FFF2-40B4-BE49-F238E27FC236}">
                <a16:creationId xmlns:a16="http://schemas.microsoft.com/office/drawing/2014/main" id="{1824A64D-9DA2-EE02-258D-337316E42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992" y="687487"/>
            <a:ext cx="6946507" cy="458469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98CFA1-F910-3E3E-D481-33B90A014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8854D-3893-4A0A-E06F-86512C403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2150445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g2e56e20f2dd_0_4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124" y="661709"/>
            <a:ext cx="6339264" cy="286688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2e56e20f2dd_0_430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fr-FR"/>
              <a:pPr/>
              <a:t>20</a:t>
            </a:fld>
            <a:endParaRPr/>
          </a:p>
        </p:txBody>
      </p:sp>
      <p:sp>
        <p:nvSpPr>
          <p:cNvPr id="263" name="Google Shape;263;g2e56e20f2dd_0_430"/>
          <p:cNvSpPr txBox="1"/>
          <p:nvPr/>
        </p:nvSpPr>
        <p:spPr>
          <a:xfrm>
            <a:off x="7803411" y="2911119"/>
            <a:ext cx="3370121" cy="2284739"/>
          </a:xfrm>
          <a:prstGeom prst="rect">
            <a:avLst/>
          </a:prstGeom>
          <a:solidFill>
            <a:schemeClr val="lt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FR" sz="2000" b="1" dirty="0" err="1">
                <a:latin typeface="Helvetica Neue"/>
                <a:ea typeface="Helvetica Neue"/>
                <a:cs typeface="Helvetica Neue"/>
                <a:sym typeface="Helvetica Neue"/>
              </a:rPr>
              <a:t>strong</a:t>
            </a:r>
            <a:r>
              <a:rPr lang="fr-FR" sz="2000" b="1" dirty="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fr-FR" sz="2000" b="1" dirty="0" err="1">
                <a:latin typeface="Helvetica Neue"/>
                <a:ea typeface="Helvetica Neue"/>
                <a:cs typeface="Helvetica Neue"/>
                <a:sym typeface="Helvetica Neue"/>
              </a:rPr>
              <a:t>emission</a:t>
            </a:r>
            <a:r>
              <a:rPr lang="fr-FR" sz="2000" b="1" dirty="0">
                <a:latin typeface="Helvetica Neue"/>
                <a:ea typeface="Helvetica Neue"/>
                <a:cs typeface="Helvetica Neue"/>
                <a:sym typeface="Helvetica Neue"/>
              </a:rPr>
              <a:t> line </a:t>
            </a:r>
            <a:r>
              <a:rPr lang="fr-FR" sz="2000" b="1" dirty="0" err="1">
                <a:latin typeface="Helvetica Neue"/>
                <a:ea typeface="Helvetica Neue"/>
                <a:cs typeface="Helvetica Neue"/>
                <a:sym typeface="Helvetica Neue"/>
              </a:rPr>
              <a:t>galaxy</a:t>
            </a:r>
            <a:r>
              <a:rPr lang="fr-FR" sz="2000" dirty="0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fr-FR" sz="2000" dirty="0" err="1">
                <a:latin typeface="Helvetica Neue"/>
                <a:ea typeface="Helvetica Neue"/>
                <a:cs typeface="Helvetica Neue"/>
                <a:sym typeface="Helvetica Neue"/>
              </a:rPr>
              <a:t>with</a:t>
            </a:r>
            <a:r>
              <a:rPr lang="fr-FR" sz="2000" dirty="0">
                <a:latin typeface="Helvetica Neue"/>
                <a:ea typeface="Helvetica Neue"/>
                <a:cs typeface="Helvetica Neue"/>
                <a:sym typeface="Helvetica Neue"/>
              </a:rPr>
              <a:t> multiple </a:t>
            </a:r>
            <a:r>
              <a:rPr lang="fr-FR" sz="2000" dirty="0" err="1">
                <a:latin typeface="Helvetica Neue"/>
                <a:ea typeface="Helvetica Neue"/>
                <a:cs typeface="Helvetica Neue"/>
                <a:sym typeface="Helvetica Neue"/>
              </a:rPr>
              <a:t>lines</a:t>
            </a:r>
            <a:endParaRPr sz="20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5" name="Google Shape;265;g2e56e20f2dd_0_430"/>
          <p:cNvSpPr txBox="1"/>
          <p:nvPr/>
        </p:nvSpPr>
        <p:spPr>
          <a:xfrm>
            <a:off x="4078333" y="4290567"/>
            <a:ext cx="2855867" cy="966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15151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fr-FR" sz="1600">
                <a:latin typeface="Helvetica Neue"/>
                <a:ea typeface="Helvetica Neue"/>
                <a:cs typeface="Helvetica Neue"/>
                <a:sym typeface="Helvetica Neue"/>
              </a:rPr>
              <a:t>F(Hα) = 1e-15 erg/s/cm</a:t>
            </a:r>
            <a:r>
              <a:rPr lang="fr-FR" sz="1600" baseline="30000"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 sz="1600" baseline="30000"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fr-FR" sz="1600">
                <a:latin typeface="Helvetica Neue"/>
                <a:ea typeface="Helvetica Neue"/>
                <a:cs typeface="Helvetica Neue"/>
                <a:sym typeface="Helvetica Neue"/>
              </a:rPr>
              <a:t>SNR = 20.5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fr-FR" sz="1600">
                <a:latin typeface="Helvetica Neue"/>
                <a:ea typeface="Helvetica Neue"/>
                <a:cs typeface="Helvetica Neue"/>
                <a:sym typeface="Helvetica Neue"/>
              </a:rPr>
              <a:t>H</a:t>
            </a:r>
            <a:r>
              <a:rPr lang="fr-FR" sz="1600" baseline="-25000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lang="fr-FR" sz="1600">
                <a:latin typeface="Helvetica Neue"/>
                <a:ea typeface="Helvetica Neue"/>
                <a:cs typeface="Helvetica Neue"/>
                <a:sym typeface="Helvetica Neue"/>
              </a:rPr>
              <a:t> = 20</a:t>
            </a:r>
            <a:endParaRPr sz="1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275;g2e5c8912be2_0_124">
            <a:extLst>
              <a:ext uri="{FF2B5EF4-FFF2-40B4-BE49-F238E27FC236}">
                <a16:creationId xmlns:a16="http://schemas.microsoft.com/office/drawing/2014/main" id="{B122F0D4-4A78-B2BA-71B3-6803DE2DC59A}"/>
              </a:ext>
            </a:extLst>
          </p:cNvPr>
          <p:cNvSpPr txBox="1"/>
          <p:nvPr/>
        </p:nvSpPr>
        <p:spPr>
          <a:xfrm>
            <a:off x="2342675" y="968144"/>
            <a:ext cx="1366846" cy="359602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15151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fr-FR" sz="1733" b="1" dirty="0">
                <a:solidFill>
                  <a:srgbClr val="CC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z=1.621</a:t>
            </a:r>
            <a:endParaRPr sz="1733" b="1" dirty="0">
              <a:solidFill>
                <a:srgbClr val="CC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Google Shape;275;g2e5c8912be2_0_124">
            <a:extLst>
              <a:ext uri="{FF2B5EF4-FFF2-40B4-BE49-F238E27FC236}">
                <a16:creationId xmlns:a16="http://schemas.microsoft.com/office/drawing/2014/main" id="{77D00240-C8C2-7ECB-B884-63A12ED4B3DA}"/>
              </a:ext>
            </a:extLst>
          </p:cNvPr>
          <p:cNvSpPr txBox="1"/>
          <p:nvPr/>
        </p:nvSpPr>
        <p:spPr>
          <a:xfrm>
            <a:off x="5069541" y="818518"/>
            <a:ext cx="1900282" cy="243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15151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fr-FR" sz="1200" b="1" dirty="0">
                <a:solidFill>
                  <a:schemeClr val="accent3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Euclid Preliminary</a:t>
            </a:r>
            <a:endParaRPr sz="1200" b="1" dirty="0">
              <a:solidFill>
                <a:schemeClr val="accent3">
                  <a:lumMod val="50000"/>
                </a:schemeClr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Google Shape;262;g2e56e20f2dd_0_430">
            <a:extLst>
              <a:ext uri="{FF2B5EF4-FFF2-40B4-BE49-F238E27FC236}">
                <a16:creationId xmlns:a16="http://schemas.microsoft.com/office/drawing/2014/main" id="{84DDCCF4-426A-6220-204F-DADACCAC06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1509" y="-24257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rmAutofit/>
          </a:bodyPr>
          <a:lstStyle/>
          <a:p>
            <a:r>
              <a:rPr lang="fr-FR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Examples of high SNR </a:t>
            </a:r>
            <a:r>
              <a:rPr lang="fr-FR" b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spectra</a:t>
            </a:r>
            <a:endParaRPr b="1" u="sng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Google Shape;270;g2e5c8912be2_0_124">
            <a:extLst>
              <a:ext uri="{FF2B5EF4-FFF2-40B4-BE49-F238E27FC236}">
                <a16:creationId xmlns:a16="http://schemas.microsoft.com/office/drawing/2014/main" id="{3511D25C-AC4D-FD67-68F3-821201846FC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748" y="3804590"/>
            <a:ext cx="6491840" cy="29047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75;g2e5c8912be2_0_124">
            <a:extLst>
              <a:ext uri="{FF2B5EF4-FFF2-40B4-BE49-F238E27FC236}">
                <a16:creationId xmlns:a16="http://schemas.microsoft.com/office/drawing/2014/main" id="{6D4A3BA5-FEB3-7923-36AD-1319ED6AA6A3}"/>
              </a:ext>
            </a:extLst>
          </p:cNvPr>
          <p:cNvSpPr txBox="1"/>
          <p:nvPr/>
        </p:nvSpPr>
        <p:spPr>
          <a:xfrm>
            <a:off x="1917978" y="4325322"/>
            <a:ext cx="1458640" cy="364618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15151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fr-FR" sz="1733" b="1" dirty="0">
                <a:solidFill>
                  <a:srgbClr val="CC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z=1.514</a:t>
            </a:r>
            <a:endParaRPr sz="1733" b="1" dirty="0">
              <a:solidFill>
                <a:srgbClr val="CC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" name="Google Shape;275;g2e5c8912be2_0_124">
            <a:extLst>
              <a:ext uri="{FF2B5EF4-FFF2-40B4-BE49-F238E27FC236}">
                <a16:creationId xmlns:a16="http://schemas.microsoft.com/office/drawing/2014/main" id="{0538AAE1-F1DB-62CC-6E74-CF402D84DD4C}"/>
              </a:ext>
            </a:extLst>
          </p:cNvPr>
          <p:cNvSpPr txBox="1"/>
          <p:nvPr/>
        </p:nvSpPr>
        <p:spPr>
          <a:xfrm>
            <a:off x="5069541" y="4053489"/>
            <a:ext cx="1900282" cy="243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15151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fr-FR" sz="1200" b="1" dirty="0">
                <a:solidFill>
                  <a:schemeClr val="accent3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Euclid Preliminary</a:t>
            </a:r>
            <a:endParaRPr sz="1200" b="1" dirty="0">
              <a:solidFill>
                <a:schemeClr val="accent3">
                  <a:lumMod val="50000"/>
                </a:schemeClr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21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123486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Euclid Survey</a:t>
            </a:r>
          </a:p>
        </p:txBody>
      </p:sp>
      <p:pic>
        <p:nvPicPr>
          <p:cNvPr id="2" name="Image 1" descr="Image 1">
            <a:extLst>
              <a:ext uri="{FF2B5EF4-FFF2-40B4-BE49-F238E27FC236}">
                <a16:creationId xmlns:a16="http://schemas.microsoft.com/office/drawing/2014/main" id="{A4342A5B-6474-9A86-C40B-6E0E582387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212" t="15119" r="13397"/>
          <a:stretch>
            <a:fillRect/>
          </a:stretch>
        </p:blipFill>
        <p:spPr>
          <a:xfrm>
            <a:off x="287871" y="622025"/>
            <a:ext cx="9846729" cy="62359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D18371-4F49-2146-9475-05BC97252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3140" y="2057400"/>
            <a:ext cx="2087125" cy="2324100"/>
          </a:xfrm>
          <a:prstGeom prst="rect">
            <a:avLst/>
          </a:prstGeom>
        </p:spPr>
      </p:pic>
      <p:pic>
        <p:nvPicPr>
          <p:cNvPr id="11" name="Picture 2" descr="Euclid’s view of Perseus - zoom 2">
            <a:extLst>
              <a:ext uri="{FF2B5EF4-FFF2-40B4-BE49-F238E27FC236}">
                <a16:creationId xmlns:a16="http://schemas.microsoft.com/office/drawing/2014/main" id="{BFFB9198-B04E-C9BC-2B7E-2B5565421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3140" y="8541"/>
            <a:ext cx="2048859" cy="204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C1DA-EA61-B47F-88A1-9F713E6AE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1219" y="4494392"/>
            <a:ext cx="2450965" cy="1265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C00000"/>
                </a:solidFill>
              </a:rPr>
              <a:t>Euclid observes  ~10 deg</a:t>
            </a:r>
            <a:r>
              <a:rPr lang="en-GB" sz="2400" b="1" baseline="30000" dirty="0">
                <a:solidFill>
                  <a:srgbClr val="C00000"/>
                </a:solidFill>
              </a:rPr>
              <a:t>2</a:t>
            </a:r>
            <a:r>
              <a:rPr lang="en-GB" sz="2400" b="1" dirty="0">
                <a:solidFill>
                  <a:srgbClr val="C00000"/>
                </a:solidFill>
              </a:rPr>
              <a:t>/day in the wide survey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ED3FE9-ED72-D628-7CF6-0E187C79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C569EF-F85C-354C-D525-01937AA25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614526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123486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Euclid Survey in Context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B8087D-3D17-ADC6-996D-3307B45A0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0" y="953576"/>
            <a:ext cx="3052182" cy="3391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03B57E-FC6D-DF0B-C44B-6F45FD59A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30" y="3872618"/>
            <a:ext cx="3226181" cy="26983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E445B2D-EB32-3E6D-8C15-8A735F857669}"/>
              </a:ext>
            </a:extLst>
          </p:cNvPr>
          <p:cNvSpPr/>
          <p:nvPr/>
        </p:nvSpPr>
        <p:spPr>
          <a:xfrm>
            <a:off x="-14634" y="5958079"/>
            <a:ext cx="3365369" cy="688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89FA95C-A771-3852-74EC-BCA31F1AD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6059" y="5068695"/>
            <a:ext cx="6768788" cy="9608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Unprecedented volume coverage with objects up to redshift 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E8758C-E8EB-B530-80D9-9137B8513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ADE67F-CCB8-691A-F552-A32468CF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pic>
        <p:nvPicPr>
          <p:cNvPr id="7" name="Screenshot 2024-07-01 at 09.27.53.png" descr="Screenshot 2024-07-01 at 09.27.53.png">
            <a:extLst>
              <a:ext uri="{FF2B5EF4-FFF2-40B4-BE49-F238E27FC236}">
                <a16:creationId xmlns:a16="http://schemas.microsoft.com/office/drawing/2014/main" id="{7C5E0F7B-D607-E19C-D8D3-6394C6145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520" y="936425"/>
            <a:ext cx="7696634" cy="357399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(credit: Elisabeth Krause)">
            <a:extLst>
              <a:ext uri="{FF2B5EF4-FFF2-40B4-BE49-F238E27FC236}">
                <a16:creationId xmlns:a16="http://schemas.microsoft.com/office/drawing/2014/main" id="{E1D060EB-E56F-2294-B8EC-26F9F4361D37}"/>
              </a:ext>
            </a:extLst>
          </p:cNvPr>
          <p:cNvSpPr txBox="1"/>
          <p:nvPr/>
        </p:nvSpPr>
        <p:spPr>
          <a:xfrm>
            <a:off x="4219982" y="4387538"/>
            <a:ext cx="1552987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0959" rIns="60959">
            <a:spAutoFit/>
          </a:bodyPr>
          <a:lstStyle/>
          <a:p>
            <a:r>
              <a:rPr sz="1100" dirty="0"/>
              <a:t>(credit: Elisabeth Krause)</a:t>
            </a:r>
          </a:p>
        </p:txBody>
      </p:sp>
      <p:sp>
        <p:nvSpPr>
          <p:cNvPr id="11" name="now">
            <a:extLst>
              <a:ext uri="{FF2B5EF4-FFF2-40B4-BE49-F238E27FC236}">
                <a16:creationId xmlns:a16="http://schemas.microsoft.com/office/drawing/2014/main" id="{774526B9-2A05-A95C-E13F-8D3E2D2CAC77}"/>
              </a:ext>
            </a:extLst>
          </p:cNvPr>
          <p:cNvSpPr txBox="1"/>
          <p:nvPr/>
        </p:nvSpPr>
        <p:spPr>
          <a:xfrm>
            <a:off x="8886091" y="4375580"/>
            <a:ext cx="68114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0959" rIns="60959">
            <a:spAutoFit/>
          </a:bodyPr>
          <a:lstStyle/>
          <a:p>
            <a:r>
              <a:rPr sz="2400" dirty="0"/>
              <a:t>now</a:t>
            </a:r>
          </a:p>
        </p:txBody>
      </p:sp>
      <p:sp>
        <p:nvSpPr>
          <p:cNvPr id="14" name="Google Shape;80;p12">
            <a:extLst>
              <a:ext uri="{FF2B5EF4-FFF2-40B4-BE49-F238E27FC236}">
                <a16:creationId xmlns:a16="http://schemas.microsoft.com/office/drawing/2014/main" id="{C255144D-AF2E-9329-75F9-056BD1EC8BA4}"/>
              </a:ext>
            </a:extLst>
          </p:cNvPr>
          <p:cNvSpPr txBox="1"/>
          <p:nvPr/>
        </p:nvSpPr>
        <p:spPr>
          <a:xfrm>
            <a:off x="5767140" y="676598"/>
            <a:ext cx="8430120" cy="55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21899" tIns="121899" rIns="121899" bIns="121899" anchor="b">
            <a:spAutoFit/>
          </a:bodyPr>
          <a:lstStyle>
            <a:lvl1pPr>
              <a:defRPr sz="2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000" b="1" dirty="0">
                <a:solidFill>
                  <a:schemeClr val="tx1"/>
                </a:solidFill>
                <a:latin typeface="+mn-lt"/>
              </a:rPr>
              <a:t>Euclid WL vs. Stage III &amp; IV experiments</a:t>
            </a:r>
          </a:p>
        </p:txBody>
      </p:sp>
    </p:spTree>
    <p:extLst>
      <p:ext uri="{BB962C8B-B14F-4D97-AF65-F5344CB8AC3E}">
        <p14:creationId xmlns:p14="http://schemas.microsoft.com/office/powerpoint/2010/main" val="5941799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83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23</a:t>
            </a:fld>
            <a:endParaRPr/>
          </a:p>
        </p:txBody>
      </p:sp>
      <p:sp>
        <p:nvSpPr>
          <p:cNvPr id="942" name="Google Shape;942;p83"/>
          <p:cNvSpPr txBox="1">
            <a:spLocks noGrp="1"/>
          </p:cNvSpPr>
          <p:nvPr>
            <p:ph type="title" idx="4294967295"/>
          </p:nvPr>
        </p:nvSpPr>
        <p:spPr>
          <a:xfrm>
            <a:off x="603251" y="481917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t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">
                <a:solidFill>
                  <a:srgbClr val="CCD0DD"/>
                </a:solidFill>
              </a:rPr>
              <a:t>Data transfer</a:t>
            </a:r>
            <a:endParaRPr>
              <a:solidFill>
                <a:srgbClr val="CCD0DD"/>
              </a:solidFill>
            </a:endParaRPr>
          </a:p>
        </p:txBody>
      </p:sp>
      <p:sp>
        <p:nvSpPr>
          <p:cNvPr id="943" name="Google Shape;943;p83"/>
          <p:cNvSpPr txBox="1"/>
          <p:nvPr/>
        </p:nvSpPr>
        <p:spPr>
          <a:xfrm>
            <a:off x="501667" y="6363967"/>
            <a:ext cx="4572000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Credit: ESA/ATG</a:t>
            </a:r>
            <a:endParaRPr sz="12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44" name="Google Shape;944;p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0334" y="1055034"/>
            <a:ext cx="1705100" cy="5371799"/>
          </a:xfrm>
          <a:prstGeom prst="rect">
            <a:avLst/>
          </a:prstGeom>
          <a:noFill/>
          <a:ln>
            <a:noFill/>
          </a:ln>
        </p:spPr>
      </p:pic>
      <p:sp>
        <p:nvSpPr>
          <p:cNvPr id="945" name="Google Shape;945;p83"/>
          <p:cNvSpPr txBox="1"/>
          <p:nvPr/>
        </p:nvSpPr>
        <p:spPr>
          <a:xfrm>
            <a:off x="5183623" y="1901597"/>
            <a:ext cx="6313200" cy="341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67" tIns="45633" rIns="91267" bIns="45633" anchor="t" anchorCtr="0">
            <a:spAutoFit/>
          </a:bodyPr>
          <a:lstStyle/>
          <a:p>
            <a:pPr marL="338658" indent="-338658">
              <a:buClr>
                <a:srgbClr val="FEFFFF"/>
              </a:buClr>
              <a:buSzPts val="1800"/>
              <a:buFont typeface="Helvetica Neue"/>
              <a:buChar char="•"/>
            </a:pPr>
            <a:r>
              <a:rPr lang="en" sz="2400" dirty="0">
                <a:solidFill>
                  <a:srgbClr val="FE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Collecting 30 Petabytes of unprocessed data</a:t>
            </a:r>
            <a:endParaRPr sz="24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endParaRPr sz="2400" dirty="0">
              <a:solidFill>
                <a:srgbClr val="FE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38658" indent="-338658">
              <a:buClr>
                <a:srgbClr val="FEFFFF"/>
              </a:buClr>
              <a:buSzPts val="1800"/>
              <a:buFont typeface="Helvetica Neue"/>
              <a:buChar char="•"/>
            </a:pPr>
            <a:r>
              <a:rPr lang="en" sz="2400" dirty="0">
                <a:solidFill>
                  <a:srgbClr val="FE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Communications from L2, to ESOC (Germany), to ESAC (Madrid), once per day</a:t>
            </a:r>
            <a:endParaRPr sz="24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endParaRPr sz="2400" dirty="0">
              <a:solidFill>
                <a:srgbClr val="FE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38658" indent="-338658">
              <a:buClr>
                <a:srgbClr val="FEFFFF"/>
              </a:buClr>
              <a:buSzPts val="1800"/>
              <a:buFont typeface="Helvetica Neue"/>
              <a:buChar char="•"/>
            </a:pPr>
            <a:r>
              <a:rPr lang="en" sz="2400" dirty="0">
                <a:solidFill>
                  <a:srgbClr val="FE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Distribution along 9 dedicated data </a:t>
            </a:r>
            <a:r>
              <a:rPr lang="en" sz="2400" dirty="0" err="1">
                <a:solidFill>
                  <a:srgbClr val="FE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centres</a:t>
            </a:r>
            <a:endParaRPr sz="24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24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123486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Euclid Flagship Simulations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1D3A4A5-AAF5-3865-9CD0-735B093B3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17280" y="957704"/>
            <a:ext cx="3037840" cy="52192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Simulations are crucial to achieve Euclid’s scientific goals:</a:t>
            </a:r>
          </a:p>
          <a:p>
            <a:r>
              <a:rPr lang="en-GB" dirty="0"/>
              <a:t>Instrumental effects</a:t>
            </a:r>
          </a:p>
          <a:p>
            <a:r>
              <a:rPr lang="en-GB" dirty="0"/>
              <a:t>Analysis biases</a:t>
            </a:r>
          </a:p>
          <a:p>
            <a:r>
              <a:rPr lang="en-GB" dirty="0"/>
              <a:t>….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Just cannot simulate multiple universes….</a:t>
            </a:r>
          </a:p>
        </p:txBody>
      </p:sp>
      <p:pic>
        <p:nvPicPr>
          <p:cNvPr id="12" name="flagship_to_send_2.png" descr="flagship_to_send_2.png">
            <a:extLst>
              <a:ext uri="{FF2B5EF4-FFF2-40B4-BE49-F238E27FC236}">
                <a16:creationId xmlns:a16="http://schemas.microsoft.com/office/drawing/2014/main" id="{65ABC0E6-7CDA-72E4-95E6-85E205D20F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201"/>
          <a:stretch>
            <a:fillRect/>
          </a:stretch>
        </p:blipFill>
        <p:spPr>
          <a:xfrm>
            <a:off x="194849" y="957704"/>
            <a:ext cx="8415751" cy="539864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CasellaDiTesto 1">
            <a:extLst>
              <a:ext uri="{FF2B5EF4-FFF2-40B4-BE49-F238E27FC236}">
                <a16:creationId xmlns:a16="http://schemas.microsoft.com/office/drawing/2014/main" id="{96FA2994-1157-2315-DB75-DAF845CAB134}"/>
              </a:ext>
            </a:extLst>
          </p:cNvPr>
          <p:cNvSpPr txBox="1"/>
          <p:nvPr/>
        </p:nvSpPr>
        <p:spPr>
          <a:xfrm rot="21061486">
            <a:off x="188123" y="5049496"/>
            <a:ext cx="345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B00"/>
                </a:solidFill>
              </a:rPr>
              <a:t>Euclid spectroscopic galaxy sample</a:t>
            </a:r>
          </a:p>
        </p:txBody>
      </p:sp>
      <p:cxnSp>
        <p:nvCxnSpPr>
          <p:cNvPr id="14" name="Connettore 4 24">
            <a:extLst>
              <a:ext uri="{FF2B5EF4-FFF2-40B4-BE49-F238E27FC236}">
                <a16:creationId xmlns:a16="http://schemas.microsoft.com/office/drawing/2014/main" id="{8ADBF907-1AAE-00A8-F4EF-736C954866AB}"/>
              </a:ext>
            </a:extLst>
          </p:cNvPr>
          <p:cNvCxnSpPr>
            <a:stCxn id="13" idx="3"/>
          </p:cNvCxnSpPr>
          <p:nvPr/>
        </p:nvCxnSpPr>
        <p:spPr>
          <a:xfrm flipV="1">
            <a:off x="3620934" y="4751774"/>
            <a:ext cx="678368" cy="212966"/>
          </a:xfrm>
          <a:prstGeom prst="bentConnector3">
            <a:avLst>
              <a:gd name="adj1" fmla="val 50000"/>
            </a:avLst>
          </a:prstGeom>
          <a:ln w="12700">
            <a:solidFill>
              <a:srgbClr val="FFF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4A9906-C317-2ECF-D69C-9EB76C232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399052-C7BF-95E9-8C03-756A065C2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4016049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25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E8758C-E8EB-B530-80D9-9137B8513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ADE67F-CCB8-691A-F552-A32468CF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8" name="Google Shape;427;p35">
            <a:extLst>
              <a:ext uri="{FF2B5EF4-FFF2-40B4-BE49-F238E27FC236}">
                <a16:creationId xmlns:a16="http://schemas.microsoft.com/office/drawing/2014/main" id="{EBFB263B-6652-9533-5FC8-C9BE0F3A675E}"/>
              </a:ext>
            </a:extLst>
          </p:cNvPr>
          <p:cNvSpPr txBox="1">
            <a:spLocks/>
          </p:cNvSpPr>
          <p:nvPr/>
        </p:nvSpPr>
        <p:spPr>
          <a:xfrm>
            <a:off x="838200" y="491159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Cosmology with Euclid: combined probes (weak lensing &amp; galaxy clustering)</a:t>
            </a:r>
          </a:p>
        </p:txBody>
      </p:sp>
      <p:pic>
        <p:nvPicPr>
          <p:cNvPr id="17" name="Google Shape;428;p35">
            <a:extLst>
              <a:ext uri="{FF2B5EF4-FFF2-40B4-BE49-F238E27FC236}">
                <a16:creationId xmlns:a16="http://schemas.microsoft.com/office/drawing/2014/main" id="{2048A92D-88FA-3CF9-4A20-BB0BF9E5C8E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1546" y="2502149"/>
            <a:ext cx="7121988" cy="307504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429;p35">
            <a:extLst>
              <a:ext uri="{FF2B5EF4-FFF2-40B4-BE49-F238E27FC236}">
                <a16:creationId xmlns:a16="http://schemas.microsoft.com/office/drawing/2014/main" id="{A5FEC721-5EFC-D37B-CD6D-5C26D5CF560C}"/>
              </a:ext>
            </a:extLst>
          </p:cNvPr>
          <p:cNvSpPr txBox="1"/>
          <p:nvPr/>
        </p:nvSpPr>
        <p:spPr>
          <a:xfrm>
            <a:off x="659500" y="1433399"/>
            <a:ext cx="6168800" cy="4899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The so-called “3x2pt” analysis combines:</a:t>
            </a:r>
            <a:endParaRPr sz="2133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  <a:p>
            <a:pPr marL="426709" indent="-240447">
              <a:spcBef>
                <a:spcPts val="1333"/>
              </a:spcBef>
              <a:buSzPts val="1400"/>
              <a:buFont typeface="Helvetica Neue"/>
              <a:buChar char="●"/>
            </a:pP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Angular auto-correlation functions </a:t>
            </a:r>
            <a:b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</a:b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(galaxy positions);</a:t>
            </a:r>
            <a:endParaRPr sz="2133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  <a:p>
            <a:pPr marL="426709" indent="-240447">
              <a:spcBef>
                <a:spcPts val="1333"/>
              </a:spcBef>
              <a:buSzPts val="1400"/>
              <a:buFont typeface="Helvetica Neue"/>
              <a:buChar char="●"/>
            </a:pP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Shear auto-correlation functions </a:t>
            </a:r>
            <a:b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</a:b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(galaxy ellipticities);</a:t>
            </a:r>
            <a:endParaRPr sz="2133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  <a:p>
            <a:pPr marL="426709" indent="-240447">
              <a:spcBef>
                <a:spcPts val="1333"/>
              </a:spcBef>
              <a:buSzPts val="1400"/>
              <a:buFont typeface="Helvetica Neue"/>
              <a:buChar char="●"/>
            </a:pP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Cross-correlations between </a:t>
            </a:r>
            <a:b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</a:b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positions and ellipticities.</a:t>
            </a:r>
            <a:endParaRPr sz="2133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  <a:p>
            <a:pPr>
              <a:spcBef>
                <a:spcPts val="1333"/>
              </a:spcBef>
            </a:pPr>
            <a:endParaRPr lang="en" sz="2133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  <a:p>
            <a:pPr>
              <a:spcBef>
                <a:spcPts val="1333"/>
              </a:spcBef>
            </a:pP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Sensitive to the matter distribution </a:t>
            </a:r>
            <a:b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</a:b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along the line-of-sight, and </a:t>
            </a:r>
            <a:b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</a:b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the history of structure formation.</a:t>
            </a:r>
            <a:endParaRPr sz="2133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430;p35">
            <a:extLst>
              <a:ext uri="{FF2B5EF4-FFF2-40B4-BE49-F238E27FC236}">
                <a16:creationId xmlns:a16="http://schemas.microsoft.com/office/drawing/2014/main" id="{DE980F09-23A7-6E33-1591-C43DC7B37B51}"/>
              </a:ext>
            </a:extLst>
          </p:cNvPr>
          <p:cNvSpPr txBox="1"/>
          <p:nvPr/>
        </p:nvSpPr>
        <p:spPr>
          <a:xfrm>
            <a:off x="6205271" y="1532597"/>
            <a:ext cx="5054400" cy="74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2000" dirty="0">
                <a:ea typeface="Helvetica Neue"/>
                <a:cs typeface="Helvetica Neue"/>
                <a:sym typeface="Helvetica Neue"/>
              </a:rPr>
              <a:t>Forecast shear auto-correlation functions (with the highest S/N for every survey)</a:t>
            </a:r>
            <a:endParaRPr sz="2000" dirty="0"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" name="Google Shape;432;p35">
            <a:extLst>
              <a:ext uri="{FF2B5EF4-FFF2-40B4-BE49-F238E27FC236}">
                <a16:creationId xmlns:a16="http://schemas.microsoft.com/office/drawing/2014/main" id="{7195881A-5FB8-C94C-7FD6-3CC26793473A}"/>
              </a:ext>
            </a:extLst>
          </p:cNvPr>
          <p:cNvSpPr txBox="1"/>
          <p:nvPr/>
        </p:nvSpPr>
        <p:spPr>
          <a:xfrm>
            <a:off x="9504661" y="5378414"/>
            <a:ext cx="2354167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400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(</a:t>
            </a:r>
            <a:r>
              <a:rPr lang="en" sz="1400" dirty="0" err="1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Mellier</a:t>
            </a:r>
            <a:r>
              <a:rPr lang="en" sz="1400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 et al 2024)</a:t>
            </a:r>
            <a:endParaRPr sz="1400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" name="Google Shape;430;p35">
            <a:extLst>
              <a:ext uri="{FF2B5EF4-FFF2-40B4-BE49-F238E27FC236}">
                <a16:creationId xmlns:a16="http://schemas.microsoft.com/office/drawing/2014/main" id="{94A2407D-BD58-A53C-BA5F-E6844E7CA00D}"/>
              </a:ext>
            </a:extLst>
          </p:cNvPr>
          <p:cNvSpPr txBox="1"/>
          <p:nvPr/>
        </p:nvSpPr>
        <p:spPr>
          <a:xfrm>
            <a:off x="5325035" y="5777941"/>
            <a:ext cx="6533793" cy="55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2000" b="1" dirty="0">
                <a:solidFill>
                  <a:srgbClr val="C00000"/>
                </a:solidFill>
                <a:ea typeface="Helvetica Neue"/>
                <a:cs typeface="Helvetica Neue"/>
                <a:sym typeface="Helvetica Neue"/>
              </a:rPr>
              <a:t>Euclid S/N an order of magnitude higher than other surveys</a:t>
            </a:r>
            <a:endParaRPr sz="2000" b="1" dirty="0">
              <a:solidFill>
                <a:srgbClr val="C00000"/>
              </a:solidFill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9260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Google Shape;966;p86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26</a:t>
            </a:fld>
            <a:endParaRPr/>
          </a:p>
        </p:txBody>
      </p:sp>
      <p:pic>
        <p:nvPicPr>
          <p:cNvPr id="968" name="Google Shape;968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992" y="379472"/>
            <a:ext cx="11502015" cy="6324462"/>
          </a:xfrm>
          <a:prstGeom prst="rect">
            <a:avLst/>
          </a:prstGeom>
          <a:noFill/>
          <a:ln>
            <a:noFill/>
          </a:ln>
        </p:spPr>
      </p:pic>
      <p:sp>
        <p:nvSpPr>
          <p:cNvPr id="969" name="Google Shape;969;p86"/>
          <p:cNvSpPr txBox="1">
            <a:spLocks noGrp="1"/>
          </p:cNvSpPr>
          <p:nvPr>
            <p:ph type="title"/>
          </p:nvPr>
        </p:nvSpPr>
        <p:spPr>
          <a:xfrm>
            <a:off x="215153" y="154066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rmAutofit/>
          </a:bodyPr>
          <a:lstStyle/>
          <a:p>
            <a:r>
              <a:rPr lang="en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Cosmological inference: overview</a:t>
            </a:r>
            <a:endParaRPr b="1" u="sng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1011;p91">
            <a:extLst>
              <a:ext uri="{FF2B5EF4-FFF2-40B4-BE49-F238E27FC236}">
                <a16:creationId xmlns:a16="http://schemas.microsoft.com/office/drawing/2014/main" id="{B7B45683-2F62-FF6E-B5C2-5C374F8A1AB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63985" y="1483126"/>
            <a:ext cx="4335446" cy="44655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27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E8758C-E8EB-B530-80D9-9137B8513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ADE67F-CCB8-691A-F552-A32468CF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5" name="Google Shape;439;p36">
            <a:extLst>
              <a:ext uri="{FF2B5EF4-FFF2-40B4-BE49-F238E27FC236}">
                <a16:creationId xmlns:a16="http://schemas.microsoft.com/office/drawing/2014/main" id="{986E5DDE-48E9-03F4-96B6-87122C195B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3251" y="241832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rmAutofit/>
          </a:bodyPr>
          <a:lstStyle/>
          <a:p>
            <a:pPr>
              <a:spcBef>
                <a:spcPts val="0"/>
              </a:spcBef>
            </a:pPr>
            <a:r>
              <a:rPr lang="en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Euclid: the physics of cosmic acceleration</a:t>
            </a:r>
            <a:endParaRPr b="1" u="sng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7" name="Google Shape;440;p36">
            <a:extLst>
              <a:ext uri="{FF2B5EF4-FFF2-40B4-BE49-F238E27FC236}">
                <a16:creationId xmlns:a16="http://schemas.microsoft.com/office/drawing/2014/main" id="{C560E0EF-1A5E-152D-F95C-7EC2993DFAE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4186" y="2643133"/>
            <a:ext cx="4027633" cy="331906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441;p36">
            <a:extLst>
              <a:ext uri="{FF2B5EF4-FFF2-40B4-BE49-F238E27FC236}">
                <a16:creationId xmlns:a16="http://schemas.microsoft.com/office/drawing/2014/main" id="{B8649A40-97E6-DCEE-42B4-9D3553DC7D1B}"/>
              </a:ext>
            </a:extLst>
          </p:cNvPr>
          <p:cNvSpPr txBox="1"/>
          <p:nvPr/>
        </p:nvSpPr>
        <p:spPr>
          <a:xfrm>
            <a:off x="8559200" y="5807433"/>
            <a:ext cx="3632800" cy="5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600" dirty="0">
                <a:solidFill>
                  <a:schemeClr val="dk1"/>
                </a:solidFill>
                <a:latin typeface="Gill Sans MT" panose="020B0502020104020203" pitchFamily="34" charset="77"/>
              </a:rPr>
              <a:t>DESI Collaboration 2024</a:t>
            </a:r>
            <a:endParaRPr sz="1600" dirty="0">
              <a:solidFill>
                <a:schemeClr val="dk1"/>
              </a:solidFill>
              <a:latin typeface="Gill Sans MT" panose="020B0502020104020203" pitchFamily="34" charset="77"/>
            </a:endParaRPr>
          </a:p>
        </p:txBody>
      </p:sp>
      <p:sp>
        <p:nvSpPr>
          <p:cNvPr id="10" name="Google Shape;442;p36">
            <a:extLst>
              <a:ext uri="{FF2B5EF4-FFF2-40B4-BE49-F238E27FC236}">
                <a16:creationId xmlns:a16="http://schemas.microsoft.com/office/drawing/2014/main" id="{3D082E52-0C24-53CA-8757-5594BE760C7E}"/>
              </a:ext>
            </a:extLst>
          </p:cNvPr>
          <p:cNvSpPr/>
          <p:nvPr/>
        </p:nvSpPr>
        <p:spPr>
          <a:xfrm>
            <a:off x="8767400" y="3050284"/>
            <a:ext cx="1918800" cy="1829600"/>
          </a:xfrm>
          <a:prstGeom prst="rect">
            <a:avLst/>
          </a:prstGeom>
          <a:noFill/>
          <a:ln w="38100" cap="flat" cmpd="sng">
            <a:solidFill>
              <a:srgbClr val="9900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>
              <a:highlight>
                <a:srgbClr val="FF0000"/>
              </a:highlight>
            </a:endParaRPr>
          </a:p>
        </p:txBody>
      </p:sp>
      <p:pic>
        <p:nvPicPr>
          <p:cNvPr id="11" name="Google Shape;443;p36">
            <a:extLst>
              <a:ext uri="{FF2B5EF4-FFF2-40B4-BE49-F238E27FC236}">
                <a16:creationId xmlns:a16="http://schemas.microsoft.com/office/drawing/2014/main" id="{4672E420-77C8-F99A-F369-85ADD21AA2A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9111" y="5367092"/>
            <a:ext cx="2917245" cy="8806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444;p36">
            <a:extLst>
              <a:ext uri="{FF2B5EF4-FFF2-40B4-BE49-F238E27FC236}">
                <a16:creationId xmlns:a16="http://schemas.microsoft.com/office/drawing/2014/main" id="{90F3E0D6-0DB1-C3B7-031E-38ABA624D454}"/>
              </a:ext>
            </a:extLst>
          </p:cNvPr>
          <p:cNvCxnSpPr/>
          <p:nvPr/>
        </p:nvCxnSpPr>
        <p:spPr>
          <a:xfrm>
            <a:off x="8224200" y="2774117"/>
            <a:ext cx="508800" cy="268800"/>
          </a:xfrm>
          <a:prstGeom prst="straightConnector1">
            <a:avLst/>
          </a:prstGeom>
          <a:noFill/>
          <a:ln w="38100" cap="flat" cmpd="sng">
            <a:solidFill>
              <a:srgbClr val="9900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" name="Google Shape;445;p36">
            <a:extLst>
              <a:ext uri="{FF2B5EF4-FFF2-40B4-BE49-F238E27FC236}">
                <a16:creationId xmlns:a16="http://schemas.microsoft.com/office/drawing/2014/main" id="{2D3F12E0-AAA1-EB52-4924-FC07896BD99B}"/>
              </a:ext>
            </a:extLst>
          </p:cNvPr>
          <p:cNvCxnSpPr/>
          <p:nvPr/>
        </p:nvCxnSpPr>
        <p:spPr>
          <a:xfrm rot="10800000" flipH="1">
            <a:off x="8224200" y="4921717"/>
            <a:ext cx="573600" cy="398800"/>
          </a:xfrm>
          <a:prstGeom prst="straightConnector1">
            <a:avLst/>
          </a:prstGeom>
          <a:noFill/>
          <a:ln w="38100" cap="flat" cmpd="sng">
            <a:solidFill>
              <a:srgbClr val="9900F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4" name="Google Shape;446;p36">
            <a:extLst>
              <a:ext uri="{FF2B5EF4-FFF2-40B4-BE49-F238E27FC236}">
                <a16:creationId xmlns:a16="http://schemas.microsoft.com/office/drawing/2014/main" id="{F1A13421-B86F-FC25-99E9-6FD744703635}"/>
              </a:ext>
            </a:extLst>
          </p:cNvPr>
          <p:cNvSpPr txBox="1"/>
          <p:nvPr/>
        </p:nvSpPr>
        <p:spPr>
          <a:xfrm>
            <a:off x="4446633" y="5807433"/>
            <a:ext cx="3474000" cy="5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600" dirty="0">
                <a:solidFill>
                  <a:schemeClr val="dk1"/>
                </a:solidFill>
                <a:latin typeface="Gill Sans MT" panose="020B0502020104020203" pitchFamily="34" charset="77"/>
              </a:rPr>
              <a:t>Euclid Forecast</a:t>
            </a:r>
            <a:endParaRPr sz="1600" dirty="0">
              <a:solidFill>
                <a:schemeClr val="dk1"/>
              </a:solidFill>
              <a:latin typeface="Gill Sans MT" panose="020B0502020104020203" pitchFamily="34" charset="77"/>
            </a:endParaRPr>
          </a:p>
          <a:p>
            <a:r>
              <a:rPr lang="en" sz="1600" dirty="0">
                <a:solidFill>
                  <a:schemeClr val="dk1"/>
                </a:solidFill>
                <a:latin typeface="Gill Sans MT" panose="020B0502020104020203" pitchFamily="34" charset="77"/>
              </a:rPr>
              <a:t>(</a:t>
            </a:r>
            <a:r>
              <a:rPr lang="en" sz="1600" dirty="0" err="1">
                <a:solidFill>
                  <a:schemeClr val="dk1"/>
                </a:solidFill>
                <a:latin typeface="Gill Sans MT" panose="020B0502020104020203" pitchFamily="34" charset="77"/>
              </a:rPr>
              <a:t>Mellier</a:t>
            </a:r>
            <a:r>
              <a:rPr lang="en" sz="1600" dirty="0">
                <a:solidFill>
                  <a:schemeClr val="dk1"/>
                </a:solidFill>
                <a:latin typeface="Gill Sans MT" panose="020B0502020104020203" pitchFamily="34" charset="77"/>
              </a:rPr>
              <a:t> et al 2024)</a:t>
            </a:r>
            <a:endParaRPr sz="1600" dirty="0">
              <a:solidFill>
                <a:schemeClr val="dk1"/>
              </a:solidFill>
              <a:latin typeface="Gill Sans MT" panose="020B0502020104020203" pitchFamily="34" charset="77"/>
            </a:endParaRPr>
          </a:p>
        </p:txBody>
      </p:sp>
      <p:sp>
        <p:nvSpPr>
          <p:cNvPr id="15" name="Google Shape;447;p36">
            <a:extLst>
              <a:ext uri="{FF2B5EF4-FFF2-40B4-BE49-F238E27FC236}">
                <a16:creationId xmlns:a16="http://schemas.microsoft.com/office/drawing/2014/main" id="{ACD90171-26EF-8B67-2EBC-1772C3C82B24}"/>
              </a:ext>
            </a:extLst>
          </p:cNvPr>
          <p:cNvSpPr txBox="1"/>
          <p:nvPr/>
        </p:nvSpPr>
        <p:spPr>
          <a:xfrm>
            <a:off x="603251" y="4360517"/>
            <a:ext cx="32716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Parameterized evolution of </a:t>
            </a:r>
            <a:r>
              <a:rPr lang="en" sz="2133" b="1" i="1" dirty="0"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w(z)</a:t>
            </a: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:</a:t>
            </a:r>
            <a:endParaRPr sz="2133" i="1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Google Shape;448;p36">
            <a:extLst>
              <a:ext uri="{FF2B5EF4-FFF2-40B4-BE49-F238E27FC236}">
                <a16:creationId xmlns:a16="http://schemas.microsoft.com/office/drawing/2014/main" id="{3D61A3B0-6CDB-6B7D-08A3-351D0F2000B7}"/>
              </a:ext>
            </a:extLst>
          </p:cNvPr>
          <p:cNvSpPr txBox="1">
            <a:spLocks/>
          </p:cNvSpPr>
          <p:nvPr/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L="0" marR="0" lvl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3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27</a:t>
            </a:fld>
            <a:endParaRPr lang="en"/>
          </a:p>
        </p:txBody>
      </p:sp>
      <p:sp>
        <p:nvSpPr>
          <p:cNvPr id="21" name="Google Shape;449;p36">
            <a:extLst>
              <a:ext uri="{FF2B5EF4-FFF2-40B4-BE49-F238E27FC236}">
                <a16:creationId xmlns:a16="http://schemas.microsoft.com/office/drawing/2014/main" id="{ABDBECEB-B7C9-37DB-3D43-4ED9D1C63EE7}"/>
              </a:ext>
            </a:extLst>
          </p:cNvPr>
          <p:cNvSpPr txBox="1"/>
          <p:nvPr/>
        </p:nvSpPr>
        <p:spPr>
          <a:xfrm>
            <a:off x="603267" y="1916367"/>
            <a:ext cx="3474000" cy="26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133" i="1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The dark energy equation of state </a:t>
            </a:r>
            <a:r>
              <a:rPr lang="en" sz="2133" b="1" i="1" dirty="0"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w ≠ -1</a:t>
            </a:r>
            <a:r>
              <a:rPr lang="en" sz="2133" i="1" dirty="0">
                <a:latin typeface="Times New Roman" panose="02020603050405020304" pitchFamily="18" charset="0"/>
                <a:ea typeface="Helvetica Neue"/>
                <a:cs typeface="Times New Roman" panose="02020603050405020304" pitchFamily="18" charset="0"/>
                <a:sym typeface="Helvetica Neue"/>
              </a:rPr>
              <a:t> </a:t>
            </a:r>
            <a:r>
              <a:rPr lang="en" sz="2133" dirty="0">
                <a:latin typeface="Gill Sans MT" panose="020B0502020104020203" pitchFamily="34" charset="77"/>
                <a:ea typeface="Helvetica Neue"/>
                <a:cs typeface="Helvetica Neue"/>
                <a:sym typeface="Helvetica Neue"/>
              </a:rPr>
              <a:t>indicates a departure from the cosmological constant, requiring a dynamical dark energy scenario.</a:t>
            </a:r>
            <a:endParaRPr sz="2133" dirty="0">
              <a:latin typeface="Gill Sans MT" panose="020B0502020104020203" pitchFamily="34" charset="77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756550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123486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Euclid Additional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25939-ED34-1D21-0A03-AE609D93A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2179"/>
            <a:ext cx="6844319" cy="5364784"/>
          </a:xfrm>
        </p:spPr>
        <p:txBody>
          <a:bodyPr>
            <a:normAutofit lnSpcReduction="10000"/>
          </a:bodyPr>
          <a:lstStyle/>
          <a:p>
            <a:pPr>
              <a:defRPr sz="2200"/>
            </a:pPr>
            <a:r>
              <a:rPr lang="en-GB" dirty="0"/>
              <a:t>10</a:t>
            </a:r>
            <a:r>
              <a:rPr lang="en-GB" baseline="31999" dirty="0"/>
              <a:t>5</a:t>
            </a:r>
            <a:r>
              <a:rPr lang="en-GB" dirty="0"/>
              <a:t> </a:t>
            </a:r>
            <a:r>
              <a:rPr lang="en-GB" b="1" dirty="0">
                <a:solidFill>
                  <a:srgbClr val="080808"/>
                </a:solidFill>
              </a:rPr>
              <a:t>galaxy clusters</a:t>
            </a:r>
            <a:r>
              <a:rPr lang="en-GB" dirty="0"/>
              <a:t> </a:t>
            </a:r>
          </a:p>
          <a:p>
            <a:pPr>
              <a:defRPr sz="2200"/>
            </a:pPr>
            <a:r>
              <a:rPr lang="en-GB" b="1" dirty="0"/>
              <a:t>Cosmic Voids</a:t>
            </a:r>
          </a:p>
          <a:p>
            <a:pPr>
              <a:defRPr sz="22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lang="en-GB" b="1" dirty="0">
                <a:solidFill>
                  <a:srgbClr val="080808"/>
                </a:solidFill>
              </a:rPr>
              <a:t>Cross-correlations with CMB</a:t>
            </a:r>
            <a:r>
              <a:rPr lang="en-GB" dirty="0">
                <a:solidFill>
                  <a:srgbClr val="080808"/>
                </a:solidFill>
              </a:rPr>
              <a:t> temperature and lensing</a:t>
            </a:r>
            <a:endParaRPr lang="en-GB" dirty="0"/>
          </a:p>
          <a:p>
            <a:pPr>
              <a:defRPr sz="2200"/>
            </a:pPr>
            <a:r>
              <a:rPr lang="en-GB" dirty="0"/>
              <a:t>10</a:t>
            </a:r>
            <a:r>
              <a:rPr lang="en-GB" baseline="31999" dirty="0"/>
              <a:t>5</a:t>
            </a:r>
            <a:r>
              <a:rPr lang="en-GB" dirty="0"/>
              <a:t> </a:t>
            </a:r>
            <a:r>
              <a:rPr lang="en-GB" b="1" dirty="0">
                <a:solidFill>
                  <a:srgbClr val="080808"/>
                </a:solidFill>
              </a:rPr>
              <a:t>strong gravitational lenses</a:t>
            </a:r>
          </a:p>
          <a:p>
            <a:pPr>
              <a:defRPr sz="2200"/>
            </a:pPr>
            <a:r>
              <a:rPr lang="en-GB" dirty="0"/>
              <a:t>Transients in Deep fields</a:t>
            </a:r>
          </a:p>
          <a:p>
            <a:pPr lvl="1">
              <a:defRPr sz="2200"/>
            </a:pPr>
            <a:r>
              <a:rPr lang="en-GB" dirty="0"/>
              <a:t>~50 </a:t>
            </a:r>
            <a:r>
              <a:rPr lang="en-GB" b="1" dirty="0">
                <a:solidFill>
                  <a:srgbClr val="080808"/>
                </a:solidFill>
              </a:rPr>
              <a:t>Super-luminous </a:t>
            </a:r>
            <a:r>
              <a:rPr lang="en-GB" b="1" dirty="0" err="1">
                <a:solidFill>
                  <a:srgbClr val="080808"/>
                </a:solidFill>
              </a:rPr>
              <a:t>SNe</a:t>
            </a:r>
            <a:r>
              <a:rPr lang="en-GB" dirty="0"/>
              <a:t> / year </a:t>
            </a:r>
            <a:r>
              <a:rPr lang="en-GB" sz="1400" dirty="0"/>
              <a:t>(Inserra+17)</a:t>
            </a:r>
          </a:p>
          <a:p>
            <a:pPr>
              <a:defRPr sz="2200"/>
            </a:pPr>
            <a:r>
              <a:rPr lang="en-GB" dirty="0"/>
              <a:t>Galaxy formation and evolution</a:t>
            </a:r>
          </a:p>
          <a:p>
            <a:pPr lvl="1">
              <a:defRPr sz="2200"/>
            </a:pPr>
            <a:r>
              <a:rPr lang="en-GB" dirty="0"/>
              <a:t>Census of </a:t>
            </a:r>
            <a:r>
              <a:rPr lang="en-GB" b="1" dirty="0">
                <a:solidFill>
                  <a:srgbClr val="080808"/>
                </a:solidFill>
              </a:rPr>
              <a:t>AGN</a:t>
            </a:r>
            <a:r>
              <a:rPr lang="en-GB" dirty="0"/>
              <a:t> at 1 &lt; z &lt; 3</a:t>
            </a:r>
          </a:p>
          <a:p>
            <a:pPr lvl="1">
              <a:defRPr sz="2200"/>
            </a:pPr>
            <a:r>
              <a:rPr lang="en-GB" dirty="0"/>
              <a:t>Galaxy </a:t>
            </a:r>
            <a:r>
              <a:rPr lang="en-GB" b="1" dirty="0">
                <a:solidFill>
                  <a:srgbClr val="080808"/>
                </a:solidFill>
              </a:rPr>
              <a:t>morphologies</a:t>
            </a:r>
            <a:r>
              <a:rPr lang="en-GB" dirty="0"/>
              <a:t> at z &gt; 1</a:t>
            </a:r>
          </a:p>
          <a:p>
            <a:pPr lvl="1">
              <a:defRPr sz="2200"/>
            </a:pPr>
            <a:r>
              <a:rPr lang="en-GB" b="1" dirty="0">
                <a:solidFill>
                  <a:srgbClr val="080808"/>
                </a:solidFill>
              </a:rPr>
              <a:t>Lyman break galaxies</a:t>
            </a:r>
            <a:r>
              <a:rPr lang="en-GB" dirty="0"/>
              <a:t> at z &gt; 7</a:t>
            </a:r>
          </a:p>
          <a:p>
            <a:pPr lvl="1">
              <a:defRPr sz="2200"/>
            </a:pPr>
            <a:r>
              <a:rPr lang="en-GB" dirty="0"/>
              <a:t>High-z </a:t>
            </a:r>
            <a:r>
              <a:rPr lang="en-GB" b="1" dirty="0">
                <a:solidFill>
                  <a:srgbClr val="080808"/>
                </a:solidFill>
              </a:rPr>
              <a:t>quasars</a:t>
            </a:r>
          </a:p>
          <a:p>
            <a:pPr>
              <a:defRPr sz="2200"/>
            </a:pPr>
            <a:r>
              <a:rPr lang="en-GB" dirty="0"/>
              <a:t>Milky Way</a:t>
            </a:r>
          </a:p>
          <a:p>
            <a:pPr lvl="1">
              <a:defRPr sz="2200"/>
            </a:pPr>
            <a:r>
              <a:rPr lang="en-GB" dirty="0"/>
              <a:t>Census of </a:t>
            </a:r>
            <a:r>
              <a:rPr lang="en-GB" b="1" dirty="0">
                <a:solidFill>
                  <a:srgbClr val="080808"/>
                </a:solidFill>
              </a:rPr>
              <a:t>brown dwarf</a:t>
            </a:r>
            <a:r>
              <a:rPr lang="en-GB" dirty="0"/>
              <a:t> stars</a:t>
            </a:r>
          </a:p>
          <a:p>
            <a:pPr lvl="1">
              <a:defRPr sz="2200">
                <a:solidFill>
                  <a:schemeClr val="accent6">
                    <a:hueOff val="-146070"/>
                    <a:satOff val="-10048"/>
                    <a:lumOff val="-30626"/>
                  </a:schemeClr>
                </a:solidFill>
              </a:defRPr>
            </a:pPr>
            <a:r>
              <a:rPr lang="en-GB" b="1" dirty="0">
                <a:solidFill>
                  <a:srgbClr val="080808"/>
                </a:solidFill>
              </a:rPr>
              <a:t>Satellites &amp; environs</a:t>
            </a:r>
          </a:p>
          <a:p>
            <a:endParaRPr lang="en-GB" dirty="0"/>
          </a:p>
        </p:txBody>
      </p:sp>
      <p:grpSp>
        <p:nvGrpSpPr>
          <p:cNvPr id="7" name="Group">
            <a:extLst>
              <a:ext uri="{FF2B5EF4-FFF2-40B4-BE49-F238E27FC236}">
                <a16:creationId xmlns:a16="http://schemas.microsoft.com/office/drawing/2014/main" id="{89E6EFA8-1C58-6B13-FE91-584DCDD42E95}"/>
              </a:ext>
            </a:extLst>
          </p:cNvPr>
          <p:cNvGrpSpPr/>
          <p:nvPr/>
        </p:nvGrpSpPr>
        <p:grpSpPr>
          <a:xfrm>
            <a:off x="7474908" y="-450042"/>
            <a:ext cx="4739540" cy="7308042"/>
            <a:chOff x="-343044" y="11654"/>
            <a:chExt cx="5624153" cy="8672054"/>
          </a:xfrm>
        </p:grpSpPr>
        <p:pic>
          <p:nvPicPr>
            <p:cNvPr id="10" name="Image" descr="Image">
              <a:extLst>
                <a:ext uri="{FF2B5EF4-FFF2-40B4-BE49-F238E27FC236}">
                  <a16:creationId xmlns:a16="http://schemas.microsoft.com/office/drawing/2014/main" id="{9B07FC52-EB2B-06CB-D144-6678B55D5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-1466845" y="1963399"/>
              <a:ext cx="8256777" cy="5183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FFF73B14-ECB8-B988-08A7-FA9E61B207B2}"/>
                </a:ext>
              </a:extLst>
            </p:cNvPr>
            <p:cNvSpPr/>
            <p:nvPr/>
          </p:nvSpPr>
          <p:spPr>
            <a:xfrm>
              <a:off x="125617" y="483999"/>
              <a:ext cx="5155492" cy="5168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4" y="21600"/>
                  </a:moveTo>
                  <a:lnTo>
                    <a:pt x="20262" y="2497"/>
                  </a:lnTo>
                  <a:lnTo>
                    <a:pt x="21371" y="1462"/>
                  </a:lnTo>
                  <a:lnTo>
                    <a:pt x="21600" y="0"/>
                  </a:lnTo>
                  <a:lnTo>
                    <a:pt x="0" y="56"/>
                  </a:lnTo>
                  <a:lnTo>
                    <a:pt x="284" y="21600"/>
                  </a:lnTo>
                  <a:close/>
                </a:path>
              </a:pathLst>
            </a:cu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Galaxy clusters">
              <a:extLst>
                <a:ext uri="{FF2B5EF4-FFF2-40B4-BE49-F238E27FC236}">
                  <a16:creationId xmlns:a16="http://schemas.microsoft.com/office/drawing/2014/main" id="{C11BFA79-C07E-4C14-1366-91EF6DA57456}"/>
                </a:ext>
              </a:extLst>
            </p:cNvPr>
            <p:cNvSpPr txBox="1"/>
            <p:nvPr/>
          </p:nvSpPr>
          <p:spPr>
            <a:xfrm rot="17400000">
              <a:off x="-428707" y="3823980"/>
              <a:ext cx="2552495" cy="481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Galaxy clusters</a:t>
              </a:r>
            </a:p>
          </p:txBody>
        </p:sp>
        <p:sp>
          <p:nvSpPr>
            <p:cNvPr id="18" name="Galaxy growth">
              <a:extLst>
                <a:ext uri="{FF2B5EF4-FFF2-40B4-BE49-F238E27FC236}">
                  <a16:creationId xmlns:a16="http://schemas.microsoft.com/office/drawing/2014/main" id="{0196C5E3-937F-B5B3-A99C-0BC053B14C08}"/>
                </a:ext>
              </a:extLst>
            </p:cNvPr>
            <p:cNvSpPr txBox="1"/>
            <p:nvPr/>
          </p:nvSpPr>
          <p:spPr>
            <a:xfrm rot="17400000">
              <a:off x="870091" y="1926447"/>
              <a:ext cx="3303695" cy="481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Galaxy growth</a:t>
              </a:r>
            </a:p>
          </p:txBody>
        </p:sp>
        <p:sp>
          <p:nvSpPr>
            <p:cNvPr id="19" name="First galaxies">
              <a:extLst>
                <a:ext uri="{FF2B5EF4-FFF2-40B4-BE49-F238E27FC236}">
                  <a16:creationId xmlns:a16="http://schemas.microsoft.com/office/drawing/2014/main" id="{511A003C-340A-38AB-D315-83802FE5F977}"/>
                </a:ext>
              </a:extLst>
            </p:cNvPr>
            <p:cNvSpPr txBox="1"/>
            <p:nvPr/>
          </p:nvSpPr>
          <p:spPr>
            <a:xfrm rot="17400000">
              <a:off x="2206732" y="1507962"/>
              <a:ext cx="2273244" cy="481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First galaxies</a:t>
              </a:r>
            </a:p>
          </p:txBody>
        </p:sp>
        <p:sp>
          <p:nvSpPr>
            <p:cNvPr id="20" name="First stars">
              <a:extLst>
                <a:ext uri="{FF2B5EF4-FFF2-40B4-BE49-F238E27FC236}">
                  <a16:creationId xmlns:a16="http://schemas.microsoft.com/office/drawing/2014/main" id="{1ECE9B1B-FA2E-ADF5-AAD4-0CB5E2F87D71}"/>
                </a:ext>
              </a:extLst>
            </p:cNvPr>
            <p:cNvSpPr txBox="1"/>
            <p:nvPr/>
          </p:nvSpPr>
          <p:spPr>
            <a:xfrm rot="17400000">
              <a:off x="2699868" y="1415918"/>
              <a:ext cx="1999561" cy="4151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2000">
                  <a:solidFill>
                    <a:srgbClr val="FFFFFF"/>
                  </a:solidFill>
                </a:defRPr>
              </a:lvl1pPr>
            </a:lstStyle>
            <a:p>
              <a:r>
                <a:t>First stars</a:t>
              </a:r>
            </a:p>
          </p:txBody>
        </p:sp>
        <p:sp>
          <p:nvSpPr>
            <p:cNvPr id="21" name="Dark ages">
              <a:extLst>
                <a:ext uri="{FF2B5EF4-FFF2-40B4-BE49-F238E27FC236}">
                  <a16:creationId xmlns:a16="http://schemas.microsoft.com/office/drawing/2014/main" id="{5F1B1912-5BE2-F5DF-BD38-2203B4D93BD3}"/>
                </a:ext>
              </a:extLst>
            </p:cNvPr>
            <p:cNvSpPr txBox="1"/>
            <p:nvPr/>
          </p:nvSpPr>
          <p:spPr>
            <a:xfrm rot="17400000">
              <a:off x="3278990" y="1163499"/>
              <a:ext cx="1743791" cy="3886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1800">
                  <a:solidFill>
                    <a:srgbClr val="FFFFFF"/>
                  </a:solidFill>
                </a:defRPr>
              </a:lvl1pPr>
            </a:lstStyle>
            <a:p>
              <a:r>
                <a:t>Dark ages</a:t>
              </a:r>
            </a:p>
          </p:txBody>
        </p:sp>
        <p:sp>
          <p:nvSpPr>
            <p:cNvPr id="22" name="Recombination">
              <a:extLst>
                <a:ext uri="{FF2B5EF4-FFF2-40B4-BE49-F238E27FC236}">
                  <a16:creationId xmlns:a16="http://schemas.microsoft.com/office/drawing/2014/main" id="{485BE56B-9E10-D77C-03EF-E229F61F83B1}"/>
                </a:ext>
              </a:extLst>
            </p:cNvPr>
            <p:cNvSpPr txBox="1"/>
            <p:nvPr/>
          </p:nvSpPr>
          <p:spPr>
            <a:xfrm rot="17400000">
              <a:off x="3736136" y="726142"/>
              <a:ext cx="1817623" cy="3886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1800">
                  <a:solidFill>
                    <a:srgbClr val="FFFFFF"/>
                  </a:solidFill>
                </a:defRPr>
              </a:lvl1pPr>
            </a:lstStyle>
            <a:p>
              <a:r>
                <a:t>Recombination</a:t>
              </a:r>
            </a:p>
          </p:txBody>
        </p:sp>
        <p:sp>
          <p:nvSpPr>
            <p:cNvPr id="23" name="Big Bang">
              <a:extLst>
                <a:ext uri="{FF2B5EF4-FFF2-40B4-BE49-F238E27FC236}">
                  <a16:creationId xmlns:a16="http://schemas.microsoft.com/office/drawing/2014/main" id="{2B7D1D33-57D5-8083-FFA6-C37A3C067CC9}"/>
                </a:ext>
              </a:extLst>
            </p:cNvPr>
            <p:cNvSpPr txBox="1"/>
            <p:nvPr/>
          </p:nvSpPr>
          <p:spPr>
            <a:xfrm rot="16200000">
              <a:off x="4341267" y="1163499"/>
              <a:ext cx="1162869" cy="3886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1800">
                  <a:solidFill>
                    <a:srgbClr val="FFFFFF"/>
                  </a:solidFill>
                </a:defRPr>
              </a:lvl1pPr>
            </a:lstStyle>
            <a:p>
              <a:r>
                <a:t>Big Bang</a:t>
              </a:r>
            </a:p>
          </p:txBody>
        </p:sp>
        <p:sp>
          <p:nvSpPr>
            <p:cNvPr id="24" name="Rectangle">
              <a:extLst>
                <a:ext uri="{FF2B5EF4-FFF2-40B4-BE49-F238E27FC236}">
                  <a16:creationId xmlns:a16="http://schemas.microsoft.com/office/drawing/2014/main" id="{861C58C5-750A-C97B-744E-6EAB794C5A87}"/>
                </a:ext>
              </a:extLst>
            </p:cNvPr>
            <p:cNvSpPr/>
            <p:nvPr/>
          </p:nvSpPr>
          <p:spPr>
            <a:xfrm>
              <a:off x="4520408" y="3659399"/>
              <a:ext cx="548520" cy="4830488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000000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Evolution of Galaxies">
              <a:extLst>
                <a:ext uri="{FF2B5EF4-FFF2-40B4-BE49-F238E27FC236}">
                  <a16:creationId xmlns:a16="http://schemas.microsoft.com/office/drawing/2014/main" id="{547C9BAF-1CC1-6FA8-93DA-19F87B13FB45}"/>
                </a:ext>
              </a:extLst>
            </p:cNvPr>
            <p:cNvSpPr txBox="1"/>
            <p:nvPr/>
          </p:nvSpPr>
          <p:spPr>
            <a:xfrm rot="18900000">
              <a:off x="-343044" y="1507962"/>
              <a:ext cx="3505412" cy="4817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b="1">
                  <a:solidFill>
                    <a:schemeClr val="accent4">
                      <a:hueOff val="-461056"/>
                      <a:satOff val="4338"/>
                      <a:lumOff val="-10225"/>
                    </a:schemeClr>
                  </a:solidFill>
                </a:defRPr>
              </a:lvl1pPr>
            </a:lstStyle>
            <a:p>
              <a:r>
                <a:t>Evolution of Galaxies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826D0B-0094-7C5A-2CE7-CAB6BA175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844728-F669-0085-BC23-C9E458B0C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12" name="x10  in number of sources…">
            <a:extLst>
              <a:ext uri="{FF2B5EF4-FFF2-40B4-BE49-F238E27FC236}">
                <a16:creationId xmlns:a16="http://schemas.microsoft.com/office/drawing/2014/main" id="{BBAA0E56-0C65-AA3E-58F5-58EAA8EA10EB}"/>
              </a:ext>
            </a:extLst>
          </p:cNvPr>
          <p:cNvSpPr txBox="1"/>
          <p:nvPr/>
        </p:nvSpPr>
        <p:spPr>
          <a:xfrm>
            <a:off x="381000" y="5987018"/>
            <a:ext cx="7006821" cy="369332"/>
          </a:xfrm>
          <a:prstGeom prst="rect">
            <a:avLst/>
          </a:prstGeom>
          <a:solidFill>
            <a:srgbClr val="FFD479"/>
          </a:solidFill>
          <a:ln>
            <a:solidFill>
              <a:srgbClr val="FF9300"/>
            </a:solidFill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59" rIns="60959">
            <a:spAutoFit/>
          </a:bodyPr>
          <a:lstStyle/>
          <a:p>
            <a:r>
              <a:rPr dirty="0"/>
              <a:t>x10  in number of sources compared to previous surveys</a:t>
            </a:r>
            <a:r>
              <a:rPr lang="en-US" dirty="0"/>
              <a:t> in most cases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02648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FC0CF-AF27-0AEB-526B-5D9962FFA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1DA5-72CF-D747-2F6C-4F594C575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29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123486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Euclid Data Releases</a:t>
            </a:r>
          </a:p>
        </p:txBody>
      </p:sp>
      <p:pic>
        <p:nvPicPr>
          <p:cNvPr id="8" name="Grafik 9">
            <a:extLst>
              <a:ext uri="{FF2B5EF4-FFF2-40B4-BE49-F238E27FC236}">
                <a16:creationId xmlns:a16="http://schemas.microsoft.com/office/drawing/2014/main" id="{25D8ECE4-4766-80A1-1F93-685BE3FEC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21" y="684998"/>
            <a:ext cx="10869056" cy="49718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5F934BA-7CDE-8988-ECFE-834C6CD1BF9D}"/>
              </a:ext>
            </a:extLst>
          </p:cNvPr>
          <p:cNvSpPr txBox="1"/>
          <p:nvPr/>
        </p:nvSpPr>
        <p:spPr>
          <a:xfrm>
            <a:off x="2644916" y="5729944"/>
            <a:ext cx="685993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GB" b="1" dirty="0"/>
              <a:t>First Cosmology results in 2026 and several public releases afterwards that will continue to produce interesting physics results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" name="Google Shape;468;p38">
            <a:extLst>
              <a:ext uri="{FF2B5EF4-FFF2-40B4-BE49-F238E27FC236}">
                <a16:creationId xmlns:a16="http://schemas.microsoft.com/office/drawing/2014/main" id="{06207782-F8F5-9888-2DC0-BDADE993B4ED}"/>
              </a:ext>
            </a:extLst>
          </p:cNvPr>
          <p:cNvSpPr txBox="1"/>
          <p:nvPr/>
        </p:nvSpPr>
        <p:spPr>
          <a:xfrm rot="18900000">
            <a:off x="3334853" y="1947998"/>
            <a:ext cx="1407492" cy="418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b="1" dirty="0">
                <a:latin typeface="Helvetica Neue"/>
                <a:ea typeface="Helvetica Neue"/>
                <a:cs typeface="Helvetica Neue"/>
                <a:sym typeface="Helvetica Neue"/>
              </a:rPr>
              <a:t>2500 deg</a:t>
            </a:r>
            <a:r>
              <a:rPr lang="en" b="1" baseline="30000" dirty="0"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 b="1" baseline="300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Google Shape;469;p38">
            <a:extLst>
              <a:ext uri="{FF2B5EF4-FFF2-40B4-BE49-F238E27FC236}">
                <a16:creationId xmlns:a16="http://schemas.microsoft.com/office/drawing/2014/main" id="{F9780267-A5D8-B430-E0DC-918E3C5077FE}"/>
              </a:ext>
            </a:extLst>
          </p:cNvPr>
          <p:cNvSpPr txBox="1"/>
          <p:nvPr/>
        </p:nvSpPr>
        <p:spPr>
          <a:xfrm rot="18900000">
            <a:off x="5876244" y="2057014"/>
            <a:ext cx="1407492" cy="418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b="1" dirty="0">
                <a:latin typeface="Helvetica Neue"/>
                <a:ea typeface="Helvetica Neue"/>
                <a:cs typeface="Helvetica Neue"/>
                <a:sym typeface="Helvetica Neue"/>
              </a:rPr>
              <a:t>7500 deg</a:t>
            </a:r>
            <a:r>
              <a:rPr lang="en" b="1" baseline="30000" dirty="0"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 b="1" baseline="300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Google Shape;470;p38">
            <a:extLst>
              <a:ext uri="{FF2B5EF4-FFF2-40B4-BE49-F238E27FC236}">
                <a16:creationId xmlns:a16="http://schemas.microsoft.com/office/drawing/2014/main" id="{E67F5D5A-C88B-A113-0E48-EA8E64E9BEBA}"/>
              </a:ext>
            </a:extLst>
          </p:cNvPr>
          <p:cNvSpPr txBox="1"/>
          <p:nvPr/>
        </p:nvSpPr>
        <p:spPr>
          <a:xfrm rot="18900000">
            <a:off x="9641042" y="1947996"/>
            <a:ext cx="1869725" cy="418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b="1" dirty="0">
                <a:latin typeface="Helvetica Neue"/>
                <a:ea typeface="Helvetica Neue"/>
                <a:cs typeface="Helvetica Neue"/>
                <a:sym typeface="Helvetica Neue"/>
              </a:rPr>
              <a:t>14000 deg</a:t>
            </a:r>
            <a:r>
              <a:rPr lang="en" b="1" baseline="30000" dirty="0"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endParaRPr b="1" baseline="300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78032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21E2F-3008-CD42-B481-A257A8B71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20778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Present model of our Universe</a:t>
            </a: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902956F6-AF1D-108A-CB79-226C1096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3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05FE95C-C3D9-F10F-85F6-7B2791582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635" y="1075899"/>
            <a:ext cx="4472612" cy="516541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We only observe 5% of our universe</a:t>
            </a:r>
          </a:p>
          <a:p>
            <a:endParaRPr lang="en-GB" dirty="0"/>
          </a:p>
          <a:p>
            <a:r>
              <a:rPr lang="en-GB" dirty="0"/>
              <a:t>We know that there is a lot of matter we do not see</a:t>
            </a:r>
          </a:p>
          <a:p>
            <a:pPr lvl="1"/>
            <a:r>
              <a:rPr lang="en-GB" dirty="0"/>
              <a:t>Galaxies rotate too fast</a:t>
            </a:r>
          </a:p>
          <a:p>
            <a:pPr lvl="1"/>
            <a:r>
              <a:rPr lang="en-GB" dirty="0"/>
              <a:t>Galaxies move too fast inside its cumulus</a:t>
            </a:r>
          </a:p>
          <a:p>
            <a:pPr lvl="1"/>
            <a:endParaRPr lang="en-GB" dirty="0"/>
          </a:p>
          <a:p>
            <a:r>
              <a:rPr lang="en-GB" dirty="0"/>
              <a:t>LHC has “only” discovered the Higgs up to now</a:t>
            </a:r>
          </a:p>
          <a:p>
            <a:pPr lvl="1"/>
            <a:endParaRPr lang="en-GB" dirty="0"/>
          </a:p>
          <a:p>
            <a:r>
              <a:rPr lang="en-GB" dirty="0"/>
              <a:t>Neutrinos mass, hierarchy?</a:t>
            </a:r>
          </a:p>
          <a:p>
            <a:endParaRPr lang="en-GB" dirty="0"/>
          </a:p>
          <a:p>
            <a:r>
              <a:rPr lang="en-GB" dirty="0"/>
              <a:t>We know that the Universe is not stopping its expansion</a:t>
            </a:r>
          </a:p>
          <a:p>
            <a:pPr lvl="1"/>
            <a:r>
              <a:rPr lang="en-GB" dirty="0"/>
              <a:t>In fact, the expansion is accelerating</a:t>
            </a:r>
          </a:p>
          <a:p>
            <a:endParaRPr lang="en-GB" dirty="0"/>
          </a:p>
        </p:txBody>
      </p:sp>
      <p:pic>
        <p:nvPicPr>
          <p:cNvPr id="11" name="Google Shape;120;p17" descr="A picture containing circle, text, compact disk, art&#10;&#10;Description automatically generated">
            <a:extLst>
              <a:ext uri="{FF2B5EF4-FFF2-40B4-BE49-F238E27FC236}">
                <a16:creationId xmlns:a16="http://schemas.microsoft.com/office/drawing/2014/main" id="{BCD9AA40-D19C-5CCE-3906-283F49A7ACC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65933" y="1255566"/>
            <a:ext cx="7626067" cy="434686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94C8CD5-91A7-BBE6-9CD1-B1808C981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7F26597-70F6-6D80-2F85-76728D9B1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6182441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873B-4A57-0D61-507D-B6BDF5C2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30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1B28EE-8F92-FC8B-8CE4-392CCD92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123486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28E6C-1E98-522C-004B-85F06F877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411" y="968471"/>
            <a:ext cx="10936941" cy="4047281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Euclid</a:t>
            </a:r>
            <a:r>
              <a:rPr lang="en-GB" dirty="0"/>
              <a:t> will observe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1/3 of sky at redshifts up to 2</a:t>
            </a:r>
          </a:p>
          <a:p>
            <a:pPr lvl="1"/>
            <a:r>
              <a:rPr lang="en-GB" dirty="0"/>
              <a:t>Currently observing ~10 deg</a:t>
            </a:r>
            <a:r>
              <a:rPr lang="en-GB" baseline="30000" dirty="0"/>
              <a:t>2</a:t>
            </a:r>
            <a:r>
              <a:rPr lang="en-GB" dirty="0"/>
              <a:t>/day</a:t>
            </a:r>
          </a:p>
          <a:p>
            <a:pPr lvl="1"/>
            <a:endParaRPr lang="en-GB" dirty="0"/>
          </a:p>
          <a:p>
            <a:r>
              <a:rPr lang="en-GB" dirty="0"/>
              <a:t>The results will provide high precision results in the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Dark Energy Equation of state </a:t>
            </a:r>
            <a:r>
              <a:rPr lang="en-GB" dirty="0"/>
              <a:t>and other cosmological parameters</a:t>
            </a:r>
          </a:p>
          <a:p>
            <a:pPr lvl="1"/>
            <a:endParaRPr lang="en-GB" dirty="0"/>
          </a:p>
          <a:p>
            <a:r>
              <a:rPr lang="en-GB" dirty="0"/>
              <a:t>Spacecraft, system and instruments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work as expected</a:t>
            </a:r>
          </a:p>
          <a:p>
            <a:pPr lvl="1"/>
            <a:r>
              <a:rPr lang="en" sz="2400" dirty="0">
                <a:ea typeface="Helvetica Neue"/>
                <a:cs typeface="Helvetica Neue"/>
                <a:sym typeface="Helvetica Neue"/>
              </a:rPr>
              <a:t>Early issues (guiding system, stray light) solved brilliantly</a:t>
            </a:r>
          </a:p>
          <a:p>
            <a:pPr lvl="1"/>
            <a:r>
              <a:rPr lang="en-US" sz="2400" dirty="0">
                <a:ea typeface="Helvetica Neue"/>
                <a:cs typeface="Helvetica Neue"/>
                <a:sym typeface="Helvetica Neue"/>
              </a:rPr>
              <a:t>X-ray flares and ice deposition are handled successfully on a regular basis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Legacy data will also help understanding key fundamental issues in </a:t>
            </a:r>
            <a:r>
              <a:rPr lang="en-GB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non-cosmological science</a:t>
            </a:r>
          </a:p>
          <a:p>
            <a:pPr lvl="1"/>
            <a:r>
              <a:rPr lang="en-GB" dirty="0"/>
              <a:t>We just released the Early Release Observation papers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2C0383-EDA9-801E-7F6A-BFF4CE350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2872CBD-076A-D344-762B-891C7FB73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8DE1C2-6CA1-D2B0-F37E-C771FDBE4724}"/>
              </a:ext>
            </a:extLst>
          </p:cNvPr>
          <p:cNvSpPr txBox="1"/>
          <p:nvPr/>
        </p:nvSpPr>
        <p:spPr>
          <a:xfrm>
            <a:off x="1231052" y="5156021"/>
            <a:ext cx="928424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GB" sz="2400" b="1" dirty="0"/>
              <a:t>Euclid aims to map 2 billion years of cosmic history to understand the nature of Dark Energy and Dark Matter, creating the largest 3D catalogue ever built of the Universe’s Large Scale Structure</a:t>
            </a:r>
          </a:p>
        </p:txBody>
      </p:sp>
    </p:spTree>
    <p:extLst>
      <p:ext uri="{BB962C8B-B14F-4D97-AF65-F5344CB8AC3E}">
        <p14:creationId xmlns:p14="http://schemas.microsoft.com/office/powerpoint/2010/main" val="342401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Google Shape;1296;p126"/>
          <p:cNvSpPr txBox="1">
            <a:spLocks noGrp="1"/>
          </p:cNvSpPr>
          <p:nvPr>
            <p:ph type="title"/>
          </p:nvPr>
        </p:nvSpPr>
        <p:spPr>
          <a:xfrm>
            <a:off x="791510" y="358612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rmAutofit/>
          </a:bodyPr>
          <a:lstStyle/>
          <a:p>
            <a:r>
              <a:rPr lang="en" sz="4000" b="1" u="sng">
                <a:solidFill>
                  <a:schemeClr val="accent1">
                    <a:lumMod val="75000"/>
                  </a:schemeClr>
                </a:solidFill>
                <a:latin typeface="+mn-lt"/>
              </a:rPr>
              <a:t>List of Early Release Observation papers</a:t>
            </a:r>
            <a:endParaRPr sz="4000" b="1" u="sng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97" name="Google Shape;1297;p126"/>
          <p:cNvSpPr txBox="1">
            <a:spLocks noGrp="1"/>
          </p:cNvSpPr>
          <p:nvPr>
            <p:ph type="body" idx="1"/>
          </p:nvPr>
        </p:nvSpPr>
        <p:spPr>
          <a:xfrm>
            <a:off x="603267" y="1436400"/>
            <a:ext cx="11378800" cy="49868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t" anchorCtr="0">
            <a:normAutofit/>
          </a:bodyPr>
          <a:lstStyle/>
          <a:p>
            <a:pPr indent="-406390">
              <a:lnSpc>
                <a:spcPct val="115000"/>
              </a:lnSpc>
              <a:spcBef>
                <a:spcPts val="160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Programme overview and pipeline for compact- and diffuse-emission photometry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Cuillandre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A glance at free-floating new-born planets in the σ Orionis cluster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Martin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Unveiling the morphology of two Milky Way globular clusters out to their periphery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Massari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Deep anatomy of nearby galaxies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Hunt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Globular clusters in the Fornax galaxy cluster, from dwarf galaxies to the intracluster field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Saifollahi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Overview of the Perseus cluster and analysis of its luminosity &amp; stellar mass functions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Cuillandre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Dwarf galaxies in the Perseus galaxy cluster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Marleau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The intracluster light and intracluster globular clusters of the Perseus cluster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Kluge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A preview of the Euclid era through a magnifying lens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Atek et al.</a:t>
            </a:r>
            <a:endParaRPr sz="1600" i="1">
              <a:solidFill>
                <a:srgbClr val="2D2B32"/>
              </a:solidFill>
            </a:endParaRPr>
          </a:p>
          <a:p>
            <a:pPr indent="-406390">
              <a:lnSpc>
                <a:spcPct val="115000"/>
              </a:lnSpc>
              <a:spcBef>
                <a:spcPts val="0"/>
              </a:spcBef>
              <a:buClr>
                <a:srgbClr val="2D2B32"/>
              </a:buClr>
              <a:buSzPts val="1200"/>
              <a:buChar char="-"/>
            </a:pPr>
            <a:r>
              <a:rPr lang="en" sz="1600" u="sng">
                <a:solidFill>
                  <a:srgbClr val="2D2B32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Euclid: Early Release Observations – NISP-only sources and the search for luminous z = 6 – 8 galaxies</a:t>
            </a:r>
            <a:r>
              <a:rPr lang="en" sz="1600">
                <a:solidFill>
                  <a:srgbClr val="2D2B32"/>
                </a:solidFill>
              </a:rPr>
              <a:t>, </a:t>
            </a:r>
            <a:r>
              <a:rPr lang="en" sz="1600" i="1">
                <a:solidFill>
                  <a:srgbClr val="2D2B32"/>
                </a:solidFill>
              </a:rPr>
              <a:t>Weaver et al.</a:t>
            </a:r>
            <a:endParaRPr sz="1600">
              <a:solidFill>
                <a:srgbClr val="5E5E5E"/>
              </a:solidFill>
            </a:endParaRPr>
          </a:p>
        </p:txBody>
      </p:sp>
      <p:sp>
        <p:nvSpPr>
          <p:cNvPr id="1298" name="Google Shape;1298;p126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32</a:t>
            </a:fld>
            <a:endParaRPr/>
          </a:p>
        </p:txBody>
      </p:sp>
      <p:sp>
        <p:nvSpPr>
          <p:cNvPr id="2" name="Foreword">
            <a:extLst>
              <a:ext uri="{FF2B5EF4-FFF2-40B4-BE49-F238E27FC236}">
                <a16:creationId xmlns:a16="http://schemas.microsoft.com/office/drawing/2014/main" id="{7158F8CC-9931-7AC6-2964-92FAC7F1A7C5}"/>
              </a:ext>
            </a:extLst>
          </p:cNvPr>
          <p:cNvSpPr txBox="1">
            <a:spLocks/>
          </p:cNvSpPr>
          <p:nvPr/>
        </p:nvSpPr>
        <p:spPr>
          <a:xfrm>
            <a:off x="1034144" y="457200"/>
            <a:ext cx="7772401" cy="653144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4400" b="0" i="0" u="none" strike="noStrike" cap="none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267" dirty="0">
                <a:solidFill>
                  <a:schemeClr val="bg1"/>
                </a:solidFill>
              </a:rPr>
              <a:t>Credits</a:t>
            </a:r>
          </a:p>
        </p:txBody>
      </p:sp>
      <p:sp>
        <p:nvSpPr>
          <p:cNvPr id="3" name="All Euclid material shown here on behalf of (and approved by) ESA and the Euclid Consortium…">
            <a:extLst>
              <a:ext uri="{FF2B5EF4-FFF2-40B4-BE49-F238E27FC236}">
                <a16:creationId xmlns:a16="http://schemas.microsoft.com/office/drawing/2014/main" id="{2FBDBDE8-FEA6-4A52-03CD-999E434038FE}"/>
              </a:ext>
            </a:extLst>
          </p:cNvPr>
          <p:cNvSpPr txBox="1">
            <a:spLocks/>
          </p:cNvSpPr>
          <p:nvPr/>
        </p:nvSpPr>
        <p:spPr>
          <a:xfrm>
            <a:off x="555172" y="1488735"/>
            <a:ext cx="11070771" cy="5020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2947" tIns="42947" rIns="42947" bIns="42947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491080" indent="-473223" defTabSz="1001604">
              <a:spcBef>
                <a:spcPts val="3516"/>
              </a:spcBef>
              <a:buSzPct val="77000"/>
              <a:defRPr sz="340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667" dirty="0">
                <a:solidFill>
                  <a:schemeClr val="bg1"/>
                </a:solidFill>
                <a:latin typeface="Gill Sans"/>
                <a:ea typeface="Gill Sans"/>
                <a:cs typeface="Gill Sans"/>
                <a:sym typeface="Gill Sans"/>
              </a:rPr>
              <a:t>All Euclid material shown here on behalf of (and approved by) the </a:t>
            </a:r>
            <a:r>
              <a:rPr lang="en-GB" sz="2667" i="1" dirty="0">
                <a:solidFill>
                  <a:schemeClr val="bg1"/>
                </a:solidFill>
                <a:latin typeface="Gill Sans"/>
                <a:ea typeface="Gill Sans"/>
                <a:cs typeface="Gill Sans"/>
                <a:sym typeface="Gill Sans"/>
              </a:rPr>
              <a:t>Euclid Consortium </a:t>
            </a:r>
            <a:r>
              <a:rPr lang="en-GB" sz="2667" dirty="0">
                <a:solidFill>
                  <a:schemeClr val="bg1"/>
                </a:solidFill>
                <a:latin typeface="Gill Sans"/>
                <a:ea typeface="Gill Sans"/>
                <a:cs typeface="Gill Sans"/>
                <a:sym typeface="Gill Sans"/>
              </a:rPr>
              <a:t>and ESA</a:t>
            </a:r>
            <a:endParaRPr lang="en-GB" sz="2667" i="1" dirty="0">
              <a:solidFill>
                <a:schemeClr val="bg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491080" indent="-473223" defTabSz="1001604">
              <a:spcBef>
                <a:spcPts val="3516"/>
              </a:spcBef>
              <a:buSzPct val="77000"/>
              <a:defRPr sz="340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667" dirty="0">
                <a:solidFill>
                  <a:schemeClr val="bg1"/>
                </a:solidFill>
                <a:latin typeface="Gill Sans"/>
                <a:ea typeface="Gill Sans"/>
                <a:cs typeface="Gill Sans"/>
                <a:sym typeface="Gill Sans"/>
              </a:rPr>
              <a:t>For more information and proper credit to national space agencies and funding organisations: </a:t>
            </a:r>
            <a:r>
              <a:rPr lang="en-GB" sz="2667" u="sng" dirty="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  <a:hlinkClick r:id="rId3"/>
              </a:rPr>
              <a:t>https://www.euclid-ec.org/</a:t>
            </a:r>
            <a:r>
              <a:rPr lang="en-GB" sz="2667" dirty="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</a:p>
          <a:p>
            <a:pPr marL="491080" indent="-473223" defTabSz="1001604">
              <a:spcBef>
                <a:spcPts val="3516"/>
              </a:spcBef>
              <a:buSzPct val="77000"/>
              <a:defRPr sz="340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GB" sz="2667" dirty="0">
                <a:solidFill>
                  <a:schemeClr val="bg1"/>
                </a:solidFill>
                <a:latin typeface="Gill Sans"/>
                <a:ea typeface="Gill Sans"/>
                <a:cs typeface="Gill Sans"/>
                <a:sym typeface="Gill Sans"/>
              </a:rPr>
              <a:t>Pictures and movies: </a:t>
            </a:r>
            <a:r>
              <a:rPr lang="en-GB" sz="2667" u="sng" dirty="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  <a:latin typeface="Gill Sans"/>
                <a:ea typeface="Gill Sans"/>
                <a:cs typeface="Gill Sans"/>
                <a:sym typeface="Gill Sans"/>
                <a:hlinkClick r:id="rId4"/>
              </a:rPr>
              <a:t>https://www.esa.int/Science_Exploration/Space_Science/Euclid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85EBE7-5782-6571-4B99-C2FA39ED9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521" y="6443455"/>
            <a:ext cx="11412071" cy="41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4232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033419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E2D5-F01D-82A8-4970-043D6C3FA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1" y="539751"/>
            <a:ext cx="10051600" cy="1423520"/>
          </a:xfrm>
        </p:spPr>
        <p:txBody>
          <a:bodyPr>
            <a:normAutofit/>
          </a:bodyPr>
          <a:lstStyle/>
          <a:p>
            <a:pPr algn="ctr"/>
            <a:r>
              <a:rPr lang="en-IT" sz="6000" b="1" dirty="0">
                <a:latin typeface="+mn-lt"/>
              </a:rPr>
              <a:t>EXTRA SLIDES</a:t>
            </a:r>
            <a:endParaRPr lang="en-IT" sz="60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FFD73-82DD-6FA4-9DCF-92E5EABA2B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34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367988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63"/>
          <p:cNvSpPr txBox="1">
            <a:spLocks noGrp="1"/>
          </p:cNvSpPr>
          <p:nvPr>
            <p:ph type="title"/>
          </p:nvPr>
        </p:nvSpPr>
        <p:spPr>
          <a:xfrm>
            <a:off x="603267" y="40852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rmAutofit/>
          </a:bodyPr>
          <a:lstStyle/>
          <a:p>
            <a:r>
              <a:rPr lang="en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Internal straylight</a:t>
            </a:r>
            <a:endParaRPr sz="4000" b="1" u="sng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77" name="Google Shape;777;p63"/>
          <p:cNvSpPr txBox="1">
            <a:spLocks noGrp="1"/>
          </p:cNvSpPr>
          <p:nvPr>
            <p:ph type="body" idx="1"/>
          </p:nvPr>
        </p:nvSpPr>
        <p:spPr>
          <a:xfrm>
            <a:off x="603267" y="4875049"/>
            <a:ext cx="9565200" cy="12316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t" anchorCtr="0">
            <a:noAutofit/>
          </a:bodyPr>
          <a:lstStyle/>
          <a:p>
            <a:pPr marL="0" indent="0">
              <a:lnSpc>
                <a:spcPct val="80000"/>
              </a:lnSpc>
              <a:buSzPts val="1018"/>
              <a:buNone/>
            </a:pPr>
            <a:r>
              <a:rPr lang="en" sz="1600" dirty="0">
                <a:solidFill>
                  <a:srgbClr val="CC0000"/>
                </a:solidFill>
                <a:latin typeface="Gill Sans MT" panose="020B0502020104020203" pitchFamily="34" charset="77"/>
              </a:rPr>
              <a:t>Left:       </a:t>
            </a:r>
            <a:r>
              <a:rPr lang="en" sz="1600" dirty="0">
                <a:latin typeface="Gill Sans MT" panose="020B0502020104020203" pitchFamily="34" charset="77"/>
              </a:rPr>
              <a:t>Sunlight hitting a thruster nozzle reaches VIS detectors. NISP is unaffected.</a:t>
            </a:r>
            <a:br>
              <a:rPr lang="en" sz="1600" dirty="0">
                <a:latin typeface="Gill Sans MT" panose="020B0502020104020203" pitchFamily="34" charset="77"/>
              </a:rPr>
            </a:br>
            <a:r>
              <a:rPr lang="en" sz="1600" dirty="0">
                <a:latin typeface="Gill Sans MT" panose="020B0502020104020203" pitchFamily="34" charset="77"/>
              </a:rPr>
              <a:t> </a:t>
            </a:r>
            <a:br>
              <a:rPr lang="en" sz="1600" dirty="0">
                <a:latin typeface="Gill Sans MT" panose="020B0502020104020203" pitchFamily="34" charset="77"/>
              </a:rPr>
            </a:br>
            <a:r>
              <a:rPr lang="en" sz="1600" dirty="0">
                <a:solidFill>
                  <a:srgbClr val="CC0000"/>
                </a:solidFill>
                <a:latin typeface="Gill Sans MT" panose="020B0502020104020203" pitchFamily="34" charset="77"/>
              </a:rPr>
              <a:t>Middle:  </a:t>
            </a:r>
            <a:r>
              <a:rPr lang="en" sz="1600" dirty="0">
                <a:latin typeface="Gill Sans MT" panose="020B0502020104020203" pitchFamily="34" charset="77"/>
              </a:rPr>
              <a:t>Straylight is largely avoided by orienting Euclid so that nozzle is in shadow</a:t>
            </a:r>
            <a:br>
              <a:rPr lang="en" sz="1600" dirty="0">
                <a:latin typeface="Gill Sans MT" panose="020B0502020104020203" pitchFamily="34" charset="77"/>
              </a:rPr>
            </a:br>
            <a:br>
              <a:rPr lang="en" sz="1600" dirty="0">
                <a:latin typeface="Gill Sans MT" panose="020B0502020104020203" pitchFamily="34" charset="77"/>
              </a:rPr>
            </a:br>
            <a:r>
              <a:rPr lang="en" sz="1600" dirty="0">
                <a:solidFill>
                  <a:srgbClr val="CC0000"/>
                </a:solidFill>
                <a:latin typeface="Gill Sans MT" panose="020B0502020104020203" pitchFamily="34" charset="77"/>
              </a:rPr>
              <a:t>Right:    </a:t>
            </a:r>
            <a:r>
              <a:rPr lang="en" sz="1600" dirty="0">
                <a:latin typeface="Gill Sans MT" panose="020B0502020104020203" pitchFamily="34" charset="77"/>
              </a:rPr>
              <a:t>The survey was fine-tuned to select low-straylight conditions, only.</a:t>
            </a:r>
            <a:endParaRPr sz="1600" dirty="0">
              <a:latin typeface="Gill Sans MT" panose="020B0502020104020203" pitchFamily="34" charset="77"/>
            </a:endParaRPr>
          </a:p>
        </p:txBody>
      </p:sp>
      <p:sp>
        <p:nvSpPr>
          <p:cNvPr id="778" name="Google Shape;778;p63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35</a:t>
            </a:fld>
            <a:endParaRPr/>
          </a:p>
        </p:txBody>
      </p:sp>
      <p:pic>
        <p:nvPicPr>
          <p:cNvPr id="780" name="Google Shape;780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5400" y="1256168"/>
            <a:ext cx="4058333" cy="393896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81" name="Google Shape;781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267" y="1615918"/>
            <a:ext cx="6753365" cy="301626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64"/>
          <p:cNvSpPr txBox="1">
            <a:spLocks noGrp="1"/>
          </p:cNvSpPr>
          <p:nvPr>
            <p:ph type="title"/>
          </p:nvPr>
        </p:nvSpPr>
        <p:spPr>
          <a:xfrm>
            <a:off x="603433" y="75104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rmAutofit/>
          </a:bodyPr>
          <a:lstStyle/>
          <a:p>
            <a:r>
              <a:rPr lang="en" sz="40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X-ray contamination</a:t>
            </a:r>
            <a:endParaRPr sz="4000" b="1" u="sng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7" name="Google Shape;787;p64"/>
          <p:cNvSpPr txBox="1">
            <a:spLocks noGrp="1"/>
          </p:cNvSpPr>
          <p:nvPr>
            <p:ph type="body" idx="1"/>
          </p:nvPr>
        </p:nvSpPr>
        <p:spPr>
          <a:xfrm>
            <a:off x="653666" y="794667"/>
            <a:ext cx="10638545" cy="6120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t" anchorCtr="0">
            <a:noAutofit/>
          </a:bodyPr>
          <a:lstStyle/>
          <a:p>
            <a:pPr marL="0" indent="0">
              <a:buNone/>
            </a:pPr>
            <a:r>
              <a:rPr lang="en" sz="1800" dirty="0">
                <a:latin typeface="Gill Sans MT" panose="020B0502020104020203" pitchFamily="34" charset="77"/>
              </a:rPr>
              <a:t>X-rays from Solar flares penetrate sunshield and reach VIS.    Average area loss during Solar maximum: 3-4%</a:t>
            </a:r>
            <a:endParaRPr sz="1800" dirty="0">
              <a:latin typeface="Gill Sans MT" panose="020B0502020104020203" pitchFamily="34" charset="77"/>
            </a:endParaRPr>
          </a:p>
        </p:txBody>
      </p:sp>
      <p:sp>
        <p:nvSpPr>
          <p:cNvPr id="788" name="Google Shape;788;p64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36</a:t>
            </a:fld>
            <a:endParaRPr/>
          </a:p>
        </p:txBody>
      </p:sp>
      <p:pic>
        <p:nvPicPr>
          <p:cNvPr id="790" name="Google Shape;790;p64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l="7164" t="6707" r="-824"/>
          <a:stretch/>
        </p:blipFill>
        <p:spPr>
          <a:xfrm>
            <a:off x="653666" y="1732549"/>
            <a:ext cx="4617825" cy="4024785"/>
          </a:xfrm>
          <a:prstGeom prst="rect">
            <a:avLst/>
          </a:prstGeom>
          <a:noFill/>
          <a:ln>
            <a:noFill/>
          </a:ln>
        </p:spPr>
      </p:pic>
      <p:sp>
        <p:nvSpPr>
          <p:cNvPr id="791" name="Google Shape;791;p64"/>
          <p:cNvSpPr txBox="1">
            <a:spLocks noGrp="1"/>
          </p:cNvSpPr>
          <p:nvPr>
            <p:ph type="body" idx="1"/>
          </p:nvPr>
        </p:nvSpPr>
        <p:spPr>
          <a:xfrm>
            <a:off x="839034" y="5532844"/>
            <a:ext cx="4763985" cy="7349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t" anchorCtr="0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" sz="1467" dirty="0">
                <a:solidFill>
                  <a:srgbClr val="5E5E5E"/>
                </a:solidFill>
                <a:latin typeface="Gill Sans MT" panose="020B0502020104020203" pitchFamily="34" charset="77"/>
              </a:rPr>
              <a:t>VIS image taken during an X-class flare.  Weak flares cause isolated </a:t>
            </a:r>
            <a:r>
              <a:rPr lang="en" sz="1467" dirty="0" err="1">
                <a:solidFill>
                  <a:srgbClr val="5E5E5E"/>
                </a:solidFill>
                <a:latin typeface="Gill Sans MT" panose="020B0502020104020203" pitchFamily="34" charset="77"/>
              </a:rPr>
              <a:t>cosmics</a:t>
            </a:r>
            <a:r>
              <a:rPr lang="en" sz="1467" dirty="0">
                <a:solidFill>
                  <a:srgbClr val="5E5E5E"/>
                </a:solidFill>
                <a:latin typeface="Gill Sans MT" panose="020B0502020104020203" pitchFamily="34" charset="77"/>
              </a:rPr>
              <a:t>.  Strong flares result in contiguous area loss. </a:t>
            </a:r>
            <a:endParaRPr sz="1467" dirty="0">
              <a:solidFill>
                <a:srgbClr val="5E5E5E"/>
              </a:solidFill>
              <a:latin typeface="Gill Sans MT" panose="020B0502020104020203" pitchFamily="34" charset="77"/>
            </a:endParaRPr>
          </a:p>
        </p:txBody>
      </p:sp>
      <p:pic>
        <p:nvPicPr>
          <p:cNvPr id="792" name="Google Shape;792;p64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4233" y="1732548"/>
            <a:ext cx="6082903" cy="4054269"/>
          </a:xfrm>
          <a:prstGeom prst="rect">
            <a:avLst/>
          </a:prstGeom>
          <a:noFill/>
          <a:ln>
            <a:noFill/>
          </a:ln>
        </p:spPr>
      </p:pic>
      <p:sp>
        <p:nvSpPr>
          <p:cNvPr id="793" name="Google Shape;793;p64"/>
          <p:cNvSpPr txBox="1">
            <a:spLocks noGrp="1"/>
          </p:cNvSpPr>
          <p:nvPr>
            <p:ph type="body" idx="1"/>
          </p:nvPr>
        </p:nvSpPr>
        <p:spPr>
          <a:xfrm>
            <a:off x="6091412" y="5699156"/>
            <a:ext cx="5200800" cy="633976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t" anchorCtr="0">
            <a:noAutofit/>
          </a:bodyPr>
          <a:lstStyle/>
          <a:p>
            <a:pPr marL="0" indent="0">
              <a:buNone/>
            </a:pPr>
            <a:r>
              <a:rPr lang="en" sz="1467" dirty="0">
                <a:solidFill>
                  <a:srgbClr val="5E5E5E"/>
                </a:solidFill>
                <a:latin typeface="Gill Sans MT" panose="020B0502020104020203" pitchFamily="34" charset="77"/>
              </a:rPr>
              <a:t>X-rays enter through the major gaps between solar cells.</a:t>
            </a:r>
            <a:endParaRPr sz="1467" dirty="0">
              <a:solidFill>
                <a:srgbClr val="5E5E5E"/>
              </a:solidFill>
              <a:latin typeface="Gill Sans MT" panose="020B0502020104020203" pitchFamily="34" charset="77"/>
            </a:endParaRPr>
          </a:p>
        </p:txBody>
      </p:sp>
      <p:sp>
        <p:nvSpPr>
          <p:cNvPr id="794" name="Google Shape;794;p64"/>
          <p:cNvSpPr txBox="1">
            <a:spLocks noGrp="1"/>
          </p:cNvSpPr>
          <p:nvPr>
            <p:ph type="body" idx="1"/>
          </p:nvPr>
        </p:nvSpPr>
        <p:spPr>
          <a:xfrm>
            <a:off x="5679139" y="6016144"/>
            <a:ext cx="5680000" cy="2516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t" anchorCtr="0">
            <a:noAutofit/>
          </a:bodyPr>
          <a:lstStyle/>
          <a:p>
            <a:pPr marL="3657509" indent="0">
              <a:lnSpc>
                <a:spcPct val="80000"/>
              </a:lnSpc>
              <a:buNone/>
            </a:pPr>
            <a:r>
              <a:rPr lang="en" sz="1200" dirty="0">
                <a:solidFill>
                  <a:srgbClr val="434343"/>
                </a:solidFill>
              </a:rPr>
              <a:t>Credit: J.-C. </a:t>
            </a:r>
            <a:r>
              <a:rPr lang="en" sz="1200" dirty="0" err="1">
                <a:solidFill>
                  <a:srgbClr val="434343"/>
                </a:solidFill>
              </a:rPr>
              <a:t>Cuillandre</a:t>
            </a:r>
            <a:endParaRPr sz="1200" dirty="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456392C-6966-5E25-9356-E04323247510}"/>
              </a:ext>
            </a:extLst>
          </p:cNvPr>
          <p:cNvSpPr/>
          <p:nvPr/>
        </p:nvSpPr>
        <p:spPr>
          <a:xfrm>
            <a:off x="-110741" y="748145"/>
            <a:ext cx="12273685" cy="54390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821E2F-3008-CD42-B481-A257A8B71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20778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Two primary probes</a:t>
            </a: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902956F6-AF1D-108A-CB79-226C1096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4</a:t>
            </a:fld>
            <a:endParaRPr lang="en-US"/>
          </a:p>
        </p:txBody>
      </p:sp>
      <p:pic>
        <p:nvPicPr>
          <p:cNvPr id="3" name="Grafik 1">
            <a:extLst>
              <a:ext uri="{FF2B5EF4-FFF2-40B4-BE49-F238E27FC236}">
                <a16:creationId xmlns:a16="http://schemas.microsoft.com/office/drawing/2014/main" id="{34109BDB-A54A-8EC1-9093-B0925FBD98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" t="665" b="2164"/>
          <a:stretch/>
        </p:blipFill>
        <p:spPr bwMode="auto">
          <a:xfrm>
            <a:off x="7060372" y="1757115"/>
            <a:ext cx="5408019" cy="40930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14">
            <a:extLst>
              <a:ext uri="{FF2B5EF4-FFF2-40B4-BE49-F238E27FC236}">
                <a16:creationId xmlns:a16="http://schemas.microsoft.com/office/drawing/2014/main" id="{F29C0F01-FB87-C02C-294D-8F39A403E937}"/>
              </a:ext>
            </a:extLst>
          </p:cNvPr>
          <p:cNvSpPr/>
          <p:nvPr/>
        </p:nvSpPr>
        <p:spPr>
          <a:xfrm>
            <a:off x="-57539" y="1099154"/>
            <a:ext cx="4347883" cy="359073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412750" hangingPunct="0"/>
            <a:r>
              <a:rPr lang="de-AT" sz="2000" b="1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Galaxy </a:t>
            </a:r>
            <a:r>
              <a:rPr lang="de-AT" sz="2000" b="1" dirty="0" err="1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clustering</a:t>
            </a:r>
            <a:endParaRPr lang="de-AT" sz="2000" b="1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Rechteck 15">
            <a:extLst>
              <a:ext uri="{FF2B5EF4-FFF2-40B4-BE49-F238E27FC236}">
                <a16:creationId xmlns:a16="http://schemas.microsoft.com/office/drawing/2014/main" id="{D0F7410B-9431-3113-BAC2-2C192123CE73}"/>
              </a:ext>
            </a:extLst>
          </p:cNvPr>
          <p:cNvSpPr/>
          <p:nvPr/>
        </p:nvSpPr>
        <p:spPr>
          <a:xfrm>
            <a:off x="7060372" y="1062766"/>
            <a:ext cx="4347883" cy="359073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algn="ctr" defTabSz="412750" hangingPunct="0"/>
            <a:r>
              <a:rPr lang="de-AT" sz="2000" b="1" dirty="0" err="1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Cosmic</a:t>
            </a:r>
            <a:r>
              <a:rPr lang="de-AT" sz="2000" b="1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Shear</a:t>
            </a:r>
          </a:p>
        </p:txBody>
      </p:sp>
      <p:grpSp>
        <p:nvGrpSpPr>
          <p:cNvPr id="6" name="Gruppieren 9">
            <a:extLst>
              <a:ext uri="{FF2B5EF4-FFF2-40B4-BE49-F238E27FC236}">
                <a16:creationId xmlns:a16="http://schemas.microsoft.com/office/drawing/2014/main" id="{DEEB257D-0C07-6C68-7D88-66F2DF9451ED}"/>
              </a:ext>
            </a:extLst>
          </p:cNvPr>
          <p:cNvGrpSpPr>
            <a:grpSpLocks noChangeAspect="1"/>
          </p:cNvGrpSpPr>
          <p:nvPr/>
        </p:nvGrpSpPr>
        <p:grpSpPr>
          <a:xfrm>
            <a:off x="-276390" y="1530490"/>
            <a:ext cx="5408019" cy="4228356"/>
            <a:chOff x="1213917" y="5451413"/>
            <a:chExt cx="9436599" cy="7378173"/>
          </a:xfrm>
        </p:grpSpPr>
        <p:pic>
          <p:nvPicPr>
            <p:cNvPr id="7" name="Grafik 1">
              <a:extLst>
                <a:ext uri="{FF2B5EF4-FFF2-40B4-BE49-F238E27FC236}">
                  <a16:creationId xmlns:a16="http://schemas.microsoft.com/office/drawing/2014/main" id="{1A6B3E94-CCE2-9435-C67B-0B270D706C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01" r="1731" b="2538"/>
            <a:stretch/>
          </p:blipFill>
          <p:spPr bwMode="auto">
            <a:xfrm>
              <a:off x="1213917" y="5704211"/>
              <a:ext cx="9436599" cy="695480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BCFC0B70-9C0A-63F3-0B6F-8C44ED5460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4" t="2284" r="26916" b="3337"/>
            <a:stretch/>
          </p:blipFill>
          <p:spPr>
            <a:xfrm>
              <a:off x="1502965" y="5451413"/>
              <a:ext cx="6972300" cy="737817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9" name="Rechteck 10">
            <a:extLst>
              <a:ext uri="{FF2B5EF4-FFF2-40B4-BE49-F238E27FC236}">
                <a16:creationId xmlns:a16="http://schemas.microsoft.com/office/drawing/2014/main" id="{635BB651-82D3-6B43-4FFC-2E1C602B779B}"/>
              </a:ext>
            </a:extLst>
          </p:cNvPr>
          <p:cNvSpPr/>
          <p:nvPr/>
        </p:nvSpPr>
        <p:spPr>
          <a:xfrm>
            <a:off x="553410" y="5748467"/>
            <a:ext cx="3995754" cy="189796"/>
          </a:xfrm>
          <a:prstGeom prst="rect">
            <a:avLst/>
          </a:prstGeom>
          <a:solidFill>
            <a:srgbClr val="0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de-AT" sz="900" dirty="0" err="1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Credit</a:t>
            </a:r>
            <a:r>
              <a:rPr lang="de-AT" sz="9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: </a:t>
            </a:r>
            <a:r>
              <a:rPr lang="de-AT" sz="900" dirty="0" err="1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Springel</a:t>
            </a:r>
            <a:r>
              <a:rPr lang="de-AT" sz="9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+ (2005) (Background)  ESA/ATG </a:t>
            </a:r>
            <a:r>
              <a:rPr lang="de-AT" sz="900" dirty="0" err="1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medialab</a:t>
            </a:r>
            <a:r>
              <a:rPr lang="de-AT" sz="9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(</a:t>
            </a:r>
            <a:r>
              <a:rPr lang="de-AT" sz="900" dirty="0" err="1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spacecraft</a:t>
            </a:r>
            <a:r>
              <a:rPr lang="de-AT" sz="9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)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E7D26F1-F62F-A6E6-61C1-72B15F032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ABAA41D-2B1E-B8BB-3B89-6B5DA2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3261963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902956F6-AF1D-108A-CB79-226C1096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5</a:t>
            </a:fld>
            <a:endParaRPr lang="en-US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56A61C7-1B4E-6077-511D-B88BA095B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1" name="Gruppieren 13">
            <a:extLst>
              <a:ext uri="{FF2B5EF4-FFF2-40B4-BE49-F238E27FC236}">
                <a16:creationId xmlns:a16="http://schemas.microsoft.com/office/drawing/2014/main" id="{AA1162C3-D590-8685-A27F-7AAE20FA5A53}"/>
              </a:ext>
            </a:extLst>
          </p:cNvPr>
          <p:cNvGrpSpPr/>
          <p:nvPr/>
        </p:nvGrpSpPr>
        <p:grpSpPr>
          <a:xfrm>
            <a:off x="603250" y="1141659"/>
            <a:ext cx="4327338" cy="4986714"/>
            <a:chOff x="816756" y="2989353"/>
            <a:chExt cx="8548204" cy="9653218"/>
          </a:xfrm>
        </p:grpSpPr>
        <p:sp>
          <p:nvSpPr>
            <p:cNvPr id="22" name="Rechteck 9">
              <a:extLst>
                <a:ext uri="{FF2B5EF4-FFF2-40B4-BE49-F238E27FC236}">
                  <a16:creationId xmlns:a16="http://schemas.microsoft.com/office/drawing/2014/main" id="{D04F1D15-09D3-CE42-4B6C-95DB0F60EF95}"/>
                </a:ext>
              </a:extLst>
            </p:cNvPr>
            <p:cNvSpPr/>
            <p:nvPr/>
          </p:nvSpPr>
          <p:spPr>
            <a:xfrm>
              <a:off x="816756" y="2989353"/>
              <a:ext cx="8548204" cy="965321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pic>
          <p:nvPicPr>
            <p:cNvPr id="23" name="Grafik 10">
              <a:extLst>
                <a:ext uri="{FF2B5EF4-FFF2-40B4-BE49-F238E27FC236}">
                  <a16:creationId xmlns:a16="http://schemas.microsoft.com/office/drawing/2014/main" id="{38263293-AB3A-7668-C2E2-483B4B5C4F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" t="2284" r="25079" b="3337"/>
            <a:stretch/>
          </p:blipFill>
          <p:spPr>
            <a:xfrm>
              <a:off x="831200" y="3984171"/>
              <a:ext cx="7954480" cy="7702938"/>
            </a:xfrm>
            <a:prstGeom prst="rect">
              <a:avLst/>
            </a:prstGeom>
            <a:ln>
              <a:noFill/>
            </a:ln>
          </p:spPr>
        </p:pic>
        <p:sp>
          <p:nvSpPr>
            <p:cNvPr id="24" name="Textfeld 11">
              <a:extLst>
                <a:ext uri="{FF2B5EF4-FFF2-40B4-BE49-F238E27FC236}">
                  <a16:creationId xmlns:a16="http://schemas.microsoft.com/office/drawing/2014/main" id="{57951A1A-81E8-87BF-BF1D-3E7495D33601}"/>
                </a:ext>
              </a:extLst>
            </p:cNvPr>
            <p:cNvSpPr txBox="1"/>
            <p:nvPr/>
          </p:nvSpPr>
          <p:spPr>
            <a:xfrm>
              <a:off x="927580" y="3060840"/>
              <a:ext cx="8321004" cy="12511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Simulated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dark</a:t>
              </a:r>
              <a:r>
                <a:rPr lang="de-DE" dirty="0">
                  <a:solidFill>
                    <a:schemeClr val="bg1"/>
                  </a:solidFill>
                </a:rPr>
                <a:t> matter </a:t>
              </a:r>
              <a:r>
                <a:rPr lang="de-DE" dirty="0" err="1">
                  <a:solidFill>
                    <a:schemeClr val="bg1"/>
                  </a:solidFill>
                </a:rPr>
                <a:t>distribution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</a:p>
            <a:p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5" name="Rechteck 12">
              <a:extLst>
                <a:ext uri="{FF2B5EF4-FFF2-40B4-BE49-F238E27FC236}">
                  <a16:creationId xmlns:a16="http://schemas.microsoft.com/office/drawing/2014/main" id="{CEC94C09-A166-265F-ECFB-7B3688B64B89}"/>
                </a:ext>
              </a:extLst>
            </p:cNvPr>
            <p:cNvSpPr/>
            <p:nvPr/>
          </p:nvSpPr>
          <p:spPr>
            <a:xfrm>
              <a:off x="885680" y="12181095"/>
              <a:ext cx="3562725" cy="36740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defTabSz="412750" hangingPunct="0"/>
              <a:r>
                <a:rPr lang="de-AT" sz="900" dirty="0" err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Credit</a:t>
              </a:r>
              <a:r>
                <a:rPr lang="de-AT" sz="900" dirty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: </a:t>
              </a:r>
              <a:r>
                <a:rPr lang="de-AT" sz="900" dirty="0" err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Springel</a:t>
              </a:r>
              <a:r>
                <a:rPr lang="de-AT" sz="900" dirty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+ (2005)</a:t>
              </a:r>
            </a:p>
          </p:txBody>
        </p:sp>
      </p:grpSp>
      <p:grpSp>
        <p:nvGrpSpPr>
          <p:cNvPr id="26" name="Gruppieren 22">
            <a:extLst>
              <a:ext uri="{FF2B5EF4-FFF2-40B4-BE49-F238E27FC236}">
                <a16:creationId xmlns:a16="http://schemas.microsoft.com/office/drawing/2014/main" id="{80D124FD-350B-97EA-3DFA-15CA2F9FD177}"/>
              </a:ext>
            </a:extLst>
          </p:cNvPr>
          <p:cNvGrpSpPr/>
          <p:nvPr/>
        </p:nvGrpSpPr>
        <p:grpSpPr>
          <a:xfrm>
            <a:off x="5036386" y="1131845"/>
            <a:ext cx="6317414" cy="4986714"/>
            <a:chOff x="9910585" y="3039069"/>
            <a:chExt cx="13656658" cy="9529240"/>
          </a:xfrm>
        </p:grpSpPr>
        <p:sp>
          <p:nvSpPr>
            <p:cNvPr id="27" name="Rechteck 14">
              <a:extLst>
                <a:ext uri="{FF2B5EF4-FFF2-40B4-BE49-F238E27FC236}">
                  <a16:creationId xmlns:a16="http://schemas.microsoft.com/office/drawing/2014/main" id="{61D44548-62B2-DDDE-4DE0-960695F21572}"/>
                </a:ext>
              </a:extLst>
            </p:cNvPr>
            <p:cNvSpPr/>
            <p:nvPr/>
          </p:nvSpPr>
          <p:spPr>
            <a:xfrm>
              <a:off x="9910585" y="3039069"/>
              <a:ext cx="13656658" cy="7280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sz="2400" dirty="0">
                  <a:solidFill>
                    <a:schemeClr val="tx1"/>
                  </a:solidFill>
                </a:rPr>
                <a:t>Dependance </a:t>
              </a:r>
              <a:r>
                <a:rPr lang="de-DE" sz="2400" dirty="0" err="1">
                  <a:solidFill>
                    <a:schemeClr val="tx1"/>
                  </a:solidFill>
                </a:rPr>
                <a:t>of</a:t>
              </a:r>
              <a:r>
                <a:rPr lang="de-DE" sz="2400" dirty="0">
                  <a:solidFill>
                    <a:schemeClr val="tx1"/>
                  </a:solidFill>
                </a:rPr>
                <a:t> </a:t>
              </a:r>
              <a:r>
                <a:rPr lang="de-DE" sz="2400" dirty="0" err="1">
                  <a:solidFill>
                    <a:schemeClr val="tx1"/>
                  </a:solidFill>
                </a:rPr>
                <a:t>size</a:t>
              </a:r>
              <a:r>
                <a:rPr lang="de-DE" sz="2400" dirty="0">
                  <a:solidFill>
                    <a:schemeClr val="tx1"/>
                  </a:solidFill>
                </a:rPr>
                <a:t> and </a:t>
              </a:r>
              <a:r>
                <a:rPr lang="de-DE" sz="2400" dirty="0" err="1">
                  <a:solidFill>
                    <a:schemeClr val="tx1"/>
                  </a:solidFill>
                </a:rPr>
                <a:t>distribution</a:t>
              </a:r>
              <a:r>
                <a:rPr lang="de-DE" sz="2400" dirty="0">
                  <a:solidFill>
                    <a:schemeClr val="tx1"/>
                  </a:solidFill>
                </a:rPr>
                <a:t> </a:t>
              </a:r>
              <a:r>
                <a:rPr lang="de-DE" sz="2400" dirty="0" err="1">
                  <a:solidFill>
                    <a:schemeClr val="tx1"/>
                  </a:solidFill>
                </a:rPr>
                <a:t>of</a:t>
              </a:r>
              <a:r>
                <a:rPr lang="de-DE" sz="2400" dirty="0">
                  <a:solidFill>
                    <a:schemeClr val="tx1"/>
                  </a:solidFill>
                </a:rPr>
                <a:t> </a:t>
              </a:r>
              <a:r>
                <a:rPr lang="de-DE" sz="2400" dirty="0" err="1">
                  <a:solidFill>
                    <a:schemeClr val="tx1"/>
                  </a:solidFill>
                </a:rPr>
                <a:t>structures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hteck 15">
              <a:extLst>
                <a:ext uri="{FF2B5EF4-FFF2-40B4-BE49-F238E27FC236}">
                  <a16:creationId xmlns:a16="http://schemas.microsoft.com/office/drawing/2014/main" id="{F32B46E4-3CB4-DB1D-403F-15E762DF58B8}"/>
                </a:ext>
              </a:extLst>
            </p:cNvPr>
            <p:cNvSpPr/>
            <p:nvPr/>
          </p:nvSpPr>
          <p:spPr>
            <a:xfrm>
              <a:off x="10736172" y="4456972"/>
              <a:ext cx="6480000" cy="28800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200" b="1" dirty="0" err="1">
                  <a:solidFill>
                    <a:schemeClr val="tx1"/>
                  </a:solidFill>
                </a:rPr>
                <a:t>Amount</a:t>
              </a:r>
              <a:r>
                <a:rPr lang="de-DE" sz="2200" b="1" dirty="0">
                  <a:solidFill>
                    <a:schemeClr val="tx1"/>
                  </a:solidFill>
                </a:rPr>
                <a:t> </a:t>
              </a:r>
              <a:r>
                <a:rPr lang="de-DE" sz="2200" b="1" dirty="0" err="1">
                  <a:solidFill>
                    <a:schemeClr val="tx1"/>
                  </a:solidFill>
                </a:rPr>
                <a:t>of</a:t>
              </a:r>
              <a:r>
                <a:rPr lang="de-DE" sz="2200" b="1" dirty="0">
                  <a:solidFill>
                    <a:schemeClr val="tx1"/>
                  </a:solidFill>
                </a:rPr>
                <a:t> matter and </a:t>
              </a:r>
              <a:r>
                <a:rPr lang="de-DE" sz="2200" b="1" dirty="0" err="1">
                  <a:solidFill>
                    <a:schemeClr val="tx1"/>
                  </a:solidFill>
                </a:rPr>
                <a:t>clustering</a:t>
              </a:r>
              <a:endParaRPr lang="en-GB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Rechteck 16">
              <a:extLst>
                <a:ext uri="{FF2B5EF4-FFF2-40B4-BE49-F238E27FC236}">
                  <a16:creationId xmlns:a16="http://schemas.microsoft.com/office/drawing/2014/main" id="{46A40756-5B02-5149-079A-EB792224D987}"/>
                </a:ext>
              </a:extLst>
            </p:cNvPr>
            <p:cNvSpPr/>
            <p:nvPr/>
          </p:nvSpPr>
          <p:spPr>
            <a:xfrm>
              <a:off x="20282231" y="5240381"/>
              <a:ext cx="2880000" cy="1313179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32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de-DE" sz="3200" baseline="-25000" dirty="0" err="1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m</a:t>
              </a:r>
              <a:r>
                <a:rPr lang="de-DE" sz="3200" baseline="-25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,</a:t>
              </a:r>
              <a:r>
                <a:rPr lang="el-GR" sz="3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σ</a:t>
              </a:r>
              <a:r>
                <a:rPr lang="de-DE" sz="3200" baseline="-25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8</a:t>
              </a:r>
              <a:endParaRPr lang="en-GB" sz="3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hteck 17">
              <a:extLst>
                <a:ext uri="{FF2B5EF4-FFF2-40B4-BE49-F238E27FC236}">
                  <a16:creationId xmlns:a16="http://schemas.microsoft.com/office/drawing/2014/main" id="{9C3CEB4F-FA93-B779-0EF0-512DE62BE777}"/>
                </a:ext>
              </a:extLst>
            </p:cNvPr>
            <p:cNvSpPr/>
            <p:nvPr/>
          </p:nvSpPr>
          <p:spPr>
            <a:xfrm>
              <a:off x="10736172" y="7491002"/>
              <a:ext cx="6480000" cy="28800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200" b="1" dirty="0">
                  <a:solidFill>
                    <a:schemeClr val="tx1"/>
                  </a:solidFill>
                </a:rPr>
                <a:t>Expansion </a:t>
              </a:r>
              <a:r>
                <a:rPr lang="de-DE" sz="2200" b="1" dirty="0" err="1">
                  <a:solidFill>
                    <a:schemeClr val="tx1"/>
                  </a:solidFill>
                </a:rPr>
                <a:t>of</a:t>
              </a:r>
              <a:r>
                <a:rPr lang="de-DE" sz="2200" b="1" dirty="0">
                  <a:solidFill>
                    <a:schemeClr val="tx1"/>
                  </a:solidFill>
                </a:rPr>
                <a:t> Universe at different </a:t>
              </a:r>
              <a:r>
                <a:rPr lang="de-DE" sz="2200" b="1" dirty="0" err="1">
                  <a:solidFill>
                    <a:schemeClr val="tx1"/>
                  </a:solidFill>
                </a:rPr>
                <a:t>distances</a:t>
              </a:r>
              <a:endParaRPr lang="en-GB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Rechteck 18">
              <a:extLst>
                <a:ext uri="{FF2B5EF4-FFF2-40B4-BE49-F238E27FC236}">
                  <a16:creationId xmlns:a16="http://schemas.microsoft.com/office/drawing/2014/main" id="{72A0108A-9840-D47B-DB77-03C169EA0C4E}"/>
                </a:ext>
              </a:extLst>
            </p:cNvPr>
            <p:cNvSpPr/>
            <p:nvPr/>
          </p:nvSpPr>
          <p:spPr>
            <a:xfrm>
              <a:off x="9910585" y="10929259"/>
              <a:ext cx="13656658" cy="1639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 err="1">
                  <a:solidFill>
                    <a:srgbClr val="C00000"/>
                  </a:solidFill>
                </a:rPr>
                <a:t>We</a:t>
              </a:r>
              <a:r>
                <a:rPr lang="de-DE" sz="2400" dirty="0">
                  <a:solidFill>
                    <a:srgbClr val="C00000"/>
                  </a:solidFill>
                </a:rPr>
                <a:t> </a:t>
              </a:r>
              <a:r>
                <a:rPr lang="de-DE" sz="2400" b="1" dirty="0" err="1">
                  <a:solidFill>
                    <a:srgbClr val="C00000"/>
                  </a:solidFill>
                </a:rPr>
                <a:t>cannot</a:t>
              </a:r>
              <a:r>
                <a:rPr lang="de-DE" sz="2400" b="1" dirty="0">
                  <a:solidFill>
                    <a:srgbClr val="C00000"/>
                  </a:solidFill>
                </a:rPr>
                <a:t> </a:t>
              </a:r>
              <a:r>
                <a:rPr lang="de-DE" sz="2400" b="1" dirty="0" err="1">
                  <a:solidFill>
                    <a:srgbClr val="C00000"/>
                  </a:solidFill>
                </a:rPr>
                <a:t>directly</a:t>
              </a:r>
              <a:r>
                <a:rPr lang="de-DE" sz="2400" b="1" dirty="0">
                  <a:solidFill>
                    <a:srgbClr val="C00000"/>
                  </a:solidFill>
                </a:rPr>
                <a:t> </a:t>
              </a:r>
              <a:r>
                <a:rPr lang="de-DE" sz="2400" b="1" dirty="0" err="1">
                  <a:solidFill>
                    <a:srgbClr val="C00000"/>
                  </a:solidFill>
                </a:rPr>
                <a:t>observe</a:t>
              </a:r>
              <a:r>
                <a:rPr lang="de-DE" sz="2400" b="1" dirty="0">
                  <a:solidFill>
                    <a:srgbClr val="C00000"/>
                  </a:solidFill>
                </a:rPr>
                <a:t> </a:t>
              </a:r>
              <a:r>
                <a:rPr lang="de-DE" sz="2400" b="1" dirty="0" err="1">
                  <a:solidFill>
                    <a:srgbClr val="C00000"/>
                  </a:solidFill>
                </a:rPr>
                <a:t>dark</a:t>
              </a:r>
              <a:r>
                <a:rPr lang="de-DE" sz="2400" b="1" dirty="0">
                  <a:solidFill>
                    <a:srgbClr val="C00000"/>
                  </a:solidFill>
                </a:rPr>
                <a:t> matter</a:t>
              </a:r>
              <a:endParaRPr lang="en-GB" sz="2400" dirty="0">
                <a:solidFill>
                  <a:srgbClr val="C00000"/>
                </a:solidFill>
              </a:endParaRPr>
            </a:p>
          </p:txBody>
        </p:sp>
        <p:sp>
          <p:nvSpPr>
            <p:cNvPr id="32" name="Rechteck 19">
              <a:extLst>
                <a:ext uri="{FF2B5EF4-FFF2-40B4-BE49-F238E27FC236}">
                  <a16:creationId xmlns:a16="http://schemas.microsoft.com/office/drawing/2014/main" id="{855D6464-85E6-AAA4-5BEF-05F100A2818F}"/>
                </a:ext>
              </a:extLst>
            </p:cNvPr>
            <p:cNvSpPr/>
            <p:nvPr/>
          </p:nvSpPr>
          <p:spPr>
            <a:xfrm>
              <a:off x="20282231" y="8274411"/>
              <a:ext cx="2880000" cy="1313179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32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w, Ω</a:t>
              </a:r>
              <a:r>
                <a:rPr lang="el-GR" sz="3200" baseline="-25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Λ</a:t>
              </a:r>
              <a:r>
                <a:rPr lang="de-DE" sz="3200" baseline="-250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endParaRPr lang="en-GB" sz="3200" baseline="-25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DE48BE9-2D56-7F30-421C-198D35524552}"/>
              </a:ext>
            </a:extLst>
          </p:cNvPr>
          <p:cNvCxnSpPr>
            <a:cxnSpLocks/>
            <a:stCxn id="28" idx="3"/>
            <a:endCxn id="29" idx="1"/>
          </p:cNvCxnSpPr>
          <p:nvPr/>
        </p:nvCxnSpPr>
        <p:spPr>
          <a:xfrm flipV="1">
            <a:off x="8415867" y="2627404"/>
            <a:ext cx="1418324" cy="1"/>
          </a:xfrm>
          <a:prstGeom prst="straightConnector1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54850A6-CAD6-261C-D87A-CFC0D5B89FAF}"/>
              </a:ext>
            </a:extLst>
          </p:cNvPr>
          <p:cNvCxnSpPr>
            <a:cxnSpLocks/>
            <a:stCxn id="30" idx="3"/>
            <a:endCxn id="32" idx="1"/>
          </p:cNvCxnSpPr>
          <p:nvPr/>
        </p:nvCxnSpPr>
        <p:spPr>
          <a:xfrm flipV="1">
            <a:off x="8415867" y="4215132"/>
            <a:ext cx="1418324" cy="1"/>
          </a:xfrm>
          <a:prstGeom prst="straightConnector1">
            <a:avLst/>
          </a:prstGeom>
          <a:ln w="984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1">
            <a:extLst>
              <a:ext uri="{FF2B5EF4-FFF2-40B4-BE49-F238E27FC236}">
                <a16:creationId xmlns:a16="http://schemas.microsoft.com/office/drawing/2014/main" id="{1E69D7CC-F37D-BBBD-E3BC-BB785A1C89AD}"/>
              </a:ext>
            </a:extLst>
          </p:cNvPr>
          <p:cNvSpPr txBox="1">
            <a:spLocks/>
          </p:cNvSpPr>
          <p:nvPr/>
        </p:nvSpPr>
        <p:spPr>
          <a:xfrm>
            <a:off x="817082" y="-20778"/>
            <a:ext cx="10515600" cy="935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u="sng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Cosmology from Large Scale Structures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7FA13D-54A0-C0FA-135E-D875963E1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B3A53-6FB0-ECC3-B754-AD393E11C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3661870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21E2F-3008-CD42-B481-A257A8B71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8293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Measurement Galaxy Clustering</a:t>
            </a: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902956F6-AF1D-108A-CB79-226C1096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6</a:t>
            </a:fld>
            <a:endParaRPr lang="en-US" dirty="0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997D3719-90CE-C173-F682-A2ABD2D46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20" y="3588484"/>
            <a:ext cx="3029614" cy="302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D7457AC5-A888-5051-2139-EAE335320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20" y="720713"/>
            <a:ext cx="3029614" cy="302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24232E1-8869-0EF9-5A33-A5C5C9C78AB9}"/>
              </a:ext>
            </a:extLst>
          </p:cNvPr>
          <p:cNvSpPr/>
          <p:nvPr/>
        </p:nvSpPr>
        <p:spPr>
          <a:xfrm>
            <a:off x="7722080" y="1428515"/>
            <a:ext cx="3832611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042166-368F-2A4B-2301-F3C6AF7C90C4}"/>
              </a:ext>
            </a:extLst>
          </p:cNvPr>
          <p:cNvSpPr/>
          <p:nvPr/>
        </p:nvSpPr>
        <p:spPr>
          <a:xfrm>
            <a:off x="1165225" y="758825"/>
            <a:ext cx="2416175" cy="95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B10067B-1CFE-2E0A-1902-B60D80316FD4}"/>
              </a:ext>
            </a:extLst>
          </p:cNvPr>
          <p:cNvSpPr/>
          <p:nvPr/>
        </p:nvSpPr>
        <p:spPr>
          <a:xfrm>
            <a:off x="955675" y="3525578"/>
            <a:ext cx="2768600" cy="1962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D98D61D0-EC58-2AFF-E5A4-F6DA50998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087" y="1366800"/>
            <a:ext cx="4363825" cy="444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E80B742-0173-6440-66A8-CD254C5CFB4F}"/>
              </a:ext>
            </a:extLst>
          </p:cNvPr>
          <p:cNvSpPr/>
          <p:nvPr/>
        </p:nvSpPr>
        <p:spPr>
          <a:xfrm>
            <a:off x="4676775" y="1319174"/>
            <a:ext cx="3111500" cy="2365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ABB2DD-5567-8ED2-E331-E09BBE93DA53}"/>
              </a:ext>
            </a:extLst>
          </p:cNvPr>
          <p:cNvSpPr/>
          <p:nvPr/>
        </p:nvSpPr>
        <p:spPr>
          <a:xfrm>
            <a:off x="7270750" y="1607865"/>
            <a:ext cx="914400" cy="5396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CC50F8B-06A5-886D-DABA-F4A98C843980}"/>
              </a:ext>
            </a:extLst>
          </p:cNvPr>
          <p:cNvSpPr/>
          <p:nvPr/>
        </p:nvSpPr>
        <p:spPr>
          <a:xfrm>
            <a:off x="5851524" y="5584692"/>
            <a:ext cx="1016001" cy="2222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Distance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AAA6C98-EB47-7D3E-C0C7-1D05F33F543D}"/>
              </a:ext>
            </a:extLst>
          </p:cNvPr>
          <p:cNvSpPr/>
          <p:nvPr/>
        </p:nvSpPr>
        <p:spPr>
          <a:xfrm rot="16200000">
            <a:off x="3414932" y="3312205"/>
            <a:ext cx="1220528" cy="2222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Frequency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EB5D89D0-9102-B714-7B2D-71500DBDC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39212" y="1003466"/>
            <a:ext cx="3553931" cy="516541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Make the histogram of the distances of galaxies </a:t>
            </a:r>
          </a:p>
          <a:p>
            <a:endParaRPr lang="en-GB" dirty="0"/>
          </a:p>
          <a:p>
            <a:r>
              <a:rPr lang="en-GB" dirty="0"/>
              <a:t>Difference between random positioning of galaxies and with the gravitational effects</a:t>
            </a:r>
          </a:p>
          <a:p>
            <a:pPr lvl="1"/>
            <a:r>
              <a:rPr lang="en-GB" dirty="0"/>
              <a:t>Clustering</a:t>
            </a:r>
          </a:p>
          <a:p>
            <a:pPr lvl="1"/>
            <a:r>
              <a:rPr lang="en-GB" dirty="0"/>
              <a:t>Depends on distribution of Dark Matter</a:t>
            </a:r>
          </a:p>
          <a:p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5BCA294-F841-92EA-FBB9-520CEC6B40E7}"/>
              </a:ext>
            </a:extLst>
          </p:cNvPr>
          <p:cNvSpPr txBox="1"/>
          <p:nvPr/>
        </p:nvSpPr>
        <p:spPr>
          <a:xfrm>
            <a:off x="7001356" y="1325110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Credit: F. </a:t>
            </a:r>
            <a:r>
              <a:rPr lang="en-GB" sz="1000" dirty="0" err="1"/>
              <a:t>Castander</a:t>
            </a:r>
            <a:endParaRPr lang="en-GB" sz="1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3E71C8-6FC3-1793-0EE6-154595679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9C39D0-58D7-C571-474E-5D3A94ED7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353808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21E2F-3008-CD42-B481-A257A8B71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82" y="-20778"/>
            <a:ext cx="10515600" cy="935665"/>
          </a:xfrm>
        </p:spPr>
        <p:txBody>
          <a:bodyPr>
            <a:normAutofit/>
          </a:bodyPr>
          <a:lstStyle/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Gravitational Lensing</a:t>
            </a: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902956F6-AF1D-108A-CB79-226C1096D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7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05FE95C-C3D9-F10F-85F6-7B2791582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4192" y="812033"/>
            <a:ext cx="2355036" cy="4500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Strong Lensing</a:t>
            </a:r>
          </a:p>
        </p:txBody>
      </p:sp>
      <p:pic>
        <p:nvPicPr>
          <p:cNvPr id="11" name="Picture 10" descr="A galaxy in space with stars and gasses&#10;&#10;Description automatically generated with medium confidence">
            <a:extLst>
              <a:ext uri="{FF2B5EF4-FFF2-40B4-BE49-F238E27FC236}">
                <a16:creationId xmlns:a16="http://schemas.microsoft.com/office/drawing/2014/main" id="{B540FDB5-B148-3197-7642-71ECD209D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94" y="1346572"/>
            <a:ext cx="4381099" cy="2893831"/>
          </a:xfrm>
          <a:prstGeom prst="rect">
            <a:avLst/>
          </a:prstGeom>
        </p:spPr>
      </p:pic>
      <p:pic>
        <p:nvPicPr>
          <p:cNvPr id="12" name="Picture 11" descr="A close-up of a galaxy&#10;&#10;Description automatically generated">
            <a:extLst>
              <a:ext uri="{FF2B5EF4-FFF2-40B4-BE49-F238E27FC236}">
                <a16:creationId xmlns:a16="http://schemas.microsoft.com/office/drawing/2014/main" id="{C1FC2F62-A813-F069-9ECB-39AB73701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94" y="3670631"/>
            <a:ext cx="4381099" cy="2601276"/>
          </a:xfrm>
          <a:prstGeom prst="rect">
            <a:avLst/>
          </a:prstGeom>
        </p:spPr>
      </p:pic>
      <p:pic>
        <p:nvPicPr>
          <p:cNvPr id="14" name="Picture 2" descr="Galaxies">
            <a:extLst>
              <a:ext uri="{FF2B5EF4-FFF2-40B4-BE49-F238E27FC236}">
                <a16:creationId xmlns:a16="http://schemas.microsoft.com/office/drawing/2014/main" id="{6AEE7076-73DD-8B4E-843D-2E95E5B96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" t="4448" r="2036" b="9470"/>
          <a:stretch>
            <a:fillRect/>
          </a:stretch>
        </p:blipFill>
        <p:spPr bwMode="auto">
          <a:xfrm rot="-5400000">
            <a:off x="7963531" y="2164114"/>
            <a:ext cx="4912069" cy="3276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Galaxies sheared">
            <a:extLst>
              <a:ext uri="{FF2B5EF4-FFF2-40B4-BE49-F238E27FC236}">
                <a16:creationId xmlns:a16="http://schemas.microsoft.com/office/drawing/2014/main" id="{7E0405C1-72B9-2421-D5A2-6D28E0C9F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" t="1341" r="137" b="12779"/>
          <a:stretch>
            <a:fillRect/>
          </a:stretch>
        </p:blipFill>
        <p:spPr bwMode="auto">
          <a:xfrm rot="-5400000">
            <a:off x="4669718" y="2173701"/>
            <a:ext cx="4912070" cy="32713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0">
            <a:extLst>
              <a:ext uri="{FF2B5EF4-FFF2-40B4-BE49-F238E27FC236}">
                <a16:creationId xmlns:a16="http://schemas.microsoft.com/office/drawing/2014/main" id="{7B5739E9-BE9B-9469-1B4B-593B0200E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6490" y="5700407"/>
            <a:ext cx="123666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1" hangingPunct="1"/>
            <a:r>
              <a:rPr lang="en-US" dirty="0">
                <a:solidFill>
                  <a:schemeClr val="bg1"/>
                </a:solidFill>
              </a:rPr>
              <a:t>Original</a:t>
            </a:r>
            <a:endParaRPr lang="en-US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5D6322A8-E9C0-E3A0-754F-3695D95C7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0409" y="5693665"/>
            <a:ext cx="30416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1" hangingPunct="1"/>
            <a:r>
              <a:rPr lang="en-US" dirty="0">
                <a:solidFill>
                  <a:schemeClr val="bg1"/>
                </a:solidFill>
              </a:rPr>
              <a:t>Lensed</a:t>
            </a:r>
            <a:endParaRPr lang="en-US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EBE69DB-FBC6-4478-E194-27C58489E8F7}"/>
              </a:ext>
            </a:extLst>
          </p:cNvPr>
          <p:cNvSpPr txBox="1">
            <a:spLocks/>
          </p:cNvSpPr>
          <p:nvPr/>
        </p:nvSpPr>
        <p:spPr>
          <a:xfrm>
            <a:off x="7433082" y="818778"/>
            <a:ext cx="2355036" cy="4500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Weak Lensing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983C43-1BAB-EB7A-FBE4-850A75A49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EF166C-4C6D-F8E5-09E4-218A4FF53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296697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CC578-B421-FB30-FE6A-3DB362A6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41" y="3236976"/>
            <a:ext cx="6549785" cy="2373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Shape measurements are very difficult:</a:t>
            </a:r>
          </a:p>
          <a:p>
            <a:r>
              <a:rPr lang="en-GB" sz="1800" dirty="0"/>
              <a:t>PSF Convolution</a:t>
            </a:r>
          </a:p>
          <a:p>
            <a:r>
              <a:rPr lang="en-GB" sz="1800" dirty="0"/>
              <a:t>Pixelization</a:t>
            </a:r>
          </a:p>
          <a:p>
            <a:r>
              <a:rPr lang="en-GB" sz="1800" dirty="0"/>
              <a:t>Image Noise</a:t>
            </a:r>
          </a:p>
          <a:p>
            <a:r>
              <a:rPr lang="en-GB" sz="1800" dirty="0"/>
              <a:t>Detection Probabilities and blending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19C82-2FE8-001C-D179-4EFDE445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73A5-678A-1D46-9C22-461E7FC47064}" type="slidenum">
              <a:rPr lang="en-US" smtClean="0"/>
              <a:t>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41030E9-5D0D-7786-673A-E01F21EE7238}"/>
              </a:ext>
            </a:extLst>
          </p:cNvPr>
          <p:cNvSpPr txBox="1">
            <a:spLocks/>
          </p:cNvSpPr>
          <p:nvPr/>
        </p:nvSpPr>
        <p:spPr>
          <a:xfrm>
            <a:off x="817082" y="-20778"/>
            <a:ext cx="10515600" cy="935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Shape Measurements challenge</a:t>
            </a:r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E568049A-0920-FA31-16D4-A785CD505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39" y="1251578"/>
            <a:ext cx="6588125" cy="1648707"/>
          </a:xfrm>
          <a:prstGeom prst="rect">
            <a:avLst/>
          </a:prstGeom>
        </p:spPr>
      </p:pic>
      <p:sp>
        <p:nvSpPr>
          <p:cNvPr id="10" name="Rechteck 8">
            <a:extLst>
              <a:ext uri="{FF2B5EF4-FFF2-40B4-BE49-F238E27FC236}">
                <a16:creationId xmlns:a16="http://schemas.microsoft.com/office/drawing/2014/main" id="{B9E3EF5B-2A6D-C362-F405-7DCDA1CDA869}"/>
              </a:ext>
            </a:extLst>
          </p:cNvPr>
          <p:cNvSpPr/>
          <p:nvPr/>
        </p:nvSpPr>
        <p:spPr>
          <a:xfrm>
            <a:off x="624347" y="2834896"/>
            <a:ext cx="1159669" cy="189796"/>
          </a:xfrm>
          <a:prstGeom prst="rect">
            <a:avLst/>
          </a:prstGeom>
          <a:solidFill>
            <a:schemeClr val="bg1">
              <a:alpha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r>
              <a:rPr lang="de-AT" sz="900" dirty="0" err="1">
                <a:latin typeface="Helvetica Neue Medium"/>
                <a:ea typeface="Helvetica Neue Medium"/>
                <a:cs typeface="Helvetica Neue Medium"/>
                <a:sym typeface="Helvetica Neue Medium"/>
              </a:rPr>
              <a:t>Credit</a:t>
            </a:r>
            <a:r>
              <a:rPr lang="de-AT" sz="900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:</a:t>
            </a:r>
            <a:r>
              <a:rPr lang="de-DE" sz="900" dirty="0"/>
              <a:t> </a:t>
            </a:r>
            <a:r>
              <a:rPr lang="de-DE" sz="900" dirty="0" err="1"/>
              <a:t>Bridle</a:t>
            </a:r>
            <a:r>
              <a:rPr lang="de-DE" sz="900" dirty="0"/>
              <a:t>+ (2006)</a:t>
            </a:r>
            <a:endParaRPr lang="de-AT" sz="900" dirty="0"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11" name="Gruppieren 16">
            <a:extLst>
              <a:ext uri="{FF2B5EF4-FFF2-40B4-BE49-F238E27FC236}">
                <a16:creationId xmlns:a16="http://schemas.microsoft.com/office/drawing/2014/main" id="{6AE8339F-7E0F-85D7-1A35-9662AAD47D68}"/>
              </a:ext>
            </a:extLst>
          </p:cNvPr>
          <p:cNvGrpSpPr/>
          <p:nvPr/>
        </p:nvGrpSpPr>
        <p:grpSpPr>
          <a:xfrm>
            <a:off x="7774707" y="1921411"/>
            <a:ext cx="3767547" cy="3476911"/>
            <a:chOff x="15574813" y="4209785"/>
            <a:chExt cx="7535093" cy="6953821"/>
          </a:xfrm>
        </p:grpSpPr>
        <p:pic>
          <p:nvPicPr>
            <p:cNvPr id="12" name="Grafik 10">
              <a:extLst>
                <a:ext uri="{FF2B5EF4-FFF2-40B4-BE49-F238E27FC236}">
                  <a16:creationId xmlns:a16="http://schemas.microsoft.com/office/drawing/2014/main" id="{A562B67B-BA69-7891-4156-841CD2CA69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574813" y="4910603"/>
              <a:ext cx="7535093" cy="6253003"/>
            </a:xfrm>
            <a:prstGeom prst="rect">
              <a:avLst/>
            </a:prstGeom>
          </p:spPr>
        </p:pic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96373087-1351-5481-6DE5-0B574918423C}"/>
                </a:ext>
              </a:extLst>
            </p:cNvPr>
            <p:cNvSpPr/>
            <p:nvPr/>
          </p:nvSpPr>
          <p:spPr>
            <a:xfrm>
              <a:off x="16294791" y="10326942"/>
              <a:ext cx="2442388" cy="3795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defTabSz="412750" hangingPunct="0"/>
              <a:r>
                <a:rPr lang="de-AT" sz="900" dirty="0" err="1"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Credit</a:t>
              </a:r>
              <a:r>
                <a:rPr lang="de-AT" sz="900" dirty="0"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:</a:t>
              </a:r>
              <a:r>
                <a:rPr lang="de-DE" sz="900" dirty="0"/>
                <a:t> Jansen+ (2024)</a:t>
              </a:r>
              <a:endParaRPr lang="de-AT" sz="900" dirty="0"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4" name="Rechteck 12">
              <a:extLst>
                <a:ext uri="{FF2B5EF4-FFF2-40B4-BE49-F238E27FC236}">
                  <a16:creationId xmlns:a16="http://schemas.microsoft.com/office/drawing/2014/main" id="{7FC6B705-9F8F-7E70-6D9E-42F738FA662D}"/>
                </a:ext>
              </a:extLst>
            </p:cNvPr>
            <p:cNvSpPr/>
            <p:nvPr/>
          </p:nvSpPr>
          <p:spPr>
            <a:xfrm>
              <a:off x="15574813" y="4209785"/>
              <a:ext cx="7535091" cy="595034"/>
            </a:xfrm>
            <a:prstGeom prst="rect">
              <a:avLst/>
            </a:prstGeom>
            <a:solidFill>
              <a:schemeClr val="tx2"/>
            </a:solidFill>
            <a:ln w="1270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algn="ctr" defTabSz="412750" hangingPunct="0"/>
              <a:r>
                <a:rPr lang="de-AT" sz="1600" dirty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VIS-like </a:t>
              </a:r>
              <a:r>
                <a:rPr lang="de-AT" sz="1600" dirty="0" err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simulated</a:t>
              </a:r>
              <a:r>
                <a:rPr lang="de-AT" sz="1600" dirty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 </a:t>
              </a:r>
              <a:r>
                <a:rPr lang="de-AT" sz="1600" dirty="0" err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image</a:t>
              </a:r>
              <a:endParaRPr lang="de-AT" sz="16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5" name="Rechteck 15">
            <a:extLst>
              <a:ext uri="{FF2B5EF4-FFF2-40B4-BE49-F238E27FC236}">
                <a16:creationId xmlns:a16="http://schemas.microsoft.com/office/drawing/2014/main" id="{0023038A-D65D-5908-26B8-7C88E8815565}"/>
              </a:ext>
            </a:extLst>
          </p:cNvPr>
          <p:cNvSpPr/>
          <p:nvPr/>
        </p:nvSpPr>
        <p:spPr>
          <a:xfrm>
            <a:off x="600042" y="5454035"/>
            <a:ext cx="6549785" cy="66684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marL="542925" defTabSz="412750" hangingPunct="0"/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Realistic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image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simulations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are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used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to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test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,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validate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and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calibrate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measurement</a:t>
            </a:r>
            <a:r>
              <a:rPr lang="de-AT" sz="2000" dirty="0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 </a:t>
            </a:r>
            <a:r>
              <a:rPr lang="de-AT" sz="2000" dirty="0" err="1">
                <a:solidFill>
                  <a:srgbClr val="C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methods</a:t>
            </a:r>
            <a:endParaRPr lang="de-AT" sz="2000" dirty="0">
              <a:solidFill>
                <a:srgbClr val="C00000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Rechteck 13">
            <a:extLst>
              <a:ext uri="{FF2B5EF4-FFF2-40B4-BE49-F238E27FC236}">
                <a16:creationId xmlns:a16="http://schemas.microsoft.com/office/drawing/2014/main" id="{C1E71148-A722-7FA1-E3E5-02AE36296E56}"/>
              </a:ext>
            </a:extLst>
          </p:cNvPr>
          <p:cNvSpPr/>
          <p:nvPr/>
        </p:nvSpPr>
        <p:spPr>
          <a:xfrm>
            <a:off x="7774707" y="1921410"/>
            <a:ext cx="3767547" cy="3487912"/>
          </a:xfrm>
          <a:prstGeom prst="rect">
            <a:avLst/>
          </a:prstGeom>
          <a:noFill/>
          <a:ln w="57150" cap="flat">
            <a:solidFill>
              <a:schemeClr val="tx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noAutofit/>
          </a:bodyPr>
          <a:lstStyle/>
          <a:p>
            <a:pPr algn="ctr" defTabSz="412750" hangingPunct="0"/>
            <a:endParaRPr lang="de-AT" sz="16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BCF20C-63B2-4551-D78F-D8A86937E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18/07/24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3CA266-1565-3AAE-BAF8-80FAA4072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Cristobal Padilla</a:t>
            </a:r>
          </a:p>
        </p:txBody>
      </p:sp>
    </p:spTree>
    <p:extLst>
      <p:ext uri="{BB962C8B-B14F-4D97-AF65-F5344CB8AC3E}">
        <p14:creationId xmlns:p14="http://schemas.microsoft.com/office/powerpoint/2010/main" val="2298159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>
            <a:spLocks noGrp="1"/>
          </p:cNvSpPr>
          <p:nvPr>
            <p:ph type="title"/>
          </p:nvPr>
        </p:nvSpPr>
        <p:spPr>
          <a:xfrm>
            <a:off x="603267" y="76600"/>
            <a:ext cx="10051600" cy="716400"/>
          </a:xfrm>
          <a:prstGeom prst="rect">
            <a:avLst/>
          </a:prstGeom>
        </p:spPr>
        <p:txBody>
          <a:bodyPr spcFirstLastPara="1" vert="horz" wrap="square" lIns="25400" tIns="25400" rIns="25400" bIns="25400" rtlCol="0" anchor="b" anchorCtr="0">
            <a:normAutofit/>
          </a:bodyPr>
          <a:lstStyle/>
          <a:p>
            <a:r>
              <a:rPr lang="en" b="1" u="sng" dirty="0">
                <a:solidFill>
                  <a:schemeClr val="accent1">
                    <a:lumMod val="75000"/>
                  </a:schemeClr>
                </a:solidFill>
                <a:latin typeface="+mn-lt"/>
                <a:cs typeface="Calibri" panose="020F0502020204030204" pitchFamily="34" charset="0"/>
              </a:rPr>
              <a:t>Main objectives</a:t>
            </a:r>
            <a:endParaRPr b="1" u="sng" dirty="0">
              <a:solidFill>
                <a:schemeClr val="accent1">
                  <a:lumMod val="75000"/>
                </a:schemeClr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38" name="Google Shape;138;p19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fld id="{00000000-1234-1234-1234-123412341234}" type="slidenum">
              <a:rPr lang="en"/>
              <a:pPr/>
              <a:t>9</a:t>
            </a:fld>
            <a:endParaRPr/>
          </a:p>
        </p:txBody>
      </p:sp>
      <p:pic>
        <p:nvPicPr>
          <p:cNvPr id="140" name="Google Shape;14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267" y="1436400"/>
            <a:ext cx="4448277" cy="49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/>
        </p:nvSpPr>
        <p:spPr>
          <a:xfrm>
            <a:off x="501667" y="6363967"/>
            <a:ext cx="4572000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200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Credit: ESA Euclid Definition Study report  </a:t>
            </a:r>
            <a:endParaRPr sz="1200">
              <a:solidFill>
                <a:schemeClr val="dk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2" name="Google Shape;142;p19"/>
          <p:cNvSpPr/>
          <p:nvPr/>
        </p:nvSpPr>
        <p:spPr>
          <a:xfrm>
            <a:off x="5724939" y="1436400"/>
            <a:ext cx="5644161" cy="931600"/>
          </a:xfrm>
          <a:prstGeom prst="roundRect">
            <a:avLst>
              <a:gd name="adj" fmla="val 16667"/>
            </a:avLst>
          </a:prstGeom>
          <a:solidFill>
            <a:srgbClr val="6879AC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sz="20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Euclid</a:t>
            </a:r>
            <a:r>
              <a:rPr lang="en" sz="20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designed to understand the </a:t>
            </a:r>
            <a:r>
              <a:rPr lang="en" sz="20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nature</a:t>
            </a:r>
            <a:r>
              <a:rPr lang="en" sz="2000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</a:t>
            </a:r>
            <a:endParaRPr sz="2000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en" sz="2000" b="1" dirty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Dark Energy and Dark Matter</a:t>
            </a:r>
            <a:endParaRPr sz="2000" b="1" dirty="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3" name="Google Shape;143;p19"/>
          <p:cNvSpPr/>
          <p:nvPr/>
        </p:nvSpPr>
        <p:spPr>
          <a:xfrm>
            <a:off x="5768239" y="2497400"/>
            <a:ext cx="5644161" cy="931600"/>
          </a:xfrm>
          <a:prstGeom prst="roundRect">
            <a:avLst>
              <a:gd name="adj" fmla="val 16667"/>
            </a:avLst>
          </a:prstGeom>
          <a:solidFill>
            <a:srgbClr val="8995C0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Reach a dark energy </a:t>
            </a:r>
            <a:r>
              <a:rPr lang="en" sz="2000" i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FoM</a:t>
            </a:r>
            <a:r>
              <a:rPr lang="en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&gt; 400 using only Euclid primary probes </a:t>
            </a:r>
            <a:endParaRPr sz="2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5768239" y="3456333"/>
            <a:ext cx="5644161" cy="931600"/>
          </a:xfrm>
          <a:prstGeom prst="roundRect">
            <a:avLst>
              <a:gd name="adj" fmla="val 16667"/>
            </a:avLst>
          </a:prstGeom>
          <a:solidFill>
            <a:srgbClr val="8995C0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 the exponent of the growth factor with a 1 sigma precision &lt; 0.02</a:t>
            </a:r>
            <a:endParaRPr sz="2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5768239" y="4415267"/>
            <a:ext cx="5644161" cy="931600"/>
          </a:xfrm>
          <a:prstGeom prst="roundRect">
            <a:avLst>
              <a:gd name="adj" fmla="val 16667"/>
            </a:avLst>
          </a:prstGeom>
          <a:solidFill>
            <a:srgbClr val="ACB4D3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 the sum of the neutrino masses with a 1 sigma precision better than 0.03 eV.</a:t>
            </a:r>
            <a:endParaRPr sz="2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5768239" y="5374200"/>
            <a:ext cx="5644161" cy="931600"/>
          </a:xfrm>
          <a:prstGeom prst="roundRect">
            <a:avLst>
              <a:gd name="adj" fmla="val 16667"/>
            </a:avLst>
          </a:prstGeom>
          <a:solidFill>
            <a:srgbClr val="ACB4D3"/>
          </a:solidFill>
          <a:ln w="25400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r>
              <a:rPr lang="en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Constrain the spectral index and measure non-Gaussianity of initial conditions</a:t>
            </a:r>
            <a:endParaRPr sz="2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6BF04A-BC2E-8A36-18DC-147605861257}"/>
              </a:ext>
            </a:extLst>
          </p:cNvPr>
          <p:cNvSpPr txBox="1"/>
          <p:nvPr/>
        </p:nvSpPr>
        <p:spPr>
          <a:xfrm>
            <a:off x="1896259" y="2663111"/>
            <a:ext cx="8157433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GB" sz="4000" b="1" dirty="0">
                <a:solidFill>
                  <a:srgbClr val="C00000"/>
                </a:solidFill>
              </a:rPr>
              <a:t>Needs telescope in space with exquisite control of instrumental and optical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48671</TotalTime>
  <Words>1765</Words>
  <Application>Microsoft Macintosh PowerPoint</Application>
  <PresentationFormat>Widescreen</PresentationFormat>
  <Paragraphs>317</Paragraphs>
  <Slides>36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Aptos</vt:lpstr>
      <vt:lpstr>Arial</vt:lpstr>
      <vt:lpstr>Calibri</vt:lpstr>
      <vt:lpstr>Calibri Light</vt:lpstr>
      <vt:lpstr>Cambria Math</vt:lpstr>
      <vt:lpstr>Gill Sans</vt:lpstr>
      <vt:lpstr>Gill Sans MT</vt:lpstr>
      <vt:lpstr>Helvetica Neue</vt:lpstr>
      <vt:lpstr>Helvetica Neue Light</vt:lpstr>
      <vt:lpstr>Helvetica Neue Medium</vt:lpstr>
      <vt:lpstr>Tahoma</vt:lpstr>
      <vt:lpstr>Times New Roman</vt:lpstr>
      <vt:lpstr>Office Theme</vt:lpstr>
      <vt:lpstr>The Euclid mission: scientific forecast, overview and status</vt:lpstr>
      <vt:lpstr>Present model of our Universe</vt:lpstr>
      <vt:lpstr>Present model of our Universe</vt:lpstr>
      <vt:lpstr>Two primary probes</vt:lpstr>
      <vt:lpstr>PowerPoint Presentation</vt:lpstr>
      <vt:lpstr>Measurement Galaxy Clustering</vt:lpstr>
      <vt:lpstr>Gravitational Lensing</vt:lpstr>
      <vt:lpstr>PowerPoint Presentation</vt:lpstr>
      <vt:lpstr>Main objectives</vt:lpstr>
      <vt:lpstr>PowerPoint Presentation</vt:lpstr>
      <vt:lpstr>Euclid Satelite</vt:lpstr>
      <vt:lpstr>Euclid Telescope and instruments</vt:lpstr>
      <vt:lpstr>PowerPoint Presentation</vt:lpstr>
      <vt:lpstr>PowerPoint Presentation</vt:lpstr>
      <vt:lpstr>Successful Launch on July 1st,2023</vt:lpstr>
      <vt:lpstr>PowerPoint Presentation</vt:lpstr>
      <vt:lpstr>PowerPoint Presentation</vt:lpstr>
      <vt:lpstr>Basic Slide</vt:lpstr>
      <vt:lpstr>PowerPoint Presentation</vt:lpstr>
      <vt:lpstr>Examples of high SNR spectra</vt:lpstr>
      <vt:lpstr>Euclid Survey</vt:lpstr>
      <vt:lpstr>The Euclid Survey in Context</vt:lpstr>
      <vt:lpstr>Data transfer</vt:lpstr>
      <vt:lpstr>Euclid Flagship Simulations</vt:lpstr>
      <vt:lpstr>PowerPoint Presentation</vt:lpstr>
      <vt:lpstr>Cosmological inference: overview</vt:lpstr>
      <vt:lpstr>Euclid: the physics of cosmic acceleration</vt:lpstr>
      <vt:lpstr>Euclid Additional Science</vt:lpstr>
      <vt:lpstr>The Euclid Data Releases</vt:lpstr>
      <vt:lpstr>Summary</vt:lpstr>
      <vt:lpstr>List of Early Release Observation papers</vt:lpstr>
      <vt:lpstr>PowerPoint Presentation</vt:lpstr>
      <vt:lpstr>PowerPoint Presentation</vt:lpstr>
      <vt:lpstr>EXTRA SLIDES</vt:lpstr>
      <vt:lpstr>Internal straylight</vt:lpstr>
      <vt:lpstr>X-ray contamination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cristobal.padilla cristobal.padilla</dc:creator>
  <cp:lastModifiedBy>cristobal.padilla cristobal.padilla</cp:lastModifiedBy>
  <cp:revision>320</cp:revision>
  <cp:lastPrinted>2024-05-01T07:21:09Z</cp:lastPrinted>
  <dcterms:created xsi:type="dcterms:W3CDTF">2019-10-04T11:54:47Z</dcterms:created>
  <dcterms:modified xsi:type="dcterms:W3CDTF">2024-07-17T20:13:47Z</dcterms:modified>
</cp:coreProperties>
</file>