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4"/>
  </p:sldMasterIdLst>
  <p:notesMasterIdLst>
    <p:notesMasterId r:id="rId49"/>
  </p:notesMasterIdLst>
  <p:handoutMasterIdLst>
    <p:handoutMasterId r:id="rId50"/>
  </p:handoutMasterIdLst>
  <p:sldIdLst>
    <p:sldId id="378" r:id="rId5"/>
    <p:sldId id="405" r:id="rId6"/>
    <p:sldId id="480" r:id="rId7"/>
    <p:sldId id="391" r:id="rId8"/>
    <p:sldId id="380" r:id="rId9"/>
    <p:sldId id="406" r:id="rId10"/>
    <p:sldId id="382" r:id="rId11"/>
    <p:sldId id="410" r:id="rId12"/>
    <p:sldId id="429" r:id="rId13"/>
    <p:sldId id="447" r:id="rId14"/>
    <p:sldId id="433" r:id="rId15"/>
    <p:sldId id="417" r:id="rId16"/>
    <p:sldId id="399" r:id="rId17"/>
    <p:sldId id="489" r:id="rId18"/>
    <p:sldId id="459" r:id="rId19"/>
    <p:sldId id="441" r:id="rId20"/>
    <p:sldId id="440" r:id="rId21"/>
    <p:sldId id="442" r:id="rId22"/>
    <p:sldId id="460" r:id="rId23"/>
    <p:sldId id="430" r:id="rId24"/>
    <p:sldId id="484" r:id="rId25"/>
    <p:sldId id="485" r:id="rId26"/>
    <p:sldId id="472" r:id="rId27"/>
    <p:sldId id="443" r:id="rId28"/>
    <p:sldId id="445" r:id="rId29"/>
    <p:sldId id="466" r:id="rId30"/>
    <p:sldId id="444" r:id="rId31"/>
    <p:sldId id="465" r:id="rId32"/>
    <p:sldId id="461" r:id="rId33"/>
    <p:sldId id="437" r:id="rId34"/>
    <p:sldId id="400" r:id="rId35"/>
    <p:sldId id="338" r:id="rId36"/>
    <p:sldId id="470" r:id="rId37"/>
    <p:sldId id="468" r:id="rId38"/>
    <p:sldId id="479" r:id="rId39"/>
    <p:sldId id="483" r:id="rId40"/>
    <p:sldId id="490" r:id="rId41"/>
    <p:sldId id="488" r:id="rId42"/>
    <p:sldId id="464" r:id="rId43"/>
    <p:sldId id="449" r:id="rId44"/>
    <p:sldId id="448" r:id="rId45"/>
    <p:sldId id="482" r:id="rId46"/>
    <p:sldId id="476" r:id="rId47"/>
    <p:sldId id="491" r:id="rId48"/>
  </p:sldIdLst>
  <p:sldSz cx="9144000" cy="6858000" type="screen4x3"/>
  <p:notesSz cx="7104063" cy="10234613"/>
  <p:custDataLst>
    <p:tags r:id="rId5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E58A4-68C5-4623-9BEB-8F52FACF9A68}">
          <p14:sldIdLst>
            <p14:sldId id="378"/>
            <p14:sldId id="405"/>
            <p14:sldId id="480"/>
            <p14:sldId id="391"/>
            <p14:sldId id="380"/>
            <p14:sldId id="406"/>
            <p14:sldId id="382"/>
            <p14:sldId id="410"/>
            <p14:sldId id="429"/>
            <p14:sldId id="447"/>
            <p14:sldId id="433"/>
            <p14:sldId id="417"/>
            <p14:sldId id="399"/>
            <p14:sldId id="489"/>
            <p14:sldId id="459"/>
            <p14:sldId id="441"/>
            <p14:sldId id="440"/>
            <p14:sldId id="442"/>
            <p14:sldId id="460"/>
            <p14:sldId id="430"/>
            <p14:sldId id="484"/>
            <p14:sldId id="485"/>
            <p14:sldId id="472"/>
            <p14:sldId id="443"/>
            <p14:sldId id="445"/>
            <p14:sldId id="466"/>
            <p14:sldId id="444"/>
            <p14:sldId id="465"/>
            <p14:sldId id="461"/>
            <p14:sldId id="437"/>
            <p14:sldId id="400"/>
            <p14:sldId id="338"/>
            <p14:sldId id="470"/>
            <p14:sldId id="468"/>
            <p14:sldId id="479"/>
            <p14:sldId id="483"/>
            <p14:sldId id="490"/>
            <p14:sldId id="488"/>
            <p14:sldId id="464"/>
            <p14:sldId id="449"/>
            <p14:sldId id="448"/>
            <p14:sldId id="482"/>
            <p14:sldId id="476"/>
            <p14:sldId id="491"/>
          </p14:sldIdLst>
        </p14:section>
        <p14:section name="Untitled Section" id="{832781A4-509A-4C88-B593-608CDFD4B4F2}">
          <p14:sldIdLst/>
        </p14:section>
        <p14:section name="Untitled Section" id="{3A2CE714-601C-4599-95B6-94FECFE6081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5120"/>
    <a:srgbClr val="FFFFFE"/>
    <a:srgbClr val="F743EE"/>
    <a:srgbClr val="171D23"/>
    <a:srgbClr val="D75020"/>
    <a:srgbClr val="FFFF99"/>
    <a:srgbClr val="424A4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400" autoAdjust="0"/>
    <p:restoredTop sz="94616" autoAdjust="0"/>
  </p:normalViewPr>
  <p:slideViewPr>
    <p:cSldViewPr snapToGrid="0" snapToObjects="1" showGuides="1">
      <p:cViewPr>
        <p:scale>
          <a:sx n="78" d="100"/>
          <a:sy n="78" d="100"/>
        </p:scale>
        <p:origin x="893" y="139"/>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89"/>
    </p:cViewPr>
  </p:sorterViewPr>
  <p:notesViewPr>
    <p:cSldViewPr snapToGrid="0" snapToObjects="1">
      <p:cViewPr>
        <p:scale>
          <a:sx n="165" d="100"/>
          <a:sy n="165" d="100"/>
        </p:scale>
        <p:origin x="-138" y="-2652"/>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tags" Target="tags/tag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coletta\cernbox\WINDOWS\Desktop\25by25%20slide%20update%20december%202023%20-%20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600" b="1" i="0" u="none" strike="noStrike" kern="1200" spc="0" baseline="0">
                <a:solidFill>
                  <a:schemeClr val="tx1"/>
                </a:solidFill>
                <a:latin typeface="+mn-lt"/>
                <a:ea typeface="+mn-ea"/>
                <a:cs typeface="+mn-cs"/>
              </a:defRPr>
            </a:pPr>
            <a:r>
              <a:rPr lang="en-GB" sz="1600" dirty="0"/>
              <a:t>% of Women Among MPEs </a:t>
            </a:r>
          </a:p>
          <a:p>
            <a:pPr>
              <a:defRPr sz="1600"/>
            </a:pPr>
            <a:r>
              <a:rPr lang="en-GB" sz="1600" b="0" dirty="0"/>
              <a:t>Staff + Fellows &amp; Grads</a:t>
            </a:r>
          </a:p>
        </c:rich>
      </c:tx>
      <c:layout>
        <c:manualLayout>
          <c:xMode val="edge"/>
          <c:yMode val="edge"/>
          <c:x val="0.2840158939995554"/>
          <c:y val="2.2314732225593676E-2"/>
        </c:manualLayout>
      </c:layout>
      <c:overlay val="0"/>
      <c:spPr>
        <a:noFill/>
        <a:ln>
          <a:noFill/>
        </a:ln>
        <a:effectLst/>
      </c:spPr>
      <c:txPr>
        <a:bodyPr rot="0" spcFirstLastPara="1" vertOverflow="ellipsis" vert="horz" wrap="square" anchor="ctr" anchorCtr="1"/>
        <a:lstStyle/>
        <a:p>
          <a:pPr>
            <a:defRPr lang="en-US" sz="1600" b="1" i="0" u="none" strike="noStrike" kern="1200" spc="0" baseline="0">
              <a:solidFill>
                <a:schemeClr val="tx1"/>
              </a:solidFill>
              <a:latin typeface="+mn-lt"/>
              <a:ea typeface="+mn-ea"/>
              <a:cs typeface="+mn-cs"/>
            </a:defRPr>
          </a:pPr>
          <a:endParaRPr lang="en-US"/>
        </a:p>
      </c:txPr>
    </c:title>
    <c:autoTitleDeleted val="0"/>
    <c:plotArea>
      <c:layout/>
      <c:lineChart>
        <c:grouping val="standard"/>
        <c:varyColors val="0"/>
        <c:ser>
          <c:idx val="0"/>
          <c:order val="0"/>
          <c:tx>
            <c:strRef>
              <c:f>Sheet1!$I$3</c:f>
              <c:strCache>
                <c:ptCount val="1"/>
                <c:pt idx="0">
                  <c:v>STAFF</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6.1317552362598921E-2"/>
                  <c:y val="2.68659119619396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13F-4014-A95B-C668068BAA98}"/>
                </c:ext>
              </c:extLst>
            </c:dLbl>
            <c:dLbl>
              <c:idx val="1"/>
              <c:layout>
                <c:manualLayout>
                  <c:x val="-5.5470133618122634E-2"/>
                  <c:y val="2.901389950902401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13F-4014-A95B-C668068BAA98}"/>
                </c:ext>
              </c:extLst>
            </c:dLbl>
            <c:dLbl>
              <c:idx val="2"/>
              <c:layout>
                <c:manualLayout>
                  <c:x val="-6.1317552362598948E-2"/>
                  <c:y val="2.471792441485521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13F-4014-A95B-C668068BAA98}"/>
                </c:ext>
              </c:extLst>
            </c:dLbl>
            <c:dLbl>
              <c:idx val="3"/>
              <c:layout>
                <c:manualLayout>
                  <c:x val="-4.6699005501408097E-2"/>
                  <c:y val="2.25699368677707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13F-4014-A95B-C668068BAA98}"/>
                </c:ext>
              </c:extLst>
            </c:dLbl>
            <c:dLbl>
              <c:idx val="4"/>
              <c:layout>
                <c:manualLayout>
                  <c:x val="-4.0851586756931783E-2"/>
                  <c:y val="2.471792441485521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13F-4014-A95B-C668068BAA98}"/>
                </c:ext>
              </c:extLst>
            </c:dLbl>
            <c:dLbl>
              <c:idx val="5"/>
              <c:layout>
                <c:manualLayout>
                  <c:x val="-2.9279744620731341E-2"/>
                  <c:y val="2.321489284038170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13F-4014-A95B-C668068BAA98}"/>
                </c:ext>
              </c:extLst>
            </c:dLbl>
            <c:numFmt formatCode="0.0%" sourceLinked="0"/>
            <c:spPr>
              <a:noFill/>
              <a:ln>
                <a:noFill/>
              </a:ln>
              <a:effectLst/>
            </c:spPr>
            <c:txPr>
              <a:bodyPr rot="0" spcFirstLastPara="1" vertOverflow="ellipsis" vert="horz" wrap="square" anchor="ctr" anchorCtr="0"/>
              <a:lstStyle/>
              <a:p>
                <a:pPr algn="ctr">
                  <a:defRPr lang="en-US" sz="9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Sheet1!$J$2:$O$2</c:f>
              <c:numCache>
                <c:formatCode>General</c:formatCode>
                <c:ptCount val="6"/>
                <c:pt idx="0">
                  <c:v>2018</c:v>
                </c:pt>
                <c:pt idx="1">
                  <c:v>2019</c:v>
                </c:pt>
                <c:pt idx="2">
                  <c:v>2020</c:v>
                </c:pt>
                <c:pt idx="3">
                  <c:v>2021</c:v>
                </c:pt>
                <c:pt idx="4">
                  <c:v>2022</c:v>
                </c:pt>
                <c:pt idx="5">
                  <c:v>2023</c:v>
                </c:pt>
              </c:numCache>
            </c:numRef>
          </c:cat>
          <c:val>
            <c:numRef>
              <c:f>Sheet1!$J$3:$O$3</c:f>
              <c:numCache>
                <c:formatCode>0.00%</c:formatCode>
                <c:ptCount val="6"/>
                <c:pt idx="0">
                  <c:v>0.20499999999999999</c:v>
                </c:pt>
                <c:pt idx="1">
                  <c:v>0.20599999999999999</c:v>
                </c:pt>
                <c:pt idx="2">
                  <c:v>0.20799999999999999</c:v>
                </c:pt>
                <c:pt idx="3">
                  <c:v>0.20899999999999999</c:v>
                </c:pt>
                <c:pt idx="4">
                  <c:v>0.21</c:v>
                </c:pt>
                <c:pt idx="5">
                  <c:v>0.2167</c:v>
                </c:pt>
              </c:numCache>
            </c:numRef>
          </c:val>
          <c:smooth val="0"/>
          <c:extLst>
            <c:ext xmlns:c16="http://schemas.microsoft.com/office/drawing/2014/chart" uri="{C3380CC4-5D6E-409C-BE32-E72D297353CC}">
              <c16:uniqueId val="{00000006-E13F-4014-A95B-C668068BAA98}"/>
            </c:ext>
          </c:extLst>
        </c:ser>
        <c:ser>
          <c:idx val="1"/>
          <c:order val="1"/>
          <c:tx>
            <c:strRef>
              <c:f>Sheet1!$I$4</c:f>
              <c:strCache>
                <c:ptCount val="1"/>
                <c:pt idx="0">
                  <c:v>FELL/GRAD</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5.9077997807215149E-2"/>
                  <c:y val="-3.724788049182190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13F-4014-A95B-C668068BAA98}"/>
                </c:ext>
              </c:extLst>
            </c:dLbl>
            <c:dLbl>
              <c:idx val="1"/>
              <c:layout>
                <c:manualLayout>
                  <c:x val="-6.8019040431347808E-2"/>
                  <c:y val="-4.601980728698463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13F-4014-A95B-C668068BAA98}"/>
                </c:ext>
              </c:extLst>
            </c:dLbl>
            <c:dLbl>
              <c:idx val="2"/>
              <c:layout>
                <c:manualLayout>
                  <c:x val="-7.0999387972725356E-2"/>
                  <c:y val="-4.16338438894032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13F-4014-A95B-C668068BAA98}"/>
                </c:ext>
              </c:extLst>
            </c:dLbl>
            <c:dLbl>
              <c:idx val="3"/>
              <c:layout>
                <c:manualLayout>
                  <c:x val="-7.3979735514103015E-2"/>
                  <c:y val="-4.601980728698471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E13F-4014-A95B-C668068BAA98}"/>
                </c:ext>
              </c:extLst>
            </c:dLbl>
            <c:dLbl>
              <c:idx val="4"/>
              <c:layout>
                <c:manualLayout>
                  <c:x val="-5.9077997807215163E-2"/>
                  <c:y val="-4.163384388940331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13F-4014-A95B-C668068BAA98}"/>
                </c:ext>
              </c:extLst>
            </c:dLbl>
            <c:dLbl>
              <c:idx val="5"/>
              <c:layout>
                <c:manualLayout>
                  <c:x val="-0.10676355846925596"/>
                  <c:y val="-1.531806350391507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E13F-4014-A95B-C668068BAA98}"/>
                </c:ext>
              </c:extLst>
            </c:dLbl>
            <c:numFmt formatCode="0.0%" sourceLinked="0"/>
            <c:spPr>
              <a:noFill/>
              <a:ln>
                <a:noFill/>
              </a:ln>
              <a:effectLst/>
            </c:spPr>
            <c:txPr>
              <a:bodyPr rot="0" spcFirstLastPara="1" vertOverflow="ellipsis" vert="horz" wrap="square" anchor="ctr" anchorCtr="0"/>
              <a:lstStyle/>
              <a:p>
                <a:pPr algn="ctr">
                  <a:defRPr lang="en-US" sz="9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Sheet1!$J$2:$O$2</c:f>
              <c:numCache>
                <c:formatCode>General</c:formatCode>
                <c:ptCount val="6"/>
                <c:pt idx="0">
                  <c:v>2018</c:v>
                </c:pt>
                <c:pt idx="1">
                  <c:v>2019</c:v>
                </c:pt>
                <c:pt idx="2">
                  <c:v>2020</c:v>
                </c:pt>
                <c:pt idx="3">
                  <c:v>2021</c:v>
                </c:pt>
                <c:pt idx="4">
                  <c:v>2022</c:v>
                </c:pt>
                <c:pt idx="5">
                  <c:v>2023</c:v>
                </c:pt>
              </c:numCache>
            </c:numRef>
          </c:cat>
          <c:val>
            <c:numRef>
              <c:f>Sheet1!$J$4:$O$4</c:f>
              <c:numCache>
                <c:formatCode>0.00%</c:formatCode>
                <c:ptCount val="6"/>
                <c:pt idx="0">
                  <c:v>0.221</c:v>
                </c:pt>
                <c:pt idx="1">
                  <c:v>0.222</c:v>
                </c:pt>
                <c:pt idx="2">
                  <c:v>0.23699999999999999</c:v>
                </c:pt>
                <c:pt idx="3">
                  <c:v>0.254</c:v>
                </c:pt>
                <c:pt idx="4">
                  <c:v>0.26900000000000002</c:v>
                </c:pt>
                <c:pt idx="5">
                  <c:v>0.29139999999999999</c:v>
                </c:pt>
              </c:numCache>
            </c:numRef>
          </c:val>
          <c:smooth val="0"/>
          <c:extLst>
            <c:ext xmlns:c16="http://schemas.microsoft.com/office/drawing/2014/chart" uri="{C3380CC4-5D6E-409C-BE32-E72D297353CC}">
              <c16:uniqueId val="{0000000D-E13F-4014-A95B-C668068BAA98}"/>
            </c:ext>
          </c:extLst>
        </c:ser>
        <c:ser>
          <c:idx val="2"/>
          <c:order val="2"/>
          <c:tx>
            <c:strRef>
              <c:f>Sheet1!$I$5</c:f>
              <c:strCache>
                <c:ptCount val="1"/>
                <c:pt idx="0">
                  <c:v>MPEs (STAFF &amp; FELL/GRAD)</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dLbl>
              <c:idx val="0"/>
              <c:layout>
                <c:manualLayout>
                  <c:x val="-5.9077997807215149E-2"/>
                  <c:y val="-2.84759536966591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E13F-4014-A95B-C668068BAA98}"/>
                </c:ext>
              </c:extLst>
            </c:dLbl>
            <c:dLbl>
              <c:idx val="1"/>
              <c:layout>
                <c:manualLayout>
                  <c:x val="-5.9077997807215218E-2"/>
                  <c:y val="-3.28619170942405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E13F-4014-A95B-C668068BAA98}"/>
                </c:ext>
              </c:extLst>
            </c:dLbl>
            <c:dLbl>
              <c:idx val="2"/>
              <c:layout>
                <c:manualLayout>
                  <c:x val="-5.9077997807215163E-2"/>
                  <c:y val="-4.16338438894033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E13F-4014-A95B-C668068BAA98}"/>
                </c:ext>
              </c:extLst>
            </c:dLbl>
            <c:dLbl>
              <c:idx val="3"/>
              <c:layout>
                <c:manualLayout>
                  <c:x val="-5.9077997807215163E-2"/>
                  <c:y val="-2.84759536966591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E13F-4014-A95B-C668068BAA98}"/>
                </c:ext>
              </c:extLst>
            </c:dLbl>
            <c:dLbl>
              <c:idx val="4"/>
              <c:layout>
                <c:manualLayout>
                  <c:x val="-7.6960083055480466E-2"/>
                  <c:y val="-4.16338438894033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E13F-4014-A95B-C668068BAA98}"/>
                </c:ext>
              </c:extLst>
            </c:dLbl>
            <c:dLbl>
              <c:idx val="5"/>
              <c:layout>
                <c:manualLayout>
                  <c:x val="-4.3999136740085536E-2"/>
                  <c:y val="-2.0107635945642181E-2"/>
                </c:manualLayout>
              </c:layout>
              <c:tx>
                <c:rich>
                  <a:bodyPr/>
                  <a:lstStyle/>
                  <a:p>
                    <a:fld id="{D1A55BE6-1327-4906-94D4-1BB4F8671394}" type="VALUE">
                      <a:rPr lang="en-US" sz="1050">
                        <a:highlight>
                          <a:srgbClr val="FFFF00"/>
                        </a:highlight>
                      </a:rPr>
                      <a:pPr/>
                      <a:t>[VALUE]</a:t>
                    </a:fld>
                    <a:endParaRPr lang="en-GB"/>
                  </a:p>
                </c:rich>
              </c:tx>
              <c:dLblPos val="r"/>
              <c:showLegendKey val="0"/>
              <c:showVal val="1"/>
              <c:showCatName val="0"/>
              <c:showSerName val="0"/>
              <c:showPercent val="0"/>
              <c:showBubbleSize val="0"/>
              <c:extLst>
                <c:ext xmlns:c15="http://schemas.microsoft.com/office/drawing/2012/chart" uri="{CE6537A1-D6FC-4f65-9D91-7224C49458BB}">
                  <c15:layout>
                    <c:manualLayout>
                      <c:w val="0.13097429193445409"/>
                      <c:h val="0.10945750046842541"/>
                    </c:manualLayout>
                  </c15:layout>
                  <c15:dlblFieldTable/>
                  <c15:showDataLabelsRange val="0"/>
                </c:ext>
                <c:ext xmlns:c16="http://schemas.microsoft.com/office/drawing/2014/chart" uri="{C3380CC4-5D6E-409C-BE32-E72D297353CC}">
                  <c16:uniqueId val="{00000013-E13F-4014-A95B-C668068BAA98}"/>
                </c:ext>
              </c:extLst>
            </c:dLbl>
            <c:numFmt formatCode="0.0%" sourceLinked="0"/>
            <c:spPr>
              <a:noFill/>
              <a:ln>
                <a:noFill/>
              </a:ln>
              <a:effectLst/>
            </c:spPr>
            <c:txPr>
              <a:bodyPr rot="0" spcFirstLastPara="1" vertOverflow="ellipsis" vert="horz" wrap="square" anchor="ctr" anchorCtr="0"/>
              <a:lstStyle/>
              <a:p>
                <a:pPr algn="ctr">
                  <a:defRPr lang="en-US" sz="900" b="1"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Sheet1!$J$2:$O$2</c:f>
              <c:numCache>
                <c:formatCode>General</c:formatCode>
                <c:ptCount val="6"/>
                <c:pt idx="0">
                  <c:v>2018</c:v>
                </c:pt>
                <c:pt idx="1">
                  <c:v>2019</c:v>
                </c:pt>
                <c:pt idx="2">
                  <c:v>2020</c:v>
                </c:pt>
                <c:pt idx="3">
                  <c:v>2021</c:v>
                </c:pt>
                <c:pt idx="4">
                  <c:v>2022</c:v>
                </c:pt>
                <c:pt idx="5">
                  <c:v>2023</c:v>
                </c:pt>
              </c:numCache>
            </c:numRef>
          </c:cat>
          <c:val>
            <c:numRef>
              <c:f>Sheet1!$J$5:$O$5</c:f>
              <c:numCache>
                <c:formatCode>0.00%</c:formatCode>
                <c:ptCount val="6"/>
                <c:pt idx="0">
                  <c:v>0.20899999999999999</c:v>
                </c:pt>
                <c:pt idx="1">
                  <c:v>0.21</c:v>
                </c:pt>
                <c:pt idx="2">
                  <c:v>0.214</c:v>
                </c:pt>
                <c:pt idx="3">
                  <c:v>0.219</c:v>
                </c:pt>
                <c:pt idx="4">
                  <c:v>0.22500000000000001</c:v>
                </c:pt>
                <c:pt idx="5">
                  <c:v>0.2374</c:v>
                </c:pt>
              </c:numCache>
            </c:numRef>
          </c:val>
          <c:smooth val="0"/>
          <c:extLst>
            <c:ext xmlns:c16="http://schemas.microsoft.com/office/drawing/2014/chart" uri="{C3380CC4-5D6E-409C-BE32-E72D297353CC}">
              <c16:uniqueId val="{00000014-E13F-4014-A95B-C668068BAA98}"/>
            </c:ext>
          </c:extLst>
        </c:ser>
        <c:dLbls>
          <c:dLblPos val="t"/>
          <c:showLegendKey val="0"/>
          <c:showVal val="1"/>
          <c:showCatName val="0"/>
          <c:showSerName val="0"/>
          <c:showPercent val="0"/>
          <c:showBubbleSize val="0"/>
        </c:dLbls>
        <c:marker val="1"/>
        <c:smooth val="0"/>
        <c:axId val="382369007"/>
        <c:axId val="463371743"/>
      </c:lineChart>
      <c:catAx>
        <c:axId val="3823690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1" i="0" u="none" strike="noStrike" kern="1200" baseline="0">
                <a:solidFill>
                  <a:schemeClr val="tx1"/>
                </a:solidFill>
                <a:latin typeface="+mn-lt"/>
                <a:ea typeface="+mn-ea"/>
                <a:cs typeface="+mn-cs"/>
              </a:defRPr>
            </a:pPr>
            <a:endParaRPr lang="en-US"/>
          </a:p>
        </c:txPr>
        <c:crossAx val="463371743"/>
        <c:crosses val="autoZero"/>
        <c:auto val="1"/>
        <c:lblAlgn val="ctr"/>
        <c:lblOffset val="100"/>
        <c:noMultiLvlLbl val="0"/>
      </c:catAx>
      <c:valAx>
        <c:axId val="463371743"/>
        <c:scaling>
          <c:orientation val="minMax"/>
          <c:min val="0.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lang="en-US" sz="900" b="1" i="0" u="none" strike="noStrike" kern="1200" baseline="0">
                <a:solidFill>
                  <a:schemeClr val="tx1"/>
                </a:solidFill>
                <a:latin typeface="+mn-lt"/>
                <a:ea typeface="+mn-ea"/>
                <a:cs typeface="+mn-cs"/>
              </a:defRPr>
            </a:pPr>
            <a:endParaRPr lang="en-US"/>
          </a:p>
        </c:txPr>
        <c:crossAx val="382369007"/>
        <c:crosses val="autoZero"/>
        <c:crossBetween val="between"/>
        <c:majorUnit val="2.0000000000000004E-2"/>
      </c:valAx>
      <c:spPr>
        <a:noFill/>
        <a:ln>
          <a:noFill/>
        </a:ln>
        <a:effectLst/>
      </c:spPr>
    </c:plotArea>
    <c:legend>
      <c:legendPos val="b"/>
      <c:overlay val="0"/>
      <c:spPr>
        <a:noFill/>
        <a:ln>
          <a:noFill/>
        </a:ln>
        <a:effectLst/>
      </c:spPr>
      <c:txPr>
        <a:bodyPr rot="0" spcFirstLastPara="1" vertOverflow="ellipsis" vert="horz" wrap="square" anchor="ctr" anchorCtr="1"/>
        <a:lstStyle/>
        <a:p>
          <a:pPr>
            <a:defRPr lang="en-US" sz="9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accent1"/>
      </a:solidFill>
    </a:ln>
    <a:effectLst/>
  </c:spPr>
  <c:txPr>
    <a:bodyPr/>
    <a:lstStyle/>
    <a:p>
      <a:pPr algn="ctr">
        <a:defRPr lang="en-US" sz="900" b="1" i="0" u="none" strike="noStrike" kern="1200" baseline="0">
          <a:solidFill>
            <a:schemeClr val="tx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524708" cy="904639"/>
          </a:xfrm>
          <a:prstGeom prst="rect">
            <a:avLst/>
          </a:prstGeom>
        </p:spPr>
        <p:txBody>
          <a:bodyPr vert="horz" lIns="94622" tIns="47311" rIns="94622" bIns="47311" rtlCol="0"/>
          <a:lstStyle>
            <a:lvl1pPr algn="l">
              <a:defRPr sz="1200"/>
            </a:lvl1pPr>
          </a:lstStyle>
          <a:p>
            <a:endParaRPr lang="en-GB" dirty="0"/>
          </a:p>
        </p:txBody>
      </p:sp>
      <p:sp>
        <p:nvSpPr>
          <p:cNvPr id="4" name="Footer Placeholder 3"/>
          <p:cNvSpPr>
            <a:spLocks noGrp="1"/>
          </p:cNvSpPr>
          <p:nvPr>
            <p:ph type="ftr" sz="quarter" idx="2"/>
          </p:nvPr>
        </p:nvSpPr>
        <p:spPr>
          <a:xfrm>
            <a:off x="0" y="9721106"/>
            <a:ext cx="3078428" cy="511731"/>
          </a:xfrm>
          <a:prstGeom prst="rect">
            <a:avLst/>
          </a:prstGeom>
        </p:spPr>
        <p:txBody>
          <a:bodyPr vert="horz" lIns="94622" tIns="47311" rIns="94622" bIns="47311" rtlCol="0" anchor="b"/>
          <a:lstStyle>
            <a:lvl1pPr algn="l">
              <a:defRPr sz="1200"/>
            </a:lvl1pPr>
          </a:lstStyle>
          <a:p>
            <a:endParaRPr lang="en-GB" dirty="0"/>
          </a:p>
        </p:txBody>
      </p:sp>
      <p:sp>
        <p:nvSpPr>
          <p:cNvPr id="5" name="Slide Number Placeholder 4"/>
          <p:cNvSpPr>
            <a:spLocks noGrp="1"/>
          </p:cNvSpPr>
          <p:nvPr>
            <p:ph type="sldNum" sz="quarter" idx="3"/>
          </p:nvPr>
        </p:nvSpPr>
        <p:spPr>
          <a:xfrm>
            <a:off x="4023992" y="9721106"/>
            <a:ext cx="3078428" cy="511731"/>
          </a:xfrm>
          <a:prstGeom prst="rect">
            <a:avLst/>
          </a:prstGeom>
        </p:spPr>
        <p:txBody>
          <a:bodyPr vert="horz" lIns="94622" tIns="47311" rIns="94622" bIns="47311" rtlCol="0" anchor="b"/>
          <a:lstStyle>
            <a:lvl1pPr algn="r">
              <a:defRPr sz="1200"/>
            </a:lvl1pPr>
          </a:lstStyle>
          <a:p>
            <a:fld id="{680FA731-96C6-1C4F-A61E-653465578A10}" type="slidenum">
              <a:rPr lang="en-GB" smtClean="0"/>
              <a:t>‹#›</a:t>
            </a:fld>
            <a:endParaRPr lang="en-GB" dirty="0"/>
          </a:p>
        </p:txBody>
      </p:sp>
      <p:sp>
        <p:nvSpPr>
          <p:cNvPr id="8" name="Date Placeholder 2"/>
          <p:cNvSpPr>
            <a:spLocks noGrp="1"/>
          </p:cNvSpPr>
          <p:nvPr>
            <p:ph type="dt" sz="quarter" idx="1"/>
          </p:nvPr>
        </p:nvSpPr>
        <p:spPr>
          <a:xfrm>
            <a:off x="5945761" y="0"/>
            <a:ext cx="1158303" cy="511731"/>
          </a:xfrm>
          <a:prstGeom prst="rect">
            <a:avLst/>
          </a:prstGeom>
        </p:spPr>
        <p:txBody>
          <a:bodyPr vert="horz" lIns="94622" tIns="47311" rIns="94622" bIns="47311" rtlCol="0"/>
          <a:lstStyle>
            <a:lvl1pPr algn="r">
              <a:defRPr sz="1200"/>
            </a:lvl1pPr>
          </a:lstStyle>
          <a:p>
            <a:fld id="{F26FE862-AA2E-A649-A23D-0AE53E0EBE06}" type="datetimeFigureOut">
              <a:rPr lang="en-US" smtClean="0"/>
              <a:t>7/21/2024</a:t>
            </a:fld>
            <a:endParaRPr lang="en-GB" dirty="0"/>
          </a:p>
        </p:txBody>
      </p:sp>
    </p:spTree>
    <p:extLst>
      <p:ext uri="{BB962C8B-B14F-4D97-AF65-F5344CB8AC3E}">
        <p14:creationId xmlns:p14="http://schemas.microsoft.com/office/powerpoint/2010/main" val="29412988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8" cy="511731"/>
          </a:xfrm>
          <a:prstGeom prst="rect">
            <a:avLst/>
          </a:prstGeom>
        </p:spPr>
        <p:txBody>
          <a:bodyPr vert="horz" lIns="94622" tIns="47311" rIns="94622" bIns="47311" rtlCol="0"/>
          <a:lstStyle>
            <a:lvl1pPr algn="l">
              <a:defRPr sz="1200"/>
            </a:lvl1pPr>
          </a:lstStyle>
          <a:p>
            <a:endParaRPr lang="en-GB" dirty="0"/>
          </a:p>
        </p:txBody>
      </p:sp>
      <p:sp>
        <p:nvSpPr>
          <p:cNvPr id="4" name="Slide Image Placeholder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622" tIns="47311" rIns="94622" bIns="47311" rtlCol="0" anchor="ctr"/>
          <a:lstStyle/>
          <a:p>
            <a:endParaRPr lang="en-GB"/>
          </a:p>
        </p:txBody>
      </p:sp>
      <p:sp>
        <p:nvSpPr>
          <p:cNvPr id="5" name="Notes Placeholder 4"/>
          <p:cNvSpPr>
            <a:spLocks noGrp="1"/>
          </p:cNvSpPr>
          <p:nvPr>
            <p:ph type="body" sz="quarter" idx="3"/>
          </p:nvPr>
        </p:nvSpPr>
        <p:spPr>
          <a:xfrm>
            <a:off x="710407" y="4861442"/>
            <a:ext cx="5683250" cy="4605576"/>
          </a:xfrm>
          <a:prstGeom prst="rect">
            <a:avLst/>
          </a:prstGeom>
        </p:spPr>
        <p:txBody>
          <a:bodyPr vert="horz" lIns="94622" tIns="47311" rIns="94622" bIns="47311"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721106"/>
            <a:ext cx="3078428" cy="511731"/>
          </a:xfrm>
          <a:prstGeom prst="rect">
            <a:avLst/>
          </a:prstGeom>
        </p:spPr>
        <p:txBody>
          <a:bodyPr vert="horz" lIns="94622" tIns="47311" rIns="94622" bIns="47311" rtlCol="0" anchor="b"/>
          <a:lstStyle>
            <a:lvl1pPr algn="l">
              <a:defRPr sz="1200"/>
            </a:lvl1pPr>
          </a:lstStyle>
          <a:p>
            <a:endParaRPr lang="en-GB" dirty="0"/>
          </a:p>
        </p:txBody>
      </p:sp>
      <p:sp>
        <p:nvSpPr>
          <p:cNvPr id="7" name="Slide Number Placeholder 6"/>
          <p:cNvSpPr>
            <a:spLocks noGrp="1"/>
          </p:cNvSpPr>
          <p:nvPr>
            <p:ph type="sldNum" sz="quarter" idx="5"/>
          </p:nvPr>
        </p:nvSpPr>
        <p:spPr>
          <a:xfrm>
            <a:off x="1" y="9707951"/>
            <a:ext cx="7104063" cy="511731"/>
          </a:xfrm>
          <a:prstGeom prst="rect">
            <a:avLst/>
          </a:prstGeom>
        </p:spPr>
        <p:txBody>
          <a:bodyPr vert="horz" lIns="94622" tIns="47311" rIns="94622" bIns="47311" rtlCol="0" anchor="b"/>
          <a:lstStyle>
            <a:lvl1pPr algn="ctr">
              <a:defRPr sz="1200"/>
            </a:lvl1pPr>
          </a:lstStyle>
          <a:p>
            <a:fld id="{D080ACEF-038B-C84F-B8C5-91258E241761}" type="slidenum">
              <a:rPr lang="en-GB" smtClean="0"/>
              <a:pPr/>
              <a:t>‹#›</a:t>
            </a:fld>
            <a:endParaRPr lang="en-GB" dirty="0"/>
          </a:p>
        </p:txBody>
      </p:sp>
      <p:sp>
        <p:nvSpPr>
          <p:cNvPr id="9" name="Date Placeholder 2"/>
          <p:cNvSpPr>
            <a:spLocks noGrp="1"/>
          </p:cNvSpPr>
          <p:nvPr>
            <p:ph type="dt" sz="quarter" idx="1"/>
          </p:nvPr>
        </p:nvSpPr>
        <p:spPr>
          <a:xfrm>
            <a:off x="5920053" y="0"/>
            <a:ext cx="1200721" cy="511731"/>
          </a:xfrm>
          <a:prstGeom prst="rect">
            <a:avLst/>
          </a:prstGeom>
        </p:spPr>
        <p:txBody>
          <a:bodyPr vert="horz" lIns="94622" tIns="47311" rIns="94622" bIns="47311" rtlCol="0"/>
          <a:lstStyle>
            <a:lvl1pPr algn="r">
              <a:defRPr sz="1200"/>
            </a:lvl1pPr>
          </a:lstStyle>
          <a:p>
            <a:fld id="{F26FE862-AA2E-A649-A23D-0AE53E0EBE06}" type="datetimeFigureOut">
              <a:rPr lang="en-US" smtClean="0"/>
              <a:t>7/21/2024</a:t>
            </a:fld>
            <a:endParaRPr lang="en-GB" dirty="0"/>
          </a:p>
        </p:txBody>
      </p:sp>
      <p:pic>
        <p:nvPicPr>
          <p:cNvPr id="8" name="Picture 7" descr="RHUL_Master_logo_RG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5624" y="9004677"/>
            <a:ext cx="1451303" cy="786839"/>
          </a:xfrm>
          <a:prstGeom prst="rect">
            <a:avLst/>
          </a:prstGeom>
        </p:spPr>
      </p:pic>
    </p:spTree>
    <p:extLst>
      <p:ext uri="{BB962C8B-B14F-4D97-AF65-F5344CB8AC3E}">
        <p14:creationId xmlns:p14="http://schemas.microsoft.com/office/powerpoint/2010/main" val="38159833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0ACEF-038B-C84F-B8C5-91258E241761}" type="slidenum">
              <a:rPr lang="en-GB" smtClean="0"/>
              <a:pPr/>
              <a:t>7</a:t>
            </a:fld>
            <a:endParaRPr lang="en-GB" dirty="0"/>
          </a:p>
        </p:txBody>
      </p:sp>
    </p:spTree>
    <p:extLst>
      <p:ext uri="{BB962C8B-B14F-4D97-AF65-F5344CB8AC3E}">
        <p14:creationId xmlns:p14="http://schemas.microsoft.com/office/powerpoint/2010/main" val="3610137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slide 1">
    <p:bg>
      <p:bgPr>
        <a:solidFill>
          <a:srgbClr val="424A4F"/>
        </a:solidFill>
        <a:effectLst/>
      </p:bgPr>
    </p:bg>
    <p:spTree>
      <p:nvGrpSpPr>
        <p:cNvPr id="1" name=""/>
        <p:cNvGrpSpPr/>
        <p:nvPr/>
      </p:nvGrpSpPr>
      <p:grpSpPr>
        <a:xfrm>
          <a:off x="0" y="0"/>
          <a:ext cx="0" cy="0"/>
          <a:chOff x="0" y="0"/>
          <a:chExt cx="0" cy="0"/>
        </a:xfrm>
      </p:grpSpPr>
      <p:sp>
        <p:nvSpPr>
          <p:cNvPr id="9" name="Rectangle 8"/>
          <p:cNvSpPr/>
          <p:nvPr userDrawn="1"/>
        </p:nvSpPr>
        <p:spPr>
          <a:xfrm>
            <a:off x="0" y="4466534"/>
            <a:ext cx="9143999" cy="1198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 name="Title 1"/>
          <p:cNvSpPr>
            <a:spLocks noGrp="1"/>
          </p:cNvSpPr>
          <p:nvPr>
            <p:ph type="ctrTitle"/>
          </p:nvPr>
        </p:nvSpPr>
        <p:spPr>
          <a:xfrm>
            <a:off x="470453" y="1986858"/>
            <a:ext cx="6663634" cy="1502881"/>
          </a:xfrm>
        </p:spPr>
        <p:txBody>
          <a:bodyPr anchor="t" anchorCtr="0">
            <a:noAutofit/>
          </a:bodyPr>
          <a:lstStyle>
            <a:lvl1pPr>
              <a:defRPr sz="4500">
                <a:solidFill>
                  <a:schemeClr val="accent1"/>
                </a:solidFill>
              </a:defRPr>
            </a:lvl1pPr>
          </a:lstStyle>
          <a:p>
            <a:r>
              <a:rPr lang="en-GB" dirty="0"/>
              <a:t>Click to edit Master title style</a:t>
            </a:r>
          </a:p>
        </p:txBody>
      </p:sp>
      <p:sp>
        <p:nvSpPr>
          <p:cNvPr id="3" name="Subtitle 2"/>
          <p:cNvSpPr>
            <a:spLocks noGrp="1"/>
          </p:cNvSpPr>
          <p:nvPr>
            <p:ph type="subTitle" idx="1"/>
          </p:nvPr>
        </p:nvSpPr>
        <p:spPr>
          <a:xfrm>
            <a:off x="470453" y="4721654"/>
            <a:ext cx="5487504" cy="778565"/>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pic>
        <p:nvPicPr>
          <p:cNvPr id="4" name="Picture 3"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7385" y="4467172"/>
            <a:ext cx="2386616" cy="1197524"/>
          </a:xfrm>
          <a:prstGeom prst="rect">
            <a:avLst/>
          </a:prstGeom>
        </p:spPr>
      </p:pic>
      <p:pic>
        <p:nvPicPr>
          <p:cNvPr id="7" name="Picture 6" descr="Music_Hall_Diagonal_6_long_lines_white-optimized1.png"/>
          <p:cNvPicPr>
            <a:picLocks noChangeAspect="1"/>
          </p:cNvPicPr>
          <p:nvPr userDrawn="1"/>
        </p:nvPicPr>
        <p:blipFill rotWithShape="1">
          <a:blip r:embed="rId3">
            <a:alphaModFix amt="40000"/>
            <a:extLst>
              <a:ext uri="{28A0092B-C50C-407E-A947-70E740481C1C}">
                <a14:useLocalDpi xmlns:a14="http://schemas.microsoft.com/office/drawing/2010/main" val="0"/>
              </a:ext>
            </a:extLst>
          </a:blip>
          <a:srcRect b="51132"/>
          <a:stretch/>
        </p:blipFill>
        <p:spPr>
          <a:xfrm>
            <a:off x="1" y="4158702"/>
            <a:ext cx="9144000" cy="307832"/>
          </a:xfrm>
          <a:prstGeom prst="rect">
            <a:avLst/>
          </a:prstGeom>
        </p:spPr>
      </p:pic>
      <p:pic>
        <p:nvPicPr>
          <p:cNvPr id="11" name="Picture 10" descr="Music_Hall_Diagonal_6_long_lines_white-optimized1.png"/>
          <p:cNvPicPr>
            <a:picLocks noChangeAspect="1"/>
          </p:cNvPicPr>
          <p:nvPr userDrawn="1"/>
        </p:nvPicPr>
        <p:blipFill rotWithShape="1">
          <a:blip r:embed="rId3">
            <a:alphaModFix amt="40000"/>
            <a:extLst>
              <a:ext uri="{28A0092B-C50C-407E-A947-70E740481C1C}">
                <a14:useLocalDpi xmlns:a14="http://schemas.microsoft.com/office/drawing/2010/main" val="0"/>
              </a:ext>
            </a:extLst>
          </a:blip>
          <a:srcRect b="51132"/>
          <a:stretch/>
        </p:blipFill>
        <p:spPr>
          <a:xfrm>
            <a:off x="1" y="5670454"/>
            <a:ext cx="9144000" cy="307832"/>
          </a:xfrm>
          <a:prstGeom prst="rect">
            <a:avLst/>
          </a:prstGeom>
        </p:spPr>
      </p:pic>
    </p:spTree>
    <p:extLst>
      <p:ext uri="{BB962C8B-B14F-4D97-AF65-F5344CB8AC3E}">
        <p14:creationId xmlns:p14="http://schemas.microsoft.com/office/powerpoint/2010/main" val="1905962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page 2">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1588" y="1365654"/>
            <a:ext cx="9145588" cy="5505174"/>
          </a:xfrm>
          <a:noFill/>
        </p:spPr>
        <p:txBody>
          <a:bodyPr lIns="72000" tIns="72000"/>
          <a:lstStyle/>
          <a:p>
            <a:endParaRPr lang="en-GB" dirty="0"/>
          </a:p>
        </p:txBody>
      </p:sp>
      <p:sp>
        <p:nvSpPr>
          <p:cNvPr id="4" name="TextBox 3"/>
          <p:cNvSpPr txBox="1"/>
          <p:nvPr userDrawn="1"/>
        </p:nvSpPr>
        <p:spPr>
          <a:xfrm>
            <a:off x="76975" y="1090353"/>
            <a:ext cx="184666" cy="369332"/>
          </a:xfrm>
          <a:prstGeom prst="rect">
            <a:avLst/>
          </a:prstGeom>
          <a:noFill/>
        </p:spPr>
        <p:txBody>
          <a:bodyPr wrap="none" rtlCol="0">
            <a:spAutoFit/>
          </a:bodyPr>
          <a:lstStyle/>
          <a:p>
            <a:endParaRPr lang="en-US" dirty="0"/>
          </a:p>
        </p:txBody>
      </p:sp>
      <p:sp>
        <p:nvSpPr>
          <p:cNvPr id="7" name="Slide Number Placeholder 5"/>
          <p:cNvSpPr>
            <a:spLocks noGrp="1"/>
          </p:cNvSpPr>
          <p:nvPr>
            <p:ph type="sldNum" sz="quarter" idx="12"/>
          </p:nvPr>
        </p:nvSpPr>
        <p:spPr>
          <a:xfrm>
            <a:off x="434412" y="6513014"/>
            <a:ext cx="216000" cy="216000"/>
          </a:xfrm>
        </p:spPr>
        <p:txBody>
          <a:bodyPr/>
          <a:lstStyle/>
          <a:p>
            <a:fld id="{6B49BB3D-90E4-C946-BCF9-8FBC622A1A06}" type="slidenum">
              <a:rPr lang="en-GB" smtClean="0"/>
              <a:t>‹#›</a:t>
            </a:fld>
            <a:endParaRPr lang="en-GB" dirty="0"/>
          </a:p>
        </p:txBody>
      </p:sp>
      <p:sp>
        <p:nvSpPr>
          <p:cNvPr id="9" name="Title Placeholder 1"/>
          <p:cNvSpPr>
            <a:spLocks noGrp="1"/>
          </p:cNvSpPr>
          <p:nvPr>
            <p:ph type="title"/>
          </p:nvPr>
        </p:nvSpPr>
        <p:spPr>
          <a:xfrm>
            <a:off x="457200" y="381380"/>
            <a:ext cx="6546059" cy="922130"/>
          </a:xfrm>
          <a:prstGeom prst="rect">
            <a:avLst/>
          </a:prstGeom>
        </p:spPr>
        <p:txBody>
          <a:bodyPr vert="horz" lIns="0" tIns="0" rIns="0" bIns="0" rtlCol="0" anchor="ctr">
            <a:normAutofit/>
          </a:bodyPr>
          <a:lstStyle/>
          <a:p>
            <a:r>
              <a:rPr lang="en-GB" dirty="0"/>
              <a:t>Click to edit Master title style</a:t>
            </a:r>
          </a:p>
        </p:txBody>
      </p:sp>
    </p:spTree>
    <p:extLst>
      <p:ext uri="{BB962C8B-B14F-4D97-AF65-F5344CB8AC3E}">
        <p14:creationId xmlns:p14="http://schemas.microsoft.com/office/powerpoint/2010/main" val="2070553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5" name="Chart Placeholder 4"/>
          <p:cNvSpPr>
            <a:spLocks noGrp="1"/>
          </p:cNvSpPr>
          <p:nvPr>
            <p:ph type="chart" sz="quarter" idx="11" hasCustomPrompt="1"/>
          </p:nvPr>
        </p:nvSpPr>
        <p:spPr>
          <a:xfrm>
            <a:off x="457200" y="1555750"/>
            <a:ext cx="8229600" cy="4476750"/>
          </a:xfrm>
        </p:spPr>
        <p:txBody>
          <a:bodyPr lIns="72000" tIns="72000"/>
          <a:lstStyle>
            <a:lvl1pPr>
              <a:defRPr sz="1800"/>
            </a:lvl1pPr>
          </a:lstStyle>
          <a:p>
            <a:r>
              <a:rPr lang="en-GB" sz="2600" b="0" i="0" dirty="0">
                <a:solidFill>
                  <a:srgbClr val="000000"/>
                </a:solidFill>
                <a:latin typeface="Lucida Grande"/>
                <a:ea typeface="Lucida Grande"/>
                <a:cs typeface="Lucida Grande"/>
              </a:rPr>
              <a:t>Chart/graph</a:t>
            </a:r>
            <a:endParaRPr lang="en-GB" dirty="0"/>
          </a:p>
        </p:txBody>
      </p:sp>
      <p:sp>
        <p:nvSpPr>
          <p:cNvPr id="7" name="Slide Number Placeholder 2"/>
          <p:cNvSpPr txBox="1">
            <a:spLocks/>
          </p:cNvSpPr>
          <p:nvPr userDrawn="1"/>
        </p:nvSpPr>
        <p:spPr>
          <a:xfrm>
            <a:off x="434412" y="6513014"/>
            <a:ext cx="216000" cy="216000"/>
          </a:xfrm>
          <a:prstGeom prst="rect">
            <a:avLst/>
          </a:prstGeom>
          <a:solidFill>
            <a:schemeClr val="accent1"/>
          </a:solidFill>
        </p:spPr>
        <p:txBody>
          <a:bodyPr vert="horz" lIns="0" tIns="0" rIns="0" bIns="0" rtlCol="0" anchor="ctr" anchorCtr="0"/>
          <a:lstStyle>
            <a:defPPr>
              <a:defRPr lang="en-US"/>
            </a:defPPr>
            <a:lvl1pPr marL="0" algn="ctr" defTabSz="457200" rtl="0" eaLnBrk="1" latinLnBrk="0" hangingPunct="1">
              <a:defRPr sz="1000" kern="1200" normalizeH="1">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49BB3D-90E4-C946-BCF9-8FBC622A1A06}" type="slidenum">
              <a:rPr lang="en-GB" sz="800" smtClean="0"/>
              <a:pPr/>
              <a:t>‹#›</a:t>
            </a:fld>
            <a:endParaRPr lang="en-GB" sz="800" dirty="0"/>
          </a:p>
        </p:txBody>
      </p:sp>
      <p:sp>
        <p:nvSpPr>
          <p:cNvPr id="8" name="Title Placeholder 1"/>
          <p:cNvSpPr>
            <a:spLocks noGrp="1"/>
          </p:cNvSpPr>
          <p:nvPr>
            <p:ph type="title"/>
          </p:nvPr>
        </p:nvSpPr>
        <p:spPr>
          <a:xfrm>
            <a:off x="457200" y="381380"/>
            <a:ext cx="6546059" cy="922130"/>
          </a:xfrm>
          <a:prstGeom prst="rect">
            <a:avLst/>
          </a:prstGeom>
        </p:spPr>
        <p:txBody>
          <a:bodyPr vert="horz" lIns="0" tIns="0" rIns="0" bIns="0" rtlCol="0" anchor="ctr">
            <a:normAutofit/>
          </a:bodyPr>
          <a:lstStyle/>
          <a:p>
            <a:r>
              <a:rPr lang="en-GB" dirty="0"/>
              <a:t>Click to edit Master title style</a:t>
            </a:r>
          </a:p>
        </p:txBody>
      </p:sp>
    </p:spTree>
    <p:extLst>
      <p:ext uri="{BB962C8B-B14F-4D97-AF65-F5344CB8AC3E}">
        <p14:creationId xmlns:p14="http://schemas.microsoft.com/office/powerpoint/2010/main" val="2586051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age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GB" dirty="0"/>
          </a:p>
        </p:txBody>
      </p:sp>
      <p:sp>
        <p:nvSpPr>
          <p:cNvPr id="4" name="Content Placeholder 2"/>
          <p:cNvSpPr>
            <a:spLocks noGrp="1"/>
          </p:cNvSpPr>
          <p:nvPr>
            <p:ph idx="11"/>
          </p:nvPr>
        </p:nvSpPr>
        <p:spPr>
          <a:xfrm>
            <a:off x="463071" y="1557210"/>
            <a:ext cx="8229600" cy="4525963"/>
          </a:xfrm>
        </p:spPr>
        <p:txBody>
          <a:bodyPr/>
          <a:lstStyle>
            <a:lvl1pPr marL="288000" indent="-324000">
              <a:buFont typeface="+mj-lt"/>
              <a:buAutoNum type="arabicPeriod"/>
              <a:defRPr sz="2800">
                <a:latin typeface="Corbel"/>
                <a:cs typeface="Corbel"/>
              </a:defRPr>
            </a:lvl1pPr>
            <a:lvl2pPr marL="648000" indent="-288000" algn="l">
              <a:buClr>
                <a:srgbClr val="FF6600"/>
              </a:buClr>
              <a:buFont typeface="+mj-lt"/>
              <a:buAutoNum type="romanLcPeriod"/>
              <a:defRPr sz="2400" baseline="0">
                <a:latin typeface="Corbel"/>
                <a:cs typeface="Corbel"/>
              </a:defRPr>
            </a:lvl2pPr>
            <a:lvl3pPr marL="579600" indent="0">
              <a:buFont typeface="Arial"/>
              <a:buNone/>
              <a:defRPr sz="2000">
                <a:latin typeface="Corbel"/>
                <a:cs typeface="Corbel"/>
              </a:defRPr>
            </a:lvl3pPr>
          </a:lstStyle>
          <a:p>
            <a:pPr lvl="0"/>
            <a:r>
              <a:rPr lang="en-US" dirty="0"/>
              <a:t>Click to edit Master text </a:t>
            </a:r>
          </a:p>
          <a:p>
            <a:pPr lvl="1"/>
            <a:r>
              <a:rPr lang="en-US" dirty="0"/>
              <a:t>Second level	</a:t>
            </a:r>
          </a:p>
          <a:p>
            <a:pPr lvl="1"/>
            <a:r>
              <a:rPr lang="en-US" dirty="0"/>
              <a:t>Third level</a:t>
            </a:r>
          </a:p>
        </p:txBody>
      </p:sp>
      <p:sp>
        <p:nvSpPr>
          <p:cNvPr id="7" name="Slide Number Placeholder 2"/>
          <p:cNvSpPr txBox="1">
            <a:spLocks/>
          </p:cNvSpPr>
          <p:nvPr userDrawn="1"/>
        </p:nvSpPr>
        <p:spPr>
          <a:xfrm>
            <a:off x="434412" y="6513014"/>
            <a:ext cx="216000" cy="216000"/>
          </a:xfrm>
          <a:prstGeom prst="rect">
            <a:avLst/>
          </a:prstGeom>
          <a:solidFill>
            <a:schemeClr val="accent1"/>
          </a:solidFill>
        </p:spPr>
        <p:txBody>
          <a:bodyPr vert="horz" lIns="0" tIns="0" rIns="0" bIns="0" rtlCol="0" anchor="ctr" anchorCtr="0"/>
          <a:lstStyle>
            <a:defPPr>
              <a:defRPr lang="en-US"/>
            </a:defPPr>
            <a:lvl1pPr marL="0" algn="ctr" defTabSz="457200" rtl="0" eaLnBrk="1" latinLnBrk="0" hangingPunct="1">
              <a:defRPr sz="1000" kern="1200" normalizeH="1">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49BB3D-90E4-C946-BCF9-8FBC622A1A06}" type="slidenum">
              <a:rPr lang="en-GB" sz="800" smtClean="0"/>
              <a:pPr/>
              <a:t>‹#›</a:t>
            </a:fld>
            <a:endParaRPr lang="en-GB" sz="800" dirty="0"/>
          </a:p>
        </p:txBody>
      </p:sp>
    </p:spTree>
    <p:extLst>
      <p:ext uri="{BB962C8B-B14F-4D97-AF65-F5344CB8AC3E}">
        <p14:creationId xmlns:p14="http://schemas.microsoft.com/office/powerpoint/2010/main" val="1139730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End slide">
    <p:bg>
      <p:bgPr>
        <a:solidFill>
          <a:srgbClr val="424A4F"/>
        </a:solidFill>
        <a:effectLst/>
      </p:bgPr>
    </p:bg>
    <p:spTree>
      <p:nvGrpSpPr>
        <p:cNvPr id="1" name=""/>
        <p:cNvGrpSpPr/>
        <p:nvPr/>
      </p:nvGrpSpPr>
      <p:grpSpPr>
        <a:xfrm>
          <a:off x="0" y="0"/>
          <a:ext cx="0" cy="0"/>
          <a:chOff x="0" y="0"/>
          <a:chExt cx="0" cy="0"/>
        </a:xfrm>
      </p:grpSpPr>
      <p:sp>
        <p:nvSpPr>
          <p:cNvPr id="5" name="Rectangle 4"/>
          <p:cNvSpPr/>
          <p:nvPr userDrawn="1"/>
        </p:nvSpPr>
        <p:spPr>
          <a:xfrm>
            <a:off x="0" y="4466533"/>
            <a:ext cx="9143999" cy="1198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pic>
        <p:nvPicPr>
          <p:cNvPr id="7" name="Picture 6"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3823" y="4466533"/>
            <a:ext cx="2389161" cy="1198801"/>
          </a:xfrm>
          <a:prstGeom prst="rect">
            <a:avLst/>
          </a:prstGeom>
        </p:spPr>
      </p:pic>
      <p:pic>
        <p:nvPicPr>
          <p:cNvPr id="8" name="Picture 7" descr="Music_Hall_Diagonal_6_long_lines_white-optimized1.png"/>
          <p:cNvPicPr>
            <a:picLocks noChangeAspect="1"/>
          </p:cNvPicPr>
          <p:nvPr userDrawn="1"/>
        </p:nvPicPr>
        <p:blipFill rotWithShape="1">
          <a:blip r:embed="rId3">
            <a:alphaModFix amt="40000"/>
            <a:extLst>
              <a:ext uri="{28A0092B-C50C-407E-A947-70E740481C1C}">
                <a14:useLocalDpi xmlns:a14="http://schemas.microsoft.com/office/drawing/2010/main" val="0"/>
              </a:ext>
            </a:extLst>
          </a:blip>
          <a:srcRect b="51132"/>
          <a:stretch/>
        </p:blipFill>
        <p:spPr>
          <a:xfrm>
            <a:off x="1" y="4158702"/>
            <a:ext cx="9144000" cy="307832"/>
          </a:xfrm>
          <a:prstGeom prst="rect">
            <a:avLst/>
          </a:prstGeom>
        </p:spPr>
      </p:pic>
      <p:pic>
        <p:nvPicPr>
          <p:cNvPr id="9" name="Picture 8" descr="Music_Hall_Diagonal_6_long_lines_white-optimized1.png"/>
          <p:cNvPicPr>
            <a:picLocks noChangeAspect="1"/>
          </p:cNvPicPr>
          <p:nvPr userDrawn="1"/>
        </p:nvPicPr>
        <p:blipFill rotWithShape="1">
          <a:blip r:embed="rId3">
            <a:alphaModFix amt="40000"/>
            <a:extLst>
              <a:ext uri="{28A0092B-C50C-407E-A947-70E740481C1C}">
                <a14:useLocalDpi xmlns:a14="http://schemas.microsoft.com/office/drawing/2010/main" val="0"/>
              </a:ext>
            </a:extLst>
          </a:blip>
          <a:srcRect b="51132"/>
          <a:stretch/>
        </p:blipFill>
        <p:spPr>
          <a:xfrm>
            <a:off x="1" y="5670454"/>
            <a:ext cx="9144000" cy="307832"/>
          </a:xfrm>
          <a:prstGeom prst="rect">
            <a:avLst/>
          </a:prstGeom>
        </p:spPr>
      </p:pic>
    </p:spTree>
    <p:extLst>
      <p:ext uri="{BB962C8B-B14F-4D97-AF65-F5344CB8AC3E}">
        <p14:creationId xmlns:p14="http://schemas.microsoft.com/office/powerpoint/2010/main" val="7153933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2 Content ">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5B3424C-4925-A7F7-02CD-84526B2E22EF}"/>
              </a:ext>
            </a:extLst>
          </p:cNvPr>
          <p:cNvSpPr>
            <a:spLocks noGrp="1"/>
          </p:cNvSpPr>
          <p:nvPr>
            <p:ph type="title" hasCustomPrompt="1"/>
          </p:nvPr>
        </p:nvSpPr>
        <p:spPr>
          <a:xfrm>
            <a:off x="1101611" y="503853"/>
            <a:ext cx="7356580" cy="1427585"/>
          </a:xfrm>
        </p:spPr>
        <p:txBody>
          <a:bodyPr lIns="0">
            <a:normAutofit/>
          </a:bodyPr>
          <a:lstStyle>
            <a:lvl1pPr>
              <a:defRPr sz="2700"/>
            </a:lvl1pPr>
          </a:lstStyle>
          <a:p>
            <a:r>
              <a:rPr lang="en-US" dirty="0"/>
              <a:t>Click to add title</a:t>
            </a:r>
          </a:p>
        </p:txBody>
      </p:sp>
      <p:sp>
        <p:nvSpPr>
          <p:cNvPr id="2" name="Content Placeholder 7">
            <a:extLst>
              <a:ext uri="{FF2B5EF4-FFF2-40B4-BE49-F238E27FC236}">
                <a16:creationId xmlns:a16="http://schemas.microsoft.com/office/drawing/2014/main" id="{AEA3C42D-C3E7-4F13-63E2-96D7A3B21113}"/>
              </a:ext>
            </a:extLst>
          </p:cNvPr>
          <p:cNvSpPr>
            <a:spLocks noGrp="1"/>
          </p:cNvSpPr>
          <p:nvPr>
            <p:ph sz="quarter" idx="12" hasCustomPrompt="1"/>
          </p:nvPr>
        </p:nvSpPr>
        <p:spPr>
          <a:xfrm>
            <a:off x="1101610" y="2057401"/>
            <a:ext cx="3470390" cy="4119463"/>
          </a:xfrm>
        </p:spPr>
        <p:txBody>
          <a:bodyPr lIns="0">
            <a:normAutofit/>
          </a:bodyPr>
          <a:lstStyle>
            <a:lvl1pPr marL="0" indent="0">
              <a:lnSpc>
                <a:spcPct val="100000"/>
              </a:lnSpc>
              <a:spcBef>
                <a:spcPts val="750"/>
              </a:spcBef>
              <a:spcAft>
                <a:spcPts val="900"/>
              </a:spcAft>
              <a:buNone/>
              <a:defRPr sz="1500"/>
            </a:lvl1pPr>
            <a:lvl2pPr marL="171450" indent="-171450">
              <a:lnSpc>
                <a:spcPct val="100000"/>
              </a:lnSpc>
              <a:spcBef>
                <a:spcPts val="0"/>
              </a:spcBef>
              <a:spcAft>
                <a:spcPts val="900"/>
              </a:spcAft>
              <a:buFont typeface="Arial" panose="020B0604020202020204" pitchFamily="34" charset="0"/>
              <a:buChar char="•"/>
              <a:defRPr sz="1500"/>
            </a:lvl2pPr>
            <a:lvl3pPr marL="514350" indent="-171450">
              <a:spcBef>
                <a:spcPts val="750"/>
              </a:spcBef>
              <a:spcAft>
                <a:spcPts val="900"/>
              </a:spcAft>
              <a:buFont typeface="Arial" panose="020B0604020202020204" pitchFamily="34" charset="0"/>
              <a:buChar char="•"/>
              <a:defRPr sz="1500"/>
            </a:lvl3pPr>
            <a:lvl4pPr marL="857250" indent="-171450">
              <a:spcBef>
                <a:spcPts val="750"/>
              </a:spcBef>
              <a:spcAft>
                <a:spcPts val="900"/>
              </a:spcAft>
              <a:buFont typeface="Arial" panose="020B0604020202020204" pitchFamily="34" charset="0"/>
              <a:buChar char="•"/>
              <a:defRPr sz="1500"/>
            </a:lvl4pPr>
            <a:lvl5pPr marL="1200150" indent="-171450">
              <a:spcBef>
                <a:spcPts val="750"/>
              </a:spcBef>
              <a:spcAft>
                <a:spcPts val="900"/>
              </a:spcAft>
              <a:buFont typeface="Arial" panose="020B0604020202020204" pitchFamily="34" charset="0"/>
              <a:buChar char="•"/>
              <a:defRPr sz="15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7">
            <a:extLst>
              <a:ext uri="{FF2B5EF4-FFF2-40B4-BE49-F238E27FC236}">
                <a16:creationId xmlns:a16="http://schemas.microsoft.com/office/drawing/2014/main" id="{617CE1C3-9892-2E23-986F-80ABB41823D6}"/>
              </a:ext>
            </a:extLst>
          </p:cNvPr>
          <p:cNvSpPr>
            <a:spLocks noGrp="1"/>
          </p:cNvSpPr>
          <p:nvPr>
            <p:ph sz="quarter" idx="11" hasCustomPrompt="1"/>
          </p:nvPr>
        </p:nvSpPr>
        <p:spPr>
          <a:xfrm>
            <a:off x="5001139" y="2057401"/>
            <a:ext cx="3457049" cy="4119463"/>
          </a:xfrm>
        </p:spPr>
        <p:txBody>
          <a:bodyPr lIns="0">
            <a:normAutofit/>
          </a:bodyPr>
          <a:lstStyle>
            <a:lvl1pPr marL="0" indent="0">
              <a:lnSpc>
                <a:spcPct val="100000"/>
              </a:lnSpc>
              <a:spcBef>
                <a:spcPts val="750"/>
              </a:spcBef>
              <a:spcAft>
                <a:spcPts val="900"/>
              </a:spcAft>
              <a:buNone/>
              <a:defRPr sz="1500"/>
            </a:lvl1pPr>
            <a:lvl2pPr marL="171450" indent="-171450">
              <a:lnSpc>
                <a:spcPct val="100000"/>
              </a:lnSpc>
              <a:spcBef>
                <a:spcPts val="750"/>
              </a:spcBef>
              <a:spcAft>
                <a:spcPts val="900"/>
              </a:spcAft>
              <a:buFont typeface="Arial" panose="020B0604020202020204" pitchFamily="34" charset="0"/>
              <a:buChar char="•"/>
              <a:defRPr sz="1500"/>
            </a:lvl2pPr>
            <a:lvl3pPr marL="514350" indent="-171450">
              <a:spcBef>
                <a:spcPts val="750"/>
              </a:spcBef>
              <a:spcAft>
                <a:spcPts val="900"/>
              </a:spcAft>
              <a:buFont typeface="Arial" panose="020B0604020202020204" pitchFamily="34" charset="0"/>
              <a:buChar char="•"/>
              <a:defRPr sz="1500"/>
            </a:lvl3pPr>
            <a:lvl4pPr marL="857250" indent="-171450">
              <a:spcBef>
                <a:spcPts val="750"/>
              </a:spcBef>
              <a:spcAft>
                <a:spcPts val="900"/>
              </a:spcAft>
              <a:buFont typeface="Arial" panose="020B0604020202020204" pitchFamily="34" charset="0"/>
              <a:buChar char="•"/>
              <a:defRPr sz="1500"/>
            </a:lvl4pPr>
            <a:lvl5pPr marL="1200150" indent="-171450">
              <a:spcBef>
                <a:spcPts val="750"/>
              </a:spcBef>
              <a:spcAft>
                <a:spcPts val="900"/>
              </a:spcAft>
              <a:buFont typeface="Arial" panose="020B0604020202020204" pitchFamily="34" charset="0"/>
              <a:buChar char="•"/>
              <a:defRPr sz="15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a:extLst>
              <a:ext uri="{FF2B5EF4-FFF2-40B4-BE49-F238E27FC236}">
                <a16:creationId xmlns:a16="http://schemas.microsoft.com/office/drawing/2014/main" id="{94389812-0415-9025-AB21-4503F7DF3AB5}"/>
              </a:ext>
              <a:ext uri="{C183D7F6-B498-43B3-948B-1728B52AA6E4}">
                <adec:decorative xmlns:adec="http://schemas.microsoft.com/office/drawing/2017/decorative" val="1"/>
              </a:ext>
            </a:extLst>
          </p:cNvPr>
          <p:cNvSpPr/>
          <p:nvPr userDrawn="1"/>
        </p:nvSpPr>
        <p:spPr>
          <a:xfrm>
            <a:off x="8458200" y="0"/>
            <a:ext cx="685800" cy="9144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6" name="Straight Connector 5">
            <a:extLst>
              <a:ext uri="{FF2B5EF4-FFF2-40B4-BE49-F238E27FC236}">
                <a16:creationId xmlns:a16="http://schemas.microsoft.com/office/drawing/2014/main" id="{6459A5A0-86AD-344B-A0E4-6C55958151EE}"/>
              </a:ext>
              <a:ext uri="{C183D7F6-B498-43B3-948B-1728B52AA6E4}">
                <adec:decorative xmlns:adec="http://schemas.microsoft.com/office/drawing/2017/decorative" val="1"/>
              </a:ext>
            </a:extLst>
          </p:cNvPr>
          <p:cNvCxnSpPr>
            <a:cxnSpLocks/>
          </p:cNvCxnSpPr>
          <p:nvPr userDrawn="1"/>
        </p:nvCxnSpPr>
        <p:spPr>
          <a:xfrm>
            <a:off x="672471" y="0"/>
            <a:ext cx="0" cy="5943600"/>
          </a:xfrm>
          <a:prstGeom prst="lin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1D40DF0B-6602-19D4-3110-4659C28780D5}"/>
              </a:ext>
            </a:extLst>
          </p:cNvPr>
          <p:cNvSpPr>
            <a:spLocks noGrp="1"/>
          </p:cNvSpPr>
          <p:nvPr>
            <p:ph type="sldNum" sz="quarter" idx="15"/>
          </p:nvPr>
        </p:nvSpPr>
        <p:spPr>
          <a:xfrm>
            <a:off x="309103" y="5943601"/>
            <a:ext cx="726737" cy="651912"/>
          </a:xfrm>
        </p:spPr>
        <p:txBody>
          <a:bodyPr/>
          <a:lstStyle/>
          <a:p>
            <a:fld id="{18D65601-5AE2-46FC-B138-694DDD2B510D}" type="slidenum">
              <a:rPr lang="en-US" smtClean="0"/>
              <a:pPr/>
              <a:t>‹#›</a:t>
            </a:fld>
            <a:endParaRPr lang="en-US" dirty="0"/>
          </a:p>
        </p:txBody>
      </p:sp>
    </p:spTree>
    <p:extLst>
      <p:ext uri="{BB962C8B-B14F-4D97-AF65-F5344CB8AC3E}">
        <p14:creationId xmlns:p14="http://schemas.microsoft.com/office/powerpoint/2010/main" val="312368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slide 3">
    <p:bg>
      <p:bgPr>
        <a:solidFill>
          <a:srgbClr val="FFFFFE"/>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794" y="0"/>
            <a:ext cx="9145588" cy="4727046"/>
          </a:xfrm>
          <a:noFill/>
        </p:spPr>
        <p:txBody>
          <a:bodyPr lIns="72000" tIns="72000"/>
          <a:lstStyle/>
          <a:p>
            <a:endParaRPr lang="en-GB" dirty="0"/>
          </a:p>
        </p:txBody>
      </p:sp>
      <p:sp>
        <p:nvSpPr>
          <p:cNvPr id="6" name="Rectangle 5"/>
          <p:cNvSpPr/>
          <p:nvPr userDrawn="1"/>
        </p:nvSpPr>
        <p:spPr>
          <a:xfrm>
            <a:off x="0" y="4470387"/>
            <a:ext cx="9143999" cy="1198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pic>
        <p:nvPicPr>
          <p:cNvPr id="11" name="Picture 10"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5633" y="4470387"/>
            <a:ext cx="2389161" cy="1198801"/>
          </a:xfrm>
          <a:prstGeom prst="rect">
            <a:avLst/>
          </a:prstGeom>
        </p:spPr>
      </p:pic>
      <p:pic>
        <p:nvPicPr>
          <p:cNvPr id="2" name="Picture 1" descr="Music_Hall_Diagonal_6_long_lines-40%-optimized1.png"/>
          <p:cNvPicPr>
            <a:picLocks noChangeAspect="1"/>
          </p:cNvPicPr>
          <p:nvPr userDrawn="1"/>
        </p:nvPicPr>
        <p:blipFill rotWithShape="1">
          <a:blip r:embed="rId3">
            <a:extLst>
              <a:ext uri="{28A0092B-C50C-407E-A947-70E740481C1C}">
                <a14:useLocalDpi xmlns:a14="http://schemas.microsoft.com/office/drawing/2010/main" val="0"/>
              </a:ext>
            </a:extLst>
          </a:blip>
          <a:srcRect b="48546"/>
          <a:stretch/>
        </p:blipFill>
        <p:spPr>
          <a:xfrm>
            <a:off x="794" y="4152163"/>
            <a:ext cx="9144000" cy="324115"/>
          </a:xfrm>
          <a:prstGeom prst="rect">
            <a:avLst/>
          </a:prstGeom>
        </p:spPr>
      </p:pic>
      <p:pic>
        <p:nvPicPr>
          <p:cNvPr id="9" name="Picture 8" descr="Music_Hall_Diagonal_6_long_lines-40%-optimized1.png"/>
          <p:cNvPicPr>
            <a:picLocks noChangeAspect="1"/>
          </p:cNvPicPr>
          <p:nvPr userDrawn="1"/>
        </p:nvPicPr>
        <p:blipFill rotWithShape="1">
          <a:blip r:embed="rId3">
            <a:extLst>
              <a:ext uri="{28A0092B-C50C-407E-A947-70E740481C1C}">
                <a14:useLocalDpi xmlns:a14="http://schemas.microsoft.com/office/drawing/2010/main" val="0"/>
              </a:ext>
            </a:extLst>
          </a:blip>
          <a:srcRect b="48546"/>
          <a:stretch/>
        </p:blipFill>
        <p:spPr>
          <a:xfrm>
            <a:off x="794" y="5658796"/>
            <a:ext cx="9144000" cy="324115"/>
          </a:xfrm>
          <a:prstGeom prst="rect">
            <a:avLst/>
          </a:prstGeom>
        </p:spPr>
      </p:pic>
      <p:sp>
        <p:nvSpPr>
          <p:cNvPr id="12" name="Subtitle 2"/>
          <p:cNvSpPr>
            <a:spLocks noGrp="1"/>
          </p:cNvSpPr>
          <p:nvPr>
            <p:ph type="subTitle" idx="1"/>
          </p:nvPr>
        </p:nvSpPr>
        <p:spPr>
          <a:xfrm>
            <a:off x="470453" y="4721654"/>
            <a:ext cx="5487504" cy="778565"/>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Tree>
    <p:extLst>
      <p:ext uri="{BB962C8B-B14F-4D97-AF65-F5344CB8AC3E}">
        <p14:creationId xmlns:p14="http://schemas.microsoft.com/office/powerpoint/2010/main" val="2005618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divider 1">
    <p:bg>
      <p:bgPr>
        <a:solidFill>
          <a:srgbClr val="424A4F"/>
        </a:solidFill>
        <a:effectLst/>
      </p:bgPr>
    </p:bg>
    <p:spTree>
      <p:nvGrpSpPr>
        <p:cNvPr id="1" name=""/>
        <p:cNvGrpSpPr/>
        <p:nvPr/>
      </p:nvGrpSpPr>
      <p:grpSpPr>
        <a:xfrm>
          <a:off x="0" y="0"/>
          <a:ext cx="0" cy="0"/>
          <a:chOff x="0" y="0"/>
          <a:chExt cx="0" cy="0"/>
        </a:xfrm>
      </p:grpSpPr>
      <p:sp>
        <p:nvSpPr>
          <p:cNvPr id="13" name="Rectangle 12"/>
          <p:cNvSpPr/>
          <p:nvPr userDrawn="1"/>
        </p:nvSpPr>
        <p:spPr>
          <a:xfrm>
            <a:off x="-8141" y="4466534"/>
            <a:ext cx="9143999" cy="1198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0" name="Title 1"/>
          <p:cNvSpPr>
            <a:spLocks noGrp="1"/>
          </p:cNvSpPr>
          <p:nvPr>
            <p:ph type="title" hasCustomPrompt="1"/>
          </p:nvPr>
        </p:nvSpPr>
        <p:spPr>
          <a:xfrm>
            <a:off x="436978" y="4748823"/>
            <a:ext cx="6197663" cy="916512"/>
          </a:xfrm>
        </p:spPr>
        <p:txBody>
          <a:bodyPr anchor="t">
            <a:normAutofit/>
          </a:bodyPr>
          <a:lstStyle>
            <a:lvl1pPr algn="l">
              <a:defRPr sz="3600" b="0" cap="none"/>
            </a:lvl1pPr>
          </a:lstStyle>
          <a:p>
            <a:r>
              <a:rPr lang="en-GB" dirty="0"/>
              <a:t>Click to edit master title style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43860" y="4466534"/>
            <a:ext cx="2400139" cy="1198800"/>
          </a:xfrm>
          <a:prstGeom prst="rect">
            <a:avLst/>
          </a:prstGeom>
        </p:spPr>
      </p:pic>
    </p:spTree>
    <p:extLst>
      <p:ext uri="{BB962C8B-B14F-4D97-AF65-F5344CB8AC3E}">
        <p14:creationId xmlns:p14="http://schemas.microsoft.com/office/powerpoint/2010/main" val="69757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divider 3">
    <p:bg>
      <p:bgPr>
        <a:solidFill>
          <a:srgbClr val="FFFFFE"/>
        </a:solidFill>
        <a:effectLst/>
      </p:bgPr>
    </p:bg>
    <p:spTree>
      <p:nvGrpSpPr>
        <p:cNvPr id="1" name=""/>
        <p:cNvGrpSpPr/>
        <p:nvPr/>
      </p:nvGrpSpPr>
      <p:grpSpPr>
        <a:xfrm>
          <a:off x="0" y="0"/>
          <a:ext cx="0" cy="0"/>
          <a:chOff x="0" y="0"/>
          <a:chExt cx="0" cy="0"/>
        </a:xfrm>
      </p:grpSpPr>
      <p:sp>
        <p:nvSpPr>
          <p:cNvPr id="5" name="Rectangle 4"/>
          <p:cNvSpPr/>
          <p:nvPr userDrawn="1"/>
        </p:nvSpPr>
        <p:spPr>
          <a:xfrm>
            <a:off x="0" y="4466533"/>
            <a:ext cx="9143999" cy="11988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6" name="Title 1"/>
          <p:cNvSpPr>
            <a:spLocks noGrp="1"/>
          </p:cNvSpPr>
          <p:nvPr>
            <p:ph type="title" hasCustomPrompt="1"/>
          </p:nvPr>
        </p:nvSpPr>
        <p:spPr>
          <a:xfrm>
            <a:off x="436978" y="4748823"/>
            <a:ext cx="6108115" cy="916512"/>
          </a:xfrm>
        </p:spPr>
        <p:txBody>
          <a:bodyPr anchor="t">
            <a:normAutofit/>
          </a:bodyPr>
          <a:lstStyle>
            <a:lvl1pPr algn="l">
              <a:defRPr sz="3600" b="0" cap="none"/>
            </a:lvl1pPr>
          </a:lstStyle>
          <a:p>
            <a:r>
              <a:rPr lang="en-GB" dirty="0"/>
              <a:t>Click to edit master title style</a:t>
            </a:r>
          </a:p>
        </p:txBody>
      </p:sp>
      <p:pic>
        <p:nvPicPr>
          <p:cNvPr id="7" name="Picture 6"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3823" y="4466533"/>
            <a:ext cx="2389161" cy="1198801"/>
          </a:xfrm>
          <a:prstGeom prst="rect">
            <a:avLst/>
          </a:prstGeom>
        </p:spPr>
      </p:pic>
    </p:spTree>
    <p:extLst>
      <p:ext uri="{BB962C8B-B14F-4D97-AF65-F5344CB8AC3E}">
        <p14:creationId xmlns:p14="http://schemas.microsoft.com/office/powerpoint/2010/main" val="3272888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1 bullet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71375"/>
            <a:ext cx="3904974" cy="43632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p:cNvSpPr>
            <a:spLocks noGrp="1"/>
          </p:cNvSpPr>
          <p:nvPr>
            <p:ph type="sldNum" sz="quarter" idx="12"/>
          </p:nvPr>
        </p:nvSpPr>
        <p:spPr/>
        <p:txBody>
          <a:bodyPr/>
          <a:lstStyle/>
          <a:p>
            <a:fld id="{6B49BB3D-90E4-C946-BCF9-8FBC622A1A06}" type="slidenum">
              <a:rPr lang="en-GB" smtClean="0"/>
              <a:t>‹#›</a:t>
            </a:fld>
            <a:endParaRPr lang="en-GB" dirty="0"/>
          </a:p>
        </p:txBody>
      </p:sp>
      <p:sp>
        <p:nvSpPr>
          <p:cNvPr id="9" name="Content Placeholder 8"/>
          <p:cNvSpPr>
            <a:spLocks noGrp="1"/>
          </p:cNvSpPr>
          <p:nvPr>
            <p:ph sz="quarter" idx="13"/>
          </p:nvPr>
        </p:nvSpPr>
        <p:spPr>
          <a:xfrm>
            <a:off x="4660900" y="1771375"/>
            <a:ext cx="4025900" cy="4363950"/>
          </a:xfrm>
        </p:spPr>
        <p:txBody>
          <a:bodyPr/>
          <a:lstStyle>
            <a:lvl1pPr marL="285750" indent="-285750">
              <a:buSzPct val="120000"/>
              <a:buFont typeface="Wingdings" charset="2"/>
              <a:buChar char="§"/>
              <a:defRPr/>
            </a:lvl1pPr>
            <a:lvl2pPr marL="285750" indent="-285750">
              <a:buSzPct val="120000"/>
              <a:buFont typeface="Wingdings" charset="2"/>
              <a:buChar char="§"/>
              <a:defRPr/>
            </a:lvl2pPr>
            <a:lvl3pPr marL="173038" indent="-171450">
              <a:buSzPct val="120000"/>
              <a:buFont typeface="Wingdings" charset="2"/>
              <a:buChar char="§"/>
              <a:defRPr/>
            </a:lvl3pPr>
            <a:lvl4pPr marL="173038" indent="-171450">
              <a:buSzPct val="120000"/>
              <a:buFont typeface="Wingdings" charset="2"/>
              <a:buChar char="§"/>
              <a:defRPr/>
            </a:lvl4pPr>
            <a:lvl5pPr marL="173038" indent="-171450">
              <a:buSzPct val="120000"/>
              <a:buFont typeface="Wingdings" charset="2"/>
              <a:buChar cha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Title Placeholder 1"/>
          <p:cNvSpPr>
            <a:spLocks noGrp="1"/>
          </p:cNvSpPr>
          <p:nvPr>
            <p:ph type="title"/>
          </p:nvPr>
        </p:nvSpPr>
        <p:spPr>
          <a:xfrm>
            <a:off x="457200" y="381380"/>
            <a:ext cx="6546059" cy="922130"/>
          </a:xfrm>
          <a:prstGeom prst="rect">
            <a:avLst/>
          </a:prstGeom>
        </p:spPr>
        <p:txBody>
          <a:bodyPr vert="horz" lIns="0" tIns="0" rIns="0" bIns="0" rtlCol="0" anchor="ctr">
            <a:normAutofit/>
          </a:bodyPr>
          <a:lstStyle/>
          <a:p>
            <a:r>
              <a:rPr lang="en-GB" dirty="0"/>
              <a:t>Click to edit Master title style</a:t>
            </a:r>
          </a:p>
        </p:txBody>
      </p:sp>
    </p:spTree>
    <p:extLst>
      <p:ext uri="{BB962C8B-B14F-4D97-AF65-F5344CB8AC3E}">
        <p14:creationId xmlns:p14="http://schemas.microsoft.com/office/powerpoint/2010/main" val="679487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Text page 2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Slide Number Placeholder 8"/>
          <p:cNvSpPr>
            <a:spLocks noGrp="1"/>
          </p:cNvSpPr>
          <p:nvPr>
            <p:ph type="sldNum" sz="quarter" idx="12"/>
          </p:nvPr>
        </p:nvSpPr>
        <p:spPr/>
        <p:txBody>
          <a:bodyPr/>
          <a:lstStyle>
            <a:lvl1pPr>
              <a:defRPr sz="800"/>
            </a:lvl1pPr>
          </a:lstStyle>
          <a:p>
            <a:fld id="{6B49BB3D-90E4-C946-BCF9-8FBC622A1A06}" type="slidenum">
              <a:rPr lang="en-GB" smtClean="0"/>
              <a:pPr/>
              <a:t>‹#›</a:t>
            </a:fld>
            <a:endParaRPr lang="en-GB" dirty="0"/>
          </a:p>
        </p:txBody>
      </p:sp>
    </p:spTree>
    <p:extLst>
      <p:ext uri="{BB962C8B-B14F-4D97-AF65-F5344CB8AC3E}">
        <p14:creationId xmlns:p14="http://schemas.microsoft.com/office/powerpoint/2010/main" val="1464984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3 singl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Slide Number Placeholder 2"/>
          <p:cNvSpPr>
            <a:spLocks noGrp="1"/>
          </p:cNvSpPr>
          <p:nvPr>
            <p:ph type="sldNum" sz="quarter" idx="10"/>
          </p:nvPr>
        </p:nvSpPr>
        <p:spPr/>
        <p:txBody>
          <a:bodyPr/>
          <a:lstStyle>
            <a:lvl1pPr>
              <a:defRPr sz="800"/>
            </a:lvl1pPr>
          </a:lstStyle>
          <a:p>
            <a:fld id="{6B49BB3D-90E4-C946-BCF9-8FBC622A1A06}" type="slidenum">
              <a:rPr lang="en-GB" smtClean="0"/>
              <a:pPr/>
              <a:t>‹#›</a:t>
            </a:fld>
            <a:endParaRPr lang="en-GB" dirty="0"/>
          </a:p>
        </p:txBody>
      </p:sp>
      <p:sp>
        <p:nvSpPr>
          <p:cNvPr id="5" name="Content Placeholder 2"/>
          <p:cNvSpPr>
            <a:spLocks noGrp="1"/>
          </p:cNvSpPr>
          <p:nvPr>
            <p:ph idx="1"/>
          </p:nvPr>
        </p:nvSpPr>
        <p:spPr>
          <a:xfrm>
            <a:off x="457200" y="1629552"/>
            <a:ext cx="8229600" cy="4363278"/>
          </a:xfrm>
        </p:spPr>
        <p:txBody>
          <a:bodyPr/>
          <a:lstStyle/>
          <a:p>
            <a:pPr lvl="0"/>
            <a:r>
              <a:rPr lang="en-GB" dirty="0"/>
              <a:t>Click to edit Master text styles</a:t>
            </a:r>
          </a:p>
        </p:txBody>
      </p:sp>
    </p:spTree>
    <p:extLst>
      <p:ext uri="{BB962C8B-B14F-4D97-AF65-F5344CB8AC3E}">
        <p14:creationId xmlns:p14="http://schemas.microsoft.com/office/powerpoint/2010/main" val="2495613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icture page 1">
    <p:bg>
      <p:bgPr>
        <a:solidFill>
          <a:srgbClr val="FFFFFE"/>
        </a:solidFill>
        <a:effectLst/>
      </p:bgPr>
    </p:bg>
    <p:spTree>
      <p:nvGrpSpPr>
        <p:cNvPr id="1" name=""/>
        <p:cNvGrpSpPr/>
        <p:nvPr/>
      </p:nvGrpSpPr>
      <p:grpSpPr>
        <a:xfrm>
          <a:off x="0" y="0"/>
          <a:ext cx="0" cy="0"/>
          <a:chOff x="0" y="0"/>
          <a:chExt cx="0" cy="0"/>
        </a:xfrm>
      </p:grpSpPr>
      <p:pic>
        <p:nvPicPr>
          <p:cNvPr id="9" name="Picture 8"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06238" y="430698"/>
            <a:ext cx="1837762" cy="865429"/>
          </a:xfrm>
          <a:prstGeom prst="rect">
            <a:avLst/>
          </a:prstGeom>
        </p:spPr>
      </p:pic>
      <p:sp>
        <p:nvSpPr>
          <p:cNvPr id="10" name="Picture Placeholder 3"/>
          <p:cNvSpPr>
            <a:spLocks noGrp="1"/>
          </p:cNvSpPr>
          <p:nvPr>
            <p:ph type="pic" sz="quarter" idx="10"/>
          </p:nvPr>
        </p:nvSpPr>
        <p:spPr>
          <a:xfrm>
            <a:off x="-1588" y="0"/>
            <a:ext cx="9145588" cy="6858000"/>
          </a:xfrm>
          <a:noFill/>
        </p:spPr>
        <p:txBody>
          <a:bodyPr lIns="72000" tIns="72000"/>
          <a:lstStyle/>
          <a:p>
            <a:endParaRPr lang="en-GB" dirty="0"/>
          </a:p>
        </p:txBody>
      </p:sp>
      <p:sp>
        <p:nvSpPr>
          <p:cNvPr id="4" name="Slide Number Placeholder 5"/>
          <p:cNvSpPr>
            <a:spLocks noGrp="1"/>
          </p:cNvSpPr>
          <p:nvPr>
            <p:ph type="sldNum" sz="quarter" idx="12"/>
          </p:nvPr>
        </p:nvSpPr>
        <p:spPr>
          <a:xfrm>
            <a:off x="434412" y="6513014"/>
            <a:ext cx="216000" cy="216000"/>
          </a:xfrm>
        </p:spPr>
        <p:txBody>
          <a:bodyPr/>
          <a:lstStyle/>
          <a:p>
            <a:fld id="{6B49BB3D-90E4-C946-BCF9-8FBC622A1A06}" type="slidenum">
              <a:rPr lang="en-GB" smtClean="0"/>
              <a:t>‹#›</a:t>
            </a:fld>
            <a:endParaRPr lang="en-GB" dirty="0"/>
          </a:p>
        </p:txBody>
      </p:sp>
    </p:spTree>
    <p:extLst>
      <p:ext uri="{BB962C8B-B14F-4D97-AF65-F5344CB8AC3E}">
        <p14:creationId xmlns:p14="http://schemas.microsoft.com/office/powerpoint/2010/main" val="407987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ext page band at bottom">
    <p:bg>
      <p:bgPr>
        <a:solidFill>
          <a:srgbClr val="FFFFFE"/>
        </a:solidFill>
        <a:effectLst/>
      </p:bgPr>
    </p:bg>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434412" y="6513014"/>
            <a:ext cx="216000" cy="216000"/>
          </a:xfrm>
        </p:spPr>
        <p:txBody>
          <a:bodyPr/>
          <a:lstStyle/>
          <a:p>
            <a:fld id="{6B49BB3D-90E4-C946-BCF9-8FBC622A1A06}" type="slidenum">
              <a:rPr lang="en-GB" smtClean="0"/>
              <a:t>‹#›</a:t>
            </a:fld>
            <a:endParaRPr lang="en-GB" dirty="0"/>
          </a:p>
        </p:txBody>
      </p:sp>
      <p:sp>
        <p:nvSpPr>
          <p:cNvPr id="5" name="Rectangle 4"/>
          <p:cNvSpPr/>
          <p:nvPr userDrawn="1"/>
        </p:nvSpPr>
        <p:spPr>
          <a:xfrm>
            <a:off x="0" y="5475525"/>
            <a:ext cx="9144000" cy="91336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7E99A9"/>
              </a:solidFill>
            </a:endParaRPr>
          </a:p>
        </p:txBody>
      </p:sp>
      <p:pic>
        <p:nvPicPr>
          <p:cNvPr id="7" name="Picture 6" descr="RHUL_Master_logo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33643" y="5475006"/>
            <a:ext cx="1822362" cy="914400"/>
          </a:xfrm>
          <a:prstGeom prst="rect">
            <a:avLst/>
          </a:prstGeom>
        </p:spPr>
      </p:pic>
      <p:sp>
        <p:nvSpPr>
          <p:cNvPr id="8" name="Title Placeholder 1"/>
          <p:cNvSpPr>
            <a:spLocks noGrp="1"/>
          </p:cNvSpPr>
          <p:nvPr>
            <p:ph type="title"/>
          </p:nvPr>
        </p:nvSpPr>
        <p:spPr>
          <a:xfrm>
            <a:off x="457200" y="5425690"/>
            <a:ext cx="6546059" cy="922130"/>
          </a:xfrm>
          <a:prstGeom prst="rect">
            <a:avLst/>
          </a:prstGeom>
        </p:spPr>
        <p:txBody>
          <a:bodyPr vert="horz" lIns="0" tIns="0" rIns="0" bIns="0" rtlCol="0" anchor="ctr">
            <a:normAutofit/>
          </a:bodyPr>
          <a:lstStyle/>
          <a:p>
            <a:r>
              <a:rPr lang="en-GB" dirty="0"/>
              <a:t>Click to edit Master title style</a:t>
            </a:r>
          </a:p>
        </p:txBody>
      </p:sp>
      <p:sp>
        <p:nvSpPr>
          <p:cNvPr id="16" name="Content Placeholder 2"/>
          <p:cNvSpPr>
            <a:spLocks noGrp="1"/>
          </p:cNvSpPr>
          <p:nvPr>
            <p:ph idx="1"/>
          </p:nvPr>
        </p:nvSpPr>
        <p:spPr>
          <a:xfrm>
            <a:off x="434412" y="592782"/>
            <a:ext cx="3904974" cy="43632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7" name="Content Placeholder 8"/>
          <p:cNvSpPr>
            <a:spLocks noGrp="1"/>
          </p:cNvSpPr>
          <p:nvPr>
            <p:ph sz="quarter" idx="14"/>
          </p:nvPr>
        </p:nvSpPr>
        <p:spPr>
          <a:xfrm>
            <a:off x="4638112" y="592782"/>
            <a:ext cx="4025900" cy="4363950"/>
          </a:xfrm>
        </p:spPr>
        <p:txBody>
          <a:bodyPr/>
          <a:lstStyle>
            <a:lvl1pPr marL="285750" indent="-285750">
              <a:buSzPct val="120000"/>
              <a:buFont typeface="Wingdings" charset="2"/>
              <a:buChar char="§"/>
              <a:defRPr/>
            </a:lvl1pPr>
            <a:lvl2pPr marL="285750" indent="-285750">
              <a:buSzPct val="120000"/>
              <a:buFont typeface="Wingdings" charset="2"/>
              <a:buChar char="§"/>
              <a:defRPr/>
            </a:lvl2pPr>
            <a:lvl3pPr marL="173038" indent="-171450">
              <a:buSzPct val="120000"/>
              <a:buFont typeface="Wingdings" charset="2"/>
              <a:buChar char="§"/>
              <a:defRPr/>
            </a:lvl3pPr>
            <a:lvl4pPr marL="173038" indent="-171450">
              <a:buSzPct val="120000"/>
              <a:buFont typeface="Wingdings" charset="2"/>
              <a:buChar char="§"/>
              <a:defRPr/>
            </a:lvl4pPr>
            <a:lvl5pPr marL="173038" indent="-171450">
              <a:buSzPct val="120000"/>
              <a:buFont typeface="Wingdings" charset="2"/>
              <a:buChar cha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28012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E"/>
        </a:solidFill>
        <a:effectLst/>
      </p:bgPr>
    </p:bg>
    <p:spTree>
      <p:nvGrpSpPr>
        <p:cNvPr id="1" name=""/>
        <p:cNvGrpSpPr/>
        <p:nvPr/>
      </p:nvGrpSpPr>
      <p:grpSpPr>
        <a:xfrm>
          <a:off x="0" y="0"/>
          <a:ext cx="0" cy="0"/>
          <a:chOff x="0" y="0"/>
          <a:chExt cx="0" cy="0"/>
        </a:xfrm>
      </p:grpSpPr>
      <p:sp>
        <p:nvSpPr>
          <p:cNvPr id="8" name="Rectangle 7"/>
          <p:cNvSpPr/>
          <p:nvPr userDrawn="1"/>
        </p:nvSpPr>
        <p:spPr>
          <a:xfrm>
            <a:off x="0" y="431215"/>
            <a:ext cx="9144000" cy="913362"/>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7E99A9"/>
              </a:solidFill>
            </a:endParaRPr>
          </a:p>
        </p:txBody>
      </p:sp>
      <p:sp>
        <p:nvSpPr>
          <p:cNvPr id="2" name="Title Placeholder 1"/>
          <p:cNvSpPr>
            <a:spLocks noGrp="1"/>
          </p:cNvSpPr>
          <p:nvPr>
            <p:ph type="title"/>
          </p:nvPr>
        </p:nvSpPr>
        <p:spPr>
          <a:xfrm>
            <a:off x="457200" y="381380"/>
            <a:ext cx="6546059" cy="922130"/>
          </a:xfrm>
          <a:prstGeom prst="rect">
            <a:avLst/>
          </a:prstGeom>
        </p:spPr>
        <p:txBody>
          <a:bodyPr vert="horz" lIns="0" tIns="0" rIns="0" bIns="0" rtlCol="0" anchor="ctr">
            <a:normAutofit/>
          </a:bodyPr>
          <a:lstStyle/>
          <a:p>
            <a:r>
              <a:rPr lang="en-GB" dirty="0"/>
              <a:t>Click to edit Master title style</a:t>
            </a:r>
          </a:p>
        </p:txBody>
      </p:sp>
      <p:sp>
        <p:nvSpPr>
          <p:cNvPr id="3" name="Text Placeholder 2"/>
          <p:cNvSpPr>
            <a:spLocks noGrp="1"/>
          </p:cNvSpPr>
          <p:nvPr>
            <p:ph type="body" idx="1"/>
          </p:nvPr>
        </p:nvSpPr>
        <p:spPr>
          <a:xfrm>
            <a:off x="457200" y="1600200"/>
            <a:ext cx="8229600" cy="4479235"/>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p:cNvSpPr>
            <a:spLocks noGrp="1"/>
          </p:cNvSpPr>
          <p:nvPr>
            <p:ph type="sldNum" sz="quarter" idx="4"/>
          </p:nvPr>
        </p:nvSpPr>
        <p:spPr>
          <a:xfrm>
            <a:off x="434411" y="6513014"/>
            <a:ext cx="216000" cy="216000"/>
          </a:xfrm>
          <a:prstGeom prst="rect">
            <a:avLst/>
          </a:prstGeom>
          <a:solidFill>
            <a:schemeClr val="accent1"/>
          </a:solidFill>
        </p:spPr>
        <p:txBody>
          <a:bodyPr vert="horz" lIns="0" tIns="0" rIns="0" bIns="0" rtlCol="0" anchor="ctr" anchorCtr="0"/>
          <a:lstStyle>
            <a:lvl1pPr algn="ctr">
              <a:defRPr sz="800" normalizeH="1">
                <a:solidFill>
                  <a:schemeClr val="bg1"/>
                </a:solidFill>
              </a:defRPr>
            </a:lvl1pPr>
          </a:lstStyle>
          <a:p>
            <a:fld id="{6B49BB3D-90E4-C946-BCF9-8FBC622A1A06}" type="slidenum">
              <a:rPr lang="en-GB" smtClean="0"/>
              <a:pPr/>
              <a:t>‹#›</a:t>
            </a:fld>
            <a:endParaRPr lang="en-GB" dirty="0"/>
          </a:p>
        </p:txBody>
      </p:sp>
      <p:pic>
        <p:nvPicPr>
          <p:cNvPr id="7" name="Picture 6" descr="RHUL_Master_logo_RGB.png"/>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306232" y="430696"/>
            <a:ext cx="1822362" cy="914400"/>
          </a:xfrm>
          <a:prstGeom prst="rect">
            <a:avLst/>
          </a:prstGeom>
        </p:spPr>
      </p:pic>
      <p:sp>
        <p:nvSpPr>
          <p:cNvPr id="4" name="TextBox 3">
            <a:extLst>
              <a:ext uri="{FF2B5EF4-FFF2-40B4-BE49-F238E27FC236}">
                <a16:creationId xmlns:a16="http://schemas.microsoft.com/office/drawing/2014/main" id="{E136E5E3-8C25-21C1-5769-F332E5EAFF58}"/>
              </a:ext>
            </a:extLst>
          </p:cNvPr>
          <p:cNvSpPr txBox="1"/>
          <p:nvPr userDrawn="1"/>
        </p:nvSpPr>
        <p:spPr>
          <a:xfrm>
            <a:off x="3730229" y="6436348"/>
            <a:ext cx="2532185" cy="369332"/>
          </a:xfrm>
          <a:prstGeom prst="rect">
            <a:avLst/>
          </a:prstGeom>
          <a:noFill/>
        </p:spPr>
        <p:txBody>
          <a:bodyPr wrap="square" rtlCol="0">
            <a:spAutoFit/>
          </a:bodyPr>
          <a:lstStyle/>
          <a:p>
            <a:r>
              <a:rPr lang="en-GB" dirty="0">
                <a:solidFill>
                  <a:srgbClr val="00B0F0"/>
                </a:solidFill>
                <a:latin typeface="Agency FB" panose="020B0503020202020204" pitchFamily="34" charset="0"/>
                <a:cs typeface="Arial" panose="020B0604020202020204" pitchFamily="34" charset="0"/>
              </a:rPr>
              <a:t>Tracey Berry, ICHEP24 </a:t>
            </a:r>
          </a:p>
        </p:txBody>
      </p:sp>
    </p:spTree>
    <p:extLst>
      <p:ext uri="{BB962C8B-B14F-4D97-AF65-F5344CB8AC3E}">
        <p14:creationId xmlns:p14="http://schemas.microsoft.com/office/powerpoint/2010/main" val="667774486"/>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61" r:id="rId3"/>
    <p:sldLayoutId id="2147483662" r:id="rId4"/>
    <p:sldLayoutId id="2147483650" r:id="rId5"/>
    <p:sldLayoutId id="2147483653" r:id="rId6"/>
    <p:sldLayoutId id="2147483680" r:id="rId7"/>
    <p:sldLayoutId id="2147483685" r:id="rId8"/>
    <p:sldLayoutId id="2147483691" r:id="rId9"/>
    <p:sldLayoutId id="2147483654" r:id="rId10"/>
    <p:sldLayoutId id="2147483664" r:id="rId11"/>
    <p:sldLayoutId id="2147483682" r:id="rId12"/>
    <p:sldLayoutId id="2147483687" r:id="rId13"/>
    <p:sldLayoutId id="2147483692" r:id="rId14"/>
  </p:sldLayoutIdLst>
  <p:hf hdr="0"/>
  <p:txStyles>
    <p:titleStyle>
      <a:lvl1pPr algn="l" defTabSz="457200" rtl="0" eaLnBrk="1" latinLnBrk="0" hangingPunct="1">
        <a:spcBef>
          <a:spcPct val="0"/>
        </a:spcBef>
        <a:buNone/>
        <a:defRPr sz="2800" kern="1200">
          <a:solidFill>
            <a:srgbClr val="FFFFFF"/>
          </a:solidFill>
          <a:latin typeface="+mj-lt"/>
          <a:ea typeface="+mj-ea"/>
          <a:cs typeface="+mj-cs"/>
        </a:defRPr>
      </a:lvl1pPr>
    </p:titleStyle>
    <p:bodyStyle>
      <a:lvl1pPr marL="0" indent="0" algn="l" defTabSz="457200" rtl="0" eaLnBrk="1" latinLnBrk="0" hangingPunct="1">
        <a:lnSpc>
          <a:spcPct val="100000"/>
        </a:lnSpc>
        <a:spcBef>
          <a:spcPts val="1200"/>
        </a:spcBef>
        <a:buFont typeface="Arial"/>
        <a:buNone/>
        <a:defRPr sz="1800" kern="1200">
          <a:solidFill>
            <a:schemeClr val="tx1"/>
          </a:solidFill>
          <a:latin typeface="+mn-lt"/>
          <a:ea typeface="+mn-ea"/>
          <a:cs typeface="+mn-cs"/>
        </a:defRPr>
      </a:lvl1pPr>
      <a:lvl2pPr marL="0" indent="0" algn="l" defTabSz="457200" rtl="0" eaLnBrk="1" latinLnBrk="0" hangingPunct="1">
        <a:spcBef>
          <a:spcPts val="1200"/>
        </a:spcBef>
        <a:buFont typeface="Arial"/>
        <a:buNone/>
        <a:defRPr sz="1400" kern="1200">
          <a:solidFill>
            <a:schemeClr val="tx1"/>
          </a:solidFill>
          <a:latin typeface="+mn-lt"/>
          <a:ea typeface="+mn-ea"/>
          <a:cs typeface="+mn-cs"/>
        </a:defRPr>
      </a:lvl2pPr>
      <a:lvl3pPr marL="1588" indent="0" algn="l" defTabSz="457200" rtl="0" eaLnBrk="1" latinLnBrk="0" hangingPunct="1">
        <a:spcBef>
          <a:spcPts val="1200"/>
        </a:spcBef>
        <a:buFont typeface="Arial"/>
        <a:buNone/>
        <a:defRPr sz="1200" kern="1200">
          <a:solidFill>
            <a:schemeClr val="tx1"/>
          </a:solidFill>
          <a:latin typeface="+mn-lt"/>
          <a:ea typeface="+mn-ea"/>
          <a:cs typeface="+mn-cs"/>
        </a:defRPr>
      </a:lvl3pPr>
      <a:lvl4pPr marL="1588" indent="0" algn="l" defTabSz="457200" rtl="0" eaLnBrk="1" latinLnBrk="0" hangingPunct="1">
        <a:spcBef>
          <a:spcPts val="1200"/>
        </a:spcBef>
        <a:buFont typeface="Arial"/>
        <a:buNone/>
        <a:defRPr sz="1200" kern="1200">
          <a:solidFill>
            <a:schemeClr val="tx1"/>
          </a:solidFill>
          <a:latin typeface="+mn-lt"/>
          <a:ea typeface="+mn-ea"/>
          <a:cs typeface="+mn-cs"/>
        </a:defRPr>
      </a:lvl4pPr>
      <a:lvl5pPr marL="1588" indent="0" algn="l" defTabSz="457200" rtl="0" eaLnBrk="1" latinLnBrk="0" hangingPunct="1">
        <a:spcBef>
          <a:spcPts val="1200"/>
        </a:spcBef>
        <a:buFont typeface="Arial"/>
        <a:buNone/>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5" Type="http://schemas.openxmlformats.org/officeDocument/2006/relationships/image" Target="../media/image28.jp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svg"/><Relationship Id="rId24" Type="http://schemas.openxmlformats.org/officeDocument/2006/relationships/image" Target="../media/image27.svg"/><Relationship Id="rId5" Type="http://schemas.openxmlformats.org/officeDocument/2006/relationships/image" Target="../media/image8.png"/><Relationship Id="rId15" Type="http://schemas.openxmlformats.org/officeDocument/2006/relationships/image" Target="../media/image18.sv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25.jpeg"/></Relationships>
</file>

<file path=ppt/slides/_rels/slide1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87.svg"/><Relationship Id="rId18" Type="http://schemas.openxmlformats.org/officeDocument/2006/relationships/image" Target="../media/image92.svg"/><Relationship Id="rId3" Type="http://schemas.openxmlformats.org/officeDocument/2006/relationships/image" Target="../media/image82.png"/><Relationship Id="rId7" Type="http://schemas.openxmlformats.org/officeDocument/2006/relationships/image" Target="../media/image6.png"/><Relationship Id="rId12" Type="http://schemas.openxmlformats.org/officeDocument/2006/relationships/image" Target="../media/image86.png"/><Relationship Id="rId17" Type="http://schemas.openxmlformats.org/officeDocument/2006/relationships/image" Target="../media/image91.png"/><Relationship Id="rId2" Type="http://schemas.openxmlformats.org/officeDocument/2006/relationships/image" Target="../media/image81.png"/><Relationship Id="rId16" Type="http://schemas.openxmlformats.org/officeDocument/2006/relationships/image" Target="../media/image90.jp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85.svg"/><Relationship Id="rId5" Type="http://schemas.openxmlformats.org/officeDocument/2006/relationships/image" Target="../media/image83.jpg"/><Relationship Id="rId15" Type="http://schemas.openxmlformats.org/officeDocument/2006/relationships/image" Target="../media/image89.jpg"/><Relationship Id="rId10" Type="http://schemas.openxmlformats.org/officeDocument/2006/relationships/image" Target="../media/image84.png"/><Relationship Id="rId4" Type="http://schemas.openxmlformats.org/officeDocument/2006/relationships/image" Target="../media/image28.jpg"/><Relationship Id="rId9" Type="http://schemas.openxmlformats.org/officeDocument/2006/relationships/image" Target="../media/image8.png"/><Relationship Id="rId14" Type="http://schemas.openxmlformats.org/officeDocument/2006/relationships/image" Target="../media/image88.png"/></Relationships>
</file>

<file path=ppt/slides/_rels/slide14.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5.png"/><Relationship Id="rId7"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6.png"/><Relationship Id="rId11" Type="http://schemas.openxmlformats.org/officeDocument/2006/relationships/image" Target="../media/image101.jp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3.png"/><Relationship Id="rId7" Type="http://schemas.openxmlformats.org/officeDocument/2006/relationships/image" Target="../media/image106.jp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109.jpg"/><Relationship Id="rId7" Type="http://schemas.openxmlformats.org/officeDocument/2006/relationships/image" Target="../media/image77.png"/><Relationship Id="rId2" Type="http://schemas.openxmlformats.org/officeDocument/2006/relationships/image" Target="../media/image108.png"/><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image" Target="../media/image73.png"/><Relationship Id="rId4" Type="http://schemas.openxmlformats.org/officeDocument/2006/relationships/image" Target="../media/image1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73.png"/><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77.png"/><Relationship Id="rId4" Type="http://schemas.openxmlformats.org/officeDocument/2006/relationships/image" Target="../media/image1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21.jp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115.png"/><Relationship Id="rId1" Type="http://schemas.openxmlformats.org/officeDocument/2006/relationships/slideLayout" Target="../slideLayouts/slideLayout7.xml"/><Relationship Id="rId6" Type="http://schemas.openxmlformats.org/officeDocument/2006/relationships/image" Target="../media/image119.png"/><Relationship Id="rId11" Type="http://schemas.openxmlformats.org/officeDocument/2006/relationships/image" Target="../media/image124.png"/><Relationship Id="rId5" Type="http://schemas.openxmlformats.org/officeDocument/2006/relationships/image" Target="../media/image118.png"/><Relationship Id="rId10" Type="http://schemas.openxmlformats.org/officeDocument/2006/relationships/image" Target="../media/image123.png"/><Relationship Id="rId4" Type="http://schemas.openxmlformats.org/officeDocument/2006/relationships/image" Target="../media/image117.png"/><Relationship Id="rId9" Type="http://schemas.openxmlformats.org/officeDocument/2006/relationships/image" Target="../media/image122.png"/></Relationships>
</file>

<file path=ppt/slides/_rels/slide21.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hyperlink" Target="https://indico.cern.ch/event/1291157/contributions/5877470/attachments/2900624/5086568/PPT_ICHEP2024_Anna_Benecke_english.pdf" TargetMode="External"/><Relationship Id="rId7" Type="http://schemas.openxmlformats.org/officeDocument/2006/relationships/image" Target="../media/image129.png"/><Relationship Id="rId2" Type="http://schemas.openxmlformats.org/officeDocument/2006/relationships/image" Target="../media/image125.png"/><Relationship Id="rId1" Type="http://schemas.openxmlformats.org/officeDocument/2006/relationships/slideLayout" Target="../slideLayouts/slideLayout7.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 Id="rId9" Type="http://schemas.openxmlformats.org/officeDocument/2006/relationships/image" Target="../media/image131.png"/></Relationships>
</file>

<file path=ppt/slides/_rels/slide22.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8.png"/><Relationship Id="rId7" Type="http://schemas.openxmlformats.org/officeDocument/2006/relationships/image" Target="../media/image135.png"/><Relationship Id="rId2"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134.png"/><Relationship Id="rId11" Type="http://schemas.openxmlformats.org/officeDocument/2006/relationships/image" Target="../media/image139.png"/><Relationship Id="rId5" Type="http://schemas.openxmlformats.org/officeDocument/2006/relationships/image" Target="../media/image133.png"/><Relationship Id="rId10" Type="http://schemas.openxmlformats.org/officeDocument/2006/relationships/image" Target="../media/image138.png"/><Relationship Id="rId4" Type="http://schemas.openxmlformats.org/officeDocument/2006/relationships/image" Target="../media/image132.png"/><Relationship Id="rId9" Type="http://schemas.openxmlformats.org/officeDocument/2006/relationships/image" Target="../media/image137.png"/></Relationships>
</file>

<file path=ppt/slides/_rels/slide23.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5.png"/><Relationship Id="rId2" Type="http://schemas.openxmlformats.org/officeDocument/2006/relationships/image" Target="../media/image99.png"/><Relationship Id="rId1" Type="http://schemas.openxmlformats.org/officeDocument/2006/relationships/slideLayout" Target="../slideLayouts/slideLayout7.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00.png"/></Relationships>
</file>

<file path=ppt/slides/_rels/slide24.xml.rels><?xml version="1.0" encoding="UTF-8" standalone="yes"?>
<Relationships xmlns="http://schemas.openxmlformats.org/package/2006/relationships"><Relationship Id="rId8" Type="http://schemas.openxmlformats.org/officeDocument/2006/relationships/image" Target="../media/image143.png"/><Relationship Id="rId3" Type="http://schemas.openxmlformats.org/officeDocument/2006/relationships/image" Target="../media/image77.png"/><Relationship Id="rId7" Type="http://schemas.openxmlformats.org/officeDocument/2006/relationships/image" Target="../media/image5.png"/><Relationship Id="rId2"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142.png"/><Relationship Id="rId5" Type="http://schemas.openxmlformats.org/officeDocument/2006/relationships/image" Target="../media/image8.png"/><Relationship Id="rId4" Type="http://schemas.openxmlformats.org/officeDocument/2006/relationships/image" Target="../media/image139.png"/><Relationship Id="rId9"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44.png"/><Relationship Id="rId7" Type="http://schemas.openxmlformats.org/officeDocument/2006/relationships/image" Target="../media/image147.png"/><Relationship Id="rId2"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146.png"/><Relationship Id="rId5" Type="http://schemas.openxmlformats.org/officeDocument/2006/relationships/image" Target="../media/image117.png"/><Relationship Id="rId4" Type="http://schemas.openxmlformats.org/officeDocument/2006/relationships/image" Target="../media/image145.svg"/></Relationships>
</file>

<file path=ppt/slides/_rels/slide26.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9.png"/><Relationship Id="rId7" Type="http://schemas.openxmlformats.org/officeDocument/2006/relationships/image" Target="../media/image5.png"/><Relationship Id="rId2" Type="http://schemas.openxmlformats.org/officeDocument/2006/relationships/image" Target="../media/image117.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83.jpg"/><Relationship Id="rId4" Type="http://schemas.openxmlformats.org/officeDocument/2006/relationships/image" Target="../media/image7.png"/><Relationship Id="rId9" Type="http://schemas.openxmlformats.org/officeDocument/2006/relationships/image" Target="../media/image151.png"/></Relationships>
</file>

<file path=ppt/slides/_rels/slide28.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2.png"/><Relationship Id="rId7" Type="http://schemas.openxmlformats.org/officeDocument/2006/relationships/image" Target="../media/image155.png"/><Relationship Id="rId2" Type="http://schemas.openxmlformats.org/officeDocument/2006/relationships/hyperlink" Target="https://indico.cern.ch/event/1291157/contributions/6047148/attachments/2900887/5087048/ICHEP_UAcontributions.pdf" TargetMode="External"/><Relationship Id="rId1" Type="http://schemas.openxmlformats.org/officeDocument/2006/relationships/slideLayout" Target="../slideLayouts/slideLayout7.x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hyperlink" Target="https://www.ichep2022.it/past_editions/"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161.png"/><Relationship Id="rId4" Type="http://schemas.openxmlformats.org/officeDocument/2006/relationships/image" Target="../media/image160.png"/></Relationships>
</file>

<file path=ppt/slides/_rels/slide31.xml.rels><?xml version="1.0" encoding="UTF-8" standalone="yes"?>
<Relationships xmlns="http://schemas.openxmlformats.org/package/2006/relationships"><Relationship Id="rId8" Type="http://schemas.openxmlformats.org/officeDocument/2006/relationships/image" Target="../media/image164.jpg"/><Relationship Id="rId3" Type="http://schemas.openxmlformats.org/officeDocument/2006/relationships/image" Target="../media/image163.svg"/><Relationship Id="rId7" Type="http://schemas.openxmlformats.org/officeDocument/2006/relationships/image" Target="../media/image12.svg"/><Relationship Id="rId2" Type="http://schemas.openxmlformats.org/officeDocument/2006/relationships/image" Target="../media/image162.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22.sv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10.xml"/><Relationship Id="rId5" Type="http://schemas.openxmlformats.org/officeDocument/2006/relationships/image" Target="../media/image168.png"/><Relationship Id="rId4" Type="http://schemas.openxmlformats.org/officeDocument/2006/relationships/image" Target="../media/image167.png"/></Relationships>
</file>

<file path=ppt/slides/_rels/slide33.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5.png"/><Relationship Id="rId7"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6.png"/><Relationship Id="rId11" Type="http://schemas.openxmlformats.org/officeDocument/2006/relationships/image" Target="../media/image101.jp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34.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hyperlink" Target="https://indico.cern.ch/event/1291157/contributions/5877468/attachments/2898978/5083285/LZ%20Community%20Agreement%20ICHEP%202024.pdf" TargetMode="External"/><Relationship Id="rId1" Type="http://schemas.openxmlformats.org/officeDocument/2006/relationships/slideLayout" Target="../slideLayouts/slideLayout7.xml"/><Relationship Id="rId4" Type="http://schemas.openxmlformats.org/officeDocument/2006/relationships/image" Target="../media/image173.png"/></Relationships>
</file>

<file path=ppt/slides/_rels/slide4.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svg"/><Relationship Id="rId3" Type="http://schemas.openxmlformats.org/officeDocument/2006/relationships/image" Target="../media/image31.svg"/><Relationship Id="rId7" Type="http://schemas.openxmlformats.org/officeDocument/2006/relationships/image" Target="../media/image35.svg"/><Relationship Id="rId12"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image" Target="../media/image33.svg"/><Relationship Id="rId15" Type="http://schemas.openxmlformats.org/officeDocument/2006/relationships/image" Target="../media/image43.sv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svg"/><Relationship Id="rId14" Type="http://schemas.openxmlformats.org/officeDocument/2006/relationships/image" Target="../media/image42.png"/></Relationships>
</file>

<file path=ppt/slides/_rels/slide40.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8" Type="http://schemas.openxmlformats.org/officeDocument/2006/relationships/image" Target="../media/image179.png"/><Relationship Id="rId3" Type="http://schemas.openxmlformats.org/officeDocument/2006/relationships/image" Target="../media/image176.svg"/><Relationship Id="rId7" Type="http://schemas.openxmlformats.org/officeDocument/2006/relationships/image" Target="../media/image106.jpg"/><Relationship Id="rId2" Type="http://schemas.openxmlformats.org/officeDocument/2006/relationships/image" Target="../media/image175.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78.svg"/><Relationship Id="rId4" Type="http://schemas.openxmlformats.org/officeDocument/2006/relationships/image" Target="../media/image177.png"/><Relationship Id="rId9" Type="http://schemas.openxmlformats.org/officeDocument/2006/relationships/image" Target="../media/image180.png"/></Relationships>
</file>

<file path=ppt/slides/_rels/slide42.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3.svg"/><Relationship Id="rId5" Type="http://schemas.openxmlformats.org/officeDocument/2006/relationships/image" Target="../media/image47.sv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svg"/></Relationships>
</file>

<file path=ppt/slides/_rels/slide7.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svg"/><Relationship Id="rId3" Type="http://schemas.openxmlformats.org/officeDocument/2006/relationships/image" Target="../media/image54.jpg"/><Relationship Id="rId7" Type="http://schemas.openxmlformats.org/officeDocument/2006/relationships/image" Target="../media/image58.svg"/><Relationship Id="rId12" Type="http://schemas.openxmlformats.org/officeDocument/2006/relationships/image" Target="../media/image63.png"/><Relationship Id="rId2" Type="http://schemas.openxmlformats.org/officeDocument/2006/relationships/notesSlide" Target="../notesSlides/notesSlide1.xml"/><Relationship Id="rId16" Type="http://schemas.openxmlformats.org/officeDocument/2006/relationships/image" Target="../media/image67.svg"/><Relationship Id="rId1" Type="http://schemas.openxmlformats.org/officeDocument/2006/relationships/slideLayout" Target="../slideLayouts/slideLayout7.xml"/><Relationship Id="rId6" Type="http://schemas.openxmlformats.org/officeDocument/2006/relationships/image" Target="../media/image57.png"/><Relationship Id="rId11" Type="http://schemas.openxmlformats.org/officeDocument/2006/relationships/image" Target="../media/image62.svg"/><Relationship Id="rId5" Type="http://schemas.openxmlformats.org/officeDocument/2006/relationships/image" Target="../media/image56.svg"/><Relationship Id="rId15" Type="http://schemas.openxmlformats.org/officeDocument/2006/relationships/image" Target="../media/image6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svg"/><Relationship Id="rId14" Type="http://schemas.openxmlformats.org/officeDocument/2006/relationships/image" Target="../media/image65.jpg"/></Relationships>
</file>

<file path=ppt/slides/_rels/slide8.xml.rels><?xml version="1.0" encoding="UTF-8" standalone="yes"?>
<Relationships xmlns="http://schemas.openxmlformats.org/package/2006/relationships"><Relationship Id="rId8" Type="http://schemas.openxmlformats.org/officeDocument/2006/relationships/hyperlink" Target="https://eur03.safelinks.protection.outlook.com/?url=https%3A%2F%2Fwww.nature.com%2Farticles%2Fs42005-024-01561-5&amp;data=05%7C02%7CTracey.Berry%40rhul.ac.uk%7C3e3af059242243dd1cbd08dc3c534c2c%7C2efd699a19224e69b601108008d28a2e%7C0%7C0%7C638451575651367912%7CUnknown%7CTWFpbGZsb3d8eyJWIjoiMC4wLjAwMDAiLCJQIjoiV2luMzIiLCJBTiI6Ik1haWwiLCJXVCI6Mn0%3D%7C0%7C%7C%7C&amp;sdata=BayIcZpcqTSmiJk0IYbvTE%2B8drv4jsF8LFxSDB0bVRU%3D&amp;reserved=0" TargetMode="External"/><Relationship Id="rId13" Type="http://schemas.openxmlformats.org/officeDocument/2006/relationships/image" Target="../media/image71.png"/><Relationship Id="rId3" Type="http://schemas.openxmlformats.org/officeDocument/2006/relationships/hyperlink" Target="https://www.nature.com/articles/s41559-018-0747-4" TargetMode="External"/><Relationship Id="rId7" Type="http://schemas.openxmlformats.org/officeDocument/2006/relationships/hyperlink" Target="https://eur03.safelinks.protection.outlook.com/?url=https%3A%2F%2Fwww.nature.com%2Farticles%2Fs42005-024-01562-4&amp;data=05%7C02%7CTracey.Berry%40rhul.ac.uk%7C3e3af059242243dd1cbd08dc3c534c2c%7C2efd699a19224e69b601108008d28a2e%7C0%7C0%7C638451575651362062%7CUnknown%7CTWFpbGZsb3d8eyJWIjoiMC4wLjAwMDAiLCJQIjoiV2luMzIiLCJBTiI6Ik1haWwiLCJXVCI6Mn0%3D%7C0%7C%7C%7C&amp;sdata=f0rWXcgat5gG%2F%2Fb8zNmyQU2RmOW9BovqX91xPaUeqgA%3D&amp;reserved=0" TargetMode="External"/><Relationship Id="rId12" Type="http://schemas.openxmlformats.org/officeDocument/2006/relationships/image" Target="../media/image70.jp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hyperlink" Target="https://eur03.safelinks.protection.outlook.com/?url=https%3A%2F%2Fwww.nature.com%2Farticles%2Fs42005-024-01565-1&amp;data=05%7C02%7CTracey.Berry%40rhul.ac.uk%7C3e3af059242243dd1cbd08dc3c534c2c%7C2efd699a19224e69b601108008d28a2e%7C0%7C0%7C638451575651355844%7CUnknown%7CTWFpbGZsb3d8eyJWIjoiMC4wLjAwMDAiLCJQIjoiV2luMzIiLCJBTiI6Ik1haWwiLCJXVCI6Mn0%3D%7C0%7C%7C%7C&amp;sdata=zE5CC2vyWUGRoxpXp2mY2xOkHdJp0cZYwwFcR1y1YtY%3D&amp;reserved=0" TargetMode="External"/><Relationship Id="rId11" Type="http://schemas.openxmlformats.org/officeDocument/2006/relationships/image" Target="../media/image69.jpg"/><Relationship Id="rId5" Type="http://schemas.openxmlformats.org/officeDocument/2006/relationships/hyperlink" Target="https://eur03.safelinks.protection.outlook.com/?url=https%3A%2F%2Fwww.nature.com%2Farticles%2Fs42005-024-01572-2&amp;data=05%7C02%7CTracey.Berry%40rhul.ac.uk%7C3e3af059242243dd1cbd08dc3c534c2c%7C2efd699a19224e69b601108008d28a2e%7C0%7C0%7C638451575651348145%7CUnknown%7CTWFpbGZsb3d8eyJWIjoiMC4wLjAwMDAiLCJQIjoiV2luMzIiLCJBTiI6Ik1haWwiLCJXVCI6Mn0%3D%7C0%7C%7C%7C&amp;sdata=TDz3ROGC6SuVAlr8hEcsKiOVOqQYfF8mxxuLdUxYFgE%3D&amp;reserved=0" TargetMode="External"/><Relationship Id="rId10" Type="http://schemas.openxmlformats.org/officeDocument/2006/relationships/hyperlink" Target="https://eur03.safelinks.protection.outlook.com/?url=https%3A%2F%2Fwww.nature.com%2Farticles%2Fs42005-024-01557-1&amp;data=05%7C02%7CTracey.Berry%40rhul.ac.uk%7C3e3af059242243dd1cbd08dc3c534c2c%7C2efd699a19224e69b601108008d28a2e%7C0%7C0%7C638451575651379575%7CUnknown%7CTWFpbGZsb3d8eyJWIjoiMC4wLjAwMDAiLCJQIjoiV2luMzIiLCJBTiI6Ik1haWwiLCJXVCI6Mn0%3D%7C0%7C%7C%7C&amp;sdata=3jK5SM%2F3TWy9nmkvyTEzj%2FTTtJ2DX4%2B5WVJQR7VAmsw%3D&amp;reserved=0" TargetMode="External"/><Relationship Id="rId4" Type="http://schemas.openxmlformats.org/officeDocument/2006/relationships/hyperlink" Target="https://eur03.safelinks.protection.outlook.com/?url=https%3A%2F%2Fwww.nature.com%2Farticles%2Fs42005-024-01579-9&amp;data=05%7C02%7CTracey.Berry%40rhul.ac.uk%7C3e3af059242243dd1cbd08dc3c534c2c%7C2efd699a19224e69b601108008d28a2e%7C0%7C0%7C638451575651338284%7CUnknown%7CTWFpbGZsb3d8eyJWIjoiMC4wLjAwMDAiLCJQIjoiV2luMzIiLCJBTiI6Ik1haWwiLCJXVCI6Mn0%3D%7C0%7C%7C%7C&amp;sdata=GmrWezQzL7MzHNnS5OvuiDkVYj8FxUalbuCBUUUP2Sk%3D&amp;reserved=0" TargetMode="External"/><Relationship Id="rId9" Type="http://schemas.openxmlformats.org/officeDocument/2006/relationships/hyperlink" Target="https://eur03.safelinks.protection.outlook.com/?url=https%3A%2F%2Fwww.nature.com%2Farticles%2Fs42005-024-01560-6&amp;data=05%7C02%7CTracey.Berry%40rhul.ac.uk%7C3e3af059242243dd1cbd08dc3c534c2c%7C2efd699a19224e69b601108008d28a2e%7C0%7C0%7C638451575651373759%7CUnknown%7CTWFpbGZsb3d8eyJWIjoiMC4wLjAwMDAiLCJQIjoiV2luMzIiLCJBTiI6Ik1haWwiLCJXVCI6Mn0%3D%7C0%7C%7C%7C&amp;sdata=ghayA84VQ8RboPKOsLUACjCJ4bVhXeL7mHv6bk6hg18%3D&amp;reserved=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Nobel_Prize" TargetMode="External"/><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hyperlink" Target="https://en.wikipedia.org/wiki/Marie_Curi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45A1-6FD0-60A4-77B3-62E5A0E1570F}"/>
              </a:ext>
            </a:extLst>
          </p:cNvPr>
          <p:cNvSpPr>
            <a:spLocks noGrp="1"/>
          </p:cNvSpPr>
          <p:nvPr>
            <p:ph type="ctrTitle"/>
          </p:nvPr>
        </p:nvSpPr>
        <p:spPr>
          <a:xfrm>
            <a:off x="1261592" y="973538"/>
            <a:ext cx="6663634" cy="1502881"/>
          </a:xfrm>
        </p:spPr>
        <p:txBody>
          <a:bodyPr/>
          <a:lstStyle/>
          <a:p>
            <a:pPr algn="ctr"/>
            <a:r>
              <a:rPr lang="en-GB" sz="40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 and </a:t>
            </a:r>
            <a:br>
              <a:rPr lang="en-GB" sz="4000" b="1" dirty="0">
                <a:solidFill>
                  <a:srgbClr val="FFFF00"/>
                </a:solidFill>
                <a:effectLst/>
                <a:latin typeface="Arial" panose="020B0604020202020204" pitchFamily="34" charset="0"/>
                <a:ea typeface="Aptos" panose="020B0004020202020204" pitchFamily="34" charset="0"/>
                <a:cs typeface="Aptos" panose="020B0004020202020204" pitchFamily="34" charset="0"/>
              </a:rPr>
            </a:br>
            <a:r>
              <a:rPr lang="en-GB" sz="4000" b="1" dirty="0">
                <a:solidFill>
                  <a:srgbClr val="FFFF00"/>
                </a:solidFill>
                <a:effectLst/>
                <a:latin typeface="Arial" panose="020B0604020202020204" pitchFamily="34" charset="0"/>
                <a:ea typeface="Aptos" panose="020B0004020202020204" pitchFamily="34" charset="0"/>
                <a:cs typeface="Aptos" panose="020B0004020202020204" pitchFamily="34" charset="0"/>
              </a:rPr>
              <a:t>equitable opportunities</a:t>
            </a:r>
            <a:endParaRPr lang="en-GB" sz="4000" dirty="0">
              <a:solidFill>
                <a:srgbClr val="FFFF00"/>
              </a:solidFill>
            </a:endParaRPr>
          </a:p>
        </p:txBody>
      </p:sp>
      <p:sp>
        <p:nvSpPr>
          <p:cNvPr id="3" name="Subtitle 2">
            <a:extLst>
              <a:ext uri="{FF2B5EF4-FFF2-40B4-BE49-F238E27FC236}">
                <a16:creationId xmlns:a16="http://schemas.microsoft.com/office/drawing/2014/main" id="{BFAB3B82-ECEC-ACBE-CA1D-02365CA8D12E}"/>
              </a:ext>
            </a:extLst>
          </p:cNvPr>
          <p:cNvSpPr>
            <a:spLocks noGrp="1"/>
          </p:cNvSpPr>
          <p:nvPr>
            <p:ph type="subTitle" idx="1"/>
          </p:nvPr>
        </p:nvSpPr>
        <p:spPr>
          <a:xfrm>
            <a:off x="251791" y="4636747"/>
            <a:ext cx="6486939" cy="778565"/>
          </a:xfrm>
        </p:spPr>
        <p:txBody>
          <a:bodyPr/>
          <a:lstStyle/>
          <a:p>
            <a:pPr>
              <a:lnSpc>
                <a:spcPts val="1500"/>
              </a:lnSpc>
            </a:pPr>
            <a:r>
              <a:rPr lang="en-GB" dirty="0"/>
              <a:t>Tracey Berry</a:t>
            </a:r>
          </a:p>
          <a:p>
            <a:pPr>
              <a:lnSpc>
                <a:spcPts val="1500"/>
              </a:lnSpc>
            </a:pPr>
            <a:r>
              <a:rPr lang="en-GB" dirty="0"/>
              <a:t> ATLAS D&amp;I Contact (2022-24), Vice-Dean EDI for EPMS (5 Depts) @ </a:t>
            </a:r>
          </a:p>
          <a:p>
            <a:pPr>
              <a:lnSpc>
                <a:spcPts val="1500"/>
              </a:lnSpc>
            </a:pPr>
            <a:r>
              <a:rPr lang="en-GB" dirty="0"/>
              <a:t>42</a:t>
            </a:r>
            <a:r>
              <a:rPr lang="en-GB" baseline="30000" dirty="0"/>
              <a:t>nd</a:t>
            </a:r>
            <a:r>
              <a:rPr lang="en-GB" dirty="0"/>
              <a:t> ICHEP, July 2024, Prague</a:t>
            </a:r>
          </a:p>
        </p:txBody>
      </p:sp>
      <p:sp>
        <p:nvSpPr>
          <p:cNvPr id="4" name="Slide Number Placeholder 2">
            <a:extLst>
              <a:ext uri="{FF2B5EF4-FFF2-40B4-BE49-F238E27FC236}">
                <a16:creationId xmlns:a16="http://schemas.microsoft.com/office/drawing/2014/main" id="{E4639F00-1FF9-48DF-0F6E-7620B62E4EE5}"/>
              </a:ext>
            </a:extLst>
          </p:cNvPr>
          <p:cNvSpPr txBox="1">
            <a:spLocks/>
          </p:cNvSpPr>
          <p:nvPr/>
        </p:nvSpPr>
        <p:spPr>
          <a:xfrm>
            <a:off x="434412" y="6513014"/>
            <a:ext cx="216000" cy="216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49BB3D-90E4-C946-BCF9-8FBC622A1A06}" type="slidenum">
              <a:rPr lang="en-GB" smtClean="0"/>
              <a:pPr/>
              <a:t>1</a:t>
            </a:fld>
            <a:endParaRPr lang="en-GB" dirty="0"/>
          </a:p>
        </p:txBody>
      </p:sp>
      <p:pic>
        <p:nvPicPr>
          <p:cNvPr id="5" name="Picture 4" descr="Logo, company name&#10;&#10;Description automatically generated">
            <a:extLst>
              <a:ext uri="{FF2B5EF4-FFF2-40B4-BE49-F238E27FC236}">
                <a16:creationId xmlns:a16="http://schemas.microsoft.com/office/drawing/2014/main" id="{3622D061-829C-1277-8E15-C9B719B1741F}"/>
              </a:ext>
            </a:extLst>
          </p:cNvPr>
          <p:cNvPicPr>
            <a:picLocks noChangeAspect="1"/>
          </p:cNvPicPr>
          <p:nvPr/>
        </p:nvPicPr>
        <p:blipFill rotWithShape="1">
          <a:blip r:embed="rId2"/>
          <a:srcRect l="5233" t="5947"/>
          <a:stretch/>
        </p:blipFill>
        <p:spPr>
          <a:xfrm>
            <a:off x="7426188" y="0"/>
            <a:ext cx="1717812" cy="896423"/>
          </a:xfrm>
          <a:prstGeom prst="rect">
            <a:avLst/>
          </a:prstGeom>
        </p:spPr>
      </p:pic>
      <p:pic>
        <p:nvPicPr>
          <p:cNvPr id="6" name="Picture 5" descr="A picture containing diagram&#10;&#10;Description automatically generated">
            <a:extLst>
              <a:ext uri="{FF2B5EF4-FFF2-40B4-BE49-F238E27FC236}">
                <a16:creationId xmlns:a16="http://schemas.microsoft.com/office/drawing/2014/main" id="{472D6397-205E-D256-85BF-26CC9BADFDCD}"/>
              </a:ext>
            </a:extLst>
          </p:cNvPr>
          <p:cNvPicPr>
            <a:picLocks noChangeAspect="1"/>
          </p:cNvPicPr>
          <p:nvPr/>
        </p:nvPicPr>
        <p:blipFill>
          <a:blip r:embed="rId3"/>
          <a:stretch>
            <a:fillRect/>
          </a:stretch>
        </p:blipFill>
        <p:spPr>
          <a:xfrm>
            <a:off x="0" y="5689076"/>
            <a:ext cx="1168924" cy="1168924"/>
          </a:xfrm>
          <a:prstGeom prst="rect">
            <a:avLst/>
          </a:prstGeom>
        </p:spPr>
      </p:pic>
      <p:pic>
        <p:nvPicPr>
          <p:cNvPr id="7" name="Picture 6" descr="Logo&#10;&#10;Description automatically generated">
            <a:extLst>
              <a:ext uri="{FF2B5EF4-FFF2-40B4-BE49-F238E27FC236}">
                <a16:creationId xmlns:a16="http://schemas.microsoft.com/office/drawing/2014/main" id="{30481EF1-D518-C454-3C2E-730E9BCB0660}"/>
              </a:ext>
            </a:extLst>
          </p:cNvPr>
          <p:cNvPicPr>
            <a:picLocks noChangeAspect="1"/>
          </p:cNvPicPr>
          <p:nvPr/>
        </p:nvPicPr>
        <p:blipFill>
          <a:blip r:embed="rId4"/>
          <a:stretch>
            <a:fillRect/>
          </a:stretch>
        </p:blipFill>
        <p:spPr>
          <a:xfrm>
            <a:off x="8288644" y="5701276"/>
            <a:ext cx="855356" cy="1156724"/>
          </a:xfrm>
          <a:prstGeom prst="rect">
            <a:avLst/>
          </a:prstGeom>
        </p:spPr>
      </p:pic>
      <p:pic>
        <p:nvPicPr>
          <p:cNvPr id="8" name="Picture 7" descr="Logo&#10;&#10;Description automatically generated">
            <a:extLst>
              <a:ext uri="{FF2B5EF4-FFF2-40B4-BE49-F238E27FC236}">
                <a16:creationId xmlns:a16="http://schemas.microsoft.com/office/drawing/2014/main" id="{22C33E71-D44F-58C6-B025-614E9B2FED1C}"/>
              </a:ext>
            </a:extLst>
          </p:cNvPr>
          <p:cNvPicPr>
            <a:picLocks noChangeAspect="1"/>
          </p:cNvPicPr>
          <p:nvPr/>
        </p:nvPicPr>
        <p:blipFill>
          <a:blip r:embed="rId5"/>
          <a:stretch>
            <a:fillRect/>
          </a:stretch>
        </p:blipFill>
        <p:spPr>
          <a:xfrm>
            <a:off x="1" y="-12800"/>
            <a:ext cx="1908472" cy="1134590"/>
          </a:xfrm>
          <a:prstGeom prst="rect">
            <a:avLst/>
          </a:prstGeom>
        </p:spPr>
      </p:pic>
      <p:cxnSp>
        <p:nvCxnSpPr>
          <p:cNvPr id="10" name="Straight Connector 9">
            <a:extLst>
              <a:ext uri="{FF2B5EF4-FFF2-40B4-BE49-F238E27FC236}">
                <a16:creationId xmlns:a16="http://schemas.microsoft.com/office/drawing/2014/main" id="{AA8A7ADE-F843-072B-C680-19D9F9FC42B0}"/>
              </a:ext>
            </a:extLst>
          </p:cNvPr>
          <p:cNvCxnSpPr>
            <a:cxnSpLocks/>
          </p:cNvCxnSpPr>
          <p:nvPr/>
        </p:nvCxnSpPr>
        <p:spPr>
          <a:xfrm>
            <a:off x="329939" y="3619893"/>
            <a:ext cx="63155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0DBB20A-ED42-B664-9A24-A9A40D0FBC17}"/>
              </a:ext>
            </a:extLst>
          </p:cNvPr>
          <p:cNvCxnSpPr/>
          <p:nvPr/>
        </p:nvCxnSpPr>
        <p:spPr>
          <a:xfrm>
            <a:off x="1123361" y="3904268"/>
            <a:ext cx="536549"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angle 11">
            <a:extLst>
              <a:ext uri="{FF2B5EF4-FFF2-40B4-BE49-F238E27FC236}">
                <a16:creationId xmlns:a16="http://schemas.microsoft.com/office/drawing/2014/main" id="{0EB95FFD-FCF2-E0F2-0565-12C1180E1287}"/>
              </a:ext>
            </a:extLst>
          </p:cNvPr>
          <p:cNvSpPr/>
          <p:nvPr/>
        </p:nvSpPr>
        <p:spPr>
          <a:xfrm>
            <a:off x="980388" y="3066854"/>
            <a:ext cx="152400" cy="854697"/>
          </a:xfrm>
          <a:prstGeom prst="rect">
            <a:avLst/>
          </a:prstGeom>
          <a:solidFill>
            <a:srgbClr val="DA51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Graphic 13" descr="Person in wheelchair with solid fill">
            <a:extLst>
              <a:ext uri="{FF2B5EF4-FFF2-40B4-BE49-F238E27FC236}">
                <a16:creationId xmlns:a16="http://schemas.microsoft.com/office/drawing/2014/main" id="{80C1B067-1094-5A46-EA0E-B5A47B10890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80680" y="2752234"/>
            <a:ext cx="914400" cy="914400"/>
          </a:xfrm>
          <a:prstGeom prst="rect">
            <a:avLst/>
          </a:prstGeom>
        </p:spPr>
      </p:pic>
      <p:pic>
        <p:nvPicPr>
          <p:cNvPr id="16" name="Graphic 15" descr="Man with solid fill">
            <a:extLst>
              <a:ext uri="{FF2B5EF4-FFF2-40B4-BE49-F238E27FC236}">
                <a16:creationId xmlns:a16="http://schemas.microsoft.com/office/drawing/2014/main" id="{08AB8457-061A-64E0-44F8-E14F0C9ECFE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159149" y="2750618"/>
            <a:ext cx="1016580" cy="1016580"/>
          </a:xfrm>
          <a:prstGeom prst="rect">
            <a:avLst/>
          </a:prstGeom>
        </p:spPr>
      </p:pic>
      <p:pic>
        <p:nvPicPr>
          <p:cNvPr id="18" name="Graphic 17" descr="Woman with solid fill">
            <a:extLst>
              <a:ext uri="{FF2B5EF4-FFF2-40B4-BE49-F238E27FC236}">
                <a16:creationId xmlns:a16="http://schemas.microsoft.com/office/drawing/2014/main" id="{61B42958-B6C7-FA7F-BAA0-991CFFB192B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4072" y="2786808"/>
            <a:ext cx="994983" cy="1125941"/>
          </a:xfrm>
          <a:prstGeom prst="rect">
            <a:avLst/>
          </a:prstGeom>
        </p:spPr>
      </p:pic>
      <p:cxnSp>
        <p:nvCxnSpPr>
          <p:cNvPr id="19" name="Straight Connector 18">
            <a:extLst>
              <a:ext uri="{FF2B5EF4-FFF2-40B4-BE49-F238E27FC236}">
                <a16:creationId xmlns:a16="http://schemas.microsoft.com/office/drawing/2014/main" id="{E3090B4C-3070-DEFA-DA0D-F681D4FE9F6F}"/>
              </a:ext>
            </a:extLst>
          </p:cNvPr>
          <p:cNvCxnSpPr/>
          <p:nvPr/>
        </p:nvCxnSpPr>
        <p:spPr>
          <a:xfrm>
            <a:off x="7561950" y="3479437"/>
            <a:ext cx="53654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34A4A0AF-961C-01AC-46E9-9A99B18989EE}"/>
              </a:ext>
            </a:extLst>
          </p:cNvPr>
          <p:cNvCxnSpPr/>
          <p:nvPr/>
        </p:nvCxnSpPr>
        <p:spPr>
          <a:xfrm>
            <a:off x="8279217" y="3763812"/>
            <a:ext cx="536549"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Rectangle 20">
            <a:extLst>
              <a:ext uri="{FF2B5EF4-FFF2-40B4-BE49-F238E27FC236}">
                <a16:creationId xmlns:a16="http://schemas.microsoft.com/office/drawing/2014/main" id="{7A5B350F-E8E3-450B-C598-9F4AEC859F45}"/>
              </a:ext>
            </a:extLst>
          </p:cNvPr>
          <p:cNvSpPr/>
          <p:nvPr/>
        </p:nvSpPr>
        <p:spPr>
          <a:xfrm>
            <a:off x="8136244" y="2926398"/>
            <a:ext cx="152400" cy="854697"/>
          </a:xfrm>
          <a:prstGeom prst="rect">
            <a:avLst/>
          </a:prstGeom>
          <a:solidFill>
            <a:srgbClr val="DA51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2" name="Graphic 21" descr="Person in wheelchair with solid fill">
            <a:extLst>
              <a:ext uri="{FF2B5EF4-FFF2-40B4-BE49-F238E27FC236}">
                <a16:creationId xmlns:a16="http://schemas.microsoft.com/office/drawing/2014/main" id="{1421E3EE-C442-2913-7E45-4763F04905F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363299" y="1603110"/>
            <a:ext cx="914400" cy="914400"/>
          </a:xfrm>
          <a:prstGeom prst="rect">
            <a:avLst/>
          </a:prstGeom>
        </p:spPr>
      </p:pic>
      <p:pic>
        <p:nvPicPr>
          <p:cNvPr id="23" name="Graphic 22" descr="Woman with solid fill">
            <a:extLst>
              <a:ext uri="{FF2B5EF4-FFF2-40B4-BE49-F238E27FC236}">
                <a16:creationId xmlns:a16="http://schemas.microsoft.com/office/drawing/2014/main" id="{489554D9-05DC-01C2-338D-17D1A02BA65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363299" y="2926398"/>
            <a:ext cx="665838" cy="753474"/>
          </a:xfrm>
          <a:prstGeom prst="rect">
            <a:avLst/>
          </a:prstGeom>
        </p:spPr>
      </p:pic>
      <p:pic>
        <p:nvPicPr>
          <p:cNvPr id="25" name="Graphic 24" descr="Man with solid fill">
            <a:extLst>
              <a:ext uri="{FF2B5EF4-FFF2-40B4-BE49-F238E27FC236}">
                <a16:creationId xmlns:a16="http://schemas.microsoft.com/office/drawing/2014/main" id="{B59C34EB-A584-619D-2667-C4CAA7CAA2E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405570" y="2711583"/>
            <a:ext cx="776565" cy="776565"/>
          </a:xfrm>
          <a:prstGeom prst="rect">
            <a:avLst/>
          </a:prstGeom>
        </p:spPr>
      </p:pic>
      <p:cxnSp>
        <p:nvCxnSpPr>
          <p:cNvPr id="29" name="Straight Connector 28">
            <a:extLst>
              <a:ext uri="{FF2B5EF4-FFF2-40B4-BE49-F238E27FC236}">
                <a16:creationId xmlns:a16="http://schemas.microsoft.com/office/drawing/2014/main" id="{E6C9D217-9C00-9F72-EBD6-0DE753CEB2C5}"/>
              </a:ext>
            </a:extLst>
          </p:cNvPr>
          <p:cNvCxnSpPr>
            <a:cxnSpLocks/>
          </p:cNvCxnSpPr>
          <p:nvPr/>
        </p:nvCxnSpPr>
        <p:spPr>
          <a:xfrm flipV="1">
            <a:off x="4745846" y="4121436"/>
            <a:ext cx="797118" cy="10994"/>
          </a:xfrm>
          <a:prstGeom prst="line">
            <a:avLst/>
          </a:prstGeom>
        </p:spPr>
        <p:style>
          <a:lnRef idx="2">
            <a:schemeClr val="accent1"/>
          </a:lnRef>
          <a:fillRef idx="0">
            <a:schemeClr val="accent1"/>
          </a:fillRef>
          <a:effectRef idx="1">
            <a:schemeClr val="accent1"/>
          </a:effectRef>
          <a:fontRef idx="minor">
            <a:schemeClr val="tx1"/>
          </a:fontRef>
        </p:style>
      </p:cxnSp>
      <p:sp>
        <p:nvSpPr>
          <p:cNvPr id="30" name="Rectangle 29">
            <a:extLst>
              <a:ext uri="{FF2B5EF4-FFF2-40B4-BE49-F238E27FC236}">
                <a16:creationId xmlns:a16="http://schemas.microsoft.com/office/drawing/2014/main" id="{E9675802-9A74-E71F-6441-2B83042AB1FD}"/>
              </a:ext>
            </a:extLst>
          </p:cNvPr>
          <p:cNvSpPr/>
          <p:nvPr/>
        </p:nvSpPr>
        <p:spPr>
          <a:xfrm>
            <a:off x="4602873" y="3295016"/>
            <a:ext cx="152400" cy="854697"/>
          </a:xfrm>
          <a:prstGeom prst="rect">
            <a:avLst/>
          </a:prstGeom>
          <a:solidFill>
            <a:srgbClr val="DA51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1" name="Graphic 30" descr="Woman with solid fill">
            <a:extLst>
              <a:ext uri="{FF2B5EF4-FFF2-40B4-BE49-F238E27FC236}">
                <a16:creationId xmlns:a16="http://schemas.microsoft.com/office/drawing/2014/main" id="{1F64AE3B-56F7-C0B0-CD82-AECC3071EBA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569298" y="3722364"/>
            <a:ext cx="939474" cy="1063126"/>
          </a:xfrm>
          <a:prstGeom prst="rect">
            <a:avLst/>
          </a:prstGeom>
        </p:spPr>
      </p:pic>
      <p:cxnSp>
        <p:nvCxnSpPr>
          <p:cNvPr id="28" name="Straight Connector 27">
            <a:extLst>
              <a:ext uri="{FF2B5EF4-FFF2-40B4-BE49-F238E27FC236}">
                <a16:creationId xmlns:a16="http://schemas.microsoft.com/office/drawing/2014/main" id="{0CE14987-1924-F9FE-0030-7682CA563F3D}"/>
              </a:ext>
            </a:extLst>
          </p:cNvPr>
          <p:cNvCxnSpPr>
            <a:cxnSpLocks/>
          </p:cNvCxnSpPr>
          <p:nvPr/>
        </p:nvCxnSpPr>
        <p:spPr>
          <a:xfrm>
            <a:off x="3795072" y="4130863"/>
            <a:ext cx="798337" cy="0"/>
          </a:xfrm>
          <a:prstGeom prst="line">
            <a:avLst/>
          </a:prstGeom>
        </p:spPr>
        <p:style>
          <a:lnRef idx="2">
            <a:schemeClr val="accent1"/>
          </a:lnRef>
          <a:fillRef idx="0">
            <a:schemeClr val="accent1"/>
          </a:fillRef>
          <a:effectRef idx="1">
            <a:schemeClr val="accent1"/>
          </a:effectRef>
          <a:fontRef idx="minor">
            <a:schemeClr val="tx1"/>
          </a:fontRef>
        </p:style>
      </p:cxnSp>
      <p:pic>
        <p:nvPicPr>
          <p:cNvPr id="34" name="Graphic 33" descr="Man with kid with solid fill">
            <a:extLst>
              <a:ext uri="{FF2B5EF4-FFF2-40B4-BE49-F238E27FC236}">
                <a16:creationId xmlns:a16="http://schemas.microsoft.com/office/drawing/2014/main" id="{48D6DB42-DD6D-560D-AB55-D3C4ACACE2F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429879" y="1724979"/>
            <a:ext cx="1192241" cy="1192241"/>
          </a:xfrm>
          <a:prstGeom prst="rect">
            <a:avLst/>
          </a:prstGeom>
        </p:spPr>
      </p:pic>
      <p:pic>
        <p:nvPicPr>
          <p:cNvPr id="36" name="Graphic 35" descr="Woman with kid with solid fill">
            <a:extLst>
              <a:ext uri="{FF2B5EF4-FFF2-40B4-BE49-F238E27FC236}">
                <a16:creationId xmlns:a16="http://schemas.microsoft.com/office/drawing/2014/main" id="{A33B4000-500D-41CB-B752-6A9D50916B27}"/>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4622830" y="3076151"/>
            <a:ext cx="1125941" cy="1125941"/>
          </a:xfrm>
          <a:prstGeom prst="rect">
            <a:avLst/>
          </a:prstGeom>
        </p:spPr>
      </p:pic>
      <p:pic>
        <p:nvPicPr>
          <p:cNvPr id="40" name="Graphic 39" descr="Man with cane with solid fill">
            <a:extLst>
              <a:ext uri="{FF2B5EF4-FFF2-40B4-BE49-F238E27FC236}">
                <a16:creationId xmlns:a16="http://schemas.microsoft.com/office/drawing/2014/main" id="{BE7304E6-2BB8-B930-FD3C-AC067C8C4F7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679082" y="3105374"/>
            <a:ext cx="1066746" cy="1066746"/>
          </a:xfrm>
          <a:prstGeom prst="rect">
            <a:avLst/>
          </a:prstGeom>
        </p:spPr>
      </p:pic>
      <p:sp>
        <p:nvSpPr>
          <p:cNvPr id="46" name="Rectangle 45">
            <a:extLst>
              <a:ext uri="{FF2B5EF4-FFF2-40B4-BE49-F238E27FC236}">
                <a16:creationId xmlns:a16="http://schemas.microsoft.com/office/drawing/2014/main" id="{D872C9E2-374B-2F90-363E-A3B697B9B39A}"/>
              </a:ext>
            </a:extLst>
          </p:cNvPr>
          <p:cNvSpPr/>
          <p:nvPr/>
        </p:nvSpPr>
        <p:spPr>
          <a:xfrm>
            <a:off x="3149359" y="2231131"/>
            <a:ext cx="2930609" cy="784830"/>
          </a:xfrm>
          <a:prstGeom prst="rect">
            <a:avLst/>
          </a:prstGeom>
          <a:noFill/>
        </p:spPr>
        <p:txBody>
          <a:bodyPr wrap="none" lIns="91440" tIns="45720" rIns="91440" bIns="45720">
            <a:spAutoFit/>
          </a:bodyPr>
          <a:lstStyle/>
          <a:p>
            <a:pPr algn="ctr"/>
            <a:r>
              <a:rPr lang="en-US" sz="4500" b="1" cap="none" spc="0" dirty="0">
                <a:ln w="12700">
                  <a:solidFill>
                    <a:schemeClr val="tx2">
                      <a:lumMod val="75000"/>
                    </a:schemeClr>
                  </a:solidFill>
                  <a:prstDash val="solid"/>
                </a:ln>
                <a:blipFill>
                  <a:blip r:embed="rId22"/>
                  <a:tile tx="0" ty="0" sx="100000" sy="100000" flip="none" algn="tl"/>
                </a:blipFill>
                <a:effectLst>
                  <a:outerShdw dist="38100" dir="2640000" algn="bl" rotWithShape="0">
                    <a:schemeClr val="tx2">
                      <a:lumMod val="75000"/>
                    </a:schemeClr>
                  </a:outerShdw>
                </a:effectLst>
              </a:rPr>
              <a:t>Highlights!</a:t>
            </a:r>
          </a:p>
        </p:txBody>
      </p:sp>
      <p:pic>
        <p:nvPicPr>
          <p:cNvPr id="47" name="Graphic 46" descr="Hero Male outline">
            <a:extLst>
              <a:ext uri="{FF2B5EF4-FFF2-40B4-BE49-F238E27FC236}">
                <a16:creationId xmlns:a16="http://schemas.microsoft.com/office/drawing/2014/main" id="{319F7465-4A30-4AF9-1BB9-93A5A688822E}"/>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290959" y="408007"/>
            <a:ext cx="914400" cy="914400"/>
          </a:xfrm>
          <a:prstGeom prst="rect">
            <a:avLst/>
          </a:prstGeom>
        </p:spPr>
      </p:pic>
      <p:pic>
        <p:nvPicPr>
          <p:cNvPr id="9" name="Picture 8" descr="A yellow and blue triangle with a yellow oval with black text&#10;&#10;Description automatically generated">
            <a:extLst>
              <a:ext uri="{FF2B5EF4-FFF2-40B4-BE49-F238E27FC236}">
                <a16:creationId xmlns:a16="http://schemas.microsoft.com/office/drawing/2014/main" id="{5CF4B322-639D-E174-D9C8-02ABAF9E98E3}"/>
              </a:ext>
            </a:extLst>
          </p:cNvPr>
          <p:cNvPicPr>
            <a:picLocks noChangeAspect="1"/>
          </p:cNvPicPr>
          <p:nvPr/>
        </p:nvPicPr>
        <p:blipFill>
          <a:blip r:embed="rId25"/>
          <a:stretch>
            <a:fillRect/>
          </a:stretch>
        </p:blipFill>
        <p:spPr>
          <a:xfrm>
            <a:off x="3987538" y="5686676"/>
            <a:ext cx="1168924" cy="1168924"/>
          </a:xfrm>
          <a:prstGeom prst="rect">
            <a:avLst/>
          </a:prstGeom>
        </p:spPr>
      </p:pic>
    </p:spTree>
    <p:extLst>
      <p:ext uri="{BB962C8B-B14F-4D97-AF65-F5344CB8AC3E}">
        <p14:creationId xmlns:p14="http://schemas.microsoft.com/office/powerpoint/2010/main" val="260628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BBD82-4418-7369-CF2F-7658EF36867F}"/>
              </a:ext>
            </a:extLst>
          </p:cNvPr>
          <p:cNvSpPr>
            <a:spLocks noGrp="1"/>
          </p:cNvSpPr>
          <p:nvPr>
            <p:ph type="title"/>
          </p:nvPr>
        </p:nvSpPr>
        <p:spPr/>
        <p:txBody>
          <a:bodyPr/>
          <a:lstStyle/>
          <a:p>
            <a:r>
              <a:rPr lang="en-GB" dirty="0">
                <a:solidFill>
                  <a:srgbClr val="FFFF00"/>
                </a:solidFill>
              </a:rPr>
              <a:t>Dimensions of Diversity</a:t>
            </a:r>
          </a:p>
        </p:txBody>
      </p:sp>
      <p:sp>
        <p:nvSpPr>
          <p:cNvPr id="3" name="Slide Number Placeholder 2">
            <a:extLst>
              <a:ext uri="{FF2B5EF4-FFF2-40B4-BE49-F238E27FC236}">
                <a16:creationId xmlns:a16="http://schemas.microsoft.com/office/drawing/2014/main" id="{A6F2075C-E7B7-DF20-5BE6-0FEAE202F100}"/>
              </a:ext>
            </a:extLst>
          </p:cNvPr>
          <p:cNvSpPr>
            <a:spLocks noGrp="1"/>
          </p:cNvSpPr>
          <p:nvPr>
            <p:ph type="sldNum" sz="quarter" idx="10"/>
          </p:nvPr>
        </p:nvSpPr>
        <p:spPr/>
        <p:txBody>
          <a:bodyPr/>
          <a:lstStyle/>
          <a:p>
            <a:fld id="{6B49BB3D-90E4-C946-BCF9-8FBC622A1A06}" type="slidenum">
              <a:rPr lang="en-GB" smtClean="0"/>
              <a:pPr/>
              <a:t>10</a:t>
            </a:fld>
            <a:endParaRPr lang="en-GB" dirty="0"/>
          </a:p>
        </p:txBody>
      </p:sp>
      <p:sp>
        <p:nvSpPr>
          <p:cNvPr id="4" name="Content Placeholder 3">
            <a:extLst>
              <a:ext uri="{FF2B5EF4-FFF2-40B4-BE49-F238E27FC236}">
                <a16:creationId xmlns:a16="http://schemas.microsoft.com/office/drawing/2014/main" id="{8CA7BE0E-A23F-6BCB-3B0B-BF78D57B4F11}"/>
              </a:ext>
            </a:extLst>
          </p:cNvPr>
          <p:cNvSpPr>
            <a:spLocks noGrp="1"/>
          </p:cNvSpPr>
          <p:nvPr>
            <p:ph idx="1"/>
          </p:nvPr>
        </p:nvSpPr>
        <p:spPr>
          <a:xfrm>
            <a:off x="404586" y="1303510"/>
            <a:ext cx="3737728" cy="4363278"/>
          </a:xfrm>
        </p:spPr>
        <p:txBody>
          <a:bodyPr/>
          <a:lstStyle/>
          <a:p>
            <a:endParaRPr lang="en-GB" sz="2400" dirty="0"/>
          </a:p>
          <a:p>
            <a:pPr>
              <a:spcBef>
                <a:spcPts val="500"/>
              </a:spcBef>
            </a:pPr>
            <a:endParaRPr lang="en-GB" sz="2400" dirty="0">
              <a:solidFill>
                <a:srgbClr val="0070C0"/>
              </a:solidFill>
            </a:endParaRPr>
          </a:p>
          <a:p>
            <a:pPr>
              <a:spcBef>
                <a:spcPts val="500"/>
              </a:spcBef>
            </a:pPr>
            <a:r>
              <a:rPr lang="en-GB" sz="2400" dirty="0">
                <a:solidFill>
                  <a:srgbClr val="0070C0"/>
                </a:solidFill>
              </a:rPr>
              <a:t>last 10 years focus also on: </a:t>
            </a:r>
          </a:p>
          <a:p>
            <a:pPr marL="285750" indent="-285750">
              <a:spcBef>
                <a:spcPts val="500"/>
              </a:spcBef>
              <a:buFont typeface="Wingdings" panose="05000000000000000000" pitchFamily="2" charset="2"/>
              <a:buChar char="Ø"/>
            </a:pPr>
            <a:r>
              <a:rPr lang="en-GB" sz="2400" dirty="0">
                <a:solidFill>
                  <a:srgbClr val="0070C0"/>
                </a:solidFill>
              </a:rPr>
              <a:t>Race</a:t>
            </a:r>
          </a:p>
          <a:p>
            <a:pPr marL="285750" indent="-285750">
              <a:spcBef>
                <a:spcPts val="500"/>
              </a:spcBef>
              <a:buFont typeface="Wingdings" panose="05000000000000000000" pitchFamily="2" charset="2"/>
              <a:buChar char="Ø"/>
            </a:pPr>
            <a:r>
              <a:rPr lang="en-GB" sz="2400" dirty="0">
                <a:solidFill>
                  <a:srgbClr val="0070C0"/>
                </a:solidFill>
              </a:rPr>
              <a:t>Ethnicity</a:t>
            </a:r>
          </a:p>
          <a:p>
            <a:pPr marL="285750" indent="-285750">
              <a:spcBef>
                <a:spcPts val="500"/>
              </a:spcBef>
              <a:buFont typeface="Wingdings" panose="05000000000000000000" pitchFamily="2" charset="2"/>
              <a:buChar char="Ø"/>
            </a:pPr>
            <a:r>
              <a:rPr lang="en-GB" sz="2400" dirty="0">
                <a:solidFill>
                  <a:srgbClr val="0070C0"/>
                </a:solidFill>
              </a:rPr>
              <a:t>Sexual Orientation</a:t>
            </a:r>
          </a:p>
          <a:p>
            <a:pPr marL="285750" indent="-285750">
              <a:spcBef>
                <a:spcPts val="500"/>
              </a:spcBef>
              <a:buFont typeface="Wingdings" panose="05000000000000000000" pitchFamily="2" charset="2"/>
              <a:buChar char="Ø"/>
            </a:pPr>
            <a:r>
              <a:rPr lang="en-GB" sz="2400" dirty="0">
                <a:solidFill>
                  <a:srgbClr val="0070C0"/>
                </a:solidFill>
              </a:rPr>
              <a:t>Gender identity</a:t>
            </a:r>
          </a:p>
          <a:p>
            <a:pPr marL="285750" indent="-285750">
              <a:spcBef>
                <a:spcPts val="500"/>
              </a:spcBef>
              <a:buFont typeface="Wingdings" panose="05000000000000000000" pitchFamily="2" charset="2"/>
              <a:buChar char="Ø"/>
            </a:pPr>
            <a:r>
              <a:rPr lang="en-GB" sz="2400" dirty="0">
                <a:solidFill>
                  <a:srgbClr val="0070C0"/>
                </a:solidFill>
              </a:rPr>
              <a:t>Disability</a:t>
            </a:r>
          </a:p>
          <a:p>
            <a:pPr marL="285750" indent="-285750">
              <a:spcBef>
                <a:spcPts val="500"/>
              </a:spcBef>
              <a:buFont typeface="Wingdings" panose="05000000000000000000" pitchFamily="2" charset="2"/>
              <a:buChar char="Ø"/>
            </a:pPr>
            <a:r>
              <a:rPr lang="en-GB" sz="2400" dirty="0">
                <a:solidFill>
                  <a:srgbClr val="0070C0"/>
                </a:solidFill>
              </a:rPr>
              <a:t>Neurodiversity</a:t>
            </a:r>
          </a:p>
          <a:p>
            <a:pPr marL="285750" indent="-285750">
              <a:spcBef>
                <a:spcPts val="500"/>
              </a:spcBef>
              <a:buFont typeface="Wingdings" panose="05000000000000000000" pitchFamily="2" charset="2"/>
              <a:buChar char="Ø"/>
            </a:pPr>
            <a:r>
              <a:rPr lang="en-GB" sz="2400" dirty="0">
                <a:solidFill>
                  <a:srgbClr val="0070C0"/>
                </a:solidFill>
              </a:rPr>
              <a:t>Age </a:t>
            </a:r>
          </a:p>
          <a:p>
            <a:pPr marL="285750" indent="-285750">
              <a:buFont typeface="Wingdings" panose="05000000000000000000" pitchFamily="2" charset="2"/>
              <a:buChar char="Ø"/>
            </a:pPr>
            <a:endParaRPr lang="en-GB" sz="2400" dirty="0">
              <a:solidFill>
                <a:srgbClr val="0070C0"/>
              </a:solidFill>
            </a:endParaRPr>
          </a:p>
        </p:txBody>
      </p:sp>
      <p:pic>
        <p:nvPicPr>
          <p:cNvPr id="9" name="Picture 8" descr="A diagram of different values&#10;&#10;Description automatically generated">
            <a:extLst>
              <a:ext uri="{FF2B5EF4-FFF2-40B4-BE49-F238E27FC236}">
                <a16:creationId xmlns:a16="http://schemas.microsoft.com/office/drawing/2014/main" id="{1363576B-5AF1-AB99-5085-01BCA1375D54}"/>
              </a:ext>
            </a:extLst>
          </p:cNvPr>
          <p:cNvPicPr>
            <a:picLocks noChangeAspect="1"/>
          </p:cNvPicPr>
          <p:nvPr/>
        </p:nvPicPr>
        <p:blipFill>
          <a:blip r:embed="rId2"/>
          <a:stretch>
            <a:fillRect/>
          </a:stretch>
        </p:blipFill>
        <p:spPr>
          <a:xfrm>
            <a:off x="3896489" y="1824662"/>
            <a:ext cx="4554538" cy="4741712"/>
          </a:xfrm>
          <a:prstGeom prst="rect">
            <a:avLst/>
          </a:prstGeom>
          <a:ln>
            <a:solidFill>
              <a:schemeClr val="tx1"/>
            </a:solid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B7FC9B57-220B-7CD5-4824-46A4241D48EF}"/>
              </a:ext>
            </a:extLst>
          </p:cNvPr>
          <p:cNvSpPr txBox="1"/>
          <p:nvPr/>
        </p:nvSpPr>
        <p:spPr>
          <a:xfrm>
            <a:off x="9323109" y="1629552"/>
            <a:ext cx="3204171" cy="1643468"/>
          </a:xfrm>
          <a:prstGeom prst="rect">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txBody>
          <a:bodyPr wrap="square" rtlCol="0">
            <a:noAutofit/>
          </a:bodyPr>
          <a:lstStyle/>
          <a:p>
            <a:r>
              <a:rPr lang="en-GB" sz="1200" b="1" u="sng" dirty="0">
                <a:latin typeface="Avenir Next" panose="020B0503020202020204" pitchFamily="34" charset="0"/>
              </a:rPr>
              <a:t>Diversity</a:t>
            </a:r>
          </a:p>
          <a:p>
            <a:r>
              <a:rPr lang="en-GB" sz="1200" dirty="0">
                <a:latin typeface="Avenir Next" panose="020B0503020202020204" pitchFamily="34" charset="0"/>
              </a:rPr>
              <a:t>The presence of differences within a given setting. In the workplace, that can mean differences in race, ethnicity, gender, gender identity, sexual orientation, age and socioeconomic class. It can also refer to differences in physical ability, veteran status, whether or not you have kids, etc.</a:t>
            </a:r>
          </a:p>
        </p:txBody>
      </p:sp>
      <p:sp>
        <p:nvSpPr>
          <p:cNvPr id="6" name="TextBox 5">
            <a:extLst>
              <a:ext uri="{FF2B5EF4-FFF2-40B4-BE49-F238E27FC236}">
                <a16:creationId xmlns:a16="http://schemas.microsoft.com/office/drawing/2014/main" id="{B41E1053-04D1-0808-366E-50D87309B8C0}"/>
              </a:ext>
            </a:extLst>
          </p:cNvPr>
          <p:cNvSpPr txBox="1"/>
          <p:nvPr/>
        </p:nvSpPr>
        <p:spPr>
          <a:xfrm>
            <a:off x="9323108" y="4685480"/>
            <a:ext cx="3204170" cy="1344293"/>
          </a:xfrm>
          <a:prstGeom prst="rect">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txBody>
          <a:bodyPr wrap="square" rtlCol="0">
            <a:noAutofit/>
          </a:bodyPr>
          <a:lstStyle/>
          <a:p>
            <a:r>
              <a:rPr lang="en-GB" sz="1200" b="1" u="sng" dirty="0">
                <a:latin typeface="Avenir Next" panose="020B0503020202020204" pitchFamily="34" charset="0"/>
              </a:rPr>
              <a:t>Inclusion</a:t>
            </a:r>
          </a:p>
          <a:p>
            <a:r>
              <a:rPr lang="en-GB" sz="1200" dirty="0">
                <a:latin typeface="Avenir Next" panose="020B0503020202020204" pitchFamily="34" charset="0"/>
              </a:rPr>
              <a:t>The practice of ensuring that people feel a sense of belonging in the workplace. This means that every employee feels comfortable and supported by the organization when it comes to being their authentic selves.</a:t>
            </a:r>
          </a:p>
        </p:txBody>
      </p:sp>
      <p:sp>
        <p:nvSpPr>
          <p:cNvPr id="7" name="TextBox 6">
            <a:extLst>
              <a:ext uri="{FF2B5EF4-FFF2-40B4-BE49-F238E27FC236}">
                <a16:creationId xmlns:a16="http://schemas.microsoft.com/office/drawing/2014/main" id="{3B70C994-63E0-83D9-0C88-10FE4CCE7C10}"/>
              </a:ext>
            </a:extLst>
          </p:cNvPr>
          <p:cNvSpPr txBox="1"/>
          <p:nvPr/>
        </p:nvSpPr>
        <p:spPr>
          <a:xfrm>
            <a:off x="9323109" y="3423851"/>
            <a:ext cx="3204170" cy="1066500"/>
          </a:xfrm>
          <a:prstGeom prst="rect">
            <a:avLst/>
          </a:prstGeom>
          <a:solidFill>
            <a:schemeClr val="bg1">
              <a:lumMod val="95000"/>
            </a:schemeClr>
          </a:solidFill>
          <a:ln>
            <a:solidFill>
              <a:schemeClr val="tx1"/>
            </a:solidFill>
          </a:ln>
          <a:effectLst>
            <a:outerShdw blurRad="50800" dist="38100" dir="2700000" algn="tl" rotWithShape="0">
              <a:prstClr val="black">
                <a:alpha val="40000"/>
              </a:prstClr>
            </a:outerShdw>
          </a:effectLst>
        </p:spPr>
        <p:txBody>
          <a:bodyPr wrap="square" rtlCol="0">
            <a:noAutofit/>
          </a:bodyPr>
          <a:lstStyle/>
          <a:p>
            <a:r>
              <a:rPr lang="en-GB" sz="1200" b="1" u="sng" dirty="0">
                <a:latin typeface="Avenir Next" panose="020B0503020202020204" pitchFamily="34" charset="0"/>
              </a:rPr>
              <a:t>Equity</a:t>
            </a:r>
            <a:endParaRPr lang="en-GB" sz="1200" dirty="0">
              <a:latin typeface="Avenir Next" panose="020B0503020202020204" pitchFamily="34" charset="0"/>
            </a:endParaRPr>
          </a:p>
          <a:p>
            <a:r>
              <a:rPr lang="en-GB" sz="1200" dirty="0">
                <a:latin typeface="Avenir Next" panose="020B0503020202020204" pitchFamily="34" charset="0"/>
              </a:rPr>
              <a:t>The process of ensuring that practices and programs are impartial, fair and provide equal possible outcomes for every individual.</a:t>
            </a:r>
          </a:p>
        </p:txBody>
      </p:sp>
      <p:sp>
        <p:nvSpPr>
          <p:cNvPr id="8" name="Content Placeholder 3">
            <a:extLst>
              <a:ext uri="{FF2B5EF4-FFF2-40B4-BE49-F238E27FC236}">
                <a16:creationId xmlns:a16="http://schemas.microsoft.com/office/drawing/2014/main" id="{8CA7BE0E-A23F-6BCB-3B0B-BF78D57B4F11}"/>
              </a:ext>
            </a:extLst>
          </p:cNvPr>
          <p:cNvSpPr txBox="1">
            <a:spLocks/>
          </p:cNvSpPr>
          <p:nvPr/>
        </p:nvSpPr>
        <p:spPr>
          <a:xfrm>
            <a:off x="1904967" y="1488150"/>
            <a:ext cx="6546059" cy="4363278"/>
          </a:xfrm>
          <a:prstGeom prst="rect">
            <a:avLst/>
          </a:prstGeom>
        </p:spPr>
        <p:txBody>
          <a:bodyPr vert="horz" lIns="0" tIns="0" rIns="0" bIns="0" rtlCol="0">
            <a:noAutofit/>
          </a:bodyPr>
          <a:lstStyle>
            <a:lvl1pPr marL="0" indent="0" algn="l" defTabSz="457200" rtl="0" eaLnBrk="1" latinLnBrk="0" hangingPunct="1">
              <a:lnSpc>
                <a:spcPct val="100000"/>
              </a:lnSpc>
              <a:spcBef>
                <a:spcPts val="1200"/>
              </a:spcBef>
              <a:buFont typeface="Arial"/>
              <a:buNone/>
              <a:defRPr sz="1800" kern="1200">
                <a:solidFill>
                  <a:schemeClr val="tx1"/>
                </a:solidFill>
                <a:latin typeface="+mn-lt"/>
                <a:ea typeface="+mn-ea"/>
                <a:cs typeface="+mn-cs"/>
              </a:defRPr>
            </a:lvl1pPr>
            <a:lvl2pPr marL="0" indent="0" algn="l" defTabSz="457200" rtl="0" eaLnBrk="1" latinLnBrk="0" hangingPunct="1">
              <a:spcBef>
                <a:spcPts val="1200"/>
              </a:spcBef>
              <a:buFont typeface="Arial"/>
              <a:buNone/>
              <a:defRPr sz="1400" kern="1200">
                <a:solidFill>
                  <a:schemeClr val="tx1"/>
                </a:solidFill>
                <a:latin typeface="+mn-lt"/>
                <a:ea typeface="+mn-ea"/>
                <a:cs typeface="+mn-cs"/>
              </a:defRPr>
            </a:lvl2pPr>
            <a:lvl3pPr marL="1588" indent="0" algn="l" defTabSz="457200" rtl="0" eaLnBrk="1" latinLnBrk="0" hangingPunct="1">
              <a:spcBef>
                <a:spcPts val="1200"/>
              </a:spcBef>
              <a:buFont typeface="Arial"/>
              <a:buNone/>
              <a:defRPr sz="1200" kern="1200">
                <a:solidFill>
                  <a:schemeClr val="tx1"/>
                </a:solidFill>
                <a:latin typeface="+mn-lt"/>
                <a:ea typeface="+mn-ea"/>
                <a:cs typeface="+mn-cs"/>
              </a:defRPr>
            </a:lvl3pPr>
            <a:lvl4pPr marL="1588" indent="0" algn="l" defTabSz="457200" rtl="0" eaLnBrk="1" latinLnBrk="0" hangingPunct="1">
              <a:spcBef>
                <a:spcPts val="1200"/>
              </a:spcBef>
              <a:buFont typeface="Arial"/>
              <a:buNone/>
              <a:defRPr sz="1200" kern="1200">
                <a:solidFill>
                  <a:schemeClr val="tx1"/>
                </a:solidFill>
                <a:latin typeface="+mn-lt"/>
                <a:ea typeface="+mn-ea"/>
                <a:cs typeface="+mn-cs"/>
              </a:defRPr>
            </a:lvl4pPr>
            <a:lvl5pPr marL="1588" indent="0" algn="l" defTabSz="457200" rtl="0" eaLnBrk="1" latinLnBrk="0" hangingPunct="1">
              <a:spcBef>
                <a:spcPts val="1200"/>
              </a:spcBef>
              <a:buFont typeface="Arial"/>
              <a:buNone/>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a:solidFill>
                  <a:srgbClr val="0070C0"/>
                </a:solidFill>
              </a:rPr>
              <a:t>Diversity: the quality of being </a:t>
            </a:r>
            <a:r>
              <a:rPr lang="en-GB" sz="2400" b="1">
                <a:solidFill>
                  <a:srgbClr val="0070C0"/>
                </a:solidFill>
              </a:rPr>
              <a:t>d</a:t>
            </a:r>
            <a:r>
              <a:rPr lang="en-GB" sz="2400">
                <a:solidFill>
                  <a:srgbClr val="0070C0"/>
                </a:solidFill>
                <a:latin typeface="Comic Sans MS" panose="030F0702030302020204" pitchFamily="66" charset="0"/>
              </a:rPr>
              <a:t>i</a:t>
            </a:r>
            <a:r>
              <a:rPr lang="en-GB" sz="2400">
                <a:solidFill>
                  <a:srgbClr val="0070C0"/>
                </a:solidFill>
                <a:latin typeface="Aharoni" panose="020F0502020204030204" pitchFamily="2" charset="-79"/>
                <a:cs typeface="Aharoni" panose="020F0502020204030204" pitchFamily="2" charset="-79"/>
              </a:rPr>
              <a:t>f</a:t>
            </a:r>
            <a:r>
              <a:rPr lang="en-GB" sz="2400">
                <a:solidFill>
                  <a:srgbClr val="0070C0"/>
                </a:solidFill>
                <a:latin typeface="Algerian" panose="04020705040A02060702" pitchFamily="82" charset="0"/>
              </a:rPr>
              <a:t>f</a:t>
            </a:r>
            <a:r>
              <a:rPr lang="en-GB" sz="2400">
                <a:solidFill>
                  <a:srgbClr val="0070C0"/>
                </a:solidFill>
                <a:latin typeface="Aptos ExtraBold" panose="020F0502020204030204" pitchFamily="34" charset="0"/>
              </a:rPr>
              <a:t>e</a:t>
            </a:r>
            <a:r>
              <a:rPr lang="en-GB" sz="2400">
                <a:solidFill>
                  <a:srgbClr val="0070C0"/>
                </a:solidFill>
                <a:latin typeface="Eras Bold ITC" panose="020B0907030504020204" pitchFamily="34" charset="0"/>
              </a:rPr>
              <a:t>r</a:t>
            </a:r>
            <a:r>
              <a:rPr lang="en-GB" sz="2400">
                <a:solidFill>
                  <a:srgbClr val="0070C0"/>
                </a:solidFill>
                <a:latin typeface="Baguet Script" panose="00000500000000000000" pitchFamily="2" charset="0"/>
              </a:rPr>
              <a:t>en</a:t>
            </a:r>
            <a:r>
              <a:rPr lang="en-GB" sz="2400">
                <a:solidFill>
                  <a:srgbClr val="0070C0"/>
                </a:solidFill>
                <a:latin typeface="Bauhaus 93" panose="04030905020B02020C02" pitchFamily="82" charset="0"/>
              </a:rPr>
              <a:t>t</a:t>
            </a:r>
          </a:p>
          <a:p>
            <a:endParaRPr lang="en-GB" sz="2400"/>
          </a:p>
          <a:p>
            <a:pPr marL="285750" indent="-285750">
              <a:buFont typeface="Wingdings" panose="05000000000000000000" pitchFamily="2" charset="2"/>
              <a:buChar char="Ø"/>
            </a:pPr>
            <a:endParaRPr lang="en-GB" sz="2400" dirty="0">
              <a:solidFill>
                <a:srgbClr val="0070C0"/>
              </a:solidFill>
            </a:endParaRPr>
          </a:p>
        </p:txBody>
      </p:sp>
    </p:spTree>
    <p:extLst>
      <p:ext uri="{BB962C8B-B14F-4D97-AF65-F5344CB8AC3E}">
        <p14:creationId xmlns:p14="http://schemas.microsoft.com/office/powerpoint/2010/main" val="3441603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0027-FF78-74E5-F165-547404EE1A00}"/>
              </a:ext>
            </a:extLst>
          </p:cNvPr>
          <p:cNvSpPr>
            <a:spLocks noGrp="1"/>
          </p:cNvSpPr>
          <p:nvPr>
            <p:ph type="ctrTitle"/>
          </p:nvPr>
        </p:nvSpPr>
        <p:spPr>
          <a:xfrm>
            <a:off x="447329" y="615767"/>
            <a:ext cx="8249341" cy="1502881"/>
          </a:xfrm>
        </p:spPr>
        <p:txBody>
          <a:bodyPr/>
          <a:lstStyle/>
          <a:p>
            <a:r>
              <a:rPr lang="en-GB" dirty="0">
                <a:solidFill>
                  <a:srgbClr val="FFFF00"/>
                </a:solidFill>
              </a:rPr>
              <a:t>What are </a:t>
            </a:r>
            <a:r>
              <a:rPr lang="en-GB" sz="4000" dirty="0">
                <a:solidFill>
                  <a:srgbClr val="FFFF00"/>
                </a:solidFill>
              </a:rPr>
              <a:t>PP collaborations/research councils/Universities </a:t>
            </a:r>
            <a:r>
              <a:rPr lang="en-GB" dirty="0">
                <a:solidFill>
                  <a:srgbClr val="FFFF00"/>
                </a:solidFill>
              </a:rPr>
              <a:t>doing ?</a:t>
            </a:r>
            <a:br>
              <a:rPr lang="en-GB" dirty="0">
                <a:solidFill>
                  <a:srgbClr val="FFFF00"/>
                </a:solidFill>
              </a:rPr>
            </a:br>
            <a:br>
              <a:rPr lang="en-GB" dirty="0">
                <a:solidFill>
                  <a:srgbClr val="FFFF00"/>
                </a:solidFill>
              </a:rPr>
            </a:br>
            <a: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 and </a:t>
            </a:r>
            <a:b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br>
            <a: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equitable opportunities</a:t>
            </a:r>
            <a:endParaRPr lang="en-GB" dirty="0"/>
          </a:p>
        </p:txBody>
      </p:sp>
      <p:sp>
        <p:nvSpPr>
          <p:cNvPr id="3" name="Subtitle 2">
            <a:extLst>
              <a:ext uri="{FF2B5EF4-FFF2-40B4-BE49-F238E27FC236}">
                <a16:creationId xmlns:a16="http://schemas.microsoft.com/office/drawing/2014/main" id="{B22C7252-A256-BBCF-F7D4-BEFFA94FAA64}"/>
              </a:ext>
            </a:extLst>
          </p:cNvPr>
          <p:cNvSpPr>
            <a:spLocks noGrp="1"/>
          </p:cNvSpPr>
          <p:nvPr>
            <p:ph type="subTitle" idx="1"/>
          </p:nvPr>
        </p:nvSpPr>
        <p:spPr/>
        <p:txBody>
          <a:bodyPr/>
          <a:lstStyle/>
          <a:p>
            <a:endParaRPr lang="en-GB"/>
          </a:p>
        </p:txBody>
      </p:sp>
      <p:pic>
        <p:nvPicPr>
          <p:cNvPr id="5" name="Picture 4">
            <a:extLst>
              <a:ext uri="{FF2B5EF4-FFF2-40B4-BE49-F238E27FC236}">
                <a16:creationId xmlns:a16="http://schemas.microsoft.com/office/drawing/2014/main" id="{CBCD1C55-128C-0B84-4C53-18EA74934C3B}"/>
              </a:ext>
            </a:extLst>
          </p:cNvPr>
          <p:cNvPicPr>
            <a:picLocks noChangeAspect="1"/>
          </p:cNvPicPr>
          <p:nvPr/>
        </p:nvPicPr>
        <p:blipFill rotWithShape="1">
          <a:blip r:embed="rId2"/>
          <a:srcRect l="61649" t="33003" r="4892" b="30206"/>
          <a:stretch/>
        </p:blipFill>
        <p:spPr>
          <a:xfrm>
            <a:off x="3120272" y="4721654"/>
            <a:ext cx="2327217" cy="1827625"/>
          </a:xfrm>
          <a:prstGeom prst="rect">
            <a:avLst/>
          </a:prstGeom>
        </p:spPr>
      </p:pic>
      <p:pic>
        <p:nvPicPr>
          <p:cNvPr id="6" name="Picture 5">
            <a:extLst>
              <a:ext uri="{FF2B5EF4-FFF2-40B4-BE49-F238E27FC236}">
                <a16:creationId xmlns:a16="http://schemas.microsoft.com/office/drawing/2014/main" id="{EDBAC1A5-C9DD-94C1-9900-61129C284CFE}"/>
              </a:ext>
            </a:extLst>
          </p:cNvPr>
          <p:cNvPicPr>
            <a:picLocks noChangeAspect="1"/>
          </p:cNvPicPr>
          <p:nvPr/>
        </p:nvPicPr>
        <p:blipFill rotWithShape="1">
          <a:blip r:embed="rId3"/>
          <a:srcRect l="77747" t="47318" r="12957" b="42014"/>
          <a:stretch/>
        </p:blipFill>
        <p:spPr>
          <a:xfrm>
            <a:off x="3021495" y="6242233"/>
            <a:ext cx="655984" cy="447261"/>
          </a:xfrm>
          <a:prstGeom prst="rect">
            <a:avLst/>
          </a:prstGeom>
        </p:spPr>
      </p:pic>
    </p:spTree>
    <p:extLst>
      <p:ext uri="{BB962C8B-B14F-4D97-AF65-F5344CB8AC3E}">
        <p14:creationId xmlns:p14="http://schemas.microsoft.com/office/powerpoint/2010/main" val="3008286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19E43-39FF-561B-85DD-74F049376D48}"/>
              </a:ext>
            </a:extLst>
          </p:cNvPr>
          <p:cNvSpPr>
            <a:spLocks noGrp="1"/>
          </p:cNvSpPr>
          <p:nvPr>
            <p:ph type="title"/>
          </p:nvPr>
        </p:nvSpPr>
        <p:spPr/>
        <p:txBody>
          <a:bodyPr/>
          <a:lstStyle/>
          <a:p>
            <a:r>
              <a:rPr lang="en-GB" dirty="0">
                <a:solidFill>
                  <a:srgbClr val="FFFF00"/>
                </a:solidFill>
              </a:rPr>
              <a:t>Tiered Diversity and Inclusion  </a:t>
            </a:r>
            <a:br>
              <a:rPr lang="en-GB" dirty="0">
                <a:solidFill>
                  <a:srgbClr val="FFFF00"/>
                </a:solidFill>
              </a:rPr>
            </a:br>
            <a:r>
              <a:rPr lang="en-GB" dirty="0">
                <a:solidFill>
                  <a:srgbClr val="FFFF00"/>
                </a:solidFill>
              </a:rPr>
              <a:t>Research Labs</a:t>
            </a:r>
          </a:p>
        </p:txBody>
      </p:sp>
      <p:sp>
        <p:nvSpPr>
          <p:cNvPr id="3" name="Slide Number Placeholder 2">
            <a:extLst>
              <a:ext uri="{FF2B5EF4-FFF2-40B4-BE49-F238E27FC236}">
                <a16:creationId xmlns:a16="http://schemas.microsoft.com/office/drawing/2014/main" id="{8DADE7BB-BFE8-DC67-5484-4AD490E2BF04}"/>
              </a:ext>
            </a:extLst>
          </p:cNvPr>
          <p:cNvSpPr>
            <a:spLocks noGrp="1"/>
          </p:cNvSpPr>
          <p:nvPr>
            <p:ph type="sldNum" sz="quarter" idx="10"/>
          </p:nvPr>
        </p:nvSpPr>
        <p:spPr/>
        <p:txBody>
          <a:bodyPr/>
          <a:lstStyle/>
          <a:p>
            <a:fld id="{6B49BB3D-90E4-C946-BCF9-8FBC622A1A06}" type="slidenum">
              <a:rPr lang="en-GB" smtClean="0"/>
              <a:pPr/>
              <a:t>12</a:t>
            </a:fld>
            <a:endParaRPr lang="en-GB" dirty="0"/>
          </a:p>
        </p:txBody>
      </p:sp>
      <p:sp>
        <p:nvSpPr>
          <p:cNvPr id="4" name="Content Placeholder 3">
            <a:extLst>
              <a:ext uri="{FF2B5EF4-FFF2-40B4-BE49-F238E27FC236}">
                <a16:creationId xmlns:a16="http://schemas.microsoft.com/office/drawing/2014/main" id="{2883EC69-D818-51DB-14B9-234AA228143E}"/>
              </a:ext>
            </a:extLst>
          </p:cNvPr>
          <p:cNvSpPr>
            <a:spLocks noGrp="1"/>
          </p:cNvSpPr>
          <p:nvPr>
            <p:ph idx="1"/>
          </p:nvPr>
        </p:nvSpPr>
        <p:spPr/>
        <p:txBody>
          <a:bodyPr/>
          <a:lstStyle/>
          <a:p>
            <a:endParaRPr lang="en-GB" dirty="0"/>
          </a:p>
        </p:txBody>
      </p:sp>
      <p:pic>
        <p:nvPicPr>
          <p:cNvPr id="7" name="Picture 6">
            <a:extLst>
              <a:ext uri="{FF2B5EF4-FFF2-40B4-BE49-F238E27FC236}">
                <a16:creationId xmlns:a16="http://schemas.microsoft.com/office/drawing/2014/main" id="{65B1A8E8-A7E6-BFB0-305A-49845E32076A}"/>
              </a:ext>
            </a:extLst>
          </p:cNvPr>
          <p:cNvPicPr>
            <a:picLocks noChangeAspect="1"/>
          </p:cNvPicPr>
          <p:nvPr/>
        </p:nvPicPr>
        <p:blipFill rotWithShape="1">
          <a:blip r:embed="rId2"/>
          <a:srcRect l="13814" t="68061" r="60364" b="18014"/>
          <a:stretch/>
        </p:blipFill>
        <p:spPr>
          <a:xfrm>
            <a:off x="152321" y="2985940"/>
            <a:ext cx="2336359" cy="848412"/>
          </a:xfrm>
          <a:prstGeom prst="rect">
            <a:avLst/>
          </a:prstGeom>
        </p:spPr>
      </p:pic>
      <p:pic>
        <p:nvPicPr>
          <p:cNvPr id="8" name="Picture 7">
            <a:extLst>
              <a:ext uri="{FF2B5EF4-FFF2-40B4-BE49-F238E27FC236}">
                <a16:creationId xmlns:a16="http://schemas.microsoft.com/office/drawing/2014/main" id="{F85FB7FB-9D57-90DE-A062-AD7C156A9B35}"/>
              </a:ext>
            </a:extLst>
          </p:cNvPr>
          <p:cNvPicPr>
            <a:picLocks noChangeAspect="1"/>
          </p:cNvPicPr>
          <p:nvPr/>
        </p:nvPicPr>
        <p:blipFill rotWithShape="1">
          <a:blip r:embed="rId2"/>
          <a:srcRect l="55944" t="66024" r="24333" b="20825"/>
          <a:stretch/>
        </p:blipFill>
        <p:spPr>
          <a:xfrm>
            <a:off x="7024974" y="2758389"/>
            <a:ext cx="1784642" cy="801279"/>
          </a:xfrm>
          <a:prstGeom prst="rect">
            <a:avLst/>
          </a:prstGeom>
        </p:spPr>
      </p:pic>
      <p:pic>
        <p:nvPicPr>
          <p:cNvPr id="9" name="Picture 8">
            <a:extLst>
              <a:ext uri="{FF2B5EF4-FFF2-40B4-BE49-F238E27FC236}">
                <a16:creationId xmlns:a16="http://schemas.microsoft.com/office/drawing/2014/main" id="{34A4DD96-5CC2-910F-D28D-A234136ACA4A}"/>
              </a:ext>
            </a:extLst>
          </p:cNvPr>
          <p:cNvPicPr>
            <a:picLocks noChangeAspect="1"/>
          </p:cNvPicPr>
          <p:nvPr/>
        </p:nvPicPr>
        <p:blipFill rotWithShape="1">
          <a:blip r:embed="rId2"/>
          <a:srcRect l="56497" t="52873" r="20963" b="35059"/>
          <a:stretch/>
        </p:blipFill>
        <p:spPr>
          <a:xfrm>
            <a:off x="7002499" y="1918560"/>
            <a:ext cx="2039417" cy="735291"/>
          </a:xfrm>
          <a:prstGeom prst="rect">
            <a:avLst/>
          </a:prstGeom>
        </p:spPr>
      </p:pic>
      <p:pic>
        <p:nvPicPr>
          <p:cNvPr id="10" name="Picture 9">
            <a:extLst>
              <a:ext uri="{FF2B5EF4-FFF2-40B4-BE49-F238E27FC236}">
                <a16:creationId xmlns:a16="http://schemas.microsoft.com/office/drawing/2014/main" id="{122D17C8-B6A4-2E54-9E63-B1D9C7CFB4EA}"/>
              </a:ext>
            </a:extLst>
          </p:cNvPr>
          <p:cNvPicPr>
            <a:picLocks noChangeAspect="1"/>
          </p:cNvPicPr>
          <p:nvPr/>
        </p:nvPicPr>
        <p:blipFill rotWithShape="1">
          <a:blip r:embed="rId2"/>
          <a:srcRect l="16698" t="49315" r="65695" b="36451"/>
          <a:stretch/>
        </p:blipFill>
        <p:spPr>
          <a:xfrm>
            <a:off x="536916" y="1748354"/>
            <a:ext cx="1593130" cy="867266"/>
          </a:xfrm>
          <a:prstGeom prst="rect">
            <a:avLst/>
          </a:prstGeom>
        </p:spPr>
      </p:pic>
      <p:grpSp>
        <p:nvGrpSpPr>
          <p:cNvPr id="15" name="Group 14">
            <a:extLst>
              <a:ext uri="{FF2B5EF4-FFF2-40B4-BE49-F238E27FC236}">
                <a16:creationId xmlns:a16="http://schemas.microsoft.com/office/drawing/2014/main" id="{14E8A19D-E7C9-CA17-C981-EA8E16FC8205}"/>
              </a:ext>
            </a:extLst>
          </p:cNvPr>
          <p:cNvGrpSpPr/>
          <p:nvPr/>
        </p:nvGrpSpPr>
        <p:grpSpPr>
          <a:xfrm>
            <a:off x="143884" y="4625446"/>
            <a:ext cx="3090500" cy="2232554"/>
            <a:chOff x="152321" y="4354536"/>
            <a:chExt cx="3090500" cy="2232554"/>
          </a:xfrm>
        </p:grpSpPr>
        <p:pic>
          <p:nvPicPr>
            <p:cNvPr id="12" name="Picture 11">
              <a:extLst>
                <a:ext uri="{FF2B5EF4-FFF2-40B4-BE49-F238E27FC236}">
                  <a16:creationId xmlns:a16="http://schemas.microsoft.com/office/drawing/2014/main" id="{B4125172-51B6-18C9-7BA7-065A667FCBCD}"/>
                </a:ext>
              </a:extLst>
            </p:cNvPr>
            <p:cNvPicPr>
              <a:picLocks noChangeAspect="1"/>
            </p:cNvPicPr>
            <p:nvPr/>
          </p:nvPicPr>
          <p:blipFill rotWithShape="1">
            <a:blip r:embed="rId3"/>
            <a:srcRect l="65060" t="24889" r="4465" b="30739"/>
            <a:stretch/>
          </p:blipFill>
          <p:spPr>
            <a:xfrm>
              <a:off x="152321" y="4430598"/>
              <a:ext cx="2494391" cy="2156492"/>
            </a:xfrm>
            <a:prstGeom prst="rect">
              <a:avLst/>
            </a:prstGeom>
          </p:spPr>
        </p:pic>
        <p:cxnSp>
          <p:nvCxnSpPr>
            <p:cNvPr id="14" name="Straight Arrow Connector 13">
              <a:extLst>
                <a:ext uri="{FF2B5EF4-FFF2-40B4-BE49-F238E27FC236}">
                  <a16:creationId xmlns:a16="http://schemas.microsoft.com/office/drawing/2014/main" id="{030B45AC-83F3-824F-9B1F-4DB06C8AF6B0}"/>
                </a:ext>
              </a:extLst>
            </p:cNvPr>
            <p:cNvCxnSpPr/>
            <p:nvPr/>
          </p:nvCxnSpPr>
          <p:spPr>
            <a:xfrm flipH="1">
              <a:off x="2488680" y="4354536"/>
              <a:ext cx="754141" cy="2834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16" name="Picture 15">
            <a:extLst>
              <a:ext uri="{FF2B5EF4-FFF2-40B4-BE49-F238E27FC236}">
                <a16:creationId xmlns:a16="http://schemas.microsoft.com/office/drawing/2014/main" id="{95B44F02-7630-A6E0-408D-F0411CD98985}"/>
              </a:ext>
            </a:extLst>
          </p:cNvPr>
          <p:cNvPicPr>
            <a:picLocks noChangeAspect="1"/>
          </p:cNvPicPr>
          <p:nvPr/>
        </p:nvPicPr>
        <p:blipFill rotWithShape="1">
          <a:blip r:embed="rId4"/>
          <a:srcRect l="4892" t="18284" r="18557" b="11278"/>
          <a:stretch/>
        </p:blipFill>
        <p:spPr>
          <a:xfrm>
            <a:off x="-3343188" y="3402348"/>
            <a:ext cx="2307508" cy="1516383"/>
          </a:xfrm>
          <a:prstGeom prst="rect">
            <a:avLst/>
          </a:prstGeom>
        </p:spPr>
      </p:pic>
      <p:pic>
        <p:nvPicPr>
          <p:cNvPr id="13" name="Picture 12">
            <a:extLst>
              <a:ext uri="{FF2B5EF4-FFF2-40B4-BE49-F238E27FC236}">
                <a16:creationId xmlns:a16="http://schemas.microsoft.com/office/drawing/2014/main" id="{34C7E7CE-4407-9864-5CB2-902926DED3C5}"/>
              </a:ext>
            </a:extLst>
          </p:cNvPr>
          <p:cNvPicPr>
            <a:picLocks noChangeAspect="1"/>
          </p:cNvPicPr>
          <p:nvPr/>
        </p:nvPicPr>
        <p:blipFill rotWithShape="1">
          <a:blip r:embed="rId5"/>
          <a:srcRect l="5000" t="18712" r="5000" b="10740"/>
          <a:stretch/>
        </p:blipFill>
        <p:spPr>
          <a:xfrm>
            <a:off x="-61559" y="4888146"/>
            <a:ext cx="3172120" cy="1775815"/>
          </a:xfrm>
          <a:prstGeom prst="rect">
            <a:avLst/>
          </a:prstGeom>
        </p:spPr>
      </p:pic>
      <p:pic>
        <p:nvPicPr>
          <p:cNvPr id="5" name="Picture 4">
            <a:extLst>
              <a:ext uri="{FF2B5EF4-FFF2-40B4-BE49-F238E27FC236}">
                <a16:creationId xmlns:a16="http://schemas.microsoft.com/office/drawing/2014/main" id="{20732DE6-26CA-5E04-B263-D55208E0E195}"/>
              </a:ext>
            </a:extLst>
          </p:cNvPr>
          <p:cNvPicPr>
            <a:picLocks noChangeAspect="1"/>
          </p:cNvPicPr>
          <p:nvPr/>
        </p:nvPicPr>
        <p:blipFill rotWithShape="1">
          <a:blip r:embed="rId6"/>
          <a:srcRect l="4751" t="17453" r="25876" b="22445"/>
          <a:stretch/>
        </p:blipFill>
        <p:spPr>
          <a:xfrm>
            <a:off x="-3455227" y="1020552"/>
            <a:ext cx="3393668" cy="2099790"/>
          </a:xfrm>
          <a:prstGeom prst="rect">
            <a:avLst/>
          </a:prstGeom>
        </p:spPr>
      </p:pic>
      <p:sp>
        <p:nvSpPr>
          <p:cNvPr id="17" name="TextBox 16">
            <a:extLst>
              <a:ext uri="{FF2B5EF4-FFF2-40B4-BE49-F238E27FC236}">
                <a16:creationId xmlns:a16="http://schemas.microsoft.com/office/drawing/2014/main" id="{CCEEFA58-1982-DBB0-A333-65C9EB4221EE}"/>
              </a:ext>
            </a:extLst>
          </p:cNvPr>
          <p:cNvSpPr txBox="1"/>
          <p:nvPr/>
        </p:nvSpPr>
        <p:spPr>
          <a:xfrm>
            <a:off x="2130046" y="2026142"/>
            <a:ext cx="4894928" cy="923330"/>
          </a:xfrm>
          <a:prstGeom prst="rect">
            <a:avLst/>
          </a:prstGeom>
          <a:solidFill>
            <a:schemeClr val="tx1"/>
          </a:solidFill>
        </p:spPr>
        <p:txBody>
          <a:bodyPr wrap="square" rtlCol="0">
            <a:spAutoFit/>
          </a:bodyPr>
          <a:lstStyle/>
          <a:p>
            <a:pPr algn="ctr"/>
            <a:endParaRPr lang="en-GB" dirty="0">
              <a:solidFill>
                <a:schemeClr val="bg1"/>
              </a:solidFill>
            </a:endParaRPr>
          </a:p>
          <a:p>
            <a:pPr algn="ctr"/>
            <a:r>
              <a:rPr lang="en-GB" dirty="0">
                <a:solidFill>
                  <a:schemeClr val="bg1"/>
                </a:solidFill>
              </a:rPr>
              <a:t>Research Lab/Institute</a:t>
            </a:r>
          </a:p>
          <a:p>
            <a:pPr algn="ctr"/>
            <a:endParaRPr lang="en-GB" dirty="0"/>
          </a:p>
        </p:txBody>
      </p:sp>
      <p:sp>
        <p:nvSpPr>
          <p:cNvPr id="18" name="TextBox 17">
            <a:extLst>
              <a:ext uri="{FF2B5EF4-FFF2-40B4-BE49-F238E27FC236}">
                <a16:creationId xmlns:a16="http://schemas.microsoft.com/office/drawing/2014/main" id="{9DE75AF6-0465-E4FE-7FDF-FE17D96E6536}"/>
              </a:ext>
            </a:extLst>
          </p:cNvPr>
          <p:cNvSpPr txBox="1"/>
          <p:nvPr/>
        </p:nvSpPr>
        <p:spPr>
          <a:xfrm>
            <a:off x="2557174" y="3051176"/>
            <a:ext cx="4046113" cy="923330"/>
          </a:xfrm>
          <a:prstGeom prst="rect">
            <a:avLst/>
          </a:prstGeom>
          <a:solidFill>
            <a:srgbClr val="00B0F0"/>
          </a:solidFill>
        </p:spPr>
        <p:txBody>
          <a:bodyPr wrap="square" rtlCol="0">
            <a:spAutoFit/>
          </a:bodyPr>
          <a:lstStyle/>
          <a:p>
            <a:pPr algn="ctr"/>
            <a:endParaRPr lang="en-GB" dirty="0">
              <a:solidFill>
                <a:schemeClr val="bg1"/>
              </a:solidFill>
            </a:endParaRPr>
          </a:p>
          <a:p>
            <a:pPr algn="ctr"/>
            <a:r>
              <a:rPr lang="en-GB" dirty="0">
                <a:solidFill>
                  <a:schemeClr val="bg1"/>
                </a:solidFill>
              </a:rPr>
              <a:t>Collaboration Management</a:t>
            </a:r>
          </a:p>
          <a:p>
            <a:pPr algn="ctr"/>
            <a:endParaRPr lang="en-GB" dirty="0"/>
          </a:p>
        </p:txBody>
      </p:sp>
      <p:sp>
        <p:nvSpPr>
          <p:cNvPr id="19" name="TextBox 18">
            <a:extLst>
              <a:ext uri="{FF2B5EF4-FFF2-40B4-BE49-F238E27FC236}">
                <a16:creationId xmlns:a16="http://schemas.microsoft.com/office/drawing/2014/main" id="{51BE2B64-BB1E-A90C-66A9-78649F868ACC}"/>
              </a:ext>
            </a:extLst>
          </p:cNvPr>
          <p:cNvSpPr txBox="1"/>
          <p:nvPr/>
        </p:nvSpPr>
        <p:spPr>
          <a:xfrm>
            <a:off x="2928133" y="4085911"/>
            <a:ext cx="1594550" cy="923330"/>
          </a:xfrm>
          <a:prstGeom prst="rect">
            <a:avLst/>
          </a:prstGeom>
          <a:solidFill>
            <a:srgbClr val="FF0000"/>
          </a:solidFill>
        </p:spPr>
        <p:txBody>
          <a:bodyPr wrap="square" rtlCol="0">
            <a:spAutoFit/>
          </a:bodyPr>
          <a:lstStyle/>
          <a:p>
            <a:pPr algn="ctr"/>
            <a:endParaRPr lang="en-GB" sz="900" dirty="0">
              <a:solidFill>
                <a:schemeClr val="bg1"/>
              </a:solidFill>
            </a:endParaRPr>
          </a:p>
          <a:p>
            <a:pPr algn="ctr"/>
            <a:r>
              <a:rPr lang="en-GB" dirty="0">
                <a:solidFill>
                  <a:schemeClr val="bg1"/>
                </a:solidFill>
              </a:rPr>
              <a:t>Diversity Offices</a:t>
            </a:r>
          </a:p>
          <a:p>
            <a:pPr algn="ctr"/>
            <a:endParaRPr lang="en-GB" sz="900" dirty="0"/>
          </a:p>
        </p:txBody>
      </p:sp>
      <p:sp>
        <p:nvSpPr>
          <p:cNvPr id="20" name="TextBox 19">
            <a:extLst>
              <a:ext uri="{FF2B5EF4-FFF2-40B4-BE49-F238E27FC236}">
                <a16:creationId xmlns:a16="http://schemas.microsoft.com/office/drawing/2014/main" id="{B9A72A36-3031-BC15-0BBA-B7C2B26CDF14}"/>
              </a:ext>
            </a:extLst>
          </p:cNvPr>
          <p:cNvSpPr txBox="1"/>
          <p:nvPr/>
        </p:nvSpPr>
        <p:spPr>
          <a:xfrm>
            <a:off x="4572000" y="4076704"/>
            <a:ext cx="1614428" cy="923330"/>
          </a:xfrm>
          <a:prstGeom prst="rect">
            <a:avLst/>
          </a:prstGeom>
          <a:solidFill>
            <a:srgbClr val="FFC000"/>
          </a:solidFill>
        </p:spPr>
        <p:txBody>
          <a:bodyPr wrap="square" rtlCol="0">
            <a:spAutoFit/>
          </a:bodyPr>
          <a:lstStyle/>
          <a:p>
            <a:pPr algn="ctr"/>
            <a:endParaRPr lang="en-GB" sz="900" dirty="0">
              <a:solidFill>
                <a:schemeClr val="bg1"/>
              </a:solidFill>
            </a:endParaRPr>
          </a:p>
          <a:p>
            <a:pPr algn="ctr"/>
            <a:r>
              <a:rPr lang="en-GB" dirty="0">
                <a:solidFill>
                  <a:schemeClr val="bg1"/>
                </a:solidFill>
              </a:rPr>
              <a:t>Early Career</a:t>
            </a:r>
          </a:p>
          <a:p>
            <a:pPr algn="ctr"/>
            <a:r>
              <a:rPr lang="en-GB" dirty="0">
                <a:solidFill>
                  <a:schemeClr val="bg1"/>
                </a:solidFill>
              </a:rPr>
              <a:t>Groups</a:t>
            </a:r>
          </a:p>
          <a:p>
            <a:pPr algn="ctr"/>
            <a:endParaRPr lang="en-GB" sz="900" dirty="0"/>
          </a:p>
        </p:txBody>
      </p:sp>
      <p:sp>
        <p:nvSpPr>
          <p:cNvPr id="21" name="TextBox 20">
            <a:extLst>
              <a:ext uri="{FF2B5EF4-FFF2-40B4-BE49-F238E27FC236}">
                <a16:creationId xmlns:a16="http://schemas.microsoft.com/office/drawing/2014/main" id="{33787FE2-D615-156E-D965-7338188A5779}"/>
              </a:ext>
            </a:extLst>
          </p:cNvPr>
          <p:cNvSpPr txBox="1"/>
          <p:nvPr/>
        </p:nvSpPr>
        <p:spPr>
          <a:xfrm>
            <a:off x="3695464" y="5095802"/>
            <a:ext cx="1897968" cy="646331"/>
          </a:xfrm>
          <a:prstGeom prst="rect">
            <a:avLst/>
          </a:prstGeom>
          <a:solidFill>
            <a:srgbClr val="00B050"/>
          </a:solidFill>
        </p:spPr>
        <p:txBody>
          <a:bodyPr wrap="square" rtlCol="0">
            <a:spAutoFit/>
          </a:bodyPr>
          <a:lstStyle/>
          <a:p>
            <a:pPr algn="ctr"/>
            <a:endParaRPr lang="en-GB" sz="900" dirty="0">
              <a:solidFill>
                <a:schemeClr val="bg1"/>
              </a:solidFill>
            </a:endParaRPr>
          </a:p>
          <a:p>
            <a:pPr algn="ctr"/>
            <a:r>
              <a:rPr lang="en-GB" dirty="0">
                <a:solidFill>
                  <a:schemeClr val="bg1"/>
                </a:solidFill>
              </a:rPr>
              <a:t>You</a:t>
            </a:r>
          </a:p>
          <a:p>
            <a:pPr algn="ctr"/>
            <a:endParaRPr lang="en-GB" sz="900" dirty="0"/>
          </a:p>
        </p:txBody>
      </p:sp>
    </p:spTree>
    <p:extLst>
      <p:ext uri="{BB962C8B-B14F-4D97-AF65-F5344CB8AC3E}">
        <p14:creationId xmlns:p14="http://schemas.microsoft.com/office/powerpoint/2010/main" val="303051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942A9CA-C278-F962-51A5-AF0F7D4A4387}"/>
              </a:ext>
            </a:extLst>
          </p:cNvPr>
          <p:cNvPicPr>
            <a:picLocks noChangeAspect="1"/>
          </p:cNvPicPr>
          <p:nvPr/>
        </p:nvPicPr>
        <p:blipFill rotWithShape="1">
          <a:blip r:embed="rId2"/>
          <a:srcRect l="34124" t="21598" r="21959" b="6378"/>
          <a:stretch/>
        </p:blipFill>
        <p:spPr>
          <a:xfrm>
            <a:off x="-191353" y="1520172"/>
            <a:ext cx="5245813" cy="5108120"/>
          </a:xfrm>
          <a:prstGeom prst="rect">
            <a:avLst/>
          </a:prstGeom>
        </p:spPr>
      </p:pic>
      <p:pic>
        <p:nvPicPr>
          <p:cNvPr id="30" name="Picture 29" descr="A logo with orange dots&#10;&#10;Description automatically generated">
            <a:extLst>
              <a:ext uri="{FF2B5EF4-FFF2-40B4-BE49-F238E27FC236}">
                <a16:creationId xmlns:a16="http://schemas.microsoft.com/office/drawing/2014/main" id="{2AF884C1-D7B2-F914-022C-31874BF3FB97}"/>
              </a:ext>
            </a:extLst>
          </p:cNvPr>
          <p:cNvPicPr>
            <a:picLocks noChangeAspect="1"/>
          </p:cNvPicPr>
          <p:nvPr/>
        </p:nvPicPr>
        <p:blipFill>
          <a:blip r:embed="rId3"/>
          <a:stretch>
            <a:fillRect/>
          </a:stretch>
        </p:blipFill>
        <p:spPr>
          <a:xfrm>
            <a:off x="6640048" y="2473720"/>
            <a:ext cx="533078" cy="535457"/>
          </a:xfrm>
          <a:prstGeom prst="rect">
            <a:avLst/>
          </a:prstGeom>
        </p:spPr>
      </p:pic>
      <p:pic>
        <p:nvPicPr>
          <p:cNvPr id="21" name="Picture 20" descr="A yellow and blue triangle with a yellow oval with black text&#10;&#10;Description automatically generated">
            <a:extLst>
              <a:ext uri="{FF2B5EF4-FFF2-40B4-BE49-F238E27FC236}">
                <a16:creationId xmlns:a16="http://schemas.microsoft.com/office/drawing/2014/main" id="{A2537F6E-6626-2E2D-2852-3B44DF0585A7}"/>
              </a:ext>
            </a:extLst>
          </p:cNvPr>
          <p:cNvPicPr>
            <a:picLocks noChangeAspect="1"/>
          </p:cNvPicPr>
          <p:nvPr/>
        </p:nvPicPr>
        <p:blipFill>
          <a:blip r:embed="rId4"/>
          <a:stretch>
            <a:fillRect/>
          </a:stretch>
        </p:blipFill>
        <p:spPr>
          <a:xfrm>
            <a:off x="5627154" y="4602182"/>
            <a:ext cx="622169" cy="622169"/>
          </a:xfrm>
          <a:prstGeom prst="rect">
            <a:avLst/>
          </a:prstGeom>
        </p:spPr>
      </p:pic>
      <p:sp>
        <p:nvSpPr>
          <p:cNvPr id="2" name="Title 1">
            <a:extLst>
              <a:ext uri="{FF2B5EF4-FFF2-40B4-BE49-F238E27FC236}">
                <a16:creationId xmlns:a16="http://schemas.microsoft.com/office/drawing/2014/main" id="{37F23A60-0DE2-7AC6-F1AE-46D9E2C9CC62}"/>
              </a:ext>
            </a:extLst>
          </p:cNvPr>
          <p:cNvSpPr>
            <a:spLocks noGrp="1"/>
          </p:cNvSpPr>
          <p:nvPr>
            <p:ph type="title"/>
          </p:nvPr>
        </p:nvSpPr>
        <p:spPr/>
        <p:txBody>
          <a:bodyPr/>
          <a:lstStyle/>
          <a:p>
            <a:r>
              <a:rPr lang="en-GB" dirty="0">
                <a:solidFill>
                  <a:srgbClr val="FFFF00"/>
                </a:solidFill>
              </a:rPr>
              <a:t>EDI Parallel Sessions</a:t>
            </a:r>
          </a:p>
        </p:txBody>
      </p:sp>
      <p:sp>
        <p:nvSpPr>
          <p:cNvPr id="3" name="Slide Number Placeholder 2">
            <a:extLst>
              <a:ext uri="{FF2B5EF4-FFF2-40B4-BE49-F238E27FC236}">
                <a16:creationId xmlns:a16="http://schemas.microsoft.com/office/drawing/2014/main" id="{95B77C71-D136-94EB-ACEC-EBBA75F314D1}"/>
              </a:ext>
            </a:extLst>
          </p:cNvPr>
          <p:cNvSpPr>
            <a:spLocks noGrp="1"/>
          </p:cNvSpPr>
          <p:nvPr>
            <p:ph type="sldNum" sz="quarter" idx="10"/>
          </p:nvPr>
        </p:nvSpPr>
        <p:spPr>
          <a:xfrm>
            <a:off x="170458" y="6522441"/>
            <a:ext cx="216000" cy="216000"/>
          </a:xfrm>
        </p:spPr>
        <p:txBody>
          <a:bodyPr/>
          <a:lstStyle/>
          <a:p>
            <a:fld id="{6B49BB3D-90E4-C946-BCF9-8FBC622A1A06}" type="slidenum">
              <a:rPr lang="en-GB" smtClean="0"/>
              <a:pPr/>
              <a:t>13</a:t>
            </a:fld>
            <a:endParaRPr lang="en-GB" dirty="0"/>
          </a:p>
        </p:txBody>
      </p:sp>
      <p:pic>
        <p:nvPicPr>
          <p:cNvPr id="14" name="Content Placeholder 13" descr="A logo of a gas tank&#10;&#10;Description automatically generated">
            <a:extLst>
              <a:ext uri="{FF2B5EF4-FFF2-40B4-BE49-F238E27FC236}">
                <a16:creationId xmlns:a16="http://schemas.microsoft.com/office/drawing/2014/main" id="{F9F18D86-10C4-2E79-C8C8-28027CD2788F}"/>
              </a:ext>
            </a:extLst>
          </p:cNvPr>
          <p:cNvPicPr>
            <a:picLocks noGrp="1" noChangeAspect="1"/>
          </p:cNvPicPr>
          <p:nvPr>
            <p:ph idx="1"/>
          </p:nvPr>
        </p:nvPicPr>
        <p:blipFill>
          <a:blip r:embed="rId5"/>
          <a:stretch>
            <a:fillRect/>
          </a:stretch>
        </p:blipFill>
        <p:spPr>
          <a:xfrm>
            <a:off x="5129874" y="2224446"/>
            <a:ext cx="1222957" cy="784731"/>
          </a:xfrm>
        </p:spPr>
      </p:pic>
      <p:sp>
        <p:nvSpPr>
          <p:cNvPr id="8" name="TextBox 7">
            <a:extLst>
              <a:ext uri="{FF2B5EF4-FFF2-40B4-BE49-F238E27FC236}">
                <a16:creationId xmlns:a16="http://schemas.microsoft.com/office/drawing/2014/main" id="{FFE5813E-B052-29A9-657D-8E1E0C146598}"/>
              </a:ext>
            </a:extLst>
          </p:cNvPr>
          <p:cNvSpPr txBox="1"/>
          <p:nvPr/>
        </p:nvSpPr>
        <p:spPr>
          <a:xfrm>
            <a:off x="491036" y="6282908"/>
            <a:ext cx="4572000" cy="246221"/>
          </a:xfrm>
          <a:prstGeom prst="rect">
            <a:avLst/>
          </a:prstGeom>
          <a:noFill/>
        </p:spPr>
        <p:txBody>
          <a:bodyPr wrap="square">
            <a:spAutoFit/>
          </a:bodyPr>
          <a:lstStyle/>
          <a:p>
            <a:r>
              <a:rPr lang="en-GB" sz="1000" dirty="0"/>
              <a:t>https://indico.cern.ch/event/1291157/sessions/543526/#20240720.detailed</a:t>
            </a:r>
          </a:p>
        </p:txBody>
      </p:sp>
      <p:pic>
        <p:nvPicPr>
          <p:cNvPr id="9" name="Picture 8" descr="Logo, company name&#10;&#10;Description automatically generated">
            <a:extLst>
              <a:ext uri="{FF2B5EF4-FFF2-40B4-BE49-F238E27FC236}">
                <a16:creationId xmlns:a16="http://schemas.microsoft.com/office/drawing/2014/main" id="{B6B8E73F-6AA1-F58F-9A9C-6355F8337104}"/>
              </a:ext>
            </a:extLst>
          </p:cNvPr>
          <p:cNvPicPr>
            <a:picLocks noChangeAspect="1"/>
          </p:cNvPicPr>
          <p:nvPr/>
        </p:nvPicPr>
        <p:blipFill rotWithShape="1">
          <a:blip r:embed="rId6"/>
          <a:srcRect l="5233" t="5947"/>
          <a:stretch/>
        </p:blipFill>
        <p:spPr>
          <a:xfrm>
            <a:off x="5095412" y="1743417"/>
            <a:ext cx="1087073" cy="567278"/>
          </a:xfrm>
          <a:prstGeom prst="rect">
            <a:avLst/>
          </a:prstGeom>
        </p:spPr>
      </p:pic>
      <p:pic>
        <p:nvPicPr>
          <p:cNvPr id="10" name="Picture 9" descr="A picture containing diagram&#10;&#10;Description automatically generated">
            <a:extLst>
              <a:ext uri="{FF2B5EF4-FFF2-40B4-BE49-F238E27FC236}">
                <a16:creationId xmlns:a16="http://schemas.microsoft.com/office/drawing/2014/main" id="{B0FEBB20-61D8-9656-BED4-2F28C7DB04F4}"/>
              </a:ext>
            </a:extLst>
          </p:cNvPr>
          <p:cNvPicPr>
            <a:picLocks noChangeAspect="1"/>
          </p:cNvPicPr>
          <p:nvPr/>
        </p:nvPicPr>
        <p:blipFill>
          <a:blip r:embed="rId7"/>
          <a:stretch>
            <a:fillRect/>
          </a:stretch>
        </p:blipFill>
        <p:spPr>
          <a:xfrm>
            <a:off x="5216210" y="5113397"/>
            <a:ext cx="457200" cy="457200"/>
          </a:xfrm>
          <a:prstGeom prst="rect">
            <a:avLst/>
          </a:prstGeom>
        </p:spPr>
      </p:pic>
      <p:pic>
        <p:nvPicPr>
          <p:cNvPr id="11" name="Picture 10" descr="Logo&#10;&#10;Description automatically generated">
            <a:extLst>
              <a:ext uri="{FF2B5EF4-FFF2-40B4-BE49-F238E27FC236}">
                <a16:creationId xmlns:a16="http://schemas.microsoft.com/office/drawing/2014/main" id="{08647400-D393-725D-35D2-749C1370DB66}"/>
              </a:ext>
            </a:extLst>
          </p:cNvPr>
          <p:cNvPicPr>
            <a:picLocks noChangeAspect="1"/>
          </p:cNvPicPr>
          <p:nvPr/>
        </p:nvPicPr>
        <p:blipFill>
          <a:blip r:embed="rId8"/>
          <a:stretch>
            <a:fillRect/>
          </a:stretch>
        </p:blipFill>
        <p:spPr>
          <a:xfrm>
            <a:off x="5211913" y="5840264"/>
            <a:ext cx="470562" cy="636356"/>
          </a:xfrm>
          <a:prstGeom prst="rect">
            <a:avLst/>
          </a:prstGeom>
        </p:spPr>
      </p:pic>
      <p:pic>
        <p:nvPicPr>
          <p:cNvPr id="12" name="Picture 11" descr="Logo&#10;&#10;Description automatically generated">
            <a:extLst>
              <a:ext uri="{FF2B5EF4-FFF2-40B4-BE49-F238E27FC236}">
                <a16:creationId xmlns:a16="http://schemas.microsoft.com/office/drawing/2014/main" id="{460FADE4-F42B-FC77-0C1C-80AA91A32CEB}"/>
              </a:ext>
            </a:extLst>
          </p:cNvPr>
          <p:cNvPicPr>
            <a:picLocks noChangeAspect="1"/>
          </p:cNvPicPr>
          <p:nvPr/>
        </p:nvPicPr>
        <p:blipFill>
          <a:blip r:embed="rId9"/>
          <a:stretch>
            <a:fillRect/>
          </a:stretch>
        </p:blipFill>
        <p:spPr>
          <a:xfrm>
            <a:off x="5119372" y="3400499"/>
            <a:ext cx="912647" cy="542570"/>
          </a:xfrm>
          <a:prstGeom prst="rect">
            <a:avLst/>
          </a:prstGeom>
        </p:spPr>
      </p:pic>
      <p:pic>
        <p:nvPicPr>
          <p:cNvPr id="16" name="Graphic 15" descr="Gender with solid fill">
            <a:extLst>
              <a:ext uri="{FF2B5EF4-FFF2-40B4-BE49-F238E27FC236}">
                <a16:creationId xmlns:a16="http://schemas.microsoft.com/office/drawing/2014/main" id="{8FF25562-FEDA-7FAA-E735-E4CA6C39B75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28060" y="2990658"/>
            <a:ext cx="608029" cy="608029"/>
          </a:xfrm>
          <a:prstGeom prst="rect">
            <a:avLst/>
          </a:prstGeom>
        </p:spPr>
      </p:pic>
      <p:pic>
        <p:nvPicPr>
          <p:cNvPr id="18" name="Graphic 17" descr="Scales of justice with solid fill">
            <a:extLst>
              <a:ext uri="{FF2B5EF4-FFF2-40B4-BE49-F238E27FC236}">
                <a16:creationId xmlns:a16="http://schemas.microsoft.com/office/drawing/2014/main" id="{FDD9F107-DB1F-38AE-DF5A-1DBF056B4CC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136089" y="2971804"/>
            <a:ext cx="645736" cy="645736"/>
          </a:xfrm>
          <a:prstGeom prst="rect">
            <a:avLst/>
          </a:prstGeom>
        </p:spPr>
      </p:pic>
      <p:pic>
        <p:nvPicPr>
          <p:cNvPr id="19" name="Picture 18" descr="Logo, company name&#10;&#10;Description automatically generated">
            <a:extLst>
              <a:ext uri="{FF2B5EF4-FFF2-40B4-BE49-F238E27FC236}">
                <a16:creationId xmlns:a16="http://schemas.microsoft.com/office/drawing/2014/main" id="{7175EF16-43D5-07CC-1781-3A92B091D2E8}"/>
              </a:ext>
            </a:extLst>
          </p:cNvPr>
          <p:cNvPicPr>
            <a:picLocks noChangeAspect="1"/>
          </p:cNvPicPr>
          <p:nvPr/>
        </p:nvPicPr>
        <p:blipFill rotWithShape="1">
          <a:blip r:embed="rId6"/>
          <a:srcRect l="5233" t="5947" b="18250"/>
          <a:stretch/>
        </p:blipFill>
        <p:spPr>
          <a:xfrm>
            <a:off x="5129874" y="4264875"/>
            <a:ext cx="1087073" cy="457200"/>
          </a:xfrm>
          <a:prstGeom prst="rect">
            <a:avLst/>
          </a:prstGeom>
        </p:spPr>
      </p:pic>
      <p:sp>
        <p:nvSpPr>
          <p:cNvPr id="23" name="TextBox 22">
            <a:extLst>
              <a:ext uri="{FF2B5EF4-FFF2-40B4-BE49-F238E27FC236}">
                <a16:creationId xmlns:a16="http://schemas.microsoft.com/office/drawing/2014/main" id="{388A77BA-A470-22B1-1704-6D9EB8BB10E8}"/>
              </a:ext>
            </a:extLst>
          </p:cNvPr>
          <p:cNvSpPr txBox="1"/>
          <p:nvPr/>
        </p:nvSpPr>
        <p:spPr>
          <a:xfrm>
            <a:off x="7707076" y="2060810"/>
            <a:ext cx="1087073" cy="400110"/>
          </a:xfrm>
          <a:prstGeom prst="rect">
            <a:avLst/>
          </a:prstGeom>
          <a:noFill/>
        </p:spPr>
        <p:txBody>
          <a:bodyPr wrap="square" rtlCol="0">
            <a:spAutoFit/>
          </a:bodyPr>
          <a:lstStyle/>
          <a:p>
            <a:r>
              <a:rPr lang="en-GB" sz="2000" dirty="0">
                <a:solidFill>
                  <a:srgbClr val="0070C0"/>
                </a:solidFill>
                <a:latin typeface="Aptos" panose="020B0004020202020204" pitchFamily="34" charset="0"/>
              </a:rPr>
              <a:t>Ukraine</a:t>
            </a:r>
          </a:p>
        </p:txBody>
      </p:sp>
      <p:pic>
        <p:nvPicPr>
          <p:cNvPr id="24" name="Picture 23" descr="Icon&#10;&#10;Description automatically generated">
            <a:extLst>
              <a:ext uri="{FF2B5EF4-FFF2-40B4-BE49-F238E27FC236}">
                <a16:creationId xmlns:a16="http://schemas.microsoft.com/office/drawing/2014/main" id="{255EB6D3-B9AA-2098-111F-1C4AEBA50CDE}"/>
              </a:ext>
            </a:extLst>
          </p:cNvPr>
          <p:cNvPicPr>
            <a:picLocks noChangeAspect="1"/>
          </p:cNvPicPr>
          <p:nvPr/>
        </p:nvPicPr>
        <p:blipFill>
          <a:blip r:embed="rId14"/>
          <a:stretch>
            <a:fillRect/>
          </a:stretch>
        </p:blipFill>
        <p:spPr>
          <a:xfrm>
            <a:off x="6732123" y="5868181"/>
            <a:ext cx="457201" cy="457201"/>
          </a:xfrm>
          <a:prstGeom prst="rect">
            <a:avLst/>
          </a:prstGeom>
        </p:spPr>
      </p:pic>
      <p:pic>
        <p:nvPicPr>
          <p:cNvPr id="26" name="Picture 25" descr="A close up of a sign&#10;&#10;Description automatically generated">
            <a:extLst>
              <a:ext uri="{FF2B5EF4-FFF2-40B4-BE49-F238E27FC236}">
                <a16:creationId xmlns:a16="http://schemas.microsoft.com/office/drawing/2014/main" id="{2828CABD-2781-924F-5BA8-972BBAC75523}"/>
              </a:ext>
            </a:extLst>
          </p:cNvPr>
          <p:cNvPicPr>
            <a:picLocks noChangeAspect="1"/>
          </p:cNvPicPr>
          <p:nvPr/>
        </p:nvPicPr>
        <p:blipFill>
          <a:blip r:embed="rId15"/>
          <a:stretch>
            <a:fillRect/>
          </a:stretch>
        </p:blipFill>
        <p:spPr>
          <a:xfrm>
            <a:off x="6074812" y="5290784"/>
            <a:ext cx="1566672" cy="353568"/>
          </a:xfrm>
          <a:prstGeom prst="rect">
            <a:avLst/>
          </a:prstGeom>
        </p:spPr>
      </p:pic>
      <p:pic>
        <p:nvPicPr>
          <p:cNvPr id="28" name="Picture 27" descr="A group of different colored flags&#10;&#10;Description automatically generated">
            <a:extLst>
              <a:ext uri="{FF2B5EF4-FFF2-40B4-BE49-F238E27FC236}">
                <a16:creationId xmlns:a16="http://schemas.microsoft.com/office/drawing/2014/main" id="{344B5E03-5A58-DD3D-A932-45338F9F19C5}"/>
              </a:ext>
            </a:extLst>
          </p:cNvPr>
          <p:cNvPicPr>
            <a:picLocks noChangeAspect="1"/>
          </p:cNvPicPr>
          <p:nvPr/>
        </p:nvPicPr>
        <p:blipFill>
          <a:blip r:embed="rId16"/>
          <a:stretch>
            <a:fillRect/>
          </a:stretch>
        </p:blipFill>
        <p:spPr>
          <a:xfrm>
            <a:off x="9482581" y="1702245"/>
            <a:ext cx="830673" cy="552916"/>
          </a:xfrm>
          <a:prstGeom prst="rect">
            <a:avLst/>
          </a:prstGeom>
        </p:spPr>
      </p:pic>
      <p:sp>
        <p:nvSpPr>
          <p:cNvPr id="31" name="TextBox 30">
            <a:extLst>
              <a:ext uri="{FF2B5EF4-FFF2-40B4-BE49-F238E27FC236}">
                <a16:creationId xmlns:a16="http://schemas.microsoft.com/office/drawing/2014/main" id="{0AED4C33-F605-215E-7220-018AFE58D543}"/>
              </a:ext>
            </a:extLst>
          </p:cNvPr>
          <p:cNvSpPr txBox="1"/>
          <p:nvPr/>
        </p:nvSpPr>
        <p:spPr>
          <a:xfrm>
            <a:off x="7535350" y="2569116"/>
            <a:ext cx="1566672" cy="400110"/>
          </a:xfrm>
          <a:prstGeom prst="rect">
            <a:avLst/>
          </a:prstGeom>
          <a:noFill/>
        </p:spPr>
        <p:txBody>
          <a:bodyPr wrap="square" rtlCol="0">
            <a:spAutoFit/>
          </a:bodyPr>
          <a:lstStyle/>
          <a:p>
            <a:r>
              <a:rPr lang="en-GB" sz="2000" dirty="0">
                <a:solidFill>
                  <a:srgbClr val="0070C0"/>
                </a:solidFill>
                <a:latin typeface="Aptos" panose="020B0004020202020204" pitchFamily="34" charset="0"/>
              </a:rPr>
              <a:t>Funding £/$</a:t>
            </a:r>
          </a:p>
        </p:txBody>
      </p:sp>
      <p:sp>
        <p:nvSpPr>
          <p:cNvPr id="32" name="TextBox 31">
            <a:extLst>
              <a:ext uri="{FF2B5EF4-FFF2-40B4-BE49-F238E27FC236}">
                <a16:creationId xmlns:a16="http://schemas.microsoft.com/office/drawing/2014/main" id="{16D2CC64-BD5E-AD9A-9754-7741CDF0D4BA}"/>
              </a:ext>
            </a:extLst>
          </p:cNvPr>
          <p:cNvSpPr txBox="1"/>
          <p:nvPr/>
        </p:nvSpPr>
        <p:spPr>
          <a:xfrm>
            <a:off x="7632130" y="2996490"/>
            <a:ext cx="1389418" cy="707886"/>
          </a:xfrm>
          <a:prstGeom prst="rect">
            <a:avLst/>
          </a:prstGeom>
          <a:noFill/>
        </p:spPr>
        <p:txBody>
          <a:bodyPr wrap="square" rtlCol="0">
            <a:spAutoFit/>
          </a:bodyPr>
          <a:lstStyle/>
          <a:p>
            <a:pPr algn="ctr"/>
            <a:r>
              <a:rPr lang="en-GB" sz="2000" dirty="0">
                <a:solidFill>
                  <a:srgbClr val="0070C0"/>
                </a:solidFill>
                <a:latin typeface="Aptos" panose="020B0004020202020204" pitchFamily="34" charset="0"/>
              </a:rPr>
              <a:t>Girls into</a:t>
            </a:r>
          </a:p>
          <a:p>
            <a:pPr algn="ctr"/>
            <a:r>
              <a:rPr lang="en-GB" sz="2000" dirty="0">
                <a:solidFill>
                  <a:srgbClr val="0070C0"/>
                </a:solidFill>
                <a:latin typeface="Aptos" panose="020B0004020202020204" pitchFamily="34" charset="0"/>
              </a:rPr>
              <a:t>Physics</a:t>
            </a:r>
          </a:p>
        </p:txBody>
      </p:sp>
      <p:pic>
        <p:nvPicPr>
          <p:cNvPr id="34" name="Graphic 33" descr="Graduation cap with solid fill">
            <a:extLst>
              <a:ext uri="{FF2B5EF4-FFF2-40B4-BE49-F238E27FC236}">
                <a16:creationId xmlns:a16="http://schemas.microsoft.com/office/drawing/2014/main" id="{FE0346CA-BF4C-3F43-609F-08A2209BC91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20931" y="4254813"/>
            <a:ext cx="457200" cy="457200"/>
          </a:xfrm>
          <a:prstGeom prst="rect">
            <a:avLst/>
          </a:prstGeom>
        </p:spPr>
      </p:pic>
      <p:sp>
        <p:nvSpPr>
          <p:cNvPr id="35" name="TextBox 34">
            <a:extLst>
              <a:ext uri="{FF2B5EF4-FFF2-40B4-BE49-F238E27FC236}">
                <a16:creationId xmlns:a16="http://schemas.microsoft.com/office/drawing/2014/main" id="{3EAA1EF8-46AC-0D20-29A5-ED2502FA48A2}"/>
              </a:ext>
            </a:extLst>
          </p:cNvPr>
          <p:cNvSpPr txBox="1"/>
          <p:nvPr/>
        </p:nvSpPr>
        <p:spPr>
          <a:xfrm>
            <a:off x="7965277" y="3874177"/>
            <a:ext cx="1202306" cy="400110"/>
          </a:xfrm>
          <a:prstGeom prst="rect">
            <a:avLst/>
          </a:prstGeom>
          <a:noFill/>
        </p:spPr>
        <p:txBody>
          <a:bodyPr wrap="square" rtlCol="0">
            <a:spAutoFit/>
          </a:bodyPr>
          <a:lstStyle/>
          <a:p>
            <a:r>
              <a:rPr lang="en-GB" sz="2000" dirty="0">
                <a:solidFill>
                  <a:srgbClr val="0070C0"/>
                </a:solidFill>
                <a:latin typeface="Aptos" panose="020B0004020202020204" pitchFamily="34" charset="0"/>
              </a:rPr>
              <a:t>ECR</a:t>
            </a:r>
          </a:p>
        </p:txBody>
      </p:sp>
      <p:sp>
        <p:nvSpPr>
          <p:cNvPr id="36" name="TextBox 35">
            <a:extLst>
              <a:ext uri="{FF2B5EF4-FFF2-40B4-BE49-F238E27FC236}">
                <a16:creationId xmlns:a16="http://schemas.microsoft.com/office/drawing/2014/main" id="{41E2ECFA-105C-50D0-1EA2-E99DA49A953A}"/>
              </a:ext>
            </a:extLst>
          </p:cNvPr>
          <p:cNvSpPr txBox="1"/>
          <p:nvPr/>
        </p:nvSpPr>
        <p:spPr>
          <a:xfrm>
            <a:off x="7535349" y="5133421"/>
            <a:ext cx="1643065" cy="584775"/>
          </a:xfrm>
          <a:prstGeom prst="rect">
            <a:avLst/>
          </a:prstGeom>
          <a:noFill/>
        </p:spPr>
        <p:txBody>
          <a:bodyPr wrap="square" rtlCol="0">
            <a:spAutoFit/>
          </a:bodyPr>
          <a:lstStyle/>
          <a:p>
            <a:pPr algn="ctr"/>
            <a:r>
              <a:rPr lang="en-GB" sz="1600" dirty="0">
                <a:solidFill>
                  <a:srgbClr val="0070C0"/>
                </a:solidFill>
                <a:latin typeface="Aptos" panose="020B0004020202020204" pitchFamily="34" charset="0"/>
              </a:rPr>
              <a:t>Inclusivity in </a:t>
            </a:r>
          </a:p>
          <a:p>
            <a:pPr algn="ctr"/>
            <a:r>
              <a:rPr lang="en-GB" sz="1600" dirty="0">
                <a:solidFill>
                  <a:srgbClr val="0070C0"/>
                </a:solidFill>
                <a:latin typeface="Aptos" panose="020B0004020202020204" pitchFamily="34" charset="0"/>
              </a:rPr>
              <a:t>UK Physics Dept</a:t>
            </a:r>
          </a:p>
        </p:txBody>
      </p:sp>
      <p:sp>
        <p:nvSpPr>
          <p:cNvPr id="37" name="TextBox 36">
            <a:extLst>
              <a:ext uri="{FF2B5EF4-FFF2-40B4-BE49-F238E27FC236}">
                <a16:creationId xmlns:a16="http://schemas.microsoft.com/office/drawing/2014/main" id="{0EF91F73-328F-D945-6474-4B99D664A1C4}"/>
              </a:ext>
            </a:extLst>
          </p:cNvPr>
          <p:cNvSpPr txBox="1"/>
          <p:nvPr/>
        </p:nvSpPr>
        <p:spPr>
          <a:xfrm>
            <a:off x="4955144" y="1377306"/>
            <a:ext cx="4011160" cy="400110"/>
          </a:xfrm>
          <a:prstGeom prst="rect">
            <a:avLst/>
          </a:prstGeom>
          <a:noFill/>
        </p:spPr>
        <p:txBody>
          <a:bodyPr wrap="square" rtlCol="0">
            <a:spAutoFit/>
          </a:bodyPr>
          <a:lstStyle/>
          <a:p>
            <a:r>
              <a:rPr lang="en-GB" sz="2000" b="1" dirty="0">
                <a:solidFill>
                  <a:srgbClr val="0070C0"/>
                </a:solidFill>
                <a:latin typeface="Aptos" panose="020B0004020202020204" pitchFamily="34" charset="0"/>
              </a:rPr>
              <a:t>Collaboration               Topic Talks</a:t>
            </a:r>
          </a:p>
        </p:txBody>
      </p:sp>
      <p:sp>
        <p:nvSpPr>
          <p:cNvPr id="38" name="TextBox 37">
            <a:extLst>
              <a:ext uri="{FF2B5EF4-FFF2-40B4-BE49-F238E27FC236}">
                <a16:creationId xmlns:a16="http://schemas.microsoft.com/office/drawing/2014/main" id="{950FFCA3-7D10-A5F5-6822-51A14812B678}"/>
              </a:ext>
            </a:extLst>
          </p:cNvPr>
          <p:cNvSpPr txBox="1"/>
          <p:nvPr/>
        </p:nvSpPr>
        <p:spPr>
          <a:xfrm>
            <a:off x="7535350" y="5740607"/>
            <a:ext cx="1643065" cy="584775"/>
          </a:xfrm>
          <a:prstGeom prst="rect">
            <a:avLst/>
          </a:prstGeom>
          <a:noFill/>
        </p:spPr>
        <p:txBody>
          <a:bodyPr wrap="square" rtlCol="0">
            <a:spAutoFit/>
          </a:bodyPr>
          <a:lstStyle/>
          <a:p>
            <a:pPr algn="ctr"/>
            <a:r>
              <a:rPr lang="en-GB" sz="1600" dirty="0">
                <a:solidFill>
                  <a:srgbClr val="0070C0"/>
                </a:solidFill>
                <a:latin typeface="Aptos" panose="020B0004020202020204" pitchFamily="34" charset="0"/>
              </a:rPr>
              <a:t>Invisible Dimensions</a:t>
            </a:r>
          </a:p>
        </p:txBody>
      </p:sp>
      <p:sp>
        <p:nvSpPr>
          <p:cNvPr id="15" name="TextBox 14">
            <a:extLst>
              <a:ext uri="{FF2B5EF4-FFF2-40B4-BE49-F238E27FC236}">
                <a16:creationId xmlns:a16="http://schemas.microsoft.com/office/drawing/2014/main" id="{3E1E2F5F-FD95-41C0-50FD-94D50158CCFE}"/>
              </a:ext>
            </a:extLst>
          </p:cNvPr>
          <p:cNvSpPr txBox="1"/>
          <p:nvPr/>
        </p:nvSpPr>
        <p:spPr>
          <a:xfrm>
            <a:off x="7707076" y="4540220"/>
            <a:ext cx="1643065" cy="500009"/>
          </a:xfrm>
          <a:prstGeom prst="rect">
            <a:avLst/>
          </a:prstGeom>
          <a:noFill/>
        </p:spPr>
        <p:txBody>
          <a:bodyPr wrap="square" rtlCol="0">
            <a:spAutoFit/>
          </a:bodyPr>
          <a:lstStyle/>
          <a:p>
            <a:pPr>
              <a:lnSpc>
                <a:spcPts val="1500"/>
              </a:lnSpc>
            </a:pPr>
            <a:r>
              <a:rPr lang="en-GB" dirty="0">
                <a:solidFill>
                  <a:srgbClr val="0070C0"/>
                </a:solidFill>
                <a:latin typeface="Aptos" panose="020B0004020202020204" pitchFamily="34" charset="0"/>
              </a:rPr>
              <a:t>Community Agreement</a:t>
            </a:r>
          </a:p>
        </p:txBody>
      </p:sp>
      <p:sp>
        <p:nvSpPr>
          <p:cNvPr id="4" name="TextBox 3">
            <a:extLst>
              <a:ext uri="{FF2B5EF4-FFF2-40B4-BE49-F238E27FC236}">
                <a16:creationId xmlns:a16="http://schemas.microsoft.com/office/drawing/2014/main" id="{EED4A993-033B-F38A-1D0A-961557CD2FC8}"/>
              </a:ext>
            </a:extLst>
          </p:cNvPr>
          <p:cNvSpPr txBox="1"/>
          <p:nvPr/>
        </p:nvSpPr>
        <p:spPr>
          <a:xfrm rot="-2100000">
            <a:off x="-96790" y="3496415"/>
            <a:ext cx="5504288" cy="369332"/>
          </a:xfrm>
          <a:prstGeom prst="rect">
            <a:avLst/>
          </a:prstGeom>
          <a:solidFill>
            <a:srgbClr val="FFFF00"/>
          </a:solidFill>
        </p:spPr>
        <p:txBody>
          <a:bodyPr wrap="square" rtlCol="0">
            <a:spAutoFit/>
          </a:bodyPr>
          <a:lstStyle/>
          <a:p>
            <a:r>
              <a:rPr lang="en-GB" dirty="0"/>
              <a:t>First  EDI and Sustainability Discussion Session @ICHEP</a:t>
            </a:r>
          </a:p>
        </p:txBody>
      </p:sp>
    </p:spTree>
    <p:extLst>
      <p:ext uri="{BB962C8B-B14F-4D97-AF65-F5344CB8AC3E}">
        <p14:creationId xmlns:p14="http://schemas.microsoft.com/office/powerpoint/2010/main" val="271272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25EE-0EAF-BA2E-3265-B997ACCE3F87}"/>
              </a:ext>
            </a:extLst>
          </p:cNvPr>
          <p:cNvSpPr>
            <a:spLocks noGrp="1"/>
          </p:cNvSpPr>
          <p:nvPr>
            <p:ph type="title"/>
          </p:nvPr>
        </p:nvSpPr>
        <p:spPr/>
        <p:txBody>
          <a:bodyPr/>
          <a:lstStyle/>
          <a:p>
            <a:r>
              <a:rPr lang="en-GB" dirty="0">
                <a:solidFill>
                  <a:srgbClr val="FFFF00"/>
                </a:solidFill>
              </a:rPr>
              <a:t>Collaboration and Funders Aims</a:t>
            </a:r>
          </a:p>
        </p:txBody>
      </p:sp>
      <p:sp>
        <p:nvSpPr>
          <p:cNvPr id="3" name="Slide Number Placeholder 2">
            <a:extLst>
              <a:ext uri="{FF2B5EF4-FFF2-40B4-BE49-F238E27FC236}">
                <a16:creationId xmlns:a16="http://schemas.microsoft.com/office/drawing/2014/main" id="{DAAA8D18-D8DD-0267-5F33-FCC4BC5AF64F}"/>
              </a:ext>
            </a:extLst>
          </p:cNvPr>
          <p:cNvSpPr>
            <a:spLocks noGrp="1"/>
          </p:cNvSpPr>
          <p:nvPr>
            <p:ph type="sldNum" sz="quarter" idx="10"/>
          </p:nvPr>
        </p:nvSpPr>
        <p:spPr>
          <a:xfrm>
            <a:off x="8744636" y="6365827"/>
            <a:ext cx="216000" cy="216000"/>
          </a:xfrm>
        </p:spPr>
        <p:txBody>
          <a:bodyPr/>
          <a:lstStyle/>
          <a:p>
            <a:fld id="{6B49BB3D-90E4-C946-BCF9-8FBC622A1A06}" type="slidenum">
              <a:rPr lang="en-GB" smtClean="0"/>
              <a:pPr/>
              <a:t>14</a:t>
            </a:fld>
            <a:endParaRPr lang="en-GB" dirty="0"/>
          </a:p>
        </p:txBody>
      </p:sp>
      <p:pic>
        <p:nvPicPr>
          <p:cNvPr id="6" name="Picture 5">
            <a:extLst>
              <a:ext uri="{FF2B5EF4-FFF2-40B4-BE49-F238E27FC236}">
                <a16:creationId xmlns:a16="http://schemas.microsoft.com/office/drawing/2014/main" id="{E64E93F6-CEC4-4357-FE7C-56686E6E7BF7}"/>
              </a:ext>
            </a:extLst>
          </p:cNvPr>
          <p:cNvPicPr>
            <a:picLocks noChangeAspect="1"/>
          </p:cNvPicPr>
          <p:nvPr/>
        </p:nvPicPr>
        <p:blipFill rotWithShape="1">
          <a:blip r:embed="rId2"/>
          <a:srcRect l="6186" t="42385" r="10103" b="34375"/>
          <a:stretch/>
        </p:blipFill>
        <p:spPr>
          <a:xfrm>
            <a:off x="647437" y="3453529"/>
            <a:ext cx="7654565" cy="1517717"/>
          </a:xfrm>
          <a:prstGeom prst="rect">
            <a:avLst/>
          </a:prstGeom>
        </p:spPr>
      </p:pic>
      <p:pic>
        <p:nvPicPr>
          <p:cNvPr id="7" name="Picture 6" descr="Logo, company name&#10;&#10;Description automatically generated">
            <a:extLst>
              <a:ext uri="{FF2B5EF4-FFF2-40B4-BE49-F238E27FC236}">
                <a16:creationId xmlns:a16="http://schemas.microsoft.com/office/drawing/2014/main" id="{A9AA5F21-F713-679A-98C7-010295D18F55}"/>
              </a:ext>
            </a:extLst>
          </p:cNvPr>
          <p:cNvPicPr>
            <a:picLocks noChangeAspect="1"/>
          </p:cNvPicPr>
          <p:nvPr/>
        </p:nvPicPr>
        <p:blipFill rotWithShape="1">
          <a:blip r:embed="rId3"/>
          <a:srcRect l="5233" t="5947"/>
          <a:stretch/>
        </p:blipFill>
        <p:spPr>
          <a:xfrm>
            <a:off x="6698102" y="3432044"/>
            <a:ext cx="1717812" cy="896423"/>
          </a:xfrm>
          <a:prstGeom prst="rect">
            <a:avLst/>
          </a:prstGeom>
        </p:spPr>
      </p:pic>
      <p:pic>
        <p:nvPicPr>
          <p:cNvPr id="12" name="Picture 11">
            <a:extLst>
              <a:ext uri="{FF2B5EF4-FFF2-40B4-BE49-F238E27FC236}">
                <a16:creationId xmlns:a16="http://schemas.microsoft.com/office/drawing/2014/main" id="{63D97FB1-3883-5C65-4CED-38B7FD26A316}"/>
              </a:ext>
            </a:extLst>
          </p:cNvPr>
          <p:cNvPicPr>
            <a:picLocks noChangeAspect="1"/>
          </p:cNvPicPr>
          <p:nvPr/>
        </p:nvPicPr>
        <p:blipFill rotWithShape="1">
          <a:blip r:embed="rId4"/>
          <a:srcRect l="8557" t="67791" r="7732" b="3333"/>
          <a:stretch/>
        </p:blipFill>
        <p:spPr>
          <a:xfrm>
            <a:off x="229378" y="1606934"/>
            <a:ext cx="7654566" cy="1885767"/>
          </a:xfrm>
          <a:prstGeom prst="rect">
            <a:avLst/>
          </a:prstGeom>
        </p:spPr>
      </p:pic>
      <p:pic>
        <p:nvPicPr>
          <p:cNvPr id="14" name="Picture 13">
            <a:extLst>
              <a:ext uri="{FF2B5EF4-FFF2-40B4-BE49-F238E27FC236}">
                <a16:creationId xmlns:a16="http://schemas.microsoft.com/office/drawing/2014/main" id="{F2966C68-5ED0-2FF5-2673-383F292E4457}"/>
              </a:ext>
            </a:extLst>
          </p:cNvPr>
          <p:cNvPicPr>
            <a:picLocks noChangeAspect="1"/>
          </p:cNvPicPr>
          <p:nvPr/>
        </p:nvPicPr>
        <p:blipFill rotWithShape="1">
          <a:blip r:embed="rId5"/>
          <a:srcRect l="79069" t="9618" r="6804" b="76655"/>
          <a:stretch/>
        </p:blipFill>
        <p:spPr>
          <a:xfrm>
            <a:off x="7656122" y="1970924"/>
            <a:ext cx="1291761" cy="896424"/>
          </a:xfrm>
          <a:prstGeom prst="rect">
            <a:avLst/>
          </a:prstGeom>
        </p:spPr>
      </p:pic>
      <p:pic>
        <p:nvPicPr>
          <p:cNvPr id="16" name="Picture 15">
            <a:extLst>
              <a:ext uri="{FF2B5EF4-FFF2-40B4-BE49-F238E27FC236}">
                <a16:creationId xmlns:a16="http://schemas.microsoft.com/office/drawing/2014/main" id="{FE271EB1-BD38-B0F9-0B17-044B7B080B6D}"/>
              </a:ext>
            </a:extLst>
          </p:cNvPr>
          <p:cNvPicPr>
            <a:picLocks noChangeAspect="1"/>
          </p:cNvPicPr>
          <p:nvPr/>
        </p:nvPicPr>
        <p:blipFill rotWithShape="1">
          <a:blip r:embed="rId6"/>
          <a:srcRect l="12474" t="42465" r="42905" b="42247"/>
          <a:stretch/>
        </p:blipFill>
        <p:spPr>
          <a:xfrm>
            <a:off x="2914004" y="5367477"/>
            <a:ext cx="4080176" cy="998350"/>
          </a:xfrm>
          <a:prstGeom prst="rect">
            <a:avLst/>
          </a:prstGeom>
        </p:spPr>
      </p:pic>
      <p:pic>
        <p:nvPicPr>
          <p:cNvPr id="18" name="Picture 17">
            <a:extLst>
              <a:ext uri="{FF2B5EF4-FFF2-40B4-BE49-F238E27FC236}">
                <a16:creationId xmlns:a16="http://schemas.microsoft.com/office/drawing/2014/main" id="{09FBEE36-26FC-8E57-EFCA-67990CC574DC}"/>
              </a:ext>
            </a:extLst>
          </p:cNvPr>
          <p:cNvPicPr>
            <a:picLocks noChangeAspect="1"/>
          </p:cNvPicPr>
          <p:nvPr/>
        </p:nvPicPr>
        <p:blipFill rotWithShape="1">
          <a:blip r:embed="rId6"/>
          <a:srcRect l="61340" t="48038" r="13780" b="21036"/>
          <a:stretch/>
        </p:blipFill>
        <p:spPr>
          <a:xfrm>
            <a:off x="7071108" y="5484888"/>
            <a:ext cx="1401449" cy="1244126"/>
          </a:xfrm>
          <a:prstGeom prst="rect">
            <a:avLst/>
          </a:prstGeom>
        </p:spPr>
      </p:pic>
      <p:pic>
        <p:nvPicPr>
          <p:cNvPr id="20" name="Picture 19">
            <a:extLst>
              <a:ext uri="{FF2B5EF4-FFF2-40B4-BE49-F238E27FC236}">
                <a16:creationId xmlns:a16="http://schemas.microsoft.com/office/drawing/2014/main" id="{B5B154E3-37F2-B0A4-5DF3-115CF9933B91}"/>
              </a:ext>
            </a:extLst>
          </p:cNvPr>
          <p:cNvPicPr>
            <a:picLocks noChangeAspect="1"/>
          </p:cNvPicPr>
          <p:nvPr/>
        </p:nvPicPr>
        <p:blipFill rotWithShape="1">
          <a:blip r:embed="rId6"/>
          <a:srcRect l="19794" t="65482" r="62990" b="30332"/>
          <a:stretch/>
        </p:blipFill>
        <p:spPr>
          <a:xfrm>
            <a:off x="5419903" y="6203243"/>
            <a:ext cx="1574277" cy="273377"/>
          </a:xfrm>
          <a:prstGeom prst="rect">
            <a:avLst/>
          </a:prstGeom>
        </p:spPr>
      </p:pic>
      <p:pic>
        <p:nvPicPr>
          <p:cNvPr id="22" name="Picture 21">
            <a:extLst>
              <a:ext uri="{FF2B5EF4-FFF2-40B4-BE49-F238E27FC236}">
                <a16:creationId xmlns:a16="http://schemas.microsoft.com/office/drawing/2014/main" id="{65859BCA-7FA1-6ED1-E8D9-11424D53341E}"/>
              </a:ext>
            </a:extLst>
          </p:cNvPr>
          <p:cNvPicPr>
            <a:picLocks noChangeAspect="1"/>
          </p:cNvPicPr>
          <p:nvPr/>
        </p:nvPicPr>
        <p:blipFill rotWithShape="1">
          <a:blip r:embed="rId7"/>
          <a:srcRect l="7783" t="73709" r="79485" b="21036"/>
          <a:stretch/>
        </p:blipFill>
        <p:spPr>
          <a:xfrm>
            <a:off x="7863340" y="1606934"/>
            <a:ext cx="1164248" cy="343169"/>
          </a:xfrm>
          <a:prstGeom prst="rect">
            <a:avLst/>
          </a:prstGeom>
        </p:spPr>
      </p:pic>
      <p:pic>
        <p:nvPicPr>
          <p:cNvPr id="24" name="Picture 23">
            <a:extLst>
              <a:ext uri="{FF2B5EF4-FFF2-40B4-BE49-F238E27FC236}">
                <a16:creationId xmlns:a16="http://schemas.microsoft.com/office/drawing/2014/main" id="{C348BD74-D3E9-262A-00CB-0623899BFB11}"/>
              </a:ext>
            </a:extLst>
          </p:cNvPr>
          <p:cNvPicPr>
            <a:picLocks noChangeAspect="1"/>
          </p:cNvPicPr>
          <p:nvPr/>
        </p:nvPicPr>
        <p:blipFill rotWithShape="1">
          <a:blip r:embed="rId8"/>
          <a:srcRect l="9208" t="66780" r="77732" b="30188"/>
          <a:stretch/>
        </p:blipFill>
        <p:spPr>
          <a:xfrm>
            <a:off x="6686255" y="4699858"/>
            <a:ext cx="1637113" cy="271388"/>
          </a:xfrm>
          <a:prstGeom prst="rect">
            <a:avLst/>
          </a:prstGeom>
        </p:spPr>
      </p:pic>
      <p:pic>
        <p:nvPicPr>
          <p:cNvPr id="26" name="Picture 25">
            <a:extLst>
              <a:ext uri="{FF2B5EF4-FFF2-40B4-BE49-F238E27FC236}">
                <a16:creationId xmlns:a16="http://schemas.microsoft.com/office/drawing/2014/main" id="{25EF8998-CE53-C769-8396-B8582CE194A1}"/>
              </a:ext>
            </a:extLst>
          </p:cNvPr>
          <p:cNvPicPr>
            <a:picLocks noChangeAspect="1"/>
          </p:cNvPicPr>
          <p:nvPr/>
        </p:nvPicPr>
        <p:blipFill rotWithShape="1">
          <a:blip r:embed="rId9"/>
          <a:srcRect l="9208" t="23165" r="9208" b="27917"/>
          <a:stretch/>
        </p:blipFill>
        <p:spPr>
          <a:xfrm>
            <a:off x="-2653748" y="-251415"/>
            <a:ext cx="2554357" cy="1093860"/>
          </a:xfrm>
          <a:prstGeom prst="rect">
            <a:avLst/>
          </a:prstGeom>
        </p:spPr>
      </p:pic>
      <p:pic>
        <p:nvPicPr>
          <p:cNvPr id="8" name="Picture 7">
            <a:extLst>
              <a:ext uri="{FF2B5EF4-FFF2-40B4-BE49-F238E27FC236}">
                <a16:creationId xmlns:a16="http://schemas.microsoft.com/office/drawing/2014/main" id="{16A9295E-CA5D-AFF6-37C2-C9AE493A7120}"/>
              </a:ext>
            </a:extLst>
          </p:cNvPr>
          <p:cNvPicPr>
            <a:picLocks noChangeAspect="1"/>
          </p:cNvPicPr>
          <p:nvPr/>
        </p:nvPicPr>
        <p:blipFill rotWithShape="1">
          <a:blip r:embed="rId10"/>
          <a:srcRect l="10602" t="66485" r="60232" b="20580"/>
          <a:stretch/>
        </p:blipFill>
        <p:spPr>
          <a:xfrm>
            <a:off x="5734879" y="9582"/>
            <a:ext cx="3409121" cy="1341207"/>
          </a:xfrm>
          <a:prstGeom prst="rect">
            <a:avLst/>
          </a:prstGeom>
        </p:spPr>
      </p:pic>
      <p:pic>
        <p:nvPicPr>
          <p:cNvPr id="17" name="Picture 16" descr="A person standing in a field with a round building in the background&#10;&#10;Description automatically generated">
            <a:extLst>
              <a:ext uri="{FF2B5EF4-FFF2-40B4-BE49-F238E27FC236}">
                <a16:creationId xmlns:a16="http://schemas.microsoft.com/office/drawing/2014/main" id="{88A07A41-D7A8-DC1B-6324-FE530611D976}"/>
              </a:ext>
            </a:extLst>
          </p:cNvPr>
          <p:cNvPicPr>
            <a:picLocks noChangeAspect="1"/>
          </p:cNvPicPr>
          <p:nvPr/>
        </p:nvPicPr>
        <p:blipFill rotWithShape="1">
          <a:blip r:embed="rId11"/>
          <a:srcRect l="34592" t="9892" b="20303"/>
          <a:stretch/>
        </p:blipFill>
        <p:spPr>
          <a:xfrm>
            <a:off x="0" y="5148314"/>
            <a:ext cx="2115929" cy="1693645"/>
          </a:xfrm>
          <a:prstGeom prst="rect">
            <a:avLst/>
          </a:prstGeom>
        </p:spPr>
      </p:pic>
    </p:spTree>
    <p:extLst>
      <p:ext uri="{BB962C8B-B14F-4D97-AF65-F5344CB8AC3E}">
        <p14:creationId xmlns:p14="http://schemas.microsoft.com/office/powerpoint/2010/main" val="1643941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0027-FF78-74E5-F165-547404EE1A00}"/>
              </a:ext>
            </a:extLst>
          </p:cNvPr>
          <p:cNvSpPr>
            <a:spLocks noGrp="1"/>
          </p:cNvSpPr>
          <p:nvPr>
            <p:ph type="ctrTitle"/>
          </p:nvPr>
        </p:nvSpPr>
        <p:spPr>
          <a:xfrm>
            <a:off x="447329" y="1574782"/>
            <a:ext cx="8249341" cy="1502881"/>
          </a:xfrm>
        </p:spPr>
        <p:txBody>
          <a:bodyPr/>
          <a:lstStyle/>
          <a:p>
            <a:r>
              <a:rPr lang="en-GB" dirty="0">
                <a:solidFill>
                  <a:srgbClr val="FFFF00"/>
                </a:solidFill>
              </a:rPr>
              <a:t>What are PP collaborations doing ?</a:t>
            </a:r>
            <a:br>
              <a:rPr lang="en-GB" dirty="0">
                <a:solidFill>
                  <a:srgbClr val="FFFF00"/>
                </a:solidFill>
              </a:rPr>
            </a:br>
            <a:br>
              <a:rPr lang="en-GB" dirty="0">
                <a:solidFill>
                  <a:srgbClr val="FFFF00"/>
                </a:solidFill>
              </a:rPr>
            </a:br>
            <a: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a:t>
            </a:r>
            <a:endParaRPr lang="en-GB" dirty="0"/>
          </a:p>
        </p:txBody>
      </p:sp>
      <p:sp>
        <p:nvSpPr>
          <p:cNvPr id="3" name="Subtitle 2">
            <a:extLst>
              <a:ext uri="{FF2B5EF4-FFF2-40B4-BE49-F238E27FC236}">
                <a16:creationId xmlns:a16="http://schemas.microsoft.com/office/drawing/2014/main" id="{B22C7252-A256-BBCF-F7D4-BEFFA94FAA6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43697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a:xfrm>
            <a:off x="457200" y="400234"/>
            <a:ext cx="6546059" cy="922130"/>
          </a:xfrm>
        </p:spPr>
        <p:txBody>
          <a:bodyPr/>
          <a:lstStyle/>
          <a:p>
            <a:r>
              <a:rPr lang="en-GB" dirty="0">
                <a:solidFill>
                  <a:srgbClr val="FFFF00"/>
                </a:solidFill>
              </a:rPr>
              <a:t>What are PP collaborations doing ?</a:t>
            </a:r>
            <a:br>
              <a:rPr lang="en-GB" dirty="0">
                <a:solidFill>
                  <a:srgbClr val="FFFF00"/>
                </a:solidFill>
              </a:rPr>
            </a:b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a:xfrm>
            <a:off x="68109" y="6621014"/>
            <a:ext cx="216000" cy="216000"/>
          </a:xfrm>
        </p:spPr>
        <p:txBody>
          <a:bodyPr/>
          <a:lstStyle/>
          <a:p>
            <a:fld id="{6B49BB3D-90E4-C946-BCF9-8FBC622A1A06}" type="slidenum">
              <a:rPr lang="en-GB" smtClean="0"/>
              <a:pPr/>
              <a:t>16</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434411" y="1552505"/>
            <a:ext cx="8552334" cy="4363278"/>
          </a:xfrm>
        </p:spPr>
        <p:txBody>
          <a:bodyPr/>
          <a:lstStyle/>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Acknowledging Diversity </a:t>
            </a:r>
          </a:p>
          <a:p>
            <a:pPr marL="285750" indent="2508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Monitoring </a:t>
            </a:r>
            <a:r>
              <a:rPr lang="en-GB" sz="2200" dirty="0">
                <a:solidFill>
                  <a:srgbClr val="0070C0"/>
                </a:solidFill>
                <a:latin typeface="Aptos" panose="020B0004020202020204" pitchFamily="34" charset="0"/>
                <a:sym typeface="Symbol" panose="05050102010706020507" pitchFamily="18" charset="2"/>
              </a:rPr>
              <a:t> Showing</a:t>
            </a:r>
            <a:r>
              <a:rPr lang="en-GB" sz="2200" dirty="0">
                <a:solidFill>
                  <a:srgbClr val="0070C0"/>
                </a:solidFill>
                <a:latin typeface="Aptos" panose="020B0004020202020204" pitchFamily="34" charset="0"/>
              </a:rPr>
              <a:t> diversity </a:t>
            </a:r>
            <a:r>
              <a:rPr lang="en-GB" sz="2200" dirty="0">
                <a:solidFill>
                  <a:srgbClr val="0070C0"/>
                </a:solidFill>
                <a:latin typeface="Aptos" panose="020B0004020202020204" pitchFamily="34" charset="0"/>
                <a:sym typeface="Symbol" panose="05050102010706020507" pitchFamily="18" charset="2"/>
              </a:rPr>
              <a:t></a:t>
            </a:r>
            <a:r>
              <a:rPr lang="en-GB" sz="2200" dirty="0">
                <a:solidFill>
                  <a:srgbClr val="0070C0"/>
                </a:solidFill>
                <a:latin typeface="Aptos" panose="020B0004020202020204" pitchFamily="34" charset="0"/>
              </a:rPr>
              <a:t> Celebrating it</a:t>
            </a:r>
          </a:p>
          <a:p>
            <a:pPr marL="285750" indent="250825">
              <a:spcBef>
                <a:spcPts val="500"/>
              </a:spcBef>
              <a:buFont typeface="Wingdings" panose="05000000000000000000" pitchFamily="2" charset="2"/>
              <a:buChar char="Ø"/>
            </a:pPr>
            <a:r>
              <a:rPr lang="en-GB" sz="2200" dirty="0">
                <a:solidFill>
                  <a:schemeClr val="bg1">
                    <a:lumMod val="75000"/>
                  </a:schemeClr>
                </a:solidFill>
                <a:latin typeface="Aptos" panose="020B0004020202020204" pitchFamily="34" charset="0"/>
              </a:rPr>
              <a:t> Broadening </a:t>
            </a:r>
            <a:r>
              <a:rPr lang="en-GB" sz="2200" dirty="0">
                <a:solidFill>
                  <a:schemeClr val="bg2">
                    <a:lumMod val="75000"/>
                  </a:schemeClr>
                </a:solidFill>
                <a:latin typeface="Aptos" panose="020B0004020202020204" pitchFamily="34" charset="0"/>
              </a:rPr>
              <a:t>minds </a:t>
            </a:r>
          </a:p>
          <a:p>
            <a:pPr marL="285750">
              <a:spcBef>
                <a:spcPts val="500"/>
              </a:spcBef>
            </a:pPr>
            <a:r>
              <a:rPr lang="en-GB" sz="2200" dirty="0">
                <a:solidFill>
                  <a:schemeClr val="bg2">
                    <a:lumMod val="75000"/>
                  </a:schemeClr>
                </a:solidFill>
                <a:latin typeface="Aptos" panose="020B0004020202020204" pitchFamily="34" charset="0"/>
              </a:rPr>
              <a:t>     -  each person has (only) their own lived experience</a:t>
            </a:r>
          </a:p>
          <a:p>
            <a:pPr marL="285750">
              <a:spcBef>
                <a:spcPts val="500"/>
              </a:spcBef>
            </a:pPr>
            <a:r>
              <a:rPr lang="en-GB" sz="2200" dirty="0">
                <a:solidFill>
                  <a:schemeClr val="bg2">
                    <a:lumMod val="75000"/>
                  </a:schemeClr>
                </a:solidFill>
                <a:latin typeface="Aptos" panose="020B0004020202020204" pitchFamily="34" charset="0"/>
              </a:rPr>
              <a:t>     - inclusivity/cultural events</a:t>
            </a:r>
          </a:p>
          <a:p>
            <a:pPr marL="285750" indent="250825">
              <a:spcBef>
                <a:spcPts val="500"/>
              </a:spcBef>
              <a:buFont typeface="Wingdings" panose="05000000000000000000" pitchFamily="2" charset="2"/>
              <a:buChar char="Ø"/>
            </a:pPr>
            <a:r>
              <a:rPr lang="en-GB" sz="2200" dirty="0">
                <a:solidFill>
                  <a:schemeClr val="bg2">
                    <a:lumMod val="75000"/>
                  </a:schemeClr>
                </a:solidFill>
                <a:latin typeface="Aptos" panose="020B0004020202020204" pitchFamily="34" charset="0"/>
              </a:rPr>
              <a:t> Training – unconscious bias</a:t>
            </a:r>
          </a:p>
          <a:p>
            <a:pPr marL="285750" indent="-285750">
              <a:buFont typeface="Wingdings" panose="05000000000000000000" pitchFamily="2" charset="2"/>
              <a:buChar char="Ø"/>
            </a:pPr>
            <a:endParaRPr lang="en-GB" sz="2200" dirty="0">
              <a:latin typeface="Aptos" panose="020B0004020202020204" pitchFamily="34" charset="0"/>
            </a:endParaRPr>
          </a:p>
          <a:p>
            <a:endParaRPr lang="en-GB" dirty="0">
              <a:latin typeface="Aptos" panose="020B0004020202020204" pitchFamily="34" charset="0"/>
            </a:endParaRPr>
          </a:p>
        </p:txBody>
      </p:sp>
      <p:sp>
        <p:nvSpPr>
          <p:cNvPr id="13" name="TextBox 12">
            <a:extLst>
              <a:ext uri="{FF2B5EF4-FFF2-40B4-BE49-F238E27FC236}">
                <a16:creationId xmlns:a16="http://schemas.microsoft.com/office/drawing/2014/main" id="{21873C85-7BFD-51D9-5B28-DECFAE3FE649}"/>
              </a:ext>
            </a:extLst>
          </p:cNvPr>
          <p:cNvSpPr txBox="1"/>
          <p:nvPr/>
        </p:nvSpPr>
        <p:spPr>
          <a:xfrm>
            <a:off x="5554399" y="676033"/>
            <a:ext cx="1937208" cy="646331"/>
          </a:xfrm>
          <a:prstGeom prst="rect">
            <a:avLst/>
          </a:prstGeom>
          <a:noFill/>
        </p:spPr>
        <p:txBody>
          <a:bodyPr wrap="square">
            <a:spAutoFit/>
          </a:bodyPr>
          <a:lstStyle/>
          <a:p>
            <a:r>
              <a:rPr lang="en-GB" i="1" dirty="0">
                <a:solidFill>
                  <a:srgbClr val="FF0000"/>
                </a:solidFill>
                <a:latin typeface="Comic Sans MS" panose="030F0702030302020204" pitchFamily="66" charset="0"/>
              </a:rPr>
              <a:t>Dilia </a:t>
            </a:r>
            <a:r>
              <a:rPr lang="en-GB" i="1" dirty="0" err="1">
                <a:solidFill>
                  <a:srgbClr val="FF0000"/>
                </a:solidFill>
                <a:latin typeface="Comic Sans MS" panose="030F0702030302020204" pitchFamily="66" charset="0"/>
              </a:rPr>
              <a:t>Quartero</a:t>
            </a:r>
            <a:r>
              <a:rPr lang="en-GB" b="0" i="1" dirty="0">
                <a:solidFill>
                  <a:srgbClr val="FF0000"/>
                </a:solidFill>
                <a:effectLst/>
                <a:latin typeface="Comic Sans MS" panose="030F0702030302020204" pitchFamily="66" charset="0"/>
              </a:rPr>
              <a:t> Rachel Bartek</a:t>
            </a:r>
            <a:endParaRPr lang="en-GB" dirty="0">
              <a:solidFill>
                <a:srgbClr val="FF0000"/>
              </a:solidFill>
              <a:latin typeface="Comic Sans MS" panose="030F0702030302020204" pitchFamily="66" charset="0"/>
            </a:endParaRPr>
          </a:p>
        </p:txBody>
      </p:sp>
      <p:pic>
        <p:nvPicPr>
          <p:cNvPr id="6" name="Picture 5">
            <a:extLst>
              <a:ext uri="{FF2B5EF4-FFF2-40B4-BE49-F238E27FC236}">
                <a16:creationId xmlns:a16="http://schemas.microsoft.com/office/drawing/2014/main" id="{AB8BE324-4EF0-EC83-DD35-8850FEB365B8}"/>
              </a:ext>
            </a:extLst>
          </p:cNvPr>
          <p:cNvPicPr>
            <a:picLocks noChangeAspect="1"/>
          </p:cNvPicPr>
          <p:nvPr/>
        </p:nvPicPr>
        <p:blipFill rotWithShape="1">
          <a:blip r:embed="rId2"/>
          <a:srcRect l="28969" t="19634" r="9485" b="7938"/>
          <a:stretch/>
        </p:blipFill>
        <p:spPr>
          <a:xfrm>
            <a:off x="4340265" y="6955739"/>
            <a:ext cx="3591612" cy="2509556"/>
          </a:xfrm>
          <a:prstGeom prst="rect">
            <a:avLst/>
          </a:prstGeom>
        </p:spPr>
      </p:pic>
      <p:pic>
        <p:nvPicPr>
          <p:cNvPr id="7" name="Picture 6">
            <a:extLst>
              <a:ext uri="{FF2B5EF4-FFF2-40B4-BE49-F238E27FC236}">
                <a16:creationId xmlns:a16="http://schemas.microsoft.com/office/drawing/2014/main" id="{4014F702-E372-24C5-150F-EE43F4D44436}"/>
              </a:ext>
            </a:extLst>
          </p:cNvPr>
          <p:cNvPicPr>
            <a:picLocks noChangeAspect="1"/>
          </p:cNvPicPr>
          <p:nvPr/>
        </p:nvPicPr>
        <p:blipFill rotWithShape="1">
          <a:blip r:embed="rId3"/>
          <a:srcRect l="59691" t="31589" r="4751" b="14781"/>
          <a:stretch/>
        </p:blipFill>
        <p:spPr>
          <a:xfrm>
            <a:off x="991936" y="6927459"/>
            <a:ext cx="2861114" cy="2676103"/>
          </a:xfrm>
          <a:prstGeom prst="rect">
            <a:avLst/>
          </a:prstGeom>
        </p:spPr>
      </p:pic>
      <p:pic>
        <p:nvPicPr>
          <p:cNvPr id="9" name="Picture 8" descr="A diagram of different values&#10;&#10;Description automatically generated">
            <a:extLst>
              <a:ext uri="{FF2B5EF4-FFF2-40B4-BE49-F238E27FC236}">
                <a16:creationId xmlns:a16="http://schemas.microsoft.com/office/drawing/2014/main" id="{06FF9607-6C9C-8B82-5C79-DB1C079CE4C5}"/>
              </a:ext>
            </a:extLst>
          </p:cNvPr>
          <p:cNvPicPr>
            <a:picLocks noChangeAspect="1"/>
          </p:cNvPicPr>
          <p:nvPr/>
        </p:nvPicPr>
        <p:blipFill rotWithShape="1">
          <a:blip r:embed="rId4"/>
          <a:srcRect l="31189" t="29093" r="36578" b="58042"/>
          <a:stretch/>
        </p:blipFill>
        <p:spPr>
          <a:xfrm>
            <a:off x="7408692" y="1431803"/>
            <a:ext cx="1555423" cy="646331"/>
          </a:xfrm>
          <a:prstGeom prst="rect">
            <a:avLst/>
          </a:prstGeom>
          <a:ln>
            <a:solidFill>
              <a:schemeClr val="tx1"/>
            </a:solidFill>
          </a:ln>
          <a:effectLst>
            <a:outerShdw blurRad="50800" dist="38100" dir="2700000" algn="tl" rotWithShape="0">
              <a:prstClr val="black">
                <a:alpha val="40000"/>
              </a:prstClr>
            </a:outerShdw>
          </a:effectLst>
        </p:spPr>
      </p:pic>
      <p:pic>
        <p:nvPicPr>
          <p:cNvPr id="14" name="Picture 13" descr="A diagram of different values&#10;&#10;Description automatically generated">
            <a:extLst>
              <a:ext uri="{FF2B5EF4-FFF2-40B4-BE49-F238E27FC236}">
                <a16:creationId xmlns:a16="http://schemas.microsoft.com/office/drawing/2014/main" id="{D4C44399-7A87-0466-4CFB-D0151127FFD1}"/>
              </a:ext>
            </a:extLst>
          </p:cNvPr>
          <p:cNvPicPr>
            <a:picLocks noChangeAspect="1"/>
          </p:cNvPicPr>
          <p:nvPr/>
        </p:nvPicPr>
        <p:blipFill rotWithShape="1">
          <a:blip r:embed="rId4"/>
          <a:srcRect l="39199" t="54673" r="31124" b="25097"/>
          <a:stretch/>
        </p:blipFill>
        <p:spPr>
          <a:xfrm>
            <a:off x="7865026" y="2090289"/>
            <a:ext cx="1086838" cy="771284"/>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descr="A diagram of different values&#10;&#10;Description automatically generated">
            <a:extLst>
              <a:ext uri="{FF2B5EF4-FFF2-40B4-BE49-F238E27FC236}">
                <a16:creationId xmlns:a16="http://schemas.microsoft.com/office/drawing/2014/main" id="{96F3487E-24A4-18B5-488B-C447C0C6863D}"/>
              </a:ext>
            </a:extLst>
          </p:cNvPr>
          <p:cNvPicPr>
            <a:picLocks noChangeAspect="1"/>
          </p:cNvPicPr>
          <p:nvPr/>
        </p:nvPicPr>
        <p:blipFill rotWithShape="1">
          <a:blip r:embed="rId4"/>
          <a:srcRect l="22985" t="41957" r="60215" b="44014"/>
          <a:stretch/>
        </p:blipFill>
        <p:spPr>
          <a:xfrm>
            <a:off x="7035467" y="2084484"/>
            <a:ext cx="810705" cy="704780"/>
          </a:xfrm>
          <a:prstGeom prst="rect">
            <a:avLst/>
          </a:prstGeom>
          <a:ln>
            <a:solidFill>
              <a:schemeClr val="tx1"/>
            </a:solidFill>
          </a:ln>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A92EF8E4-D412-AF0A-A26F-AE08B8BD58BC}"/>
              </a:ext>
            </a:extLst>
          </p:cNvPr>
          <p:cNvSpPr txBox="1"/>
          <p:nvPr/>
        </p:nvSpPr>
        <p:spPr>
          <a:xfrm>
            <a:off x="9133757" y="3755058"/>
            <a:ext cx="945751" cy="2308324"/>
          </a:xfrm>
          <a:prstGeom prst="rect">
            <a:avLst/>
          </a:prstGeom>
          <a:noFill/>
        </p:spPr>
        <p:txBody>
          <a:bodyPr wrap="square" rtlCol="0">
            <a:spAutoFit/>
          </a:bodyPr>
          <a:lstStyle/>
          <a:p>
            <a:r>
              <a:rPr lang="en-GB" dirty="0"/>
              <a:t>Where we are, What we know, How we can learn . </a:t>
            </a:r>
          </a:p>
        </p:txBody>
      </p:sp>
      <p:pic>
        <p:nvPicPr>
          <p:cNvPr id="10" name="Picture 9">
            <a:extLst>
              <a:ext uri="{FF2B5EF4-FFF2-40B4-BE49-F238E27FC236}">
                <a16:creationId xmlns:a16="http://schemas.microsoft.com/office/drawing/2014/main" id="{F8450378-673D-3FA4-16D4-60C0BA7E45CC}"/>
              </a:ext>
            </a:extLst>
          </p:cNvPr>
          <p:cNvPicPr>
            <a:picLocks noChangeAspect="1"/>
          </p:cNvPicPr>
          <p:nvPr/>
        </p:nvPicPr>
        <p:blipFill rotWithShape="1">
          <a:blip r:embed="rId5"/>
          <a:srcRect l="5000" t="18719" r="44948" b="63533"/>
          <a:stretch/>
        </p:blipFill>
        <p:spPr>
          <a:xfrm>
            <a:off x="5290952" y="6858000"/>
            <a:ext cx="4576713" cy="1159064"/>
          </a:xfrm>
          <a:prstGeom prst="rect">
            <a:avLst/>
          </a:prstGeom>
        </p:spPr>
      </p:pic>
      <p:pic>
        <p:nvPicPr>
          <p:cNvPr id="8" name="Picture 7">
            <a:extLst>
              <a:ext uri="{FF2B5EF4-FFF2-40B4-BE49-F238E27FC236}">
                <a16:creationId xmlns:a16="http://schemas.microsoft.com/office/drawing/2014/main" id="{A695A453-719A-2FE8-0F87-1F4A671AB72D}"/>
              </a:ext>
            </a:extLst>
          </p:cNvPr>
          <p:cNvPicPr>
            <a:picLocks noChangeAspect="1"/>
          </p:cNvPicPr>
          <p:nvPr/>
        </p:nvPicPr>
        <p:blipFill rotWithShape="1">
          <a:blip r:embed="rId6"/>
          <a:srcRect l="4751" t="18856" r="5000" b="9402"/>
          <a:stretch/>
        </p:blipFill>
        <p:spPr>
          <a:xfrm>
            <a:off x="215569" y="4151894"/>
            <a:ext cx="3901639" cy="2469120"/>
          </a:xfrm>
          <a:prstGeom prst="rect">
            <a:avLst/>
          </a:prstGeom>
        </p:spPr>
      </p:pic>
      <p:pic>
        <p:nvPicPr>
          <p:cNvPr id="11" name="Picture 10">
            <a:extLst>
              <a:ext uri="{FF2B5EF4-FFF2-40B4-BE49-F238E27FC236}">
                <a16:creationId xmlns:a16="http://schemas.microsoft.com/office/drawing/2014/main" id="{C99FB15D-0A19-04D2-D1EA-F0CC32C9DE8E}"/>
              </a:ext>
            </a:extLst>
          </p:cNvPr>
          <p:cNvPicPr>
            <a:picLocks noChangeAspect="1"/>
          </p:cNvPicPr>
          <p:nvPr/>
        </p:nvPicPr>
        <p:blipFill rotWithShape="1">
          <a:blip r:embed="rId7">
            <a:extLst>
              <a:ext uri="{28A0092B-C50C-407E-A947-70E740481C1C}">
                <a14:useLocalDpi xmlns:a14="http://schemas.microsoft.com/office/drawing/2010/main" val="0"/>
              </a:ext>
            </a:extLst>
          </a:blip>
          <a:srcRect l="22938" t="-1997"/>
          <a:stretch/>
        </p:blipFill>
        <p:spPr>
          <a:xfrm>
            <a:off x="6114335" y="3147696"/>
            <a:ext cx="2849780" cy="813703"/>
          </a:xfrm>
          <a:prstGeom prst="rect">
            <a:avLst/>
          </a:prstGeom>
        </p:spPr>
      </p:pic>
      <p:sp>
        <p:nvSpPr>
          <p:cNvPr id="12" name="TextBox 11">
            <a:extLst>
              <a:ext uri="{FF2B5EF4-FFF2-40B4-BE49-F238E27FC236}">
                <a16:creationId xmlns:a16="http://schemas.microsoft.com/office/drawing/2014/main" id="{6C4EF1A0-2B50-BF8A-1B98-E9D3B6EF3365}"/>
              </a:ext>
            </a:extLst>
          </p:cNvPr>
          <p:cNvSpPr txBox="1"/>
          <p:nvPr/>
        </p:nvSpPr>
        <p:spPr>
          <a:xfrm>
            <a:off x="2823461" y="953032"/>
            <a:ext cx="2690923"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Assessing/monitoring</a:t>
            </a:r>
          </a:p>
        </p:txBody>
      </p:sp>
      <p:sp>
        <p:nvSpPr>
          <p:cNvPr id="18" name="Rectangle 17">
            <a:extLst>
              <a:ext uri="{FF2B5EF4-FFF2-40B4-BE49-F238E27FC236}">
                <a16:creationId xmlns:a16="http://schemas.microsoft.com/office/drawing/2014/main" id="{9B273628-AE55-8EBB-18A4-D20E15F7DC8D}"/>
              </a:ext>
            </a:extLst>
          </p:cNvPr>
          <p:cNvSpPr/>
          <p:nvPr/>
        </p:nvSpPr>
        <p:spPr>
          <a:xfrm>
            <a:off x="3421930" y="6457361"/>
            <a:ext cx="2318994" cy="3706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DACB90B3-0388-1566-E6B7-7FD883A956C8}"/>
              </a:ext>
            </a:extLst>
          </p:cNvPr>
          <p:cNvPicPr>
            <a:picLocks noChangeAspect="1"/>
          </p:cNvPicPr>
          <p:nvPr/>
        </p:nvPicPr>
        <p:blipFill rotWithShape="1">
          <a:blip r:embed="rId8"/>
          <a:srcRect l="5000" t="19001" r="5000" b="16432"/>
          <a:stretch/>
        </p:blipFill>
        <p:spPr>
          <a:xfrm>
            <a:off x="4094526" y="4143057"/>
            <a:ext cx="4981365" cy="2552277"/>
          </a:xfrm>
          <a:prstGeom prst="rect">
            <a:avLst/>
          </a:prstGeom>
        </p:spPr>
      </p:pic>
      <p:sp>
        <p:nvSpPr>
          <p:cNvPr id="17" name="Rectangle: Rounded Corners 16">
            <a:extLst>
              <a:ext uri="{FF2B5EF4-FFF2-40B4-BE49-F238E27FC236}">
                <a16:creationId xmlns:a16="http://schemas.microsoft.com/office/drawing/2014/main" id="{DBCFB3B3-C496-92D4-AFAF-010AA8438288}"/>
              </a:ext>
            </a:extLst>
          </p:cNvPr>
          <p:cNvSpPr/>
          <p:nvPr/>
        </p:nvSpPr>
        <p:spPr>
          <a:xfrm>
            <a:off x="130314" y="3994269"/>
            <a:ext cx="9003443" cy="2676103"/>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30904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a:xfrm>
            <a:off x="457200" y="400234"/>
            <a:ext cx="6546059" cy="922130"/>
          </a:xfrm>
        </p:spPr>
        <p:txBody>
          <a:bodyPr/>
          <a:lstStyle/>
          <a:p>
            <a:r>
              <a:rPr lang="en-GB" dirty="0">
                <a:solidFill>
                  <a:srgbClr val="FFFF00"/>
                </a:solidFill>
              </a:rPr>
              <a:t>What are PP collaborations doing ?</a:t>
            </a:r>
            <a:br>
              <a:rPr lang="en-GB" dirty="0">
                <a:solidFill>
                  <a:srgbClr val="FFFF00"/>
                </a:solidFill>
              </a:rPr>
            </a:b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17</a:t>
            </a:fld>
            <a:endParaRPr lang="en-GB" dirty="0"/>
          </a:p>
        </p:txBody>
      </p:sp>
      <p:sp>
        <p:nvSpPr>
          <p:cNvPr id="13" name="TextBox 12">
            <a:extLst>
              <a:ext uri="{FF2B5EF4-FFF2-40B4-BE49-F238E27FC236}">
                <a16:creationId xmlns:a16="http://schemas.microsoft.com/office/drawing/2014/main" id="{21873C85-7BFD-51D9-5B28-DECFAE3FE649}"/>
              </a:ext>
            </a:extLst>
          </p:cNvPr>
          <p:cNvSpPr txBox="1"/>
          <p:nvPr/>
        </p:nvSpPr>
        <p:spPr>
          <a:xfrm>
            <a:off x="5675242" y="963203"/>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Sami Rasanen</a:t>
            </a:r>
            <a:endParaRPr lang="en-GB" dirty="0">
              <a:solidFill>
                <a:srgbClr val="FF0000"/>
              </a:solidFill>
              <a:latin typeface="Comic Sans MS" panose="030F0702030302020204" pitchFamily="66" charset="0"/>
            </a:endParaRPr>
          </a:p>
        </p:txBody>
      </p:sp>
      <p:sp>
        <p:nvSpPr>
          <p:cNvPr id="8" name="TextBox 7">
            <a:extLst>
              <a:ext uri="{FF2B5EF4-FFF2-40B4-BE49-F238E27FC236}">
                <a16:creationId xmlns:a16="http://schemas.microsoft.com/office/drawing/2014/main" id="{BE7670AB-04AD-AA16-1588-E1A2221065DC}"/>
              </a:ext>
            </a:extLst>
          </p:cNvPr>
          <p:cNvSpPr txBox="1"/>
          <p:nvPr/>
        </p:nvSpPr>
        <p:spPr>
          <a:xfrm>
            <a:off x="5405331" y="4850002"/>
            <a:ext cx="3629641" cy="1754326"/>
          </a:xfrm>
          <a:prstGeom prst="rect">
            <a:avLst/>
          </a:prstGeom>
          <a:noFill/>
        </p:spPr>
        <p:txBody>
          <a:bodyPr wrap="square">
            <a:spAutoFit/>
          </a:bodyPr>
          <a:lstStyle/>
          <a:p>
            <a:r>
              <a:rPr lang="en-GB" sz="1800" b="0" i="0" u="none" strike="noStrike" baseline="0" dirty="0">
                <a:solidFill>
                  <a:srgbClr val="000000"/>
                </a:solidFill>
                <a:latin typeface="AAAAAE+HelveticaNeue"/>
              </a:rPr>
              <a:t>Goals of the workshop: </a:t>
            </a:r>
          </a:p>
          <a:p>
            <a:r>
              <a:rPr lang="en-GB" sz="1800" b="0" i="0" u="none" strike="noStrike" baseline="0" dirty="0">
                <a:solidFill>
                  <a:srgbClr val="000000"/>
                </a:solidFill>
                <a:latin typeface="AAAAAE+HelveticaNeue"/>
              </a:rPr>
              <a:t>2. Recognize tie between </a:t>
            </a:r>
            <a:r>
              <a:rPr lang="en-GB" sz="1800" b="1" i="0" u="none" strike="noStrike" baseline="0" dirty="0">
                <a:solidFill>
                  <a:srgbClr val="000000"/>
                </a:solidFill>
                <a:latin typeface="AAAAAB+HelveticaNeue-Bold"/>
              </a:rPr>
              <a:t>unconscious bias </a:t>
            </a:r>
            <a:r>
              <a:rPr lang="en-GB" sz="1800" b="0" i="0" u="none" strike="noStrike" baseline="0" dirty="0">
                <a:solidFill>
                  <a:srgbClr val="000000"/>
                </a:solidFill>
                <a:latin typeface="AAAAAE+HelveticaNeue"/>
              </a:rPr>
              <a:t>and </a:t>
            </a:r>
            <a:r>
              <a:rPr lang="en-GB" sz="1800" b="1" i="0" u="none" strike="noStrike" baseline="0" dirty="0">
                <a:solidFill>
                  <a:srgbClr val="000000"/>
                </a:solidFill>
                <a:latin typeface="AAAAAB+HelveticaNeue-Bold"/>
              </a:rPr>
              <a:t>cultural awareness</a:t>
            </a:r>
            <a:r>
              <a:rPr lang="en-GB" sz="1800" b="0" i="0" u="none" strike="noStrike" baseline="0" dirty="0">
                <a:solidFill>
                  <a:srgbClr val="000000"/>
                </a:solidFill>
                <a:latin typeface="AAAAAE+HelveticaNeue"/>
              </a:rPr>
              <a:t>. </a:t>
            </a:r>
          </a:p>
          <a:p>
            <a:r>
              <a:rPr lang="en-GB" sz="1800" b="0" i="0" u="none" strike="noStrike" baseline="0" dirty="0">
                <a:solidFill>
                  <a:srgbClr val="000000"/>
                </a:solidFill>
                <a:latin typeface="AAAAAE+HelveticaNeue"/>
              </a:rPr>
              <a:t>3. Understand the impact of </a:t>
            </a:r>
            <a:r>
              <a:rPr lang="en-GB" sz="1800" b="1" i="0" u="none" strike="noStrike" baseline="0" dirty="0">
                <a:solidFill>
                  <a:srgbClr val="000000"/>
                </a:solidFill>
                <a:latin typeface="AAAAAB+HelveticaNeue-Bold"/>
              </a:rPr>
              <a:t>cultural di</a:t>
            </a:r>
            <a:r>
              <a:rPr lang="en-GB" sz="1800" b="1" i="0" u="none" strike="noStrike" baseline="0" dirty="0">
                <a:solidFill>
                  <a:srgbClr val="000000"/>
                </a:solidFill>
                <a:latin typeface="AAAAAD+HelveticaNeue-Bold"/>
              </a:rPr>
              <a:t>ff</a:t>
            </a:r>
            <a:r>
              <a:rPr lang="en-GB" sz="1800" b="1" i="0" u="none" strike="noStrike" baseline="0" dirty="0">
                <a:solidFill>
                  <a:srgbClr val="000000"/>
                </a:solidFill>
                <a:latin typeface="AAAAAB+HelveticaNeue-Bold"/>
              </a:rPr>
              <a:t>erences </a:t>
            </a:r>
            <a:r>
              <a:rPr lang="en-GB" sz="1800" b="0" i="0" u="none" strike="noStrike" baseline="0" dirty="0">
                <a:solidFill>
                  <a:srgbClr val="000000"/>
                </a:solidFill>
                <a:latin typeface="AAAAAE+HelveticaNeue"/>
              </a:rPr>
              <a:t>on ease of collaboration </a:t>
            </a:r>
            <a:endParaRPr lang="en-GB" dirty="0"/>
          </a:p>
        </p:txBody>
      </p:sp>
      <p:pic>
        <p:nvPicPr>
          <p:cNvPr id="10" name="Picture 9">
            <a:extLst>
              <a:ext uri="{FF2B5EF4-FFF2-40B4-BE49-F238E27FC236}">
                <a16:creationId xmlns:a16="http://schemas.microsoft.com/office/drawing/2014/main" id="{86F6FC02-A05A-F137-8557-B0CAABA902F0}"/>
              </a:ext>
            </a:extLst>
          </p:cNvPr>
          <p:cNvPicPr>
            <a:picLocks noChangeAspect="1"/>
          </p:cNvPicPr>
          <p:nvPr/>
        </p:nvPicPr>
        <p:blipFill rotWithShape="1">
          <a:blip r:embed="rId2"/>
          <a:srcRect l="6185" t="17049" r="4752" b="67368"/>
          <a:stretch/>
        </p:blipFill>
        <p:spPr>
          <a:xfrm>
            <a:off x="5254859" y="4221973"/>
            <a:ext cx="3869299" cy="623795"/>
          </a:xfrm>
          <a:prstGeom prst="rect">
            <a:avLst/>
          </a:prstGeom>
        </p:spPr>
      </p:pic>
      <p:pic>
        <p:nvPicPr>
          <p:cNvPr id="5" name="Picture 4" descr="A group of people standing in front of a round building&#10;&#10;Description automatically generated">
            <a:extLst>
              <a:ext uri="{FF2B5EF4-FFF2-40B4-BE49-F238E27FC236}">
                <a16:creationId xmlns:a16="http://schemas.microsoft.com/office/drawing/2014/main" id="{B86B55B6-349B-556B-AA78-7F7F962BD554}"/>
              </a:ext>
            </a:extLst>
          </p:cNvPr>
          <p:cNvPicPr>
            <a:picLocks noChangeAspect="1"/>
          </p:cNvPicPr>
          <p:nvPr/>
        </p:nvPicPr>
        <p:blipFill>
          <a:blip r:embed="rId3"/>
          <a:stretch>
            <a:fillRect/>
          </a:stretch>
        </p:blipFill>
        <p:spPr>
          <a:xfrm>
            <a:off x="2082246" y="4183062"/>
            <a:ext cx="2932637" cy="1955091"/>
          </a:xfrm>
          <a:prstGeom prst="rect">
            <a:avLst/>
          </a:prstGeom>
        </p:spPr>
      </p:pic>
      <p:sp>
        <p:nvSpPr>
          <p:cNvPr id="9" name="TextBox 8">
            <a:extLst>
              <a:ext uri="{FF2B5EF4-FFF2-40B4-BE49-F238E27FC236}">
                <a16:creationId xmlns:a16="http://schemas.microsoft.com/office/drawing/2014/main" id="{C25C41DF-46BD-5814-8ADF-4D6987100E8F}"/>
              </a:ext>
            </a:extLst>
          </p:cNvPr>
          <p:cNvSpPr txBox="1"/>
          <p:nvPr/>
        </p:nvSpPr>
        <p:spPr>
          <a:xfrm>
            <a:off x="1748842" y="4174958"/>
            <a:ext cx="2797834" cy="923330"/>
          </a:xfrm>
          <a:prstGeom prst="rect">
            <a:avLst/>
          </a:prstGeom>
          <a:noFill/>
        </p:spPr>
        <p:txBody>
          <a:bodyPr wrap="square">
            <a:spAutoFit/>
          </a:bodyPr>
          <a:lstStyle/>
          <a:p>
            <a:pPr marL="342900" indent="-342900">
              <a:buFont typeface="Wingdings" panose="05000000000000000000" pitchFamily="2" charset="2"/>
              <a:buChar char="Ø"/>
            </a:pPr>
            <a:r>
              <a:rPr lang="en-GB" sz="1800" dirty="0">
                <a:solidFill>
                  <a:schemeClr val="bg1"/>
                </a:solidFill>
                <a:latin typeface="Aptos" panose="020B0004020202020204" pitchFamily="34" charset="0"/>
              </a:rPr>
              <a:t>LGBTQ+STEM Day CERN Raised Flag  - </a:t>
            </a:r>
            <a:r>
              <a:rPr lang="en-GB" sz="1800" b="0" i="0" dirty="0">
                <a:solidFill>
                  <a:schemeClr val="bg1"/>
                </a:solidFill>
                <a:effectLst/>
                <a:latin typeface="opensans-bold"/>
              </a:rPr>
              <a:t>17 November</a:t>
            </a:r>
          </a:p>
        </p:txBody>
      </p:sp>
      <p:sp>
        <p:nvSpPr>
          <p:cNvPr id="15" name="TextBox 14">
            <a:extLst>
              <a:ext uri="{FF2B5EF4-FFF2-40B4-BE49-F238E27FC236}">
                <a16:creationId xmlns:a16="http://schemas.microsoft.com/office/drawing/2014/main" id="{4D1859D4-59B5-DA6A-4751-84FDB426BD3A}"/>
              </a:ext>
            </a:extLst>
          </p:cNvPr>
          <p:cNvSpPr txBox="1"/>
          <p:nvPr/>
        </p:nvSpPr>
        <p:spPr>
          <a:xfrm>
            <a:off x="-12756" y="4267291"/>
            <a:ext cx="2199446" cy="369332"/>
          </a:xfrm>
          <a:prstGeom prst="rect">
            <a:avLst/>
          </a:prstGeom>
          <a:noFill/>
        </p:spPr>
        <p:txBody>
          <a:bodyPr wrap="square">
            <a:spAutoFit/>
          </a:bodyPr>
          <a:lstStyle/>
          <a:p>
            <a:r>
              <a:rPr lang="en-GB" sz="1800" dirty="0">
                <a:latin typeface="Aptos" panose="020B0004020202020204" pitchFamily="34" charset="0"/>
              </a:rPr>
              <a:t>Diversity Day Events</a:t>
            </a:r>
          </a:p>
        </p:txBody>
      </p:sp>
      <p:pic>
        <p:nvPicPr>
          <p:cNvPr id="16" name="Picture 15">
            <a:extLst>
              <a:ext uri="{FF2B5EF4-FFF2-40B4-BE49-F238E27FC236}">
                <a16:creationId xmlns:a16="http://schemas.microsoft.com/office/drawing/2014/main" id="{39315E93-A5C8-D7B7-82D5-1BF6E7B055F2}"/>
              </a:ext>
            </a:extLst>
          </p:cNvPr>
          <p:cNvPicPr>
            <a:picLocks noChangeAspect="1"/>
          </p:cNvPicPr>
          <p:nvPr/>
        </p:nvPicPr>
        <p:blipFill rotWithShape="1">
          <a:blip r:embed="rId4"/>
          <a:srcRect l="61839" t="68965" r="8965" b="9814"/>
          <a:stretch/>
        </p:blipFill>
        <p:spPr>
          <a:xfrm>
            <a:off x="182799" y="4817711"/>
            <a:ext cx="1837011" cy="969132"/>
          </a:xfrm>
          <a:prstGeom prst="rect">
            <a:avLst/>
          </a:prstGeom>
        </p:spPr>
      </p:pic>
      <p:pic>
        <p:nvPicPr>
          <p:cNvPr id="17" name="Picture 16" descr="A diagram of different values&#10;&#10;Description automatically generated">
            <a:extLst>
              <a:ext uri="{FF2B5EF4-FFF2-40B4-BE49-F238E27FC236}">
                <a16:creationId xmlns:a16="http://schemas.microsoft.com/office/drawing/2014/main" id="{392ADFF0-34BC-6F53-76CD-49BFCD50E0FE}"/>
              </a:ext>
            </a:extLst>
          </p:cNvPr>
          <p:cNvPicPr>
            <a:picLocks noChangeAspect="1"/>
          </p:cNvPicPr>
          <p:nvPr/>
        </p:nvPicPr>
        <p:blipFill rotWithShape="1">
          <a:blip r:embed="rId5"/>
          <a:srcRect l="31189" t="29093" r="36578" b="58042"/>
          <a:stretch/>
        </p:blipFill>
        <p:spPr>
          <a:xfrm>
            <a:off x="9523675" y="1570951"/>
            <a:ext cx="1555423" cy="646331"/>
          </a:xfrm>
          <a:prstGeom prst="rect">
            <a:avLst/>
          </a:prstGeom>
          <a:ln>
            <a:solidFill>
              <a:schemeClr val="tx1"/>
            </a:solidFill>
          </a:ln>
          <a:effectLst>
            <a:outerShdw blurRad="50800" dist="38100" dir="2700000" algn="tl" rotWithShape="0">
              <a:prstClr val="black">
                <a:alpha val="40000"/>
              </a:prstClr>
            </a:outerShdw>
          </a:effectLst>
        </p:spPr>
      </p:pic>
      <p:pic>
        <p:nvPicPr>
          <p:cNvPr id="18" name="Picture 17" descr="A diagram of different values&#10;&#10;Description automatically generated">
            <a:extLst>
              <a:ext uri="{FF2B5EF4-FFF2-40B4-BE49-F238E27FC236}">
                <a16:creationId xmlns:a16="http://schemas.microsoft.com/office/drawing/2014/main" id="{E71C1975-E037-2D16-DE66-70FCFF30EA75}"/>
              </a:ext>
            </a:extLst>
          </p:cNvPr>
          <p:cNvPicPr>
            <a:picLocks noChangeAspect="1"/>
          </p:cNvPicPr>
          <p:nvPr/>
        </p:nvPicPr>
        <p:blipFill rotWithShape="1">
          <a:blip r:embed="rId5"/>
          <a:srcRect l="39199" t="54673" r="31124" b="25097"/>
          <a:stretch/>
        </p:blipFill>
        <p:spPr>
          <a:xfrm>
            <a:off x="7805350" y="1645018"/>
            <a:ext cx="1086838" cy="771284"/>
          </a:xfrm>
          <a:prstGeom prst="rect">
            <a:avLst/>
          </a:prstGeom>
          <a:ln>
            <a:solidFill>
              <a:schemeClr val="tx1"/>
            </a:solidFill>
          </a:ln>
          <a:effectLst>
            <a:outerShdw blurRad="50800" dist="38100" dir="2700000" algn="tl" rotWithShape="0">
              <a:prstClr val="black">
                <a:alpha val="40000"/>
              </a:prstClr>
            </a:outerShdw>
          </a:effectLst>
        </p:spPr>
      </p:pic>
      <p:pic>
        <p:nvPicPr>
          <p:cNvPr id="19" name="Picture 18" descr="A diagram of different values&#10;&#10;Description automatically generated">
            <a:extLst>
              <a:ext uri="{FF2B5EF4-FFF2-40B4-BE49-F238E27FC236}">
                <a16:creationId xmlns:a16="http://schemas.microsoft.com/office/drawing/2014/main" id="{98ABA8EA-0E55-4BF2-12FE-5EFF644CDF21}"/>
              </a:ext>
            </a:extLst>
          </p:cNvPr>
          <p:cNvPicPr>
            <a:picLocks noChangeAspect="1"/>
          </p:cNvPicPr>
          <p:nvPr/>
        </p:nvPicPr>
        <p:blipFill rotWithShape="1">
          <a:blip r:embed="rId5"/>
          <a:srcRect l="22985" t="41957" r="60215" b="44014"/>
          <a:stretch/>
        </p:blipFill>
        <p:spPr>
          <a:xfrm>
            <a:off x="6983803" y="1645018"/>
            <a:ext cx="810705" cy="704780"/>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FB5D687C-E6F4-4B61-D742-4B1803637B11}"/>
              </a:ext>
            </a:extLst>
          </p:cNvPr>
          <p:cNvPicPr>
            <a:picLocks noChangeAspect="1"/>
          </p:cNvPicPr>
          <p:nvPr/>
        </p:nvPicPr>
        <p:blipFill rotWithShape="1">
          <a:blip r:embed="rId6"/>
          <a:srcRect l="5000" t="23619" r="7010" b="32498"/>
          <a:stretch/>
        </p:blipFill>
        <p:spPr>
          <a:xfrm>
            <a:off x="5183355" y="3081785"/>
            <a:ext cx="3869299" cy="1155412"/>
          </a:xfrm>
          <a:prstGeom prst="rect">
            <a:avLst/>
          </a:prstGeom>
        </p:spPr>
      </p:pic>
      <p:sp>
        <p:nvSpPr>
          <p:cNvPr id="7" name="Rectangle 6">
            <a:extLst>
              <a:ext uri="{FF2B5EF4-FFF2-40B4-BE49-F238E27FC236}">
                <a16:creationId xmlns:a16="http://schemas.microsoft.com/office/drawing/2014/main" id="{74CE8C1F-6C70-B1F0-29C5-FB76BDB774E1}"/>
              </a:ext>
            </a:extLst>
          </p:cNvPr>
          <p:cNvSpPr/>
          <p:nvPr/>
        </p:nvSpPr>
        <p:spPr>
          <a:xfrm>
            <a:off x="5410985" y="6018351"/>
            <a:ext cx="264257" cy="2683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716944E-0736-6708-9D95-1647FEDC7E2B}"/>
              </a:ext>
            </a:extLst>
          </p:cNvPr>
          <p:cNvSpPr/>
          <p:nvPr/>
        </p:nvSpPr>
        <p:spPr>
          <a:xfrm>
            <a:off x="5470662" y="5183179"/>
            <a:ext cx="264257" cy="2683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09493" y="1411171"/>
            <a:ext cx="8552334" cy="4363278"/>
          </a:xfrm>
        </p:spPr>
        <p:txBody>
          <a:bodyPr/>
          <a:lstStyle/>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Acknowledging Diversity </a:t>
            </a:r>
          </a:p>
          <a:p>
            <a:pPr marL="285750" indent="250825">
              <a:spcBef>
                <a:spcPts val="500"/>
              </a:spcBef>
              <a:buFont typeface="Wingdings" panose="05000000000000000000" pitchFamily="2" charset="2"/>
              <a:buChar char="Ø"/>
            </a:pPr>
            <a:r>
              <a:rPr lang="en-GB" sz="2200" dirty="0">
                <a:solidFill>
                  <a:schemeClr val="bg1">
                    <a:lumMod val="75000"/>
                  </a:schemeClr>
                </a:solidFill>
                <a:latin typeface="Aptos" panose="020B0004020202020204" pitchFamily="34" charset="0"/>
              </a:rPr>
              <a:t> Monitoring </a:t>
            </a:r>
            <a:endParaRPr lang="en-GB" sz="2200" dirty="0">
              <a:solidFill>
                <a:schemeClr val="bg2">
                  <a:lumMod val="75000"/>
                </a:schemeClr>
              </a:solidFill>
              <a:latin typeface="Aptos" panose="020B0004020202020204" pitchFamily="34" charset="0"/>
            </a:endParaRPr>
          </a:p>
          <a:p>
            <a:pPr marL="285750" indent="2508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Broadening minds </a:t>
            </a:r>
          </a:p>
          <a:p>
            <a:pPr marL="285750">
              <a:spcBef>
                <a:spcPts val="500"/>
              </a:spcBef>
            </a:pPr>
            <a:r>
              <a:rPr lang="en-GB" sz="2200" dirty="0">
                <a:solidFill>
                  <a:srgbClr val="0070C0"/>
                </a:solidFill>
                <a:latin typeface="Aptos" panose="020B0004020202020204" pitchFamily="34" charset="0"/>
              </a:rPr>
              <a:t>     -  each person has (only) their own lived experience</a:t>
            </a:r>
          </a:p>
          <a:p>
            <a:pPr marL="285750">
              <a:spcBef>
                <a:spcPts val="500"/>
              </a:spcBef>
            </a:pPr>
            <a:r>
              <a:rPr lang="en-GB" sz="2200" dirty="0">
                <a:solidFill>
                  <a:srgbClr val="0070C0"/>
                </a:solidFill>
                <a:latin typeface="Aptos" panose="020B0004020202020204" pitchFamily="34" charset="0"/>
              </a:rPr>
              <a:t>     - inclusivity/cultural events</a:t>
            </a:r>
          </a:p>
          <a:p>
            <a:pPr marL="285750" indent="250825">
              <a:spcBef>
                <a:spcPts val="500"/>
              </a:spcBef>
              <a:buFont typeface="Wingdings" panose="05000000000000000000" pitchFamily="2" charset="2"/>
              <a:buChar char="Ø"/>
            </a:pPr>
            <a:r>
              <a:rPr lang="en-GB" sz="2200" dirty="0">
                <a:solidFill>
                  <a:schemeClr val="bg1">
                    <a:lumMod val="75000"/>
                  </a:schemeClr>
                </a:solidFill>
                <a:latin typeface="Aptos" panose="020B0004020202020204" pitchFamily="34" charset="0"/>
              </a:rPr>
              <a:t> Training </a:t>
            </a:r>
            <a:r>
              <a:rPr lang="en-GB" sz="2200" dirty="0">
                <a:solidFill>
                  <a:schemeClr val="bg2">
                    <a:lumMod val="75000"/>
                  </a:schemeClr>
                </a:solidFill>
                <a:latin typeface="Aptos" panose="020B0004020202020204" pitchFamily="34" charset="0"/>
              </a:rPr>
              <a:t>– unconscious bias</a:t>
            </a:r>
          </a:p>
          <a:p>
            <a:pPr marL="285750" indent="-285750">
              <a:buFont typeface="Wingdings" panose="05000000000000000000" pitchFamily="2" charset="2"/>
              <a:buChar char="Ø"/>
            </a:pPr>
            <a:endParaRPr lang="en-GB" sz="2200" dirty="0">
              <a:latin typeface="Aptos" panose="020B0004020202020204" pitchFamily="34" charset="0"/>
            </a:endParaRPr>
          </a:p>
          <a:p>
            <a:endParaRPr lang="en-GB" dirty="0">
              <a:latin typeface="Aptos" panose="020B0004020202020204" pitchFamily="34" charset="0"/>
            </a:endParaRPr>
          </a:p>
        </p:txBody>
      </p:sp>
      <p:pic>
        <p:nvPicPr>
          <p:cNvPr id="12" name="Picture 11">
            <a:extLst>
              <a:ext uri="{FF2B5EF4-FFF2-40B4-BE49-F238E27FC236}">
                <a16:creationId xmlns:a16="http://schemas.microsoft.com/office/drawing/2014/main" id="{8A51680A-1AA3-10A3-9332-5469413B2029}"/>
              </a:ext>
            </a:extLst>
          </p:cNvPr>
          <p:cNvPicPr>
            <a:picLocks noChangeAspect="1"/>
          </p:cNvPicPr>
          <p:nvPr/>
        </p:nvPicPr>
        <p:blipFill rotWithShape="1">
          <a:blip r:embed="rId7"/>
          <a:srcRect l="63161" t="75325" r="2782" b="2778"/>
          <a:stretch/>
        </p:blipFill>
        <p:spPr>
          <a:xfrm>
            <a:off x="9462614" y="4723449"/>
            <a:ext cx="3718823" cy="1284483"/>
          </a:xfrm>
          <a:prstGeom prst="rect">
            <a:avLst/>
          </a:prstGeom>
        </p:spPr>
      </p:pic>
      <p:sp>
        <p:nvSpPr>
          <p:cNvPr id="14" name="Rectangle: Rounded Corners 13">
            <a:extLst>
              <a:ext uri="{FF2B5EF4-FFF2-40B4-BE49-F238E27FC236}">
                <a16:creationId xmlns:a16="http://schemas.microsoft.com/office/drawing/2014/main" id="{33B4C3E5-63CE-B55B-9073-645ADED644BD}"/>
              </a:ext>
            </a:extLst>
          </p:cNvPr>
          <p:cNvSpPr/>
          <p:nvPr/>
        </p:nvSpPr>
        <p:spPr>
          <a:xfrm>
            <a:off x="5183355" y="3005846"/>
            <a:ext cx="3960645" cy="3618689"/>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Rounded Corners 19">
            <a:extLst>
              <a:ext uri="{FF2B5EF4-FFF2-40B4-BE49-F238E27FC236}">
                <a16:creationId xmlns:a16="http://schemas.microsoft.com/office/drawing/2014/main" id="{B4D302C6-3174-0E03-5F5B-70FC2CEC8AED}"/>
              </a:ext>
            </a:extLst>
          </p:cNvPr>
          <p:cNvSpPr/>
          <p:nvPr/>
        </p:nvSpPr>
        <p:spPr>
          <a:xfrm>
            <a:off x="5170385" y="4284452"/>
            <a:ext cx="3960645" cy="581205"/>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CEDAC5E6-E537-332E-FBFF-2F2129788B90}"/>
              </a:ext>
            </a:extLst>
          </p:cNvPr>
          <p:cNvSpPr/>
          <p:nvPr/>
        </p:nvSpPr>
        <p:spPr>
          <a:xfrm>
            <a:off x="23250" y="4046706"/>
            <a:ext cx="5152936" cy="2239962"/>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0838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a:xfrm>
            <a:off x="457200" y="400234"/>
            <a:ext cx="6546059" cy="922130"/>
          </a:xfrm>
        </p:spPr>
        <p:txBody>
          <a:bodyPr/>
          <a:lstStyle/>
          <a:p>
            <a:r>
              <a:rPr lang="en-GB" dirty="0">
                <a:solidFill>
                  <a:srgbClr val="FFFF00"/>
                </a:solidFill>
              </a:rPr>
              <a:t>What are PP collaborations doing ?</a:t>
            </a:r>
            <a:br>
              <a:rPr lang="en-GB" dirty="0">
                <a:solidFill>
                  <a:srgbClr val="FFFF00"/>
                </a:solidFill>
              </a:rPr>
            </a:b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Diversity</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18</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32893" y="1533214"/>
            <a:ext cx="9001325" cy="4363278"/>
          </a:xfrm>
        </p:spPr>
        <p:txBody>
          <a:bodyPr/>
          <a:lstStyle/>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Acknowledging Diversity </a:t>
            </a:r>
          </a:p>
          <a:p>
            <a:pPr marL="285750" indent="2508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a:t>
            </a:r>
            <a:r>
              <a:rPr lang="en-GB" sz="2200" dirty="0">
                <a:solidFill>
                  <a:schemeClr val="bg2">
                    <a:lumMod val="75000"/>
                  </a:schemeClr>
                </a:solidFill>
                <a:latin typeface="Aptos" panose="020B0004020202020204" pitchFamily="34" charset="0"/>
              </a:rPr>
              <a:t>Monitoring </a:t>
            </a:r>
            <a:r>
              <a:rPr lang="en-GB" sz="2200" dirty="0">
                <a:solidFill>
                  <a:schemeClr val="bg2">
                    <a:lumMod val="75000"/>
                  </a:schemeClr>
                </a:solidFill>
                <a:latin typeface="Aptos" panose="020B0004020202020204" pitchFamily="34" charset="0"/>
                <a:sym typeface="Symbol" panose="05050102010706020507" pitchFamily="18" charset="2"/>
              </a:rPr>
              <a:t> </a:t>
            </a:r>
            <a:r>
              <a:rPr lang="en-GB" sz="2200" dirty="0">
                <a:solidFill>
                  <a:schemeClr val="bg2">
                    <a:lumMod val="75000"/>
                  </a:schemeClr>
                </a:solidFill>
                <a:latin typeface="Aptos" panose="020B0004020202020204" pitchFamily="34" charset="0"/>
              </a:rPr>
              <a:t>Proud of diversity          </a:t>
            </a:r>
          </a:p>
          <a:p>
            <a:pPr marL="285750" indent="250825">
              <a:spcBef>
                <a:spcPts val="500"/>
              </a:spcBef>
              <a:buFont typeface="Wingdings" panose="05000000000000000000" pitchFamily="2" charset="2"/>
              <a:buChar char="Ø"/>
            </a:pPr>
            <a:r>
              <a:rPr lang="en-GB" sz="2200" dirty="0">
                <a:solidFill>
                  <a:schemeClr val="bg2">
                    <a:lumMod val="75000"/>
                  </a:schemeClr>
                </a:solidFill>
                <a:latin typeface="Aptos" panose="020B0004020202020204" pitchFamily="34" charset="0"/>
              </a:rPr>
              <a:t> Broadening minds </a:t>
            </a:r>
          </a:p>
          <a:p>
            <a:pPr marL="285750">
              <a:spcBef>
                <a:spcPts val="500"/>
              </a:spcBef>
            </a:pPr>
            <a:r>
              <a:rPr lang="en-GB" sz="2200" dirty="0">
                <a:solidFill>
                  <a:schemeClr val="bg2">
                    <a:lumMod val="75000"/>
                  </a:schemeClr>
                </a:solidFill>
                <a:latin typeface="Aptos" panose="020B0004020202020204" pitchFamily="34" charset="0"/>
              </a:rPr>
              <a:t>     -  each person has (only) their own lived experience</a:t>
            </a:r>
          </a:p>
          <a:p>
            <a:pPr marL="285750">
              <a:spcBef>
                <a:spcPts val="500"/>
              </a:spcBef>
            </a:pPr>
            <a:r>
              <a:rPr lang="en-GB" sz="2200" dirty="0">
                <a:solidFill>
                  <a:schemeClr val="bg2">
                    <a:lumMod val="75000"/>
                  </a:schemeClr>
                </a:solidFill>
                <a:latin typeface="Aptos" panose="020B0004020202020204" pitchFamily="34" charset="0"/>
              </a:rPr>
              <a:t>     - inclusivity/cultural events</a:t>
            </a:r>
          </a:p>
          <a:p>
            <a:pPr marL="285750" indent="2508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Training/Awareness – unconscious bias, theatre, interactive booklet</a:t>
            </a:r>
          </a:p>
          <a:p>
            <a:pPr marL="285750" indent="-285750">
              <a:buFont typeface="Wingdings" panose="05000000000000000000" pitchFamily="2" charset="2"/>
              <a:buChar char="Ø"/>
            </a:pPr>
            <a:endParaRPr lang="en-GB" sz="2200" dirty="0">
              <a:latin typeface="Aptos" panose="020B0004020202020204" pitchFamily="34" charset="0"/>
            </a:endParaRPr>
          </a:p>
          <a:p>
            <a:endParaRPr lang="en-GB" dirty="0">
              <a:latin typeface="Aptos" panose="020B0004020202020204" pitchFamily="34" charset="0"/>
            </a:endParaRPr>
          </a:p>
        </p:txBody>
      </p:sp>
      <p:pic>
        <p:nvPicPr>
          <p:cNvPr id="11" name="Picture 10" descr="A diagram of different values&#10;&#10;Description automatically generated">
            <a:extLst>
              <a:ext uri="{FF2B5EF4-FFF2-40B4-BE49-F238E27FC236}">
                <a16:creationId xmlns:a16="http://schemas.microsoft.com/office/drawing/2014/main" id="{2E61B09E-D13B-38FB-5451-553345F8DEBC}"/>
              </a:ext>
            </a:extLst>
          </p:cNvPr>
          <p:cNvPicPr>
            <a:picLocks noChangeAspect="1"/>
          </p:cNvPicPr>
          <p:nvPr/>
        </p:nvPicPr>
        <p:blipFill rotWithShape="1">
          <a:blip r:embed="rId2"/>
          <a:srcRect l="31189" t="29093" r="36578" b="58042"/>
          <a:stretch/>
        </p:blipFill>
        <p:spPr>
          <a:xfrm>
            <a:off x="9521651" y="1309771"/>
            <a:ext cx="1555423" cy="646331"/>
          </a:xfrm>
          <a:prstGeom prst="rect">
            <a:avLst/>
          </a:prstGeom>
          <a:ln>
            <a:solidFill>
              <a:schemeClr val="tx1"/>
            </a:solidFill>
          </a:ln>
          <a:effectLst>
            <a:outerShdw blurRad="50800" dist="38100" dir="2700000" algn="tl" rotWithShape="0">
              <a:prstClr val="black">
                <a:alpha val="40000"/>
              </a:prstClr>
            </a:outerShdw>
          </a:effectLst>
        </p:spPr>
      </p:pic>
      <p:pic>
        <p:nvPicPr>
          <p:cNvPr id="12" name="Picture 11" descr="A diagram of different values&#10;&#10;Description automatically generated">
            <a:extLst>
              <a:ext uri="{FF2B5EF4-FFF2-40B4-BE49-F238E27FC236}">
                <a16:creationId xmlns:a16="http://schemas.microsoft.com/office/drawing/2014/main" id="{1D0CDD70-E6D3-E223-2D70-8085137F778A}"/>
              </a:ext>
            </a:extLst>
          </p:cNvPr>
          <p:cNvPicPr>
            <a:picLocks noChangeAspect="1"/>
          </p:cNvPicPr>
          <p:nvPr/>
        </p:nvPicPr>
        <p:blipFill rotWithShape="1">
          <a:blip r:embed="rId2"/>
          <a:srcRect l="39199" t="54673" r="31124" b="25097"/>
          <a:stretch/>
        </p:blipFill>
        <p:spPr>
          <a:xfrm>
            <a:off x="9521651" y="2090289"/>
            <a:ext cx="1086838" cy="771284"/>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1">
            <a:extLst>
              <a:ext uri="{FF2B5EF4-FFF2-40B4-BE49-F238E27FC236}">
                <a16:creationId xmlns:a16="http://schemas.microsoft.com/office/drawing/2014/main" id="{0D645C80-4C8B-CF97-78A4-3FD7A4274B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87" r="5620" b="15478"/>
          <a:stretch/>
        </p:blipFill>
        <p:spPr bwMode="auto">
          <a:xfrm>
            <a:off x="109783" y="4022732"/>
            <a:ext cx="2600128" cy="272999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4CB879DE-26ED-3E59-22ED-658AC406CFB2}"/>
              </a:ext>
            </a:extLst>
          </p:cNvPr>
          <p:cNvSpPr/>
          <p:nvPr/>
        </p:nvSpPr>
        <p:spPr>
          <a:xfrm>
            <a:off x="2197384" y="4188386"/>
            <a:ext cx="3601203" cy="707886"/>
          </a:xfrm>
          <a:prstGeom prst="rect">
            <a:avLst/>
          </a:prstGeom>
          <a:noFill/>
        </p:spPr>
        <p:txBody>
          <a:bodyPr wrap="square" lIns="91440" tIns="45720" rIns="91440" bIns="45720">
            <a:spAutoFit/>
          </a:bodyPr>
          <a:lstStyle/>
          <a:p>
            <a:pPr algn="ctr"/>
            <a:r>
              <a:rPr lang="en-US" sz="4000" b="1" cap="none" spc="0" dirty="0">
                <a:ln w="22225">
                  <a:solidFill>
                    <a:schemeClr val="accent2"/>
                  </a:solidFill>
                  <a:prstDash val="solid"/>
                </a:ln>
                <a:solidFill>
                  <a:schemeClr val="accent2">
                    <a:lumMod val="40000"/>
                    <a:lumOff val="60000"/>
                  </a:schemeClr>
                </a:solidFill>
                <a:effectLst/>
              </a:rPr>
              <a:t>Workshops</a:t>
            </a:r>
          </a:p>
        </p:txBody>
      </p:sp>
      <p:pic>
        <p:nvPicPr>
          <p:cNvPr id="9" name="Picture 1">
            <a:extLst>
              <a:ext uri="{FF2B5EF4-FFF2-40B4-BE49-F238E27FC236}">
                <a16:creationId xmlns:a16="http://schemas.microsoft.com/office/drawing/2014/main" id="{D65563C5-8412-7FD0-176C-30ADFB8DF3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8974" r="51479" b="-1971"/>
          <a:stretch/>
        </p:blipFill>
        <p:spPr bwMode="auto">
          <a:xfrm>
            <a:off x="2469037" y="4815917"/>
            <a:ext cx="3329549" cy="105206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1873C85-7BFD-51D9-5B28-DECFAE3FE649}"/>
              </a:ext>
            </a:extLst>
          </p:cNvPr>
          <p:cNvSpPr txBox="1"/>
          <p:nvPr/>
        </p:nvSpPr>
        <p:spPr>
          <a:xfrm>
            <a:off x="5602023" y="676033"/>
            <a:ext cx="1937208" cy="646331"/>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Rachel Bartek</a:t>
            </a:r>
          </a:p>
          <a:p>
            <a:r>
              <a:rPr lang="en-GB" b="0" i="1" dirty="0">
                <a:solidFill>
                  <a:srgbClr val="FF0000"/>
                </a:solidFill>
                <a:effectLst/>
                <a:latin typeface="Comic Sans MS" panose="030F0702030302020204" pitchFamily="66" charset="0"/>
              </a:rPr>
              <a:t>Sami Rasanen</a:t>
            </a:r>
            <a:endParaRPr lang="en-GB" dirty="0">
              <a:solidFill>
                <a:srgbClr val="FF0000"/>
              </a:solidFill>
              <a:latin typeface="Comic Sans MS" panose="030F0702030302020204" pitchFamily="66" charset="0"/>
            </a:endParaRPr>
          </a:p>
        </p:txBody>
      </p:sp>
      <p:pic>
        <p:nvPicPr>
          <p:cNvPr id="15" name="Picture 14">
            <a:extLst>
              <a:ext uri="{FF2B5EF4-FFF2-40B4-BE49-F238E27FC236}">
                <a16:creationId xmlns:a16="http://schemas.microsoft.com/office/drawing/2014/main" id="{D17D2012-8566-BD78-C21E-4D4E8877ECF8}"/>
              </a:ext>
            </a:extLst>
          </p:cNvPr>
          <p:cNvPicPr>
            <a:picLocks noChangeAspect="1"/>
          </p:cNvPicPr>
          <p:nvPr/>
        </p:nvPicPr>
        <p:blipFill rotWithShape="1">
          <a:blip r:embed="rId4"/>
          <a:srcRect l="65898" t="38630" r="1856" b="7874"/>
          <a:stretch/>
        </p:blipFill>
        <p:spPr>
          <a:xfrm>
            <a:off x="7003260" y="1373214"/>
            <a:ext cx="2220254" cy="2187026"/>
          </a:xfrm>
          <a:prstGeom prst="rect">
            <a:avLst/>
          </a:prstGeom>
        </p:spPr>
      </p:pic>
      <p:pic>
        <p:nvPicPr>
          <p:cNvPr id="16" name="Picture 15">
            <a:extLst>
              <a:ext uri="{FF2B5EF4-FFF2-40B4-BE49-F238E27FC236}">
                <a16:creationId xmlns:a16="http://schemas.microsoft.com/office/drawing/2014/main" id="{7B80F949-3FB9-C754-A56E-B5919C465EEF}"/>
              </a:ext>
            </a:extLst>
          </p:cNvPr>
          <p:cNvPicPr>
            <a:picLocks noChangeAspect="1"/>
          </p:cNvPicPr>
          <p:nvPr/>
        </p:nvPicPr>
        <p:blipFill rotWithShape="1">
          <a:blip r:embed="rId4"/>
          <a:srcRect l="23341" t="68947" r="38012" b="18662"/>
          <a:stretch/>
        </p:blipFill>
        <p:spPr>
          <a:xfrm>
            <a:off x="5717760" y="6032699"/>
            <a:ext cx="3426240" cy="652296"/>
          </a:xfrm>
          <a:prstGeom prst="rect">
            <a:avLst/>
          </a:prstGeom>
        </p:spPr>
      </p:pic>
      <p:pic>
        <p:nvPicPr>
          <p:cNvPr id="17" name="Picture 16">
            <a:extLst>
              <a:ext uri="{FF2B5EF4-FFF2-40B4-BE49-F238E27FC236}">
                <a16:creationId xmlns:a16="http://schemas.microsoft.com/office/drawing/2014/main" id="{8E9D9B15-5852-D813-FE3C-56D488930781}"/>
              </a:ext>
            </a:extLst>
          </p:cNvPr>
          <p:cNvPicPr>
            <a:picLocks noChangeAspect="1"/>
          </p:cNvPicPr>
          <p:nvPr/>
        </p:nvPicPr>
        <p:blipFill rotWithShape="1">
          <a:blip r:embed="rId5"/>
          <a:srcRect l="22071" t="50069" r="38567" b="43251"/>
          <a:stretch/>
        </p:blipFill>
        <p:spPr>
          <a:xfrm>
            <a:off x="2370399" y="5832645"/>
            <a:ext cx="3238892" cy="470786"/>
          </a:xfrm>
          <a:prstGeom prst="rect">
            <a:avLst/>
          </a:prstGeom>
        </p:spPr>
      </p:pic>
      <p:sp>
        <p:nvSpPr>
          <p:cNvPr id="19" name="TextBox 18">
            <a:extLst>
              <a:ext uri="{FF2B5EF4-FFF2-40B4-BE49-F238E27FC236}">
                <a16:creationId xmlns:a16="http://schemas.microsoft.com/office/drawing/2014/main" id="{0F264DDC-B1DC-302E-5CDA-2298F39C1544}"/>
              </a:ext>
            </a:extLst>
          </p:cNvPr>
          <p:cNvSpPr txBox="1"/>
          <p:nvPr/>
        </p:nvSpPr>
        <p:spPr>
          <a:xfrm>
            <a:off x="2318139" y="6942500"/>
            <a:ext cx="4685120" cy="584775"/>
          </a:xfrm>
          <a:prstGeom prst="rect">
            <a:avLst/>
          </a:prstGeom>
          <a:noFill/>
        </p:spPr>
        <p:txBody>
          <a:bodyPr wrap="square">
            <a:spAutoFit/>
          </a:bodyPr>
          <a:lstStyle/>
          <a:p>
            <a:r>
              <a:rPr lang="en-GB" sz="1600" dirty="0"/>
              <a:t>Training for management roles to promote inclusivity at ALICE (offered yearly), funded by ALICE (2020-)</a:t>
            </a:r>
          </a:p>
        </p:txBody>
      </p:sp>
      <p:sp>
        <p:nvSpPr>
          <p:cNvPr id="23" name="TextBox 22">
            <a:extLst>
              <a:ext uri="{FF2B5EF4-FFF2-40B4-BE49-F238E27FC236}">
                <a16:creationId xmlns:a16="http://schemas.microsoft.com/office/drawing/2014/main" id="{6BE1E696-EA08-2341-41EA-BEC24DF52F1C}"/>
              </a:ext>
            </a:extLst>
          </p:cNvPr>
          <p:cNvSpPr txBox="1"/>
          <p:nvPr/>
        </p:nvSpPr>
        <p:spPr>
          <a:xfrm>
            <a:off x="7385406" y="6958831"/>
            <a:ext cx="4024555" cy="400110"/>
          </a:xfrm>
          <a:prstGeom prst="rect">
            <a:avLst/>
          </a:prstGeom>
          <a:noFill/>
        </p:spPr>
        <p:txBody>
          <a:bodyPr wrap="square">
            <a:spAutoFit/>
          </a:bodyPr>
          <a:lstStyle/>
          <a:p>
            <a:r>
              <a:rPr lang="en-GB" sz="1000" dirty="0"/>
              <a:t>improve cross-cultural communication within collaboration (224March) 	 “Collaborating in Culturally Diverse Teams”</a:t>
            </a:r>
          </a:p>
        </p:txBody>
      </p:sp>
      <p:pic>
        <p:nvPicPr>
          <p:cNvPr id="10" name="Picture 9">
            <a:extLst>
              <a:ext uri="{FF2B5EF4-FFF2-40B4-BE49-F238E27FC236}">
                <a16:creationId xmlns:a16="http://schemas.microsoft.com/office/drawing/2014/main" id="{CFDC9E53-C6F4-97E4-7028-EFA7A046138A}"/>
              </a:ext>
            </a:extLst>
          </p:cNvPr>
          <p:cNvPicPr>
            <a:picLocks noChangeAspect="1"/>
          </p:cNvPicPr>
          <p:nvPr/>
        </p:nvPicPr>
        <p:blipFill rotWithShape="1">
          <a:blip r:embed="rId6"/>
          <a:srcRect l="6616" t="24348" r="12174" b="20974"/>
          <a:stretch/>
        </p:blipFill>
        <p:spPr>
          <a:xfrm>
            <a:off x="5739970" y="4240617"/>
            <a:ext cx="3331438" cy="1701809"/>
          </a:xfrm>
          <a:prstGeom prst="rect">
            <a:avLst/>
          </a:prstGeom>
        </p:spPr>
      </p:pic>
      <p:sp>
        <p:nvSpPr>
          <p:cNvPr id="6" name="Rectangle: Rounded Corners 5">
            <a:extLst>
              <a:ext uri="{FF2B5EF4-FFF2-40B4-BE49-F238E27FC236}">
                <a16:creationId xmlns:a16="http://schemas.microsoft.com/office/drawing/2014/main" id="{0BCFEE59-2685-0CD8-A20E-6D882CC1DD76}"/>
              </a:ext>
            </a:extLst>
          </p:cNvPr>
          <p:cNvSpPr/>
          <p:nvPr/>
        </p:nvSpPr>
        <p:spPr>
          <a:xfrm>
            <a:off x="72592" y="3999018"/>
            <a:ext cx="5607978" cy="2858981"/>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83DDA3E1-6463-E877-1A98-1AAC0C921573}"/>
              </a:ext>
            </a:extLst>
          </p:cNvPr>
          <p:cNvSpPr/>
          <p:nvPr/>
        </p:nvSpPr>
        <p:spPr>
          <a:xfrm>
            <a:off x="5679649" y="3999018"/>
            <a:ext cx="3426240" cy="2827890"/>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7891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0027-FF78-74E5-F165-547404EE1A00}"/>
              </a:ext>
            </a:extLst>
          </p:cNvPr>
          <p:cNvSpPr>
            <a:spLocks noGrp="1"/>
          </p:cNvSpPr>
          <p:nvPr>
            <p:ph type="ctrTitle"/>
          </p:nvPr>
        </p:nvSpPr>
        <p:spPr>
          <a:xfrm>
            <a:off x="447329" y="1357781"/>
            <a:ext cx="8249341" cy="1502881"/>
          </a:xfrm>
        </p:spPr>
        <p:txBody>
          <a:bodyPr/>
          <a:lstStyle/>
          <a:p>
            <a:r>
              <a:rPr lang="en-GB" dirty="0">
                <a:solidFill>
                  <a:srgbClr val="FFFF00"/>
                </a:solidFill>
              </a:rPr>
              <a:t>What are PP collaborations doing ?</a:t>
            </a:r>
            <a:br>
              <a:rPr lang="en-GB" dirty="0">
                <a:solidFill>
                  <a:srgbClr val="FFFF00"/>
                </a:solidFill>
              </a:rPr>
            </a:br>
            <a:b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br>
            <a:r>
              <a:rPr lang="en-GB" sz="4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Equitable opportunities</a:t>
            </a:r>
            <a:endParaRPr lang="en-GB" dirty="0"/>
          </a:p>
        </p:txBody>
      </p:sp>
      <p:sp>
        <p:nvSpPr>
          <p:cNvPr id="3" name="Subtitle 2">
            <a:extLst>
              <a:ext uri="{FF2B5EF4-FFF2-40B4-BE49-F238E27FC236}">
                <a16:creationId xmlns:a16="http://schemas.microsoft.com/office/drawing/2014/main" id="{B22C7252-A256-BBCF-F7D4-BEFFA94FAA6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571161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43AF3-1AC9-854F-1F46-C55BA27FD9B1}"/>
              </a:ext>
            </a:extLst>
          </p:cNvPr>
          <p:cNvSpPr>
            <a:spLocks noGrp="1"/>
          </p:cNvSpPr>
          <p:nvPr>
            <p:ph type="title"/>
          </p:nvPr>
        </p:nvSpPr>
        <p:spPr/>
        <p:txBody>
          <a:bodyPr/>
          <a:lstStyle/>
          <a:p>
            <a:r>
              <a:rPr lang="en-GB" dirty="0">
                <a:solidFill>
                  <a:srgbClr val="FFFF00"/>
                </a:solidFill>
              </a:rPr>
              <a:t>Motivations for Talk</a:t>
            </a:r>
          </a:p>
        </p:txBody>
      </p:sp>
      <p:sp>
        <p:nvSpPr>
          <p:cNvPr id="3" name="Slide Number Placeholder 2">
            <a:extLst>
              <a:ext uri="{FF2B5EF4-FFF2-40B4-BE49-F238E27FC236}">
                <a16:creationId xmlns:a16="http://schemas.microsoft.com/office/drawing/2014/main" id="{FA50B4D5-4E75-FB5C-8F63-2016815895DB}"/>
              </a:ext>
            </a:extLst>
          </p:cNvPr>
          <p:cNvSpPr>
            <a:spLocks noGrp="1"/>
          </p:cNvSpPr>
          <p:nvPr>
            <p:ph type="sldNum" sz="quarter" idx="10"/>
          </p:nvPr>
        </p:nvSpPr>
        <p:spPr/>
        <p:txBody>
          <a:bodyPr/>
          <a:lstStyle/>
          <a:p>
            <a:fld id="{6B49BB3D-90E4-C946-BCF9-8FBC622A1A06}" type="slidenum">
              <a:rPr lang="en-GB" smtClean="0"/>
              <a:pPr/>
              <a:t>2</a:t>
            </a:fld>
            <a:endParaRPr lang="en-GB" dirty="0"/>
          </a:p>
        </p:txBody>
      </p:sp>
      <p:sp>
        <p:nvSpPr>
          <p:cNvPr id="4" name="Content Placeholder 3">
            <a:extLst>
              <a:ext uri="{FF2B5EF4-FFF2-40B4-BE49-F238E27FC236}">
                <a16:creationId xmlns:a16="http://schemas.microsoft.com/office/drawing/2014/main" id="{CCE97D05-FAFC-CFC7-675A-3E5E6C0080CF}"/>
              </a:ext>
            </a:extLst>
          </p:cNvPr>
          <p:cNvSpPr>
            <a:spLocks noGrp="1"/>
          </p:cNvSpPr>
          <p:nvPr>
            <p:ph idx="1"/>
          </p:nvPr>
        </p:nvSpPr>
        <p:spPr>
          <a:xfrm>
            <a:off x="379629" y="1785680"/>
            <a:ext cx="8229600" cy="746003"/>
          </a:xfrm>
        </p:spPr>
        <p:txBody>
          <a:bodyPr/>
          <a:lstStyle/>
          <a:p>
            <a:pPr marL="342900" indent="-342900">
              <a:buFont typeface="Wingdings" panose="05000000000000000000" pitchFamily="2" charset="2"/>
              <a:buChar char="Ø"/>
            </a:pPr>
            <a:r>
              <a:rPr lang="en-GB" sz="2400" kern="0" dirty="0">
                <a:solidFill>
                  <a:srgbClr val="0070C0"/>
                </a:solidFill>
                <a:effectLst/>
                <a:latin typeface="Arial" panose="020B0604020202020204" pitchFamily="34" charset="0"/>
                <a:ea typeface="Aptos" panose="020B0004020202020204" pitchFamily="34" charset="0"/>
              </a:rPr>
              <a:t>Why do we need talks on 										      			</a:t>
            </a:r>
            <a:r>
              <a:rPr lang="en-GB" sz="2400" kern="0" dirty="0">
                <a:solidFill>
                  <a:srgbClr val="00B050"/>
                </a:solidFill>
                <a:effectLst/>
                <a:latin typeface="Arial" panose="020B0604020202020204" pitchFamily="34" charset="0"/>
                <a:ea typeface="Aptos" panose="020B0004020202020204" pitchFamily="34" charset="0"/>
              </a:rPr>
              <a:t>“</a:t>
            </a:r>
            <a:r>
              <a:rPr lang="en-GB" sz="2400" b="1" dirty="0">
                <a:solidFill>
                  <a:srgbClr val="00B050"/>
                </a:solidFill>
                <a:effectLst/>
                <a:latin typeface="Arial" panose="020B0604020202020204" pitchFamily="34" charset="0"/>
                <a:ea typeface="Aptos" panose="020B0004020202020204" pitchFamily="34" charset="0"/>
                <a:cs typeface="Aptos" panose="020B0004020202020204" pitchFamily="34" charset="0"/>
              </a:rPr>
              <a:t>Diversity and equitable opportunities</a:t>
            </a:r>
            <a:r>
              <a:rPr lang="en-GB" sz="2400" kern="0" dirty="0">
                <a:solidFill>
                  <a:srgbClr val="00B050"/>
                </a:solidFill>
                <a:effectLst/>
                <a:latin typeface="Arial" panose="020B0604020202020204" pitchFamily="34" charset="0"/>
                <a:ea typeface="Aptos" panose="020B0004020202020204" pitchFamily="34" charset="0"/>
              </a:rPr>
              <a:t>”</a:t>
            </a:r>
            <a:r>
              <a:rPr lang="en-GB" sz="2400" kern="0" dirty="0">
                <a:solidFill>
                  <a:srgbClr val="00B0F0"/>
                </a:solidFill>
                <a:effectLst/>
                <a:latin typeface="Arial" panose="020B0604020202020204" pitchFamily="34" charset="0"/>
                <a:ea typeface="Aptos" panose="020B0004020202020204" pitchFamily="34" charset="0"/>
              </a:rPr>
              <a:t> </a:t>
            </a:r>
            <a:r>
              <a:rPr lang="en-GB" sz="2400" kern="0" dirty="0">
                <a:solidFill>
                  <a:srgbClr val="0070C0"/>
                </a:solidFill>
                <a:effectLst/>
                <a:latin typeface="Arial" panose="020B0604020202020204" pitchFamily="34" charset="0"/>
                <a:ea typeface="Aptos" panose="020B0004020202020204" pitchFamily="34" charset="0"/>
              </a:rPr>
              <a:t>?</a:t>
            </a:r>
          </a:p>
          <a:p>
            <a:endParaRPr lang="en-GB" sz="2400" kern="0" dirty="0">
              <a:solidFill>
                <a:srgbClr val="000000"/>
              </a:solidFill>
              <a:latin typeface="Arial" panose="020B0604020202020204" pitchFamily="34" charset="0"/>
              <a:ea typeface="Aptos" panose="020B0004020202020204" pitchFamily="34" charset="0"/>
            </a:endParaRPr>
          </a:p>
          <a:p>
            <a:endParaRPr lang="en-GB" dirty="0"/>
          </a:p>
        </p:txBody>
      </p:sp>
      <p:sp>
        <p:nvSpPr>
          <p:cNvPr id="16" name="TextBox 15">
            <a:extLst>
              <a:ext uri="{FF2B5EF4-FFF2-40B4-BE49-F238E27FC236}">
                <a16:creationId xmlns:a16="http://schemas.microsoft.com/office/drawing/2014/main" id="{14492F54-77E0-580B-B257-99FD26AF57E9}"/>
              </a:ext>
            </a:extLst>
          </p:cNvPr>
          <p:cNvSpPr txBox="1"/>
          <p:nvPr/>
        </p:nvSpPr>
        <p:spPr>
          <a:xfrm>
            <a:off x="781466" y="3424797"/>
            <a:ext cx="3216148" cy="2246769"/>
          </a:xfrm>
          <a:prstGeom prst="rect">
            <a:avLst/>
          </a:prstGeom>
          <a:noFill/>
        </p:spPr>
        <p:txBody>
          <a:bodyPr wrap="square">
            <a:spAutoFit/>
          </a:bodyPr>
          <a:lstStyle/>
          <a:p>
            <a:pPr algn="ctr"/>
            <a:r>
              <a:rPr lang="en-GB" sz="2400" b="1" kern="0" dirty="0">
                <a:solidFill>
                  <a:schemeClr val="accent2"/>
                </a:solidFill>
                <a:effectLst/>
                <a:latin typeface="Arial" panose="020B0604020202020204" pitchFamily="34" charset="0"/>
                <a:ea typeface="Aptos" panose="020B0004020202020204" pitchFamily="34" charset="0"/>
              </a:rPr>
              <a:t>Everything is fine</a:t>
            </a:r>
          </a:p>
          <a:p>
            <a:pPr algn="ctr"/>
            <a:endParaRPr lang="en-GB" sz="2400" b="1" kern="0" dirty="0">
              <a:solidFill>
                <a:schemeClr val="accent2"/>
              </a:solidFill>
              <a:effectLst/>
              <a:latin typeface="Arial" panose="020B0604020202020204" pitchFamily="34" charset="0"/>
              <a:ea typeface="Aptos" panose="020B0004020202020204" pitchFamily="34" charset="0"/>
            </a:endParaRPr>
          </a:p>
          <a:p>
            <a:pPr algn="ctr"/>
            <a:r>
              <a:rPr lang="en-GB" sz="2400" b="1" kern="0" dirty="0">
                <a:solidFill>
                  <a:schemeClr val="accent2"/>
                </a:solidFill>
                <a:effectLst/>
                <a:latin typeface="Arial" panose="020B0604020202020204" pitchFamily="34" charset="0"/>
                <a:ea typeface="Aptos" panose="020B0004020202020204" pitchFamily="34" charset="0"/>
              </a:rPr>
              <a:t>It’s nothing to do with me!</a:t>
            </a:r>
          </a:p>
          <a:p>
            <a:pPr algn="ctr"/>
            <a:endParaRPr lang="en-GB" sz="2400" b="1" kern="0" dirty="0">
              <a:solidFill>
                <a:schemeClr val="accent2"/>
              </a:solidFill>
              <a:effectLst/>
              <a:latin typeface="Arial" panose="020B0604020202020204" pitchFamily="34" charset="0"/>
              <a:ea typeface="Aptos" panose="020B0004020202020204" pitchFamily="34" charset="0"/>
            </a:endParaRPr>
          </a:p>
          <a:p>
            <a:pPr marL="342900" indent="-342900">
              <a:buFont typeface="Wingdings" panose="05000000000000000000" pitchFamily="2" charset="2"/>
              <a:buChar char="Ø"/>
            </a:pPr>
            <a:endParaRPr lang="en-GB" sz="2000" kern="0" dirty="0">
              <a:solidFill>
                <a:schemeClr val="accent2"/>
              </a:solidFill>
              <a:latin typeface="Arial" panose="020B0604020202020204" pitchFamily="34" charset="0"/>
              <a:ea typeface="Aptos" panose="020B0004020202020204" pitchFamily="34" charset="0"/>
            </a:endParaRPr>
          </a:p>
        </p:txBody>
      </p:sp>
      <p:sp>
        <p:nvSpPr>
          <p:cNvPr id="5" name="Lightning Bolt 4">
            <a:extLst>
              <a:ext uri="{FF2B5EF4-FFF2-40B4-BE49-F238E27FC236}">
                <a16:creationId xmlns:a16="http://schemas.microsoft.com/office/drawing/2014/main" id="{FEF58826-128D-4C3D-1D44-9521E3F60208}"/>
              </a:ext>
            </a:extLst>
          </p:cNvPr>
          <p:cNvSpPr/>
          <p:nvPr/>
        </p:nvSpPr>
        <p:spPr>
          <a:xfrm>
            <a:off x="3730229" y="2617532"/>
            <a:ext cx="2374629" cy="2816129"/>
          </a:xfrm>
          <a:prstGeom prst="lightningBolt">
            <a:avLst/>
          </a:prstGeom>
          <a:solidFill>
            <a:schemeClr val="tx2"/>
          </a:solidFill>
          <a:ln>
            <a:noFill/>
          </a:ln>
          <a:effectLst/>
          <a:scene3d>
            <a:camera prst="orthographicFront">
              <a:rot lat="0" lon="0" rev="174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D079F44D-7C11-66F1-2C0F-024C2AC8BAA9}"/>
              </a:ext>
            </a:extLst>
          </p:cNvPr>
          <p:cNvSpPr txBox="1"/>
          <p:nvPr/>
        </p:nvSpPr>
        <p:spPr>
          <a:xfrm>
            <a:off x="6126471" y="3395684"/>
            <a:ext cx="2518565" cy="2246769"/>
          </a:xfrm>
          <a:prstGeom prst="rect">
            <a:avLst/>
          </a:prstGeom>
          <a:noFill/>
        </p:spPr>
        <p:txBody>
          <a:bodyPr wrap="square">
            <a:spAutoFit/>
          </a:bodyPr>
          <a:lstStyle/>
          <a:p>
            <a:pPr algn="ctr"/>
            <a:r>
              <a:rPr lang="en-GB" sz="2400" b="1" kern="0" dirty="0">
                <a:solidFill>
                  <a:schemeClr val="accent6">
                    <a:lumMod val="60000"/>
                    <a:lumOff val="40000"/>
                  </a:schemeClr>
                </a:solidFill>
                <a:effectLst/>
                <a:latin typeface="Arial" panose="020B0604020202020204" pitchFamily="34" charset="0"/>
                <a:ea typeface="Aptos" panose="020B0004020202020204" pitchFamily="34" charset="0"/>
              </a:rPr>
              <a:t>There are so many barriers</a:t>
            </a:r>
          </a:p>
          <a:p>
            <a:pPr algn="ctr"/>
            <a:endParaRPr lang="en-GB" sz="2400" b="1" kern="0" dirty="0">
              <a:solidFill>
                <a:schemeClr val="accent6">
                  <a:lumMod val="60000"/>
                  <a:lumOff val="40000"/>
                </a:schemeClr>
              </a:solidFill>
              <a:latin typeface="Arial" panose="020B0604020202020204" pitchFamily="34" charset="0"/>
              <a:ea typeface="Aptos" panose="020B0004020202020204" pitchFamily="34" charset="0"/>
            </a:endParaRPr>
          </a:p>
          <a:p>
            <a:pPr algn="ctr"/>
            <a:r>
              <a:rPr lang="en-GB" sz="2400" b="1" kern="0" dirty="0">
                <a:solidFill>
                  <a:schemeClr val="accent6">
                    <a:lumMod val="60000"/>
                    <a:lumOff val="40000"/>
                  </a:schemeClr>
                </a:solidFill>
                <a:effectLst/>
                <a:latin typeface="Arial" panose="020B0604020202020204" pitchFamily="34" charset="0"/>
                <a:ea typeface="Aptos" panose="020B0004020202020204" pitchFamily="34" charset="0"/>
              </a:rPr>
              <a:t>We need things to improve!</a:t>
            </a:r>
          </a:p>
          <a:p>
            <a:pPr marL="342900" indent="-342900">
              <a:buFont typeface="Wingdings" panose="05000000000000000000" pitchFamily="2" charset="2"/>
              <a:buChar char="Ø"/>
            </a:pPr>
            <a:endParaRPr lang="en-GB" sz="2000" kern="0" dirty="0">
              <a:solidFill>
                <a:schemeClr val="accent2"/>
              </a:solidFill>
              <a:latin typeface="Arial" panose="020B0604020202020204" pitchFamily="34" charset="0"/>
              <a:ea typeface="Aptos" panose="020B0004020202020204" pitchFamily="34" charset="0"/>
            </a:endParaRPr>
          </a:p>
        </p:txBody>
      </p:sp>
      <p:sp>
        <p:nvSpPr>
          <p:cNvPr id="9" name="TextBox 8">
            <a:extLst>
              <a:ext uri="{FF2B5EF4-FFF2-40B4-BE49-F238E27FC236}">
                <a16:creationId xmlns:a16="http://schemas.microsoft.com/office/drawing/2014/main" id="{183E3024-9415-2048-DCCC-89A6243A6F79}"/>
              </a:ext>
            </a:extLst>
          </p:cNvPr>
          <p:cNvSpPr txBox="1"/>
          <p:nvPr/>
        </p:nvSpPr>
        <p:spPr>
          <a:xfrm>
            <a:off x="-513481" y="5519511"/>
            <a:ext cx="9737888" cy="769441"/>
          </a:xfrm>
          <a:prstGeom prst="rect">
            <a:avLst/>
          </a:prstGeom>
          <a:noFill/>
        </p:spPr>
        <p:txBody>
          <a:bodyPr wrap="square">
            <a:spAutoFit/>
          </a:bodyPr>
          <a:lstStyle/>
          <a:p>
            <a:pPr algn="ctr"/>
            <a:r>
              <a:rPr lang="en-GB" sz="2400" b="1" kern="0" dirty="0">
                <a:solidFill>
                  <a:srgbClr val="7030A0"/>
                </a:solidFill>
                <a:effectLst/>
                <a:latin typeface="Arial" panose="020B0604020202020204" pitchFamily="34" charset="0"/>
                <a:ea typeface="Aptos" panose="020B0004020202020204" pitchFamily="34" charset="0"/>
              </a:rPr>
              <a:t>Everything is fine for me ….    but I see barriers for others</a:t>
            </a:r>
          </a:p>
          <a:p>
            <a:pPr marL="342900" indent="-342900">
              <a:buFont typeface="Wingdings" panose="05000000000000000000" pitchFamily="2" charset="2"/>
              <a:buChar char="Ø"/>
            </a:pPr>
            <a:endParaRPr lang="en-GB" sz="2000" kern="0" dirty="0">
              <a:solidFill>
                <a:schemeClr val="accent2"/>
              </a:solidFill>
              <a:latin typeface="Arial" panose="020B0604020202020204" pitchFamily="34" charset="0"/>
              <a:ea typeface="Aptos" panose="020B0004020202020204" pitchFamily="34" charset="0"/>
            </a:endParaRPr>
          </a:p>
        </p:txBody>
      </p:sp>
      <p:pic>
        <p:nvPicPr>
          <p:cNvPr id="38" name="Graphic 37" descr="Hero Male outline">
            <a:extLst>
              <a:ext uri="{FF2B5EF4-FFF2-40B4-BE49-F238E27FC236}">
                <a16:creationId xmlns:a16="http://schemas.microsoft.com/office/drawing/2014/main" id="{2378D0EA-6ABF-0D9C-99C0-45745EDC63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6365" y="4748530"/>
            <a:ext cx="914400" cy="914400"/>
          </a:xfrm>
          <a:prstGeom prst="rect">
            <a:avLst/>
          </a:prstGeom>
        </p:spPr>
      </p:pic>
    </p:spTree>
    <p:extLst>
      <p:ext uri="{BB962C8B-B14F-4D97-AF65-F5344CB8AC3E}">
        <p14:creationId xmlns:p14="http://schemas.microsoft.com/office/powerpoint/2010/main" val="367335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 grpId="0" animBg="1"/>
      <p:bldP spid="7"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56A67C0-04E5-21A4-01F5-C167B640AC42}"/>
              </a:ext>
            </a:extLst>
          </p:cNvPr>
          <p:cNvPicPr>
            <a:picLocks noChangeAspect="1"/>
          </p:cNvPicPr>
          <p:nvPr/>
        </p:nvPicPr>
        <p:blipFill rotWithShape="1">
          <a:blip r:embed="rId2"/>
          <a:srcRect l="7113" t="9762" r="6907" b="1122"/>
          <a:stretch/>
        </p:blipFill>
        <p:spPr>
          <a:xfrm>
            <a:off x="2172372" y="4123707"/>
            <a:ext cx="3455066" cy="2557567"/>
          </a:xfrm>
          <a:prstGeom prst="rect">
            <a:avLst/>
          </a:prstGeom>
        </p:spPr>
      </p:pic>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What are PP collaborations doing ?</a:t>
            </a:r>
            <a:br>
              <a:rPr lang="en-GB" dirty="0">
                <a:solidFill>
                  <a:srgbClr val="FFFF00"/>
                </a:solidFill>
              </a:rPr>
            </a:br>
            <a:r>
              <a:rPr lang="en-GB" b="1" dirty="0">
                <a:solidFill>
                  <a:srgbClr val="FFFF00"/>
                </a:solidFill>
                <a:latin typeface="Arial" panose="020B0604020202020204" pitchFamily="34" charset="0"/>
              </a:rPr>
              <a:t>E</a:t>
            </a: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quitable opportunities</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20</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95833" y="1217645"/>
            <a:ext cx="8552334" cy="4363278"/>
          </a:xfrm>
        </p:spPr>
        <p:txBody>
          <a:bodyPr/>
          <a:lstStyle/>
          <a:p>
            <a:pPr marL="285750" indent="-285750">
              <a:spcBef>
                <a:spcPts val="500"/>
              </a:spcBef>
              <a:buFont typeface="Wingdings" panose="05000000000000000000" pitchFamily="2" charset="2"/>
              <a:buChar char="Ø"/>
            </a:pPr>
            <a:endParaRPr lang="en-GB" sz="2200" dirty="0">
              <a:solidFill>
                <a:srgbClr val="00B050"/>
              </a:solidFill>
              <a:latin typeface="Aptos" panose="020B0004020202020204" pitchFamily="34" charset="0"/>
            </a:endParaRPr>
          </a:p>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Creating equitable opportunities</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Outreach/increasing accessibility/awareness</a:t>
            </a:r>
            <a:endParaRPr lang="en-GB" sz="2200" dirty="0">
              <a:solidFill>
                <a:schemeClr val="bg1">
                  <a:lumMod val="65000"/>
                </a:schemeClr>
              </a:solidFill>
              <a:latin typeface="Aptos" panose="020B0004020202020204" pitchFamily="34" charset="0"/>
            </a:endParaRP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a:t>
            </a:r>
            <a:r>
              <a:rPr lang="en-GB" sz="2200" dirty="0">
                <a:solidFill>
                  <a:schemeClr val="bg1">
                    <a:lumMod val="85000"/>
                  </a:schemeClr>
                </a:solidFill>
                <a:latin typeface="Aptos" panose="020B0004020202020204" pitchFamily="34" charset="0"/>
              </a:rPr>
              <a:t>ECR Groups and Mentoring</a:t>
            </a:r>
          </a:p>
          <a:p>
            <a:pPr marL="285750" indent="-22225">
              <a:spcBef>
                <a:spcPts val="500"/>
              </a:spcBef>
              <a:buFont typeface="Wingdings" panose="05000000000000000000" pitchFamily="2" charset="2"/>
              <a:buChar char="Ø"/>
            </a:pPr>
            <a:r>
              <a:rPr lang="en-GB" sz="2200" dirty="0">
                <a:solidFill>
                  <a:schemeClr val="bg1">
                    <a:lumMod val="85000"/>
                  </a:schemeClr>
                </a:solidFill>
                <a:latin typeface="Aptos" panose="020B0004020202020204" pitchFamily="34" charset="0"/>
              </a:rPr>
              <a:t> Grants </a:t>
            </a:r>
          </a:p>
          <a:p>
            <a:pPr marL="285750" indent="-22225">
              <a:spcBef>
                <a:spcPts val="500"/>
              </a:spcBef>
              <a:buFont typeface="Wingdings" panose="05000000000000000000" pitchFamily="2" charset="2"/>
              <a:buChar char="Ø"/>
            </a:pPr>
            <a:r>
              <a:rPr lang="en-GB" sz="2200" dirty="0">
                <a:solidFill>
                  <a:schemeClr val="bg1">
                    <a:lumMod val="85000"/>
                  </a:schemeClr>
                </a:solidFill>
                <a:latin typeface="Aptos" panose="020B0004020202020204" pitchFamily="34" charset="0"/>
              </a:rPr>
              <a:t> Code of Conduct/ Community Agreement </a:t>
            </a:r>
          </a:p>
          <a:p>
            <a:pPr marL="285750" indent="-22225">
              <a:spcBef>
                <a:spcPts val="500"/>
              </a:spcBef>
              <a:buFont typeface="Wingdings" panose="05000000000000000000" pitchFamily="2" charset="2"/>
              <a:buChar char="Ø"/>
            </a:pPr>
            <a:r>
              <a:rPr lang="en-GB" sz="2200" dirty="0">
                <a:solidFill>
                  <a:schemeClr val="bg1">
                    <a:lumMod val="85000"/>
                  </a:schemeClr>
                </a:solidFill>
                <a:latin typeface="Aptos" panose="020B0004020202020204" pitchFamily="34" charset="0"/>
              </a:rPr>
              <a:t> Frameworks: Speakers committees, collaboration boards</a:t>
            </a:r>
          </a:p>
          <a:p>
            <a:endParaRPr lang="en-GB" dirty="0">
              <a:latin typeface="Aptos" panose="020B0004020202020204" pitchFamily="34" charset="0"/>
            </a:endParaRPr>
          </a:p>
        </p:txBody>
      </p:sp>
      <p:pic>
        <p:nvPicPr>
          <p:cNvPr id="6" name="Picture 5">
            <a:extLst>
              <a:ext uri="{FF2B5EF4-FFF2-40B4-BE49-F238E27FC236}">
                <a16:creationId xmlns:a16="http://schemas.microsoft.com/office/drawing/2014/main" id="{B0442639-DEAB-757C-7537-D42AE88F23D9}"/>
              </a:ext>
            </a:extLst>
          </p:cNvPr>
          <p:cNvPicPr>
            <a:picLocks noChangeAspect="1"/>
          </p:cNvPicPr>
          <p:nvPr/>
        </p:nvPicPr>
        <p:blipFill rotWithShape="1">
          <a:blip r:embed="rId3"/>
          <a:srcRect l="28412" t="10080" r="29028"/>
          <a:stretch/>
        </p:blipFill>
        <p:spPr>
          <a:xfrm>
            <a:off x="248554" y="4143163"/>
            <a:ext cx="1788987" cy="2545176"/>
          </a:xfrm>
          <a:prstGeom prst="rect">
            <a:avLst/>
          </a:prstGeom>
        </p:spPr>
      </p:pic>
      <p:pic>
        <p:nvPicPr>
          <p:cNvPr id="8" name="Picture 7">
            <a:extLst>
              <a:ext uri="{FF2B5EF4-FFF2-40B4-BE49-F238E27FC236}">
                <a16:creationId xmlns:a16="http://schemas.microsoft.com/office/drawing/2014/main" id="{E788C36C-5FB1-8734-13DA-2858FCB80421}"/>
              </a:ext>
            </a:extLst>
          </p:cNvPr>
          <p:cNvPicPr>
            <a:picLocks noChangeAspect="1"/>
          </p:cNvPicPr>
          <p:nvPr/>
        </p:nvPicPr>
        <p:blipFill rotWithShape="1">
          <a:blip r:embed="rId3"/>
          <a:srcRect l="29175" t="83547" r="50000" b="8014"/>
          <a:stretch/>
        </p:blipFill>
        <p:spPr>
          <a:xfrm>
            <a:off x="372796" y="5800660"/>
            <a:ext cx="3731822" cy="1018328"/>
          </a:xfrm>
          <a:prstGeom prst="rect">
            <a:avLst/>
          </a:prstGeom>
        </p:spPr>
      </p:pic>
      <p:pic>
        <p:nvPicPr>
          <p:cNvPr id="12" name="Picture 11">
            <a:extLst>
              <a:ext uri="{FF2B5EF4-FFF2-40B4-BE49-F238E27FC236}">
                <a16:creationId xmlns:a16="http://schemas.microsoft.com/office/drawing/2014/main" id="{B2C70629-C08A-DA46-40F2-2587B89AAA22}"/>
              </a:ext>
            </a:extLst>
          </p:cNvPr>
          <p:cNvPicPr>
            <a:picLocks noChangeAspect="1"/>
          </p:cNvPicPr>
          <p:nvPr/>
        </p:nvPicPr>
        <p:blipFill rotWithShape="1">
          <a:blip r:embed="rId4"/>
          <a:srcRect l="21650" t="44767" r="43814" b="14716"/>
          <a:stretch/>
        </p:blipFill>
        <p:spPr>
          <a:xfrm>
            <a:off x="9656386" y="5206556"/>
            <a:ext cx="1788987" cy="1246124"/>
          </a:xfrm>
          <a:prstGeom prst="rect">
            <a:avLst/>
          </a:prstGeom>
        </p:spPr>
      </p:pic>
      <p:pic>
        <p:nvPicPr>
          <p:cNvPr id="16" name="Picture 15">
            <a:extLst>
              <a:ext uri="{FF2B5EF4-FFF2-40B4-BE49-F238E27FC236}">
                <a16:creationId xmlns:a16="http://schemas.microsoft.com/office/drawing/2014/main" id="{C8F170F1-97AB-2C01-5DEB-F8B34CA5BB8F}"/>
              </a:ext>
            </a:extLst>
          </p:cNvPr>
          <p:cNvPicPr>
            <a:picLocks noChangeAspect="1"/>
          </p:cNvPicPr>
          <p:nvPr/>
        </p:nvPicPr>
        <p:blipFill rotWithShape="1">
          <a:blip r:embed="rId5"/>
          <a:srcRect l="4751" t="33543" r="42604" b="16442"/>
          <a:stretch/>
        </p:blipFill>
        <p:spPr>
          <a:xfrm>
            <a:off x="9948335" y="4088964"/>
            <a:ext cx="1364815" cy="837157"/>
          </a:xfrm>
          <a:prstGeom prst="rect">
            <a:avLst/>
          </a:prstGeom>
        </p:spPr>
      </p:pic>
      <p:pic>
        <p:nvPicPr>
          <p:cNvPr id="18" name="Picture 17">
            <a:extLst>
              <a:ext uri="{FF2B5EF4-FFF2-40B4-BE49-F238E27FC236}">
                <a16:creationId xmlns:a16="http://schemas.microsoft.com/office/drawing/2014/main" id="{5FA2BB62-8A5F-5D3D-47D1-B3EBD2425768}"/>
              </a:ext>
            </a:extLst>
          </p:cNvPr>
          <p:cNvPicPr>
            <a:picLocks noChangeAspect="1"/>
          </p:cNvPicPr>
          <p:nvPr/>
        </p:nvPicPr>
        <p:blipFill rotWithShape="1">
          <a:blip r:embed="rId6"/>
          <a:srcRect l="35104" t="20947" r="34702" b="11118"/>
          <a:stretch/>
        </p:blipFill>
        <p:spPr>
          <a:xfrm>
            <a:off x="9420181" y="4012945"/>
            <a:ext cx="1056308" cy="1534493"/>
          </a:xfrm>
          <a:prstGeom prst="rect">
            <a:avLst/>
          </a:prstGeom>
        </p:spPr>
      </p:pic>
      <p:pic>
        <p:nvPicPr>
          <p:cNvPr id="20" name="Picture 19">
            <a:extLst>
              <a:ext uri="{FF2B5EF4-FFF2-40B4-BE49-F238E27FC236}">
                <a16:creationId xmlns:a16="http://schemas.microsoft.com/office/drawing/2014/main" id="{207DF754-5AFE-434F-8935-15A157FA4227}"/>
              </a:ext>
            </a:extLst>
          </p:cNvPr>
          <p:cNvPicPr>
            <a:picLocks noChangeAspect="1"/>
          </p:cNvPicPr>
          <p:nvPr/>
        </p:nvPicPr>
        <p:blipFill rotWithShape="1">
          <a:blip r:embed="rId7"/>
          <a:srcRect l="42082" t="29522" r="31072" b="33491"/>
          <a:stretch/>
        </p:blipFill>
        <p:spPr>
          <a:xfrm>
            <a:off x="9446850" y="2819334"/>
            <a:ext cx="1924051" cy="1534493"/>
          </a:xfrm>
          <a:prstGeom prst="rect">
            <a:avLst/>
          </a:prstGeom>
        </p:spPr>
      </p:pic>
      <p:pic>
        <p:nvPicPr>
          <p:cNvPr id="22" name="Picture 21" descr="Graphical user interface&#10;&#10;Description automatically generated">
            <a:extLst>
              <a:ext uri="{FF2B5EF4-FFF2-40B4-BE49-F238E27FC236}">
                <a16:creationId xmlns:a16="http://schemas.microsoft.com/office/drawing/2014/main" id="{12FDD31F-84FE-291C-F96A-5C276D9BA433}"/>
              </a:ext>
            </a:extLst>
          </p:cNvPr>
          <p:cNvPicPr>
            <a:picLocks noChangeAspect="1"/>
          </p:cNvPicPr>
          <p:nvPr/>
        </p:nvPicPr>
        <p:blipFill rotWithShape="1">
          <a:blip r:embed="rId8"/>
          <a:srcRect t="10460" b="11143"/>
          <a:stretch/>
        </p:blipFill>
        <p:spPr>
          <a:xfrm>
            <a:off x="9420181" y="1108235"/>
            <a:ext cx="1950720" cy="1326192"/>
          </a:xfrm>
          <a:prstGeom prst="rect">
            <a:avLst/>
          </a:prstGeom>
        </p:spPr>
      </p:pic>
      <p:sp>
        <p:nvSpPr>
          <p:cNvPr id="23" name="TextBox 22">
            <a:extLst>
              <a:ext uri="{FF2B5EF4-FFF2-40B4-BE49-F238E27FC236}">
                <a16:creationId xmlns:a16="http://schemas.microsoft.com/office/drawing/2014/main" id="{EFCD3BEF-4999-85FA-40B9-6BDB8C1FB5C2}"/>
              </a:ext>
            </a:extLst>
          </p:cNvPr>
          <p:cNvSpPr txBox="1"/>
          <p:nvPr/>
        </p:nvSpPr>
        <p:spPr>
          <a:xfrm>
            <a:off x="-1614507" y="5272769"/>
            <a:ext cx="1689110" cy="646331"/>
          </a:xfrm>
          <a:prstGeom prst="rect">
            <a:avLst/>
          </a:prstGeom>
          <a:noFill/>
        </p:spPr>
        <p:txBody>
          <a:bodyPr wrap="square" rtlCol="0">
            <a:spAutoFit/>
          </a:bodyPr>
          <a:lstStyle/>
          <a:p>
            <a:pPr algn="ctr"/>
            <a:r>
              <a:rPr lang="en-GB" dirty="0">
                <a:solidFill>
                  <a:srgbClr val="7030A0"/>
                </a:solidFill>
                <a:latin typeface="Eras Bold ITC" panose="020B0907030504020204" pitchFamily="34" charset="0"/>
              </a:rPr>
              <a:t>Girls into Physics Days</a:t>
            </a:r>
          </a:p>
        </p:txBody>
      </p:sp>
      <p:pic>
        <p:nvPicPr>
          <p:cNvPr id="24" name="Picture 23">
            <a:extLst>
              <a:ext uri="{FF2B5EF4-FFF2-40B4-BE49-F238E27FC236}">
                <a16:creationId xmlns:a16="http://schemas.microsoft.com/office/drawing/2014/main" id="{E3FD29F5-11CB-A96E-756C-C22FC5D7308F}"/>
              </a:ext>
            </a:extLst>
          </p:cNvPr>
          <p:cNvPicPr>
            <a:picLocks noChangeAspect="1"/>
          </p:cNvPicPr>
          <p:nvPr/>
        </p:nvPicPr>
        <p:blipFill rotWithShape="1">
          <a:blip r:embed="rId9"/>
          <a:srcRect l="20722" t="24172" r="1340" b="9153"/>
          <a:stretch/>
        </p:blipFill>
        <p:spPr>
          <a:xfrm>
            <a:off x="-8695423" y="2397806"/>
            <a:ext cx="8314440" cy="4223208"/>
          </a:xfrm>
          <a:prstGeom prst="rect">
            <a:avLst/>
          </a:prstGeom>
        </p:spPr>
      </p:pic>
      <p:pic>
        <p:nvPicPr>
          <p:cNvPr id="7" name="Picture 6">
            <a:extLst>
              <a:ext uri="{FF2B5EF4-FFF2-40B4-BE49-F238E27FC236}">
                <a16:creationId xmlns:a16="http://schemas.microsoft.com/office/drawing/2014/main" id="{1184CF5E-7542-C236-BCEA-6D45AC5B2CE5}"/>
              </a:ext>
            </a:extLst>
          </p:cNvPr>
          <p:cNvPicPr>
            <a:picLocks noChangeAspect="1"/>
          </p:cNvPicPr>
          <p:nvPr/>
        </p:nvPicPr>
        <p:blipFill rotWithShape="1">
          <a:blip r:embed="rId10"/>
          <a:srcRect l="5000" t="18810" r="35901" b="23597"/>
          <a:stretch/>
        </p:blipFill>
        <p:spPr>
          <a:xfrm>
            <a:off x="6376232" y="1496526"/>
            <a:ext cx="2695176" cy="1875802"/>
          </a:xfrm>
          <a:prstGeom prst="rect">
            <a:avLst/>
          </a:prstGeom>
        </p:spPr>
      </p:pic>
      <p:pic>
        <p:nvPicPr>
          <p:cNvPr id="10" name="Picture 9">
            <a:extLst>
              <a:ext uri="{FF2B5EF4-FFF2-40B4-BE49-F238E27FC236}">
                <a16:creationId xmlns:a16="http://schemas.microsoft.com/office/drawing/2014/main" id="{3B84F880-7733-F548-2A3F-66561F43605E}"/>
              </a:ext>
            </a:extLst>
          </p:cNvPr>
          <p:cNvPicPr>
            <a:picLocks noChangeAspect="1"/>
          </p:cNvPicPr>
          <p:nvPr/>
        </p:nvPicPr>
        <p:blipFill rotWithShape="1">
          <a:blip r:embed="rId11"/>
          <a:srcRect l="5000" t="18810" r="18117" b="9234"/>
          <a:stretch/>
        </p:blipFill>
        <p:spPr>
          <a:xfrm>
            <a:off x="5701723" y="4321551"/>
            <a:ext cx="3273964" cy="2407463"/>
          </a:xfrm>
          <a:prstGeom prst="rect">
            <a:avLst/>
          </a:prstGeom>
        </p:spPr>
      </p:pic>
      <p:sp>
        <p:nvSpPr>
          <p:cNvPr id="5" name="Rectangle: Rounded Corners 4">
            <a:extLst>
              <a:ext uri="{FF2B5EF4-FFF2-40B4-BE49-F238E27FC236}">
                <a16:creationId xmlns:a16="http://schemas.microsoft.com/office/drawing/2014/main" id="{3A15DF52-F0AA-CE59-A539-77202723DEE8}"/>
              </a:ext>
            </a:extLst>
          </p:cNvPr>
          <p:cNvSpPr/>
          <p:nvPr/>
        </p:nvSpPr>
        <p:spPr>
          <a:xfrm>
            <a:off x="72592" y="4088964"/>
            <a:ext cx="9071408" cy="2769035"/>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90934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7DFA0A2-934C-33F0-072C-8791B3B36C0E}"/>
              </a:ext>
            </a:extLst>
          </p:cNvPr>
          <p:cNvPicPr>
            <a:picLocks noChangeAspect="1"/>
          </p:cNvPicPr>
          <p:nvPr/>
        </p:nvPicPr>
        <p:blipFill rotWithShape="1">
          <a:blip r:embed="rId2"/>
          <a:srcRect l="33402" t="45276" r="38654" b="9222"/>
          <a:stretch/>
        </p:blipFill>
        <p:spPr>
          <a:xfrm>
            <a:off x="4961155" y="4290169"/>
            <a:ext cx="1948590" cy="2181675"/>
          </a:xfrm>
          <a:prstGeom prst="rect">
            <a:avLst/>
          </a:prstGeom>
        </p:spPr>
      </p:pic>
      <p:sp>
        <p:nvSpPr>
          <p:cNvPr id="2" name="Title 1">
            <a:extLst>
              <a:ext uri="{FF2B5EF4-FFF2-40B4-BE49-F238E27FC236}">
                <a16:creationId xmlns:a16="http://schemas.microsoft.com/office/drawing/2014/main" id="{22B00188-704E-7C33-03C7-D8EB08B85D99}"/>
              </a:ext>
            </a:extLst>
          </p:cNvPr>
          <p:cNvSpPr>
            <a:spLocks noGrp="1"/>
          </p:cNvSpPr>
          <p:nvPr>
            <p:ph type="title"/>
          </p:nvPr>
        </p:nvSpPr>
        <p:spPr/>
        <p:txBody>
          <a:bodyPr/>
          <a:lstStyle/>
          <a:p>
            <a:r>
              <a:rPr lang="en-GB" dirty="0">
                <a:solidFill>
                  <a:srgbClr val="FFFF00"/>
                </a:solidFill>
                <a:hlinkClick r:id="rId3">
                  <a:extLst>
                    <a:ext uri="{A12FA001-AC4F-418D-AE19-62706E023703}">
                      <ahyp:hlinkClr xmlns:ahyp="http://schemas.microsoft.com/office/drawing/2018/hyperlinkcolor" val="tx"/>
                    </a:ext>
                  </a:extLst>
                </a:hlinkClick>
              </a:rPr>
              <a:t>Physics Project Days</a:t>
            </a:r>
            <a:r>
              <a:rPr lang="en-GB" dirty="0">
                <a:solidFill>
                  <a:srgbClr val="FFFF00"/>
                </a:solidFill>
              </a:rPr>
              <a:t> </a:t>
            </a:r>
          </a:p>
        </p:txBody>
      </p:sp>
      <p:sp>
        <p:nvSpPr>
          <p:cNvPr id="3" name="Slide Number Placeholder 2">
            <a:extLst>
              <a:ext uri="{FF2B5EF4-FFF2-40B4-BE49-F238E27FC236}">
                <a16:creationId xmlns:a16="http://schemas.microsoft.com/office/drawing/2014/main" id="{FD152631-5C09-6800-733E-3B3BBE444DAF}"/>
              </a:ext>
            </a:extLst>
          </p:cNvPr>
          <p:cNvSpPr>
            <a:spLocks noGrp="1"/>
          </p:cNvSpPr>
          <p:nvPr>
            <p:ph type="sldNum" sz="quarter" idx="10"/>
          </p:nvPr>
        </p:nvSpPr>
        <p:spPr/>
        <p:txBody>
          <a:bodyPr/>
          <a:lstStyle/>
          <a:p>
            <a:fld id="{6B49BB3D-90E4-C946-BCF9-8FBC622A1A06}" type="slidenum">
              <a:rPr lang="en-GB" smtClean="0"/>
              <a:pPr/>
              <a:t>21</a:t>
            </a:fld>
            <a:endParaRPr lang="en-GB" dirty="0"/>
          </a:p>
        </p:txBody>
      </p:sp>
      <p:sp>
        <p:nvSpPr>
          <p:cNvPr id="4" name="Content Placeholder 3">
            <a:extLst>
              <a:ext uri="{FF2B5EF4-FFF2-40B4-BE49-F238E27FC236}">
                <a16:creationId xmlns:a16="http://schemas.microsoft.com/office/drawing/2014/main" id="{E2CE316D-8A9B-0C0E-A737-307E86353D48}"/>
              </a:ext>
            </a:extLst>
          </p:cNvPr>
          <p:cNvSpPr>
            <a:spLocks noGrp="1"/>
          </p:cNvSpPr>
          <p:nvPr>
            <p:ph idx="1"/>
          </p:nvPr>
        </p:nvSpPr>
        <p:spPr/>
        <p:txBody>
          <a:bodyPr/>
          <a:lstStyle/>
          <a:p>
            <a:endParaRPr lang="en-GB" dirty="0"/>
          </a:p>
        </p:txBody>
      </p:sp>
      <p:pic>
        <p:nvPicPr>
          <p:cNvPr id="6" name="Picture 5">
            <a:extLst>
              <a:ext uri="{FF2B5EF4-FFF2-40B4-BE49-F238E27FC236}">
                <a16:creationId xmlns:a16="http://schemas.microsoft.com/office/drawing/2014/main" id="{B88B8AC7-8FF7-1524-FEF5-3242CC2CF408}"/>
              </a:ext>
            </a:extLst>
          </p:cNvPr>
          <p:cNvPicPr>
            <a:picLocks noChangeAspect="1"/>
          </p:cNvPicPr>
          <p:nvPr/>
        </p:nvPicPr>
        <p:blipFill rotWithShape="1">
          <a:blip r:embed="rId4"/>
          <a:srcRect l="23505" t="19600" r="1855" b="3182"/>
          <a:stretch/>
        </p:blipFill>
        <p:spPr>
          <a:xfrm>
            <a:off x="9557107" y="1144095"/>
            <a:ext cx="3749472" cy="2667096"/>
          </a:xfrm>
          <a:prstGeom prst="rect">
            <a:avLst/>
          </a:prstGeom>
        </p:spPr>
      </p:pic>
      <p:pic>
        <p:nvPicPr>
          <p:cNvPr id="8" name="Picture 7">
            <a:extLst>
              <a:ext uri="{FF2B5EF4-FFF2-40B4-BE49-F238E27FC236}">
                <a16:creationId xmlns:a16="http://schemas.microsoft.com/office/drawing/2014/main" id="{F38EF9FD-90D7-4DB9-4311-E4D70556BDE6}"/>
              </a:ext>
            </a:extLst>
          </p:cNvPr>
          <p:cNvPicPr>
            <a:picLocks noChangeAspect="1"/>
          </p:cNvPicPr>
          <p:nvPr/>
        </p:nvPicPr>
        <p:blipFill rotWithShape="1">
          <a:blip r:embed="rId5"/>
          <a:srcRect l="24639" t="21379" r="2474" b="3782"/>
          <a:stretch/>
        </p:blipFill>
        <p:spPr>
          <a:xfrm>
            <a:off x="106497" y="1412151"/>
            <a:ext cx="3167321" cy="2236103"/>
          </a:xfrm>
          <a:prstGeom prst="rect">
            <a:avLst/>
          </a:prstGeom>
        </p:spPr>
      </p:pic>
      <p:pic>
        <p:nvPicPr>
          <p:cNvPr id="10" name="Picture 9">
            <a:extLst>
              <a:ext uri="{FF2B5EF4-FFF2-40B4-BE49-F238E27FC236}">
                <a16:creationId xmlns:a16="http://schemas.microsoft.com/office/drawing/2014/main" id="{16B6510B-8BF6-1B4B-2ECE-F0E97A814ADE}"/>
              </a:ext>
            </a:extLst>
          </p:cNvPr>
          <p:cNvPicPr>
            <a:picLocks noChangeAspect="1"/>
          </p:cNvPicPr>
          <p:nvPr/>
        </p:nvPicPr>
        <p:blipFill rotWithShape="1">
          <a:blip r:embed="rId6"/>
          <a:srcRect l="23722" t="32304" r="907" b="770"/>
          <a:stretch/>
        </p:blipFill>
        <p:spPr>
          <a:xfrm>
            <a:off x="3542935" y="1555498"/>
            <a:ext cx="3337970" cy="2037912"/>
          </a:xfrm>
          <a:prstGeom prst="rect">
            <a:avLst/>
          </a:prstGeom>
        </p:spPr>
      </p:pic>
      <p:pic>
        <p:nvPicPr>
          <p:cNvPr id="14" name="Picture 13">
            <a:extLst>
              <a:ext uri="{FF2B5EF4-FFF2-40B4-BE49-F238E27FC236}">
                <a16:creationId xmlns:a16="http://schemas.microsoft.com/office/drawing/2014/main" id="{DDC72B7F-E355-2D96-EF25-4C54315EC057}"/>
              </a:ext>
            </a:extLst>
          </p:cNvPr>
          <p:cNvPicPr>
            <a:picLocks noChangeAspect="1"/>
          </p:cNvPicPr>
          <p:nvPr/>
        </p:nvPicPr>
        <p:blipFill rotWithShape="1">
          <a:blip r:embed="rId7"/>
          <a:srcRect l="28763" t="26498" r="6083" b="3254"/>
          <a:stretch/>
        </p:blipFill>
        <p:spPr>
          <a:xfrm>
            <a:off x="1548727" y="3782944"/>
            <a:ext cx="3370818" cy="2498903"/>
          </a:xfrm>
          <a:prstGeom prst="rect">
            <a:avLst/>
          </a:prstGeom>
        </p:spPr>
      </p:pic>
      <p:pic>
        <p:nvPicPr>
          <p:cNvPr id="16" name="Picture 15">
            <a:extLst>
              <a:ext uri="{FF2B5EF4-FFF2-40B4-BE49-F238E27FC236}">
                <a16:creationId xmlns:a16="http://schemas.microsoft.com/office/drawing/2014/main" id="{523C4AC3-5B8D-B5F9-811B-CFF90EFA8F99}"/>
              </a:ext>
            </a:extLst>
          </p:cNvPr>
          <p:cNvPicPr>
            <a:picLocks noChangeAspect="1"/>
          </p:cNvPicPr>
          <p:nvPr/>
        </p:nvPicPr>
        <p:blipFill rotWithShape="1">
          <a:blip r:embed="rId2"/>
          <a:srcRect l="44932" t="24366" r="20722" b="58823"/>
          <a:stretch/>
        </p:blipFill>
        <p:spPr>
          <a:xfrm>
            <a:off x="4575622" y="3661959"/>
            <a:ext cx="2880644" cy="969464"/>
          </a:xfrm>
          <a:prstGeom prst="rect">
            <a:avLst/>
          </a:prstGeom>
        </p:spPr>
      </p:pic>
      <p:pic>
        <p:nvPicPr>
          <p:cNvPr id="18" name="Picture 17">
            <a:extLst>
              <a:ext uri="{FF2B5EF4-FFF2-40B4-BE49-F238E27FC236}">
                <a16:creationId xmlns:a16="http://schemas.microsoft.com/office/drawing/2014/main" id="{912DB4BE-2453-8B66-2CC4-6B48C5F14B55}"/>
              </a:ext>
            </a:extLst>
          </p:cNvPr>
          <p:cNvPicPr>
            <a:picLocks noChangeAspect="1"/>
          </p:cNvPicPr>
          <p:nvPr/>
        </p:nvPicPr>
        <p:blipFill rotWithShape="1">
          <a:blip r:embed="rId8"/>
          <a:srcRect l="28969" t="25898" r="5876" b="1526"/>
          <a:stretch/>
        </p:blipFill>
        <p:spPr>
          <a:xfrm>
            <a:off x="9542347" y="4046291"/>
            <a:ext cx="2995053" cy="2293884"/>
          </a:xfrm>
          <a:prstGeom prst="rect">
            <a:avLst/>
          </a:prstGeom>
        </p:spPr>
      </p:pic>
      <p:pic>
        <p:nvPicPr>
          <p:cNvPr id="5" name="Picture 4">
            <a:extLst>
              <a:ext uri="{FF2B5EF4-FFF2-40B4-BE49-F238E27FC236}">
                <a16:creationId xmlns:a16="http://schemas.microsoft.com/office/drawing/2014/main" id="{097A1A32-CD78-4323-E514-6E169E8DE5C3}"/>
              </a:ext>
            </a:extLst>
          </p:cNvPr>
          <p:cNvPicPr>
            <a:picLocks noChangeAspect="1"/>
          </p:cNvPicPr>
          <p:nvPr/>
        </p:nvPicPr>
        <p:blipFill rotWithShape="1">
          <a:blip r:embed="rId5"/>
          <a:srcRect l="24639" t="65559" r="40753" b="8883"/>
          <a:stretch/>
        </p:blipFill>
        <p:spPr>
          <a:xfrm>
            <a:off x="-48128" y="1967697"/>
            <a:ext cx="2163582" cy="1098615"/>
          </a:xfrm>
          <a:prstGeom prst="rect">
            <a:avLst/>
          </a:prstGeom>
        </p:spPr>
      </p:pic>
      <p:sp>
        <p:nvSpPr>
          <p:cNvPr id="7" name="Rectangle 6">
            <a:extLst>
              <a:ext uri="{FF2B5EF4-FFF2-40B4-BE49-F238E27FC236}">
                <a16:creationId xmlns:a16="http://schemas.microsoft.com/office/drawing/2014/main" id="{EB09CF8F-3CEF-7595-CAD4-F65C1AE8E898}"/>
              </a:ext>
            </a:extLst>
          </p:cNvPr>
          <p:cNvSpPr/>
          <p:nvPr/>
        </p:nvSpPr>
        <p:spPr>
          <a:xfrm>
            <a:off x="-245097" y="3066312"/>
            <a:ext cx="2360551" cy="399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5A55857A-8CCC-3AB7-4ADD-587F6C424A35}"/>
              </a:ext>
            </a:extLst>
          </p:cNvPr>
          <p:cNvGrpSpPr/>
          <p:nvPr/>
        </p:nvGrpSpPr>
        <p:grpSpPr>
          <a:xfrm>
            <a:off x="6875493" y="1460712"/>
            <a:ext cx="2411366" cy="2112584"/>
            <a:chOff x="7003258" y="1374363"/>
            <a:chExt cx="2411366" cy="2112584"/>
          </a:xfrm>
        </p:grpSpPr>
        <p:pic>
          <p:nvPicPr>
            <p:cNvPr id="12" name="Picture 11">
              <a:extLst>
                <a:ext uri="{FF2B5EF4-FFF2-40B4-BE49-F238E27FC236}">
                  <a16:creationId xmlns:a16="http://schemas.microsoft.com/office/drawing/2014/main" id="{E8D1565E-ED7F-26EF-F041-C43E0804DDB4}"/>
                </a:ext>
              </a:extLst>
            </p:cNvPr>
            <p:cNvPicPr>
              <a:picLocks noChangeAspect="1"/>
            </p:cNvPicPr>
            <p:nvPr/>
          </p:nvPicPr>
          <p:blipFill rotWithShape="1">
            <a:blip r:embed="rId9"/>
            <a:srcRect l="40578" t="20756" r="21511" b="19361"/>
            <a:stretch/>
          </p:blipFill>
          <p:spPr>
            <a:xfrm>
              <a:off x="7277416" y="1519663"/>
              <a:ext cx="1694024" cy="1839857"/>
            </a:xfrm>
            <a:prstGeom prst="rect">
              <a:avLst/>
            </a:prstGeom>
          </p:spPr>
        </p:pic>
        <p:sp>
          <p:nvSpPr>
            <p:cNvPr id="9" name="Rectangle 8">
              <a:extLst>
                <a:ext uri="{FF2B5EF4-FFF2-40B4-BE49-F238E27FC236}">
                  <a16:creationId xmlns:a16="http://schemas.microsoft.com/office/drawing/2014/main" id="{1C4FF917-9FD7-576A-9291-68650B112AF6}"/>
                </a:ext>
              </a:extLst>
            </p:cNvPr>
            <p:cNvSpPr/>
            <p:nvPr/>
          </p:nvSpPr>
          <p:spPr>
            <a:xfrm>
              <a:off x="7003258" y="1643836"/>
              <a:ext cx="424987" cy="18431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FB1733D-DE72-8EEA-90C0-46B492B4C4CD}"/>
                </a:ext>
              </a:extLst>
            </p:cNvPr>
            <p:cNvSpPr/>
            <p:nvPr/>
          </p:nvSpPr>
          <p:spPr>
            <a:xfrm>
              <a:off x="8931506" y="1374363"/>
              <a:ext cx="424987" cy="184311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C5EC08F-3F00-32DA-75DA-E0FE5707C64B}"/>
                </a:ext>
              </a:extLst>
            </p:cNvPr>
            <p:cNvSpPr/>
            <p:nvPr/>
          </p:nvSpPr>
          <p:spPr>
            <a:xfrm>
              <a:off x="8747156" y="1478140"/>
              <a:ext cx="667468" cy="3506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9" name="TextBox 18">
            <a:extLst>
              <a:ext uri="{FF2B5EF4-FFF2-40B4-BE49-F238E27FC236}">
                <a16:creationId xmlns:a16="http://schemas.microsoft.com/office/drawing/2014/main" id="{10B1E290-2536-6BCD-D207-F43214B6E847}"/>
              </a:ext>
            </a:extLst>
          </p:cNvPr>
          <p:cNvSpPr txBox="1"/>
          <p:nvPr/>
        </p:nvSpPr>
        <p:spPr>
          <a:xfrm>
            <a:off x="4475573" y="550378"/>
            <a:ext cx="2548646" cy="646331"/>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Addressing the start of the pipeline</a:t>
            </a:r>
          </a:p>
        </p:txBody>
      </p:sp>
      <p:sp>
        <p:nvSpPr>
          <p:cNvPr id="20" name="Rectangle: Rounded Corners 19">
            <a:extLst>
              <a:ext uri="{FF2B5EF4-FFF2-40B4-BE49-F238E27FC236}">
                <a16:creationId xmlns:a16="http://schemas.microsoft.com/office/drawing/2014/main" id="{3BA036E0-86EB-40AB-D787-20731339C4F6}"/>
              </a:ext>
            </a:extLst>
          </p:cNvPr>
          <p:cNvSpPr/>
          <p:nvPr/>
        </p:nvSpPr>
        <p:spPr>
          <a:xfrm>
            <a:off x="1505958" y="3736667"/>
            <a:ext cx="5711965" cy="2735177"/>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FBF0EE4C-2FD6-BFD7-790D-2A7DD17E078C}"/>
              </a:ext>
            </a:extLst>
          </p:cNvPr>
          <p:cNvSpPr/>
          <p:nvPr/>
        </p:nvSpPr>
        <p:spPr>
          <a:xfrm>
            <a:off x="64156" y="1421369"/>
            <a:ext cx="8973347" cy="2246095"/>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F6528F36-B7A0-4219-3C12-01DA08F3442C}"/>
              </a:ext>
            </a:extLst>
          </p:cNvPr>
          <p:cNvSpPr txBox="1"/>
          <p:nvPr/>
        </p:nvSpPr>
        <p:spPr>
          <a:xfrm>
            <a:off x="7254240" y="3729945"/>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Anna </a:t>
            </a:r>
            <a:r>
              <a:rPr lang="en-GB" b="0" i="1" dirty="0" err="1">
                <a:solidFill>
                  <a:srgbClr val="FF0000"/>
                </a:solidFill>
                <a:effectLst/>
                <a:latin typeface="Comic Sans MS" panose="030F0702030302020204" pitchFamily="66" charset="0"/>
              </a:rPr>
              <a:t>Bennecke</a:t>
            </a:r>
            <a:endParaRPr lang="en-GB"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408248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What are PP collaborations doing ?</a:t>
            </a:r>
            <a:br>
              <a:rPr lang="en-GB" dirty="0">
                <a:solidFill>
                  <a:srgbClr val="FFFF00"/>
                </a:solidFill>
              </a:rPr>
            </a:br>
            <a:r>
              <a:rPr lang="en-GB" b="1" dirty="0">
                <a:solidFill>
                  <a:srgbClr val="FFFF00"/>
                </a:solidFill>
                <a:latin typeface="Arial" panose="020B0604020202020204" pitchFamily="34" charset="0"/>
              </a:rPr>
              <a:t>E</a:t>
            </a: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quitable opportunities</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22</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99435" y="1165530"/>
            <a:ext cx="8552334" cy="4363278"/>
          </a:xfrm>
        </p:spPr>
        <p:txBody>
          <a:bodyPr/>
          <a:lstStyle/>
          <a:p>
            <a:pPr marL="285750" indent="-285750">
              <a:spcBef>
                <a:spcPts val="500"/>
              </a:spcBef>
              <a:buFont typeface="Wingdings" panose="05000000000000000000" pitchFamily="2" charset="2"/>
              <a:buChar char="Ø"/>
            </a:pPr>
            <a:endParaRPr lang="en-GB" sz="2200" dirty="0">
              <a:solidFill>
                <a:srgbClr val="00B050"/>
              </a:solidFill>
              <a:latin typeface="Aptos" panose="020B0004020202020204" pitchFamily="34" charset="0"/>
            </a:endParaRPr>
          </a:p>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Creating equitable opportunities</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Outreach</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ECR Groups and Mentoring</a:t>
            </a:r>
          </a:p>
          <a:p>
            <a:pPr marL="263525">
              <a:spcBef>
                <a:spcPts val="500"/>
              </a:spcBef>
            </a:pPr>
            <a:endParaRPr lang="en-GB" sz="2200" dirty="0">
              <a:solidFill>
                <a:schemeClr val="bg1">
                  <a:lumMod val="65000"/>
                </a:schemeClr>
              </a:solidFill>
              <a:latin typeface="Aptos" panose="020B0004020202020204" pitchFamily="34" charset="0"/>
            </a:endParaRP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Code of Conduct/ Community Agreement </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Frameworks: Speakers committees, collaboration boards</a:t>
            </a:r>
          </a:p>
          <a:p>
            <a:endParaRPr lang="en-GB" dirty="0">
              <a:latin typeface="Aptos" panose="020B0004020202020204" pitchFamily="34" charset="0"/>
            </a:endParaRPr>
          </a:p>
        </p:txBody>
      </p:sp>
      <p:sp>
        <p:nvSpPr>
          <p:cNvPr id="15" name="TextBox 14">
            <a:extLst>
              <a:ext uri="{FF2B5EF4-FFF2-40B4-BE49-F238E27FC236}">
                <a16:creationId xmlns:a16="http://schemas.microsoft.com/office/drawing/2014/main" id="{8826FB34-4982-07F8-BD4C-AEF6F2FCF9D5}"/>
              </a:ext>
            </a:extLst>
          </p:cNvPr>
          <p:cNvSpPr txBox="1"/>
          <p:nvPr/>
        </p:nvSpPr>
        <p:spPr>
          <a:xfrm>
            <a:off x="9302699" y="1947086"/>
            <a:ext cx="2864169" cy="646331"/>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Irina </a:t>
            </a:r>
            <a:r>
              <a:rPr lang="en-GB" b="0" i="1" dirty="0" err="1">
                <a:solidFill>
                  <a:srgbClr val="FF0000"/>
                </a:solidFill>
                <a:effectLst/>
                <a:latin typeface="Comic Sans MS" panose="030F0702030302020204" pitchFamily="66" charset="0"/>
              </a:rPr>
              <a:t>Nasteva’s</a:t>
            </a:r>
            <a:r>
              <a:rPr lang="en-GB" b="0" i="1" dirty="0">
                <a:solidFill>
                  <a:srgbClr val="FF0000"/>
                </a:solidFill>
                <a:effectLst/>
                <a:latin typeface="Comic Sans MS" panose="030F0702030302020204" pitchFamily="66" charset="0"/>
              </a:rPr>
              <a:t> Talk &amp; Christian </a:t>
            </a:r>
            <a:r>
              <a:rPr lang="en-GB" b="0" i="1" dirty="0" err="1">
                <a:solidFill>
                  <a:srgbClr val="FF0000"/>
                </a:solidFill>
                <a:effectLst/>
                <a:latin typeface="Comic Sans MS" panose="030F0702030302020204" pitchFamily="66" charset="0"/>
              </a:rPr>
              <a:t>Appelt</a:t>
            </a:r>
            <a:endParaRPr lang="en-GB" dirty="0">
              <a:solidFill>
                <a:srgbClr val="FF0000"/>
              </a:solidFill>
              <a:latin typeface="Comic Sans MS" panose="030F0702030302020204" pitchFamily="66" charset="0"/>
            </a:endParaRPr>
          </a:p>
        </p:txBody>
      </p:sp>
      <p:pic>
        <p:nvPicPr>
          <p:cNvPr id="12" name="Picture 11">
            <a:extLst>
              <a:ext uri="{FF2B5EF4-FFF2-40B4-BE49-F238E27FC236}">
                <a16:creationId xmlns:a16="http://schemas.microsoft.com/office/drawing/2014/main" id="{B2C70629-C08A-DA46-40F2-2587B89AAA22}"/>
              </a:ext>
            </a:extLst>
          </p:cNvPr>
          <p:cNvPicPr>
            <a:picLocks noChangeAspect="1"/>
          </p:cNvPicPr>
          <p:nvPr/>
        </p:nvPicPr>
        <p:blipFill rotWithShape="1">
          <a:blip r:embed="rId2"/>
          <a:srcRect l="21650" t="44767" r="43814" b="14716"/>
          <a:stretch/>
        </p:blipFill>
        <p:spPr>
          <a:xfrm>
            <a:off x="9656386" y="5206556"/>
            <a:ext cx="1788987" cy="1246124"/>
          </a:xfrm>
          <a:prstGeom prst="rect">
            <a:avLst/>
          </a:prstGeom>
        </p:spPr>
      </p:pic>
      <p:sp>
        <p:nvSpPr>
          <p:cNvPr id="23" name="Rectangle 22">
            <a:extLst>
              <a:ext uri="{FF2B5EF4-FFF2-40B4-BE49-F238E27FC236}">
                <a16:creationId xmlns:a16="http://schemas.microsoft.com/office/drawing/2014/main" id="{591DEE88-1A0E-0619-3BB8-FD583FEDB794}"/>
              </a:ext>
            </a:extLst>
          </p:cNvPr>
          <p:cNvSpPr/>
          <p:nvPr/>
        </p:nvSpPr>
        <p:spPr>
          <a:xfrm>
            <a:off x="413799" y="3154715"/>
            <a:ext cx="8637543" cy="7504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45E77BF-1BB6-6E18-5D26-98F5F49AF43C}"/>
              </a:ext>
            </a:extLst>
          </p:cNvPr>
          <p:cNvSpPr/>
          <p:nvPr/>
        </p:nvSpPr>
        <p:spPr>
          <a:xfrm>
            <a:off x="6913705" y="1347459"/>
            <a:ext cx="744717" cy="18455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8" name="Picture 27" descr="Logo&#10;&#10;Description automatically generated">
            <a:extLst>
              <a:ext uri="{FF2B5EF4-FFF2-40B4-BE49-F238E27FC236}">
                <a16:creationId xmlns:a16="http://schemas.microsoft.com/office/drawing/2014/main" id="{6B21FD21-AC24-2A78-79F2-1E33FD86F996}"/>
              </a:ext>
            </a:extLst>
          </p:cNvPr>
          <p:cNvPicPr>
            <a:picLocks noChangeAspect="1"/>
          </p:cNvPicPr>
          <p:nvPr/>
        </p:nvPicPr>
        <p:blipFill>
          <a:blip r:embed="rId3"/>
          <a:stretch>
            <a:fillRect/>
          </a:stretch>
        </p:blipFill>
        <p:spPr>
          <a:xfrm>
            <a:off x="5027799" y="1617271"/>
            <a:ext cx="912647" cy="542570"/>
          </a:xfrm>
          <a:prstGeom prst="rect">
            <a:avLst/>
          </a:prstGeom>
        </p:spPr>
      </p:pic>
      <p:sp>
        <p:nvSpPr>
          <p:cNvPr id="31" name="TextBox 30">
            <a:extLst>
              <a:ext uri="{FF2B5EF4-FFF2-40B4-BE49-F238E27FC236}">
                <a16:creationId xmlns:a16="http://schemas.microsoft.com/office/drawing/2014/main" id="{8826FB34-4982-07F8-BD4C-AEF6F2FCF9D5}"/>
              </a:ext>
            </a:extLst>
          </p:cNvPr>
          <p:cNvSpPr txBox="1"/>
          <p:nvPr/>
        </p:nvSpPr>
        <p:spPr>
          <a:xfrm>
            <a:off x="4744766" y="2232184"/>
            <a:ext cx="2222730" cy="461665"/>
          </a:xfrm>
          <a:prstGeom prst="rect">
            <a:avLst/>
          </a:prstGeom>
          <a:noFill/>
        </p:spPr>
        <p:txBody>
          <a:bodyPr wrap="square">
            <a:spAutoFit/>
          </a:bodyPr>
          <a:lstStyle/>
          <a:p>
            <a:r>
              <a:rPr lang="en-GB" sz="1200" b="0" i="1" dirty="0">
                <a:solidFill>
                  <a:srgbClr val="FF0000"/>
                </a:solidFill>
                <a:effectLst/>
                <a:latin typeface="Comic Sans MS" panose="030F0702030302020204" pitchFamily="66" charset="0"/>
              </a:rPr>
              <a:t>Irina </a:t>
            </a:r>
            <a:r>
              <a:rPr lang="en-GB" sz="1200" b="0" i="1" dirty="0" err="1">
                <a:solidFill>
                  <a:srgbClr val="FF0000"/>
                </a:solidFill>
                <a:effectLst/>
                <a:latin typeface="Comic Sans MS" panose="030F0702030302020204" pitchFamily="66" charset="0"/>
              </a:rPr>
              <a:t>Nasteva’s</a:t>
            </a:r>
            <a:endParaRPr lang="en-GB" sz="1200" b="0" i="1" dirty="0">
              <a:solidFill>
                <a:srgbClr val="FF0000"/>
              </a:solidFill>
              <a:effectLst/>
              <a:latin typeface="Comic Sans MS" panose="030F0702030302020204" pitchFamily="66" charset="0"/>
            </a:endParaRPr>
          </a:p>
          <a:p>
            <a:r>
              <a:rPr lang="en-GB" sz="1200" b="0" i="1" dirty="0">
                <a:solidFill>
                  <a:srgbClr val="FF0000"/>
                </a:solidFill>
                <a:effectLst/>
                <a:latin typeface="Comic Sans MS" panose="030F0702030302020204" pitchFamily="66" charset="0"/>
              </a:rPr>
              <a:t>Christian </a:t>
            </a:r>
            <a:r>
              <a:rPr lang="en-GB" sz="1200" b="0" i="1" dirty="0" err="1">
                <a:solidFill>
                  <a:srgbClr val="FF0000"/>
                </a:solidFill>
                <a:effectLst/>
                <a:latin typeface="Comic Sans MS" panose="030F0702030302020204" pitchFamily="66" charset="0"/>
              </a:rPr>
              <a:t>Appelt</a:t>
            </a:r>
            <a:endParaRPr lang="en-GB" sz="1200" dirty="0">
              <a:solidFill>
                <a:srgbClr val="FF0000"/>
              </a:solidFill>
              <a:latin typeface="Comic Sans MS" panose="030F0702030302020204" pitchFamily="66" charset="0"/>
            </a:endParaRPr>
          </a:p>
        </p:txBody>
      </p:sp>
      <p:sp>
        <p:nvSpPr>
          <p:cNvPr id="5" name="Slide Number Placeholder 2">
            <a:extLst>
              <a:ext uri="{FF2B5EF4-FFF2-40B4-BE49-F238E27FC236}">
                <a16:creationId xmlns:a16="http://schemas.microsoft.com/office/drawing/2014/main" id="{481368E9-DDE7-19D3-2B4E-7C7D5DE68A40}"/>
              </a:ext>
            </a:extLst>
          </p:cNvPr>
          <p:cNvSpPr txBox="1">
            <a:spLocks/>
          </p:cNvSpPr>
          <p:nvPr/>
        </p:nvSpPr>
        <p:spPr>
          <a:xfrm>
            <a:off x="434411" y="6513014"/>
            <a:ext cx="216000" cy="216000"/>
          </a:xfrm>
          <a:prstGeom prst="rect">
            <a:avLst/>
          </a:prstGeom>
          <a:solidFill>
            <a:schemeClr val="accent1"/>
          </a:solidFill>
        </p:spPr>
        <p:txBody>
          <a:bodyPr vert="horz" lIns="0" tIns="0" rIns="0" bIns="0" rtlCol="0" anchor="ctr" anchorCtr="0"/>
          <a:lstStyle>
            <a:defPPr>
              <a:defRPr lang="en-US"/>
            </a:defPPr>
            <a:lvl1pPr marL="0" algn="ctr" defTabSz="457200" rtl="0" eaLnBrk="1" latinLnBrk="0" hangingPunct="1">
              <a:defRPr sz="800" kern="1200" normalizeH="1">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49BB3D-90E4-C946-BCF9-8FBC622A1A06}" type="slidenum">
              <a:rPr lang="en-GB" smtClean="0"/>
              <a:pPr/>
              <a:t>22</a:t>
            </a:fld>
            <a:endParaRPr lang="en-GB" dirty="0"/>
          </a:p>
        </p:txBody>
      </p:sp>
      <p:pic>
        <p:nvPicPr>
          <p:cNvPr id="6" name="Picture 5">
            <a:extLst>
              <a:ext uri="{FF2B5EF4-FFF2-40B4-BE49-F238E27FC236}">
                <a16:creationId xmlns:a16="http://schemas.microsoft.com/office/drawing/2014/main" id="{3608753D-5FFA-BFB6-3F79-27560781F82A}"/>
              </a:ext>
            </a:extLst>
          </p:cNvPr>
          <p:cNvPicPr>
            <a:picLocks noChangeAspect="1"/>
          </p:cNvPicPr>
          <p:nvPr/>
        </p:nvPicPr>
        <p:blipFill rotWithShape="1">
          <a:blip r:embed="rId4"/>
          <a:srcRect l="5000" t="20300" r="5000" b="10741"/>
          <a:stretch/>
        </p:blipFill>
        <p:spPr>
          <a:xfrm>
            <a:off x="885742" y="3015646"/>
            <a:ext cx="6954363" cy="3805561"/>
          </a:xfrm>
          <a:prstGeom prst="rect">
            <a:avLst/>
          </a:prstGeom>
        </p:spPr>
      </p:pic>
      <p:pic>
        <p:nvPicPr>
          <p:cNvPr id="8" name="Picture 7">
            <a:extLst>
              <a:ext uri="{FF2B5EF4-FFF2-40B4-BE49-F238E27FC236}">
                <a16:creationId xmlns:a16="http://schemas.microsoft.com/office/drawing/2014/main" id="{218E7718-1DE8-51B8-037C-A7EDBA71E61D}"/>
              </a:ext>
            </a:extLst>
          </p:cNvPr>
          <p:cNvPicPr>
            <a:picLocks noChangeAspect="1"/>
          </p:cNvPicPr>
          <p:nvPr/>
        </p:nvPicPr>
        <p:blipFill rotWithShape="1">
          <a:blip r:embed="rId5"/>
          <a:srcRect l="6186" t="22446" r="6186" b="10741"/>
          <a:stretch/>
        </p:blipFill>
        <p:spPr>
          <a:xfrm>
            <a:off x="1079126" y="3096399"/>
            <a:ext cx="6768263" cy="3685588"/>
          </a:xfrm>
          <a:prstGeom prst="rect">
            <a:avLst/>
          </a:prstGeom>
        </p:spPr>
      </p:pic>
      <p:pic>
        <p:nvPicPr>
          <p:cNvPr id="9" name="Picture 8">
            <a:extLst>
              <a:ext uri="{FF2B5EF4-FFF2-40B4-BE49-F238E27FC236}">
                <a16:creationId xmlns:a16="http://schemas.microsoft.com/office/drawing/2014/main" id="{C799FEFA-6D87-BEEB-E89F-FE00F07034FA}"/>
              </a:ext>
            </a:extLst>
          </p:cNvPr>
          <p:cNvPicPr>
            <a:picLocks noChangeAspect="1"/>
          </p:cNvPicPr>
          <p:nvPr/>
        </p:nvPicPr>
        <p:blipFill rotWithShape="1">
          <a:blip r:embed="rId6"/>
          <a:srcRect l="8659" t="27374" r="6186" b="10741"/>
          <a:stretch/>
        </p:blipFill>
        <p:spPr>
          <a:xfrm>
            <a:off x="741370" y="3207195"/>
            <a:ext cx="6919477" cy="3591447"/>
          </a:xfrm>
          <a:prstGeom prst="rect">
            <a:avLst/>
          </a:prstGeom>
        </p:spPr>
      </p:pic>
      <p:pic>
        <p:nvPicPr>
          <p:cNvPr id="11" name="Picture 10">
            <a:extLst>
              <a:ext uri="{FF2B5EF4-FFF2-40B4-BE49-F238E27FC236}">
                <a16:creationId xmlns:a16="http://schemas.microsoft.com/office/drawing/2014/main" id="{A3C7C820-A4D7-085A-31BB-2F6FB0A49676}"/>
              </a:ext>
            </a:extLst>
          </p:cNvPr>
          <p:cNvPicPr>
            <a:picLocks noChangeAspect="1"/>
          </p:cNvPicPr>
          <p:nvPr/>
        </p:nvPicPr>
        <p:blipFill rotWithShape="1">
          <a:blip r:embed="rId7"/>
          <a:srcRect l="14225" t="21987" r="5229" b="9861"/>
          <a:stretch/>
        </p:blipFill>
        <p:spPr>
          <a:xfrm>
            <a:off x="1571985" y="2904848"/>
            <a:ext cx="6527948" cy="3540205"/>
          </a:xfrm>
          <a:prstGeom prst="rect">
            <a:avLst/>
          </a:prstGeom>
        </p:spPr>
      </p:pic>
      <p:pic>
        <p:nvPicPr>
          <p:cNvPr id="14" name="Picture 13">
            <a:extLst>
              <a:ext uri="{FF2B5EF4-FFF2-40B4-BE49-F238E27FC236}">
                <a16:creationId xmlns:a16="http://schemas.microsoft.com/office/drawing/2014/main" id="{24C82ECB-0903-E638-612A-8C1B54BD53EE}"/>
              </a:ext>
            </a:extLst>
          </p:cNvPr>
          <p:cNvPicPr>
            <a:picLocks noChangeAspect="1"/>
          </p:cNvPicPr>
          <p:nvPr/>
        </p:nvPicPr>
        <p:blipFill rotWithShape="1">
          <a:blip r:embed="rId8"/>
          <a:srcRect l="4999" t="20301" r="6186" b="10741"/>
          <a:stretch/>
        </p:blipFill>
        <p:spPr>
          <a:xfrm>
            <a:off x="885742" y="3332908"/>
            <a:ext cx="6732766" cy="3485356"/>
          </a:xfrm>
          <a:prstGeom prst="rect">
            <a:avLst/>
          </a:prstGeom>
        </p:spPr>
      </p:pic>
      <p:pic>
        <p:nvPicPr>
          <p:cNvPr id="17" name="Picture 16">
            <a:extLst>
              <a:ext uri="{FF2B5EF4-FFF2-40B4-BE49-F238E27FC236}">
                <a16:creationId xmlns:a16="http://schemas.microsoft.com/office/drawing/2014/main" id="{C397F5FC-8B63-769E-5992-7B44E3EC121B}"/>
              </a:ext>
            </a:extLst>
          </p:cNvPr>
          <p:cNvPicPr>
            <a:picLocks noChangeAspect="1"/>
          </p:cNvPicPr>
          <p:nvPr/>
        </p:nvPicPr>
        <p:blipFill rotWithShape="1">
          <a:blip r:embed="rId9"/>
          <a:srcRect l="6186" t="20300" r="6392" b="10741"/>
          <a:stretch/>
        </p:blipFill>
        <p:spPr>
          <a:xfrm>
            <a:off x="6141923" y="1466369"/>
            <a:ext cx="2909419" cy="1639027"/>
          </a:xfrm>
          <a:prstGeom prst="rect">
            <a:avLst/>
          </a:prstGeom>
        </p:spPr>
      </p:pic>
      <p:pic>
        <p:nvPicPr>
          <p:cNvPr id="19" name="Picture 18">
            <a:extLst>
              <a:ext uri="{FF2B5EF4-FFF2-40B4-BE49-F238E27FC236}">
                <a16:creationId xmlns:a16="http://schemas.microsoft.com/office/drawing/2014/main" id="{2ECF1EA8-62FF-0A7A-9FC7-7F620B2CA9D4}"/>
              </a:ext>
            </a:extLst>
          </p:cNvPr>
          <p:cNvPicPr>
            <a:picLocks noChangeAspect="1"/>
          </p:cNvPicPr>
          <p:nvPr/>
        </p:nvPicPr>
        <p:blipFill rotWithShape="1">
          <a:blip r:embed="rId10"/>
          <a:srcRect l="6186" t="20300" r="5001" b="10741"/>
          <a:stretch/>
        </p:blipFill>
        <p:spPr>
          <a:xfrm>
            <a:off x="9412379" y="2728610"/>
            <a:ext cx="3963970" cy="2198116"/>
          </a:xfrm>
          <a:prstGeom prst="rect">
            <a:avLst/>
          </a:prstGeom>
        </p:spPr>
      </p:pic>
      <p:sp>
        <p:nvSpPr>
          <p:cNvPr id="20" name="TextBox 19">
            <a:extLst>
              <a:ext uri="{FF2B5EF4-FFF2-40B4-BE49-F238E27FC236}">
                <a16:creationId xmlns:a16="http://schemas.microsoft.com/office/drawing/2014/main" id="{6C32FAE1-A0B2-6AFE-8DFA-706DCE8C2414}"/>
              </a:ext>
            </a:extLst>
          </p:cNvPr>
          <p:cNvSpPr txBox="1"/>
          <p:nvPr/>
        </p:nvSpPr>
        <p:spPr>
          <a:xfrm>
            <a:off x="4783959" y="845132"/>
            <a:ext cx="2548646"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Ease transition</a:t>
            </a:r>
          </a:p>
        </p:txBody>
      </p:sp>
      <p:pic>
        <p:nvPicPr>
          <p:cNvPr id="24" name="Picture 23">
            <a:extLst>
              <a:ext uri="{FF2B5EF4-FFF2-40B4-BE49-F238E27FC236}">
                <a16:creationId xmlns:a16="http://schemas.microsoft.com/office/drawing/2014/main" id="{ED101EB0-C23D-43AC-553D-ADC57EA29B9B}"/>
              </a:ext>
            </a:extLst>
          </p:cNvPr>
          <p:cNvPicPr>
            <a:picLocks noChangeAspect="1"/>
          </p:cNvPicPr>
          <p:nvPr/>
        </p:nvPicPr>
        <p:blipFill rotWithShape="1">
          <a:blip r:embed="rId11"/>
          <a:srcRect l="23087" t="48286" r="42775" b="37180"/>
          <a:stretch/>
        </p:blipFill>
        <p:spPr>
          <a:xfrm>
            <a:off x="6082573" y="5894328"/>
            <a:ext cx="2968769" cy="982832"/>
          </a:xfrm>
          <a:prstGeom prst="rect">
            <a:avLst/>
          </a:prstGeom>
        </p:spPr>
      </p:pic>
      <p:sp>
        <p:nvSpPr>
          <p:cNvPr id="7" name="Rectangle: Rounded Corners 6">
            <a:extLst>
              <a:ext uri="{FF2B5EF4-FFF2-40B4-BE49-F238E27FC236}">
                <a16:creationId xmlns:a16="http://schemas.microsoft.com/office/drawing/2014/main" id="{C04C1C45-029F-1598-A647-C9250B6CECCA}"/>
              </a:ext>
            </a:extLst>
          </p:cNvPr>
          <p:cNvSpPr/>
          <p:nvPr/>
        </p:nvSpPr>
        <p:spPr>
          <a:xfrm>
            <a:off x="523401" y="3154715"/>
            <a:ext cx="8442731" cy="3643927"/>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8505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25EE-0EAF-BA2E-3265-B997ACCE3F87}"/>
              </a:ext>
            </a:extLst>
          </p:cNvPr>
          <p:cNvSpPr>
            <a:spLocks noGrp="1"/>
          </p:cNvSpPr>
          <p:nvPr>
            <p:ph type="title"/>
          </p:nvPr>
        </p:nvSpPr>
        <p:spPr/>
        <p:txBody>
          <a:bodyPr/>
          <a:lstStyle/>
          <a:p>
            <a:r>
              <a:rPr lang="en-GB" dirty="0">
                <a:solidFill>
                  <a:srgbClr val="FFFF00"/>
                </a:solidFill>
              </a:rPr>
              <a:t>ECR &amp; EDI Groups</a:t>
            </a:r>
            <a:r>
              <a:rPr lang="en-GB" dirty="0"/>
              <a:t> </a:t>
            </a:r>
          </a:p>
        </p:txBody>
      </p:sp>
      <p:sp>
        <p:nvSpPr>
          <p:cNvPr id="3" name="Slide Number Placeholder 2">
            <a:extLst>
              <a:ext uri="{FF2B5EF4-FFF2-40B4-BE49-F238E27FC236}">
                <a16:creationId xmlns:a16="http://schemas.microsoft.com/office/drawing/2014/main" id="{DAAA8D18-D8DD-0267-5F33-FCC4BC5AF64F}"/>
              </a:ext>
            </a:extLst>
          </p:cNvPr>
          <p:cNvSpPr>
            <a:spLocks noGrp="1"/>
          </p:cNvSpPr>
          <p:nvPr>
            <p:ph type="sldNum" sz="quarter" idx="10"/>
          </p:nvPr>
        </p:nvSpPr>
        <p:spPr/>
        <p:txBody>
          <a:bodyPr/>
          <a:lstStyle/>
          <a:p>
            <a:fld id="{6B49BB3D-90E4-C946-BCF9-8FBC622A1A06}" type="slidenum">
              <a:rPr lang="en-GB" smtClean="0"/>
              <a:pPr/>
              <a:t>23</a:t>
            </a:fld>
            <a:endParaRPr lang="en-GB" dirty="0"/>
          </a:p>
        </p:txBody>
      </p:sp>
      <p:sp>
        <p:nvSpPr>
          <p:cNvPr id="4" name="Content Placeholder 3">
            <a:extLst>
              <a:ext uri="{FF2B5EF4-FFF2-40B4-BE49-F238E27FC236}">
                <a16:creationId xmlns:a16="http://schemas.microsoft.com/office/drawing/2014/main" id="{24E94B85-8A5F-4BB6-54C8-238177674051}"/>
              </a:ext>
            </a:extLst>
          </p:cNvPr>
          <p:cNvSpPr>
            <a:spLocks noGrp="1"/>
          </p:cNvSpPr>
          <p:nvPr>
            <p:ph idx="1"/>
          </p:nvPr>
        </p:nvSpPr>
        <p:spPr/>
        <p:txBody>
          <a:bodyPr/>
          <a:lstStyle/>
          <a:p>
            <a:endParaRPr lang="en-GB"/>
          </a:p>
        </p:txBody>
      </p:sp>
      <p:pic>
        <p:nvPicPr>
          <p:cNvPr id="26" name="Picture 25">
            <a:extLst>
              <a:ext uri="{FF2B5EF4-FFF2-40B4-BE49-F238E27FC236}">
                <a16:creationId xmlns:a16="http://schemas.microsoft.com/office/drawing/2014/main" id="{25EF8998-CE53-C769-8396-B8582CE194A1}"/>
              </a:ext>
            </a:extLst>
          </p:cNvPr>
          <p:cNvPicPr>
            <a:picLocks noChangeAspect="1"/>
          </p:cNvPicPr>
          <p:nvPr/>
        </p:nvPicPr>
        <p:blipFill rotWithShape="1">
          <a:blip r:embed="rId2"/>
          <a:srcRect l="9208" t="23165" r="15398" b="27917"/>
          <a:stretch/>
        </p:blipFill>
        <p:spPr>
          <a:xfrm>
            <a:off x="0" y="1428176"/>
            <a:ext cx="5379735" cy="2492906"/>
          </a:xfrm>
          <a:prstGeom prst="rect">
            <a:avLst/>
          </a:prstGeom>
        </p:spPr>
      </p:pic>
      <p:pic>
        <p:nvPicPr>
          <p:cNvPr id="14" name="Picture 13">
            <a:extLst>
              <a:ext uri="{FF2B5EF4-FFF2-40B4-BE49-F238E27FC236}">
                <a16:creationId xmlns:a16="http://schemas.microsoft.com/office/drawing/2014/main" id="{F2966C68-5ED0-2FF5-2673-383F292E4457}"/>
              </a:ext>
            </a:extLst>
          </p:cNvPr>
          <p:cNvPicPr>
            <a:picLocks noChangeAspect="1"/>
          </p:cNvPicPr>
          <p:nvPr/>
        </p:nvPicPr>
        <p:blipFill rotWithShape="1">
          <a:blip r:embed="rId3"/>
          <a:srcRect l="79069" t="9618" r="6804" b="76655"/>
          <a:stretch/>
        </p:blipFill>
        <p:spPr>
          <a:xfrm>
            <a:off x="2744760" y="1428176"/>
            <a:ext cx="1019158" cy="707250"/>
          </a:xfrm>
          <a:prstGeom prst="rect">
            <a:avLst/>
          </a:prstGeom>
        </p:spPr>
      </p:pic>
      <p:grpSp>
        <p:nvGrpSpPr>
          <p:cNvPr id="5" name="Group 4">
            <a:extLst>
              <a:ext uri="{FF2B5EF4-FFF2-40B4-BE49-F238E27FC236}">
                <a16:creationId xmlns:a16="http://schemas.microsoft.com/office/drawing/2014/main" id="{A22525C8-F606-F079-F6D2-ABD4593E8B74}"/>
              </a:ext>
            </a:extLst>
          </p:cNvPr>
          <p:cNvGrpSpPr/>
          <p:nvPr/>
        </p:nvGrpSpPr>
        <p:grpSpPr>
          <a:xfrm>
            <a:off x="3888881" y="1389080"/>
            <a:ext cx="5242193" cy="2532001"/>
            <a:chOff x="3888881" y="1528226"/>
            <a:chExt cx="5242193" cy="2532001"/>
          </a:xfrm>
        </p:grpSpPr>
        <p:pic>
          <p:nvPicPr>
            <p:cNvPr id="8" name="Picture 7">
              <a:extLst>
                <a:ext uri="{FF2B5EF4-FFF2-40B4-BE49-F238E27FC236}">
                  <a16:creationId xmlns:a16="http://schemas.microsoft.com/office/drawing/2014/main" id="{77E0E7AB-9BAF-2319-9A8F-449D8C40ED3C}"/>
                </a:ext>
              </a:extLst>
            </p:cNvPr>
            <p:cNvPicPr>
              <a:picLocks noChangeAspect="1"/>
            </p:cNvPicPr>
            <p:nvPr/>
          </p:nvPicPr>
          <p:blipFill rotWithShape="1">
            <a:blip r:embed="rId4"/>
            <a:srcRect l="9969" t="61993" r="57938" b="13588"/>
            <a:stretch/>
          </p:blipFill>
          <p:spPr>
            <a:xfrm>
              <a:off x="5379735" y="1528226"/>
              <a:ext cx="3751339" cy="2532001"/>
            </a:xfrm>
            <a:prstGeom prst="rect">
              <a:avLst/>
            </a:prstGeom>
          </p:spPr>
        </p:pic>
        <p:sp>
          <p:nvSpPr>
            <p:cNvPr id="9" name="Arrow: Right 8">
              <a:extLst>
                <a:ext uri="{FF2B5EF4-FFF2-40B4-BE49-F238E27FC236}">
                  <a16:creationId xmlns:a16="http://schemas.microsoft.com/office/drawing/2014/main" id="{6594D179-D597-249C-64B4-96E2CD68E268}"/>
                </a:ext>
              </a:extLst>
            </p:cNvPr>
            <p:cNvSpPr/>
            <p:nvPr/>
          </p:nvSpPr>
          <p:spPr>
            <a:xfrm>
              <a:off x="3888881" y="2094660"/>
              <a:ext cx="1497317" cy="1036948"/>
            </a:xfrm>
            <a:prstGeom prst="right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4B277B0B-9E77-359A-B08D-6DF6D2942A81}"/>
                </a:ext>
              </a:extLst>
            </p:cNvPr>
            <p:cNvPicPr>
              <a:picLocks noChangeAspect="1"/>
            </p:cNvPicPr>
            <p:nvPr/>
          </p:nvPicPr>
          <p:blipFill rotWithShape="1">
            <a:blip r:embed="rId5"/>
            <a:srcRect l="20000" t="45944" r="34722" b="49999"/>
            <a:stretch/>
          </p:blipFill>
          <p:spPr>
            <a:xfrm>
              <a:off x="4959936" y="1891066"/>
              <a:ext cx="4140201" cy="264905"/>
            </a:xfrm>
            <a:prstGeom prst="rect">
              <a:avLst/>
            </a:prstGeom>
          </p:spPr>
        </p:pic>
      </p:grpSp>
      <p:sp>
        <p:nvSpPr>
          <p:cNvPr id="7" name="TextBox 6">
            <a:extLst>
              <a:ext uri="{FF2B5EF4-FFF2-40B4-BE49-F238E27FC236}">
                <a16:creationId xmlns:a16="http://schemas.microsoft.com/office/drawing/2014/main" id="{39DA980B-3D86-111D-8213-46B5ADBA2655}"/>
              </a:ext>
            </a:extLst>
          </p:cNvPr>
          <p:cNvSpPr txBox="1"/>
          <p:nvPr/>
        </p:nvSpPr>
        <p:spPr>
          <a:xfrm>
            <a:off x="4481390" y="761622"/>
            <a:ext cx="2548646"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Support career paths</a:t>
            </a:r>
          </a:p>
        </p:txBody>
      </p:sp>
      <p:grpSp>
        <p:nvGrpSpPr>
          <p:cNvPr id="12" name="Group 11">
            <a:extLst>
              <a:ext uri="{FF2B5EF4-FFF2-40B4-BE49-F238E27FC236}">
                <a16:creationId xmlns:a16="http://schemas.microsoft.com/office/drawing/2014/main" id="{DEE715D8-F8FC-E3A7-E801-8A49206261BA}"/>
              </a:ext>
            </a:extLst>
          </p:cNvPr>
          <p:cNvGrpSpPr/>
          <p:nvPr/>
        </p:nvGrpSpPr>
        <p:grpSpPr>
          <a:xfrm>
            <a:off x="933254" y="3921082"/>
            <a:ext cx="7514046" cy="2853677"/>
            <a:chOff x="933254" y="3921082"/>
            <a:chExt cx="7514046" cy="2853677"/>
          </a:xfrm>
        </p:grpSpPr>
        <p:grpSp>
          <p:nvGrpSpPr>
            <p:cNvPr id="6" name="Group 5">
              <a:extLst>
                <a:ext uri="{FF2B5EF4-FFF2-40B4-BE49-F238E27FC236}">
                  <a16:creationId xmlns:a16="http://schemas.microsoft.com/office/drawing/2014/main" id="{1EF4CE36-F3B3-A8D9-4B16-95867E0F32DD}"/>
                </a:ext>
              </a:extLst>
            </p:cNvPr>
            <p:cNvGrpSpPr/>
            <p:nvPr/>
          </p:nvGrpSpPr>
          <p:grpSpPr>
            <a:xfrm>
              <a:off x="1107611" y="3921082"/>
              <a:ext cx="7339689" cy="2853677"/>
              <a:chOff x="1913641" y="4083836"/>
              <a:chExt cx="6773159" cy="2661413"/>
            </a:xfrm>
          </p:grpSpPr>
          <p:pic>
            <p:nvPicPr>
              <p:cNvPr id="15" name="Picture 14">
                <a:extLst>
                  <a:ext uri="{FF2B5EF4-FFF2-40B4-BE49-F238E27FC236}">
                    <a16:creationId xmlns:a16="http://schemas.microsoft.com/office/drawing/2014/main" id="{651523D8-5E88-0E91-FBA1-AA4BC75757CD}"/>
                  </a:ext>
                </a:extLst>
              </p:cNvPr>
              <p:cNvPicPr>
                <a:picLocks noChangeAspect="1"/>
              </p:cNvPicPr>
              <p:nvPr/>
            </p:nvPicPr>
            <p:blipFill rotWithShape="1">
              <a:blip r:embed="rId6"/>
              <a:srcRect l="6082" t="19290" r="4999" b="10741"/>
              <a:stretch/>
            </p:blipFill>
            <p:spPr>
              <a:xfrm>
                <a:off x="1913641" y="4083836"/>
                <a:ext cx="4735637" cy="2661413"/>
              </a:xfrm>
              <a:prstGeom prst="rect">
                <a:avLst/>
              </a:prstGeom>
            </p:spPr>
          </p:pic>
          <p:pic>
            <p:nvPicPr>
              <p:cNvPr id="17" name="Picture 16" descr="Logo, company name&#10;&#10;Description automatically generated">
                <a:extLst>
                  <a:ext uri="{FF2B5EF4-FFF2-40B4-BE49-F238E27FC236}">
                    <a16:creationId xmlns:a16="http://schemas.microsoft.com/office/drawing/2014/main" id="{3D112C77-9B47-6ACD-5556-3364F292D768}"/>
                  </a:ext>
                </a:extLst>
              </p:cNvPr>
              <p:cNvPicPr>
                <a:picLocks noChangeAspect="1"/>
              </p:cNvPicPr>
              <p:nvPr/>
            </p:nvPicPr>
            <p:blipFill rotWithShape="1">
              <a:blip r:embed="rId7"/>
              <a:srcRect l="5233" t="5947"/>
              <a:stretch/>
            </p:blipFill>
            <p:spPr>
              <a:xfrm>
                <a:off x="6968988" y="4780236"/>
                <a:ext cx="1717812" cy="896423"/>
              </a:xfrm>
              <a:prstGeom prst="rect">
                <a:avLst/>
              </a:prstGeom>
            </p:spPr>
          </p:pic>
        </p:grpSp>
        <p:sp>
          <p:nvSpPr>
            <p:cNvPr id="10" name="Rectangle: Rounded Corners 9">
              <a:extLst>
                <a:ext uri="{FF2B5EF4-FFF2-40B4-BE49-F238E27FC236}">
                  <a16:creationId xmlns:a16="http://schemas.microsoft.com/office/drawing/2014/main" id="{7735C9FD-73D6-CD95-8357-47B297EAC031}"/>
                </a:ext>
              </a:extLst>
            </p:cNvPr>
            <p:cNvSpPr/>
            <p:nvPr/>
          </p:nvSpPr>
          <p:spPr>
            <a:xfrm>
              <a:off x="933254" y="3960177"/>
              <a:ext cx="7428321" cy="2511667"/>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915174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What are PP collaborations doing ?</a:t>
            </a:r>
            <a:br>
              <a:rPr lang="en-GB" dirty="0">
                <a:solidFill>
                  <a:srgbClr val="FFFF00"/>
                </a:solidFill>
              </a:rPr>
            </a:br>
            <a:r>
              <a:rPr lang="en-GB" b="1" dirty="0">
                <a:solidFill>
                  <a:srgbClr val="FFFF00"/>
                </a:solidFill>
                <a:latin typeface="Arial" panose="020B0604020202020204" pitchFamily="34" charset="0"/>
              </a:rPr>
              <a:t>E</a:t>
            </a: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quitable opportunities</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24</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99435" y="1165530"/>
            <a:ext cx="8552334" cy="4363278"/>
          </a:xfrm>
        </p:spPr>
        <p:txBody>
          <a:bodyPr/>
          <a:lstStyle/>
          <a:p>
            <a:pPr marL="285750" indent="-285750">
              <a:spcBef>
                <a:spcPts val="500"/>
              </a:spcBef>
              <a:buFont typeface="Wingdings" panose="05000000000000000000" pitchFamily="2" charset="2"/>
              <a:buChar char="Ø"/>
            </a:pPr>
            <a:endParaRPr lang="en-GB" sz="2200" dirty="0">
              <a:solidFill>
                <a:srgbClr val="00B050"/>
              </a:solidFill>
              <a:latin typeface="Aptos" panose="020B0004020202020204" pitchFamily="34" charset="0"/>
            </a:endParaRPr>
          </a:p>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Creating equitable opportunities</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Outreach</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ECR Groups and Mentoring</a:t>
            </a:r>
          </a:p>
          <a:p>
            <a:pPr marL="263525">
              <a:spcBef>
                <a:spcPts val="500"/>
              </a:spcBef>
            </a:pPr>
            <a:endParaRPr lang="en-GB" sz="2200" dirty="0">
              <a:solidFill>
                <a:schemeClr val="bg1">
                  <a:lumMod val="65000"/>
                </a:schemeClr>
              </a:solidFill>
              <a:latin typeface="Aptos" panose="020B0004020202020204" pitchFamily="34" charset="0"/>
            </a:endParaRPr>
          </a:p>
          <a:p>
            <a:endParaRPr lang="en-GB" dirty="0">
              <a:latin typeface="Aptos" panose="020B0004020202020204" pitchFamily="34" charset="0"/>
            </a:endParaRPr>
          </a:p>
        </p:txBody>
      </p:sp>
      <p:pic>
        <p:nvPicPr>
          <p:cNvPr id="12" name="Picture 11">
            <a:extLst>
              <a:ext uri="{FF2B5EF4-FFF2-40B4-BE49-F238E27FC236}">
                <a16:creationId xmlns:a16="http://schemas.microsoft.com/office/drawing/2014/main" id="{B2C70629-C08A-DA46-40F2-2587B89AAA22}"/>
              </a:ext>
            </a:extLst>
          </p:cNvPr>
          <p:cNvPicPr>
            <a:picLocks noChangeAspect="1"/>
          </p:cNvPicPr>
          <p:nvPr/>
        </p:nvPicPr>
        <p:blipFill rotWithShape="1">
          <a:blip r:embed="rId2"/>
          <a:srcRect l="21650" t="44767" r="43814" b="14716"/>
          <a:stretch/>
        </p:blipFill>
        <p:spPr>
          <a:xfrm>
            <a:off x="9656386" y="5206556"/>
            <a:ext cx="1788987" cy="1246124"/>
          </a:xfrm>
          <a:prstGeom prst="rect">
            <a:avLst/>
          </a:prstGeom>
        </p:spPr>
      </p:pic>
      <p:sp>
        <p:nvSpPr>
          <p:cNvPr id="7" name="TextBox 6">
            <a:extLst>
              <a:ext uri="{FF2B5EF4-FFF2-40B4-BE49-F238E27FC236}">
                <a16:creationId xmlns:a16="http://schemas.microsoft.com/office/drawing/2014/main" id="{580F3C4E-4D1E-050D-800D-3B992D12909E}"/>
              </a:ext>
            </a:extLst>
          </p:cNvPr>
          <p:cNvSpPr txBox="1"/>
          <p:nvPr/>
        </p:nvSpPr>
        <p:spPr>
          <a:xfrm>
            <a:off x="700291" y="6305211"/>
            <a:ext cx="5722070" cy="492443"/>
          </a:xfrm>
          <a:prstGeom prst="rect">
            <a:avLst/>
          </a:prstGeom>
          <a:solidFill>
            <a:schemeClr val="bg1"/>
          </a:solid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tx1"/>
              </a:solidFill>
              <a:effectLst/>
              <a:latin typeface="Arial" panose="020B0604020202020204" pitchFamily="34" charset="0"/>
            </a:endParaRPr>
          </a:p>
          <a:p>
            <a:pPr lvl="0" defTabSz="914400" eaLnBrk="0" fontAlgn="base" hangingPunct="0">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404 responses from LHC experiments </a:t>
            </a:r>
            <a:endParaRPr lang="en-GB" dirty="0"/>
          </a:p>
        </p:txBody>
      </p:sp>
      <p:pic>
        <p:nvPicPr>
          <p:cNvPr id="13" name="Picture 12">
            <a:extLst>
              <a:ext uri="{FF2B5EF4-FFF2-40B4-BE49-F238E27FC236}">
                <a16:creationId xmlns:a16="http://schemas.microsoft.com/office/drawing/2014/main" id="{234B12C1-561D-339A-5DEF-A5C549C80006}"/>
              </a:ext>
            </a:extLst>
          </p:cNvPr>
          <p:cNvPicPr>
            <a:picLocks noChangeAspect="1"/>
          </p:cNvPicPr>
          <p:nvPr/>
        </p:nvPicPr>
        <p:blipFill rotWithShape="1">
          <a:blip r:embed="rId3"/>
          <a:srcRect l="63161" t="75325" r="2782" b="2778"/>
          <a:stretch/>
        </p:blipFill>
        <p:spPr>
          <a:xfrm>
            <a:off x="9373635" y="3603511"/>
            <a:ext cx="3718823" cy="1284483"/>
          </a:xfrm>
          <a:prstGeom prst="rect">
            <a:avLst/>
          </a:prstGeom>
        </p:spPr>
      </p:pic>
      <p:pic>
        <p:nvPicPr>
          <p:cNvPr id="16" name="Picture 15">
            <a:extLst>
              <a:ext uri="{FF2B5EF4-FFF2-40B4-BE49-F238E27FC236}">
                <a16:creationId xmlns:a16="http://schemas.microsoft.com/office/drawing/2014/main" id="{3992566C-1B95-E694-B8E0-90A904B8C93F}"/>
              </a:ext>
            </a:extLst>
          </p:cNvPr>
          <p:cNvPicPr>
            <a:picLocks noChangeAspect="1"/>
          </p:cNvPicPr>
          <p:nvPr/>
        </p:nvPicPr>
        <p:blipFill rotWithShape="1">
          <a:blip r:embed="rId3"/>
          <a:srcRect l="22841" t="58804" r="32462" b="7674"/>
          <a:stretch/>
        </p:blipFill>
        <p:spPr>
          <a:xfrm>
            <a:off x="9482888" y="4950248"/>
            <a:ext cx="3752043" cy="1670766"/>
          </a:xfrm>
          <a:prstGeom prst="rect">
            <a:avLst/>
          </a:prstGeom>
        </p:spPr>
      </p:pic>
      <p:sp>
        <p:nvSpPr>
          <p:cNvPr id="23" name="Rectangle 22">
            <a:extLst>
              <a:ext uri="{FF2B5EF4-FFF2-40B4-BE49-F238E27FC236}">
                <a16:creationId xmlns:a16="http://schemas.microsoft.com/office/drawing/2014/main" id="{591DEE88-1A0E-0619-3BB8-FD583FEDB794}"/>
              </a:ext>
            </a:extLst>
          </p:cNvPr>
          <p:cNvSpPr/>
          <p:nvPr/>
        </p:nvSpPr>
        <p:spPr>
          <a:xfrm>
            <a:off x="413799" y="3154715"/>
            <a:ext cx="8637543" cy="7504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ADDE4BFD-D175-6AA9-C024-D40A49110951}"/>
              </a:ext>
            </a:extLst>
          </p:cNvPr>
          <p:cNvSpPr txBox="1"/>
          <p:nvPr/>
        </p:nvSpPr>
        <p:spPr>
          <a:xfrm>
            <a:off x="410830" y="3009386"/>
            <a:ext cx="8061630" cy="646331"/>
          </a:xfrm>
          <a:prstGeom prst="rect">
            <a:avLst/>
          </a:prstGeom>
          <a:noFill/>
        </p:spPr>
        <p:txBody>
          <a:bodyPr wrap="square">
            <a:spAutoFit/>
          </a:bodyPr>
          <a:lstStyle/>
          <a:p>
            <a:r>
              <a:rPr lang="en-US" sz="1800" dirty="0">
                <a:effectLst/>
                <a:highlight>
                  <a:srgbClr val="FFFFFE"/>
                </a:highlight>
                <a:latin typeface="Aptos" panose="020B0004020202020204" pitchFamily="34" charset="0"/>
                <a:ea typeface="Aptos" panose="020B0004020202020204" pitchFamily="34" charset="0"/>
                <a:cs typeface="Aptos" panose="020B0004020202020204" pitchFamily="34" charset="0"/>
              </a:rPr>
              <a:t>LHC Early Career Scientists Fora arranges the </a:t>
            </a:r>
            <a:r>
              <a:rPr lang="en-US" sz="1800" b="1" dirty="0">
                <a:effectLst/>
                <a:highlight>
                  <a:srgbClr val="FFFFFE"/>
                </a:highlight>
                <a:latin typeface="Aptos" panose="020B0004020202020204" pitchFamily="34" charset="0"/>
                <a:ea typeface="Aptos" panose="020B0004020202020204" pitchFamily="34" charset="0"/>
                <a:cs typeface="Aptos" panose="020B0004020202020204" pitchFamily="34" charset="0"/>
              </a:rPr>
              <a:t>Healthy Minds for Masterminds -workshops during 2021-2023</a:t>
            </a:r>
          </a:p>
        </p:txBody>
      </p:sp>
      <p:pic>
        <p:nvPicPr>
          <p:cNvPr id="25" name="Picture 24">
            <a:extLst>
              <a:ext uri="{FF2B5EF4-FFF2-40B4-BE49-F238E27FC236}">
                <a16:creationId xmlns:a16="http://schemas.microsoft.com/office/drawing/2014/main" id="{EE6830C9-0572-700D-F9B0-0A3881A2016F}"/>
              </a:ext>
            </a:extLst>
          </p:cNvPr>
          <p:cNvPicPr>
            <a:picLocks noChangeAspect="1"/>
          </p:cNvPicPr>
          <p:nvPr/>
        </p:nvPicPr>
        <p:blipFill rotWithShape="1">
          <a:blip r:embed="rId4"/>
          <a:srcRect l="73888" t="55957" r="2268" b="4452"/>
          <a:stretch/>
        </p:blipFill>
        <p:spPr>
          <a:xfrm>
            <a:off x="9741215" y="1303510"/>
            <a:ext cx="1848827" cy="1822625"/>
          </a:xfrm>
          <a:prstGeom prst="rect">
            <a:avLst/>
          </a:prstGeom>
        </p:spPr>
      </p:pic>
      <p:sp>
        <p:nvSpPr>
          <p:cNvPr id="26" name="Rectangle 25">
            <a:extLst>
              <a:ext uri="{FF2B5EF4-FFF2-40B4-BE49-F238E27FC236}">
                <a16:creationId xmlns:a16="http://schemas.microsoft.com/office/drawing/2014/main" id="{E45E77BF-1BB6-6E18-5D26-98F5F49AF43C}"/>
              </a:ext>
            </a:extLst>
          </p:cNvPr>
          <p:cNvSpPr/>
          <p:nvPr/>
        </p:nvSpPr>
        <p:spPr>
          <a:xfrm>
            <a:off x="9559422" y="2342545"/>
            <a:ext cx="744717" cy="18455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7" name="Picture 26">
            <a:extLst>
              <a:ext uri="{FF2B5EF4-FFF2-40B4-BE49-F238E27FC236}">
                <a16:creationId xmlns:a16="http://schemas.microsoft.com/office/drawing/2014/main" id="{64D777AC-3D83-A465-DAD3-C2508A4D1A36}"/>
              </a:ext>
            </a:extLst>
          </p:cNvPr>
          <p:cNvPicPr>
            <a:picLocks noChangeAspect="1"/>
          </p:cNvPicPr>
          <p:nvPr/>
        </p:nvPicPr>
        <p:blipFill rotWithShape="1">
          <a:blip r:embed="rId4"/>
          <a:srcRect l="21886" t="64886" r="44683" b="16226"/>
          <a:stretch/>
        </p:blipFill>
        <p:spPr>
          <a:xfrm>
            <a:off x="10104566" y="2710457"/>
            <a:ext cx="2003151" cy="671986"/>
          </a:xfrm>
          <a:prstGeom prst="rect">
            <a:avLst/>
          </a:prstGeom>
        </p:spPr>
      </p:pic>
      <p:pic>
        <p:nvPicPr>
          <p:cNvPr id="28" name="Picture 27" descr="Logo&#10;&#10;Description automatically generated">
            <a:extLst>
              <a:ext uri="{FF2B5EF4-FFF2-40B4-BE49-F238E27FC236}">
                <a16:creationId xmlns:a16="http://schemas.microsoft.com/office/drawing/2014/main" id="{6B21FD21-AC24-2A78-79F2-1E33FD86F996}"/>
              </a:ext>
            </a:extLst>
          </p:cNvPr>
          <p:cNvPicPr>
            <a:picLocks noChangeAspect="1"/>
          </p:cNvPicPr>
          <p:nvPr/>
        </p:nvPicPr>
        <p:blipFill>
          <a:blip r:embed="rId5"/>
          <a:stretch>
            <a:fillRect/>
          </a:stretch>
        </p:blipFill>
        <p:spPr>
          <a:xfrm>
            <a:off x="8254681" y="1432673"/>
            <a:ext cx="912647" cy="542570"/>
          </a:xfrm>
          <a:prstGeom prst="rect">
            <a:avLst/>
          </a:prstGeom>
        </p:spPr>
      </p:pic>
      <p:pic>
        <p:nvPicPr>
          <p:cNvPr id="29" name="Picture 28" descr="Logo&#10;&#10;Description automatically generated">
            <a:extLst>
              <a:ext uri="{FF2B5EF4-FFF2-40B4-BE49-F238E27FC236}">
                <a16:creationId xmlns:a16="http://schemas.microsoft.com/office/drawing/2014/main" id="{323EF1F5-60CA-F9B6-03C7-50BFFAB7FB96}"/>
              </a:ext>
            </a:extLst>
          </p:cNvPr>
          <p:cNvPicPr>
            <a:picLocks noChangeAspect="1"/>
          </p:cNvPicPr>
          <p:nvPr/>
        </p:nvPicPr>
        <p:blipFill>
          <a:blip r:embed="rId5"/>
          <a:stretch>
            <a:fillRect/>
          </a:stretch>
        </p:blipFill>
        <p:spPr>
          <a:xfrm>
            <a:off x="3142749" y="4439867"/>
            <a:ext cx="912647" cy="542570"/>
          </a:xfrm>
          <a:prstGeom prst="rect">
            <a:avLst/>
          </a:prstGeom>
        </p:spPr>
      </p:pic>
      <p:sp>
        <p:nvSpPr>
          <p:cNvPr id="31" name="TextBox 30">
            <a:extLst>
              <a:ext uri="{FF2B5EF4-FFF2-40B4-BE49-F238E27FC236}">
                <a16:creationId xmlns:a16="http://schemas.microsoft.com/office/drawing/2014/main" id="{8826FB34-4982-07F8-BD4C-AEF6F2FCF9D5}"/>
              </a:ext>
            </a:extLst>
          </p:cNvPr>
          <p:cNvSpPr txBox="1"/>
          <p:nvPr/>
        </p:nvSpPr>
        <p:spPr>
          <a:xfrm>
            <a:off x="9484446" y="620777"/>
            <a:ext cx="2864169" cy="461665"/>
          </a:xfrm>
          <a:prstGeom prst="rect">
            <a:avLst/>
          </a:prstGeom>
          <a:noFill/>
        </p:spPr>
        <p:txBody>
          <a:bodyPr wrap="square">
            <a:spAutoFit/>
          </a:bodyPr>
          <a:lstStyle/>
          <a:p>
            <a:r>
              <a:rPr lang="en-GB" sz="1200" b="0" i="1" dirty="0">
                <a:solidFill>
                  <a:srgbClr val="FF0000"/>
                </a:solidFill>
                <a:effectLst/>
                <a:latin typeface="Comic Sans MS" panose="030F0702030302020204" pitchFamily="66" charset="0"/>
              </a:rPr>
              <a:t>Irina </a:t>
            </a:r>
            <a:r>
              <a:rPr lang="en-GB" sz="1200" b="0" i="1" dirty="0" err="1">
                <a:solidFill>
                  <a:srgbClr val="FF0000"/>
                </a:solidFill>
                <a:effectLst/>
                <a:latin typeface="Comic Sans MS" panose="030F0702030302020204" pitchFamily="66" charset="0"/>
              </a:rPr>
              <a:t>Nasteva’s</a:t>
            </a:r>
            <a:r>
              <a:rPr lang="en-GB" sz="1200" b="0" i="1" dirty="0">
                <a:solidFill>
                  <a:srgbClr val="FF0000"/>
                </a:solidFill>
                <a:effectLst/>
                <a:latin typeface="Comic Sans MS" panose="030F0702030302020204" pitchFamily="66" charset="0"/>
              </a:rPr>
              <a:t> Talk </a:t>
            </a:r>
          </a:p>
          <a:p>
            <a:r>
              <a:rPr lang="en-GB" sz="1200" b="0" i="1" dirty="0">
                <a:solidFill>
                  <a:srgbClr val="FF0000"/>
                </a:solidFill>
                <a:effectLst/>
                <a:latin typeface="Comic Sans MS" panose="030F0702030302020204" pitchFamily="66" charset="0"/>
              </a:rPr>
              <a:t>Christian </a:t>
            </a:r>
            <a:r>
              <a:rPr lang="en-GB" sz="1200" b="0" i="1" dirty="0" err="1">
                <a:solidFill>
                  <a:srgbClr val="FF0000"/>
                </a:solidFill>
                <a:effectLst/>
                <a:latin typeface="Comic Sans MS" panose="030F0702030302020204" pitchFamily="66" charset="0"/>
              </a:rPr>
              <a:t>Appelt</a:t>
            </a:r>
            <a:endParaRPr lang="en-GB" sz="1200" dirty="0">
              <a:solidFill>
                <a:srgbClr val="FF0000"/>
              </a:solidFill>
              <a:latin typeface="Comic Sans MS" panose="030F0702030302020204" pitchFamily="66" charset="0"/>
            </a:endParaRPr>
          </a:p>
        </p:txBody>
      </p:sp>
      <p:sp>
        <p:nvSpPr>
          <p:cNvPr id="5" name="Slide Number Placeholder 2">
            <a:extLst>
              <a:ext uri="{FF2B5EF4-FFF2-40B4-BE49-F238E27FC236}">
                <a16:creationId xmlns:a16="http://schemas.microsoft.com/office/drawing/2014/main" id="{7586866E-DB19-939B-ADEA-01CA22226C02}"/>
              </a:ext>
            </a:extLst>
          </p:cNvPr>
          <p:cNvSpPr txBox="1">
            <a:spLocks/>
          </p:cNvSpPr>
          <p:nvPr/>
        </p:nvSpPr>
        <p:spPr>
          <a:xfrm>
            <a:off x="434411" y="6513014"/>
            <a:ext cx="216000" cy="216000"/>
          </a:xfrm>
          <a:prstGeom prst="rect">
            <a:avLst/>
          </a:prstGeom>
          <a:solidFill>
            <a:schemeClr val="accent1"/>
          </a:solidFill>
        </p:spPr>
        <p:txBody>
          <a:bodyPr vert="horz" lIns="0" tIns="0" rIns="0" bIns="0" rtlCol="0" anchor="ctr" anchorCtr="0"/>
          <a:lstStyle>
            <a:defPPr>
              <a:defRPr lang="en-US"/>
            </a:defPPr>
            <a:lvl1pPr marL="0" algn="ctr" defTabSz="457200" rtl="0" eaLnBrk="1" latinLnBrk="0" hangingPunct="1">
              <a:defRPr sz="800" kern="1200" normalizeH="1">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49BB3D-90E4-C946-BCF9-8FBC622A1A06}" type="slidenum">
              <a:rPr lang="en-GB" smtClean="0"/>
              <a:pPr/>
              <a:t>24</a:t>
            </a:fld>
            <a:endParaRPr lang="en-GB" dirty="0"/>
          </a:p>
        </p:txBody>
      </p:sp>
      <p:pic>
        <p:nvPicPr>
          <p:cNvPr id="14" name="Picture 13">
            <a:extLst>
              <a:ext uri="{FF2B5EF4-FFF2-40B4-BE49-F238E27FC236}">
                <a16:creationId xmlns:a16="http://schemas.microsoft.com/office/drawing/2014/main" id="{2CF9903A-FE41-2EB6-01D6-24639A186E4F}"/>
              </a:ext>
            </a:extLst>
          </p:cNvPr>
          <p:cNvPicPr>
            <a:picLocks noChangeAspect="1"/>
          </p:cNvPicPr>
          <p:nvPr/>
        </p:nvPicPr>
        <p:blipFill rotWithShape="1">
          <a:blip r:embed="rId6"/>
          <a:srcRect l="47211" t="27200" r="16001" b="36146"/>
          <a:stretch/>
        </p:blipFill>
        <p:spPr>
          <a:xfrm>
            <a:off x="4884622" y="3592237"/>
            <a:ext cx="4085981" cy="2907448"/>
          </a:xfrm>
          <a:prstGeom prst="rect">
            <a:avLst/>
          </a:prstGeom>
        </p:spPr>
      </p:pic>
      <p:pic>
        <p:nvPicPr>
          <p:cNvPr id="9" name="Picture 8" descr="Logo, company name&#10;&#10;Description automatically generated">
            <a:extLst>
              <a:ext uri="{FF2B5EF4-FFF2-40B4-BE49-F238E27FC236}">
                <a16:creationId xmlns:a16="http://schemas.microsoft.com/office/drawing/2014/main" id="{F7AB0E1B-1A3C-D27E-F55A-6412F52DFF76}"/>
              </a:ext>
            </a:extLst>
          </p:cNvPr>
          <p:cNvPicPr>
            <a:picLocks noChangeAspect="1"/>
          </p:cNvPicPr>
          <p:nvPr/>
        </p:nvPicPr>
        <p:blipFill rotWithShape="1">
          <a:blip r:embed="rId7"/>
          <a:srcRect l="5233" t="5947"/>
          <a:stretch/>
        </p:blipFill>
        <p:spPr>
          <a:xfrm>
            <a:off x="9482888" y="116070"/>
            <a:ext cx="1087073" cy="567278"/>
          </a:xfrm>
          <a:prstGeom prst="rect">
            <a:avLst/>
          </a:prstGeom>
        </p:spPr>
      </p:pic>
      <p:pic>
        <p:nvPicPr>
          <p:cNvPr id="10" name="Picture 9">
            <a:extLst>
              <a:ext uri="{FF2B5EF4-FFF2-40B4-BE49-F238E27FC236}">
                <a16:creationId xmlns:a16="http://schemas.microsoft.com/office/drawing/2014/main" id="{CF28A558-F8FF-644D-5029-6C1495A2EADF}"/>
              </a:ext>
            </a:extLst>
          </p:cNvPr>
          <p:cNvPicPr>
            <a:picLocks noChangeAspect="1"/>
          </p:cNvPicPr>
          <p:nvPr/>
        </p:nvPicPr>
        <p:blipFill rotWithShape="1">
          <a:blip r:embed="rId8"/>
          <a:srcRect l="21410" t="13884" r="16485" b="10926"/>
          <a:stretch/>
        </p:blipFill>
        <p:spPr>
          <a:xfrm>
            <a:off x="154340" y="3696114"/>
            <a:ext cx="2922867" cy="2756566"/>
          </a:xfrm>
          <a:prstGeom prst="rect">
            <a:avLst/>
          </a:prstGeom>
        </p:spPr>
      </p:pic>
      <p:pic>
        <p:nvPicPr>
          <p:cNvPr id="18" name="Picture 17">
            <a:extLst>
              <a:ext uri="{FF2B5EF4-FFF2-40B4-BE49-F238E27FC236}">
                <a16:creationId xmlns:a16="http://schemas.microsoft.com/office/drawing/2014/main" id="{566CD971-5374-8A4D-502D-3D2C7512484E}"/>
              </a:ext>
            </a:extLst>
          </p:cNvPr>
          <p:cNvPicPr>
            <a:picLocks noChangeAspect="1"/>
          </p:cNvPicPr>
          <p:nvPr/>
        </p:nvPicPr>
        <p:blipFill rotWithShape="1">
          <a:blip r:embed="rId3"/>
          <a:srcRect l="63161" t="71005" r="16890" b="23355"/>
          <a:stretch/>
        </p:blipFill>
        <p:spPr>
          <a:xfrm>
            <a:off x="2794065" y="3905254"/>
            <a:ext cx="2178308" cy="594797"/>
          </a:xfrm>
          <a:prstGeom prst="rect">
            <a:avLst/>
          </a:prstGeom>
        </p:spPr>
      </p:pic>
      <p:sp>
        <p:nvSpPr>
          <p:cNvPr id="11" name="TextBox 10">
            <a:extLst>
              <a:ext uri="{FF2B5EF4-FFF2-40B4-BE49-F238E27FC236}">
                <a16:creationId xmlns:a16="http://schemas.microsoft.com/office/drawing/2014/main" id="{A22054F3-3C90-8E25-CD9C-42A01ADA9A19}"/>
              </a:ext>
            </a:extLst>
          </p:cNvPr>
          <p:cNvSpPr txBox="1"/>
          <p:nvPr/>
        </p:nvSpPr>
        <p:spPr>
          <a:xfrm>
            <a:off x="4899336" y="842435"/>
            <a:ext cx="2548646"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Staying well</a:t>
            </a:r>
          </a:p>
        </p:txBody>
      </p:sp>
      <p:sp>
        <p:nvSpPr>
          <p:cNvPr id="6" name="Rectangle: Rounded Corners 5">
            <a:extLst>
              <a:ext uri="{FF2B5EF4-FFF2-40B4-BE49-F238E27FC236}">
                <a16:creationId xmlns:a16="http://schemas.microsoft.com/office/drawing/2014/main" id="{BFEABFFC-850D-0EDF-07F6-4EDCCC0DE9BF}"/>
              </a:ext>
            </a:extLst>
          </p:cNvPr>
          <p:cNvSpPr/>
          <p:nvPr/>
        </p:nvSpPr>
        <p:spPr>
          <a:xfrm>
            <a:off x="154340" y="3009386"/>
            <a:ext cx="8887407" cy="3788268"/>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0" name="Picture 29" descr="Logo&#10;&#10;Description automatically generated">
            <a:extLst>
              <a:ext uri="{FF2B5EF4-FFF2-40B4-BE49-F238E27FC236}">
                <a16:creationId xmlns:a16="http://schemas.microsoft.com/office/drawing/2014/main" id="{86256E13-6656-6FEE-B91C-B0A3EDC44584}"/>
              </a:ext>
            </a:extLst>
          </p:cNvPr>
          <p:cNvPicPr>
            <a:picLocks noChangeAspect="1"/>
          </p:cNvPicPr>
          <p:nvPr/>
        </p:nvPicPr>
        <p:blipFill>
          <a:blip r:embed="rId9"/>
          <a:stretch>
            <a:fillRect/>
          </a:stretch>
        </p:blipFill>
        <p:spPr>
          <a:xfrm>
            <a:off x="4744914" y="5711422"/>
            <a:ext cx="470562" cy="636356"/>
          </a:xfrm>
          <a:prstGeom prst="rect">
            <a:avLst/>
          </a:prstGeom>
        </p:spPr>
      </p:pic>
      <p:sp>
        <p:nvSpPr>
          <p:cNvPr id="8" name="TextBox 7">
            <a:extLst>
              <a:ext uri="{FF2B5EF4-FFF2-40B4-BE49-F238E27FC236}">
                <a16:creationId xmlns:a16="http://schemas.microsoft.com/office/drawing/2014/main" id="{EAD0CA92-7723-97B2-3F7C-B5963AB0DE44}"/>
              </a:ext>
            </a:extLst>
          </p:cNvPr>
          <p:cNvSpPr txBox="1"/>
          <p:nvPr/>
        </p:nvSpPr>
        <p:spPr>
          <a:xfrm>
            <a:off x="7447982" y="2342545"/>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Sami Rasanen</a:t>
            </a:r>
            <a:endParaRPr lang="en-GB"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509189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What are PP collaborations doing ?</a:t>
            </a:r>
            <a:br>
              <a:rPr lang="en-GB" dirty="0">
                <a:solidFill>
                  <a:srgbClr val="FFFF00"/>
                </a:solidFill>
              </a:rPr>
            </a:br>
            <a:r>
              <a:rPr lang="en-GB" b="1" dirty="0">
                <a:solidFill>
                  <a:srgbClr val="FFFF00"/>
                </a:solidFill>
                <a:latin typeface="Arial" panose="020B0604020202020204" pitchFamily="34" charset="0"/>
              </a:rPr>
              <a:t>E</a:t>
            </a: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quitable opportunities</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25</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95833" y="1217645"/>
            <a:ext cx="8552334" cy="4363278"/>
          </a:xfrm>
        </p:spPr>
        <p:txBody>
          <a:bodyPr/>
          <a:lstStyle/>
          <a:p>
            <a:pPr marL="285750" indent="-285750">
              <a:spcBef>
                <a:spcPts val="500"/>
              </a:spcBef>
              <a:buFont typeface="Wingdings" panose="05000000000000000000" pitchFamily="2" charset="2"/>
              <a:buChar char="Ø"/>
            </a:pPr>
            <a:endParaRPr lang="en-GB" sz="2200" dirty="0">
              <a:solidFill>
                <a:srgbClr val="00B050"/>
              </a:solidFill>
              <a:latin typeface="Aptos" panose="020B0004020202020204" pitchFamily="34" charset="0"/>
            </a:endParaRPr>
          </a:p>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Creating equitable opportunities</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Outreach</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ECR Groups and Mentoring</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Grants </a:t>
            </a:r>
          </a:p>
          <a:p>
            <a:pPr marL="263525">
              <a:spcBef>
                <a:spcPts val="500"/>
              </a:spcBef>
            </a:pPr>
            <a:endParaRPr lang="en-GB" dirty="0">
              <a:latin typeface="Aptos" panose="020B0004020202020204" pitchFamily="34" charset="0"/>
            </a:endParaRPr>
          </a:p>
        </p:txBody>
      </p:sp>
      <p:sp>
        <p:nvSpPr>
          <p:cNvPr id="21" name="TextBox 20">
            <a:extLst>
              <a:ext uri="{FF2B5EF4-FFF2-40B4-BE49-F238E27FC236}">
                <a16:creationId xmlns:a16="http://schemas.microsoft.com/office/drawing/2014/main" id="{886889C9-99B4-B01B-0721-0F7C87A7FC6E}"/>
              </a:ext>
            </a:extLst>
          </p:cNvPr>
          <p:cNvSpPr txBox="1"/>
          <p:nvPr/>
        </p:nvSpPr>
        <p:spPr>
          <a:xfrm>
            <a:off x="7051645" y="2771741"/>
            <a:ext cx="2521670" cy="369332"/>
          </a:xfrm>
          <a:prstGeom prst="rect">
            <a:avLst/>
          </a:prstGeom>
          <a:noFill/>
        </p:spPr>
        <p:txBody>
          <a:bodyPr wrap="square">
            <a:spAutoFit/>
          </a:bodyPr>
          <a:lstStyle/>
          <a:p>
            <a:r>
              <a:rPr lang="en-GB" b="0" i="1" dirty="0">
                <a:solidFill>
                  <a:srgbClr val="FF0000"/>
                </a:solidFill>
                <a:effectLst/>
                <a:latin typeface="Liberation Sans"/>
              </a:rPr>
              <a:t>Luis </a:t>
            </a:r>
            <a:r>
              <a:rPr lang="en-GB" b="0" i="1" dirty="0" err="1">
                <a:solidFill>
                  <a:srgbClr val="FF0000"/>
                </a:solidFill>
                <a:effectLst/>
                <a:latin typeface="Liberation Sans"/>
              </a:rPr>
              <a:t>Fariña</a:t>
            </a:r>
            <a:r>
              <a:rPr lang="en-GB" b="0" i="1" dirty="0">
                <a:solidFill>
                  <a:srgbClr val="FF0000"/>
                </a:solidFill>
                <a:effectLst/>
                <a:latin typeface="Liberation Sans"/>
              </a:rPr>
              <a:t> Busto</a:t>
            </a:r>
            <a:endParaRPr lang="en-GB" dirty="0">
              <a:solidFill>
                <a:srgbClr val="FF0000"/>
              </a:solidFill>
            </a:endParaRPr>
          </a:p>
        </p:txBody>
      </p:sp>
      <p:pic>
        <p:nvPicPr>
          <p:cNvPr id="9" name="Picture 8" descr="A logo with orange dots&#10;&#10;Description automatically generated">
            <a:extLst>
              <a:ext uri="{FF2B5EF4-FFF2-40B4-BE49-F238E27FC236}">
                <a16:creationId xmlns:a16="http://schemas.microsoft.com/office/drawing/2014/main" id="{946FCD3E-9480-1B7D-9159-17B65AE474D8}"/>
              </a:ext>
            </a:extLst>
          </p:cNvPr>
          <p:cNvPicPr>
            <a:picLocks noChangeAspect="1"/>
          </p:cNvPicPr>
          <p:nvPr/>
        </p:nvPicPr>
        <p:blipFill>
          <a:blip r:embed="rId2"/>
          <a:stretch>
            <a:fillRect/>
          </a:stretch>
        </p:blipFill>
        <p:spPr>
          <a:xfrm>
            <a:off x="7558563" y="1374733"/>
            <a:ext cx="1371211" cy="1377331"/>
          </a:xfrm>
          <a:prstGeom prst="rect">
            <a:avLst/>
          </a:prstGeom>
        </p:spPr>
      </p:pic>
      <p:pic>
        <p:nvPicPr>
          <p:cNvPr id="11" name="Graphic 10" descr="Money with solid fill">
            <a:extLst>
              <a:ext uri="{FF2B5EF4-FFF2-40B4-BE49-F238E27FC236}">
                <a16:creationId xmlns:a16="http://schemas.microsoft.com/office/drawing/2014/main" id="{2D3A813F-7F8B-0AF5-6010-692523281E4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52660" y="1321839"/>
            <a:ext cx="1283025" cy="1283025"/>
          </a:xfrm>
          <a:prstGeom prst="rect">
            <a:avLst/>
          </a:prstGeom>
        </p:spPr>
      </p:pic>
      <p:pic>
        <p:nvPicPr>
          <p:cNvPr id="12" name="Picture 11">
            <a:extLst>
              <a:ext uri="{FF2B5EF4-FFF2-40B4-BE49-F238E27FC236}">
                <a16:creationId xmlns:a16="http://schemas.microsoft.com/office/drawing/2014/main" id="{B2C70629-C08A-DA46-40F2-2587B89AAA22}"/>
              </a:ext>
            </a:extLst>
          </p:cNvPr>
          <p:cNvPicPr>
            <a:picLocks noChangeAspect="1"/>
          </p:cNvPicPr>
          <p:nvPr/>
        </p:nvPicPr>
        <p:blipFill rotWithShape="1">
          <a:blip r:embed="rId5"/>
          <a:srcRect l="21650" t="44767" r="43814" b="14716"/>
          <a:stretch/>
        </p:blipFill>
        <p:spPr>
          <a:xfrm>
            <a:off x="9656386" y="5206556"/>
            <a:ext cx="1788987" cy="1246124"/>
          </a:xfrm>
          <a:prstGeom prst="rect">
            <a:avLst/>
          </a:prstGeom>
        </p:spPr>
      </p:pic>
      <p:sp>
        <p:nvSpPr>
          <p:cNvPr id="5" name="TextBox 4">
            <a:extLst>
              <a:ext uri="{FF2B5EF4-FFF2-40B4-BE49-F238E27FC236}">
                <a16:creationId xmlns:a16="http://schemas.microsoft.com/office/drawing/2014/main" id="{3B3CE240-7425-6169-4BAC-0CBAA17E1431}"/>
              </a:ext>
            </a:extLst>
          </p:cNvPr>
          <p:cNvSpPr txBox="1"/>
          <p:nvPr/>
        </p:nvSpPr>
        <p:spPr>
          <a:xfrm>
            <a:off x="5051736" y="879226"/>
            <a:ext cx="2548646"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Funding Tips</a:t>
            </a:r>
          </a:p>
        </p:txBody>
      </p:sp>
      <p:sp>
        <p:nvSpPr>
          <p:cNvPr id="7" name="TextBox 6">
            <a:extLst>
              <a:ext uri="{FF2B5EF4-FFF2-40B4-BE49-F238E27FC236}">
                <a16:creationId xmlns:a16="http://schemas.microsoft.com/office/drawing/2014/main" id="{58A56330-86EE-9749-A761-D8EEBB13B698}"/>
              </a:ext>
            </a:extLst>
          </p:cNvPr>
          <p:cNvSpPr txBox="1"/>
          <p:nvPr/>
        </p:nvSpPr>
        <p:spPr>
          <a:xfrm>
            <a:off x="1176248" y="3327930"/>
            <a:ext cx="8051133" cy="461665"/>
          </a:xfrm>
          <a:prstGeom prst="rect">
            <a:avLst/>
          </a:prstGeom>
          <a:noFill/>
        </p:spPr>
        <p:txBody>
          <a:bodyPr wrap="square">
            <a:spAutoFit/>
          </a:bodyPr>
          <a:lstStyle/>
          <a:p>
            <a:r>
              <a:rPr lang="en-GB" sz="2400" b="1" dirty="0">
                <a:solidFill>
                  <a:srgbClr val="00B0F0"/>
                </a:solidFill>
                <a:latin typeface="Comic Sans MS" panose="030F0702030302020204" pitchFamily="66" charset="0"/>
              </a:rPr>
              <a:t>Gave us tips on how to get money – all levels!</a:t>
            </a:r>
          </a:p>
        </p:txBody>
      </p:sp>
      <p:pic>
        <p:nvPicPr>
          <p:cNvPr id="8" name="Picture 7">
            <a:extLst>
              <a:ext uri="{FF2B5EF4-FFF2-40B4-BE49-F238E27FC236}">
                <a16:creationId xmlns:a16="http://schemas.microsoft.com/office/drawing/2014/main" id="{AEF0D685-50D3-04C1-679D-61598B195229}"/>
              </a:ext>
            </a:extLst>
          </p:cNvPr>
          <p:cNvPicPr>
            <a:picLocks noChangeAspect="1"/>
          </p:cNvPicPr>
          <p:nvPr/>
        </p:nvPicPr>
        <p:blipFill rotWithShape="1">
          <a:blip r:embed="rId6"/>
          <a:srcRect l="25361" t="25898" r="5000" b="17726"/>
          <a:stretch/>
        </p:blipFill>
        <p:spPr>
          <a:xfrm>
            <a:off x="5161872" y="3912567"/>
            <a:ext cx="3082296" cy="1715682"/>
          </a:xfrm>
          <a:prstGeom prst="rect">
            <a:avLst/>
          </a:prstGeom>
        </p:spPr>
      </p:pic>
      <p:pic>
        <p:nvPicPr>
          <p:cNvPr id="10" name="Picture 9">
            <a:extLst>
              <a:ext uri="{FF2B5EF4-FFF2-40B4-BE49-F238E27FC236}">
                <a16:creationId xmlns:a16="http://schemas.microsoft.com/office/drawing/2014/main" id="{0FA934FE-F056-FBB8-AE87-43A4B2910FD7}"/>
              </a:ext>
            </a:extLst>
          </p:cNvPr>
          <p:cNvPicPr>
            <a:picLocks noChangeAspect="1"/>
          </p:cNvPicPr>
          <p:nvPr/>
        </p:nvPicPr>
        <p:blipFill rotWithShape="1">
          <a:blip r:embed="rId7"/>
          <a:srcRect l="25361" t="30601" r="3608" b="11879"/>
          <a:stretch/>
        </p:blipFill>
        <p:spPr>
          <a:xfrm>
            <a:off x="1319725" y="3885856"/>
            <a:ext cx="3462933" cy="1928159"/>
          </a:xfrm>
          <a:prstGeom prst="rect">
            <a:avLst/>
          </a:prstGeom>
        </p:spPr>
      </p:pic>
      <p:sp>
        <p:nvSpPr>
          <p:cNvPr id="14" name="TextBox 13">
            <a:extLst>
              <a:ext uri="{FF2B5EF4-FFF2-40B4-BE49-F238E27FC236}">
                <a16:creationId xmlns:a16="http://schemas.microsoft.com/office/drawing/2014/main" id="{6F6067D8-5DF1-599C-517B-D89DE6BDED4B}"/>
              </a:ext>
            </a:extLst>
          </p:cNvPr>
          <p:cNvSpPr txBox="1"/>
          <p:nvPr/>
        </p:nvSpPr>
        <p:spPr>
          <a:xfrm>
            <a:off x="1233022" y="5787363"/>
            <a:ext cx="7476567" cy="1015663"/>
          </a:xfrm>
          <a:prstGeom prst="rect">
            <a:avLst/>
          </a:prstGeom>
          <a:solidFill>
            <a:schemeClr val="bg1"/>
          </a:solidFill>
        </p:spPr>
        <p:txBody>
          <a:bodyPr wrap="square">
            <a:spAutoFit/>
          </a:bodyPr>
          <a:lstStyle/>
          <a:p>
            <a:r>
              <a:rPr lang="en-GB" sz="2000" dirty="0">
                <a:solidFill>
                  <a:srgbClr val="00B050"/>
                </a:solidFill>
                <a:latin typeface="Comic Sans MS" panose="030F0702030302020204" pitchFamily="66" charset="0"/>
              </a:rPr>
              <a:t>Explain what you are doing! Basics – details for specialists, but don’t lose non-specialists, avoid hype, as PI you are self-propelled and competent,  don’t give up, try again!</a:t>
            </a:r>
          </a:p>
        </p:txBody>
      </p:sp>
      <p:sp>
        <p:nvSpPr>
          <p:cNvPr id="15" name="Rectangle: Rounded Corners 14">
            <a:extLst>
              <a:ext uri="{FF2B5EF4-FFF2-40B4-BE49-F238E27FC236}">
                <a16:creationId xmlns:a16="http://schemas.microsoft.com/office/drawing/2014/main" id="{76F1ABFF-A4AF-3449-0FAE-5C9552E3A295}"/>
              </a:ext>
            </a:extLst>
          </p:cNvPr>
          <p:cNvSpPr/>
          <p:nvPr/>
        </p:nvSpPr>
        <p:spPr>
          <a:xfrm>
            <a:off x="650411" y="3784618"/>
            <a:ext cx="8360970" cy="3027292"/>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B0F0"/>
              </a:solidFill>
            </a:endParaRPr>
          </a:p>
        </p:txBody>
      </p:sp>
    </p:spTree>
    <p:extLst>
      <p:ext uri="{BB962C8B-B14F-4D97-AF65-F5344CB8AC3E}">
        <p14:creationId xmlns:p14="http://schemas.microsoft.com/office/powerpoint/2010/main" val="208431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65003-100A-FB8F-1D32-2F7CD73FDAA8}"/>
              </a:ext>
            </a:extLst>
          </p:cNvPr>
          <p:cNvSpPr>
            <a:spLocks noGrp="1"/>
          </p:cNvSpPr>
          <p:nvPr>
            <p:ph type="title"/>
          </p:nvPr>
        </p:nvSpPr>
        <p:spPr/>
        <p:txBody>
          <a:bodyPr/>
          <a:lstStyle/>
          <a:p>
            <a:r>
              <a:rPr lang="en-GB" dirty="0">
                <a:solidFill>
                  <a:srgbClr val="FFFF00"/>
                </a:solidFill>
              </a:rPr>
              <a:t>ERC Success Rates</a:t>
            </a:r>
          </a:p>
        </p:txBody>
      </p:sp>
      <p:sp>
        <p:nvSpPr>
          <p:cNvPr id="3" name="Slide Number Placeholder 2">
            <a:extLst>
              <a:ext uri="{FF2B5EF4-FFF2-40B4-BE49-F238E27FC236}">
                <a16:creationId xmlns:a16="http://schemas.microsoft.com/office/drawing/2014/main" id="{F2A21987-5BB6-8F1D-A065-8369F446B281}"/>
              </a:ext>
            </a:extLst>
          </p:cNvPr>
          <p:cNvSpPr>
            <a:spLocks noGrp="1"/>
          </p:cNvSpPr>
          <p:nvPr>
            <p:ph type="sldNum" sz="quarter" idx="10"/>
          </p:nvPr>
        </p:nvSpPr>
        <p:spPr/>
        <p:txBody>
          <a:bodyPr/>
          <a:lstStyle/>
          <a:p>
            <a:fld id="{6B49BB3D-90E4-C946-BCF9-8FBC622A1A06}" type="slidenum">
              <a:rPr lang="en-GB" smtClean="0"/>
              <a:pPr/>
              <a:t>26</a:t>
            </a:fld>
            <a:endParaRPr lang="en-GB" dirty="0"/>
          </a:p>
        </p:txBody>
      </p:sp>
      <p:sp>
        <p:nvSpPr>
          <p:cNvPr id="4" name="Content Placeholder 3">
            <a:extLst>
              <a:ext uri="{FF2B5EF4-FFF2-40B4-BE49-F238E27FC236}">
                <a16:creationId xmlns:a16="http://schemas.microsoft.com/office/drawing/2014/main" id="{B504214F-B6F7-386F-54F8-5C148F66DFF2}"/>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E7E3FE18-F08B-BFB5-7320-CC6443BB91C8}"/>
              </a:ext>
            </a:extLst>
          </p:cNvPr>
          <p:cNvPicPr>
            <a:picLocks noChangeAspect="1"/>
          </p:cNvPicPr>
          <p:nvPr/>
        </p:nvPicPr>
        <p:blipFill rotWithShape="1">
          <a:blip r:embed="rId2"/>
          <a:srcRect l="25464" t="34294" r="6701" b="7831"/>
          <a:stretch/>
        </p:blipFill>
        <p:spPr>
          <a:xfrm>
            <a:off x="398983" y="1460262"/>
            <a:ext cx="8346033" cy="4896000"/>
          </a:xfrm>
          <a:prstGeom prst="rect">
            <a:avLst/>
          </a:prstGeom>
        </p:spPr>
      </p:pic>
      <p:sp>
        <p:nvSpPr>
          <p:cNvPr id="5" name="Oval 4">
            <a:extLst>
              <a:ext uri="{FF2B5EF4-FFF2-40B4-BE49-F238E27FC236}">
                <a16:creationId xmlns:a16="http://schemas.microsoft.com/office/drawing/2014/main" id="{07CFCFDC-551F-2486-46D6-46D6FD12A84A}"/>
              </a:ext>
            </a:extLst>
          </p:cNvPr>
          <p:cNvSpPr/>
          <p:nvPr/>
        </p:nvSpPr>
        <p:spPr>
          <a:xfrm>
            <a:off x="2395330" y="3071191"/>
            <a:ext cx="1033670" cy="467139"/>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3ABEB212-A4D6-718E-B688-A2619D279DF8}"/>
              </a:ext>
            </a:extLst>
          </p:cNvPr>
          <p:cNvSpPr/>
          <p:nvPr/>
        </p:nvSpPr>
        <p:spPr>
          <a:xfrm>
            <a:off x="6871253" y="1490081"/>
            <a:ext cx="1033670" cy="467139"/>
          </a:xfrm>
          <a:prstGeom prst="ellipse">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B050"/>
              </a:solidFill>
            </a:endParaRPr>
          </a:p>
        </p:txBody>
      </p:sp>
      <p:sp>
        <p:nvSpPr>
          <p:cNvPr id="8" name="TextBox 7">
            <a:extLst>
              <a:ext uri="{FF2B5EF4-FFF2-40B4-BE49-F238E27FC236}">
                <a16:creationId xmlns:a16="http://schemas.microsoft.com/office/drawing/2014/main" id="{BD74EE0E-AB22-EF87-B9F7-99393FD387A4}"/>
              </a:ext>
            </a:extLst>
          </p:cNvPr>
          <p:cNvSpPr txBox="1"/>
          <p:nvPr/>
        </p:nvSpPr>
        <p:spPr>
          <a:xfrm>
            <a:off x="2263970" y="6088419"/>
            <a:ext cx="4025348" cy="400110"/>
          </a:xfrm>
          <a:prstGeom prst="rect">
            <a:avLst/>
          </a:prstGeom>
          <a:noFill/>
        </p:spPr>
        <p:txBody>
          <a:bodyPr wrap="square" rtlCol="0">
            <a:spAutoFit/>
          </a:bodyPr>
          <a:lstStyle/>
          <a:p>
            <a:r>
              <a:rPr lang="en-GB" sz="2000" dirty="0">
                <a:solidFill>
                  <a:srgbClr val="00B0F0"/>
                </a:solidFill>
                <a:latin typeface="Comic Sans MS" panose="030F0702030302020204" pitchFamily="66" charset="0"/>
              </a:rPr>
              <a:t>Showed more plots by country</a:t>
            </a:r>
          </a:p>
        </p:txBody>
      </p:sp>
      <p:sp>
        <p:nvSpPr>
          <p:cNvPr id="9" name="TextBox 8">
            <a:extLst>
              <a:ext uri="{FF2B5EF4-FFF2-40B4-BE49-F238E27FC236}">
                <a16:creationId xmlns:a16="http://schemas.microsoft.com/office/drawing/2014/main" id="{72A0E18E-7ABC-8692-94A2-7397B283F093}"/>
              </a:ext>
            </a:extLst>
          </p:cNvPr>
          <p:cNvSpPr txBox="1"/>
          <p:nvPr/>
        </p:nvSpPr>
        <p:spPr>
          <a:xfrm>
            <a:off x="4683991" y="409999"/>
            <a:ext cx="2548646" cy="923330"/>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Funders working to create equitable opportunities</a:t>
            </a:r>
          </a:p>
        </p:txBody>
      </p:sp>
    </p:spTree>
    <p:extLst>
      <p:ext uri="{BB962C8B-B14F-4D97-AF65-F5344CB8AC3E}">
        <p14:creationId xmlns:p14="http://schemas.microsoft.com/office/powerpoint/2010/main" val="24124240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What are PP collaborations doing ?</a:t>
            </a:r>
            <a:br>
              <a:rPr lang="en-GB" dirty="0">
                <a:solidFill>
                  <a:srgbClr val="FFFF00"/>
                </a:solidFill>
              </a:rPr>
            </a:br>
            <a:r>
              <a:rPr lang="en-GB" b="1" dirty="0">
                <a:solidFill>
                  <a:srgbClr val="FFFF00"/>
                </a:solidFill>
                <a:latin typeface="Arial" panose="020B0604020202020204" pitchFamily="34" charset="0"/>
              </a:rPr>
              <a:t>E</a:t>
            </a:r>
            <a:r>
              <a:rPr lang="en-GB" sz="2800" b="1" dirty="0">
                <a:solidFill>
                  <a:srgbClr val="FFFF00"/>
                </a:solidFill>
                <a:effectLst/>
                <a:latin typeface="Arial" panose="020B0604020202020204" pitchFamily="34" charset="0"/>
                <a:ea typeface="Aptos" panose="020B0004020202020204" pitchFamily="34" charset="0"/>
                <a:cs typeface="Aptos" panose="020B0004020202020204" pitchFamily="34" charset="0"/>
              </a:rPr>
              <a:t>quitable opportunities</a:t>
            </a:r>
            <a:endParaRPr lang="en-GB" dirty="0">
              <a:solidFill>
                <a:srgbClr val="FFFF00"/>
              </a:solidFill>
            </a:endParaRP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p:txBody>
          <a:bodyPr/>
          <a:lstStyle/>
          <a:p>
            <a:fld id="{6B49BB3D-90E4-C946-BCF9-8FBC622A1A06}" type="slidenum">
              <a:rPr lang="en-GB" smtClean="0"/>
              <a:pPr/>
              <a:t>27</a:t>
            </a:fld>
            <a:endParaRPr lang="en-GB" dirty="0"/>
          </a:p>
        </p:txBody>
      </p:sp>
      <p:sp>
        <p:nvSpPr>
          <p:cNvPr id="4" name="Content Placeholder 3">
            <a:extLst>
              <a:ext uri="{FF2B5EF4-FFF2-40B4-BE49-F238E27FC236}">
                <a16:creationId xmlns:a16="http://schemas.microsoft.com/office/drawing/2014/main" id="{C0167A70-FC60-E353-982E-CFF0DD512A85}"/>
              </a:ext>
            </a:extLst>
          </p:cNvPr>
          <p:cNvSpPr>
            <a:spLocks noGrp="1"/>
          </p:cNvSpPr>
          <p:nvPr>
            <p:ph idx="1"/>
          </p:nvPr>
        </p:nvSpPr>
        <p:spPr>
          <a:xfrm>
            <a:off x="295833" y="1217645"/>
            <a:ext cx="8552334" cy="4363278"/>
          </a:xfrm>
        </p:spPr>
        <p:txBody>
          <a:bodyPr/>
          <a:lstStyle/>
          <a:p>
            <a:pPr marL="285750" indent="-285750">
              <a:spcBef>
                <a:spcPts val="500"/>
              </a:spcBef>
              <a:buFont typeface="Wingdings" panose="05000000000000000000" pitchFamily="2" charset="2"/>
              <a:buChar char="Ø"/>
            </a:pPr>
            <a:endParaRPr lang="en-GB" sz="2200" dirty="0">
              <a:solidFill>
                <a:srgbClr val="00B050"/>
              </a:solidFill>
              <a:latin typeface="Aptos" panose="020B0004020202020204" pitchFamily="34" charset="0"/>
            </a:endParaRPr>
          </a:p>
          <a:p>
            <a:pPr marL="285750" indent="-285750">
              <a:spcBef>
                <a:spcPts val="500"/>
              </a:spcBef>
              <a:buFont typeface="Wingdings" panose="05000000000000000000" pitchFamily="2" charset="2"/>
              <a:buChar char="Ø"/>
            </a:pPr>
            <a:r>
              <a:rPr lang="en-GB" sz="2200" dirty="0">
                <a:solidFill>
                  <a:srgbClr val="00B050"/>
                </a:solidFill>
                <a:latin typeface="Aptos" panose="020B0004020202020204" pitchFamily="34" charset="0"/>
              </a:rPr>
              <a:t>Creating equitable opportunities</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Outreach</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ECR Groups and Mentoring</a:t>
            </a:r>
          </a:p>
          <a:p>
            <a:pPr marL="285750" indent="-22225">
              <a:spcBef>
                <a:spcPts val="500"/>
              </a:spcBef>
              <a:buFont typeface="Wingdings" panose="05000000000000000000" pitchFamily="2" charset="2"/>
              <a:buChar char="Ø"/>
            </a:pPr>
            <a:r>
              <a:rPr lang="en-GB" sz="2200" dirty="0">
                <a:solidFill>
                  <a:schemeClr val="bg1">
                    <a:lumMod val="65000"/>
                  </a:schemeClr>
                </a:solidFill>
                <a:latin typeface="Aptos" panose="020B0004020202020204" pitchFamily="34" charset="0"/>
              </a:rPr>
              <a:t> Grants </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Code of Conduct/ Community Agreement </a:t>
            </a:r>
          </a:p>
          <a:p>
            <a:pPr marL="285750" indent="-22225">
              <a:spcBef>
                <a:spcPts val="500"/>
              </a:spcBef>
              <a:buFont typeface="Wingdings" panose="05000000000000000000" pitchFamily="2" charset="2"/>
              <a:buChar char="Ø"/>
            </a:pPr>
            <a:r>
              <a:rPr lang="en-GB" sz="2200" dirty="0">
                <a:solidFill>
                  <a:srgbClr val="0070C0"/>
                </a:solidFill>
                <a:latin typeface="Aptos" panose="020B0004020202020204" pitchFamily="34" charset="0"/>
              </a:rPr>
              <a:t> Frameworks: Speakers committees, collaboration boards</a:t>
            </a:r>
          </a:p>
          <a:p>
            <a:endParaRPr lang="en-GB" dirty="0">
              <a:latin typeface="Aptos" panose="020B0004020202020204" pitchFamily="34" charset="0"/>
            </a:endParaRPr>
          </a:p>
        </p:txBody>
      </p:sp>
      <p:sp>
        <p:nvSpPr>
          <p:cNvPr id="17" name="TextBox 16">
            <a:extLst>
              <a:ext uri="{FF2B5EF4-FFF2-40B4-BE49-F238E27FC236}">
                <a16:creationId xmlns:a16="http://schemas.microsoft.com/office/drawing/2014/main" id="{DD1EB914-73A3-5DE2-F0BC-7F5FD2AF50C2}"/>
              </a:ext>
            </a:extLst>
          </p:cNvPr>
          <p:cNvSpPr txBox="1"/>
          <p:nvPr/>
        </p:nvSpPr>
        <p:spPr>
          <a:xfrm>
            <a:off x="7085494" y="3180360"/>
            <a:ext cx="3143839" cy="369332"/>
          </a:xfrm>
          <a:prstGeom prst="rect">
            <a:avLst/>
          </a:prstGeom>
          <a:noFill/>
        </p:spPr>
        <p:txBody>
          <a:bodyPr wrap="square">
            <a:spAutoFit/>
          </a:bodyPr>
          <a:lstStyle/>
          <a:p>
            <a:r>
              <a:rPr lang="en-GB" b="0" i="1" dirty="0">
                <a:solidFill>
                  <a:srgbClr val="FF0000"/>
                </a:solidFill>
                <a:effectLst/>
                <a:highlight>
                  <a:srgbClr val="FFFFFF"/>
                </a:highlight>
                <a:latin typeface="Comic Sans MS" panose="030F0702030302020204" pitchFamily="66" charset="0"/>
              </a:rPr>
              <a:t>Hugh Lippincott </a:t>
            </a:r>
            <a:endParaRPr lang="en-GB" i="1" dirty="0"/>
          </a:p>
        </p:txBody>
      </p:sp>
      <p:pic>
        <p:nvPicPr>
          <p:cNvPr id="12" name="Picture 11">
            <a:extLst>
              <a:ext uri="{FF2B5EF4-FFF2-40B4-BE49-F238E27FC236}">
                <a16:creationId xmlns:a16="http://schemas.microsoft.com/office/drawing/2014/main" id="{B2C70629-C08A-DA46-40F2-2587B89AAA22}"/>
              </a:ext>
            </a:extLst>
          </p:cNvPr>
          <p:cNvPicPr>
            <a:picLocks noChangeAspect="1"/>
          </p:cNvPicPr>
          <p:nvPr/>
        </p:nvPicPr>
        <p:blipFill rotWithShape="1">
          <a:blip r:embed="rId2"/>
          <a:srcRect l="21650" t="44767" r="43814" b="14716"/>
          <a:stretch/>
        </p:blipFill>
        <p:spPr>
          <a:xfrm>
            <a:off x="9656386" y="5206556"/>
            <a:ext cx="1788987" cy="1246124"/>
          </a:xfrm>
          <a:prstGeom prst="rect">
            <a:avLst/>
          </a:prstGeom>
        </p:spPr>
      </p:pic>
      <p:pic>
        <p:nvPicPr>
          <p:cNvPr id="14" name="Picture 13">
            <a:extLst>
              <a:ext uri="{FF2B5EF4-FFF2-40B4-BE49-F238E27FC236}">
                <a16:creationId xmlns:a16="http://schemas.microsoft.com/office/drawing/2014/main" id="{66E4A22C-1BA3-B26C-105A-3753D8542D6A}"/>
              </a:ext>
            </a:extLst>
          </p:cNvPr>
          <p:cNvPicPr>
            <a:picLocks noChangeAspect="1"/>
          </p:cNvPicPr>
          <p:nvPr/>
        </p:nvPicPr>
        <p:blipFill>
          <a:blip r:embed="rId3"/>
          <a:stretch>
            <a:fillRect/>
          </a:stretch>
        </p:blipFill>
        <p:spPr>
          <a:xfrm>
            <a:off x="5473079" y="1432805"/>
            <a:ext cx="1923953" cy="1497959"/>
          </a:xfrm>
          <a:prstGeom prst="rect">
            <a:avLst/>
          </a:prstGeom>
        </p:spPr>
      </p:pic>
      <p:sp>
        <p:nvSpPr>
          <p:cNvPr id="7" name="TextBox 6">
            <a:extLst>
              <a:ext uri="{FF2B5EF4-FFF2-40B4-BE49-F238E27FC236}">
                <a16:creationId xmlns:a16="http://schemas.microsoft.com/office/drawing/2014/main" id="{4428C625-2B2D-50BC-EA01-A5CC224E6524}"/>
              </a:ext>
            </a:extLst>
          </p:cNvPr>
          <p:cNvSpPr txBox="1"/>
          <p:nvPr/>
        </p:nvSpPr>
        <p:spPr>
          <a:xfrm>
            <a:off x="9238301" y="3522547"/>
            <a:ext cx="3504717" cy="923330"/>
          </a:xfrm>
          <a:prstGeom prst="rect">
            <a:avLst/>
          </a:prstGeom>
          <a:noFill/>
        </p:spPr>
        <p:txBody>
          <a:bodyPr wrap="square">
            <a:spAutoFit/>
          </a:bodyPr>
          <a:lstStyle/>
          <a:p>
            <a:r>
              <a:rPr lang="en-GB" dirty="0"/>
              <a:t>ALICE junior representatives have a vote in collaboration board and management board (2013-)</a:t>
            </a:r>
          </a:p>
        </p:txBody>
      </p:sp>
      <p:pic>
        <p:nvPicPr>
          <p:cNvPr id="10" name="Picture 9" descr="Logo&#10;&#10;Description automatically generated">
            <a:extLst>
              <a:ext uri="{FF2B5EF4-FFF2-40B4-BE49-F238E27FC236}">
                <a16:creationId xmlns:a16="http://schemas.microsoft.com/office/drawing/2014/main" id="{D402DB4F-7EA6-1CC6-9C34-F5CC3CFFE5BC}"/>
              </a:ext>
            </a:extLst>
          </p:cNvPr>
          <p:cNvPicPr>
            <a:picLocks noChangeAspect="1"/>
          </p:cNvPicPr>
          <p:nvPr/>
        </p:nvPicPr>
        <p:blipFill>
          <a:blip r:embed="rId4"/>
          <a:stretch>
            <a:fillRect/>
          </a:stretch>
        </p:blipFill>
        <p:spPr>
          <a:xfrm>
            <a:off x="9719438" y="4443748"/>
            <a:ext cx="606661" cy="820407"/>
          </a:xfrm>
          <a:prstGeom prst="rect">
            <a:avLst/>
          </a:prstGeom>
        </p:spPr>
      </p:pic>
      <p:pic>
        <p:nvPicPr>
          <p:cNvPr id="13" name="Content Placeholder 13" descr="A logo of a gas tank&#10;&#10;Description automatically generated">
            <a:extLst>
              <a:ext uri="{FF2B5EF4-FFF2-40B4-BE49-F238E27FC236}">
                <a16:creationId xmlns:a16="http://schemas.microsoft.com/office/drawing/2014/main" id="{337FAD74-22D6-44B2-CACA-78481E48AA31}"/>
              </a:ext>
            </a:extLst>
          </p:cNvPr>
          <p:cNvPicPr>
            <a:picLocks noChangeAspect="1"/>
          </p:cNvPicPr>
          <p:nvPr/>
        </p:nvPicPr>
        <p:blipFill>
          <a:blip r:embed="rId5"/>
          <a:stretch>
            <a:fillRect/>
          </a:stretch>
        </p:blipFill>
        <p:spPr>
          <a:xfrm>
            <a:off x="4039673" y="5053506"/>
            <a:ext cx="1970129" cy="1264167"/>
          </a:xfrm>
          <a:prstGeom prst="rect">
            <a:avLst/>
          </a:prstGeom>
        </p:spPr>
      </p:pic>
      <p:sp>
        <p:nvSpPr>
          <p:cNvPr id="18" name="TextBox 17">
            <a:extLst>
              <a:ext uri="{FF2B5EF4-FFF2-40B4-BE49-F238E27FC236}">
                <a16:creationId xmlns:a16="http://schemas.microsoft.com/office/drawing/2014/main" id="{3A6C0C17-EB41-7500-2F97-B67244158E63}"/>
              </a:ext>
            </a:extLst>
          </p:cNvPr>
          <p:cNvSpPr txBox="1"/>
          <p:nvPr/>
        </p:nvSpPr>
        <p:spPr>
          <a:xfrm>
            <a:off x="726962" y="4032514"/>
            <a:ext cx="4494045" cy="461665"/>
          </a:xfrm>
          <a:prstGeom prst="rect">
            <a:avLst/>
          </a:prstGeom>
          <a:noFill/>
        </p:spPr>
        <p:txBody>
          <a:bodyPr wrap="square">
            <a:spAutoFit/>
          </a:bodyPr>
          <a:lstStyle/>
          <a:p>
            <a:r>
              <a:rPr lang="en-GB" sz="2400" dirty="0">
                <a:solidFill>
                  <a:srgbClr val="0070C0"/>
                </a:solidFill>
                <a:latin typeface="Eras Bold ITC" panose="020B0907030504020204" pitchFamily="34" charset="0"/>
              </a:rPr>
              <a:t>Community Agreement </a:t>
            </a:r>
            <a:endParaRPr lang="en-GB" sz="2400" dirty="0">
              <a:latin typeface="Eras Bold ITC" panose="020B0907030504020204" pitchFamily="34" charset="0"/>
            </a:endParaRPr>
          </a:p>
        </p:txBody>
      </p:sp>
      <p:pic>
        <p:nvPicPr>
          <p:cNvPr id="22" name="Picture 21">
            <a:extLst>
              <a:ext uri="{FF2B5EF4-FFF2-40B4-BE49-F238E27FC236}">
                <a16:creationId xmlns:a16="http://schemas.microsoft.com/office/drawing/2014/main" id="{F608B798-A789-C391-4181-F72B929A18A4}"/>
              </a:ext>
            </a:extLst>
          </p:cNvPr>
          <p:cNvPicPr>
            <a:picLocks noChangeAspect="1"/>
          </p:cNvPicPr>
          <p:nvPr/>
        </p:nvPicPr>
        <p:blipFill rotWithShape="1">
          <a:blip r:embed="rId6"/>
          <a:srcRect l="38528" t="48065" r="48173" b="17556"/>
          <a:stretch/>
        </p:blipFill>
        <p:spPr>
          <a:xfrm>
            <a:off x="7535375" y="4186690"/>
            <a:ext cx="1418733" cy="2177591"/>
          </a:xfrm>
          <a:prstGeom prst="rect">
            <a:avLst/>
          </a:prstGeom>
        </p:spPr>
      </p:pic>
      <p:sp>
        <p:nvSpPr>
          <p:cNvPr id="24" name="TextBox 23">
            <a:extLst>
              <a:ext uri="{FF2B5EF4-FFF2-40B4-BE49-F238E27FC236}">
                <a16:creationId xmlns:a16="http://schemas.microsoft.com/office/drawing/2014/main" id="{D519ECDA-E911-E814-F445-01E440908ECD}"/>
              </a:ext>
            </a:extLst>
          </p:cNvPr>
          <p:cNvSpPr txBox="1"/>
          <p:nvPr/>
        </p:nvSpPr>
        <p:spPr>
          <a:xfrm>
            <a:off x="6816384" y="6305656"/>
            <a:ext cx="2399122" cy="369332"/>
          </a:xfrm>
          <a:prstGeom prst="rect">
            <a:avLst/>
          </a:prstGeom>
          <a:noFill/>
        </p:spPr>
        <p:txBody>
          <a:bodyPr wrap="square">
            <a:spAutoFit/>
          </a:bodyPr>
          <a:lstStyle/>
          <a:p>
            <a:r>
              <a:rPr lang="en-GB" dirty="0"/>
              <a:t>Pronouns in Database</a:t>
            </a:r>
          </a:p>
        </p:txBody>
      </p:sp>
      <p:pic>
        <p:nvPicPr>
          <p:cNvPr id="25" name="Picture 24" descr="Logo, company name&#10;&#10;Description automatically generated">
            <a:extLst>
              <a:ext uri="{FF2B5EF4-FFF2-40B4-BE49-F238E27FC236}">
                <a16:creationId xmlns:a16="http://schemas.microsoft.com/office/drawing/2014/main" id="{E38825E0-99AD-82B6-53B3-95FC488B3FA9}"/>
              </a:ext>
            </a:extLst>
          </p:cNvPr>
          <p:cNvPicPr>
            <a:picLocks noChangeAspect="1"/>
          </p:cNvPicPr>
          <p:nvPr/>
        </p:nvPicPr>
        <p:blipFill rotWithShape="1">
          <a:blip r:embed="rId7"/>
          <a:srcRect l="5233" t="5947"/>
          <a:stretch/>
        </p:blipFill>
        <p:spPr>
          <a:xfrm>
            <a:off x="6496180" y="5527898"/>
            <a:ext cx="1087073" cy="567278"/>
          </a:xfrm>
          <a:prstGeom prst="rect">
            <a:avLst/>
          </a:prstGeom>
        </p:spPr>
      </p:pic>
      <p:pic>
        <p:nvPicPr>
          <p:cNvPr id="6" name="Picture 5">
            <a:extLst>
              <a:ext uri="{FF2B5EF4-FFF2-40B4-BE49-F238E27FC236}">
                <a16:creationId xmlns:a16="http://schemas.microsoft.com/office/drawing/2014/main" id="{D90AAED5-754B-EC15-E0F1-11F1A1D6D456}"/>
              </a:ext>
            </a:extLst>
          </p:cNvPr>
          <p:cNvPicPr>
            <a:picLocks noChangeAspect="1"/>
          </p:cNvPicPr>
          <p:nvPr/>
        </p:nvPicPr>
        <p:blipFill rotWithShape="1">
          <a:blip r:embed="rId8"/>
          <a:srcRect l="31527" t="19145" r="31528" b="9113"/>
          <a:stretch/>
        </p:blipFill>
        <p:spPr>
          <a:xfrm>
            <a:off x="7522129" y="1428657"/>
            <a:ext cx="1234038" cy="1711439"/>
          </a:xfrm>
          <a:prstGeom prst="rect">
            <a:avLst/>
          </a:prstGeom>
        </p:spPr>
      </p:pic>
      <p:pic>
        <p:nvPicPr>
          <p:cNvPr id="5" name="Picture 4">
            <a:extLst>
              <a:ext uri="{FF2B5EF4-FFF2-40B4-BE49-F238E27FC236}">
                <a16:creationId xmlns:a16="http://schemas.microsoft.com/office/drawing/2014/main" id="{F8044C92-A160-B078-A350-BC08BBE1F180}"/>
              </a:ext>
            </a:extLst>
          </p:cNvPr>
          <p:cNvPicPr>
            <a:picLocks noChangeAspect="1"/>
          </p:cNvPicPr>
          <p:nvPr/>
        </p:nvPicPr>
        <p:blipFill rotWithShape="1">
          <a:blip r:embed="rId9"/>
          <a:srcRect l="10000" t="19145" r="19175" b="10741"/>
          <a:stretch/>
        </p:blipFill>
        <p:spPr>
          <a:xfrm>
            <a:off x="726962" y="4502254"/>
            <a:ext cx="3051313" cy="2157338"/>
          </a:xfrm>
          <a:prstGeom prst="rect">
            <a:avLst/>
          </a:prstGeom>
        </p:spPr>
      </p:pic>
      <p:sp>
        <p:nvSpPr>
          <p:cNvPr id="8" name="TextBox 7">
            <a:extLst>
              <a:ext uri="{FF2B5EF4-FFF2-40B4-BE49-F238E27FC236}">
                <a16:creationId xmlns:a16="http://schemas.microsoft.com/office/drawing/2014/main" id="{037C256F-EFA2-20EF-D7A5-2D7CADC76DB4}"/>
              </a:ext>
            </a:extLst>
          </p:cNvPr>
          <p:cNvSpPr txBox="1"/>
          <p:nvPr/>
        </p:nvSpPr>
        <p:spPr>
          <a:xfrm>
            <a:off x="4266470" y="881625"/>
            <a:ext cx="3504070"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Working Environments</a:t>
            </a:r>
          </a:p>
        </p:txBody>
      </p:sp>
      <p:sp>
        <p:nvSpPr>
          <p:cNvPr id="9" name="Rectangle: Rounded Corners 8">
            <a:extLst>
              <a:ext uri="{FF2B5EF4-FFF2-40B4-BE49-F238E27FC236}">
                <a16:creationId xmlns:a16="http://schemas.microsoft.com/office/drawing/2014/main" id="{6FE9CE9F-D50F-2ECA-6A46-091A5AE42DEE}"/>
              </a:ext>
            </a:extLst>
          </p:cNvPr>
          <p:cNvSpPr/>
          <p:nvPr/>
        </p:nvSpPr>
        <p:spPr>
          <a:xfrm>
            <a:off x="650411" y="3984212"/>
            <a:ext cx="5375423" cy="2744802"/>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D7DE3B2D-96BD-59EC-8F43-29259F58BE3D}"/>
              </a:ext>
            </a:extLst>
          </p:cNvPr>
          <p:cNvSpPr/>
          <p:nvPr/>
        </p:nvSpPr>
        <p:spPr>
          <a:xfrm>
            <a:off x="6469950" y="3996296"/>
            <a:ext cx="2598455" cy="2744802"/>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CBC6CDB8-9FA9-DE00-B916-7EDB98C24E15}"/>
              </a:ext>
            </a:extLst>
          </p:cNvPr>
          <p:cNvSpPr/>
          <p:nvPr/>
        </p:nvSpPr>
        <p:spPr>
          <a:xfrm>
            <a:off x="5221008" y="1362546"/>
            <a:ext cx="3847398" cy="1810861"/>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3177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B4180-F6B6-7BC0-8414-3566F74ADF19}"/>
              </a:ext>
            </a:extLst>
          </p:cNvPr>
          <p:cNvSpPr>
            <a:spLocks noGrp="1"/>
          </p:cNvSpPr>
          <p:nvPr>
            <p:ph type="title"/>
          </p:nvPr>
        </p:nvSpPr>
        <p:spPr/>
        <p:txBody>
          <a:bodyPr/>
          <a:lstStyle/>
          <a:p>
            <a:r>
              <a:rPr lang="en-GB" dirty="0">
                <a:solidFill>
                  <a:srgbClr val="FFFF00"/>
                </a:solidFill>
                <a:hlinkClick r:id="rId2">
                  <a:extLst>
                    <a:ext uri="{A12FA001-AC4F-418D-AE19-62706E023703}">
                      <ahyp:hlinkClr xmlns:ahyp="http://schemas.microsoft.com/office/drawing/2018/hyperlinkcolor" val="tx"/>
                    </a:ext>
                  </a:extLst>
                </a:hlinkClick>
              </a:rPr>
              <a:t>Ukraine</a:t>
            </a:r>
            <a:r>
              <a:rPr lang="en-GB" dirty="0"/>
              <a:t> Talk</a:t>
            </a:r>
          </a:p>
        </p:txBody>
      </p:sp>
      <p:sp>
        <p:nvSpPr>
          <p:cNvPr id="3" name="Slide Number Placeholder 2">
            <a:extLst>
              <a:ext uri="{FF2B5EF4-FFF2-40B4-BE49-F238E27FC236}">
                <a16:creationId xmlns:a16="http://schemas.microsoft.com/office/drawing/2014/main" id="{79588265-1830-1606-99B9-347177B2EC0B}"/>
              </a:ext>
            </a:extLst>
          </p:cNvPr>
          <p:cNvSpPr>
            <a:spLocks noGrp="1"/>
          </p:cNvSpPr>
          <p:nvPr>
            <p:ph type="sldNum" sz="quarter" idx="10"/>
          </p:nvPr>
        </p:nvSpPr>
        <p:spPr/>
        <p:txBody>
          <a:bodyPr/>
          <a:lstStyle/>
          <a:p>
            <a:fld id="{6B49BB3D-90E4-C946-BCF9-8FBC622A1A06}" type="slidenum">
              <a:rPr lang="en-GB" smtClean="0"/>
              <a:pPr/>
              <a:t>28</a:t>
            </a:fld>
            <a:endParaRPr lang="en-GB" dirty="0"/>
          </a:p>
        </p:txBody>
      </p:sp>
      <p:sp>
        <p:nvSpPr>
          <p:cNvPr id="4" name="Content Placeholder 3">
            <a:extLst>
              <a:ext uri="{FF2B5EF4-FFF2-40B4-BE49-F238E27FC236}">
                <a16:creationId xmlns:a16="http://schemas.microsoft.com/office/drawing/2014/main" id="{A128BEAB-8F7B-2B7C-9D93-239A8F607B9E}"/>
              </a:ext>
            </a:extLst>
          </p:cNvPr>
          <p:cNvSpPr>
            <a:spLocks noGrp="1"/>
          </p:cNvSpPr>
          <p:nvPr>
            <p:ph idx="1"/>
          </p:nvPr>
        </p:nvSpPr>
        <p:spPr/>
        <p:txBody>
          <a:bodyPr/>
          <a:lstStyle/>
          <a:p>
            <a:endParaRPr lang="en-GB" dirty="0"/>
          </a:p>
        </p:txBody>
      </p:sp>
      <p:pic>
        <p:nvPicPr>
          <p:cNvPr id="6" name="Picture 5">
            <a:extLst>
              <a:ext uri="{FF2B5EF4-FFF2-40B4-BE49-F238E27FC236}">
                <a16:creationId xmlns:a16="http://schemas.microsoft.com/office/drawing/2014/main" id="{7E5F95EB-03A8-1510-6ABE-1F27CDF09D23}"/>
              </a:ext>
            </a:extLst>
          </p:cNvPr>
          <p:cNvPicPr>
            <a:picLocks noChangeAspect="1"/>
          </p:cNvPicPr>
          <p:nvPr/>
        </p:nvPicPr>
        <p:blipFill rotWithShape="1">
          <a:blip r:embed="rId3"/>
          <a:srcRect l="27425" t="20697" r="3195" b="9008"/>
          <a:stretch/>
        </p:blipFill>
        <p:spPr>
          <a:xfrm>
            <a:off x="58197" y="1711128"/>
            <a:ext cx="3281394" cy="2000514"/>
          </a:xfrm>
          <a:prstGeom prst="rect">
            <a:avLst/>
          </a:prstGeom>
        </p:spPr>
      </p:pic>
      <p:pic>
        <p:nvPicPr>
          <p:cNvPr id="7" name="Google Shape;84;p15">
            <a:hlinkClick r:id="rId4"/>
            <a:extLst>
              <a:ext uri="{FF2B5EF4-FFF2-40B4-BE49-F238E27FC236}">
                <a16:creationId xmlns:a16="http://schemas.microsoft.com/office/drawing/2014/main" id="{3213C445-1F0C-C004-562F-4094A541D7BA}"/>
              </a:ext>
            </a:extLst>
          </p:cNvPr>
          <p:cNvPicPr preferRelativeResize="0"/>
          <p:nvPr/>
        </p:nvPicPr>
        <p:blipFill>
          <a:blip r:embed="rId5">
            <a:alphaModFix/>
          </a:blip>
          <a:stretch>
            <a:fillRect/>
          </a:stretch>
        </p:blipFill>
        <p:spPr>
          <a:xfrm>
            <a:off x="2773101" y="2083704"/>
            <a:ext cx="3093756" cy="1705807"/>
          </a:xfrm>
          <a:prstGeom prst="rect">
            <a:avLst/>
          </a:prstGeom>
          <a:noFill/>
          <a:ln>
            <a:noFill/>
          </a:ln>
        </p:spPr>
      </p:pic>
      <p:sp>
        <p:nvSpPr>
          <p:cNvPr id="9" name="TextBox 8">
            <a:extLst>
              <a:ext uri="{FF2B5EF4-FFF2-40B4-BE49-F238E27FC236}">
                <a16:creationId xmlns:a16="http://schemas.microsoft.com/office/drawing/2014/main" id="{F18784BF-E237-8CA2-9E85-5207A769AB70}"/>
              </a:ext>
            </a:extLst>
          </p:cNvPr>
          <p:cNvSpPr txBox="1"/>
          <p:nvPr/>
        </p:nvSpPr>
        <p:spPr>
          <a:xfrm>
            <a:off x="3245630" y="1551325"/>
            <a:ext cx="2390552" cy="646331"/>
          </a:xfrm>
          <a:prstGeom prst="rect">
            <a:avLst/>
          </a:prstGeom>
          <a:noFill/>
        </p:spPr>
        <p:txBody>
          <a:bodyPr wrap="square">
            <a:spAutoFit/>
          </a:bodyPr>
          <a:lstStyle/>
          <a:p>
            <a:pPr marL="0" lvl="0" indent="0" algn="l" rtl="0">
              <a:spcBef>
                <a:spcPts val="0"/>
              </a:spcBef>
              <a:spcAft>
                <a:spcPts val="0"/>
              </a:spcAft>
              <a:buNone/>
            </a:pPr>
            <a:r>
              <a:rPr lang="en-GB" dirty="0"/>
              <a:t>ICHEP was held in Kyiv in years 1959 and 1970!</a:t>
            </a:r>
          </a:p>
        </p:txBody>
      </p:sp>
      <p:pic>
        <p:nvPicPr>
          <p:cNvPr id="11" name="Picture 10">
            <a:extLst>
              <a:ext uri="{FF2B5EF4-FFF2-40B4-BE49-F238E27FC236}">
                <a16:creationId xmlns:a16="http://schemas.microsoft.com/office/drawing/2014/main" id="{38F485D7-F238-1BDA-110C-1D44ED81998C}"/>
              </a:ext>
            </a:extLst>
          </p:cNvPr>
          <p:cNvPicPr>
            <a:picLocks noChangeAspect="1"/>
          </p:cNvPicPr>
          <p:nvPr/>
        </p:nvPicPr>
        <p:blipFill rotWithShape="1">
          <a:blip r:embed="rId6"/>
          <a:srcRect l="21237" t="21485" r="2783" b="10722"/>
          <a:stretch/>
        </p:blipFill>
        <p:spPr>
          <a:xfrm>
            <a:off x="5542220" y="1944228"/>
            <a:ext cx="3549689" cy="1905741"/>
          </a:xfrm>
          <a:prstGeom prst="rect">
            <a:avLst/>
          </a:prstGeom>
        </p:spPr>
      </p:pic>
      <p:pic>
        <p:nvPicPr>
          <p:cNvPr id="13" name="Picture 12">
            <a:extLst>
              <a:ext uri="{FF2B5EF4-FFF2-40B4-BE49-F238E27FC236}">
                <a16:creationId xmlns:a16="http://schemas.microsoft.com/office/drawing/2014/main" id="{70248EB5-9642-8BEE-897D-A44BCA799FF0}"/>
              </a:ext>
            </a:extLst>
          </p:cNvPr>
          <p:cNvPicPr>
            <a:picLocks noChangeAspect="1"/>
          </p:cNvPicPr>
          <p:nvPr/>
        </p:nvPicPr>
        <p:blipFill rotWithShape="1">
          <a:blip r:embed="rId7"/>
          <a:srcRect l="20928" t="20697" r="25257" b="10483"/>
          <a:stretch/>
        </p:blipFill>
        <p:spPr>
          <a:xfrm>
            <a:off x="191899" y="3989445"/>
            <a:ext cx="3729749" cy="2417534"/>
          </a:xfrm>
          <a:prstGeom prst="rect">
            <a:avLst/>
          </a:prstGeom>
        </p:spPr>
      </p:pic>
      <p:pic>
        <p:nvPicPr>
          <p:cNvPr id="15" name="Picture 14">
            <a:extLst>
              <a:ext uri="{FF2B5EF4-FFF2-40B4-BE49-F238E27FC236}">
                <a16:creationId xmlns:a16="http://schemas.microsoft.com/office/drawing/2014/main" id="{238FC780-8D28-69DC-175D-3D0203DEF9B4}"/>
              </a:ext>
            </a:extLst>
          </p:cNvPr>
          <p:cNvPicPr>
            <a:picLocks noChangeAspect="1"/>
          </p:cNvPicPr>
          <p:nvPr/>
        </p:nvPicPr>
        <p:blipFill rotWithShape="1">
          <a:blip r:embed="rId8"/>
          <a:srcRect l="21959" t="21485" r="6288" b="17295"/>
          <a:stretch/>
        </p:blipFill>
        <p:spPr>
          <a:xfrm>
            <a:off x="4084260" y="3959542"/>
            <a:ext cx="4867841" cy="2499059"/>
          </a:xfrm>
          <a:prstGeom prst="rect">
            <a:avLst/>
          </a:prstGeom>
        </p:spPr>
      </p:pic>
      <p:sp>
        <p:nvSpPr>
          <p:cNvPr id="5" name="Rectangle: Rounded Corners 4">
            <a:extLst>
              <a:ext uri="{FF2B5EF4-FFF2-40B4-BE49-F238E27FC236}">
                <a16:creationId xmlns:a16="http://schemas.microsoft.com/office/drawing/2014/main" id="{441BD3E9-9A88-F8A7-F458-2C087EAC2221}"/>
              </a:ext>
            </a:extLst>
          </p:cNvPr>
          <p:cNvSpPr/>
          <p:nvPr/>
        </p:nvSpPr>
        <p:spPr>
          <a:xfrm>
            <a:off x="24546" y="1473540"/>
            <a:ext cx="9119454" cy="2376429"/>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19E387A1-EC05-5740-1F0A-AAA5941BFAB7}"/>
              </a:ext>
            </a:extLst>
          </p:cNvPr>
          <p:cNvSpPr/>
          <p:nvPr/>
        </p:nvSpPr>
        <p:spPr>
          <a:xfrm>
            <a:off x="0" y="3989445"/>
            <a:ext cx="9119454" cy="2446071"/>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1F18752-107A-14C3-ED05-813E0D21FF8A}"/>
              </a:ext>
            </a:extLst>
          </p:cNvPr>
          <p:cNvSpPr txBox="1"/>
          <p:nvPr/>
        </p:nvSpPr>
        <p:spPr>
          <a:xfrm>
            <a:off x="5379856" y="987435"/>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Denys </a:t>
            </a:r>
            <a:r>
              <a:rPr lang="en-GB" b="0" i="1" dirty="0" err="1">
                <a:solidFill>
                  <a:srgbClr val="FF0000"/>
                </a:solidFill>
                <a:effectLst/>
                <a:latin typeface="Comic Sans MS" panose="030F0702030302020204" pitchFamily="66" charset="0"/>
              </a:rPr>
              <a:t>Timoshyn</a:t>
            </a:r>
            <a:endParaRPr lang="en-GB"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678120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C0027-FF78-74E5-F165-547404EE1A00}"/>
              </a:ext>
            </a:extLst>
          </p:cNvPr>
          <p:cNvSpPr>
            <a:spLocks noGrp="1"/>
          </p:cNvSpPr>
          <p:nvPr>
            <p:ph type="ctrTitle"/>
          </p:nvPr>
        </p:nvSpPr>
        <p:spPr>
          <a:xfrm>
            <a:off x="343635" y="601351"/>
            <a:ext cx="8249341" cy="1502881"/>
          </a:xfrm>
        </p:spPr>
        <p:txBody>
          <a:bodyPr/>
          <a:lstStyle/>
          <a:p>
            <a:r>
              <a:rPr lang="en-GB" dirty="0">
                <a:solidFill>
                  <a:srgbClr val="FFFF00"/>
                </a:solidFill>
              </a:rPr>
              <a:t>Is everything covered?</a:t>
            </a:r>
            <a:endParaRPr lang="en-GB" dirty="0"/>
          </a:p>
        </p:txBody>
      </p:sp>
      <p:sp>
        <p:nvSpPr>
          <p:cNvPr id="3" name="Subtitle 2">
            <a:extLst>
              <a:ext uri="{FF2B5EF4-FFF2-40B4-BE49-F238E27FC236}">
                <a16:creationId xmlns:a16="http://schemas.microsoft.com/office/drawing/2014/main" id="{B22C7252-A256-BBCF-F7D4-BEFFA94FAA64}"/>
              </a:ext>
            </a:extLst>
          </p:cNvPr>
          <p:cNvSpPr>
            <a:spLocks noGrp="1"/>
          </p:cNvSpPr>
          <p:nvPr>
            <p:ph type="subTitle" idx="1"/>
          </p:nvPr>
        </p:nvSpPr>
        <p:spPr/>
        <p:txBody>
          <a:bodyPr/>
          <a:lstStyle/>
          <a:p>
            <a:endParaRPr lang="en-GB"/>
          </a:p>
        </p:txBody>
      </p:sp>
      <p:pic>
        <p:nvPicPr>
          <p:cNvPr id="4" name="Picture 3" descr="A diagram of different values&#10;&#10;Description automatically generated">
            <a:extLst>
              <a:ext uri="{FF2B5EF4-FFF2-40B4-BE49-F238E27FC236}">
                <a16:creationId xmlns:a16="http://schemas.microsoft.com/office/drawing/2014/main" id="{A6D0F5CC-7D4D-4010-2C34-3430F2488E8D}"/>
              </a:ext>
            </a:extLst>
          </p:cNvPr>
          <p:cNvPicPr>
            <a:picLocks noChangeAspect="1"/>
          </p:cNvPicPr>
          <p:nvPr/>
        </p:nvPicPr>
        <p:blipFill>
          <a:blip r:embed="rId2"/>
          <a:stretch>
            <a:fillRect/>
          </a:stretch>
        </p:blipFill>
        <p:spPr>
          <a:xfrm>
            <a:off x="-3538815" y="601351"/>
            <a:ext cx="3210469" cy="3342407"/>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E9049387-593C-09C7-A68F-F904DEBA5AD5}"/>
              </a:ext>
            </a:extLst>
          </p:cNvPr>
          <p:cNvPicPr>
            <a:picLocks noChangeAspect="1"/>
          </p:cNvPicPr>
          <p:nvPr/>
        </p:nvPicPr>
        <p:blipFill rotWithShape="1">
          <a:blip r:embed="rId3"/>
          <a:srcRect l="55155" t="33112" r="5877" b="7958"/>
          <a:stretch/>
        </p:blipFill>
        <p:spPr>
          <a:xfrm>
            <a:off x="2608632" y="1762109"/>
            <a:ext cx="3563333" cy="3848422"/>
          </a:xfrm>
          <a:prstGeom prst="rect">
            <a:avLst/>
          </a:prstGeom>
        </p:spPr>
      </p:pic>
    </p:spTree>
    <p:extLst>
      <p:ext uri="{BB962C8B-B14F-4D97-AF65-F5344CB8AC3E}">
        <p14:creationId xmlns:p14="http://schemas.microsoft.com/office/powerpoint/2010/main" val="383610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5C563-E47B-1FB0-B7AC-7986B72C749F}"/>
              </a:ext>
            </a:extLst>
          </p:cNvPr>
          <p:cNvSpPr>
            <a:spLocks noGrp="1"/>
          </p:cNvSpPr>
          <p:nvPr>
            <p:ph type="title"/>
          </p:nvPr>
        </p:nvSpPr>
        <p:spPr/>
        <p:txBody>
          <a:bodyPr/>
          <a:lstStyle/>
          <a:p>
            <a:r>
              <a:rPr lang="en-GB" dirty="0">
                <a:solidFill>
                  <a:srgbClr val="FFFF00"/>
                </a:solidFill>
              </a:rPr>
              <a:t>Diversity &amp;  Inclusion</a:t>
            </a:r>
          </a:p>
        </p:txBody>
      </p:sp>
      <p:sp>
        <p:nvSpPr>
          <p:cNvPr id="3" name="Slide Number Placeholder 2">
            <a:extLst>
              <a:ext uri="{FF2B5EF4-FFF2-40B4-BE49-F238E27FC236}">
                <a16:creationId xmlns:a16="http://schemas.microsoft.com/office/drawing/2014/main" id="{AD270291-58F0-AA85-18C9-1C49EB2701EF}"/>
              </a:ext>
            </a:extLst>
          </p:cNvPr>
          <p:cNvSpPr>
            <a:spLocks noGrp="1"/>
          </p:cNvSpPr>
          <p:nvPr>
            <p:ph type="sldNum" sz="quarter" idx="10"/>
          </p:nvPr>
        </p:nvSpPr>
        <p:spPr/>
        <p:txBody>
          <a:bodyPr/>
          <a:lstStyle/>
          <a:p>
            <a:fld id="{6B49BB3D-90E4-C946-BCF9-8FBC622A1A06}" type="slidenum">
              <a:rPr lang="en-GB" smtClean="0"/>
              <a:pPr/>
              <a:t>3</a:t>
            </a:fld>
            <a:endParaRPr lang="en-GB" dirty="0"/>
          </a:p>
        </p:txBody>
      </p:sp>
      <p:sp>
        <p:nvSpPr>
          <p:cNvPr id="4" name="Content Placeholder 3">
            <a:extLst>
              <a:ext uri="{FF2B5EF4-FFF2-40B4-BE49-F238E27FC236}">
                <a16:creationId xmlns:a16="http://schemas.microsoft.com/office/drawing/2014/main" id="{BB0C5A0F-F0E8-4B9B-66BB-218DFB006791}"/>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0F7E00C4-E534-87FA-0A8E-D0B700076AEC}"/>
              </a:ext>
            </a:extLst>
          </p:cNvPr>
          <p:cNvPicPr>
            <a:picLocks noChangeAspect="1"/>
          </p:cNvPicPr>
          <p:nvPr/>
        </p:nvPicPr>
        <p:blipFill rotWithShape="1">
          <a:blip r:embed="rId2"/>
          <a:srcRect l="5000" t="19723" r="5000" b="9546"/>
          <a:stretch/>
        </p:blipFill>
        <p:spPr>
          <a:xfrm>
            <a:off x="457200" y="1451727"/>
            <a:ext cx="8229600" cy="4619135"/>
          </a:xfrm>
          <a:prstGeom prst="rect">
            <a:avLst/>
          </a:prstGeom>
        </p:spPr>
      </p:pic>
    </p:spTree>
    <p:extLst>
      <p:ext uri="{BB962C8B-B14F-4D97-AF65-F5344CB8AC3E}">
        <p14:creationId xmlns:p14="http://schemas.microsoft.com/office/powerpoint/2010/main" val="15886646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4C06C-F147-6913-04D4-8E5543BDEA01}"/>
              </a:ext>
            </a:extLst>
          </p:cNvPr>
          <p:cNvSpPr>
            <a:spLocks noGrp="1"/>
          </p:cNvSpPr>
          <p:nvPr>
            <p:ph type="title"/>
          </p:nvPr>
        </p:nvSpPr>
        <p:spPr/>
        <p:txBody>
          <a:bodyPr/>
          <a:lstStyle/>
          <a:p>
            <a:r>
              <a:rPr lang="en-GB" dirty="0">
                <a:solidFill>
                  <a:srgbClr val="FFFF00"/>
                </a:solidFill>
              </a:rPr>
              <a:t>Invisible Dimensions - Survey</a:t>
            </a:r>
          </a:p>
        </p:txBody>
      </p:sp>
      <p:sp>
        <p:nvSpPr>
          <p:cNvPr id="3" name="Slide Number Placeholder 2">
            <a:extLst>
              <a:ext uri="{FF2B5EF4-FFF2-40B4-BE49-F238E27FC236}">
                <a16:creationId xmlns:a16="http://schemas.microsoft.com/office/drawing/2014/main" id="{58FCFE34-2518-08F4-C85D-84F30661A72D}"/>
              </a:ext>
            </a:extLst>
          </p:cNvPr>
          <p:cNvSpPr>
            <a:spLocks noGrp="1"/>
          </p:cNvSpPr>
          <p:nvPr>
            <p:ph type="sldNum" sz="quarter" idx="10"/>
          </p:nvPr>
        </p:nvSpPr>
        <p:spPr/>
        <p:txBody>
          <a:bodyPr/>
          <a:lstStyle/>
          <a:p>
            <a:fld id="{6B49BB3D-90E4-C946-BCF9-8FBC622A1A06}" type="slidenum">
              <a:rPr lang="en-GB" smtClean="0"/>
              <a:pPr/>
              <a:t>30</a:t>
            </a:fld>
            <a:endParaRPr lang="en-GB" dirty="0"/>
          </a:p>
        </p:txBody>
      </p:sp>
      <p:sp>
        <p:nvSpPr>
          <p:cNvPr id="4" name="Content Placeholder 3">
            <a:extLst>
              <a:ext uri="{FF2B5EF4-FFF2-40B4-BE49-F238E27FC236}">
                <a16:creationId xmlns:a16="http://schemas.microsoft.com/office/drawing/2014/main" id="{DEDF78D3-6EFF-2C61-718F-7AA510A030D2}"/>
              </a:ext>
            </a:extLst>
          </p:cNvPr>
          <p:cNvSpPr>
            <a:spLocks noGrp="1"/>
          </p:cNvSpPr>
          <p:nvPr>
            <p:ph idx="1"/>
          </p:nvPr>
        </p:nvSpPr>
        <p:spPr>
          <a:xfrm>
            <a:off x="298174" y="1839885"/>
            <a:ext cx="8229600" cy="4363278"/>
          </a:xfrm>
        </p:spPr>
        <p:txBody>
          <a:bodyPr/>
          <a:lstStyle/>
          <a:p>
            <a:pPr marL="342900" indent="-342900">
              <a:buFont typeface="Wingdings" panose="05000000000000000000" pitchFamily="2" charset="2"/>
              <a:buChar char="Ø"/>
            </a:pPr>
            <a:r>
              <a:rPr lang="en-GB" sz="2400" dirty="0">
                <a:solidFill>
                  <a:srgbClr val="0070C0"/>
                </a:solidFill>
              </a:rPr>
              <a:t>Intersectionality of dimensions</a:t>
            </a:r>
          </a:p>
          <a:p>
            <a:pPr marL="342900" indent="-342900">
              <a:buFont typeface="Wingdings" panose="05000000000000000000" pitchFamily="2" charset="2"/>
              <a:buChar char="Ø"/>
            </a:pPr>
            <a:r>
              <a:rPr lang="en-GB" sz="2400" dirty="0">
                <a:solidFill>
                  <a:srgbClr val="0070C0"/>
                </a:solidFill>
              </a:rPr>
              <a:t>More than one nationality</a:t>
            </a:r>
          </a:p>
          <a:p>
            <a:pPr marL="342900" indent="-342900">
              <a:buFont typeface="Wingdings" panose="05000000000000000000" pitchFamily="2" charset="2"/>
              <a:buChar char="Ø"/>
            </a:pPr>
            <a:r>
              <a:rPr lang="en-GB" sz="2400" dirty="0">
                <a:solidFill>
                  <a:srgbClr val="0070C0"/>
                </a:solidFill>
              </a:rPr>
              <a:t>First in family to go to University</a:t>
            </a:r>
          </a:p>
          <a:p>
            <a:pPr marL="342900" indent="-342900">
              <a:buFont typeface="Wingdings" panose="05000000000000000000" pitchFamily="2" charset="2"/>
              <a:buChar char="Ø"/>
            </a:pPr>
            <a:r>
              <a:rPr lang="en-GB" sz="2400" dirty="0">
                <a:solidFill>
                  <a:srgbClr val="0070C0"/>
                </a:solidFill>
              </a:rPr>
              <a:t>Financially supporting others</a:t>
            </a:r>
          </a:p>
          <a:p>
            <a:pPr marL="342900" indent="-342900">
              <a:buFont typeface="Wingdings" panose="05000000000000000000" pitchFamily="2" charset="2"/>
              <a:buChar char="Ø"/>
            </a:pPr>
            <a:r>
              <a:rPr lang="en-GB" sz="2400" dirty="0">
                <a:solidFill>
                  <a:srgbClr val="0070C0"/>
                </a:solidFill>
              </a:rPr>
              <a:t>Caring for others</a:t>
            </a:r>
          </a:p>
          <a:p>
            <a:pPr marL="342900" indent="-342900">
              <a:buFont typeface="Wingdings" panose="05000000000000000000" pitchFamily="2" charset="2"/>
              <a:buChar char="Ø"/>
            </a:pPr>
            <a:r>
              <a:rPr lang="en-GB" sz="2400" dirty="0">
                <a:solidFill>
                  <a:srgbClr val="0070C0"/>
                </a:solidFill>
              </a:rPr>
              <a:t>Neurodivergent: self – or child/spouse/sibling</a:t>
            </a:r>
          </a:p>
          <a:p>
            <a:pPr marL="342900" indent="-342900">
              <a:buFont typeface="Wingdings" panose="05000000000000000000" pitchFamily="2" charset="2"/>
              <a:buChar char="Ø"/>
            </a:pPr>
            <a:r>
              <a:rPr lang="en-GB" sz="2400" dirty="0">
                <a:solidFill>
                  <a:srgbClr val="0070C0"/>
                </a:solidFill>
              </a:rPr>
              <a:t>Two body issue</a:t>
            </a:r>
          </a:p>
        </p:txBody>
      </p:sp>
      <p:pic>
        <p:nvPicPr>
          <p:cNvPr id="5" name="Picture 4">
            <a:extLst>
              <a:ext uri="{FF2B5EF4-FFF2-40B4-BE49-F238E27FC236}">
                <a16:creationId xmlns:a16="http://schemas.microsoft.com/office/drawing/2014/main" id="{4E8F6640-0981-FF6B-3672-1ECB08DE8EB5}"/>
              </a:ext>
            </a:extLst>
          </p:cNvPr>
          <p:cNvPicPr>
            <a:picLocks noChangeAspect="1"/>
          </p:cNvPicPr>
          <p:nvPr/>
        </p:nvPicPr>
        <p:blipFill>
          <a:blip r:embed="rId2"/>
          <a:stretch>
            <a:fillRect/>
          </a:stretch>
        </p:blipFill>
        <p:spPr>
          <a:xfrm>
            <a:off x="6650943" y="1394370"/>
            <a:ext cx="2436494" cy="1758829"/>
          </a:xfrm>
          <a:prstGeom prst="rect">
            <a:avLst/>
          </a:prstGeom>
        </p:spPr>
      </p:pic>
      <p:pic>
        <p:nvPicPr>
          <p:cNvPr id="6" name="Picture 5">
            <a:extLst>
              <a:ext uri="{FF2B5EF4-FFF2-40B4-BE49-F238E27FC236}">
                <a16:creationId xmlns:a16="http://schemas.microsoft.com/office/drawing/2014/main" id="{4F16533E-4874-CB72-B060-8087507BE896}"/>
              </a:ext>
            </a:extLst>
          </p:cNvPr>
          <p:cNvPicPr>
            <a:picLocks noChangeAspect="1"/>
          </p:cNvPicPr>
          <p:nvPr/>
        </p:nvPicPr>
        <p:blipFill>
          <a:blip r:embed="rId3"/>
          <a:stretch>
            <a:fillRect/>
          </a:stretch>
        </p:blipFill>
        <p:spPr>
          <a:xfrm>
            <a:off x="6650943" y="3193962"/>
            <a:ext cx="2436495" cy="1655125"/>
          </a:xfrm>
          <a:prstGeom prst="rect">
            <a:avLst/>
          </a:prstGeom>
        </p:spPr>
      </p:pic>
      <p:pic>
        <p:nvPicPr>
          <p:cNvPr id="7" name="Picture 6">
            <a:extLst>
              <a:ext uri="{FF2B5EF4-FFF2-40B4-BE49-F238E27FC236}">
                <a16:creationId xmlns:a16="http://schemas.microsoft.com/office/drawing/2014/main" id="{C8377F1F-410B-D819-22D1-16D844523A2E}"/>
              </a:ext>
            </a:extLst>
          </p:cNvPr>
          <p:cNvPicPr>
            <a:picLocks noChangeAspect="1"/>
          </p:cNvPicPr>
          <p:nvPr/>
        </p:nvPicPr>
        <p:blipFill>
          <a:blip r:embed="rId4"/>
          <a:stretch>
            <a:fillRect/>
          </a:stretch>
        </p:blipFill>
        <p:spPr>
          <a:xfrm>
            <a:off x="-2883136" y="3510257"/>
            <a:ext cx="2640500" cy="1952451"/>
          </a:xfrm>
          <a:prstGeom prst="rect">
            <a:avLst/>
          </a:prstGeom>
        </p:spPr>
      </p:pic>
      <p:pic>
        <p:nvPicPr>
          <p:cNvPr id="8" name="Picture 7">
            <a:extLst>
              <a:ext uri="{FF2B5EF4-FFF2-40B4-BE49-F238E27FC236}">
                <a16:creationId xmlns:a16="http://schemas.microsoft.com/office/drawing/2014/main" id="{E14F4C6B-8CB6-55A3-A082-0CB97B0D7622}"/>
              </a:ext>
            </a:extLst>
          </p:cNvPr>
          <p:cNvPicPr>
            <a:picLocks noChangeAspect="1"/>
          </p:cNvPicPr>
          <p:nvPr/>
        </p:nvPicPr>
        <p:blipFill>
          <a:blip r:embed="rId5"/>
          <a:stretch>
            <a:fillRect/>
          </a:stretch>
        </p:blipFill>
        <p:spPr>
          <a:xfrm>
            <a:off x="6660561" y="4886795"/>
            <a:ext cx="2408023" cy="1952451"/>
          </a:xfrm>
          <a:prstGeom prst="rect">
            <a:avLst/>
          </a:prstGeom>
        </p:spPr>
      </p:pic>
      <p:sp>
        <p:nvSpPr>
          <p:cNvPr id="9" name="Hexagon 8">
            <a:extLst>
              <a:ext uri="{FF2B5EF4-FFF2-40B4-BE49-F238E27FC236}">
                <a16:creationId xmlns:a16="http://schemas.microsoft.com/office/drawing/2014/main" id="{1832232C-B001-353B-519C-CA9FE8E57C7E}"/>
              </a:ext>
            </a:extLst>
          </p:cNvPr>
          <p:cNvSpPr/>
          <p:nvPr/>
        </p:nvSpPr>
        <p:spPr>
          <a:xfrm>
            <a:off x="5100235" y="2447385"/>
            <a:ext cx="1150070" cy="1062872"/>
          </a:xfrm>
          <a:prstGeom prst="hexagon">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Hexagon 10">
            <a:extLst>
              <a:ext uri="{FF2B5EF4-FFF2-40B4-BE49-F238E27FC236}">
                <a16:creationId xmlns:a16="http://schemas.microsoft.com/office/drawing/2014/main" id="{7A2EAA62-4F03-912C-88BB-EBEC4BE5C977}"/>
              </a:ext>
            </a:extLst>
          </p:cNvPr>
          <p:cNvSpPr/>
          <p:nvPr/>
        </p:nvSpPr>
        <p:spPr>
          <a:xfrm>
            <a:off x="5090808" y="1395765"/>
            <a:ext cx="1150070" cy="1062872"/>
          </a:xfrm>
          <a:prstGeom prst="hexagon">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descr="Icon&#10;&#10;Description automatically generated">
            <a:extLst>
              <a:ext uri="{FF2B5EF4-FFF2-40B4-BE49-F238E27FC236}">
                <a16:creationId xmlns:a16="http://schemas.microsoft.com/office/drawing/2014/main" id="{992D418D-3D5C-E9A5-685B-B4F116001C25}"/>
              </a:ext>
            </a:extLst>
          </p:cNvPr>
          <p:cNvPicPr>
            <a:picLocks noChangeAspect="1"/>
          </p:cNvPicPr>
          <p:nvPr/>
        </p:nvPicPr>
        <p:blipFill>
          <a:blip r:embed="rId6"/>
          <a:stretch>
            <a:fillRect/>
          </a:stretch>
        </p:blipFill>
        <p:spPr>
          <a:xfrm>
            <a:off x="5237923" y="5170005"/>
            <a:ext cx="956155" cy="956155"/>
          </a:xfrm>
          <a:prstGeom prst="rect">
            <a:avLst/>
          </a:prstGeom>
        </p:spPr>
      </p:pic>
      <p:sp>
        <p:nvSpPr>
          <p:cNvPr id="13" name="TextBox 12">
            <a:extLst>
              <a:ext uri="{FF2B5EF4-FFF2-40B4-BE49-F238E27FC236}">
                <a16:creationId xmlns:a16="http://schemas.microsoft.com/office/drawing/2014/main" id="{0D8B9A86-E375-5518-D675-DB1F95DB0441}"/>
              </a:ext>
            </a:extLst>
          </p:cNvPr>
          <p:cNvSpPr txBox="1"/>
          <p:nvPr/>
        </p:nvSpPr>
        <p:spPr>
          <a:xfrm>
            <a:off x="5379856" y="842445"/>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Louise Carvalho</a:t>
            </a:r>
            <a:endParaRPr lang="en-GB"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40926263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3AEC8-97AF-E3F1-66CC-7479D2AC5A77}"/>
              </a:ext>
            </a:extLst>
          </p:cNvPr>
          <p:cNvSpPr>
            <a:spLocks noGrp="1"/>
          </p:cNvSpPr>
          <p:nvPr>
            <p:ph type="title"/>
          </p:nvPr>
        </p:nvSpPr>
        <p:spPr/>
        <p:txBody>
          <a:bodyPr/>
          <a:lstStyle/>
          <a:p>
            <a:r>
              <a:rPr lang="en-GB" dirty="0">
                <a:solidFill>
                  <a:srgbClr val="FFFF00"/>
                </a:solidFill>
              </a:rPr>
              <a:t>What can YOU do?</a:t>
            </a:r>
          </a:p>
        </p:txBody>
      </p:sp>
      <p:sp>
        <p:nvSpPr>
          <p:cNvPr id="3" name="Slide Number Placeholder 2">
            <a:extLst>
              <a:ext uri="{FF2B5EF4-FFF2-40B4-BE49-F238E27FC236}">
                <a16:creationId xmlns:a16="http://schemas.microsoft.com/office/drawing/2014/main" id="{FC0AF4BB-8827-9178-2C1C-DCEE27A7E789}"/>
              </a:ext>
            </a:extLst>
          </p:cNvPr>
          <p:cNvSpPr>
            <a:spLocks noGrp="1"/>
          </p:cNvSpPr>
          <p:nvPr>
            <p:ph type="sldNum" sz="quarter" idx="10"/>
          </p:nvPr>
        </p:nvSpPr>
        <p:spPr/>
        <p:txBody>
          <a:bodyPr/>
          <a:lstStyle/>
          <a:p>
            <a:fld id="{6B49BB3D-90E4-C946-BCF9-8FBC622A1A06}" type="slidenum">
              <a:rPr lang="en-GB" smtClean="0"/>
              <a:pPr/>
              <a:t>31</a:t>
            </a:fld>
            <a:endParaRPr lang="en-GB" dirty="0"/>
          </a:p>
        </p:txBody>
      </p:sp>
      <p:sp>
        <p:nvSpPr>
          <p:cNvPr id="4" name="Content Placeholder 3">
            <a:extLst>
              <a:ext uri="{FF2B5EF4-FFF2-40B4-BE49-F238E27FC236}">
                <a16:creationId xmlns:a16="http://schemas.microsoft.com/office/drawing/2014/main" id="{EB440704-D68A-B43A-DCC7-2EDF24BCE2B4}"/>
              </a:ext>
            </a:extLst>
          </p:cNvPr>
          <p:cNvSpPr>
            <a:spLocks noGrp="1"/>
          </p:cNvSpPr>
          <p:nvPr>
            <p:ph idx="1"/>
          </p:nvPr>
        </p:nvSpPr>
        <p:spPr>
          <a:xfrm>
            <a:off x="318928" y="1492209"/>
            <a:ext cx="9239852" cy="4363278"/>
          </a:xfrm>
        </p:spPr>
        <p:txBody>
          <a:bodyPr/>
          <a:lstStyle/>
          <a:p>
            <a:pPr marL="457200" indent="-457200">
              <a:lnSpc>
                <a:spcPts val="2200"/>
              </a:lnSpc>
              <a:spcBef>
                <a:spcPts val="500"/>
              </a:spcBef>
              <a:buFont typeface="+mj-lt"/>
              <a:buAutoNum type="arabicParenR"/>
            </a:pPr>
            <a:r>
              <a:rPr lang="en-GB" sz="2000" dirty="0">
                <a:solidFill>
                  <a:srgbClr val="0070C0"/>
                </a:solidFill>
                <a:latin typeface="Arial" panose="020B0604020202020204" pitchFamily="34" charset="0"/>
                <a:cs typeface="Arial" panose="020B0604020202020204" pitchFamily="34" charset="0"/>
              </a:rPr>
              <a:t>Support everyone in your career / be considerate – mentor others</a:t>
            </a:r>
          </a:p>
          <a:p>
            <a:pPr marL="457200" indent="-457200">
              <a:lnSpc>
                <a:spcPts val="2200"/>
              </a:lnSpc>
              <a:spcBef>
                <a:spcPts val="500"/>
              </a:spcBef>
              <a:buFont typeface="+mj-lt"/>
              <a:buAutoNum type="arabicParenR"/>
            </a:pPr>
            <a:r>
              <a:rPr lang="en-GB" sz="2000" dirty="0">
                <a:solidFill>
                  <a:srgbClr val="0070C0"/>
                </a:solidFill>
                <a:latin typeface="Arial" panose="020B0604020202020204" pitchFamily="34" charset="0"/>
                <a:cs typeface="Arial" panose="020B0604020202020204" pitchFamily="34" charset="0"/>
              </a:rPr>
              <a:t>Be an ally to those treated unfair, call out bad behaviour</a:t>
            </a:r>
          </a:p>
          <a:p>
            <a:pPr marL="457200" indent="-457200">
              <a:lnSpc>
                <a:spcPts val="2200"/>
              </a:lnSpc>
              <a:spcBef>
                <a:spcPts val="500"/>
              </a:spcBef>
              <a:buFont typeface="+mj-lt"/>
              <a:buAutoNum type="arabicParenR"/>
            </a:pPr>
            <a:r>
              <a:rPr lang="en-GB" sz="2000" dirty="0">
                <a:solidFill>
                  <a:srgbClr val="0070C0"/>
                </a:solidFill>
                <a:latin typeface="Arial" panose="020B0604020202020204" pitchFamily="34" charset="0"/>
                <a:cs typeface="Arial" panose="020B0604020202020204" pitchFamily="34" charset="0"/>
              </a:rPr>
              <a:t>Don’t assume that your lived experience are the same 		 				as anyone else’s – learn about others</a:t>
            </a:r>
          </a:p>
          <a:p>
            <a:pPr marL="457200" indent="-457200">
              <a:lnSpc>
                <a:spcPts val="2200"/>
              </a:lnSpc>
              <a:spcBef>
                <a:spcPts val="500"/>
              </a:spcBef>
              <a:buFont typeface="+mj-lt"/>
              <a:buAutoNum type="arabicParenR"/>
            </a:pPr>
            <a:r>
              <a:rPr lang="en-GB" sz="2000" dirty="0">
                <a:solidFill>
                  <a:srgbClr val="0070C0"/>
                </a:solidFill>
                <a:latin typeface="Arial" panose="020B0604020202020204" pitchFamily="34" charset="0"/>
                <a:cs typeface="Arial" panose="020B0604020202020204" pitchFamily="34" charset="0"/>
              </a:rPr>
              <a:t>Attend training courses to become more equipped</a:t>
            </a:r>
          </a:p>
          <a:p>
            <a:pPr marL="457200" indent="-457200">
              <a:lnSpc>
                <a:spcPts val="2200"/>
              </a:lnSpc>
              <a:spcBef>
                <a:spcPts val="500"/>
              </a:spcBef>
              <a:buFont typeface="+mj-lt"/>
              <a:buAutoNum type="arabicParenR"/>
            </a:pPr>
            <a:endParaRPr lang="en-GB" sz="800" dirty="0">
              <a:solidFill>
                <a:srgbClr val="0070C0"/>
              </a:solidFill>
              <a:latin typeface="Arial" panose="020B0604020202020204" pitchFamily="34" charset="0"/>
              <a:cs typeface="Arial" panose="020B0604020202020204" pitchFamily="34" charset="0"/>
            </a:endParaRPr>
          </a:p>
          <a:p>
            <a:pPr>
              <a:lnSpc>
                <a:spcPts val="2200"/>
              </a:lnSpc>
              <a:spcBef>
                <a:spcPts val="500"/>
              </a:spcBef>
            </a:pPr>
            <a:r>
              <a:rPr lang="en-GB" sz="2000" dirty="0">
                <a:latin typeface="Arial" panose="020B0604020202020204" pitchFamily="34" charset="0"/>
                <a:cs typeface="Arial" panose="020B0604020202020204" pitchFamily="34" charset="0"/>
              </a:rPr>
              <a:t>a) If you are in-charge of others </a:t>
            </a:r>
          </a:p>
          <a:p>
            <a:pPr>
              <a:lnSpc>
                <a:spcPts val="2200"/>
              </a:lnSpc>
              <a:spcBef>
                <a:spcPts val="500"/>
              </a:spcBef>
            </a:pPr>
            <a:r>
              <a:rPr lang="en-GB" sz="2000" dirty="0">
                <a:latin typeface="Arial" panose="020B0604020202020204" pitchFamily="34" charset="0"/>
                <a:cs typeface="Arial" panose="020B0604020202020204" pitchFamily="34" charset="0"/>
              </a:rPr>
              <a:t>	– create a positive, inclusive, fair, open and transparent culture</a:t>
            </a:r>
          </a:p>
          <a:p>
            <a:pPr>
              <a:lnSpc>
                <a:spcPts val="2200"/>
              </a:lnSpc>
              <a:spcBef>
                <a:spcPts val="500"/>
              </a:spcBef>
            </a:pPr>
            <a:r>
              <a:rPr lang="en-GB" sz="2000" dirty="0">
                <a:latin typeface="Arial" panose="020B0604020202020204" pitchFamily="34" charset="0"/>
                <a:cs typeface="Arial" panose="020B0604020202020204" pitchFamily="34" charset="0"/>
              </a:rPr>
              <a:t>	- where people can be heard and contributions valued</a:t>
            </a:r>
          </a:p>
          <a:p>
            <a:pPr>
              <a:lnSpc>
                <a:spcPts val="2200"/>
              </a:lnSpc>
              <a:spcBef>
                <a:spcPts val="500"/>
              </a:spcBef>
            </a:pPr>
            <a:r>
              <a:rPr lang="en-GB" sz="2000" dirty="0">
                <a:latin typeface="Arial" panose="020B0604020202020204" pitchFamily="34" charset="0"/>
                <a:cs typeface="Arial" panose="020B0604020202020204" pitchFamily="34" charset="0"/>
              </a:rPr>
              <a:t>       </a:t>
            </a:r>
            <a:r>
              <a:rPr lang="en-GB" sz="2000" i="1" dirty="0">
                <a:latin typeface="Arial" panose="020B0604020202020204" pitchFamily="34" charset="0"/>
                <a:cs typeface="Arial" panose="020B0604020202020204" pitchFamily="34" charset="0"/>
              </a:rPr>
              <a:t>- giving people same opportunities may be not treating people equally</a:t>
            </a:r>
          </a:p>
          <a:p>
            <a:pPr>
              <a:lnSpc>
                <a:spcPts val="2200"/>
              </a:lnSpc>
              <a:spcBef>
                <a:spcPts val="500"/>
              </a:spcBef>
            </a:pPr>
            <a:r>
              <a:rPr lang="en-GB" sz="2000" dirty="0">
                <a:latin typeface="Arial" panose="020B0604020202020204" pitchFamily="34" charset="0"/>
                <a:cs typeface="Arial" panose="020B0604020202020204" pitchFamily="34" charset="0"/>
              </a:rPr>
              <a:t>b)    Allocate resources fairly: money, time, PhD students, talks,</a:t>
            </a:r>
          </a:p>
          <a:p>
            <a:pPr>
              <a:lnSpc>
                <a:spcPts val="2200"/>
              </a:lnSpc>
              <a:spcBef>
                <a:spcPts val="500"/>
              </a:spcBef>
            </a:pPr>
            <a:r>
              <a:rPr lang="en-GB" sz="2000" dirty="0">
                <a:latin typeface="Arial" panose="020B0604020202020204" pitchFamily="34" charset="0"/>
                <a:cs typeface="Arial" panose="020B0604020202020204" pitchFamily="34" charset="0"/>
              </a:rPr>
              <a:t> 		           				  workload: shifts etc </a:t>
            </a:r>
          </a:p>
          <a:p>
            <a:pPr>
              <a:lnSpc>
                <a:spcPts val="2200"/>
              </a:lnSpc>
              <a:spcBef>
                <a:spcPts val="500"/>
              </a:spcBef>
            </a:pPr>
            <a:r>
              <a:rPr lang="en-GB" sz="2000" dirty="0">
                <a:latin typeface="Arial" panose="020B0604020202020204" pitchFamily="34" charset="0"/>
                <a:cs typeface="Arial" panose="020B0604020202020204" pitchFamily="34" charset="0"/>
              </a:rPr>
              <a:t>c) Have summer students to help with EDI work, make a team, EDI seminars!</a:t>
            </a:r>
          </a:p>
          <a:p>
            <a:pPr>
              <a:lnSpc>
                <a:spcPts val="2200"/>
              </a:lnSpc>
              <a:spcBef>
                <a:spcPts val="500"/>
              </a:spcBef>
            </a:pPr>
            <a:endParaRPr lang="en-GB" sz="800" dirty="0">
              <a:latin typeface="Arial" panose="020B0604020202020204" pitchFamily="34" charset="0"/>
              <a:cs typeface="Arial" panose="020B0604020202020204" pitchFamily="34" charset="0"/>
            </a:endParaRPr>
          </a:p>
          <a:p>
            <a:pPr>
              <a:lnSpc>
                <a:spcPts val="2200"/>
              </a:lnSpc>
              <a:spcBef>
                <a:spcPts val="500"/>
              </a:spcBef>
            </a:pPr>
            <a:r>
              <a:rPr lang="en-GB" sz="2000" dirty="0">
                <a:solidFill>
                  <a:srgbClr val="0070C0"/>
                </a:solidFill>
                <a:latin typeface="Arial" panose="020B0604020202020204" pitchFamily="34" charset="0"/>
                <a:cs typeface="Arial" panose="020B0604020202020204" pitchFamily="34" charset="0"/>
              </a:rPr>
              <a:t>5) Don’t be scared of EDI – do your best! – everyone creates the culture (+/-)</a:t>
            </a:r>
          </a:p>
          <a:p>
            <a:endParaRPr lang="en-GB" sz="2400" dirty="0"/>
          </a:p>
        </p:txBody>
      </p:sp>
      <p:pic>
        <p:nvPicPr>
          <p:cNvPr id="6" name="Graphic 5" descr="Stop with solid fill">
            <a:extLst>
              <a:ext uri="{FF2B5EF4-FFF2-40B4-BE49-F238E27FC236}">
                <a16:creationId xmlns:a16="http://schemas.microsoft.com/office/drawing/2014/main" id="{99873440-3621-07EF-4D62-70AAA009EB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45917" y="3794290"/>
            <a:ext cx="797118" cy="797118"/>
          </a:xfrm>
          <a:prstGeom prst="rect">
            <a:avLst/>
          </a:prstGeom>
        </p:spPr>
      </p:pic>
      <p:cxnSp>
        <p:nvCxnSpPr>
          <p:cNvPr id="7" name="Straight Connector 6">
            <a:extLst>
              <a:ext uri="{FF2B5EF4-FFF2-40B4-BE49-F238E27FC236}">
                <a16:creationId xmlns:a16="http://schemas.microsoft.com/office/drawing/2014/main" id="{C3283A03-0B9A-22D2-436E-320256D8C74C}"/>
              </a:ext>
            </a:extLst>
          </p:cNvPr>
          <p:cNvCxnSpPr>
            <a:cxnSpLocks/>
          </p:cNvCxnSpPr>
          <p:nvPr/>
        </p:nvCxnSpPr>
        <p:spPr>
          <a:xfrm flipV="1">
            <a:off x="8171822" y="3419081"/>
            <a:ext cx="797118" cy="10994"/>
          </a:xfrm>
          <a:prstGeom prst="line">
            <a:avLst/>
          </a:prstGeom>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77A2F9DB-169A-53D6-25F0-D0E65B2AE6A4}"/>
              </a:ext>
            </a:extLst>
          </p:cNvPr>
          <p:cNvSpPr/>
          <p:nvPr/>
        </p:nvSpPr>
        <p:spPr>
          <a:xfrm>
            <a:off x="8028849" y="2592661"/>
            <a:ext cx="152400" cy="854697"/>
          </a:xfrm>
          <a:prstGeom prst="rect">
            <a:avLst/>
          </a:prstGeom>
          <a:solidFill>
            <a:srgbClr val="DA51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6C42A63E-2C52-DDED-1E9B-F567D88E19E3}"/>
              </a:ext>
            </a:extLst>
          </p:cNvPr>
          <p:cNvCxnSpPr>
            <a:cxnSpLocks/>
          </p:cNvCxnSpPr>
          <p:nvPr/>
        </p:nvCxnSpPr>
        <p:spPr>
          <a:xfrm>
            <a:off x="7221048" y="3428508"/>
            <a:ext cx="798337" cy="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Graphic 9" descr="Woman with kid with solid fill">
            <a:extLst>
              <a:ext uri="{FF2B5EF4-FFF2-40B4-BE49-F238E27FC236}">
                <a16:creationId xmlns:a16="http://schemas.microsoft.com/office/drawing/2014/main" id="{F88F293D-0280-342D-882A-56F3481B11B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48806" y="2373796"/>
            <a:ext cx="1125941" cy="1125941"/>
          </a:xfrm>
          <a:prstGeom prst="rect">
            <a:avLst/>
          </a:prstGeom>
        </p:spPr>
      </p:pic>
      <p:pic>
        <p:nvPicPr>
          <p:cNvPr id="12" name="Graphic 11" descr="Man with solid fill">
            <a:extLst>
              <a:ext uri="{FF2B5EF4-FFF2-40B4-BE49-F238E27FC236}">
                <a16:creationId xmlns:a16="http://schemas.microsoft.com/office/drawing/2014/main" id="{DB81CBE6-CB1E-C421-4E81-56368B944E7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164669" y="2430778"/>
            <a:ext cx="1016580" cy="1016580"/>
          </a:xfrm>
          <a:prstGeom prst="rect">
            <a:avLst/>
          </a:prstGeom>
        </p:spPr>
      </p:pic>
      <p:pic>
        <p:nvPicPr>
          <p:cNvPr id="5" name="Picture 4" descr="A red and green stop signs&#10;&#10;Description automatically generated">
            <a:extLst>
              <a:ext uri="{FF2B5EF4-FFF2-40B4-BE49-F238E27FC236}">
                <a16:creationId xmlns:a16="http://schemas.microsoft.com/office/drawing/2014/main" id="{14CAD8FC-EB5F-3A72-DC1A-9FD0D64D5ACF}"/>
              </a:ext>
            </a:extLst>
          </p:cNvPr>
          <p:cNvPicPr>
            <a:picLocks noChangeAspect="1"/>
          </p:cNvPicPr>
          <p:nvPr/>
        </p:nvPicPr>
        <p:blipFill rotWithShape="1">
          <a:blip r:embed="rId8"/>
          <a:srcRect l="6228" t="18367" r="50000" b="15962"/>
          <a:stretch/>
        </p:blipFill>
        <p:spPr>
          <a:xfrm>
            <a:off x="7384607" y="1773251"/>
            <a:ext cx="521654" cy="521765"/>
          </a:xfrm>
          <a:prstGeom prst="rect">
            <a:avLst/>
          </a:prstGeom>
        </p:spPr>
      </p:pic>
      <p:pic>
        <p:nvPicPr>
          <p:cNvPr id="11" name="Picture 10" descr="A red and green stop signs&#10;&#10;Description automatically generated">
            <a:extLst>
              <a:ext uri="{FF2B5EF4-FFF2-40B4-BE49-F238E27FC236}">
                <a16:creationId xmlns:a16="http://schemas.microsoft.com/office/drawing/2014/main" id="{02555E00-91B5-1000-7CF4-9472921D8604}"/>
              </a:ext>
            </a:extLst>
          </p:cNvPr>
          <p:cNvPicPr>
            <a:picLocks noChangeAspect="1"/>
          </p:cNvPicPr>
          <p:nvPr/>
        </p:nvPicPr>
        <p:blipFill rotWithShape="1">
          <a:blip r:embed="rId8"/>
          <a:srcRect l="50000" t="13727" b="13248"/>
          <a:stretch/>
        </p:blipFill>
        <p:spPr>
          <a:xfrm>
            <a:off x="8181249" y="1353853"/>
            <a:ext cx="662679" cy="645220"/>
          </a:xfrm>
          <a:prstGeom prst="rect">
            <a:avLst/>
          </a:prstGeom>
        </p:spPr>
      </p:pic>
      <p:pic>
        <p:nvPicPr>
          <p:cNvPr id="13" name="Picture 12" descr="A red and green stop signs&#10;&#10;Description automatically generated">
            <a:extLst>
              <a:ext uri="{FF2B5EF4-FFF2-40B4-BE49-F238E27FC236}">
                <a16:creationId xmlns:a16="http://schemas.microsoft.com/office/drawing/2014/main" id="{72A3574E-95F5-AAB1-BFBE-E108E9366DCB}"/>
              </a:ext>
            </a:extLst>
          </p:cNvPr>
          <p:cNvPicPr>
            <a:picLocks noChangeAspect="1"/>
          </p:cNvPicPr>
          <p:nvPr/>
        </p:nvPicPr>
        <p:blipFill rotWithShape="1">
          <a:blip r:embed="rId8"/>
          <a:srcRect l="50000" t="13727" b="13248"/>
          <a:stretch/>
        </p:blipFill>
        <p:spPr>
          <a:xfrm>
            <a:off x="6492011" y="2583234"/>
            <a:ext cx="662679" cy="645220"/>
          </a:xfrm>
          <a:prstGeom prst="rect">
            <a:avLst/>
          </a:prstGeom>
        </p:spPr>
      </p:pic>
      <p:sp>
        <p:nvSpPr>
          <p:cNvPr id="14" name="TextBox 13">
            <a:extLst>
              <a:ext uri="{FF2B5EF4-FFF2-40B4-BE49-F238E27FC236}">
                <a16:creationId xmlns:a16="http://schemas.microsoft.com/office/drawing/2014/main" id="{32ACE7F2-75D2-4C17-A3FA-28E77ECC976C}"/>
              </a:ext>
            </a:extLst>
          </p:cNvPr>
          <p:cNvSpPr txBox="1"/>
          <p:nvPr/>
        </p:nvSpPr>
        <p:spPr>
          <a:xfrm>
            <a:off x="7340174" y="5260495"/>
            <a:ext cx="1937208" cy="369332"/>
          </a:xfrm>
          <a:prstGeom prst="rect">
            <a:avLst/>
          </a:prstGeom>
          <a:noFill/>
        </p:spPr>
        <p:txBody>
          <a:bodyPr wrap="square">
            <a:spAutoFit/>
          </a:bodyPr>
          <a:lstStyle/>
          <a:p>
            <a:r>
              <a:rPr lang="en-GB" b="0" i="1" dirty="0">
                <a:solidFill>
                  <a:srgbClr val="FF0000"/>
                </a:solidFill>
                <a:effectLst/>
                <a:latin typeface="Comic Sans MS" panose="030F0702030302020204" pitchFamily="66" charset="0"/>
              </a:rPr>
              <a:t>Victoria Martin</a:t>
            </a:r>
            <a:endParaRPr lang="en-GB"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2354206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864C999-BC4C-4637-A756-B0CEA5C51BD8}"/>
              </a:ext>
            </a:extLst>
          </p:cNvPr>
          <p:cNvSpPr>
            <a:spLocks noGrp="1"/>
          </p:cNvSpPr>
          <p:nvPr>
            <p:ph type="sldNum" sz="quarter" idx="12"/>
          </p:nvPr>
        </p:nvSpPr>
        <p:spPr/>
        <p:txBody>
          <a:bodyPr/>
          <a:lstStyle/>
          <a:p>
            <a:fld id="{6B49BB3D-90E4-C946-BCF9-8FBC622A1A06}" type="slidenum">
              <a:rPr lang="en-GB" smtClean="0"/>
              <a:t>32</a:t>
            </a:fld>
            <a:endParaRPr lang="en-GB" dirty="0"/>
          </a:p>
        </p:txBody>
      </p:sp>
      <p:sp>
        <p:nvSpPr>
          <p:cNvPr id="2" name="TextBox 1">
            <a:extLst>
              <a:ext uri="{FF2B5EF4-FFF2-40B4-BE49-F238E27FC236}">
                <a16:creationId xmlns:a16="http://schemas.microsoft.com/office/drawing/2014/main" id="{D74BC419-288D-4FC5-34BF-85FAE215EBE1}"/>
              </a:ext>
            </a:extLst>
          </p:cNvPr>
          <p:cNvSpPr txBox="1"/>
          <p:nvPr/>
        </p:nvSpPr>
        <p:spPr>
          <a:xfrm>
            <a:off x="2763652" y="2658663"/>
            <a:ext cx="3616696" cy="861774"/>
          </a:xfrm>
          <a:prstGeom prst="rect">
            <a:avLst/>
          </a:prstGeom>
          <a:noFill/>
        </p:spPr>
        <p:txBody>
          <a:bodyPr wrap="none" rtlCol="0">
            <a:spAutoFit/>
          </a:bodyPr>
          <a:lstStyle/>
          <a:p>
            <a:r>
              <a:rPr lang="en-GB" sz="5000" b="1" dirty="0">
                <a:solidFill>
                  <a:srgbClr val="FF0000"/>
                </a:solidFill>
                <a:latin typeface="Comic Sans MS" panose="030F0702030302020204" pitchFamily="66" charset="0"/>
              </a:rPr>
              <a:t>Thank you </a:t>
            </a:r>
          </a:p>
        </p:txBody>
      </p:sp>
      <p:sp>
        <p:nvSpPr>
          <p:cNvPr id="7" name="TextBox 6">
            <a:extLst>
              <a:ext uri="{FF2B5EF4-FFF2-40B4-BE49-F238E27FC236}">
                <a16:creationId xmlns:a16="http://schemas.microsoft.com/office/drawing/2014/main" id="{AD7E783C-073A-F530-573D-05EAFEFD6E4D}"/>
              </a:ext>
            </a:extLst>
          </p:cNvPr>
          <p:cNvSpPr txBox="1"/>
          <p:nvPr/>
        </p:nvSpPr>
        <p:spPr>
          <a:xfrm>
            <a:off x="128349" y="1401561"/>
            <a:ext cx="2098651" cy="784830"/>
          </a:xfrm>
          <a:prstGeom prst="rect">
            <a:avLst/>
          </a:prstGeom>
          <a:noFill/>
        </p:spPr>
        <p:txBody>
          <a:bodyPr wrap="none" rtlCol="0">
            <a:spAutoFit/>
          </a:bodyPr>
          <a:lstStyle/>
          <a:p>
            <a:r>
              <a:rPr lang="en-GB" sz="4500" dirty="0" err="1">
                <a:solidFill>
                  <a:srgbClr val="00B050"/>
                </a:solidFill>
                <a:latin typeface="Cavolini" panose="020B0502040204020203" pitchFamily="66" charset="0"/>
                <a:cs typeface="Cavolini" panose="020B0502040204020203" pitchFamily="66" charset="0"/>
              </a:rPr>
              <a:t>danke</a:t>
            </a:r>
            <a:endParaRPr lang="en-GB" sz="4500" dirty="0">
              <a:solidFill>
                <a:srgbClr val="00B050"/>
              </a:solidFill>
              <a:latin typeface="Cavolini" panose="020B0502040204020203" pitchFamily="66" charset="0"/>
              <a:cs typeface="Cavolini" panose="020B0502040204020203" pitchFamily="66" charset="0"/>
            </a:endParaRPr>
          </a:p>
        </p:txBody>
      </p:sp>
      <p:sp>
        <p:nvSpPr>
          <p:cNvPr id="8" name="TextBox 7">
            <a:extLst>
              <a:ext uri="{FF2B5EF4-FFF2-40B4-BE49-F238E27FC236}">
                <a16:creationId xmlns:a16="http://schemas.microsoft.com/office/drawing/2014/main" id="{5AE4052F-C817-B8FE-A115-B9FC01E73B92}"/>
              </a:ext>
            </a:extLst>
          </p:cNvPr>
          <p:cNvSpPr txBox="1"/>
          <p:nvPr/>
        </p:nvSpPr>
        <p:spPr>
          <a:xfrm>
            <a:off x="533326" y="2087202"/>
            <a:ext cx="2355132" cy="784830"/>
          </a:xfrm>
          <a:prstGeom prst="rect">
            <a:avLst/>
          </a:prstGeom>
          <a:noFill/>
        </p:spPr>
        <p:txBody>
          <a:bodyPr wrap="none" rtlCol="0">
            <a:spAutoFit/>
          </a:bodyPr>
          <a:lstStyle/>
          <a:p>
            <a:r>
              <a:rPr lang="en-GB" sz="4500" dirty="0" err="1">
                <a:solidFill>
                  <a:schemeClr val="accent3">
                    <a:lumMod val="60000"/>
                    <a:lumOff val="40000"/>
                  </a:schemeClr>
                </a:solidFill>
                <a:latin typeface="Candara Light" panose="020E0502030303020204" pitchFamily="34" charset="0"/>
                <a:cs typeface="Cavolini" panose="020B0502040204020203" pitchFamily="66" charset="0"/>
              </a:rPr>
              <a:t>obrigado</a:t>
            </a:r>
            <a:endParaRPr lang="en-GB" sz="4500" dirty="0">
              <a:solidFill>
                <a:schemeClr val="accent3">
                  <a:lumMod val="60000"/>
                  <a:lumOff val="40000"/>
                </a:schemeClr>
              </a:solidFill>
              <a:latin typeface="Candara Light" panose="020E0502030303020204" pitchFamily="34" charset="0"/>
              <a:cs typeface="Cavolini" panose="020B0502040204020203" pitchFamily="66" charset="0"/>
            </a:endParaRPr>
          </a:p>
        </p:txBody>
      </p:sp>
      <p:sp>
        <p:nvSpPr>
          <p:cNvPr id="9" name="TextBox 8">
            <a:extLst>
              <a:ext uri="{FF2B5EF4-FFF2-40B4-BE49-F238E27FC236}">
                <a16:creationId xmlns:a16="http://schemas.microsoft.com/office/drawing/2014/main" id="{83C7D1FF-3785-0B4C-A403-C9E776C238F0}"/>
              </a:ext>
            </a:extLst>
          </p:cNvPr>
          <p:cNvSpPr txBox="1"/>
          <p:nvPr/>
        </p:nvSpPr>
        <p:spPr>
          <a:xfrm>
            <a:off x="683340" y="3356202"/>
            <a:ext cx="2149948" cy="553998"/>
          </a:xfrm>
          <a:prstGeom prst="rect">
            <a:avLst/>
          </a:prstGeom>
          <a:noFill/>
        </p:spPr>
        <p:txBody>
          <a:bodyPr wrap="none" rtlCol="0">
            <a:spAutoFit/>
          </a:bodyPr>
          <a:lstStyle/>
          <a:p>
            <a:r>
              <a:rPr lang="en-GB" sz="3000" b="0" i="0" dirty="0" err="1">
                <a:solidFill>
                  <a:schemeClr val="accent1"/>
                </a:solidFill>
                <a:effectLst/>
                <a:latin typeface="arial" panose="020B0604020202020204" pitchFamily="34" charset="0"/>
              </a:rPr>
              <a:t>xie</a:t>
            </a:r>
            <a:r>
              <a:rPr lang="en-GB" sz="3000" b="0" i="0" dirty="0">
                <a:solidFill>
                  <a:schemeClr val="accent1"/>
                </a:solidFill>
                <a:effectLst/>
                <a:latin typeface="arial" panose="020B0604020202020204" pitchFamily="34" charset="0"/>
              </a:rPr>
              <a:t> </a:t>
            </a:r>
            <a:r>
              <a:rPr lang="en-GB" sz="3000" b="0" i="0" dirty="0" err="1">
                <a:solidFill>
                  <a:schemeClr val="accent1"/>
                </a:solidFill>
                <a:effectLst/>
                <a:latin typeface="arial" panose="020B0604020202020204" pitchFamily="34" charset="0"/>
              </a:rPr>
              <a:t>xie</a:t>
            </a:r>
            <a:r>
              <a:rPr lang="en-GB" sz="3000" b="0" i="0" dirty="0">
                <a:solidFill>
                  <a:schemeClr val="accent1"/>
                </a:solidFill>
                <a:effectLst/>
                <a:latin typeface="arial" panose="020B0604020202020204" pitchFamily="34" charset="0"/>
              </a:rPr>
              <a:t> </a:t>
            </a:r>
            <a:r>
              <a:rPr lang="ja-JP" altLang="en-US" sz="3000" b="0" i="0" dirty="0">
                <a:solidFill>
                  <a:schemeClr val="accent1"/>
                </a:solidFill>
                <a:effectLst/>
                <a:latin typeface="arial" panose="020B0604020202020204" pitchFamily="34" charset="0"/>
              </a:rPr>
              <a:t>謝謝</a:t>
            </a:r>
            <a:endParaRPr lang="en-GB" sz="3000" dirty="0">
              <a:solidFill>
                <a:schemeClr val="accent1"/>
              </a:solidFill>
              <a:latin typeface="Agency FB" panose="020B0503020202020204" pitchFamily="34" charset="0"/>
              <a:cs typeface="Cavolini" panose="020B0502040204020203" pitchFamily="66" charset="0"/>
            </a:endParaRPr>
          </a:p>
        </p:txBody>
      </p:sp>
      <p:sp>
        <p:nvSpPr>
          <p:cNvPr id="10" name="TextBox 9">
            <a:extLst>
              <a:ext uri="{FF2B5EF4-FFF2-40B4-BE49-F238E27FC236}">
                <a16:creationId xmlns:a16="http://schemas.microsoft.com/office/drawing/2014/main" id="{1375173B-B8CE-C0D9-AD8F-DECACE3478C9}"/>
              </a:ext>
            </a:extLst>
          </p:cNvPr>
          <p:cNvSpPr txBox="1"/>
          <p:nvPr/>
        </p:nvSpPr>
        <p:spPr>
          <a:xfrm>
            <a:off x="319362" y="2753805"/>
            <a:ext cx="1907638" cy="784830"/>
          </a:xfrm>
          <a:prstGeom prst="rect">
            <a:avLst/>
          </a:prstGeom>
          <a:noFill/>
        </p:spPr>
        <p:txBody>
          <a:bodyPr wrap="none" rtlCol="0">
            <a:spAutoFit/>
          </a:bodyPr>
          <a:lstStyle/>
          <a:p>
            <a:r>
              <a:rPr lang="en-GB" sz="4500" dirty="0">
                <a:solidFill>
                  <a:schemeClr val="accent6">
                    <a:lumMod val="60000"/>
                    <a:lumOff val="40000"/>
                  </a:schemeClr>
                </a:solidFill>
                <a:latin typeface="Constantia" panose="02030602050306030303" pitchFamily="18" charset="0"/>
              </a:rPr>
              <a:t>gracias</a:t>
            </a:r>
          </a:p>
        </p:txBody>
      </p:sp>
      <p:sp>
        <p:nvSpPr>
          <p:cNvPr id="11" name="TextBox 10">
            <a:extLst>
              <a:ext uri="{FF2B5EF4-FFF2-40B4-BE49-F238E27FC236}">
                <a16:creationId xmlns:a16="http://schemas.microsoft.com/office/drawing/2014/main" id="{4DCC2B7E-F777-EF50-3CF9-BDA12EBCD2CA}"/>
              </a:ext>
            </a:extLst>
          </p:cNvPr>
          <p:cNvSpPr txBox="1"/>
          <p:nvPr/>
        </p:nvSpPr>
        <p:spPr>
          <a:xfrm>
            <a:off x="7264337" y="3686651"/>
            <a:ext cx="1595309" cy="784830"/>
          </a:xfrm>
          <a:prstGeom prst="rect">
            <a:avLst/>
          </a:prstGeom>
          <a:noFill/>
        </p:spPr>
        <p:txBody>
          <a:bodyPr wrap="none" rtlCol="0">
            <a:spAutoFit/>
          </a:bodyPr>
          <a:lstStyle/>
          <a:p>
            <a:r>
              <a:rPr lang="en-GB" sz="4500" dirty="0">
                <a:solidFill>
                  <a:schemeClr val="accent2">
                    <a:lumMod val="75000"/>
                  </a:schemeClr>
                </a:solidFill>
                <a:latin typeface="Dreaming Outloud Pro" panose="020B0604020202020204" pitchFamily="66" charset="0"/>
                <a:cs typeface="Dreaming Outloud Pro" panose="020B0604020202020204" pitchFamily="66" charset="0"/>
              </a:rPr>
              <a:t>merci</a:t>
            </a:r>
          </a:p>
        </p:txBody>
      </p:sp>
      <p:pic>
        <p:nvPicPr>
          <p:cNvPr id="23" name="Picture 22">
            <a:extLst>
              <a:ext uri="{FF2B5EF4-FFF2-40B4-BE49-F238E27FC236}">
                <a16:creationId xmlns:a16="http://schemas.microsoft.com/office/drawing/2014/main" id="{EB4092E1-A21C-4CC8-C747-C10D9F051BE9}"/>
              </a:ext>
            </a:extLst>
          </p:cNvPr>
          <p:cNvPicPr>
            <a:picLocks noChangeAspect="1"/>
          </p:cNvPicPr>
          <p:nvPr/>
        </p:nvPicPr>
        <p:blipFill rotWithShape="1">
          <a:blip r:embed="rId2"/>
          <a:srcRect l="46585" t="57371" r="19878" b="35067"/>
          <a:stretch/>
        </p:blipFill>
        <p:spPr>
          <a:xfrm>
            <a:off x="5731044" y="2244132"/>
            <a:ext cx="3066585" cy="451863"/>
          </a:xfrm>
          <a:prstGeom prst="rect">
            <a:avLst/>
          </a:prstGeom>
        </p:spPr>
      </p:pic>
      <p:sp>
        <p:nvSpPr>
          <p:cNvPr id="24" name="TextBox 23">
            <a:extLst>
              <a:ext uri="{FF2B5EF4-FFF2-40B4-BE49-F238E27FC236}">
                <a16:creationId xmlns:a16="http://schemas.microsoft.com/office/drawing/2014/main" id="{DA3FAECB-9C69-F08A-CD90-D6FC181156F2}"/>
              </a:ext>
            </a:extLst>
          </p:cNvPr>
          <p:cNvSpPr txBox="1"/>
          <p:nvPr/>
        </p:nvSpPr>
        <p:spPr>
          <a:xfrm>
            <a:off x="6443886" y="1519160"/>
            <a:ext cx="1305165" cy="492443"/>
          </a:xfrm>
          <a:prstGeom prst="rect">
            <a:avLst/>
          </a:prstGeom>
          <a:noFill/>
        </p:spPr>
        <p:txBody>
          <a:bodyPr wrap="none" rtlCol="0">
            <a:spAutoFit/>
          </a:bodyPr>
          <a:lstStyle/>
          <a:p>
            <a:r>
              <a:rPr lang="en-GB" sz="2600" dirty="0" err="1">
                <a:solidFill>
                  <a:srgbClr val="FF0000"/>
                </a:solidFill>
                <a:latin typeface="Californian FB" panose="0207040306080B030204" pitchFamily="18" charset="0"/>
              </a:rPr>
              <a:t>bedankt</a:t>
            </a:r>
            <a:endParaRPr lang="en-GB" sz="2600" dirty="0">
              <a:solidFill>
                <a:srgbClr val="FF0000"/>
              </a:solidFill>
              <a:latin typeface="Californian FB" panose="0207040306080B030204" pitchFamily="18" charset="0"/>
            </a:endParaRPr>
          </a:p>
        </p:txBody>
      </p:sp>
      <p:sp>
        <p:nvSpPr>
          <p:cNvPr id="25" name="TextBox 24">
            <a:extLst>
              <a:ext uri="{FF2B5EF4-FFF2-40B4-BE49-F238E27FC236}">
                <a16:creationId xmlns:a16="http://schemas.microsoft.com/office/drawing/2014/main" id="{36EDC6BA-B06E-1281-2AEF-F291E4E1ED62}"/>
              </a:ext>
            </a:extLst>
          </p:cNvPr>
          <p:cNvSpPr txBox="1"/>
          <p:nvPr/>
        </p:nvSpPr>
        <p:spPr>
          <a:xfrm>
            <a:off x="6989379" y="2975121"/>
            <a:ext cx="1353256" cy="492443"/>
          </a:xfrm>
          <a:prstGeom prst="rect">
            <a:avLst/>
          </a:prstGeom>
          <a:noFill/>
        </p:spPr>
        <p:txBody>
          <a:bodyPr wrap="none" rtlCol="0">
            <a:spAutoFit/>
          </a:bodyPr>
          <a:lstStyle/>
          <a:p>
            <a:r>
              <a:rPr lang="en-GB" sz="2600" dirty="0" err="1">
                <a:solidFill>
                  <a:schemeClr val="tx2">
                    <a:lumMod val="50000"/>
                    <a:lumOff val="50000"/>
                  </a:schemeClr>
                </a:solidFill>
                <a:latin typeface="Californian FB" panose="0207040306080B030204" pitchFamily="18" charset="0"/>
              </a:rPr>
              <a:t>dyakuyu</a:t>
            </a:r>
            <a:endParaRPr lang="en-GB" sz="2600" dirty="0">
              <a:solidFill>
                <a:schemeClr val="tx2">
                  <a:lumMod val="50000"/>
                  <a:lumOff val="50000"/>
                </a:schemeClr>
              </a:solidFill>
              <a:latin typeface="Californian FB" panose="0207040306080B030204" pitchFamily="18" charset="0"/>
            </a:endParaRPr>
          </a:p>
        </p:txBody>
      </p:sp>
      <p:sp>
        <p:nvSpPr>
          <p:cNvPr id="26" name="TextBox 25">
            <a:extLst>
              <a:ext uri="{FF2B5EF4-FFF2-40B4-BE49-F238E27FC236}">
                <a16:creationId xmlns:a16="http://schemas.microsoft.com/office/drawing/2014/main" id="{BFD1606E-7942-1D96-A2F6-993CF2DEA529}"/>
              </a:ext>
            </a:extLst>
          </p:cNvPr>
          <p:cNvSpPr txBox="1"/>
          <p:nvPr/>
        </p:nvSpPr>
        <p:spPr>
          <a:xfrm>
            <a:off x="3839945" y="2141997"/>
            <a:ext cx="1334020" cy="553998"/>
          </a:xfrm>
          <a:prstGeom prst="rect">
            <a:avLst/>
          </a:prstGeom>
          <a:noFill/>
        </p:spPr>
        <p:txBody>
          <a:bodyPr wrap="none" rtlCol="0">
            <a:spAutoFit/>
          </a:bodyPr>
          <a:lstStyle/>
          <a:p>
            <a:r>
              <a:rPr lang="en-GB" sz="3000" dirty="0" err="1">
                <a:solidFill>
                  <a:srgbClr val="92D050"/>
                </a:solidFill>
                <a:latin typeface="Lucida Bright" panose="02040602050505020304" pitchFamily="18" charset="0"/>
              </a:rPr>
              <a:t>grazie</a:t>
            </a:r>
            <a:endParaRPr lang="en-GB" sz="3000" dirty="0">
              <a:solidFill>
                <a:srgbClr val="92D050"/>
              </a:solidFill>
              <a:latin typeface="Lucida Bright" panose="02040602050505020304" pitchFamily="18" charset="0"/>
            </a:endParaRPr>
          </a:p>
        </p:txBody>
      </p:sp>
      <p:pic>
        <p:nvPicPr>
          <p:cNvPr id="29" name="Picture 28">
            <a:extLst>
              <a:ext uri="{FF2B5EF4-FFF2-40B4-BE49-F238E27FC236}">
                <a16:creationId xmlns:a16="http://schemas.microsoft.com/office/drawing/2014/main" id="{63DF8BCD-5645-DBC7-22FC-FC5CB28AF3CA}"/>
              </a:ext>
            </a:extLst>
          </p:cNvPr>
          <p:cNvPicPr>
            <a:picLocks noChangeAspect="1"/>
          </p:cNvPicPr>
          <p:nvPr/>
        </p:nvPicPr>
        <p:blipFill rotWithShape="1">
          <a:blip r:embed="rId3"/>
          <a:srcRect l="61585" t="71146" r="23616" b="18368"/>
          <a:stretch/>
        </p:blipFill>
        <p:spPr>
          <a:xfrm>
            <a:off x="9689555" y="4700612"/>
            <a:ext cx="1353256" cy="626566"/>
          </a:xfrm>
          <a:prstGeom prst="rect">
            <a:avLst/>
          </a:prstGeom>
        </p:spPr>
      </p:pic>
      <p:sp>
        <p:nvSpPr>
          <p:cNvPr id="30" name="TextBox 29">
            <a:extLst>
              <a:ext uri="{FF2B5EF4-FFF2-40B4-BE49-F238E27FC236}">
                <a16:creationId xmlns:a16="http://schemas.microsoft.com/office/drawing/2014/main" id="{70EFC444-9A2F-4D75-7E87-D0ACE0E349EA}"/>
              </a:ext>
            </a:extLst>
          </p:cNvPr>
          <p:cNvSpPr txBox="1"/>
          <p:nvPr/>
        </p:nvSpPr>
        <p:spPr>
          <a:xfrm>
            <a:off x="2144251" y="3606366"/>
            <a:ext cx="3558988" cy="630942"/>
          </a:xfrm>
          <a:prstGeom prst="rect">
            <a:avLst/>
          </a:prstGeom>
          <a:noFill/>
        </p:spPr>
        <p:txBody>
          <a:bodyPr wrap="none" rtlCol="0">
            <a:spAutoFit/>
          </a:bodyPr>
          <a:lstStyle/>
          <a:p>
            <a:r>
              <a:rPr lang="en-GB" sz="3500" dirty="0" err="1">
                <a:solidFill>
                  <a:srgbClr val="7030A0"/>
                </a:solidFill>
                <a:latin typeface="Daytona Condensed" panose="020B0604020202020204" pitchFamily="34" charset="0"/>
                <a:cs typeface="Dreaming Outloud Pro" panose="020B0604020202020204" pitchFamily="66" charset="0"/>
              </a:rPr>
              <a:t>Arigatou</a:t>
            </a:r>
            <a:r>
              <a:rPr lang="en-GB" sz="3500" dirty="0">
                <a:solidFill>
                  <a:srgbClr val="7030A0"/>
                </a:solidFill>
                <a:latin typeface="Daytona Condensed" panose="020B0604020202020204" pitchFamily="34" charset="0"/>
                <a:cs typeface="Dreaming Outloud Pro" panose="020B0604020202020204" pitchFamily="66" charset="0"/>
              </a:rPr>
              <a:t> </a:t>
            </a:r>
            <a:r>
              <a:rPr lang="en-GB" sz="3500" dirty="0" err="1">
                <a:solidFill>
                  <a:srgbClr val="7030A0"/>
                </a:solidFill>
                <a:latin typeface="Daytona Condensed" panose="020B0604020202020204" pitchFamily="34" charset="0"/>
                <a:cs typeface="Dreaming Outloud Pro" panose="020B0604020202020204" pitchFamily="66" charset="0"/>
              </a:rPr>
              <a:t>gozaimasu</a:t>
            </a:r>
            <a:endParaRPr lang="en-GB" sz="3500" dirty="0">
              <a:solidFill>
                <a:srgbClr val="7030A0"/>
              </a:solidFill>
              <a:latin typeface="Daytona Condensed" panose="020B0604020202020204" pitchFamily="34" charset="0"/>
              <a:cs typeface="Dreaming Outloud Pro" panose="020B0604020202020204" pitchFamily="66" charset="0"/>
            </a:endParaRPr>
          </a:p>
        </p:txBody>
      </p:sp>
      <p:pic>
        <p:nvPicPr>
          <p:cNvPr id="32" name="Picture 31">
            <a:extLst>
              <a:ext uri="{FF2B5EF4-FFF2-40B4-BE49-F238E27FC236}">
                <a16:creationId xmlns:a16="http://schemas.microsoft.com/office/drawing/2014/main" id="{ABCB0D8F-75AC-E60E-5BAD-2B91B7620373}"/>
              </a:ext>
            </a:extLst>
          </p:cNvPr>
          <p:cNvPicPr>
            <a:picLocks noChangeAspect="1"/>
          </p:cNvPicPr>
          <p:nvPr/>
        </p:nvPicPr>
        <p:blipFill rotWithShape="1">
          <a:blip r:embed="rId4"/>
          <a:srcRect l="17856" t="62861" r="78701" b="32788"/>
          <a:stretch/>
        </p:blipFill>
        <p:spPr>
          <a:xfrm>
            <a:off x="-1734979" y="5044349"/>
            <a:ext cx="1334020" cy="914521"/>
          </a:xfrm>
          <a:prstGeom prst="rect">
            <a:avLst/>
          </a:prstGeom>
        </p:spPr>
      </p:pic>
      <p:sp>
        <p:nvSpPr>
          <p:cNvPr id="34" name="TextBox 33">
            <a:extLst>
              <a:ext uri="{FF2B5EF4-FFF2-40B4-BE49-F238E27FC236}">
                <a16:creationId xmlns:a16="http://schemas.microsoft.com/office/drawing/2014/main" id="{545C2E27-4D7B-A4A0-18FF-31D9CE101502}"/>
              </a:ext>
            </a:extLst>
          </p:cNvPr>
          <p:cNvSpPr txBox="1"/>
          <p:nvPr/>
        </p:nvSpPr>
        <p:spPr>
          <a:xfrm>
            <a:off x="5875160" y="3427066"/>
            <a:ext cx="1461212" cy="630942"/>
          </a:xfrm>
          <a:prstGeom prst="rect">
            <a:avLst/>
          </a:prstGeom>
          <a:noFill/>
        </p:spPr>
        <p:txBody>
          <a:bodyPr wrap="square">
            <a:spAutoFit/>
          </a:bodyPr>
          <a:lstStyle/>
          <a:p>
            <a:r>
              <a:rPr lang="en-GB" sz="3500" dirty="0" err="1">
                <a:solidFill>
                  <a:srgbClr val="F743EE"/>
                </a:solidFill>
                <a:latin typeface="Daytona Condensed" panose="020B0604020202020204" pitchFamily="34" charset="0"/>
                <a:cs typeface="Dreaming Outloud Pro" panose="020B0604020202020204" pitchFamily="66" charset="0"/>
              </a:rPr>
              <a:t>takk</a:t>
            </a:r>
            <a:endParaRPr lang="en-GB" sz="3500" dirty="0">
              <a:solidFill>
                <a:srgbClr val="F743EE"/>
              </a:solidFill>
            </a:endParaRPr>
          </a:p>
        </p:txBody>
      </p:sp>
      <p:sp>
        <p:nvSpPr>
          <p:cNvPr id="18" name="TextBox 17">
            <a:extLst>
              <a:ext uri="{FF2B5EF4-FFF2-40B4-BE49-F238E27FC236}">
                <a16:creationId xmlns:a16="http://schemas.microsoft.com/office/drawing/2014/main" id="{66D9063D-2432-9073-23EB-D53CEFAEE8CB}"/>
              </a:ext>
            </a:extLst>
          </p:cNvPr>
          <p:cNvSpPr txBox="1"/>
          <p:nvPr/>
        </p:nvSpPr>
        <p:spPr>
          <a:xfrm>
            <a:off x="9203488" y="4109387"/>
            <a:ext cx="3379076" cy="630942"/>
          </a:xfrm>
          <a:prstGeom prst="rect">
            <a:avLst/>
          </a:prstGeom>
          <a:noFill/>
        </p:spPr>
        <p:txBody>
          <a:bodyPr wrap="square">
            <a:spAutoFit/>
          </a:bodyPr>
          <a:lstStyle/>
          <a:p>
            <a:r>
              <a:rPr lang="en-GB" sz="3500" dirty="0" err="1">
                <a:solidFill>
                  <a:schemeClr val="bg2">
                    <a:lumMod val="50000"/>
                  </a:schemeClr>
                </a:solidFill>
                <a:effectLst/>
                <a:latin typeface="Calibri" panose="020F0502020204030204" pitchFamily="34" charset="0"/>
                <a:ea typeface="Times New Roman" panose="02020603050405020304" pitchFamily="18" charset="0"/>
              </a:rPr>
              <a:t>Teşekkürler</a:t>
            </a:r>
            <a:endParaRPr lang="en-GB" sz="3500" dirty="0">
              <a:solidFill>
                <a:schemeClr val="bg2">
                  <a:lumMod val="50000"/>
                </a:schemeClr>
              </a:solidFill>
            </a:endParaRPr>
          </a:p>
        </p:txBody>
      </p:sp>
      <p:sp>
        <p:nvSpPr>
          <p:cNvPr id="22" name="TextBox 21">
            <a:extLst>
              <a:ext uri="{FF2B5EF4-FFF2-40B4-BE49-F238E27FC236}">
                <a16:creationId xmlns:a16="http://schemas.microsoft.com/office/drawing/2014/main" id="{1881AA5F-4519-2F45-EBDC-DA77F607867D}"/>
              </a:ext>
            </a:extLst>
          </p:cNvPr>
          <p:cNvSpPr txBox="1"/>
          <p:nvPr/>
        </p:nvSpPr>
        <p:spPr>
          <a:xfrm>
            <a:off x="7819604" y="1613495"/>
            <a:ext cx="1403640" cy="707886"/>
          </a:xfrm>
          <a:prstGeom prst="rect">
            <a:avLst/>
          </a:prstGeom>
          <a:noFill/>
        </p:spPr>
        <p:txBody>
          <a:bodyPr wrap="square">
            <a:spAutoFit/>
          </a:bodyPr>
          <a:lstStyle/>
          <a:p>
            <a:r>
              <a:rPr lang="en-GB" sz="4000" dirty="0" err="1">
                <a:effectLst/>
                <a:latin typeface="MS Gothic" panose="020B0609070205080204" pitchFamily="49" charset="-128"/>
                <a:cs typeface="MS Gothic" panose="020B0609070205080204" pitchFamily="49" charset="-128"/>
              </a:rPr>
              <a:t>多謝</a:t>
            </a:r>
            <a:endParaRPr lang="en-GB" sz="4000" dirty="0"/>
          </a:p>
        </p:txBody>
      </p:sp>
      <p:sp>
        <p:nvSpPr>
          <p:cNvPr id="27" name="TextBox 26">
            <a:extLst>
              <a:ext uri="{FF2B5EF4-FFF2-40B4-BE49-F238E27FC236}">
                <a16:creationId xmlns:a16="http://schemas.microsoft.com/office/drawing/2014/main" id="{4C24BA35-CCB4-B5A7-500C-7AF2ABE482D6}"/>
              </a:ext>
            </a:extLst>
          </p:cNvPr>
          <p:cNvSpPr txBox="1"/>
          <p:nvPr/>
        </p:nvSpPr>
        <p:spPr>
          <a:xfrm>
            <a:off x="4872639" y="1513061"/>
            <a:ext cx="1403640" cy="707886"/>
          </a:xfrm>
          <a:prstGeom prst="rect">
            <a:avLst/>
          </a:prstGeom>
          <a:noFill/>
        </p:spPr>
        <p:txBody>
          <a:bodyPr wrap="square">
            <a:spAutoFit/>
          </a:bodyPr>
          <a:lstStyle/>
          <a:p>
            <a:r>
              <a:rPr lang="en-GB" sz="4000" dirty="0" err="1">
                <a:solidFill>
                  <a:srgbClr val="7030A0"/>
                </a:solidFill>
                <a:effectLst/>
                <a:latin typeface="MS Gothic" panose="020B0609070205080204" pitchFamily="49" charset="-128"/>
                <a:cs typeface="MS Gothic" panose="020B0609070205080204" pitchFamily="49" charset="-128"/>
              </a:rPr>
              <a:t>感謝</a:t>
            </a:r>
            <a:endParaRPr lang="en-GB" sz="4000" dirty="0">
              <a:solidFill>
                <a:srgbClr val="7030A0"/>
              </a:solidFill>
            </a:endParaRPr>
          </a:p>
        </p:txBody>
      </p:sp>
      <p:pic>
        <p:nvPicPr>
          <p:cNvPr id="5" name="Picture 4">
            <a:extLst>
              <a:ext uri="{FF2B5EF4-FFF2-40B4-BE49-F238E27FC236}">
                <a16:creationId xmlns:a16="http://schemas.microsoft.com/office/drawing/2014/main" id="{36914179-EC3C-F40D-33D8-8CBF724BC498}"/>
              </a:ext>
            </a:extLst>
          </p:cNvPr>
          <p:cNvPicPr>
            <a:picLocks noChangeAspect="1"/>
          </p:cNvPicPr>
          <p:nvPr/>
        </p:nvPicPr>
        <p:blipFill rotWithShape="1">
          <a:blip r:embed="rId5"/>
          <a:srcRect t="30916" r="1528" b="18147"/>
          <a:stretch/>
        </p:blipFill>
        <p:spPr>
          <a:xfrm>
            <a:off x="662289" y="4324660"/>
            <a:ext cx="8077345" cy="1823221"/>
          </a:xfrm>
          <a:prstGeom prst="rect">
            <a:avLst/>
          </a:prstGeom>
        </p:spPr>
      </p:pic>
      <p:sp>
        <p:nvSpPr>
          <p:cNvPr id="12" name="Rectangle 1">
            <a:extLst>
              <a:ext uri="{FF2B5EF4-FFF2-40B4-BE49-F238E27FC236}">
                <a16:creationId xmlns:a16="http://schemas.microsoft.com/office/drawing/2014/main" id="{80E190C5-25C4-AB5D-2DAC-A8726333C0D0}"/>
              </a:ext>
            </a:extLst>
          </p:cNvPr>
          <p:cNvSpPr>
            <a:spLocks noChangeArrowheads="1"/>
          </p:cNvSpPr>
          <p:nvPr/>
        </p:nvSpPr>
        <p:spPr bwMode="auto">
          <a:xfrm>
            <a:off x="2843650" y="1457684"/>
            <a:ext cx="1865826" cy="59311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en-US" sz="4000" b="0" i="0" u="none" strike="noStrike" cap="none" normalizeH="0" baseline="0" dirty="0">
                <a:ln>
                  <a:noFill/>
                </a:ln>
                <a:solidFill>
                  <a:srgbClr val="202124"/>
                </a:solidFill>
                <a:effectLst/>
                <a:latin typeface="Aharoni" panose="02010803020104030203" pitchFamily="2" charset="-79"/>
                <a:cs typeface="Aharoni" panose="02010803020104030203" pitchFamily="2" charset="-79"/>
              </a:rPr>
              <a:t>Děkuji</a:t>
            </a:r>
            <a:r>
              <a:rPr kumimoji="0" lang="cs-CZ" altLang="en-US" sz="4000" b="0" i="0" u="none" strike="noStrike" cap="none" normalizeH="0" baseline="0" dirty="0">
                <a:ln>
                  <a:noFill/>
                </a:ln>
                <a:solidFill>
                  <a:schemeClr val="tx1"/>
                </a:solidFill>
                <a:effectLst/>
                <a:latin typeface="Aharoni" panose="02010803020104030203" pitchFamily="2" charset="-79"/>
                <a:cs typeface="Aharoni" panose="02010803020104030203" pitchFamily="2" charset="-79"/>
              </a:rPr>
              <a:t> </a:t>
            </a:r>
          </a:p>
        </p:txBody>
      </p:sp>
      <p:sp>
        <p:nvSpPr>
          <p:cNvPr id="13" name="TextBox 12">
            <a:extLst>
              <a:ext uri="{FF2B5EF4-FFF2-40B4-BE49-F238E27FC236}">
                <a16:creationId xmlns:a16="http://schemas.microsoft.com/office/drawing/2014/main" id="{0C765B4B-2C40-FB25-E04B-4C94BBD5543D}"/>
              </a:ext>
            </a:extLst>
          </p:cNvPr>
          <p:cNvSpPr txBox="1"/>
          <p:nvPr/>
        </p:nvSpPr>
        <p:spPr>
          <a:xfrm>
            <a:off x="6605766" y="6398706"/>
            <a:ext cx="2527797" cy="369332"/>
          </a:xfrm>
          <a:prstGeom prst="rect">
            <a:avLst/>
          </a:prstGeom>
          <a:noFill/>
        </p:spPr>
        <p:txBody>
          <a:bodyPr wrap="square" rtlCol="0">
            <a:spAutoFit/>
          </a:bodyPr>
          <a:lstStyle/>
          <a:p>
            <a:r>
              <a:rPr lang="en-GB" dirty="0">
                <a:solidFill>
                  <a:srgbClr val="00B0F0"/>
                </a:solidFill>
              </a:rPr>
              <a:t>tracey.berry@cern.ch</a:t>
            </a:r>
          </a:p>
        </p:txBody>
      </p:sp>
    </p:spTree>
    <p:extLst>
      <p:ext uri="{BB962C8B-B14F-4D97-AF65-F5344CB8AC3E}">
        <p14:creationId xmlns:p14="http://schemas.microsoft.com/office/powerpoint/2010/main" val="1578010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25EE-0EAF-BA2E-3265-B997ACCE3F87}"/>
              </a:ext>
            </a:extLst>
          </p:cNvPr>
          <p:cNvSpPr>
            <a:spLocks noGrp="1"/>
          </p:cNvSpPr>
          <p:nvPr>
            <p:ph type="title"/>
          </p:nvPr>
        </p:nvSpPr>
        <p:spPr/>
        <p:txBody>
          <a:bodyPr/>
          <a:lstStyle/>
          <a:p>
            <a:r>
              <a:rPr lang="en-GB" dirty="0">
                <a:solidFill>
                  <a:srgbClr val="FFFF00"/>
                </a:solidFill>
              </a:rPr>
              <a:t>Collaboration and Funders Aims</a:t>
            </a:r>
          </a:p>
        </p:txBody>
      </p:sp>
      <p:sp>
        <p:nvSpPr>
          <p:cNvPr id="3" name="Slide Number Placeholder 2">
            <a:extLst>
              <a:ext uri="{FF2B5EF4-FFF2-40B4-BE49-F238E27FC236}">
                <a16:creationId xmlns:a16="http://schemas.microsoft.com/office/drawing/2014/main" id="{DAAA8D18-D8DD-0267-5F33-FCC4BC5AF64F}"/>
              </a:ext>
            </a:extLst>
          </p:cNvPr>
          <p:cNvSpPr>
            <a:spLocks noGrp="1"/>
          </p:cNvSpPr>
          <p:nvPr>
            <p:ph type="sldNum" sz="quarter" idx="10"/>
          </p:nvPr>
        </p:nvSpPr>
        <p:spPr>
          <a:xfrm>
            <a:off x="8744636" y="6365827"/>
            <a:ext cx="216000" cy="216000"/>
          </a:xfrm>
        </p:spPr>
        <p:txBody>
          <a:bodyPr/>
          <a:lstStyle/>
          <a:p>
            <a:fld id="{6B49BB3D-90E4-C946-BCF9-8FBC622A1A06}" type="slidenum">
              <a:rPr lang="en-GB" smtClean="0"/>
              <a:pPr/>
              <a:t>33</a:t>
            </a:fld>
            <a:endParaRPr lang="en-GB" dirty="0"/>
          </a:p>
        </p:txBody>
      </p:sp>
      <p:pic>
        <p:nvPicPr>
          <p:cNvPr id="6" name="Picture 5">
            <a:extLst>
              <a:ext uri="{FF2B5EF4-FFF2-40B4-BE49-F238E27FC236}">
                <a16:creationId xmlns:a16="http://schemas.microsoft.com/office/drawing/2014/main" id="{E64E93F6-CEC4-4357-FE7C-56686E6E7BF7}"/>
              </a:ext>
            </a:extLst>
          </p:cNvPr>
          <p:cNvPicPr>
            <a:picLocks noChangeAspect="1"/>
          </p:cNvPicPr>
          <p:nvPr/>
        </p:nvPicPr>
        <p:blipFill rotWithShape="1">
          <a:blip r:embed="rId2"/>
          <a:srcRect l="6186" t="42385" r="10103" b="34375"/>
          <a:stretch/>
        </p:blipFill>
        <p:spPr>
          <a:xfrm>
            <a:off x="647437" y="3453529"/>
            <a:ext cx="7654565" cy="1517717"/>
          </a:xfrm>
          <a:prstGeom prst="rect">
            <a:avLst/>
          </a:prstGeom>
        </p:spPr>
      </p:pic>
      <p:pic>
        <p:nvPicPr>
          <p:cNvPr id="7" name="Picture 6" descr="Logo, company name&#10;&#10;Description automatically generated">
            <a:extLst>
              <a:ext uri="{FF2B5EF4-FFF2-40B4-BE49-F238E27FC236}">
                <a16:creationId xmlns:a16="http://schemas.microsoft.com/office/drawing/2014/main" id="{A9AA5F21-F713-679A-98C7-010295D18F55}"/>
              </a:ext>
            </a:extLst>
          </p:cNvPr>
          <p:cNvPicPr>
            <a:picLocks noChangeAspect="1"/>
          </p:cNvPicPr>
          <p:nvPr/>
        </p:nvPicPr>
        <p:blipFill rotWithShape="1">
          <a:blip r:embed="rId3"/>
          <a:srcRect l="5233" t="5947"/>
          <a:stretch/>
        </p:blipFill>
        <p:spPr>
          <a:xfrm>
            <a:off x="6698102" y="3432044"/>
            <a:ext cx="1717812" cy="896423"/>
          </a:xfrm>
          <a:prstGeom prst="rect">
            <a:avLst/>
          </a:prstGeom>
        </p:spPr>
      </p:pic>
      <p:pic>
        <p:nvPicPr>
          <p:cNvPr id="12" name="Picture 11">
            <a:extLst>
              <a:ext uri="{FF2B5EF4-FFF2-40B4-BE49-F238E27FC236}">
                <a16:creationId xmlns:a16="http://schemas.microsoft.com/office/drawing/2014/main" id="{63D97FB1-3883-5C65-4CED-38B7FD26A316}"/>
              </a:ext>
            </a:extLst>
          </p:cNvPr>
          <p:cNvPicPr>
            <a:picLocks noChangeAspect="1"/>
          </p:cNvPicPr>
          <p:nvPr/>
        </p:nvPicPr>
        <p:blipFill rotWithShape="1">
          <a:blip r:embed="rId4"/>
          <a:srcRect l="8557" t="67791" r="7732" b="3333"/>
          <a:stretch/>
        </p:blipFill>
        <p:spPr>
          <a:xfrm>
            <a:off x="229378" y="1606934"/>
            <a:ext cx="7654566" cy="1885767"/>
          </a:xfrm>
          <a:prstGeom prst="rect">
            <a:avLst/>
          </a:prstGeom>
        </p:spPr>
      </p:pic>
      <p:pic>
        <p:nvPicPr>
          <p:cNvPr id="14" name="Picture 13">
            <a:extLst>
              <a:ext uri="{FF2B5EF4-FFF2-40B4-BE49-F238E27FC236}">
                <a16:creationId xmlns:a16="http://schemas.microsoft.com/office/drawing/2014/main" id="{F2966C68-5ED0-2FF5-2673-383F292E4457}"/>
              </a:ext>
            </a:extLst>
          </p:cNvPr>
          <p:cNvPicPr>
            <a:picLocks noChangeAspect="1"/>
          </p:cNvPicPr>
          <p:nvPr/>
        </p:nvPicPr>
        <p:blipFill rotWithShape="1">
          <a:blip r:embed="rId5"/>
          <a:srcRect l="79069" t="9618" r="6804" b="76655"/>
          <a:stretch/>
        </p:blipFill>
        <p:spPr>
          <a:xfrm>
            <a:off x="7656122" y="1970924"/>
            <a:ext cx="1291761" cy="896424"/>
          </a:xfrm>
          <a:prstGeom prst="rect">
            <a:avLst/>
          </a:prstGeom>
        </p:spPr>
      </p:pic>
      <p:pic>
        <p:nvPicPr>
          <p:cNvPr id="16" name="Picture 15">
            <a:extLst>
              <a:ext uri="{FF2B5EF4-FFF2-40B4-BE49-F238E27FC236}">
                <a16:creationId xmlns:a16="http://schemas.microsoft.com/office/drawing/2014/main" id="{FE271EB1-BD38-B0F9-0B17-044B7B080B6D}"/>
              </a:ext>
            </a:extLst>
          </p:cNvPr>
          <p:cNvPicPr>
            <a:picLocks noChangeAspect="1"/>
          </p:cNvPicPr>
          <p:nvPr/>
        </p:nvPicPr>
        <p:blipFill rotWithShape="1">
          <a:blip r:embed="rId6"/>
          <a:srcRect l="12474" t="42465" r="42905" b="42247"/>
          <a:stretch/>
        </p:blipFill>
        <p:spPr>
          <a:xfrm>
            <a:off x="2914004" y="5367477"/>
            <a:ext cx="4080176" cy="998350"/>
          </a:xfrm>
          <a:prstGeom prst="rect">
            <a:avLst/>
          </a:prstGeom>
        </p:spPr>
      </p:pic>
      <p:pic>
        <p:nvPicPr>
          <p:cNvPr id="18" name="Picture 17">
            <a:extLst>
              <a:ext uri="{FF2B5EF4-FFF2-40B4-BE49-F238E27FC236}">
                <a16:creationId xmlns:a16="http://schemas.microsoft.com/office/drawing/2014/main" id="{09FBEE36-26FC-8E57-EFCA-67990CC574DC}"/>
              </a:ext>
            </a:extLst>
          </p:cNvPr>
          <p:cNvPicPr>
            <a:picLocks noChangeAspect="1"/>
          </p:cNvPicPr>
          <p:nvPr/>
        </p:nvPicPr>
        <p:blipFill rotWithShape="1">
          <a:blip r:embed="rId6"/>
          <a:srcRect l="61340" t="48038" r="13780" b="21036"/>
          <a:stretch/>
        </p:blipFill>
        <p:spPr>
          <a:xfrm>
            <a:off x="7071108" y="5484888"/>
            <a:ext cx="1401449" cy="1244126"/>
          </a:xfrm>
          <a:prstGeom prst="rect">
            <a:avLst/>
          </a:prstGeom>
        </p:spPr>
      </p:pic>
      <p:pic>
        <p:nvPicPr>
          <p:cNvPr id="20" name="Picture 19">
            <a:extLst>
              <a:ext uri="{FF2B5EF4-FFF2-40B4-BE49-F238E27FC236}">
                <a16:creationId xmlns:a16="http://schemas.microsoft.com/office/drawing/2014/main" id="{B5B154E3-37F2-B0A4-5DF3-115CF9933B91}"/>
              </a:ext>
            </a:extLst>
          </p:cNvPr>
          <p:cNvPicPr>
            <a:picLocks noChangeAspect="1"/>
          </p:cNvPicPr>
          <p:nvPr/>
        </p:nvPicPr>
        <p:blipFill rotWithShape="1">
          <a:blip r:embed="rId6"/>
          <a:srcRect l="19794" t="65482" r="62990" b="30332"/>
          <a:stretch/>
        </p:blipFill>
        <p:spPr>
          <a:xfrm>
            <a:off x="5419903" y="6203243"/>
            <a:ext cx="1574277" cy="273377"/>
          </a:xfrm>
          <a:prstGeom prst="rect">
            <a:avLst/>
          </a:prstGeom>
        </p:spPr>
      </p:pic>
      <p:pic>
        <p:nvPicPr>
          <p:cNvPr id="22" name="Picture 21">
            <a:extLst>
              <a:ext uri="{FF2B5EF4-FFF2-40B4-BE49-F238E27FC236}">
                <a16:creationId xmlns:a16="http://schemas.microsoft.com/office/drawing/2014/main" id="{65859BCA-7FA1-6ED1-E8D9-11424D53341E}"/>
              </a:ext>
            </a:extLst>
          </p:cNvPr>
          <p:cNvPicPr>
            <a:picLocks noChangeAspect="1"/>
          </p:cNvPicPr>
          <p:nvPr/>
        </p:nvPicPr>
        <p:blipFill rotWithShape="1">
          <a:blip r:embed="rId7"/>
          <a:srcRect l="7783" t="73709" r="79485" b="21036"/>
          <a:stretch/>
        </p:blipFill>
        <p:spPr>
          <a:xfrm>
            <a:off x="7863340" y="1606934"/>
            <a:ext cx="1164248" cy="343169"/>
          </a:xfrm>
          <a:prstGeom prst="rect">
            <a:avLst/>
          </a:prstGeom>
        </p:spPr>
      </p:pic>
      <p:pic>
        <p:nvPicPr>
          <p:cNvPr id="24" name="Picture 23">
            <a:extLst>
              <a:ext uri="{FF2B5EF4-FFF2-40B4-BE49-F238E27FC236}">
                <a16:creationId xmlns:a16="http://schemas.microsoft.com/office/drawing/2014/main" id="{C348BD74-D3E9-262A-00CB-0623899BFB11}"/>
              </a:ext>
            </a:extLst>
          </p:cNvPr>
          <p:cNvPicPr>
            <a:picLocks noChangeAspect="1"/>
          </p:cNvPicPr>
          <p:nvPr/>
        </p:nvPicPr>
        <p:blipFill rotWithShape="1">
          <a:blip r:embed="rId8"/>
          <a:srcRect l="9208" t="66780" r="77732" b="30188"/>
          <a:stretch/>
        </p:blipFill>
        <p:spPr>
          <a:xfrm>
            <a:off x="6686255" y="4699858"/>
            <a:ext cx="1637113" cy="271388"/>
          </a:xfrm>
          <a:prstGeom prst="rect">
            <a:avLst/>
          </a:prstGeom>
        </p:spPr>
      </p:pic>
      <p:pic>
        <p:nvPicPr>
          <p:cNvPr id="26" name="Picture 25">
            <a:extLst>
              <a:ext uri="{FF2B5EF4-FFF2-40B4-BE49-F238E27FC236}">
                <a16:creationId xmlns:a16="http://schemas.microsoft.com/office/drawing/2014/main" id="{25EF8998-CE53-C769-8396-B8582CE194A1}"/>
              </a:ext>
            </a:extLst>
          </p:cNvPr>
          <p:cNvPicPr>
            <a:picLocks noChangeAspect="1"/>
          </p:cNvPicPr>
          <p:nvPr/>
        </p:nvPicPr>
        <p:blipFill rotWithShape="1">
          <a:blip r:embed="rId9"/>
          <a:srcRect l="9208" t="23165" r="9208" b="27917"/>
          <a:stretch/>
        </p:blipFill>
        <p:spPr>
          <a:xfrm>
            <a:off x="-2653748" y="-251415"/>
            <a:ext cx="2554357" cy="1093860"/>
          </a:xfrm>
          <a:prstGeom prst="rect">
            <a:avLst/>
          </a:prstGeom>
        </p:spPr>
      </p:pic>
      <p:pic>
        <p:nvPicPr>
          <p:cNvPr id="8" name="Picture 7">
            <a:extLst>
              <a:ext uri="{FF2B5EF4-FFF2-40B4-BE49-F238E27FC236}">
                <a16:creationId xmlns:a16="http://schemas.microsoft.com/office/drawing/2014/main" id="{16A9295E-CA5D-AFF6-37C2-C9AE493A7120}"/>
              </a:ext>
            </a:extLst>
          </p:cNvPr>
          <p:cNvPicPr>
            <a:picLocks noChangeAspect="1"/>
          </p:cNvPicPr>
          <p:nvPr/>
        </p:nvPicPr>
        <p:blipFill rotWithShape="1">
          <a:blip r:embed="rId10"/>
          <a:srcRect l="10602" t="66485" r="60232" b="20580"/>
          <a:stretch/>
        </p:blipFill>
        <p:spPr>
          <a:xfrm>
            <a:off x="5734879" y="9582"/>
            <a:ext cx="3409121" cy="1341207"/>
          </a:xfrm>
          <a:prstGeom prst="rect">
            <a:avLst/>
          </a:prstGeom>
        </p:spPr>
      </p:pic>
      <p:pic>
        <p:nvPicPr>
          <p:cNvPr id="17" name="Picture 16" descr="A person standing in a field with a round building in the background&#10;&#10;Description automatically generated">
            <a:extLst>
              <a:ext uri="{FF2B5EF4-FFF2-40B4-BE49-F238E27FC236}">
                <a16:creationId xmlns:a16="http://schemas.microsoft.com/office/drawing/2014/main" id="{88A07A41-D7A8-DC1B-6324-FE530611D976}"/>
              </a:ext>
            </a:extLst>
          </p:cNvPr>
          <p:cNvPicPr>
            <a:picLocks noChangeAspect="1"/>
          </p:cNvPicPr>
          <p:nvPr/>
        </p:nvPicPr>
        <p:blipFill rotWithShape="1">
          <a:blip r:embed="rId11"/>
          <a:srcRect l="34592" t="9892" b="20303"/>
          <a:stretch/>
        </p:blipFill>
        <p:spPr>
          <a:xfrm>
            <a:off x="0" y="5148314"/>
            <a:ext cx="2115929" cy="1693645"/>
          </a:xfrm>
          <a:prstGeom prst="rect">
            <a:avLst/>
          </a:prstGeom>
        </p:spPr>
      </p:pic>
    </p:spTree>
    <p:extLst>
      <p:ext uri="{BB962C8B-B14F-4D97-AF65-F5344CB8AC3E}">
        <p14:creationId xmlns:p14="http://schemas.microsoft.com/office/powerpoint/2010/main" val="647599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1163-8F79-B462-8D1B-BC3460A3EBE0}"/>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D39738B5-CCD7-E25A-3A05-5AB37E251FE9}"/>
              </a:ext>
            </a:extLst>
          </p:cNvPr>
          <p:cNvSpPr>
            <a:spLocks noGrp="1"/>
          </p:cNvSpPr>
          <p:nvPr>
            <p:ph type="sldNum" sz="quarter" idx="10"/>
          </p:nvPr>
        </p:nvSpPr>
        <p:spPr/>
        <p:txBody>
          <a:bodyPr/>
          <a:lstStyle/>
          <a:p>
            <a:fld id="{6B49BB3D-90E4-C946-BCF9-8FBC622A1A06}" type="slidenum">
              <a:rPr lang="en-GB" smtClean="0"/>
              <a:pPr/>
              <a:t>34</a:t>
            </a:fld>
            <a:endParaRPr lang="en-GB" dirty="0"/>
          </a:p>
        </p:txBody>
      </p:sp>
      <p:sp>
        <p:nvSpPr>
          <p:cNvPr id="4" name="Content Placeholder 3">
            <a:extLst>
              <a:ext uri="{FF2B5EF4-FFF2-40B4-BE49-F238E27FC236}">
                <a16:creationId xmlns:a16="http://schemas.microsoft.com/office/drawing/2014/main" id="{1777FDBA-6B4F-6799-367A-4AD635D4408F}"/>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FC561454-69D3-04D1-E525-941A1B23D75C}"/>
              </a:ext>
            </a:extLst>
          </p:cNvPr>
          <p:cNvPicPr>
            <a:picLocks noChangeAspect="1"/>
          </p:cNvPicPr>
          <p:nvPr/>
        </p:nvPicPr>
        <p:blipFill rotWithShape="1">
          <a:blip r:embed="rId2"/>
          <a:srcRect l="5000" t="19290" r="5000" b="9546"/>
          <a:stretch/>
        </p:blipFill>
        <p:spPr>
          <a:xfrm>
            <a:off x="457200" y="1423447"/>
            <a:ext cx="8229600" cy="4647415"/>
          </a:xfrm>
          <a:prstGeom prst="rect">
            <a:avLst/>
          </a:prstGeom>
        </p:spPr>
      </p:pic>
    </p:spTree>
    <p:extLst>
      <p:ext uri="{BB962C8B-B14F-4D97-AF65-F5344CB8AC3E}">
        <p14:creationId xmlns:p14="http://schemas.microsoft.com/office/powerpoint/2010/main" val="1474774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82C5D-1ED1-F84C-89A8-82549DF1D49D}"/>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65486D49-E95A-7000-4769-8090FC9152F5}"/>
              </a:ext>
            </a:extLst>
          </p:cNvPr>
          <p:cNvSpPr>
            <a:spLocks noGrp="1"/>
          </p:cNvSpPr>
          <p:nvPr>
            <p:ph type="sldNum" sz="quarter" idx="10"/>
          </p:nvPr>
        </p:nvSpPr>
        <p:spPr/>
        <p:txBody>
          <a:bodyPr/>
          <a:lstStyle/>
          <a:p>
            <a:fld id="{6B49BB3D-90E4-C946-BCF9-8FBC622A1A06}" type="slidenum">
              <a:rPr lang="en-GB" smtClean="0"/>
              <a:pPr/>
              <a:t>35</a:t>
            </a:fld>
            <a:endParaRPr lang="en-GB" dirty="0"/>
          </a:p>
        </p:txBody>
      </p:sp>
      <p:sp>
        <p:nvSpPr>
          <p:cNvPr id="4" name="Content Placeholder 3">
            <a:extLst>
              <a:ext uri="{FF2B5EF4-FFF2-40B4-BE49-F238E27FC236}">
                <a16:creationId xmlns:a16="http://schemas.microsoft.com/office/drawing/2014/main" id="{8A6CBC44-0DF7-1B42-AE88-1A76A17C335C}"/>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D2A99699-87D8-BD76-C67B-86955B466EAC}"/>
              </a:ext>
            </a:extLst>
          </p:cNvPr>
          <p:cNvPicPr>
            <a:picLocks noChangeAspect="1"/>
          </p:cNvPicPr>
          <p:nvPr/>
        </p:nvPicPr>
        <p:blipFill rotWithShape="1">
          <a:blip r:embed="rId2"/>
          <a:srcRect l="5000" t="18856" r="5000" b="10741"/>
          <a:stretch/>
        </p:blipFill>
        <p:spPr>
          <a:xfrm>
            <a:off x="434411" y="1395167"/>
            <a:ext cx="8229600" cy="4597663"/>
          </a:xfrm>
          <a:prstGeom prst="rect">
            <a:avLst/>
          </a:prstGeom>
        </p:spPr>
      </p:pic>
    </p:spTree>
    <p:extLst>
      <p:ext uri="{BB962C8B-B14F-4D97-AF65-F5344CB8AC3E}">
        <p14:creationId xmlns:p14="http://schemas.microsoft.com/office/powerpoint/2010/main" val="14828834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641CC-9871-24D3-6D09-3DC933BCE6E0}"/>
              </a:ext>
            </a:extLst>
          </p:cNvPr>
          <p:cNvSpPr>
            <a:spLocks noGrp="1"/>
          </p:cNvSpPr>
          <p:nvPr>
            <p:ph type="title"/>
          </p:nvPr>
        </p:nvSpPr>
        <p:spPr/>
        <p:txBody>
          <a:bodyPr/>
          <a:lstStyle/>
          <a:p>
            <a:r>
              <a:rPr lang="en-GB" dirty="0">
                <a:solidFill>
                  <a:srgbClr val="FFFF00"/>
                </a:solidFill>
              </a:rPr>
              <a:t>LHC-wide Survey</a:t>
            </a:r>
          </a:p>
        </p:txBody>
      </p:sp>
      <p:sp>
        <p:nvSpPr>
          <p:cNvPr id="4" name="Content Placeholder 3">
            <a:extLst>
              <a:ext uri="{FF2B5EF4-FFF2-40B4-BE49-F238E27FC236}">
                <a16:creationId xmlns:a16="http://schemas.microsoft.com/office/drawing/2014/main" id="{924013E3-EEA9-C398-65DB-787269E9C0CD}"/>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4689EB81-114F-BF7E-EA4A-82E8E51CDCF4}"/>
              </a:ext>
            </a:extLst>
          </p:cNvPr>
          <p:cNvPicPr>
            <a:picLocks noChangeAspect="1"/>
          </p:cNvPicPr>
          <p:nvPr/>
        </p:nvPicPr>
        <p:blipFill rotWithShape="1">
          <a:blip r:embed="rId2"/>
          <a:srcRect l="8350" t="20444" r="5000" b="10741"/>
          <a:stretch/>
        </p:blipFill>
        <p:spPr>
          <a:xfrm>
            <a:off x="451540" y="1629551"/>
            <a:ext cx="8096352" cy="4592139"/>
          </a:xfrm>
          <a:prstGeom prst="rect">
            <a:avLst/>
          </a:prstGeom>
        </p:spPr>
      </p:pic>
      <p:sp>
        <p:nvSpPr>
          <p:cNvPr id="17" name="TextBox 16">
            <a:extLst>
              <a:ext uri="{FF2B5EF4-FFF2-40B4-BE49-F238E27FC236}">
                <a16:creationId xmlns:a16="http://schemas.microsoft.com/office/drawing/2014/main" id="{2682BBA0-7A3C-AC47-FC79-0CE044A2FA16}"/>
              </a:ext>
            </a:extLst>
          </p:cNvPr>
          <p:cNvSpPr txBox="1"/>
          <p:nvPr/>
        </p:nvSpPr>
        <p:spPr>
          <a:xfrm>
            <a:off x="5051736" y="953211"/>
            <a:ext cx="2548646" cy="369332"/>
          </a:xfrm>
          <a:prstGeom prst="rect">
            <a:avLst/>
          </a:prstGeom>
          <a:noFill/>
        </p:spPr>
        <p:txBody>
          <a:bodyPr wrap="square" rtlCol="0">
            <a:spAutoFit/>
          </a:bodyPr>
          <a:lstStyle/>
          <a:p>
            <a:pPr algn="ctr"/>
            <a:r>
              <a:rPr lang="en-GB" dirty="0">
                <a:solidFill>
                  <a:schemeClr val="bg1"/>
                </a:solidFill>
                <a:latin typeface="Comic Sans MS" panose="030F0702030302020204" pitchFamily="66" charset="0"/>
              </a:rPr>
              <a:t>Staying well</a:t>
            </a:r>
          </a:p>
        </p:txBody>
      </p:sp>
      <p:sp>
        <p:nvSpPr>
          <p:cNvPr id="9" name="Slide Number Placeholder 8">
            <a:extLst>
              <a:ext uri="{FF2B5EF4-FFF2-40B4-BE49-F238E27FC236}">
                <a16:creationId xmlns:a16="http://schemas.microsoft.com/office/drawing/2014/main" id="{9DB854E8-3DB2-EA4C-5472-7BAFCF3D2637}"/>
              </a:ext>
            </a:extLst>
          </p:cNvPr>
          <p:cNvSpPr>
            <a:spLocks noGrp="1"/>
          </p:cNvSpPr>
          <p:nvPr>
            <p:ph type="sldNum" sz="quarter" idx="10"/>
          </p:nvPr>
        </p:nvSpPr>
        <p:spPr/>
        <p:txBody>
          <a:bodyPr/>
          <a:lstStyle/>
          <a:p>
            <a:fld id="{6B49BB3D-90E4-C946-BCF9-8FBC622A1A06}" type="slidenum">
              <a:rPr lang="en-GB" smtClean="0"/>
              <a:pPr/>
              <a:t>36</a:t>
            </a:fld>
            <a:endParaRPr lang="en-GB" dirty="0"/>
          </a:p>
        </p:txBody>
      </p:sp>
    </p:spTree>
    <p:extLst>
      <p:ext uri="{BB962C8B-B14F-4D97-AF65-F5344CB8AC3E}">
        <p14:creationId xmlns:p14="http://schemas.microsoft.com/office/powerpoint/2010/main" val="2389078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5C0FF-28DF-9025-E651-4A8AA19AF688}"/>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0F70A0BF-11ED-E774-2CF6-1EEE1F139ECD}"/>
              </a:ext>
            </a:extLst>
          </p:cNvPr>
          <p:cNvSpPr>
            <a:spLocks noGrp="1"/>
          </p:cNvSpPr>
          <p:nvPr>
            <p:ph type="sldNum" sz="quarter" idx="10"/>
          </p:nvPr>
        </p:nvSpPr>
        <p:spPr/>
        <p:txBody>
          <a:bodyPr/>
          <a:lstStyle/>
          <a:p>
            <a:fld id="{6B49BB3D-90E4-C946-BCF9-8FBC622A1A06}" type="slidenum">
              <a:rPr lang="en-GB" smtClean="0"/>
              <a:pPr/>
              <a:t>37</a:t>
            </a:fld>
            <a:endParaRPr lang="en-GB" dirty="0"/>
          </a:p>
        </p:txBody>
      </p:sp>
      <p:sp>
        <p:nvSpPr>
          <p:cNvPr id="4" name="Content Placeholder 3">
            <a:extLst>
              <a:ext uri="{FF2B5EF4-FFF2-40B4-BE49-F238E27FC236}">
                <a16:creationId xmlns:a16="http://schemas.microsoft.com/office/drawing/2014/main" id="{066D899A-F01B-15B1-27D2-3B528CA04304}"/>
              </a:ext>
            </a:extLst>
          </p:cNvPr>
          <p:cNvSpPr>
            <a:spLocks noGrp="1"/>
          </p:cNvSpPr>
          <p:nvPr>
            <p:ph idx="1"/>
          </p:nvPr>
        </p:nvSpPr>
        <p:spPr/>
        <p:txBody>
          <a:bodyPr/>
          <a:lstStyle/>
          <a:p>
            <a:endParaRPr lang="en-GB"/>
          </a:p>
        </p:txBody>
      </p:sp>
      <p:pic>
        <p:nvPicPr>
          <p:cNvPr id="7" name="Picture 6">
            <a:extLst>
              <a:ext uri="{FF2B5EF4-FFF2-40B4-BE49-F238E27FC236}">
                <a16:creationId xmlns:a16="http://schemas.microsoft.com/office/drawing/2014/main" id="{AA44AA53-2EC3-FAE3-9E71-20EDE650BD8C}"/>
              </a:ext>
            </a:extLst>
          </p:cNvPr>
          <p:cNvPicPr>
            <a:picLocks noChangeAspect="1"/>
          </p:cNvPicPr>
          <p:nvPr/>
        </p:nvPicPr>
        <p:blipFill rotWithShape="1">
          <a:blip r:embed="rId2"/>
          <a:srcRect l="5932" t="18856" r="5000" b="10741"/>
          <a:stretch/>
        </p:blipFill>
        <p:spPr>
          <a:xfrm>
            <a:off x="850188" y="1790763"/>
            <a:ext cx="7443623" cy="4202067"/>
          </a:xfrm>
          <a:prstGeom prst="rect">
            <a:avLst/>
          </a:prstGeom>
        </p:spPr>
      </p:pic>
    </p:spTree>
    <p:extLst>
      <p:ext uri="{BB962C8B-B14F-4D97-AF65-F5344CB8AC3E}">
        <p14:creationId xmlns:p14="http://schemas.microsoft.com/office/powerpoint/2010/main" val="19250022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641CC-9871-24D3-6D09-3DC933BCE6E0}"/>
              </a:ext>
            </a:extLst>
          </p:cNvPr>
          <p:cNvSpPr>
            <a:spLocks noGrp="1"/>
          </p:cNvSpPr>
          <p:nvPr>
            <p:ph type="title"/>
          </p:nvPr>
        </p:nvSpPr>
        <p:spPr/>
        <p:txBody>
          <a:bodyPr/>
          <a:lstStyle/>
          <a:p>
            <a:endParaRPr lang="en-GB"/>
          </a:p>
        </p:txBody>
      </p:sp>
      <p:sp>
        <p:nvSpPr>
          <p:cNvPr id="4" name="Content Placeholder 3">
            <a:extLst>
              <a:ext uri="{FF2B5EF4-FFF2-40B4-BE49-F238E27FC236}">
                <a16:creationId xmlns:a16="http://schemas.microsoft.com/office/drawing/2014/main" id="{924013E3-EEA9-C398-65DB-787269E9C0CD}"/>
              </a:ext>
            </a:extLst>
          </p:cNvPr>
          <p:cNvSpPr>
            <a:spLocks noGrp="1"/>
          </p:cNvSpPr>
          <p:nvPr>
            <p:ph idx="1"/>
          </p:nvPr>
        </p:nvSpPr>
        <p:spPr/>
        <p:txBody>
          <a:bodyPr/>
          <a:lstStyle/>
          <a:p>
            <a:endParaRPr lang="en-GB"/>
          </a:p>
        </p:txBody>
      </p:sp>
      <p:pic>
        <p:nvPicPr>
          <p:cNvPr id="8" name="Picture 7">
            <a:extLst>
              <a:ext uri="{FF2B5EF4-FFF2-40B4-BE49-F238E27FC236}">
                <a16:creationId xmlns:a16="http://schemas.microsoft.com/office/drawing/2014/main" id="{2E7B97AE-16FA-0468-B29B-839A1E53B989}"/>
              </a:ext>
            </a:extLst>
          </p:cNvPr>
          <p:cNvPicPr>
            <a:picLocks noChangeAspect="1"/>
          </p:cNvPicPr>
          <p:nvPr/>
        </p:nvPicPr>
        <p:blipFill rotWithShape="1">
          <a:blip r:embed="rId2"/>
          <a:srcRect l="4751" t="18856" r="5932" b="10741"/>
          <a:stretch/>
        </p:blipFill>
        <p:spPr>
          <a:xfrm>
            <a:off x="164920" y="1458297"/>
            <a:ext cx="8979080" cy="5054717"/>
          </a:xfrm>
          <a:prstGeom prst="rect">
            <a:avLst/>
          </a:prstGeom>
        </p:spPr>
      </p:pic>
      <p:sp>
        <p:nvSpPr>
          <p:cNvPr id="3" name="Slide Number Placeholder 2">
            <a:extLst>
              <a:ext uri="{FF2B5EF4-FFF2-40B4-BE49-F238E27FC236}">
                <a16:creationId xmlns:a16="http://schemas.microsoft.com/office/drawing/2014/main" id="{5413DEFF-0B6F-B7F5-8953-3B0D1B7A14F7}"/>
              </a:ext>
            </a:extLst>
          </p:cNvPr>
          <p:cNvSpPr>
            <a:spLocks noGrp="1"/>
          </p:cNvSpPr>
          <p:nvPr>
            <p:ph type="sldNum" sz="quarter" idx="10"/>
          </p:nvPr>
        </p:nvSpPr>
        <p:spPr/>
        <p:txBody>
          <a:bodyPr/>
          <a:lstStyle/>
          <a:p>
            <a:fld id="{6B49BB3D-90E4-C946-BCF9-8FBC622A1A06}" type="slidenum">
              <a:rPr lang="en-GB" smtClean="0"/>
              <a:pPr/>
              <a:t>38</a:t>
            </a:fld>
            <a:endParaRPr lang="en-GB" dirty="0"/>
          </a:p>
        </p:txBody>
      </p:sp>
    </p:spTree>
    <p:extLst>
      <p:ext uri="{BB962C8B-B14F-4D97-AF65-F5344CB8AC3E}">
        <p14:creationId xmlns:p14="http://schemas.microsoft.com/office/powerpoint/2010/main" val="4207417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A29BB-99E0-DD99-4E74-394D96D8E0C1}"/>
              </a:ext>
            </a:extLst>
          </p:cNvPr>
          <p:cNvSpPr>
            <a:spLocks noGrp="1"/>
          </p:cNvSpPr>
          <p:nvPr>
            <p:ph type="title"/>
          </p:nvPr>
        </p:nvSpPr>
        <p:spPr/>
        <p:txBody>
          <a:bodyPr>
            <a:normAutofit/>
          </a:bodyPr>
          <a:lstStyle/>
          <a:p>
            <a:r>
              <a:rPr lang="en-GB" dirty="0">
                <a:solidFill>
                  <a:srgbClr val="FFFF00"/>
                </a:solidFill>
                <a:latin typeface="Lato-Regular"/>
              </a:rPr>
              <a:t>LZ Community Agreement      </a:t>
            </a:r>
            <a:r>
              <a:rPr lang="en-GB" sz="2000" dirty="0">
                <a:solidFill>
                  <a:schemeClr val="bg1"/>
                </a:solidFill>
                <a:latin typeface="Lato-Regular"/>
                <a:hlinkClick r:id="rId2">
                  <a:extLst>
                    <a:ext uri="{A12FA001-AC4F-418D-AE19-62706E023703}">
                      <ahyp:hlinkClr xmlns:ahyp="http://schemas.microsoft.com/office/drawing/2018/hyperlinkcolor" val="tx"/>
                    </a:ext>
                  </a:extLst>
                </a:hlinkClick>
              </a:rPr>
              <a:t>Hugh Lippincott </a:t>
            </a:r>
            <a:endParaRPr lang="en-GB" sz="2000" dirty="0">
              <a:solidFill>
                <a:schemeClr val="bg1"/>
              </a:solidFill>
            </a:endParaRPr>
          </a:p>
        </p:txBody>
      </p:sp>
      <p:sp>
        <p:nvSpPr>
          <p:cNvPr id="3" name="Slide Number Placeholder 2">
            <a:extLst>
              <a:ext uri="{FF2B5EF4-FFF2-40B4-BE49-F238E27FC236}">
                <a16:creationId xmlns:a16="http://schemas.microsoft.com/office/drawing/2014/main" id="{FC6F49B0-3DDB-EB36-B37A-FBBADCB4377E}"/>
              </a:ext>
            </a:extLst>
          </p:cNvPr>
          <p:cNvSpPr>
            <a:spLocks noGrp="1"/>
          </p:cNvSpPr>
          <p:nvPr>
            <p:ph type="sldNum" sz="quarter" idx="10"/>
          </p:nvPr>
        </p:nvSpPr>
        <p:spPr/>
        <p:txBody>
          <a:bodyPr/>
          <a:lstStyle/>
          <a:p>
            <a:fld id="{6B49BB3D-90E4-C946-BCF9-8FBC622A1A06}" type="slidenum">
              <a:rPr lang="en-GB" smtClean="0"/>
              <a:pPr/>
              <a:t>39</a:t>
            </a:fld>
            <a:endParaRPr lang="en-GB" dirty="0"/>
          </a:p>
        </p:txBody>
      </p:sp>
      <p:pic>
        <p:nvPicPr>
          <p:cNvPr id="6" name="Picture 5">
            <a:extLst>
              <a:ext uri="{FF2B5EF4-FFF2-40B4-BE49-F238E27FC236}">
                <a16:creationId xmlns:a16="http://schemas.microsoft.com/office/drawing/2014/main" id="{0BA787C0-35AA-134B-7F9B-22BD8DCDB34C}"/>
              </a:ext>
            </a:extLst>
          </p:cNvPr>
          <p:cNvPicPr>
            <a:picLocks noChangeAspect="1"/>
          </p:cNvPicPr>
          <p:nvPr/>
        </p:nvPicPr>
        <p:blipFill rotWithShape="1">
          <a:blip r:embed="rId3"/>
          <a:srcRect l="10000" t="19145" r="19175" b="10741"/>
          <a:stretch/>
        </p:blipFill>
        <p:spPr>
          <a:xfrm>
            <a:off x="5260996" y="1472350"/>
            <a:ext cx="3978613" cy="2886296"/>
          </a:xfrm>
          <a:prstGeom prst="rect">
            <a:avLst/>
          </a:prstGeom>
        </p:spPr>
      </p:pic>
      <p:pic>
        <p:nvPicPr>
          <p:cNvPr id="8" name="Picture 7">
            <a:extLst>
              <a:ext uri="{FF2B5EF4-FFF2-40B4-BE49-F238E27FC236}">
                <a16:creationId xmlns:a16="http://schemas.microsoft.com/office/drawing/2014/main" id="{6B4DD764-4443-4564-A0E7-2909774F29FF}"/>
              </a:ext>
            </a:extLst>
          </p:cNvPr>
          <p:cNvPicPr>
            <a:picLocks noChangeAspect="1"/>
          </p:cNvPicPr>
          <p:nvPr/>
        </p:nvPicPr>
        <p:blipFill rotWithShape="1">
          <a:blip r:embed="rId4"/>
          <a:srcRect l="4751" t="19264" r="5000" b="9113"/>
          <a:stretch/>
        </p:blipFill>
        <p:spPr>
          <a:xfrm>
            <a:off x="5317696" y="4640094"/>
            <a:ext cx="3921913" cy="2222910"/>
          </a:xfrm>
          <a:prstGeom prst="rect">
            <a:avLst/>
          </a:prstGeom>
        </p:spPr>
      </p:pic>
      <p:sp>
        <p:nvSpPr>
          <p:cNvPr id="5" name="Content Placeholder 3">
            <a:extLst>
              <a:ext uri="{FF2B5EF4-FFF2-40B4-BE49-F238E27FC236}">
                <a16:creationId xmlns:a16="http://schemas.microsoft.com/office/drawing/2014/main" id="{D7A7812C-F949-7438-A4B0-45CF098ABBB4}"/>
              </a:ext>
            </a:extLst>
          </p:cNvPr>
          <p:cNvSpPr txBox="1">
            <a:spLocks/>
          </p:cNvSpPr>
          <p:nvPr/>
        </p:nvSpPr>
        <p:spPr>
          <a:xfrm>
            <a:off x="195869" y="1584958"/>
            <a:ext cx="8229600" cy="4363278"/>
          </a:xfrm>
          <a:prstGeom prst="rect">
            <a:avLst/>
          </a:prstGeom>
        </p:spPr>
        <p:txBody>
          <a:bodyPr vert="horz" lIns="0" tIns="0" rIns="0" bIns="0" rtlCol="0">
            <a:noAutofit/>
          </a:bodyPr>
          <a:lstStyle>
            <a:lvl1pPr marL="0" indent="0" algn="l" defTabSz="457200" rtl="0" eaLnBrk="1" latinLnBrk="0" hangingPunct="1">
              <a:lnSpc>
                <a:spcPct val="100000"/>
              </a:lnSpc>
              <a:spcBef>
                <a:spcPts val="1200"/>
              </a:spcBef>
              <a:buFont typeface="Arial"/>
              <a:buNone/>
              <a:defRPr sz="1800" kern="1200">
                <a:solidFill>
                  <a:schemeClr val="tx1"/>
                </a:solidFill>
                <a:latin typeface="+mn-lt"/>
                <a:ea typeface="+mn-ea"/>
                <a:cs typeface="+mn-cs"/>
              </a:defRPr>
            </a:lvl1pPr>
            <a:lvl2pPr marL="0" indent="0" algn="l" defTabSz="457200" rtl="0" eaLnBrk="1" latinLnBrk="0" hangingPunct="1">
              <a:spcBef>
                <a:spcPts val="1200"/>
              </a:spcBef>
              <a:buFont typeface="Arial"/>
              <a:buNone/>
              <a:defRPr sz="1400" kern="1200">
                <a:solidFill>
                  <a:schemeClr val="tx1"/>
                </a:solidFill>
                <a:latin typeface="+mn-lt"/>
                <a:ea typeface="+mn-ea"/>
                <a:cs typeface="+mn-cs"/>
              </a:defRPr>
            </a:lvl2pPr>
            <a:lvl3pPr marL="1588" indent="0" algn="l" defTabSz="457200" rtl="0" eaLnBrk="1" latinLnBrk="0" hangingPunct="1">
              <a:spcBef>
                <a:spcPts val="1200"/>
              </a:spcBef>
              <a:buFont typeface="Arial"/>
              <a:buNone/>
              <a:defRPr sz="1200" kern="1200">
                <a:solidFill>
                  <a:schemeClr val="tx1"/>
                </a:solidFill>
                <a:latin typeface="+mn-lt"/>
                <a:ea typeface="+mn-ea"/>
                <a:cs typeface="+mn-cs"/>
              </a:defRPr>
            </a:lvl3pPr>
            <a:lvl4pPr marL="1588" indent="0" algn="l" defTabSz="457200" rtl="0" eaLnBrk="1" latinLnBrk="0" hangingPunct="1">
              <a:spcBef>
                <a:spcPts val="1200"/>
              </a:spcBef>
              <a:buFont typeface="Arial"/>
              <a:buNone/>
              <a:defRPr sz="1200" kern="1200">
                <a:solidFill>
                  <a:schemeClr val="tx1"/>
                </a:solidFill>
                <a:latin typeface="+mn-lt"/>
                <a:ea typeface="+mn-ea"/>
                <a:cs typeface="+mn-cs"/>
              </a:defRPr>
            </a:lvl4pPr>
            <a:lvl5pPr marL="1588" indent="0" algn="l" defTabSz="457200" rtl="0" eaLnBrk="1" latinLnBrk="0" hangingPunct="1">
              <a:spcBef>
                <a:spcPts val="1200"/>
              </a:spcBef>
              <a:buFont typeface="Arial"/>
              <a:buNone/>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ts val="1200"/>
              </a:lnSpc>
              <a:buFont typeface="Wingdings" panose="05000000000000000000" pitchFamily="2" charset="2"/>
              <a:buChar char="Ø"/>
            </a:pPr>
            <a:r>
              <a:rPr lang="en-GB" dirty="0">
                <a:latin typeface="Lato-Regular"/>
              </a:rPr>
              <a:t>LZ ~200 people, ~36 institutions, 7 countries</a:t>
            </a:r>
          </a:p>
          <a:p>
            <a:pPr marL="285750" indent="-285750">
              <a:lnSpc>
                <a:spcPts val="1200"/>
              </a:lnSpc>
              <a:buFont typeface="Wingdings" panose="05000000000000000000" pitchFamily="2" charset="2"/>
              <a:buChar char="Ø"/>
            </a:pPr>
            <a:r>
              <a:rPr lang="en-GB" dirty="0">
                <a:latin typeface="Lato-Regular"/>
              </a:rPr>
              <a:t>majority in US and UK</a:t>
            </a:r>
          </a:p>
          <a:p>
            <a:pPr marL="285750" indent="-285750">
              <a:lnSpc>
                <a:spcPts val="1200"/>
              </a:lnSpc>
              <a:buFont typeface="Wingdings" panose="05000000000000000000" pitchFamily="2" charset="2"/>
              <a:buChar char="Ø"/>
            </a:pPr>
            <a:r>
              <a:rPr lang="en-GB" dirty="0">
                <a:latin typeface="Lato-Regular"/>
              </a:rPr>
              <a:t>Original code of conduct adopted in 2018 </a:t>
            </a:r>
          </a:p>
          <a:p>
            <a:pPr marL="285750" indent="-285750">
              <a:lnSpc>
                <a:spcPts val="1200"/>
              </a:lnSpc>
              <a:buFont typeface="Wingdings" panose="05000000000000000000" pitchFamily="2" charset="2"/>
              <a:buChar char="Ø"/>
            </a:pPr>
            <a:r>
              <a:rPr lang="en-GB" dirty="0">
                <a:latin typeface="Lato-Regular"/>
              </a:rPr>
              <a:t>Mostly aspirational</a:t>
            </a:r>
          </a:p>
          <a:p>
            <a:pPr marL="285750" indent="-285750">
              <a:lnSpc>
                <a:spcPts val="1200"/>
              </a:lnSpc>
              <a:buFont typeface="Wingdings" panose="05000000000000000000" pitchFamily="2" charset="2"/>
              <a:buChar char="Ø"/>
            </a:pPr>
            <a:r>
              <a:rPr lang="en-GB" dirty="0">
                <a:solidFill>
                  <a:srgbClr val="000000"/>
                </a:solidFill>
                <a:latin typeface="Lato-Regular"/>
              </a:rPr>
              <a:t>“”</a:t>
            </a:r>
            <a:r>
              <a:rPr lang="en-GB" dirty="0">
                <a:solidFill>
                  <a:srgbClr val="1A9A89"/>
                </a:solidFill>
                <a:latin typeface="Lato-Regular"/>
              </a:rPr>
              <a:t>Unacceptable conduct may warrant further action. “</a:t>
            </a:r>
          </a:p>
          <a:p>
            <a:pPr marL="285750" indent="-285750">
              <a:lnSpc>
                <a:spcPts val="1200"/>
              </a:lnSpc>
              <a:buFont typeface="Wingdings" panose="05000000000000000000" pitchFamily="2" charset="2"/>
              <a:buChar char="Ø"/>
            </a:pPr>
            <a:r>
              <a:rPr lang="en-GB" dirty="0">
                <a:latin typeface="Lato-Regular"/>
              </a:rPr>
              <a:t>Not explicitly spelled out how would actually work</a:t>
            </a:r>
          </a:p>
          <a:p>
            <a:pPr marL="285750" indent="-285750">
              <a:lnSpc>
                <a:spcPts val="1200"/>
              </a:lnSpc>
              <a:buFont typeface="Wingdings" panose="05000000000000000000" pitchFamily="2" charset="2"/>
              <a:buChar char="Ø"/>
            </a:pPr>
            <a:endParaRPr lang="en-GB" dirty="0">
              <a:latin typeface="Lato-Regular"/>
            </a:endParaRPr>
          </a:p>
          <a:p>
            <a:pPr marL="285750" indent="-285750">
              <a:lnSpc>
                <a:spcPts val="1200"/>
              </a:lnSpc>
              <a:buFont typeface="Wingdings" panose="05000000000000000000" pitchFamily="2" charset="2"/>
              <a:buChar char="Ø"/>
            </a:pPr>
            <a:r>
              <a:rPr lang="en-GB" dirty="0">
                <a:solidFill>
                  <a:srgbClr val="595959"/>
                </a:solidFill>
                <a:latin typeface="Lato-Regular"/>
              </a:rPr>
              <a:t>Developed in 2022 – </a:t>
            </a:r>
          </a:p>
          <a:p>
            <a:pPr marL="285750" indent="-285750">
              <a:lnSpc>
                <a:spcPts val="1200"/>
              </a:lnSpc>
              <a:buFont typeface="Wingdings" panose="05000000000000000000" pitchFamily="2" charset="2"/>
              <a:buChar char="Ø"/>
            </a:pPr>
            <a:r>
              <a:rPr lang="en-GB" dirty="0">
                <a:solidFill>
                  <a:srgbClr val="1A1A1A"/>
                </a:solidFill>
                <a:latin typeface="Lato-Regular"/>
              </a:rPr>
              <a:t>June 2023 - Ratification of new Community Agreement</a:t>
            </a:r>
          </a:p>
          <a:p>
            <a:pPr marL="285750" indent="-285750">
              <a:lnSpc>
                <a:spcPts val="1200"/>
              </a:lnSpc>
              <a:buFont typeface="Wingdings" panose="05000000000000000000" pitchFamily="2" charset="2"/>
              <a:buChar char="Ø"/>
            </a:pPr>
            <a:r>
              <a:rPr lang="en-GB" dirty="0">
                <a:solidFill>
                  <a:srgbClr val="595959"/>
                </a:solidFill>
                <a:latin typeface="Lato-Regular"/>
              </a:rPr>
              <a:t>Two ombudspeople</a:t>
            </a:r>
          </a:p>
          <a:p>
            <a:pPr marL="285750" indent="-285750">
              <a:lnSpc>
                <a:spcPts val="1200"/>
              </a:lnSpc>
              <a:buFont typeface="Wingdings" panose="05000000000000000000" pitchFamily="2" charset="2"/>
              <a:buChar char="Ø"/>
            </a:pPr>
            <a:r>
              <a:rPr lang="en-GB" dirty="0">
                <a:solidFill>
                  <a:srgbClr val="595959"/>
                </a:solidFill>
                <a:latin typeface="Lato-Regular"/>
              </a:rPr>
              <a:t>Creation of Case Review Committee (CRC)</a:t>
            </a:r>
          </a:p>
          <a:p>
            <a:pPr marL="285750" indent="-285750">
              <a:lnSpc>
                <a:spcPts val="1200"/>
              </a:lnSpc>
              <a:buFont typeface="Wingdings" panose="05000000000000000000" pitchFamily="2" charset="2"/>
              <a:buChar char="Ø"/>
            </a:pPr>
            <a:r>
              <a:rPr lang="en-GB" dirty="0">
                <a:solidFill>
                  <a:srgbClr val="595959"/>
                </a:solidFill>
                <a:latin typeface="ArialMT"/>
              </a:rPr>
              <a:t>○ </a:t>
            </a:r>
            <a:r>
              <a:rPr lang="en-GB" dirty="0">
                <a:solidFill>
                  <a:srgbClr val="595959"/>
                </a:solidFill>
                <a:latin typeface="Lato-Regular"/>
              </a:rPr>
              <a:t>5 members, all from IB, elected by collaboration</a:t>
            </a:r>
          </a:p>
          <a:p>
            <a:pPr marL="285750" indent="-285750">
              <a:lnSpc>
                <a:spcPts val="1200"/>
              </a:lnSpc>
              <a:buFont typeface="Wingdings" panose="05000000000000000000" pitchFamily="2" charset="2"/>
              <a:buChar char="Ø"/>
            </a:pPr>
            <a:r>
              <a:rPr lang="en-GB" dirty="0">
                <a:solidFill>
                  <a:srgbClr val="595959"/>
                </a:solidFill>
                <a:latin typeface="ArialMT"/>
              </a:rPr>
              <a:t>○ </a:t>
            </a:r>
            <a:r>
              <a:rPr lang="en-GB" dirty="0">
                <a:solidFill>
                  <a:srgbClr val="595959"/>
                </a:solidFill>
                <a:latin typeface="Lato-Regular"/>
              </a:rPr>
              <a:t>Two year terms</a:t>
            </a:r>
          </a:p>
          <a:p>
            <a:pPr marL="285750" indent="-285750">
              <a:lnSpc>
                <a:spcPts val="1200"/>
              </a:lnSpc>
              <a:buFont typeface="Wingdings" panose="05000000000000000000" pitchFamily="2" charset="2"/>
              <a:buChar char="Ø"/>
            </a:pPr>
            <a:r>
              <a:rPr lang="en-GB" dirty="0">
                <a:solidFill>
                  <a:srgbClr val="595959"/>
                </a:solidFill>
                <a:latin typeface="ArialMT"/>
              </a:rPr>
              <a:t>○ </a:t>
            </a:r>
            <a:r>
              <a:rPr lang="en-GB" dirty="0">
                <a:solidFill>
                  <a:srgbClr val="595959"/>
                </a:solidFill>
                <a:latin typeface="Lato-Regular"/>
              </a:rPr>
              <a:t>Chair chosen by elected CRC - convenor-level</a:t>
            </a:r>
          </a:p>
          <a:p>
            <a:pPr marL="285750" indent="-285750">
              <a:lnSpc>
                <a:spcPts val="1200"/>
              </a:lnSpc>
              <a:buFont typeface="Wingdings" panose="05000000000000000000" pitchFamily="2" charset="2"/>
              <a:buChar char="Ø"/>
            </a:pPr>
            <a:endParaRPr lang="en-GB" dirty="0">
              <a:solidFill>
                <a:srgbClr val="595959"/>
              </a:solidFill>
              <a:latin typeface="Lato-Regular"/>
            </a:endParaRPr>
          </a:p>
          <a:p>
            <a:pPr marL="285750" indent="-285750">
              <a:lnSpc>
                <a:spcPts val="1200"/>
              </a:lnSpc>
              <a:buFont typeface="Wingdings" panose="05000000000000000000" pitchFamily="2" charset="2"/>
              <a:buChar char="Ø"/>
            </a:pPr>
            <a:r>
              <a:rPr lang="en-GB" dirty="0">
                <a:solidFill>
                  <a:srgbClr val="595959"/>
                </a:solidFill>
                <a:latin typeface="Lato-Regular"/>
              </a:rPr>
              <a:t>Reflecting &amp; Reviewing after 1 year – more training</a:t>
            </a:r>
            <a:endParaRPr lang="en-GB" dirty="0">
              <a:solidFill>
                <a:srgbClr val="1A1A1A"/>
              </a:solidFill>
              <a:latin typeface="Lato-Regular"/>
            </a:endParaRPr>
          </a:p>
          <a:p>
            <a:endParaRPr lang="en-GB" dirty="0"/>
          </a:p>
        </p:txBody>
      </p:sp>
    </p:spTree>
    <p:extLst>
      <p:ext uri="{BB962C8B-B14F-4D97-AF65-F5344CB8AC3E}">
        <p14:creationId xmlns:p14="http://schemas.microsoft.com/office/powerpoint/2010/main" val="2177391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43AF3-1AC9-854F-1F46-C55BA27FD9B1}"/>
              </a:ext>
            </a:extLst>
          </p:cNvPr>
          <p:cNvSpPr>
            <a:spLocks noGrp="1"/>
          </p:cNvSpPr>
          <p:nvPr>
            <p:ph type="title"/>
          </p:nvPr>
        </p:nvSpPr>
        <p:spPr/>
        <p:txBody>
          <a:bodyPr/>
          <a:lstStyle/>
          <a:p>
            <a:r>
              <a:rPr lang="en-GB" dirty="0">
                <a:solidFill>
                  <a:srgbClr val="FFFF00"/>
                </a:solidFill>
              </a:rPr>
              <a:t>Your journey to the conference!</a:t>
            </a:r>
          </a:p>
        </p:txBody>
      </p:sp>
      <p:sp>
        <p:nvSpPr>
          <p:cNvPr id="3" name="Slide Number Placeholder 2">
            <a:extLst>
              <a:ext uri="{FF2B5EF4-FFF2-40B4-BE49-F238E27FC236}">
                <a16:creationId xmlns:a16="http://schemas.microsoft.com/office/drawing/2014/main" id="{FA50B4D5-4E75-FB5C-8F63-2016815895DB}"/>
              </a:ext>
            </a:extLst>
          </p:cNvPr>
          <p:cNvSpPr>
            <a:spLocks noGrp="1"/>
          </p:cNvSpPr>
          <p:nvPr>
            <p:ph type="sldNum" sz="quarter" idx="10"/>
          </p:nvPr>
        </p:nvSpPr>
        <p:spPr/>
        <p:txBody>
          <a:bodyPr/>
          <a:lstStyle/>
          <a:p>
            <a:fld id="{6B49BB3D-90E4-C946-BCF9-8FBC622A1A06}" type="slidenum">
              <a:rPr lang="en-GB" smtClean="0"/>
              <a:pPr/>
              <a:t>4</a:t>
            </a:fld>
            <a:endParaRPr lang="en-GB" dirty="0"/>
          </a:p>
        </p:txBody>
      </p:sp>
      <p:sp>
        <p:nvSpPr>
          <p:cNvPr id="4" name="Content Placeholder 3">
            <a:extLst>
              <a:ext uri="{FF2B5EF4-FFF2-40B4-BE49-F238E27FC236}">
                <a16:creationId xmlns:a16="http://schemas.microsoft.com/office/drawing/2014/main" id="{CCE97D05-FAFC-CFC7-675A-3E5E6C0080CF}"/>
              </a:ext>
            </a:extLst>
          </p:cNvPr>
          <p:cNvSpPr>
            <a:spLocks noGrp="1"/>
          </p:cNvSpPr>
          <p:nvPr>
            <p:ph idx="1"/>
          </p:nvPr>
        </p:nvSpPr>
        <p:spPr>
          <a:xfrm>
            <a:off x="542411" y="1715912"/>
            <a:ext cx="9073299" cy="4363278"/>
          </a:xfrm>
        </p:spPr>
        <p:txBody>
          <a:bodyPr/>
          <a:lstStyle/>
          <a:p>
            <a:r>
              <a:rPr lang="en-GB" sz="2000" kern="0" dirty="0">
                <a:solidFill>
                  <a:srgbClr val="0070C0"/>
                </a:solidFill>
                <a:latin typeface="Arial" panose="020B0604020202020204" pitchFamily="34" charset="0"/>
                <a:ea typeface="Aptos" panose="020B0004020202020204" pitchFamily="34" charset="0"/>
              </a:rPr>
              <a:t>Being at this conference indicates that you have been given opportunities</a:t>
            </a:r>
          </a:p>
          <a:p>
            <a:pPr marL="536575" indent="9525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invitation for talk or poster </a:t>
            </a:r>
            <a:r>
              <a:rPr lang="en-GB" sz="2000" kern="0" dirty="0">
                <a:solidFill>
                  <a:srgbClr val="00B050"/>
                </a:solidFill>
                <a:latin typeface="Arial" panose="020B0604020202020204" pitchFamily="34" charset="0"/>
                <a:ea typeface="Aptos" panose="020B0004020202020204" pitchFamily="34" charset="0"/>
              </a:rPr>
              <a:t>– selection process</a:t>
            </a:r>
            <a:r>
              <a:rPr lang="en-GB" sz="2000" kern="0" dirty="0">
                <a:solidFill>
                  <a:srgbClr val="0070C0"/>
                </a:solidFill>
                <a:latin typeface="Arial" panose="020B0604020202020204" pitchFamily="34" charset="0"/>
                <a:ea typeface="Aptos" panose="020B0004020202020204" pitchFamily="34" charset="0"/>
              </a:rPr>
              <a:t>	</a:t>
            </a:r>
          </a:p>
          <a:p>
            <a:pPr marL="536575" indent="9525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register </a:t>
            </a:r>
            <a:r>
              <a:rPr lang="en-GB" sz="2000" kern="0" dirty="0">
                <a:solidFill>
                  <a:srgbClr val="00B050"/>
                </a:solidFill>
                <a:latin typeface="Arial" panose="020B0604020202020204" pitchFamily="34" charset="0"/>
                <a:ea typeface="Aptos" panose="020B0004020202020204" pitchFamily="34" charset="0"/>
              </a:rPr>
              <a:t>– approval by group lead</a:t>
            </a:r>
          </a:p>
          <a:p>
            <a:pPr marL="536575" indent="9525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travel </a:t>
            </a:r>
            <a:r>
              <a:rPr lang="en-GB" sz="2000" kern="0" dirty="0">
                <a:solidFill>
                  <a:srgbClr val="00B050"/>
                </a:solidFill>
                <a:latin typeface="Arial" panose="020B0604020202020204" pitchFamily="34" charset="0"/>
                <a:ea typeface="Aptos" panose="020B0004020202020204" pitchFamily="34" charset="0"/>
              </a:rPr>
              <a:t>– visa/passport</a:t>
            </a:r>
          </a:p>
          <a:p>
            <a:pPr marL="536575" indent="9525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transport </a:t>
            </a:r>
            <a:r>
              <a:rPr lang="en-GB" sz="2000" kern="0" dirty="0">
                <a:solidFill>
                  <a:srgbClr val="00B050"/>
                </a:solidFill>
                <a:latin typeface="Arial" panose="020B0604020202020204" pitchFamily="34" charset="0"/>
                <a:ea typeface="Aptos" panose="020B0004020202020204" pitchFamily="34" charset="0"/>
              </a:rPr>
              <a:t>– funds</a:t>
            </a:r>
          </a:p>
          <a:p>
            <a:pPr marL="536575" indent="9525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home arrangements – </a:t>
            </a:r>
            <a:r>
              <a:rPr lang="en-GB" sz="2000" kern="0" dirty="0">
                <a:solidFill>
                  <a:srgbClr val="00B050"/>
                </a:solidFill>
                <a:latin typeface="Arial" panose="020B0604020202020204" pitchFamily="34" charset="0"/>
                <a:ea typeface="Aptos" panose="020B0004020202020204" pitchFamily="34" charset="0"/>
              </a:rPr>
              <a:t>caring </a:t>
            </a:r>
            <a:r>
              <a:rPr lang="en-GB" sz="2000" kern="0" dirty="0" err="1">
                <a:solidFill>
                  <a:srgbClr val="00B050"/>
                </a:solidFill>
                <a:latin typeface="Arial" panose="020B0604020202020204" pitchFamily="34" charset="0"/>
                <a:ea typeface="Aptos" panose="020B0004020202020204" pitchFamily="34" charset="0"/>
              </a:rPr>
              <a:t>repsonsibilities</a:t>
            </a:r>
            <a:endParaRPr lang="en-GB" sz="2000" kern="0" dirty="0">
              <a:solidFill>
                <a:srgbClr val="0070C0"/>
              </a:solidFill>
              <a:latin typeface="Arial" panose="020B0604020202020204" pitchFamily="34" charset="0"/>
              <a:ea typeface="Aptos" panose="020B0004020202020204" pitchFamily="34" charset="0"/>
            </a:endParaRPr>
          </a:p>
          <a:p>
            <a:endParaRPr lang="en-GB" sz="1000" kern="0" dirty="0">
              <a:solidFill>
                <a:srgbClr val="00B050"/>
              </a:solidFill>
              <a:latin typeface="Arial" panose="020B0604020202020204" pitchFamily="34" charset="0"/>
              <a:ea typeface="Aptos" panose="020B0004020202020204" pitchFamily="34" charset="0"/>
            </a:endParaRPr>
          </a:p>
          <a:p>
            <a:endParaRPr lang="en-GB" dirty="0"/>
          </a:p>
        </p:txBody>
      </p:sp>
      <p:sp>
        <p:nvSpPr>
          <p:cNvPr id="5" name="TextBox 4">
            <a:extLst>
              <a:ext uri="{FF2B5EF4-FFF2-40B4-BE49-F238E27FC236}">
                <a16:creationId xmlns:a16="http://schemas.microsoft.com/office/drawing/2014/main" id="{90E96978-71B0-DF68-E2B1-AE5566AD44F9}"/>
              </a:ext>
            </a:extLst>
          </p:cNvPr>
          <p:cNvSpPr txBox="1"/>
          <p:nvPr/>
        </p:nvSpPr>
        <p:spPr>
          <a:xfrm>
            <a:off x="5851648" y="2630861"/>
            <a:ext cx="2978870" cy="1200329"/>
          </a:xfrm>
          <a:prstGeom prst="rect">
            <a:avLst/>
          </a:prstGeom>
          <a:noFill/>
        </p:spPr>
        <p:txBody>
          <a:bodyPr wrap="square" rtlCol="0">
            <a:spAutoFit/>
          </a:bodyPr>
          <a:lstStyle/>
          <a:p>
            <a:pPr algn="ctr"/>
            <a:r>
              <a:rPr lang="en-GB" sz="2400" b="1" dirty="0">
                <a:solidFill>
                  <a:srgbClr val="FF0000"/>
                </a:solidFill>
                <a:latin typeface="Comic Sans MS" panose="030F0702030302020204" pitchFamily="66" charset="0"/>
              </a:rPr>
              <a:t>Different for everyone – Diversity!</a:t>
            </a:r>
          </a:p>
        </p:txBody>
      </p:sp>
      <p:pic>
        <p:nvPicPr>
          <p:cNvPr id="7" name="Graphic 6" descr="Take Off with solid fill">
            <a:extLst>
              <a:ext uri="{FF2B5EF4-FFF2-40B4-BE49-F238E27FC236}">
                <a16:creationId xmlns:a16="http://schemas.microsoft.com/office/drawing/2014/main" id="{6EE7316E-C274-4865-EFA8-2E28D31B44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73152" y="4746138"/>
            <a:ext cx="1286758" cy="1286758"/>
          </a:xfrm>
          <a:prstGeom prst="rect">
            <a:avLst/>
          </a:prstGeom>
        </p:spPr>
      </p:pic>
      <p:pic>
        <p:nvPicPr>
          <p:cNvPr id="9" name="Graphic 8" descr="Teacher with solid fill">
            <a:extLst>
              <a:ext uri="{FF2B5EF4-FFF2-40B4-BE49-F238E27FC236}">
                <a16:creationId xmlns:a16="http://schemas.microsoft.com/office/drawing/2014/main" id="{13BD32D5-4BCD-B9CD-9604-5BDDDD8E2D7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57100" y="3464519"/>
            <a:ext cx="914400" cy="914400"/>
          </a:xfrm>
          <a:prstGeom prst="rect">
            <a:avLst/>
          </a:prstGeom>
        </p:spPr>
      </p:pic>
      <p:pic>
        <p:nvPicPr>
          <p:cNvPr id="11" name="Graphic 10" descr="Lecturer with solid fill">
            <a:extLst>
              <a:ext uri="{FF2B5EF4-FFF2-40B4-BE49-F238E27FC236}">
                <a16:creationId xmlns:a16="http://schemas.microsoft.com/office/drawing/2014/main" id="{080C0FA3-C3E6-364A-34AD-C248330AD22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51445" y="4545988"/>
            <a:ext cx="914400" cy="914400"/>
          </a:xfrm>
          <a:prstGeom prst="rect">
            <a:avLst/>
          </a:prstGeom>
        </p:spPr>
      </p:pic>
      <p:pic>
        <p:nvPicPr>
          <p:cNvPr id="13" name="Graphic 12" descr="Employee badge with solid fill">
            <a:extLst>
              <a:ext uri="{FF2B5EF4-FFF2-40B4-BE49-F238E27FC236}">
                <a16:creationId xmlns:a16="http://schemas.microsoft.com/office/drawing/2014/main" id="{EFC6210E-D886-AFC8-7B5F-4F0A4E1C291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296960" y="4770989"/>
            <a:ext cx="914400" cy="914400"/>
          </a:xfrm>
          <a:prstGeom prst="rect">
            <a:avLst/>
          </a:prstGeom>
        </p:spPr>
      </p:pic>
      <p:pic>
        <p:nvPicPr>
          <p:cNvPr id="15" name="Graphic 14" descr="Management outline">
            <a:extLst>
              <a:ext uri="{FF2B5EF4-FFF2-40B4-BE49-F238E27FC236}">
                <a16:creationId xmlns:a16="http://schemas.microsoft.com/office/drawing/2014/main" id="{4119DA10-D1DD-A2F8-93BC-3D5C39401B4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01599" y="4770989"/>
            <a:ext cx="914400" cy="914400"/>
          </a:xfrm>
          <a:prstGeom prst="rect">
            <a:avLst/>
          </a:prstGeom>
        </p:spPr>
      </p:pic>
      <p:pic>
        <p:nvPicPr>
          <p:cNvPr id="17" name="Graphic 16" descr="Suburban scene with solid fill">
            <a:extLst>
              <a:ext uri="{FF2B5EF4-FFF2-40B4-BE49-F238E27FC236}">
                <a16:creationId xmlns:a16="http://schemas.microsoft.com/office/drawing/2014/main" id="{21AFA869-BD86-CF62-90D1-A66537FE18B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958481" y="4504424"/>
            <a:ext cx="1183920" cy="1183920"/>
          </a:xfrm>
          <a:prstGeom prst="rect">
            <a:avLst/>
          </a:prstGeom>
        </p:spPr>
      </p:pic>
      <p:pic>
        <p:nvPicPr>
          <p:cNvPr id="19" name="Graphic 18" descr="Money outline">
            <a:extLst>
              <a:ext uri="{FF2B5EF4-FFF2-40B4-BE49-F238E27FC236}">
                <a16:creationId xmlns:a16="http://schemas.microsoft.com/office/drawing/2014/main" id="{FDCD2912-363B-BED3-D3FC-D7761D7CD4E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686299" y="4746138"/>
            <a:ext cx="914400" cy="914400"/>
          </a:xfrm>
          <a:prstGeom prst="rect">
            <a:avLst/>
          </a:prstGeom>
        </p:spPr>
      </p:pic>
    </p:spTree>
    <p:extLst>
      <p:ext uri="{BB962C8B-B14F-4D97-AF65-F5344CB8AC3E}">
        <p14:creationId xmlns:p14="http://schemas.microsoft.com/office/powerpoint/2010/main" val="784143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AB422-66B9-4139-BE9E-60186881A643}"/>
            </a:ext>
          </a:extLst>
        </p:cNvPr>
        <p:cNvGrpSpPr/>
        <p:nvPr/>
      </p:nvGrpSpPr>
      <p:grpSpPr>
        <a:xfrm>
          <a:off x="0" y="0"/>
          <a:ext cx="0" cy="0"/>
          <a:chOff x="0" y="0"/>
          <a:chExt cx="0" cy="0"/>
        </a:xfrm>
      </p:grpSpPr>
      <p:sp>
        <p:nvSpPr>
          <p:cNvPr id="10" name="Slide Number Placeholder 4">
            <a:extLst>
              <a:ext uri="{FF2B5EF4-FFF2-40B4-BE49-F238E27FC236}">
                <a16:creationId xmlns:a16="http://schemas.microsoft.com/office/drawing/2014/main" id="{2B18B5A7-7684-5C8F-201A-0727B10EA638}"/>
              </a:ext>
            </a:extLst>
          </p:cNvPr>
          <p:cNvSpPr>
            <a:spLocks noGrp="1"/>
          </p:cNvSpPr>
          <p:nvPr>
            <p:ph type="sldNum" sz="quarter" idx="15"/>
          </p:nvPr>
        </p:nvSpPr>
        <p:spPr/>
        <p:txBody>
          <a:bodyPr vert="horz" lIns="68580" tIns="34290" rIns="68580" bIns="34290" rtlCol="0" anchor="ctr" anchorCtr="0">
            <a:normAutofit/>
          </a:bodyPr>
          <a:lstStyle/>
          <a:p>
            <a:pPr>
              <a:spcAft>
                <a:spcPts val="450"/>
              </a:spcAft>
            </a:pPr>
            <a:fld id="{18D65601-5AE2-46FC-B138-694DDD2B510D}" type="slidenum">
              <a:rPr lang="en-US" smtClean="0"/>
              <a:pPr>
                <a:spcAft>
                  <a:spcPts val="450"/>
                </a:spcAft>
              </a:pPr>
              <a:t>40</a:t>
            </a:fld>
            <a:endParaRPr lang="en-US"/>
          </a:p>
        </p:txBody>
      </p:sp>
      <p:pic>
        <p:nvPicPr>
          <p:cNvPr id="8" name="Picture 7">
            <a:extLst>
              <a:ext uri="{FF2B5EF4-FFF2-40B4-BE49-F238E27FC236}">
                <a16:creationId xmlns:a16="http://schemas.microsoft.com/office/drawing/2014/main" id="{D8C05BED-E6E2-C4FA-610F-48EAFDEC86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25450"/>
            <a:ext cx="9144000" cy="369900"/>
          </a:xfrm>
          <a:prstGeom prst="rect">
            <a:avLst/>
          </a:prstGeom>
        </p:spPr>
      </p:pic>
      <p:sp>
        <p:nvSpPr>
          <p:cNvPr id="18" name="Hexagon 17">
            <a:extLst>
              <a:ext uri="{FF2B5EF4-FFF2-40B4-BE49-F238E27FC236}">
                <a16:creationId xmlns:a16="http://schemas.microsoft.com/office/drawing/2014/main" id="{55495AFF-A2F1-612F-6F30-F2B8759C398A}"/>
              </a:ext>
            </a:extLst>
          </p:cNvPr>
          <p:cNvSpPr/>
          <p:nvPr/>
        </p:nvSpPr>
        <p:spPr>
          <a:xfrm>
            <a:off x="787606" y="1462358"/>
            <a:ext cx="2592288" cy="2052228"/>
          </a:xfrm>
          <a:prstGeom prst="hexagon">
            <a:avLst/>
          </a:prstGeom>
          <a:solidFill>
            <a:schemeClr val="accent3">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350" b="1" dirty="0" err="1">
                <a:solidFill>
                  <a:srgbClr val="1C446A"/>
                </a:solidFill>
                <a:latin typeface="Calibri Light" panose="020F0302020204030204" pitchFamily="34" charset="0"/>
                <a:ea typeface="Calibri" panose="020F0502020204030204" pitchFamily="34" charset="0"/>
              </a:rPr>
              <a:t>Gender</a:t>
            </a:r>
            <a:r>
              <a:rPr lang="fr-CH" sz="1350" dirty="0">
                <a:solidFill>
                  <a:srgbClr val="1C446A"/>
                </a:solidFill>
                <a:latin typeface="Calibri Light" panose="020F0302020204030204" pitchFamily="34" charset="0"/>
                <a:ea typeface="Calibri" panose="020F0502020204030204" pitchFamily="34" charset="0"/>
              </a:rPr>
              <a:t> </a:t>
            </a:r>
            <a:r>
              <a:rPr lang="fr-CH" sz="1350" dirty="0" err="1">
                <a:solidFill>
                  <a:srgbClr val="1C446A"/>
                </a:solidFill>
                <a:latin typeface="Calibri Light" panose="020F0302020204030204" pitchFamily="34" charset="0"/>
                <a:ea typeface="Calibri" panose="020F0502020204030204" pitchFamily="34" charset="0"/>
              </a:rPr>
              <a:t>Equality</a:t>
            </a:r>
            <a:r>
              <a:rPr lang="fr-CH" sz="1350" dirty="0">
                <a:solidFill>
                  <a:srgbClr val="1C446A"/>
                </a:solidFill>
                <a:latin typeface="Calibri Light" panose="020F0302020204030204" pitchFamily="34" charset="0"/>
                <a:ea typeface="Calibri" panose="020F0502020204030204" pitchFamily="34" charset="0"/>
              </a:rPr>
              <a:t> Plan; International </a:t>
            </a:r>
            <a:r>
              <a:rPr lang="fr-CH" sz="1350" b="1" dirty="0" err="1">
                <a:solidFill>
                  <a:srgbClr val="1C446A"/>
                </a:solidFill>
                <a:latin typeface="Calibri Light" panose="020F0302020204030204" pitchFamily="34" charset="0"/>
                <a:ea typeface="Calibri" panose="020F0502020204030204" pitchFamily="34" charset="0"/>
              </a:rPr>
              <a:t>Gender</a:t>
            </a:r>
            <a:r>
              <a:rPr lang="fr-CH" sz="1350" dirty="0">
                <a:solidFill>
                  <a:srgbClr val="1C446A"/>
                </a:solidFill>
                <a:latin typeface="Calibri Light" panose="020F0302020204030204" pitchFamily="34" charset="0"/>
                <a:ea typeface="Calibri" panose="020F0502020204030204" pitchFamily="34" charset="0"/>
              </a:rPr>
              <a:t> Champion; </a:t>
            </a:r>
            <a:r>
              <a:rPr lang="fr-CH" sz="1350" dirty="0" err="1">
                <a:solidFill>
                  <a:srgbClr val="1C446A"/>
                </a:solidFill>
                <a:latin typeface="Calibri Light" panose="020F0302020204030204" pitchFamily="34" charset="0"/>
                <a:ea typeface="Calibri" panose="020F0502020204030204" pitchFamily="34" charset="0"/>
              </a:rPr>
              <a:t>Contract</a:t>
            </a:r>
            <a:r>
              <a:rPr lang="fr-CH" sz="1350" dirty="0">
                <a:solidFill>
                  <a:srgbClr val="1C446A"/>
                </a:solidFill>
                <a:latin typeface="Calibri Light" panose="020F0302020204030204" pitchFamily="34" charset="0"/>
                <a:ea typeface="Calibri" panose="020F0502020204030204" pitchFamily="34" charset="0"/>
              </a:rPr>
              <a:t> e</a:t>
            </a:r>
            <a:r>
              <a:rPr lang="en-GB" sz="1350" dirty="0" err="1">
                <a:solidFill>
                  <a:srgbClr val="1C446A"/>
                </a:solidFill>
                <a:latin typeface="Calibri Light" panose="020F0302020204030204" pitchFamily="34" charset="0"/>
                <a:ea typeface="Calibri" panose="020F0502020204030204" pitchFamily="34" charset="0"/>
              </a:rPr>
              <a:t>xtension</a:t>
            </a:r>
            <a:r>
              <a:rPr lang="en-GB" sz="1350" dirty="0">
                <a:solidFill>
                  <a:srgbClr val="1C446A"/>
                </a:solidFill>
                <a:latin typeface="Calibri Light" panose="020F0302020204030204" pitchFamily="34" charset="0"/>
                <a:ea typeface="Calibri" panose="020F0502020204030204" pitchFamily="34" charset="0"/>
              </a:rPr>
              <a:t> post-</a:t>
            </a:r>
            <a:r>
              <a:rPr lang="en-GB" sz="1350" b="1" dirty="0">
                <a:solidFill>
                  <a:srgbClr val="1C446A"/>
                </a:solidFill>
                <a:latin typeface="Calibri Light" panose="020F0302020204030204" pitchFamily="34" charset="0"/>
                <a:ea typeface="Calibri" panose="020F0502020204030204" pitchFamily="34" charset="0"/>
              </a:rPr>
              <a:t>maternity leave</a:t>
            </a:r>
            <a:r>
              <a:rPr lang="en-GB" sz="1350" dirty="0">
                <a:solidFill>
                  <a:srgbClr val="1C446A"/>
                </a:solidFill>
                <a:latin typeface="Calibri Light" panose="020F0302020204030204" pitchFamily="34" charset="0"/>
                <a:ea typeface="Calibri" panose="020F0502020204030204" pitchFamily="34" charset="0"/>
              </a:rPr>
              <a:t>; Increased </a:t>
            </a:r>
            <a:r>
              <a:rPr lang="en-GB" sz="1350" b="1" dirty="0">
                <a:solidFill>
                  <a:srgbClr val="1C446A"/>
                </a:solidFill>
                <a:latin typeface="Calibri Light" panose="020F0302020204030204" pitchFamily="34" charset="0"/>
                <a:ea typeface="Calibri" panose="020F0502020204030204" pitchFamily="34" charset="0"/>
              </a:rPr>
              <a:t>co-parent</a:t>
            </a:r>
            <a:r>
              <a:rPr lang="en-GB" sz="1350" dirty="0">
                <a:solidFill>
                  <a:srgbClr val="1C446A"/>
                </a:solidFill>
                <a:latin typeface="Calibri Light" panose="020F0302020204030204" pitchFamily="34" charset="0"/>
                <a:ea typeface="Calibri" panose="020F0502020204030204" pitchFamily="34" charset="0"/>
              </a:rPr>
              <a:t> leave; Genera Network; Women-in-Tech network</a:t>
            </a:r>
            <a:endParaRPr lang="fr-CH" sz="1350" dirty="0">
              <a:solidFill>
                <a:srgbClr val="1C446A"/>
              </a:solidFill>
              <a:latin typeface="Calibri Light" panose="020F0302020204030204" pitchFamily="34" charset="0"/>
              <a:ea typeface="Calibri" panose="020F0502020204030204" pitchFamily="34" charset="0"/>
            </a:endParaRPr>
          </a:p>
        </p:txBody>
      </p:sp>
      <p:sp>
        <p:nvSpPr>
          <p:cNvPr id="19" name="Hexagon 18">
            <a:extLst>
              <a:ext uri="{FF2B5EF4-FFF2-40B4-BE49-F238E27FC236}">
                <a16:creationId xmlns:a16="http://schemas.microsoft.com/office/drawing/2014/main" id="{E1845AA0-96A3-FBB9-19F6-B379DCEE9CA2}"/>
              </a:ext>
            </a:extLst>
          </p:cNvPr>
          <p:cNvSpPr/>
          <p:nvPr/>
        </p:nvSpPr>
        <p:spPr>
          <a:xfrm>
            <a:off x="1176235" y="3600533"/>
            <a:ext cx="2376264" cy="1907463"/>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50" dirty="0">
                <a:solidFill>
                  <a:schemeClr val="bg1"/>
                </a:solidFill>
                <a:latin typeface="Calibri Light" panose="020F0302020204030204" pitchFamily="34" charset="0"/>
                <a:ea typeface="Calibri" panose="020F0502020204030204" pitchFamily="34" charset="0"/>
              </a:rPr>
              <a:t>STEM internship for students with </a:t>
            </a:r>
            <a:r>
              <a:rPr lang="en-GB" sz="1350" b="1" dirty="0">
                <a:solidFill>
                  <a:schemeClr val="bg1"/>
                </a:solidFill>
                <a:latin typeface="Calibri Light" panose="020F0302020204030204" pitchFamily="34" charset="0"/>
                <a:ea typeface="Calibri" panose="020F0502020204030204" pitchFamily="34" charset="0"/>
              </a:rPr>
              <a:t>disability</a:t>
            </a:r>
            <a:r>
              <a:rPr lang="en-GB" sz="1350" dirty="0">
                <a:solidFill>
                  <a:schemeClr val="bg1"/>
                </a:solidFill>
                <a:latin typeface="Calibri Light" panose="020F0302020204030204" pitchFamily="34" charset="0"/>
                <a:ea typeface="Calibri" panose="020F0502020204030204" pitchFamily="34" charset="0"/>
              </a:rPr>
              <a:t>; Central budget for office </a:t>
            </a:r>
            <a:r>
              <a:rPr lang="en-GB" sz="1350" b="1" dirty="0">
                <a:solidFill>
                  <a:schemeClr val="bg1"/>
                </a:solidFill>
                <a:latin typeface="Calibri Light" panose="020F0302020204030204" pitchFamily="34" charset="0"/>
                <a:ea typeface="Calibri" panose="020F0502020204030204" pitchFamily="34" charset="0"/>
              </a:rPr>
              <a:t>adaptations</a:t>
            </a:r>
            <a:r>
              <a:rPr lang="en-GB" sz="1350" dirty="0">
                <a:solidFill>
                  <a:schemeClr val="bg1"/>
                </a:solidFill>
                <a:latin typeface="Calibri Light" panose="020F0302020204030204" pitchFamily="34" charset="0"/>
                <a:ea typeface="Calibri" panose="020F0502020204030204" pitchFamily="34" charset="0"/>
              </a:rPr>
              <a:t>; Disability &amp; Inclusion at work handbook</a:t>
            </a:r>
          </a:p>
        </p:txBody>
      </p:sp>
      <p:sp>
        <p:nvSpPr>
          <p:cNvPr id="20" name="Hexagon 19">
            <a:extLst>
              <a:ext uri="{FF2B5EF4-FFF2-40B4-BE49-F238E27FC236}">
                <a16:creationId xmlns:a16="http://schemas.microsoft.com/office/drawing/2014/main" id="{6563B02A-55B4-8D02-7017-AF8CD90DB041}"/>
              </a:ext>
            </a:extLst>
          </p:cNvPr>
          <p:cNvSpPr/>
          <p:nvPr/>
        </p:nvSpPr>
        <p:spPr>
          <a:xfrm>
            <a:off x="3909848" y="3575809"/>
            <a:ext cx="2376264" cy="1963694"/>
          </a:xfrm>
          <a:prstGeom prst="hexagon">
            <a:avLst/>
          </a:prstGeom>
          <a:solidFill>
            <a:schemeClr val="accent3">
              <a:lumMod val="40000"/>
              <a:lumOff val="6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50" dirty="0">
                <a:solidFill>
                  <a:schemeClr val="bg1"/>
                </a:solidFill>
                <a:latin typeface="Calibri Light" panose="020F0302020204030204" pitchFamily="34" charset="0"/>
                <a:ea typeface="Calibri" panose="020F0502020204030204" pitchFamily="34" charset="0"/>
              </a:rPr>
              <a:t>“</a:t>
            </a:r>
            <a:r>
              <a:rPr lang="en-GB" sz="1500" dirty="0">
                <a:solidFill>
                  <a:srgbClr val="1C446A"/>
                </a:solidFill>
                <a:latin typeface="Calibri Light" panose="020F0302020204030204" pitchFamily="34" charset="0"/>
                <a:ea typeface="Calibri" panose="020F0502020204030204" pitchFamily="34" charset="0"/>
              </a:rPr>
              <a:t>Spouse &amp; </a:t>
            </a:r>
            <a:r>
              <a:rPr lang="en-GB" sz="1500" b="1" dirty="0">
                <a:solidFill>
                  <a:srgbClr val="1C446A"/>
                </a:solidFill>
                <a:latin typeface="Calibri Light" panose="020F0302020204030204" pitchFamily="34" charset="0"/>
                <a:ea typeface="Calibri" panose="020F0502020204030204" pitchFamily="34" charset="0"/>
              </a:rPr>
              <a:t>Partner</a:t>
            </a:r>
            <a:r>
              <a:rPr lang="en-GB" sz="1500" dirty="0">
                <a:solidFill>
                  <a:srgbClr val="1C446A"/>
                </a:solidFill>
                <a:latin typeface="Calibri Light" panose="020F0302020204030204" pitchFamily="34" charset="0"/>
                <a:ea typeface="Calibri" panose="020F0502020204030204" pitchFamily="34" charset="0"/>
              </a:rPr>
              <a:t> equal rights”; </a:t>
            </a:r>
            <a:r>
              <a:rPr lang="en-GB" sz="1500" b="1" dirty="0">
                <a:solidFill>
                  <a:srgbClr val="1C446A"/>
                </a:solidFill>
                <a:latin typeface="Calibri Light" panose="020F0302020204030204" pitchFamily="34" charset="0"/>
                <a:ea typeface="Calibri" panose="020F0502020204030204" pitchFamily="34" charset="0"/>
              </a:rPr>
              <a:t>Infant feeding </a:t>
            </a:r>
            <a:r>
              <a:rPr lang="en-GB" sz="1500" dirty="0">
                <a:solidFill>
                  <a:srgbClr val="1C446A"/>
                </a:solidFill>
                <a:latin typeface="Calibri Light" panose="020F0302020204030204" pitchFamily="34" charset="0"/>
                <a:ea typeface="Calibri" panose="020F0502020204030204" pitchFamily="34" charset="0"/>
              </a:rPr>
              <a:t>room; </a:t>
            </a:r>
            <a:r>
              <a:rPr lang="en-GB" sz="1500" b="1" dirty="0">
                <a:solidFill>
                  <a:srgbClr val="1C446A"/>
                </a:solidFill>
                <a:latin typeface="Calibri Light" panose="020F0302020204030204" pitchFamily="34" charset="0"/>
                <a:ea typeface="Calibri" panose="020F0502020204030204" pitchFamily="34" charset="0"/>
              </a:rPr>
              <a:t>Crèche </a:t>
            </a:r>
            <a:r>
              <a:rPr lang="en-GB" sz="1500" dirty="0">
                <a:solidFill>
                  <a:srgbClr val="1C446A"/>
                </a:solidFill>
                <a:latin typeface="Calibri Light" panose="020F0302020204030204" pitchFamily="34" charset="0"/>
                <a:ea typeface="Calibri" panose="020F0502020204030204" pitchFamily="34" charset="0"/>
              </a:rPr>
              <a:t>on-site; Swiss work </a:t>
            </a:r>
            <a:r>
              <a:rPr lang="en-GB" sz="1500" b="1" dirty="0">
                <a:solidFill>
                  <a:srgbClr val="1C446A"/>
                </a:solidFill>
                <a:latin typeface="Calibri Light" panose="020F0302020204030204" pitchFamily="34" charset="0"/>
                <a:ea typeface="Calibri" panose="020F0502020204030204" pitchFamily="34" charset="0"/>
              </a:rPr>
              <a:t>permit</a:t>
            </a:r>
            <a:r>
              <a:rPr lang="en-GB" sz="1500" dirty="0">
                <a:solidFill>
                  <a:srgbClr val="1C446A"/>
                </a:solidFill>
                <a:latin typeface="Calibri Light" panose="020F0302020204030204" pitchFamily="34" charset="0"/>
                <a:ea typeface="Calibri" panose="020F0502020204030204" pitchFamily="34" charset="0"/>
              </a:rPr>
              <a:t> for spouse</a:t>
            </a:r>
          </a:p>
        </p:txBody>
      </p:sp>
      <p:sp>
        <p:nvSpPr>
          <p:cNvPr id="21" name="Hexagon 20">
            <a:extLst>
              <a:ext uri="{FF2B5EF4-FFF2-40B4-BE49-F238E27FC236}">
                <a16:creationId xmlns:a16="http://schemas.microsoft.com/office/drawing/2014/main" id="{34CBC4C0-EA58-06FE-B599-725DF184081F}"/>
              </a:ext>
            </a:extLst>
          </p:cNvPr>
          <p:cNvSpPr/>
          <p:nvPr/>
        </p:nvSpPr>
        <p:spPr>
          <a:xfrm>
            <a:off x="6343888" y="1462357"/>
            <a:ext cx="2605638" cy="1882814"/>
          </a:xfrm>
          <a:prstGeom prst="hexagon">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50" dirty="0">
                <a:solidFill>
                  <a:schemeClr val="bg1"/>
                </a:solidFill>
                <a:latin typeface="Calibri Light" panose="020F0302020204030204" pitchFamily="34" charset="0"/>
                <a:ea typeface="Calibri" panose="020F0502020204030204" pitchFamily="34" charset="0"/>
              </a:rPr>
              <a:t>Career Break Fellowship; </a:t>
            </a:r>
            <a:r>
              <a:rPr lang="en-GB" sz="1350" b="1" dirty="0">
                <a:solidFill>
                  <a:schemeClr val="bg1"/>
                </a:solidFill>
                <a:latin typeface="Calibri Light" panose="020F0302020204030204" pitchFamily="34" charset="0"/>
                <a:ea typeface="Calibri" panose="020F0502020204030204" pitchFamily="34" charset="0"/>
              </a:rPr>
              <a:t>Non-binary</a:t>
            </a:r>
            <a:r>
              <a:rPr lang="en-GB" sz="1350" dirty="0">
                <a:solidFill>
                  <a:schemeClr val="bg1"/>
                </a:solidFill>
                <a:latin typeface="Calibri Light" panose="020F0302020204030204" pitchFamily="34" charset="0"/>
                <a:ea typeface="Calibri" panose="020F0502020204030204" pitchFamily="34" charset="0"/>
              </a:rPr>
              <a:t> inclusion study group; </a:t>
            </a:r>
            <a:r>
              <a:rPr lang="en-GB" sz="1350" b="1" dirty="0">
                <a:solidFill>
                  <a:schemeClr val="bg1"/>
                </a:solidFill>
                <a:latin typeface="Calibri Light" panose="020F0302020204030204" pitchFamily="34" charset="0"/>
                <a:ea typeface="Calibri" panose="020F0502020204030204" pitchFamily="34" charset="0"/>
              </a:rPr>
              <a:t>Dual Career </a:t>
            </a:r>
            <a:r>
              <a:rPr lang="en-GB" sz="1350" dirty="0">
                <a:solidFill>
                  <a:schemeClr val="bg1"/>
                </a:solidFill>
                <a:latin typeface="Calibri Light" panose="020F0302020204030204" pitchFamily="34" charset="0"/>
                <a:ea typeface="Calibri" panose="020F0502020204030204" pitchFamily="34" charset="0"/>
              </a:rPr>
              <a:t>Network; DG Statement on LGBTQ STEM; Neurodiversity network</a:t>
            </a:r>
          </a:p>
        </p:txBody>
      </p:sp>
      <p:sp>
        <p:nvSpPr>
          <p:cNvPr id="22" name="Hexagon 21">
            <a:extLst>
              <a:ext uri="{FF2B5EF4-FFF2-40B4-BE49-F238E27FC236}">
                <a16:creationId xmlns:a16="http://schemas.microsoft.com/office/drawing/2014/main" id="{FC667BA6-7630-BFF8-66F1-7302488EDF1F}"/>
              </a:ext>
            </a:extLst>
          </p:cNvPr>
          <p:cNvSpPr/>
          <p:nvPr/>
        </p:nvSpPr>
        <p:spPr>
          <a:xfrm>
            <a:off x="3572422" y="1446332"/>
            <a:ext cx="2592288" cy="2052228"/>
          </a:xfrm>
          <a:prstGeom prst="hexagon">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50" dirty="0">
                <a:solidFill>
                  <a:schemeClr val="bg1"/>
                </a:solidFill>
                <a:latin typeface="Calibri Light" panose="020F0302020204030204" pitchFamily="34" charset="0"/>
                <a:ea typeface="Calibri" panose="020F0502020204030204" pitchFamily="34" charset="0"/>
              </a:rPr>
              <a:t>SRR gender inclusive </a:t>
            </a:r>
            <a:r>
              <a:rPr lang="en-GB" sz="1350" b="1" dirty="0">
                <a:solidFill>
                  <a:schemeClr val="bg1"/>
                </a:solidFill>
                <a:latin typeface="Calibri Light" panose="020F0302020204030204" pitchFamily="34" charset="0"/>
                <a:ea typeface="Calibri" panose="020F0502020204030204" pitchFamily="34" charset="0"/>
              </a:rPr>
              <a:t>language</a:t>
            </a:r>
            <a:r>
              <a:rPr lang="en-GB" sz="1350" dirty="0">
                <a:solidFill>
                  <a:schemeClr val="bg1"/>
                </a:solidFill>
                <a:latin typeface="Calibri Light" panose="020F0302020204030204" pitchFamily="34" charset="0"/>
                <a:ea typeface="Calibri" panose="020F0502020204030204" pitchFamily="34" charset="0"/>
              </a:rPr>
              <a:t>; Official D&amp;I lanyard; DIO Network; D&amp;I </a:t>
            </a:r>
            <a:r>
              <a:rPr lang="en-GB" sz="1350" b="1" dirty="0">
                <a:solidFill>
                  <a:schemeClr val="bg1"/>
                </a:solidFill>
                <a:latin typeface="Calibri Light" panose="020F0302020204030204" pitchFamily="34" charset="0"/>
                <a:ea typeface="Calibri" panose="020F0502020204030204" pitchFamily="34" charset="0"/>
              </a:rPr>
              <a:t>Roundtable</a:t>
            </a:r>
            <a:r>
              <a:rPr lang="en-GB" sz="1350" dirty="0">
                <a:solidFill>
                  <a:schemeClr val="bg1"/>
                </a:solidFill>
                <a:latin typeface="Calibri Light" panose="020F0302020204030204" pitchFamily="34" charset="0"/>
                <a:ea typeface="Calibri" panose="020F0502020204030204" pitchFamily="34" charset="0"/>
              </a:rPr>
              <a:t>; Nationality and Gender </a:t>
            </a:r>
            <a:r>
              <a:rPr lang="en-GB" sz="1350" b="1" dirty="0">
                <a:solidFill>
                  <a:schemeClr val="bg1"/>
                </a:solidFill>
                <a:latin typeface="Calibri Light" panose="020F0302020204030204" pitchFamily="34" charset="0"/>
                <a:ea typeface="Calibri" panose="020F0502020204030204" pitchFamily="34" charset="0"/>
              </a:rPr>
              <a:t>dashboards</a:t>
            </a:r>
            <a:r>
              <a:rPr lang="en-GB" sz="1350" dirty="0">
                <a:solidFill>
                  <a:schemeClr val="bg1"/>
                </a:solidFill>
                <a:latin typeface="Calibri Light" panose="020F0302020204030204" pitchFamily="34" charset="0"/>
                <a:ea typeface="Calibri" panose="020F0502020204030204" pitchFamily="34" charset="0"/>
              </a:rPr>
              <a:t>; Gender diverse </a:t>
            </a:r>
            <a:r>
              <a:rPr lang="en-GB" sz="1350" b="1" dirty="0">
                <a:solidFill>
                  <a:schemeClr val="bg1"/>
                </a:solidFill>
                <a:latin typeface="Calibri Light" panose="020F0302020204030204" pitchFamily="34" charset="0"/>
                <a:ea typeface="Calibri" panose="020F0502020204030204" pitchFamily="34" charset="0"/>
              </a:rPr>
              <a:t>selection</a:t>
            </a:r>
            <a:r>
              <a:rPr lang="en-GB" sz="1350" dirty="0">
                <a:solidFill>
                  <a:schemeClr val="bg1"/>
                </a:solidFill>
                <a:latin typeface="Calibri Light" panose="020F0302020204030204" pitchFamily="34" charset="0"/>
                <a:ea typeface="Calibri" panose="020F0502020204030204" pitchFamily="34" charset="0"/>
              </a:rPr>
              <a:t> boards; </a:t>
            </a:r>
            <a:r>
              <a:rPr lang="en-GB" sz="1350" b="1" dirty="0">
                <a:solidFill>
                  <a:schemeClr val="bg1"/>
                </a:solidFill>
                <a:latin typeface="Calibri Light" panose="020F0302020204030204" pitchFamily="34" charset="0"/>
                <a:ea typeface="Calibri" panose="020F0502020204030204" pitchFamily="34" charset="0"/>
              </a:rPr>
              <a:t>577</a:t>
            </a:r>
            <a:r>
              <a:rPr lang="en-GB" sz="1350" dirty="0">
                <a:solidFill>
                  <a:schemeClr val="bg1"/>
                </a:solidFill>
                <a:latin typeface="Calibri Light" panose="020F0302020204030204" pitchFamily="34" charset="0"/>
                <a:ea typeface="Calibri" panose="020F0502020204030204" pitchFamily="34" charset="0"/>
              </a:rPr>
              <a:t> email policy</a:t>
            </a:r>
          </a:p>
        </p:txBody>
      </p:sp>
      <p:sp>
        <p:nvSpPr>
          <p:cNvPr id="23" name="Hexagon 22">
            <a:extLst>
              <a:ext uri="{FF2B5EF4-FFF2-40B4-BE49-F238E27FC236}">
                <a16:creationId xmlns:a16="http://schemas.microsoft.com/office/drawing/2014/main" id="{83127375-87EF-DAAF-B3F2-23DE9CBBD70D}"/>
              </a:ext>
            </a:extLst>
          </p:cNvPr>
          <p:cNvSpPr/>
          <p:nvPr/>
        </p:nvSpPr>
        <p:spPr>
          <a:xfrm>
            <a:off x="6551712" y="3514586"/>
            <a:ext cx="2592288" cy="2033615"/>
          </a:xfrm>
          <a:prstGeom prst="hexagon">
            <a:avLst/>
          </a:prstGeom>
          <a:solidFill>
            <a:schemeClr val="accent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500" dirty="0">
                <a:solidFill>
                  <a:schemeClr val="bg1"/>
                </a:solidFill>
                <a:latin typeface="Calibri Light" panose="020F0302020204030204" pitchFamily="34" charset="0"/>
                <a:ea typeface="Calibri" panose="020F0502020204030204" pitchFamily="34" charset="0"/>
              </a:rPr>
              <a:t>D&amp;I </a:t>
            </a:r>
            <a:r>
              <a:rPr lang="en-GB" sz="1500" b="1" dirty="0">
                <a:solidFill>
                  <a:schemeClr val="bg1"/>
                </a:solidFill>
                <a:latin typeface="Calibri Light" panose="020F0302020204030204" pitchFamily="34" charset="0"/>
                <a:ea typeface="Calibri" panose="020F0502020204030204" pitchFamily="34" charset="0"/>
              </a:rPr>
              <a:t>Awareness</a:t>
            </a:r>
            <a:r>
              <a:rPr lang="en-GB" sz="1500" dirty="0">
                <a:solidFill>
                  <a:schemeClr val="bg1"/>
                </a:solidFill>
                <a:latin typeface="Calibri Light" panose="020F0302020204030204" pitchFamily="34" charset="0"/>
                <a:ea typeface="Calibri" panose="020F0502020204030204" pitchFamily="34" charset="0"/>
              </a:rPr>
              <a:t> Workshops; Active </a:t>
            </a:r>
            <a:r>
              <a:rPr lang="en-GB" sz="1500" b="1" dirty="0">
                <a:solidFill>
                  <a:schemeClr val="bg1"/>
                </a:solidFill>
                <a:latin typeface="Calibri Light" panose="020F0302020204030204" pitchFamily="34" charset="0"/>
                <a:ea typeface="Calibri" panose="020F0502020204030204" pitchFamily="34" charset="0"/>
              </a:rPr>
              <a:t>Bystander</a:t>
            </a:r>
            <a:r>
              <a:rPr lang="en-GB" sz="1500" dirty="0">
                <a:solidFill>
                  <a:schemeClr val="bg1"/>
                </a:solidFill>
                <a:latin typeface="Calibri Light" panose="020F0302020204030204" pitchFamily="34" charset="0"/>
                <a:ea typeface="Calibri" panose="020F0502020204030204" pitchFamily="34" charset="0"/>
              </a:rPr>
              <a:t> training; D&amp;I embedded in mandatory learnings;</a:t>
            </a:r>
          </a:p>
          <a:p>
            <a:r>
              <a:rPr lang="en-GB" sz="1500" dirty="0">
                <a:solidFill>
                  <a:schemeClr val="bg1"/>
                </a:solidFill>
                <a:latin typeface="Calibri Light" panose="020F0302020204030204" pitchFamily="34" charset="0"/>
                <a:ea typeface="Calibri" panose="020F0502020204030204" pitchFamily="34" charset="0"/>
              </a:rPr>
              <a:t> Invisible dimensions poll; </a:t>
            </a:r>
            <a:r>
              <a:rPr lang="en-GB" sz="1500" b="1" dirty="0">
                <a:solidFill>
                  <a:schemeClr val="bg1"/>
                </a:solidFill>
                <a:latin typeface="Calibri Light" panose="020F0302020204030204" pitchFamily="34" charset="0"/>
                <a:ea typeface="Calibri" panose="020F0502020204030204" pitchFamily="34" charset="0"/>
              </a:rPr>
              <a:t>Harassment</a:t>
            </a:r>
            <a:r>
              <a:rPr lang="en-GB" sz="1500" dirty="0">
                <a:solidFill>
                  <a:schemeClr val="bg1"/>
                </a:solidFill>
                <a:latin typeface="Calibri Light" panose="020F0302020204030204" pitchFamily="34" charset="0"/>
                <a:ea typeface="Calibri" panose="020F0502020204030204" pitchFamily="34" charset="0"/>
              </a:rPr>
              <a:t> prevention seminars</a:t>
            </a:r>
            <a:endParaRPr lang="en-GB" sz="1350" dirty="0">
              <a:solidFill>
                <a:schemeClr val="bg1"/>
              </a:solidFill>
              <a:latin typeface="Calibri Light" panose="020F0302020204030204" pitchFamily="34" charset="0"/>
              <a:ea typeface="Calibri" panose="020F0502020204030204" pitchFamily="34" charset="0"/>
            </a:endParaRPr>
          </a:p>
        </p:txBody>
      </p:sp>
      <p:sp>
        <p:nvSpPr>
          <p:cNvPr id="25" name="Title 24">
            <a:extLst>
              <a:ext uri="{FF2B5EF4-FFF2-40B4-BE49-F238E27FC236}">
                <a16:creationId xmlns:a16="http://schemas.microsoft.com/office/drawing/2014/main" id="{7758EB3A-C5D4-F4F5-420C-C20AC60026AD}"/>
              </a:ext>
            </a:extLst>
          </p:cNvPr>
          <p:cNvSpPr>
            <a:spLocks noGrp="1"/>
          </p:cNvSpPr>
          <p:nvPr>
            <p:ph type="title"/>
          </p:nvPr>
        </p:nvSpPr>
        <p:spPr>
          <a:xfrm>
            <a:off x="1912095" y="852812"/>
            <a:ext cx="5734612" cy="505767"/>
          </a:xfrm>
        </p:spPr>
        <p:txBody>
          <a:bodyPr>
            <a:noAutofit/>
          </a:bodyPr>
          <a:lstStyle/>
          <a:p>
            <a:r>
              <a:rPr lang="en-GB" sz="2100" dirty="0"/>
              <a:t>Sample D&amp;I-related Policies, Actions, Learnings</a:t>
            </a:r>
            <a:endParaRPr lang="en-US" sz="2100" dirty="0"/>
          </a:p>
        </p:txBody>
      </p:sp>
    </p:spTree>
    <p:extLst>
      <p:ext uri="{BB962C8B-B14F-4D97-AF65-F5344CB8AC3E}">
        <p14:creationId xmlns:p14="http://schemas.microsoft.com/office/powerpoint/2010/main" val="2719372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5CB-B454-13F5-A427-F02F47B64A08}"/>
              </a:ext>
            </a:extLst>
          </p:cNvPr>
          <p:cNvSpPr>
            <a:spLocks noGrp="1"/>
          </p:cNvSpPr>
          <p:nvPr>
            <p:ph type="title"/>
          </p:nvPr>
        </p:nvSpPr>
        <p:spPr/>
        <p:txBody>
          <a:bodyPr/>
          <a:lstStyle/>
          <a:p>
            <a:r>
              <a:rPr lang="en-GB" dirty="0">
                <a:solidFill>
                  <a:srgbClr val="FFFF00"/>
                </a:solidFill>
              </a:rPr>
              <a:t>Setting Diversity Targets– Data!</a:t>
            </a:r>
          </a:p>
        </p:txBody>
      </p:sp>
      <p:sp>
        <p:nvSpPr>
          <p:cNvPr id="3" name="Slide Number Placeholder 2">
            <a:extLst>
              <a:ext uri="{FF2B5EF4-FFF2-40B4-BE49-F238E27FC236}">
                <a16:creationId xmlns:a16="http://schemas.microsoft.com/office/drawing/2014/main" id="{7D360A56-51F6-7E9A-AAAE-C736A63E9509}"/>
              </a:ext>
            </a:extLst>
          </p:cNvPr>
          <p:cNvSpPr>
            <a:spLocks noGrp="1"/>
          </p:cNvSpPr>
          <p:nvPr>
            <p:ph type="sldNum" sz="quarter" idx="10"/>
          </p:nvPr>
        </p:nvSpPr>
        <p:spPr>
          <a:xfrm>
            <a:off x="349568" y="6437598"/>
            <a:ext cx="216000" cy="216000"/>
          </a:xfrm>
        </p:spPr>
        <p:txBody>
          <a:bodyPr/>
          <a:lstStyle/>
          <a:p>
            <a:fld id="{6B49BB3D-90E4-C946-BCF9-8FBC622A1A06}" type="slidenum">
              <a:rPr lang="en-GB" smtClean="0"/>
              <a:pPr/>
              <a:t>41</a:t>
            </a:fld>
            <a:endParaRPr lang="en-GB" dirty="0"/>
          </a:p>
        </p:txBody>
      </p:sp>
      <p:sp>
        <p:nvSpPr>
          <p:cNvPr id="11" name="TextBox 10">
            <a:extLst>
              <a:ext uri="{FF2B5EF4-FFF2-40B4-BE49-F238E27FC236}">
                <a16:creationId xmlns:a16="http://schemas.microsoft.com/office/drawing/2014/main" id="{2ADC5157-C0D9-36D7-D6C0-002B243DDD20}"/>
              </a:ext>
            </a:extLst>
          </p:cNvPr>
          <p:cNvSpPr txBox="1"/>
          <p:nvPr/>
        </p:nvSpPr>
        <p:spPr>
          <a:xfrm>
            <a:off x="220991" y="1539127"/>
            <a:ext cx="10483703" cy="754053"/>
          </a:xfrm>
          <a:prstGeom prst="rect">
            <a:avLst/>
          </a:prstGeom>
          <a:noFill/>
        </p:spPr>
        <p:txBody>
          <a:bodyPr wrap="square">
            <a:spAutoFit/>
          </a:bodyPr>
          <a:lstStyle/>
          <a:p>
            <a:pPr algn="l">
              <a:lnSpc>
                <a:spcPts val="1500"/>
              </a:lnSpc>
            </a:pPr>
            <a:endParaRPr lang="en-GB" sz="1000" b="0" i="0" dirty="0">
              <a:solidFill>
                <a:srgbClr val="0070C0"/>
              </a:solidFill>
              <a:effectLst/>
              <a:latin typeface="sourcesans-regular"/>
            </a:endParaRPr>
          </a:p>
          <a:p>
            <a:pPr>
              <a:lnSpc>
                <a:spcPts val="1500"/>
              </a:lnSpc>
              <a:buFont typeface="Arial" panose="020B0604020202020204" pitchFamily="34" charset="0"/>
              <a:buChar char="•"/>
            </a:pPr>
            <a:r>
              <a:rPr lang="en-GB" sz="2400" b="1" dirty="0">
                <a:solidFill>
                  <a:srgbClr val="0070C0"/>
                </a:solidFill>
                <a:latin typeface="sourcesans-regular"/>
              </a:rPr>
              <a:t>M</a:t>
            </a:r>
            <a:r>
              <a:rPr lang="en-GB" sz="2400" b="1" i="0" dirty="0">
                <a:solidFill>
                  <a:srgbClr val="0070C0"/>
                </a:solidFill>
                <a:effectLst/>
                <a:latin typeface="sourcesans-regular"/>
              </a:rPr>
              <a:t>onitor </a:t>
            </a:r>
            <a:r>
              <a:rPr lang="en-GB" sz="2400" b="0" i="0" dirty="0">
                <a:solidFill>
                  <a:srgbClr val="0070C0"/>
                </a:solidFill>
                <a:effectLst/>
                <a:latin typeface="sourcesans-regular"/>
              </a:rPr>
              <a:t>diversity issues and report periodically to the collaboration</a:t>
            </a:r>
          </a:p>
          <a:p>
            <a:pPr algn="l">
              <a:buFont typeface="Arial" panose="020B0604020202020204" pitchFamily="34" charset="0"/>
              <a:buChar char="•"/>
            </a:pPr>
            <a:endParaRPr lang="en-GB" b="0" i="0" dirty="0">
              <a:solidFill>
                <a:srgbClr val="292929"/>
              </a:solidFill>
              <a:effectLst/>
              <a:latin typeface="sourcesans-regular"/>
            </a:endParaRPr>
          </a:p>
        </p:txBody>
      </p:sp>
      <p:sp>
        <p:nvSpPr>
          <p:cNvPr id="14" name="TextBox 13">
            <a:extLst>
              <a:ext uri="{FF2B5EF4-FFF2-40B4-BE49-F238E27FC236}">
                <a16:creationId xmlns:a16="http://schemas.microsoft.com/office/drawing/2014/main" id="{96EA8B34-6857-7CC4-2582-6B5964935F43}"/>
              </a:ext>
            </a:extLst>
          </p:cNvPr>
          <p:cNvSpPr txBox="1"/>
          <p:nvPr/>
        </p:nvSpPr>
        <p:spPr>
          <a:xfrm>
            <a:off x="349568" y="1983076"/>
            <a:ext cx="8809349" cy="5262979"/>
          </a:xfrm>
          <a:prstGeom prst="rect">
            <a:avLst/>
          </a:prstGeom>
          <a:noFill/>
        </p:spPr>
        <p:txBody>
          <a:bodyPr wrap="square" rtlCol="0">
            <a:spAutoFit/>
          </a:bodyPr>
          <a:lstStyle/>
          <a:p>
            <a:pPr marL="342900" indent="-342900">
              <a:buFont typeface="Wingdings" panose="05000000000000000000" pitchFamily="2" charset="2"/>
              <a:buChar char="Ø"/>
            </a:pPr>
            <a:r>
              <a:rPr lang="en-GB" sz="2400" dirty="0">
                <a:latin typeface="Aptos" panose="020B0004020202020204" pitchFamily="34" charset="0"/>
              </a:rPr>
              <a:t>Data collection and reporting vital – to see trends</a:t>
            </a:r>
          </a:p>
          <a:p>
            <a:pPr marL="342900" indent="-342900">
              <a:buFont typeface="Wingdings" panose="05000000000000000000" pitchFamily="2" charset="2"/>
              <a:buChar char="Ø"/>
            </a:pPr>
            <a:r>
              <a:rPr lang="en-GB" sz="2400" dirty="0">
                <a:latin typeface="Aptos" panose="020B0004020202020204" pitchFamily="34" charset="0"/>
              </a:rPr>
              <a:t>Quantitative and Qualitative (surveys)</a:t>
            </a:r>
          </a:p>
          <a:p>
            <a:pPr marL="342900" indent="-342900">
              <a:buFont typeface="Wingdings" panose="05000000000000000000" pitchFamily="2" charset="2"/>
              <a:buChar char="Ø"/>
            </a:pPr>
            <a:r>
              <a:rPr lang="en-GB" sz="2400" dirty="0">
                <a:latin typeface="Aptos" panose="020B0004020202020204" pitchFamily="34" charset="0"/>
              </a:rPr>
              <a:t>Analysis/ Identify Actions/Review</a:t>
            </a: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r>
              <a:rPr lang="en-GB" sz="2400" dirty="0">
                <a:latin typeface="Aptos" panose="020B0004020202020204" pitchFamily="34" charset="0"/>
              </a:rPr>
              <a:t>But some characteristics easier to monitor than others</a:t>
            </a:r>
          </a:p>
          <a:p>
            <a:pPr marL="342900" indent="-342900">
              <a:buFont typeface="Wingdings" panose="05000000000000000000" pitchFamily="2" charset="2"/>
              <a:buChar char="Ø"/>
            </a:pPr>
            <a:endParaRPr lang="en-GB" sz="2400" dirty="0">
              <a:latin typeface="Aptos" panose="020B0004020202020204" pitchFamily="34" charset="0"/>
            </a:endParaRPr>
          </a:p>
        </p:txBody>
      </p:sp>
      <p:sp>
        <p:nvSpPr>
          <p:cNvPr id="16" name="TextBox 15">
            <a:extLst>
              <a:ext uri="{FF2B5EF4-FFF2-40B4-BE49-F238E27FC236}">
                <a16:creationId xmlns:a16="http://schemas.microsoft.com/office/drawing/2014/main" id="{75EBA91B-EBEF-7AE2-3AAC-4166785C6761}"/>
              </a:ext>
            </a:extLst>
          </p:cNvPr>
          <p:cNvSpPr txBox="1"/>
          <p:nvPr/>
        </p:nvSpPr>
        <p:spPr>
          <a:xfrm>
            <a:off x="4687" y="7075888"/>
            <a:ext cx="8686800" cy="1569660"/>
          </a:xfrm>
          <a:prstGeom prst="rect">
            <a:avLst/>
          </a:prstGeom>
          <a:noFill/>
        </p:spPr>
        <p:txBody>
          <a:bodyPr wrap="square">
            <a:spAutoFit/>
          </a:bodyPr>
          <a:lstStyle/>
          <a:p>
            <a:pPr marL="342900" indent="-342900">
              <a:buFont typeface="Wingdings" panose="05000000000000000000" pitchFamily="2" charset="2"/>
              <a:buChar char="Ø"/>
            </a:pPr>
            <a:r>
              <a:rPr lang="en-GB" sz="2400" dirty="0">
                <a:solidFill>
                  <a:srgbClr val="7030A0"/>
                </a:solidFill>
                <a:latin typeface="Comic Sans MS" panose="030F0702030302020204" pitchFamily="66" charset="0"/>
              </a:rPr>
              <a:t>Do you answer surveys? Fill in your details? </a:t>
            </a:r>
          </a:p>
          <a:p>
            <a:pPr marL="342900" indent="-342900">
              <a:buFont typeface="Wingdings" panose="05000000000000000000" pitchFamily="2" charset="2"/>
              <a:buChar char="Ø"/>
            </a:pPr>
            <a:r>
              <a:rPr lang="en-GB" sz="2400" dirty="0">
                <a:solidFill>
                  <a:srgbClr val="7030A0"/>
                </a:solidFill>
                <a:latin typeface="Comic Sans MS" panose="030F0702030302020204" pitchFamily="66" charset="0"/>
              </a:rPr>
              <a:t>Takes up your time</a:t>
            </a:r>
          </a:p>
          <a:p>
            <a:pPr marL="342900" indent="-342900">
              <a:buFont typeface="Wingdings" panose="05000000000000000000" pitchFamily="2" charset="2"/>
              <a:buChar char="Ø"/>
            </a:pPr>
            <a:r>
              <a:rPr lang="en-GB" sz="2400" dirty="0">
                <a:solidFill>
                  <a:srgbClr val="7030A0"/>
                </a:solidFill>
                <a:latin typeface="Comic Sans MS" panose="030F0702030302020204" pitchFamily="66" charset="0"/>
              </a:rPr>
              <a:t>Question why this is needed? What happens with data?</a:t>
            </a:r>
          </a:p>
          <a:p>
            <a:pPr marL="342900" indent="-342900">
              <a:buFont typeface="Wingdings" panose="05000000000000000000" pitchFamily="2" charset="2"/>
              <a:buChar char="Ø"/>
            </a:pPr>
            <a:r>
              <a:rPr lang="en-GB" sz="2400" dirty="0">
                <a:solidFill>
                  <a:srgbClr val="7030A0"/>
                </a:solidFill>
                <a:latin typeface="Comic Sans MS" panose="030F0702030302020204" pitchFamily="66" charset="0"/>
              </a:rPr>
              <a:t>Will this result in change? </a:t>
            </a:r>
          </a:p>
        </p:txBody>
      </p:sp>
      <p:sp>
        <p:nvSpPr>
          <p:cNvPr id="18" name="TextBox 17">
            <a:extLst>
              <a:ext uri="{FF2B5EF4-FFF2-40B4-BE49-F238E27FC236}">
                <a16:creationId xmlns:a16="http://schemas.microsoft.com/office/drawing/2014/main" id="{0C28F4B2-A10A-43C2-0399-793B535ABD5F}"/>
              </a:ext>
            </a:extLst>
          </p:cNvPr>
          <p:cNvSpPr txBox="1"/>
          <p:nvPr/>
        </p:nvSpPr>
        <p:spPr>
          <a:xfrm>
            <a:off x="6398722" y="2715470"/>
            <a:ext cx="3525625" cy="369332"/>
          </a:xfrm>
          <a:prstGeom prst="rect">
            <a:avLst/>
          </a:prstGeom>
          <a:noFill/>
        </p:spPr>
        <p:txBody>
          <a:bodyPr wrap="square">
            <a:spAutoFit/>
          </a:bodyPr>
          <a:lstStyle/>
          <a:p>
            <a:r>
              <a:rPr lang="en-GB" sz="1800" dirty="0">
                <a:solidFill>
                  <a:srgbClr val="00B050"/>
                </a:solidFill>
                <a:latin typeface="Comic Sans MS" panose="030F0702030302020204" pitchFamily="66" charset="0"/>
              </a:rPr>
              <a:t>Louise Carvalho’s Talk</a:t>
            </a:r>
            <a:endParaRPr lang="en-GB" dirty="0">
              <a:solidFill>
                <a:srgbClr val="00B050"/>
              </a:solidFill>
            </a:endParaRPr>
          </a:p>
        </p:txBody>
      </p:sp>
      <p:pic>
        <p:nvPicPr>
          <p:cNvPr id="20" name="Graphic 19" descr="Circles with lines with solid fill">
            <a:extLst>
              <a:ext uri="{FF2B5EF4-FFF2-40B4-BE49-F238E27FC236}">
                <a16:creationId xmlns:a16="http://schemas.microsoft.com/office/drawing/2014/main" id="{1F697BD5-4BD2-C2BD-CBC0-2B17A67C835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0288" y="2438510"/>
            <a:ext cx="914400" cy="914400"/>
          </a:xfrm>
          <a:prstGeom prst="rect">
            <a:avLst/>
          </a:prstGeom>
        </p:spPr>
      </p:pic>
      <p:pic>
        <p:nvPicPr>
          <p:cNvPr id="22" name="Graphic 21" descr="Circles with arrows with solid fill">
            <a:extLst>
              <a:ext uri="{FF2B5EF4-FFF2-40B4-BE49-F238E27FC236}">
                <a16:creationId xmlns:a16="http://schemas.microsoft.com/office/drawing/2014/main" id="{2A7BCBBC-803C-6128-A893-59F81E30DB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62070" y="3343590"/>
            <a:ext cx="1410912" cy="1410912"/>
          </a:xfrm>
          <a:prstGeom prst="rect">
            <a:avLst/>
          </a:prstGeom>
        </p:spPr>
      </p:pic>
      <p:graphicFrame>
        <p:nvGraphicFramePr>
          <p:cNvPr id="4" name="Chart 3">
            <a:extLst>
              <a:ext uri="{FF2B5EF4-FFF2-40B4-BE49-F238E27FC236}">
                <a16:creationId xmlns:a16="http://schemas.microsoft.com/office/drawing/2014/main" id="{C3C1F049-8729-3820-704B-3AAD23A5EBFE}"/>
              </a:ext>
            </a:extLst>
          </p:cNvPr>
          <p:cNvGraphicFramePr>
            <a:graphicFrameLocks/>
          </p:cNvGraphicFramePr>
          <p:nvPr>
            <p:extLst>
              <p:ext uri="{D42A27DB-BD31-4B8C-83A1-F6EECF244321}">
                <p14:modId xmlns:p14="http://schemas.microsoft.com/office/powerpoint/2010/main" val="3002180432"/>
              </p:ext>
            </p:extLst>
          </p:nvPr>
        </p:nvGraphicFramePr>
        <p:xfrm>
          <a:off x="4202836" y="3225573"/>
          <a:ext cx="4910198" cy="2678496"/>
        </p:xfrm>
        <a:graphic>
          <a:graphicData uri="http://schemas.openxmlformats.org/drawingml/2006/chart">
            <c:chart xmlns:c="http://schemas.openxmlformats.org/drawingml/2006/chart" xmlns:r="http://schemas.openxmlformats.org/officeDocument/2006/relationships" r:id="rId6"/>
          </a:graphicData>
        </a:graphic>
      </p:graphicFrame>
      <p:sp>
        <p:nvSpPr>
          <p:cNvPr id="5" name="TextBox 4">
            <a:extLst>
              <a:ext uri="{FF2B5EF4-FFF2-40B4-BE49-F238E27FC236}">
                <a16:creationId xmlns:a16="http://schemas.microsoft.com/office/drawing/2014/main" id="{A4676FCD-DA5D-7A01-B4FC-C6616EB812A5}"/>
              </a:ext>
            </a:extLst>
          </p:cNvPr>
          <p:cNvSpPr txBox="1"/>
          <p:nvPr/>
        </p:nvSpPr>
        <p:spPr bwMode="auto">
          <a:xfrm>
            <a:off x="5563579" y="5992159"/>
            <a:ext cx="2188711" cy="253916"/>
          </a:xfrm>
          <a:prstGeom prst="rect">
            <a:avLst/>
          </a:prstGeom>
          <a:noFill/>
          <a:ln>
            <a:solidFill>
              <a:srgbClr val="001E60"/>
            </a:solidFill>
          </a:ln>
        </p:spPr>
        <p:txBody>
          <a:bodyPr wrap="square" rtlCol="0">
            <a:spAutoFit/>
          </a:bodyPr>
          <a:lstStyle/>
          <a:p>
            <a:pPr algn="ctr"/>
            <a:r>
              <a:rPr lang="en-GB" sz="900" dirty="0">
                <a:sym typeface="Wingdings" panose="05000000000000000000" pitchFamily="2" charset="2"/>
              </a:rPr>
              <a:t>  </a:t>
            </a:r>
            <a:r>
              <a:rPr lang="en-GB" sz="900" dirty="0"/>
              <a:t>1.3% from our 25% target</a:t>
            </a:r>
            <a:r>
              <a:rPr lang="en-GB" sz="1050" dirty="0">
                <a:solidFill>
                  <a:srgbClr val="071E61"/>
                </a:solidFill>
              </a:rPr>
              <a:t>!</a:t>
            </a:r>
          </a:p>
        </p:txBody>
      </p:sp>
      <p:pic>
        <p:nvPicPr>
          <p:cNvPr id="6" name="Picture 5">
            <a:extLst>
              <a:ext uri="{FF2B5EF4-FFF2-40B4-BE49-F238E27FC236}">
                <a16:creationId xmlns:a16="http://schemas.microsoft.com/office/drawing/2014/main" id="{219B5997-4758-EE32-24FB-5FD44DA6D792}"/>
              </a:ext>
            </a:extLst>
          </p:cNvPr>
          <p:cNvPicPr>
            <a:picLocks noChangeAspect="1"/>
          </p:cNvPicPr>
          <p:nvPr/>
        </p:nvPicPr>
        <p:blipFill rotWithShape="1">
          <a:blip r:embed="rId7">
            <a:extLst>
              <a:ext uri="{28A0092B-C50C-407E-A947-70E740481C1C}">
                <a14:useLocalDpi xmlns:a14="http://schemas.microsoft.com/office/drawing/2010/main" val="0"/>
              </a:ext>
            </a:extLst>
          </a:blip>
          <a:srcRect l="22938" t="-1997"/>
          <a:stretch/>
        </p:blipFill>
        <p:spPr>
          <a:xfrm>
            <a:off x="-235671" y="4712257"/>
            <a:ext cx="4438507" cy="1267335"/>
          </a:xfrm>
          <a:prstGeom prst="rect">
            <a:avLst/>
          </a:prstGeom>
        </p:spPr>
      </p:pic>
      <p:pic>
        <p:nvPicPr>
          <p:cNvPr id="7" name="Picture 6">
            <a:extLst>
              <a:ext uri="{FF2B5EF4-FFF2-40B4-BE49-F238E27FC236}">
                <a16:creationId xmlns:a16="http://schemas.microsoft.com/office/drawing/2014/main" id="{D5BE525B-66F3-B596-988D-3E36827215A1}"/>
              </a:ext>
            </a:extLst>
          </p:cNvPr>
          <p:cNvPicPr>
            <a:picLocks noChangeAspect="1"/>
          </p:cNvPicPr>
          <p:nvPr/>
        </p:nvPicPr>
        <p:blipFill>
          <a:blip r:embed="rId8"/>
          <a:stretch>
            <a:fillRect/>
          </a:stretch>
        </p:blipFill>
        <p:spPr>
          <a:xfrm>
            <a:off x="0" y="3436651"/>
            <a:ext cx="1547664" cy="1275606"/>
          </a:xfrm>
          <a:prstGeom prst="rect">
            <a:avLst/>
          </a:prstGeom>
        </p:spPr>
      </p:pic>
      <p:pic>
        <p:nvPicPr>
          <p:cNvPr id="8" name="Picture 7">
            <a:extLst>
              <a:ext uri="{FF2B5EF4-FFF2-40B4-BE49-F238E27FC236}">
                <a16:creationId xmlns:a16="http://schemas.microsoft.com/office/drawing/2014/main" id="{C4D252C0-5762-6017-F26C-8D768396BE62}"/>
              </a:ext>
            </a:extLst>
          </p:cNvPr>
          <p:cNvPicPr>
            <a:picLocks noChangeAspect="1"/>
          </p:cNvPicPr>
          <p:nvPr/>
        </p:nvPicPr>
        <p:blipFill>
          <a:blip r:embed="rId9"/>
          <a:stretch>
            <a:fillRect/>
          </a:stretch>
        </p:blipFill>
        <p:spPr>
          <a:xfrm>
            <a:off x="2717090" y="3343590"/>
            <a:ext cx="1486926" cy="1400315"/>
          </a:xfrm>
          <a:prstGeom prst="rect">
            <a:avLst/>
          </a:prstGeom>
        </p:spPr>
      </p:pic>
    </p:spTree>
    <p:extLst>
      <p:ext uri="{BB962C8B-B14F-4D97-AF65-F5344CB8AC3E}">
        <p14:creationId xmlns:p14="http://schemas.microsoft.com/office/powerpoint/2010/main" val="58736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4F3EE-0241-372D-A941-B4DF7D14E3FE}"/>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C1CF0FED-9BE5-0EF9-3997-47E7B174BE6E}"/>
              </a:ext>
            </a:extLst>
          </p:cNvPr>
          <p:cNvSpPr>
            <a:spLocks noGrp="1"/>
          </p:cNvSpPr>
          <p:nvPr>
            <p:ph type="sldNum" sz="quarter" idx="10"/>
          </p:nvPr>
        </p:nvSpPr>
        <p:spPr/>
        <p:txBody>
          <a:bodyPr/>
          <a:lstStyle/>
          <a:p>
            <a:fld id="{6B49BB3D-90E4-C946-BCF9-8FBC622A1A06}" type="slidenum">
              <a:rPr lang="en-GB" smtClean="0"/>
              <a:pPr/>
              <a:t>42</a:t>
            </a:fld>
            <a:endParaRPr lang="en-GB" dirty="0"/>
          </a:p>
        </p:txBody>
      </p:sp>
      <p:sp>
        <p:nvSpPr>
          <p:cNvPr id="4" name="Content Placeholder 3">
            <a:extLst>
              <a:ext uri="{FF2B5EF4-FFF2-40B4-BE49-F238E27FC236}">
                <a16:creationId xmlns:a16="http://schemas.microsoft.com/office/drawing/2014/main" id="{169260E0-62A1-CF85-2BCD-C517492D2E76}"/>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7F7C1FB5-09A1-6BD9-0AF1-78DE513DD6CF}"/>
              </a:ext>
            </a:extLst>
          </p:cNvPr>
          <p:cNvPicPr>
            <a:picLocks noChangeAspect="1"/>
          </p:cNvPicPr>
          <p:nvPr/>
        </p:nvPicPr>
        <p:blipFill rotWithShape="1">
          <a:blip r:embed="rId2"/>
          <a:srcRect l="4751" t="17453" r="5000" b="9113"/>
          <a:stretch/>
        </p:blipFill>
        <p:spPr>
          <a:xfrm>
            <a:off x="434411" y="1413374"/>
            <a:ext cx="8252390" cy="4795633"/>
          </a:xfrm>
          <a:prstGeom prst="rect">
            <a:avLst/>
          </a:prstGeom>
        </p:spPr>
      </p:pic>
    </p:spTree>
    <p:extLst>
      <p:ext uri="{BB962C8B-B14F-4D97-AF65-F5344CB8AC3E}">
        <p14:creationId xmlns:p14="http://schemas.microsoft.com/office/powerpoint/2010/main" val="9296579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57831-0C9B-31BE-3123-3BA1BA4A50C4}"/>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CCEED83E-8002-776D-7F83-011E2424C5A3}"/>
              </a:ext>
            </a:extLst>
          </p:cNvPr>
          <p:cNvSpPr>
            <a:spLocks noGrp="1"/>
          </p:cNvSpPr>
          <p:nvPr>
            <p:ph type="sldNum" sz="quarter" idx="10"/>
          </p:nvPr>
        </p:nvSpPr>
        <p:spPr/>
        <p:txBody>
          <a:bodyPr/>
          <a:lstStyle/>
          <a:p>
            <a:fld id="{6B49BB3D-90E4-C946-BCF9-8FBC622A1A06}" type="slidenum">
              <a:rPr lang="en-GB" smtClean="0"/>
              <a:pPr/>
              <a:t>43</a:t>
            </a:fld>
            <a:endParaRPr lang="en-GB" dirty="0"/>
          </a:p>
        </p:txBody>
      </p:sp>
      <p:sp>
        <p:nvSpPr>
          <p:cNvPr id="4" name="Content Placeholder 3">
            <a:extLst>
              <a:ext uri="{FF2B5EF4-FFF2-40B4-BE49-F238E27FC236}">
                <a16:creationId xmlns:a16="http://schemas.microsoft.com/office/drawing/2014/main" id="{550911E3-7D6B-65CD-5E37-CEACD1CCBAFF}"/>
              </a:ext>
            </a:extLst>
          </p:cNvPr>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BD8C4D51-5D11-17FF-2D8B-C09A8E4F961E}"/>
              </a:ext>
            </a:extLst>
          </p:cNvPr>
          <p:cNvPicPr>
            <a:picLocks noChangeAspect="1"/>
          </p:cNvPicPr>
          <p:nvPr/>
        </p:nvPicPr>
        <p:blipFill rotWithShape="1">
          <a:blip r:embed="rId2"/>
          <a:srcRect l="7113" t="21023" r="8454" b="17052"/>
          <a:stretch/>
        </p:blipFill>
        <p:spPr>
          <a:xfrm>
            <a:off x="650411" y="1536569"/>
            <a:ext cx="7720592" cy="4044099"/>
          </a:xfrm>
          <a:prstGeom prst="rect">
            <a:avLst/>
          </a:prstGeom>
        </p:spPr>
      </p:pic>
    </p:spTree>
    <p:extLst>
      <p:ext uri="{BB962C8B-B14F-4D97-AF65-F5344CB8AC3E}">
        <p14:creationId xmlns:p14="http://schemas.microsoft.com/office/powerpoint/2010/main" val="19246208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09F1-9E52-A062-A5A4-CCC7C3F197E5}"/>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651830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43AF3-1AC9-854F-1F46-C55BA27FD9B1}"/>
              </a:ext>
            </a:extLst>
          </p:cNvPr>
          <p:cNvSpPr>
            <a:spLocks noGrp="1"/>
          </p:cNvSpPr>
          <p:nvPr>
            <p:ph type="title"/>
          </p:nvPr>
        </p:nvSpPr>
        <p:spPr/>
        <p:txBody>
          <a:bodyPr/>
          <a:lstStyle/>
          <a:p>
            <a:r>
              <a:rPr lang="en-GB" dirty="0">
                <a:solidFill>
                  <a:srgbClr val="FFFF00"/>
                </a:solidFill>
              </a:rPr>
              <a:t>Your journey to the Conference!</a:t>
            </a:r>
          </a:p>
        </p:txBody>
      </p:sp>
      <p:sp>
        <p:nvSpPr>
          <p:cNvPr id="3" name="Slide Number Placeholder 2">
            <a:extLst>
              <a:ext uri="{FF2B5EF4-FFF2-40B4-BE49-F238E27FC236}">
                <a16:creationId xmlns:a16="http://schemas.microsoft.com/office/drawing/2014/main" id="{FA50B4D5-4E75-FB5C-8F63-2016815895DB}"/>
              </a:ext>
            </a:extLst>
          </p:cNvPr>
          <p:cNvSpPr>
            <a:spLocks noGrp="1"/>
          </p:cNvSpPr>
          <p:nvPr>
            <p:ph type="sldNum" sz="quarter" idx="10"/>
          </p:nvPr>
        </p:nvSpPr>
        <p:spPr>
          <a:xfrm>
            <a:off x="340142" y="6371612"/>
            <a:ext cx="216000" cy="216000"/>
          </a:xfrm>
        </p:spPr>
        <p:txBody>
          <a:bodyPr/>
          <a:lstStyle/>
          <a:p>
            <a:fld id="{6B49BB3D-90E4-C946-BCF9-8FBC622A1A06}" type="slidenum">
              <a:rPr lang="en-GB" smtClean="0"/>
              <a:pPr/>
              <a:t>5</a:t>
            </a:fld>
            <a:endParaRPr lang="en-GB" dirty="0"/>
          </a:p>
        </p:txBody>
      </p:sp>
      <p:sp>
        <p:nvSpPr>
          <p:cNvPr id="4" name="Content Placeholder 3">
            <a:extLst>
              <a:ext uri="{FF2B5EF4-FFF2-40B4-BE49-F238E27FC236}">
                <a16:creationId xmlns:a16="http://schemas.microsoft.com/office/drawing/2014/main" id="{CCE97D05-FAFC-CFC7-675A-3E5E6C0080CF}"/>
              </a:ext>
            </a:extLst>
          </p:cNvPr>
          <p:cNvSpPr>
            <a:spLocks noGrp="1"/>
          </p:cNvSpPr>
          <p:nvPr>
            <p:ph idx="1"/>
          </p:nvPr>
        </p:nvSpPr>
        <p:spPr>
          <a:xfrm>
            <a:off x="174395" y="3288916"/>
            <a:ext cx="9073299" cy="4363278"/>
          </a:xfrm>
        </p:spPr>
        <p:txBody>
          <a:bodyPr/>
          <a:lstStyle/>
          <a:p>
            <a:r>
              <a:rPr lang="en-GB" sz="2000" kern="0" dirty="0">
                <a:solidFill>
                  <a:srgbClr val="0070C0"/>
                </a:solidFill>
                <a:latin typeface="Arial" panose="020B0604020202020204" pitchFamily="34" charset="0"/>
                <a:ea typeface="Aptos" panose="020B0004020202020204" pitchFamily="34" charset="0"/>
              </a:rPr>
              <a:t>Being at this conference indicates that you have been given opportunities</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invitation for talk or poster </a:t>
            </a:r>
            <a:r>
              <a:rPr lang="en-GB" sz="2000" kern="0" dirty="0">
                <a:latin typeface="Arial" panose="020B0604020202020204" pitchFamily="34" charset="0"/>
                <a:ea typeface="Aptos" panose="020B0004020202020204" pitchFamily="34" charset="0"/>
              </a:rPr>
              <a:t>– selection</a:t>
            </a:r>
            <a:r>
              <a:rPr lang="en-GB" sz="2000" kern="0" dirty="0">
                <a:solidFill>
                  <a:srgbClr val="00B050"/>
                </a:solidFill>
                <a:latin typeface="Arial" panose="020B0604020202020204" pitchFamily="34" charset="0"/>
                <a:ea typeface="Aptos" panose="020B0004020202020204" pitchFamily="34" charset="0"/>
              </a:rPr>
              <a:t> </a:t>
            </a:r>
            <a:r>
              <a:rPr lang="en-GB" sz="2000" kern="0" dirty="0">
                <a:solidFill>
                  <a:srgbClr val="0070C0"/>
                </a:solidFill>
                <a:latin typeface="Arial" panose="020B0604020202020204" pitchFamily="34" charset="0"/>
                <a:ea typeface="Aptos" panose="020B0004020202020204" pitchFamily="34" charset="0"/>
              </a:rPr>
              <a:t>	</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register </a:t>
            </a:r>
            <a:r>
              <a:rPr lang="en-GB" sz="2000" kern="0" dirty="0">
                <a:latin typeface="Arial" panose="020B0604020202020204" pitchFamily="34" charset="0"/>
                <a:ea typeface="Aptos" panose="020B0004020202020204" pitchFamily="34" charset="0"/>
              </a:rPr>
              <a:t>– approval by group lead</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travel</a:t>
            </a:r>
            <a:r>
              <a:rPr lang="en-GB" sz="2000" kern="0" dirty="0">
                <a:latin typeface="Arial" panose="020B0604020202020204" pitchFamily="34" charset="0"/>
                <a:ea typeface="Aptos" panose="020B0004020202020204" pitchFamily="34" charset="0"/>
              </a:rPr>
              <a:t> – visa/passport</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transport </a:t>
            </a:r>
            <a:r>
              <a:rPr lang="en-GB" sz="2000" kern="0" dirty="0">
                <a:latin typeface="Arial" panose="020B0604020202020204" pitchFamily="34" charset="0"/>
                <a:ea typeface="Aptos" panose="020B0004020202020204" pitchFamily="34" charset="0"/>
              </a:rPr>
              <a:t>–</a:t>
            </a:r>
            <a:r>
              <a:rPr lang="en-GB" sz="2000" kern="0" dirty="0">
                <a:solidFill>
                  <a:srgbClr val="00B050"/>
                </a:solidFill>
                <a:latin typeface="Arial" panose="020B0604020202020204" pitchFamily="34" charset="0"/>
                <a:ea typeface="Aptos" panose="020B0004020202020204" pitchFamily="34" charset="0"/>
              </a:rPr>
              <a:t> </a:t>
            </a:r>
            <a:r>
              <a:rPr lang="en-GB" sz="2000" kern="0" dirty="0">
                <a:latin typeface="Arial" panose="020B0604020202020204" pitchFamily="34" charset="0"/>
                <a:ea typeface="Aptos" panose="020B0004020202020204" pitchFamily="34" charset="0"/>
              </a:rPr>
              <a:t>funds</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 home arrangements </a:t>
            </a:r>
            <a:r>
              <a:rPr lang="en-GB" sz="2000" kern="0" dirty="0">
                <a:latin typeface="Arial" panose="020B0604020202020204" pitchFamily="34" charset="0"/>
                <a:ea typeface="Aptos" panose="020B0004020202020204" pitchFamily="34" charset="0"/>
              </a:rPr>
              <a:t>– caring responsibilities</a:t>
            </a:r>
          </a:p>
          <a:p>
            <a:pPr marL="342900" indent="-342900">
              <a:buFont typeface="Wingdings" panose="05000000000000000000" pitchFamily="2" charset="2"/>
              <a:buChar char="Ø"/>
            </a:pPr>
            <a:endParaRPr lang="en-GB" sz="2000" kern="0" dirty="0">
              <a:solidFill>
                <a:srgbClr val="0070C0"/>
              </a:solidFill>
              <a:latin typeface="Arial" panose="020B0604020202020204" pitchFamily="34" charset="0"/>
              <a:ea typeface="Aptos" panose="020B0004020202020204" pitchFamily="34" charset="0"/>
            </a:endParaRPr>
          </a:p>
          <a:p>
            <a:endParaRPr lang="en-GB" sz="1000" kern="0" dirty="0">
              <a:solidFill>
                <a:srgbClr val="00B050"/>
              </a:solidFill>
              <a:latin typeface="Arial" panose="020B0604020202020204" pitchFamily="34" charset="0"/>
              <a:ea typeface="Aptos" panose="020B0004020202020204" pitchFamily="34" charset="0"/>
            </a:endParaRPr>
          </a:p>
          <a:p>
            <a:endParaRPr lang="en-GB" sz="2000" kern="0" dirty="0">
              <a:solidFill>
                <a:srgbClr val="0070C0"/>
              </a:solidFill>
              <a:latin typeface="Arial" panose="020B0604020202020204" pitchFamily="34" charset="0"/>
              <a:ea typeface="Aptos" panose="020B0004020202020204" pitchFamily="34" charset="0"/>
            </a:endParaRPr>
          </a:p>
        </p:txBody>
      </p:sp>
      <p:sp>
        <p:nvSpPr>
          <p:cNvPr id="5" name="TextBox 4">
            <a:extLst>
              <a:ext uri="{FF2B5EF4-FFF2-40B4-BE49-F238E27FC236}">
                <a16:creationId xmlns:a16="http://schemas.microsoft.com/office/drawing/2014/main" id="{90E96978-71B0-DF68-E2B1-AE5566AD44F9}"/>
              </a:ext>
            </a:extLst>
          </p:cNvPr>
          <p:cNvSpPr txBox="1"/>
          <p:nvPr/>
        </p:nvSpPr>
        <p:spPr>
          <a:xfrm>
            <a:off x="904973" y="1561630"/>
            <a:ext cx="6546059" cy="984885"/>
          </a:xfrm>
          <a:prstGeom prst="rect">
            <a:avLst/>
          </a:prstGeom>
          <a:noFill/>
        </p:spPr>
        <p:txBody>
          <a:bodyPr wrap="square" rtlCol="0">
            <a:spAutoFit/>
          </a:bodyPr>
          <a:lstStyle/>
          <a:p>
            <a:pPr algn="ctr"/>
            <a:r>
              <a:rPr lang="en-GB" sz="2400" b="1" dirty="0">
                <a:solidFill>
                  <a:srgbClr val="FF0000"/>
                </a:solidFill>
                <a:latin typeface="Comic Sans MS" panose="030F0702030302020204" pitchFamily="66" charset="0"/>
              </a:rPr>
              <a:t> </a:t>
            </a:r>
            <a:r>
              <a:rPr lang="en-GB" sz="2400" b="1" dirty="0">
                <a:solidFill>
                  <a:srgbClr val="00B050"/>
                </a:solidFill>
                <a:latin typeface="Comic Sans MS" panose="030F0702030302020204" pitchFamily="66" charset="0"/>
              </a:rPr>
              <a:t>Diversity!...</a:t>
            </a:r>
          </a:p>
          <a:p>
            <a:pPr algn="ctr"/>
            <a:r>
              <a:rPr lang="en-GB" sz="2400" b="1" dirty="0">
                <a:solidFill>
                  <a:schemeClr val="accent3">
                    <a:lumMod val="75000"/>
                  </a:schemeClr>
                </a:solidFill>
                <a:latin typeface="Comic Sans MS" panose="030F0702030302020204" pitchFamily="66" charset="0"/>
              </a:rPr>
              <a:t>But </a:t>
            </a:r>
            <a:r>
              <a:rPr lang="en-GB" sz="2400" b="1" u="sng" dirty="0">
                <a:solidFill>
                  <a:schemeClr val="accent3">
                    <a:lumMod val="75000"/>
                  </a:schemeClr>
                </a:solidFill>
                <a:latin typeface="Comic Sans MS" panose="030F0702030302020204" pitchFamily="66" charset="0"/>
              </a:rPr>
              <a:t>equitable opportunities</a:t>
            </a:r>
            <a:r>
              <a:rPr lang="en-GB" sz="2400" b="1" dirty="0">
                <a:solidFill>
                  <a:schemeClr val="accent3">
                    <a:lumMod val="75000"/>
                  </a:schemeClr>
                </a:solidFill>
                <a:latin typeface="Comic Sans MS" panose="030F0702030302020204" pitchFamily="66" charset="0"/>
              </a:rPr>
              <a:t>?</a:t>
            </a:r>
          </a:p>
          <a:p>
            <a:pPr algn="ctr"/>
            <a:endParaRPr lang="en-GB" sz="1000" b="1" dirty="0">
              <a:solidFill>
                <a:srgbClr val="FF0000"/>
              </a:solidFill>
              <a:latin typeface="Comic Sans MS" panose="030F0702030302020204" pitchFamily="66" charset="0"/>
            </a:endParaRPr>
          </a:p>
        </p:txBody>
      </p:sp>
      <p:sp>
        <p:nvSpPr>
          <p:cNvPr id="6" name="TextBox 5">
            <a:extLst>
              <a:ext uri="{FF2B5EF4-FFF2-40B4-BE49-F238E27FC236}">
                <a16:creationId xmlns:a16="http://schemas.microsoft.com/office/drawing/2014/main" id="{BF42C999-A53C-794A-7764-8D1955986A57}"/>
              </a:ext>
            </a:extLst>
          </p:cNvPr>
          <p:cNvSpPr txBox="1"/>
          <p:nvPr/>
        </p:nvSpPr>
        <p:spPr>
          <a:xfrm>
            <a:off x="4571998" y="4176322"/>
            <a:ext cx="4572002" cy="369332"/>
          </a:xfrm>
          <a:prstGeom prst="rect">
            <a:avLst/>
          </a:prstGeom>
          <a:noFill/>
        </p:spPr>
        <p:txBody>
          <a:bodyPr wrap="square" rtlCol="0">
            <a:spAutoFit/>
          </a:bodyPr>
          <a:lstStyle/>
          <a:p>
            <a:r>
              <a:rPr lang="en-GB" b="1" dirty="0">
                <a:solidFill>
                  <a:srgbClr val="FF0000"/>
                </a:solidFill>
                <a:latin typeface="Eras Bold ITC" panose="020B0907030504020204" pitchFamily="34" charset="0"/>
              </a:rPr>
              <a:t>Biases: gender/ethnicity/age/caring</a:t>
            </a:r>
          </a:p>
        </p:txBody>
      </p:sp>
      <p:sp>
        <p:nvSpPr>
          <p:cNvPr id="7" name="TextBox 6">
            <a:extLst>
              <a:ext uri="{FF2B5EF4-FFF2-40B4-BE49-F238E27FC236}">
                <a16:creationId xmlns:a16="http://schemas.microsoft.com/office/drawing/2014/main" id="{940F1643-446F-7F25-5599-4DA0959DD44A}"/>
              </a:ext>
            </a:extLst>
          </p:cNvPr>
          <p:cNvSpPr txBox="1"/>
          <p:nvPr/>
        </p:nvSpPr>
        <p:spPr>
          <a:xfrm>
            <a:off x="3008289" y="4633416"/>
            <a:ext cx="6288467" cy="369332"/>
          </a:xfrm>
          <a:prstGeom prst="rect">
            <a:avLst/>
          </a:prstGeom>
          <a:noFill/>
        </p:spPr>
        <p:txBody>
          <a:bodyPr wrap="square" rtlCol="0">
            <a:spAutoFit/>
          </a:bodyPr>
          <a:lstStyle/>
          <a:p>
            <a:r>
              <a:rPr lang="en-GB" b="1" dirty="0">
                <a:solidFill>
                  <a:srgbClr val="FF0000"/>
                </a:solidFill>
                <a:latin typeface="Eras Bold ITC" panose="020B0907030504020204" pitchFamily="34" charset="0"/>
              </a:rPr>
              <a:t>Nationality/Mobility/Health/Age/Religion/LGBTQ+</a:t>
            </a:r>
          </a:p>
        </p:txBody>
      </p:sp>
      <p:sp>
        <p:nvSpPr>
          <p:cNvPr id="8" name="TextBox 7">
            <a:extLst>
              <a:ext uri="{FF2B5EF4-FFF2-40B4-BE49-F238E27FC236}">
                <a16:creationId xmlns:a16="http://schemas.microsoft.com/office/drawing/2014/main" id="{2111A278-A2FD-117C-31D3-66DA2B0BD119}"/>
              </a:ext>
            </a:extLst>
          </p:cNvPr>
          <p:cNvSpPr txBox="1"/>
          <p:nvPr/>
        </p:nvSpPr>
        <p:spPr>
          <a:xfrm>
            <a:off x="3008289" y="5118346"/>
            <a:ext cx="4572002" cy="369332"/>
          </a:xfrm>
          <a:prstGeom prst="rect">
            <a:avLst/>
          </a:prstGeom>
          <a:noFill/>
        </p:spPr>
        <p:txBody>
          <a:bodyPr wrap="square" rtlCol="0">
            <a:spAutoFit/>
          </a:bodyPr>
          <a:lstStyle/>
          <a:p>
            <a:r>
              <a:rPr lang="en-GB" b="1" dirty="0">
                <a:solidFill>
                  <a:srgbClr val="FF0000"/>
                </a:solidFill>
                <a:latin typeface="Eras Bold ITC" panose="020B0907030504020204" pitchFamily="34" charset="0"/>
              </a:rPr>
              <a:t>funding biases? gender/ethnicity</a:t>
            </a:r>
          </a:p>
        </p:txBody>
      </p:sp>
      <p:sp>
        <p:nvSpPr>
          <p:cNvPr id="9" name="TextBox 8">
            <a:extLst>
              <a:ext uri="{FF2B5EF4-FFF2-40B4-BE49-F238E27FC236}">
                <a16:creationId xmlns:a16="http://schemas.microsoft.com/office/drawing/2014/main" id="{5986D808-312D-D850-1D93-F224F89B3ECE}"/>
              </a:ext>
            </a:extLst>
          </p:cNvPr>
          <p:cNvSpPr txBox="1"/>
          <p:nvPr/>
        </p:nvSpPr>
        <p:spPr>
          <a:xfrm>
            <a:off x="4901938" y="3719048"/>
            <a:ext cx="4669804" cy="369332"/>
          </a:xfrm>
          <a:prstGeom prst="rect">
            <a:avLst/>
          </a:prstGeom>
          <a:noFill/>
        </p:spPr>
        <p:txBody>
          <a:bodyPr wrap="square" rtlCol="0">
            <a:spAutoFit/>
          </a:bodyPr>
          <a:lstStyle/>
          <a:p>
            <a:r>
              <a:rPr lang="en-GB" b="1" dirty="0">
                <a:solidFill>
                  <a:srgbClr val="FF0000"/>
                </a:solidFill>
                <a:latin typeface="Eras Bold ITC" panose="020B0907030504020204" pitchFamily="34" charset="0"/>
              </a:rPr>
              <a:t>Career Stage/ Nationality/ Gender</a:t>
            </a:r>
          </a:p>
        </p:txBody>
      </p:sp>
      <p:sp>
        <p:nvSpPr>
          <p:cNvPr id="10" name="TextBox 9">
            <a:extLst>
              <a:ext uri="{FF2B5EF4-FFF2-40B4-BE49-F238E27FC236}">
                <a16:creationId xmlns:a16="http://schemas.microsoft.com/office/drawing/2014/main" id="{9CBF8B79-D3DF-A15D-3A8A-532372412845}"/>
              </a:ext>
            </a:extLst>
          </p:cNvPr>
          <p:cNvSpPr txBox="1"/>
          <p:nvPr/>
        </p:nvSpPr>
        <p:spPr>
          <a:xfrm>
            <a:off x="5700034" y="5525336"/>
            <a:ext cx="3760514" cy="369332"/>
          </a:xfrm>
          <a:prstGeom prst="rect">
            <a:avLst/>
          </a:prstGeom>
          <a:noFill/>
        </p:spPr>
        <p:txBody>
          <a:bodyPr wrap="square" rtlCol="0">
            <a:spAutoFit/>
          </a:bodyPr>
          <a:lstStyle/>
          <a:p>
            <a:r>
              <a:rPr lang="en-GB" b="1" dirty="0">
                <a:solidFill>
                  <a:srgbClr val="FF0000"/>
                </a:solidFill>
                <a:latin typeface="Eras Bold ITC" panose="020B0907030504020204" pitchFamily="34" charset="0"/>
              </a:rPr>
              <a:t>Gender/Age/Ethnicity</a:t>
            </a:r>
          </a:p>
        </p:txBody>
      </p:sp>
      <p:sp>
        <p:nvSpPr>
          <p:cNvPr id="12" name="TextBox 11">
            <a:extLst>
              <a:ext uri="{FF2B5EF4-FFF2-40B4-BE49-F238E27FC236}">
                <a16:creationId xmlns:a16="http://schemas.microsoft.com/office/drawing/2014/main" id="{2FC383E9-286F-F54A-6D5C-9553BC363B27}"/>
              </a:ext>
            </a:extLst>
          </p:cNvPr>
          <p:cNvSpPr txBox="1"/>
          <p:nvPr/>
        </p:nvSpPr>
        <p:spPr>
          <a:xfrm>
            <a:off x="1231440" y="2474384"/>
            <a:ext cx="5893123" cy="461665"/>
          </a:xfrm>
          <a:prstGeom prst="rect">
            <a:avLst/>
          </a:prstGeom>
          <a:noFill/>
        </p:spPr>
        <p:txBody>
          <a:bodyPr wrap="square">
            <a:spAutoFit/>
          </a:bodyPr>
          <a:lstStyle/>
          <a:p>
            <a:pPr algn="ctr"/>
            <a:r>
              <a:rPr lang="en-GB" sz="2400" b="1" dirty="0">
                <a:solidFill>
                  <a:srgbClr val="FF0000"/>
                </a:solidFill>
                <a:latin typeface="Comic Sans MS" panose="030F0702030302020204" pitchFamily="66" charset="0"/>
              </a:rPr>
              <a:t>Each step can be easier/harder </a:t>
            </a:r>
          </a:p>
        </p:txBody>
      </p:sp>
    </p:spTree>
    <p:extLst>
      <p:ext uri="{BB962C8B-B14F-4D97-AF65-F5344CB8AC3E}">
        <p14:creationId xmlns:p14="http://schemas.microsoft.com/office/powerpoint/2010/main" val="9876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43AF3-1AC9-854F-1F46-C55BA27FD9B1}"/>
              </a:ext>
            </a:extLst>
          </p:cNvPr>
          <p:cNvSpPr>
            <a:spLocks noGrp="1"/>
          </p:cNvSpPr>
          <p:nvPr>
            <p:ph type="title"/>
          </p:nvPr>
        </p:nvSpPr>
        <p:spPr/>
        <p:txBody>
          <a:bodyPr/>
          <a:lstStyle/>
          <a:p>
            <a:r>
              <a:rPr lang="en-GB" dirty="0">
                <a:solidFill>
                  <a:srgbClr val="FFFF00"/>
                </a:solidFill>
              </a:rPr>
              <a:t>Your journey to the Conference!</a:t>
            </a:r>
          </a:p>
        </p:txBody>
      </p:sp>
      <p:sp>
        <p:nvSpPr>
          <p:cNvPr id="3" name="Slide Number Placeholder 2">
            <a:extLst>
              <a:ext uri="{FF2B5EF4-FFF2-40B4-BE49-F238E27FC236}">
                <a16:creationId xmlns:a16="http://schemas.microsoft.com/office/drawing/2014/main" id="{FA50B4D5-4E75-FB5C-8F63-2016815895DB}"/>
              </a:ext>
            </a:extLst>
          </p:cNvPr>
          <p:cNvSpPr>
            <a:spLocks noGrp="1"/>
          </p:cNvSpPr>
          <p:nvPr>
            <p:ph type="sldNum" sz="quarter" idx="10"/>
          </p:nvPr>
        </p:nvSpPr>
        <p:spPr/>
        <p:txBody>
          <a:bodyPr/>
          <a:lstStyle/>
          <a:p>
            <a:fld id="{6B49BB3D-90E4-C946-BCF9-8FBC622A1A06}" type="slidenum">
              <a:rPr lang="en-GB" smtClean="0"/>
              <a:pPr/>
              <a:t>6</a:t>
            </a:fld>
            <a:endParaRPr lang="en-GB" dirty="0"/>
          </a:p>
        </p:txBody>
      </p:sp>
      <p:sp>
        <p:nvSpPr>
          <p:cNvPr id="4" name="Content Placeholder 3">
            <a:extLst>
              <a:ext uri="{FF2B5EF4-FFF2-40B4-BE49-F238E27FC236}">
                <a16:creationId xmlns:a16="http://schemas.microsoft.com/office/drawing/2014/main" id="{CCE97D05-FAFC-CFC7-675A-3E5E6C0080CF}"/>
              </a:ext>
            </a:extLst>
          </p:cNvPr>
          <p:cNvSpPr>
            <a:spLocks noGrp="1"/>
          </p:cNvSpPr>
          <p:nvPr>
            <p:ph idx="1"/>
          </p:nvPr>
        </p:nvSpPr>
        <p:spPr>
          <a:xfrm>
            <a:off x="152357" y="1395959"/>
            <a:ext cx="9073299" cy="4363278"/>
          </a:xfrm>
        </p:spPr>
        <p:txBody>
          <a:bodyPr/>
          <a:lstStyle/>
          <a:p>
            <a:r>
              <a:rPr lang="en-GB" sz="2000" b="1" kern="0" dirty="0">
                <a:solidFill>
                  <a:srgbClr val="0070C0"/>
                </a:solidFill>
                <a:latin typeface="Arial" panose="020B0604020202020204" pitchFamily="34" charset="0"/>
                <a:ea typeface="Aptos" panose="020B0004020202020204" pitchFamily="34" charset="0"/>
              </a:rPr>
              <a:t>Before </a:t>
            </a:r>
            <a:r>
              <a:rPr lang="en-GB" sz="2000" kern="0" dirty="0">
                <a:solidFill>
                  <a:srgbClr val="0070C0"/>
                </a:solidFill>
                <a:latin typeface="Arial" panose="020B0604020202020204" pitchFamily="34" charset="0"/>
                <a:ea typeface="Aptos" panose="020B0004020202020204" pitchFamily="34" charset="0"/>
              </a:rPr>
              <a:t>the conference indicates that you have been given opportunities</a:t>
            </a:r>
          </a:p>
          <a:p>
            <a:endParaRPr lang="en-GB" sz="1000" kern="0" dirty="0">
              <a:solidFill>
                <a:srgbClr val="00B050"/>
              </a:solidFill>
              <a:latin typeface="Arial" panose="020B0604020202020204" pitchFamily="34" charset="0"/>
              <a:ea typeface="Aptos" panose="020B0004020202020204" pitchFamily="34" charset="0"/>
            </a:endParaRPr>
          </a:p>
          <a:p>
            <a:endParaRPr lang="en-GB" sz="1000" kern="0" dirty="0">
              <a:solidFill>
                <a:srgbClr val="00B050"/>
              </a:solidFill>
              <a:latin typeface="Arial" panose="020B0604020202020204" pitchFamily="34" charset="0"/>
              <a:ea typeface="Aptos" panose="020B0004020202020204" pitchFamily="34" charset="0"/>
            </a:endParaRPr>
          </a:p>
          <a:p>
            <a:endParaRPr lang="en-GB" sz="1000" kern="0" dirty="0">
              <a:solidFill>
                <a:srgbClr val="00B050"/>
              </a:solidFill>
              <a:latin typeface="Arial" panose="020B0604020202020204" pitchFamily="34" charset="0"/>
              <a:ea typeface="Aptos" panose="020B0004020202020204" pitchFamily="34" charset="0"/>
            </a:endParaRPr>
          </a:p>
          <a:p>
            <a:endParaRPr lang="en-GB" sz="1000" kern="0" dirty="0">
              <a:solidFill>
                <a:srgbClr val="00B050"/>
              </a:solidFill>
              <a:latin typeface="Arial" panose="020B0604020202020204" pitchFamily="34" charset="0"/>
              <a:ea typeface="Aptos" panose="020B0004020202020204" pitchFamily="34" charset="0"/>
            </a:endParaRP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How achieve your position? </a:t>
            </a:r>
            <a:r>
              <a:rPr lang="en-GB" sz="2000" kern="0" dirty="0">
                <a:solidFill>
                  <a:srgbClr val="00B050"/>
                </a:solidFill>
                <a:latin typeface="Arial" panose="020B0604020202020204" pitchFamily="34" charset="0"/>
                <a:ea typeface="Aptos" panose="020B0004020202020204" pitchFamily="34" charset="0"/>
              </a:rPr>
              <a:t>-job applications/CV/reference letter/interviews</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How did you get your PhD placement </a:t>
            </a:r>
            <a:r>
              <a:rPr lang="en-GB" sz="2000" kern="0" dirty="0">
                <a:solidFill>
                  <a:srgbClr val="00B050"/>
                </a:solidFill>
                <a:latin typeface="Arial" panose="020B0604020202020204" pitchFamily="34" charset="0"/>
                <a:ea typeface="Aptos" panose="020B0004020202020204" pitchFamily="34" charset="0"/>
              </a:rPr>
              <a:t>– given advice/CV/interview</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How did you choose your UG University </a:t>
            </a:r>
            <a:r>
              <a:rPr lang="en-GB" sz="2000" kern="0" dirty="0">
                <a:solidFill>
                  <a:srgbClr val="00B050"/>
                </a:solidFill>
                <a:latin typeface="Arial" panose="020B0604020202020204" pitchFamily="34" charset="0"/>
                <a:ea typeface="Aptos" panose="020B0004020202020204" pitchFamily="34" charset="0"/>
              </a:rPr>
              <a:t>– guess/advice/visit Unis/school</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Did your family help support your career choices? – </a:t>
            </a:r>
            <a:r>
              <a:rPr lang="en-GB" sz="2000" kern="0" dirty="0">
                <a:solidFill>
                  <a:srgbClr val="00B050"/>
                </a:solidFill>
                <a:latin typeface="Arial" panose="020B0604020202020204" pitchFamily="34" charset="0"/>
                <a:ea typeface="Aptos" panose="020B0004020202020204" pitchFamily="34" charset="0"/>
              </a:rPr>
              <a:t>mental/financial/physics</a:t>
            </a:r>
          </a:p>
          <a:p>
            <a:pPr marL="342900" indent="-342900">
              <a:buFont typeface="Wingdings" panose="05000000000000000000" pitchFamily="2" charset="2"/>
              <a:buChar char="Ø"/>
            </a:pPr>
            <a:r>
              <a:rPr lang="en-GB" sz="2000" kern="0" dirty="0">
                <a:solidFill>
                  <a:srgbClr val="0070C0"/>
                </a:solidFill>
                <a:latin typeface="Arial" panose="020B0604020202020204" pitchFamily="34" charset="0"/>
                <a:ea typeface="Aptos" panose="020B0004020202020204" pitchFamily="34" charset="0"/>
              </a:rPr>
              <a:t>How/when/where did you even hear of particle physics/LHC/neutrinos?											 </a:t>
            </a:r>
            <a:r>
              <a:rPr lang="en-GB" sz="2000" kern="0" dirty="0">
                <a:solidFill>
                  <a:srgbClr val="00B050"/>
                </a:solidFill>
                <a:latin typeface="Arial" panose="020B0604020202020204" pitchFamily="34" charset="0"/>
                <a:ea typeface="Aptos" panose="020B0004020202020204" pitchFamily="34" charset="0"/>
              </a:rPr>
              <a:t>– opportunities/outreach</a:t>
            </a:r>
            <a:endParaRPr lang="en-GB" sz="1400" kern="0" dirty="0">
              <a:solidFill>
                <a:srgbClr val="00B050"/>
              </a:solidFill>
              <a:latin typeface="Arial" panose="020B0604020202020204" pitchFamily="34" charset="0"/>
              <a:ea typeface="Aptos" panose="020B0004020202020204" pitchFamily="34" charset="0"/>
            </a:endParaRPr>
          </a:p>
          <a:p>
            <a:pPr marL="342900" indent="-342900">
              <a:buFont typeface="Wingdings" panose="05000000000000000000" pitchFamily="2" charset="2"/>
              <a:buChar char="Ø"/>
            </a:pPr>
            <a:endParaRPr lang="en-GB" sz="2000" kern="0" dirty="0">
              <a:solidFill>
                <a:srgbClr val="00B050"/>
              </a:solidFill>
              <a:latin typeface="Arial" panose="020B0604020202020204" pitchFamily="34" charset="0"/>
              <a:ea typeface="Aptos" panose="020B0004020202020204" pitchFamily="34" charset="0"/>
            </a:endParaRPr>
          </a:p>
          <a:p>
            <a:endParaRPr lang="en-GB" dirty="0"/>
          </a:p>
        </p:txBody>
      </p:sp>
      <p:sp>
        <p:nvSpPr>
          <p:cNvPr id="5" name="TextBox 4">
            <a:extLst>
              <a:ext uri="{FF2B5EF4-FFF2-40B4-BE49-F238E27FC236}">
                <a16:creationId xmlns:a16="http://schemas.microsoft.com/office/drawing/2014/main" id="{90E96978-71B0-DF68-E2B1-AE5566AD44F9}"/>
              </a:ext>
            </a:extLst>
          </p:cNvPr>
          <p:cNvSpPr txBox="1"/>
          <p:nvPr/>
        </p:nvSpPr>
        <p:spPr>
          <a:xfrm>
            <a:off x="2172878" y="2158739"/>
            <a:ext cx="4798244" cy="830997"/>
          </a:xfrm>
          <a:prstGeom prst="rect">
            <a:avLst/>
          </a:prstGeom>
          <a:noFill/>
        </p:spPr>
        <p:txBody>
          <a:bodyPr wrap="square" rtlCol="0">
            <a:spAutoFit/>
          </a:bodyPr>
          <a:lstStyle/>
          <a:p>
            <a:pPr algn="ctr"/>
            <a:r>
              <a:rPr lang="en-GB" sz="2400" b="1" dirty="0">
                <a:solidFill>
                  <a:srgbClr val="FF0000"/>
                </a:solidFill>
                <a:latin typeface="Comic Sans MS" panose="030F0702030302020204" pitchFamily="66" charset="0"/>
              </a:rPr>
              <a:t>Different for everyone – Diversity!</a:t>
            </a:r>
          </a:p>
        </p:txBody>
      </p:sp>
      <p:pic>
        <p:nvPicPr>
          <p:cNvPr id="7" name="Graphic 6" descr="Walk with solid fill">
            <a:extLst>
              <a:ext uri="{FF2B5EF4-FFF2-40B4-BE49-F238E27FC236}">
                <a16:creationId xmlns:a16="http://schemas.microsoft.com/office/drawing/2014/main" id="{F9718014-8DEC-001B-60F5-6A35FF48A6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41499" y="5479458"/>
            <a:ext cx="914400" cy="914400"/>
          </a:xfrm>
          <a:prstGeom prst="rect">
            <a:avLst/>
          </a:prstGeom>
        </p:spPr>
      </p:pic>
      <p:pic>
        <p:nvPicPr>
          <p:cNvPr id="9" name="Graphic 8" descr="Person eating with solid fill">
            <a:extLst>
              <a:ext uri="{FF2B5EF4-FFF2-40B4-BE49-F238E27FC236}">
                <a16:creationId xmlns:a16="http://schemas.microsoft.com/office/drawing/2014/main" id="{0C8BA3D3-7E83-38AF-2594-65D3CDA01F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95263" y="5516986"/>
            <a:ext cx="914400" cy="914400"/>
          </a:xfrm>
          <a:prstGeom prst="rect">
            <a:avLst/>
          </a:prstGeom>
        </p:spPr>
      </p:pic>
      <p:pic>
        <p:nvPicPr>
          <p:cNvPr id="11" name="Graphic 10" descr="Child with balloon with solid fill">
            <a:extLst>
              <a:ext uri="{FF2B5EF4-FFF2-40B4-BE49-F238E27FC236}">
                <a16:creationId xmlns:a16="http://schemas.microsoft.com/office/drawing/2014/main" id="{B5DACA96-CEB2-1231-F852-75E72495922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776237" y="5527908"/>
            <a:ext cx="914400" cy="914400"/>
          </a:xfrm>
          <a:prstGeom prst="rect">
            <a:avLst/>
          </a:prstGeom>
        </p:spPr>
      </p:pic>
      <p:pic>
        <p:nvPicPr>
          <p:cNvPr id="13" name="Graphic 12" descr="Baby crawling with solid fill">
            <a:extLst>
              <a:ext uri="{FF2B5EF4-FFF2-40B4-BE49-F238E27FC236}">
                <a16:creationId xmlns:a16="http://schemas.microsoft.com/office/drawing/2014/main" id="{4F7397FD-10E5-5512-AC65-56ED2C9CF1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710970" y="5625440"/>
            <a:ext cx="914400" cy="914400"/>
          </a:xfrm>
          <a:prstGeom prst="rect">
            <a:avLst/>
          </a:prstGeom>
        </p:spPr>
      </p:pic>
      <p:pic>
        <p:nvPicPr>
          <p:cNvPr id="15" name="Graphic 14" descr="Family with two children with solid fill">
            <a:extLst>
              <a:ext uri="{FF2B5EF4-FFF2-40B4-BE49-F238E27FC236}">
                <a16:creationId xmlns:a16="http://schemas.microsoft.com/office/drawing/2014/main" id="{084E5CA4-34AA-8091-0F17-499ECBC0741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42580" y="5464310"/>
            <a:ext cx="1019751" cy="1019751"/>
          </a:xfrm>
          <a:prstGeom prst="rect">
            <a:avLst/>
          </a:prstGeom>
        </p:spPr>
      </p:pic>
    </p:spTree>
    <p:extLst>
      <p:ext uri="{BB962C8B-B14F-4D97-AF65-F5344CB8AC3E}">
        <p14:creationId xmlns:p14="http://schemas.microsoft.com/office/powerpoint/2010/main" val="3869621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02921-2402-2BA7-A94F-53599C145108}"/>
              </a:ext>
            </a:extLst>
          </p:cNvPr>
          <p:cNvSpPr>
            <a:spLocks noGrp="1"/>
          </p:cNvSpPr>
          <p:nvPr>
            <p:ph type="title"/>
          </p:nvPr>
        </p:nvSpPr>
        <p:spPr/>
        <p:txBody>
          <a:bodyPr/>
          <a:lstStyle/>
          <a:p>
            <a:r>
              <a:rPr lang="en-GB" dirty="0">
                <a:solidFill>
                  <a:srgbClr val="FFFF00"/>
                </a:solidFill>
              </a:rPr>
              <a:t>Career Progress/Success</a:t>
            </a:r>
          </a:p>
        </p:txBody>
      </p:sp>
      <p:sp>
        <p:nvSpPr>
          <p:cNvPr id="3" name="Slide Number Placeholder 2">
            <a:extLst>
              <a:ext uri="{FF2B5EF4-FFF2-40B4-BE49-F238E27FC236}">
                <a16:creationId xmlns:a16="http://schemas.microsoft.com/office/drawing/2014/main" id="{05841309-F22A-7838-24A8-20E03F582F85}"/>
              </a:ext>
            </a:extLst>
          </p:cNvPr>
          <p:cNvSpPr>
            <a:spLocks noGrp="1"/>
          </p:cNvSpPr>
          <p:nvPr>
            <p:ph type="sldNum" sz="quarter" idx="10"/>
          </p:nvPr>
        </p:nvSpPr>
        <p:spPr/>
        <p:txBody>
          <a:bodyPr/>
          <a:lstStyle/>
          <a:p>
            <a:fld id="{6B49BB3D-90E4-C946-BCF9-8FBC622A1A06}" type="slidenum">
              <a:rPr lang="en-GB" smtClean="0"/>
              <a:pPr/>
              <a:t>7</a:t>
            </a:fld>
            <a:endParaRPr lang="en-GB" dirty="0"/>
          </a:p>
        </p:txBody>
      </p:sp>
      <p:pic>
        <p:nvPicPr>
          <p:cNvPr id="8" name="Picture 7" descr="Brown spiral staircases">
            <a:extLst>
              <a:ext uri="{FF2B5EF4-FFF2-40B4-BE49-F238E27FC236}">
                <a16:creationId xmlns:a16="http://schemas.microsoft.com/office/drawing/2014/main" id="{A59B66C2-9992-2CFB-2EE4-5C85F37D3288}"/>
              </a:ext>
            </a:extLst>
          </p:cNvPr>
          <p:cNvPicPr>
            <a:picLocks noChangeAspect="1"/>
          </p:cNvPicPr>
          <p:nvPr/>
        </p:nvPicPr>
        <p:blipFill>
          <a:blip r:embed="rId3"/>
          <a:stretch>
            <a:fillRect/>
          </a:stretch>
        </p:blipFill>
        <p:spPr>
          <a:xfrm>
            <a:off x="10249133" y="1185561"/>
            <a:ext cx="2292135" cy="1523727"/>
          </a:xfrm>
          <a:prstGeom prst="rect">
            <a:avLst/>
          </a:prstGeom>
        </p:spPr>
      </p:pic>
      <p:pic>
        <p:nvPicPr>
          <p:cNvPr id="10" name="Graphic 9" descr="Downstairs with solid fill">
            <a:extLst>
              <a:ext uri="{FF2B5EF4-FFF2-40B4-BE49-F238E27FC236}">
                <a16:creationId xmlns:a16="http://schemas.microsoft.com/office/drawing/2014/main" id="{4858B605-0692-C5C6-7A65-99492EE3EA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26230" y="4346536"/>
            <a:ext cx="2784485" cy="2784485"/>
          </a:xfrm>
          <a:prstGeom prst="rect">
            <a:avLst/>
          </a:prstGeom>
        </p:spPr>
      </p:pic>
      <p:pic>
        <p:nvPicPr>
          <p:cNvPr id="12" name="Graphic 11" descr="Mountains with solid fill">
            <a:extLst>
              <a:ext uri="{FF2B5EF4-FFF2-40B4-BE49-F238E27FC236}">
                <a16:creationId xmlns:a16="http://schemas.microsoft.com/office/drawing/2014/main" id="{FE0713F8-256C-6CCA-8C57-CFCF4F40A7E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711406" y="1600534"/>
            <a:ext cx="2297288" cy="2297288"/>
          </a:xfrm>
          <a:prstGeom prst="rect">
            <a:avLst/>
          </a:prstGeom>
        </p:spPr>
      </p:pic>
      <p:pic>
        <p:nvPicPr>
          <p:cNvPr id="14" name="Graphic 13" descr="Mountain scene with solid fill">
            <a:extLst>
              <a:ext uri="{FF2B5EF4-FFF2-40B4-BE49-F238E27FC236}">
                <a16:creationId xmlns:a16="http://schemas.microsoft.com/office/drawing/2014/main" id="{5A5FF3E0-21CB-C2A5-B357-090DE7C1FF8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09375" y="5289859"/>
            <a:ext cx="1810240" cy="1810240"/>
          </a:xfrm>
          <a:prstGeom prst="rect">
            <a:avLst/>
          </a:prstGeom>
        </p:spPr>
      </p:pic>
      <p:pic>
        <p:nvPicPr>
          <p:cNvPr id="16" name="Graphic 15" descr="Highway scene outline">
            <a:extLst>
              <a:ext uri="{FF2B5EF4-FFF2-40B4-BE49-F238E27FC236}">
                <a16:creationId xmlns:a16="http://schemas.microsoft.com/office/drawing/2014/main" id="{82CB35DF-2871-C7EE-CA30-323DA335B20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782971" y="2608276"/>
            <a:ext cx="1296185" cy="1296185"/>
          </a:xfrm>
          <a:prstGeom prst="rect">
            <a:avLst/>
          </a:prstGeom>
        </p:spPr>
      </p:pic>
      <p:sp>
        <p:nvSpPr>
          <p:cNvPr id="17" name="TextBox 16">
            <a:extLst>
              <a:ext uri="{FF2B5EF4-FFF2-40B4-BE49-F238E27FC236}">
                <a16:creationId xmlns:a16="http://schemas.microsoft.com/office/drawing/2014/main" id="{31561073-D330-16D6-27B5-652D9971921A}"/>
              </a:ext>
            </a:extLst>
          </p:cNvPr>
          <p:cNvSpPr txBox="1"/>
          <p:nvPr/>
        </p:nvSpPr>
        <p:spPr>
          <a:xfrm>
            <a:off x="234914" y="1700966"/>
            <a:ext cx="5443581" cy="461665"/>
          </a:xfrm>
          <a:prstGeom prst="rect">
            <a:avLst/>
          </a:prstGeom>
          <a:noFill/>
        </p:spPr>
        <p:txBody>
          <a:bodyPr wrap="square" rtlCol="0">
            <a:spAutoFit/>
          </a:bodyPr>
          <a:lstStyle/>
          <a:p>
            <a:pPr marL="342900" indent="-342900">
              <a:buFont typeface="Wingdings" panose="05000000000000000000" pitchFamily="2" charset="2"/>
              <a:buChar char="Ø"/>
            </a:pPr>
            <a:r>
              <a:rPr lang="en-GB" sz="2400" dirty="0">
                <a:solidFill>
                  <a:srgbClr val="0070C0"/>
                </a:solidFill>
                <a:latin typeface="Aptos" panose="020B0004020202020204" pitchFamily="34" charset="0"/>
              </a:rPr>
              <a:t>Progress/Success in your career….</a:t>
            </a:r>
          </a:p>
        </p:txBody>
      </p:sp>
      <p:sp>
        <p:nvSpPr>
          <p:cNvPr id="18" name="TextBox 17">
            <a:extLst>
              <a:ext uri="{FF2B5EF4-FFF2-40B4-BE49-F238E27FC236}">
                <a16:creationId xmlns:a16="http://schemas.microsoft.com/office/drawing/2014/main" id="{F29FE98E-C457-6A21-1226-B4DA9945728F}"/>
              </a:ext>
            </a:extLst>
          </p:cNvPr>
          <p:cNvSpPr txBox="1"/>
          <p:nvPr/>
        </p:nvSpPr>
        <p:spPr>
          <a:xfrm>
            <a:off x="9171896" y="2436309"/>
            <a:ext cx="3859907" cy="461665"/>
          </a:xfrm>
          <a:prstGeom prst="rect">
            <a:avLst/>
          </a:prstGeom>
          <a:noFill/>
        </p:spPr>
        <p:txBody>
          <a:bodyPr wrap="square" rtlCol="0">
            <a:spAutoFit/>
          </a:bodyPr>
          <a:lstStyle/>
          <a:p>
            <a:r>
              <a:rPr lang="en-GB" sz="2400" dirty="0">
                <a:solidFill>
                  <a:srgbClr val="0070C0"/>
                </a:solidFill>
                <a:latin typeface="Aptos" panose="020B0004020202020204" pitchFamily="34" charset="0"/>
              </a:rPr>
              <a:t>Where is the top - clouds!</a:t>
            </a:r>
          </a:p>
        </p:txBody>
      </p:sp>
      <p:sp>
        <p:nvSpPr>
          <p:cNvPr id="21" name="TextBox 20">
            <a:extLst>
              <a:ext uri="{FF2B5EF4-FFF2-40B4-BE49-F238E27FC236}">
                <a16:creationId xmlns:a16="http://schemas.microsoft.com/office/drawing/2014/main" id="{32D90DC6-4734-EE56-98F3-0869A1A3C396}"/>
              </a:ext>
            </a:extLst>
          </p:cNvPr>
          <p:cNvSpPr txBox="1"/>
          <p:nvPr/>
        </p:nvSpPr>
        <p:spPr>
          <a:xfrm>
            <a:off x="9991988" y="4275218"/>
            <a:ext cx="4238022" cy="461665"/>
          </a:xfrm>
          <a:prstGeom prst="rect">
            <a:avLst/>
          </a:prstGeom>
          <a:noFill/>
        </p:spPr>
        <p:txBody>
          <a:bodyPr wrap="square">
            <a:spAutoFit/>
          </a:bodyPr>
          <a:lstStyle/>
          <a:p>
            <a:r>
              <a:rPr lang="en-GB" sz="1200" dirty="0">
                <a:latin typeface="Aptos" panose="020B0004020202020204" pitchFamily="34" charset="0"/>
              </a:rPr>
              <a:t>Are step heights equal</a:t>
            </a:r>
          </a:p>
          <a:p>
            <a:r>
              <a:rPr lang="en-GB" sz="1200" dirty="0">
                <a:latin typeface="Aptos" panose="020B0004020202020204" pitchFamily="34" charset="0"/>
              </a:rPr>
              <a:t>For everyone?</a:t>
            </a:r>
          </a:p>
        </p:txBody>
      </p:sp>
      <p:sp>
        <p:nvSpPr>
          <p:cNvPr id="22" name="TextBox 21">
            <a:extLst>
              <a:ext uri="{FF2B5EF4-FFF2-40B4-BE49-F238E27FC236}">
                <a16:creationId xmlns:a16="http://schemas.microsoft.com/office/drawing/2014/main" id="{EE10FACD-4495-6D09-AD0C-C9B674D09E49}"/>
              </a:ext>
            </a:extLst>
          </p:cNvPr>
          <p:cNvSpPr txBox="1"/>
          <p:nvPr/>
        </p:nvSpPr>
        <p:spPr>
          <a:xfrm>
            <a:off x="9345244" y="5031173"/>
            <a:ext cx="7187938" cy="369332"/>
          </a:xfrm>
          <a:prstGeom prst="rect">
            <a:avLst/>
          </a:prstGeom>
          <a:noFill/>
        </p:spPr>
        <p:txBody>
          <a:bodyPr wrap="square">
            <a:spAutoFit/>
          </a:bodyPr>
          <a:lstStyle/>
          <a:p>
            <a:r>
              <a:rPr lang="en-GB" dirty="0">
                <a:solidFill>
                  <a:srgbClr val="0070C0"/>
                </a:solidFill>
                <a:latin typeface="Aptos" panose="020B0004020202020204" pitchFamily="34" charset="0"/>
              </a:rPr>
              <a:t>Was it the right stairs?:</a:t>
            </a:r>
            <a:endParaRPr lang="en-GB" sz="1800" dirty="0">
              <a:solidFill>
                <a:srgbClr val="0070C0"/>
              </a:solidFill>
              <a:latin typeface="Aptos" panose="020B0004020202020204" pitchFamily="34" charset="0"/>
            </a:endParaRPr>
          </a:p>
        </p:txBody>
      </p:sp>
      <p:sp>
        <p:nvSpPr>
          <p:cNvPr id="24" name="TextBox 23">
            <a:extLst>
              <a:ext uri="{FF2B5EF4-FFF2-40B4-BE49-F238E27FC236}">
                <a16:creationId xmlns:a16="http://schemas.microsoft.com/office/drawing/2014/main" id="{CB690EFB-4A93-B2BC-D5BB-7AC1CE305E73}"/>
              </a:ext>
            </a:extLst>
          </p:cNvPr>
          <p:cNvSpPr txBox="1"/>
          <p:nvPr/>
        </p:nvSpPr>
        <p:spPr>
          <a:xfrm>
            <a:off x="991284" y="6940633"/>
            <a:ext cx="6300781" cy="461665"/>
          </a:xfrm>
          <a:prstGeom prst="rect">
            <a:avLst/>
          </a:prstGeom>
          <a:noFill/>
        </p:spPr>
        <p:txBody>
          <a:bodyPr wrap="square" rtlCol="0">
            <a:spAutoFit/>
          </a:bodyPr>
          <a:lstStyle/>
          <a:p>
            <a:r>
              <a:rPr lang="en-GB" sz="2400" dirty="0">
                <a:solidFill>
                  <a:schemeClr val="accent2">
                    <a:lumMod val="75000"/>
                  </a:schemeClr>
                </a:solidFill>
                <a:latin typeface="Comic Sans MS" panose="030F0702030302020204" pitchFamily="66" charset="0"/>
              </a:rPr>
              <a:t>Was there another way to get to the top?</a:t>
            </a:r>
          </a:p>
        </p:txBody>
      </p:sp>
      <p:pic>
        <p:nvPicPr>
          <p:cNvPr id="32" name="Graphic 31" descr="Upstairs with solid fill">
            <a:extLst>
              <a:ext uri="{FF2B5EF4-FFF2-40B4-BE49-F238E27FC236}">
                <a16:creationId xmlns:a16="http://schemas.microsoft.com/office/drawing/2014/main" id="{7DE02611-D4BA-5E95-8A07-1A53112700AF}"/>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t="-57094" b="57138"/>
          <a:stretch/>
        </p:blipFill>
        <p:spPr>
          <a:xfrm>
            <a:off x="9847128" y="2643014"/>
            <a:ext cx="2148369" cy="2853550"/>
          </a:xfrm>
          <a:prstGeom prst="rect">
            <a:avLst/>
          </a:prstGeom>
        </p:spPr>
      </p:pic>
      <p:pic>
        <p:nvPicPr>
          <p:cNvPr id="7" name="Picture 6" descr="A road with a map of the mountains&#10;&#10;Description automatically generated with medium confidence">
            <a:extLst>
              <a:ext uri="{FF2B5EF4-FFF2-40B4-BE49-F238E27FC236}">
                <a16:creationId xmlns:a16="http://schemas.microsoft.com/office/drawing/2014/main" id="{F844C6F2-BCB7-5561-AE93-023D2B6DB451}"/>
              </a:ext>
            </a:extLst>
          </p:cNvPr>
          <p:cNvPicPr>
            <a:picLocks noChangeAspect="1"/>
          </p:cNvPicPr>
          <p:nvPr/>
        </p:nvPicPr>
        <p:blipFill rotWithShape="1">
          <a:blip r:embed="rId14"/>
          <a:srcRect l="4268" t="6593" r="35827" b="4000"/>
          <a:stretch/>
        </p:blipFill>
        <p:spPr>
          <a:xfrm>
            <a:off x="5304985" y="2199431"/>
            <a:ext cx="3563785" cy="3022958"/>
          </a:xfrm>
          <a:prstGeom prst="rect">
            <a:avLst/>
          </a:prstGeom>
        </p:spPr>
      </p:pic>
      <p:sp>
        <p:nvSpPr>
          <p:cNvPr id="9" name="TextBox 8">
            <a:extLst>
              <a:ext uri="{FF2B5EF4-FFF2-40B4-BE49-F238E27FC236}">
                <a16:creationId xmlns:a16="http://schemas.microsoft.com/office/drawing/2014/main" id="{D592F398-2E20-8E85-DF43-B9E3294BCFAA}"/>
              </a:ext>
            </a:extLst>
          </p:cNvPr>
          <p:cNvSpPr txBox="1"/>
          <p:nvPr/>
        </p:nvSpPr>
        <p:spPr>
          <a:xfrm>
            <a:off x="7379554" y="2533993"/>
            <a:ext cx="1327802" cy="369332"/>
          </a:xfrm>
          <a:prstGeom prst="rect">
            <a:avLst/>
          </a:prstGeom>
          <a:noFill/>
        </p:spPr>
        <p:txBody>
          <a:bodyPr wrap="square" rtlCol="0">
            <a:spAutoFit/>
          </a:bodyPr>
          <a:lstStyle/>
          <a:p>
            <a:r>
              <a:rPr lang="en-GB" dirty="0">
                <a:highlight>
                  <a:srgbClr val="FFFF00"/>
                </a:highlight>
              </a:rPr>
              <a:t>Professor.</a:t>
            </a:r>
          </a:p>
        </p:txBody>
      </p:sp>
      <p:sp>
        <p:nvSpPr>
          <p:cNvPr id="11" name="TextBox 10">
            <a:extLst>
              <a:ext uri="{FF2B5EF4-FFF2-40B4-BE49-F238E27FC236}">
                <a16:creationId xmlns:a16="http://schemas.microsoft.com/office/drawing/2014/main" id="{E3EE702E-53BF-D955-AB91-FB42C58838B9}"/>
              </a:ext>
            </a:extLst>
          </p:cNvPr>
          <p:cNvSpPr txBox="1"/>
          <p:nvPr/>
        </p:nvSpPr>
        <p:spPr>
          <a:xfrm>
            <a:off x="6165044" y="2780496"/>
            <a:ext cx="1327802" cy="369332"/>
          </a:xfrm>
          <a:prstGeom prst="rect">
            <a:avLst/>
          </a:prstGeom>
          <a:noFill/>
        </p:spPr>
        <p:txBody>
          <a:bodyPr wrap="square" rtlCol="0">
            <a:spAutoFit/>
          </a:bodyPr>
          <a:lstStyle/>
          <a:p>
            <a:r>
              <a:rPr lang="en-GB" dirty="0">
                <a:highlight>
                  <a:srgbClr val="FFFF00"/>
                </a:highlight>
              </a:rPr>
              <a:t>   Tenure  .  </a:t>
            </a:r>
          </a:p>
        </p:txBody>
      </p:sp>
      <p:sp>
        <p:nvSpPr>
          <p:cNvPr id="13" name="TextBox 12">
            <a:extLst>
              <a:ext uri="{FF2B5EF4-FFF2-40B4-BE49-F238E27FC236}">
                <a16:creationId xmlns:a16="http://schemas.microsoft.com/office/drawing/2014/main" id="{F2BA60DC-1A36-1E13-215F-60F61B6FF05F}"/>
              </a:ext>
            </a:extLst>
          </p:cNvPr>
          <p:cNvSpPr txBox="1"/>
          <p:nvPr/>
        </p:nvSpPr>
        <p:spPr>
          <a:xfrm>
            <a:off x="7884643" y="4161870"/>
            <a:ext cx="1327802" cy="369332"/>
          </a:xfrm>
          <a:prstGeom prst="rect">
            <a:avLst/>
          </a:prstGeom>
          <a:noFill/>
        </p:spPr>
        <p:txBody>
          <a:bodyPr wrap="square" rtlCol="0">
            <a:spAutoFit/>
          </a:bodyPr>
          <a:lstStyle/>
          <a:p>
            <a:r>
              <a:rPr lang="en-GB" dirty="0">
                <a:highlight>
                  <a:srgbClr val="FFFF00"/>
                </a:highlight>
              </a:rPr>
              <a:t> PhD         </a:t>
            </a:r>
          </a:p>
        </p:txBody>
      </p:sp>
      <p:sp>
        <p:nvSpPr>
          <p:cNvPr id="15" name="TextBox 14">
            <a:extLst>
              <a:ext uri="{FF2B5EF4-FFF2-40B4-BE49-F238E27FC236}">
                <a16:creationId xmlns:a16="http://schemas.microsoft.com/office/drawing/2014/main" id="{A1CE3AC2-26CE-7F76-38EF-EDCFC7BA6867}"/>
              </a:ext>
            </a:extLst>
          </p:cNvPr>
          <p:cNvSpPr txBox="1"/>
          <p:nvPr/>
        </p:nvSpPr>
        <p:spPr>
          <a:xfrm>
            <a:off x="5651367" y="3905886"/>
            <a:ext cx="1720761" cy="369332"/>
          </a:xfrm>
          <a:prstGeom prst="rect">
            <a:avLst/>
          </a:prstGeom>
          <a:noFill/>
        </p:spPr>
        <p:txBody>
          <a:bodyPr wrap="square" rtlCol="0">
            <a:spAutoFit/>
          </a:bodyPr>
          <a:lstStyle/>
          <a:p>
            <a:r>
              <a:rPr lang="en-GB" dirty="0">
                <a:highlight>
                  <a:srgbClr val="FFFF00"/>
                </a:highlight>
              </a:rPr>
              <a:t>  Postdoc   1 </a:t>
            </a:r>
          </a:p>
        </p:txBody>
      </p:sp>
      <p:sp>
        <p:nvSpPr>
          <p:cNvPr id="20" name="TextBox 19">
            <a:extLst>
              <a:ext uri="{FF2B5EF4-FFF2-40B4-BE49-F238E27FC236}">
                <a16:creationId xmlns:a16="http://schemas.microsoft.com/office/drawing/2014/main" id="{05032B5F-1540-6136-797A-18A6EC81EB57}"/>
              </a:ext>
            </a:extLst>
          </p:cNvPr>
          <p:cNvSpPr txBox="1"/>
          <p:nvPr/>
        </p:nvSpPr>
        <p:spPr>
          <a:xfrm>
            <a:off x="7414296" y="3277022"/>
            <a:ext cx="1720761" cy="369332"/>
          </a:xfrm>
          <a:prstGeom prst="rect">
            <a:avLst/>
          </a:prstGeom>
          <a:noFill/>
        </p:spPr>
        <p:txBody>
          <a:bodyPr wrap="square" rtlCol="0">
            <a:spAutoFit/>
          </a:bodyPr>
          <a:lstStyle/>
          <a:p>
            <a:r>
              <a:rPr lang="en-GB" dirty="0">
                <a:highlight>
                  <a:srgbClr val="FFFF00"/>
                </a:highlight>
              </a:rPr>
              <a:t>  Postdoc 2 </a:t>
            </a:r>
          </a:p>
        </p:txBody>
      </p:sp>
      <p:grpSp>
        <p:nvGrpSpPr>
          <p:cNvPr id="42" name="Group 41">
            <a:extLst>
              <a:ext uri="{FF2B5EF4-FFF2-40B4-BE49-F238E27FC236}">
                <a16:creationId xmlns:a16="http://schemas.microsoft.com/office/drawing/2014/main" id="{AF95903D-3D4A-3242-BCFA-544EB4A9DEAC}"/>
              </a:ext>
            </a:extLst>
          </p:cNvPr>
          <p:cNvGrpSpPr/>
          <p:nvPr/>
        </p:nvGrpSpPr>
        <p:grpSpPr>
          <a:xfrm>
            <a:off x="350716" y="2668876"/>
            <a:ext cx="4867026" cy="2723207"/>
            <a:chOff x="542382" y="1267963"/>
            <a:chExt cx="4867026" cy="2723207"/>
          </a:xfrm>
        </p:grpSpPr>
        <p:sp>
          <p:nvSpPr>
            <p:cNvPr id="19" name="TextBox 18">
              <a:extLst>
                <a:ext uri="{FF2B5EF4-FFF2-40B4-BE49-F238E27FC236}">
                  <a16:creationId xmlns:a16="http://schemas.microsoft.com/office/drawing/2014/main" id="{7B684A9A-782E-C28B-B2EC-B5EC8127CB94}"/>
                </a:ext>
              </a:extLst>
            </p:cNvPr>
            <p:cNvSpPr txBox="1"/>
            <p:nvPr/>
          </p:nvSpPr>
          <p:spPr>
            <a:xfrm>
              <a:off x="542382" y="1267963"/>
              <a:ext cx="4318924" cy="1938992"/>
            </a:xfrm>
            <a:prstGeom prst="rect">
              <a:avLst/>
            </a:prstGeom>
            <a:noFill/>
          </p:spPr>
          <p:txBody>
            <a:bodyPr wrap="square" rtlCol="0">
              <a:spAutoFit/>
            </a:bodyPr>
            <a:lstStyle/>
            <a:p>
              <a:pPr marL="342900" indent="-342900">
                <a:buFont typeface="Wingdings" panose="05000000000000000000" pitchFamily="2" charset="2"/>
                <a:buChar char="Ø"/>
              </a:pPr>
              <a:endParaRPr lang="en-GB" sz="2400" dirty="0">
                <a:solidFill>
                  <a:srgbClr val="0070C0"/>
                </a:solidFill>
                <a:latin typeface="Aptos" panose="020B0004020202020204" pitchFamily="34" charset="0"/>
              </a:endParaRPr>
            </a:p>
            <a:p>
              <a:pPr marL="342900" indent="-342900">
                <a:buFont typeface="Wingdings" panose="05000000000000000000" pitchFamily="2" charset="2"/>
                <a:buChar char="Ø"/>
              </a:pPr>
              <a:r>
                <a:rPr lang="en-GB" sz="2400" dirty="0">
                  <a:latin typeface="Aptos" panose="020B0004020202020204" pitchFamily="34" charset="0"/>
                </a:rPr>
                <a:t>Self-determined, lonely path</a:t>
              </a:r>
            </a:p>
            <a:p>
              <a:pPr marL="342900" indent="-342900">
                <a:buFont typeface="Wingdings" panose="05000000000000000000" pitchFamily="2" charset="2"/>
                <a:buChar char="Ø"/>
              </a:pPr>
              <a:endParaRPr lang="en-GB" sz="2400" dirty="0">
                <a:latin typeface="Aptos" panose="020B0004020202020204" pitchFamily="34" charset="0"/>
              </a:endParaRPr>
            </a:p>
            <a:p>
              <a:pPr marL="342900" indent="-342900">
                <a:buFont typeface="Wingdings" panose="05000000000000000000" pitchFamily="2" charset="2"/>
                <a:buChar char="Ø"/>
              </a:pPr>
              <a:r>
                <a:rPr lang="en-GB" sz="2400" dirty="0">
                  <a:latin typeface="Aptos" panose="020B0004020202020204" pitchFamily="34" charset="0"/>
                </a:rPr>
                <a:t>Clear path &amp; support</a:t>
              </a:r>
            </a:p>
            <a:p>
              <a:endParaRPr lang="en-GB" sz="2400" dirty="0">
                <a:solidFill>
                  <a:srgbClr val="0070C0"/>
                </a:solidFill>
                <a:latin typeface="Aptos" panose="020B0004020202020204" pitchFamily="34" charset="0"/>
              </a:endParaRPr>
            </a:p>
          </p:txBody>
        </p:sp>
        <p:sp>
          <p:nvSpPr>
            <p:cNvPr id="25" name="Arrow: Pentagon 24">
              <a:extLst>
                <a:ext uri="{FF2B5EF4-FFF2-40B4-BE49-F238E27FC236}">
                  <a16:creationId xmlns:a16="http://schemas.microsoft.com/office/drawing/2014/main" id="{08665355-7EDF-9C21-BB40-55B45901C39A}"/>
                </a:ext>
              </a:extLst>
            </p:cNvPr>
            <p:cNvSpPr/>
            <p:nvPr/>
          </p:nvSpPr>
          <p:spPr>
            <a:xfrm>
              <a:off x="2964183" y="3490672"/>
              <a:ext cx="1303949" cy="461664"/>
            </a:xfrm>
            <a:prstGeom prst="homePlat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F71F71A4-A4F1-7BF6-B3A8-6CFECD3CB0C8}"/>
                </a:ext>
              </a:extLst>
            </p:cNvPr>
            <p:cNvSpPr txBox="1"/>
            <p:nvPr/>
          </p:nvSpPr>
          <p:spPr>
            <a:xfrm>
              <a:off x="2900529" y="3532578"/>
              <a:ext cx="1490920" cy="369332"/>
            </a:xfrm>
            <a:prstGeom prst="rect">
              <a:avLst/>
            </a:prstGeom>
            <a:noFill/>
          </p:spPr>
          <p:txBody>
            <a:bodyPr wrap="square" rtlCol="0">
              <a:spAutoFit/>
            </a:bodyPr>
            <a:lstStyle/>
            <a:p>
              <a:r>
                <a:rPr lang="en-GB" dirty="0">
                  <a:solidFill>
                    <a:srgbClr val="FFFF00"/>
                  </a:solidFill>
                  <a:latin typeface="Comic Sans MS" panose="030F0702030302020204" pitchFamily="66" charset="0"/>
                </a:rPr>
                <a:t>Best way...</a:t>
              </a:r>
            </a:p>
          </p:txBody>
        </p:sp>
        <p:sp>
          <p:nvSpPr>
            <p:cNvPr id="28" name="Arrow: Pentagon 27">
              <a:extLst>
                <a:ext uri="{FF2B5EF4-FFF2-40B4-BE49-F238E27FC236}">
                  <a16:creationId xmlns:a16="http://schemas.microsoft.com/office/drawing/2014/main" id="{DEB1CAD1-3E7D-C3EB-6DCD-CA8ECEDAA327}"/>
                </a:ext>
              </a:extLst>
            </p:cNvPr>
            <p:cNvSpPr/>
            <p:nvPr/>
          </p:nvSpPr>
          <p:spPr>
            <a:xfrm>
              <a:off x="1268948" y="3529506"/>
              <a:ext cx="1303949" cy="461664"/>
            </a:xfrm>
            <a:prstGeom prst="homePlat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764192B0-E3F1-6357-343A-78F0627F397A}"/>
                </a:ext>
              </a:extLst>
            </p:cNvPr>
            <p:cNvSpPr txBox="1"/>
            <p:nvPr/>
          </p:nvSpPr>
          <p:spPr>
            <a:xfrm>
              <a:off x="1205294" y="3571412"/>
              <a:ext cx="1490920" cy="369332"/>
            </a:xfrm>
            <a:prstGeom prst="rect">
              <a:avLst/>
            </a:prstGeom>
            <a:noFill/>
          </p:spPr>
          <p:txBody>
            <a:bodyPr wrap="square" rtlCol="0">
              <a:spAutoFit/>
            </a:bodyPr>
            <a:lstStyle/>
            <a:p>
              <a:r>
                <a:rPr lang="en-GB" dirty="0">
                  <a:solidFill>
                    <a:srgbClr val="FFFF00"/>
                  </a:solidFill>
                  <a:latin typeface="Comic Sans MS" panose="030F0702030302020204" pitchFamily="66" charset="0"/>
                </a:rPr>
                <a:t> Advice...</a:t>
              </a:r>
            </a:p>
          </p:txBody>
        </p:sp>
        <p:pic>
          <p:nvPicPr>
            <p:cNvPr id="34" name="Graphic 33" descr="Shoe footprints with solid fill">
              <a:extLst>
                <a:ext uri="{FF2B5EF4-FFF2-40B4-BE49-F238E27FC236}">
                  <a16:creationId xmlns:a16="http://schemas.microsoft.com/office/drawing/2014/main" id="{4F777B55-4F6B-0B31-2DD1-A7145B7CD2F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495008" y="3011957"/>
              <a:ext cx="914400" cy="914400"/>
            </a:xfrm>
            <a:prstGeom prst="rect">
              <a:avLst/>
            </a:prstGeom>
          </p:spPr>
        </p:pic>
      </p:grpSp>
      <p:grpSp>
        <p:nvGrpSpPr>
          <p:cNvPr id="41" name="Group 40">
            <a:extLst>
              <a:ext uri="{FF2B5EF4-FFF2-40B4-BE49-F238E27FC236}">
                <a16:creationId xmlns:a16="http://schemas.microsoft.com/office/drawing/2014/main" id="{2E3D20E9-BC55-3551-1955-05985DF79C7F}"/>
              </a:ext>
            </a:extLst>
          </p:cNvPr>
          <p:cNvGrpSpPr/>
          <p:nvPr/>
        </p:nvGrpSpPr>
        <p:grpSpPr>
          <a:xfrm>
            <a:off x="9709375" y="4000291"/>
            <a:ext cx="8357402" cy="2137061"/>
            <a:chOff x="650411" y="4248832"/>
            <a:chExt cx="8357402" cy="2137061"/>
          </a:xfrm>
        </p:grpSpPr>
        <p:sp>
          <p:nvSpPr>
            <p:cNvPr id="23" name="TextBox 22">
              <a:extLst>
                <a:ext uri="{FF2B5EF4-FFF2-40B4-BE49-F238E27FC236}">
                  <a16:creationId xmlns:a16="http://schemas.microsoft.com/office/drawing/2014/main" id="{D770BE3E-1E40-A1C5-F71F-AD09227C4C2F}"/>
                </a:ext>
              </a:extLst>
            </p:cNvPr>
            <p:cNvSpPr txBox="1"/>
            <p:nvPr/>
          </p:nvSpPr>
          <p:spPr>
            <a:xfrm>
              <a:off x="881863" y="5470930"/>
              <a:ext cx="7187938" cy="461665"/>
            </a:xfrm>
            <a:prstGeom prst="rect">
              <a:avLst/>
            </a:prstGeom>
            <a:noFill/>
          </p:spPr>
          <p:txBody>
            <a:bodyPr wrap="square">
              <a:spAutoFit/>
            </a:bodyPr>
            <a:lstStyle/>
            <a:p>
              <a:r>
                <a:rPr lang="en-GB" dirty="0">
                  <a:solidFill>
                    <a:srgbClr val="FF0000"/>
                  </a:solidFill>
                  <a:latin typeface="Aptos" panose="020B0004020202020204" pitchFamily="34" charset="0"/>
                </a:rPr>
                <a:t> </a:t>
              </a:r>
              <a:r>
                <a:rPr lang="en-GB" sz="2400" dirty="0">
                  <a:solidFill>
                    <a:srgbClr val="FF0000"/>
                  </a:solidFill>
                  <a:latin typeface="Aptos" panose="020B0004020202020204" pitchFamily="34" charset="0"/>
                </a:rPr>
                <a:t>- moving backwards!</a:t>
              </a:r>
            </a:p>
          </p:txBody>
        </p:sp>
        <p:sp>
          <p:nvSpPr>
            <p:cNvPr id="36" name="Freeform: Shape 35">
              <a:extLst>
                <a:ext uri="{FF2B5EF4-FFF2-40B4-BE49-F238E27FC236}">
                  <a16:creationId xmlns:a16="http://schemas.microsoft.com/office/drawing/2014/main" id="{60A3209A-9E6E-C73E-A35C-3B0FE0F89B2D}"/>
                </a:ext>
              </a:extLst>
            </p:cNvPr>
            <p:cNvSpPr/>
            <p:nvPr/>
          </p:nvSpPr>
          <p:spPr>
            <a:xfrm>
              <a:off x="6016770" y="5882912"/>
              <a:ext cx="391113" cy="391112"/>
            </a:xfrm>
            <a:custGeom>
              <a:avLst/>
              <a:gdLst>
                <a:gd name="connsiteX0" fmla="*/ 332100 w 391113"/>
                <a:gd name="connsiteY0" fmla="*/ 0 h 391112"/>
                <a:gd name="connsiteX1" fmla="*/ 83449 w 391113"/>
                <a:gd name="connsiteY1" fmla="*/ 248665 h 391112"/>
                <a:gd name="connsiteX2" fmla="*/ 83449 w 391113"/>
                <a:gd name="connsiteY2" fmla="*/ 154673 h 391112"/>
                <a:gd name="connsiteX3" fmla="*/ 0 w 391113"/>
                <a:gd name="connsiteY3" fmla="*/ 154673 h 391112"/>
                <a:gd name="connsiteX4" fmla="*/ 0 w 391113"/>
                <a:gd name="connsiteY4" fmla="*/ 391113 h 391112"/>
                <a:gd name="connsiteX5" fmla="*/ 236440 w 391113"/>
                <a:gd name="connsiteY5" fmla="*/ 391113 h 391112"/>
                <a:gd name="connsiteX6" fmla="*/ 236440 w 391113"/>
                <a:gd name="connsiteY6" fmla="*/ 307664 h 391112"/>
                <a:gd name="connsiteX7" fmla="*/ 142448 w 391113"/>
                <a:gd name="connsiteY7" fmla="*/ 307664 h 391112"/>
                <a:gd name="connsiteX8" fmla="*/ 391113 w 391113"/>
                <a:gd name="connsiteY8" fmla="*/ 59013 h 391112"/>
                <a:gd name="connsiteX9" fmla="*/ 332100 w 391113"/>
                <a:gd name="connsiteY9" fmla="*/ 0 h 39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1113" h="391112">
                  <a:moveTo>
                    <a:pt x="332100" y="0"/>
                  </a:moveTo>
                  <a:lnTo>
                    <a:pt x="83449" y="248665"/>
                  </a:lnTo>
                  <a:lnTo>
                    <a:pt x="83449" y="154673"/>
                  </a:lnTo>
                  <a:lnTo>
                    <a:pt x="0" y="154673"/>
                  </a:lnTo>
                  <a:lnTo>
                    <a:pt x="0" y="391113"/>
                  </a:lnTo>
                  <a:lnTo>
                    <a:pt x="236440" y="391113"/>
                  </a:lnTo>
                  <a:lnTo>
                    <a:pt x="236440" y="307664"/>
                  </a:lnTo>
                  <a:lnTo>
                    <a:pt x="142448" y="307664"/>
                  </a:lnTo>
                  <a:lnTo>
                    <a:pt x="391113" y="59013"/>
                  </a:lnTo>
                  <a:lnTo>
                    <a:pt x="332100" y="0"/>
                  </a:lnTo>
                  <a:close/>
                </a:path>
              </a:pathLst>
            </a:custGeom>
            <a:solidFill>
              <a:srgbClr val="000000"/>
            </a:solidFill>
            <a:ln w="13891"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E46E9DBA-CCE0-9E9E-4F8D-3B299BB7CDD1}"/>
                </a:ext>
              </a:extLst>
            </p:cNvPr>
            <p:cNvSpPr/>
            <p:nvPr/>
          </p:nvSpPr>
          <p:spPr>
            <a:xfrm>
              <a:off x="5341345" y="5525175"/>
              <a:ext cx="1157455" cy="806676"/>
            </a:xfrm>
            <a:custGeom>
              <a:avLst/>
              <a:gdLst>
                <a:gd name="connsiteX0" fmla="*/ 1046190 w 1157455"/>
                <a:gd name="connsiteY0" fmla="*/ 0 h 806676"/>
                <a:gd name="connsiteX1" fmla="*/ 823255 w 1157455"/>
                <a:gd name="connsiteY1" fmla="*/ 0 h 806676"/>
                <a:gd name="connsiteX2" fmla="*/ 253018 w 1157455"/>
                <a:gd name="connsiteY2" fmla="*/ 584145 h 806676"/>
                <a:gd name="connsiteX3" fmla="*/ 111266 w 1157455"/>
                <a:gd name="connsiteY3" fmla="*/ 584145 h 806676"/>
                <a:gd name="connsiteX4" fmla="*/ 0 w 1157455"/>
                <a:gd name="connsiteY4" fmla="*/ 695411 h 806676"/>
                <a:gd name="connsiteX5" fmla="*/ 111266 w 1157455"/>
                <a:gd name="connsiteY5" fmla="*/ 806677 h 806676"/>
                <a:gd name="connsiteX6" fmla="*/ 346774 w 1157455"/>
                <a:gd name="connsiteY6" fmla="*/ 806677 h 806676"/>
                <a:gd name="connsiteX7" fmla="*/ 917011 w 1157455"/>
                <a:gd name="connsiteY7" fmla="*/ 222532 h 806676"/>
                <a:gd name="connsiteX8" fmla="*/ 1046190 w 1157455"/>
                <a:gd name="connsiteY8" fmla="*/ 222532 h 806676"/>
                <a:gd name="connsiteX9" fmla="*/ 1157456 w 1157455"/>
                <a:gd name="connsiteY9" fmla="*/ 111266 h 806676"/>
                <a:gd name="connsiteX10" fmla="*/ 1046190 w 1157455"/>
                <a:gd name="connsiteY10" fmla="*/ 0 h 806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57455" h="806676">
                  <a:moveTo>
                    <a:pt x="1046190" y="0"/>
                  </a:moveTo>
                  <a:lnTo>
                    <a:pt x="823255" y="0"/>
                  </a:lnTo>
                  <a:lnTo>
                    <a:pt x="253018" y="584145"/>
                  </a:lnTo>
                  <a:lnTo>
                    <a:pt x="111266" y="584145"/>
                  </a:lnTo>
                  <a:cubicBezTo>
                    <a:pt x="49815" y="584145"/>
                    <a:pt x="0" y="633960"/>
                    <a:pt x="0" y="695411"/>
                  </a:cubicBezTo>
                  <a:cubicBezTo>
                    <a:pt x="0" y="756862"/>
                    <a:pt x="49815" y="806677"/>
                    <a:pt x="111266" y="806677"/>
                  </a:cubicBezTo>
                  <a:lnTo>
                    <a:pt x="346774" y="806677"/>
                  </a:lnTo>
                  <a:lnTo>
                    <a:pt x="917011" y="222532"/>
                  </a:lnTo>
                  <a:lnTo>
                    <a:pt x="1046190" y="222532"/>
                  </a:lnTo>
                  <a:cubicBezTo>
                    <a:pt x="1107641" y="222532"/>
                    <a:pt x="1157456" y="172716"/>
                    <a:pt x="1157456" y="111266"/>
                  </a:cubicBezTo>
                  <a:cubicBezTo>
                    <a:pt x="1157456" y="49815"/>
                    <a:pt x="1107641" y="0"/>
                    <a:pt x="1046190" y="0"/>
                  </a:cubicBezTo>
                  <a:close/>
                </a:path>
              </a:pathLst>
            </a:custGeom>
            <a:solidFill>
              <a:srgbClr val="000000"/>
            </a:solidFill>
            <a:ln w="13891"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903C6EBC-A338-1C0C-9DD8-C6625E935BB3}"/>
                </a:ext>
              </a:extLst>
            </p:cNvPr>
            <p:cNvSpPr/>
            <p:nvPr/>
          </p:nvSpPr>
          <p:spPr>
            <a:xfrm>
              <a:off x="5738619" y="5372156"/>
              <a:ext cx="176662" cy="176662"/>
            </a:xfrm>
            <a:custGeom>
              <a:avLst/>
              <a:gdLst>
                <a:gd name="connsiteX0" fmla="*/ 88303 w 176662"/>
                <a:gd name="connsiteY0" fmla="*/ 176662 h 176662"/>
                <a:gd name="connsiteX1" fmla="*/ 176662 w 176662"/>
                <a:gd name="connsiteY1" fmla="*/ 88359 h 176662"/>
                <a:gd name="connsiteX2" fmla="*/ 88359 w 176662"/>
                <a:gd name="connsiteY2" fmla="*/ 0 h 176662"/>
                <a:gd name="connsiteX3" fmla="*/ 0 w 176662"/>
                <a:gd name="connsiteY3" fmla="*/ 88303 h 176662"/>
                <a:gd name="connsiteX4" fmla="*/ 0 w 176662"/>
                <a:gd name="connsiteY4" fmla="*/ 88373 h 176662"/>
                <a:gd name="connsiteX5" fmla="*/ 88303 w 176662"/>
                <a:gd name="connsiteY5" fmla="*/ 176662 h 17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662" h="176662">
                  <a:moveTo>
                    <a:pt x="88303" y="176662"/>
                  </a:moveTo>
                  <a:cubicBezTo>
                    <a:pt x="137088" y="176677"/>
                    <a:pt x="176647" y="137143"/>
                    <a:pt x="176662" y="88359"/>
                  </a:cubicBezTo>
                  <a:cubicBezTo>
                    <a:pt x="176677" y="39574"/>
                    <a:pt x="137143" y="15"/>
                    <a:pt x="88359" y="0"/>
                  </a:cubicBezTo>
                  <a:cubicBezTo>
                    <a:pt x="39574" y="-15"/>
                    <a:pt x="15" y="39519"/>
                    <a:pt x="0" y="88303"/>
                  </a:cubicBezTo>
                  <a:cubicBezTo>
                    <a:pt x="0" y="88327"/>
                    <a:pt x="0" y="88349"/>
                    <a:pt x="0" y="88373"/>
                  </a:cubicBezTo>
                  <a:cubicBezTo>
                    <a:pt x="15" y="137132"/>
                    <a:pt x="39544" y="176654"/>
                    <a:pt x="88303" y="176662"/>
                  </a:cubicBezTo>
                  <a:close/>
                </a:path>
              </a:pathLst>
            </a:custGeom>
            <a:solidFill>
              <a:srgbClr val="000000"/>
            </a:solidFill>
            <a:ln w="13891"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9F38C17A-EF9B-5D66-07DC-73F503A2B901}"/>
                </a:ext>
              </a:extLst>
            </p:cNvPr>
            <p:cNvSpPr/>
            <p:nvPr/>
          </p:nvSpPr>
          <p:spPr>
            <a:xfrm>
              <a:off x="5738606" y="5576736"/>
              <a:ext cx="176662" cy="298925"/>
            </a:xfrm>
            <a:custGeom>
              <a:avLst/>
              <a:gdLst>
                <a:gd name="connsiteX0" fmla="*/ 176648 w 176662"/>
                <a:gd name="connsiteY0" fmla="*/ 89899 h 298925"/>
                <a:gd name="connsiteX1" fmla="*/ 89898 w 176662"/>
                <a:gd name="connsiteY1" fmla="*/ 14 h 298925"/>
                <a:gd name="connsiteX2" fmla="*/ 14 w 176662"/>
                <a:gd name="connsiteY2" fmla="*/ 86764 h 298925"/>
                <a:gd name="connsiteX3" fmla="*/ 14 w 176662"/>
                <a:gd name="connsiteY3" fmla="*/ 89899 h 298925"/>
                <a:gd name="connsiteX4" fmla="*/ 14 w 176662"/>
                <a:gd name="connsiteY4" fmla="*/ 298925 h 298925"/>
                <a:gd name="connsiteX5" fmla="*/ 176648 w 176662"/>
                <a:gd name="connsiteY5" fmla="*/ 122291 h 29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662" h="298925">
                  <a:moveTo>
                    <a:pt x="176648" y="89899"/>
                  </a:moveTo>
                  <a:cubicBezTo>
                    <a:pt x="177513" y="41123"/>
                    <a:pt x="138674" y="879"/>
                    <a:pt x="89898" y="14"/>
                  </a:cubicBezTo>
                  <a:cubicBezTo>
                    <a:pt x="41122" y="-851"/>
                    <a:pt x="879" y="37988"/>
                    <a:pt x="14" y="86764"/>
                  </a:cubicBezTo>
                  <a:cubicBezTo>
                    <a:pt x="-5" y="87808"/>
                    <a:pt x="-5" y="88854"/>
                    <a:pt x="14" y="89899"/>
                  </a:cubicBezTo>
                  <a:lnTo>
                    <a:pt x="14" y="298925"/>
                  </a:lnTo>
                  <a:lnTo>
                    <a:pt x="176648" y="122291"/>
                  </a:lnTo>
                  <a:close/>
                </a:path>
              </a:pathLst>
            </a:custGeom>
            <a:solidFill>
              <a:srgbClr val="000000"/>
            </a:solidFill>
            <a:ln w="13891" cap="flat">
              <a:noFill/>
              <a:prstDash val="solid"/>
              <a:miter/>
            </a:ln>
          </p:spPr>
          <p:txBody>
            <a:bodyPr rtlCol="0" anchor="ctr"/>
            <a:lstStyle/>
            <a:p>
              <a:endParaRPr lang="en-GB"/>
            </a:p>
          </p:txBody>
        </p:sp>
        <p:sp>
          <p:nvSpPr>
            <p:cNvPr id="31" name="TextBox 30">
              <a:extLst>
                <a:ext uri="{FF2B5EF4-FFF2-40B4-BE49-F238E27FC236}">
                  <a16:creationId xmlns:a16="http://schemas.microsoft.com/office/drawing/2014/main" id="{E246A4F3-34BB-94DF-BD61-89AA228B04D7}"/>
                </a:ext>
              </a:extLst>
            </p:cNvPr>
            <p:cNvSpPr txBox="1"/>
            <p:nvPr/>
          </p:nvSpPr>
          <p:spPr>
            <a:xfrm>
              <a:off x="762090" y="4730260"/>
              <a:ext cx="4238022" cy="461665"/>
            </a:xfrm>
            <a:prstGeom prst="rect">
              <a:avLst/>
            </a:prstGeom>
            <a:noFill/>
          </p:spPr>
          <p:txBody>
            <a:bodyPr wrap="square">
              <a:spAutoFit/>
            </a:bodyPr>
            <a:lstStyle/>
            <a:p>
              <a:pPr marL="342900" indent="-342900">
                <a:buFont typeface="Wingdings" panose="05000000000000000000" pitchFamily="2" charset="2"/>
                <a:buChar char="Ø"/>
              </a:pPr>
              <a:r>
                <a:rPr lang="en-GB" sz="2400" dirty="0">
                  <a:latin typeface="Aptos" panose="020B0004020202020204" pitchFamily="34" charset="0"/>
                </a:rPr>
                <a:t>Start climbing the stairs</a:t>
              </a:r>
            </a:p>
          </p:txBody>
        </p:sp>
        <p:pic>
          <p:nvPicPr>
            <p:cNvPr id="33" name="Graphic 32" descr="Upstairs with solid fill">
              <a:extLst>
                <a:ext uri="{FF2B5EF4-FFF2-40B4-BE49-F238E27FC236}">
                  <a16:creationId xmlns:a16="http://schemas.microsoft.com/office/drawing/2014/main" id="{4FC84326-7465-5EBE-E2AF-A4E4B9EF880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334837" y="4248832"/>
              <a:ext cx="1529280" cy="1529280"/>
            </a:xfrm>
            <a:prstGeom prst="rect">
              <a:avLst/>
            </a:prstGeom>
          </p:spPr>
        </p:pic>
        <p:sp>
          <p:nvSpPr>
            <p:cNvPr id="40" name="Rectangle: Rounded Corners 39">
              <a:extLst>
                <a:ext uri="{FF2B5EF4-FFF2-40B4-BE49-F238E27FC236}">
                  <a16:creationId xmlns:a16="http://schemas.microsoft.com/office/drawing/2014/main" id="{9B4BE221-C3C6-E229-EC98-455CB2BE5F33}"/>
                </a:ext>
              </a:extLst>
            </p:cNvPr>
            <p:cNvSpPr/>
            <p:nvPr/>
          </p:nvSpPr>
          <p:spPr>
            <a:xfrm>
              <a:off x="650411" y="4273278"/>
              <a:ext cx="8357402" cy="2112615"/>
            </a:xfrm>
            <a:prstGeom prst="roundRect">
              <a:avLst/>
            </a:prstGeom>
            <a:noFill/>
            <a:ln w="381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2392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5AED1-8C2B-1385-E5BD-161765CC4C95}"/>
              </a:ext>
            </a:extLst>
          </p:cNvPr>
          <p:cNvSpPr>
            <a:spLocks noGrp="1"/>
          </p:cNvSpPr>
          <p:nvPr>
            <p:ph type="title"/>
          </p:nvPr>
        </p:nvSpPr>
        <p:spPr/>
        <p:txBody>
          <a:bodyPr/>
          <a:lstStyle/>
          <a:p>
            <a:r>
              <a:rPr lang="en-GB" dirty="0">
                <a:solidFill>
                  <a:srgbClr val="FFFF00"/>
                </a:solidFill>
              </a:rPr>
              <a:t>Every step is harder: Nature</a:t>
            </a:r>
          </a:p>
        </p:txBody>
      </p:sp>
      <p:sp>
        <p:nvSpPr>
          <p:cNvPr id="3" name="Slide Number Placeholder 2">
            <a:extLst>
              <a:ext uri="{FF2B5EF4-FFF2-40B4-BE49-F238E27FC236}">
                <a16:creationId xmlns:a16="http://schemas.microsoft.com/office/drawing/2014/main" id="{AB6B8260-32C3-A012-5E03-8488A751D989}"/>
              </a:ext>
            </a:extLst>
          </p:cNvPr>
          <p:cNvSpPr>
            <a:spLocks noGrp="1"/>
          </p:cNvSpPr>
          <p:nvPr>
            <p:ph type="sldNum" sz="quarter" idx="10"/>
          </p:nvPr>
        </p:nvSpPr>
        <p:spPr>
          <a:xfrm>
            <a:off x="57336" y="6513014"/>
            <a:ext cx="216000" cy="216000"/>
          </a:xfrm>
        </p:spPr>
        <p:txBody>
          <a:bodyPr/>
          <a:lstStyle/>
          <a:p>
            <a:fld id="{6B49BB3D-90E4-C946-BCF9-8FBC622A1A06}" type="slidenum">
              <a:rPr lang="en-GB" smtClean="0"/>
              <a:pPr/>
              <a:t>8</a:t>
            </a:fld>
            <a:endParaRPr lang="en-GB" dirty="0"/>
          </a:p>
        </p:txBody>
      </p:sp>
      <p:pic>
        <p:nvPicPr>
          <p:cNvPr id="8" name="Content Placeholder 7" descr="A water leaking from a pipe&#10;&#10;Description automatically generated">
            <a:extLst>
              <a:ext uri="{FF2B5EF4-FFF2-40B4-BE49-F238E27FC236}">
                <a16:creationId xmlns:a16="http://schemas.microsoft.com/office/drawing/2014/main" id="{EB7118C9-3593-B0AD-6D66-B12A15374E9F}"/>
              </a:ext>
            </a:extLst>
          </p:cNvPr>
          <p:cNvPicPr>
            <a:picLocks noGrp="1" noChangeAspect="1"/>
          </p:cNvPicPr>
          <p:nvPr>
            <p:ph idx="1"/>
          </p:nvPr>
        </p:nvPicPr>
        <p:blipFill rotWithShape="1">
          <a:blip r:embed="rId2"/>
          <a:srcRect r="36958"/>
          <a:stretch/>
        </p:blipFill>
        <p:spPr>
          <a:xfrm>
            <a:off x="1145587" y="2296483"/>
            <a:ext cx="5492311" cy="3832857"/>
          </a:xfrm>
        </p:spPr>
      </p:pic>
      <p:sp>
        <p:nvSpPr>
          <p:cNvPr id="6" name="TextBox 5">
            <a:extLst>
              <a:ext uri="{FF2B5EF4-FFF2-40B4-BE49-F238E27FC236}">
                <a16:creationId xmlns:a16="http://schemas.microsoft.com/office/drawing/2014/main" id="{84F17AA4-D59D-7ED8-63CF-1B6EB968DCEC}"/>
              </a:ext>
            </a:extLst>
          </p:cNvPr>
          <p:cNvSpPr txBox="1"/>
          <p:nvPr/>
        </p:nvSpPr>
        <p:spPr>
          <a:xfrm>
            <a:off x="578465" y="6551374"/>
            <a:ext cx="4572000" cy="215444"/>
          </a:xfrm>
          <a:prstGeom prst="rect">
            <a:avLst/>
          </a:prstGeom>
          <a:noFill/>
        </p:spPr>
        <p:txBody>
          <a:bodyPr wrap="square">
            <a:spAutoFit/>
          </a:bodyPr>
          <a:lstStyle/>
          <a:p>
            <a:r>
              <a:rPr lang="en-GB" sz="800" dirty="0"/>
              <a:t>https://www.nature.com/articles/s41559-018-0747-4/figures/1</a:t>
            </a:r>
          </a:p>
        </p:txBody>
      </p:sp>
      <p:sp>
        <p:nvSpPr>
          <p:cNvPr id="10" name="TextBox 9">
            <a:extLst>
              <a:ext uri="{FF2B5EF4-FFF2-40B4-BE49-F238E27FC236}">
                <a16:creationId xmlns:a16="http://schemas.microsoft.com/office/drawing/2014/main" id="{90F40270-FCE9-7493-CFA9-4035DCC6F061}"/>
              </a:ext>
            </a:extLst>
          </p:cNvPr>
          <p:cNvSpPr txBox="1"/>
          <p:nvPr/>
        </p:nvSpPr>
        <p:spPr>
          <a:xfrm>
            <a:off x="268664" y="1464636"/>
            <a:ext cx="8418136" cy="646331"/>
          </a:xfrm>
          <a:prstGeom prst="rect">
            <a:avLst/>
          </a:prstGeom>
          <a:noFill/>
        </p:spPr>
        <p:txBody>
          <a:bodyPr wrap="square">
            <a:spAutoFit/>
          </a:bodyPr>
          <a:lstStyle/>
          <a:p>
            <a:pPr algn="l"/>
            <a:r>
              <a:rPr lang="en-GB" b="1" i="0" dirty="0">
                <a:solidFill>
                  <a:srgbClr val="222222"/>
                </a:solidFill>
                <a:effectLst/>
                <a:highlight>
                  <a:srgbClr val="FFFFFF"/>
                </a:highlight>
                <a:latin typeface="Harding"/>
              </a:rPr>
              <a:t>Fig. 1: The leaky pipeline of women in STEM.</a:t>
            </a:r>
          </a:p>
          <a:p>
            <a:pPr algn="l"/>
            <a:r>
              <a:rPr lang="en-GB" b="0" i="0" dirty="0">
                <a:solidFill>
                  <a:srgbClr val="222222"/>
                </a:solidFill>
                <a:effectLst/>
                <a:highlight>
                  <a:srgbClr val="FFFFFF"/>
                </a:highlight>
                <a:latin typeface="Harding"/>
              </a:rPr>
              <a:t>From: </a:t>
            </a:r>
            <a:r>
              <a:rPr lang="en-GB" b="0" i="0" dirty="0">
                <a:solidFill>
                  <a:srgbClr val="006699"/>
                </a:solidFill>
                <a:effectLst/>
                <a:highlight>
                  <a:srgbClr val="FFFFFF"/>
                </a:highlight>
                <a:latin typeface="Harding"/>
                <a:hlinkClick r:id="rId3"/>
              </a:rPr>
              <a:t>How the entire scientific community can confront gender bias in the workplace</a:t>
            </a:r>
            <a:endParaRPr lang="en-GB" b="0" i="0" dirty="0">
              <a:solidFill>
                <a:srgbClr val="222222"/>
              </a:solidFill>
              <a:effectLst/>
              <a:highlight>
                <a:srgbClr val="FFFFFF"/>
              </a:highlight>
              <a:latin typeface="Harding"/>
            </a:endParaRPr>
          </a:p>
        </p:txBody>
      </p:sp>
      <p:sp>
        <p:nvSpPr>
          <p:cNvPr id="11" name="TextBox 10">
            <a:extLst>
              <a:ext uri="{FF2B5EF4-FFF2-40B4-BE49-F238E27FC236}">
                <a16:creationId xmlns:a16="http://schemas.microsoft.com/office/drawing/2014/main" id="{25876D5A-2ECF-34F8-7001-824088CEEB55}"/>
              </a:ext>
            </a:extLst>
          </p:cNvPr>
          <p:cNvSpPr txBox="1"/>
          <p:nvPr/>
        </p:nvSpPr>
        <p:spPr>
          <a:xfrm>
            <a:off x="2864465" y="1279970"/>
            <a:ext cx="1376314" cy="369332"/>
          </a:xfrm>
          <a:prstGeom prst="rect">
            <a:avLst/>
          </a:prstGeom>
          <a:noFill/>
        </p:spPr>
        <p:txBody>
          <a:bodyPr wrap="square" rtlCol="0">
            <a:spAutoFit/>
          </a:bodyPr>
          <a:lstStyle/>
          <a:p>
            <a:r>
              <a:rPr lang="en-GB" b="1" dirty="0">
                <a:solidFill>
                  <a:srgbClr val="0070C0"/>
                </a:solidFill>
              </a:rPr>
              <a:t>minorities</a:t>
            </a:r>
          </a:p>
        </p:txBody>
      </p:sp>
      <p:cxnSp>
        <p:nvCxnSpPr>
          <p:cNvPr id="13" name="Straight Connector 12">
            <a:extLst>
              <a:ext uri="{FF2B5EF4-FFF2-40B4-BE49-F238E27FC236}">
                <a16:creationId xmlns:a16="http://schemas.microsoft.com/office/drawing/2014/main" id="{A087A60C-F84A-32B6-926B-D7B0D09557A1}"/>
              </a:ext>
            </a:extLst>
          </p:cNvPr>
          <p:cNvCxnSpPr>
            <a:cxnSpLocks/>
          </p:cNvCxnSpPr>
          <p:nvPr/>
        </p:nvCxnSpPr>
        <p:spPr>
          <a:xfrm flipV="1">
            <a:off x="2997724" y="1537802"/>
            <a:ext cx="603316" cy="20739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3F9B7A48-6DFB-7E4C-3012-2F5E9CBD131B}"/>
              </a:ext>
            </a:extLst>
          </p:cNvPr>
          <p:cNvSpPr txBox="1"/>
          <p:nvPr/>
        </p:nvSpPr>
        <p:spPr>
          <a:xfrm>
            <a:off x="-4303336" y="3875748"/>
            <a:ext cx="4572000" cy="646331"/>
          </a:xfrm>
          <a:prstGeom prst="rect">
            <a:avLst/>
          </a:prstGeom>
          <a:noFill/>
        </p:spPr>
        <p:txBody>
          <a:bodyPr wrap="square">
            <a:spAutoFit/>
          </a:bodyPr>
          <a:lstStyle/>
          <a:p>
            <a:pPr algn="l"/>
            <a:r>
              <a:rPr lang="en-GB" b="1" i="0" dirty="0">
                <a:solidFill>
                  <a:srgbClr val="222222"/>
                </a:solidFill>
                <a:effectLst/>
                <a:highlight>
                  <a:srgbClr val="FFFFFF"/>
                </a:highlight>
                <a:latin typeface="-apple-system"/>
              </a:rPr>
              <a:t>Wasted talent: the status quo of women in physics in the US and UK</a:t>
            </a:r>
          </a:p>
        </p:txBody>
      </p:sp>
      <p:sp>
        <p:nvSpPr>
          <p:cNvPr id="23" name="TextBox 22">
            <a:extLst>
              <a:ext uri="{FF2B5EF4-FFF2-40B4-BE49-F238E27FC236}">
                <a16:creationId xmlns:a16="http://schemas.microsoft.com/office/drawing/2014/main" id="{B14530D7-582D-F2E5-C33E-09CEF60B6A70}"/>
              </a:ext>
            </a:extLst>
          </p:cNvPr>
          <p:cNvSpPr txBox="1"/>
          <p:nvPr/>
        </p:nvSpPr>
        <p:spPr>
          <a:xfrm>
            <a:off x="-5717356" y="4807670"/>
            <a:ext cx="5563956" cy="2308324"/>
          </a:xfrm>
          <a:prstGeom prst="rect">
            <a:avLst/>
          </a:prstGeom>
          <a:noFill/>
        </p:spPr>
        <p:txBody>
          <a:bodyPr wrap="square">
            <a:spAutoFit/>
          </a:bodyPr>
          <a:lstStyle/>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https://www.nature.com/articles/s42005-024-01579-9</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5"/>
              </a:rPr>
              <a:t>https://www.nature.com/articles/s42005-024-01572-2</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6"/>
              </a:rPr>
              <a:t>https://www.nature.com/articles/s42005-024-01565-1</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7"/>
              </a:rPr>
              <a:t>https://www.nature.com/articles/s42005-024-01562-4</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8"/>
              </a:rPr>
              <a:t>https://www.nature.com/articles/s42005-024-01561-5</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9"/>
              </a:rPr>
              <a:t>https://www.nature.com/articles/s42005-024-01560-6</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10"/>
              </a:rPr>
              <a:t>https://www.nature.com/articles/s42005-024-01557-1</a:t>
            </a:r>
            <a:endParaRPr lang="en-GB" sz="2000" dirty="0">
              <a:effectLst/>
              <a:latin typeface="Aptos" panose="020B0004020202020204" pitchFamily="34" charset="0"/>
              <a:ea typeface="Aptos" panose="020B0004020202020204" pitchFamily="34" charset="0"/>
              <a:cs typeface="Aptos" panose="020B0004020202020204" pitchFamily="34" charset="0"/>
            </a:endParaRPr>
          </a:p>
          <a:p>
            <a:r>
              <a:rPr lang="en-GB" sz="1800" dirty="0">
                <a:effectLst/>
                <a:latin typeface="Aptos" panose="020B0004020202020204" pitchFamily="34" charset="0"/>
                <a:ea typeface="Aptos" panose="020B0004020202020204" pitchFamily="34" charset="0"/>
                <a:cs typeface="Aptos" panose="020B0004020202020204" pitchFamily="34" charset="0"/>
              </a:rPr>
              <a:t> </a:t>
            </a:r>
            <a:endParaRPr lang="en-GB" sz="2000" dirty="0">
              <a:effectLst/>
              <a:latin typeface="Aptos" panose="020B0004020202020204" pitchFamily="34" charset="0"/>
              <a:ea typeface="Aptos" panose="020B0004020202020204" pitchFamily="34" charset="0"/>
              <a:cs typeface="Aptos" panose="020B0004020202020204" pitchFamily="34" charset="0"/>
            </a:endParaRPr>
          </a:p>
        </p:txBody>
      </p:sp>
      <p:pic>
        <p:nvPicPr>
          <p:cNvPr id="25" name="Picture 24" descr="A person wearing boots and walking in the mud&#10;&#10;Description automatically generated">
            <a:extLst>
              <a:ext uri="{FF2B5EF4-FFF2-40B4-BE49-F238E27FC236}">
                <a16:creationId xmlns:a16="http://schemas.microsoft.com/office/drawing/2014/main" id="{F85868BE-6749-CCDB-231A-4587994699CC}"/>
              </a:ext>
            </a:extLst>
          </p:cNvPr>
          <p:cNvPicPr>
            <a:picLocks noChangeAspect="1"/>
          </p:cNvPicPr>
          <p:nvPr/>
        </p:nvPicPr>
        <p:blipFill>
          <a:blip r:embed="rId11"/>
          <a:stretch>
            <a:fillRect/>
          </a:stretch>
        </p:blipFill>
        <p:spPr>
          <a:xfrm>
            <a:off x="7073144" y="3727781"/>
            <a:ext cx="1761943" cy="1172493"/>
          </a:xfrm>
          <a:prstGeom prst="rect">
            <a:avLst/>
          </a:prstGeom>
        </p:spPr>
      </p:pic>
      <p:sp>
        <p:nvSpPr>
          <p:cNvPr id="18" name="Rectangle 17">
            <a:extLst>
              <a:ext uri="{FF2B5EF4-FFF2-40B4-BE49-F238E27FC236}">
                <a16:creationId xmlns:a16="http://schemas.microsoft.com/office/drawing/2014/main" id="{43E1937F-4651-EACB-A506-C34279A67088}"/>
              </a:ext>
            </a:extLst>
          </p:cNvPr>
          <p:cNvSpPr/>
          <p:nvPr/>
        </p:nvSpPr>
        <p:spPr>
          <a:xfrm>
            <a:off x="841233" y="2916041"/>
            <a:ext cx="1539581" cy="11906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B51F6CD4-7E51-5435-D84C-86A55ACD7553}"/>
              </a:ext>
            </a:extLst>
          </p:cNvPr>
          <p:cNvSpPr/>
          <p:nvPr/>
        </p:nvSpPr>
        <p:spPr>
          <a:xfrm>
            <a:off x="2813152" y="2228768"/>
            <a:ext cx="1515200" cy="8160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CCFEE44B-F470-AD9B-A698-5A1AAC43AF30}"/>
              </a:ext>
            </a:extLst>
          </p:cNvPr>
          <p:cNvSpPr/>
          <p:nvPr/>
        </p:nvSpPr>
        <p:spPr>
          <a:xfrm>
            <a:off x="4681325" y="3286496"/>
            <a:ext cx="1662578" cy="7266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FD4E864A-A605-95C6-24C8-DB525093CEB5}"/>
              </a:ext>
            </a:extLst>
          </p:cNvPr>
          <p:cNvSpPr/>
          <p:nvPr/>
        </p:nvSpPr>
        <p:spPr>
          <a:xfrm>
            <a:off x="2554042" y="4112237"/>
            <a:ext cx="1662578" cy="988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6C854DB-12B6-65BC-6349-61C9734B0431}"/>
              </a:ext>
            </a:extLst>
          </p:cNvPr>
          <p:cNvSpPr/>
          <p:nvPr/>
        </p:nvSpPr>
        <p:spPr>
          <a:xfrm>
            <a:off x="1998993" y="5002242"/>
            <a:ext cx="2314242" cy="9885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9A1B09E0-D559-89CD-0519-03C8E287B467}"/>
              </a:ext>
            </a:extLst>
          </p:cNvPr>
          <p:cNvSpPr/>
          <p:nvPr/>
        </p:nvSpPr>
        <p:spPr>
          <a:xfrm>
            <a:off x="4624073" y="5608320"/>
            <a:ext cx="1518472" cy="7070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Content Placeholder 7" descr="A water leaking from a pipe&#10;&#10;Description automatically generated">
            <a:extLst>
              <a:ext uri="{FF2B5EF4-FFF2-40B4-BE49-F238E27FC236}">
                <a16:creationId xmlns:a16="http://schemas.microsoft.com/office/drawing/2014/main" id="{49D2A1F8-7067-71FB-FBE9-46975AFD93BD}"/>
              </a:ext>
            </a:extLst>
          </p:cNvPr>
          <p:cNvPicPr>
            <a:picLocks noChangeAspect="1"/>
          </p:cNvPicPr>
          <p:nvPr/>
        </p:nvPicPr>
        <p:blipFill rotWithShape="1">
          <a:blip r:embed="rId2"/>
          <a:srcRect l="1352" t="17095" r="86056" b="61382"/>
          <a:stretch/>
        </p:blipFill>
        <p:spPr>
          <a:xfrm>
            <a:off x="503606" y="2305477"/>
            <a:ext cx="1814170" cy="1364217"/>
          </a:xfrm>
          <a:prstGeom prst="rect">
            <a:avLst/>
          </a:prstGeom>
        </p:spPr>
      </p:pic>
      <p:pic>
        <p:nvPicPr>
          <p:cNvPr id="14" name="Content Placeholder 7" descr="A water leaking from a pipe&#10;&#10;Description automatically generated">
            <a:extLst>
              <a:ext uri="{FF2B5EF4-FFF2-40B4-BE49-F238E27FC236}">
                <a16:creationId xmlns:a16="http://schemas.microsoft.com/office/drawing/2014/main" id="{AB3AF92A-DB97-963E-AEA3-A13B391B8086}"/>
              </a:ext>
            </a:extLst>
          </p:cNvPr>
          <p:cNvPicPr>
            <a:picLocks noChangeAspect="1"/>
          </p:cNvPicPr>
          <p:nvPr/>
        </p:nvPicPr>
        <p:blipFill rotWithShape="1">
          <a:blip r:embed="rId2"/>
          <a:srcRect l="17716" t="47293" r="65267" b="35885"/>
          <a:stretch/>
        </p:blipFill>
        <p:spPr>
          <a:xfrm>
            <a:off x="4924579" y="3753882"/>
            <a:ext cx="1912474" cy="1049022"/>
          </a:xfrm>
          <a:prstGeom prst="rect">
            <a:avLst/>
          </a:prstGeom>
        </p:spPr>
      </p:pic>
      <p:pic>
        <p:nvPicPr>
          <p:cNvPr id="15" name="Content Placeholder 7" descr="A water leaking from a pipe&#10;&#10;Description automatically generated">
            <a:extLst>
              <a:ext uri="{FF2B5EF4-FFF2-40B4-BE49-F238E27FC236}">
                <a16:creationId xmlns:a16="http://schemas.microsoft.com/office/drawing/2014/main" id="{05857605-E0D5-C772-DE5A-11C5626630D7}"/>
              </a:ext>
            </a:extLst>
          </p:cNvPr>
          <p:cNvPicPr>
            <a:picLocks noChangeAspect="1"/>
          </p:cNvPicPr>
          <p:nvPr/>
        </p:nvPicPr>
        <p:blipFill rotWithShape="1">
          <a:blip r:embed="rId2"/>
          <a:srcRect l="42604" t="26410" r="39454" b="61319"/>
          <a:stretch/>
        </p:blipFill>
        <p:spPr>
          <a:xfrm>
            <a:off x="1812219" y="3798386"/>
            <a:ext cx="2226794" cy="670058"/>
          </a:xfrm>
          <a:prstGeom prst="rect">
            <a:avLst/>
          </a:prstGeom>
        </p:spPr>
      </p:pic>
      <p:pic>
        <p:nvPicPr>
          <p:cNvPr id="29" name="Content Placeholder 7" descr="A water leaking from a pipe&#10;&#10;Description automatically generated">
            <a:extLst>
              <a:ext uri="{FF2B5EF4-FFF2-40B4-BE49-F238E27FC236}">
                <a16:creationId xmlns:a16="http://schemas.microsoft.com/office/drawing/2014/main" id="{D2CD804A-F3C1-792A-15D1-AB23B166DD2E}"/>
              </a:ext>
            </a:extLst>
          </p:cNvPr>
          <p:cNvPicPr>
            <a:picLocks noChangeAspect="1"/>
          </p:cNvPicPr>
          <p:nvPr/>
        </p:nvPicPr>
        <p:blipFill rotWithShape="1">
          <a:blip r:embed="rId2"/>
          <a:srcRect l="20135" t="1" r="64515" b="90789"/>
          <a:stretch/>
        </p:blipFill>
        <p:spPr>
          <a:xfrm>
            <a:off x="2982303" y="2357587"/>
            <a:ext cx="2452310" cy="647331"/>
          </a:xfrm>
          <a:prstGeom prst="rect">
            <a:avLst/>
          </a:prstGeom>
        </p:spPr>
      </p:pic>
      <p:pic>
        <p:nvPicPr>
          <p:cNvPr id="12" name="Content Placeholder 7" descr="A water leaking from a pipe&#10;&#10;Description automatically generated">
            <a:extLst>
              <a:ext uri="{FF2B5EF4-FFF2-40B4-BE49-F238E27FC236}">
                <a16:creationId xmlns:a16="http://schemas.microsoft.com/office/drawing/2014/main" id="{E82F3BB0-AABB-146E-B2A5-EEAAFDE48C94}"/>
              </a:ext>
            </a:extLst>
          </p:cNvPr>
          <p:cNvPicPr>
            <a:picLocks noChangeAspect="1"/>
          </p:cNvPicPr>
          <p:nvPr/>
        </p:nvPicPr>
        <p:blipFill rotWithShape="1">
          <a:blip r:embed="rId2"/>
          <a:srcRect l="20135" t="8889" r="65455" b="80635"/>
          <a:stretch/>
        </p:blipFill>
        <p:spPr>
          <a:xfrm>
            <a:off x="4766187" y="3101781"/>
            <a:ext cx="1676577" cy="637301"/>
          </a:xfrm>
          <a:prstGeom prst="rect">
            <a:avLst/>
          </a:prstGeom>
        </p:spPr>
      </p:pic>
      <p:sp>
        <p:nvSpPr>
          <p:cNvPr id="30" name="Rectangle 29">
            <a:extLst>
              <a:ext uri="{FF2B5EF4-FFF2-40B4-BE49-F238E27FC236}">
                <a16:creationId xmlns:a16="http://schemas.microsoft.com/office/drawing/2014/main" id="{4B1A81DA-2C34-A33A-6770-C5B8E857EC5D}"/>
              </a:ext>
            </a:extLst>
          </p:cNvPr>
          <p:cNvSpPr/>
          <p:nvPr/>
        </p:nvSpPr>
        <p:spPr>
          <a:xfrm flipV="1">
            <a:off x="4690707" y="3586138"/>
            <a:ext cx="378482" cy="2832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FFF4268-3C0B-EE6C-90CC-51540D29D867}"/>
              </a:ext>
            </a:extLst>
          </p:cNvPr>
          <p:cNvSpPr/>
          <p:nvPr/>
        </p:nvSpPr>
        <p:spPr>
          <a:xfrm>
            <a:off x="-1321554" y="2944255"/>
            <a:ext cx="378482" cy="2263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299AC505-D449-302A-EABE-E88694E6E4BC}"/>
              </a:ext>
            </a:extLst>
          </p:cNvPr>
          <p:cNvSpPr/>
          <p:nvPr/>
        </p:nvSpPr>
        <p:spPr>
          <a:xfrm flipV="1">
            <a:off x="6301660" y="3592832"/>
            <a:ext cx="378482" cy="2832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6" name="Content Placeholder 7" descr="A water leaking from a pipe&#10;&#10;Description automatically generated">
            <a:extLst>
              <a:ext uri="{FF2B5EF4-FFF2-40B4-BE49-F238E27FC236}">
                <a16:creationId xmlns:a16="http://schemas.microsoft.com/office/drawing/2014/main" id="{09E6B729-AD7B-BFC7-46F1-DBC2E99C9779}"/>
              </a:ext>
            </a:extLst>
          </p:cNvPr>
          <p:cNvPicPr>
            <a:picLocks noChangeAspect="1"/>
          </p:cNvPicPr>
          <p:nvPr/>
        </p:nvPicPr>
        <p:blipFill rotWithShape="1">
          <a:blip r:embed="rId2"/>
          <a:srcRect l="8907" t="71150" r="63142" b="13964"/>
          <a:stretch/>
        </p:blipFill>
        <p:spPr>
          <a:xfrm>
            <a:off x="749153" y="5222015"/>
            <a:ext cx="3589063" cy="840950"/>
          </a:xfrm>
          <a:prstGeom prst="rect">
            <a:avLst/>
          </a:prstGeom>
        </p:spPr>
      </p:pic>
      <p:pic>
        <p:nvPicPr>
          <p:cNvPr id="7" name="Picture 6" descr="Old couple in the park">
            <a:extLst>
              <a:ext uri="{FF2B5EF4-FFF2-40B4-BE49-F238E27FC236}">
                <a16:creationId xmlns:a16="http://schemas.microsoft.com/office/drawing/2014/main" id="{AD3A9F09-D24D-B8CC-C9EE-4C9E4882B967}"/>
              </a:ext>
            </a:extLst>
          </p:cNvPr>
          <p:cNvPicPr>
            <a:picLocks noChangeAspect="1"/>
          </p:cNvPicPr>
          <p:nvPr/>
        </p:nvPicPr>
        <p:blipFill rotWithShape="1">
          <a:blip r:embed="rId12"/>
          <a:srcRect l="62519" t="35074" r="5162" b="32188"/>
          <a:stretch/>
        </p:blipFill>
        <p:spPr>
          <a:xfrm>
            <a:off x="7073144" y="2420339"/>
            <a:ext cx="1736174" cy="1172493"/>
          </a:xfrm>
          <a:prstGeom prst="rect">
            <a:avLst/>
          </a:prstGeom>
        </p:spPr>
      </p:pic>
      <p:grpSp>
        <p:nvGrpSpPr>
          <p:cNvPr id="4" name="Group 3">
            <a:extLst>
              <a:ext uri="{FF2B5EF4-FFF2-40B4-BE49-F238E27FC236}">
                <a16:creationId xmlns:a16="http://schemas.microsoft.com/office/drawing/2014/main" id="{8E12D3DB-306E-2A81-40AE-E0575D7A5188}"/>
              </a:ext>
            </a:extLst>
          </p:cNvPr>
          <p:cNvGrpSpPr/>
          <p:nvPr/>
        </p:nvGrpSpPr>
        <p:grpSpPr>
          <a:xfrm>
            <a:off x="5792446" y="5393364"/>
            <a:ext cx="3400669" cy="1445602"/>
            <a:chOff x="4990454" y="4565138"/>
            <a:chExt cx="4153546" cy="2368912"/>
          </a:xfrm>
        </p:grpSpPr>
        <p:sp>
          <p:nvSpPr>
            <p:cNvPr id="19" name="TextBox 18">
              <a:extLst>
                <a:ext uri="{FF2B5EF4-FFF2-40B4-BE49-F238E27FC236}">
                  <a16:creationId xmlns:a16="http://schemas.microsoft.com/office/drawing/2014/main" id="{AB1B9520-ECF2-FB09-4893-F98945F2D5A4}"/>
                </a:ext>
              </a:extLst>
            </p:cNvPr>
            <p:cNvSpPr txBox="1"/>
            <p:nvPr/>
          </p:nvSpPr>
          <p:spPr>
            <a:xfrm>
              <a:off x="5418062" y="6581001"/>
              <a:ext cx="3725938" cy="353049"/>
            </a:xfrm>
            <a:prstGeom prst="rect">
              <a:avLst/>
            </a:prstGeom>
            <a:noFill/>
          </p:spPr>
          <p:txBody>
            <a:bodyPr wrap="square">
              <a:spAutoFit/>
            </a:bodyPr>
            <a:lstStyle/>
            <a:p>
              <a:r>
                <a:rPr lang="en-GB" sz="800" dirty="0"/>
                <a:t>https://www.nature.com/articles/s42005-024-01579-9</a:t>
              </a:r>
            </a:p>
          </p:txBody>
        </p:sp>
        <p:pic>
          <p:nvPicPr>
            <p:cNvPr id="21" name="Picture 20">
              <a:extLst>
                <a:ext uri="{FF2B5EF4-FFF2-40B4-BE49-F238E27FC236}">
                  <a16:creationId xmlns:a16="http://schemas.microsoft.com/office/drawing/2014/main" id="{3C2EB564-0459-095E-6BA3-DB867DB2575A}"/>
                </a:ext>
              </a:extLst>
            </p:cNvPr>
            <p:cNvPicPr>
              <a:picLocks noChangeAspect="1"/>
            </p:cNvPicPr>
            <p:nvPr/>
          </p:nvPicPr>
          <p:blipFill rotWithShape="1">
            <a:blip r:embed="rId13"/>
            <a:srcRect l="34537" t="21390" r="17113" b="33694"/>
            <a:stretch/>
          </p:blipFill>
          <p:spPr>
            <a:xfrm>
              <a:off x="4990454" y="4565138"/>
              <a:ext cx="4088912" cy="1986236"/>
            </a:xfrm>
            <a:prstGeom prst="rect">
              <a:avLst/>
            </a:prstGeom>
          </p:spPr>
        </p:pic>
      </p:grpSp>
    </p:spTree>
    <p:extLst>
      <p:ext uri="{BB962C8B-B14F-4D97-AF65-F5344CB8AC3E}">
        <p14:creationId xmlns:p14="http://schemas.microsoft.com/office/powerpoint/2010/main" val="3151561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6" presetClass="entr" presetSubtype="0" fill="hold"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down)">
                                      <p:cBhvr>
                                        <p:cTn id="44" dur="580">
                                          <p:stCondLst>
                                            <p:cond delay="0"/>
                                          </p:stCondLst>
                                        </p:cTn>
                                        <p:tgtEl>
                                          <p:spTgt spid="25"/>
                                        </p:tgtEl>
                                      </p:cBhvr>
                                    </p:animEffect>
                                    <p:anim calcmode="lin" valueType="num">
                                      <p:cBhvr>
                                        <p:cTn id="45"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50" dur="26">
                                          <p:stCondLst>
                                            <p:cond delay="650"/>
                                          </p:stCondLst>
                                        </p:cTn>
                                        <p:tgtEl>
                                          <p:spTgt spid="25"/>
                                        </p:tgtEl>
                                      </p:cBhvr>
                                      <p:to x="100000" y="60000"/>
                                    </p:animScale>
                                    <p:animScale>
                                      <p:cBhvr>
                                        <p:cTn id="51" dur="166" decel="50000">
                                          <p:stCondLst>
                                            <p:cond delay="676"/>
                                          </p:stCondLst>
                                        </p:cTn>
                                        <p:tgtEl>
                                          <p:spTgt spid="25"/>
                                        </p:tgtEl>
                                      </p:cBhvr>
                                      <p:to x="100000" y="100000"/>
                                    </p:animScale>
                                    <p:animScale>
                                      <p:cBhvr>
                                        <p:cTn id="52" dur="26">
                                          <p:stCondLst>
                                            <p:cond delay="1312"/>
                                          </p:stCondLst>
                                        </p:cTn>
                                        <p:tgtEl>
                                          <p:spTgt spid="25"/>
                                        </p:tgtEl>
                                      </p:cBhvr>
                                      <p:to x="100000" y="80000"/>
                                    </p:animScale>
                                    <p:animScale>
                                      <p:cBhvr>
                                        <p:cTn id="53" dur="166" decel="50000">
                                          <p:stCondLst>
                                            <p:cond delay="1338"/>
                                          </p:stCondLst>
                                        </p:cTn>
                                        <p:tgtEl>
                                          <p:spTgt spid="25"/>
                                        </p:tgtEl>
                                      </p:cBhvr>
                                      <p:to x="100000" y="100000"/>
                                    </p:animScale>
                                    <p:animScale>
                                      <p:cBhvr>
                                        <p:cTn id="54" dur="26">
                                          <p:stCondLst>
                                            <p:cond delay="1642"/>
                                          </p:stCondLst>
                                        </p:cTn>
                                        <p:tgtEl>
                                          <p:spTgt spid="25"/>
                                        </p:tgtEl>
                                      </p:cBhvr>
                                      <p:to x="100000" y="90000"/>
                                    </p:animScale>
                                    <p:animScale>
                                      <p:cBhvr>
                                        <p:cTn id="55" dur="166" decel="50000">
                                          <p:stCondLst>
                                            <p:cond delay="1668"/>
                                          </p:stCondLst>
                                        </p:cTn>
                                        <p:tgtEl>
                                          <p:spTgt spid="25"/>
                                        </p:tgtEl>
                                      </p:cBhvr>
                                      <p:to x="100000" y="100000"/>
                                    </p:animScale>
                                    <p:animScale>
                                      <p:cBhvr>
                                        <p:cTn id="56" dur="26">
                                          <p:stCondLst>
                                            <p:cond delay="1808"/>
                                          </p:stCondLst>
                                        </p:cTn>
                                        <p:tgtEl>
                                          <p:spTgt spid="25"/>
                                        </p:tgtEl>
                                      </p:cBhvr>
                                      <p:to x="100000" y="95000"/>
                                    </p:animScale>
                                    <p:animScale>
                                      <p:cBhvr>
                                        <p:cTn id="57" dur="166" decel="50000">
                                          <p:stCondLst>
                                            <p:cond delay="1834"/>
                                          </p:stCondLst>
                                        </p:cTn>
                                        <p:tgtEl>
                                          <p:spTgt spid="25"/>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0BD95-172E-596C-3F46-F9E70F4FE580}"/>
              </a:ext>
            </a:extLst>
          </p:cNvPr>
          <p:cNvSpPr>
            <a:spLocks noGrp="1"/>
          </p:cNvSpPr>
          <p:nvPr>
            <p:ph type="title"/>
          </p:nvPr>
        </p:nvSpPr>
        <p:spPr/>
        <p:txBody>
          <a:bodyPr/>
          <a:lstStyle/>
          <a:p>
            <a:r>
              <a:rPr lang="en-GB" dirty="0">
                <a:solidFill>
                  <a:srgbClr val="FFFF00"/>
                </a:solidFill>
              </a:rPr>
              <a:t>Evolving Diversity in Physics</a:t>
            </a:r>
          </a:p>
        </p:txBody>
      </p:sp>
      <p:sp>
        <p:nvSpPr>
          <p:cNvPr id="3" name="Slide Number Placeholder 2">
            <a:extLst>
              <a:ext uri="{FF2B5EF4-FFF2-40B4-BE49-F238E27FC236}">
                <a16:creationId xmlns:a16="http://schemas.microsoft.com/office/drawing/2014/main" id="{995AE868-53EC-67AE-7310-B73E5EAC0C65}"/>
              </a:ext>
            </a:extLst>
          </p:cNvPr>
          <p:cNvSpPr>
            <a:spLocks noGrp="1"/>
          </p:cNvSpPr>
          <p:nvPr>
            <p:ph type="sldNum" sz="quarter" idx="10"/>
          </p:nvPr>
        </p:nvSpPr>
        <p:spPr>
          <a:xfrm>
            <a:off x="151607" y="6399894"/>
            <a:ext cx="216000" cy="216000"/>
          </a:xfrm>
        </p:spPr>
        <p:txBody>
          <a:bodyPr/>
          <a:lstStyle/>
          <a:p>
            <a:fld id="{6B49BB3D-90E4-C946-BCF9-8FBC622A1A06}" type="slidenum">
              <a:rPr lang="en-GB" smtClean="0"/>
              <a:pPr/>
              <a:t>9</a:t>
            </a:fld>
            <a:endParaRPr lang="en-GB" dirty="0"/>
          </a:p>
        </p:txBody>
      </p:sp>
      <p:pic>
        <p:nvPicPr>
          <p:cNvPr id="6" name="Picture 5">
            <a:extLst>
              <a:ext uri="{FF2B5EF4-FFF2-40B4-BE49-F238E27FC236}">
                <a16:creationId xmlns:a16="http://schemas.microsoft.com/office/drawing/2014/main" id="{0A7AB23D-530C-92AD-7A85-E3871B55DFAC}"/>
              </a:ext>
            </a:extLst>
          </p:cNvPr>
          <p:cNvPicPr>
            <a:picLocks noChangeAspect="1"/>
          </p:cNvPicPr>
          <p:nvPr/>
        </p:nvPicPr>
        <p:blipFill rotWithShape="1">
          <a:blip r:embed="rId2"/>
          <a:srcRect l="20104" t="50827" r="37758" b="6538"/>
          <a:stretch/>
        </p:blipFill>
        <p:spPr>
          <a:xfrm>
            <a:off x="338545" y="2713848"/>
            <a:ext cx="4795664" cy="2881019"/>
          </a:xfrm>
          <a:prstGeom prst="rect">
            <a:avLst/>
          </a:prstGeom>
        </p:spPr>
      </p:pic>
      <p:sp>
        <p:nvSpPr>
          <p:cNvPr id="7" name="Rectangle 6">
            <a:extLst>
              <a:ext uri="{FF2B5EF4-FFF2-40B4-BE49-F238E27FC236}">
                <a16:creationId xmlns:a16="http://schemas.microsoft.com/office/drawing/2014/main" id="{16EB1292-4675-73AD-D0E4-78B33D9C2FE3}"/>
              </a:ext>
            </a:extLst>
          </p:cNvPr>
          <p:cNvSpPr/>
          <p:nvPr/>
        </p:nvSpPr>
        <p:spPr>
          <a:xfrm>
            <a:off x="160256" y="5706855"/>
            <a:ext cx="1421876" cy="3348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05D464F-FFC3-F526-83D4-F40E844EFFFA}"/>
              </a:ext>
            </a:extLst>
          </p:cNvPr>
          <p:cNvSpPr/>
          <p:nvPr/>
        </p:nvSpPr>
        <p:spPr>
          <a:xfrm>
            <a:off x="3777325" y="5744946"/>
            <a:ext cx="1421876" cy="3348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B4574205-9A37-7EB4-0BAD-8C54C98DD019}"/>
              </a:ext>
            </a:extLst>
          </p:cNvPr>
          <p:cNvSpPr txBox="1"/>
          <p:nvPr/>
        </p:nvSpPr>
        <p:spPr>
          <a:xfrm>
            <a:off x="292759" y="1101529"/>
            <a:ext cx="4841450" cy="830997"/>
          </a:xfrm>
          <a:prstGeom prst="rect">
            <a:avLst/>
          </a:prstGeom>
          <a:noFill/>
        </p:spPr>
        <p:txBody>
          <a:bodyPr wrap="square">
            <a:spAutoFit/>
          </a:bodyPr>
          <a:lstStyle/>
          <a:p>
            <a:r>
              <a:rPr lang="en-GB" sz="2400" dirty="0">
                <a:solidFill>
                  <a:srgbClr val="0070C0"/>
                </a:solidFill>
              </a:rPr>
              <a:t> </a:t>
            </a:r>
          </a:p>
          <a:p>
            <a:pPr marL="285750" indent="-285750">
              <a:buFont typeface="Wingdings" panose="05000000000000000000" pitchFamily="2" charset="2"/>
              <a:buChar char="Ø"/>
            </a:pPr>
            <a:r>
              <a:rPr lang="en-GB" sz="2400" dirty="0">
                <a:solidFill>
                  <a:srgbClr val="0070C0"/>
                </a:solidFill>
              </a:rPr>
              <a:t>Original studies focused on gender</a:t>
            </a:r>
          </a:p>
        </p:txBody>
      </p:sp>
      <p:sp>
        <p:nvSpPr>
          <p:cNvPr id="11" name="Rectangle 3">
            <a:extLst>
              <a:ext uri="{FF2B5EF4-FFF2-40B4-BE49-F238E27FC236}">
                <a16:creationId xmlns:a16="http://schemas.microsoft.com/office/drawing/2014/main" id="{DA19B83A-3D1F-D547-120D-4D64FB73A50F}"/>
              </a:ext>
            </a:extLst>
          </p:cNvPr>
          <p:cNvSpPr>
            <a:spLocks noChangeArrowheads="1"/>
          </p:cNvSpPr>
          <p:nvPr/>
        </p:nvSpPr>
        <p:spPr bwMode="auto">
          <a:xfrm>
            <a:off x="705009" y="5404524"/>
            <a:ext cx="4881160" cy="101566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rPr>
              <a:t>Attendees included: Neils Bohr, Born, de Broglie, Marie Curie, Dirac, Albert Einstein, Heisenberg, Pauli, and Schrödinger. </a:t>
            </a:r>
          </a:p>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rPr>
              <a:t>17/29 attendees were or became </a:t>
            </a: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hlinkClick r:id="rId3" tooltip="Nobel Prize"/>
              </a:rPr>
              <a:t>Nobel Prize</a:t>
            </a: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rPr>
              <a:t> winners, including </a:t>
            </a: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hlinkClick r:id="rId4" tooltip="Marie Curie"/>
              </a:rPr>
              <a:t>Marie Curie</a:t>
            </a:r>
            <a:r>
              <a:rPr kumimoji="0" lang="en-US" altLang="en-US" sz="1200" b="0" i="0" u="none" strike="noStrike" cap="none" normalizeH="0" baseline="0" dirty="0">
                <a:ln>
                  <a:noFill/>
                </a:ln>
                <a:solidFill>
                  <a:srgbClr val="202122"/>
                </a:solidFill>
                <a:effectLst/>
                <a:latin typeface="Arial" panose="020B0604020202020204" pitchFamily="34" charset="0"/>
                <a:cs typeface="Arial" panose="020B0604020202020204" pitchFamily="34" charset="0"/>
              </a:rPr>
              <a:t> who, alone among them, had won Nobel Prizes in two separate scientific disciplines</a:t>
            </a:r>
            <a:r>
              <a:rPr lang="en-US" altLang="en-US" sz="1200" dirty="0">
                <a:solidFill>
                  <a:srgbClr val="202122"/>
                </a:solidFill>
                <a:latin typeface="Arial" panose="020B0604020202020204" pitchFamily="34" charset="0"/>
                <a:cs typeface="Arial" panose="020B0604020202020204" pitchFamily="34" charset="0"/>
              </a:rPr>
              <a:t>. </a:t>
            </a:r>
            <a:endParaRPr kumimoji="0" lang="en-US" altLang="en-US" sz="600" b="0" i="0" u="none" strike="noStrike" cap="none" normalizeH="0" baseline="0" dirty="0">
              <a:ln>
                <a:noFill/>
              </a:ln>
              <a:solidFill>
                <a:schemeClr val="tx1"/>
              </a:solidFill>
              <a:effectLst/>
            </a:endParaRPr>
          </a:p>
        </p:txBody>
      </p:sp>
      <p:sp>
        <p:nvSpPr>
          <p:cNvPr id="13" name="Arrow: Down 12">
            <a:extLst>
              <a:ext uri="{FF2B5EF4-FFF2-40B4-BE49-F238E27FC236}">
                <a16:creationId xmlns:a16="http://schemas.microsoft.com/office/drawing/2014/main" id="{EC8A966B-D285-C05F-DEE0-2B818973CD84}"/>
              </a:ext>
            </a:extLst>
          </p:cNvPr>
          <p:cNvSpPr/>
          <p:nvPr/>
        </p:nvSpPr>
        <p:spPr>
          <a:xfrm>
            <a:off x="2102176" y="2937303"/>
            <a:ext cx="169683" cy="1325787"/>
          </a:xfrm>
          <a:prstGeom prst="downArrow">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9488A6A-8887-F2A9-D80D-13704820E9F2}"/>
              </a:ext>
            </a:extLst>
          </p:cNvPr>
          <p:cNvSpPr/>
          <p:nvPr/>
        </p:nvSpPr>
        <p:spPr>
          <a:xfrm>
            <a:off x="791852" y="2441543"/>
            <a:ext cx="4342357" cy="2723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46AB614-FDFA-C90B-00F8-DE2A08B0B9DE}"/>
              </a:ext>
            </a:extLst>
          </p:cNvPr>
          <p:cNvSpPr txBox="1"/>
          <p:nvPr/>
        </p:nvSpPr>
        <p:spPr>
          <a:xfrm>
            <a:off x="2187017" y="3010087"/>
            <a:ext cx="631596" cy="369332"/>
          </a:xfrm>
          <a:prstGeom prst="rect">
            <a:avLst/>
          </a:prstGeom>
          <a:noFill/>
        </p:spPr>
        <p:txBody>
          <a:bodyPr wrap="square" rtlCol="0">
            <a:spAutoFit/>
          </a:bodyPr>
          <a:lstStyle/>
          <a:p>
            <a:r>
              <a:rPr lang="en-GB" b="1" dirty="0">
                <a:solidFill>
                  <a:srgbClr val="FFFF00"/>
                </a:solidFill>
              </a:rPr>
              <a:t>4 %</a:t>
            </a:r>
          </a:p>
        </p:txBody>
      </p:sp>
      <p:sp>
        <p:nvSpPr>
          <p:cNvPr id="12" name="TextBox 11">
            <a:extLst>
              <a:ext uri="{FF2B5EF4-FFF2-40B4-BE49-F238E27FC236}">
                <a16:creationId xmlns:a16="http://schemas.microsoft.com/office/drawing/2014/main" id="{20DCA81C-71C8-B30C-9BE5-77EFD4B9DDDE}"/>
              </a:ext>
            </a:extLst>
          </p:cNvPr>
          <p:cNvSpPr txBox="1"/>
          <p:nvPr/>
        </p:nvSpPr>
        <p:spPr>
          <a:xfrm>
            <a:off x="0" y="2134510"/>
            <a:ext cx="5821051" cy="584775"/>
          </a:xfrm>
          <a:prstGeom prst="rect">
            <a:avLst/>
          </a:prstGeom>
          <a:noFill/>
        </p:spPr>
        <p:txBody>
          <a:bodyPr wrap="square" rtlCol="0">
            <a:spAutoFit/>
          </a:bodyPr>
          <a:lstStyle/>
          <a:p>
            <a:pPr algn="ctr"/>
            <a:r>
              <a:rPr lang="en-GB" sz="1600" dirty="0">
                <a:latin typeface="Arial" panose="020B0604020202020204" pitchFamily="34" charset="0"/>
                <a:cs typeface="Arial" panose="020B0604020202020204" pitchFamily="34" charset="0"/>
              </a:rPr>
              <a:t>5</a:t>
            </a:r>
            <a:r>
              <a:rPr lang="en-GB" sz="1600" baseline="30000" dirty="0">
                <a:latin typeface="Arial" panose="020B0604020202020204" pitchFamily="34" charset="0"/>
                <a:cs typeface="Arial" panose="020B0604020202020204" pitchFamily="34" charset="0"/>
              </a:rPr>
              <a:t>th</a:t>
            </a:r>
            <a:r>
              <a:rPr lang="en-GB" sz="1600" dirty="0">
                <a:latin typeface="Arial" panose="020B0604020202020204" pitchFamily="34" charset="0"/>
                <a:cs typeface="Arial" panose="020B0604020202020204" pitchFamily="34" charset="0"/>
              </a:rPr>
              <a:t> Solvay Conference on physics</a:t>
            </a:r>
          </a:p>
          <a:p>
            <a:pPr algn="ctr"/>
            <a:r>
              <a:rPr lang="en-GB" sz="1600" dirty="0">
                <a:latin typeface="Arial" panose="020B0604020202020204" pitchFamily="34" charset="0"/>
                <a:cs typeface="Arial" panose="020B0604020202020204" pitchFamily="34" charset="0"/>
              </a:rPr>
              <a:t>“Electrons and Photons”</a:t>
            </a:r>
          </a:p>
        </p:txBody>
      </p:sp>
      <p:pic>
        <p:nvPicPr>
          <p:cNvPr id="9" name="Picture 8">
            <a:extLst>
              <a:ext uri="{FF2B5EF4-FFF2-40B4-BE49-F238E27FC236}">
                <a16:creationId xmlns:a16="http://schemas.microsoft.com/office/drawing/2014/main" id="{600D7AC5-DCC0-B20D-9404-0A75F03B6CF6}"/>
              </a:ext>
            </a:extLst>
          </p:cNvPr>
          <p:cNvPicPr>
            <a:picLocks noChangeAspect="1"/>
          </p:cNvPicPr>
          <p:nvPr/>
        </p:nvPicPr>
        <p:blipFill rotWithShape="1">
          <a:blip r:embed="rId2"/>
          <a:srcRect l="63080" t="25562" r="3093" b="2035"/>
          <a:stretch/>
        </p:blipFill>
        <p:spPr>
          <a:xfrm>
            <a:off x="5348273" y="1505494"/>
            <a:ext cx="3849745" cy="4892512"/>
          </a:xfrm>
          <a:prstGeom prst="rect">
            <a:avLst/>
          </a:prstGeom>
        </p:spPr>
      </p:pic>
    </p:spTree>
    <p:extLst>
      <p:ext uri="{BB962C8B-B14F-4D97-AF65-F5344CB8AC3E}">
        <p14:creationId xmlns:p14="http://schemas.microsoft.com/office/powerpoint/2010/main" val="8473772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b91d89c1-3200-46cf-b390-51dda16e745b"/>
</p:tagLst>
</file>

<file path=ppt/theme/theme1.xml><?xml version="1.0" encoding="utf-8"?>
<a:theme xmlns:a="http://schemas.openxmlformats.org/drawingml/2006/main" name="Office Theme">
  <a:themeElements>
    <a:clrScheme name="RHUL Primary Colour Palette">
      <a:dk1>
        <a:sysClr val="windowText" lastClr="000000"/>
      </a:dk1>
      <a:lt1>
        <a:sysClr val="window" lastClr="FFFFFF"/>
      </a:lt1>
      <a:dk2>
        <a:srgbClr val="202A30"/>
      </a:dk2>
      <a:lt2>
        <a:srgbClr val="E7E6E6"/>
      </a:lt2>
      <a:accent1>
        <a:srgbClr val="EB641E"/>
      </a:accent1>
      <a:accent2>
        <a:srgbClr val="D72D2D"/>
      </a:accent2>
      <a:accent3>
        <a:srgbClr val="9857AE"/>
      </a:accent3>
      <a:accent4>
        <a:srgbClr val="00A648"/>
      </a:accent4>
      <a:accent5>
        <a:srgbClr val="00A69E"/>
      </a:accent5>
      <a:accent6>
        <a:srgbClr val="009ED7"/>
      </a:accent6>
      <a:hlink>
        <a:srgbClr val="000000"/>
      </a:hlink>
      <a:folHlink>
        <a:srgbClr val="954F72"/>
      </a:folHlink>
    </a:clrScheme>
    <a:fontScheme name="Office 2">
      <a:majorFont>
        <a:latin typeface="corbel"/>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C6B30D2386FA2479E37CF408D4A74F3" ma:contentTypeVersion="6" ma:contentTypeDescription="Create a new document." ma:contentTypeScope="" ma:versionID="57c7c2d2c4cbe73afae1697dd626281b">
  <xsd:schema xmlns:xsd="http://www.w3.org/2001/XMLSchema" xmlns:xs="http://www.w3.org/2001/XMLSchema" xmlns:p="http://schemas.microsoft.com/office/2006/metadata/properties" xmlns:ns2="cc776059-16e1-4034-818d-d9eaf6098d9f" xmlns:ns3="a9121992-56b6-48cb-b52a-66510c539e5b" targetNamespace="http://schemas.microsoft.com/office/2006/metadata/properties" ma:root="true" ma:fieldsID="300ae447ce63663186db9fe2431d033a" ns2:_="" ns3:_="">
    <xsd:import namespace="cc776059-16e1-4034-818d-d9eaf6098d9f"/>
    <xsd:import namespace="a9121992-56b6-48cb-b52a-66510c539e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776059-16e1-4034-818d-d9eaf6098d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9121992-56b6-48cb-b52a-66510c539e5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94520A-9F85-4FD8-A57D-AFFB5A09BE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776059-16e1-4034-818d-d9eaf6098d9f"/>
    <ds:schemaRef ds:uri="a9121992-56b6-48cb-b52a-66510c539e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1721DCB-E176-4A35-862E-1939C6F917CB}">
  <ds:schemaRefs>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purl.org/dc/dcmitype/"/>
    <ds:schemaRef ds:uri="http://purl.org/dc/terms/"/>
    <ds:schemaRef ds:uri="http://www.w3.org/XML/1998/namespace"/>
    <ds:schemaRef ds:uri="a9121992-56b6-48cb-b52a-66510c539e5b"/>
    <ds:schemaRef ds:uri="cc776059-16e1-4034-818d-d9eaf6098d9f"/>
  </ds:schemaRefs>
</ds:datastoreItem>
</file>

<file path=customXml/itemProps3.xml><?xml version="1.0" encoding="utf-8"?>
<ds:datastoreItem xmlns:ds="http://schemas.openxmlformats.org/officeDocument/2006/customXml" ds:itemID="{637AEE07-7C8C-4DB6-92AC-A0B919B89F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47386</TotalTime>
  <Words>2137</Words>
  <Application>Microsoft Office PowerPoint</Application>
  <PresentationFormat>On-screen Show (4:3)</PresentationFormat>
  <Paragraphs>397</Paragraphs>
  <Slides>44</Slides>
  <Notes>1</Notes>
  <HiddenSlides>0</HiddenSlides>
  <MMClips>0</MMClips>
  <ScaleCrop>false</ScaleCrop>
  <HeadingPairs>
    <vt:vector size="6" baseType="variant">
      <vt:variant>
        <vt:lpstr>Fonts Used</vt:lpstr>
      </vt:variant>
      <vt:variant>
        <vt:i4>36</vt:i4>
      </vt:variant>
      <vt:variant>
        <vt:lpstr>Theme</vt:lpstr>
      </vt:variant>
      <vt:variant>
        <vt:i4>1</vt:i4>
      </vt:variant>
      <vt:variant>
        <vt:lpstr>Slide Titles</vt:lpstr>
      </vt:variant>
      <vt:variant>
        <vt:i4>44</vt:i4>
      </vt:variant>
    </vt:vector>
  </HeadingPairs>
  <TitlesOfParts>
    <vt:vector size="81" baseType="lpstr">
      <vt:lpstr>MS Gothic</vt:lpstr>
      <vt:lpstr>AAAAAB+HelveticaNeue-Bold</vt:lpstr>
      <vt:lpstr>AAAAAD+HelveticaNeue-Bold</vt:lpstr>
      <vt:lpstr>AAAAAE+HelveticaNeue</vt:lpstr>
      <vt:lpstr>Agency FB</vt:lpstr>
      <vt:lpstr>Aharoni</vt:lpstr>
      <vt:lpstr>Algerian</vt:lpstr>
      <vt:lpstr>-apple-system</vt:lpstr>
      <vt:lpstr>Aptos</vt:lpstr>
      <vt:lpstr>Aptos ExtraBold</vt:lpstr>
      <vt:lpstr>Arial</vt:lpstr>
      <vt:lpstr>Arial</vt:lpstr>
      <vt:lpstr>ArialMT</vt:lpstr>
      <vt:lpstr>Avenir Next</vt:lpstr>
      <vt:lpstr>Baguet Script</vt:lpstr>
      <vt:lpstr>Bauhaus 93</vt:lpstr>
      <vt:lpstr>Calibri</vt:lpstr>
      <vt:lpstr>Calibri Light</vt:lpstr>
      <vt:lpstr>Californian FB</vt:lpstr>
      <vt:lpstr>Candara Light</vt:lpstr>
      <vt:lpstr>Cavolini</vt:lpstr>
      <vt:lpstr>Comic Sans MS</vt:lpstr>
      <vt:lpstr>Constantia</vt:lpstr>
      <vt:lpstr>corbel</vt:lpstr>
      <vt:lpstr>corbel</vt:lpstr>
      <vt:lpstr>Daytona Condensed</vt:lpstr>
      <vt:lpstr>Dreaming Outloud Pro</vt:lpstr>
      <vt:lpstr>Eras Bold ITC</vt:lpstr>
      <vt:lpstr>Harding</vt:lpstr>
      <vt:lpstr>Lato-Regular</vt:lpstr>
      <vt:lpstr>Liberation Sans</vt:lpstr>
      <vt:lpstr>Lucida Bright</vt:lpstr>
      <vt:lpstr>Lucida Grande</vt:lpstr>
      <vt:lpstr>opensans-bold</vt:lpstr>
      <vt:lpstr>sourcesans-regular</vt:lpstr>
      <vt:lpstr>Wingdings</vt:lpstr>
      <vt:lpstr>Office Theme</vt:lpstr>
      <vt:lpstr>Diversity and  equitable opportunities</vt:lpstr>
      <vt:lpstr>Motivations for Talk</vt:lpstr>
      <vt:lpstr>Diversity &amp;  Inclusion</vt:lpstr>
      <vt:lpstr>Your journey to the conference!</vt:lpstr>
      <vt:lpstr>Your journey to the Conference!</vt:lpstr>
      <vt:lpstr>Your journey to the Conference!</vt:lpstr>
      <vt:lpstr>Career Progress/Success</vt:lpstr>
      <vt:lpstr>Every step is harder: Nature</vt:lpstr>
      <vt:lpstr>Evolving Diversity in Physics</vt:lpstr>
      <vt:lpstr>Dimensions of Diversity</vt:lpstr>
      <vt:lpstr>What are PP collaborations/research councils/Universities doing ?  Diversity and  equitable opportunities</vt:lpstr>
      <vt:lpstr>Tiered Diversity and Inclusion   Research Labs</vt:lpstr>
      <vt:lpstr>EDI Parallel Sessions</vt:lpstr>
      <vt:lpstr>Collaboration and Funders Aims</vt:lpstr>
      <vt:lpstr>What are PP collaborations doing ?  Diversity</vt:lpstr>
      <vt:lpstr>What are PP collaborations doing ? Diversity</vt:lpstr>
      <vt:lpstr>What are PP collaborations doing ? Diversity</vt:lpstr>
      <vt:lpstr>What are PP collaborations doing ? Diversity</vt:lpstr>
      <vt:lpstr>What are PP collaborations doing ?  Equitable opportunities</vt:lpstr>
      <vt:lpstr>What are PP collaborations doing ? Equitable opportunities</vt:lpstr>
      <vt:lpstr>Physics Project Days </vt:lpstr>
      <vt:lpstr>What are PP collaborations doing ? Equitable opportunities</vt:lpstr>
      <vt:lpstr>ECR &amp; EDI Groups </vt:lpstr>
      <vt:lpstr>What are PP collaborations doing ? Equitable opportunities</vt:lpstr>
      <vt:lpstr>What are PP collaborations doing ? Equitable opportunities</vt:lpstr>
      <vt:lpstr>ERC Success Rates</vt:lpstr>
      <vt:lpstr>What are PP collaborations doing ? Equitable opportunities</vt:lpstr>
      <vt:lpstr>Ukraine Talk</vt:lpstr>
      <vt:lpstr>Is everything covered?</vt:lpstr>
      <vt:lpstr>Invisible Dimensions - Survey</vt:lpstr>
      <vt:lpstr>What can YOU do?</vt:lpstr>
      <vt:lpstr>PowerPoint Presentation</vt:lpstr>
      <vt:lpstr>Collaboration and Funders Aims</vt:lpstr>
      <vt:lpstr>PowerPoint Presentation</vt:lpstr>
      <vt:lpstr>PowerPoint Presentation</vt:lpstr>
      <vt:lpstr>LHC-wide Survey</vt:lpstr>
      <vt:lpstr>PowerPoint Presentation</vt:lpstr>
      <vt:lpstr>PowerPoint Presentation</vt:lpstr>
      <vt:lpstr>LZ Community Agreement      Hugh Lippincott </vt:lpstr>
      <vt:lpstr>Sample D&amp;I-related Policies, Actions, Learnings</vt:lpstr>
      <vt:lpstr>Setting Diversity Targets– Data!</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Berry, Tracey</cp:lastModifiedBy>
  <cp:revision>1331</cp:revision>
  <cp:lastPrinted>2024-07-22T08:04:15Z</cp:lastPrinted>
  <dcterms:created xsi:type="dcterms:W3CDTF">2013-08-15T13:27:17Z</dcterms:created>
  <dcterms:modified xsi:type="dcterms:W3CDTF">2024-07-22T08:16:27Z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0x0101009C6B30D2386FA2479E37CF408D4A74F3</vt:lpwstr>
  </property>
</Properties>
</file>