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4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71091"/>
              <a:satOff val="15926"/>
              <a:lumOff val="22314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45B43B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5B43B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FBD17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58"/>
  </p:normalViewPr>
  <p:slideViewPr>
    <p:cSldViewPr snapToGrid="0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986162"/>
            <a:ext cx="21945599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29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7579"/>
            <a:ext cx="21945600" cy="225059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-SemiboldItalic"/>
                <a:ea typeface="Graphik-SemiboldItalic"/>
                <a:cs typeface="Graphik-SemiboldItalic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-SemiboldItalic"/>
                <a:ea typeface="Graphik-SemiboldItalic"/>
                <a:cs typeface="Graphik-SemiboldItalic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-SemiboldItalic"/>
                <a:ea typeface="Graphik-SemiboldItalic"/>
                <a:cs typeface="Graphik-SemiboldItalic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-SemiboldItalic"/>
                <a:ea typeface="Graphik-SemiboldItalic"/>
                <a:cs typeface="Graphik-SemiboldItalic"/>
                <a:sym typeface="Graphik Semibold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10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109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38554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0" indent="4572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0" indent="9144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0" indent="13716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0" indent="18288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0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115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</a:lstStyle>
          <a:p>
            <a:r>
              <a:t>Agenda Subtitle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3251200"/>
            <a:ext cx="21945600" cy="66040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8462239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</a:lstStyle>
          <a:p>
            <a:r>
              <a:t>Fact information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214484"/>
            <a:ext cx="21945600" cy="4269708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100053"/>
            <a:ext cx="21945602" cy="83261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</a:lstStyle>
          <a:p>
            <a:r>
              <a:t>Attribution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178300"/>
            <a:ext cx="21945600" cy="4416425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ea against sky at sunset 2"/>
          <p:cNvSpPr>
            <a:spLocks noGrp="1"/>
          </p:cNvSpPr>
          <p:nvPr>
            <p:ph type="pic" sz="quarter" idx="21"/>
          </p:nvPr>
        </p:nvSpPr>
        <p:spPr>
          <a:xfrm>
            <a:off x="15744825" y="5581752"/>
            <a:ext cx="7365408" cy="8280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Sea against sky at sunset 1"/>
          <p:cNvSpPr>
            <a:spLocks noGrp="1"/>
          </p:cNvSpPr>
          <p:nvPr>
            <p:ph type="pic" sz="quarter" idx="22"/>
          </p:nvPr>
        </p:nvSpPr>
        <p:spPr>
          <a:xfrm>
            <a:off x="15363825" y="1270000"/>
            <a:ext cx="8115300" cy="54090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Beach and sea at sunset"/>
          <p:cNvSpPr>
            <a:spLocks noGrp="1"/>
          </p:cNvSpPr>
          <p:nvPr>
            <p:ph type="pic" idx="23"/>
          </p:nvPr>
        </p:nvSpPr>
        <p:spPr>
          <a:xfrm>
            <a:off x="-63500" y="1270000"/>
            <a:ext cx="167640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each and sea at sunset"/>
          <p:cNvSpPr>
            <a:spLocks noGrp="1"/>
          </p:cNvSpPr>
          <p:nvPr>
            <p:ph type="pic" idx="21"/>
          </p:nvPr>
        </p:nvSpPr>
        <p:spPr>
          <a:xfrm>
            <a:off x="1270000" y="-423334"/>
            <a:ext cx="21844000" cy="1456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itle Text"/>
          <p:cNvSpPr txBox="1">
            <a:spLocks noGrp="1"/>
          </p:cNvSpPr>
          <p:nvPr>
            <p:ph type="title"/>
          </p:nvPr>
        </p:nvSpPr>
        <p:spPr>
          <a:xfrm>
            <a:off x="4833937" y="357187"/>
            <a:ext cx="14716126" cy="3429001"/>
          </a:xfrm>
          <a:prstGeom prst="rect">
            <a:avLst/>
          </a:prstGeom>
        </p:spPr>
        <p:txBody>
          <a:bodyPr lIns="71437" tIns="71437" rIns="71437" bIns="71437" anchor="ctr">
            <a:noAutofit/>
          </a:bodyPr>
          <a:lstStyle>
            <a:lvl1pPr defTabSz="821531">
              <a:lnSpc>
                <a:spcPct val="100000"/>
              </a:lnSpc>
              <a:defRPr sz="11800" spc="0">
                <a:solidFill>
                  <a:srgbClr val="45A7DE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r>
              <a:t>Title Text</a:t>
            </a:r>
          </a:p>
        </p:txBody>
      </p:sp>
      <p:sp>
        <p:nvSpPr>
          <p:cNvPr id="17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833937" y="3893343"/>
            <a:ext cx="14716126" cy="8036720"/>
          </a:xfrm>
          <a:prstGeom prst="rect">
            <a:avLst/>
          </a:prstGeom>
        </p:spPr>
        <p:txBody>
          <a:bodyPr lIns="71437" tIns="71437" rIns="71437" bIns="71437" anchor="ctr">
            <a:noAutofit/>
          </a:bodyPr>
          <a:lstStyle>
            <a:lvl1pPr marL="1136264" indent="-818764" defTabSz="821531">
              <a:lnSpc>
                <a:spcPct val="100000"/>
              </a:lnSpc>
              <a:spcBef>
                <a:spcPts val="3900"/>
              </a:spcBef>
              <a:buSzPct val="50000"/>
              <a:buFont typeface="Marker Felt"/>
              <a:buBlip>
                <a:blip r:embed="rId3"/>
              </a:buBlip>
              <a:defRPr sz="6400">
                <a:solidFill>
                  <a:srgbClr val="868686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  <a:lvl2pPr marL="1580764" indent="-818764" defTabSz="821531">
              <a:lnSpc>
                <a:spcPct val="100000"/>
              </a:lnSpc>
              <a:spcBef>
                <a:spcPts val="3900"/>
              </a:spcBef>
              <a:buSzPct val="50000"/>
              <a:buFont typeface="Marker Felt"/>
              <a:buBlip>
                <a:blip r:embed="rId3"/>
              </a:buBlip>
              <a:defRPr sz="6400">
                <a:solidFill>
                  <a:srgbClr val="868686"/>
                </a:solidFill>
                <a:latin typeface="Marker Felt"/>
                <a:ea typeface="Marker Felt"/>
                <a:cs typeface="Marker Felt"/>
                <a:sym typeface="Marker Felt"/>
              </a:defRPr>
            </a:lvl2pPr>
            <a:lvl3pPr marL="2025264" indent="-818764" defTabSz="821531">
              <a:lnSpc>
                <a:spcPct val="100000"/>
              </a:lnSpc>
              <a:spcBef>
                <a:spcPts val="3900"/>
              </a:spcBef>
              <a:buSzPct val="50000"/>
              <a:buFont typeface="Marker Felt"/>
              <a:buBlip>
                <a:blip r:embed="rId3"/>
              </a:buBlip>
              <a:defRPr sz="6400">
                <a:solidFill>
                  <a:srgbClr val="868686"/>
                </a:solidFill>
                <a:latin typeface="Marker Felt"/>
                <a:ea typeface="Marker Felt"/>
                <a:cs typeface="Marker Felt"/>
                <a:sym typeface="Marker Felt"/>
              </a:defRPr>
            </a:lvl3pPr>
            <a:lvl4pPr marL="2469764" indent="-818764" defTabSz="821531">
              <a:lnSpc>
                <a:spcPct val="100000"/>
              </a:lnSpc>
              <a:spcBef>
                <a:spcPts val="3900"/>
              </a:spcBef>
              <a:buSzPct val="50000"/>
              <a:buFont typeface="Marker Felt"/>
              <a:buBlip>
                <a:blip r:embed="rId3"/>
              </a:buBlip>
              <a:defRPr sz="6400">
                <a:solidFill>
                  <a:srgbClr val="868686"/>
                </a:solidFill>
                <a:latin typeface="Marker Felt"/>
                <a:ea typeface="Marker Felt"/>
                <a:cs typeface="Marker Felt"/>
                <a:sym typeface="Marker Felt"/>
              </a:defRPr>
            </a:lvl4pPr>
            <a:lvl5pPr marL="2914264" indent="-818764" defTabSz="821531">
              <a:lnSpc>
                <a:spcPct val="100000"/>
              </a:lnSpc>
              <a:spcBef>
                <a:spcPts val="3900"/>
              </a:spcBef>
              <a:buSzPct val="50000"/>
              <a:buFont typeface="Marker Felt"/>
              <a:buBlip>
                <a:blip r:embed="rId3"/>
              </a:buBlip>
              <a:defRPr sz="6400">
                <a:solidFill>
                  <a:srgbClr val="868686"/>
                </a:solidFill>
                <a:latin typeface="Marker Felt"/>
                <a:ea typeface="Marker Felt"/>
                <a:cs typeface="Marker Felt"/>
                <a:sym typeface="Marker Fel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36192" y="13064331"/>
            <a:ext cx="503048" cy="473076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>
              <a:defRPr sz="2400">
                <a:solidFill>
                  <a:srgbClr val="868686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each and sea at sunset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>
                <a:solidFill>
                  <a:srgbClr val="FFFFFF"/>
                </a:solidFill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9200"/>
            <a:ext cx="21945600" cy="22521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-SemiboldItalic"/>
                <a:ea typeface="Graphik-SemiboldItalic"/>
                <a:cs typeface="Graphik-SemiboldItalic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-SemiboldItalic"/>
                <a:ea typeface="Graphik-SemiboldItalic"/>
                <a:cs typeface="Graphik-SemiboldItalic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-SemiboldItalic"/>
                <a:ea typeface="Graphik-SemiboldItalic"/>
                <a:cs typeface="Graphik-SemiboldItalic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-SemiboldItalic"/>
                <a:ea typeface="Graphik-SemiboldItalic"/>
                <a:cs typeface="Graphik-SemiboldItalic"/>
                <a:sym typeface="Graphik Semibold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11988800"/>
            <a:ext cx="21945602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29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Author and Date</a:t>
            </a:r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15495" y="4585102"/>
            <a:ext cx="9757338" cy="2540001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3" name="Sea against sky at sunset"/>
          <p:cNvSpPr>
            <a:spLocks noGrp="1"/>
          </p:cNvSpPr>
          <p:nvPr>
            <p:ph type="pic" idx="21"/>
          </p:nvPr>
        </p:nvSpPr>
        <p:spPr>
          <a:xfrm>
            <a:off x="9283700" y="1270000"/>
            <a:ext cx="167513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016750"/>
            <a:ext cx="9753600" cy="5416550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4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487148"/>
          </a:xfrm>
          <a:prstGeom prst="rect">
            <a:avLst/>
          </a:prstGeom>
        </p:spPr>
        <p:txBody>
          <a:bodyPr numCol="2" spcCol="2558384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1" name="Sea against sky at sunset"/>
          <p:cNvSpPr>
            <a:spLocks noGrp="1"/>
          </p:cNvSpPr>
          <p:nvPr>
            <p:ph type="pic" idx="21"/>
          </p:nvPr>
        </p:nvSpPr>
        <p:spPr>
          <a:xfrm>
            <a:off x="12192644" y="718588"/>
            <a:ext cx="10972801" cy="123296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2" name="Slide Subtitl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63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72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2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83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19200" y="3242270"/>
            <a:ext cx="21945600" cy="6604001"/>
          </a:xfrm>
          <a:prstGeom prst="rect">
            <a:avLst/>
          </a:prstGeom>
        </p:spPr>
        <p:txBody>
          <a:bodyPr anchor="ctr"/>
          <a:lstStyle>
            <a:lvl1pPr>
              <a:defRPr sz="12800" spc="0"/>
            </a:lvl1pPr>
          </a:lstStyle>
          <a:p>
            <a:r>
              <a:t>Section Title</a:t>
            </a:r>
          </a:p>
        </p:txBody>
      </p:sp>
      <p:sp>
        <p:nvSpPr>
          <p:cNvPr id="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21945600" cy="172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8577" cy="848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7689" y="12700000"/>
            <a:ext cx="388621" cy="42926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000">
                <a:solidFill>
                  <a:srgbClr val="5E5E5E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 spd="med"/>
  <p:txStyles>
    <p:titleStyle>
      <a:lvl1pPr marL="0" marR="0" indent="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5461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1pPr>
      <a:lvl2pPr marL="10922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2pPr>
      <a:lvl3pPr marL="16383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3pPr>
      <a:lvl4pPr marL="21844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4pPr>
      <a:lvl5pPr marL="27305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5pPr>
      <a:lvl6pPr marL="32766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6pPr>
      <a:lvl7pPr marL="38227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7pPr>
      <a:lvl8pPr marL="43688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8pPr>
      <a:lvl9pPr marL="49149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t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i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6.t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emf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Kathryn M. Zurek, IDM 2024, L’Aquila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rPr dirty="0"/>
              <a:t>Kathryn M. Zurek, I</a:t>
            </a:r>
            <a:r>
              <a:rPr lang="en-US" dirty="0"/>
              <a:t>CHEP 2024, Prague</a:t>
            </a:r>
            <a:endParaRPr dirty="0"/>
          </a:p>
        </p:txBody>
      </p:sp>
      <p:sp>
        <p:nvSpPr>
          <p:cNvPr id="181" name="Dark Matter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Dark Matter</a:t>
            </a:r>
          </a:p>
        </p:txBody>
      </p:sp>
      <p:sp>
        <p:nvSpPr>
          <p:cNvPr id="182" name="Theoretical Framework and Candidates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>
                <a:solidFill>
                  <a:srgbClr val="FF2600"/>
                </a:solidFill>
              </a:rPr>
              <a:t>Theoretical Framework</a:t>
            </a:r>
            <a:r>
              <a:t> and </a:t>
            </a:r>
            <a:r>
              <a:rPr>
                <a:solidFill>
                  <a:srgbClr val="FF2600"/>
                </a:solidFill>
              </a:rPr>
              <a:t>Candidates</a:t>
            </a:r>
          </a:p>
        </p:txBody>
      </p:sp>
      <p:pic>
        <p:nvPicPr>
          <p:cNvPr id="183" name="Caltech.png" descr="Caltec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743543"/>
            <a:ext cx="3168199" cy="11164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Burke.png" descr="Burk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3738" y="565150"/>
            <a:ext cx="3073401" cy="1473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Dark Matter of a Very Low Mas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Dark Matter of a Very Low Mass</a:t>
            </a:r>
          </a:p>
        </p:txBody>
      </p:sp>
      <p:sp>
        <p:nvSpPr>
          <p:cNvPr id="293" name="Such low-mass states have evaded detection by having small couplings to the SM.…"/>
          <p:cNvSpPr txBox="1">
            <a:spLocks noGrp="1"/>
          </p:cNvSpPr>
          <p:nvPr>
            <p:ph type="body" sz="half" idx="1"/>
          </p:nvPr>
        </p:nvSpPr>
        <p:spPr>
          <a:xfrm>
            <a:off x="1219200" y="4013200"/>
            <a:ext cx="11772343" cy="8483600"/>
          </a:xfrm>
          <a:prstGeom prst="rect">
            <a:avLst/>
          </a:prstGeom>
        </p:spPr>
        <p:txBody>
          <a:bodyPr/>
          <a:lstStyle/>
          <a:p>
            <a:pPr marL="540638" indent="-540638" defTabSz="2413955">
              <a:spcBef>
                <a:spcPts val="2300"/>
              </a:spcBef>
              <a:defRPr sz="4356"/>
            </a:pPr>
            <a:endParaRPr/>
          </a:p>
          <a:p>
            <a:pPr marL="540638" indent="-540638" defTabSz="2413955">
              <a:spcBef>
                <a:spcPts val="2300"/>
              </a:spcBef>
              <a:defRPr sz="4356"/>
            </a:pPr>
            <a:endParaRPr/>
          </a:p>
          <a:p>
            <a:pPr marL="540638" indent="-540638" defTabSz="2413955">
              <a:spcBef>
                <a:spcPts val="2300"/>
              </a:spcBef>
              <a:defRPr sz="4356"/>
            </a:pPr>
            <a:endParaRPr/>
          </a:p>
          <a:p>
            <a:pPr marL="540638" indent="-540638" defTabSz="2413955">
              <a:spcBef>
                <a:spcPts val="2300"/>
              </a:spcBef>
              <a:defRPr sz="4356"/>
            </a:pPr>
            <a:endParaRPr/>
          </a:p>
          <a:p>
            <a:pPr marL="540638" indent="-540638" defTabSz="2413955">
              <a:spcBef>
                <a:spcPts val="2300"/>
              </a:spcBef>
              <a:defRPr sz="4356"/>
            </a:pPr>
            <a:r>
              <a:t>Such low-mass states have evaded detection by having </a:t>
            </a:r>
            <a:r>
              <a:rPr>
                <a:solidFill>
                  <a:srgbClr val="FF2600"/>
                </a:solidFill>
              </a:rPr>
              <a:t>small couplings</a:t>
            </a:r>
            <a:r>
              <a:t> to the SM.</a:t>
            </a:r>
          </a:p>
          <a:p>
            <a:pPr marL="540638" indent="-540638" defTabSz="2413955">
              <a:spcBef>
                <a:spcPts val="2300"/>
              </a:spcBef>
              <a:defRPr sz="4356"/>
            </a:pPr>
            <a:r>
              <a:t>One powerful motivation for searches is dark matter density, while satisfying cosmological constraints, such as the </a:t>
            </a:r>
            <a:r>
              <a:rPr>
                <a:solidFill>
                  <a:srgbClr val="FF2600"/>
                </a:solidFill>
              </a:rPr>
              <a:t>axion</a:t>
            </a:r>
            <a:r>
              <a:t>.</a:t>
            </a:r>
          </a:p>
        </p:txBody>
      </p:sp>
      <p:sp>
        <p:nvSpPr>
          <p:cNvPr id="294" name="Dark Matter with Mass Below the Weak Scal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Dark Matter with Mass Below the Weak Scale</a:t>
            </a:r>
          </a:p>
        </p:txBody>
      </p:sp>
      <p:sp>
        <p:nvSpPr>
          <p:cNvPr id="295" name="Line"/>
          <p:cNvSpPr/>
          <p:nvPr/>
        </p:nvSpPr>
        <p:spPr>
          <a:xfrm>
            <a:off x="1147469" y="5065712"/>
            <a:ext cx="21645382" cy="1"/>
          </a:xfrm>
          <a:prstGeom prst="line">
            <a:avLst/>
          </a:prstGeom>
          <a:ln w="127000">
            <a:solidFill>
              <a:srgbClr val="747676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296" name="Line"/>
          <p:cNvSpPr/>
          <p:nvPr/>
        </p:nvSpPr>
        <p:spPr>
          <a:xfrm flipV="1">
            <a:off x="21676205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297" name="Line"/>
          <p:cNvSpPr/>
          <p:nvPr/>
        </p:nvSpPr>
        <p:spPr>
          <a:xfrm flipV="1">
            <a:off x="1442227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298" name="Line"/>
          <p:cNvSpPr/>
          <p:nvPr/>
        </p:nvSpPr>
        <p:spPr>
          <a:xfrm flipV="1">
            <a:off x="11189537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pic>
        <p:nvPicPr>
          <p:cNvPr id="299" name="latex-image-1.pdf" descr="latex-image-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17731" y="5678171"/>
            <a:ext cx="1316950" cy="31722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0" name="latex-image-1.pdf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027" y="5694127"/>
            <a:ext cx="1210400" cy="285309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" name="latex-image-1.pdf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4337" y="5710322"/>
            <a:ext cx="1210400" cy="252920"/>
          </a:xfrm>
          <a:prstGeom prst="rect">
            <a:avLst/>
          </a:prstGeom>
          <a:ln w="12700">
            <a:miter lim="400000"/>
          </a:ln>
        </p:spPr>
      </p:pic>
      <p:sp>
        <p:nvSpPr>
          <p:cNvPr id="302" name="Line"/>
          <p:cNvSpPr/>
          <p:nvPr/>
        </p:nvSpPr>
        <p:spPr>
          <a:xfrm flipV="1">
            <a:off x="7224267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pic>
        <p:nvPicPr>
          <p:cNvPr id="303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0695" y="5694127"/>
            <a:ext cx="867145" cy="269115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Shot-noise fluctuations in Lyman-alpha forest"/>
          <p:cNvSpPr txBox="1"/>
          <p:nvPr/>
        </p:nvSpPr>
        <p:spPr>
          <a:xfrm>
            <a:off x="19380046" y="6245900"/>
            <a:ext cx="4592319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Shot-noise fluctuations in Lyman-alpha forest</a:t>
            </a:r>
          </a:p>
        </p:txBody>
      </p:sp>
      <p:sp>
        <p:nvSpPr>
          <p:cNvPr id="305" name="WIMP paradigm"/>
          <p:cNvSpPr txBox="1"/>
          <p:nvPr/>
        </p:nvSpPr>
        <p:spPr>
          <a:xfrm>
            <a:off x="8893378" y="6400800"/>
            <a:ext cx="4592318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WIMP paradigm</a:t>
            </a:r>
          </a:p>
        </p:txBody>
      </p:sp>
      <p:sp>
        <p:nvSpPr>
          <p:cNvPr id="306" name="Warm DM"/>
          <p:cNvSpPr txBox="1"/>
          <p:nvPr/>
        </p:nvSpPr>
        <p:spPr>
          <a:xfrm>
            <a:off x="4928108" y="6400800"/>
            <a:ext cx="4592319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Warm DM</a:t>
            </a:r>
          </a:p>
        </p:txBody>
      </p:sp>
      <p:sp>
        <p:nvSpPr>
          <p:cNvPr id="307" name="de Broglie wavelength = galaxy size"/>
          <p:cNvSpPr txBox="1"/>
          <p:nvPr/>
        </p:nvSpPr>
        <p:spPr>
          <a:xfrm>
            <a:off x="329071" y="6197600"/>
            <a:ext cx="3248912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de Broglie wavelength = galaxy size</a:t>
            </a:r>
          </a:p>
        </p:txBody>
      </p:sp>
      <p:sp>
        <p:nvSpPr>
          <p:cNvPr id="308" name="Line"/>
          <p:cNvSpPr/>
          <p:nvPr/>
        </p:nvSpPr>
        <p:spPr>
          <a:xfrm flipH="1" flipV="1">
            <a:off x="2213171" y="4098013"/>
            <a:ext cx="3248912" cy="1"/>
          </a:xfrm>
          <a:prstGeom prst="line">
            <a:avLst/>
          </a:prstGeom>
          <a:ln w="203200">
            <a:solidFill>
              <a:srgbClr val="FF26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09" name="Line"/>
          <p:cNvSpPr/>
          <p:nvPr/>
        </p:nvSpPr>
        <p:spPr>
          <a:xfrm flipV="1">
            <a:off x="5744501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310" name="Wavelike"/>
          <p:cNvSpPr txBox="1"/>
          <p:nvPr/>
        </p:nvSpPr>
        <p:spPr>
          <a:xfrm>
            <a:off x="3448342" y="6400800"/>
            <a:ext cx="4592319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Wavelike</a:t>
            </a:r>
          </a:p>
        </p:txBody>
      </p:sp>
      <p:pic>
        <p:nvPicPr>
          <p:cNvPr id="311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1157" y="5700109"/>
            <a:ext cx="666688" cy="257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2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602927" y="5890073"/>
            <a:ext cx="7158974" cy="6418817"/>
          </a:xfrm>
          <a:prstGeom prst="rect">
            <a:avLst/>
          </a:prstGeom>
          <a:ln w="12700">
            <a:miter lim="400000"/>
          </a:ln>
        </p:spPr>
      </p:pic>
      <p:sp>
        <p:nvSpPr>
          <p:cNvPr id="313" name="1901.09966"/>
          <p:cNvSpPr txBox="1"/>
          <p:nvPr/>
        </p:nvSpPr>
        <p:spPr>
          <a:xfrm>
            <a:off x="18590152" y="5881010"/>
            <a:ext cx="97002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defRPr sz="12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1901.09966</a:t>
            </a:r>
          </a:p>
        </p:txBody>
      </p:sp>
      <p:sp>
        <p:nvSpPr>
          <p:cNvPr id="314" name="Challenge #3: Build out the suite of axion searches"/>
          <p:cNvSpPr txBox="1"/>
          <p:nvPr/>
        </p:nvSpPr>
        <p:spPr>
          <a:xfrm>
            <a:off x="2564967" y="12532736"/>
            <a:ext cx="19254066" cy="934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/>
          </a:lstStyle>
          <a:p>
            <a:r>
              <a:t>Challenge #3: Build out the suite of axion searches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Dark Matter of a Very Low Mas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Dark Matter of a Very Low Mass</a:t>
            </a:r>
          </a:p>
        </p:txBody>
      </p:sp>
      <p:sp>
        <p:nvSpPr>
          <p:cNvPr id="317" name="We will focus on an intermediate range where observation via particle interactions with SM is still highly motivated though not detectable with traditional experiment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r>
              <a:rPr lang="en-US" dirty="0"/>
              <a:t>Next, we discuss</a:t>
            </a:r>
            <a:r>
              <a:rPr dirty="0"/>
              <a:t> an intermediate range where observation via particle interactions with SM is still highly motivated though not detectable with traditional experiments</a:t>
            </a:r>
          </a:p>
          <a:p>
            <a:r>
              <a:rPr dirty="0"/>
              <a:t>These are </a:t>
            </a:r>
            <a:r>
              <a:rPr dirty="0">
                <a:solidFill>
                  <a:srgbClr val="FF2600"/>
                </a:solidFill>
              </a:rPr>
              <a:t>hidden sector/valley</a:t>
            </a:r>
            <a:r>
              <a:rPr dirty="0"/>
              <a:t> DM models, which arise generically in top-down constructions, and give rise to qualitatively different observational signatures</a:t>
            </a:r>
          </a:p>
        </p:txBody>
      </p:sp>
      <p:sp>
        <p:nvSpPr>
          <p:cNvPr id="318" name="Dark Matter with Mass Below the Weak Scal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Dark Matter with Mass Below the Weak Scale</a:t>
            </a:r>
          </a:p>
        </p:txBody>
      </p:sp>
      <p:sp>
        <p:nvSpPr>
          <p:cNvPr id="319" name="Line"/>
          <p:cNvSpPr/>
          <p:nvPr/>
        </p:nvSpPr>
        <p:spPr>
          <a:xfrm>
            <a:off x="1147469" y="5065712"/>
            <a:ext cx="21645382" cy="1"/>
          </a:xfrm>
          <a:prstGeom prst="line">
            <a:avLst/>
          </a:prstGeom>
          <a:ln w="127000">
            <a:solidFill>
              <a:srgbClr val="747676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320" name="Line"/>
          <p:cNvSpPr/>
          <p:nvPr/>
        </p:nvSpPr>
        <p:spPr>
          <a:xfrm flipV="1">
            <a:off x="21676205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321" name="Line"/>
          <p:cNvSpPr/>
          <p:nvPr/>
        </p:nvSpPr>
        <p:spPr>
          <a:xfrm flipV="1">
            <a:off x="1442227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322" name="Line"/>
          <p:cNvSpPr/>
          <p:nvPr/>
        </p:nvSpPr>
        <p:spPr>
          <a:xfrm flipV="1">
            <a:off x="11189537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pic>
        <p:nvPicPr>
          <p:cNvPr id="323" name="latex-image-1.pdf" descr="latex-image-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17731" y="5678171"/>
            <a:ext cx="1316950" cy="317222"/>
          </a:xfrm>
          <a:prstGeom prst="rect">
            <a:avLst/>
          </a:prstGeom>
          <a:ln w="12700">
            <a:miter lim="400000"/>
          </a:ln>
        </p:spPr>
      </p:pic>
      <p:pic>
        <p:nvPicPr>
          <p:cNvPr id="324" name="latex-image-1.pdf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027" y="5694127"/>
            <a:ext cx="1210400" cy="285309"/>
          </a:xfrm>
          <a:prstGeom prst="rect">
            <a:avLst/>
          </a:prstGeom>
          <a:ln w="12700">
            <a:miter lim="400000"/>
          </a:ln>
        </p:spPr>
      </p:pic>
      <p:pic>
        <p:nvPicPr>
          <p:cNvPr id="325" name="latex-image-1.pdf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4337" y="5710322"/>
            <a:ext cx="1210400" cy="252920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Line"/>
          <p:cNvSpPr/>
          <p:nvPr/>
        </p:nvSpPr>
        <p:spPr>
          <a:xfrm flipV="1">
            <a:off x="7224267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pic>
        <p:nvPicPr>
          <p:cNvPr id="327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0695" y="5694127"/>
            <a:ext cx="867145" cy="269115"/>
          </a:xfrm>
          <a:prstGeom prst="rect">
            <a:avLst/>
          </a:prstGeom>
          <a:ln w="12700">
            <a:miter lim="400000"/>
          </a:ln>
        </p:spPr>
      </p:pic>
      <p:sp>
        <p:nvSpPr>
          <p:cNvPr id="328" name="Shot-noise fluctuations in Lyman-alpha forest"/>
          <p:cNvSpPr txBox="1"/>
          <p:nvPr/>
        </p:nvSpPr>
        <p:spPr>
          <a:xfrm>
            <a:off x="19380046" y="6245900"/>
            <a:ext cx="4592319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Shot-noise fluctuations in Lyman-alpha forest</a:t>
            </a:r>
          </a:p>
        </p:txBody>
      </p:sp>
      <p:sp>
        <p:nvSpPr>
          <p:cNvPr id="329" name="WIMP paradigm"/>
          <p:cNvSpPr txBox="1"/>
          <p:nvPr/>
        </p:nvSpPr>
        <p:spPr>
          <a:xfrm>
            <a:off x="8893378" y="6400800"/>
            <a:ext cx="4592318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WIMP paradigm</a:t>
            </a:r>
          </a:p>
        </p:txBody>
      </p:sp>
      <p:sp>
        <p:nvSpPr>
          <p:cNvPr id="330" name="Warm DM"/>
          <p:cNvSpPr txBox="1"/>
          <p:nvPr/>
        </p:nvSpPr>
        <p:spPr>
          <a:xfrm>
            <a:off x="4928108" y="6400800"/>
            <a:ext cx="4592319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Warm DM</a:t>
            </a:r>
          </a:p>
        </p:txBody>
      </p:sp>
      <p:sp>
        <p:nvSpPr>
          <p:cNvPr id="331" name="de Broglie wavelength = galaxy size"/>
          <p:cNvSpPr txBox="1"/>
          <p:nvPr/>
        </p:nvSpPr>
        <p:spPr>
          <a:xfrm>
            <a:off x="329071" y="6197600"/>
            <a:ext cx="3248912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de Broglie wavelength = galaxy size</a:t>
            </a:r>
          </a:p>
        </p:txBody>
      </p:sp>
      <p:sp>
        <p:nvSpPr>
          <p:cNvPr id="332" name="Line"/>
          <p:cNvSpPr/>
          <p:nvPr/>
        </p:nvSpPr>
        <p:spPr>
          <a:xfrm flipH="1" flipV="1">
            <a:off x="5813290" y="4098013"/>
            <a:ext cx="4592319" cy="1"/>
          </a:xfrm>
          <a:prstGeom prst="line">
            <a:avLst/>
          </a:prstGeom>
          <a:ln w="203200">
            <a:solidFill>
              <a:srgbClr val="FF26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33" name="Line"/>
          <p:cNvSpPr/>
          <p:nvPr/>
        </p:nvSpPr>
        <p:spPr>
          <a:xfrm flipV="1">
            <a:off x="5744501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334" name="Wavelike"/>
          <p:cNvSpPr txBox="1"/>
          <p:nvPr/>
        </p:nvSpPr>
        <p:spPr>
          <a:xfrm>
            <a:off x="3448342" y="6400800"/>
            <a:ext cx="4592319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Wavelike</a:t>
            </a:r>
          </a:p>
        </p:txBody>
      </p:sp>
      <p:pic>
        <p:nvPicPr>
          <p:cNvPr id="335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1157" y="5700109"/>
            <a:ext cx="666688" cy="25715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view KZ 2401.03025">
            <a:extLst>
              <a:ext uri="{FF2B5EF4-FFF2-40B4-BE49-F238E27FC236}">
                <a16:creationId xmlns:a16="http://schemas.microsoft.com/office/drawing/2014/main" id="{B9B06366-BAC8-E942-C4E8-1A386DB0E10B}"/>
              </a:ext>
            </a:extLst>
          </p:cNvPr>
          <p:cNvSpPr txBox="1"/>
          <p:nvPr/>
        </p:nvSpPr>
        <p:spPr>
          <a:xfrm>
            <a:off x="19761945" y="11331352"/>
            <a:ext cx="2104441" cy="404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/>
            </a:lvl1pPr>
          </a:lstStyle>
          <a:p>
            <a:r>
              <a:t>Review KZ 2401.03025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What’s in the hidden valley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What’s in the hidden valley?</a:t>
            </a:r>
          </a:p>
        </p:txBody>
      </p:sp>
      <p:sp>
        <p:nvSpPr>
          <p:cNvPr id="339" name="Line"/>
          <p:cNvSpPr/>
          <p:nvPr/>
        </p:nvSpPr>
        <p:spPr>
          <a:xfrm>
            <a:off x="6816328" y="5679073"/>
            <a:ext cx="1821657" cy="48936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214" extrusionOk="0">
                <a:moveTo>
                  <a:pt x="0" y="21214"/>
                </a:moveTo>
                <a:cubicBezTo>
                  <a:pt x="5677" y="10807"/>
                  <a:pt x="11354" y="399"/>
                  <a:pt x="14954" y="7"/>
                </a:cubicBezTo>
                <a:cubicBezTo>
                  <a:pt x="18554" y="-386"/>
                  <a:pt x="20492" y="15585"/>
                  <a:pt x="21600" y="18858"/>
                </a:cubicBezTo>
              </a:path>
            </a:pathLst>
          </a:custGeom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40" name="Line"/>
          <p:cNvSpPr/>
          <p:nvPr/>
        </p:nvSpPr>
        <p:spPr>
          <a:xfrm>
            <a:off x="8316515" y="5219322"/>
            <a:ext cx="964407" cy="20315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480" extrusionOk="0">
                <a:moveTo>
                  <a:pt x="0" y="12856"/>
                </a:moveTo>
                <a:cubicBezTo>
                  <a:pt x="1440" y="5868"/>
                  <a:pt x="2880" y="-1120"/>
                  <a:pt x="6480" y="151"/>
                </a:cubicBezTo>
                <a:cubicBezTo>
                  <a:pt x="10080" y="1421"/>
                  <a:pt x="15840" y="10951"/>
                  <a:pt x="21600" y="20480"/>
                </a:cubicBezTo>
              </a:path>
            </a:pathLst>
          </a:custGeom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41" name="Line"/>
          <p:cNvSpPr/>
          <p:nvPr/>
        </p:nvSpPr>
        <p:spPr>
          <a:xfrm flipH="1">
            <a:off x="4244578" y="10572750"/>
            <a:ext cx="2571751" cy="2233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defTabSz="642937">
              <a:lnSpc>
                <a:spcPct val="100000"/>
              </a:lnSpc>
              <a:spcBef>
                <a:spcPts val="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42" name="Line"/>
          <p:cNvSpPr/>
          <p:nvPr/>
        </p:nvSpPr>
        <p:spPr>
          <a:xfrm>
            <a:off x="8852296" y="4799519"/>
            <a:ext cx="2782200" cy="5612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71" h="19677" extrusionOk="0">
                <a:moveTo>
                  <a:pt x="0" y="15795"/>
                </a:moveTo>
                <a:cubicBezTo>
                  <a:pt x="3133" y="7687"/>
                  <a:pt x="6267" y="-421"/>
                  <a:pt x="9600" y="17"/>
                </a:cubicBezTo>
                <a:cubicBezTo>
                  <a:pt x="12933" y="456"/>
                  <a:pt x="18400" y="15669"/>
                  <a:pt x="20000" y="18424"/>
                </a:cubicBezTo>
                <a:cubicBezTo>
                  <a:pt x="21600" y="21179"/>
                  <a:pt x="20400" y="18862"/>
                  <a:pt x="19200" y="16546"/>
                </a:cubicBezTo>
              </a:path>
            </a:pathLst>
          </a:custGeom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43" name="Line"/>
          <p:cNvSpPr/>
          <p:nvPr/>
        </p:nvSpPr>
        <p:spPr>
          <a:xfrm flipV="1">
            <a:off x="4030265" y="5214937"/>
            <a:ext cx="2234" cy="5036345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71437" tIns="71437" rIns="71437" bIns="71437" anchor="ctr"/>
          <a:lstStyle/>
          <a:p>
            <a:pPr defTabSz="642937">
              <a:lnSpc>
                <a:spcPct val="100000"/>
              </a:lnSpc>
              <a:spcBef>
                <a:spcPts val="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44" name="The visible Universe"/>
          <p:cNvSpPr/>
          <p:nvPr/>
        </p:nvSpPr>
        <p:spPr>
          <a:xfrm>
            <a:off x="4387453" y="9733359"/>
            <a:ext cx="2893219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spAutoFit/>
          </a:bodyPr>
          <a:lstStyle/>
          <a:p>
            <a:pPr marL="57149" marR="57149" defTabSz="1285875">
              <a:lnSpc>
                <a:spcPct val="100000"/>
              </a:lnSpc>
              <a:spcBef>
                <a:spcPts val="1400"/>
              </a:spcBef>
              <a:buClr>
                <a:srgbClr val="000000"/>
              </a:buClr>
              <a:buFont typeface="Arial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The </a:t>
            </a:r>
            <a:r>
              <a:rPr i="1"/>
              <a:t>visible</a:t>
            </a:r>
            <a:r>
              <a:t> Universe</a:t>
            </a:r>
          </a:p>
        </p:txBody>
      </p:sp>
      <p:sp>
        <p:nvSpPr>
          <p:cNvPr id="345" name="Line"/>
          <p:cNvSpPr/>
          <p:nvPr/>
        </p:nvSpPr>
        <p:spPr>
          <a:xfrm>
            <a:off x="6173390" y="4742525"/>
            <a:ext cx="3750470" cy="4544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990" extrusionOk="0">
                <a:moveTo>
                  <a:pt x="0" y="19990"/>
                </a:moveTo>
                <a:cubicBezTo>
                  <a:pt x="3107" y="11468"/>
                  <a:pt x="6214" y="2946"/>
                  <a:pt x="9779" y="668"/>
                </a:cubicBezTo>
                <a:cubicBezTo>
                  <a:pt x="13345" y="-1610"/>
                  <a:pt x="17368" y="2357"/>
                  <a:pt x="21392" y="6323"/>
                </a:cubicBezTo>
                <a:lnTo>
                  <a:pt x="21600" y="6528"/>
                </a:lnTo>
              </a:path>
            </a:pathLst>
          </a:custGeom>
          <a:ln w="12700">
            <a:solidFill>
              <a:srgbClr val="000000"/>
            </a:solidFill>
            <a:tailEnd type="triangle"/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46" name="Mass"/>
          <p:cNvSpPr/>
          <p:nvPr/>
        </p:nvSpPr>
        <p:spPr>
          <a:xfrm rot="16200000">
            <a:off x="3101578" y="7000875"/>
            <a:ext cx="2786063" cy="500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spAutoFit/>
          </a:bodyPr>
          <a:lstStyle>
            <a:lvl1pPr marL="57149" marR="57149" defTabSz="1285875">
              <a:lnSpc>
                <a:spcPct val="100000"/>
              </a:lnSpc>
              <a:spcBef>
                <a:spcPts val="1400"/>
              </a:spcBef>
              <a:buClr>
                <a:srgbClr val="000000"/>
              </a:buClr>
              <a:buFont typeface="Arial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Mass</a:t>
            </a:r>
          </a:p>
        </p:txBody>
      </p:sp>
      <p:sp>
        <p:nvSpPr>
          <p:cNvPr id="347" name="Line"/>
          <p:cNvSpPr/>
          <p:nvPr/>
        </p:nvSpPr>
        <p:spPr>
          <a:xfrm>
            <a:off x="6280546" y="5322093"/>
            <a:ext cx="3143251" cy="41790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990" extrusionOk="0">
                <a:moveTo>
                  <a:pt x="0" y="19990"/>
                </a:moveTo>
                <a:cubicBezTo>
                  <a:pt x="3103" y="11468"/>
                  <a:pt x="6206" y="2946"/>
                  <a:pt x="9768" y="668"/>
                </a:cubicBezTo>
                <a:cubicBezTo>
                  <a:pt x="13329" y="-1610"/>
                  <a:pt x="17348" y="2357"/>
                  <a:pt x="21367" y="6323"/>
                </a:cubicBezTo>
                <a:lnTo>
                  <a:pt x="21600" y="6553"/>
                </a:lnTo>
              </a:path>
            </a:pathLst>
          </a:custGeom>
          <a:ln w="12700">
            <a:solidFill>
              <a:srgbClr val="000000"/>
            </a:solidFill>
            <a:tailEnd type="triangle"/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48" name="Tevatron"/>
          <p:cNvSpPr/>
          <p:nvPr/>
        </p:nvSpPr>
        <p:spPr>
          <a:xfrm rot="18600000">
            <a:off x="5935670" y="5860684"/>
            <a:ext cx="1625204" cy="500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spAutoFit/>
          </a:bodyPr>
          <a:lstStyle>
            <a:lvl1pPr marL="57149" marR="57149" defTabSz="1285875">
              <a:lnSpc>
                <a:spcPct val="100000"/>
              </a:lnSpc>
              <a:spcBef>
                <a:spcPts val="1400"/>
              </a:spcBef>
              <a:buClr>
                <a:srgbClr val="000000"/>
              </a:buClr>
              <a:buFont typeface="Arial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Tevatron</a:t>
            </a:r>
          </a:p>
        </p:txBody>
      </p:sp>
      <p:sp>
        <p:nvSpPr>
          <p:cNvPr id="349" name="LEP"/>
          <p:cNvSpPr/>
          <p:nvPr/>
        </p:nvSpPr>
        <p:spPr>
          <a:xfrm rot="18600000">
            <a:off x="5627434" y="7030609"/>
            <a:ext cx="1500188" cy="500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spAutoFit/>
          </a:bodyPr>
          <a:lstStyle>
            <a:lvl1pPr marL="57149" marR="57149" defTabSz="1285875">
              <a:lnSpc>
                <a:spcPct val="100000"/>
              </a:lnSpc>
              <a:spcBef>
                <a:spcPts val="1400"/>
              </a:spcBef>
              <a:buClr>
                <a:srgbClr val="000000"/>
              </a:buClr>
              <a:buFont typeface="Arial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LEP</a:t>
            </a:r>
          </a:p>
        </p:txBody>
      </p:sp>
      <p:sp>
        <p:nvSpPr>
          <p:cNvPr id="350" name="Line"/>
          <p:cNvSpPr/>
          <p:nvPr/>
        </p:nvSpPr>
        <p:spPr>
          <a:xfrm>
            <a:off x="10031015" y="4370894"/>
            <a:ext cx="2782200" cy="5612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71" h="19677" extrusionOk="0">
                <a:moveTo>
                  <a:pt x="0" y="15795"/>
                </a:moveTo>
                <a:cubicBezTo>
                  <a:pt x="3133" y="7687"/>
                  <a:pt x="6267" y="-421"/>
                  <a:pt x="9600" y="17"/>
                </a:cubicBezTo>
                <a:cubicBezTo>
                  <a:pt x="12933" y="456"/>
                  <a:pt x="18400" y="15669"/>
                  <a:pt x="20000" y="18424"/>
                </a:cubicBezTo>
                <a:cubicBezTo>
                  <a:pt x="21600" y="21179"/>
                  <a:pt x="20400" y="18862"/>
                  <a:pt x="19200" y="16546"/>
                </a:cubicBezTo>
              </a:path>
            </a:pathLst>
          </a:custGeom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1" name="Line"/>
          <p:cNvSpPr/>
          <p:nvPr/>
        </p:nvSpPr>
        <p:spPr>
          <a:xfrm>
            <a:off x="11209734" y="4585206"/>
            <a:ext cx="3571876" cy="58400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71" h="19677" extrusionOk="0">
                <a:moveTo>
                  <a:pt x="0" y="15795"/>
                </a:moveTo>
                <a:cubicBezTo>
                  <a:pt x="3133" y="7687"/>
                  <a:pt x="6267" y="-421"/>
                  <a:pt x="9600" y="17"/>
                </a:cubicBezTo>
                <a:cubicBezTo>
                  <a:pt x="12933" y="456"/>
                  <a:pt x="18400" y="15669"/>
                  <a:pt x="20000" y="18424"/>
                </a:cubicBezTo>
                <a:cubicBezTo>
                  <a:pt x="21600" y="21179"/>
                  <a:pt x="20400" y="18862"/>
                  <a:pt x="19200" y="16546"/>
                </a:cubicBezTo>
              </a:path>
            </a:pathLst>
          </a:custGeom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2" name="Higgs sector"/>
          <p:cNvSpPr/>
          <p:nvPr/>
        </p:nvSpPr>
        <p:spPr>
          <a:xfrm rot="17100000">
            <a:off x="8255935" y="4848524"/>
            <a:ext cx="3643314" cy="500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spAutoFit/>
          </a:bodyPr>
          <a:lstStyle>
            <a:lvl1pPr marL="57149" marR="57149" defTabSz="1285875">
              <a:lnSpc>
                <a:spcPct val="100000"/>
              </a:lnSpc>
              <a:spcBef>
                <a:spcPts val="1400"/>
              </a:spcBef>
              <a:buClr>
                <a:srgbClr val="000000"/>
              </a:buClr>
              <a:buFont typeface="Arial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Higgs sector</a:t>
            </a:r>
          </a:p>
        </p:txBody>
      </p:sp>
      <p:sp>
        <p:nvSpPr>
          <p:cNvPr id="353" name="MSSM particles"/>
          <p:cNvSpPr/>
          <p:nvPr/>
        </p:nvSpPr>
        <p:spPr>
          <a:xfrm rot="17220000">
            <a:off x="9329610" y="4853354"/>
            <a:ext cx="3643313" cy="500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spAutoFit/>
          </a:bodyPr>
          <a:lstStyle>
            <a:lvl1pPr marL="57149" marR="57149" defTabSz="1285875">
              <a:lnSpc>
                <a:spcPct val="100000"/>
              </a:lnSpc>
              <a:spcBef>
                <a:spcPts val="1400"/>
              </a:spcBef>
              <a:buClr>
                <a:srgbClr val="000000"/>
              </a:buClr>
              <a:buFont typeface="Arial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MSSM particles</a:t>
            </a:r>
          </a:p>
        </p:txBody>
      </p:sp>
      <p:sp>
        <p:nvSpPr>
          <p:cNvPr id="354" name="KK modes"/>
          <p:cNvSpPr/>
          <p:nvPr/>
        </p:nvSpPr>
        <p:spPr>
          <a:xfrm rot="17280000">
            <a:off x="11048185" y="4602605"/>
            <a:ext cx="3643314" cy="500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spAutoFit/>
          </a:bodyPr>
          <a:lstStyle>
            <a:lvl1pPr marL="57149" marR="57149" defTabSz="1285875">
              <a:lnSpc>
                <a:spcPct val="100000"/>
              </a:lnSpc>
              <a:spcBef>
                <a:spcPts val="1400"/>
              </a:spcBef>
              <a:buClr>
                <a:srgbClr val="000000"/>
              </a:buClr>
              <a:buFont typeface="Arial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KK modes</a:t>
            </a:r>
          </a:p>
        </p:txBody>
      </p:sp>
      <p:sp>
        <p:nvSpPr>
          <p:cNvPr id="355" name="Line"/>
          <p:cNvSpPr/>
          <p:nvPr/>
        </p:nvSpPr>
        <p:spPr>
          <a:xfrm>
            <a:off x="17156906" y="4585206"/>
            <a:ext cx="3571876" cy="58400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71" h="19677" extrusionOk="0">
                <a:moveTo>
                  <a:pt x="0" y="15795"/>
                </a:moveTo>
                <a:cubicBezTo>
                  <a:pt x="3133" y="7687"/>
                  <a:pt x="6267" y="-421"/>
                  <a:pt x="9600" y="17"/>
                </a:cubicBezTo>
                <a:cubicBezTo>
                  <a:pt x="12933" y="456"/>
                  <a:pt x="18400" y="15669"/>
                  <a:pt x="20000" y="18424"/>
                </a:cubicBezTo>
                <a:cubicBezTo>
                  <a:pt x="21600" y="21179"/>
                  <a:pt x="20400" y="18862"/>
                  <a:pt x="19200" y="16546"/>
                </a:cubicBezTo>
              </a:path>
            </a:pathLst>
          </a:custGeom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6" name="Line"/>
          <p:cNvSpPr/>
          <p:nvPr/>
        </p:nvSpPr>
        <p:spPr>
          <a:xfrm>
            <a:off x="14281546" y="8733234"/>
            <a:ext cx="2982517" cy="2"/>
          </a:xfrm>
          <a:prstGeom prst="line">
            <a:avLst/>
          </a:prstGeom>
          <a:ln w="25400">
            <a:solidFill>
              <a:srgbClr val="75B1D4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lnSpc>
                <a:spcPct val="100000"/>
              </a:lnSpc>
              <a:spcBef>
                <a:spcPts val="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57" name="Z"/>
          <p:cNvSpPr/>
          <p:nvPr/>
        </p:nvSpPr>
        <p:spPr>
          <a:xfrm rot="18600000">
            <a:off x="7702324" y="5993453"/>
            <a:ext cx="964407" cy="500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spAutoFit/>
          </a:bodyPr>
          <a:lstStyle>
            <a:lvl1pPr marL="57149" marR="57149" defTabSz="1285875">
              <a:lnSpc>
                <a:spcPct val="100000"/>
              </a:lnSpc>
              <a:spcBef>
                <a:spcPts val="1400"/>
              </a:spcBef>
              <a:buClr>
                <a:srgbClr val="000000"/>
              </a:buClr>
              <a:buFont typeface="Arial"/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Z</a:t>
            </a:r>
          </a:p>
        </p:txBody>
      </p:sp>
      <p:sp>
        <p:nvSpPr>
          <p:cNvPr id="358" name="Line"/>
          <p:cNvSpPr/>
          <p:nvPr/>
        </p:nvSpPr>
        <p:spPr>
          <a:xfrm>
            <a:off x="6530578" y="5786437"/>
            <a:ext cx="2393157" cy="3875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990" extrusionOk="0">
                <a:moveTo>
                  <a:pt x="0" y="19990"/>
                </a:moveTo>
                <a:cubicBezTo>
                  <a:pt x="3098" y="11468"/>
                  <a:pt x="6197" y="2946"/>
                  <a:pt x="9753" y="668"/>
                </a:cubicBezTo>
                <a:cubicBezTo>
                  <a:pt x="13308" y="-1610"/>
                  <a:pt x="17321" y="2357"/>
                  <a:pt x="21334" y="6323"/>
                </a:cubicBezTo>
                <a:lnTo>
                  <a:pt x="21600" y="6586"/>
                </a:lnTo>
              </a:path>
            </a:pathLst>
          </a:custGeom>
          <a:ln w="12700">
            <a:solidFill>
              <a:srgbClr val="000000"/>
            </a:solidFill>
            <a:tailEnd type="triangle"/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9" name="Line"/>
          <p:cNvSpPr/>
          <p:nvPr/>
        </p:nvSpPr>
        <p:spPr>
          <a:xfrm flipV="1">
            <a:off x="15888890" y="8822531"/>
            <a:ext cx="1" cy="1714501"/>
          </a:xfrm>
          <a:prstGeom prst="line">
            <a:avLst/>
          </a:prstGeom>
          <a:ln w="25400">
            <a:solidFill>
              <a:srgbClr val="75B1D4"/>
            </a:solidFill>
            <a:miter lim="400000"/>
            <a:headEnd type="triangle"/>
            <a:tailEnd type="triangle"/>
          </a:ln>
        </p:spPr>
        <p:txBody>
          <a:bodyPr lIns="71437" tIns="71437" rIns="71437" bIns="71437" anchor="ctr"/>
          <a:lstStyle/>
          <a:p>
            <a:pPr defTabSz="642937">
              <a:lnSpc>
                <a:spcPct val="100000"/>
              </a:lnSpc>
              <a:spcBef>
                <a:spcPts val="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60" name="Mass gap"/>
          <p:cNvSpPr/>
          <p:nvPr/>
        </p:nvSpPr>
        <p:spPr>
          <a:xfrm>
            <a:off x="16067224" y="9267031"/>
            <a:ext cx="2602282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4800">
                <a:solidFill>
                  <a:srgbClr val="858585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r>
              <a:t>Mass gap</a:t>
            </a:r>
          </a:p>
        </p:txBody>
      </p:sp>
      <p:sp>
        <p:nvSpPr>
          <p:cNvPr id="361" name="SU(N) gauge group…"/>
          <p:cNvSpPr/>
          <p:nvPr/>
        </p:nvSpPr>
        <p:spPr>
          <a:xfrm>
            <a:off x="13846422" y="6388496"/>
            <a:ext cx="3864916" cy="1260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ctr" defTabSz="821531">
              <a:lnSpc>
                <a:spcPct val="100000"/>
              </a:lnSpc>
              <a:spcBef>
                <a:spcPts val="0"/>
              </a:spcBef>
              <a:defRPr sz="4000">
                <a:solidFill>
                  <a:srgbClr val="858585"/>
                </a:solidFill>
                <a:latin typeface="Marker Felt"/>
                <a:ea typeface="Marker Felt"/>
                <a:cs typeface="Marker Felt"/>
                <a:sym typeface="Marker Felt"/>
              </a:defRPr>
            </a:pPr>
            <a:r>
              <a:t>SU(N) gauge group</a:t>
            </a:r>
          </a:p>
          <a:p>
            <a:pPr algn="ctr" defTabSz="821531">
              <a:lnSpc>
                <a:spcPct val="100000"/>
              </a:lnSpc>
              <a:spcBef>
                <a:spcPts val="0"/>
              </a:spcBef>
              <a:defRPr sz="4000">
                <a:solidFill>
                  <a:srgbClr val="858585"/>
                </a:solidFill>
                <a:latin typeface="Marker Felt"/>
                <a:ea typeface="Marker Felt"/>
                <a:cs typeface="Marker Felt"/>
                <a:sym typeface="Marker Felt"/>
              </a:defRPr>
            </a:pPr>
            <a:r>
              <a:t>+ quarks</a:t>
            </a:r>
          </a:p>
        </p:txBody>
      </p:sp>
      <p:sp>
        <p:nvSpPr>
          <p:cNvPr id="362" name="QCD-like theory with F flavors and N colors…"/>
          <p:cNvSpPr/>
          <p:nvPr/>
        </p:nvSpPr>
        <p:spPr>
          <a:xfrm>
            <a:off x="9834562" y="11142017"/>
            <a:ext cx="5578527" cy="25181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buClr>
                <a:srgbClr val="021EAA"/>
              </a:buClr>
              <a:buFont typeface="Arial"/>
              <a:defRPr sz="2400">
                <a:solidFill>
                  <a:srgbClr val="606060"/>
                </a:solidFill>
                <a:uFill>
                  <a:solidFill>
                    <a:srgbClr val="000000"/>
                  </a:solidFill>
                </a:uFill>
                <a:latin typeface="Marker Felt"/>
                <a:ea typeface="Marker Felt"/>
                <a:cs typeface="Marker Felt"/>
                <a:sym typeface="Marker Felt"/>
              </a:defRPr>
            </a:pPr>
            <a:r>
              <a:rPr sz="2200">
                <a:uFill>
                  <a:solidFill>
                    <a:srgbClr val="021EAA"/>
                  </a:solidFill>
                </a:uFill>
              </a:rPr>
              <a:t>QCD-like theory with F flavors and N colors</a:t>
            </a:r>
          </a:p>
          <a:p>
            <a:pPr marL="57149" marR="57149" defTabSz="1285875">
              <a:lnSpc>
                <a:spcPct val="100000"/>
              </a:lnSpc>
              <a:spcBef>
                <a:spcPts val="0"/>
              </a:spcBef>
              <a:buClr>
                <a:srgbClr val="021EAA"/>
              </a:buClr>
              <a:buFont typeface="Arial"/>
              <a:defRPr sz="2400">
                <a:solidFill>
                  <a:srgbClr val="606060"/>
                </a:solidFill>
                <a:uFill>
                  <a:solidFill>
                    <a:srgbClr val="000000"/>
                  </a:solidFill>
                </a:uFill>
                <a:latin typeface="Marker Felt"/>
                <a:ea typeface="Marker Felt"/>
                <a:cs typeface="Marker Felt"/>
                <a:sym typeface="Marker Felt"/>
              </a:defRPr>
            </a:pPr>
            <a:r>
              <a:rPr sz="2200">
                <a:uFill>
                  <a:solidFill>
                    <a:srgbClr val="021EAA"/>
                  </a:solidFill>
                </a:uFill>
              </a:rPr>
              <a:t>QCD-like theory with only heavy quarks</a:t>
            </a:r>
          </a:p>
          <a:p>
            <a:pPr marL="57149" marR="57149" defTabSz="1285875">
              <a:lnSpc>
                <a:spcPct val="100000"/>
              </a:lnSpc>
              <a:spcBef>
                <a:spcPts val="0"/>
              </a:spcBef>
              <a:buClr>
                <a:srgbClr val="021EAA"/>
              </a:buClr>
              <a:buFont typeface="Arial"/>
              <a:defRPr sz="2400">
                <a:solidFill>
                  <a:srgbClr val="606060"/>
                </a:solidFill>
                <a:uFill>
                  <a:solidFill>
                    <a:srgbClr val="000000"/>
                  </a:solidFill>
                </a:uFill>
                <a:latin typeface="Marker Felt"/>
                <a:ea typeface="Marker Felt"/>
                <a:cs typeface="Marker Felt"/>
                <a:sym typeface="Marker Felt"/>
              </a:defRPr>
            </a:pPr>
            <a:r>
              <a:rPr sz="2200">
                <a:uFill>
                  <a:solidFill>
                    <a:srgbClr val="021EAA"/>
                  </a:solidFill>
                </a:uFill>
              </a:rPr>
              <a:t>QCD-like theory with adjoint quarks</a:t>
            </a:r>
          </a:p>
          <a:p>
            <a:pPr marL="57149" marR="57149" defTabSz="1285875">
              <a:lnSpc>
                <a:spcPct val="100000"/>
              </a:lnSpc>
              <a:spcBef>
                <a:spcPts val="0"/>
              </a:spcBef>
              <a:buClr>
                <a:srgbClr val="021EAA"/>
              </a:buClr>
              <a:buFont typeface="Arial"/>
              <a:defRPr sz="2400">
                <a:solidFill>
                  <a:srgbClr val="606060"/>
                </a:solidFill>
                <a:uFill>
                  <a:solidFill>
                    <a:srgbClr val="000000"/>
                  </a:solidFill>
                </a:uFill>
                <a:latin typeface="Marker Felt"/>
                <a:ea typeface="Marker Felt"/>
                <a:cs typeface="Marker Felt"/>
                <a:sym typeface="Marker Felt"/>
              </a:defRPr>
            </a:pPr>
            <a:r>
              <a:rPr sz="2200">
                <a:uFill>
                  <a:solidFill>
                    <a:srgbClr val="021EAA"/>
                  </a:solidFill>
                </a:uFill>
              </a:rPr>
              <a:t>Pure glue theory</a:t>
            </a:r>
          </a:p>
          <a:p>
            <a:pPr marL="57149" marR="57149" defTabSz="1285875">
              <a:lnSpc>
                <a:spcPct val="100000"/>
              </a:lnSpc>
              <a:spcBef>
                <a:spcPts val="0"/>
              </a:spcBef>
              <a:buClr>
                <a:srgbClr val="021EAA"/>
              </a:buClr>
              <a:buFont typeface="Arial"/>
              <a:defRPr sz="2400">
                <a:solidFill>
                  <a:srgbClr val="606060"/>
                </a:solidFill>
                <a:uFill>
                  <a:solidFill>
                    <a:srgbClr val="000000"/>
                  </a:solidFill>
                </a:uFill>
                <a:latin typeface="Marker Felt"/>
                <a:ea typeface="Marker Felt"/>
                <a:cs typeface="Marker Felt"/>
                <a:sym typeface="Marker Felt"/>
              </a:defRPr>
            </a:pPr>
            <a:r>
              <a:rPr sz="2200">
                <a:uFill>
                  <a:solidFill>
                    <a:srgbClr val="021EAA"/>
                  </a:solidFill>
                </a:uFill>
              </a:rPr>
              <a:t>UV-fixed point = confining</a:t>
            </a:r>
          </a:p>
          <a:p>
            <a:pPr marL="57149" marR="57149" defTabSz="1285875">
              <a:lnSpc>
                <a:spcPct val="100000"/>
              </a:lnSpc>
              <a:spcBef>
                <a:spcPts val="0"/>
              </a:spcBef>
              <a:buClr>
                <a:srgbClr val="021EAA"/>
              </a:buClr>
              <a:buFont typeface="Arial"/>
              <a:defRPr sz="2400">
                <a:solidFill>
                  <a:srgbClr val="606060"/>
                </a:solidFill>
                <a:uFill>
                  <a:solidFill>
                    <a:srgbClr val="000000"/>
                  </a:solidFill>
                </a:uFill>
                <a:latin typeface="Marker Felt"/>
                <a:ea typeface="Marker Felt"/>
                <a:cs typeface="Marker Felt"/>
                <a:sym typeface="Marker Felt"/>
              </a:defRPr>
            </a:pPr>
            <a:r>
              <a:rPr sz="2200">
                <a:uFill>
                  <a:solidFill>
                    <a:srgbClr val="021EAA"/>
                  </a:solidFill>
                </a:uFill>
              </a:rPr>
              <a:t>N=4 SUSY Conformal </a:t>
            </a:r>
          </a:p>
          <a:p>
            <a:pPr marL="57149" marR="57149" defTabSz="1285875">
              <a:lnSpc>
                <a:spcPct val="100000"/>
              </a:lnSpc>
              <a:spcBef>
                <a:spcPts val="0"/>
              </a:spcBef>
              <a:buClr>
                <a:srgbClr val="021EAA"/>
              </a:buClr>
              <a:buFont typeface="Arial"/>
              <a:defRPr sz="2200">
                <a:solidFill>
                  <a:srgbClr val="606060"/>
                </a:solidFill>
                <a:uFill>
                  <a:solidFill>
                    <a:srgbClr val="021EAA"/>
                  </a:solidFill>
                </a:uFill>
                <a:latin typeface="Marker Felt"/>
                <a:ea typeface="Marker Felt"/>
                <a:cs typeface="Marker Felt"/>
                <a:sym typeface="Marker Felt"/>
              </a:defRPr>
            </a:pPr>
            <a:r>
              <a:t>RS throat</a:t>
            </a:r>
          </a:p>
        </p:txBody>
      </p:sp>
      <p:sp>
        <p:nvSpPr>
          <p:cNvPr id="363" name="Seiberg duality cascade…"/>
          <p:cNvSpPr/>
          <p:nvPr/>
        </p:nvSpPr>
        <p:spPr>
          <a:xfrm>
            <a:off x="15549562" y="11144250"/>
            <a:ext cx="5357813" cy="218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spAutoFit/>
          </a:bodyPr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buClr>
                <a:srgbClr val="021EAA"/>
              </a:buClr>
              <a:buFont typeface="Arial"/>
              <a:defRPr sz="2200">
                <a:solidFill>
                  <a:srgbClr val="606060"/>
                </a:solidFill>
                <a:uFill>
                  <a:solidFill>
                    <a:srgbClr val="021EAA"/>
                  </a:solidFill>
                </a:uFill>
                <a:latin typeface="Marker Felt"/>
                <a:ea typeface="Marker Felt"/>
                <a:cs typeface="Marker Felt"/>
                <a:sym typeface="Marker Felt"/>
              </a:defRPr>
            </a:pPr>
            <a:r>
              <a:t>Seiberg duality cascade</a:t>
            </a:r>
          </a:p>
          <a:p>
            <a:pPr marL="57149" marR="57149" defTabSz="1285875">
              <a:lnSpc>
                <a:spcPct val="100000"/>
              </a:lnSpc>
              <a:spcBef>
                <a:spcPts val="0"/>
              </a:spcBef>
              <a:buClr>
                <a:srgbClr val="021EAA"/>
              </a:buClr>
              <a:buFont typeface="Arial"/>
              <a:defRPr sz="2200">
                <a:solidFill>
                  <a:srgbClr val="606060"/>
                </a:solidFill>
                <a:uFill>
                  <a:solidFill>
                    <a:srgbClr val="021EAA"/>
                  </a:solidFill>
                </a:uFill>
                <a:latin typeface="Marker Felt"/>
                <a:ea typeface="Marker Felt"/>
                <a:cs typeface="Marker Felt"/>
                <a:sym typeface="Marker Felt"/>
              </a:defRPr>
            </a:pPr>
            <a:r>
              <a:t>KS throat </a:t>
            </a:r>
          </a:p>
          <a:p>
            <a:pPr marL="57149" marR="57149" defTabSz="1285875">
              <a:lnSpc>
                <a:spcPct val="100000"/>
              </a:lnSpc>
              <a:spcBef>
                <a:spcPts val="0"/>
              </a:spcBef>
              <a:buClr>
                <a:srgbClr val="021EAA"/>
              </a:buClr>
              <a:buFont typeface="Arial"/>
              <a:defRPr sz="2200">
                <a:solidFill>
                  <a:srgbClr val="606060"/>
                </a:solidFill>
                <a:uFill>
                  <a:solidFill>
                    <a:srgbClr val="021EAA"/>
                  </a:solidFill>
                </a:uFill>
                <a:latin typeface="Marker Felt"/>
                <a:ea typeface="Marker Felt"/>
                <a:cs typeface="Marker Felt"/>
                <a:sym typeface="Marker Felt"/>
              </a:defRPr>
            </a:pPr>
            <a:r>
              <a:t>Remnant from SUSY breaking</a:t>
            </a:r>
          </a:p>
          <a:p>
            <a:pPr marL="57149" marR="57149" defTabSz="1285875">
              <a:lnSpc>
                <a:spcPct val="100000"/>
              </a:lnSpc>
              <a:spcBef>
                <a:spcPts val="0"/>
              </a:spcBef>
              <a:buClr>
                <a:srgbClr val="021EAA"/>
              </a:buClr>
              <a:buFont typeface="Arial"/>
              <a:defRPr sz="2200">
                <a:solidFill>
                  <a:srgbClr val="606060"/>
                </a:solidFill>
                <a:uFill>
                  <a:solidFill>
                    <a:srgbClr val="021EAA"/>
                  </a:solidFill>
                </a:uFill>
                <a:latin typeface="Marker Felt"/>
                <a:ea typeface="Marker Felt"/>
                <a:cs typeface="Marker Felt"/>
                <a:sym typeface="Marker Felt"/>
              </a:defRPr>
            </a:pPr>
            <a:r>
              <a:t>Partially higgsed SU(N) theory</a:t>
            </a:r>
          </a:p>
          <a:p>
            <a:pPr marL="57149" marR="57149" defTabSz="1285875">
              <a:lnSpc>
                <a:spcPct val="100000"/>
              </a:lnSpc>
              <a:spcBef>
                <a:spcPts val="0"/>
              </a:spcBef>
              <a:buClr>
                <a:srgbClr val="021EAA"/>
              </a:buClr>
              <a:buFont typeface="Arial"/>
              <a:defRPr sz="2200">
                <a:solidFill>
                  <a:srgbClr val="606060"/>
                </a:solidFill>
                <a:uFill>
                  <a:solidFill>
                    <a:srgbClr val="021EAA"/>
                  </a:solidFill>
                </a:uFill>
                <a:latin typeface="Marker Felt"/>
                <a:ea typeface="Marker Felt"/>
                <a:cs typeface="Marker Felt"/>
                <a:sym typeface="Marker Felt"/>
              </a:defRPr>
            </a:pPr>
            <a:r>
              <a:t>Banks-Zaks sector</a:t>
            </a:r>
          </a:p>
          <a:p>
            <a:pPr marL="57149" marR="57149" defTabSz="1285875">
              <a:lnSpc>
                <a:spcPct val="100000"/>
              </a:lnSpc>
              <a:spcBef>
                <a:spcPts val="0"/>
              </a:spcBef>
              <a:buClr>
                <a:srgbClr val="021EAA"/>
              </a:buClr>
              <a:buFont typeface="Arial"/>
              <a:defRPr sz="2200">
                <a:solidFill>
                  <a:srgbClr val="606060"/>
                </a:solidFill>
                <a:uFill>
                  <a:solidFill>
                    <a:srgbClr val="021EAA"/>
                  </a:solidFill>
                </a:uFill>
                <a:latin typeface="Marker Felt"/>
                <a:ea typeface="Marker Felt"/>
                <a:cs typeface="Marker Felt"/>
                <a:sym typeface="Marker Felt"/>
              </a:defRPr>
            </a:pPr>
            <a:r>
              <a:t>Unparticles</a:t>
            </a:r>
          </a:p>
        </p:txBody>
      </p:sp>
      <p:sp>
        <p:nvSpPr>
          <p:cNvPr id="364" name="Many theories with this structure:"/>
          <p:cNvSpPr/>
          <p:nvPr/>
        </p:nvSpPr>
        <p:spPr>
          <a:xfrm>
            <a:off x="3340668" y="11321256"/>
            <a:ext cx="6090048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5200">
                <a:solidFill>
                  <a:srgbClr val="858585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r>
              <a:t>Many theories with this structure:</a:t>
            </a:r>
          </a:p>
        </p:txBody>
      </p:sp>
      <p:sp>
        <p:nvSpPr>
          <p:cNvPr id="365" name="Slide 2007"/>
          <p:cNvSpPr txBox="1"/>
          <p:nvPr/>
        </p:nvSpPr>
        <p:spPr>
          <a:xfrm>
            <a:off x="3334980" y="562947"/>
            <a:ext cx="2312619" cy="803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lnSpc>
                <a:spcPct val="100000"/>
              </a:lnSpc>
              <a:spcBef>
                <a:spcPts val="1900"/>
              </a:spcBef>
              <a:defRPr sz="3800" i="1" spc="38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Slide 2007</a:t>
            </a:r>
          </a:p>
        </p:txBody>
      </p:sp>
      <p:pic>
        <p:nvPicPr>
          <p:cNvPr id="36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99380" y="7833292"/>
            <a:ext cx="3633318" cy="67711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A concrete example"/>
          <p:cNvSpPr txBox="1">
            <a:spLocks noGrp="1"/>
          </p:cNvSpPr>
          <p:nvPr>
            <p:ph type="title"/>
          </p:nvPr>
        </p:nvSpPr>
        <p:spPr>
          <a:xfrm>
            <a:off x="4566046" y="357187"/>
            <a:ext cx="14716126" cy="3429001"/>
          </a:xfrm>
          <a:prstGeom prst="rect">
            <a:avLst/>
          </a:prstGeom>
        </p:spPr>
        <p:txBody>
          <a:bodyPr/>
          <a:lstStyle/>
          <a:p>
            <a:r>
              <a:t>A concrete example</a:t>
            </a:r>
          </a:p>
        </p:txBody>
      </p:sp>
      <p:sp>
        <p:nvSpPr>
          <p:cNvPr id="369" name="Z’ mediator…"/>
          <p:cNvSpPr txBox="1">
            <a:spLocks noGrp="1"/>
          </p:cNvSpPr>
          <p:nvPr>
            <p:ph type="body" sz="quarter" idx="1"/>
          </p:nvPr>
        </p:nvSpPr>
        <p:spPr>
          <a:xfrm>
            <a:off x="4691062" y="3446859"/>
            <a:ext cx="14716126" cy="273248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2"/>
              </a:buBlip>
            </a:pPr>
            <a:r>
              <a:t>Z’ mediator</a:t>
            </a:r>
          </a:p>
          <a:p>
            <a:pPr>
              <a:buBlip>
                <a:blip r:embed="rId2"/>
              </a:buBlip>
            </a:pPr>
            <a:r>
              <a:t>SU(N) gauge theory with 1 light quark</a:t>
            </a:r>
          </a:p>
        </p:txBody>
      </p:sp>
      <p:grpSp>
        <p:nvGrpSpPr>
          <p:cNvPr id="372" name="Group"/>
          <p:cNvGrpSpPr/>
          <p:nvPr/>
        </p:nvGrpSpPr>
        <p:grpSpPr>
          <a:xfrm flipH="1">
            <a:off x="10156031" y="7608093"/>
            <a:ext cx="2167682" cy="1924349"/>
            <a:chOff x="0" y="0"/>
            <a:chExt cx="2167681" cy="1924347"/>
          </a:xfrm>
        </p:grpSpPr>
        <p:sp>
          <p:nvSpPr>
            <p:cNvPr id="370" name="Line"/>
            <p:cNvSpPr/>
            <p:nvPr/>
          </p:nvSpPr>
          <p:spPr>
            <a:xfrm>
              <a:off x="0" y="-1"/>
              <a:ext cx="2167682" cy="962176"/>
            </a:xfrm>
            <a:prstGeom prst="line">
              <a:avLst/>
            </a:prstGeom>
            <a:noFill/>
            <a:ln w="25400" cap="flat">
              <a:solidFill>
                <a:srgbClr val="FF2C79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642937">
                <a:lnSpc>
                  <a:spcPct val="100000"/>
                </a:lnSpc>
                <a:spcBef>
                  <a:spcPts val="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371" name="Line"/>
            <p:cNvSpPr/>
            <p:nvPr/>
          </p:nvSpPr>
          <p:spPr>
            <a:xfrm flipH="1">
              <a:off x="-1" y="962173"/>
              <a:ext cx="2167683" cy="962175"/>
            </a:xfrm>
            <a:prstGeom prst="line">
              <a:avLst/>
            </a:prstGeom>
            <a:noFill/>
            <a:ln w="25400" cap="flat">
              <a:solidFill>
                <a:srgbClr val="FF2C79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642937">
                <a:lnSpc>
                  <a:spcPct val="100000"/>
                </a:lnSpc>
                <a:spcBef>
                  <a:spcPts val="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grpSp>
        <p:nvGrpSpPr>
          <p:cNvPr id="375" name="Group"/>
          <p:cNvGrpSpPr/>
          <p:nvPr/>
        </p:nvGrpSpPr>
        <p:grpSpPr>
          <a:xfrm>
            <a:off x="7584281" y="7929562"/>
            <a:ext cx="933153" cy="1201044"/>
            <a:chOff x="0" y="0"/>
            <a:chExt cx="933152" cy="1201042"/>
          </a:xfrm>
        </p:grpSpPr>
        <p:sp>
          <p:nvSpPr>
            <p:cNvPr id="373" name="Line"/>
            <p:cNvSpPr/>
            <p:nvPr/>
          </p:nvSpPr>
          <p:spPr>
            <a:xfrm>
              <a:off x="0" y="-1"/>
              <a:ext cx="933153" cy="600523"/>
            </a:xfrm>
            <a:prstGeom prst="line">
              <a:avLst/>
            </a:prstGeom>
            <a:noFill/>
            <a:ln w="25400" cap="flat">
              <a:solidFill>
                <a:srgbClr val="021EAA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642937">
                <a:lnSpc>
                  <a:spcPct val="100000"/>
                </a:lnSpc>
                <a:spcBef>
                  <a:spcPts val="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374" name="Line"/>
            <p:cNvSpPr/>
            <p:nvPr/>
          </p:nvSpPr>
          <p:spPr>
            <a:xfrm flipH="1">
              <a:off x="0" y="600521"/>
              <a:ext cx="933153" cy="600522"/>
            </a:xfrm>
            <a:prstGeom prst="line">
              <a:avLst/>
            </a:prstGeom>
            <a:noFill/>
            <a:ln w="25400" cap="flat">
              <a:solidFill>
                <a:srgbClr val="021EAA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642937">
                <a:lnSpc>
                  <a:spcPct val="100000"/>
                </a:lnSpc>
                <a:spcBef>
                  <a:spcPts val="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376" name="Line"/>
          <p:cNvSpPr/>
          <p:nvPr/>
        </p:nvSpPr>
        <p:spPr>
          <a:xfrm>
            <a:off x="8548687" y="8380208"/>
            <a:ext cx="1582788" cy="3249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536" extrusionOk="0">
                <a:moveTo>
                  <a:pt x="0" y="9877"/>
                </a:moveTo>
                <a:cubicBezTo>
                  <a:pt x="600" y="4277"/>
                  <a:pt x="1200" y="-1323"/>
                  <a:pt x="2160" y="277"/>
                </a:cubicBezTo>
                <a:cubicBezTo>
                  <a:pt x="3120" y="1877"/>
                  <a:pt x="4560" y="19477"/>
                  <a:pt x="5760" y="19477"/>
                </a:cubicBezTo>
                <a:cubicBezTo>
                  <a:pt x="6960" y="19477"/>
                  <a:pt x="8160" y="277"/>
                  <a:pt x="9360" y="277"/>
                </a:cubicBezTo>
                <a:cubicBezTo>
                  <a:pt x="10560" y="277"/>
                  <a:pt x="11880" y="19477"/>
                  <a:pt x="12960" y="19477"/>
                </a:cubicBezTo>
                <a:cubicBezTo>
                  <a:pt x="14040" y="19477"/>
                  <a:pt x="14880" y="277"/>
                  <a:pt x="15840" y="277"/>
                </a:cubicBezTo>
                <a:cubicBezTo>
                  <a:pt x="16800" y="277"/>
                  <a:pt x="17760" y="18677"/>
                  <a:pt x="18720" y="19477"/>
                </a:cubicBezTo>
                <a:cubicBezTo>
                  <a:pt x="19680" y="20277"/>
                  <a:pt x="20640" y="12677"/>
                  <a:pt x="21600" y="5077"/>
                </a:cubicBezTo>
              </a:path>
            </a:pathLst>
          </a:custGeom>
          <a:ln w="508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77" name="Z’"/>
          <p:cNvSpPr/>
          <p:nvPr/>
        </p:nvSpPr>
        <p:spPr>
          <a:xfrm>
            <a:off x="8977312" y="7715250"/>
            <a:ext cx="524442" cy="5357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>
            <a:spAutoFit/>
          </a:bodyPr>
          <a:lstStyle>
            <a:lvl1pPr marL="57149" marR="57149" defTabSz="1285875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Font typeface="Verdana"/>
              <a:defRPr sz="2400" i="1">
                <a:effectLst>
                  <a:outerShdw blurRad="12700" dist="25400" dir="2700000" rotWithShape="0">
                    <a:srgbClr val="CBCBCB"/>
                  </a:outerShdw>
                </a:effectLst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Z’</a:t>
            </a:r>
          </a:p>
        </p:txBody>
      </p:sp>
      <p:sp>
        <p:nvSpPr>
          <p:cNvPr id="378" name="Line"/>
          <p:cNvSpPr/>
          <p:nvPr/>
        </p:nvSpPr>
        <p:spPr>
          <a:xfrm rot="20880000">
            <a:off x="11751319" y="7400937"/>
            <a:ext cx="2035970" cy="389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517" extrusionOk="0">
                <a:moveTo>
                  <a:pt x="0" y="11769"/>
                </a:moveTo>
                <a:cubicBezTo>
                  <a:pt x="548" y="5664"/>
                  <a:pt x="1096" y="-440"/>
                  <a:pt x="1878" y="499"/>
                </a:cubicBezTo>
                <a:cubicBezTo>
                  <a:pt x="2661" y="1438"/>
                  <a:pt x="4696" y="14586"/>
                  <a:pt x="4696" y="17404"/>
                </a:cubicBezTo>
                <a:cubicBezTo>
                  <a:pt x="4696" y="20221"/>
                  <a:pt x="1722" y="20221"/>
                  <a:pt x="1878" y="17404"/>
                </a:cubicBezTo>
                <a:cubicBezTo>
                  <a:pt x="2035" y="14586"/>
                  <a:pt x="4539" y="499"/>
                  <a:pt x="5635" y="499"/>
                </a:cubicBezTo>
                <a:cubicBezTo>
                  <a:pt x="6730" y="499"/>
                  <a:pt x="8452" y="14586"/>
                  <a:pt x="8452" y="17404"/>
                </a:cubicBezTo>
                <a:cubicBezTo>
                  <a:pt x="8452" y="20221"/>
                  <a:pt x="5478" y="20221"/>
                  <a:pt x="5635" y="17404"/>
                </a:cubicBezTo>
                <a:cubicBezTo>
                  <a:pt x="5791" y="14586"/>
                  <a:pt x="8296" y="499"/>
                  <a:pt x="9391" y="499"/>
                </a:cubicBezTo>
                <a:cubicBezTo>
                  <a:pt x="10487" y="499"/>
                  <a:pt x="12209" y="14586"/>
                  <a:pt x="12209" y="17404"/>
                </a:cubicBezTo>
                <a:cubicBezTo>
                  <a:pt x="12209" y="20221"/>
                  <a:pt x="9235" y="20221"/>
                  <a:pt x="9391" y="17404"/>
                </a:cubicBezTo>
                <a:cubicBezTo>
                  <a:pt x="9548" y="14586"/>
                  <a:pt x="12209" y="499"/>
                  <a:pt x="13148" y="499"/>
                </a:cubicBezTo>
                <a:cubicBezTo>
                  <a:pt x="14087" y="499"/>
                  <a:pt x="15026" y="14586"/>
                  <a:pt x="15026" y="17404"/>
                </a:cubicBezTo>
                <a:cubicBezTo>
                  <a:pt x="15026" y="20221"/>
                  <a:pt x="12991" y="20221"/>
                  <a:pt x="13148" y="17404"/>
                </a:cubicBezTo>
                <a:cubicBezTo>
                  <a:pt x="13304" y="14586"/>
                  <a:pt x="15026" y="499"/>
                  <a:pt x="15965" y="499"/>
                </a:cubicBezTo>
                <a:cubicBezTo>
                  <a:pt x="16904" y="499"/>
                  <a:pt x="18783" y="14586"/>
                  <a:pt x="18783" y="17404"/>
                </a:cubicBezTo>
                <a:cubicBezTo>
                  <a:pt x="18783" y="20221"/>
                  <a:pt x="15809" y="20221"/>
                  <a:pt x="15965" y="17404"/>
                </a:cubicBezTo>
                <a:cubicBezTo>
                  <a:pt x="16122" y="14586"/>
                  <a:pt x="18783" y="2378"/>
                  <a:pt x="19722" y="499"/>
                </a:cubicBezTo>
                <a:cubicBezTo>
                  <a:pt x="20661" y="-1379"/>
                  <a:pt x="21130" y="2378"/>
                  <a:pt x="21600" y="6134"/>
                </a:cubicBezTo>
              </a:path>
            </a:pathLst>
          </a:custGeom>
          <a:ln w="25400">
            <a:solidFill>
              <a:srgbClr val="FFD600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79" name="Line"/>
          <p:cNvSpPr/>
          <p:nvPr/>
        </p:nvSpPr>
        <p:spPr>
          <a:xfrm rot="11520000">
            <a:off x="11870740" y="9335926"/>
            <a:ext cx="2058294" cy="2198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517" extrusionOk="0">
                <a:moveTo>
                  <a:pt x="0" y="11769"/>
                </a:moveTo>
                <a:cubicBezTo>
                  <a:pt x="548" y="5664"/>
                  <a:pt x="1096" y="-440"/>
                  <a:pt x="1878" y="499"/>
                </a:cubicBezTo>
                <a:cubicBezTo>
                  <a:pt x="2661" y="1438"/>
                  <a:pt x="4696" y="14586"/>
                  <a:pt x="4696" y="17404"/>
                </a:cubicBezTo>
                <a:cubicBezTo>
                  <a:pt x="4696" y="20221"/>
                  <a:pt x="1722" y="20221"/>
                  <a:pt x="1878" y="17404"/>
                </a:cubicBezTo>
                <a:cubicBezTo>
                  <a:pt x="2035" y="14586"/>
                  <a:pt x="4539" y="499"/>
                  <a:pt x="5635" y="499"/>
                </a:cubicBezTo>
                <a:cubicBezTo>
                  <a:pt x="6730" y="499"/>
                  <a:pt x="8452" y="14586"/>
                  <a:pt x="8452" y="17404"/>
                </a:cubicBezTo>
                <a:cubicBezTo>
                  <a:pt x="8452" y="20221"/>
                  <a:pt x="5478" y="20221"/>
                  <a:pt x="5635" y="17404"/>
                </a:cubicBezTo>
                <a:cubicBezTo>
                  <a:pt x="5791" y="14586"/>
                  <a:pt x="8296" y="499"/>
                  <a:pt x="9391" y="499"/>
                </a:cubicBezTo>
                <a:cubicBezTo>
                  <a:pt x="10487" y="499"/>
                  <a:pt x="12209" y="14586"/>
                  <a:pt x="12209" y="17404"/>
                </a:cubicBezTo>
                <a:cubicBezTo>
                  <a:pt x="12209" y="20221"/>
                  <a:pt x="9235" y="20221"/>
                  <a:pt x="9391" y="17404"/>
                </a:cubicBezTo>
                <a:cubicBezTo>
                  <a:pt x="9548" y="14586"/>
                  <a:pt x="12209" y="499"/>
                  <a:pt x="13148" y="499"/>
                </a:cubicBezTo>
                <a:cubicBezTo>
                  <a:pt x="14087" y="499"/>
                  <a:pt x="15026" y="14586"/>
                  <a:pt x="15026" y="17404"/>
                </a:cubicBezTo>
                <a:cubicBezTo>
                  <a:pt x="15026" y="20221"/>
                  <a:pt x="12991" y="20221"/>
                  <a:pt x="13148" y="17404"/>
                </a:cubicBezTo>
                <a:cubicBezTo>
                  <a:pt x="13304" y="14586"/>
                  <a:pt x="15026" y="499"/>
                  <a:pt x="15965" y="499"/>
                </a:cubicBezTo>
                <a:cubicBezTo>
                  <a:pt x="16904" y="499"/>
                  <a:pt x="18783" y="14586"/>
                  <a:pt x="18783" y="17404"/>
                </a:cubicBezTo>
                <a:cubicBezTo>
                  <a:pt x="18783" y="20221"/>
                  <a:pt x="15809" y="20221"/>
                  <a:pt x="15965" y="17404"/>
                </a:cubicBezTo>
                <a:cubicBezTo>
                  <a:pt x="16122" y="14586"/>
                  <a:pt x="18783" y="2378"/>
                  <a:pt x="19722" y="499"/>
                </a:cubicBezTo>
                <a:cubicBezTo>
                  <a:pt x="20661" y="-1379"/>
                  <a:pt x="21130" y="2378"/>
                  <a:pt x="21600" y="6134"/>
                </a:cubicBezTo>
              </a:path>
            </a:pathLst>
          </a:custGeom>
          <a:ln w="25400">
            <a:solidFill>
              <a:srgbClr val="4349AA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80" name="Line"/>
          <p:cNvSpPr/>
          <p:nvPr/>
        </p:nvSpPr>
        <p:spPr>
          <a:xfrm rot="13020000" flipH="1">
            <a:off x="11676166" y="8319288"/>
            <a:ext cx="2464595" cy="3832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517" extrusionOk="0">
                <a:moveTo>
                  <a:pt x="0" y="11769"/>
                </a:moveTo>
                <a:cubicBezTo>
                  <a:pt x="548" y="5664"/>
                  <a:pt x="1096" y="-440"/>
                  <a:pt x="1878" y="499"/>
                </a:cubicBezTo>
                <a:cubicBezTo>
                  <a:pt x="2661" y="1438"/>
                  <a:pt x="4696" y="14586"/>
                  <a:pt x="4696" y="17404"/>
                </a:cubicBezTo>
                <a:cubicBezTo>
                  <a:pt x="4696" y="20221"/>
                  <a:pt x="1722" y="20221"/>
                  <a:pt x="1878" y="17404"/>
                </a:cubicBezTo>
                <a:cubicBezTo>
                  <a:pt x="2035" y="14586"/>
                  <a:pt x="4539" y="499"/>
                  <a:pt x="5635" y="499"/>
                </a:cubicBezTo>
                <a:cubicBezTo>
                  <a:pt x="6730" y="499"/>
                  <a:pt x="8452" y="14586"/>
                  <a:pt x="8452" y="17404"/>
                </a:cubicBezTo>
                <a:cubicBezTo>
                  <a:pt x="8452" y="20221"/>
                  <a:pt x="5478" y="20221"/>
                  <a:pt x="5635" y="17404"/>
                </a:cubicBezTo>
                <a:cubicBezTo>
                  <a:pt x="5791" y="14586"/>
                  <a:pt x="8296" y="499"/>
                  <a:pt x="9391" y="499"/>
                </a:cubicBezTo>
                <a:cubicBezTo>
                  <a:pt x="10487" y="499"/>
                  <a:pt x="12209" y="14586"/>
                  <a:pt x="12209" y="17404"/>
                </a:cubicBezTo>
                <a:cubicBezTo>
                  <a:pt x="12209" y="20221"/>
                  <a:pt x="9235" y="20221"/>
                  <a:pt x="9391" y="17404"/>
                </a:cubicBezTo>
                <a:cubicBezTo>
                  <a:pt x="9548" y="14586"/>
                  <a:pt x="12209" y="499"/>
                  <a:pt x="13148" y="499"/>
                </a:cubicBezTo>
                <a:cubicBezTo>
                  <a:pt x="14087" y="499"/>
                  <a:pt x="15026" y="14586"/>
                  <a:pt x="15026" y="17404"/>
                </a:cubicBezTo>
                <a:cubicBezTo>
                  <a:pt x="15026" y="20221"/>
                  <a:pt x="12991" y="20221"/>
                  <a:pt x="13148" y="17404"/>
                </a:cubicBezTo>
                <a:cubicBezTo>
                  <a:pt x="13304" y="14586"/>
                  <a:pt x="15026" y="499"/>
                  <a:pt x="15965" y="499"/>
                </a:cubicBezTo>
                <a:cubicBezTo>
                  <a:pt x="16904" y="499"/>
                  <a:pt x="18783" y="14586"/>
                  <a:pt x="18783" y="17404"/>
                </a:cubicBezTo>
                <a:cubicBezTo>
                  <a:pt x="18783" y="20221"/>
                  <a:pt x="15809" y="20221"/>
                  <a:pt x="15965" y="17404"/>
                </a:cubicBezTo>
                <a:cubicBezTo>
                  <a:pt x="16122" y="14586"/>
                  <a:pt x="18783" y="2378"/>
                  <a:pt x="19722" y="499"/>
                </a:cubicBezTo>
                <a:cubicBezTo>
                  <a:pt x="20661" y="-1379"/>
                  <a:pt x="21130" y="2378"/>
                  <a:pt x="21600" y="6134"/>
                </a:cubicBezTo>
              </a:path>
            </a:pathLst>
          </a:custGeom>
          <a:ln w="25400">
            <a:solidFill>
              <a:srgbClr val="434ED6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81" name="Line"/>
          <p:cNvSpPr/>
          <p:nvPr/>
        </p:nvSpPr>
        <p:spPr>
          <a:xfrm rot="660000">
            <a:off x="11334302" y="8158397"/>
            <a:ext cx="2678907" cy="290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517" extrusionOk="0">
                <a:moveTo>
                  <a:pt x="0" y="11769"/>
                </a:moveTo>
                <a:cubicBezTo>
                  <a:pt x="548" y="5664"/>
                  <a:pt x="1096" y="-440"/>
                  <a:pt x="1878" y="499"/>
                </a:cubicBezTo>
                <a:cubicBezTo>
                  <a:pt x="2661" y="1438"/>
                  <a:pt x="4696" y="14586"/>
                  <a:pt x="4696" y="17404"/>
                </a:cubicBezTo>
                <a:cubicBezTo>
                  <a:pt x="4696" y="20221"/>
                  <a:pt x="1722" y="20221"/>
                  <a:pt x="1878" y="17404"/>
                </a:cubicBezTo>
                <a:cubicBezTo>
                  <a:pt x="2035" y="14586"/>
                  <a:pt x="4539" y="499"/>
                  <a:pt x="5635" y="499"/>
                </a:cubicBezTo>
                <a:cubicBezTo>
                  <a:pt x="6730" y="499"/>
                  <a:pt x="8452" y="14586"/>
                  <a:pt x="8452" y="17404"/>
                </a:cubicBezTo>
                <a:cubicBezTo>
                  <a:pt x="8452" y="20221"/>
                  <a:pt x="5478" y="20221"/>
                  <a:pt x="5635" y="17404"/>
                </a:cubicBezTo>
                <a:cubicBezTo>
                  <a:pt x="5791" y="14586"/>
                  <a:pt x="8296" y="499"/>
                  <a:pt x="9391" y="499"/>
                </a:cubicBezTo>
                <a:cubicBezTo>
                  <a:pt x="10487" y="499"/>
                  <a:pt x="12209" y="14586"/>
                  <a:pt x="12209" y="17404"/>
                </a:cubicBezTo>
                <a:cubicBezTo>
                  <a:pt x="12209" y="20221"/>
                  <a:pt x="9235" y="20221"/>
                  <a:pt x="9391" y="17404"/>
                </a:cubicBezTo>
                <a:cubicBezTo>
                  <a:pt x="9548" y="14586"/>
                  <a:pt x="12209" y="499"/>
                  <a:pt x="13148" y="499"/>
                </a:cubicBezTo>
                <a:cubicBezTo>
                  <a:pt x="14087" y="499"/>
                  <a:pt x="15026" y="14586"/>
                  <a:pt x="15026" y="17404"/>
                </a:cubicBezTo>
                <a:cubicBezTo>
                  <a:pt x="15026" y="20221"/>
                  <a:pt x="12991" y="20221"/>
                  <a:pt x="13148" y="17404"/>
                </a:cubicBezTo>
                <a:cubicBezTo>
                  <a:pt x="13304" y="14586"/>
                  <a:pt x="15026" y="499"/>
                  <a:pt x="15965" y="499"/>
                </a:cubicBezTo>
                <a:cubicBezTo>
                  <a:pt x="16904" y="499"/>
                  <a:pt x="18783" y="14586"/>
                  <a:pt x="18783" y="17404"/>
                </a:cubicBezTo>
                <a:cubicBezTo>
                  <a:pt x="18783" y="20221"/>
                  <a:pt x="15809" y="20221"/>
                  <a:pt x="15965" y="17404"/>
                </a:cubicBezTo>
                <a:cubicBezTo>
                  <a:pt x="16122" y="14586"/>
                  <a:pt x="18783" y="2378"/>
                  <a:pt x="19722" y="499"/>
                </a:cubicBezTo>
                <a:cubicBezTo>
                  <a:pt x="20661" y="-1379"/>
                  <a:pt x="21130" y="2378"/>
                  <a:pt x="21600" y="6134"/>
                </a:cubicBezTo>
              </a:path>
            </a:pathLst>
          </a:custGeom>
          <a:ln w="25400">
            <a:solidFill>
              <a:srgbClr val="FF56D6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82" name="Line"/>
          <p:cNvSpPr/>
          <p:nvPr/>
        </p:nvSpPr>
        <p:spPr>
          <a:xfrm rot="11100000" flipH="1">
            <a:off x="11228244" y="9022403"/>
            <a:ext cx="2678908" cy="2864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517" extrusionOk="0">
                <a:moveTo>
                  <a:pt x="0" y="11769"/>
                </a:moveTo>
                <a:cubicBezTo>
                  <a:pt x="548" y="5664"/>
                  <a:pt x="1096" y="-440"/>
                  <a:pt x="1878" y="499"/>
                </a:cubicBezTo>
                <a:cubicBezTo>
                  <a:pt x="2661" y="1438"/>
                  <a:pt x="4696" y="14586"/>
                  <a:pt x="4696" y="17404"/>
                </a:cubicBezTo>
                <a:cubicBezTo>
                  <a:pt x="4696" y="20221"/>
                  <a:pt x="1722" y="20221"/>
                  <a:pt x="1878" y="17404"/>
                </a:cubicBezTo>
                <a:cubicBezTo>
                  <a:pt x="2035" y="14586"/>
                  <a:pt x="4539" y="499"/>
                  <a:pt x="5635" y="499"/>
                </a:cubicBezTo>
                <a:cubicBezTo>
                  <a:pt x="6730" y="499"/>
                  <a:pt x="8452" y="14586"/>
                  <a:pt x="8452" y="17404"/>
                </a:cubicBezTo>
                <a:cubicBezTo>
                  <a:pt x="8452" y="20221"/>
                  <a:pt x="5478" y="20221"/>
                  <a:pt x="5635" y="17404"/>
                </a:cubicBezTo>
                <a:cubicBezTo>
                  <a:pt x="5791" y="14586"/>
                  <a:pt x="8296" y="499"/>
                  <a:pt x="9391" y="499"/>
                </a:cubicBezTo>
                <a:cubicBezTo>
                  <a:pt x="10487" y="499"/>
                  <a:pt x="12209" y="14586"/>
                  <a:pt x="12209" y="17404"/>
                </a:cubicBezTo>
                <a:cubicBezTo>
                  <a:pt x="12209" y="20221"/>
                  <a:pt x="9235" y="20221"/>
                  <a:pt x="9391" y="17404"/>
                </a:cubicBezTo>
                <a:cubicBezTo>
                  <a:pt x="9548" y="14586"/>
                  <a:pt x="12209" y="499"/>
                  <a:pt x="13148" y="499"/>
                </a:cubicBezTo>
                <a:cubicBezTo>
                  <a:pt x="14087" y="499"/>
                  <a:pt x="15026" y="14586"/>
                  <a:pt x="15026" y="17404"/>
                </a:cubicBezTo>
                <a:cubicBezTo>
                  <a:pt x="15026" y="20221"/>
                  <a:pt x="12991" y="20221"/>
                  <a:pt x="13148" y="17404"/>
                </a:cubicBezTo>
                <a:cubicBezTo>
                  <a:pt x="13304" y="14586"/>
                  <a:pt x="15026" y="499"/>
                  <a:pt x="15965" y="499"/>
                </a:cubicBezTo>
                <a:cubicBezTo>
                  <a:pt x="16904" y="499"/>
                  <a:pt x="18783" y="14586"/>
                  <a:pt x="18783" y="17404"/>
                </a:cubicBezTo>
                <a:cubicBezTo>
                  <a:pt x="18783" y="20221"/>
                  <a:pt x="15809" y="20221"/>
                  <a:pt x="15965" y="17404"/>
                </a:cubicBezTo>
                <a:cubicBezTo>
                  <a:pt x="16122" y="14586"/>
                  <a:pt x="18783" y="2378"/>
                  <a:pt x="19722" y="499"/>
                </a:cubicBezTo>
                <a:cubicBezTo>
                  <a:pt x="20661" y="-1379"/>
                  <a:pt x="21130" y="2378"/>
                  <a:pt x="21600" y="6134"/>
                </a:cubicBezTo>
              </a:path>
            </a:pathLst>
          </a:custGeom>
          <a:ln w="25400">
            <a:solidFill>
              <a:srgbClr val="FF2600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83" name="Line"/>
          <p:cNvSpPr/>
          <p:nvPr/>
        </p:nvSpPr>
        <p:spPr>
          <a:xfrm rot="21120000">
            <a:off x="11962452" y="9027614"/>
            <a:ext cx="2143126" cy="2440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517" extrusionOk="0">
                <a:moveTo>
                  <a:pt x="0" y="11769"/>
                </a:moveTo>
                <a:cubicBezTo>
                  <a:pt x="548" y="5664"/>
                  <a:pt x="1096" y="-440"/>
                  <a:pt x="1878" y="499"/>
                </a:cubicBezTo>
                <a:cubicBezTo>
                  <a:pt x="2661" y="1438"/>
                  <a:pt x="4696" y="14586"/>
                  <a:pt x="4696" y="17404"/>
                </a:cubicBezTo>
                <a:cubicBezTo>
                  <a:pt x="4696" y="20221"/>
                  <a:pt x="1722" y="20221"/>
                  <a:pt x="1878" y="17404"/>
                </a:cubicBezTo>
                <a:cubicBezTo>
                  <a:pt x="2035" y="14586"/>
                  <a:pt x="4539" y="499"/>
                  <a:pt x="5635" y="499"/>
                </a:cubicBezTo>
                <a:cubicBezTo>
                  <a:pt x="6730" y="499"/>
                  <a:pt x="8452" y="14586"/>
                  <a:pt x="8452" y="17404"/>
                </a:cubicBezTo>
                <a:cubicBezTo>
                  <a:pt x="8452" y="20221"/>
                  <a:pt x="5478" y="20221"/>
                  <a:pt x="5635" y="17404"/>
                </a:cubicBezTo>
                <a:cubicBezTo>
                  <a:pt x="5791" y="14586"/>
                  <a:pt x="8296" y="499"/>
                  <a:pt x="9391" y="499"/>
                </a:cubicBezTo>
                <a:cubicBezTo>
                  <a:pt x="10487" y="499"/>
                  <a:pt x="12209" y="14586"/>
                  <a:pt x="12209" y="17404"/>
                </a:cubicBezTo>
                <a:cubicBezTo>
                  <a:pt x="12209" y="20221"/>
                  <a:pt x="9235" y="20221"/>
                  <a:pt x="9391" y="17404"/>
                </a:cubicBezTo>
                <a:cubicBezTo>
                  <a:pt x="9548" y="14586"/>
                  <a:pt x="12209" y="499"/>
                  <a:pt x="13148" y="499"/>
                </a:cubicBezTo>
                <a:cubicBezTo>
                  <a:pt x="14087" y="499"/>
                  <a:pt x="15026" y="14586"/>
                  <a:pt x="15026" y="17404"/>
                </a:cubicBezTo>
                <a:cubicBezTo>
                  <a:pt x="15026" y="20221"/>
                  <a:pt x="12991" y="20221"/>
                  <a:pt x="13148" y="17404"/>
                </a:cubicBezTo>
                <a:cubicBezTo>
                  <a:pt x="13304" y="14586"/>
                  <a:pt x="15026" y="499"/>
                  <a:pt x="15965" y="499"/>
                </a:cubicBezTo>
                <a:cubicBezTo>
                  <a:pt x="16904" y="499"/>
                  <a:pt x="18783" y="14586"/>
                  <a:pt x="18783" y="17404"/>
                </a:cubicBezTo>
                <a:cubicBezTo>
                  <a:pt x="18783" y="20221"/>
                  <a:pt x="15809" y="20221"/>
                  <a:pt x="15965" y="17404"/>
                </a:cubicBezTo>
                <a:cubicBezTo>
                  <a:pt x="16122" y="14586"/>
                  <a:pt x="18783" y="2378"/>
                  <a:pt x="19722" y="499"/>
                </a:cubicBezTo>
                <a:cubicBezTo>
                  <a:pt x="20661" y="-1379"/>
                  <a:pt x="21130" y="2378"/>
                  <a:pt x="21600" y="6134"/>
                </a:cubicBezTo>
              </a:path>
            </a:pathLst>
          </a:custGeom>
          <a:ln w="25400">
            <a:solidFill>
              <a:srgbClr val="38D142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84" name="Shape"/>
          <p:cNvSpPr/>
          <p:nvPr/>
        </p:nvSpPr>
        <p:spPr>
          <a:xfrm flipH="1">
            <a:off x="13156406" y="6858000"/>
            <a:ext cx="1821657" cy="34825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671" y="0"/>
                  <a:pt x="0" y="4835"/>
                  <a:pt x="0" y="10800"/>
                </a:cubicBezTo>
                <a:cubicBezTo>
                  <a:pt x="0" y="16765"/>
                  <a:pt x="9671" y="21600"/>
                  <a:pt x="21600" y="21600"/>
                </a:cubicBezTo>
                <a:lnTo>
                  <a:pt x="21600" y="21600"/>
                </a:lnTo>
                <a:cubicBezTo>
                  <a:pt x="15600" y="14712"/>
                  <a:pt x="15600" y="6888"/>
                  <a:pt x="21600" y="0"/>
                </a:cubicBezTo>
                <a:close/>
              </a:path>
            </a:pathLst>
          </a:custGeom>
          <a:solidFill>
            <a:srgbClr val="FF2600"/>
          </a:solidFill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85" name="Line"/>
          <p:cNvSpPr/>
          <p:nvPr/>
        </p:nvSpPr>
        <p:spPr>
          <a:xfrm flipH="1">
            <a:off x="14227968" y="6750843"/>
            <a:ext cx="2024808" cy="910829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defTabSz="642937">
              <a:lnSpc>
                <a:spcPct val="100000"/>
              </a:lnSpc>
              <a:spcBef>
                <a:spcPts val="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86" name="Line"/>
          <p:cNvSpPr/>
          <p:nvPr/>
        </p:nvSpPr>
        <p:spPr>
          <a:xfrm flipH="1">
            <a:off x="14288243" y="7340203"/>
            <a:ext cx="1368475" cy="482204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defTabSz="642937">
              <a:lnSpc>
                <a:spcPct val="100000"/>
              </a:lnSpc>
              <a:spcBef>
                <a:spcPts val="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87" name="Line"/>
          <p:cNvSpPr/>
          <p:nvPr/>
        </p:nvSpPr>
        <p:spPr>
          <a:xfrm flipH="1">
            <a:off x="14645431" y="7072312"/>
            <a:ext cx="1667620" cy="642939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defTabSz="642937">
              <a:lnSpc>
                <a:spcPct val="100000"/>
              </a:lnSpc>
              <a:spcBef>
                <a:spcPts val="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88" name="Line"/>
          <p:cNvSpPr/>
          <p:nvPr/>
        </p:nvSpPr>
        <p:spPr>
          <a:xfrm flipH="1">
            <a:off x="14348520" y="7554515"/>
            <a:ext cx="951013" cy="32147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defTabSz="642937">
              <a:lnSpc>
                <a:spcPct val="100000"/>
              </a:lnSpc>
              <a:spcBef>
                <a:spcPts val="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89" name="Line"/>
          <p:cNvSpPr/>
          <p:nvPr/>
        </p:nvSpPr>
        <p:spPr>
          <a:xfrm flipH="1">
            <a:off x="14527113" y="7393781"/>
            <a:ext cx="1725663" cy="482204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defTabSz="642937">
              <a:lnSpc>
                <a:spcPct val="100000"/>
              </a:lnSpc>
              <a:spcBef>
                <a:spcPts val="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90" name="Line"/>
          <p:cNvSpPr/>
          <p:nvPr/>
        </p:nvSpPr>
        <p:spPr>
          <a:xfrm flipH="1" flipV="1">
            <a:off x="14527113" y="9269015"/>
            <a:ext cx="1725663" cy="696517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defTabSz="642937">
              <a:lnSpc>
                <a:spcPct val="100000"/>
              </a:lnSpc>
              <a:spcBef>
                <a:spcPts val="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91" name="Line"/>
          <p:cNvSpPr/>
          <p:nvPr/>
        </p:nvSpPr>
        <p:spPr>
          <a:xfrm flipH="1" flipV="1">
            <a:off x="14348520" y="9322593"/>
            <a:ext cx="1904257" cy="535783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defTabSz="642937">
              <a:lnSpc>
                <a:spcPct val="100000"/>
              </a:lnSpc>
              <a:spcBef>
                <a:spcPts val="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92" name="Line"/>
          <p:cNvSpPr/>
          <p:nvPr/>
        </p:nvSpPr>
        <p:spPr>
          <a:xfrm flipH="1" flipV="1">
            <a:off x="14527113" y="9161859"/>
            <a:ext cx="1725663" cy="482204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defTabSz="642937">
              <a:lnSpc>
                <a:spcPct val="100000"/>
              </a:lnSpc>
              <a:spcBef>
                <a:spcPts val="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93" name="Line"/>
          <p:cNvSpPr/>
          <p:nvPr/>
        </p:nvSpPr>
        <p:spPr>
          <a:xfrm flipH="1" flipV="1">
            <a:off x="14227968" y="9429749"/>
            <a:ext cx="2131964" cy="857252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defTabSz="642937">
              <a:lnSpc>
                <a:spcPct val="100000"/>
              </a:lnSpc>
              <a:spcBef>
                <a:spcPts val="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94" name="Line"/>
          <p:cNvSpPr/>
          <p:nvPr/>
        </p:nvSpPr>
        <p:spPr>
          <a:xfrm flipH="1">
            <a:off x="14645431" y="7929562"/>
            <a:ext cx="1714501" cy="53579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defTabSz="642937">
              <a:lnSpc>
                <a:spcPct val="100000"/>
              </a:lnSpc>
              <a:spcBef>
                <a:spcPts val="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95" name="Line"/>
          <p:cNvSpPr/>
          <p:nvPr/>
        </p:nvSpPr>
        <p:spPr>
          <a:xfrm flipH="1" flipV="1">
            <a:off x="14705707" y="9108281"/>
            <a:ext cx="1761382" cy="214313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defTabSz="642937">
              <a:lnSpc>
                <a:spcPct val="100000"/>
              </a:lnSpc>
              <a:spcBef>
                <a:spcPts val="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96" name="Line"/>
          <p:cNvSpPr/>
          <p:nvPr/>
        </p:nvSpPr>
        <p:spPr>
          <a:xfrm flipH="1" flipV="1">
            <a:off x="14884300" y="8518921"/>
            <a:ext cx="1368476" cy="53579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defTabSz="642937">
              <a:lnSpc>
                <a:spcPct val="100000"/>
              </a:lnSpc>
              <a:spcBef>
                <a:spcPts val="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97" name="Line"/>
          <p:cNvSpPr/>
          <p:nvPr/>
        </p:nvSpPr>
        <p:spPr>
          <a:xfrm flipH="1" flipV="1">
            <a:off x="14942344" y="8733234"/>
            <a:ext cx="1417589" cy="160735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defTabSz="642937">
              <a:lnSpc>
                <a:spcPct val="100000"/>
              </a:lnSpc>
              <a:spcBef>
                <a:spcPts val="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98" name="Line"/>
          <p:cNvSpPr/>
          <p:nvPr/>
        </p:nvSpPr>
        <p:spPr>
          <a:xfrm flipH="1" flipV="1">
            <a:off x="14348518" y="9376171"/>
            <a:ext cx="2118570" cy="910830"/>
          </a:xfrm>
          <a:prstGeom prst="line">
            <a:avLst/>
          </a:prstGeom>
          <a:ln w="50800">
            <a:solidFill>
              <a:srgbClr val="000000"/>
            </a:solidFill>
            <a:prstDash val="dash"/>
          </a:ln>
        </p:spPr>
        <p:txBody>
          <a:bodyPr lIns="71437" tIns="71437" rIns="71437" bIns="71437" anchor="ctr"/>
          <a:lstStyle/>
          <a:p>
            <a:pPr defTabSz="642937">
              <a:lnSpc>
                <a:spcPct val="100000"/>
              </a:lnSpc>
              <a:spcBef>
                <a:spcPts val="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99" name="Oval"/>
          <p:cNvSpPr/>
          <p:nvPr/>
        </p:nvSpPr>
        <p:spPr>
          <a:xfrm>
            <a:off x="14585156" y="9001125"/>
            <a:ext cx="178594" cy="16073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00" name="Oval"/>
          <p:cNvSpPr/>
          <p:nvPr/>
        </p:nvSpPr>
        <p:spPr>
          <a:xfrm>
            <a:off x="14466837" y="9108281"/>
            <a:ext cx="118320" cy="16073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01" name="Oval"/>
          <p:cNvSpPr/>
          <p:nvPr/>
        </p:nvSpPr>
        <p:spPr>
          <a:xfrm>
            <a:off x="14288244" y="7768828"/>
            <a:ext cx="118319" cy="16073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02" name="Oval"/>
          <p:cNvSpPr/>
          <p:nvPr/>
        </p:nvSpPr>
        <p:spPr>
          <a:xfrm>
            <a:off x="14763750" y="8679656"/>
            <a:ext cx="178594" cy="267891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03" name="Oval"/>
          <p:cNvSpPr/>
          <p:nvPr/>
        </p:nvSpPr>
        <p:spPr>
          <a:xfrm>
            <a:off x="14884300" y="8304609"/>
            <a:ext cx="118320" cy="482204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04" name="Oval"/>
          <p:cNvSpPr/>
          <p:nvPr/>
        </p:nvSpPr>
        <p:spPr>
          <a:xfrm>
            <a:off x="14227968" y="9215437"/>
            <a:ext cx="60277" cy="26789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05" name="Oval"/>
          <p:cNvSpPr/>
          <p:nvPr/>
        </p:nvSpPr>
        <p:spPr>
          <a:xfrm>
            <a:off x="14288244" y="9269015"/>
            <a:ext cx="238870" cy="107157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06" name="Oval"/>
          <p:cNvSpPr/>
          <p:nvPr/>
        </p:nvSpPr>
        <p:spPr>
          <a:xfrm>
            <a:off x="14169925" y="7608093"/>
            <a:ext cx="236638" cy="107157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07" name="Oval"/>
          <p:cNvSpPr/>
          <p:nvPr/>
        </p:nvSpPr>
        <p:spPr>
          <a:xfrm>
            <a:off x="14466837" y="7822406"/>
            <a:ext cx="178595" cy="214313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08" name="Oval"/>
          <p:cNvSpPr/>
          <p:nvPr/>
        </p:nvSpPr>
        <p:spPr>
          <a:xfrm>
            <a:off x="14705707" y="8036718"/>
            <a:ext cx="178594" cy="214314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marL="57149" marR="57149" defTabSz="1285875">
              <a:lnSpc>
                <a:spcPct val="100000"/>
              </a:lnSpc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09" name="Line"/>
          <p:cNvSpPr/>
          <p:nvPr/>
        </p:nvSpPr>
        <p:spPr>
          <a:xfrm flipH="1" flipV="1">
            <a:off x="14824025" y="8197453"/>
            <a:ext cx="1535907" cy="160735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 defTabSz="642937">
              <a:lnSpc>
                <a:spcPct val="100000"/>
              </a:lnSpc>
              <a:spcBef>
                <a:spcPts val="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10" name="Line"/>
          <p:cNvSpPr/>
          <p:nvPr/>
        </p:nvSpPr>
        <p:spPr>
          <a:xfrm flipH="1" flipV="1">
            <a:off x="14884301" y="8893968"/>
            <a:ext cx="1689944" cy="214314"/>
          </a:xfrm>
          <a:prstGeom prst="line">
            <a:avLst/>
          </a:prstGeom>
          <a:ln w="50800">
            <a:solidFill>
              <a:srgbClr val="000000"/>
            </a:solidFill>
            <a:prstDash val="dash"/>
          </a:ln>
        </p:spPr>
        <p:txBody>
          <a:bodyPr lIns="71437" tIns="71437" rIns="71437" bIns="71437" anchor="ctr"/>
          <a:lstStyle/>
          <a:p>
            <a:pPr defTabSz="642937">
              <a:lnSpc>
                <a:spcPct val="100000"/>
              </a:lnSpc>
              <a:spcBef>
                <a:spcPts val="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411" name="image.pdf" descr="image.pd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0477500" y="7715250"/>
            <a:ext cx="417463" cy="535782"/>
          </a:xfrm>
          <a:prstGeom prst="rect">
            <a:avLst/>
          </a:prstGeom>
          <a:ln w="12700">
            <a:miter lim="400000"/>
          </a:ln>
        </p:spPr>
      </p:pic>
      <p:pic>
        <p:nvPicPr>
          <p:cNvPr id="412" name="image.pdf" descr="image.pd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0381505" y="8893968"/>
            <a:ext cx="417464" cy="535782"/>
          </a:xfrm>
          <a:prstGeom prst="rect">
            <a:avLst/>
          </a:prstGeom>
          <a:ln w="12700">
            <a:miter lim="400000"/>
          </a:ln>
        </p:spPr>
      </p:pic>
      <p:pic>
        <p:nvPicPr>
          <p:cNvPr id="413" name="image.pdf" descr="image.pdf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7905750" y="7715250"/>
            <a:ext cx="535782" cy="408534"/>
          </a:xfrm>
          <a:prstGeom prst="rect">
            <a:avLst/>
          </a:prstGeom>
          <a:ln w="12700">
            <a:miter lim="400000"/>
          </a:ln>
        </p:spPr>
      </p:pic>
      <p:pic>
        <p:nvPicPr>
          <p:cNvPr id="414" name="image.pdf" descr="image.pdf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905750" y="8893968"/>
            <a:ext cx="587127" cy="45988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17" name="Group"/>
          <p:cNvGrpSpPr/>
          <p:nvPr/>
        </p:nvGrpSpPr>
        <p:grpSpPr>
          <a:xfrm rot="20640000" flipH="1">
            <a:off x="16263906" y="6375679"/>
            <a:ext cx="1178771" cy="531317"/>
            <a:chOff x="0" y="0"/>
            <a:chExt cx="1178770" cy="531316"/>
          </a:xfrm>
        </p:grpSpPr>
        <p:sp>
          <p:nvSpPr>
            <p:cNvPr id="415" name="Line"/>
            <p:cNvSpPr/>
            <p:nvPr/>
          </p:nvSpPr>
          <p:spPr>
            <a:xfrm>
              <a:off x="103" y="0"/>
              <a:ext cx="1178667" cy="265889"/>
            </a:xfrm>
            <a:prstGeom prst="line">
              <a:avLst/>
            </a:prstGeom>
            <a:noFill/>
            <a:ln w="25400" cap="flat">
              <a:solidFill>
                <a:srgbClr val="FF2C79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642937">
                <a:lnSpc>
                  <a:spcPct val="100000"/>
                </a:lnSpc>
                <a:spcBef>
                  <a:spcPts val="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416" name="Line"/>
            <p:cNvSpPr/>
            <p:nvPr/>
          </p:nvSpPr>
          <p:spPr>
            <a:xfrm flipH="1">
              <a:off x="0" y="265888"/>
              <a:ext cx="1178771" cy="265429"/>
            </a:xfrm>
            <a:prstGeom prst="line">
              <a:avLst/>
            </a:prstGeom>
            <a:noFill/>
            <a:ln w="25400" cap="flat">
              <a:solidFill>
                <a:srgbClr val="FF2C79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642937">
                <a:lnSpc>
                  <a:spcPct val="100000"/>
                </a:lnSpc>
                <a:spcBef>
                  <a:spcPts val="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grpSp>
        <p:nvGrpSpPr>
          <p:cNvPr id="420" name="Group"/>
          <p:cNvGrpSpPr/>
          <p:nvPr/>
        </p:nvGrpSpPr>
        <p:grpSpPr>
          <a:xfrm flipH="1">
            <a:off x="16371093" y="6804421"/>
            <a:ext cx="1178720" cy="531318"/>
            <a:chOff x="0" y="0"/>
            <a:chExt cx="1178718" cy="531316"/>
          </a:xfrm>
        </p:grpSpPr>
        <p:sp>
          <p:nvSpPr>
            <p:cNvPr id="418" name="Line"/>
            <p:cNvSpPr/>
            <p:nvPr/>
          </p:nvSpPr>
          <p:spPr>
            <a:xfrm>
              <a:off x="0" y="-1"/>
              <a:ext cx="1178719" cy="265660"/>
            </a:xfrm>
            <a:prstGeom prst="line">
              <a:avLst/>
            </a:prstGeom>
            <a:noFill/>
            <a:ln w="25400" cap="flat">
              <a:solidFill>
                <a:srgbClr val="FF2C79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642937">
                <a:lnSpc>
                  <a:spcPct val="100000"/>
                </a:lnSpc>
                <a:spcBef>
                  <a:spcPts val="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419" name="Line"/>
            <p:cNvSpPr/>
            <p:nvPr/>
          </p:nvSpPr>
          <p:spPr>
            <a:xfrm flipH="1">
              <a:off x="-1" y="265658"/>
              <a:ext cx="1178720" cy="265659"/>
            </a:xfrm>
            <a:prstGeom prst="line">
              <a:avLst/>
            </a:prstGeom>
            <a:noFill/>
            <a:ln w="25400" cap="flat">
              <a:solidFill>
                <a:srgbClr val="FF2C79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642937">
                <a:lnSpc>
                  <a:spcPct val="100000"/>
                </a:lnSpc>
                <a:spcBef>
                  <a:spcPts val="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grpSp>
        <p:nvGrpSpPr>
          <p:cNvPr id="423" name="Group"/>
          <p:cNvGrpSpPr/>
          <p:nvPr/>
        </p:nvGrpSpPr>
        <p:grpSpPr>
          <a:xfrm flipH="1">
            <a:off x="16371093" y="7661671"/>
            <a:ext cx="1178720" cy="531318"/>
            <a:chOff x="0" y="0"/>
            <a:chExt cx="1178718" cy="531316"/>
          </a:xfrm>
        </p:grpSpPr>
        <p:sp>
          <p:nvSpPr>
            <p:cNvPr id="421" name="Line"/>
            <p:cNvSpPr/>
            <p:nvPr/>
          </p:nvSpPr>
          <p:spPr>
            <a:xfrm>
              <a:off x="0" y="-1"/>
              <a:ext cx="1178719" cy="265660"/>
            </a:xfrm>
            <a:prstGeom prst="line">
              <a:avLst/>
            </a:prstGeom>
            <a:noFill/>
            <a:ln w="25400" cap="flat">
              <a:solidFill>
                <a:srgbClr val="FF2C79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642937">
                <a:lnSpc>
                  <a:spcPct val="100000"/>
                </a:lnSpc>
                <a:spcBef>
                  <a:spcPts val="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422" name="Line"/>
            <p:cNvSpPr/>
            <p:nvPr/>
          </p:nvSpPr>
          <p:spPr>
            <a:xfrm flipH="1">
              <a:off x="-1" y="265658"/>
              <a:ext cx="1178720" cy="265659"/>
            </a:xfrm>
            <a:prstGeom prst="line">
              <a:avLst/>
            </a:prstGeom>
            <a:noFill/>
            <a:ln w="25400" cap="flat">
              <a:solidFill>
                <a:srgbClr val="FF2C79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642937">
                <a:lnSpc>
                  <a:spcPct val="100000"/>
                </a:lnSpc>
                <a:spcBef>
                  <a:spcPts val="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grpSp>
        <p:nvGrpSpPr>
          <p:cNvPr id="426" name="Group"/>
          <p:cNvGrpSpPr/>
          <p:nvPr/>
        </p:nvGrpSpPr>
        <p:grpSpPr>
          <a:xfrm flipH="1">
            <a:off x="16371093" y="8090296"/>
            <a:ext cx="1178720" cy="531318"/>
            <a:chOff x="0" y="0"/>
            <a:chExt cx="1178718" cy="531316"/>
          </a:xfrm>
        </p:grpSpPr>
        <p:sp>
          <p:nvSpPr>
            <p:cNvPr id="424" name="Line"/>
            <p:cNvSpPr/>
            <p:nvPr/>
          </p:nvSpPr>
          <p:spPr>
            <a:xfrm>
              <a:off x="0" y="-1"/>
              <a:ext cx="1178719" cy="265660"/>
            </a:xfrm>
            <a:prstGeom prst="line">
              <a:avLst/>
            </a:prstGeom>
            <a:noFill/>
            <a:ln w="25400" cap="flat">
              <a:solidFill>
                <a:srgbClr val="FF2C79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642937">
                <a:lnSpc>
                  <a:spcPct val="100000"/>
                </a:lnSpc>
                <a:spcBef>
                  <a:spcPts val="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425" name="Line"/>
            <p:cNvSpPr/>
            <p:nvPr/>
          </p:nvSpPr>
          <p:spPr>
            <a:xfrm flipH="1">
              <a:off x="-1" y="265658"/>
              <a:ext cx="1178720" cy="265659"/>
            </a:xfrm>
            <a:prstGeom prst="line">
              <a:avLst/>
            </a:prstGeom>
            <a:noFill/>
            <a:ln w="25400" cap="flat">
              <a:solidFill>
                <a:srgbClr val="FF2C79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642937">
                <a:lnSpc>
                  <a:spcPct val="100000"/>
                </a:lnSpc>
                <a:spcBef>
                  <a:spcPts val="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grpSp>
        <p:nvGrpSpPr>
          <p:cNvPr id="429" name="Group"/>
          <p:cNvGrpSpPr/>
          <p:nvPr/>
        </p:nvGrpSpPr>
        <p:grpSpPr>
          <a:xfrm flipH="1">
            <a:off x="16478249" y="9054702"/>
            <a:ext cx="1178720" cy="531318"/>
            <a:chOff x="0" y="0"/>
            <a:chExt cx="1178718" cy="531316"/>
          </a:xfrm>
        </p:grpSpPr>
        <p:sp>
          <p:nvSpPr>
            <p:cNvPr id="427" name="Line"/>
            <p:cNvSpPr/>
            <p:nvPr/>
          </p:nvSpPr>
          <p:spPr>
            <a:xfrm>
              <a:off x="0" y="-1"/>
              <a:ext cx="1178719" cy="265660"/>
            </a:xfrm>
            <a:prstGeom prst="line">
              <a:avLst/>
            </a:prstGeom>
            <a:noFill/>
            <a:ln w="25400" cap="flat">
              <a:solidFill>
                <a:srgbClr val="FF2C79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642937">
                <a:lnSpc>
                  <a:spcPct val="100000"/>
                </a:lnSpc>
                <a:spcBef>
                  <a:spcPts val="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428" name="Line"/>
            <p:cNvSpPr/>
            <p:nvPr/>
          </p:nvSpPr>
          <p:spPr>
            <a:xfrm flipH="1">
              <a:off x="-1" y="265658"/>
              <a:ext cx="1178720" cy="265659"/>
            </a:xfrm>
            <a:prstGeom prst="line">
              <a:avLst/>
            </a:prstGeom>
            <a:noFill/>
            <a:ln w="25400" cap="flat">
              <a:solidFill>
                <a:srgbClr val="FF2C79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642937">
                <a:lnSpc>
                  <a:spcPct val="100000"/>
                </a:lnSpc>
                <a:spcBef>
                  <a:spcPts val="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grpSp>
        <p:nvGrpSpPr>
          <p:cNvPr id="432" name="Group"/>
          <p:cNvGrpSpPr/>
          <p:nvPr/>
        </p:nvGrpSpPr>
        <p:grpSpPr>
          <a:xfrm flipH="1">
            <a:off x="16263937" y="9376171"/>
            <a:ext cx="1178720" cy="531318"/>
            <a:chOff x="0" y="0"/>
            <a:chExt cx="1178718" cy="531316"/>
          </a:xfrm>
        </p:grpSpPr>
        <p:sp>
          <p:nvSpPr>
            <p:cNvPr id="430" name="Line"/>
            <p:cNvSpPr/>
            <p:nvPr/>
          </p:nvSpPr>
          <p:spPr>
            <a:xfrm>
              <a:off x="0" y="-1"/>
              <a:ext cx="1178719" cy="265660"/>
            </a:xfrm>
            <a:prstGeom prst="line">
              <a:avLst/>
            </a:prstGeom>
            <a:noFill/>
            <a:ln w="25400" cap="flat">
              <a:solidFill>
                <a:srgbClr val="FF2C79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642937">
                <a:lnSpc>
                  <a:spcPct val="100000"/>
                </a:lnSpc>
                <a:spcBef>
                  <a:spcPts val="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431" name="Line"/>
            <p:cNvSpPr/>
            <p:nvPr/>
          </p:nvSpPr>
          <p:spPr>
            <a:xfrm flipH="1">
              <a:off x="-1" y="265658"/>
              <a:ext cx="1178720" cy="265659"/>
            </a:xfrm>
            <a:prstGeom prst="line">
              <a:avLst/>
            </a:prstGeom>
            <a:noFill/>
            <a:ln w="25400" cap="flat">
              <a:solidFill>
                <a:srgbClr val="FF2C79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642937">
                <a:lnSpc>
                  <a:spcPct val="100000"/>
                </a:lnSpc>
                <a:spcBef>
                  <a:spcPts val="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grpSp>
        <p:nvGrpSpPr>
          <p:cNvPr id="435" name="Group"/>
          <p:cNvGrpSpPr/>
          <p:nvPr/>
        </p:nvGrpSpPr>
        <p:grpSpPr>
          <a:xfrm rot="780000" flipH="1">
            <a:off x="16265019" y="10121797"/>
            <a:ext cx="1180865" cy="531300"/>
            <a:chOff x="0" y="0"/>
            <a:chExt cx="1180863" cy="531298"/>
          </a:xfrm>
        </p:grpSpPr>
        <p:sp>
          <p:nvSpPr>
            <p:cNvPr id="433" name="Line"/>
            <p:cNvSpPr/>
            <p:nvPr/>
          </p:nvSpPr>
          <p:spPr>
            <a:xfrm>
              <a:off x="4369" y="-1"/>
              <a:ext cx="1176495" cy="275345"/>
            </a:xfrm>
            <a:prstGeom prst="line">
              <a:avLst/>
            </a:prstGeom>
            <a:noFill/>
            <a:ln w="25400" cap="flat">
              <a:solidFill>
                <a:srgbClr val="FF2C79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642937">
                <a:lnSpc>
                  <a:spcPct val="100000"/>
                </a:lnSpc>
                <a:spcBef>
                  <a:spcPts val="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434" name="Line"/>
            <p:cNvSpPr/>
            <p:nvPr/>
          </p:nvSpPr>
          <p:spPr>
            <a:xfrm flipH="1">
              <a:off x="-1" y="275342"/>
              <a:ext cx="1180864" cy="255957"/>
            </a:xfrm>
            <a:prstGeom prst="line">
              <a:avLst/>
            </a:prstGeom>
            <a:noFill/>
            <a:ln w="25400" cap="flat">
              <a:solidFill>
                <a:srgbClr val="FF2C79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642937">
                <a:lnSpc>
                  <a:spcPct val="100000"/>
                </a:lnSpc>
                <a:spcBef>
                  <a:spcPts val="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436" name="Shower of v-hadrons"/>
          <p:cNvSpPr/>
          <p:nvPr/>
        </p:nvSpPr>
        <p:spPr>
          <a:xfrm>
            <a:off x="12834937" y="6268640"/>
            <a:ext cx="3429001" cy="5357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spAutoFit/>
          </a:bodyPr>
          <a:lstStyle>
            <a:lvl1pPr marL="57149" marR="57149" defTabSz="1285875">
              <a:lnSpc>
                <a:spcPct val="100000"/>
              </a:lnSpc>
              <a:spcBef>
                <a:spcPts val="1500"/>
              </a:spcBef>
              <a:buClr>
                <a:srgbClr val="000000"/>
              </a:buClr>
              <a:buFont typeface="Tahoma"/>
              <a:defRPr sz="2400">
                <a:uFill>
                  <a:solidFill>
                    <a:srgbClr val="000000"/>
                  </a:solidFill>
                </a:u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Shower of v-hadrons</a:t>
            </a:r>
          </a:p>
        </p:txBody>
      </p:sp>
      <p:sp>
        <p:nvSpPr>
          <p:cNvPr id="437" name="Reconstruct entire event to Z’ resonance"/>
          <p:cNvSpPr/>
          <p:nvPr/>
        </p:nvSpPr>
        <p:spPr>
          <a:xfrm>
            <a:off x="15085218" y="11840765"/>
            <a:ext cx="3750470" cy="928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spAutoFit/>
          </a:bodyPr>
          <a:lstStyle>
            <a:lvl1pPr marL="57149" marR="57149" defTabSz="1285875">
              <a:lnSpc>
                <a:spcPct val="100000"/>
              </a:lnSpc>
              <a:spcBef>
                <a:spcPts val="1500"/>
              </a:spcBef>
              <a:buClr>
                <a:srgbClr val="000000"/>
              </a:buClr>
              <a:buFont typeface="Tahoma"/>
              <a:defRPr sz="2400">
                <a:uFill>
                  <a:solidFill>
                    <a:srgbClr val="000000"/>
                  </a:solidFill>
                </a:u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Reconstruct entire event to Z’ resonance</a:t>
            </a:r>
          </a:p>
        </p:txBody>
      </p:sp>
      <p:sp>
        <p:nvSpPr>
          <p:cNvPr id="438" name="Each pair reconstructs to low mass v-hadron"/>
          <p:cNvSpPr/>
          <p:nvPr/>
        </p:nvSpPr>
        <p:spPr>
          <a:xfrm>
            <a:off x="14013656" y="10876359"/>
            <a:ext cx="4393407" cy="9286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spAutoFit/>
          </a:bodyPr>
          <a:lstStyle>
            <a:lvl1pPr marL="57149" marR="57149" defTabSz="1285875">
              <a:lnSpc>
                <a:spcPct val="100000"/>
              </a:lnSpc>
              <a:spcBef>
                <a:spcPts val="1500"/>
              </a:spcBef>
              <a:buClr>
                <a:srgbClr val="000000"/>
              </a:buClr>
              <a:buFont typeface="Tahoma"/>
              <a:defRPr sz="2400">
                <a:uFill>
                  <a:solidFill>
                    <a:srgbClr val="000000"/>
                  </a:solidFill>
                </a:u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Each pair reconstructs to low mass v-hadron</a:t>
            </a:r>
          </a:p>
        </p:txBody>
      </p:sp>
      <p:pic>
        <p:nvPicPr>
          <p:cNvPr id="439" name="image.tiff" descr="image.tiff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3583781" y="9492257"/>
            <a:ext cx="5965032" cy="4036220"/>
          </a:xfrm>
          <a:prstGeom prst="rect">
            <a:avLst/>
          </a:prstGeom>
          <a:ln w="12700">
            <a:miter lim="400000"/>
          </a:ln>
        </p:spPr>
      </p:pic>
      <p:sp>
        <p:nvSpPr>
          <p:cNvPr id="440" name="Slide 2007"/>
          <p:cNvSpPr txBox="1"/>
          <p:nvPr/>
        </p:nvSpPr>
        <p:spPr>
          <a:xfrm>
            <a:off x="3334980" y="562947"/>
            <a:ext cx="2312619" cy="803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lnSpc>
                <a:spcPct val="100000"/>
              </a:lnSpc>
              <a:spcBef>
                <a:spcPts val="1900"/>
              </a:spcBef>
              <a:defRPr sz="3800" i="1" spc="38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Slide 2007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6" grpId="1" animBg="1" advAuto="0"/>
      <p:bldP spid="437" grpId="3" animBg="1" advAuto="0"/>
      <p:bldP spid="438" grpId="2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Hidden Sector Dark Mat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Hidden Sector Dark Matter</a:t>
            </a:r>
          </a:p>
        </p:txBody>
      </p:sp>
      <p:sp>
        <p:nvSpPr>
          <p:cNvPr id="443" name="Hidden sectors have their own forces and dynamics that are not parasitic on the SM forces.…"/>
          <p:cNvSpPr txBox="1">
            <a:spLocks noGrp="1"/>
          </p:cNvSpPr>
          <p:nvPr>
            <p:ph type="body" sz="half" idx="1"/>
          </p:nvPr>
        </p:nvSpPr>
        <p:spPr>
          <a:xfrm>
            <a:off x="1219200" y="4013200"/>
            <a:ext cx="8590289" cy="8483600"/>
          </a:xfrm>
          <a:prstGeom prst="rect">
            <a:avLst/>
          </a:prstGeom>
        </p:spPr>
        <p:txBody>
          <a:bodyPr/>
          <a:lstStyle/>
          <a:p>
            <a:r>
              <a:t>Hidden sectors have their own forces and dynamics that are not parasitic on the SM forces.</a:t>
            </a:r>
          </a:p>
          <a:p>
            <a:r>
              <a:t>New experiments look at new mass scales with new forces at weaker couplings</a:t>
            </a:r>
          </a:p>
        </p:txBody>
      </p:sp>
      <p:sp>
        <p:nvSpPr>
          <p:cNvPr id="444" name="Theories have broadened the scope of experimental searches.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Theories have broadened the scope of experimental searches.</a:t>
            </a:r>
          </a:p>
        </p:txBody>
      </p:sp>
      <p:pic>
        <p:nvPicPr>
          <p:cNvPr id="44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2142" y="4362478"/>
            <a:ext cx="13437051" cy="7785044"/>
          </a:xfrm>
          <a:prstGeom prst="rect">
            <a:avLst/>
          </a:prstGeom>
          <a:ln w="12700">
            <a:miter lim="400000"/>
          </a:ln>
        </p:spPr>
      </p:pic>
      <p:sp>
        <p:nvSpPr>
          <p:cNvPr id="446" name="pure glue, light flavors, heavy flavors,  quirky asymmetric dark matter, Strongly Interacting Massive Particle (SIMP), Wess-Zumino-Witten SIMP"/>
          <p:cNvSpPr txBox="1"/>
          <p:nvPr/>
        </p:nvSpPr>
        <p:spPr>
          <a:xfrm>
            <a:off x="17986948" y="5961812"/>
            <a:ext cx="3992839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defRPr sz="16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pure glue, light flavors, heavy flavors,  quirky asymmetric dark matter, Strongly Interacting Massive Particle (SIMP), Wess-Zumino-Witten SIMP </a:t>
            </a:r>
          </a:p>
        </p:txBody>
      </p:sp>
      <p:sp>
        <p:nvSpPr>
          <p:cNvPr id="447" name="Mirror Matter, Atomic Matter, Self-Interacting Dark Matter, Magentic, Dark Anapole and EDMs"/>
          <p:cNvSpPr txBox="1"/>
          <p:nvPr/>
        </p:nvSpPr>
        <p:spPr>
          <a:xfrm>
            <a:off x="18177448" y="8904668"/>
            <a:ext cx="3992839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defRPr sz="16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Mirror Matter, Atomic Matter, Self-Interacting Dark Matter, Magentic, Dark Anapole and EDMs</a:t>
            </a:r>
          </a:p>
        </p:txBody>
      </p:sp>
      <p:sp>
        <p:nvSpPr>
          <p:cNvPr id="448" name="Darkogenesis, Xogenesis, Hylogenesis, Cladogenesis, ADM from Leptogenesis, Dark Affleck-Dine"/>
          <p:cNvSpPr txBox="1"/>
          <p:nvPr/>
        </p:nvSpPr>
        <p:spPr>
          <a:xfrm>
            <a:off x="19174144" y="7184469"/>
            <a:ext cx="3992839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defRPr sz="16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Darkogenesis, Xogenesis, Hylogenesis, Cladogenesis, ADM from Leptogenesis, Dark Affleck-Dine</a:t>
            </a:r>
          </a:p>
        </p:txBody>
      </p:sp>
      <p:sp>
        <p:nvSpPr>
          <p:cNvPr id="449" name="Dark photons, Freeze-in, WIMPless miracle"/>
          <p:cNvSpPr txBox="1"/>
          <p:nvPr/>
        </p:nvSpPr>
        <p:spPr>
          <a:xfrm>
            <a:off x="18310544" y="8203116"/>
            <a:ext cx="3992839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defRPr sz="16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Dark photons, Freeze-in, WIMPless miracle</a:t>
            </a:r>
          </a:p>
        </p:txBody>
      </p:sp>
      <p:sp>
        <p:nvSpPr>
          <p:cNvPr id="4" name="Challenge #4: Build out the suite of accelerator searches—high energy and intensity—for hidden sectors">
            <a:extLst>
              <a:ext uri="{FF2B5EF4-FFF2-40B4-BE49-F238E27FC236}">
                <a16:creationId xmlns:a16="http://schemas.microsoft.com/office/drawing/2014/main" id="{7D4F55A3-0ED9-D5C1-89F1-98373CDFBB27}"/>
              </a:ext>
            </a:extLst>
          </p:cNvPr>
          <p:cNvSpPr txBox="1"/>
          <p:nvPr/>
        </p:nvSpPr>
        <p:spPr>
          <a:xfrm>
            <a:off x="7408902" y="12157980"/>
            <a:ext cx="16344463" cy="1689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/>
            <a:r>
              <a:rPr dirty="0"/>
              <a:t>Challenge #4: Build out the suite of accelerator searches—</a:t>
            </a:r>
            <a:r>
              <a:rPr dirty="0">
                <a:solidFill>
                  <a:srgbClr val="FF2600"/>
                </a:solidFill>
              </a:rPr>
              <a:t>high energy and intensity</a:t>
            </a:r>
            <a:r>
              <a:rPr dirty="0"/>
              <a:t>—for hidden sectors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Hidden Sector Dark Mat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Hidden Sector Dark Matter</a:t>
            </a:r>
          </a:p>
        </p:txBody>
      </p:sp>
      <p:sp>
        <p:nvSpPr>
          <p:cNvPr id="453" name="Theories have broadened the scope of experimental searches.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Theories have broadened the scope of experimental searches.</a:t>
            </a:r>
          </a:p>
        </p:txBody>
      </p:sp>
      <p:pic>
        <p:nvPicPr>
          <p:cNvPr id="45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2142" y="4362478"/>
            <a:ext cx="13437051" cy="7785044"/>
          </a:xfrm>
          <a:prstGeom prst="rect">
            <a:avLst/>
          </a:prstGeom>
          <a:ln w="12700">
            <a:miter lim="400000"/>
          </a:ln>
        </p:spPr>
      </p:pic>
      <p:pic>
        <p:nvPicPr>
          <p:cNvPr id="45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96" y="3096461"/>
            <a:ext cx="8296003" cy="5052423"/>
          </a:xfrm>
          <a:prstGeom prst="rect">
            <a:avLst/>
          </a:prstGeom>
          <a:ln w="12700">
            <a:miter lim="400000"/>
          </a:ln>
        </p:spPr>
      </p:pic>
      <p:pic>
        <p:nvPicPr>
          <p:cNvPr id="456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5312" y="8021270"/>
            <a:ext cx="6922771" cy="5422589"/>
          </a:xfrm>
          <a:prstGeom prst="rect">
            <a:avLst/>
          </a:prstGeom>
          <a:ln w="12700">
            <a:miter lim="400000"/>
          </a:ln>
        </p:spPr>
      </p:pic>
      <p:sp>
        <p:nvSpPr>
          <p:cNvPr id="457" name="Izaguirre, Krnjaic, Schuster, Toro"/>
          <p:cNvSpPr txBox="1"/>
          <p:nvPr/>
        </p:nvSpPr>
        <p:spPr>
          <a:xfrm>
            <a:off x="626834" y="13076883"/>
            <a:ext cx="2328215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defRPr sz="12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Izaguirre, Krnjaic, Schuster, Toro</a:t>
            </a:r>
          </a:p>
        </p:txBody>
      </p:sp>
      <p:pic>
        <p:nvPicPr>
          <p:cNvPr id="458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66077" y="6705477"/>
            <a:ext cx="5047550" cy="2206358"/>
          </a:xfrm>
          <a:prstGeom prst="rect">
            <a:avLst/>
          </a:prstGeom>
          <a:ln w="12700">
            <a:miter lim="400000"/>
          </a:ln>
        </p:spPr>
      </p:pic>
      <p:sp>
        <p:nvSpPr>
          <p:cNvPr id="459" name="1901.09966"/>
          <p:cNvSpPr txBox="1"/>
          <p:nvPr/>
        </p:nvSpPr>
        <p:spPr>
          <a:xfrm>
            <a:off x="656369" y="7636991"/>
            <a:ext cx="97002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defRPr sz="12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1901.09966</a:t>
            </a:r>
          </a:p>
        </p:txBody>
      </p:sp>
      <p:sp>
        <p:nvSpPr>
          <p:cNvPr id="460" name="Challenge #4: Build out the suite of accelerator searches—high energy and intensity—for hidden sectors"/>
          <p:cNvSpPr txBox="1"/>
          <p:nvPr/>
        </p:nvSpPr>
        <p:spPr>
          <a:xfrm>
            <a:off x="7408902" y="12157980"/>
            <a:ext cx="16344463" cy="1689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/>
            <a:r>
              <a:rPr dirty="0"/>
              <a:t>Challenge #4: Build out the suite of accelerator searches—</a:t>
            </a:r>
            <a:r>
              <a:rPr dirty="0">
                <a:solidFill>
                  <a:srgbClr val="FF2600"/>
                </a:solidFill>
              </a:rPr>
              <a:t>high energy and intensity</a:t>
            </a:r>
            <a:r>
              <a:rPr dirty="0"/>
              <a:t>—for hidden sectors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Hidden Sector DM in Experim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Hidden Sector DM in Experiments</a:t>
            </a:r>
          </a:p>
        </p:txBody>
      </p:sp>
      <p:sp>
        <p:nvSpPr>
          <p:cNvPr id="463" name="HSDM has dramatically broadened the scope of DM theory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HSDM has dramatically </a:t>
            </a:r>
            <a:r>
              <a:rPr dirty="0">
                <a:solidFill>
                  <a:srgbClr val="FF2600"/>
                </a:solidFill>
              </a:rPr>
              <a:t>broadened the scope</a:t>
            </a:r>
            <a:r>
              <a:rPr dirty="0"/>
              <a:t> of DM theory.</a:t>
            </a:r>
          </a:p>
          <a:p>
            <a:r>
              <a:rPr dirty="0"/>
              <a:t>In 200</a:t>
            </a:r>
            <a:r>
              <a:rPr lang="en-US" dirty="0"/>
              <a:t>8</a:t>
            </a:r>
            <a:r>
              <a:rPr dirty="0"/>
              <a:t>, they said the direct detection of light DM was not possible.  </a:t>
            </a:r>
            <a:r>
              <a:rPr dirty="0">
                <a:solidFill>
                  <a:srgbClr val="FF2600"/>
                </a:solidFill>
              </a:rPr>
              <a:t>We have come a long way.</a:t>
            </a:r>
          </a:p>
          <a:p>
            <a:r>
              <a:rPr dirty="0"/>
              <a:t>Since HSDM does not solve a SM problem, unlike WIMP and axion, its couplings to SM are less determined.  Can we hope to have an experimentally predictive theory?</a:t>
            </a:r>
          </a:p>
        </p:txBody>
      </p:sp>
      <p:sp>
        <p:nvSpPr>
          <p:cNvPr id="464" name="Focusing the Lamplight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Focusing the Lamplight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Hidden Sector DM in Experim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Hidden Sector DM in Experiments</a:t>
            </a:r>
          </a:p>
        </p:txBody>
      </p:sp>
      <p:sp>
        <p:nvSpPr>
          <p:cNvPr id="467" name="Yes, if we utilize DM abundance as a guide.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Yes, </a:t>
            </a:r>
            <a:r>
              <a:rPr>
                <a:solidFill>
                  <a:srgbClr val="FF2600"/>
                </a:solidFill>
              </a:rPr>
              <a:t>if we utilize DM abundance as a guide</a:t>
            </a:r>
            <a:r>
              <a:t>.</a:t>
            </a:r>
          </a:p>
        </p:txBody>
      </p:sp>
      <p:sp>
        <p:nvSpPr>
          <p:cNvPr id="468" name="Models Best-Motivated by Relic Abundance Can be Reach with 1 kg-yr exposur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Models Best-Motivated by Relic Abundance Can be Reach with </a:t>
            </a:r>
            <a:r>
              <a:rPr>
                <a:solidFill>
                  <a:srgbClr val="FF2600"/>
                </a:solidFill>
              </a:rPr>
              <a:t>1 kg-yr</a:t>
            </a:r>
            <a:r>
              <a:t> exposure</a:t>
            </a:r>
          </a:p>
        </p:txBody>
      </p:sp>
      <p:sp>
        <p:nvSpPr>
          <p:cNvPr id="469" name="Challenge #5: Cover the abundance-driven light DM models in direct detection"/>
          <p:cNvSpPr txBox="1"/>
          <p:nvPr/>
        </p:nvSpPr>
        <p:spPr>
          <a:xfrm>
            <a:off x="2149373" y="12553107"/>
            <a:ext cx="20085254" cy="934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Challenge #5: Cover the abundance-driven light DM models in direct detection</a:t>
            </a:r>
          </a:p>
        </p:txBody>
      </p:sp>
      <p:pic>
        <p:nvPicPr>
          <p:cNvPr id="470" name="Image" descr="Image"/>
          <p:cNvPicPr>
            <a:picLocks noChangeAspect="1"/>
          </p:cNvPicPr>
          <p:nvPr/>
        </p:nvPicPr>
        <p:blipFill>
          <a:blip r:embed="rId2"/>
          <a:srcRect l="52645"/>
          <a:stretch>
            <a:fillRect/>
          </a:stretch>
        </p:blipFill>
        <p:spPr>
          <a:xfrm>
            <a:off x="11293276" y="5148354"/>
            <a:ext cx="1797460" cy="2571445"/>
          </a:xfrm>
          <a:prstGeom prst="rect">
            <a:avLst/>
          </a:prstGeom>
          <a:ln w="12700">
            <a:miter lim="400000"/>
          </a:ln>
        </p:spPr>
      </p:pic>
      <p:sp>
        <p:nvSpPr>
          <p:cNvPr id="471" name="Line"/>
          <p:cNvSpPr/>
          <p:nvPr/>
        </p:nvSpPr>
        <p:spPr>
          <a:xfrm flipH="1">
            <a:off x="9942419" y="5951382"/>
            <a:ext cx="922339" cy="587971"/>
          </a:xfrm>
          <a:prstGeom prst="line">
            <a:avLst/>
          </a:prstGeom>
          <a:ln w="25400">
            <a:solidFill>
              <a:srgbClr val="747676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472" name="Freeze-in"/>
          <p:cNvSpPr txBox="1"/>
          <p:nvPr/>
        </p:nvSpPr>
        <p:spPr>
          <a:xfrm>
            <a:off x="7157316" y="5276749"/>
            <a:ext cx="1402018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spcBef>
                <a:spcPts val="1400"/>
              </a:spcBef>
              <a:defRPr sz="2800" i="1" spc="28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Freeze-in</a:t>
            </a:r>
          </a:p>
        </p:txBody>
      </p:sp>
      <p:sp>
        <p:nvSpPr>
          <p:cNvPr id="473" name="Thermal Freeze-out…"/>
          <p:cNvSpPr txBox="1"/>
          <p:nvPr/>
        </p:nvSpPr>
        <p:spPr>
          <a:xfrm>
            <a:off x="15569544" y="4616349"/>
            <a:ext cx="3734031" cy="190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584200">
              <a:lnSpc>
                <a:spcPct val="100000"/>
              </a:lnSpc>
              <a:spcBef>
                <a:spcPts val="1400"/>
              </a:spcBef>
              <a:defRPr sz="2800" i="1" spc="28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Thermal Freeze-out</a:t>
            </a:r>
          </a:p>
          <a:p>
            <a:pPr defTabSz="584200">
              <a:lnSpc>
                <a:spcPct val="100000"/>
              </a:lnSpc>
              <a:spcBef>
                <a:spcPts val="1400"/>
              </a:spcBef>
              <a:defRPr sz="2800" i="1" spc="28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Asymmetric Dark Matter</a:t>
            </a:r>
          </a:p>
          <a:p>
            <a:pPr defTabSz="584200">
              <a:lnSpc>
                <a:spcPct val="100000"/>
              </a:lnSpc>
              <a:spcBef>
                <a:spcPts val="1400"/>
              </a:spcBef>
              <a:defRPr sz="2800" i="1" spc="28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SIMP</a:t>
            </a:r>
          </a:p>
        </p:txBody>
      </p:sp>
      <p:sp>
        <p:nvSpPr>
          <p:cNvPr id="474" name="Line"/>
          <p:cNvSpPr/>
          <p:nvPr/>
        </p:nvSpPr>
        <p:spPr>
          <a:xfrm>
            <a:off x="13219077" y="5951382"/>
            <a:ext cx="922339" cy="587971"/>
          </a:xfrm>
          <a:prstGeom prst="line">
            <a:avLst/>
          </a:prstGeom>
          <a:ln w="25400">
            <a:solidFill>
              <a:srgbClr val="747676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pic>
        <p:nvPicPr>
          <p:cNvPr id="47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4390" y="6625248"/>
            <a:ext cx="8026402" cy="6020103"/>
          </a:xfrm>
          <a:prstGeom prst="rect">
            <a:avLst/>
          </a:prstGeom>
          <a:ln w="12700">
            <a:miter lim="400000"/>
          </a:ln>
        </p:spPr>
      </p:pic>
      <p:pic>
        <p:nvPicPr>
          <p:cNvPr id="476" name="Screen Shot 2018-07-16 at 10.56.14 AM.png" descr="Screen Shot 2018-07-16 at 10.56.14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32457" y="6625248"/>
            <a:ext cx="6475950" cy="6020103"/>
          </a:xfrm>
          <a:prstGeom prst="rect">
            <a:avLst/>
          </a:prstGeom>
          <a:ln w="12700">
            <a:miter lim="400000"/>
          </a:ln>
        </p:spPr>
      </p:pic>
      <p:sp>
        <p:nvSpPr>
          <p:cNvPr id="477" name="Knapen, Lin, Pyle KZ 1712.06598"/>
          <p:cNvSpPr txBox="1"/>
          <p:nvPr/>
        </p:nvSpPr>
        <p:spPr>
          <a:xfrm>
            <a:off x="3187903" y="12223083"/>
            <a:ext cx="227468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spcBef>
                <a:spcPts val="1400"/>
              </a:spcBef>
              <a:defRPr sz="1200" i="1" spc="12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Knapen, Lin, Pyle KZ 1712.06598</a:t>
            </a:r>
          </a:p>
        </p:txBody>
      </p:sp>
      <p:sp>
        <p:nvSpPr>
          <p:cNvPr id="478" name="US Cosmic Visions 1707.04591"/>
          <p:cNvSpPr txBox="1"/>
          <p:nvPr/>
        </p:nvSpPr>
        <p:spPr>
          <a:xfrm>
            <a:off x="7773275" y="9398000"/>
            <a:ext cx="2102975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spcBef>
                <a:spcPts val="1400"/>
              </a:spcBef>
              <a:defRPr sz="1200" i="1" spc="12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US Cosmic Visions 1707.04591</a:t>
            </a:r>
          </a:p>
        </p:txBody>
      </p:sp>
      <p:sp>
        <p:nvSpPr>
          <p:cNvPr id="479" name="US Cosmic Visions 1707.04591"/>
          <p:cNvSpPr txBox="1"/>
          <p:nvPr/>
        </p:nvSpPr>
        <p:spPr>
          <a:xfrm>
            <a:off x="19921132" y="12223083"/>
            <a:ext cx="2102976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spcBef>
                <a:spcPts val="1400"/>
              </a:spcBef>
              <a:defRPr sz="1200" i="1" spc="12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US Cosmic Visions 1707.04591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0245" y="4410022"/>
            <a:ext cx="9138831" cy="8604179"/>
          </a:xfrm>
          <a:prstGeom prst="rect">
            <a:avLst/>
          </a:prstGeom>
          <a:ln w="12700">
            <a:miter lim="400000"/>
          </a:ln>
        </p:spPr>
      </p:pic>
      <p:sp>
        <p:nvSpPr>
          <p:cNvPr id="482" name="The Landscape of sub-GeV Dark Matter Direct Dete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975104">
              <a:defRPr sz="6804" spc="-68"/>
            </a:lvl1pPr>
          </a:lstStyle>
          <a:p>
            <a:r>
              <a:t>The Landscape of sub-GeV Dark Matter Direct Detection</a:t>
            </a:r>
          </a:p>
        </p:txBody>
      </p:sp>
      <p:sp>
        <p:nvSpPr>
          <p:cNvPr id="483" name="Nuclear Recoil utilized in WIMP searches is poorly matched to light DM detection.…"/>
          <p:cNvSpPr txBox="1">
            <a:spLocks noGrp="1"/>
          </p:cNvSpPr>
          <p:nvPr>
            <p:ph type="body" sz="half" idx="1"/>
          </p:nvPr>
        </p:nvSpPr>
        <p:spPr>
          <a:xfrm>
            <a:off x="1219200" y="4013200"/>
            <a:ext cx="8050305" cy="8483600"/>
          </a:xfrm>
          <a:prstGeom prst="rect">
            <a:avLst/>
          </a:prstGeom>
        </p:spPr>
        <p:txBody>
          <a:bodyPr/>
          <a:lstStyle/>
          <a:p>
            <a:r>
              <a:t>Nuclear Recoil utilized in WIMP searches is poorly matched to light DM detection.</a:t>
            </a:r>
          </a:p>
          <a:p>
            <a:r>
              <a:t>At low momentum transfer and energy deposition, </a:t>
            </a:r>
            <a:r>
              <a:rPr>
                <a:solidFill>
                  <a:srgbClr val="FF2600"/>
                </a:solidFill>
              </a:rPr>
              <a:t>free nuclei are not correct d.o.f.</a:t>
            </a:r>
          </a:p>
        </p:txBody>
      </p:sp>
      <p:sp>
        <p:nvSpPr>
          <p:cNvPr id="484" name="Beyond Nuclear Recoil in Direct Detectio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rPr>
                <a:solidFill>
                  <a:srgbClr val="FF2600"/>
                </a:solidFill>
              </a:rPr>
              <a:t>Beyond Nuclear Recoil</a:t>
            </a:r>
            <a:r>
              <a:t> in Direct Detection</a:t>
            </a:r>
          </a:p>
        </p:txBody>
      </p:sp>
      <p:sp>
        <p:nvSpPr>
          <p:cNvPr id="486" name="Trickle, Zhang, KZ, 1910.08092"/>
          <p:cNvSpPr txBox="1"/>
          <p:nvPr/>
        </p:nvSpPr>
        <p:spPr>
          <a:xfrm>
            <a:off x="15906913" y="4384769"/>
            <a:ext cx="2277162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defRPr sz="12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rPr dirty="0"/>
              <a:t>Trickle, Zhang, KZ, 1910.08092</a:t>
            </a:r>
          </a:p>
        </p:txBody>
      </p:sp>
      <p:pic>
        <p:nvPicPr>
          <p:cNvPr id="487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02345" y="6466681"/>
            <a:ext cx="4630887" cy="155953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The Landscape of sub-GeV Dark Matter Direct Dete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975104">
              <a:defRPr sz="6804" spc="-68"/>
            </a:lvl1pPr>
          </a:lstStyle>
          <a:p>
            <a:r>
              <a:t>The Landscape of sub-GeV Dark Matter Direct Detection</a:t>
            </a:r>
          </a:p>
        </p:txBody>
      </p:sp>
      <p:sp>
        <p:nvSpPr>
          <p:cNvPr id="490" name="An understanding of condensed matter systems, and its collective behavior, is crucial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792479">
              <a:defRPr sz="4224" spc="-42"/>
            </a:pPr>
            <a:r>
              <a:t>An understanding of </a:t>
            </a:r>
            <a:r>
              <a:rPr>
                <a:solidFill>
                  <a:srgbClr val="FF2600"/>
                </a:solidFill>
              </a:rPr>
              <a:t>condensed matter systems</a:t>
            </a:r>
            <a:r>
              <a:t>, and its collective behavior, </a:t>
            </a:r>
            <a:r>
              <a:rPr>
                <a:solidFill>
                  <a:srgbClr val="FF2600"/>
                </a:solidFill>
              </a:rPr>
              <a:t>is crucial</a:t>
            </a:r>
          </a:p>
        </p:txBody>
      </p:sp>
      <p:grpSp>
        <p:nvGrpSpPr>
          <p:cNvPr id="523" name="Group"/>
          <p:cNvGrpSpPr/>
          <p:nvPr/>
        </p:nvGrpSpPr>
        <p:grpSpPr>
          <a:xfrm>
            <a:off x="1137470" y="4202585"/>
            <a:ext cx="20493430" cy="8097126"/>
            <a:chOff x="0" y="0"/>
            <a:chExt cx="20493430" cy="8097124"/>
          </a:xfrm>
        </p:grpSpPr>
        <p:sp>
          <p:nvSpPr>
            <p:cNvPr id="491" name="Line"/>
            <p:cNvSpPr/>
            <p:nvPr/>
          </p:nvSpPr>
          <p:spPr>
            <a:xfrm>
              <a:off x="1502136" y="1298473"/>
              <a:ext cx="17434182" cy="1"/>
            </a:xfrm>
            <a:prstGeom prst="line">
              <a:avLst/>
            </a:prstGeom>
            <a:noFill/>
            <a:ln w="25400" cap="flat">
              <a:solidFill>
                <a:srgbClr val="C41C2D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838787"/>
                  </a:solidFill>
                  <a:latin typeface="DIN Condensed Bold"/>
                  <a:ea typeface="DIN Condensed Bold"/>
                  <a:cs typeface="DIN Condensed Bold"/>
                  <a:sym typeface="DIN Condensed Bold"/>
                </a:defRPr>
              </a:pPr>
              <a:endParaRPr/>
            </a:p>
          </p:txBody>
        </p:sp>
        <p:sp>
          <p:nvSpPr>
            <p:cNvPr id="492" name="mass"/>
            <p:cNvSpPr txBox="1"/>
            <p:nvPr/>
          </p:nvSpPr>
          <p:spPr>
            <a:xfrm>
              <a:off x="19315309" y="951553"/>
              <a:ext cx="1178122" cy="6938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lnSpc>
                  <a:spcPct val="100000"/>
                </a:lnSpc>
                <a:defRPr sz="2000">
                  <a:solidFill>
                    <a:srgbClr val="C41C2D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lvl1pPr>
            </a:lstStyle>
            <a:p>
              <a:r>
                <a:t>mass</a:t>
              </a:r>
            </a:p>
          </p:txBody>
        </p:sp>
        <p:sp>
          <p:nvSpPr>
            <p:cNvPr id="493" name="Line"/>
            <p:cNvSpPr/>
            <p:nvPr/>
          </p:nvSpPr>
          <p:spPr>
            <a:xfrm flipV="1">
              <a:off x="15738794" y="941641"/>
              <a:ext cx="1" cy="713666"/>
            </a:xfrm>
            <a:prstGeom prst="line">
              <a:avLst/>
            </a:prstGeom>
            <a:noFill/>
            <a:ln w="25400" cap="flat">
              <a:solidFill>
                <a:srgbClr val="34A5DA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838787"/>
                  </a:solidFill>
                  <a:latin typeface="DIN Condensed Bold"/>
                  <a:ea typeface="DIN Condensed Bold"/>
                  <a:cs typeface="DIN Condensed Bold"/>
                  <a:sym typeface="DIN Condensed Bold"/>
                </a:defRPr>
              </a:pPr>
              <a:endParaRPr/>
            </a:p>
          </p:txBody>
        </p:sp>
        <p:sp>
          <p:nvSpPr>
            <p:cNvPr id="494" name="Line"/>
            <p:cNvSpPr/>
            <p:nvPr/>
          </p:nvSpPr>
          <p:spPr>
            <a:xfrm flipV="1">
              <a:off x="11991968" y="941641"/>
              <a:ext cx="1" cy="713666"/>
            </a:xfrm>
            <a:prstGeom prst="line">
              <a:avLst/>
            </a:prstGeom>
            <a:noFill/>
            <a:ln w="25400" cap="flat">
              <a:solidFill>
                <a:srgbClr val="34A5DA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838787"/>
                  </a:solidFill>
                  <a:latin typeface="DIN Condensed Bold"/>
                  <a:ea typeface="DIN Condensed Bold"/>
                  <a:cs typeface="DIN Condensed Bold"/>
                  <a:sym typeface="DIN Condensed Bold"/>
                </a:defRPr>
              </a:pPr>
              <a:endParaRPr/>
            </a:p>
          </p:txBody>
        </p:sp>
        <p:sp>
          <p:nvSpPr>
            <p:cNvPr id="495" name="Line"/>
            <p:cNvSpPr/>
            <p:nvPr/>
          </p:nvSpPr>
          <p:spPr>
            <a:xfrm flipV="1">
              <a:off x="9208674" y="941641"/>
              <a:ext cx="1" cy="713666"/>
            </a:xfrm>
            <a:prstGeom prst="line">
              <a:avLst/>
            </a:prstGeom>
            <a:noFill/>
            <a:ln w="25400" cap="flat">
              <a:solidFill>
                <a:srgbClr val="34A5DA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838787"/>
                  </a:solidFill>
                  <a:latin typeface="DIN Condensed Bold"/>
                  <a:ea typeface="DIN Condensed Bold"/>
                  <a:cs typeface="DIN Condensed Bold"/>
                  <a:sym typeface="DIN Condensed Bold"/>
                </a:defRPr>
              </a:pPr>
              <a:endParaRPr/>
            </a:p>
          </p:txBody>
        </p:sp>
        <p:sp>
          <p:nvSpPr>
            <p:cNvPr id="496" name="Line"/>
            <p:cNvSpPr/>
            <p:nvPr/>
          </p:nvSpPr>
          <p:spPr>
            <a:xfrm flipV="1">
              <a:off x="5440560" y="941641"/>
              <a:ext cx="1" cy="713666"/>
            </a:xfrm>
            <a:prstGeom prst="line">
              <a:avLst/>
            </a:prstGeom>
            <a:noFill/>
            <a:ln w="25400" cap="flat">
              <a:solidFill>
                <a:srgbClr val="34A5DA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838787"/>
                  </a:solidFill>
                  <a:latin typeface="DIN Condensed Bold"/>
                  <a:ea typeface="DIN Condensed Bold"/>
                  <a:cs typeface="DIN Condensed Bold"/>
                  <a:sym typeface="DIN Condensed Bold"/>
                </a:defRPr>
              </a:pPr>
              <a:endParaRPr/>
            </a:p>
          </p:txBody>
        </p:sp>
        <p:sp>
          <p:nvSpPr>
            <p:cNvPr id="497" name="100 GeV"/>
            <p:cNvSpPr txBox="1"/>
            <p:nvPr/>
          </p:nvSpPr>
          <p:spPr>
            <a:xfrm>
              <a:off x="15168680" y="0"/>
              <a:ext cx="1906624" cy="6938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lnSpc>
                  <a:spcPct val="100000"/>
                </a:lnSpc>
                <a:defRPr sz="2000">
                  <a:solidFill>
                    <a:srgbClr val="838787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lvl1pPr>
            </a:lstStyle>
            <a:p>
              <a:r>
                <a:t>100 GeV</a:t>
              </a:r>
            </a:p>
          </p:txBody>
        </p:sp>
        <p:sp>
          <p:nvSpPr>
            <p:cNvPr id="498" name="Rectangle"/>
            <p:cNvSpPr/>
            <p:nvPr/>
          </p:nvSpPr>
          <p:spPr>
            <a:xfrm>
              <a:off x="15037635" y="1903106"/>
              <a:ext cx="1530049" cy="190312"/>
            </a:xfrm>
            <a:prstGeom prst="rect">
              <a:avLst/>
            </a:prstGeom>
            <a:solidFill>
              <a:srgbClr val="34A5DA">
                <a:alpha val="4644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DIN Condensed Bold"/>
                  <a:ea typeface="DIN Condensed Bold"/>
                  <a:cs typeface="DIN Condensed Bold"/>
                  <a:sym typeface="DIN Condensed Bold"/>
                </a:defRPr>
              </a:pPr>
              <a:endParaRPr/>
            </a:p>
          </p:txBody>
        </p:sp>
        <p:sp>
          <p:nvSpPr>
            <p:cNvPr id="499" name="Rectangle"/>
            <p:cNvSpPr/>
            <p:nvPr/>
          </p:nvSpPr>
          <p:spPr>
            <a:xfrm>
              <a:off x="16574591" y="1903106"/>
              <a:ext cx="3697180" cy="190312"/>
            </a:xfrm>
            <a:prstGeom prst="rect">
              <a:avLst/>
            </a:prstGeom>
            <a:blipFill rotWithShape="1">
              <a:blip r:embed="rId2">
                <a:alphaModFix amt="61871"/>
              </a:blip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DIN Condensed Bold"/>
                  <a:ea typeface="DIN Condensed Bold"/>
                  <a:cs typeface="DIN Condensed Bold"/>
                  <a:sym typeface="DIN Condensed Bold"/>
                </a:defRPr>
              </a:pPr>
              <a:endParaRPr/>
            </a:p>
          </p:txBody>
        </p:sp>
        <p:sp>
          <p:nvSpPr>
            <p:cNvPr id="500" name="Line"/>
            <p:cNvSpPr/>
            <p:nvPr/>
          </p:nvSpPr>
          <p:spPr>
            <a:xfrm flipV="1">
              <a:off x="14272635" y="941641"/>
              <a:ext cx="1" cy="713666"/>
            </a:xfrm>
            <a:prstGeom prst="line">
              <a:avLst/>
            </a:prstGeom>
            <a:noFill/>
            <a:ln w="25400" cap="flat">
              <a:solidFill>
                <a:srgbClr val="34A5DA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838787"/>
                  </a:solidFill>
                  <a:latin typeface="DIN Condensed Bold"/>
                  <a:ea typeface="DIN Condensed Bold"/>
                  <a:cs typeface="DIN Condensed Bold"/>
                  <a:sym typeface="DIN Condensed Bold"/>
                </a:defRPr>
              </a:pPr>
              <a:endParaRPr/>
            </a:p>
          </p:txBody>
        </p:sp>
        <p:sp>
          <p:nvSpPr>
            <p:cNvPr id="501" name="1 GeV"/>
            <p:cNvSpPr txBox="1"/>
            <p:nvPr/>
          </p:nvSpPr>
          <p:spPr>
            <a:xfrm>
              <a:off x="13572659" y="0"/>
              <a:ext cx="1399952" cy="6938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lnSpc>
                  <a:spcPct val="100000"/>
                </a:lnSpc>
                <a:defRPr sz="2000">
                  <a:solidFill>
                    <a:srgbClr val="838787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lvl1pPr>
            </a:lstStyle>
            <a:p>
              <a:r>
                <a:t>1 GeV</a:t>
              </a:r>
            </a:p>
          </p:txBody>
        </p:sp>
        <p:sp>
          <p:nvSpPr>
            <p:cNvPr id="502" name="1 MeV"/>
            <p:cNvSpPr txBox="1"/>
            <p:nvPr/>
          </p:nvSpPr>
          <p:spPr>
            <a:xfrm>
              <a:off x="11441014" y="0"/>
              <a:ext cx="1453173" cy="6938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lnSpc>
                  <a:spcPct val="100000"/>
                </a:lnSpc>
                <a:defRPr sz="2000">
                  <a:solidFill>
                    <a:srgbClr val="838787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lvl1pPr>
            </a:lstStyle>
            <a:p>
              <a:r>
                <a:t>1 MeV</a:t>
              </a:r>
            </a:p>
          </p:txBody>
        </p:sp>
        <p:sp>
          <p:nvSpPr>
            <p:cNvPr id="503" name="1 keV"/>
            <p:cNvSpPr txBox="1"/>
            <p:nvPr/>
          </p:nvSpPr>
          <p:spPr>
            <a:xfrm>
              <a:off x="8565965" y="0"/>
              <a:ext cx="1285418" cy="6938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lnSpc>
                  <a:spcPct val="100000"/>
                </a:lnSpc>
                <a:defRPr sz="2000">
                  <a:solidFill>
                    <a:srgbClr val="838787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lvl1pPr>
            </a:lstStyle>
            <a:p>
              <a:r>
                <a:t>1 keV</a:t>
              </a:r>
            </a:p>
          </p:txBody>
        </p:sp>
        <p:sp>
          <p:nvSpPr>
            <p:cNvPr id="504" name="Line"/>
            <p:cNvSpPr/>
            <p:nvPr/>
          </p:nvSpPr>
          <p:spPr>
            <a:xfrm flipV="1">
              <a:off x="1672446" y="941641"/>
              <a:ext cx="1" cy="713666"/>
            </a:xfrm>
            <a:prstGeom prst="line">
              <a:avLst/>
            </a:prstGeom>
            <a:noFill/>
            <a:ln w="25400" cap="flat">
              <a:solidFill>
                <a:srgbClr val="34A5DA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838787"/>
                  </a:solidFill>
                  <a:latin typeface="DIN Condensed Bold"/>
                  <a:ea typeface="DIN Condensed Bold"/>
                  <a:cs typeface="DIN Condensed Bold"/>
                  <a:sym typeface="DIN Condensed Bold"/>
                </a:defRPr>
              </a:pPr>
              <a:endParaRPr/>
            </a:p>
          </p:txBody>
        </p:sp>
        <p:sp>
          <p:nvSpPr>
            <p:cNvPr id="505" name="1 eV"/>
            <p:cNvSpPr txBox="1"/>
            <p:nvPr/>
          </p:nvSpPr>
          <p:spPr>
            <a:xfrm>
              <a:off x="4906211" y="0"/>
              <a:ext cx="1068698" cy="6938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lnSpc>
                  <a:spcPct val="100000"/>
                </a:lnSpc>
                <a:defRPr sz="2000">
                  <a:solidFill>
                    <a:srgbClr val="838787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lvl1pPr>
            </a:lstStyle>
            <a:p>
              <a:r>
                <a:t>1 eV</a:t>
              </a:r>
            </a:p>
          </p:txBody>
        </p:sp>
        <p:sp>
          <p:nvSpPr>
            <p:cNvPr id="506" name="1 meV"/>
            <p:cNvSpPr txBox="1"/>
            <p:nvPr/>
          </p:nvSpPr>
          <p:spPr>
            <a:xfrm>
              <a:off x="1138098" y="0"/>
              <a:ext cx="1446360" cy="6938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lnSpc>
                  <a:spcPct val="100000"/>
                </a:lnSpc>
                <a:defRPr sz="2000">
                  <a:solidFill>
                    <a:srgbClr val="838787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lvl1pPr>
            </a:lstStyle>
            <a:p>
              <a:r>
                <a:t>1 meV</a:t>
              </a:r>
            </a:p>
          </p:txBody>
        </p:sp>
        <p:sp>
          <p:nvSpPr>
            <p:cNvPr id="507" name="Nuclear recoil…"/>
            <p:cNvSpPr txBox="1"/>
            <p:nvPr/>
          </p:nvSpPr>
          <p:spPr>
            <a:xfrm>
              <a:off x="16020232" y="2348155"/>
              <a:ext cx="2903365" cy="27158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defRPr sz="2000">
                  <a:solidFill>
                    <a:srgbClr val="838787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pPr>
              <a:r>
                <a:t>Nuclear recoil</a:t>
              </a:r>
            </a:p>
            <a:p>
              <a:pPr algn="ctr" defTabSz="584200">
                <a:lnSpc>
                  <a:spcPct val="100000"/>
                </a:lnSpc>
                <a:defRPr sz="2000">
                  <a:solidFill>
                    <a:srgbClr val="838787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pPr>
              <a:r>
                <a:t>XENON1T</a:t>
              </a:r>
            </a:p>
            <a:p>
              <a:pPr algn="ctr" defTabSz="584200">
                <a:lnSpc>
                  <a:spcPct val="100000"/>
                </a:lnSpc>
                <a:defRPr sz="2000">
                  <a:solidFill>
                    <a:srgbClr val="838787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pPr>
              <a:r>
                <a:t>LZ</a:t>
              </a:r>
            </a:p>
          </p:txBody>
        </p:sp>
        <p:sp>
          <p:nvSpPr>
            <p:cNvPr id="508" name="Line"/>
            <p:cNvSpPr/>
            <p:nvPr/>
          </p:nvSpPr>
          <p:spPr>
            <a:xfrm flipH="1" flipV="1">
              <a:off x="12207637" y="1998261"/>
              <a:ext cx="2083171" cy="1"/>
            </a:xfrm>
            <a:prstGeom prst="line">
              <a:avLst/>
            </a:prstGeom>
            <a:noFill/>
            <a:ln w="25400" cap="flat">
              <a:solidFill>
                <a:srgbClr val="34A5DA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838787"/>
                  </a:solidFill>
                  <a:latin typeface="DIN Condensed Bold"/>
                  <a:ea typeface="DIN Condensed Bold"/>
                  <a:cs typeface="DIN Condensed Bold"/>
                  <a:sym typeface="DIN Condensed Bold"/>
                </a:defRPr>
              </a:pPr>
              <a:endParaRPr/>
            </a:p>
          </p:txBody>
        </p:sp>
        <p:sp>
          <p:nvSpPr>
            <p:cNvPr id="509" name="Line"/>
            <p:cNvSpPr/>
            <p:nvPr/>
          </p:nvSpPr>
          <p:spPr>
            <a:xfrm flipH="1" flipV="1">
              <a:off x="9377636" y="1998261"/>
              <a:ext cx="2083172" cy="1"/>
            </a:xfrm>
            <a:prstGeom prst="line">
              <a:avLst/>
            </a:prstGeom>
            <a:noFill/>
            <a:ln w="25400" cap="flat">
              <a:solidFill>
                <a:srgbClr val="34A5DA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838787"/>
                  </a:solidFill>
                  <a:latin typeface="DIN Condensed Bold"/>
                  <a:ea typeface="DIN Condensed Bold"/>
                  <a:cs typeface="DIN Condensed Bold"/>
                  <a:sym typeface="DIN Condensed Bold"/>
                </a:defRPr>
              </a:pPr>
              <a:endParaRPr/>
            </a:p>
          </p:txBody>
        </p:sp>
        <p:sp>
          <p:nvSpPr>
            <p:cNvPr id="510" name="Electron excitation…"/>
            <p:cNvSpPr txBox="1"/>
            <p:nvPr/>
          </p:nvSpPr>
          <p:spPr>
            <a:xfrm>
              <a:off x="11945362" y="2149172"/>
              <a:ext cx="3390721" cy="3251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100000"/>
                </a:lnSpc>
                <a:defRPr sz="2000">
                  <a:solidFill>
                    <a:srgbClr val="D783FF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pPr>
              <a:r>
                <a:t>Electron excitation</a:t>
              </a:r>
            </a:p>
            <a:p>
              <a:pPr algn="ctr" defTabSz="584200">
                <a:lnSpc>
                  <a:spcPct val="100000"/>
                </a:lnSpc>
                <a:defRPr sz="2000">
                  <a:solidFill>
                    <a:srgbClr val="D783FF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pPr>
              <a:r>
                <a:t>Semiconductor</a:t>
              </a:r>
            </a:p>
            <a:p>
              <a:pPr algn="ctr" defTabSz="584200">
                <a:lnSpc>
                  <a:spcPct val="100000"/>
                </a:lnSpc>
                <a:defRPr sz="2000">
                  <a:solidFill>
                    <a:srgbClr val="D783FF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pPr>
              <a:r>
                <a:t>SuperCDMS</a:t>
              </a:r>
            </a:p>
          </p:txBody>
        </p:sp>
        <p:sp>
          <p:nvSpPr>
            <p:cNvPr id="511" name="Line"/>
            <p:cNvSpPr/>
            <p:nvPr/>
          </p:nvSpPr>
          <p:spPr>
            <a:xfrm flipV="1">
              <a:off x="1894065" y="1998261"/>
              <a:ext cx="7050412" cy="1"/>
            </a:xfrm>
            <a:prstGeom prst="line">
              <a:avLst/>
            </a:prstGeom>
            <a:noFill/>
            <a:ln w="25400" cap="flat">
              <a:solidFill>
                <a:srgbClr val="34A5DA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838787"/>
                  </a:solidFill>
                  <a:latin typeface="DIN Condensed Bold"/>
                  <a:ea typeface="DIN Condensed Bold"/>
                  <a:cs typeface="DIN Condensed Bold"/>
                  <a:sym typeface="DIN Condensed Bold"/>
                </a:defRPr>
              </a:pPr>
              <a:endParaRPr/>
            </a:p>
          </p:txBody>
        </p:sp>
        <p:sp>
          <p:nvSpPr>
            <p:cNvPr id="512" name="Absorption"/>
            <p:cNvSpPr txBox="1"/>
            <p:nvPr/>
          </p:nvSpPr>
          <p:spPr>
            <a:xfrm>
              <a:off x="4221352" y="2602894"/>
              <a:ext cx="2395840" cy="6938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lnSpc>
                  <a:spcPct val="100000"/>
                </a:lnSpc>
                <a:defRPr sz="2000">
                  <a:solidFill>
                    <a:srgbClr val="C41C2D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lvl1pPr>
            </a:lstStyle>
            <a:p>
              <a:r>
                <a:t>Absorption</a:t>
              </a:r>
            </a:p>
          </p:txBody>
        </p:sp>
        <p:sp>
          <p:nvSpPr>
            <p:cNvPr id="513" name="Super-conductors"/>
            <p:cNvSpPr txBox="1"/>
            <p:nvPr/>
          </p:nvSpPr>
          <p:spPr>
            <a:xfrm>
              <a:off x="9457268" y="2149172"/>
              <a:ext cx="2395840" cy="12290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lnSpc>
                  <a:spcPct val="100000"/>
                </a:lnSpc>
                <a:defRPr sz="2000">
                  <a:solidFill>
                    <a:srgbClr val="D783FF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lvl1pPr>
            </a:lstStyle>
            <a:p>
              <a:r>
                <a:t>Super-conductors</a:t>
              </a:r>
            </a:p>
          </p:txBody>
        </p:sp>
        <p:sp>
          <p:nvSpPr>
            <p:cNvPr id="514" name="Collective Excitations — Phonons/ Magnons"/>
            <p:cNvSpPr txBox="1"/>
            <p:nvPr/>
          </p:nvSpPr>
          <p:spPr>
            <a:xfrm>
              <a:off x="9253673" y="5807449"/>
              <a:ext cx="5827857" cy="12290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lnSpc>
                  <a:spcPct val="100000"/>
                </a:lnSpc>
                <a:defRPr sz="2000">
                  <a:solidFill>
                    <a:srgbClr val="C41C2D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lvl1pPr>
            </a:lstStyle>
            <a:p>
              <a:r>
                <a:t>Collective Excitations — Phonons/ Magnons</a:t>
              </a:r>
            </a:p>
          </p:txBody>
        </p:sp>
        <p:sp>
          <p:nvSpPr>
            <p:cNvPr id="515" name="~eV energy resolution"/>
            <p:cNvSpPr txBox="1"/>
            <p:nvPr/>
          </p:nvSpPr>
          <p:spPr>
            <a:xfrm>
              <a:off x="12144991" y="6868034"/>
              <a:ext cx="2991463" cy="12290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lnSpc>
                  <a:spcPct val="100000"/>
                </a:lnSpc>
                <a:defRPr sz="2000">
                  <a:solidFill>
                    <a:srgbClr val="34A5DA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lvl1pPr>
            </a:lstStyle>
            <a:p>
              <a:r>
                <a:t>~eV energy resolution</a:t>
              </a:r>
            </a:p>
          </p:txBody>
        </p:sp>
        <p:sp>
          <p:nvSpPr>
            <p:cNvPr id="516" name="~keV energy resolution"/>
            <p:cNvSpPr txBox="1"/>
            <p:nvPr/>
          </p:nvSpPr>
          <p:spPr>
            <a:xfrm>
              <a:off x="15976182" y="6868034"/>
              <a:ext cx="2991464" cy="12290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lnSpc>
                  <a:spcPct val="100000"/>
                </a:lnSpc>
                <a:defRPr sz="2000">
                  <a:solidFill>
                    <a:srgbClr val="34A5DA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lvl1pPr>
            </a:lstStyle>
            <a:p>
              <a:r>
                <a:t>~keV energy resolution</a:t>
              </a:r>
            </a:p>
          </p:txBody>
        </p:sp>
        <p:sp>
          <p:nvSpPr>
            <p:cNvPr id="517" name="~meV energy resolution"/>
            <p:cNvSpPr txBox="1"/>
            <p:nvPr/>
          </p:nvSpPr>
          <p:spPr>
            <a:xfrm>
              <a:off x="8947691" y="6868034"/>
              <a:ext cx="2991464" cy="12290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lnSpc>
                  <a:spcPct val="100000"/>
                </a:lnSpc>
                <a:defRPr sz="2000">
                  <a:solidFill>
                    <a:srgbClr val="34A5DA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lvl1pPr>
            </a:lstStyle>
            <a:p>
              <a:r>
                <a:t>~meV energy resolution</a:t>
              </a:r>
            </a:p>
          </p:txBody>
        </p:sp>
        <p:sp>
          <p:nvSpPr>
            <p:cNvPr id="518" name="Line"/>
            <p:cNvSpPr/>
            <p:nvPr/>
          </p:nvSpPr>
          <p:spPr>
            <a:xfrm flipH="1">
              <a:off x="0" y="5424775"/>
              <a:ext cx="1906624" cy="1"/>
            </a:xfrm>
            <a:prstGeom prst="line">
              <a:avLst/>
            </a:prstGeom>
            <a:noFill/>
            <a:ln w="25400" cap="flat">
              <a:solidFill>
                <a:srgbClr val="34A5DA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838787"/>
                  </a:solidFill>
                  <a:latin typeface="DIN Condensed Bold"/>
                  <a:ea typeface="DIN Condensed Bold"/>
                  <a:cs typeface="DIN Condensed Bold"/>
                  <a:sym typeface="DIN Condensed Bold"/>
                </a:defRPr>
              </a:pPr>
              <a:endParaRPr/>
            </a:p>
          </p:txBody>
        </p:sp>
        <p:sp>
          <p:nvSpPr>
            <p:cNvPr id="519" name="QCD axion, “ultralight frontier”"/>
            <p:cNvSpPr txBox="1"/>
            <p:nvPr/>
          </p:nvSpPr>
          <p:spPr>
            <a:xfrm>
              <a:off x="6386" y="6075073"/>
              <a:ext cx="6224840" cy="6938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lnSpc>
                  <a:spcPct val="100000"/>
                </a:lnSpc>
                <a:defRPr sz="2000">
                  <a:solidFill>
                    <a:srgbClr val="838787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lvl1pPr>
            </a:lstStyle>
            <a:p>
              <a:r>
                <a:t>QCD axion, “ultralight frontier”</a:t>
              </a:r>
            </a:p>
          </p:txBody>
        </p:sp>
        <p:sp>
          <p:nvSpPr>
            <p:cNvPr id="520" name="Dirac Materials"/>
            <p:cNvSpPr txBox="1"/>
            <p:nvPr/>
          </p:nvSpPr>
          <p:spPr>
            <a:xfrm>
              <a:off x="9377116" y="3434016"/>
              <a:ext cx="2556144" cy="12290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lnSpc>
                  <a:spcPct val="100000"/>
                </a:lnSpc>
                <a:defRPr sz="2000">
                  <a:solidFill>
                    <a:srgbClr val="D783FF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lvl1pPr>
            </a:lstStyle>
            <a:p>
              <a:r>
                <a:t>Dirac Materials</a:t>
              </a:r>
            </a:p>
          </p:txBody>
        </p:sp>
        <p:sp>
          <p:nvSpPr>
            <p:cNvPr id="521" name="Polar Crystals"/>
            <p:cNvSpPr txBox="1"/>
            <p:nvPr/>
          </p:nvSpPr>
          <p:spPr>
            <a:xfrm>
              <a:off x="9560361" y="4555066"/>
              <a:ext cx="2556145" cy="12290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lnSpc>
                  <a:spcPct val="100000"/>
                </a:lnSpc>
                <a:defRPr sz="2000">
                  <a:solidFill>
                    <a:srgbClr val="C41C2D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lvl1pPr>
            </a:lstStyle>
            <a:p>
              <a:r>
                <a:t>Polar Crystals</a:t>
              </a:r>
            </a:p>
          </p:txBody>
        </p:sp>
        <p:sp>
          <p:nvSpPr>
            <p:cNvPr id="522" name="Superfluid helium"/>
            <p:cNvSpPr txBox="1"/>
            <p:nvPr/>
          </p:nvSpPr>
          <p:spPr>
            <a:xfrm>
              <a:off x="7133440" y="4555066"/>
              <a:ext cx="2556145" cy="12290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lnSpc>
                  <a:spcPct val="100000"/>
                </a:lnSpc>
                <a:defRPr sz="2000">
                  <a:solidFill>
                    <a:srgbClr val="C41C2D"/>
                  </a:solidFill>
                  <a:latin typeface="Avenir Next Medium"/>
                  <a:ea typeface="Avenir Next Medium"/>
                  <a:cs typeface="Avenir Next Medium"/>
                  <a:sym typeface="Avenir Next Medium"/>
                </a:defRPr>
              </a:lvl1pPr>
            </a:lstStyle>
            <a:p>
              <a:r>
                <a:t>Superfluid helium</a:t>
              </a:r>
            </a:p>
          </p:txBody>
        </p:sp>
      </p:grpSp>
      <p:sp>
        <p:nvSpPr>
          <p:cNvPr id="524" name="Models Best-Motivated by Relic Abundance Can be Reach with 1 kg-yr exposure"/>
          <p:cNvSpPr txBox="1"/>
          <p:nvPr/>
        </p:nvSpPr>
        <p:spPr>
          <a:xfrm>
            <a:off x="1219199" y="12431350"/>
            <a:ext cx="21945602" cy="832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pPr>
            <a:r>
              <a:rPr dirty="0"/>
              <a:t>Models Best-Motivated by Relic Abundance Can be Reach</a:t>
            </a:r>
            <a:r>
              <a:rPr lang="en-US" dirty="0"/>
              <a:t>ed</a:t>
            </a:r>
            <a:r>
              <a:rPr dirty="0"/>
              <a:t> with </a:t>
            </a:r>
            <a:r>
              <a:rPr dirty="0">
                <a:solidFill>
                  <a:srgbClr val="FF2600"/>
                </a:solidFill>
              </a:rPr>
              <a:t>1 kg-</a:t>
            </a:r>
            <a:r>
              <a:rPr dirty="0" err="1">
                <a:solidFill>
                  <a:srgbClr val="FF2600"/>
                </a:solidFill>
              </a:rPr>
              <a:t>yr</a:t>
            </a:r>
            <a:r>
              <a:rPr dirty="0"/>
              <a:t> exposure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Why Dark Matter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Why Dark Matter?</a:t>
            </a:r>
          </a:p>
        </p:txBody>
      </p:sp>
      <p:sp>
        <p:nvSpPr>
          <p:cNvPr id="187" name="Dark Matter Paradigm Remains the Only Viable Framework for the Full Range of Observation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726440">
              <a:defRPr sz="3872" spc="-38"/>
            </a:pPr>
            <a:r>
              <a:t>Dark Matter Paradigm Remains the </a:t>
            </a:r>
            <a:r>
              <a:rPr>
                <a:solidFill>
                  <a:srgbClr val="FF2600"/>
                </a:solidFill>
              </a:rPr>
              <a:t>Only Viable Framework</a:t>
            </a:r>
            <a:r>
              <a:t> for the </a:t>
            </a:r>
            <a:r>
              <a:rPr>
                <a:solidFill>
                  <a:srgbClr val="FF2600"/>
                </a:solidFill>
              </a:rPr>
              <a:t>Full Range of Observations</a:t>
            </a:r>
          </a:p>
        </p:txBody>
      </p:sp>
      <p:pic>
        <p:nvPicPr>
          <p:cNvPr id="188" name="CosmicTimeline.tiff" descr="CosmicTimelin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0164" y="4075762"/>
            <a:ext cx="17110116" cy="6789729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Supernovae…"/>
          <p:cNvSpPr txBox="1"/>
          <p:nvPr/>
        </p:nvSpPr>
        <p:spPr>
          <a:xfrm>
            <a:off x="16371614" y="11723992"/>
            <a:ext cx="1722091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pPr>
            <a:r>
              <a:t>Supernovae</a:t>
            </a:r>
          </a:p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pPr>
            <a:r>
              <a:t>(DE)</a:t>
            </a:r>
          </a:p>
        </p:txBody>
      </p:sp>
      <p:sp>
        <p:nvSpPr>
          <p:cNvPr id="190" name="Galaxy curves…"/>
          <p:cNvSpPr txBox="1"/>
          <p:nvPr/>
        </p:nvSpPr>
        <p:spPr>
          <a:xfrm>
            <a:off x="19406280" y="11723992"/>
            <a:ext cx="2030314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pPr>
            <a:r>
              <a:t>Galaxy curves</a:t>
            </a:r>
          </a:p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pPr>
            <a:r>
              <a:t>(matter)</a:t>
            </a:r>
          </a:p>
        </p:txBody>
      </p:sp>
      <p:sp>
        <p:nvSpPr>
          <p:cNvPr id="191" name="Line"/>
          <p:cNvSpPr/>
          <p:nvPr/>
        </p:nvSpPr>
        <p:spPr>
          <a:xfrm>
            <a:off x="8984213" y="11119442"/>
            <a:ext cx="1" cy="304801"/>
          </a:xfrm>
          <a:prstGeom prst="line">
            <a:avLst/>
          </a:prstGeom>
          <a:ln w="25400">
            <a:solidFill>
              <a:srgbClr val="919191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defTabSz="457200">
              <a:lnSpc>
                <a:spcPct val="100000"/>
              </a:lnSpc>
              <a:spcBef>
                <a:spcPts val="0"/>
              </a:spcBef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92" name="Line"/>
          <p:cNvSpPr/>
          <p:nvPr/>
        </p:nvSpPr>
        <p:spPr>
          <a:xfrm>
            <a:off x="11793553" y="11119442"/>
            <a:ext cx="1" cy="304801"/>
          </a:xfrm>
          <a:prstGeom prst="line">
            <a:avLst/>
          </a:prstGeom>
          <a:ln w="25400">
            <a:solidFill>
              <a:srgbClr val="888888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defTabSz="457200">
              <a:lnSpc>
                <a:spcPct val="100000"/>
              </a:lnSpc>
              <a:spcBef>
                <a:spcPts val="0"/>
              </a:spcBef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93" name="Line"/>
          <p:cNvSpPr/>
          <p:nvPr/>
        </p:nvSpPr>
        <p:spPr>
          <a:xfrm>
            <a:off x="14822599" y="11142340"/>
            <a:ext cx="1" cy="304801"/>
          </a:xfrm>
          <a:prstGeom prst="line">
            <a:avLst/>
          </a:prstGeom>
          <a:ln w="25400">
            <a:solidFill>
              <a:srgbClr val="888888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defTabSz="457200">
              <a:lnSpc>
                <a:spcPct val="100000"/>
              </a:lnSpc>
              <a:spcBef>
                <a:spcPts val="0"/>
              </a:spcBef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94" name="Line"/>
          <p:cNvSpPr/>
          <p:nvPr/>
        </p:nvSpPr>
        <p:spPr>
          <a:xfrm>
            <a:off x="20293679" y="11142340"/>
            <a:ext cx="1" cy="304801"/>
          </a:xfrm>
          <a:prstGeom prst="line">
            <a:avLst/>
          </a:prstGeom>
          <a:ln w="25400">
            <a:solidFill>
              <a:srgbClr val="888888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defTabSz="457200">
              <a:lnSpc>
                <a:spcPct val="100000"/>
              </a:lnSpc>
              <a:spcBef>
                <a:spcPts val="0"/>
              </a:spcBef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95" name="Line"/>
          <p:cNvSpPr/>
          <p:nvPr/>
        </p:nvSpPr>
        <p:spPr>
          <a:xfrm>
            <a:off x="12100344" y="7517462"/>
            <a:ext cx="1" cy="304801"/>
          </a:xfrm>
          <a:prstGeom prst="line">
            <a:avLst/>
          </a:prstGeom>
          <a:ln w="25400">
            <a:solidFill>
              <a:srgbClr val="888888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defTabSz="457200">
              <a:lnSpc>
                <a:spcPct val="100000"/>
              </a:lnSpc>
              <a:spcBef>
                <a:spcPts val="0"/>
              </a:spcBef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96" name="LSS…"/>
          <p:cNvSpPr txBox="1"/>
          <p:nvPr/>
        </p:nvSpPr>
        <p:spPr>
          <a:xfrm>
            <a:off x="14220589" y="11678196"/>
            <a:ext cx="1204020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pPr>
            <a:r>
              <a:t>LSS</a:t>
            </a:r>
          </a:p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pPr>
            <a:r>
              <a:t>(matter)</a:t>
            </a:r>
          </a:p>
        </p:txBody>
      </p:sp>
      <p:sp>
        <p:nvSpPr>
          <p:cNvPr id="197" name="CMB…"/>
          <p:cNvSpPr txBox="1"/>
          <p:nvPr/>
        </p:nvSpPr>
        <p:spPr>
          <a:xfrm>
            <a:off x="10980728" y="11723992"/>
            <a:ext cx="1625650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pPr>
            <a:r>
              <a:t>CMB</a:t>
            </a:r>
          </a:p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pPr>
            <a:r>
              <a:t>(curvature)</a:t>
            </a:r>
          </a:p>
        </p:txBody>
      </p:sp>
      <p:sp>
        <p:nvSpPr>
          <p:cNvPr id="198" name="BBN…"/>
          <p:cNvSpPr txBox="1"/>
          <p:nvPr/>
        </p:nvSpPr>
        <p:spPr>
          <a:xfrm>
            <a:off x="8283605" y="11678196"/>
            <a:ext cx="1401218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pPr>
            <a:r>
              <a:t>BBN</a:t>
            </a:r>
          </a:p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pPr>
            <a:r>
              <a:t>(baryons)</a:t>
            </a:r>
          </a:p>
        </p:txBody>
      </p:sp>
      <p:sp>
        <p:nvSpPr>
          <p:cNvPr id="199" name="Line"/>
          <p:cNvSpPr/>
          <p:nvPr/>
        </p:nvSpPr>
        <p:spPr>
          <a:xfrm>
            <a:off x="17232659" y="11142341"/>
            <a:ext cx="1" cy="304801"/>
          </a:xfrm>
          <a:prstGeom prst="line">
            <a:avLst/>
          </a:prstGeom>
          <a:ln w="25400">
            <a:solidFill>
              <a:srgbClr val="888888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defTabSz="457200">
              <a:lnSpc>
                <a:spcPct val="100000"/>
              </a:lnSpc>
              <a:spcBef>
                <a:spcPts val="0"/>
              </a:spcBef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New Ideas for Dark Matter Dete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New Ideas for Dark Matter Detection</a:t>
            </a:r>
          </a:p>
        </p:txBody>
      </p:sp>
      <p:sp>
        <p:nvSpPr>
          <p:cNvPr id="527" name="At low momentum transfer and energy deposition, the relevant degrees-of-freedom are not free nuclei but collective modes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At </a:t>
            </a:r>
            <a:r>
              <a:rPr>
                <a:solidFill>
                  <a:srgbClr val="FF2600"/>
                </a:solidFill>
              </a:rPr>
              <a:t>low momentum transfer and energy deposition</a:t>
            </a:r>
            <a:r>
              <a:t>, the relevant degrees-of-freedom are not free nuclei but collective modes</a:t>
            </a:r>
          </a:p>
        </p:txBody>
      </p:sp>
      <p:sp>
        <p:nvSpPr>
          <p:cNvPr id="528" name="Collective Excitation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t>Collective Excitations</a:t>
            </a:r>
          </a:p>
        </p:txBody>
      </p:sp>
      <p:sp>
        <p:nvSpPr>
          <p:cNvPr id="529" name="Line"/>
          <p:cNvSpPr/>
          <p:nvPr/>
        </p:nvSpPr>
        <p:spPr>
          <a:xfrm>
            <a:off x="5938853" y="7456836"/>
            <a:ext cx="5844966" cy="1"/>
          </a:xfrm>
          <a:prstGeom prst="line">
            <a:avLst/>
          </a:prstGeom>
          <a:ln w="63500">
            <a:solidFill>
              <a:srgbClr val="A6BBBB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defTabSz="825500">
              <a:lnSpc>
                <a:spcPct val="100000"/>
              </a:lnSpc>
              <a:spcBef>
                <a:spcPts val="0"/>
              </a:spcBef>
              <a:defRPr sz="2500"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30" name="Line"/>
          <p:cNvSpPr/>
          <p:nvPr/>
        </p:nvSpPr>
        <p:spPr>
          <a:xfrm>
            <a:off x="5923817" y="8831370"/>
            <a:ext cx="5844966" cy="1"/>
          </a:xfrm>
          <a:prstGeom prst="line">
            <a:avLst/>
          </a:prstGeom>
          <a:ln w="63500">
            <a:solidFill>
              <a:srgbClr val="A6BBBB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defTabSz="825500">
              <a:lnSpc>
                <a:spcPct val="100000"/>
              </a:lnSpc>
              <a:spcBef>
                <a:spcPts val="0"/>
              </a:spcBef>
              <a:defRPr sz="2500"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31" name="Line"/>
          <p:cNvSpPr/>
          <p:nvPr/>
        </p:nvSpPr>
        <p:spPr>
          <a:xfrm>
            <a:off x="5923817" y="10186420"/>
            <a:ext cx="5844966" cy="1"/>
          </a:xfrm>
          <a:prstGeom prst="line">
            <a:avLst/>
          </a:prstGeom>
          <a:ln w="63500">
            <a:solidFill>
              <a:srgbClr val="A6BBBB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defTabSz="825500">
              <a:lnSpc>
                <a:spcPct val="100000"/>
              </a:lnSpc>
              <a:spcBef>
                <a:spcPts val="0"/>
              </a:spcBef>
              <a:defRPr sz="2500"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32" name="Line"/>
          <p:cNvSpPr/>
          <p:nvPr/>
        </p:nvSpPr>
        <p:spPr>
          <a:xfrm flipH="1">
            <a:off x="6717894" y="6679377"/>
            <a:ext cx="1" cy="4405614"/>
          </a:xfrm>
          <a:prstGeom prst="line">
            <a:avLst/>
          </a:prstGeom>
          <a:ln w="63500">
            <a:solidFill>
              <a:srgbClr val="A6BBBB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defTabSz="825500">
              <a:lnSpc>
                <a:spcPct val="100000"/>
              </a:lnSpc>
              <a:spcBef>
                <a:spcPts val="0"/>
              </a:spcBef>
              <a:defRPr sz="2500"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33" name="Line"/>
          <p:cNvSpPr/>
          <p:nvPr/>
        </p:nvSpPr>
        <p:spPr>
          <a:xfrm flipH="1">
            <a:off x="8072945" y="6679377"/>
            <a:ext cx="1" cy="4405614"/>
          </a:xfrm>
          <a:prstGeom prst="line">
            <a:avLst/>
          </a:prstGeom>
          <a:ln w="63500">
            <a:solidFill>
              <a:srgbClr val="A6BBBB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defTabSz="825500">
              <a:lnSpc>
                <a:spcPct val="100000"/>
              </a:lnSpc>
              <a:spcBef>
                <a:spcPts val="0"/>
              </a:spcBef>
              <a:defRPr sz="2500"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34" name="Line"/>
          <p:cNvSpPr/>
          <p:nvPr/>
        </p:nvSpPr>
        <p:spPr>
          <a:xfrm flipH="1">
            <a:off x="9427997" y="6679377"/>
            <a:ext cx="1" cy="4405614"/>
          </a:xfrm>
          <a:prstGeom prst="line">
            <a:avLst/>
          </a:prstGeom>
          <a:ln w="63500">
            <a:solidFill>
              <a:srgbClr val="A6BBBB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defTabSz="825500">
              <a:lnSpc>
                <a:spcPct val="100000"/>
              </a:lnSpc>
              <a:spcBef>
                <a:spcPts val="0"/>
              </a:spcBef>
              <a:defRPr sz="2500"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35" name="Line"/>
          <p:cNvSpPr/>
          <p:nvPr/>
        </p:nvSpPr>
        <p:spPr>
          <a:xfrm flipH="1">
            <a:off x="10783048" y="6679377"/>
            <a:ext cx="1" cy="4405614"/>
          </a:xfrm>
          <a:prstGeom prst="line">
            <a:avLst/>
          </a:prstGeom>
          <a:ln w="63500">
            <a:solidFill>
              <a:srgbClr val="A6BBBB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defTabSz="825500">
              <a:lnSpc>
                <a:spcPct val="100000"/>
              </a:lnSpc>
              <a:spcBef>
                <a:spcPts val="0"/>
              </a:spcBef>
              <a:defRPr sz="2500"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36" name="Circle"/>
          <p:cNvSpPr/>
          <p:nvPr/>
        </p:nvSpPr>
        <p:spPr>
          <a:xfrm>
            <a:off x="6419427" y="7158370"/>
            <a:ext cx="596934" cy="596933"/>
          </a:xfrm>
          <a:prstGeom prst="ellipse">
            <a:avLst/>
          </a:prstGeom>
          <a:gradFill>
            <a:gsLst>
              <a:gs pos="0">
                <a:srgbClr val="D2593D"/>
              </a:gs>
              <a:gs pos="100000">
                <a:srgbClr val="943F2B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5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37" name="Circle"/>
          <p:cNvSpPr/>
          <p:nvPr/>
        </p:nvSpPr>
        <p:spPr>
          <a:xfrm>
            <a:off x="7774478" y="7177852"/>
            <a:ext cx="596934" cy="596934"/>
          </a:xfrm>
          <a:prstGeom prst="ellipse">
            <a:avLst/>
          </a:prstGeom>
          <a:gradFill>
            <a:gsLst>
              <a:gs pos="0">
                <a:srgbClr val="D2593D"/>
              </a:gs>
              <a:gs pos="100000">
                <a:srgbClr val="943F2B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5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38" name="Circle"/>
          <p:cNvSpPr/>
          <p:nvPr/>
        </p:nvSpPr>
        <p:spPr>
          <a:xfrm>
            <a:off x="9129529" y="7177852"/>
            <a:ext cx="596934" cy="596934"/>
          </a:xfrm>
          <a:prstGeom prst="ellipse">
            <a:avLst/>
          </a:prstGeom>
          <a:gradFill>
            <a:gsLst>
              <a:gs pos="0">
                <a:srgbClr val="D2593D"/>
              </a:gs>
              <a:gs pos="100000">
                <a:srgbClr val="943F2B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5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39" name="Circle"/>
          <p:cNvSpPr/>
          <p:nvPr/>
        </p:nvSpPr>
        <p:spPr>
          <a:xfrm>
            <a:off x="10484580" y="7177852"/>
            <a:ext cx="596934" cy="596934"/>
          </a:xfrm>
          <a:prstGeom prst="ellipse">
            <a:avLst/>
          </a:prstGeom>
          <a:gradFill>
            <a:gsLst>
              <a:gs pos="0">
                <a:srgbClr val="D2593D"/>
              </a:gs>
              <a:gs pos="100000">
                <a:srgbClr val="943F2B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5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40" name="Circle"/>
          <p:cNvSpPr/>
          <p:nvPr/>
        </p:nvSpPr>
        <p:spPr>
          <a:xfrm>
            <a:off x="10484580" y="8532903"/>
            <a:ext cx="596934" cy="596933"/>
          </a:xfrm>
          <a:prstGeom prst="ellipse">
            <a:avLst/>
          </a:prstGeom>
          <a:gradFill>
            <a:gsLst>
              <a:gs pos="0">
                <a:srgbClr val="D2593D"/>
              </a:gs>
              <a:gs pos="100000">
                <a:srgbClr val="943F2B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5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41" name="Circle"/>
          <p:cNvSpPr/>
          <p:nvPr/>
        </p:nvSpPr>
        <p:spPr>
          <a:xfrm>
            <a:off x="10484580" y="9887954"/>
            <a:ext cx="596934" cy="596934"/>
          </a:xfrm>
          <a:prstGeom prst="ellipse">
            <a:avLst/>
          </a:prstGeom>
          <a:gradFill>
            <a:gsLst>
              <a:gs pos="0">
                <a:srgbClr val="D2593D"/>
              </a:gs>
              <a:gs pos="100000">
                <a:srgbClr val="943F2B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5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42" name="Circle"/>
          <p:cNvSpPr/>
          <p:nvPr/>
        </p:nvSpPr>
        <p:spPr>
          <a:xfrm>
            <a:off x="9129529" y="8513421"/>
            <a:ext cx="596934" cy="596934"/>
          </a:xfrm>
          <a:prstGeom prst="ellipse">
            <a:avLst/>
          </a:prstGeom>
          <a:gradFill>
            <a:gsLst>
              <a:gs pos="0">
                <a:srgbClr val="D2593D"/>
              </a:gs>
              <a:gs pos="100000">
                <a:srgbClr val="943F2B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5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43" name="Circle"/>
          <p:cNvSpPr/>
          <p:nvPr/>
        </p:nvSpPr>
        <p:spPr>
          <a:xfrm>
            <a:off x="7774478" y="9887954"/>
            <a:ext cx="596934" cy="596934"/>
          </a:xfrm>
          <a:prstGeom prst="ellipse">
            <a:avLst/>
          </a:prstGeom>
          <a:gradFill>
            <a:gsLst>
              <a:gs pos="0">
                <a:srgbClr val="D2593D"/>
              </a:gs>
              <a:gs pos="100000">
                <a:srgbClr val="943F2B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5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44" name="Circle"/>
          <p:cNvSpPr/>
          <p:nvPr/>
        </p:nvSpPr>
        <p:spPr>
          <a:xfrm>
            <a:off x="9129529" y="9887954"/>
            <a:ext cx="596934" cy="596934"/>
          </a:xfrm>
          <a:prstGeom prst="ellipse">
            <a:avLst/>
          </a:prstGeom>
          <a:gradFill>
            <a:gsLst>
              <a:gs pos="0">
                <a:srgbClr val="D2593D"/>
              </a:gs>
              <a:gs pos="100000">
                <a:srgbClr val="943F2B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5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45" name="Circle"/>
          <p:cNvSpPr/>
          <p:nvPr/>
        </p:nvSpPr>
        <p:spPr>
          <a:xfrm>
            <a:off x="6419427" y="8532903"/>
            <a:ext cx="596934" cy="596933"/>
          </a:xfrm>
          <a:prstGeom prst="ellipse">
            <a:avLst/>
          </a:prstGeom>
          <a:gradFill>
            <a:gsLst>
              <a:gs pos="0">
                <a:srgbClr val="D2593D"/>
              </a:gs>
              <a:gs pos="100000">
                <a:srgbClr val="943F2B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5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46" name="Circle"/>
          <p:cNvSpPr/>
          <p:nvPr/>
        </p:nvSpPr>
        <p:spPr>
          <a:xfrm>
            <a:off x="6419427" y="9887954"/>
            <a:ext cx="596934" cy="596934"/>
          </a:xfrm>
          <a:prstGeom prst="ellipse">
            <a:avLst/>
          </a:prstGeom>
          <a:gradFill>
            <a:gsLst>
              <a:gs pos="0">
                <a:srgbClr val="D2593D"/>
              </a:gs>
              <a:gs pos="100000">
                <a:srgbClr val="943F2B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5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47" name="DM"/>
          <p:cNvSpPr/>
          <p:nvPr/>
        </p:nvSpPr>
        <p:spPr>
          <a:xfrm>
            <a:off x="4258247" y="7985358"/>
            <a:ext cx="1349597" cy="1377552"/>
          </a:xfrm>
          <a:prstGeom prst="ellipse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3500">
                <a:solidFill>
                  <a:srgbClr val="48454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r>
              <a:t>DM</a:t>
            </a:r>
          </a:p>
        </p:txBody>
      </p:sp>
      <p:sp>
        <p:nvSpPr>
          <p:cNvPr id="548" name="Circle"/>
          <p:cNvSpPr/>
          <p:nvPr/>
        </p:nvSpPr>
        <p:spPr>
          <a:xfrm>
            <a:off x="7774478" y="8532903"/>
            <a:ext cx="596934" cy="596933"/>
          </a:xfrm>
          <a:prstGeom prst="ellipse">
            <a:avLst/>
          </a:prstGeom>
          <a:gradFill>
            <a:gsLst>
              <a:gs pos="0">
                <a:srgbClr val="D2593D"/>
              </a:gs>
              <a:gs pos="100000">
                <a:srgbClr val="943F2B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5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49" name="Oval"/>
          <p:cNvSpPr/>
          <p:nvPr/>
        </p:nvSpPr>
        <p:spPr>
          <a:xfrm>
            <a:off x="4693288" y="9211220"/>
            <a:ext cx="479517" cy="469127"/>
          </a:xfrm>
          <a:prstGeom prst="ellipse">
            <a:avLst/>
          </a:prstGeom>
          <a:gradFill>
            <a:gsLst>
              <a:gs pos="0">
                <a:srgbClr val="69656B"/>
              </a:gs>
              <a:gs pos="100000">
                <a:srgbClr val="524F54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5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50" name="Phonons"/>
          <p:cNvSpPr txBox="1"/>
          <p:nvPr/>
        </p:nvSpPr>
        <p:spPr>
          <a:xfrm>
            <a:off x="7737422" y="11243005"/>
            <a:ext cx="1773560" cy="7791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defTabSz="584200">
              <a:lnSpc>
                <a:spcPct val="100000"/>
              </a:lnSpc>
              <a:spcBef>
                <a:spcPts val="1400"/>
              </a:spcBef>
              <a:defRPr sz="2800" i="1" spc="28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Phonons</a:t>
            </a:r>
          </a:p>
        </p:txBody>
      </p:sp>
      <p:pic>
        <p:nvPicPr>
          <p:cNvPr id="55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76220" y="6221698"/>
            <a:ext cx="7484163" cy="5320973"/>
          </a:xfrm>
          <a:prstGeom prst="rect">
            <a:avLst/>
          </a:prstGeom>
          <a:ln w="12700">
            <a:miter lim="400000"/>
          </a:ln>
        </p:spPr>
      </p:pic>
      <p:sp>
        <p:nvSpPr>
          <p:cNvPr id="552" name="Hochberg, Lin, KZ 1604.06800, Schutz, KZ PRL 1604.08206,   Knapen, Lin, Pyle, KZ 1712.06598"/>
          <p:cNvSpPr txBox="1"/>
          <p:nvPr/>
        </p:nvSpPr>
        <p:spPr>
          <a:xfrm>
            <a:off x="16202490" y="11491127"/>
            <a:ext cx="3426063" cy="97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defRPr sz="17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Hochberg, Lin, KZ 1604.06800, Schutz, KZ PRL 1604.08206,   Knapen, Lin, Pyle, KZ 1712.06598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EFT of Dark Matter Interac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EFT of Dark Matter Interactions</a:t>
            </a:r>
          </a:p>
        </p:txBody>
      </p:sp>
      <p:sp>
        <p:nvSpPr>
          <p:cNvPr id="555" name="DM interaction probability is determined by the interaction of the DM with the lattice effective degrees-of-freedom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DM interaction probability is determined by the interaction of the DM with the lattice </a:t>
            </a:r>
            <a:r>
              <a:rPr>
                <a:solidFill>
                  <a:srgbClr val="FF2600"/>
                </a:solidFill>
              </a:rPr>
              <a:t>effective degrees-of-freedom</a:t>
            </a:r>
          </a:p>
        </p:txBody>
      </p:sp>
      <p:sp>
        <p:nvSpPr>
          <p:cNvPr id="556" name="Collective Excitation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t>Collective Excitations</a:t>
            </a:r>
          </a:p>
        </p:txBody>
      </p:sp>
      <p:sp>
        <p:nvSpPr>
          <p:cNvPr id="557" name="𝜒…"/>
          <p:cNvSpPr txBox="1"/>
          <p:nvPr/>
        </p:nvSpPr>
        <p:spPr>
          <a:xfrm>
            <a:off x="13150992" y="6680097"/>
            <a:ext cx="1093980" cy="1849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10000"/>
              </a:lnSpc>
              <a:spcBef>
                <a:spcPts val="0"/>
              </a:spcBef>
              <a:defRPr sz="4500" spc="45">
                <a:solidFill>
                  <a:srgbClr val="48454F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500" spc="35">
                <a:solidFill>
                  <a:srgbClr val="48454F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DM</a:t>
            </a:r>
          </a:p>
        </p:txBody>
      </p:sp>
      <p:sp>
        <p:nvSpPr>
          <p:cNvPr id="558" name="| i 〉 → | f 〉…"/>
          <p:cNvSpPr txBox="1"/>
          <p:nvPr/>
        </p:nvSpPr>
        <p:spPr>
          <a:xfrm>
            <a:off x="12474347" y="9852093"/>
            <a:ext cx="7224277" cy="18327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10000"/>
              </a:lnSpc>
              <a:spcBef>
                <a:spcPts val="0"/>
              </a:spcBef>
              <a:defRPr sz="4000" i="1" spc="39">
                <a:solidFill>
                  <a:srgbClr val="B44C34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| i 〉 → | f 〉</a:t>
            </a:r>
          </a:p>
          <a:p>
            <a:pPr algn="ctr" defTabSz="825500">
              <a:spcBef>
                <a:spcPts val="0"/>
              </a:spcBef>
              <a:defRPr sz="3500" spc="35">
                <a:solidFill>
                  <a:srgbClr val="B44C34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crystal lattice</a:t>
            </a:r>
          </a:p>
        </p:txBody>
      </p:sp>
      <p:grpSp>
        <p:nvGrpSpPr>
          <p:cNvPr id="561" name="Group"/>
          <p:cNvGrpSpPr/>
          <p:nvPr/>
        </p:nvGrpSpPr>
        <p:grpSpPr>
          <a:xfrm>
            <a:off x="10222648" y="8900702"/>
            <a:ext cx="4332663" cy="1"/>
            <a:chOff x="0" y="0"/>
            <a:chExt cx="4332661" cy="0"/>
          </a:xfrm>
        </p:grpSpPr>
        <p:sp>
          <p:nvSpPr>
            <p:cNvPr id="559" name="Line"/>
            <p:cNvSpPr/>
            <p:nvPr/>
          </p:nvSpPr>
          <p:spPr>
            <a:xfrm>
              <a:off x="0" y="0"/>
              <a:ext cx="2426834" cy="0"/>
            </a:xfrm>
            <a:prstGeom prst="line">
              <a:avLst/>
            </a:prstGeom>
            <a:noFill/>
            <a:ln w="76200" cap="flat">
              <a:solidFill>
                <a:srgbClr val="48454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lnSpc>
                  <a:spcPct val="100000"/>
                </a:lnSpc>
                <a:spcBef>
                  <a:spcPts val="0"/>
                </a:spcBef>
                <a:defRPr sz="2500">
                  <a:latin typeface="DIN Alternate Bold"/>
                  <a:ea typeface="DIN Alternate Bold"/>
                  <a:cs typeface="DIN Alternate Bold"/>
                  <a:sym typeface="DIN Alternate Bold"/>
                </a:defRPr>
              </a:pPr>
              <a:endParaRPr/>
            </a:p>
          </p:txBody>
        </p:sp>
        <p:sp>
          <p:nvSpPr>
            <p:cNvPr id="560" name="Line"/>
            <p:cNvSpPr/>
            <p:nvPr/>
          </p:nvSpPr>
          <p:spPr>
            <a:xfrm>
              <a:off x="1905828" y="0"/>
              <a:ext cx="2426834" cy="0"/>
            </a:xfrm>
            <a:prstGeom prst="line">
              <a:avLst/>
            </a:prstGeom>
            <a:noFill/>
            <a:ln w="76200" cap="flat">
              <a:solidFill>
                <a:srgbClr val="48454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lnSpc>
                  <a:spcPct val="100000"/>
                </a:lnSpc>
                <a:spcBef>
                  <a:spcPts val="0"/>
                </a:spcBef>
                <a:defRPr sz="2500">
                  <a:latin typeface="DIN Alternate Bold"/>
                  <a:ea typeface="DIN Alternate Bold"/>
                  <a:cs typeface="DIN Alternate Bold"/>
                  <a:sym typeface="DIN Alternate Bold"/>
                </a:defRPr>
              </a:pPr>
              <a:endParaRPr/>
            </a:p>
          </p:txBody>
        </p:sp>
      </p:grpSp>
      <p:grpSp>
        <p:nvGrpSpPr>
          <p:cNvPr id="564" name="Group"/>
          <p:cNvGrpSpPr/>
          <p:nvPr/>
        </p:nvGrpSpPr>
        <p:grpSpPr>
          <a:xfrm rot="19200000">
            <a:off x="15606554" y="6941121"/>
            <a:ext cx="4332663" cy="2"/>
            <a:chOff x="0" y="0"/>
            <a:chExt cx="4332661" cy="0"/>
          </a:xfrm>
        </p:grpSpPr>
        <p:sp>
          <p:nvSpPr>
            <p:cNvPr id="562" name="Line"/>
            <p:cNvSpPr/>
            <p:nvPr/>
          </p:nvSpPr>
          <p:spPr>
            <a:xfrm>
              <a:off x="-1" y="0"/>
              <a:ext cx="2426835" cy="1"/>
            </a:xfrm>
            <a:prstGeom prst="line">
              <a:avLst/>
            </a:prstGeom>
            <a:noFill/>
            <a:ln w="76200" cap="flat">
              <a:solidFill>
                <a:srgbClr val="48454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lnSpc>
                  <a:spcPct val="100000"/>
                </a:lnSpc>
                <a:spcBef>
                  <a:spcPts val="0"/>
                </a:spcBef>
                <a:defRPr sz="2500">
                  <a:latin typeface="DIN Alternate Bold"/>
                  <a:ea typeface="DIN Alternate Bold"/>
                  <a:cs typeface="DIN Alternate Bold"/>
                  <a:sym typeface="DIN Alternate Bold"/>
                </a:defRPr>
              </a:pPr>
              <a:endParaRPr/>
            </a:p>
          </p:txBody>
        </p:sp>
        <p:sp>
          <p:nvSpPr>
            <p:cNvPr id="563" name="Line"/>
            <p:cNvSpPr/>
            <p:nvPr/>
          </p:nvSpPr>
          <p:spPr>
            <a:xfrm>
              <a:off x="1905828" y="0"/>
              <a:ext cx="2426834" cy="1"/>
            </a:xfrm>
            <a:prstGeom prst="line">
              <a:avLst/>
            </a:prstGeom>
            <a:noFill/>
            <a:ln w="76200" cap="flat">
              <a:solidFill>
                <a:srgbClr val="48454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lnSpc>
                  <a:spcPct val="100000"/>
                </a:lnSpc>
                <a:spcBef>
                  <a:spcPts val="0"/>
                </a:spcBef>
                <a:defRPr sz="2500">
                  <a:latin typeface="DIN Alternate Bold"/>
                  <a:ea typeface="DIN Alternate Bold"/>
                  <a:cs typeface="DIN Alternate Bold"/>
                  <a:sym typeface="DIN Alternate Bold"/>
                </a:defRPr>
              </a:pPr>
              <a:endParaRPr/>
            </a:p>
          </p:txBody>
        </p:sp>
      </p:grpSp>
      <p:sp>
        <p:nvSpPr>
          <p:cNvPr id="565" name="p"/>
          <p:cNvSpPr txBox="1"/>
          <p:nvPr/>
        </p:nvSpPr>
        <p:spPr>
          <a:xfrm>
            <a:off x="10207914" y="9096509"/>
            <a:ext cx="527319" cy="1111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defTabSz="825500">
              <a:lnSpc>
                <a:spcPct val="100000"/>
              </a:lnSpc>
              <a:spcBef>
                <a:spcPts val="2000"/>
              </a:spcBef>
              <a:defRPr sz="4500" b="1" i="1" spc="45">
                <a:solidFill>
                  <a:srgbClr val="48454F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p</a:t>
            </a:r>
          </a:p>
        </p:txBody>
      </p:sp>
      <p:sp>
        <p:nvSpPr>
          <p:cNvPr id="566" name="p’"/>
          <p:cNvSpPr txBox="1"/>
          <p:nvPr/>
        </p:nvSpPr>
        <p:spPr>
          <a:xfrm>
            <a:off x="19300449" y="5547026"/>
            <a:ext cx="743847" cy="1111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defTabSz="825500">
              <a:lnSpc>
                <a:spcPct val="100000"/>
              </a:lnSpc>
              <a:spcBef>
                <a:spcPts val="2000"/>
              </a:spcBef>
              <a:defRPr sz="4500" b="1" i="1" spc="45">
                <a:solidFill>
                  <a:srgbClr val="48454F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p’</a:t>
            </a:r>
          </a:p>
        </p:txBody>
      </p:sp>
      <p:sp>
        <p:nvSpPr>
          <p:cNvPr id="567" name="Cube"/>
          <p:cNvSpPr/>
          <p:nvPr/>
        </p:nvSpPr>
        <p:spPr>
          <a:xfrm>
            <a:off x="14552521" y="8025210"/>
            <a:ext cx="1588191" cy="15881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201" y="0"/>
                </a:moveTo>
                <a:cubicBezTo>
                  <a:pt x="7108" y="0"/>
                  <a:pt x="7018" y="37"/>
                  <a:pt x="6952" y="103"/>
                </a:cubicBezTo>
                <a:lnTo>
                  <a:pt x="103" y="6951"/>
                </a:lnTo>
                <a:cubicBezTo>
                  <a:pt x="65" y="6989"/>
                  <a:pt x="91" y="7054"/>
                  <a:pt x="145" y="7054"/>
                </a:cubicBezTo>
                <a:lnTo>
                  <a:pt x="14172" y="7054"/>
                </a:lnTo>
                <a:cubicBezTo>
                  <a:pt x="14214" y="7054"/>
                  <a:pt x="14253" y="7038"/>
                  <a:pt x="14283" y="7008"/>
                </a:cubicBezTo>
                <a:lnTo>
                  <a:pt x="21210" y="81"/>
                </a:lnTo>
                <a:cubicBezTo>
                  <a:pt x="21240" y="51"/>
                  <a:pt x="21219" y="0"/>
                  <a:pt x="21176" y="0"/>
                </a:cubicBezTo>
                <a:lnTo>
                  <a:pt x="7201" y="0"/>
                </a:lnTo>
                <a:close/>
                <a:moveTo>
                  <a:pt x="21571" y="380"/>
                </a:moveTo>
                <a:cubicBezTo>
                  <a:pt x="21555" y="373"/>
                  <a:pt x="21534" y="375"/>
                  <a:pt x="21519" y="390"/>
                </a:cubicBezTo>
                <a:lnTo>
                  <a:pt x="14597" y="7312"/>
                </a:lnTo>
                <a:cubicBezTo>
                  <a:pt x="14564" y="7345"/>
                  <a:pt x="14546" y="7389"/>
                  <a:pt x="14546" y="7435"/>
                </a:cubicBezTo>
                <a:lnTo>
                  <a:pt x="14546" y="21490"/>
                </a:lnTo>
                <a:cubicBezTo>
                  <a:pt x="14546" y="21530"/>
                  <a:pt x="14594" y="21550"/>
                  <a:pt x="14622" y="21522"/>
                </a:cubicBezTo>
                <a:lnTo>
                  <a:pt x="21490" y="14622"/>
                </a:lnTo>
                <a:cubicBezTo>
                  <a:pt x="21561" y="14552"/>
                  <a:pt x="21600" y="14457"/>
                  <a:pt x="21600" y="14357"/>
                </a:cubicBezTo>
                <a:lnTo>
                  <a:pt x="21600" y="424"/>
                </a:lnTo>
                <a:cubicBezTo>
                  <a:pt x="21600" y="402"/>
                  <a:pt x="21588" y="387"/>
                  <a:pt x="21571" y="380"/>
                </a:cubicBezTo>
                <a:close/>
                <a:moveTo>
                  <a:pt x="78" y="7491"/>
                </a:moveTo>
                <a:cubicBezTo>
                  <a:pt x="34" y="7491"/>
                  <a:pt x="0" y="7527"/>
                  <a:pt x="0" y="7570"/>
                </a:cubicBezTo>
                <a:lnTo>
                  <a:pt x="0" y="21522"/>
                </a:lnTo>
                <a:cubicBezTo>
                  <a:pt x="0" y="21566"/>
                  <a:pt x="34" y="21600"/>
                  <a:pt x="78" y="21600"/>
                </a:cubicBezTo>
                <a:lnTo>
                  <a:pt x="14030" y="21600"/>
                </a:lnTo>
                <a:cubicBezTo>
                  <a:pt x="14073" y="21600"/>
                  <a:pt x="14109" y="21566"/>
                  <a:pt x="14109" y="21522"/>
                </a:cubicBezTo>
                <a:lnTo>
                  <a:pt x="14109" y="7570"/>
                </a:lnTo>
                <a:cubicBezTo>
                  <a:pt x="14109" y="7527"/>
                  <a:pt x="14073" y="7491"/>
                  <a:pt x="14030" y="7491"/>
                </a:cubicBezTo>
                <a:lnTo>
                  <a:pt x="78" y="7491"/>
                </a:lnTo>
                <a:close/>
              </a:path>
            </a:pathLst>
          </a:custGeom>
          <a:gradFill>
            <a:gsLst>
              <a:gs pos="0">
                <a:srgbClr val="D2593D"/>
              </a:gs>
              <a:gs pos="100000">
                <a:srgbClr val="943F2B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5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pic>
        <p:nvPicPr>
          <p:cNvPr id="56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3118" y="7002161"/>
            <a:ext cx="1318199" cy="587632"/>
          </a:xfrm>
          <a:prstGeom prst="rect">
            <a:avLst/>
          </a:prstGeom>
          <a:ln w="12700">
            <a:miter lim="400000"/>
          </a:ln>
        </p:spPr>
      </p:pic>
      <p:sp>
        <p:nvSpPr>
          <p:cNvPr id="569" name="Line"/>
          <p:cNvSpPr/>
          <p:nvPr/>
        </p:nvSpPr>
        <p:spPr>
          <a:xfrm>
            <a:off x="14243082" y="7499909"/>
            <a:ext cx="516775" cy="516775"/>
          </a:xfrm>
          <a:prstGeom prst="line">
            <a:avLst/>
          </a:prstGeom>
          <a:ln w="25400">
            <a:solidFill>
              <a:srgbClr val="747676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pic>
        <p:nvPicPr>
          <p:cNvPr id="57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122" y="5732245"/>
            <a:ext cx="10858438" cy="1398919"/>
          </a:xfrm>
          <a:prstGeom prst="rect">
            <a:avLst/>
          </a:prstGeom>
          <a:ln w="12700">
            <a:miter lim="400000"/>
          </a:ln>
        </p:spPr>
      </p:pic>
      <p:pic>
        <p:nvPicPr>
          <p:cNvPr id="571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5168" y="11078975"/>
            <a:ext cx="12468196" cy="2452161"/>
          </a:xfrm>
          <a:prstGeom prst="rect">
            <a:avLst/>
          </a:prstGeom>
          <a:ln w="12700">
            <a:miter lim="400000"/>
          </a:ln>
        </p:spPr>
      </p:pic>
      <p:sp>
        <p:nvSpPr>
          <p:cNvPr id="572" name="Trickle, Zhang, KZ, 2009.13534"/>
          <p:cNvSpPr txBox="1"/>
          <p:nvPr/>
        </p:nvSpPr>
        <p:spPr>
          <a:xfrm>
            <a:off x="21556794" y="13004295"/>
            <a:ext cx="2847690" cy="381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defTabSz="584200">
              <a:lnSpc>
                <a:spcPct val="100000"/>
              </a:lnSpc>
              <a:defRPr sz="12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Trickle, Zhang, KZ, 2009.13534</a:t>
            </a:r>
          </a:p>
        </p:txBody>
      </p:sp>
      <p:sp>
        <p:nvSpPr>
          <p:cNvPr id="573" name="Knapen, Lin, KZ, 1712.06598"/>
          <p:cNvSpPr txBox="1"/>
          <p:nvPr/>
        </p:nvSpPr>
        <p:spPr>
          <a:xfrm>
            <a:off x="21648464" y="12630591"/>
            <a:ext cx="2664349" cy="381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defTabSz="584200">
              <a:lnSpc>
                <a:spcPct val="100000"/>
              </a:lnSpc>
              <a:defRPr sz="12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Knapen, Lin, KZ, 1712.06598</a:t>
            </a:r>
          </a:p>
        </p:txBody>
      </p:sp>
      <p:sp>
        <p:nvSpPr>
          <p:cNvPr id="574" name="Dark Matter rate calculators are available, PhonoDark, PhonoDark-abs, for EFT of DM interactions, and a variety of materials"/>
          <p:cNvSpPr txBox="1"/>
          <p:nvPr/>
        </p:nvSpPr>
        <p:spPr>
          <a:xfrm>
            <a:off x="171419" y="7754667"/>
            <a:ext cx="6219208" cy="3195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defRPr sz="3500">
                <a:solidFill>
                  <a:srgbClr val="FF2600"/>
                </a:solidFill>
              </a:defRPr>
            </a:lvl1pPr>
          </a:lstStyle>
          <a:p>
            <a:r>
              <a:t>Dark Matter rate calculators are available, PhonoDark, PhonoDark-abs, for EFT of DM interactions, and a variety of materials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6" name="Screenshot 2024-07-09 at 10.25.48 PM.png" descr="Screenshot 2024-07-09 at 10.25.4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08" y="45115"/>
            <a:ext cx="24359835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Low-Mass DM Sensitivi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Low-Mass DM Sensitivity</a:t>
            </a:r>
          </a:p>
        </p:txBody>
      </p:sp>
      <p:sp>
        <p:nvSpPr>
          <p:cNvPr id="579" name="Models Best-Motivated by Relic Abundance Can be Reached with 1 kg-yr exposur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Models Best-Motivated by Relic Abundance Can be Reached with </a:t>
            </a:r>
            <a:r>
              <a:rPr>
                <a:solidFill>
                  <a:srgbClr val="FF2600"/>
                </a:solidFill>
              </a:rPr>
              <a:t>1 kg-yr</a:t>
            </a:r>
            <a:r>
              <a:t> exposure</a:t>
            </a:r>
          </a:p>
        </p:txBody>
      </p:sp>
      <p:sp>
        <p:nvSpPr>
          <p:cNvPr id="580" name="Trickle, Zhang, KZ et al 1910.10716"/>
          <p:cNvSpPr txBox="1"/>
          <p:nvPr/>
        </p:nvSpPr>
        <p:spPr>
          <a:xfrm>
            <a:off x="17799288" y="12807159"/>
            <a:ext cx="2664349" cy="381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defTabSz="584200">
              <a:lnSpc>
                <a:spcPct val="100000"/>
              </a:lnSpc>
              <a:defRPr sz="12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Trickle, Zhang, KZ et al 1910.10716</a:t>
            </a:r>
          </a:p>
        </p:txBody>
      </p:sp>
      <p:pic>
        <p:nvPicPr>
          <p:cNvPr id="58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6635" y="3327418"/>
            <a:ext cx="16130731" cy="95918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Low-Mass DM Sensitivi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Low-Mass DM Sensitivity</a:t>
            </a:r>
          </a:p>
        </p:txBody>
      </p:sp>
      <p:sp>
        <p:nvSpPr>
          <p:cNvPr id="584" name="Broad Range of Models are Reachable with Standard Material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Broad Range of Models are Reachable with Standard Materials </a:t>
            </a:r>
          </a:p>
        </p:txBody>
      </p:sp>
      <p:pic>
        <p:nvPicPr>
          <p:cNvPr id="58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6508" y="3488986"/>
            <a:ext cx="5950595" cy="5315042"/>
          </a:xfrm>
          <a:prstGeom prst="rect">
            <a:avLst/>
          </a:prstGeom>
          <a:ln w="12700">
            <a:miter lim="400000"/>
          </a:ln>
        </p:spPr>
      </p:pic>
      <p:sp>
        <p:nvSpPr>
          <p:cNvPr id="586" name="Trickle, Zhang, KZ, 2009.13534"/>
          <p:cNvSpPr txBox="1"/>
          <p:nvPr/>
        </p:nvSpPr>
        <p:spPr>
          <a:xfrm>
            <a:off x="18546074" y="8285719"/>
            <a:ext cx="227716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defRPr sz="12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Trickle, Zhang, KZ, 2009.13534</a:t>
            </a:r>
          </a:p>
        </p:txBody>
      </p:sp>
      <p:sp>
        <p:nvSpPr>
          <p:cNvPr id="587" name="Mitridate, Trickle, Zhang, KZ, 2202.11716"/>
          <p:cNvSpPr txBox="1"/>
          <p:nvPr/>
        </p:nvSpPr>
        <p:spPr>
          <a:xfrm>
            <a:off x="2096244" y="8612994"/>
            <a:ext cx="298384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defRPr sz="12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Mitridate, Trickle, Zhang, KZ, 2202.11716</a:t>
            </a:r>
          </a:p>
        </p:txBody>
      </p:sp>
      <p:pic>
        <p:nvPicPr>
          <p:cNvPr id="588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130" y="8371391"/>
            <a:ext cx="9163740" cy="4338002"/>
          </a:xfrm>
          <a:prstGeom prst="rect">
            <a:avLst/>
          </a:prstGeom>
          <a:ln w="12700">
            <a:miter lim="400000"/>
          </a:ln>
        </p:spPr>
      </p:pic>
      <p:sp>
        <p:nvSpPr>
          <p:cNvPr id="589" name="Mitridate, Trickle, KZ, 2308.06314"/>
          <p:cNvSpPr txBox="1"/>
          <p:nvPr/>
        </p:nvSpPr>
        <p:spPr>
          <a:xfrm>
            <a:off x="14653345" y="12823218"/>
            <a:ext cx="2463852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defRPr sz="12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Mitridate, Trickle, KZ, 2308.06314</a:t>
            </a:r>
          </a:p>
        </p:txBody>
      </p:sp>
      <p:pic>
        <p:nvPicPr>
          <p:cNvPr id="590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3689" y="3097827"/>
            <a:ext cx="10605358" cy="51533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Dark Matter of a Very High Mas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Dark Matter of a Very High Mass</a:t>
            </a:r>
          </a:p>
        </p:txBody>
      </p:sp>
      <p:sp>
        <p:nvSpPr>
          <p:cNvPr id="593" name="It is challenging to set the relic abundance of DM through SM interactions when it is heavier than ~10 TeV, because cross-sections are not sufficiently large.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  <a:p>
            <a:endParaRPr/>
          </a:p>
          <a:p>
            <a:endParaRPr/>
          </a:p>
          <a:p>
            <a:endParaRPr/>
          </a:p>
          <a:p>
            <a:r>
              <a:t>It is challenging to set the relic abundance of DM through SM interactions when it is heavier than ~10 TeV, because cross-sections are not sufficiently large.</a:t>
            </a:r>
          </a:p>
        </p:txBody>
      </p:sp>
      <p:sp>
        <p:nvSpPr>
          <p:cNvPr id="594" name="Learning about Microscopic Properties of DM Through Gravitational Forc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Learning about Microscopic Properties of DM Through Gravitational Force</a:t>
            </a:r>
          </a:p>
        </p:txBody>
      </p:sp>
      <p:sp>
        <p:nvSpPr>
          <p:cNvPr id="595" name="Line"/>
          <p:cNvSpPr/>
          <p:nvPr/>
        </p:nvSpPr>
        <p:spPr>
          <a:xfrm>
            <a:off x="1147469" y="5065712"/>
            <a:ext cx="21645382" cy="1"/>
          </a:xfrm>
          <a:prstGeom prst="line">
            <a:avLst/>
          </a:prstGeom>
          <a:ln w="127000">
            <a:solidFill>
              <a:srgbClr val="747676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96" name="Line"/>
          <p:cNvSpPr/>
          <p:nvPr/>
        </p:nvSpPr>
        <p:spPr>
          <a:xfrm flipV="1">
            <a:off x="21676205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97" name="Line"/>
          <p:cNvSpPr/>
          <p:nvPr/>
        </p:nvSpPr>
        <p:spPr>
          <a:xfrm flipV="1">
            <a:off x="1442227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598" name="Line"/>
          <p:cNvSpPr/>
          <p:nvPr/>
        </p:nvSpPr>
        <p:spPr>
          <a:xfrm flipV="1">
            <a:off x="11189537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pic>
        <p:nvPicPr>
          <p:cNvPr id="599" name="latex-image-1.pdf" descr="latex-image-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17731" y="5678171"/>
            <a:ext cx="1316950" cy="317222"/>
          </a:xfrm>
          <a:prstGeom prst="rect">
            <a:avLst/>
          </a:prstGeom>
          <a:ln w="12700">
            <a:miter lim="400000"/>
          </a:ln>
        </p:spPr>
      </p:pic>
      <p:pic>
        <p:nvPicPr>
          <p:cNvPr id="600" name="latex-image-1.pdf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027" y="5694127"/>
            <a:ext cx="1210400" cy="285309"/>
          </a:xfrm>
          <a:prstGeom prst="rect">
            <a:avLst/>
          </a:prstGeom>
          <a:ln w="12700">
            <a:miter lim="400000"/>
          </a:ln>
        </p:spPr>
      </p:pic>
      <p:pic>
        <p:nvPicPr>
          <p:cNvPr id="601" name="latex-image-1.pdf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4337" y="5710322"/>
            <a:ext cx="1210400" cy="252920"/>
          </a:xfrm>
          <a:prstGeom prst="rect">
            <a:avLst/>
          </a:prstGeom>
          <a:ln w="12700">
            <a:miter lim="400000"/>
          </a:ln>
        </p:spPr>
      </p:pic>
      <p:sp>
        <p:nvSpPr>
          <p:cNvPr id="602" name="Line"/>
          <p:cNvSpPr/>
          <p:nvPr/>
        </p:nvSpPr>
        <p:spPr>
          <a:xfrm flipV="1">
            <a:off x="7224267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pic>
        <p:nvPicPr>
          <p:cNvPr id="603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0695" y="5694127"/>
            <a:ext cx="867145" cy="269115"/>
          </a:xfrm>
          <a:prstGeom prst="rect">
            <a:avLst/>
          </a:prstGeom>
          <a:ln w="12700">
            <a:miter lim="400000"/>
          </a:ln>
        </p:spPr>
      </p:pic>
      <p:sp>
        <p:nvSpPr>
          <p:cNvPr id="604" name="Shot-noise fluctuations in Lyman-alpha forest"/>
          <p:cNvSpPr txBox="1"/>
          <p:nvPr/>
        </p:nvSpPr>
        <p:spPr>
          <a:xfrm>
            <a:off x="19380046" y="6245900"/>
            <a:ext cx="4592319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Shot-noise fluctuations in Lyman-alpha forest</a:t>
            </a:r>
          </a:p>
        </p:txBody>
      </p:sp>
      <p:sp>
        <p:nvSpPr>
          <p:cNvPr id="605" name="WIMP paradigm"/>
          <p:cNvSpPr txBox="1"/>
          <p:nvPr/>
        </p:nvSpPr>
        <p:spPr>
          <a:xfrm>
            <a:off x="8893378" y="6400800"/>
            <a:ext cx="4592318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WIMP paradigm</a:t>
            </a:r>
          </a:p>
        </p:txBody>
      </p:sp>
      <p:sp>
        <p:nvSpPr>
          <p:cNvPr id="606" name="Warm DM"/>
          <p:cNvSpPr txBox="1"/>
          <p:nvPr/>
        </p:nvSpPr>
        <p:spPr>
          <a:xfrm>
            <a:off x="4928108" y="6400800"/>
            <a:ext cx="4592319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Warm DM</a:t>
            </a:r>
          </a:p>
        </p:txBody>
      </p:sp>
      <p:sp>
        <p:nvSpPr>
          <p:cNvPr id="607" name="de Broglie wavelength = galaxy size"/>
          <p:cNvSpPr txBox="1"/>
          <p:nvPr/>
        </p:nvSpPr>
        <p:spPr>
          <a:xfrm>
            <a:off x="329071" y="6197600"/>
            <a:ext cx="3248912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de Broglie wavelength = galaxy size</a:t>
            </a:r>
          </a:p>
        </p:txBody>
      </p:sp>
      <p:sp>
        <p:nvSpPr>
          <p:cNvPr id="608" name="Line"/>
          <p:cNvSpPr/>
          <p:nvPr/>
        </p:nvSpPr>
        <p:spPr>
          <a:xfrm>
            <a:off x="12665979" y="4239267"/>
            <a:ext cx="8001915" cy="1"/>
          </a:xfrm>
          <a:prstGeom prst="line">
            <a:avLst/>
          </a:prstGeom>
          <a:ln w="203200">
            <a:solidFill>
              <a:srgbClr val="FF26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609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0745" y="10384246"/>
            <a:ext cx="13518829" cy="196252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ravitational Detection of D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Gravitational Detection of DM</a:t>
            </a:r>
          </a:p>
        </p:txBody>
      </p:sp>
      <p:sp>
        <p:nvSpPr>
          <p:cNvPr id="612" name="It might be possible to detect sub halos as light a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It </a:t>
            </a:r>
            <a:r>
              <a:rPr dirty="0">
                <a:solidFill>
                  <a:srgbClr val="FF2600"/>
                </a:solidFill>
              </a:rPr>
              <a:t>might</a:t>
            </a:r>
            <a:r>
              <a:rPr dirty="0"/>
              <a:t> be possible to detect sub halos as light as</a:t>
            </a:r>
          </a:p>
          <a:p>
            <a:r>
              <a:rPr lang="en-US" dirty="0">
                <a:solidFill>
                  <a:srgbClr val="FF2600"/>
                </a:solidFill>
              </a:rPr>
              <a:t>Many theories</a:t>
            </a:r>
            <a:r>
              <a:rPr lang="en-US" dirty="0"/>
              <a:t> (e.g. PBH, axions, WDM, SIDM, early MD) predict </a:t>
            </a:r>
            <a:r>
              <a:rPr lang="en-US" dirty="0">
                <a:solidFill>
                  <a:srgbClr val="FF2600"/>
                </a:solidFill>
              </a:rPr>
              <a:t>different behavior</a:t>
            </a:r>
            <a:r>
              <a:rPr lang="en-US" dirty="0"/>
              <a:t> than </a:t>
            </a:r>
            <a:r>
              <a:rPr lang="en-US" dirty="0" err="1"/>
              <a:t>LambdaCDM</a:t>
            </a:r>
            <a:r>
              <a:rPr lang="en-US" dirty="0"/>
              <a:t> at different sub-halo mass scales, requiring a </a:t>
            </a:r>
            <a:r>
              <a:rPr lang="en-US" dirty="0">
                <a:solidFill>
                  <a:srgbClr val="FF2600"/>
                </a:solidFill>
              </a:rPr>
              <a:t>wide range</a:t>
            </a:r>
            <a:r>
              <a:rPr lang="en-US" dirty="0"/>
              <a:t> of new measurements of small scale power.</a:t>
            </a:r>
          </a:p>
        </p:txBody>
      </p:sp>
      <p:sp>
        <p:nvSpPr>
          <p:cNvPr id="613" name="Microscopic Nature of DM Can Leave Imprints on Sub-Halo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Microscopic Nature of DM Can Leave Imprints on Sub-Halos</a:t>
            </a:r>
          </a:p>
        </p:txBody>
      </p:sp>
      <p:pic>
        <p:nvPicPr>
          <p:cNvPr id="61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34473" y="4111848"/>
            <a:ext cx="5765801" cy="520701"/>
          </a:xfrm>
          <a:prstGeom prst="rect">
            <a:avLst/>
          </a:prstGeom>
          <a:ln w="12700">
            <a:miter lim="400000"/>
          </a:ln>
        </p:spPr>
      </p:pic>
      <p:sp>
        <p:nvSpPr>
          <p:cNvPr id="615" name="Challenge #6: Observe the Dark Matter Power on Small Scales"/>
          <p:cNvSpPr txBox="1"/>
          <p:nvPr/>
        </p:nvSpPr>
        <p:spPr>
          <a:xfrm>
            <a:off x="4318914" y="12570763"/>
            <a:ext cx="15800935" cy="934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Challenge #6: Observe the Dark Matter Power on Small Scales</a:t>
            </a:r>
          </a:p>
        </p:txBody>
      </p:sp>
      <p:pic>
        <p:nvPicPr>
          <p:cNvPr id="616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6937" y="6599735"/>
            <a:ext cx="8112901" cy="5897065"/>
          </a:xfrm>
          <a:prstGeom prst="rect">
            <a:avLst/>
          </a:prstGeom>
          <a:ln w="12700">
            <a:miter lim="400000"/>
          </a:ln>
        </p:spPr>
      </p:pic>
      <p:sp>
        <p:nvSpPr>
          <p:cNvPr id="617" name="Arrow"/>
          <p:cNvSpPr/>
          <p:nvPr/>
        </p:nvSpPr>
        <p:spPr>
          <a:xfrm>
            <a:off x="18739924" y="8180290"/>
            <a:ext cx="3448714" cy="1741297"/>
          </a:xfrm>
          <a:prstGeom prst="rightArrow">
            <a:avLst>
              <a:gd name="adj1" fmla="val 32000"/>
              <a:gd name="adj2" fmla="val 52729"/>
            </a:avLst>
          </a:prstGeom>
          <a:solidFill>
            <a:srgbClr val="A6BBB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618" name="???"/>
          <p:cNvSpPr txBox="1"/>
          <p:nvPr/>
        </p:nvSpPr>
        <p:spPr>
          <a:xfrm>
            <a:off x="19766551" y="7443689"/>
            <a:ext cx="706596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spcBef>
                <a:spcPts val="1400"/>
              </a:spcBef>
              <a:defRPr sz="3700" i="1" spc="37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rPr dirty="0"/>
              <a:t>???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Dark Matter Substructu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Dark Matter Substructure</a:t>
            </a:r>
          </a:p>
        </p:txBody>
      </p:sp>
      <p:sp>
        <p:nvSpPr>
          <p:cNvPr id="621" name="All involve utilizing changes in the metric due to transiting DM substructure.…"/>
          <p:cNvSpPr txBox="1">
            <a:spLocks noGrp="1"/>
          </p:cNvSpPr>
          <p:nvPr>
            <p:ph type="body" idx="1"/>
          </p:nvPr>
        </p:nvSpPr>
        <p:spPr>
          <a:xfrm>
            <a:off x="1217711" y="4009348"/>
            <a:ext cx="22524313" cy="8483601"/>
          </a:xfrm>
          <a:prstGeom prst="rect">
            <a:avLst/>
          </a:prstGeom>
        </p:spPr>
        <p:txBody>
          <a:bodyPr/>
          <a:lstStyle/>
          <a:p>
            <a:r>
              <a:t>All involve utilizing changes in the metric due to transiting DM substructure.</a:t>
            </a:r>
          </a:p>
          <a:p>
            <a:r>
              <a:t>e.g. Changes in pulse time-of-arrival due to metric fluctuations.</a:t>
            </a:r>
          </a:p>
        </p:txBody>
      </p:sp>
      <p:sp>
        <p:nvSpPr>
          <p:cNvPr id="622" name="Observing DM substructure is a long-term, challenging but extremely important problem.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759459">
              <a:defRPr sz="4048" spc="-40"/>
            </a:pPr>
            <a:r>
              <a:t>Observing DM substructure is a </a:t>
            </a:r>
            <a:r>
              <a:rPr>
                <a:solidFill>
                  <a:srgbClr val="FF2600"/>
                </a:solidFill>
              </a:rPr>
              <a:t>long-term, challenging</a:t>
            </a:r>
            <a:r>
              <a:t> but </a:t>
            </a:r>
            <a:r>
              <a:rPr>
                <a:solidFill>
                  <a:srgbClr val="FF2600"/>
                </a:solidFill>
              </a:rPr>
              <a:t>extremely</a:t>
            </a:r>
            <a:r>
              <a:t> important problem.</a:t>
            </a:r>
          </a:p>
        </p:txBody>
      </p:sp>
      <p:sp>
        <p:nvSpPr>
          <p:cNvPr id="623" name="Circle"/>
          <p:cNvSpPr/>
          <p:nvPr/>
        </p:nvSpPr>
        <p:spPr>
          <a:xfrm>
            <a:off x="15547361" y="6072372"/>
            <a:ext cx="1571255" cy="1571255"/>
          </a:xfrm>
          <a:prstGeom prst="ellipse">
            <a:avLst/>
          </a:prstGeom>
          <a:solidFill>
            <a:srgbClr val="E6803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624" name="Telescope"/>
          <p:cNvSpPr/>
          <p:nvPr/>
        </p:nvSpPr>
        <p:spPr>
          <a:xfrm>
            <a:off x="2069368" y="6359876"/>
            <a:ext cx="1420097" cy="16976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326" y="0"/>
                </a:moveTo>
                <a:lnTo>
                  <a:pt x="16276" y="1451"/>
                </a:lnTo>
                <a:lnTo>
                  <a:pt x="18550" y="4798"/>
                </a:lnTo>
                <a:lnTo>
                  <a:pt x="21600" y="3348"/>
                </a:lnTo>
                <a:lnTo>
                  <a:pt x="19326" y="0"/>
                </a:lnTo>
                <a:close/>
                <a:moveTo>
                  <a:pt x="15925" y="2086"/>
                </a:moveTo>
                <a:lnTo>
                  <a:pt x="2336" y="8535"/>
                </a:lnTo>
                <a:lnTo>
                  <a:pt x="2887" y="9345"/>
                </a:lnTo>
                <a:lnTo>
                  <a:pt x="1596" y="9345"/>
                </a:lnTo>
                <a:lnTo>
                  <a:pt x="1001" y="8453"/>
                </a:lnTo>
                <a:lnTo>
                  <a:pt x="0" y="8929"/>
                </a:lnTo>
                <a:lnTo>
                  <a:pt x="978" y="10383"/>
                </a:lnTo>
                <a:lnTo>
                  <a:pt x="3593" y="10383"/>
                </a:lnTo>
                <a:lnTo>
                  <a:pt x="4111" y="11144"/>
                </a:lnTo>
                <a:lnTo>
                  <a:pt x="9812" y="8436"/>
                </a:lnTo>
                <a:lnTo>
                  <a:pt x="9812" y="10059"/>
                </a:lnTo>
                <a:lnTo>
                  <a:pt x="13335" y="10059"/>
                </a:lnTo>
                <a:lnTo>
                  <a:pt x="13335" y="6762"/>
                </a:lnTo>
                <a:lnTo>
                  <a:pt x="17700" y="4696"/>
                </a:lnTo>
                <a:lnTo>
                  <a:pt x="15925" y="2086"/>
                </a:lnTo>
                <a:close/>
                <a:moveTo>
                  <a:pt x="7753" y="10636"/>
                </a:moveTo>
                <a:lnTo>
                  <a:pt x="7753" y="11932"/>
                </a:lnTo>
                <a:lnTo>
                  <a:pt x="8695" y="11932"/>
                </a:lnTo>
                <a:lnTo>
                  <a:pt x="3938" y="21600"/>
                </a:lnTo>
                <a:lnTo>
                  <a:pt x="4852" y="21600"/>
                </a:lnTo>
                <a:lnTo>
                  <a:pt x="10589" y="11932"/>
                </a:lnTo>
                <a:lnTo>
                  <a:pt x="10591" y="11932"/>
                </a:lnTo>
                <a:lnTo>
                  <a:pt x="10997" y="21600"/>
                </a:lnTo>
                <a:lnTo>
                  <a:pt x="11911" y="21600"/>
                </a:lnTo>
                <a:lnTo>
                  <a:pt x="12483" y="11983"/>
                </a:lnTo>
                <a:lnTo>
                  <a:pt x="18189" y="21600"/>
                </a:lnTo>
                <a:lnTo>
                  <a:pt x="19105" y="21600"/>
                </a:lnTo>
                <a:lnTo>
                  <a:pt x="14348" y="11932"/>
                </a:lnTo>
                <a:lnTo>
                  <a:pt x="15183" y="11932"/>
                </a:lnTo>
                <a:lnTo>
                  <a:pt x="15183" y="10636"/>
                </a:lnTo>
                <a:lnTo>
                  <a:pt x="7753" y="10636"/>
                </a:lnTo>
                <a:close/>
              </a:path>
            </a:pathLst>
          </a:custGeom>
          <a:solidFill>
            <a:srgbClr val="A6BBB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625" name="Pulsar"/>
          <p:cNvSpPr txBox="1"/>
          <p:nvPr/>
        </p:nvSpPr>
        <p:spPr>
          <a:xfrm>
            <a:off x="15729456" y="8105701"/>
            <a:ext cx="1286808" cy="7227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defTabSz="584200">
              <a:lnSpc>
                <a:spcPct val="100000"/>
              </a:lnSpc>
              <a:spcBef>
                <a:spcPts val="1400"/>
              </a:spcBef>
              <a:defRPr sz="2800" i="1" spc="28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Pulsar</a:t>
            </a:r>
          </a:p>
        </p:txBody>
      </p:sp>
      <p:sp>
        <p:nvSpPr>
          <p:cNvPr id="626" name="Earth"/>
          <p:cNvSpPr txBox="1"/>
          <p:nvPr/>
        </p:nvSpPr>
        <p:spPr>
          <a:xfrm>
            <a:off x="2200510" y="8105701"/>
            <a:ext cx="1157813" cy="7227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defTabSz="584200">
              <a:lnSpc>
                <a:spcPct val="100000"/>
              </a:lnSpc>
              <a:spcBef>
                <a:spcPts val="1400"/>
              </a:spcBef>
              <a:defRPr sz="2800" i="1" spc="28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Earth</a:t>
            </a:r>
          </a:p>
        </p:txBody>
      </p:sp>
      <p:sp>
        <p:nvSpPr>
          <p:cNvPr id="627" name="Line"/>
          <p:cNvSpPr/>
          <p:nvPr/>
        </p:nvSpPr>
        <p:spPr>
          <a:xfrm flipH="1" flipV="1">
            <a:off x="5340293" y="6689111"/>
            <a:ext cx="8671855" cy="1"/>
          </a:xfrm>
          <a:prstGeom prst="line">
            <a:avLst/>
          </a:prstGeom>
          <a:ln w="25400">
            <a:solidFill>
              <a:srgbClr val="E4C973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pic>
        <p:nvPicPr>
          <p:cNvPr id="62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3444" y="7026889"/>
            <a:ext cx="6743320" cy="1146249"/>
          </a:xfrm>
          <a:prstGeom prst="rect">
            <a:avLst/>
          </a:prstGeom>
          <a:ln w="12700">
            <a:miter lim="400000"/>
          </a:ln>
        </p:spPr>
      </p:pic>
      <p:sp>
        <p:nvSpPr>
          <p:cNvPr id="629" name="Cloud"/>
          <p:cNvSpPr/>
          <p:nvPr/>
        </p:nvSpPr>
        <p:spPr>
          <a:xfrm rot="3913491">
            <a:off x="13148605" y="7856226"/>
            <a:ext cx="1847265" cy="1113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603" y="0"/>
                </a:moveTo>
                <a:cubicBezTo>
                  <a:pt x="7967" y="0"/>
                  <a:pt x="5720" y="2939"/>
                  <a:pt x="4858" y="7062"/>
                </a:cubicBezTo>
                <a:cubicBezTo>
                  <a:pt x="4628" y="6992"/>
                  <a:pt x="4391" y="6953"/>
                  <a:pt x="4150" y="6953"/>
                </a:cubicBezTo>
                <a:cubicBezTo>
                  <a:pt x="1857" y="6953"/>
                  <a:pt x="0" y="10233"/>
                  <a:pt x="0" y="14278"/>
                </a:cubicBezTo>
                <a:cubicBezTo>
                  <a:pt x="0" y="18323"/>
                  <a:pt x="1857" y="21600"/>
                  <a:pt x="4150" y="21600"/>
                </a:cubicBezTo>
                <a:cubicBezTo>
                  <a:pt x="4193" y="21600"/>
                  <a:pt x="4237" y="21597"/>
                  <a:pt x="4280" y="21594"/>
                </a:cubicBezTo>
                <a:lnTo>
                  <a:pt x="10532" y="21597"/>
                </a:lnTo>
                <a:cubicBezTo>
                  <a:pt x="10555" y="21598"/>
                  <a:pt x="10579" y="21600"/>
                  <a:pt x="10603" y="21600"/>
                </a:cubicBezTo>
                <a:cubicBezTo>
                  <a:pt x="10626" y="21600"/>
                  <a:pt x="10648" y="21598"/>
                  <a:pt x="10672" y="21597"/>
                </a:cubicBezTo>
                <a:lnTo>
                  <a:pt x="18141" y="21600"/>
                </a:lnTo>
                <a:cubicBezTo>
                  <a:pt x="20051" y="21600"/>
                  <a:pt x="21600" y="18868"/>
                  <a:pt x="21600" y="15496"/>
                </a:cubicBezTo>
                <a:cubicBezTo>
                  <a:pt x="21600" y="12124"/>
                  <a:pt x="20051" y="9389"/>
                  <a:pt x="18141" y="9389"/>
                </a:cubicBezTo>
                <a:cubicBezTo>
                  <a:pt x="17627" y="9389"/>
                  <a:pt x="17139" y="9589"/>
                  <a:pt x="16701" y="9943"/>
                </a:cubicBezTo>
                <a:cubicBezTo>
                  <a:pt x="16453" y="4379"/>
                  <a:pt x="13819" y="0"/>
                  <a:pt x="10603" y="0"/>
                </a:cubicBezTo>
                <a:close/>
              </a:path>
            </a:pathLst>
          </a:custGeom>
          <a:solidFill>
            <a:srgbClr val="A6BBB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630" name="Line"/>
          <p:cNvSpPr/>
          <p:nvPr/>
        </p:nvSpPr>
        <p:spPr>
          <a:xfrm flipH="1" flipV="1">
            <a:off x="12947823" y="6410856"/>
            <a:ext cx="361855" cy="889502"/>
          </a:xfrm>
          <a:prstGeom prst="line">
            <a:avLst/>
          </a:prstGeom>
          <a:ln w="25400">
            <a:solidFill>
              <a:srgbClr val="747676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pic>
        <p:nvPicPr>
          <p:cNvPr id="631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7768" y="8034443"/>
            <a:ext cx="9753673" cy="4862801"/>
          </a:xfrm>
          <a:prstGeom prst="rect">
            <a:avLst/>
          </a:prstGeom>
          <a:ln w="12700">
            <a:miter lim="400000"/>
          </a:ln>
        </p:spPr>
      </p:pic>
      <p:sp>
        <p:nvSpPr>
          <p:cNvPr id="632" name="Lee, Taylor, Trickle, KZ 2104.05717"/>
          <p:cNvSpPr txBox="1"/>
          <p:nvPr/>
        </p:nvSpPr>
        <p:spPr>
          <a:xfrm>
            <a:off x="21435366" y="13285037"/>
            <a:ext cx="3404614" cy="4399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defTabSz="584200">
              <a:lnSpc>
                <a:spcPct val="10000"/>
              </a:lnSpc>
              <a:spcBef>
                <a:spcPts val="1400"/>
              </a:spcBef>
              <a:defRPr sz="1400" i="1" spc="14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Lee, Taylor, Trickle, KZ 2104.05717</a:t>
            </a:r>
          </a:p>
        </p:txBody>
      </p:sp>
      <p:pic>
        <p:nvPicPr>
          <p:cNvPr id="633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0427" y="8293133"/>
            <a:ext cx="6743320" cy="52118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Dark Matter Substructu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Dark Matter Substructure</a:t>
            </a:r>
          </a:p>
        </p:txBody>
      </p:sp>
      <p:sp>
        <p:nvSpPr>
          <p:cNvPr id="637" name="All involve utilizing changes in the metric due to transiting DM substructure.…"/>
          <p:cNvSpPr txBox="1">
            <a:spLocks noGrp="1"/>
          </p:cNvSpPr>
          <p:nvPr>
            <p:ph type="body" idx="1"/>
          </p:nvPr>
        </p:nvSpPr>
        <p:spPr>
          <a:xfrm>
            <a:off x="1217711" y="4009348"/>
            <a:ext cx="21948578" cy="8483601"/>
          </a:xfrm>
          <a:prstGeom prst="rect">
            <a:avLst/>
          </a:prstGeom>
        </p:spPr>
        <p:txBody>
          <a:bodyPr/>
          <a:lstStyle/>
          <a:p>
            <a:r>
              <a:t>All involve utilizing changes in the metric due to transiting DM substructure.</a:t>
            </a:r>
          </a:p>
          <a:p>
            <a:r>
              <a:t>Existing ideas involve astrometric lensing, PTAs, FRBs and make optimistic assumptions.  How can we bring this closer to an achievable goal?</a:t>
            </a:r>
          </a:p>
        </p:txBody>
      </p:sp>
      <p:sp>
        <p:nvSpPr>
          <p:cNvPr id="638" name="Observing DM substructure is a long-term, challenging but extremely important problem.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759459">
              <a:defRPr sz="4048" spc="-40"/>
            </a:pPr>
            <a:r>
              <a:t>Observing DM substructure is a </a:t>
            </a:r>
            <a:r>
              <a:rPr>
                <a:solidFill>
                  <a:srgbClr val="FF2600"/>
                </a:solidFill>
              </a:rPr>
              <a:t>long-term, challenging</a:t>
            </a:r>
            <a:r>
              <a:t> but </a:t>
            </a:r>
            <a:r>
              <a:rPr>
                <a:solidFill>
                  <a:srgbClr val="FF2600"/>
                </a:solidFill>
              </a:rPr>
              <a:t>extremely</a:t>
            </a:r>
            <a:r>
              <a:t> important problem.</a:t>
            </a:r>
          </a:p>
        </p:txBody>
      </p:sp>
      <p:pic>
        <p:nvPicPr>
          <p:cNvPr id="63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09" y="7141038"/>
            <a:ext cx="7538606" cy="4782965"/>
          </a:xfrm>
          <a:prstGeom prst="rect">
            <a:avLst/>
          </a:prstGeom>
          <a:ln w="12700">
            <a:miter lim="400000"/>
          </a:ln>
        </p:spPr>
      </p:pic>
      <p:pic>
        <p:nvPicPr>
          <p:cNvPr id="64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169" y="7230185"/>
            <a:ext cx="8417158" cy="4489899"/>
          </a:xfrm>
          <a:prstGeom prst="rect">
            <a:avLst/>
          </a:prstGeom>
          <a:ln w="12700">
            <a:miter lim="400000"/>
          </a:ln>
        </p:spPr>
      </p:pic>
      <p:sp>
        <p:nvSpPr>
          <p:cNvPr id="641" name="Lee, Mitridate, Trickle, KZ 2012.09857"/>
          <p:cNvSpPr txBox="1"/>
          <p:nvPr/>
        </p:nvSpPr>
        <p:spPr>
          <a:xfrm>
            <a:off x="9524030" y="12122117"/>
            <a:ext cx="3003745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"/>
              </a:lnSpc>
              <a:spcBef>
                <a:spcPts val="1400"/>
              </a:spcBef>
              <a:defRPr sz="1400" i="1" spc="14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Lee, Mitridate, Trickle, KZ 2012.09857</a:t>
            </a:r>
          </a:p>
        </p:txBody>
      </p:sp>
      <p:sp>
        <p:nvSpPr>
          <p:cNvPr id="642" name="Tilburg, Taki, Weiner 1804.01991"/>
          <p:cNvSpPr txBox="1"/>
          <p:nvPr/>
        </p:nvSpPr>
        <p:spPr>
          <a:xfrm>
            <a:off x="1050462" y="12122117"/>
            <a:ext cx="2624107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"/>
              </a:lnSpc>
              <a:spcBef>
                <a:spcPts val="1400"/>
              </a:spcBef>
              <a:defRPr sz="1400" i="1" spc="14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Tilburg, Taki, Weiner 1804.01991</a:t>
            </a:r>
          </a:p>
        </p:txBody>
      </p:sp>
      <p:sp>
        <p:nvSpPr>
          <p:cNvPr id="643" name="Xiao, Dai, McQuinn 2401.08862"/>
          <p:cNvSpPr txBox="1"/>
          <p:nvPr/>
        </p:nvSpPr>
        <p:spPr>
          <a:xfrm>
            <a:off x="20522708" y="12122117"/>
            <a:ext cx="2560346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"/>
              </a:lnSpc>
              <a:spcBef>
                <a:spcPts val="1400"/>
              </a:spcBef>
              <a:defRPr sz="1400" i="1" spc="14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Xiao, Dai, McQuinn 2401.08862</a:t>
            </a:r>
          </a:p>
        </p:txBody>
      </p:sp>
      <p:pic>
        <p:nvPicPr>
          <p:cNvPr id="644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79316" y="7230185"/>
            <a:ext cx="7095061" cy="46046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Dark Matter Substructu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Dark Matter Substructure</a:t>
            </a:r>
          </a:p>
        </p:txBody>
      </p:sp>
      <p:sp>
        <p:nvSpPr>
          <p:cNvPr id="647" name="LambdaCDM model predicts scale invariant power spectrum, and only gravitational dynamics in Dark Matter Sub-Halos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 err="1"/>
              <a:t>LambdaCDM</a:t>
            </a:r>
            <a:r>
              <a:rPr dirty="0"/>
              <a:t> model predicts scale invariant power spectrum, and </a:t>
            </a:r>
            <a:r>
              <a:rPr dirty="0">
                <a:solidFill>
                  <a:srgbClr val="FF2600"/>
                </a:solidFill>
              </a:rPr>
              <a:t>only gravitational dynamics</a:t>
            </a:r>
            <a:r>
              <a:rPr dirty="0"/>
              <a:t> in </a:t>
            </a:r>
            <a:r>
              <a:rPr lang="en-US" dirty="0"/>
              <a:t>d</a:t>
            </a:r>
            <a:r>
              <a:rPr dirty="0"/>
              <a:t>ark </a:t>
            </a:r>
            <a:r>
              <a:rPr lang="en-US" dirty="0"/>
              <a:t>m</a:t>
            </a:r>
            <a:r>
              <a:rPr dirty="0"/>
              <a:t>atter </a:t>
            </a:r>
            <a:r>
              <a:rPr lang="en-US" dirty="0"/>
              <a:t>s</a:t>
            </a:r>
            <a:r>
              <a:rPr dirty="0"/>
              <a:t>ub-</a:t>
            </a:r>
            <a:r>
              <a:rPr lang="en-US" dirty="0"/>
              <a:t>h</a:t>
            </a:r>
            <a:r>
              <a:rPr dirty="0"/>
              <a:t>alos.</a:t>
            </a:r>
            <a:endParaRPr lang="en-US" dirty="0"/>
          </a:p>
          <a:p>
            <a:r>
              <a:rPr lang="en-US" dirty="0"/>
              <a:t>A measurement of the power spectrum on small scales is a </a:t>
            </a:r>
            <a:r>
              <a:rPr lang="en-US" dirty="0">
                <a:solidFill>
                  <a:srgbClr val="FF0000"/>
                </a:solidFill>
              </a:rPr>
              <a:t>gravitational</a:t>
            </a:r>
            <a:r>
              <a:rPr lang="en-US" dirty="0"/>
              <a:t> imprint of the </a:t>
            </a:r>
            <a:r>
              <a:rPr lang="en-US" dirty="0">
                <a:solidFill>
                  <a:srgbClr val="FF0000"/>
                </a:solidFill>
              </a:rPr>
              <a:t>microphysical</a:t>
            </a:r>
            <a:r>
              <a:rPr lang="en-US" dirty="0"/>
              <a:t> nature of dark matter</a:t>
            </a:r>
            <a:endParaRPr dirty="0"/>
          </a:p>
        </p:txBody>
      </p:sp>
      <p:sp>
        <p:nvSpPr>
          <p:cNvPr id="648" name="Tests Microscopic Nature of Dark Matter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Tests Microscopic Nature of Dark Matter</a:t>
            </a:r>
          </a:p>
        </p:txBody>
      </p:sp>
      <p:sp>
        <p:nvSpPr>
          <p:cNvPr id="649" name="Challenge #7: Robustly Constrain Non-gravitational DM Self-interactions"/>
          <p:cNvSpPr txBox="1"/>
          <p:nvPr/>
        </p:nvSpPr>
        <p:spPr>
          <a:xfrm>
            <a:off x="2871343" y="12676704"/>
            <a:ext cx="18585993" cy="934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Challenge #7: Robustly Constrain Non-gravitational DM Self-interactions</a:t>
            </a:r>
          </a:p>
        </p:txBody>
      </p:sp>
      <p:pic>
        <p:nvPicPr>
          <p:cNvPr id="65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2335" y="7118323"/>
            <a:ext cx="7533724" cy="4781876"/>
          </a:xfrm>
          <a:prstGeom prst="rect">
            <a:avLst/>
          </a:prstGeom>
          <a:ln w="12700">
            <a:miter lim="400000"/>
          </a:ln>
        </p:spPr>
      </p:pic>
      <p:sp>
        <p:nvSpPr>
          <p:cNvPr id="651" name="Lee, Mitridate, Trickle, KZ 2012.09857"/>
          <p:cNvSpPr txBox="1"/>
          <p:nvPr/>
        </p:nvSpPr>
        <p:spPr>
          <a:xfrm>
            <a:off x="632234" y="12053842"/>
            <a:ext cx="3003745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"/>
              </a:lnSpc>
              <a:spcBef>
                <a:spcPts val="1400"/>
              </a:spcBef>
              <a:defRPr sz="1400" i="1" spc="14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Lee, Mitridate, Trickle, KZ 2012.09857</a:t>
            </a:r>
          </a:p>
        </p:txBody>
      </p:sp>
      <p:pic>
        <p:nvPicPr>
          <p:cNvPr id="652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38844" y="6465940"/>
            <a:ext cx="7194202" cy="5421028"/>
          </a:xfrm>
          <a:prstGeom prst="rect">
            <a:avLst/>
          </a:prstGeom>
          <a:ln w="12700">
            <a:miter lim="400000"/>
          </a:ln>
        </p:spPr>
      </p:pic>
      <p:sp>
        <p:nvSpPr>
          <p:cNvPr id="653" name="Boehm et al 1404.7012"/>
          <p:cNvSpPr txBox="1"/>
          <p:nvPr/>
        </p:nvSpPr>
        <p:spPr>
          <a:xfrm>
            <a:off x="19733046" y="12127513"/>
            <a:ext cx="1827543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"/>
              </a:lnSpc>
              <a:spcBef>
                <a:spcPts val="1400"/>
              </a:spcBef>
              <a:defRPr sz="1400" i="1" spc="14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Boehm et al 1404.7012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Dark Matter Requires Physics Beyond the Standard Mode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1950720">
              <a:defRPr sz="6720" spc="-67"/>
            </a:lvl1pPr>
          </a:lstStyle>
          <a:p>
            <a:r>
              <a:t>Dark Matter Requires Physics Beyond the Standard Model</a:t>
            </a:r>
          </a:p>
        </p:txBody>
      </p:sp>
      <p:sp>
        <p:nvSpPr>
          <p:cNvPr id="202" name="In this talk, we will parse probing this entire mass range as a series of theoretically-well-motivated experimental challenge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  <a:p>
            <a:endParaRPr/>
          </a:p>
          <a:p>
            <a:endParaRPr/>
          </a:p>
          <a:p>
            <a:endParaRPr/>
          </a:p>
          <a:p>
            <a:r>
              <a:t>In this talk, we will parse probing this entire mass range as a series of </a:t>
            </a:r>
            <a:r>
              <a:rPr>
                <a:solidFill>
                  <a:srgbClr val="FF2600"/>
                </a:solidFill>
              </a:rPr>
              <a:t>theoretically-well-motivated experimental challenges</a:t>
            </a:r>
          </a:p>
          <a:p>
            <a:r>
              <a:t>The question for the progress of the field is: </a:t>
            </a:r>
            <a:r>
              <a:rPr>
                <a:solidFill>
                  <a:srgbClr val="FF2600"/>
                </a:solidFill>
              </a:rPr>
              <a:t>how many of these challenges can we meet in the next 10-20 years?</a:t>
            </a:r>
          </a:p>
        </p:txBody>
      </p:sp>
      <p:sp>
        <p:nvSpPr>
          <p:cNvPr id="203" name="The Range of Possibilities is Stunning.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The Range of Possibilities is </a:t>
            </a:r>
            <a:r>
              <a:rPr>
                <a:solidFill>
                  <a:srgbClr val="FF2600"/>
                </a:solidFill>
              </a:rPr>
              <a:t>Stunning</a:t>
            </a:r>
            <a:r>
              <a:t>.</a:t>
            </a:r>
          </a:p>
        </p:txBody>
      </p:sp>
      <p:sp>
        <p:nvSpPr>
          <p:cNvPr id="204" name="Line"/>
          <p:cNvSpPr/>
          <p:nvPr/>
        </p:nvSpPr>
        <p:spPr>
          <a:xfrm>
            <a:off x="1147469" y="5065712"/>
            <a:ext cx="21645382" cy="1"/>
          </a:xfrm>
          <a:prstGeom prst="line">
            <a:avLst/>
          </a:prstGeom>
          <a:ln w="127000">
            <a:solidFill>
              <a:srgbClr val="747676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205" name="Line"/>
          <p:cNvSpPr/>
          <p:nvPr/>
        </p:nvSpPr>
        <p:spPr>
          <a:xfrm flipV="1">
            <a:off x="21676205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206" name="Line"/>
          <p:cNvSpPr/>
          <p:nvPr/>
        </p:nvSpPr>
        <p:spPr>
          <a:xfrm flipV="1">
            <a:off x="1442227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207" name="Line"/>
          <p:cNvSpPr/>
          <p:nvPr/>
        </p:nvSpPr>
        <p:spPr>
          <a:xfrm flipV="1">
            <a:off x="11189537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pic>
        <p:nvPicPr>
          <p:cNvPr id="208" name="latex-image-1.pdf" descr="latex-image-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17731" y="5678171"/>
            <a:ext cx="1316950" cy="317222"/>
          </a:xfrm>
          <a:prstGeom prst="rect">
            <a:avLst/>
          </a:prstGeom>
          <a:ln w="12700">
            <a:miter lim="400000"/>
          </a:ln>
        </p:spPr>
      </p:pic>
      <p:pic>
        <p:nvPicPr>
          <p:cNvPr id="209" name="latex-image-1.pdf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027" y="5694127"/>
            <a:ext cx="1210400" cy="28530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0" name="latex-image-1.pdf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4337" y="5710322"/>
            <a:ext cx="1210400" cy="252920"/>
          </a:xfrm>
          <a:prstGeom prst="rect">
            <a:avLst/>
          </a:prstGeom>
          <a:ln w="12700">
            <a:miter lim="400000"/>
          </a:ln>
        </p:spPr>
      </p:pic>
      <p:sp>
        <p:nvSpPr>
          <p:cNvPr id="211" name="Line"/>
          <p:cNvSpPr/>
          <p:nvPr/>
        </p:nvSpPr>
        <p:spPr>
          <a:xfrm flipV="1">
            <a:off x="7224267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pic>
        <p:nvPicPr>
          <p:cNvPr id="212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0695" y="5694127"/>
            <a:ext cx="867145" cy="269115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Shot-noise fluctuations in Lyman-alpha forest"/>
          <p:cNvSpPr txBox="1"/>
          <p:nvPr/>
        </p:nvSpPr>
        <p:spPr>
          <a:xfrm>
            <a:off x="19380046" y="6245900"/>
            <a:ext cx="4592319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Shot-noise fluctuations in Lyman-alpha forest</a:t>
            </a:r>
          </a:p>
        </p:txBody>
      </p:sp>
      <p:sp>
        <p:nvSpPr>
          <p:cNvPr id="214" name="WIMP paradigm"/>
          <p:cNvSpPr txBox="1"/>
          <p:nvPr/>
        </p:nvSpPr>
        <p:spPr>
          <a:xfrm>
            <a:off x="8893378" y="6400800"/>
            <a:ext cx="4592318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WIMP paradigm</a:t>
            </a:r>
          </a:p>
        </p:txBody>
      </p:sp>
      <p:sp>
        <p:nvSpPr>
          <p:cNvPr id="215" name="Warm DM"/>
          <p:cNvSpPr txBox="1"/>
          <p:nvPr/>
        </p:nvSpPr>
        <p:spPr>
          <a:xfrm>
            <a:off x="4928108" y="6400800"/>
            <a:ext cx="4592319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Warm DM</a:t>
            </a:r>
          </a:p>
        </p:txBody>
      </p:sp>
      <p:sp>
        <p:nvSpPr>
          <p:cNvPr id="216" name="de Broglie wavelength = galaxy size"/>
          <p:cNvSpPr txBox="1"/>
          <p:nvPr/>
        </p:nvSpPr>
        <p:spPr>
          <a:xfrm>
            <a:off x="329071" y="6197600"/>
            <a:ext cx="3248912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de Broglie wavelength = galaxy size</a:t>
            </a:r>
          </a:p>
        </p:txBody>
      </p:sp>
      <p:pic>
        <p:nvPicPr>
          <p:cNvPr id="217" name="latex-image-1.pdf" descr="latex-image-1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66953" y="7250165"/>
            <a:ext cx="2618504" cy="3793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Discuss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Discussion</a:t>
            </a:r>
          </a:p>
        </p:txBody>
      </p:sp>
      <p:sp>
        <p:nvSpPr>
          <p:cNvPr id="656" name="A broad theoretical net has been cast.…"/>
          <p:cNvSpPr txBox="1">
            <a:spLocks noGrp="1"/>
          </p:cNvSpPr>
          <p:nvPr>
            <p:ph type="body" idx="1"/>
          </p:nvPr>
        </p:nvSpPr>
        <p:spPr>
          <a:xfrm>
            <a:off x="1217711" y="3364882"/>
            <a:ext cx="21948578" cy="6157516"/>
          </a:xfrm>
          <a:prstGeom prst="rect">
            <a:avLst/>
          </a:prstGeom>
        </p:spPr>
        <p:txBody>
          <a:bodyPr/>
          <a:lstStyle/>
          <a:p>
            <a:pPr marL="496951" indent="-496951" defTabSz="2218888">
              <a:spcBef>
                <a:spcPts val="2100"/>
              </a:spcBef>
              <a:defRPr sz="4004"/>
            </a:pPr>
            <a:r>
              <a:rPr dirty="0"/>
              <a:t>A broad theoretical net has been cast.</a:t>
            </a:r>
          </a:p>
          <a:p>
            <a:pPr marL="496951" indent="-496951" defTabSz="2218888">
              <a:spcBef>
                <a:spcPts val="2100"/>
              </a:spcBef>
              <a:defRPr sz="4004"/>
            </a:pPr>
            <a:r>
              <a:rPr dirty="0"/>
              <a:t>Many theory frameworks and ideas have been proposed to tile the </a:t>
            </a:r>
            <a:r>
              <a:rPr dirty="0" err="1"/>
              <a:t>astrophysically</a:t>
            </a:r>
            <a:r>
              <a:rPr dirty="0"/>
              <a:t> and cosmologically viable model space.</a:t>
            </a:r>
          </a:p>
          <a:p>
            <a:pPr marL="496951" indent="-496951" defTabSz="2218888">
              <a:spcBef>
                <a:spcPts val="2100"/>
              </a:spcBef>
              <a:defRPr sz="4004"/>
            </a:pPr>
            <a:r>
              <a:rPr dirty="0"/>
              <a:t>The theoretical ideas for experiments to search for these theories are available, such as collective excitations.</a:t>
            </a:r>
          </a:p>
          <a:p>
            <a:pPr marL="496951" indent="-496951" defTabSz="2218888">
              <a:spcBef>
                <a:spcPts val="2100"/>
              </a:spcBef>
              <a:defRPr sz="4004"/>
            </a:pPr>
            <a:r>
              <a:rPr dirty="0"/>
              <a:t>There is a </a:t>
            </a:r>
            <a:r>
              <a:rPr dirty="0">
                <a:solidFill>
                  <a:srgbClr val="FF2600"/>
                </a:solidFill>
              </a:rPr>
              <a:t>well-defined</a:t>
            </a:r>
            <a:r>
              <a:rPr dirty="0"/>
              <a:t> and </a:t>
            </a:r>
            <a:r>
              <a:rPr dirty="0">
                <a:solidFill>
                  <a:srgbClr val="FF2600"/>
                </a:solidFill>
              </a:rPr>
              <a:t>exciting</a:t>
            </a:r>
            <a:r>
              <a:rPr dirty="0"/>
              <a:t> </a:t>
            </a:r>
            <a:r>
              <a:rPr dirty="0">
                <a:solidFill>
                  <a:srgbClr val="FF2600"/>
                </a:solidFill>
              </a:rPr>
              <a:t>experimental search</a:t>
            </a:r>
            <a:r>
              <a:rPr dirty="0"/>
              <a:t> program underway.</a:t>
            </a:r>
          </a:p>
          <a:p>
            <a:pPr marL="496951" indent="-496951" defTabSz="2218888">
              <a:spcBef>
                <a:spcPts val="2100"/>
              </a:spcBef>
              <a:defRPr sz="4004"/>
            </a:pPr>
            <a:r>
              <a:rPr dirty="0"/>
              <a:t>This will remain an </a:t>
            </a:r>
            <a:r>
              <a:rPr dirty="0">
                <a:solidFill>
                  <a:srgbClr val="FF2600"/>
                </a:solidFill>
              </a:rPr>
              <a:t>experimentally-driven</a:t>
            </a:r>
            <a:r>
              <a:rPr dirty="0"/>
              <a:t> field, with crucial theoretical support.</a:t>
            </a:r>
          </a:p>
        </p:txBody>
      </p:sp>
      <p:sp>
        <p:nvSpPr>
          <p:cNvPr id="657" name="The Dark Matter Road Ahead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The Dark Matter Road Ahead</a:t>
            </a:r>
          </a:p>
        </p:txBody>
      </p:sp>
      <p:grpSp>
        <p:nvGrpSpPr>
          <p:cNvPr id="661" name="Group"/>
          <p:cNvGrpSpPr/>
          <p:nvPr/>
        </p:nvGrpSpPr>
        <p:grpSpPr>
          <a:xfrm>
            <a:off x="3013438" y="9670019"/>
            <a:ext cx="18030503" cy="4170863"/>
            <a:chOff x="0" y="0"/>
            <a:chExt cx="18030502" cy="4170861"/>
          </a:xfrm>
        </p:grpSpPr>
        <p:pic>
          <p:nvPicPr>
            <p:cNvPr id="658" name="Image" descr="Imag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57184" y="29338"/>
              <a:ext cx="5018359" cy="381477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59" name="Image" descr="Image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81574"/>
              <a:ext cx="6211135" cy="37103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60" name="Image" descr="Image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321593" y="0"/>
              <a:ext cx="5708910" cy="41708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Discuss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Discussion</a:t>
            </a:r>
          </a:p>
        </p:txBody>
      </p:sp>
      <p:sp>
        <p:nvSpPr>
          <p:cNvPr id="664" name="Important astrophysical observations remain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Important astrophysical observations remain.</a:t>
            </a:r>
          </a:p>
          <a:p>
            <a:pPr lvl="1"/>
            <a:r>
              <a:t>What is the nature of the GCE?</a:t>
            </a:r>
          </a:p>
          <a:p>
            <a:pPr lvl="1"/>
            <a:r>
              <a:t>Can we separate baryonic effects from DM to make definitive statements about non-gravitational DM interactions?</a:t>
            </a:r>
          </a:p>
          <a:p>
            <a:pPr lvl="1"/>
            <a:r>
              <a:t>Can we observe DM substructure below Dwarf scales?</a:t>
            </a:r>
          </a:p>
          <a:p>
            <a:pPr lvl="1"/>
            <a:r>
              <a:t>Can we map the cosmic history of the Universe?</a:t>
            </a:r>
          </a:p>
          <a:p>
            <a:r>
              <a:t>This will remain an </a:t>
            </a:r>
            <a:r>
              <a:rPr>
                <a:solidFill>
                  <a:srgbClr val="FF2600"/>
                </a:solidFill>
              </a:rPr>
              <a:t>experimentally-driven</a:t>
            </a:r>
            <a:r>
              <a:t> field, with crucial theoretical support.</a:t>
            </a:r>
          </a:p>
        </p:txBody>
      </p:sp>
      <p:sp>
        <p:nvSpPr>
          <p:cNvPr id="665" name="The Dark Matter Road Ahead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The Dark Matter Road Ahead</a:t>
            </a:r>
          </a:p>
        </p:txBody>
      </p:sp>
      <p:sp>
        <p:nvSpPr>
          <p:cNvPr id="666" name="Challenge #8"/>
          <p:cNvSpPr txBox="1"/>
          <p:nvPr/>
        </p:nvSpPr>
        <p:spPr>
          <a:xfrm>
            <a:off x="11416355" y="5101949"/>
            <a:ext cx="3420161" cy="934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Challenge #8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New Ideas for Direct Dete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New Ideas for Direct Detection</a:t>
            </a:r>
          </a:p>
        </p:txBody>
      </p:sp>
      <p:sp>
        <p:nvSpPr>
          <p:cNvPr id="669" name="Beyond Nuclear Recoil in Direct Detectio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rPr>
                <a:solidFill>
                  <a:srgbClr val="FF2600"/>
                </a:solidFill>
              </a:rPr>
              <a:t>Beyond Nuclear Recoil</a:t>
            </a:r>
            <a:r>
              <a:t> in Direct Detection</a:t>
            </a:r>
          </a:p>
        </p:txBody>
      </p:sp>
      <p:sp>
        <p:nvSpPr>
          <p:cNvPr id="670" name="Line"/>
          <p:cNvSpPr/>
          <p:nvPr/>
        </p:nvSpPr>
        <p:spPr>
          <a:xfrm>
            <a:off x="4554678" y="5104676"/>
            <a:ext cx="15912701" cy="1"/>
          </a:xfrm>
          <a:prstGeom prst="line">
            <a:avLst/>
          </a:prstGeom>
          <a:ln w="25400">
            <a:solidFill>
              <a:srgbClr val="C41C2D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80000"/>
              </a:lnSpc>
              <a:spcBef>
                <a:spcPts val="0"/>
              </a:spcBef>
              <a:defRPr sz="2800" cap="all">
                <a:solidFill>
                  <a:srgbClr val="838787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671" name="mass"/>
          <p:cNvSpPr txBox="1"/>
          <p:nvPr/>
        </p:nvSpPr>
        <p:spPr>
          <a:xfrm>
            <a:off x="20813295" y="4785734"/>
            <a:ext cx="1075307" cy="637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defTabSz="584200">
              <a:lnSpc>
                <a:spcPct val="100000"/>
              </a:lnSpc>
              <a:defRPr sz="2000">
                <a:solidFill>
                  <a:srgbClr val="C41C2D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mass</a:t>
            </a:r>
          </a:p>
        </p:txBody>
      </p:sp>
      <p:sp>
        <p:nvSpPr>
          <p:cNvPr id="672" name="Line"/>
          <p:cNvSpPr/>
          <p:nvPr/>
        </p:nvSpPr>
        <p:spPr>
          <a:xfrm flipV="1">
            <a:off x="17548903" y="4776621"/>
            <a:ext cx="1" cy="656110"/>
          </a:xfrm>
          <a:prstGeom prst="line">
            <a:avLst/>
          </a:prstGeom>
          <a:ln w="25400">
            <a:solidFill>
              <a:srgbClr val="34A5DA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80000"/>
              </a:lnSpc>
              <a:spcBef>
                <a:spcPts val="0"/>
              </a:spcBef>
              <a:defRPr sz="2800" cap="all">
                <a:solidFill>
                  <a:srgbClr val="838787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673" name="Line"/>
          <p:cNvSpPr/>
          <p:nvPr/>
        </p:nvSpPr>
        <p:spPr>
          <a:xfrm flipV="1">
            <a:off x="14129064" y="4776621"/>
            <a:ext cx="1" cy="656110"/>
          </a:xfrm>
          <a:prstGeom prst="line">
            <a:avLst/>
          </a:prstGeom>
          <a:ln w="25400">
            <a:solidFill>
              <a:srgbClr val="34A5DA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80000"/>
              </a:lnSpc>
              <a:spcBef>
                <a:spcPts val="0"/>
              </a:spcBef>
              <a:defRPr sz="2800" cap="all">
                <a:solidFill>
                  <a:srgbClr val="838787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674" name="Line"/>
          <p:cNvSpPr/>
          <p:nvPr/>
        </p:nvSpPr>
        <p:spPr>
          <a:xfrm flipV="1">
            <a:off x="11588667" y="4776621"/>
            <a:ext cx="1" cy="656110"/>
          </a:xfrm>
          <a:prstGeom prst="line">
            <a:avLst/>
          </a:prstGeom>
          <a:ln w="25400">
            <a:solidFill>
              <a:srgbClr val="34A5DA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80000"/>
              </a:lnSpc>
              <a:spcBef>
                <a:spcPts val="0"/>
              </a:spcBef>
              <a:defRPr sz="2800" cap="all">
                <a:solidFill>
                  <a:srgbClr val="838787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675" name="Line"/>
          <p:cNvSpPr/>
          <p:nvPr/>
        </p:nvSpPr>
        <p:spPr>
          <a:xfrm flipV="1">
            <a:off x="8149396" y="4776621"/>
            <a:ext cx="1" cy="656110"/>
          </a:xfrm>
          <a:prstGeom prst="line">
            <a:avLst/>
          </a:prstGeom>
          <a:ln w="25400">
            <a:solidFill>
              <a:srgbClr val="34A5DA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80000"/>
              </a:lnSpc>
              <a:spcBef>
                <a:spcPts val="0"/>
              </a:spcBef>
              <a:defRPr sz="2800" cap="all">
                <a:solidFill>
                  <a:srgbClr val="838787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676" name="100 GeV"/>
          <p:cNvSpPr txBox="1"/>
          <p:nvPr/>
        </p:nvSpPr>
        <p:spPr>
          <a:xfrm>
            <a:off x="17028545" y="3910923"/>
            <a:ext cx="1740233" cy="637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defTabSz="584200">
              <a:lnSpc>
                <a:spcPct val="100000"/>
              </a:lnSpc>
              <a:defRPr sz="20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100 GeV</a:t>
            </a:r>
          </a:p>
        </p:txBody>
      </p:sp>
      <p:sp>
        <p:nvSpPr>
          <p:cNvPr id="677" name="Rectangle"/>
          <p:cNvSpPr/>
          <p:nvPr/>
        </p:nvSpPr>
        <p:spPr>
          <a:xfrm>
            <a:off x="16908935" y="5660545"/>
            <a:ext cx="1396521" cy="174963"/>
          </a:xfrm>
          <a:prstGeom prst="rect">
            <a:avLst/>
          </a:prstGeom>
          <a:solidFill>
            <a:srgbClr val="34A5DA">
              <a:alpha val="46446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80000"/>
              </a:lnSpc>
              <a:spcBef>
                <a:spcPts val="0"/>
              </a:spcBef>
              <a:defRPr sz="2800" cap="all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678" name="Rectangle"/>
          <p:cNvSpPr/>
          <p:nvPr/>
        </p:nvSpPr>
        <p:spPr>
          <a:xfrm>
            <a:off x="18311761" y="5660545"/>
            <a:ext cx="3374527" cy="174963"/>
          </a:xfrm>
          <a:prstGeom prst="rect">
            <a:avLst/>
          </a:prstGeom>
          <a:blipFill>
            <a:blip r:embed="rId2">
              <a:alphaModFix amt="61871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80000"/>
              </a:lnSpc>
              <a:spcBef>
                <a:spcPts val="0"/>
              </a:spcBef>
              <a:defRPr sz="2800" cap="all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679" name="Line"/>
          <p:cNvSpPr/>
          <p:nvPr/>
        </p:nvSpPr>
        <p:spPr>
          <a:xfrm flipV="1">
            <a:off x="16210697" y="4776621"/>
            <a:ext cx="1" cy="656110"/>
          </a:xfrm>
          <a:prstGeom prst="line">
            <a:avLst/>
          </a:prstGeom>
          <a:ln w="25400">
            <a:solidFill>
              <a:srgbClr val="34A5DA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80000"/>
              </a:lnSpc>
              <a:spcBef>
                <a:spcPts val="0"/>
              </a:spcBef>
              <a:defRPr sz="2800" cap="all">
                <a:solidFill>
                  <a:srgbClr val="838787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680" name="1 GeV"/>
          <p:cNvSpPr txBox="1"/>
          <p:nvPr/>
        </p:nvSpPr>
        <p:spPr>
          <a:xfrm>
            <a:off x="15571809" y="3910923"/>
            <a:ext cx="1277777" cy="637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defTabSz="584200">
              <a:lnSpc>
                <a:spcPct val="100000"/>
              </a:lnSpc>
              <a:defRPr sz="20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1 GeV</a:t>
            </a:r>
          </a:p>
        </p:txBody>
      </p:sp>
      <p:sp>
        <p:nvSpPr>
          <p:cNvPr id="681" name="1 MeV"/>
          <p:cNvSpPr txBox="1"/>
          <p:nvPr/>
        </p:nvSpPr>
        <p:spPr>
          <a:xfrm>
            <a:off x="13626191" y="3910923"/>
            <a:ext cx="1326355" cy="637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defTabSz="584200">
              <a:lnSpc>
                <a:spcPct val="100000"/>
              </a:lnSpc>
              <a:defRPr sz="20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1 MeV</a:t>
            </a:r>
          </a:p>
        </p:txBody>
      </p:sp>
      <p:sp>
        <p:nvSpPr>
          <p:cNvPr id="682" name="1 keV"/>
          <p:cNvSpPr txBox="1"/>
          <p:nvPr/>
        </p:nvSpPr>
        <p:spPr>
          <a:xfrm>
            <a:off x="11002048" y="3910923"/>
            <a:ext cx="1173239" cy="637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defTabSz="584200">
              <a:lnSpc>
                <a:spcPct val="100000"/>
              </a:lnSpc>
              <a:defRPr sz="20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1 keV</a:t>
            </a:r>
          </a:p>
        </p:txBody>
      </p:sp>
      <p:sp>
        <p:nvSpPr>
          <p:cNvPr id="683" name="Line"/>
          <p:cNvSpPr/>
          <p:nvPr/>
        </p:nvSpPr>
        <p:spPr>
          <a:xfrm flipV="1">
            <a:off x="4710126" y="4776621"/>
            <a:ext cx="1" cy="656110"/>
          </a:xfrm>
          <a:prstGeom prst="line">
            <a:avLst/>
          </a:prstGeom>
          <a:ln w="25400">
            <a:solidFill>
              <a:srgbClr val="34A5DA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80000"/>
              </a:lnSpc>
              <a:spcBef>
                <a:spcPts val="0"/>
              </a:spcBef>
              <a:defRPr sz="2800" cap="all">
                <a:solidFill>
                  <a:srgbClr val="838787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684" name="1 eV"/>
          <p:cNvSpPr txBox="1"/>
          <p:nvPr/>
        </p:nvSpPr>
        <p:spPr>
          <a:xfrm>
            <a:off x="7661681" y="3910923"/>
            <a:ext cx="975432" cy="637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defTabSz="584200">
              <a:lnSpc>
                <a:spcPct val="100000"/>
              </a:lnSpc>
              <a:defRPr sz="20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1 eV</a:t>
            </a:r>
          </a:p>
        </p:txBody>
      </p:sp>
      <p:sp>
        <p:nvSpPr>
          <p:cNvPr id="685" name="1 meV"/>
          <p:cNvSpPr txBox="1"/>
          <p:nvPr/>
        </p:nvSpPr>
        <p:spPr>
          <a:xfrm>
            <a:off x="4222410" y="3910923"/>
            <a:ext cx="1320137" cy="637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defTabSz="584200">
              <a:lnSpc>
                <a:spcPct val="100000"/>
              </a:lnSpc>
              <a:defRPr sz="20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1 meV</a:t>
            </a:r>
          </a:p>
        </p:txBody>
      </p:sp>
      <p:sp>
        <p:nvSpPr>
          <p:cNvPr id="686" name="Traditional WIMP…"/>
          <p:cNvSpPr txBox="1"/>
          <p:nvPr/>
        </p:nvSpPr>
        <p:spPr>
          <a:xfrm>
            <a:off x="17519756" y="6303896"/>
            <a:ext cx="3222034" cy="24968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defRPr sz="20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Traditional WIMP</a:t>
            </a:r>
          </a:p>
          <a:p>
            <a:pPr algn="ctr" defTabSz="584200">
              <a:lnSpc>
                <a:spcPct val="100000"/>
              </a:lnSpc>
              <a:defRPr sz="20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XENON1T</a:t>
            </a:r>
          </a:p>
          <a:p>
            <a:pPr algn="ctr" defTabSz="584200">
              <a:lnSpc>
                <a:spcPct val="100000"/>
              </a:lnSpc>
              <a:defRPr sz="20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LZ</a:t>
            </a:r>
          </a:p>
        </p:txBody>
      </p:sp>
      <p:sp>
        <p:nvSpPr>
          <p:cNvPr id="687" name="Line"/>
          <p:cNvSpPr/>
          <p:nvPr/>
        </p:nvSpPr>
        <p:spPr>
          <a:xfrm flipH="1">
            <a:off x="14325910" y="5748026"/>
            <a:ext cx="1901372" cy="1"/>
          </a:xfrm>
          <a:prstGeom prst="line">
            <a:avLst/>
          </a:prstGeom>
          <a:ln w="25400">
            <a:solidFill>
              <a:srgbClr val="34A5DA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80000"/>
              </a:lnSpc>
              <a:spcBef>
                <a:spcPts val="0"/>
              </a:spcBef>
              <a:defRPr sz="2800" cap="all">
                <a:solidFill>
                  <a:srgbClr val="838787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688" name="Line"/>
          <p:cNvSpPr/>
          <p:nvPr/>
        </p:nvSpPr>
        <p:spPr>
          <a:xfrm flipH="1">
            <a:off x="11742884" y="5748026"/>
            <a:ext cx="1901373" cy="1"/>
          </a:xfrm>
          <a:prstGeom prst="line">
            <a:avLst/>
          </a:prstGeom>
          <a:ln w="25400">
            <a:solidFill>
              <a:srgbClr val="34A5DA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80000"/>
              </a:lnSpc>
              <a:spcBef>
                <a:spcPts val="0"/>
              </a:spcBef>
              <a:defRPr sz="2800" cap="all">
                <a:solidFill>
                  <a:srgbClr val="838787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689" name="Semiconductors…"/>
          <p:cNvSpPr txBox="1"/>
          <p:nvPr/>
        </p:nvSpPr>
        <p:spPr>
          <a:xfrm>
            <a:off x="13947330" y="6303896"/>
            <a:ext cx="3062312" cy="1567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defRPr sz="20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Semiconductors</a:t>
            </a:r>
          </a:p>
          <a:p>
            <a:pPr algn="ctr" defTabSz="584200">
              <a:lnSpc>
                <a:spcPct val="100000"/>
              </a:lnSpc>
              <a:defRPr sz="20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SuperCDMS</a:t>
            </a:r>
          </a:p>
        </p:txBody>
      </p:sp>
      <p:sp>
        <p:nvSpPr>
          <p:cNvPr id="690" name="Line"/>
          <p:cNvSpPr/>
          <p:nvPr/>
        </p:nvSpPr>
        <p:spPr>
          <a:xfrm flipV="1">
            <a:off x="4912405" y="5748026"/>
            <a:ext cx="6435123" cy="1"/>
          </a:xfrm>
          <a:prstGeom prst="line">
            <a:avLst/>
          </a:prstGeom>
          <a:ln w="25400">
            <a:solidFill>
              <a:srgbClr val="34A5DA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80000"/>
              </a:lnSpc>
              <a:spcBef>
                <a:spcPts val="0"/>
              </a:spcBef>
              <a:defRPr sz="2800" cap="all">
                <a:solidFill>
                  <a:srgbClr val="838787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691" name="Absorption"/>
          <p:cNvSpPr txBox="1"/>
          <p:nvPr/>
        </p:nvSpPr>
        <p:spPr>
          <a:xfrm>
            <a:off x="7036589" y="6303896"/>
            <a:ext cx="2186756" cy="637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defTabSz="584200">
              <a:lnSpc>
                <a:spcPct val="100000"/>
              </a:lnSpc>
              <a:defRPr sz="2000">
                <a:solidFill>
                  <a:srgbClr val="C41C2D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Absorption</a:t>
            </a:r>
          </a:p>
        </p:txBody>
      </p:sp>
      <p:sp>
        <p:nvSpPr>
          <p:cNvPr id="692" name="Graphene"/>
          <p:cNvSpPr txBox="1"/>
          <p:nvPr/>
        </p:nvSpPr>
        <p:spPr>
          <a:xfrm>
            <a:off x="14494309" y="9022871"/>
            <a:ext cx="1968352" cy="637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defTabSz="584200">
              <a:lnSpc>
                <a:spcPct val="100000"/>
              </a:lnSpc>
              <a:defRPr sz="2000">
                <a:solidFill>
                  <a:srgbClr val="C41C2D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Graphene</a:t>
            </a:r>
          </a:p>
        </p:txBody>
      </p:sp>
      <p:sp>
        <p:nvSpPr>
          <p:cNvPr id="693" name="Super-conductors"/>
          <p:cNvSpPr txBox="1"/>
          <p:nvPr/>
        </p:nvSpPr>
        <p:spPr>
          <a:xfrm>
            <a:off x="11622283" y="6303896"/>
            <a:ext cx="2186755" cy="1129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lnSpc>
                <a:spcPct val="100000"/>
              </a:lnSpc>
              <a:defRPr sz="2000">
                <a:solidFill>
                  <a:srgbClr val="C41C2D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Super-conductors</a:t>
            </a:r>
          </a:p>
        </p:txBody>
      </p:sp>
      <p:sp>
        <p:nvSpPr>
          <p:cNvPr id="694" name="Superfluid Helium"/>
          <p:cNvSpPr txBox="1"/>
          <p:nvPr/>
        </p:nvSpPr>
        <p:spPr>
          <a:xfrm>
            <a:off x="11742409" y="8747786"/>
            <a:ext cx="2333070" cy="1129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lnSpc>
                <a:spcPct val="100000"/>
              </a:lnSpc>
              <a:defRPr sz="2000">
                <a:solidFill>
                  <a:srgbClr val="C41C2D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Superfluid Helium</a:t>
            </a:r>
          </a:p>
        </p:txBody>
      </p:sp>
      <p:sp>
        <p:nvSpPr>
          <p:cNvPr id="695" name="~eV energy resolution"/>
          <p:cNvSpPr txBox="1"/>
          <p:nvPr/>
        </p:nvSpPr>
        <p:spPr>
          <a:xfrm>
            <a:off x="14268733" y="10225055"/>
            <a:ext cx="2730399" cy="11299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lnSpc>
                <a:spcPct val="100000"/>
              </a:lnSpc>
              <a:defRPr sz="2000">
                <a:solidFill>
                  <a:srgbClr val="34A5DA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~eV energy resolution</a:t>
            </a:r>
          </a:p>
        </p:txBody>
      </p:sp>
      <p:sp>
        <p:nvSpPr>
          <p:cNvPr id="696" name="~keV energy resolution"/>
          <p:cNvSpPr txBox="1"/>
          <p:nvPr/>
        </p:nvSpPr>
        <p:spPr>
          <a:xfrm>
            <a:off x="17765574" y="10225055"/>
            <a:ext cx="2730399" cy="11299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lnSpc>
                <a:spcPct val="100000"/>
              </a:lnSpc>
              <a:defRPr sz="2000">
                <a:solidFill>
                  <a:srgbClr val="34A5DA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~keV energy resolution</a:t>
            </a:r>
          </a:p>
        </p:txBody>
      </p:sp>
      <p:sp>
        <p:nvSpPr>
          <p:cNvPr id="697" name="~meV energy resolution"/>
          <p:cNvSpPr txBox="1"/>
          <p:nvPr/>
        </p:nvSpPr>
        <p:spPr>
          <a:xfrm>
            <a:off x="11350460" y="10225055"/>
            <a:ext cx="2730399" cy="11299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lnSpc>
                <a:spcPct val="100000"/>
              </a:lnSpc>
              <a:defRPr sz="2000">
                <a:solidFill>
                  <a:srgbClr val="34A5DA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~meV energy resolution</a:t>
            </a:r>
          </a:p>
        </p:txBody>
      </p:sp>
      <p:sp>
        <p:nvSpPr>
          <p:cNvPr id="698" name="Line"/>
          <p:cNvSpPr/>
          <p:nvPr/>
        </p:nvSpPr>
        <p:spPr>
          <a:xfrm flipH="1">
            <a:off x="3183634" y="8898194"/>
            <a:ext cx="1740233" cy="1"/>
          </a:xfrm>
          <a:prstGeom prst="line">
            <a:avLst/>
          </a:prstGeom>
          <a:ln w="25400">
            <a:solidFill>
              <a:srgbClr val="34A5DA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80000"/>
              </a:lnSpc>
              <a:spcBef>
                <a:spcPts val="0"/>
              </a:spcBef>
              <a:defRPr sz="2800" cap="all">
                <a:solidFill>
                  <a:srgbClr val="838787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699" name="QCD axion, “ultralight frontier”"/>
          <p:cNvSpPr txBox="1"/>
          <p:nvPr/>
        </p:nvSpPr>
        <p:spPr>
          <a:xfrm>
            <a:off x="3189464" y="9496045"/>
            <a:ext cx="5681598" cy="6378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defTabSz="584200">
              <a:lnSpc>
                <a:spcPct val="100000"/>
              </a:lnSpc>
              <a:defRPr sz="20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QCD axion, “ultralight frontier”</a:t>
            </a:r>
          </a:p>
        </p:txBody>
      </p:sp>
      <p:sp>
        <p:nvSpPr>
          <p:cNvPr id="700" name="Dirac Materials"/>
          <p:cNvSpPr txBox="1"/>
          <p:nvPr/>
        </p:nvSpPr>
        <p:spPr>
          <a:xfrm>
            <a:off x="11568557" y="7525841"/>
            <a:ext cx="2333070" cy="1129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lnSpc>
                <a:spcPct val="100000"/>
              </a:lnSpc>
              <a:defRPr sz="2000">
                <a:solidFill>
                  <a:srgbClr val="C41C2D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Dirac Materials</a:t>
            </a:r>
          </a:p>
        </p:txBody>
      </p:sp>
      <p:sp>
        <p:nvSpPr>
          <p:cNvPr id="701" name="DAMIC, SENSEI"/>
          <p:cNvSpPr txBox="1"/>
          <p:nvPr/>
        </p:nvSpPr>
        <p:spPr>
          <a:xfrm>
            <a:off x="14288594" y="8146353"/>
            <a:ext cx="2690676" cy="601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lnSpc>
                <a:spcPct val="100000"/>
              </a:lnSpc>
              <a:defRPr sz="18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DAMIC, SENSEI</a:t>
            </a:r>
          </a:p>
        </p:txBody>
      </p:sp>
      <p:sp>
        <p:nvSpPr>
          <p:cNvPr id="702" name="Polar Crystals"/>
          <p:cNvSpPr txBox="1"/>
          <p:nvPr/>
        </p:nvSpPr>
        <p:spPr>
          <a:xfrm>
            <a:off x="9772263" y="8248984"/>
            <a:ext cx="2333070" cy="11299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lnSpc>
                <a:spcPct val="100000"/>
              </a:lnSpc>
              <a:defRPr sz="2000">
                <a:solidFill>
                  <a:srgbClr val="C41C2D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Polar Crystals</a:t>
            </a:r>
          </a:p>
        </p:txBody>
      </p:sp>
      <p:sp>
        <p:nvSpPr>
          <p:cNvPr id="703" name="Electron excitation"/>
          <p:cNvSpPr txBox="1"/>
          <p:nvPr/>
        </p:nvSpPr>
        <p:spPr>
          <a:xfrm>
            <a:off x="14268733" y="11461408"/>
            <a:ext cx="2730399" cy="11299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lnSpc>
                <a:spcPct val="100000"/>
              </a:lnSpc>
              <a:defRPr sz="2000">
                <a:solidFill>
                  <a:srgbClr val="E6803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Electron excitation</a:t>
            </a:r>
          </a:p>
        </p:txBody>
      </p:sp>
      <p:sp>
        <p:nvSpPr>
          <p:cNvPr id="704" name="Nuclear recoil"/>
          <p:cNvSpPr txBox="1"/>
          <p:nvPr/>
        </p:nvSpPr>
        <p:spPr>
          <a:xfrm>
            <a:off x="17765574" y="11707449"/>
            <a:ext cx="2730399" cy="637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lnSpc>
                <a:spcPct val="100000"/>
              </a:lnSpc>
              <a:defRPr sz="2000">
                <a:solidFill>
                  <a:srgbClr val="E6803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Nuclear recoil</a:t>
            </a:r>
          </a:p>
        </p:txBody>
      </p:sp>
      <p:sp>
        <p:nvSpPr>
          <p:cNvPr id="705" name="Collective excitation"/>
          <p:cNvSpPr txBox="1"/>
          <p:nvPr/>
        </p:nvSpPr>
        <p:spPr>
          <a:xfrm>
            <a:off x="11369892" y="11461408"/>
            <a:ext cx="2730398" cy="11299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lnSpc>
                <a:spcPct val="100000"/>
              </a:lnSpc>
              <a:defRPr sz="2000">
                <a:solidFill>
                  <a:srgbClr val="E6803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Collective excitation</a:t>
            </a:r>
          </a:p>
        </p:txBody>
      </p:sp>
      <p:sp>
        <p:nvSpPr>
          <p:cNvPr id="706" name="Magnons"/>
          <p:cNvSpPr txBox="1"/>
          <p:nvPr/>
        </p:nvSpPr>
        <p:spPr>
          <a:xfrm>
            <a:off x="9772263" y="7140957"/>
            <a:ext cx="2333070" cy="6378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ctr" defTabSz="584200">
              <a:lnSpc>
                <a:spcPct val="100000"/>
              </a:lnSpc>
              <a:defRPr sz="2000">
                <a:solidFill>
                  <a:srgbClr val="C41C2D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Magnons</a:t>
            </a:r>
          </a:p>
        </p:txBody>
      </p:sp>
      <p:sp>
        <p:nvSpPr>
          <p:cNvPr id="707" name="Oval"/>
          <p:cNvSpPr/>
          <p:nvPr/>
        </p:nvSpPr>
        <p:spPr>
          <a:xfrm>
            <a:off x="10112792" y="8090686"/>
            <a:ext cx="1652011" cy="1477545"/>
          </a:xfrm>
          <a:prstGeom prst="ellipse">
            <a:avLst/>
          </a:prstGeom>
          <a:ln w="63500">
            <a:solidFill>
              <a:srgbClr val="A6BBBB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he Challenge.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Challenge.</a:t>
            </a:r>
          </a:p>
        </p:txBody>
      </p:sp>
      <p:sp>
        <p:nvSpPr>
          <p:cNvPr id="220" name="Gravity is weak.…"/>
          <p:cNvSpPr txBox="1">
            <a:spLocks noGrp="1"/>
          </p:cNvSpPr>
          <p:nvPr>
            <p:ph type="body" sz="half" idx="1"/>
          </p:nvPr>
        </p:nvSpPr>
        <p:spPr>
          <a:xfrm>
            <a:off x="1219200" y="4013200"/>
            <a:ext cx="8069249" cy="8483600"/>
          </a:xfrm>
          <a:prstGeom prst="rect">
            <a:avLst/>
          </a:prstGeom>
        </p:spPr>
        <p:txBody>
          <a:bodyPr/>
          <a:lstStyle/>
          <a:p>
            <a:r>
              <a:t>Gravity is </a:t>
            </a:r>
            <a:r>
              <a:rPr>
                <a:solidFill>
                  <a:srgbClr val="FF2600"/>
                </a:solidFill>
              </a:rPr>
              <a:t>weak</a:t>
            </a:r>
            <a:r>
              <a:t>.</a:t>
            </a:r>
          </a:p>
          <a:p>
            <a:r>
              <a:t>Gravity gives the </a:t>
            </a:r>
            <a:r>
              <a:rPr>
                <a:solidFill>
                  <a:srgbClr val="FF2600"/>
                </a:solidFill>
              </a:rPr>
              <a:t>gross properties</a:t>
            </a:r>
            <a:r>
              <a:t> of dark matter — density and large-scale clustering. </a:t>
            </a:r>
          </a:p>
          <a:p>
            <a:r>
              <a:t>Learning about particle properties will require stronger-than-gravitational interactions.</a:t>
            </a:r>
          </a:p>
        </p:txBody>
      </p:sp>
      <p:sp>
        <p:nvSpPr>
          <p:cNvPr id="221" name="All known properties of dark matter are via the gravitational interaction.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All known properties of dark matter are via the gravitational interaction.</a:t>
            </a:r>
          </a:p>
        </p:txBody>
      </p:sp>
      <p:pic>
        <p:nvPicPr>
          <p:cNvPr id="22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1826" y="3286301"/>
            <a:ext cx="15897399" cy="9210500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Gravity"/>
          <p:cNvSpPr txBox="1"/>
          <p:nvPr/>
        </p:nvSpPr>
        <p:spPr>
          <a:xfrm>
            <a:off x="16801670" y="5482871"/>
            <a:ext cx="1298805" cy="6314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r>
              <a:t>Gravity</a:t>
            </a:r>
          </a:p>
        </p:txBody>
      </p:sp>
      <p:pic>
        <p:nvPicPr>
          <p:cNvPr id="224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00475" y="5061599"/>
            <a:ext cx="5669390" cy="486461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WIMPs have not been found but are not theoretically eliminated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WIMPs have not been found but are not theoretically eliminated.</a:t>
            </a:r>
          </a:p>
          <a:p>
            <a:r>
              <a:rPr dirty="0"/>
              <a:t>They remain well-motivated by their observed abundance.</a:t>
            </a:r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lang="en-US" dirty="0"/>
          </a:p>
          <a:p>
            <a:r>
              <a:rPr dirty="0"/>
              <a:t>The relic abundance estimate for WIMPs gives:</a:t>
            </a:r>
          </a:p>
        </p:txBody>
      </p:sp>
      <p:sp>
        <p:nvSpPr>
          <p:cNvPr id="227" name="Weakly Interacting Massive Particl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Weakly Interacting Massive Particles</a:t>
            </a:r>
          </a:p>
        </p:txBody>
      </p:sp>
      <p:sp>
        <p:nvSpPr>
          <p:cNvPr id="228" name="Theoretically Well-Motivated and Experimentally Still Viabl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Theoretically Well-Motivated and Experimentally Still Viable</a:t>
            </a:r>
          </a:p>
        </p:txBody>
      </p:sp>
      <p:sp>
        <p:nvSpPr>
          <p:cNvPr id="229" name="Line"/>
          <p:cNvSpPr/>
          <p:nvPr/>
        </p:nvSpPr>
        <p:spPr>
          <a:xfrm flipV="1">
            <a:off x="4830807" y="7150414"/>
            <a:ext cx="3546971" cy="2068514"/>
          </a:xfrm>
          <a:prstGeom prst="line">
            <a:avLst/>
          </a:prstGeom>
          <a:ln w="254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230" name="Line"/>
          <p:cNvSpPr/>
          <p:nvPr/>
        </p:nvSpPr>
        <p:spPr>
          <a:xfrm>
            <a:off x="4830807" y="7174227"/>
            <a:ext cx="3809505" cy="2020888"/>
          </a:xfrm>
          <a:prstGeom prst="line">
            <a:avLst/>
          </a:prstGeom>
          <a:ln w="254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231" name="Circle"/>
          <p:cNvSpPr/>
          <p:nvPr/>
        </p:nvSpPr>
        <p:spPr>
          <a:xfrm>
            <a:off x="6100559" y="7549671"/>
            <a:ext cx="1270001" cy="1270001"/>
          </a:xfrm>
          <a:prstGeom prst="ellipse">
            <a:avLst/>
          </a:prstGeom>
          <a:solidFill>
            <a:srgbClr val="D2593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232" name="DM"/>
          <p:cNvSpPr txBox="1"/>
          <p:nvPr/>
        </p:nvSpPr>
        <p:spPr>
          <a:xfrm>
            <a:off x="4031334" y="6838471"/>
            <a:ext cx="686414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spcBef>
                <a:spcPts val="1400"/>
              </a:spcBef>
              <a:defRPr sz="2800" i="1" spc="28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DM</a:t>
            </a:r>
          </a:p>
        </p:txBody>
      </p:sp>
      <p:sp>
        <p:nvSpPr>
          <p:cNvPr id="233" name="DM"/>
          <p:cNvSpPr txBox="1"/>
          <p:nvPr/>
        </p:nvSpPr>
        <p:spPr>
          <a:xfrm>
            <a:off x="4031334" y="8748280"/>
            <a:ext cx="686414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spcBef>
                <a:spcPts val="1400"/>
              </a:spcBef>
              <a:defRPr sz="2800" i="1" spc="28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DM</a:t>
            </a:r>
          </a:p>
        </p:txBody>
      </p:sp>
      <p:sp>
        <p:nvSpPr>
          <p:cNvPr id="234" name="SM"/>
          <p:cNvSpPr txBox="1"/>
          <p:nvPr/>
        </p:nvSpPr>
        <p:spPr>
          <a:xfrm>
            <a:off x="8753371" y="8900680"/>
            <a:ext cx="6246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spcBef>
                <a:spcPts val="1400"/>
              </a:spcBef>
              <a:defRPr sz="2800" i="1" spc="28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SM</a:t>
            </a:r>
          </a:p>
        </p:txBody>
      </p:sp>
      <p:sp>
        <p:nvSpPr>
          <p:cNvPr id="235" name="SM"/>
          <p:cNvSpPr txBox="1"/>
          <p:nvPr/>
        </p:nvSpPr>
        <p:spPr>
          <a:xfrm>
            <a:off x="8491284" y="6837701"/>
            <a:ext cx="624600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spcBef>
                <a:spcPts val="1400"/>
              </a:spcBef>
              <a:defRPr sz="2800" i="1" spc="28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SM</a:t>
            </a:r>
          </a:p>
        </p:txBody>
      </p:sp>
      <p:pic>
        <p:nvPicPr>
          <p:cNvPr id="23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1448" y="7446499"/>
            <a:ext cx="2644973" cy="36735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7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2708" y="8759003"/>
            <a:ext cx="5051071" cy="562756"/>
          </a:xfrm>
          <a:prstGeom prst="rect">
            <a:avLst/>
          </a:prstGeom>
          <a:ln w="12700">
            <a:miter lim="400000"/>
          </a:ln>
        </p:spPr>
      </p:pic>
      <p:sp>
        <p:nvSpPr>
          <p:cNvPr id="238" name="Arrow"/>
          <p:cNvSpPr/>
          <p:nvPr/>
        </p:nvSpPr>
        <p:spPr>
          <a:xfrm>
            <a:off x="12632233" y="8417597"/>
            <a:ext cx="1270001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A6BBB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pic>
        <p:nvPicPr>
          <p:cNvPr id="239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38793" y="6301654"/>
            <a:ext cx="4343456" cy="5411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1414" y="11457971"/>
            <a:ext cx="14280621" cy="2073118"/>
          </a:xfrm>
          <a:prstGeom prst="rect">
            <a:avLst/>
          </a:prstGeom>
          <a:ln w="12700">
            <a:miter lim="400000"/>
          </a:ln>
        </p:spPr>
      </p:pic>
      <p:sp>
        <p:nvSpPr>
          <p:cNvPr id="241" name="Line"/>
          <p:cNvSpPr/>
          <p:nvPr/>
        </p:nvSpPr>
        <p:spPr>
          <a:xfrm>
            <a:off x="4892728" y="6735550"/>
            <a:ext cx="3423129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42" name="Line"/>
          <p:cNvSpPr/>
          <p:nvPr/>
        </p:nvSpPr>
        <p:spPr>
          <a:xfrm flipH="1">
            <a:off x="4960393" y="9633791"/>
            <a:ext cx="3287799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43" name="Relic abundance, indirect detection"/>
          <p:cNvSpPr txBox="1"/>
          <p:nvPr/>
        </p:nvSpPr>
        <p:spPr>
          <a:xfrm>
            <a:off x="4125074" y="5989465"/>
            <a:ext cx="5220971" cy="5810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FF2600"/>
                </a:solidFill>
              </a:defRPr>
            </a:lvl1pPr>
          </a:lstStyle>
          <a:p>
            <a:r>
              <a:t>Relic abundance, indirect detection</a:t>
            </a:r>
          </a:p>
        </p:txBody>
      </p:sp>
      <p:sp>
        <p:nvSpPr>
          <p:cNvPr id="244" name="Production at colliders"/>
          <p:cNvSpPr txBox="1"/>
          <p:nvPr/>
        </p:nvSpPr>
        <p:spPr>
          <a:xfrm>
            <a:off x="4903127" y="9798851"/>
            <a:ext cx="3402331" cy="5810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FF2600"/>
                </a:solidFill>
              </a:defRPr>
            </a:lvl1pPr>
          </a:lstStyle>
          <a:p>
            <a:r>
              <a:t>Production at colliders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Weakly Interacting Massive Particl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Weakly Interacting Massive Particles</a:t>
            </a:r>
          </a:p>
        </p:txBody>
      </p:sp>
      <p:sp>
        <p:nvSpPr>
          <p:cNvPr id="247" name="WIMPs have not been found but are not theoretically eliminated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WIMPs have not been found but are not theoretically eliminated.</a:t>
            </a:r>
          </a:p>
          <a:p>
            <a:r>
              <a:rPr dirty="0"/>
              <a:t>Cosmologically-favored pure electroweakino masses have </a:t>
            </a:r>
            <a:r>
              <a:rPr dirty="0">
                <a:solidFill>
                  <a:srgbClr val="FF2600"/>
                </a:solidFill>
              </a:rPr>
              <a:t>not been eliminated</a:t>
            </a:r>
            <a:r>
              <a:rPr dirty="0"/>
              <a:t> by LHC, which more strongly constrains </a:t>
            </a:r>
            <a:r>
              <a:rPr dirty="0">
                <a:solidFill>
                  <a:srgbClr val="FF2600"/>
                </a:solidFill>
              </a:rPr>
              <a:t>colored particles</a:t>
            </a:r>
            <a:r>
              <a:rPr dirty="0"/>
              <a:t>.</a:t>
            </a:r>
          </a:p>
        </p:txBody>
      </p:sp>
      <p:sp>
        <p:nvSpPr>
          <p:cNvPr id="248" name="Theoretically Well-Motivated and Experimentally Still Viabl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Theoretically Well-Motivated and Experimentally Still Viable</a:t>
            </a:r>
          </a:p>
        </p:txBody>
      </p:sp>
      <p:pic>
        <p:nvPicPr>
          <p:cNvPr id="24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223" y="6382327"/>
            <a:ext cx="7402734" cy="71260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193D101-9963-FEE4-1001-0AF39B1F08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3915" y="6166673"/>
            <a:ext cx="7514761" cy="7126066"/>
          </a:xfrm>
          <a:prstGeom prst="rect">
            <a:avLst/>
          </a:prstGeom>
        </p:spPr>
      </p:pic>
      <p:sp>
        <p:nvSpPr>
          <p:cNvPr id="4" name="Xiao, Dai, McQuinn 2401.08862">
            <a:extLst>
              <a:ext uri="{FF2B5EF4-FFF2-40B4-BE49-F238E27FC236}">
                <a16:creationId xmlns:a16="http://schemas.microsoft.com/office/drawing/2014/main" id="{BA560D06-050A-A649-5DDD-345434B8D464}"/>
              </a:ext>
            </a:extLst>
          </p:cNvPr>
          <p:cNvSpPr txBox="1"/>
          <p:nvPr/>
        </p:nvSpPr>
        <p:spPr>
          <a:xfrm>
            <a:off x="21021393" y="13140726"/>
            <a:ext cx="2143407" cy="166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"/>
              </a:lnSpc>
              <a:spcBef>
                <a:spcPts val="1400"/>
              </a:spcBef>
              <a:defRPr sz="1400" i="1" spc="14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rPr lang="en-US" dirty="0"/>
              <a:t>Carpenter et al 2309.07213</a:t>
            </a:r>
            <a:endParaRPr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0DF778-BC1B-9446-F3CB-7FC2222213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8676" y="6442202"/>
            <a:ext cx="6867231" cy="657500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1316" y="5736519"/>
            <a:ext cx="7039021" cy="7006182"/>
          </a:xfrm>
          <a:prstGeom prst="rect">
            <a:avLst/>
          </a:prstGeom>
          <a:ln w="12700">
            <a:miter lim="400000"/>
          </a:ln>
        </p:spPr>
      </p:pic>
      <p:sp>
        <p:nvSpPr>
          <p:cNvPr id="253" name="Weakly Interacting Massive Particl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Weakly Interacting Massive Particles</a:t>
            </a:r>
          </a:p>
        </p:txBody>
      </p:sp>
      <p:sp>
        <p:nvSpPr>
          <p:cNvPr id="254" name="WIMPs have not been found but are not theoretically eliminated.…"/>
          <p:cNvSpPr txBox="1">
            <a:spLocks noGrp="1"/>
          </p:cNvSpPr>
          <p:nvPr>
            <p:ph type="body" idx="1"/>
          </p:nvPr>
        </p:nvSpPr>
        <p:spPr>
          <a:xfrm>
            <a:off x="1219200" y="4013200"/>
            <a:ext cx="21706708" cy="8483600"/>
          </a:xfrm>
          <a:prstGeom prst="rect">
            <a:avLst/>
          </a:prstGeom>
        </p:spPr>
        <p:txBody>
          <a:bodyPr/>
          <a:lstStyle/>
          <a:p>
            <a:r>
              <a:t>WIMPs have not been found but are not theoretically eliminated.</a:t>
            </a:r>
          </a:p>
          <a:p>
            <a:r>
              <a:t>Pure electroweakinos produce detectable annihilation by-products in Cherenkov Telescopes</a:t>
            </a:r>
          </a:p>
        </p:txBody>
      </p:sp>
      <p:sp>
        <p:nvSpPr>
          <p:cNvPr id="255" name="Theoretically Well-Motivated and Experimentally Still Viabl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Theoretically Well-Motivated and Experimentally Still Viable</a:t>
            </a:r>
          </a:p>
        </p:txBody>
      </p:sp>
      <p:sp>
        <p:nvSpPr>
          <p:cNvPr id="256" name="Challenge #1: Fully Cover Electroweakino DM, e.g. with Cherenkov Telescopes"/>
          <p:cNvSpPr txBox="1"/>
          <p:nvPr/>
        </p:nvSpPr>
        <p:spPr>
          <a:xfrm>
            <a:off x="2152938" y="12517792"/>
            <a:ext cx="19928790" cy="934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Challenge #1: Fully Cover Electroweakino DM, e.g. with Cherenkov Telescopes</a:t>
            </a:r>
          </a:p>
        </p:txBody>
      </p:sp>
      <p:pic>
        <p:nvPicPr>
          <p:cNvPr id="257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5577" y="5812606"/>
            <a:ext cx="7292845" cy="6854009"/>
          </a:xfrm>
          <a:prstGeom prst="rect">
            <a:avLst/>
          </a:prstGeom>
          <a:ln w="12700">
            <a:miter lim="400000"/>
          </a:ln>
        </p:spPr>
      </p:pic>
      <p:pic>
        <p:nvPicPr>
          <p:cNvPr id="258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4029" y="7836501"/>
            <a:ext cx="6459798" cy="2061278"/>
          </a:xfrm>
          <a:prstGeom prst="rect">
            <a:avLst/>
          </a:prstGeom>
          <a:ln w="12700">
            <a:miter lim="400000"/>
          </a:ln>
        </p:spPr>
      </p:pic>
      <p:sp>
        <p:nvSpPr>
          <p:cNvPr id="259" name="Rinchiuso et al 2008.00692"/>
          <p:cNvSpPr txBox="1"/>
          <p:nvPr/>
        </p:nvSpPr>
        <p:spPr>
          <a:xfrm>
            <a:off x="20670435" y="5996950"/>
            <a:ext cx="2018844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defRPr sz="12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Rinchiuso et al 2008.00692</a:t>
            </a:r>
          </a:p>
        </p:txBody>
      </p:sp>
      <p:sp>
        <p:nvSpPr>
          <p:cNvPr id="260" name="Hisano, Matsumoto, Nojiri, Saito, 0412403"/>
          <p:cNvSpPr txBox="1"/>
          <p:nvPr/>
        </p:nvSpPr>
        <p:spPr>
          <a:xfrm>
            <a:off x="229570" y="7180878"/>
            <a:ext cx="3051354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defRPr sz="12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Hisano, Matsumoto, Nojiri, Saito, 0412403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Weakly Interacting Massive Particl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Weakly Interacting Massive Particles</a:t>
            </a:r>
          </a:p>
        </p:txBody>
      </p:sp>
      <p:sp>
        <p:nvSpPr>
          <p:cNvPr id="263" name="WIMPs have not been found but are not theoretically eliminated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WIMPs have not been found but are not theoretically eliminated.</a:t>
            </a:r>
          </a:p>
          <a:p>
            <a:r>
              <a:t>Pure electroweakinos have </a:t>
            </a:r>
            <a:r>
              <a:rPr>
                <a:solidFill>
                  <a:srgbClr val="FF2600"/>
                </a:solidFill>
              </a:rPr>
              <a:t>small scattering cross-sections</a:t>
            </a:r>
            <a:r>
              <a:t> in Direct Detection, because the tree-level Higgs-mediated process vanishes.</a:t>
            </a:r>
          </a:p>
        </p:txBody>
      </p:sp>
      <p:sp>
        <p:nvSpPr>
          <p:cNvPr id="264" name="Theoretically Well-Motivated and Experimentally Still Viabl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Theoretically Well-Motivated and Experimentally Still Viable</a:t>
            </a:r>
          </a:p>
        </p:txBody>
      </p:sp>
      <p:sp>
        <p:nvSpPr>
          <p:cNvPr id="265" name="Challenge #2: Search for WIMPs to the Neutrino Background in Direct Detection"/>
          <p:cNvSpPr txBox="1"/>
          <p:nvPr/>
        </p:nvSpPr>
        <p:spPr>
          <a:xfrm>
            <a:off x="1953793" y="12429509"/>
            <a:ext cx="20476414" cy="934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Challenge #2: Search for WIMPs to the Neutrino Background in Direct Detection</a:t>
            </a:r>
          </a:p>
        </p:txBody>
      </p:sp>
      <p:pic>
        <p:nvPicPr>
          <p:cNvPr id="26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476" y="9073245"/>
            <a:ext cx="2973597" cy="24109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67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7390" y="6188150"/>
            <a:ext cx="10113660" cy="6257764"/>
          </a:xfrm>
          <a:prstGeom prst="rect">
            <a:avLst/>
          </a:prstGeom>
          <a:ln w="12700">
            <a:miter lim="400000"/>
          </a:ln>
        </p:spPr>
      </p:pic>
      <p:sp>
        <p:nvSpPr>
          <p:cNvPr id="268" name="Hill, Solon 1309.4092"/>
          <p:cNvSpPr txBox="1"/>
          <p:nvPr/>
        </p:nvSpPr>
        <p:spPr>
          <a:xfrm>
            <a:off x="6740231" y="12141113"/>
            <a:ext cx="1621385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defRPr sz="12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Hill, Solon 1309.4092</a:t>
            </a:r>
          </a:p>
        </p:txBody>
      </p:sp>
      <p:pic>
        <p:nvPicPr>
          <p:cNvPr id="269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22485" y="6433730"/>
            <a:ext cx="9268249" cy="5766604"/>
          </a:xfrm>
          <a:prstGeom prst="rect">
            <a:avLst/>
          </a:prstGeom>
          <a:ln w="12700">
            <a:miter lim="400000"/>
          </a:ln>
        </p:spPr>
      </p:pic>
      <p:sp>
        <p:nvSpPr>
          <p:cNvPr id="270" name="Bottaro et al 2205.-4486"/>
          <p:cNvSpPr txBox="1"/>
          <p:nvPr/>
        </p:nvSpPr>
        <p:spPr>
          <a:xfrm>
            <a:off x="22342527" y="12161713"/>
            <a:ext cx="1813409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defRPr sz="12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rPr dirty="0" err="1"/>
              <a:t>Bottaro</a:t>
            </a:r>
            <a:r>
              <a:rPr dirty="0"/>
              <a:t> et al 2205.-4486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685C2E-71E3-7B30-9F4A-B83A2C6B28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757" y="6929559"/>
            <a:ext cx="3810000" cy="16383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Dark Matter of a Very Low Mas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Dark Matter of a Very Low Mass</a:t>
            </a:r>
          </a:p>
        </p:txBody>
      </p:sp>
      <p:sp>
        <p:nvSpPr>
          <p:cNvPr id="273" name="Such low-mass states have evaded detection by having small couplings to the SM."/>
          <p:cNvSpPr txBox="1">
            <a:spLocks noGrp="1"/>
          </p:cNvSpPr>
          <p:nvPr>
            <p:ph type="body" sz="half" idx="1"/>
          </p:nvPr>
        </p:nvSpPr>
        <p:spPr>
          <a:xfrm>
            <a:off x="1219200" y="4013200"/>
            <a:ext cx="12286211" cy="8483600"/>
          </a:xfrm>
          <a:prstGeom prst="rect">
            <a:avLst/>
          </a:prstGeom>
        </p:spPr>
        <p:txBody>
          <a:bodyPr/>
          <a:lstStyle/>
          <a:p>
            <a:endParaRPr/>
          </a:p>
          <a:p>
            <a:endParaRPr/>
          </a:p>
          <a:p>
            <a:endParaRPr/>
          </a:p>
          <a:p>
            <a:endParaRPr/>
          </a:p>
          <a:p>
            <a:r>
              <a:t>Such low-mass states have evaded detection by having </a:t>
            </a:r>
            <a:r>
              <a:rPr>
                <a:solidFill>
                  <a:srgbClr val="FF2600"/>
                </a:solidFill>
              </a:rPr>
              <a:t>small couplings</a:t>
            </a:r>
            <a:r>
              <a:t> to the SM.</a:t>
            </a:r>
          </a:p>
        </p:txBody>
      </p:sp>
      <p:sp>
        <p:nvSpPr>
          <p:cNvPr id="274" name="Dark Matter with Mass Below the Weak Scal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Dark Matter with Mass Below the Weak Scale</a:t>
            </a:r>
          </a:p>
        </p:txBody>
      </p:sp>
      <p:sp>
        <p:nvSpPr>
          <p:cNvPr id="275" name="Line"/>
          <p:cNvSpPr/>
          <p:nvPr/>
        </p:nvSpPr>
        <p:spPr>
          <a:xfrm>
            <a:off x="1147469" y="5065712"/>
            <a:ext cx="21645382" cy="1"/>
          </a:xfrm>
          <a:prstGeom prst="line">
            <a:avLst/>
          </a:prstGeom>
          <a:ln w="127000">
            <a:solidFill>
              <a:srgbClr val="747676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276" name="Line"/>
          <p:cNvSpPr/>
          <p:nvPr/>
        </p:nvSpPr>
        <p:spPr>
          <a:xfrm flipV="1">
            <a:off x="21676205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277" name="Line"/>
          <p:cNvSpPr/>
          <p:nvPr/>
        </p:nvSpPr>
        <p:spPr>
          <a:xfrm flipV="1">
            <a:off x="1442227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278" name="Line"/>
          <p:cNvSpPr/>
          <p:nvPr/>
        </p:nvSpPr>
        <p:spPr>
          <a:xfrm flipV="1">
            <a:off x="11189537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pic>
        <p:nvPicPr>
          <p:cNvPr id="279" name="latex-image-1.pdf" descr="latex-image-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17731" y="5678171"/>
            <a:ext cx="1316950" cy="317222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" name="latex-image-1.pdf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027" y="5694127"/>
            <a:ext cx="1210400" cy="285309"/>
          </a:xfrm>
          <a:prstGeom prst="rect">
            <a:avLst/>
          </a:prstGeom>
          <a:ln w="12700">
            <a:miter lim="400000"/>
          </a:ln>
        </p:spPr>
      </p:pic>
      <p:pic>
        <p:nvPicPr>
          <p:cNvPr id="281" name="latex-image-1.pdf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4337" y="5710322"/>
            <a:ext cx="1210400" cy="252920"/>
          </a:xfrm>
          <a:prstGeom prst="rect">
            <a:avLst/>
          </a:prstGeom>
          <a:ln w="12700">
            <a:miter lim="400000"/>
          </a:ln>
        </p:spPr>
      </p:pic>
      <p:sp>
        <p:nvSpPr>
          <p:cNvPr id="282" name="Line"/>
          <p:cNvSpPr/>
          <p:nvPr/>
        </p:nvSpPr>
        <p:spPr>
          <a:xfrm flipV="1">
            <a:off x="7224267" y="4703762"/>
            <a:ext cx="1" cy="723901"/>
          </a:xfrm>
          <a:prstGeom prst="line">
            <a:avLst/>
          </a:prstGeom>
          <a:ln w="50800">
            <a:solidFill>
              <a:srgbClr val="747676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5C5C5C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pic>
        <p:nvPicPr>
          <p:cNvPr id="283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0695" y="5694127"/>
            <a:ext cx="867145" cy="269115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Shot-noise fluctuations in Lyman-alpha forest"/>
          <p:cNvSpPr txBox="1"/>
          <p:nvPr/>
        </p:nvSpPr>
        <p:spPr>
          <a:xfrm>
            <a:off x="19380046" y="6245900"/>
            <a:ext cx="4592319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Shot-noise fluctuations in Lyman-alpha forest</a:t>
            </a:r>
          </a:p>
        </p:txBody>
      </p:sp>
      <p:sp>
        <p:nvSpPr>
          <p:cNvPr id="285" name="WIMP paradigm"/>
          <p:cNvSpPr txBox="1"/>
          <p:nvPr/>
        </p:nvSpPr>
        <p:spPr>
          <a:xfrm>
            <a:off x="8893378" y="6400800"/>
            <a:ext cx="4592318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WIMP paradigm</a:t>
            </a:r>
          </a:p>
        </p:txBody>
      </p:sp>
      <p:sp>
        <p:nvSpPr>
          <p:cNvPr id="286" name="Warm DM"/>
          <p:cNvSpPr txBox="1"/>
          <p:nvPr/>
        </p:nvSpPr>
        <p:spPr>
          <a:xfrm>
            <a:off x="4928108" y="6400800"/>
            <a:ext cx="4592319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Warm DM</a:t>
            </a:r>
          </a:p>
        </p:txBody>
      </p:sp>
      <p:sp>
        <p:nvSpPr>
          <p:cNvPr id="287" name="de Broglie wavelength = galaxy size"/>
          <p:cNvSpPr txBox="1"/>
          <p:nvPr/>
        </p:nvSpPr>
        <p:spPr>
          <a:xfrm>
            <a:off x="329071" y="6197600"/>
            <a:ext cx="3248912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de Broglie wavelength = galaxy size</a:t>
            </a:r>
          </a:p>
        </p:txBody>
      </p:sp>
      <p:sp>
        <p:nvSpPr>
          <p:cNvPr id="288" name="Line"/>
          <p:cNvSpPr/>
          <p:nvPr/>
        </p:nvSpPr>
        <p:spPr>
          <a:xfrm flipH="1" flipV="1">
            <a:off x="2213171" y="4098013"/>
            <a:ext cx="8001915" cy="1"/>
          </a:xfrm>
          <a:prstGeom prst="line">
            <a:avLst/>
          </a:prstGeom>
          <a:ln w="203200">
            <a:solidFill>
              <a:srgbClr val="FF26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289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52903" y="7063969"/>
            <a:ext cx="8364851" cy="6535416"/>
          </a:xfrm>
          <a:prstGeom prst="rect">
            <a:avLst/>
          </a:prstGeom>
          <a:ln w="12700">
            <a:miter lim="400000"/>
          </a:ln>
        </p:spPr>
      </p:pic>
      <p:sp>
        <p:nvSpPr>
          <p:cNvPr id="290" name="1901.09966"/>
          <p:cNvSpPr txBox="1"/>
          <p:nvPr/>
        </p:nvSpPr>
        <p:spPr>
          <a:xfrm>
            <a:off x="22144659" y="7410808"/>
            <a:ext cx="97002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00000"/>
              </a:lnSpc>
              <a:defRPr sz="12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1901.09966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1266</TotalTime>
  <Words>1883</Words>
  <Application>Microsoft Macintosh PowerPoint</Application>
  <PresentationFormat>Custom</PresentationFormat>
  <Paragraphs>314</Paragraphs>
  <Slides>32</Slides>
  <Notes>0</Notes>
  <HiddenSlides>8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Arial</vt:lpstr>
      <vt:lpstr>Canela Bold</vt:lpstr>
      <vt:lpstr>Canela Deck Regular</vt:lpstr>
      <vt:lpstr>Canela Regular</vt:lpstr>
      <vt:lpstr>Canela Text Regular</vt:lpstr>
      <vt:lpstr>Graphik</vt:lpstr>
      <vt:lpstr>Graphik-Medium</vt:lpstr>
      <vt:lpstr>Graphik-SemiboldItalic</vt:lpstr>
      <vt:lpstr>Helvetica Neue</vt:lpstr>
      <vt:lpstr>Marker Felt</vt:lpstr>
      <vt:lpstr>23_ClassicWhite</vt:lpstr>
      <vt:lpstr>Dark Matter</vt:lpstr>
      <vt:lpstr>Why Dark Matter?</vt:lpstr>
      <vt:lpstr>Dark Matter Requires Physics Beyond the Standard Model</vt:lpstr>
      <vt:lpstr>The Challenge.</vt:lpstr>
      <vt:lpstr>Weakly Interacting Massive Particles</vt:lpstr>
      <vt:lpstr>Weakly Interacting Massive Particles</vt:lpstr>
      <vt:lpstr>Weakly Interacting Massive Particles</vt:lpstr>
      <vt:lpstr>Weakly Interacting Massive Particles</vt:lpstr>
      <vt:lpstr>Dark Matter of a Very Low Mass</vt:lpstr>
      <vt:lpstr>Dark Matter of a Very Low Mass</vt:lpstr>
      <vt:lpstr>Dark Matter of a Very Low Mass</vt:lpstr>
      <vt:lpstr>What’s in the hidden valley?</vt:lpstr>
      <vt:lpstr>A concrete example</vt:lpstr>
      <vt:lpstr>Hidden Sector Dark Matter</vt:lpstr>
      <vt:lpstr>Hidden Sector Dark Matter</vt:lpstr>
      <vt:lpstr>Hidden Sector DM in Experiments</vt:lpstr>
      <vt:lpstr>Hidden Sector DM in Experiments</vt:lpstr>
      <vt:lpstr>The Landscape of sub-GeV Dark Matter Direct Detection</vt:lpstr>
      <vt:lpstr>The Landscape of sub-GeV Dark Matter Direct Detection</vt:lpstr>
      <vt:lpstr>New Ideas for Dark Matter Detection</vt:lpstr>
      <vt:lpstr>EFT of Dark Matter Interactions</vt:lpstr>
      <vt:lpstr>PowerPoint Presentation</vt:lpstr>
      <vt:lpstr>Low-Mass DM Sensitivity</vt:lpstr>
      <vt:lpstr>Low-Mass DM Sensitivity</vt:lpstr>
      <vt:lpstr>Dark Matter of a Very High Mass</vt:lpstr>
      <vt:lpstr>Gravitational Detection of DM</vt:lpstr>
      <vt:lpstr>Dark Matter Substructure</vt:lpstr>
      <vt:lpstr>Dark Matter Substructure</vt:lpstr>
      <vt:lpstr>Dark Matter Substructure</vt:lpstr>
      <vt:lpstr>Discussion</vt:lpstr>
      <vt:lpstr>Discussion</vt:lpstr>
      <vt:lpstr>New Ideas for Direct Detection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Kathryn M. Zurek</cp:lastModifiedBy>
  <cp:revision>9</cp:revision>
  <dcterms:modified xsi:type="dcterms:W3CDTF">2024-07-22T10:34:51Z</dcterms:modified>
</cp:coreProperties>
</file>