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media/image22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26" r:id="rId2"/>
    <p:sldMasterId id="2147483742" r:id="rId3"/>
  </p:sldMasterIdLst>
  <p:notesMasterIdLst>
    <p:notesMasterId r:id="rId39"/>
  </p:notesMasterIdLst>
  <p:sldIdLst>
    <p:sldId id="277" r:id="rId4"/>
    <p:sldId id="303" r:id="rId5"/>
    <p:sldId id="284" r:id="rId6"/>
    <p:sldId id="343" r:id="rId7"/>
    <p:sldId id="1209" r:id="rId8"/>
    <p:sldId id="272" r:id="rId9"/>
    <p:sldId id="274" r:id="rId10"/>
    <p:sldId id="275" r:id="rId11"/>
    <p:sldId id="276" r:id="rId12"/>
    <p:sldId id="273" r:id="rId13"/>
    <p:sldId id="424" r:id="rId14"/>
    <p:sldId id="1211" r:id="rId15"/>
    <p:sldId id="1198" r:id="rId16"/>
    <p:sldId id="348" r:id="rId17"/>
    <p:sldId id="346" r:id="rId18"/>
    <p:sldId id="1199" r:id="rId19"/>
    <p:sldId id="1200" r:id="rId20"/>
    <p:sldId id="1201" r:id="rId21"/>
    <p:sldId id="1202" r:id="rId22"/>
    <p:sldId id="1197" r:id="rId23"/>
    <p:sldId id="1203" r:id="rId24"/>
    <p:sldId id="1212" r:id="rId25"/>
    <p:sldId id="1213" r:id="rId26"/>
    <p:sldId id="1208" r:id="rId27"/>
    <p:sldId id="1204" r:id="rId28"/>
    <p:sldId id="1214" r:id="rId29"/>
    <p:sldId id="295" r:id="rId30"/>
    <p:sldId id="1215" r:id="rId31"/>
    <p:sldId id="325" r:id="rId32"/>
    <p:sldId id="1216" r:id="rId33"/>
    <p:sldId id="1207" r:id="rId34"/>
    <p:sldId id="1205" r:id="rId35"/>
    <p:sldId id="1217" r:id="rId36"/>
    <p:sldId id="1206" r:id="rId37"/>
    <p:sldId id="1218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09"/>
    <p:restoredTop sz="94619" autoAdjust="0"/>
  </p:normalViewPr>
  <p:slideViewPr>
    <p:cSldViewPr snapToGrid="0" snapToObjects="1">
      <p:cViewPr varScale="1">
        <p:scale>
          <a:sx n="85" d="100"/>
          <a:sy n="85" d="100"/>
        </p:scale>
        <p:origin x="208" y="6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46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A4607-AD21-ED46-9699-FADEECADA452}" type="datetimeFigureOut">
              <a:rPr lang="en-US" smtClean="0"/>
              <a:t>7/11/24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AB8B7-B897-C34E-BB5A-C2CD7D1D9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3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</a:t>
            </a:r>
            <a:r>
              <a:rPr lang="en-US" dirty="0" err="1"/>
              <a:t>mins</a:t>
            </a:r>
            <a:r>
              <a:rPr lang="en-US" dirty="0"/>
              <a:t> introduction</a:t>
            </a:r>
          </a:p>
          <a:p>
            <a:r>
              <a:rPr lang="en-US" dirty="0"/>
              <a:t>10 </a:t>
            </a:r>
            <a:r>
              <a:rPr lang="en-US" dirty="0" err="1"/>
              <a:t>mins</a:t>
            </a:r>
            <a:r>
              <a:rPr lang="en-US" dirty="0"/>
              <a:t> 1</a:t>
            </a:r>
            <a:r>
              <a:rPr lang="en-US" baseline="30000" dirty="0"/>
              <a:t>st</a:t>
            </a:r>
            <a:r>
              <a:rPr lang="en-US" dirty="0"/>
              <a:t> exercise</a:t>
            </a:r>
          </a:p>
          <a:p>
            <a:r>
              <a:rPr lang="en-US" dirty="0"/>
              <a:t>15 mins presentations</a:t>
            </a:r>
          </a:p>
          <a:p>
            <a:r>
              <a:rPr lang="en-US" dirty="0"/>
              <a:t>= 30 mins</a:t>
            </a:r>
          </a:p>
          <a:p>
            <a:r>
              <a:rPr lang="en-US" dirty="0"/>
              <a:t>10 mins theory</a:t>
            </a:r>
          </a:p>
          <a:p>
            <a:r>
              <a:rPr lang="en-US" dirty="0"/>
              <a:t>5 </a:t>
            </a:r>
            <a:r>
              <a:rPr lang="en-US" dirty="0" err="1"/>
              <a:t>mins</a:t>
            </a:r>
            <a:r>
              <a:rPr lang="en-US" dirty="0"/>
              <a:t> exercise 2</a:t>
            </a:r>
          </a:p>
          <a:p>
            <a:r>
              <a:rPr lang="en-US" dirty="0"/>
              <a:t>5 mins discussing results</a:t>
            </a:r>
          </a:p>
          <a:p>
            <a:r>
              <a:rPr lang="en-US" dirty="0"/>
              <a:t>= 25 mins</a:t>
            </a:r>
          </a:p>
          <a:p>
            <a:r>
              <a:rPr lang="en-US" dirty="0"/>
              <a:t>25 mins theory</a:t>
            </a:r>
          </a:p>
          <a:p>
            <a:r>
              <a:rPr lang="en-US" dirty="0"/>
              <a:t>5 mins Fabiola</a:t>
            </a:r>
          </a:p>
          <a:p>
            <a:r>
              <a:rPr lang="en-US" dirty="0"/>
              <a:t>= 30 mins</a:t>
            </a:r>
          </a:p>
          <a:p>
            <a:endParaRPr lang="en-US" dirty="0"/>
          </a:p>
          <a:p>
            <a:r>
              <a:rPr lang="en-US" dirty="0"/>
              <a:t>Including a break</a:t>
            </a:r>
          </a:p>
          <a:p>
            <a:r>
              <a:rPr lang="en-US" dirty="0"/>
              <a:t>25 mins to modify existing presentations</a:t>
            </a:r>
          </a:p>
          <a:p>
            <a:r>
              <a:rPr lang="en-US" dirty="0"/>
              <a:t>25 mins to show them</a:t>
            </a:r>
          </a:p>
          <a:p>
            <a:endParaRPr lang="en-US" dirty="0"/>
          </a:p>
          <a:p>
            <a:r>
              <a:rPr lang="en-US" baseline="0" dirty="0"/>
              <a:t>Total 110 mins (have 105 mins!)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11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a summary needed?</a:t>
            </a:r>
          </a:p>
          <a:p>
            <a:r>
              <a:rPr lang="en-US" dirty="0"/>
              <a:t>Three most important messages from the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80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a summary needed?</a:t>
            </a:r>
          </a:p>
          <a:p>
            <a:r>
              <a:rPr lang="en-US" dirty="0"/>
              <a:t>Three most important messages from the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B8B7-B897-C34E-BB5A-C2CD7D1D99B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32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8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5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86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5445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63100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634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1818" y="820738"/>
            <a:ext cx="5160433" cy="566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5452" y="820738"/>
            <a:ext cx="5160433" cy="566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50124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58236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15791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33081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1041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491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20164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55619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284" y="193675"/>
            <a:ext cx="2641600" cy="6289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3134" y="193675"/>
            <a:ext cx="7727951" cy="6289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32079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134" y="193675"/>
            <a:ext cx="9573684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11818" y="820738"/>
            <a:ext cx="5160433" cy="566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775452" y="820738"/>
            <a:ext cx="5160433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775452" y="3727450"/>
            <a:ext cx="5160433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52400" y="6575426"/>
            <a:ext cx="4099984" cy="296863"/>
          </a:xfrm>
        </p:spPr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094133" y="6570664"/>
            <a:ext cx="39624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67677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134" y="193675"/>
            <a:ext cx="9573684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11818" y="820738"/>
            <a:ext cx="5160433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411818" y="3727450"/>
            <a:ext cx="5160433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775452" y="820738"/>
            <a:ext cx="5160433" cy="5662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52400" y="6575426"/>
            <a:ext cx="4099984" cy="296863"/>
          </a:xfrm>
        </p:spPr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094133" y="6570664"/>
            <a:ext cx="39624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671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134" y="193675"/>
            <a:ext cx="9573684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1817" y="820738"/>
            <a:ext cx="10524067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817" y="3727450"/>
            <a:ext cx="10524067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6575426"/>
            <a:ext cx="4099984" cy="296863"/>
          </a:xfrm>
        </p:spPr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94133" y="6570664"/>
            <a:ext cx="39624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944318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363134" y="193675"/>
            <a:ext cx="9573684" cy="5222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11818" y="820738"/>
            <a:ext cx="5160433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775452" y="820738"/>
            <a:ext cx="5160433" cy="275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11818" y="3727450"/>
            <a:ext cx="5160433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75452" y="3727450"/>
            <a:ext cx="5160433" cy="2755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52400" y="6575426"/>
            <a:ext cx="4099984" cy="296863"/>
          </a:xfrm>
        </p:spPr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srgbClr val="000000"/>
                </a:solidFill>
                <a:latin typeface="Times New Roman"/>
                <a:ea typeface="ＭＳ Ｐゴシック"/>
              </a:rPr>
              <a:t>ICHEP 19.07.24</a:t>
            </a:r>
            <a:endParaRPr lang="en-GB" dirty="0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94133" y="6570664"/>
            <a:ext cx="3962400" cy="287337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454122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3B7C-B82D-8747-9818-4A6AC2D232DA}" type="datetime1">
              <a:rPr lang="en-US" smtClean="0"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819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5D38-48FF-5E42-8FA8-56C496B947E2}" type="datetime1">
              <a:rPr lang="en-US" smtClean="0"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209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5EF4-5934-EC4F-AE54-1CB209A8DB16}" type="datetime1">
              <a:rPr lang="en-US" smtClean="0"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8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985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3BD5-79D0-D440-AD87-EDC24C399D49}" type="datetime1">
              <a:rPr lang="en-US" smtClean="0"/>
              <a:t>7/15/24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065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E1F49-1277-884E-AE87-BA40A52B92B9}" type="datetime1">
              <a:rPr lang="en-US" smtClean="0"/>
              <a:t>7/15/24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941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25DB-B300-7546-8B5E-1AD5906E265B}" type="datetime1">
              <a:rPr lang="en-US" smtClean="0"/>
              <a:t>7/15/24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551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A9770-50A9-124A-BC4B-CFB67449907B}" type="datetime1">
              <a:rPr lang="en-US" smtClean="0"/>
              <a:t>7/15/24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355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5ABA-67FC-5641-9C0A-587B20A29A5D}" type="datetime1">
              <a:rPr lang="en-US" smtClean="0"/>
              <a:t>7/15/24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364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A5816-2AA9-CD44-B019-C57A9F92F94B}" type="datetime1">
              <a:rPr lang="en-US" smtClean="0"/>
              <a:t>7/15/24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244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C2C26-B5E0-F148-AD0E-7A3187A35129}" type="datetime1">
              <a:rPr lang="en-US" smtClean="0"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838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9DDD-41BC-7E40-B027-D0CD32176117}" type="datetime1">
              <a:rPr lang="en-US" smtClean="0"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245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81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4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3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90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53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9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ICHEP 19.07.24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9E99-79CC-D249-A800-D41087226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40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7" name="Picture 9" descr="LogoHeader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067" y="66675"/>
            <a:ext cx="11711517" cy="784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63134" y="193675"/>
            <a:ext cx="9573684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title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11817" y="820738"/>
            <a:ext cx="10524067" cy="5662612"/>
          </a:xfrm>
          <a:prstGeom prst="rect">
            <a:avLst/>
          </a:prstGeom>
          <a:noFill/>
          <a:ln w="635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540501"/>
            <a:ext cx="6062133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CH">
                <a:solidFill>
                  <a:srgbClr val="000000"/>
                </a:solidFill>
              </a:rPr>
              <a:t>ICHEP 19.07.24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94133" y="6570664"/>
            <a:ext cx="39624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7194551" y="6578600"/>
            <a:ext cx="81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2B366335-A3F7-5240-8702-908173B5462D}" type="slidenum">
              <a:rPr lang="en-GB" sz="140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215901" y="823914"/>
            <a:ext cx="1191684" cy="5659437"/>
          </a:xfrm>
          <a:prstGeom prst="rect">
            <a:avLst/>
          </a:prstGeom>
          <a:gradFill rotWithShape="1">
            <a:gsLst>
              <a:gs pos="0">
                <a:srgbClr val="0066FF">
                  <a:gamma/>
                  <a:tint val="25490"/>
                  <a:invGamma/>
                </a:srgbClr>
              </a:gs>
              <a:gs pos="100000">
                <a:srgbClr val="0066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635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58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840008"/>
          </a:solidFill>
          <a:latin typeface="Arial Black"/>
          <a:ea typeface="+mj-ea"/>
          <a:cs typeface="Arial Black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Unicode MS" charset="0"/>
          <a:ea typeface="ＭＳ Ｐゴシック" charset="0"/>
        </a:defRPr>
      </a:lvl9pPr>
    </p:titleStyle>
    <p:bodyStyle>
      <a:lvl1pPr marL="174625" indent="-174625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3038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2pPr>
      <a:lvl3pPr marL="715963" indent="-173038" algn="l" rtl="0" fontAlgn="base">
        <a:spcBef>
          <a:spcPct val="20000"/>
        </a:spcBef>
        <a:spcAft>
          <a:spcPct val="0"/>
        </a:spcAft>
        <a:buChar char="•"/>
        <a:defRPr sz="1800">
          <a:solidFill>
            <a:srgbClr val="3366FF"/>
          </a:solidFill>
          <a:latin typeface="+mn-lt"/>
          <a:ea typeface="+mn-ea"/>
        </a:defRPr>
      </a:lvl3pPr>
      <a:lvl4pPr marL="1073150" indent="-173038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1431925" indent="-173038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3F9E79-27B6-9340-8D08-EA0E17717203}"/>
              </a:ext>
            </a:extLst>
          </p:cNvPr>
          <p:cNvSpPr/>
          <p:nvPr userDrawn="1"/>
        </p:nvSpPr>
        <p:spPr bwMode="auto">
          <a:xfrm>
            <a:off x="0" y="1"/>
            <a:ext cx="12192000" cy="601885"/>
          </a:xfrm>
          <a:prstGeom prst="rect">
            <a:avLst/>
          </a:prstGeom>
          <a:gradFill flip="none" rotWithShape="1">
            <a:gsLst>
              <a:gs pos="0">
                <a:srgbClr val="0568FE"/>
              </a:gs>
              <a:gs pos="100000">
                <a:srgbClr val="FFFFFF"/>
              </a:gs>
            </a:gsLst>
            <a:lin ang="108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3883" y="1"/>
            <a:ext cx="11286384" cy="601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86" y="818629"/>
            <a:ext cx="11878519" cy="5431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285" y="643604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674E3-C10A-0A4D-81BD-C93DAF08C52B}" type="datetime1">
              <a:rPr lang="en-US" smtClean="0"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10144" y="645734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87067" y="6609146"/>
            <a:ext cx="2743200" cy="2596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9C05A-A01C-2942-853C-DDCC1F0E502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E5ADC8-2A3F-9C4B-8D73-567A9B6F3AC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802513" cy="60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2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9771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344500/files/image_0010.jpg?subformat=icon-144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msexperiment.web.cern.ch/detector/massive-underground-excavation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2599/contributions/3336829/attachments/1805119/2945614/RF_ball_open_days_1_ORJ.pdf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natronics.github.io/science-hack-day-2014/lhc-map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m/future/article/20240712-modern-hurricanes-are-rewriting-the-rules-of-extreme-storms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m/future/article/20240712-modern-hurricanes-are-rewriting-the-rules-of-extreme-storms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9715" y="147415"/>
            <a:ext cx="7772400" cy="1470025"/>
          </a:xfrm>
        </p:spPr>
        <p:txBody>
          <a:bodyPr/>
          <a:lstStyle/>
          <a:p>
            <a:r>
              <a:rPr lang="en-US" dirty="0"/>
              <a:t>Making the most of your 10 minutes of fame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1525605"/>
            <a:ext cx="6400800" cy="1752600"/>
          </a:xfrm>
        </p:spPr>
        <p:txBody>
          <a:bodyPr/>
          <a:lstStyle/>
          <a:p>
            <a:r>
              <a:rPr lang="en-US" dirty="0" err="1"/>
              <a:t>Dave.Barney@cern.ch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2128" y="2186873"/>
            <a:ext cx="9047424" cy="452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07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09800" y="57836"/>
            <a:ext cx="7772400" cy="1470025"/>
          </a:xfrm>
        </p:spPr>
        <p:txBody>
          <a:bodyPr/>
          <a:lstStyle/>
          <a:p>
            <a:r>
              <a:rPr lang="en-US" dirty="0"/>
              <a:t>What is a message?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89099" y="1527860"/>
            <a:ext cx="8347587" cy="231532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0000FF"/>
                </a:solidFill>
              </a:rPr>
              <a:t>It is </a:t>
            </a:r>
            <a:r>
              <a:rPr lang="en-US" sz="4000" u="sng" dirty="0">
                <a:solidFill>
                  <a:srgbClr val="0000FF"/>
                </a:solidFill>
              </a:rPr>
              <a:t>not</a:t>
            </a:r>
            <a:r>
              <a:rPr lang="en-US" sz="4000" dirty="0">
                <a:solidFill>
                  <a:srgbClr val="0000FF"/>
                </a:solidFill>
              </a:rPr>
              <a:t> the “what”</a:t>
            </a:r>
          </a:p>
          <a:p>
            <a:r>
              <a:rPr lang="en-US" sz="4000" dirty="0">
                <a:solidFill>
                  <a:srgbClr val="0000FF"/>
                </a:solidFill>
              </a:rPr>
              <a:t>It is the “</a:t>
            </a:r>
            <a:r>
              <a:rPr lang="en-US" sz="4000" b="1" i="1" dirty="0">
                <a:solidFill>
                  <a:srgbClr val="0000FF"/>
                </a:solidFill>
              </a:rPr>
              <a:t>so what?</a:t>
            </a:r>
            <a:r>
              <a:rPr lang="en-US" sz="4000" dirty="0">
                <a:solidFill>
                  <a:srgbClr val="0000FF"/>
                </a:solidFill>
              </a:rPr>
              <a:t>”</a:t>
            </a:r>
          </a:p>
          <a:p>
            <a:r>
              <a:rPr lang="en-US" sz="4000" dirty="0">
                <a:solidFill>
                  <a:srgbClr val="0000FF"/>
                </a:solidFill>
              </a:rPr>
              <a:t>Including the “so what?” explicitly on your slides is a basic redundancy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07477" y="4700660"/>
            <a:ext cx="10386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Even if the “so what?” is the </a:t>
            </a:r>
            <a:r>
              <a:rPr lang="en-US" sz="3200" b="1" dirty="0"/>
              <a:t>only text on your slide</a:t>
            </a:r>
            <a:r>
              <a:rPr lang="en-US" sz="3200" dirty="0"/>
              <a:t>, an offline reader will be able to understand the important points of the presentation – e.g. in the “</a:t>
            </a:r>
            <a:r>
              <a:rPr lang="en-US" sz="3200" b="1" dirty="0"/>
              <a:t>title</a:t>
            </a:r>
            <a:r>
              <a:rPr lang="en-US" sz="3200" dirty="0"/>
              <a:t>” part of your slides!</a:t>
            </a:r>
          </a:p>
        </p:txBody>
      </p:sp>
    </p:spTree>
    <p:extLst>
      <p:ext uri="{BB962C8B-B14F-4D97-AF65-F5344CB8AC3E}">
        <p14:creationId xmlns:p14="http://schemas.microsoft.com/office/powerpoint/2010/main" val="831746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D287B-6BB7-D84E-B993-1EDCB89C9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Long-term LHC schedule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782B12-3FF6-9C4F-8D09-4D1B87850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7807" y="1877785"/>
            <a:ext cx="4693950" cy="14324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141E9-1F89-854B-BF84-60D92E38B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C69C05A-A01C-2942-853C-DDCC1F0E5025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81AE47A-D46E-854E-B418-F6FA2B0AA1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8441" y="584385"/>
            <a:ext cx="6012780" cy="137944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91A206-D923-4A49-9779-A3ABF096A147}"/>
              </a:ext>
            </a:extLst>
          </p:cNvPr>
          <p:cNvCxnSpPr>
            <a:cxnSpLocks/>
          </p:cNvCxnSpPr>
          <p:nvPr/>
        </p:nvCxnSpPr>
        <p:spPr>
          <a:xfrm>
            <a:off x="2569899" y="3156245"/>
            <a:ext cx="2442737" cy="0"/>
          </a:xfrm>
          <a:prstGeom prst="straightConnector1">
            <a:avLst/>
          </a:prstGeom>
          <a:ln w="38100">
            <a:solidFill>
              <a:srgbClr val="063C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A818823-0EDE-794E-84F3-5927F333CE06}"/>
              </a:ext>
            </a:extLst>
          </p:cNvPr>
          <p:cNvSpPr txBox="1"/>
          <p:nvPr/>
        </p:nvSpPr>
        <p:spPr>
          <a:xfrm>
            <a:off x="2498037" y="2748739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FR" sz="2000" dirty="0">
                <a:solidFill>
                  <a:prstClr val="black"/>
                </a:solidFill>
                <a:latin typeface="Calibri" panose="020F0502020204030204"/>
              </a:rPr>
              <a:t>Run 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8241B6-1971-1CE2-11C8-86CA60D3F42E}"/>
              </a:ext>
            </a:extLst>
          </p:cNvPr>
          <p:cNvGrpSpPr/>
          <p:nvPr/>
        </p:nvGrpSpPr>
        <p:grpSpPr>
          <a:xfrm>
            <a:off x="1539478" y="3323464"/>
            <a:ext cx="9144000" cy="3476197"/>
            <a:chOff x="53905" y="3269813"/>
            <a:chExt cx="9144000" cy="34761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085F051-9692-A43D-FE63-ADD949417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8430"/>
            <a:stretch/>
          </p:blipFill>
          <p:spPr>
            <a:xfrm>
              <a:off x="53905" y="3269813"/>
              <a:ext cx="9144000" cy="123692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C651B6-C783-1A82-6168-8E35466007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8739" r="2275"/>
            <a:stretch/>
          </p:blipFill>
          <p:spPr>
            <a:xfrm>
              <a:off x="53905" y="5521220"/>
              <a:ext cx="8935983" cy="122479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EC824C6-B051-7828-D635-2663139D66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7147" b="34407"/>
            <a:stretch/>
          </p:blipFill>
          <p:spPr>
            <a:xfrm>
              <a:off x="53905" y="4447835"/>
              <a:ext cx="9144000" cy="1114481"/>
            </a:xfrm>
            <a:prstGeom prst="rect">
              <a:avLst/>
            </a:prstGeom>
          </p:spPr>
        </p:pic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52D28CA-3031-EC4A-BF9D-9D343AD3468C}"/>
              </a:ext>
            </a:extLst>
          </p:cNvPr>
          <p:cNvSpPr/>
          <p:nvPr/>
        </p:nvSpPr>
        <p:spPr>
          <a:xfrm>
            <a:off x="1539479" y="4497401"/>
            <a:ext cx="9092495" cy="12369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CD5078-A6FD-A64A-95F3-162C25DD5B29}"/>
              </a:ext>
            </a:extLst>
          </p:cNvPr>
          <p:cNvSpPr txBox="1"/>
          <p:nvPr/>
        </p:nvSpPr>
        <p:spPr>
          <a:xfrm>
            <a:off x="4584433" y="5863921"/>
            <a:ext cx="3924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dirty="0">
                <a:solidFill>
                  <a:srgbClr val="FF0000"/>
                </a:solidFill>
                <a:latin typeface="Calibri" panose="020F0502020204030204"/>
              </a:rPr>
              <a:t>High-Luminosity LHC (HL-LHC)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CC5345-1F63-F54F-B800-C7663F0D4737}"/>
              </a:ext>
            </a:extLst>
          </p:cNvPr>
          <p:cNvSpPr txBox="1"/>
          <p:nvPr/>
        </p:nvSpPr>
        <p:spPr>
          <a:xfrm>
            <a:off x="4634226" y="6199849"/>
            <a:ext cx="3791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dirty="0">
                <a:solidFill>
                  <a:srgbClr val="FF0000"/>
                </a:solidFill>
                <a:latin typeface="Calibri" panose="020F0502020204030204"/>
              </a:rPr>
              <a:t>X10 more collisions than LHC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9C9D113-B334-FAAC-0D84-1E356B58A873}"/>
              </a:ext>
            </a:extLst>
          </p:cNvPr>
          <p:cNvSpPr/>
          <p:nvPr/>
        </p:nvSpPr>
        <p:spPr>
          <a:xfrm>
            <a:off x="9517294" y="3343306"/>
            <a:ext cx="1150706" cy="126710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9F00596-3B0A-3B3B-1A97-49D3A00A7D63}"/>
              </a:ext>
            </a:extLst>
          </p:cNvPr>
          <p:cNvSpPr/>
          <p:nvPr/>
        </p:nvSpPr>
        <p:spPr>
          <a:xfrm>
            <a:off x="1557492" y="5564143"/>
            <a:ext cx="3089853" cy="12369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AFBC1E-6824-877F-D394-21553A58022E}"/>
              </a:ext>
            </a:extLst>
          </p:cNvPr>
          <p:cNvSpPr txBox="1"/>
          <p:nvPr/>
        </p:nvSpPr>
        <p:spPr>
          <a:xfrm>
            <a:off x="4904532" y="384446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4000" b="1" dirty="0">
                <a:solidFill>
                  <a:srgbClr val="FF0000"/>
                </a:solidFill>
                <a:latin typeface="Calibri" panose="020F0502020204030204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103692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D287B-6BB7-D84E-B993-1EDCB89C9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CMS has taken ~4% of the planned amount of data!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782B12-3FF6-9C4F-8D09-4D1B87850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7807" y="1892775"/>
            <a:ext cx="4693950" cy="14324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141E9-1F89-854B-BF84-60D92E38B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C69C05A-A01C-2942-853C-DDCC1F0E5025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81AE47A-D46E-854E-B418-F6FA2B0AA1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8441" y="599375"/>
            <a:ext cx="6012780" cy="137944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91A206-D923-4A49-9779-A3ABF096A147}"/>
              </a:ext>
            </a:extLst>
          </p:cNvPr>
          <p:cNvCxnSpPr>
            <a:cxnSpLocks/>
          </p:cNvCxnSpPr>
          <p:nvPr/>
        </p:nvCxnSpPr>
        <p:spPr>
          <a:xfrm>
            <a:off x="2569899" y="3171235"/>
            <a:ext cx="2442737" cy="0"/>
          </a:xfrm>
          <a:prstGeom prst="straightConnector1">
            <a:avLst/>
          </a:prstGeom>
          <a:ln w="38100">
            <a:solidFill>
              <a:srgbClr val="063C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A818823-0EDE-794E-84F3-5927F333CE06}"/>
              </a:ext>
            </a:extLst>
          </p:cNvPr>
          <p:cNvSpPr txBox="1"/>
          <p:nvPr/>
        </p:nvSpPr>
        <p:spPr>
          <a:xfrm>
            <a:off x="2498037" y="2763729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FR" sz="2000" dirty="0">
                <a:solidFill>
                  <a:prstClr val="black"/>
                </a:solidFill>
                <a:latin typeface="Calibri" panose="020F0502020204030204"/>
              </a:rPr>
              <a:t>Run 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8241B6-1971-1CE2-11C8-86CA60D3F42E}"/>
              </a:ext>
            </a:extLst>
          </p:cNvPr>
          <p:cNvGrpSpPr/>
          <p:nvPr/>
        </p:nvGrpSpPr>
        <p:grpSpPr>
          <a:xfrm>
            <a:off x="1539478" y="3338454"/>
            <a:ext cx="9144000" cy="3476197"/>
            <a:chOff x="53905" y="3269813"/>
            <a:chExt cx="9144000" cy="34761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085F051-9692-A43D-FE63-ADD949417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8430"/>
            <a:stretch/>
          </p:blipFill>
          <p:spPr>
            <a:xfrm>
              <a:off x="53905" y="3269813"/>
              <a:ext cx="9144000" cy="123692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C651B6-C783-1A82-6168-8E35466007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8739" r="2275"/>
            <a:stretch/>
          </p:blipFill>
          <p:spPr>
            <a:xfrm>
              <a:off x="53905" y="5521220"/>
              <a:ext cx="8935983" cy="122479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EC824C6-B051-7828-D635-2663139D66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7147" b="34407"/>
            <a:stretch/>
          </p:blipFill>
          <p:spPr>
            <a:xfrm>
              <a:off x="53905" y="4447835"/>
              <a:ext cx="9144000" cy="1114481"/>
            </a:xfrm>
            <a:prstGeom prst="rect">
              <a:avLst/>
            </a:prstGeom>
          </p:spPr>
        </p:pic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52D28CA-3031-EC4A-BF9D-9D343AD3468C}"/>
              </a:ext>
            </a:extLst>
          </p:cNvPr>
          <p:cNvSpPr/>
          <p:nvPr/>
        </p:nvSpPr>
        <p:spPr>
          <a:xfrm>
            <a:off x="1539479" y="4512391"/>
            <a:ext cx="9092495" cy="12369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CD5078-A6FD-A64A-95F3-162C25DD5B29}"/>
              </a:ext>
            </a:extLst>
          </p:cNvPr>
          <p:cNvSpPr txBox="1"/>
          <p:nvPr/>
        </p:nvSpPr>
        <p:spPr>
          <a:xfrm>
            <a:off x="4584433" y="5878911"/>
            <a:ext cx="3924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dirty="0">
                <a:solidFill>
                  <a:srgbClr val="FF0000"/>
                </a:solidFill>
                <a:latin typeface="Calibri" panose="020F0502020204030204"/>
              </a:rPr>
              <a:t>High-Luminosity LHC (HL-LHC)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CC5345-1F63-F54F-B800-C7663F0D4737}"/>
              </a:ext>
            </a:extLst>
          </p:cNvPr>
          <p:cNvSpPr txBox="1"/>
          <p:nvPr/>
        </p:nvSpPr>
        <p:spPr>
          <a:xfrm>
            <a:off x="4634226" y="6214839"/>
            <a:ext cx="3791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dirty="0">
                <a:solidFill>
                  <a:srgbClr val="FF0000"/>
                </a:solidFill>
                <a:latin typeface="Calibri" panose="020F0502020204030204"/>
              </a:rPr>
              <a:t>X10 more collisions than LHC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9C9D113-B334-FAAC-0D84-1E356B58A873}"/>
              </a:ext>
            </a:extLst>
          </p:cNvPr>
          <p:cNvSpPr/>
          <p:nvPr/>
        </p:nvSpPr>
        <p:spPr>
          <a:xfrm>
            <a:off x="9517294" y="3358296"/>
            <a:ext cx="1150706" cy="126710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9F00596-3B0A-3B3B-1A97-49D3A00A7D63}"/>
              </a:ext>
            </a:extLst>
          </p:cNvPr>
          <p:cNvSpPr/>
          <p:nvPr/>
        </p:nvSpPr>
        <p:spPr>
          <a:xfrm>
            <a:off x="1557492" y="5579133"/>
            <a:ext cx="3089853" cy="12369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AFBC1E-6824-877F-D394-21553A58022E}"/>
              </a:ext>
            </a:extLst>
          </p:cNvPr>
          <p:cNvSpPr txBox="1"/>
          <p:nvPr/>
        </p:nvSpPr>
        <p:spPr>
          <a:xfrm>
            <a:off x="4904532" y="385945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4000" b="1" dirty="0">
                <a:solidFill>
                  <a:srgbClr val="FF0000"/>
                </a:solidFill>
                <a:latin typeface="Calibri" panose="020F0502020204030204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668771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4A620-C70F-8502-3579-057DBDF3A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/>
              <a:t>When preparing a presentation, think of </a:t>
            </a:r>
            <a:r>
              <a:rPr lang="en-GB" b="1" dirty="0"/>
              <a:t>one or two main messages</a:t>
            </a:r>
            <a:r>
              <a:rPr lang="en-GB" dirty="0"/>
              <a:t> that you want to pass – depending on the target audience of course. For example: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ECCFF-5D6E-868D-DC49-CBEBB1323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HEP is worth funding, now and in the future</a:t>
            </a:r>
          </a:p>
          <a:p>
            <a:r>
              <a:rPr lang="en-GB" dirty="0"/>
              <a:t>The LHC experiments are doing precision physics</a:t>
            </a:r>
          </a:p>
          <a:p>
            <a:r>
              <a:rPr lang="en-GB" dirty="0"/>
              <a:t>You too can take part in HEP, whether you are a physicist, an engineer, a technician, work in administration etc.</a:t>
            </a:r>
          </a:p>
          <a:p>
            <a:r>
              <a:rPr lang="en-GB" dirty="0"/>
              <a:t>Understanding more about our place in the Universe is fundamental to the survival of the human race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8C851-44F5-1BF4-61DC-BC2B31868F65}"/>
              </a:ext>
            </a:extLst>
          </p:cNvPr>
          <p:cNvSpPr txBox="1"/>
          <p:nvPr/>
        </p:nvSpPr>
        <p:spPr>
          <a:xfrm>
            <a:off x="480646" y="5791200"/>
            <a:ext cx="10878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And make sure all of your presentation focuses on these main messages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63D4B9-9624-326D-FBF4-78381F72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BBA4C3-513E-FAA1-2E3B-29771E2C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06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09800" y="1751013"/>
            <a:ext cx="7772400" cy="33559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Anecdotes</a:t>
            </a:r>
            <a:r>
              <a:rPr lang="en-US" dirty="0"/>
              <a:t> can be even more memorable than messages,</a:t>
            </a:r>
            <a:br>
              <a:rPr lang="en-US" dirty="0"/>
            </a:br>
            <a:r>
              <a:rPr lang="en-US" dirty="0"/>
              <a:t>especially if the story includes something that went wrong, and how it was solved</a:t>
            </a:r>
          </a:p>
        </p:txBody>
      </p:sp>
    </p:spTree>
    <p:extLst>
      <p:ext uri="{BB962C8B-B14F-4D97-AF65-F5344CB8AC3E}">
        <p14:creationId xmlns:p14="http://schemas.microsoft.com/office/powerpoint/2010/main" val="367508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84E62B-A74D-D62A-C73C-42844A8939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4775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A7459A-499E-100C-BD52-EDE05A4ED54B}"/>
              </a:ext>
            </a:extLst>
          </p:cNvPr>
          <p:cNvSpPr txBox="1"/>
          <p:nvPr/>
        </p:nvSpPr>
        <p:spPr>
          <a:xfrm>
            <a:off x="3625026" y="6477582"/>
            <a:ext cx="514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https://indico.cern.ch/event/1139771/</a:t>
            </a:r>
            <a:r>
              <a:rPr lang="en-GB" dirty="0"/>
              <a:t> 8</a:t>
            </a:r>
            <a:r>
              <a:rPr lang="en-GB" baseline="30000" dirty="0"/>
              <a:t>th</a:t>
            </a:r>
            <a:r>
              <a:rPr lang="en-GB" dirty="0"/>
              <a:t> June 2022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0DCCF0-A43B-11FF-8CCF-A12C2DBD9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609D7-ACA6-4122-80D4-A69906855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86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D31AB2-C6B7-C471-A31F-69BFB1F10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ATLAS endcap </a:t>
            </a:r>
            <a:r>
              <a:rPr lang="en-GB" dirty="0" err="1"/>
              <a:t>toroids</a:t>
            </a:r>
            <a:r>
              <a:rPr lang="en-GB" dirty="0"/>
              <a:t> faced some unexpected difficulties when being transported to CERN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5F98225-4191-01C6-AAD0-8626785B77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25" y="1787769"/>
            <a:ext cx="693733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BEEB62-F38F-1D42-4331-0CC3E1ADA2D0}"/>
              </a:ext>
            </a:extLst>
          </p:cNvPr>
          <p:cNvSpPr txBox="1"/>
          <p:nvPr/>
        </p:nvSpPr>
        <p:spPr>
          <a:xfrm>
            <a:off x="7678616" y="3106615"/>
            <a:ext cx="40796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A bridge at a ski resort appeared unexpectedly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E23753-09BD-C8C6-1DA6-8EAC950FAB22}"/>
              </a:ext>
            </a:extLst>
          </p:cNvPr>
          <p:cNvSpPr txBox="1"/>
          <p:nvPr/>
        </p:nvSpPr>
        <p:spPr>
          <a:xfrm>
            <a:off x="914400" y="6295292"/>
            <a:ext cx="6112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https://cds.cern.ch/record/1344500/files/image_0010.jpg?subformat=icon-1440</a:t>
            </a:r>
            <a:r>
              <a:rPr lang="en-GB" sz="1400" dirty="0"/>
              <a:t>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FE228D-4F7A-76EC-A2CD-0A91CFFF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4CB649-1F58-2487-384B-E1A1FA7F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73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68B4F-A480-0292-703E-463DA946E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92" y="274638"/>
            <a:ext cx="12063046" cy="1143000"/>
          </a:xfrm>
        </p:spPr>
        <p:txBody>
          <a:bodyPr>
            <a:noAutofit/>
          </a:bodyPr>
          <a:lstStyle/>
          <a:p>
            <a:r>
              <a:rPr lang="en-GB" sz="3600" dirty="0"/>
              <a:t>When excavating the CMS shaft in Cessy, we hit the water table. We froze the ground  with liquid N</a:t>
            </a:r>
            <a:r>
              <a:rPr lang="en-GB" sz="3600" baseline="-25000" dirty="0"/>
              <a:t>2</a:t>
            </a:r>
            <a:r>
              <a:rPr lang="en-GB" sz="3600" dirty="0"/>
              <a:t> so we could dig through it!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E0FEF7E-6F02-5088-2AD6-C66C64ECC4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168" y="2266807"/>
            <a:ext cx="5791536" cy="384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ject 11">
            <a:extLst>
              <a:ext uri="{FF2B5EF4-FFF2-40B4-BE49-F238E27FC236}">
                <a16:creationId xmlns:a16="http://schemas.microsoft.com/office/drawing/2014/main" id="{48250A07-752C-6440-E43A-C8C00942741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8607" y="1600129"/>
            <a:ext cx="5751885" cy="47772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2A3092-CE3C-70D2-BF50-A2645D20F18C}"/>
              </a:ext>
            </a:extLst>
          </p:cNvPr>
          <p:cNvSpPr txBox="1"/>
          <p:nvPr/>
        </p:nvSpPr>
        <p:spPr>
          <a:xfrm>
            <a:off x="128954" y="6389077"/>
            <a:ext cx="6028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4"/>
              </a:rPr>
              <a:t>https://cmsexperiment.web.cern.ch/detector/massive-underground-excavation</a:t>
            </a:r>
            <a:r>
              <a:rPr lang="en-GB" sz="1400" dirty="0"/>
              <a:t>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6B8776-00FA-B0BF-8D2C-275F3CF6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E465BC-6C49-9FB3-516D-DC8CA7C7B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47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3F1536E-8FCD-04BE-5089-C967B8F31F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3631" y="117053"/>
            <a:ext cx="8124093" cy="60887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9CDF78-5EA5-99B1-40AC-C1384B323FE9}"/>
              </a:ext>
            </a:extLst>
          </p:cNvPr>
          <p:cNvSpPr txBox="1"/>
          <p:nvPr/>
        </p:nvSpPr>
        <p:spPr>
          <a:xfrm>
            <a:off x="1187869" y="6248400"/>
            <a:ext cx="9371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https://indico.cern.ch/event/802599/contributions/3336829/attachments/1805119/2945614/RF_ball_open_days_1_ORJ.pdf</a:t>
            </a:r>
            <a:r>
              <a:rPr lang="en-GB" sz="1400" dirty="0"/>
              <a:t>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83AF2E6-B604-0FC5-DE07-81303BF6C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57C1C60-627D-9C3E-A1EF-1153CCF9C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5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2104C72-8DDD-9BEF-B043-B5226C03E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/>
              <a:t>Add some “local interest” to your talk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66F5E-CBF3-0756-6A09-44377A6BB1A8}"/>
              </a:ext>
            </a:extLst>
          </p:cNvPr>
          <p:cNvSpPr txBox="1"/>
          <p:nvPr/>
        </p:nvSpPr>
        <p:spPr>
          <a:xfrm>
            <a:off x="7582597" y="5826367"/>
            <a:ext cx="4609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2"/>
              </a:rPr>
              <a:t>https://natronics.github.io/science-hack-day-2014/lhc-map/</a:t>
            </a:r>
            <a:r>
              <a:rPr lang="en-GB" sz="14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414917-CC68-23C7-6647-55774517CBC7}"/>
              </a:ext>
            </a:extLst>
          </p:cNvPr>
          <p:cNvSpPr txBox="1"/>
          <p:nvPr/>
        </p:nvSpPr>
        <p:spPr>
          <a:xfrm>
            <a:off x="93784" y="1863970"/>
            <a:ext cx="3424720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Czechia in CMS:</a:t>
            </a:r>
          </a:p>
          <a:p>
            <a:r>
              <a:rPr lang="en-GB" sz="2400" dirty="0"/>
              <a:t>Charles University, Prague</a:t>
            </a:r>
          </a:p>
          <a:p>
            <a:r>
              <a:rPr lang="en-GB" sz="2400" dirty="0"/>
              <a:t>   2 physicists</a:t>
            </a:r>
          </a:p>
          <a:p>
            <a:r>
              <a:rPr lang="en-GB" sz="2400" dirty="0"/>
              <a:t>   2 software engineers</a:t>
            </a:r>
          </a:p>
          <a:p>
            <a:r>
              <a:rPr lang="en-GB" sz="2400" dirty="0"/>
              <a:t>   2 students</a:t>
            </a:r>
          </a:p>
          <a:p>
            <a:r>
              <a:rPr lang="en-GB" sz="2400" dirty="0"/>
              <a:t>Mainly working on </a:t>
            </a:r>
            <a:br>
              <a:rPr lang="en-GB" sz="2400" dirty="0"/>
            </a:br>
            <a:r>
              <a:rPr lang="en-GB" sz="2400" dirty="0"/>
              <a:t>Hadron Calorimeter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09CCEA-0D27-89BB-80DF-0CE01E713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431" y="1172306"/>
            <a:ext cx="3849565" cy="51327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36F956-632D-7880-6F86-23F752DBC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5508" y="2100798"/>
            <a:ext cx="4232030" cy="3682835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4BAE2CF-2C07-A47D-076F-E321587BB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AB3F36-7767-513F-66AB-E967E09A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19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E20BE1-60CF-78A6-C7FF-5356333590F1}"/>
              </a:ext>
            </a:extLst>
          </p:cNvPr>
          <p:cNvSpPr txBox="1"/>
          <p:nvPr/>
        </p:nvSpPr>
        <p:spPr>
          <a:xfrm>
            <a:off x="8382000" y="1336428"/>
            <a:ext cx="3191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Size of the LHC, </a:t>
            </a:r>
          </a:p>
          <a:p>
            <a:r>
              <a:rPr lang="en-GB" sz="2400" dirty="0"/>
              <a:t>if it were around Prague</a:t>
            </a:r>
          </a:p>
        </p:txBody>
      </p:sp>
    </p:spTree>
    <p:extLst>
      <p:ext uri="{BB962C8B-B14F-4D97-AF65-F5344CB8AC3E}">
        <p14:creationId xmlns:p14="http://schemas.microsoft.com/office/powerpoint/2010/main" val="2576297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7840" y="2130426"/>
            <a:ext cx="8766048" cy="2661031"/>
          </a:xfrm>
        </p:spPr>
        <p:txBody>
          <a:bodyPr>
            <a:normAutofit/>
          </a:bodyPr>
          <a:lstStyle/>
          <a:p>
            <a:r>
              <a:rPr lang="en-US" sz="5000" dirty="0"/>
              <a:t>Making engaging presentations </a:t>
            </a:r>
            <a:br>
              <a:rPr lang="en-US" sz="5000" dirty="0"/>
            </a:br>
            <a:r>
              <a:rPr lang="en-US" sz="5000" b="1" dirty="0"/>
              <a:t>≠</a:t>
            </a:r>
            <a:r>
              <a:rPr lang="en-US" sz="5000" dirty="0"/>
              <a:t> soft skill! </a:t>
            </a:r>
          </a:p>
        </p:txBody>
      </p:sp>
    </p:spTree>
    <p:extLst>
      <p:ext uri="{BB962C8B-B14F-4D97-AF65-F5344CB8AC3E}">
        <p14:creationId xmlns:p14="http://schemas.microsoft.com/office/powerpoint/2010/main" val="30430739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A7445C6-6C48-0845-846B-5CC1BF114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 some personal history if you can (and if appropriate): i.e. what have YOU done in HEP?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73C1C3D3-6BB2-FE11-813D-24383AB813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5412" y="1869831"/>
            <a:ext cx="6036806" cy="45259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29BAD-6572-F44D-DEA8-E62CBD3B0F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8861" y="1516015"/>
            <a:ext cx="3111511" cy="23325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CE404C-F4BE-6F59-09AD-AF7C2C8D6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999" y="3651739"/>
            <a:ext cx="3575539" cy="2681654"/>
          </a:xfrm>
          <a:prstGeom prst="rect">
            <a:avLst/>
          </a:prstGeom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7366341E-1803-BDA6-1484-F8DC63406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2558CCC-2A8B-9F9C-1C14-0DE859C6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29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1FA83-0517-2D79-EBD1-2EB342F9D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Be interactive, if appropriate and if you can</a:t>
            </a:r>
            <a:br>
              <a:rPr lang="en-GB" dirty="0"/>
            </a:br>
            <a:r>
              <a:rPr lang="en-GB" dirty="0"/>
              <a:t>e.g. don’t give all the answers; ask the audience!</a:t>
            </a:r>
          </a:p>
        </p:txBody>
      </p:sp>
      <p:pic>
        <p:nvPicPr>
          <p:cNvPr id="5" name="Content Placeholder 2" descr="SmashThings_EN.png">
            <a:extLst>
              <a:ext uri="{FF2B5EF4-FFF2-40B4-BE49-F238E27FC236}">
                <a16:creationId xmlns:a16="http://schemas.microsoft.com/office/drawing/2014/main" id="{80597DF6-91BE-882F-4BBF-A46DAA6A79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21" r="-1036"/>
          <a:stretch>
            <a:fillRect/>
          </a:stretch>
        </p:blipFill>
        <p:spPr>
          <a:xfrm>
            <a:off x="689546" y="1708879"/>
            <a:ext cx="4858193" cy="49812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6F23BA-5E12-131E-8506-BC461BC4F916}"/>
              </a:ext>
            </a:extLst>
          </p:cNvPr>
          <p:cNvSpPr txBox="1"/>
          <p:nvPr/>
        </p:nvSpPr>
        <p:spPr>
          <a:xfrm>
            <a:off x="3024554" y="1148862"/>
            <a:ext cx="59111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What do we do at CERN?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C9D6D7-3873-69DC-5C6E-E5349E317888}"/>
              </a:ext>
            </a:extLst>
          </p:cNvPr>
          <p:cNvSpPr txBox="1"/>
          <p:nvPr/>
        </p:nvSpPr>
        <p:spPr>
          <a:xfrm>
            <a:off x="6086007" y="3177914"/>
            <a:ext cx="57371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We smash things together </a:t>
            </a:r>
          </a:p>
          <a:p>
            <a:r>
              <a:rPr lang="en-GB" sz="4000" dirty="0"/>
              <a:t>and see what happens!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2082533-AA08-8D41-6D68-F28C5008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28C9F3-55AB-23A3-D541-62FBE46D4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02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1FA83-0517-2D79-EBD1-2EB342F9D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Be interactive, if appropriate and if you can</a:t>
            </a:r>
            <a:br>
              <a:rPr lang="en-GB" dirty="0"/>
            </a:br>
            <a:r>
              <a:rPr lang="en-GB" dirty="0"/>
              <a:t>e.g. don’t give all the answers; ask the audience!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6F23BA-5E12-131E-8506-BC461BC4F916}"/>
              </a:ext>
            </a:extLst>
          </p:cNvPr>
          <p:cNvSpPr txBox="1"/>
          <p:nvPr/>
        </p:nvSpPr>
        <p:spPr>
          <a:xfrm>
            <a:off x="3024554" y="1148862"/>
            <a:ext cx="59111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What do we do at CERN?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2082533-AA08-8D41-6D68-F28C5008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28C9F3-55AB-23A3-D541-62FBE46D4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599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1FA83-0517-2D79-EBD1-2EB342F9D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Be interactive, if appropriate and if you can</a:t>
            </a:r>
            <a:br>
              <a:rPr lang="en-GB" dirty="0"/>
            </a:br>
            <a:r>
              <a:rPr lang="en-GB" dirty="0"/>
              <a:t>e.g. don’t give all the answers; ask the audience!</a:t>
            </a:r>
          </a:p>
        </p:txBody>
      </p:sp>
      <p:pic>
        <p:nvPicPr>
          <p:cNvPr id="5" name="Content Placeholder 2" descr="SmashThings_EN.png">
            <a:extLst>
              <a:ext uri="{FF2B5EF4-FFF2-40B4-BE49-F238E27FC236}">
                <a16:creationId xmlns:a16="http://schemas.microsoft.com/office/drawing/2014/main" id="{80597DF6-91BE-882F-4BBF-A46DAA6A79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21" r="-1036"/>
          <a:stretch>
            <a:fillRect/>
          </a:stretch>
        </p:blipFill>
        <p:spPr>
          <a:xfrm>
            <a:off x="689546" y="1708879"/>
            <a:ext cx="4858193" cy="49812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6F23BA-5E12-131E-8506-BC461BC4F916}"/>
              </a:ext>
            </a:extLst>
          </p:cNvPr>
          <p:cNvSpPr txBox="1"/>
          <p:nvPr/>
        </p:nvSpPr>
        <p:spPr>
          <a:xfrm>
            <a:off x="3024554" y="1148862"/>
            <a:ext cx="59111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What do we do at CERN?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C9D6D7-3873-69DC-5C6E-E5349E317888}"/>
              </a:ext>
            </a:extLst>
          </p:cNvPr>
          <p:cNvSpPr txBox="1"/>
          <p:nvPr/>
        </p:nvSpPr>
        <p:spPr>
          <a:xfrm>
            <a:off x="6086007" y="3177914"/>
            <a:ext cx="57371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We smash things together </a:t>
            </a:r>
          </a:p>
          <a:p>
            <a:r>
              <a:rPr lang="en-GB" sz="4000" dirty="0"/>
              <a:t>and see what happens!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2082533-AA08-8D41-6D68-F28C5008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28C9F3-55AB-23A3-D541-62FBE46D4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625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1FA83-0517-2D79-EBD1-2EB342F9D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Be interactive, if appropriate and if you can</a:t>
            </a:r>
            <a:br>
              <a:rPr lang="en-GB" dirty="0"/>
            </a:br>
            <a:r>
              <a:rPr lang="en-GB" dirty="0"/>
              <a:t>e.g. don’t give all the answers; ask the audience!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C9D6D7-3873-69DC-5C6E-E5349E317888}"/>
              </a:ext>
            </a:extLst>
          </p:cNvPr>
          <p:cNvSpPr txBox="1"/>
          <p:nvPr/>
        </p:nvSpPr>
        <p:spPr>
          <a:xfrm>
            <a:off x="224468" y="2814499"/>
            <a:ext cx="11712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And regularly come back to the audience for more interaction</a:t>
            </a:r>
          </a:p>
          <a:p>
            <a:r>
              <a:rPr lang="en-GB" sz="3600" dirty="0">
                <a:sym typeface="Wingdings" pitchFamily="2" charset="2"/>
              </a:rPr>
              <a:t> Helps keep them attentive and interested</a:t>
            </a:r>
            <a:endParaRPr lang="en-GB" sz="36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2082533-AA08-8D41-6D68-F28C5008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447A351-5F8A-46A1-5D25-74F6003A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8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E0F6F-3140-B038-AD93-EBB500F51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808"/>
            <a:ext cx="10972800" cy="1143000"/>
          </a:xfrm>
        </p:spPr>
        <p:txBody>
          <a:bodyPr/>
          <a:lstStyle/>
          <a:p>
            <a:r>
              <a:rPr lang="en-GB" dirty="0"/>
              <a:t>Adapt your plots to focus on the main message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34DA0E-C229-36FB-30D6-38F9BEEDFE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02"/>
          <a:stretch/>
        </p:blipFill>
        <p:spPr>
          <a:xfrm>
            <a:off x="0" y="1582735"/>
            <a:ext cx="5696262" cy="4338220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B9BCF47-4684-0B53-2FFA-E8B849C0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2832F56-2BFD-1D0C-9477-8E823CE6E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495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E0F6F-3140-B038-AD93-EBB500F51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808"/>
            <a:ext cx="10972800" cy="1143000"/>
          </a:xfrm>
        </p:spPr>
        <p:txBody>
          <a:bodyPr/>
          <a:lstStyle/>
          <a:p>
            <a:r>
              <a:rPr lang="en-GB" dirty="0"/>
              <a:t>Adapt your plots to focus on the main message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34DA0E-C229-36FB-30D6-38F9BEEDFE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02"/>
          <a:stretch/>
        </p:blipFill>
        <p:spPr>
          <a:xfrm>
            <a:off x="0" y="1582735"/>
            <a:ext cx="5696262" cy="433822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76F2359-F0E8-5AD5-6F96-4226DD171FAD}"/>
              </a:ext>
            </a:extLst>
          </p:cNvPr>
          <p:cNvGrpSpPr/>
          <p:nvPr/>
        </p:nvGrpSpPr>
        <p:grpSpPr>
          <a:xfrm>
            <a:off x="6415790" y="1588958"/>
            <a:ext cx="5531370" cy="4197245"/>
            <a:chOff x="2203554" y="434715"/>
            <a:chExt cx="8019738" cy="59810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81BB35-6EEC-D81D-D2B2-20ABE78400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32" t="3661" r="4864" b="3776"/>
            <a:stretch/>
          </p:blipFill>
          <p:spPr>
            <a:xfrm>
              <a:off x="2203554" y="434715"/>
              <a:ext cx="8019738" cy="598107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B90481-B5B2-A6EA-C5E7-457E6232EC26}"/>
                </a:ext>
              </a:extLst>
            </p:cNvPr>
            <p:cNvSpPr txBox="1"/>
            <p:nvPr/>
          </p:nvSpPr>
          <p:spPr>
            <a:xfrm>
              <a:off x="3401568" y="963168"/>
              <a:ext cx="4897050" cy="657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Phase space still possible</a:t>
              </a: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7625B9D-94C1-9B79-E48B-3804AEF1E54E}"/>
              </a:ext>
            </a:extLst>
          </p:cNvPr>
          <p:cNvCxnSpPr/>
          <p:nvPr/>
        </p:nvCxnSpPr>
        <p:spPr>
          <a:xfrm>
            <a:off x="5576341" y="3552669"/>
            <a:ext cx="794479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B9BCF47-4684-0B53-2FFA-E8B849C0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2832F56-2BFD-1D0C-9477-8E823CE6E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74411E-4EE0-9568-E42D-038F822B087F}"/>
              </a:ext>
            </a:extLst>
          </p:cNvPr>
          <p:cNvSpPr txBox="1"/>
          <p:nvPr/>
        </p:nvSpPr>
        <p:spPr>
          <a:xfrm>
            <a:off x="7104185" y="1359877"/>
            <a:ext cx="4417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Exploration “landscape” for SUSY</a:t>
            </a:r>
          </a:p>
        </p:txBody>
      </p:sp>
    </p:spTree>
    <p:extLst>
      <p:ext uri="{BB962C8B-B14F-4D97-AF65-F5344CB8AC3E}">
        <p14:creationId xmlns:p14="http://schemas.microsoft.com/office/powerpoint/2010/main" val="38028841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49705" y="0"/>
            <a:ext cx="11527436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/>
              <a:t>Content ordering for most of our talks follows a “standard” format. Does it have to?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8416" y="2014697"/>
            <a:ext cx="777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 - title</a:t>
            </a:r>
          </a:p>
          <a:p>
            <a:r>
              <a:rPr lang="en-US" sz="3600" dirty="0"/>
              <a:t> - overview of talk</a:t>
            </a:r>
          </a:p>
          <a:p>
            <a:r>
              <a:rPr lang="en-US" sz="3600" dirty="0"/>
              <a:t> - what we did</a:t>
            </a:r>
          </a:p>
          <a:p>
            <a:r>
              <a:rPr lang="en-US" sz="3600" dirty="0"/>
              <a:t> - what we found</a:t>
            </a:r>
          </a:p>
          <a:p>
            <a:r>
              <a:rPr lang="en-US" sz="3600" dirty="0"/>
              <a:t> - what this means</a:t>
            </a:r>
          </a:p>
          <a:p>
            <a:r>
              <a:rPr lang="en-US" sz="3600" dirty="0"/>
              <a:t> - what we do next</a:t>
            </a:r>
          </a:p>
        </p:txBody>
      </p:sp>
    </p:spTree>
    <p:extLst>
      <p:ext uri="{BB962C8B-B14F-4D97-AF65-F5344CB8AC3E}">
        <p14:creationId xmlns:p14="http://schemas.microsoft.com/office/powerpoint/2010/main" val="24094470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49705" y="0"/>
            <a:ext cx="11527436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/>
              <a:t>Content ordering for most of our talks follows a “standard” format. Does it have to?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8416" y="2014697"/>
            <a:ext cx="777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 - title</a:t>
            </a:r>
          </a:p>
          <a:p>
            <a:r>
              <a:rPr lang="en-US" sz="3600" dirty="0"/>
              <a:t> - overview of talk</a:t>
            </a:r>
          </a:p>
          <a:p>
            <a:r>
              <a:rPr lang="en-US" sz="3600" dirty="0"/>
              <a:t> - what we did</a:t>
            </a:r>
          </a:p>
          <a:p>
            <a:r>
              <a:rPr lang="en-US" sz="3600" dirty="0"/>
              <a:t> - what we found</a:t>
            </a:r>
          </a:p>
          <a:p>
            <a:r>
              <a:rPr lang="en-US" sz="3600" dirty="0"/>
              <a:t> - what this means</a:t>
            </a:r>
          </a:p>
          <a:p>
            <a:r>
              <a:rPr lang="en-US" sz="3600" dirty="0"/>
              <a:t> - what we do next</a:t>
            </a:r>
          </a:p>
        </p:txBody>
      </p:sp>
      <p:sp>
        <p:nvSpPr>
          <p:cNvPr id="5" name="Oval 4"/>
          <p:cNvSpPr/>
          <p:nvPr/>
        </p:nvSpPr>
        <p:spPr>
          <a:xfrm>
            <a:off x="1633928" y="3726341"/>
            <a:ext cx="4736892" cy="108034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19974" y="3347670"/>
            <a:ext cx="4700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This is the exciting stuff!</a:t>
            </a:r>
          </a:p>
        </p:txBody>
      </p:sp>
      <p:cxnSp>
        <p:nvCxnSpPr>
          <p:cNvPr id="8" name="Straight Arrow Connector 7"/>
          <p:cNvCxnSpPr>
            <a:cxnSpLocks/>
            <a:stCxn id="6" idx="1"/>
            <a:endCxn id="5" idx="6"/>
          </p:cNvCxnSpPr>
          <p:nvPr/>
        </p:nvCxnSpPr>
        <p:spPr>
          <a:xfrm flipH="1">
            <a:off x="6370820" y="3670836"/>
            <a:ext cx="849154" cy="59567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4117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22446"/>
          </a:xfrm>
        </p:spPr>
        <p:txBody>
          <a:bodyPr/>
          <a:lstStyle/>
          <a:p>
            <a:r>
              <a:rPr lang="en-US" dirty="0"/>
              <a:t>But compare to a newspaper</a:t>
            </a:r>
            <a:r>
              <a:rPr lang="is-IS" dirty="0"/>
              <a:t>…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09BF3D-C583-11C3-FB25-892E06CD1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824"/>
          <a:stretch/>
        </p:blipFill>
        <p:spPr>
          <a:xfrm>
            <a:off x="29791" y="923802"/>
            <a:ext cx="7914996" cy="45504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8A4091-EE37-0335-1F5E-27016D3D4176}"/>
              </a:ext>
            </a:extLst>
          </p:cNvPr>
          <p:cNvSpPr txBox="1"/>
          <p:nvPr/>
        </p:nvSpPr>
        <p:spPr>
          <a:xfrm>
            <a:off x="419726" y="5351490"/>
            <a:ext cx="7101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https://www.bbc.com/future/article/20240712-modern-hurricanes-are-rewriting-the-rules-of-extreme-storms</a:t>
            </a:r>
            <a:r>
              <a:rPr lang="en-GB" sz="1200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7976861" y="3547935"/>
            <a:ext cx="4215139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 - Headline &amp; image to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       get attention!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- Give the main message(s)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- links to more information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92BCD5-03D8-D8F8-644F-5B33D382BD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431" t="27135" b="26415"/>
          <a:stretch/>
        </p:blipFill>
        <p:spPr>
          <a:xfrm>
            <a:off x="8034728" y="914401"/>
            <a:ext cx="3837482" cy="2113613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06F491F-57F8-1C5B-DC1C-3F5731A4C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A5017DE-57FD-1AEA-6A60-F15033C38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785" y="405157"/>
            <a:ext cx="11482464" cy="1362075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the presentation is </a:t>
            </a:r>
            <a:r>
              <a:rPr lang="en-US" sz="4400" dirty="0">
                <a:solidFill>
                  <a:srgbClr val="FF0000"/>
                </a:solidFill>
              </a:rPr>
              <a:t>for the audience</a:t>
            </a:r>
            <a:br>
              <a:rPr lang="en-US" sz="4400" dirty="0"/>
            </a:br>
            <a:r>
              <a:rPr lang="en-US" sz="4400" dirty="0"/>
              <a:t>make sure you know your audience and try to get in their heads to understand what they want!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591973-A386-22A4-F27D-11371686E473}"/>
              </a:ext>
            </a:extLst>
          </p:cNvPr>
          <p:cNvSpPr txBox="1"/>
          <p:nvPr/>
        </p:nvSpPr>
        <p:spPr>
          <a:xfrm>
            <a:off x="1817078" y="3962399"/>
            <a:ext cx="8815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i.e. students, teachers, general public, media, influencers: all want/need different things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072CC-7D38-9DA7-E932-EE1124798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A8FF4-3927-C96E-80AC-2E4ED02D6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489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22446"/>
          </a:xfrm>
        </p:spPr>
        <p:txBody>
          <a:bodyPr/>
          <a:lstStyle/>
          <a:p>
            <a:r>
              <a:rPr lang="en-US" dirty="0"/>
              <a:t>But compare to a newspaper</a:t>
            </a:r>
            <a:r>
              <a:rPr lang="is-IS" dirty="0"/>
              <a:t>…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09BF3D-C583-11C3-FB25-892E06CD1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824"/>
          <a:stretch/>
        </p:blipFill>
        <p:spPr>
          <a:xfrm>
            <a:off x="29791" y="923802"/>
            <a:ext cx="7914996" cy="45504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8A4091-EE37-0335-1F5E-27016D3D4176}"/>
              </a:ext>
            </a:extLst>
          </p:cNvPr>
          <p:cNvSpPr txBox="1"/>
          <p:nvPr/>
        </p:nvSpPr>
        <p:spPr>
          <a:xfrm>
            <a:off x="419726" y="5351490"/>
            <a:ext cx="7101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https://www.bbc.com/future/article/20240712-modern-hurricanes-are-rewriting-the-rules-of-extreme-storms</a:t>
            </a:r>
            <a:r>
              <a:rPr lang="en-GB" sz="1200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7976861" y="3547935"/>
            <a:ext cx="4215139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 - Headline &amp; image to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       get attention!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- Give the main message(s)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- links to more information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92BCD5-03D8-D8F8-644F-5B33D382BD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431" t="27135" b="26415"/>
          <a:stretch/>
        </p:blipFill>
        <p:spPr>
          <a:xfrm>
            <a:off x="8034728" y="914401"/>
            <a:ext cx="3837482" cy="21136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EFD35E-DDF2-AE9B-7F42-E7F8678862CB}"/>
              </a:ext>
            </a:extLst>
          </p:cNvPr>
          <p:cNvSpPr txBox="1"/>
          <p:nvPr/>
        </p:nvSpPr>
        <p:spPr>
          <a:xfrm>
            <a:off x="1364105" y="5831174"/>
            <a:ext cx="9699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/>
              <a:t>Can a similar structure be used in your talks?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06F491F-57F8-1C5B-DC1C-3F5731A4C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A5017DE-57FD-1AEA-6A60-F15033C38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8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33FC0-85BC-DE03-6A45-EE5B1A586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1824"/>
          </a:xfrm>
        </p:spPr>
        <p:txBody>
          <a:bodyPr>
            <a:noAutofit/>
          </a:bodyPr>
          <a:lstStyle/>
          <a:p>
            <a:r>
              <a:rPr lang="en-GB" sz="3600" dirty="0"/>
              <a:t>And finally…some thoughts about </a:t>
            </a:r>
            <a:r>
              <a:rPr lang="en-GB" sz="3600" b="1" dirty="0"/>
              <a:t>presenting the presentation</a:t>
            </a:r>
            <a:r>
              <a:rPr lang="en-GB" sz="3600" dirty="0"/>
              <a:t>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3FFC8-B9DD-DD80-0EFE-F8F59EBB0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3693"/>
            <a:ext cx="10972800" cy="501247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B</a:t>
            </a:r>
            <a:r>
              <a:rPr lang="en-GB" dirty="0">
                <a:effectLst/>
                <a:latin typeface="Helvetica Neue" panose="02000503000000020004" pitchFamily="2" charset="0"/>
              </a:rPr>
              <a:t>e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passionate</a:t>
            </a:r>
            <a:r>
              <a:rPr lang="en-GB" dirty="0">
                <a:effectLst/>
                <a:latin typeface="Helvetica Neue" panose="02000503000000020004" pitchFamily="2" charset="0"/>
              </a:rPr>
              <a:t> about your topic!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latin typeface="Helvetica Neue" panose="02000503000000020004" pitchFamily="2" charset="0"/>
              </a:rPr>
              <a:t>E</a:t>
            </a:r>
            <a:r>
              <a:rPr lang="en-GB" b="1" dirty="0">
                <a:effectLst/>
                <a:latin typeface="Helvetica Neue" panose="02000503000000020004" pitchFamily="2" charset="0"/>
              </a:rPr>
              <a:t>ngage with the audience </a:t>
            </a:r>
            <a:r>
              <a:rPr lang="en-GB" dirty="0">
                <a:effectLst/>
                <a:latin typeface="Helvetica Neue" panose="02000503000000020004" pitchFamily="2" charset="0"/>
              </a:rPr>
              <a:t>- talk to them and not the screen; </a:t>
            </a:r>
            <a:r>
              <a:rPr lang="en-GB" b="1" u="sng" dirty="0">
                <a:effectLst/>
                <a:latin typeface="Helvetica Neue" panose="02000503000000020004" pitchFamily="2" charset="0"/>
              </a:rPr>
              <a:t>do not read the slides</a:t>
            </a:r>
            <a:r>
              <a:rPr lang="en-GB" dirty="0">
                <a:effectLst/>
                <a:latin typeface="Helvetica Neue" panose="02000503000000020004" pitchFamily="2" charset="0"/>
              </a:rPr>
              <a:t>!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r>
              <a:rPr lang="en-GB" dirty="0">
                <a:effectLst/>
                <a:latin typeface="Helvetica Neue" panose="02000503000000020004" pitchFamily="2" charset="0"/>
                <a:sym typeface="Wingdings" pitchFamily="2" charset="2"/>
              </a:rPr>
              <a:t> limiting the text on slides helps</a:t>
            </a:r>
            <a:endParaRPr lang="en-GB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latin typeface="Helvetica Neue" panose="02000503000000020004" pitchFamily="2" charset="0"/>
              </a:rPr>
              <a:t>U</a:t>
            </a:r>
            <a:r>
              <a:rPr lang="en-GB" b="1" dirty="0">
                <a:effectLst/>
                <a:latin typeface="Helvetica Neue" panose="02000503000000020004" pitchFamily="2" charset="0"/>
              </a:rPr>
              <a:t>se the space you have </a:t>
            </a:r>
            <a:r>
              <a:rPr lang="en-GB" dirty="0">
                <a:effectLst/>
                <a:latin typeface="Helvetica Neue" panose="02000503000000020004" pitchFamily="2" charset="0"/>
              </a:rPr>
              <a:t>and </a:t>
            </a:r>
            <a:r>
              <a:rPr lang="en-GB" b="1" dirty="0">
                <a:latin typeface="Helvetica Neue" panose="02000503000000020004" pitchFamily="2" charset="0"/>
              </a:rPr>
              <a:t>use </a:t>
            </a:r>
            <a:r>
              <a:rPr lang="en-GB" b="1" dirty="0">
                <a:effectLst/>
                <a:latin typeface="Helvetica Neue" panose="02000503000000020004" pitchFamily="2" charset="0"/>
              </a:rPr>
              <a:t>body language </a:t>
            </a:r>
            <a:r>
              <a:rPr lang="en-GB" dirty="0">
                <a:effectLst/>
                <a:latin typeface="Helvetica Neue" panose="02000503000000020004" pitchFamily="2" charset="0"/>
              </a:rPr>
              <a:t>(but not excessively)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r>
              <a:rPr lang="en-GB" dirty="0">
                <a:effectLst/>
                <a:latin typeface="Helvetica Neue" panose="02000503000000020004" pitchFamily="2" charset="0"/>
                <a:sym typeface="Wingdings" pitchFamily="2" charset="2"/>
              </a:rPr>
              <a:t> and don’t play with coins, keys etc.!</a:t>
            </a:r>
            <a:endParaRPr lang="en-GB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latin typeface="Helvetica Neue" panose="02000503000000020004" pitchFamily="2" charset="0"/>
              </a:rPr>
              <a:t>P</a:t>
            </a:r>
            <a:r>
              <a:rPr lang="en-GB" b="1" dirty="0">
                <a:effectLst/>
                <a:latin typeface="Helvetica Neue" panose="02000503000000020004" pitchFamily="2" charset="0"/>
              </a:rPr>
              <a:t>ay attention to timing</a:t>
            </a:r>
            <a:r>
              <a:rPr lang="en-GB" dirty="0">
                <a:effectLst/>
                <a:latin typeface="Helvetica Neue" panose="02000503000000020004" pitchFamily="2" charset="0"/>
              </a:rPr>
              <a:t>!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53C43-944A-5D45-210B-490C8B22E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A7A99-0BF4-87FA-2622-4D8A76C65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166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2D52F0-1765-B8E3-56A5-61805977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/>
              <a:t>For ending a talk, a transition to Q&amp;A is normally the most effective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BA3BCA-D1FE-99EF-183D-452C269DC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40" y="1648919"/>
            <a:ext cx="6555555" cy="4666135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F78D757-7A35-EFA3-BC03-4F9CAB3E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6EDDB5-6B2C-8A98-39A4-D94BD854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575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2D52F0-1765-B8E3-56A5-61805977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/>
              <a:t>For ending a talk, a transition to Q&amp;A is normally the most effective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BA3BCA-D1FE-99EF-183D-452C269DC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40" y="1648919"/>
            <a:ext cx="6555555" cy="46661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3BCD77-D094-1509-825A-88442F005487}"/>
              </a:ext>
            </a:extLst>
          </p:cNvPr>
          <p:cNvSpPr txBox="1"/>
          <p:nvPr/>
        </p:nvSpPr>
        <p:spPr>
          <a:xfrm>
            <a:off x="1543987" y="269823"/>
            <a:ext cx="4338047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9600" dirty="0">
                <a:solidFill>
                  <a:srgbClr val="FF0000"/>
                </a:solidFill>
                <a:latin typeface="Bradley Hand" pitchFamily="2" charset="77"/>
                <a:cs typeface="AkayaTelivigala" pitchFamily="2" charset="77"/>
              </a:rPr>
              <a:t>X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15FFC3-CE94-3C21-690D-6F8AAD577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330" y="2461845"/>
            <a:ext cx="4901223" cy="27454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F78D757-7A35-EFA3-BC03-4F9CAB3E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6EDDB5-6B2C-8A98-39A4-D94BD854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7604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FAB4-7F90-7EDF-09DD-F9A162D0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Another good way to end a talk is with a summary of the main messages!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646B0-0103-02C3-928F-8BA7913E8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Know your audience </a:t>
            </a:r>
            <a:r>
              <a:rPr lang="en-GB" dirty="0"/>
              <a:t>and target them!</a:t>
            </a:r>
          </a:p>
          <a:p>
            <a:r>
              <a:rPr lang="en-GB" dirty="0"/>
              <a:t>Select a few main messages that you want to get across and </a:t>
            </a:r>
            <a:r>
              <a:rPr lang="en-GB" b="1" dirty="0"/>
              <a:t>focus the talk around these messages</a:t>
            </a:r>
          </a:p>
          <a:p>
            <a:r>
              <a:rPr lang="en-GB" dirty="0"/>
              <a:t>Anecdotes – especially </a:t>
            </a:r>
            <a:r>
              <a:rPr lang="en-GB" b="1" dirty="0"/>
              <a:t>”triumph over adversity”</a:t>
            </a:r>
            <a:r>
              <a:rPr lang="en-GB" dirty="0"/>
              <a:t> – are really powerful</a:t>
            </a:r>
          </a:p>
          <a:p>
            <a:r>
              <a:rPr lang="en-GB" dirty="0"/>
              <a:t>Add </a:t>
            </a:r>
            <a:r>
              <a:rPr lang="en-GB" b="1" dirty="0"/>
              <a:t>local interest</a:t>
            </a:r>
            <a:r>
              <a:rPr lang="en-GB" dirty="0"/>
              <a:t> if you can</a:t>
            </a:r>
          </a:p>
          <a:p>
            <a:r>
              <a:rPr lang="en-GB" dirty="0"/>
              <a:t>Add some </a:t>
            </a:r>
            <a:r>
              <a:rPr lang="en-GB" b="1" dirty="0"/>
              <a:t>personal history</a:t>
            </a:r>
            <a:r>
              <a:rPr lang="en-GB" dirty="0"/>
              <a:t> if you can</a:t>
            </a:r>
          </a:p>
          <a:p>
            <a:r>
              <a:rPr lang="en-GB" dirty="0"/>
              <a:t>Be </a:t>
            </a:r>
            <a:r>
              <a:rPr lang="en-GB" b="1" dirty="0"/>
              <a:t>interactive</a:t>
            </a:r>
            <a:r>
              <a:rPr lang="en-GB" dirty="0"/>
              <a:t> (if appropriate)</a:t>
            </a:r>
          </a:p>
          <a:p>
            <a:r>
              <a:rPr lang="en-GB" b="1" dirty="0"/>
              <a:t>Simplify plots</a:t>
            </a:r>
            <a:r>
              <a:rPr lang="en-GB" dirty="0"/>
              <a:t> to focus on the main message</a:t>
            </a:r>
          </a:p>
          <a:p>
            <a:r>
              <a:rPr lang="en-GB" dirty="0"/>
              <a:t>Don’t be afraid to </a:t>
            </a:r>
            <a:r>
              <a:rPr lang="en-GB" b="1" dirty="0"/>
              <a:t>think differently</a:t>
            </a:r>
            <a:r>
              <a:rPr lang="en-GB" dirty="0"/>
              <a:t> for the content ordering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6A2011-A3D1-12A3-17E0-8FA476D5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E977A-3F95-E9D4-C06D-ACA0909E7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60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FAB4-7F90-7EDF-09DD-F9A162D0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Another good way to end a talk is with a summary of the main messages!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646B0-0103-02C3-928F-8BA7913E8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Know your audience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and target them!</a:t>
            </a: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Select a few main messages that you want to get across and 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focus the talk around these messages</a:t>
            </a: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Anecdotes – especially 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”triumph over adversity”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– are really powerful</a:t>
            </a: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Add 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local interest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if you can</a:t>
            </a: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Add some 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personal history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if you can</a:t>
            </a: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Be 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interactive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(if appropriate)</a:t>
            </a:r>
          </a:p>
          <a:p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Simplify plots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to focus on the main message</a:t>
            </a: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Don’t be afraid to </a:t>
            </a:r>
            <a:r>
              <a:rPr lang="en-GB" b="1" dirty="0">
                <a:solidFill>
                  <a:schemeClr val="bg1">
                    <a:lumMod val="85000"/>
                  </a:schemeClr>
                </a:solidFill>
              </a:rPr>
              <a:t>think differently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for the content ordering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0A18C2-F6C8-7D7D-F165-2F75A0CAB499}"/>
              </a:ext>
            </a:extLst>
          </p:cNvPr>
          <p:cNvSpPr txBox="1"/>
          <p:nvPr/>
        </p:nvSpPr>
        <p:spPr>
          <a:xfrm>
            <a:off x="719528" y="2368448"/>
            <a:ext cx="110027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rgbClr val="FF0000"/>
                </a:solidFill>
              </a:rPr>
              <a:t>All of these guidelines are perfectly applicable to any talk you give – including to the HEP community!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6A2011-A3D1-12A3-17E0-8FA476D5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E977A-3F95-E9D4-C06D-ACA0909E7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0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21321"/>
            <a:ext cx="7772400" cy="1470025"/>
          </a:xfrm>
        </p:spPr>
        <p:txBody>
          <a:bodyPr/>
          <a:lstStyle/>
          <a:p>
            <a:r>
              <a:rPr lang="en-US" dirty="0"/>
              <a:t>What is the purpose of a presentation?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92598CD-63D2-199B-A8E3-BCAB4D4476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1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21321"/>
            <a:ext cx="7772400" cy="1470025"/>
          </a:xfrm>
        </p:spPr>
        <p:txBody>
          <a:bodyPr/>
          <a:lstStyle/>
          <a:p>
            <a:r>
              <a:rPr lang="en-US" dirty="0"/>
              <a:t>What is the purpose of a presentation?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3F414-5804-4BFE-4CB6-1629E8C0B2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1703" y="1905787"/>
            <a:ext cx="8362336" cy="3119283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00FF"/>
                </a:solidFill>
              </a:rPr>
              <a:t>For the audience to understand </a:t>
            </a:r>
            <a:br>
              <a:rPr lang="en-US" sz="4800" dirty="0">
                <a:solidFill>
                  <a:srgbClr val="0000FF"/>
                </a:solidFill>
              </a:rPr>
            </a:br>
            <a:r>
              <a:rPr lang="en-US" sz="4800" dirty="0">
                <a:solidFill>
                  <a:srgbClr val="0000FF"/>
                </a:solidFill>
              </a:rPr>
              <a:t>one or more </a:t>
            </a:r>
            <a:r>
              <a:rPr lang="en-US" sz="4800" b="1" dirty="0">
                <a:solidFill>
                  <a:srgbClr val="0000FF"/>
                </a:solidFill>
              </a:rPr>
              <a:t>messages</a:t>
            </a:r>
          </a:p>
          <a:p>
            <a:r>
              <a:rPr lang="en-US" sz="4800" dirty="0">
                <a:solidFill>
                  <a:srgbClr val="0000FF"/>
                </a:solidFill>
              </a:rPr>
              <a:t>And possibly </a:t>
            </a:r>
            <a:r>
              <a:rPr lang="en-US" sz="4800" b="1" u="sng" dirty="0">
                <a:solidFill>
                  <a:srgbClr val="0000FF"/>
                </a:solidFill>
              </a:rPr>
              <a:t>act upon </a:t>
            </a:r>
            <a:r>
              <a:rPr lang="en-US" sz="4800" dirty="0">
                <a:solidFill>
                  <a:srgbClr val="0000FF"/>
                </a:solidFill>
              </a:rPr>
              <a:t>those messages</a:t>
            </a:r>
          </a:p>
        </p:txBody>
      </p:sp>
    </p:spTree>
    <p:extLst>
      <p:ext uri="{BB962C8B-B14F-4D97-AF65-F5344CB8AC3E}">
        <p14:creationId xmlns:p14="http://schemas.microsoft.com/office/powerpoint/2010/main" val="3257858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293" y="2749608"/>
            <a:ext cx="99684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message </a:t>
            </a:r>
            <a:r>
              <a:rPr lang="en-US" sz="8000" b="1" dirty="0"/>
              <a:t>≠</a:t>
            </a:r>
            <a:r>
              <a:rPr lang="en-US" sz="8000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2586089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30"/>
            <a:ext cx="10972800" cy="932054"/>
          </a:xfrm>
        </p:spPr>
        <p:txBody>
          <a:bodyPr>
            <a:normAutofit/>
          </a:bodyPr>
          <a:lstStyle/>
          <a:p>
            <a:r>
              <a:rPr lang="en-US" dirty="0"/>
              <a:t>Supercars of Prague (1/3)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4B6337-0C20-E39A-D849-D46AE71912C7}"/>
              </a:ext>
            </a:extLst>
          </p:cNvPr>
          <p:cNvSpPr txBox="1"/>
          <p:nvPr/>
        </p:nvSpPr>
        <p:spPr>
          <a:xfrm>
            <a:off x="4290250" y="6153742"/>
            <a:ext cx="3611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This is “information”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4609E0-C353-9790-3A93-4B611DA21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838" y="1041892"/>
            <a:ext cx="8959298" cy="5008742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762C60-2386-292C-E20E-CA7637F66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E88E60-744D-C254-53DD-927557970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06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Bugatti Divo in Prague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4ACB68-B1A1-CA8D-F5AE-4CFD7F5CE79F}"/>
              </a:ext>
            </a:extLst>
          </p:cNvPr>
          <p:cNvSpPr txBox="1"/>
          <p:nvPr/>
        </p:nvSpPr>
        <p:spPr>
          <a:xfrm>
            <a:off x="3936289" y="6190318"/>
            <a:ext cx="4372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This is also “information”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D5BC105-DA7F-2EA1-180D-3E92E6A5B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6445" y="1190214"/>
            <a:ext cx="8943848" cy="500010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B4AC0A-5800-D1D4-7C4C-8D2F0C5A4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4060C99-D62D-CC8A-428D-959491FDC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6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8973312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only Bugatti Divo</a:t>
            </a:r>
            <a:br>
              <a:rPr lang="en-US" dirty="0"/>
            </a:br>
            <a:r>
              <a:rPr lang="en-US" dirty="0"/>
              <a:t>in Prague is the official ICHEP taxi!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39DE6D-E398-7ACF-0D52-4FF7C1D50AAD}"/>
              </a:ext>
            </a:extLst>
          </p:cNvPr>
          <p:cNvSpPr txBox="1"/>
          <p:nvPr/>
        </p:nvSpPr>
        <p:spPr>
          <a:xfrm>
            <a:off x="2682675" y="6126164"/>
            <a:ext cx="7228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This is a “</a:t>
            </a:r>
            <a:r>
              <a:rPr lang="en-GB" sz="3200" b="1" dirty="0">
                <a:solidFill>
                  <a:srgbClr val="FF0000"/>
                </a:solidFill>
              </a:rPr>
              <a:t>message</a:t>
            </a:r>
            <a:r>
              <a:rPr lang="en-GB" sz="3200" dirty="0">
                <a:solidFill>
                  <a:srgbClr val="FF0000"/>
                </a:solidFill>
              </a:rPr>
              <a:t>” that you can act upon!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B9A95BF-7838-9B96-BD6D-C9574F950C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6336" y="1538925"/>
            <a:ext cx="8351520" cy="466896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9B221C-2BAB-AB34-FB04-FF7D49727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ICHEP 19.07.24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7E47969-7F15-663A-DE63-96E8D0658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9E99-79CC-D249-A800-D41087226B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38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MS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C0DFF"/>
      </a:hlink>
      <a:folHlink>
        <a:srgbClr val="130FB2"/>
      </a:folHlink>
    </a:clrScheme>
    <a:fontScheme name="1_CMSpresentation">
      <a:majorFont>
        <a:latin typeface="Arial Unicode MS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1_CMSpresent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MS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MS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96803</TotalTime>
  <Words>1453</Words>
  <Application>Microsoft Macintosh PowerPoint</Application>
  <PresentationFormat>Widescreen</PresentationFormat>
  <Paragraphs>202</Paragraphs>
  <Slides>35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Arial Unicode MS</vt:lpstr>
      <vt:lpstr>Arial</vt:lpstr>
      <vt:lpstr>Arial Black</vt:lpstr>
      <vt:lpstr>Bradley Hand</vt:lpstr>
      <vt:lpstr>Calibri</vt:lpstr>
      <vt:lpstr>Helvetica Neue</vt:lpstr>
      <vt:lpstr>Times New Roman</vt:lpstr>
      <vt:lpstr>Wingdings</vt:lpstr>
      <vt:lpstr>Office Theme</vt:lpstr>
      <vt:lpstr>1_CMSpresentation</vt:lpstr>
      <vt:lpstr>1_Office Theme</vt:lpstr>
      <vt:lpstr>Making the most of your 10 minutes of fame</vt:lpstr>
      <vt:lpstr>Making engaging presentations  ≠ soft skill! </vt:lpstr>
      <vt:lpstr>the presentation is for the audience make sure you know your audience and try to get in their heads to understand what they want!</vt:lpstr>
      <vt:lpstr>What is the purpose of a presentation?</vt:lpstr>
      <vt:lpstr>What is the purpose of a presentation?</vt:lpstr>
      <vt:lpstr>PowerPoint Presentation</vt:lpstr>
      <vt:lpstr>Supercars of Prague (1/3)</vt:lpstr>
      <vt:lpstr>Bugatti Divo in Prague</vt:lpstr>
      <vt:lpstr>The only Bugatti Divo in Prague is the official ICHEP taxi!</vt:lpstr>
      <vt:lpstr>What is a message?</vt:lpstr>
      <vt:lpstr>Long-term LHC schedule</vt:lpstr>
      <vt:lpstr>CMS has taken ~4% of the planned amount of data!</vt:lpstr>
      <vt:lpstr>When preparing a presentation, think of one or two main messages that you want to pass – depending on the target audience of course. For example:</vt:lpstr>
      <vt:lpstr>Anecdotes can be even more memorable than messages, especially if the story includes something that went wrong, and how it was solved</vt:lpstr>
      <vt:lpstr>PowerPoint Presentation</vt:lpstr>
      <vt:lpstr>The ATLAS endcap toroids faced some unexpected difficulties when being transported to CERN</vt:lpstr>
      <vt:lpstr>When excavating the CMS shaft in Cessy, we hit the water table. We froze the ground  with liquid N2 so we could dig through it!</vt:lpstr>
      <vt:lpstr>PowerPoint Presentation</vt:lpstr>
      <vt:lpstr>Add some “local interest” to your talk</vt:lpstr>
      <vt:lpstr>Add some personal history if you can (and if appropriate): i.e. what have YOU done in HEP?</vt:lpstr>
      <vt:lpstr>Be interactive, if appropriate and if you can e.g. don’t give all the answers; ask the audience!</vt:lpstr>
      <vt:lpstr>Be interactive, if appropriate and if you can e.g. don’t give all the answers; ask the audience!</vt:lpstr>
      <vt:lpstr>Be interactive, if appropriate and if you can e.g. don’t give all the answers; ask the audience!</vt:lpstr>
      <vt:lpstr>Be interactive, if appropriate and if you can e.g. don’t give all the answers; ask the audience!</vt:lpstr>
      <vt:lpstr>Adapt your plots to focus on the main message</vt:lpstr>
      <vt:lpstr>Adapt your plots to focus on the main message</vt:lpstr>
      <vt:lpstr>Content ordering for most of our talks follows a “standard” format. Does it have to?</vt:lpstr>
      <vt:lpstr>Content ordering for most of our talks follows a “standard” format. Does it have to?</vt:lpstr>
      <vt:lpstr>But compare to a newspaper…</vt:lpstr>
      <vt:lpstr>But compare to a newspaper…</vt:lpstr>
      <vt:lpstr>And finally…some thoughts about presenting the presentation!</vt:lpstr>
      <vt:lpstr>For ending a talk, a transition to Q&amp;A is normally the most effective</vt:lpstr>
      <vt:lpstr>For ending a talk, a transition to Q&amp;A is normally the most effective</vt:lpstr>
      <vt:lpstr>Another good way to end a talk is with a summary of the main messages!</vt:lpstr>
      <vt:lpstr>Another good way to end a talk is with a summary of the main messages!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145</cp:revision>
  <cp:lastPrinted>2023-10-10T19:18:10Z</cp:lastPrinted>
  <dcterms:created xsi:type="dcterms:W3CDTF">2017-12-28T15:00:58Z</dcterms:created>
  <dcterms:modified xsi:type="dcterms:W3CDTF">2024-07-18T19:01:50Z</dcterms:modified>
</cp:coreProperties>
</file>