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62" r:id="rId2"/>
    <p:sldId id="263" r:id="rId3"/>
    <p:sldId id="261" r:id="rId4"/>
    <p:sldId id="260" r:id="rId5"/>
    <p:sldId id="2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29"/>
    <p:restoredTop sz="94690"/>
  </p:normalViewPr>
  <p:slideViewPr>
    <p:cSldViewPr snapToGrid="0" showGuides="1">
      <p:cViewPr varScale="1">
        <p:scale>
          <a:sx n="139" d="100"/>
          <a:sy n="139" d="100"/>
        </p:scale>
        <p:origin x="680" y="1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7370EC-EAE8-9647-B19F-04C90139E0A4}" type="datetimeFigureOut">
              <a:rPr lang="en-US" smtClean="0"/>
              <a:t>5/31/23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61F33-F73A-6B4F-A5D7-73A4F9F13C2F}" type="slidenum">
              <a:rPr lang="en-US" smtClean="0"/>
              <a:t>‹#›</a:t>
            </a:fld>
            <a:endParaRPr lang="en-US"/>
          </a:p>
        </p:txBody>
      </p:sp>
    </p:spTree>
    <p:extLst>
      <p:ext uri="{BB962C8B-B14F-4D97-AF65-F5344CB8AC3E}">
        <p14:creationId xmlns:p14="http://schemas.microsoft.com/office/powerpoint/2010/main" val="3242000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9861F33-F73A-6B4F-A5D7-73A4F9F13C2F}" type="slidenum">
              <a:rPr lang="en-US" smtClean="0"/>
              <a:t>1</a:t>
            </a:fld>
            <a:endParaRPr lang="en-US"/>
          </a:p>
        </p:txBody>
      </p:sp>
    </p:spTree>
    <p:extLst>
      <p:ext uri="{BB962C8B-B14F-4D97-AF65-F5344CB8AC3E}">
        <p14:creationId xmlns:p14="http://schemas.microsoft.com/office/powerpoint/2010/main" val="2716410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9861F33-F73A-6B4F-A5D7-73A4F9F13C2F}" type="slidenum">
              <a:rPr lang="en-US" smtClean="0"/>
              <a:t>5</a:t>
            </a:fld>
            <a:endParaRPr lang="en-US"/>
          </a:p>
        </p:txBody>
      </p:sp>
    </p:spTree>
    <p:extLst>
      <p:ext uri="{BB962C8B-B14F-4D97-AF65-F5344CB8AC3E}">
        <p14:creationId xmlns:p14="http://schemas.microsoft.com/office/powerpoint/2010/main" val="2126172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2E01A-C0F9-FBC3-0D8D-098CB6FB03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D14660-FC7D-C20B-CF1A-45C7DD02BF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FE9672F-D407-BC69-C685-335618000F0A}"/>
              </a:ext>
            </a:extLst>
          </p:cNvPr>
          <p:cNvSpPr>
            <a:spLocks noGrp="1"/>
          </p:cNvSpPr>
          <p:nvPr>
            <p:ph type="dt" sz="half" idx="10"/>
          </p:nvPr>
        </p:nvSpPr>
        <p:spPr/>
        <p:txBody>
          <a:bodyPr/>
          <a:lstStyle/>
          <a:p>
            <a:fld id="{B722F542-C904-474C-9971-F83845460A43}" type="datetime1">
              <a:rPr lang="en-US" smtClean="0"/>
              <a:t>5/31/23</a:t>
            </a:fld>
            <a:endParaRPr lang="en-US"/>
          </a:p>
        </p:txBody>
      </p:sp>
      <p:sp>
        <p:nvSpPr>
          <p:cNvPr id="5" name="Footer Placeholder 4">
            <a:extLst>
              <a:ext uri="{FF2B5EF4-FFF2-40B4-BE49-F238E27FC236}">
                <a16:creationId xmlns:a16="http://schemas.microsoft.com/office/drawing/2014/main" id="{A174CF93-0E3E-01AB-E55F-0AFE94B6BEA5}"/>
              </a:ext>
            </a:extLst>
          </p:cNvPr>
          <p:cNvSpPr>
            <a:spLocks noGrp="1"/>
          </p:cNvSpPr>
          <p:nvPr>
            <p:ph type="ftr" sz="quarter" idx="11"/>
          </p:nvPr>
        </p:nvSpPr>
        <p:spPr/>
        <p:txBody>
          <a:bodyPr/>
          <a:lstStyle/>
          <a:p>
            <a:r>
              <a:rPr lang="en-US"/>
              <a:t>PSSPS Coordination Meeting 1.June,2023</a:t>
            </a:r>
          </a:p>
        </p:txBody>
      </p:sp>
      <p:sp>
        <p:nvSpPr>
          <p:cNvPr id="6" name="Slide Number Placeholder 5">
            <a:extLst>
              <a:ext uri="{FF2B5EF4-FFF2-40B4-BE49-F238E27FC236}">
                <a16:creationId xmlns:a16="http://schemas.microsoft.com/office/drawing/2014/main" id="{BED41438-366D-3617-F789-04DB8804D47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413102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E795E-ED2F-CA8C-7E8B-DF14904A28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E78102-4F89-6F0B-A63D-93CD2A3AB1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7285D8-77DB-D493-F583-4B92A9435E44}"/>
              </a:ext>
            </a:extLst>
          </p:cNvPr>
          <p:cNvSpPr>
            <a:spLocks noGrp="1"/>
          </p:cNvSpPr>
          <p:nvPr>
            <p:ph type="dt" sz="half" idx="10"/>
          </p:nvPr>
        </p:nvSpPr>
        <p:spPr/>
        <p:txBody>
          <a:bodyPr/>
          <a:lstStyle/>
          <a:p>
            <a:fld id="{C680CDE7-712F-6A48-97BA-146F14456314}" type="datetime1">
              <a:rPr lang="en-US" smtClean="0"/>
              <a:t>5/31/23</a:t>
            </a:fld>
            <a:endParaRPr lang="en-US"/>
          </a:p>
        </p:txBody>
      </p:sp>
      <p:sp>
        <p:nvSpPr>
          <p:cNvPr id="5" name="Footer Placeholder 4">
            <a:extLst>
              <a:ext uri="{FF2B5EF4-FFF2-40B4-BE49-F238E27FC236}">
                <a16:creationId xmlns:a16="http://schemas.microsoft.com/office/drawing/2014/main" id="{A4F98B15-2E1E-36C7-5FCC-35E600F03DD0}"/>
              </a:ext>
            </a:extLst>
          </p:cNvPr>
          <p:cNvSpPr>
            <a:spLocks noGrp="1"/>
          </p:cNvSpPr>
          <p:nvPr>
            <p:ph type="ftr" sz="quarter" idx="11"/>
          </p:nvPr>
        </p:nvSpPr>
        <p:spPr/>
        <p:txBody>
          <a:bodyPr/>
          <a:lstStyle/>
          <a:p>
            <a:r>
              <a:rPr lang="en-US"/>
              <a:t>PSSPS Coordination Meeting 1.June,2023</a:t>
            </a:r>
          </a:p>
        </p:txBody>
      </p:sp>
      <p:sp>
        <p:nvSpPr>
          <p:cNvPr id="6" name="Slide Number Placeholder 5">
            <a:extLst>
              <a:ext uri="{FF2B5EF4-FFF2-40B4-BE49-F238E27FC236}">
                <a16:creationId xmlns:a16="http://schemas.microsoft.com/office/drawing/2014/main" id="{A6058F51-0831-F144-AEE0-2D997511F165}"/>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110155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E56202-2914-F7A3-BC06-A5ABD86E9C1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77D4C83-2EE7-0A4B-1E05-F48B5C9292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B63C22-FA35-C54C-CE8E-478755ABFFE2}"/>
              </a:ext>
            </a:extLst>
          </p:cNvPr>
          <p:cNvSpPr>
            <a:spLocks noGrp="1"/>
          </p:cNvSpPr>
          <p:nvPr>
            <p:ph type="dt" sz="half" idx="10"/>
          </p:nvPr>
        </p:nvSpPr>
        <p:spPr/>
        <p:txBody>
          <a:bodyPr/>
          <a:lstStyle/>
          <a:p>
            <a:fld id="{1B63B9B0-D7C6-BF43-90E5-49BFB0384D48}" type="datetime1">
              <a:rPr lang="en-US" smtClean="0"/>
              <a:t>5/31/23</a:t>
            </a:fld>
            <a:endParaRPr lang="en-US"/>
          </a:p>
        </p:txBody>
      </p:sp>
      <p:sp>
        <p:nvSpPr>
          <p:cNvPr id="5" name="Footer Placeholder 4">
            <a:extLst>
              <a:ext uri="{FF2B5EF4-FFF2-40B4-BE49-F238E27FC236}">
                <a16:creationId xmlns:a16="http://schemas.microsoft.com/office/drawing/2014/main" id="{830BAC2A-C357-FDAA-7E2F-BE75A00CBFBB}"/>
              </a:ext>
            </a:extLst>
          </p:cNvPr>
          <p:cNvSpPr>
            <a:spLocks noGrp="1"/>
          </p:cNvSpPr>
          <p:nvPr>
            <p:ph type="ftr" sz="quarter" idx="11"/>
          </p:nvPr>
        </p:nvSpPr>
        <p:spPr/>
        <p:txBody>
          <a:bodyPr/>
          <a:lstStyle/>
          <a:p>
            <a:r>
              <a:rPr lang="en-US"/>
              <a:t>PSSPS Coordination Meeting 1.June,2023</a:t>
            </a:r>
          </a:p>
        </p:txBody>
      </p:sp>
      <p:sp>
        <p:nvSpPr>
          <p:cNvPr id="6" name="Slide Number Placeholder 5">
            <a:extLst>
              <a:ext uri="{FF2B5EF4-FFF2-40B4-BE49-F238E27FC236}">
                <a16:creationId xmlns:a16="http://schemas.microsoft.com/office/drawing/2014/main" id="{3692C71D-8A2E-0761-0AC0-7921A9E8666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1462400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3E154-4F66-D7CA-2BBF-C4161BE184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C299EA-FA59-3CEF-30F2-D55F6AEB6E56}"/>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E2403AA-BAE9-A9BB-F17D-1D95067701EA}"/>
              </a:ext>
            </a:extLst>
          </p:cNvPr>
          <p:cNvSpPr>
            <a:spLocks noGrp="1"/>
          </p:cNvSpPr>
          <p:nvPr>
            <p:ph type="dt" sz="half" idx="10"/>
          </p:nvPr>
        </p:nvSpPr>
        <p:spPr/>
        <p:txBody>
          <a:bodyPr/>
          <a:lstStyle/>
          <a:p>
            <a:fld id="{F3F91236-B97F-8A48-B955-AA6A5BA295F8}" type="datetime1">
              <a:rPr lang="en-US" smtClean="0"/>
              <a:t>5/31/23</a:t>
            </a:fld>
            <a:endParaRPr lang="en-US"/>
          </a:p>
        </p:txBody>
      </p:sp>
      <p:sp>
        <p:nvSpPr>
          <p:cNvPr id="5" name="Footer Placeholder 4">
            <a:extLst>
              <a:ext uri="{FF2B5EF4-FFF2-40B4-BE49-F238E27FC236}">
                <a16:creationId xmlns:a16="http://schemas.microsoft.com/office/drawing/2014/main" id="{72E1DB75-49F4-7916-4666-66EA5D8F1F52}"/>
              </a:ext>
            </a:extLst>
          </p:cNvPr>
          <p:cNvSpPr>
            <a:spLocks noGrp="1"/>
          </p:cNvSpPr>
          <p:nvPr>
            <p:ph type="ftr" sz="quarter" idx="11"/>
          </p:nvPr>
        </p:nvSpPr>
        <p:spPr/>
        <p:txBody>
          <a:bodyPr/>
          <a:lstStyle/>
          <a:p>
            <a:r>
              <a:rPr lang="en-US" dirty="0"/>
              <a:t>PSSPS Coordination Meeting 1.June,2023</a:t>
            </a:r>
          </a:p>
        </p:txBody>
      </p:sp>
      <p:sp>
        <p:nvSpPr>
          <p:cNvPr id="6" name="Slide Number Placeholder 5">
            <a:extLst>
              <a:ext uri="{FF2B5EF4-FFF2-40B4-BE49-F238E27FC236}">
                <a16:creationId xmlns:a16="http://schemas.microsoft.com/office/drawing/2014/main" id="{36FCD654-3316-B4E3-545F-A8FCC841A13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767791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EF1D5-337C-E480-1634-564EED0A1F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750BAB-553E-F5BD-2A27-FE9BF9B556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8DC2AE-C00E-BB44-2D82-4D1BCFC1F54B}"/>
              </a:ext>
            </a:extLst>
          </p:cNvPr>
          <p:cNvSpPr>
            <a:spLocks noGrp="1"/>
          </p:cNvSpPr>
          <p:nvPr>
            <p:ph type="dt" sz="half" idx="10"/>
          </p:nvPr>
        </p:nvSpPr>
        <p:spPr/>
        <p:txBody>
          <a:bodyPr/>
          <a:lstStyle/>
          <a:p>
            <a:fld id="{32956B25-F4CA-3349-8EFB-FA1BBC725D36}" type="datetime1">
              <a:rPr lang="en-US" smtClean="0"/>
              <a:t>5/31/23</a:t>
            </a:fld>
            <a:endParaRPr lang="en-US"/>
          </a:p>
        </p:txBody>
      </p:sp>
      <p:sp>
        <p:nvSpPr>
          <p:cNvPr id="5" name="Footer Placeholder 4">
            <a:extLst>
              <a:ext uri="{FF2B5EF4-FFF2-40B4-BE49-F238E27FC236}">
                <a16:creationId xmlns:a16="http://schemas.microsoft.com/office/drawing/2014/main" id="{8D260132-AFA2-1EE3-3315-67E7C8C34A4A}"/>
              </a:ext>
            </a:extLst>
          </p:cNvPr>
          <p:cNvSpPr>
            <a:spLocks noGrp="1"/>
          </p:cNvSpPr>
          <p:nvPr>
            <p:ph type="ftr" sz="quarter" idx="11"/>
          </p:nvPr>
        </p:nvSpPr>
        <p:spPr/>
        <p:txBody>
          <a:bodyPr/>
          <a:lstStyle/>
          <a:p>
            <a:r>
              <a:rPr lang="en-US"/>
              <a:t>PSSPS Coordination Meeting 1.June,2023</a:t>
            </a:r>
          </a:p>
        </p:txBody>
      </p:sp>
      <p:sp>
        <p:nvSpPr>
          <p:cNvPr id="6" name="Slide Number Placeholder 5">
            <a:extLst>
              <a:ext uri="{FF2B5EF4-FFF2-40B4-BE49-F238E27FC236}">
                <a16:creationId xmlns:a16="http://schemas.microsoft.com/office/drawing/2014/main" id="{FBCE4E8D-6722-3829-E90A-7C85AAC9DFC1}"/>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504317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39962-BA37-324B-27D1-4513898B28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93EFEE-CED9-6CFE-733F-3AFD74D2FD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A08331-C5FD-A2F6-40EE-5374C6CDDD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7B9EE7-3F18-F61B-311E-9B7AC85EC296}"/>
              </a:ext>
            </a:extLst>
          </p:cNvPr>
          <p:cNvSpPr>
            <a:spLocks noGrp="1"/>
          </p:cNvSpPr>
          <p:nvPr>
            <p:ph type="dt" sz="half" idx="10"/>
          </p:nvPr>
        </p:nvSpPr>
        <p:spPr/>
        <p:txBody>
          <a:bodyPr/>
          <a:lstStyle/>
          <a:p>
            <a:fld id="{DC2B9713-E223-ED45-8BEC-8E5C31F02A37}" type="datetime1">
              <a:rPr lang="en-US" smtClean="0"/>
              <a:t>5/31/23</a:t>
            </a:fld>
            <a:endParaRPr lang="en-US"/>
          </a:p>
        </p:txBody>
      </p:sp>
      <p:sp>
        <p:nvSpPr>
          <p:cNvPr id="6" name="Footer Placeholder 5">
            <a:extLst>
              <a:ext uri="{FF2B5EF4-FFF2-40B4-BE49-F238E27FC236}">
                <a16:creationId xmlns:a16="http://schemas.microsoft.com/office/drawing/2014/main" id="{7915ACA7-7B3A-4792-BCAA-A2CB85E83232}"/>
              </a:ext>
            </a:extLst>
          </p:cNvPr>
          <p:cNvSpPr>
            <a:spLocks noGrp="1"/>
          </p:cNvSpPr>
          <p:nvPr>
            <p:ph type="ftr" sz="quarter" idx="11"/>
          </p:nvPr>
        </p:nvSpPr>
        <p:spPr/>
        <p:txBody>
          <a:bodyPr/>
          <a:lstStyle/>
          <a:p>
            <a:r>
              <a:rPr lang="en-US"/>
              <a:t>PSSPS Coordination Meeting 1.June,2023</a:t>
            </a:r>
          </a:p>
        </p:txBody>
      </p:sp>
      <p:sp>
        <p:nvSpPr>
          <p:cNvPr id="7" name="Slide Number Placeholder 6">
            <a:extLst>
              <a:ext uri="{FF2B5EF4-FFF2-40B4-BE49-F238E27FC236}">
                <a16:creationId xmlns:a16="http://schemas.microsoft.com/office/drawing/2014/main" id="{47F2565E-C2BC-800E-BDF6-9185E82E19EC}"/>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434408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D62A9-74F5-5023-C3F4-42024BE0855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3DCF99-4822-BDA9-4350-09CEAA7E68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C11D54-D24E-E645-1364-4E98D2F4DB7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D9BC9A-071B-5078-7C80-4C9F0C3881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145AF99-38CE-0A9E-9DE6-FFF75CF81A8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6686FD-9EFE-0596-E96B-B43C4D9B7A5A}"/>
              </a:ext>
            </a:extLst>
          </p:cNvPr>
          <p:cNvSpPr>
            <a:spLocks noGrp="1"/>
          </p:cNvSpPr>
          <p:nvPr>
            <p:ph type="dt" sz="half" idx="10"/>
          </p:nvPr>
        </p:nvSpPr>
        <p:spPr/>
        <p:txBody>
          <a:bodyPr/>
          <a:lstStyle/>
          <a:p>
            <a:fld id="{DC3FAC75-FA06-2A4F-BA49-5D93813F4B77}" type="datetime1">
              <a:rPr lang="en-US" smtClean="0"/>
              <a:t>5/31/23</a:t>
            </a:fld>
            <a:endParaRPr lang="en-US"/>
          </a:p>
        </p:txBody>
      </p:sp>
      <p:sp>
        <p:nvSpPr>
          <p:cNvPr id="8" name="Footer Placeholder 7">
            <a:extLst>
              <a:ext uri="{FF2B5EF4-FFF2-40B4-BE49-F238E27FC236}">
                <a16:creationId xmlns:a16="http://schemas.microsoft.com/office/drawing/2014/main" id="{F4FA930D-4443-3FA0-8B8C-058557D2953D}"/>
              </a:ext>
            </a:extLst>
          </p:cNvPr>
          <p:cNvSpPr>
            <a:spLocks noGrp="1"/>
          </p:cNvSpPr>
          <p:nvPr>
            <p:ph type="ftr" sz="quarter" idx="11"/>
          </p:nvPr>
        </p:nvSpPr>
        <p:spPr/>
        <p:txBody>
          <a:bodyPr/>
          <a:lstStyle/>
          <a:p>
            <a:r>
              <a:rPr lang="en-US"/>
              <a:t>PSSPS Coordination Meeting 1.June,2023</a:t>
            </a:r>
          </a:p>
        </p:txBody>
      </p:sp>
      <p:sp>
        <p:nvSpPr>
          <p:cNvPr id="9" name="Slide Number Placeholder 8">
            <a:extLst>
              <a:ext uri="{FF2B5EF4-FFF2-40B4-BE49-F238E27FC236}">
                <a16:creationId xmlns:a16="http://schemas.microsoft.com/office/drawing/2014/main" id="{8B24B983-8029-1FDB-1E79-67AD8181D0A2}"/>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433536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F34E5-DD0E-6027-1103-C342C8E0B0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EC1975-6C22-C926-A23F-4999AB9D92E7}"/>
              </a:ext>
            </a:extLst>
          </p:cNvPr>
          <p:cNvSpPr>
            <a:spLocks noGrp="1"/>
          </p:cNvSpPr>
          <p:nvPr>
            <p:ph type="dt" sz="half" idx="10"/>
          </p:nvPr>
        </p:nvSpPr>
        <p:spPr/>
        <p:txBody>
          <a:bodyPr/>
          <a:lstStyle/>
          <a:p>
            <a:fld id="{7F31A370-FC64-664A-819B-33CED3D623EC}" type="datetime1">
              <a:rPr lang="en-US" smtClean="0"/>
              <a:t>5/31/23</a:t>
            </a:fld>
            <a:endParaRPr lang="en-US"/>
          </a:p>
        </p:txBody>
      </p:sp>
      <p:sp>
        <p:nvSpPr>
          <p:cNvPr id="4" name="Footer Placeholder 3">
            <a:extLst>
              <a:ext uri="{FF2B5EF4-FFF2-40B4-BE49-F238E27FC236}">
                <a16:creationId xmlns:a16="http://schemas.microsoft.com/office/drawing/2014/main" id="{F272CBAE-7A90-4858-0B8F-9B6DC2C77486}"/>
              </a:ext>
            </a:extLst>
          </p:cNvPr>
          <p:cNvSpPr>
            <a:spLocks noGrp="1"/>
          </p:cNvSpPr>
          <p:nvPr>
            <p:ph type="ftr" sz="quarter" idx="11"/>
          </p:nvPr>
        </p:nvSpPr>
        <p:spPr/>
        <p:txBody>
          <a:bodyPr/>
          <a:lstStyle/>
          <a:p>
            <a:r>
              <a:rPr lang="en-US"/>
              <a:t>PSSPS Coordination Meeting 1.June,2023</a:t>
            </a:r>
          </a:p>
        </p:txBody>
      </p:sp>
      <p:sp>
        <p:nvSpPr>
          <p:cNvPr id="5" name="Slide Number Placeholder 4">
            <a:extLst>
              <a:ext uri="{FF2B5EF4-FFF2-40B4-BE49-F238E27FC236}">
                <a16:creationId xmlns:a16="http://schemas.microsoft.com/office/drawing/2014/main" id="{11E25D76-E48F-4661-0A55-2F0DAD4A6946}"/>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4087756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07E3FE-C230-43FE-378B-2B3B916B670C}"/>
              </a:ext>
            </a:extLst>
          </p:cNvPr>
          <p:cNvSpPr>
            <a:spLocks noGrp="1"/>
          </p:cNvSpPr>
          <p:nvPr>
            <p:ph type="dt" sz="half" idx="10"/>
          </p:nvPr>
        </p:nvSpPr>
        <p:spPr/>
        <p:txBody>
          <a:bodyPr/>
          <a:lstStyle/>
          <a:p>
            <a:fld id="{B53C7286-95F1-FB4F-9CA6-855C79DB1E60}" type="datetime1">
              <a:rPr lang="en-US" smtClean="0"/>
              <a:t>5/31/23</a:t>
            </a:fld>
            <a:endParaRPr lang="en-US"/>
          </a:p>
        </p:txBody>
      </p:sp>
      <p:sp>
        <p:nvSpPr>
          <p:cNvPr id="3" name="Footer Placeholder 2">
            <a:extLst>
              <a:ext uri="{FF2B5EF4-FFF2-40B4-BE49-F238E27FC236}">
                <a16:creationId xmlns:a16="http://schemas.microsoft.com/office/drawing/2014/main" id="{836FB22F-D8B2-31E0-DC95-A67E336F3FBC}"/>
              </a:ext>
            </a:extLst>
          </p:cNvPr>
          <p:cNvSpPr>
            <a:spLocks noGrp="1"/>
          </p:cNvSpPr>
          <p:nvPr>
            <p:ph type="ftr" sz="quarter" idx="11"/>
          </p:nvPr>
        </p:nvSpPr>
        <p:spPr/>
        <p:txBody>
          <a:bodyPr/>
          <a:lstStyle/>
          <a:p>
            <a:r>
              <a:rPr lang="en-US"/>
              <a:t>PSSPS Coordination Meeting 1.June,2023</a:t>
            </a:r>
          </a:p>
        </p:txBody>
      </p:sp>
      <p:sp>
        <p:nvSpPr>
          <p:cNvPr id="4" name="Slide Number Placeholder 3">
            <a:extLst>
              <a:ext uri="{FF2B5EF4-FFF2-40B4-BE49-F238E27FC236}">
                <a16:creationId xmlns:a16="http://schemas.microsoft.com/office/drawing/2014/main" id="{B15A915D-1123-BDD1-2806-AFE88EC615E1}"/>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2572146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92EC5-B010-8D9F-1541-F5512210D3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369E53-A88C-B9B3-49D6-D452047582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E25384F-E14B-E385-F848-7E13193899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F49049-7DCC-1BA0-ACDB-47A285F2D3E1}"/>
              </a:ext>
            </a:extLst>
          </p:cNvPr>
          <p:cNvSpPr>
            <a:spLocks noGrp="1"/>
          </p:cNvSpPr>
          <p:nvPr>
            <p:ph type="dt" sz="half" idx="10"/>
          </p:nvPr>
        </p:nvSpPr>
        <p:spPr/>
        <p:txBody>
          <a:bodyPr/>
          <a:lstStyle/>
          <a:p>
            <a:fld id="{E7F42681-20D6-F448-846F-58856CF9A003}" type="datetime1">
              <a:rPr lang="en-US" smtClean="0"/>
              <a:t>5/31/23</a:t>
            </a:fld>
            <a:endParaRPr lang="en-US"/>
          </a:p>
        </p:txBody>
      </p:sp>
      <p:sp>
        <p:nvSpPr>
          <p:cNvPr id="6" name="Footer Placeholder 5">
            <a:extLst>
              <a:ext uri="{FF2B5EF4-FFF2-40B4-BE49-F238E27FC236}">
                <a16:creationId xmlns:a16="http://schemas.microsoft.com/office/drawing/2014/main" id="{B87E04C7-E6AD-A05F-3D44-CCB3B40940F8}"/>
              </a:ext>
            </a:extLst>
          </p:cNvPr>
          <p:cNvSpPr>
            <a:spLocks noGrp="1"/>
          </p:cNvSpPr>
          <p:nvPr>
            <p:ph type="ftr" sz="quarter" idx="11"/>
          </p:nvPr>
        </p:nvSpPr>
        <p:spPr/>
        <p:txBody>
          <a:bodyPr/>
          <a:lstStyle/>
          <a:p>
            <a:r>
              <a:rPr lang="en-US"/>
              <a:t>PSSPS Coordination Meeting 1.June,2023</a:t>
            </a:r>
          </a:p>
        </p:txBody>
      </p:sp>
      <p:sp>
        <p:nvSpPr>
          <p:cNvPr id="7" name="Slide Number Placeholder 6">
            <a:extLst>
              <a:ext uri="{FF2B5EF4-FFF2-40B4-BE49-F238E27FC236}">
                <a16:creationId xmlns:a16="http://schemas.microsoft.com/office/drawing/2014/main" id="{2E8C2452-4789-BBAC-CCCC-D076D15A1088}"/>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00924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FA217-F5E1-E704-C440-8530CB7439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CE892E-EBF2-B71C-0057-00E8C72239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747870-542B-594D-5BD4-89B14D4C96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FA0693-677E-A5E3-853C-647677C89D09}"/>
              </a:ext>
            </a:extLst>
          </p:cNvPr>
          <p:cNvSpPr>
            <a:spLocks noGrp="1"/>
          </p:cNvSpPr>
          <p:nvPr>
            <p:ph type="dt" sz="half" idx="10"/>
          </p:nvPr>
        </p:nvSpPr>
        <p:spPr/>
        <p:txBody>
          <a:bodyPr/>
          <a:lstStyle/>
          <a:p>
            <a:fld id="{27E6DEFC-499D-FD4F-8591-D9D0712D2D93}" type="datetime1">
              <a:rPr lang="en-US" smtClean="0"/>
              <a:t>5/31/23</a:t>
            </a:fld>
            <a:endParaRPr lang="en-US"/>
          </a:p>
        </p:txBody>
      </p:sp>
      <p:sp>
        <p:nvSpPr>
          <p:cNvPr id="6" name="Footer Placeholder 5">
            <a:extLst>
              <a:ext uri="{FF2B5EF4-FFF2-40B4-BE49-F238E27FC236}">
                <a16:creationId xmlns:a16="http://schemas.microsoft.com/office/drawing/2014/main" id="{254CB3A1-0831-42DC-FBE3-13DED85B602C}"/>
              </a:ext>
            </a:extLst>
          </p:cNvPr>
          <p:cNvSpPr>
            <a:spLocks noGrp="1"/>
          </p:cNvSpPr>
          <p:nvPr>
            <p:ph type="ftr" sz="quarter" idx="11"/>
          </p:nvPr>
        </p:nvSpPr>
        <p:spPr/>
        <p:txBody>
          <a:bodyPr/>
          <a:lstStyle/>
          <a:p>
            <a:r>
              <a:rPr lang="en-US"/>
              <a:t>PSSPS Coordination Meeting 1.June,2023</a:t>
            </a:r>
          </a:p>
        </p:txBody>
      </p:sp>
      <p:sp>
        <p:nvSpPr>
          <p:cNvPr id="7" name="Slide Number Placeholder 6">
            <a:extLst>
              <a:ext uri="{FF2B5EF4-FFF2-40B4-BE49-F238E27FC236}">
                <a16:creationId xmlns:a16="http://schemas.microsoft.com/office/drawing/2014/main" id="{5A722C52-EB14-0820-CF75-757B01E062AD}"/>
              </a:ext>
            </a:extLst>
          </p:cNvPr>
          <p:cNvSpPr>
            <a:spLocks noGrp="1"/>
          </p:cNvSpPr>
          <p:nvPr>
            <p:ph type="sldNum" sz="quarter" idx="12"/>
          </p:nvPr>
        </p:nvSpPr>
        <p:spPr/>
        <p:txBody>
          <a:bodyPr/>
          <a:lstStyle/>
          <a:p>
            <a:fld id="{3495AFE8-8AA9-D04C-8175-0AB357F02C68}" type="slidenum">
              <a:rPr lang="en-US" smtClean="0"/>
              <a:t>‹#›</a:t>
            </a:fld>
            <a:endParaRPr lang="en-US"/>
          </a:p>
        </p:txBody>
      </p:sp>
    </p:spTree>
    <p:extLst>
      <p:ext uri="{BB962C8B-B14F-4D97-AF65-F5344CB8AC3E}">
        <p14:creationId xmlns:p14="http://schemas.microsoft.com/office/powerpoint/2010/main" val="3070535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1E7EEA-28A1-9710-880D-400FF023E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C7DE42C-B2A8-5337-0EE1-BC7A6B5EDD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C67C4C-ECB6-3281-D890-537403ADA7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B8601F-B0B9-7842-BEA7-4393E1DBA887}" type="datetime1">
              <a:rPr lang="en-US" smtClean="0"/>
              <a:t>5/31/23</a:t>
            </a:fld>
            <a:endParaRPr lang="en-US"/>
          </a:p>
        </p:txBody>
      </p:sp>
      <p:sp>
        <p:nvSpPr>
          <p:cNvPr id="5" name="Footer Placeholder 4">
            <a:extLst>
              <a:ext uri="{FF2B5EF4-FFF2-40B4-BE49-F238E27FC236}">
                <a16:creationId xmlns:a16="http://schemas.microsoft.com/office/drawing/2014/main" id="{BE4A22F2-D0AA-22E8-F2F0-3CF72E1352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PSSPS Coordination Meeting 1.June,2023</a:t>
            </a:r>
          </a:p>
        </p:txBody>
      </p:sp>
      <p:sp>
        <p:nvSpPr>
          <p:cNvPr id="6" name="Slide Number Placeholder 5">
            <a:extLst>
              <a:ext uri="{FF2B5EF4-FFF2-40B4-BE49-F238E27FC236}">
                <a16:creationId xmlns:a16="http://schemas.microsoft.com/office/drawing/2014/main" id="{4CE8DB2F-FBA5-953F-48FE-B4868BACF7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5AFE8-8AA9-D04C-8175-0AB357F02C68}" type="slidenum">
              <a:rPr lang="en-US" smtClean="0"/>
              <a:t>‹#›</a:t>
            </a:fld>
            <a:endParaRPr lang="en-US"/>
          </a:p>
        </p:txBody>
      </p:sp>
    </p:spTree>
    <p:extLst>
      <p:ext uri="{BB962C8B-B14F-4D97-AF65-F5344CB8AC3E}">
        <p14:creationId xmlns:p14="http://schemas.microsoft.com/office/powerpoint/2010/main" val="1692054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5D4F63-89FB-9099-0A64-3D8A1379B6C2}"/>
              </a:ext>
            </a:extLst>
          </p:cNvPr>
          <p:cNvSpPr>
            <a:spLocks noGrp="1"/>
          </p:cNvSpPr>
          <p:nvPr>
            <p:ph type="title"/>
          </p:nvPr>
        </p:nvSpPr>
        <p:spPr>
          <a:xfrm>
            <a:off x="838200" y="307290"/>
            <a:ext cx="10515600" cy="603704"/>
          </a:xfrm>
        </p:spPr>
        <p:txBody>
          <a:bodyPr>
            <a:normAutofit fontScale="90000"/>
          </a:bodyPr>
          <a:lstStyle/>
          <a:p>
            <a:r>
              <a:rPr lang="en-US" dirty="0" err="1"/>
              <a:t>RADiCAL</a:t>
            </a:r>
            <a:r>
              <a:rPr lang="en-US" dirty="0"/>
              <a:t> Update 1.June.2023</a:t>
            </a:r>
          </a:p>
        </p:txBody>
      </p:sp>
      <p:sp>
        <p:nvSpPr>
          <p:cNvPr id="5" name="Content Placeholder 4">
            <a:extLst>
              <a:ext uri="{FF2B5EF4-FFF2-40B4-BE49-F238E27FC236}">
                <a16:creationId xmlns:a16="http://schemas.microsoft.com/office/drawing/2014/main" id="{36B49D2E-8DB5-273E-53DC-70E3A9B5FFDF}"/>
              </a:ext>
            </a:extLst>
          </p:cNvPr>
          <p:cNvSpPr>
            <a:spLocks noGrp="1"/>
          </p:cNvSpPr>
          <p:nvPr>
            <p:ph idx="1"/>
          </p:nvPr>
        </p:nvSpPr>
        <p:spPr>
          <a:xfrm>
            <a:off x="838200" y="986575"/>
            <a:ext cx="10515600" cy="5785767"/>
          </a:xfrm>
        </p:spPr>
        <p:txBody>
          <a:bodyPr>
            <a:normAutofit fontScale="70000" lnSpcReduction="20000"/>
          </a:bodyPr>
          <a:lstStyle/>
          <a:p>
            <a:r>
              <a:rPr lang="en-US" dirty="0">
                <a:solidFill>
                  <a:srgbClr val="C00000"/>
                </a:solidFill>
              </a:rPr>
              <a:t>A very successful run.</a:t>
            </a:r>
          </a:p>
          <a:p>
            <a:pPr lvl="1"/>
            <a:r>
              <a:rPr lang="en-US" dirty="0"/>
              <a:t>Running over the holiday weekend went very smoothly after initial startup challenges through Friday, 26 May.</a:t>
            </a:r>
          </a:p>
          <a:p>
            <a:pPr lvl="1"/>
            <a:r>
              <a:rPr lang="en-US" dirty="0"/>
              <a:t>The collaborative team was very strong, and the run was a great opportunity for student participation.</a:t>
            </a:r>
          </a:p>
          <a:p>
            <a:pPr lvl="1"/>
            <a:r>
              <a:rPr lang="en-US" dirty="0"/>
              <a:t>In the wee hours of the holiday weekend, we requested, and Nikos provided, at 150 GeV electron beam file.   Many thanks to Nikos for this, allowing us to extend our measurements to higher beam energy.</a:t>
            </a:r>
          </a:p>
          <a:p>
            <a:r>
              <a:rPr lang="en-US" dirty="0">
                <a:solidFill>
                  <a:srgbClr val="C00000"/>
                </a:solidFill>
              </a:rPr>
              <a:t>Downstream wire chamber was made functional, with very good precision to see incoming particle beam positions at the </a:t>
            </a:r>
            <a:r>
              <a:rPr lang="en-US" dirty="0" err="1">
                <a:solidFill>
                  <a:srgbClr val="C00000"/>
                </a:solidFill>
              </a:rPr>
              <a:t>RADiCAL</a:t>
            </a:r>
            <a:r>
              <a:rPr lang="en-US" dirty="0">
                <a:solidFill>
                  <a:srgbClr val="C00000"/>
                </a:solidFill>
              </a:rPr>
              <a:t> module.   </a:t>
            </a:r>
          </a:p>
          <a:p>
            <a:pPr lvl="1"/>
            <a:r>
              <a:rPr lang="en-US" dirty="0"/>
              <a:t>Spatial resolution ~1mm.</a:t>
            </a:r>
          </a:p>
          <a:p>
            <a:pPr lvl="1"/>
            <a:r>
              <a:rPr lang="en-US" dirty="0"/>
              <a:t>Chamber signals needed 12dB attenuation to avoid saturating and possibly overdriving the inputs of the CAEN DRS modules.  We were able to get these from the electronics pool.</a:t>
            </a:r>
          </a:p>
          <a:p>
            <a:pPr lvl="1"/>
            <a:r>
              <a:rPr lang="en-US" dirty="0"/>
              <a:t>We only had sufficient DAQ channels to  read in one chamber , so the second, upstream and dysfunctional chamber was not needed, and no further work  was done with it by us.</a:t>
            </a:r>
          </a:p>
          <a:p>
            <a:r>
              <a:rPr lang="en-US" dirty="0">
                <a:solidFill>
                  <a:srgbClr val="C00000"/>
                </a:solidFill>
              </a:rPr>
              <a:t>Data runs taken:</a:t>
            </a:r>
          </a:p>
          <a:p>
            <a:pPr lvl="1"/>
            <a:r>
              <a:rPr lang="en-US" u="sng" dirty="0">
                <a:solidFill>
                  <a:srgbClr val="C00000"/>
                </a:solidFill>
              </a:rPr>
              <a:t>Electrons at 150, 125, 100, 75, 50 and 25 GeV.</a:t>
            </a:r>
            <a:r>
              <a:rPr lang="en-US" dirty="0">
                <a:solidFill>
                  <a:srgbClr val="C00000"/>
                </a:solidFill>
              </a:rPr>
              <a:t> </a:t>
            </a:r>
          </a:p>
          <a:p>
            <a:pPr lvl="1"/>
            <a:r>
              <a:rPr lang="en-US" dirty="0">
                <a:solidFill>
                  <a:srgbClr val="C00000"/>
                </a:solidFill>
              </a:rPr>
              <a:t>Electrons at 25 GeV were more problematic.</a:t>
            </a:r>
            <a:r>
              <a:rPr lang="en-US" dirty="0"/>
              <a:t>   After struggling with LRS trigger logic and CAEN connectivity issues,  suspected possible SEUs in CAEN modules.</a:t>
            </a:r>
          </a:p>
          <a:p>
            <a:pPr lvl="1"/>
            <a:r>
              <a:rPr lang="en-US" dirty="0">
                <a:solidFill>
                  <a:srgbClr val="C00000"/>
                </a:solidFill>
              </a:rPr>
              <a:t>Runs were taken with both </a:t>
            </a:r>
            <a:r>
              <a:rPr lang="en-US" u="sng" dirty="0">
                <a:solidFill>
                  <a:srgbClr val="C00000"/>
                </a:solidFill>
              </a:rPr>
              <a:t>DSB1</a:t>
            </a:r>
            <a:r>
              <a:rPr lang="en-US" dirty="0">
                <a:solidFill>
                  <a:srgbClr val="C00000"/>
                </a:solidFill>
              </a:rPr>
              <a:t> and </a:t>
            </a:r>
            <a:r>
              <a:rPr lang="en-US" u="sng" dirty="0" err="1">
                <a:solidFill>
                  <a:srgbClr val="C00000"/>
                </a:solidFill>
              </a:rPr>
              <a:t>LuAG:Ce</a:t>
            </a:r>
            <a:r>
              <a:rPr lang="en-US" dirty="0">
                <a:solidFill>
                  <a:srgbClr val="C00000"/>
                </a:solidFill>
              </a:rPr>
              <a:t> WLS shifters, and in varying  combinations.  </a:t>
            </a:r>
            <a:r>
              <a:rPr lang="en-US" dirty="0"/>
              <a:t>Signals from the Radical and Pb Glass backing calorimeter were excellent, so we are optimistic about high quality measurements at Shower Max in </a:t>
            </a:r>
            <a:r>
              <a:rPr lang="en-US" dirty="0" err="1"/>
              <a:t>RADiCAL</a:t>
            </a:r>
            <a:r>
              <a:rPr lang="en-US" dirty="0"/>
              <a:t> - including timing and energy resolution, and spatial precision.</a:t>
            </a:r>
          </a:p>
          <a:p>
            <a:pPr lvl="1"/>
            <a:r>
              <a:rPr lang="en-US" dirty="0"/>
              <a:t>For each beam and operative setting we have at least recorded 10</a:t>
            </a:r>
            <a:r>
              <a:rPr lang="en-US" baseline="30000" dirty="0"/>
              <a:t>6</a:t>
            </a:r>
            <a:r>
              <a:rPr lang="en-US" dirty="0"/>
              <a:t> triggers.</a:t>
            </a:r>
          </a:p>
          <a:p>
            <a:pPr lvl="1"/>
            <a:r>
              <a:rPr lang="en-US" u="sng" dirty="0">
                <a:solidFill>
                  <a:srgbClr val="C00000"/>
                </a:solidFill>
              </a:rPr>
              <a:t>Positive beam at 100 and 50 GeV.</a:t>
            </a:r>
            <a:r>
              <a:rPr lang="en-US" dirty="0">
                <a:solidFill>
                  <a:srgbClr val="C00000"/>
                </a:solidFill>
              </a:rPr>
              <a:t> </a:t>
            </a:r>
            <a:r>
              <a:rPr lang="en-US" dirty="0"/>
              <a:t>To provide </a:t>
            </a:r>
            <a:r>
              <a:rPr lang="en-US" dirty="0" err="1"/>
              <a:t>mip</a:t>
            </a:r>
            <a:r>
              <a:rPr lang="en-US" dirty="0"/>
              <a:t> and hadron behavior reference.</a:t>
            </a:r>
            <a:endParaRPr lang="en-US" u="sng" dirty="0">
              <a:solidFill>
                <a:srgbClr val="C00000"/>
              </a:solidFill>
            </a:endParaRPr>
          </a:p>
        </p:txBody>
      </p:sp>
      <p:sp>
        <p:nvSpPr>
          <p:cNvPr id="6" name="Footer Placeholder 5">
            <a:extLst>
              <a:ext uri="{FF2B5EF4-FFF2-40B4-BE49-F238E27FC236}">
                <a16:creationId xmlns:a16="http://schemas.microsoft.com/office/drawing/2014/main" id="{74C11441-ADF1-3294-0B54-3AEC0FD147EF}"/>
              </a:ext>
            </a:extLst>
          </p:cNvPr>
          <p:cNvSpPr>
            <a:spLocks noGrp="1"/>
          </p:cNvSpPr>
          <p:nvPr>
            <p:ph type="ftr" sz="quarter" idx="11"/>
          </p:nvPr>
        </p:nvSpPr>
        <p:spPr/>
        <p:txBody>
          <a:bodyPr/>
          <a:lstStyle/>
          <a:p>
            <a:r>
              <a:rPr lang="en-US"/>
              <a:t>PSSPS Coordination Meeting 1.June,2023</a:t>
            </a:r>
          </a:p>
        </p:txBody>
      </p:sp>
    </p:spTree>
    <p:extLst>
      <p:ext uri="{BB962C8B-B14F-4D97-AF65-F5344CB8AC3E}">
        <p14:creationId xmlns:p14="http://schemas.microsoft.com/office/powerpoint/2010/main" val="2321052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3F012-1799-2EDE-2328-23903D2D5EBE}"/>
              </a:ext>
            </a:extLst>
          </p:cNvPr>
          <p:cNvSpPr>
            <a:spLocks noGrp="1"/>
          </p:cNvSpPr>
          <p:nvPr>
            <p:ph type="title"/>
          </p:nvPr>
        </p:nvSpPr>
        <p:spPr>
          <a:xfrm>
            <a:off x="838200" y="237127"/>
            <a:ext cx="10515600" cy="1325563"/>
          </a:xfrm>
        </p:spPr>
        <p:txBody>
          <a:bodyPr>
            <a:normAutofit fontScale="90000"/>
          </a:bodyPr>
          <a:lstStyle/>
          <a:p>
            <a:r>
              <a:rPr lang="en-US" dirty="0" err="1"/>
              <a:t>RADiCAL</a:t>
            </a:r>
            <a:r>
              <a:rPr lang="en-US" dirty="0"/>
              <a:t> Update 1.June.23</a:t>
            </a:r>
            <a:br>
              <a:rPr lang="en-US" dirty="0"/>
            </a:br>
            <a:r>
              <a:rPr lang="en-US" sz="2700" dirty="0"/>
              <a:t>Image of the </a:t>
            </a:r>
            <a:r>
              <a:rPr lang="en-US" sz="2700" dirty="0" err="1"/>
              <a:t>RADiCAL</a:t>
            </a:r>
            <a:r>
              <a:rPr lang="en-US" sz="2700" dirty="0"/>
              <a:t> Module 1.4 x 1.4 cm</a:t>
            </a:r>
            <a:r>
              <a:rPr lang="en-US" sz="2700" baseline="30000" dirty="0"/>
              <a:t>2</a:t>
            </a:r>
            <a:r>
              <a:rPr lang="en-US" sz="2700" dirty="0"/>
              <a:t> using Wire Chamber Coordinates - through the CAEN DAQ, triggered the by 2 x 2 cm</a:t>
            </a:r>
            <a:r>
              <a:rPr lang="en-US" sz="2700" baseline="30000" dirty="0"/>
              <a:t>2</a:t>
            </a:r>
            <a:r>
              <a:rPr lang="en-US" sz="2700" dirty="0"/>
              <a:t> Scintillation Counter</a:t>
            </a:r>
          </a:p>
        </p:txBody>
      </p:sp>
      <p:sp>
        <p:nvSpPr>
          <p:cNvPr id="4" name="Footer Placeholder 3">
            <a:extLst>
              <a:ext uri="{FF2B5EF4-FFF2-40B4-BE49-F238E27FC236}">
                <a16:creationId xmlns:a16="http://schemas.microsoft.com/office/drawing/2014/main" id="{168EC94B-5382-7AE3-CB6E-ACE10AB624A0}"/>
              </a:ext>
            </a:extLst>
          </p:cNvPr>
          <p:cNvSpPr>
            <a:spLocks noGrp="1"/>
          </p:cNvSpPr>
          <p:nvPr>
            <p:ph type="ftr" sz="quarter" idx="11"/>
          </p:nvPr>
        </p:nvSpPr>
        <p:spPr/>
        <p:txBody>
          <a:bodyPr/>
          <a:lstStyle/>
          <a:p>
            <a:r>
              <a:rPr lang="en-US"/>
              <a:t>PSSPS Coordination Meeting 1.June,2023</a:t>
            </a:r>
            <a:endParaRPr lang="en-US" dirty="0"/>
          </a:p>
        </p:txBody>
      </p:sp>
      <p:pic>
        <p:nvPicPr>
          <p:cNvPr id="6" name="Content Placeholder 5">
            <a:extLst>
              <a:ext uri="{FF2B5EF4-FFF2-40B4-BE49-F238E27FC236}">
                <a16:creationId xmlns:a16="http://schemas.microsoft.com/office/drawing/2014/main" id="{5B8B2A5B-F309-3AE0-DAAA-7D6387F38040}"/>
              </a:ext>
            </a:extLst>
          </p:cNvPr>
          <p:cNvPicPr>
            <a:picLocks noGrp="1" noChangeAspect="1"/>
          </p:cNvPicPr>
          <p:nvPr>
            <p:ph idx="4294967295"/>
          </p:nvPr>
        </p:nvPicPr>
        <p:blipFill>
          <a:blip r:embed="rId2"/>
          <a:stretch>
            <a:fillRect/>
          </a:stretch>
        </p:blipFill>
        <p:spPr>
          <a:xfrm>
            <a:off x="3408409" y="1825625"/>
            <a:ext cx="5597525" cy="4530725"/>
          </a:xfrm>
        </p:spPr>
      </p:pic>
      <p:sp>
        <p:nvSpPr>
          <p:cNvPr id="7" name="TextBox 6">
            <a:extLst>
              <a:ext uri="{FF2B5EF4-FFF2-40B4-BE49-F238E27FC236}">
                <a16:creationId xmlns:a16="http://schemas.microsoft.com/office/drawing/2014/main" id="{0123A329-BE16-B724-174F-71AC8FCAA50F}"/>
              </a:ext>
            </a:extLst>
          </p:cNvPr>
          <p:cNvSpPr txBox="1"/>
          <p:nvPr/>
        </p:nvSpPr>
        <p:spPr>
          <a:xfrm>
            <a:off x="9180202" y="4896781"/>
            <a:ext cx="2589088" cy="1200329"/>
          </a:xfrm>
          <a:prstGeom prst="rect">
            <a:avLst/>
          </a:prstGeom>
          <a:noFill/>
        </p:spPr>
        <p:txBody>
          <a:bodyPr wrap="square" rtlCol="0">
            <a:spAutoFit/>
          </a:bodyPr>
          <a:lstStyle/>
          <a:p>
            <a:r>
              <a:rPr lang="en-US" dirty="0"/>
              <a:t>During alignment studies of instrumentation, during which detectors were not quite aligned…</a:t>
            </a:r>
          </a:p>
        </p:txBody>
      </p:sp>
      <p:cxnSp>
        <p:nvCxnSpPr>
          <p:cNvPr id="9" name="Straight Arrow Connector 8">
            <a:extLst>
              <a:ext uri="{FF2B5EF4-FFF2-40B4-BE49-F238E27FC236}">
                <a16:creationId xmlns:a16="http://schemas.microsoft.com/office/drawing/2014/main" id="{73F62887-D068-EBE2-EEE9-C8730A477931}"/>
              </a:ext>
            </a:extLst>
          </p:cNvPr>
          <p:cNvCxnSpPr>
            <a:cxnSpLocks/>
            <a:stCxn id="20" idx="3"/>
          </p:cNvCxnSpPr>
          <p:nvPr/>
        </p:nvCxnSpPr>
        <p:spPr>
          <a:xfrm flipV="1">
            <a:off x="2695003" y="3252103"/>
            <a:ext cx="2668110" cy="242282"/>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4FBC3F8-D03C-D7E8-5289-F908BC4CD7E3}"/>
              </a:ext>
            </a:extLst>
          </p:cNvPr>
          <p:cNvCxnSpPr>
            <a:cxnSpLocks/>
          </p:cNvCxnSpPr>
          <p:nvPr/>
        </p:nvCxnSpPr>
        <p:spPr>
          <a:xfrm flipV="1">
            <a:off x="3154054" y="4225921"/>
            <a:ext cx="1990525" cy="1119896"/>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33DF775-AC56-37C5-B9ED-62BBEE679C2A}"/>
              </a:ext>
            </a:extLst>
          </p:cNvPr>
          <p:cNvSpPr txBox="1"/>
          <p:nvPr/>
        </p:nvSpPr>
        <p:spPr>
          <a:xfrm>
            <a:off x="9363668" y="2091541"/>
            <a:ext cx="2222157" cy="646331"/>
          </a:xfrm>
          <a:prstGeom prst="rect">
            <a:avLst/>
          </a:prstGeom>
          <a:noFill/>
        </p:spPr>
        <p:txBody>
          <a:bodyPr wrap="square" rtlCol="0">
            <a:spAutoFit/>
          </a:bodyPr>
          <a:lstStyle/>
          <a:p>
            <a:r>
              <a:rPr lang="en-US" dirty="0"/>
              <a:t>Corner of 2 x 2 cm</a:t>
            </a:r>
            <a:r>
              <a:rPr lang="en-US" baseline="30000" dirty="0"/>
              <a:t>2</a:t>
            </a:r>
            <a:r>
              <a:rPr lang="en-US" dirty="0"/>
              <a:t> beam counter</a:t>
            </a:r>
          </a:p>
        </p:txBody>
      </p:sp>
      <p:sp>
        <p:nvSpPr>
          <p:cNvPr id="20" name="TextBox 19">
            <a:extLst>
              <a:ext uri="{FF2B5EF4-FFF2-40B4-BE49-F238E27FC236}">
                <a16:creationId xmlns:a16="http://schemas.microsoft.com/office/drawing/2014/main" id="{C2D98E97-81FD-BADE-4575-9E642FCD5237}"/>
              </a:ext>
            </a:extLst>
          </p:cNvPr>
          <p:cNvSpPr txBox="1"/>
          <p:nvPr/>
        </p:nvSpPr>
        <p:spPr>
          <a:xfrm>
            <a:off x="792063" y="3032720"/>
            <a:ext cx="1902940" cy="923330"/>
          </a:xfrm>
          <a:prstGeom prst="rect">
            <a:avLst/>
          </a:prstGeom>
          <a:noFill/>
        </p:spPr>
        <p:txBody>
          <a:bodyPr wrap="square" rtlCol="0">
            <a:spAutoFit/>
          </a:bodyPr>
          <a:lstStyle/>
          <a:p>
            <a:r>
              <a:rPr lang="en-US" dirty="0"/>
              <a:t>Aperture for DSB1 Timing Capillary</a:t>
            </a:r>
          </a:p>
          <a:p>
            <a:r>
              <a:rPr lang="en-US" dirty="0" err="1"/>
              <a:t>Dia</a:t>
            </a:r>
            <a:r>
              <a:rPr lang="en-US" dirty="0"/>
              <a:t> ~ 1.5mm</a:t>
            </a:r>
          </a:p>
        </p:txBody>
      </p:sp>
      <p:sp>
        <p:nvSpPr>
          <p:cNvPr id="21" name="TextBox 20">
            <a:extLst>
              <a:ext uri="{FF2B5EF4-FFF2-40B4-BE49-F238E27FC236}">
                <a16:creationId xmlns:a16="http://schemas.microsoft.com/office/drawing/2014/main" id="{CB4F34C1-AFB8-AF98-C761-707F1B4C8FDB}"/>
              </a:ext>
            </a:extLst>
          </p:cNvPr>
          <p:cNvSpPr txBox="1"/>
          <p:nvPr/>
        </p:nvSpPr>
        <p:spPr>
          <a:xfrm>
            <a:off x="1060625" y="5345818"/>
            <a:ext cx="2347784" cy="646331"/>
          </a:xfrm>
          <a:prstGeom prst="rect">
            <a:avLst/>
          </a:prstGeom>
          <a:noFill/>
        </p:spPr>
        <p:txBody>
          <a:bodyPr wrap="square" rtlCol="0">
            <a:spAutoFit/>
          </a:bodyPr>
          <a:lstStyle/>
          <a:p>
            <a:r>
              <a:rPr lang="en-US" dirty="0"/>
              <a:t>Corner of 1.4 x 1.4 cm</a:t>
            </a:r>
            <a:r>
              <a:rPr lang="en-US" baseline="30000" dirty="0"/>
              <a:t>2</a:t>
            </a:r>
            <a:r>
              <a:rPr lang="en-US" dirty="0"/>
              <a:t> </a:t>
            </a:r>
            <a:r>
              <a:rPr lang="en-US" dirty="0" err="1"/>
              <a:t>RADiCAL</a:t>
            </a:r>
            <a:r>
              <a:rPr lang="en-US" dirty="0"/>
              <a:t> Module</a:t>
            </a:r>
          </a:p>
        </p:txBody>
      </p:sp>
      <p:cxnSp>
        <p:nvCxnSpPr>
          <p:cNvPr id="23" name="Straight Arrow Connector 22">
            <a:extLst>
              <a:ext uri="{FF2B5EF4-FFF2-40B4-BE49-F238E27FC236}">
                <a16:creationId xmlns:a16="http://schemas.microsoft.com/office/drawing/2014/main" id="{3AC261EE-CA14-3EF1-4BD8-ABA131015565}"/>
              </a:ext>
            </a:extLst>
          </p:cNvPr>
          <p:cNvCxnSpPr>
            <a:cxnSpLocks/>
          </p:cNvCxnSpPr>
          <p:nvPr/>
        </p:nvCxnSpPr>
        <p:spPr>
          <a:xfrm flipH="1">
            <a:off x="7081303" y="2414706"/>
            <a:ext cx="2169789" cy="360045"/>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27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33257-ED4C-E799-C773-96928075B3BF}"/>
              </a:ext>
            </a:extLst>
          </p:cNvPr>
          <p:cNvSpPr>
            <a:spLocks noGrp="1"/>
          </p:cNvSpPr>
          <p:nvPr>
            <p:ph type="title"/>
          </p:nvPr>
        </p:nvSpPr>
        <p:spPr>
          <a:xfrm>
            <a:off x="838200" y="365125"/>
            <a:ext cx="10515600" cy="806129"/>
          </a:xfrm>
        </p:spPr>
        <p:txBody>
          <a:bodyPr/>
          <a:lstStyle/>
          <a:p>
            <a:r>
              <a:rPr lang="en-US" dirty="0" err="1"/>
              <a:t>RADiCAL</a:t>
            </a:r>
            <a:r>
              <a:rPr lang="en-US" dirty="0"/>
              <a:t> Module Structures</a:t>
            </a:r>
          </a:p>
        </p:txBody>
      </p:sp>
      <p:sp>
        <p:nvSpPr>
          <p:cNvPr id="5" name="Footer Placeholder 4">
            <a:extLst>
              <a:ext uri="{FF2B5EF4-FFF2-40B4-BE49-F238E27FC236}">
                <a16:creationId xmlns:a16="http://schemas.microsoft.com/office/drawing/2014/main" id="{88FF883A-A15E-9C5B-3018-678234FE7471}"/>
              </a:ext>
            </a:extLst>
          </p:cNvPr>
          <p:cNvSpPr>
            <a:spLocks noGrp="1"/>
          </p:cNvSpPr>
          <p:nvPr>
            <p:ph type="ftr" sz="quarter" idx="11"/>
          </p:nvPr>
        </p:nvSpPr>
        <p:spPr/>
        <p:txBody>
          <a:bodyPr/>
          <a:lstStyle/>
          <a:p>
            <a:r>
              <a:rPr lang="en-US"/>
              <a:t>PSSPS Coordination Meeting 1.June,2023</a:t>
            </a:r>
          </a:p>
        </p:txBody>
      </p:sp>
      <p:pic>
        <p:nvPicPr>
          <p:cNvPr id="6" name="Content Placeholder 5">
            <a:extLst>
              <a:ext uri="{FF2B5EF4-FFF2-40B4-BE49-F238E27FC236}">
                <a16:creationId xmlns:a16="http://schemas.microsoft.com/office/drawing/2014/main" id="{2212E91A-A9F0-71D3-AF72-AB8A4064F1A3}"/>
              </a:ext>
            </a:extLst>
          </p:cNvPr>
          <p:cNvPicPr>
            <a:picLocks noGrp="1" noChangeAspect="1"/>
          </p:cNvPicPr>
          <p:nvPr>
            <p:ph sz="half" idx="1"/>
          </p:nvPr>
        </p:nvPicPr>
        <p:blipFill rotWithShape="1">
          <a:blip r:embed="rId2" cstate="print">
            <a:extLst>
              <a:ext uri="{28A0092B-C50C-407E-A947-70E740481C1C}">
                <a14:useLocalDpi xmlns:a14="http://schemas.microsoft.com/office/drawing/2010/main"/>
              </a:ext>
            </a:extLst>
          </a:blip>
          <a:srcRect/>
          <a:stretch/>
        </p:blipFill>
        <p:spPr bwMode="auto">
          <a:xfrm>
            <a:off x="437507" y="2202850"/>
            <a:ext cx="6401967" cy="3221905"/>
          </a:xfrm>
          <a:prstGeom prst="rect">
            <a:avLst/>
          </a:prstGeom>
          <a:noFill/>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 xmlns:mv="urn:schemas-microsoft-com:mac:vml" xmlns:mo="http://schemas.microsoft.com/office/mac/office/2008/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oel="http://schemas.microsoft.com/office/2019/extlst"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ext>
          </a:extLst>
        </p:spPr>
      </p:pic>
      <p:pic>
        <p:nvPicPr>
          <p:cNvPr id="7" name="Content Placeholder 6" descr="../../lyso_w_cell_11f.pdf">
            <a:extLst>
              <a:ext uri="{FF2B5EF4-FFF2-40B4-BE49-F238E27FC236}">
                <a16:creationId xmlns:a16="http://schemas.microsoft.com/office/drawing/2014/main" id="{B19AD496-B3A8-F09C-A2EF-FBD7319DA693}"/>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a:ext>
            </a:extLst>
          </a:blip>
          <a:srcRect l="8244" t="55761" r="28041"/>
          <a:stretch/>
        </p:blipFill>
        <p:spPr bwMode="auto">
          <a:xfrm>
            <a:off x="6916770" y="2500801"/>
            <a:ext cx="4230691" cy="275067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35097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878DA5-4C70-5618-ADA7-934C28D63830}"/>
              </a:ext>
            </a:extLst>
          </p:cNvPr>
          <p:cNvSpPr>
            <a:spLocks noGrp="1"/>
          </p:cNvSpPr>
          <p:nvPr>
            <p:ph type="title"/>
          </p:nvPr>
        </p:nvSpPr>
        <p:spPr>
          <a:xfrm>
            <a:off x="838200" y="150153"/>
            <a:ext cx="10515600" cy="580097"/>
          </a:xfrm>
        </p:spPr>
        <p:txBody>
          <a:bodyPr>
            <a:normAutofit fontScale="90000"/>
          </a:bodyPr>
          <a:lstStyle/>
          <a:p>
            <a:r>
              <a:rPr lang="en-US" dirty="0" err="1"/>
              <a:t>RADiCAL</a:t>
            </a:r>
            <a:r>
              <a:rPr lang="en-US" dirty="0"/>
              <a:t> Beam Setup</a:t>
            </a:r>
          </a:p>
        </p:txBody>
      </p:sp>
      <p:pic>
        <p:nvPicPr>
          <p:cNvPr id="9" name="Content Placeholder 8">
            <a:extLst>
              <a:ext uri="{FF2B5EF4-FFF2-40B4-BE49-F238E27FC236}">
                <a16:creationId xmlns:a16="http://schemas.microsoft.com/office/drawing/2014/main" id="{60D4D435-0830-038B-39BA-2CC74524F32C}"/>
              </a:ext>
            </a:extLst>
          </p:cNvPr>
          <p:cNvPicPr>
            <a:picLocks noGrp="1" noChangeAspect="1"/>
          </p:cNvPicPr>
          <p:nvPr>
            <p:ph sz="half" idx="1"/>
          </p:nvPr>
        </p:nvPicPr>
        <p:blipFill>
          <a:blip r:embed="rId2"/>
          <a:stretch>
            <a:fillRect/>
          </a:stretch>
        </p:blipFill>
        <p:spPr>
          <a:xfrm>
            <a:off x="990600" y="828862"/>
            <a:ext cx="3817706" cy="5090275"/>
          </a:xfrm>
        </p:spPr>
      </p:pic>
      <p:pic>
        <p:nvPicPr>
          <p:cNvPr id="11" name="Content Placeholder 10">
            <a:extLst>
              <a:ext uri="{FF2B5EF4-FFF2-40B4-BE49-F238E27FC236}">
                <a16:creationId xmlns:a16="http://schemas.microsoft.com/office/drawing/2014/main" id="{D15AE026-F7A4-55FB-90E9-D83288C6F946}"/>
              </a:ext>
            </a:extLst>
          </p:cNvPr>
          <p:cNvPicPr>
            <a:picLocks noGrp="1" noChangeAspect="1"/>
          </p:cNvPicPr>
          <p:nvPr>
            <p:ph sz="half" idx="2"/>
          </p:nvPr>
        </p:nvPicPr>
        <p:blipFill>
          <a:blip r:embed="rId3"/>
          <a:stretch>
            <a:fillRect/>
          </a:stretch>
        </p:blipFill>
        <p:spPr>
          <a:xfrm>
            <a:off x="6484706" y="828861"/>
            <a:ext cx="5223732" cy="3917799"/>
          </a:xfrm>
        </p:spPr>
      </p:pic>
      <p:sp>
        <p:nvSpPr>
          <p:cNvPr id="4" name="Footer Placeholder 3">
            <a:extLst>
              <a:ext uri="{FF2B5EF4-FFF2-40B4-BE49-F238E27FC236}">
                <a16:creationId xmlns:a16="http://schemas.microsoft.com/office/drawing/2014/main" id="{C552B021-B9BD-C697-F2F2-319E199B9D36}"/>
              </a:ext>
            </a:extLst>
          </p:cNvPr>
          <p:cNvSpPr>
            <a:spLocks noGrp="1"/>
          </p:cNvSpPr>
          <p:nvPr>
            <p:ph type="ftr" sz="quarter" idx="11"/>
          </p:nvPr>
        </p:nvSpPr>
        <p:spPr/>
        <p:txBody>
          <a:bodyPr/>
          <a:lstStyle/>
          <a:p>
            <a:r>
              <a:rPr lang="en-US"/>
              <a:t>PSSPS Coordination Meeting 1.June,2023</a:t>
            </a:r>
            <a:endParaRPr lang="en-US" dirty="0"/>
          </a:p>
        </p:txBody>
      </p:sp>
    </p:spTree>
    <p:extLst>
      <p:ext uri="{BB962C8B-B14F-4D97-AF65-F5344CB8AC3E}">
        <p14:creationId xmlns:p14="http://schemas.microsoft.com/office/powerpoint/2010/main" val="738809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5D4F63-89FB-9099-0A64-3D8A1379B6C2}"/>
              </a:ext>
            </a:extLst>
          </p:cNvPr>
          <p:cNvSpPr>
            <a:spLocks noGrp="1"/>
          </p:cNvSpPr>
          <p:nvPr>
            <p:ph type="title"/>
          </p:nvPr>
        </p:nvSpPr>
        <p:spPr>
          <a:xfrm>
            <a:off x="838200" y="212726"/>
            <a:ext cx="10515600" cy="603704"/>
          </a:xfrm>
        </p:spPr>
        <p:txBody>
          <a:bodyPr>
            <a:normAutofit fontScale="90000"/>
          </a:bodyPr>
          <a:lstStyle/>
          <a:p>
            <a:r>
              <a:rPr lang="en-US" dirty="0" err="1"/>
              <a:t>RADiCAL</a:t>
            </a:r>
            <a:r>
              <a:rPr lang="en-US" dirty="0"/>
              <a:t> Update 1.June.2023</a:t>
            </a:r>
          </a:p>
        </p:txBody>
      </p:sp>
      <p:sp>
        <p:nvSpPr>
          <p:cNvPr id="5" name="Content Placeholder 4">
            <a:extLst>
              <a:ext uri="{FF2B5EF4-FFF2-40B4-BE49-F238E27FC236}">
                <a16:creationId xmlns:a16="http://schemas.microsoft.com/office/drawing/2014/main" id="{36B49D2E-8DB5-273E-53DC-70E3A9B5FFDF}"/>
              </a:ext>
            </a:extLst>
          </p:cNvPr>
          <p:cNvSpPr>
            <a:spLocks noGrp="1"/>
          </p:cNvSpPr>
          <p:nvPr>
            <p:ph idx="1"/>
          </p:nvPr>
        </p:nvSpPr>
        <p:spPr>
          <a:xfrm>
            <a:off x="838200" y="900338"/>
            <a:ext cx="10515600" cy="5089495"/>
          </a:xfrm>
        </p:spPr>
        <p:txBody>
          <a:bodyPr>
            <a:normAutofit/>
          </a:bodyPr>
          <a:lstStyle/>
          <a:p>
            <a:r>
              <a:rPr lang="en-US" dirty="0">
                <a:solidFill>
                  <a:srgbClr val="C00000"/>
                </a:solidFill>
              </a:rPr>
              <a:t>Disassembly and de-installation</a:t>
            </a:r>
          </a:p>
          <a:p>
            <a:pPr lvl="1"/>
            <a:r>
              <a:rPr lang="en-US" dirty="0"/>
              <a:t>All went smoothly</a:t>
            </a:r>
          </a:p>
          <a:p>
            <a:pPr lvl="1"/>
            <a:r>
              <a:rPr lang="en-US" dirty="0"/>
              <a:t>Two elements - the </a:t>
            </a:r>
            <a:r>
              <a:rPr lang="en-US" dirty="0" err="1"/>
              <a:t>RADiCAL</a:t>
            </a:r>
            <a:r>
              <a:rPr lang="en-US" dirty="0"/>
              <a:t> module and Pb glass backing calorimetry - exhibited a low count rate based </a:t>
            </a:r>
            <a:r>
              <a:rPr lang="en-US"/>
              <a:t>on mobile </a:t>
            </a:r>
            <a:r>
              <a:rPr lang="en-US" dirty="0"/>
              <a:t>detection equipment.  Outcome:</a:t>
            </a:r>
          </a:p>
          <a:p>
            <a:pPr lvl="2"/>
            <a:r>
              <a:rPr lang="en-US" dirty="0"/>
              <a:t>Gamma spectroscopy for the </a:t>
            </a:r>
            <a:r>
              <a:rPr lang="en-US" dirty="0" err="1"/>
              <a:t>RADiCAL</a:t>
            </a:r>
            <a:r>
              <a:rPr lang="en-US" dirty="0"/>
              <a:t> module to assess release for shipment to the US.</a:t>
            </a:r>
          </a:p>
          <a:p>
            <a:pPr lvl="2"/>
            <a:r>
              <a:rPr lang="en-US" dirty="0"/>
              <a:t>Transfer of the Pb glass to the Supervised Radiation area of 186/1-C21.</a:t>
            </a:r>
          </a:p>
          <a:p>
            <a:r>
              <a:rPr lang="en-US" dirty="0">
                <a:solidFill>
                  <a:srgbClr val="C00000"/>
                </a:solidFill>
              </a:rPr>
              <a:t>Thank you to the CERN team for all the support for a successful run.</a:t>
            </a:r>
          </a:p>
          <a:p>
            <a:endParaRPr lang="en-US" dirty="0">
              <a:solidFill>
                <a:srgbClr val="C00000"/>
              </a:solidFill>
            </a:endParaRPr>
          </a:p>
          <a:p>
            <a:pPr lvl="1"/>
            <a:endParaRPr lang="en-US" dirty="0">
              <a:solidFill>
                <a:srgbClr val="C00000"/>
              </a:solidFill>
            </a:endParaRPr>
          </a:p>
          <a:p>
            <a:endParaRPr lang="en-US" dirty="0"/>
          </a:p>
        </p:txBody>
      </p:sp>
      <p:sp>
        <p:nvSpPr>
          <p:cNvPr id="6" name="Footer Placeholder 5">
            <a:extLst>
              <a:ext uri="{FF2B5EF4-FFF2-40B4-BE49-F238E27FC236}">
                <a16:creationId xmlns:a16="http://schemas.microsoft.com/office/drawing/2014/main" id="{74C11441-ADF1-3294-0B54-3AEC0FD147EF}"/>
              </a:ext>
            </a:extLst>
          </p:cNvPr>
          <p:cNvSpPr>
            <a:spLocks noGrp="1"/>
          </p:cNvSpPr>
          <p:nvPr>
            <p:ph type="ftr" sz="quarter" idx="11"/>
          </p:nvPr>
        </p:nvSpPr>
        <p:spPr/>
        <p:txBody>
          <a:bodyPr/>
          <a:lstStyle/>
          <a:p>
            <a:r>
              <a:rPr lang="en-US"/>
              <a:t>PSSPS Coordination Meeting 1.June,2023</a:t>
            </a:r>
          </a:p>
        </p:txBody>
      </p:sp>
    </p:spTree>
    <p:extLst>
      <p:ext uri="{BB962C8B-B14F-4D97-AF65-F5344CB8AC3E}">
        <p14:creationId xmlns:p14="http://schemas.microsoft.com/office/powerpoint/2010/main" val="3327772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760</TotalTime>
  <Words>513</Words>
  <Application>Microsoft Macintosh PowerPoint</Application>
  <PresentationFormat>Widescreen</PresentationFormat>
  <Paragraphs>38</Paragraphs>
  <Slides>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RADiCAL Update 1.June.2023</vt:lpstr>
      <vt:lpstr>RADiCAL Update 1.June.23 Image of the RADiCAL Module 1.4 x 1.4 cm2 using Wire Chamber Coordinates - through the CAEN DAQ, triggered the by 2 x 2 cm2 Scintillation Counter</vt:lpstr>
      <vt:lpstr>RADiCAL Module Structures</vt:lpstr>
      <vt:lpstr>RADiCAL Beam Setup</vt:lpstr>
      <vt:lpstr>RADiCAL Update 1.June.2023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RADiCAL Update 25.May.2023</dc:title>
  <dc:creator>Microsoft Office User</dc:creator>
  <cp:lastModifiedBy>Microsoft Office User</cp:lastModifiedBy>
  <cp:revision>11</cp:revision>
  <dcterms:created xsi:type="dcterms:W3CDTF">2023-05-25T02:37:08Z</dcterms:created>
  <dcterms:modified xsi:type="dcterms:W3CDTF">2023-06-01T09:39:47Z</dcterms:modified>
</cp:coreProperties>
</file>