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256" r:id="rId2"/>
    <p:sldId id="461" r:id="rId3"/>
    <p:sldId id="485" r:id="rId4"/>
    <p:sldId id="488" r:id="rId5"/>
    <p:sldId id="486" r:id="rId6"/>
    <p:sldId id="483" r:id="rId7"/>
    <p:sldId id="262" r:id="rId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DEEF"/>
    <a:srgbClr val="EAEFF7"/>
    <a:srgbClr val="EBEFF7"/>
    <a:srgbClr val="D2DFEF"/>
    <a:srgbClr val="D1D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87" autoAdjust="0"/>
    <p:restoredTop sz="96327" autoAdjust="0"/>
  </p:normalViewPr>
  <p:slideViewPr>
    <p:cSldViewPr snapToGrid="0" showGuides="1">
      <p:cViewPr>
        <p:scale>
          <a:sx n="83" d="100"/>
          <a:sy n="83" d="100"/>
        </p:scale>
        <p:origin x="1200" y="106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 name="Shape 24"/>
          <p:cNvSpPr>
            <a:spLocks noGrp="1" noRot="1" noChangeAspect="1"/>
          </p:cNvSpPr>
          <p:nvPr>
            <p:ph type="sldImg"/>
          </p:nvPr>
        </p:nvSpPr>
        <p:spPr>
          <a:xfrm>
            <a:off x="1143000" y="685800"/>
            <a:ext cx="4572000" cy="3429000"/>
          </a:xfrm>
          <a:prstGeom prst="rect">
            <a:avLst/>
          </a:prstGeom>
        </p:spPr>
        <p:txBody>
          <a:bodyPr/>
          <a:lstStyle/>
          <a:p>
            <a:endParaRPr/>
          </a:p>
        </p:txBody>
      </p:sp>
      <p:sp>
        <p:nvSpPr>
          <p:cNvPr id="25" name="Shape 2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2</a:t>
            </a:fld>
            <a:endParaRPr lang="en-GB"/>
          </a:p>
        </p:txBody>
      </p:sp>
    </p:spTree>
    <p:extLst>
      <p:ext uri="{BB962C8B-B14F-4D97-AF65-F5344CB8AC3E}">
        <p14:creationId xmlns:p14="http://schemas.microsoft.com/office/powerpoint/2010/main" val="3585333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3</a:t>
            </a:fld>
            <a:endParaRPr lang="en-GB"/>
          </a:p>
        </p:txBody>
      </p:sp>
    </p:spTree>
    <p:extLst>
      <p:ext uri="{BB962C8B-B14F-4D97-AF65-F5344CB8AC3E}">
        <p14:creationId xmlns:p14="http://schemas.microsoft.com/office/powerpoint/2010/main" val="3683450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4</a:t>
            </a:fld>
            <a:endParaRPr lang="en-GB"/>
          </a:p>
        </p:txBody>
      </p:sp>
    </p:spTree>
    <p:extLst>
      <p:ext uri="{BB962C8B-B14F-4D97-AF65-F5344CB8AC3E}">
        <p14:creationId xmlns:p14="http://schemas.microsoft.com/office/powerpoint/2010/main" val="3570194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5</a:t>
            </a:fld>
            <a:endParaRPr lang="en-GB"/>
          </a:p>
        </p:txBody>
      </p:sp>
    </p:spTree>
    <p:extLst>
      <p:ext uri="{BB962C8B-B14F-4D97-AF65-F5344CB8AC3E}">
        <p14:creationId xmlns:p14="http://schemas.microsoft.com/office/powerpoint/2010/main" val="30465365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6</a:t>
            </a:fld>
            <a:endParaRPr lang="en-GB"/>
          </a:p>
        </p:txBody>
      </p:sp>
    </p:spTree>
    <p:extLst>
      <p:ext uri="{BB962C8B-B14F-4D97-AF65-F5344CB8AC3E}">
        <p14:creationId xmlns:p14="http://schemas.microsoft.com/office/powerpoint/2010/main" val="34688774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Tree>
    <p:extLst>
      <p:ext uri="{BB962C8B-B14F-4D97-AF65-F5344CB8AC3E}">
        <p14:creationId xmlns:p14="http://schemas.microsoft.com/office/powerpoint/2010/main" val="1662090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6" name="Title Text"/>
          <p:cNvSpPr txBox="1">
            <a:spLocks noGrp="1"/>
          </p:cNvSpPr>
          <p:nvPr>
            <p:ph type="title"/>
          </p:nvPr>
        </p:nvSpPr>
        <p:spPr>
          <a:prstGeom prst="rect">
            <a:avLst/>
          </a:prstGeom>
        </p:spPr>
        <p:txBody>
          <a:bodyPr/>
          <a:lstStyle/>
          <a:p>
            <a:r>
              <a:t>Title Text</a:t>
            </a:r>
          </a:p>
        </p:txBody>
      </p:sp>
      <p:sp>
        <p:nvSpPr>
          <p:cNvPr id="17" name="Body Level One…"/>
          <p:cNvSpPr txBox="1">
            <a:spLocks noGrp="1"/>
          </p:cNvSpPr>
          <p:nvPr>
            <p:ph type="body" idx="1"/>
          </p:nvPr>
        </p:nvSpPr>
        <p:spPr>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8"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5" name="Group 10"/>
          <p:cNvGrpSpPr/>
          <p:nvPr/>
        </p:nvGrpSpPr>
        <p:grpSpPr>
          <a:xfrm>
            <a:off x="208373" y="6311900"/>
            <a:ext cx="3177636" cy="449230"/>
            <a:chOff x="0" y="0"/>
            <a:chExt cx="3177635" cy="449229"/>
          </a:xfrm>
        </p:grpSpPr>
        <p:pic>
          <p:nvPicPr>
            <p:cNvPr id="2" name="Picture 11" descr="Picture 11"/>
            <p:cNvPicPr>
              <a:picLocks noChangeAspect="1"/>
            </p:cNvPicPr>
            <p:nvPr/>
          </p:nvPicPr>
          <p:blipFill>
            <a:blip r:embed="rId3"/>
            <a:stretch>
              <a:fillRect/>
            </a:stretch>
          </p:blipFill>
          <p:spPr>
            <a:xfrm>
              <a:off x="398527" y="0"/>
              <a:ext cx="2779109" cy="449230"/>
            </a:xfrm>
            <a:prstGeom prst="rect">
              <a:avLst/>
            </a:prstGeom>
            <a:ln w="12700" cap="flat">
              <a:noFill/>
              <a:miter lim="400000"/>
            </a:ln>
            <a:effectLst/>
          </p:spPr>
        </p:pic>
        <p:pic>
          <p:nvPicPr>
            <p:cNvPr id="3" name="Picture 12" descr="Picture 12"/>
            <p:cNvPicPr>
              <a:picLocks noChangeAspect="1"/>
            </p:cNvPicPr>
            <p:nvPr/>
          </p:nvPicPr>
          <p:blipFill>
            <a:blip r:embed="rId4"/>
            <a:stretch>
              <a:fillRect/>
            </a:stretch>
          </p:blipFill>
          <p:spPr>
            <a:xfrm>
              <a:off x="0" y="31355"/>
              <a:ext cx="398528" cy="386520"/>
            </a:xfrm>
            <a:prstGeom prst="rect">
              <a:avLst/>
            </a:prstGeom>
            <a:ln w="12700" cap="flat">
              <a:noFill/>
              <a:miter lim="400000"/>
            </a:ln>
            <a:effectLst/>
          </p:spPr>
        </p:pic>
        <p:sp>
          <p:nvSpPr>
            <p:cNvPr id="4" name="Straight Connector 13"/>
            <p:cNvSpPr/>
            <p:nvPr/>
          </p:nvSpPr>
          <p:spPr>
            <a:xfrm flipH="1">
              <a:off x="462968" y="31355"/>
              <a:ext cx="1" cy="386520"/>
            </a:xfrm>
            <a:prstGeom prst="line">
              <a:avLst/>
            </a:prstGeom>
            <a:noFill/>
            <a:ln w="19050" cap="flat">
              <a:solidFill>
                <a:schemeClr val="accent1"/>
              </a:solidFill>
              <a:prstDash val="solid"/>
              <a:miter lim="800000"/>
            </a:ln>
            <a:effectLst/>
          </p:spPr>
          <p:txBody>
            <a:bodyPr wrap="square" lIns="45719" tIns="45719" rIns="45719" bIns="45719" numCol="1" anchor="t">
              <a:noAutofit/>
            </a:bodyPr>
            <a:lstStyle/>
            <a:p>
              <a:endParaRPr/>
            </a:p>
          </p:txBody>
        </p:sp>
      </p:grpSp>
      <p:sp>
        <p:nvSpPr>
          <p:cNvPr id="6" name="Title Text"/>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7" name="Body Level One…"/>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9" name="Slide Number"/>
          <p:cNvSpPr txBox="1">
            <a:spLocks noGrp="1"/>
          </p:cNvSpPr>
          <p:nvPr>
            <p:ph type="sldNum" sz="quarter" idx="2"/>
          </p:nvPr>
        </p:nvSpPr>
        <p:spPr>
          <a:xfrm>
            <a:off x="8737600" y="6356350"/>
            <a:ext cx="2844800" cy="368300"/>
          </a:xfrm>
          <a:prstGeom prst="rect">
            <a:avLst/>
          </a:prstGeom>
          <a:ln w="12700">
            <a:miter lim="400000"/>
          </a:ln>
        </p:spPr>
        <p:txBody>
          <a:bodyPr wrap="none" lIns="45719" rIns="45719">
            <a:spAutoFit/>
          </a:bodyPr>
          <a:lstStyle>
            <a:lvl1pPr>
              <a:defRPr sz="1600">
                <a:solidFill>
                  <a:srgbClr val="729FCF"/>
                </a:solidFill>
              </a:defRPr>
            </a:lvl1pPr>
          </a:lstStyle>
          <a:p>
            <a:fld id="{86CB4B4D-7CA3-9044-876B-883B54F8677D}" type="slidenum">
              <a:t>‹N°›</a:t>
            </a:fld>
            <a:endParaRPr/>
          </a:p>
        </p:txBody>
      </p:sp>
      <p:sp>
        <p:nvSpPr>
          <p:cNvPr id="10" name="TextBox 9">
            <a:extLst>
              <a:ext uri="{FF2B5EF4-FFF2-40B4-BE49-F238E27FC236}">
                <a16:creationId xmlns:a16="http://schemas.microsoft.com/office/drawing/2014/main" id="{86327DEE-5D90-D08C-3BAF-4518D045E2FD}"/>
              </a:ext>
            </a:extLst>
          </p:cNvPr>
          <p:cNvSpPr txBox="1"/>
          <p:nvPr userDrawn="1"/>
        </p:nvSpPr>
        <p:spPr>
          <a:xfrm>
            <a:off x="4738757" y="6400413"/>
            <a:ext cx="2844800"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tx2"/>
                </a:solidFill>
                <a:effectLst/>
                <a:uFillTx/>
                <a:ea typeface="+mn-ea"/>
                <a:cs typeface="+mn-cs"/>
                <a:sym typeface="Calibri"/>
              </a:rPr>
              <a:t>D. Cotte BE-OP-PS / M. Fraser SY-ABT</a:t>
            </a:r>
          </a:p>
        </p:txBody>
      </p:sp>
    </p:spTree>
  </p:cSld>
  <p:clrMap bg1="lt1" tx1="dk1" bg2="lt2" tx2="dk2" accent1="accent1" accent2="accent2" accent3="accent3" accent4="accent4" accent5="accent5" accent6="accent6" hlink="hlink" folHlink="folHlink"/>
  <p:sldLayoutIdLst>
    <p:sldLayoutId id="2147483649" r:id="rId1"/>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9pPr>
    </p:bodyStyle>
    <p:otherStyle>
      <a:lvl1pPr marL="0" marR="0" indent="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1pPr>
      <a:lvl2pPr marL="0" marR="0" indent="4572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2pPr>
      <a:lvl3pPr marL="0" marR="0" indent="9144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3pPr>
      <a:lvl4pPr marL="0" marR="0" indent="13716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4pPr>
      <a:lvl5pPr marL="0" marR="0" indent="18288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5pPr>
      <a:lvl6pPr marL="0" marR="0" indent="22860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6pPr>
      <a:lvl7pPr marL="0" marR="0" indent="27432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7pPr>
      <a:lvl8pPr marL="0" marR="0" indent="32004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8pPr>
      <a:lvl9pPr marL="0" marR="0" indent="36576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hyperlink" Target="https://cern.zoom.us/j/9372114100?pwd=L29BcmlHUENCdFBRSytXYVcrM1B4Zz0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6"/>
          <p:cNvSpPr txBox="1">
            <a:spLocks noGrp="1"/>
          </p:cNvSpPr>
          <p:nvPr>
            <p:ph type="title"/>
          </p:nvPr>
        </p:nvSpPr>
        <p:spPr>
          <a:xfrm>
            <a:off x="838200" y="365125"/>
            <a:ext cx="10515600" cy="1694903"/>
          </a:xfrm>
          <a:prstGeom prst="rect">
            <a:avLst/>
          </a:prstGeom>
        </p:spPr>
        <p:txBody>
          <a:bodyPr/>
          <a:lstStyle>
            <a:lvl1pPr algn="ctr">
              <a:defRPr b="1">
                <a:solidFill>
                  <a:srgbClr val="2F5597"/>
                </a:solidFill>
                <a:latin typeface="Carlito"/>
                <a:ea typeface="Carlito"/>
                <a:cs typeface="Carlito"/>
                <a:sym typeface="Carlito"/>
              </a:defRPr>
            </a:lvl1pPr>
          </a:lstStyle>
          <a:p>
            <a:r>
              <a:rPr dirty="0">
                <a:latin typeface="+mn-lt"/>
              </a:rPr>
              <a:t>PS Report</a:t>
            </a:r>
            <a:r>
              <a:rPr lang="en-US" dirty="0">
                <a:latin typeface="+mn-lt"/>
              </a:rPr>
              <a:t> week 22</a:t>
            </a:r>
            <a:endParaRPr dirty="0">
              <a:latin typeface="+mn-lt"/>
            </a:endParaRPr>
          </a:p>
        </p:txBody>
      </p:sp>
      <p:sp>
        <p:nvSpPr>
          <p:cNvPr id="28" name="Slide Number Placeholder 5"/>
          <p:cNvSpPr txBox="1">
            <a:spLocks noGrp="1"/>
          </p:cNvSpPr>
          <p:nvPr>
            <p:ph type="sldNum" sz="quarter" idx="4294967295"/>
          </p:nvPr>
        </p:nvSpPr>
        <p:spPr>
          <a:xfrm>
            <a:off x="11172418" y="6414760"/>
            <a:ext cx="181383" cy="24830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chor="ctr">
            <a:normAutofit fontScale="92500" lnSpcReduction="10000"/>
          </a:bodyPr>
          <a:lstStyle>
            <a:lvl1pPr algn="r">
              <a:spcBef>
                <a:spcPts val="600"/>
              </a:spcBef>
              <a:defRPr sz="1200">
                <a:solidFill>
                  <a:srgbClr val="888888"/>
                </a:solidFill>
              </a:defRPr>
            </a:lvl1pPr>
          </a:lstStyle>
          <a:p>
            <a:fld id="{86CB4B4D-7CA3-9044-876B-883B54F8677D}" type="slidenum">
              <a:rPr/>
              <a:t>1</a:t>
            </a:fld>
            <a:endParaRPr/>
          </a:p>
        </p:txBody>
      </p:sp>
      <p:pic>
        <p:nvPicPr>
          <p:cNvPr id="29" name="Picture 7" descr="Picture 7"/>
          <p:cNvPicPr>
            <a:picLocks noChangeAspect="1"/>
          </p:cNvPicPr>
          <p:nvPr/>
        </p:nvPicPr>
        <p:blipFill>
          <a:blip r:embed="rId2"/>
          <a:stretch>
            <a:fillRect/>
          </a:stretch>
        </p:blipFill>
        <p:spPr>
          <a:xfrm>
            <a:off x="0" y="2193743"/>
            <a:ext cx="12192000" cy="1480459"/>
          </a:xfrm>
          <a:prstGeom prst="rect">
            <a:avLst/>
          </a:prstGeom>
          <a:ln w="12700">
            <a:miter lim="400000"/>
          </a:ln>
        </p:spPr>
      </p:pic>
      <p:sp>
        <p:nvSpPr>
          <p:cNvPr id="30" name="Title 6"/>
          <p:cNvSpPr txBox="1"/>
          <p:nvPr/>
        </p:nvSpPr>
        <p:spPr>
          <a:xfrm>
            <a:off x="799836" y="4317417"/>
            <a:ext cx="10917819" cy="13255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2000">
                <a:solidFill>
                  <a:srgbClr val="404040"/>
                </a:solidFill>
                <a:latin typeface="Calibri Light"/>
                <a:ea typeface="Calibri Light"/>
                <a:cs typeface="Calibri Light"/>
                <a:sym typeface="Calibri Light"/>
              </a:defRPr>
            </a:lvl1pPr>
          </a:lstStyle>
          <a:p>
            <a:pPr algn="ctr"/>
            <a:r>
              <a:rPr dirty="0"/>
              <a:t>Many thanks</a:t>
            </a:r>
            <a:endParaRPr lang="en-US" dirty="0"/>
          </a:p>
          <a:p>
            <a:pPr algn="ctr"/>
            <a:r>
              <a:rPr dirty="0"/>
              <a:t>to</a:t>
            </a:r>
            <a:r>
              <a:rPr lang="en-US" dirty="0"/>
              <a:t> the PS OP and coordination teams as well as all equipment experts and support teams!</a:t>
            </a:r>
            <a:endParaRPr dirty="0"/>
          </a:p>
        </p:txBody>
      </p:sp>
      <p:pic>
        <p:nvPicPr>
          <p:cNvPr id="31" name="Picture 2" descr="Picture 2"/>
          <p:cNvPicPr>
            <a:picLocks noChangeAspect="1"/>
          </p:cNvPicPr>
          <p:nvPr/>
        </p:nvPicPr>
        <p:blipFill>
          <a:blip r:embed="rId3"/>
          <a:srcRect b="25808"/>
          <a:stretch>
            <a:fillRect/>
          </a:stretch>
        </p:blipFill>
        <p:spPr>
          <a:xfrm>
            <a:off x="0" y="1995364"/>
            <a:ext cx="12192000" cy="1988808"/>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78738BE-7094-F956-CD52-9768968AB88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808596" y="974393"/>
            <a:ext cx="8640854" cy="4864824"/>
          </a:xfrm>
          <a:prstGeom prst="rect">
            <a:avLst/>
          </a:prstGeom>
        </p:spPr>
      </p:pic>
      <p:sp>
        <p:nvSpPr>
          <p:cNvPr id="6" name="Slide Number Placeholder 5"/>
          <p:cNvSpPr>
            <a:spLocks noGrp="1"/>
          </p:cNvSpPr>
          <p:nvPr>
            <p:ph type="sldNum" sz="quarter" idx="2"/>
          </p:nvPr>
        </p:nvSpPr>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2</a:t>
            </a:fld>
            <a:endParaRPr lang="en-US" sz="1200" dirty="0">
              <a:solidFill>
                <a:schemeClr val="tx1">
                  <a:tint val="75000"/>
                </a:schemeClr>
              </a:solidFill>
              <a:cs typeface="+mn-cs"/>
            </a:endParaRPr>
          </a:p>
        </p:txBody>
      </p:sp>
      <p:sp>
        <p:nvSpPr>
          <p:cNvPr id="7" name="AutoShape 2">
            <a:extLst>
              <a:ext uri="{FF2B5EF4-FFF2-40B4-BE49-F238E27FC236}">
                <a16:creationId xmlns:a16="http://schemas.microsoft.com/office/drawing/2014/main" id="{4BF0CAF0-7C97-8A40-8622-D563259D9D9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Title 6">
            <a:extLst>
              <a:ext uri="{FF2B5EF4-FFF2-40B4-BE49-F238E27FC236}">
                <a16:creationId xmlns:a16="http://schemas.microsoft.com/office/drawing/2014/main" id="{1A95BDEB-26BB-4504-A108-FEAAE9070514}"/>
              </a:ext>
            </a:extLst>
          </p:cNvPr>
          <p:cNvSpPr txBox="1">
            <a:spLocks/>
          </p:cNvSpPr>
          <p:nvPr/>
        </p:nvSpPr>
        <p:spPr>
          <a:xfrm>
            <a:off x="448200" y="101926"/>
            <a:ext cx="10515600" cy="7113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vert="horz" lIns="91440" tIns="45720" rIns="91440" bIns="45720" rtlCol="0" anchor="ctr">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hangingPunct="1"/>
            <a:r>
              <a:rPr lang="en-GB" sz="3200" b="1" kern="1200" dirty="0">
                <a:solidFill>
                  <a:schemeClr val="accent5"/>
                </a:solidFill>
                <a:latin typeface="+mn-lt"/>
                <a:ea typeface="+mj-ea"/>
                <a:cs typeface="+mj-cs"/>
              </a:rPr>
              <a:t>Availability</a:t>
            </a:r>
            <a:endParaRPr lang="en-US" sz="3200" b="1" kern="1200" dirty="0">
              <a:solidFill>
                <a:schemeClr val="accent5"/>
              </a:solidFill>
              <a:latin typeface="+mn-lt"/>
              <a:ea typeface="+mj-ea"/>
              <a:cs typeface="+mj-cs"/>
            </a:endParaRPr>
          </a:p>
        </p:txBody>
      </p:sp>
      <p:sp>
        <p:nvSpPr>
          <p:cNvPr id="4" name="TextBox 3">
            <a:extLst>
              <a:ext uri="{FF2B5EF4-FFF2-40B4-BE49-F238E27FC236}">
                <a16:creationId xmlns:a16="http://schemas.microsoft.com/office/drawing/2014/main" id="{2A561A1B-805E-79BF-1C52-A838EA720E76}"/>
              </a:ext>
            </a:extLst>
          </p:cNvPr>
          <p:cNvSpPr txBox="1"/>
          <p:nvPr/>
        </p:nvSpPr>
        <p:spPr>
          <a:xfrm>
            <a:off x="3931032" y="4458234"/>
            <a:ext cx="2310938" cy="261608"/>
          </a:xfrm>
          <a:prstGeom prst="rect">
            <a:avLst/>
          </a:prstGeom>
          <a:solidFill>
            <a:schemeClr val="bg1"/>
          </a:solidFill>
          <a:ln w="1270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sz="1100" dirty="0"/>
              <a:t>Issues during update for KFA71</a:t>
            </a:r>
            <a:endParaRPr kumimoji="0" lang="en-CH" sz="1100" b="0" i="0" u="none" strike="noStrike" cap="none" spc="0" normalizeH="0" baseline="0" dirty="0">
              <a:ln>
                <a:noFill/>
              </a:ln>
              <a:solidFill>
                <a:srgbClr val="000000"/>
              </a:solidFill>
              <a:effectLst/>
              <a:uFillTx/>
              <a:latin typeface="+mn-lt"/>
              <a:ea typeface="+mn-ea"/>
              <a:cs typeface="+mn-cs"/>
              <a:sym typeface="Calibri"/>
            </a:endParaRPr>
          </a:p>
        </p:txBody>
      </p:sp>
      <p:cxnSp>
        <p:nvCxnSpPr>
          <p:cNvPr id="5" name="Straight Arrow Connector 4">
            <a:extLst>
              <a:ext uri="{FF2B5EF4-FFF2-40B4-BE49-F238E27FC236}">
                <a16:creationId xmlns:a16="http://schemas.microsoft.com/office/drawing/2014/main" id="{AA8EEF2D-E02C-3900-66AB-9D3DD4B85BFA}"/>
              </a:ext>
            </a:extLst>
          </p:cNvPr>
          <p:cNvCxnSpPr>
            <a:cxnSpLocks/>
            <a:stCxn id="4" idx="0"/>
          </p:cNvCxnSpPr>
          <p:nvPr/>
        </p:nvCxnSpPr>
        <p:spPr>
          <a:xfrm flipH="1" flipV="1">
            <a:off x="4839888" y="4283667"/>
            <a:ext cx="246613" cy="174567"/>
          </a:xfrm>
          <a:prstGeom prst="straightConnector1">
            <a:avLst/>
          </a:prstGeom>
          <a:noFill/>
          <a:ln w="12700" cap="flat">
            <a:solidFill>
              <a:srgbClr val="FF0000"/>
            </a:solidFill>
            <a:prstDash val="solid"/>
            <a:miter lim="800000"/>
            <a:tailEnd type="triangle"/>
          </a:ln>
          <a:effectLst/>
          <a:sp3d/>
        </p:spPr>
        <p:style>
          <a:lnRef idx="0">
            <a:scrgbClr r="0" g="0" b="0"/>
          </a:lnRef>
          <a:fillRef idx="0">
            <a:scrgbClr r="0" g="0" b="0"/>
          </a:fillRef>
          <a:effectRef idx="0">
            <a:scrgbClr r="0" g="0" b="0"/>
          </a:effectRef>
          <a:fontRef idx="none"/>
        </p:style>
      </p:cxnSp>
      <p:sp>
        <p:nvSpPr>
          <p:cNvPr id="8" name="Oval 7">
            <a:extLst>
              <a:ext uri="{FF2B5EF4-FFF2-40B4-BE49-F238E27FC236}">
                <a16:creationId xmlns:a16="http://schemas.microsoft.com/office/drawing/2014/main" id="{98D2AF00-B85F-E63A-36C6-26A1121A4BB9}"/>
              </a:ext>
            </a:extLst>
          </p:cNvPr>
          <p:cNvSpPr/>
          <p:nvPr/>
        </p:nvSpPr>
        <p:spPr>
          <a:xfrm>
            <a:off x="1854082" y="1217114"/>
            <a:ext cx="961855" cy="430885"/>
          </a:xfrm>
          <a:prstGeom prst="ellipse">
            <a:avLst/>
          </a:prstGeom>
          <a:noFill/>
          <a:ln w="38100" cap="flat">
            <a:solidFill>
              <a:srgbClr val="FF0000"/>
            </a:solidFill>
            <a:prstDash val="sysDot"/>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 name="TextBox 25">
            <a:extLst>
              <a:ext uri="{FF2B5EF4-FFF2-40B4-BE49-F238E27FC236}">
                <a16:creationId xmlns:a16="http://schemas.microsoft.com/office/drawing/2014/main" id="{77B002BB-CC58-95E8-E239-876D021DF592}"/>
              </a:ext>
            </a:extLst>
          </p:cNvPr>
          <p:cNvSpPr txBox="1"/>
          <p:nvPr/>
        </p:nvSpPr>
        <p:spPr>
          <a:xfrm>
            <a:off x="5626921" y="3655819"/>
            <a:ext cx="1476534" cy="261608"/>
          </a:xfrm>
          <a:prstGeom prst="rect">
            <a:avLst/>
          </a:prstGeom>
          <a:solidFill>
            <a:schemeClr val="bg1"/>
          </a:solidFill>
          <a:ln w="1270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100" b="0" i="0" u="none" strike="noStrike" cap="none" spc="0" normalizeH="0" baseline="0" dirty="0">
                <a:ln>
                  <a:noFill/>
                </a:ln>
                <a:solidFill>
                  <a:srgbClr val="000000"/>
                </a:solidFill>
                <a:effectLst/>
                <a:uFillTx/>
                <a:latin typeface="+mn-lt"/>
                <a:ea typeface="+mn-ea"/>
                <a:cs typeface="+mn-cs"/>
                <a:sym typeface="Calibri"/>
              </a:rPr>
              <a:t>SMH57 WIC on Temp</a:t>
            </a:r>
            <a:endParaRPr kumimoji="0" lang="en-CH" sz="1100" b="0" i="0" u="none" strike="noStrike" cap="none" spc="0" normalizeH="0" baseline="0" dirty="0">
              <a:ln>
                <a:noFill/>
              </a:ln>
              <a:solidFill>
                <a:srgbClr val="000000"/>
              </a:solidFill>
              <a:effectLst/>
              <a:uFillTx/>
              <a:latin typeface="+mn-lt"/>
              <a:ea typeface="+mn-ea"/>
              <a:cs typeface="+mn-cs"/>
              <a:sym typeface="Calibri"/>
            </a:endParaRPr>
          </a:p>
        </p:txBody>
      </p:sp>
      <p:cxnSp>
        <p:nvCxnSpPr>
          <p:cNvPr id="12" name="Straight Arrow Connector 26">
            <a:extLst>
              <a:ext uri="{FF2B5EF4-FFF2-40B4-BE49-F238E27FC236}">
                <a16:creationId xmlns:a16="http://schemas.microsoft.com/office/drawing/2014/main" id="{90601E1C-75A3-B500-310A-933551BFD7BA}"/>
              </a:ext>
            </a:extLst>
          </p:cNvPr>
          <p:cNvCxnSpPr>
            <a:cxnSpLocks/>
            <a:stCxn id="2" idx="2"/>
          </p:cNvCxnSpPr>
          <p:nvPr/>
        </p:nvCxnSpPr>
        <p:spPr>
          <a:xfrm flipH="1">
            <a:off x="5847536" y="3917427"/>
            <a:ext cx="517652" cy="205094"/>
          </a:xfrm>
          <a:prstGeom prst="straightConnector1">
            <a:avLst/>
          </a:prstGeom>
          <a:noFill/>
          <a:ln w="12700" cap="flat">
            <a:solidFill>
              <a:srgbClr val="FF0000"/>
            </a:solidFill>
            <a:prstDash val="solid"/>
            <a:miter lim="800000"/>
            <a:tailEnd type="triangle"/>
          </a:ln>
          <a:effectLst/>
          <a:sp3d/>
        </p:spPr>
        <p:style>
          <a:lnRef idx="0">
            <a:scrgbClr r="0" g="0" b="0"/>
          </a:lnRef>
          <a:fillRef idx="0">
            <a:scrgbClr r="0" g="0" b="0"/>
          </a:fillRef>
          <a:effectRef idx="0">
            <a:scrgbClr r="0" g="0" b="0"/>
          </a:effectRef>
          <a:fontRef idx="none"/>
        </p:style>
      </p:cxnSp>
      <p:sp>
        <p:nvSpPr>
          <p:cNvPr id="13" name="TextBox 20">
            <a:extLst>
              <a:ext uri="{FF2B5EF4-FFF2-40B4-BE49-F238E27FC236}">
                <a16:creationId xmlns:a16="http://schemas.microsoft.com/office/drawing/2014/main" id="{1039A516-41DE-E107-DCBF-576329240438}"/>
              </a:ext>
            </a:extLst>
          </p:cNvPr>
          <p:cNvSpPr txBox="1"/>
          <p:nvPr/>
        </p:nvSpPr>
        <p:spPr>
          <a:xfrm>
            <a:off x="5086501" y="5113174"/>
            <a:ext cx="1963559" cy="430885"/>
          </a:xfrm>
          <a:prstGeom prst="rect">
            <a:avLst/>
          </a:prstGeom>
          <a:solidFill>
            <a:schemeClr val="bg1"/>
          </a:solidFill>
          <a:ln w="1270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100" b="0" i="0" u="none" strike="noStrike" cap="none" spc="0" normalizeH="0" baseline="0" dirty="0">
                <a:ln>
                  <a:noFill/>
                </a:ln>
                <a:solidFill>
                  <a:srgbClr val="000000"/>
                </a:solidFill>
                <a:effectLst/>
                <a:uFillTx/>
                <a:latin typeface="+mn-lt"/>
                <a:ea typeface="+mn-ea"/>
                <a:cs typeface="+mn-cs"/>
                <a:sym typeface="Calibri"/>
              </a:rPr>
              <a:t>C10 MHz controls issue:</a:t>
            </a:r>
          </a:p>
          <a:p>
            <a:pPr marL="0" marR="0" indent="0" algn="ctr" defTabSz="914400" rtl="0" fontAlgn="auto" latinLnBrk="0" hangingPunct="0">
              <a:lnSpc>
                <a:spcPct val="100000"/>
              </a:lnSpc>
              <a:spcBef>
                <a:spcPts val="0"/>
              </a:spcBef>
              <a:spcAft>
                <a:spcPts val="0"/>
              </a:spcAft>
              <a:buClrTx/>
              <a:buSzTx/>
              <a:buFontTx/>
              <a:buNone/>
              <a:tabLst/>
            </a:pPr>
            <a:r>
              <a:rPr lang="en-US" sz="1100" dirty="0"/>
              <a:t>“Coarse Tuning fault:?</a:t>
            </a:r>
            <a:endParaRPr kumimoji="0" lang="en-CH" sz="1100" b="0" i="0" u="none" strike="noStrike" cap="none" spc="0" normalizeH="0" baseline="0" dirty="0">
              <a:ln>
                <a:noFill/>
              </a:ln>
              <a:solidFill>
                <a:srgbClr val="000000"/>
              </a:solidFill>
              <a:effectLst/>
              <a:uFillTx/>
              <a:latin typeface="+mn-lt"/>
              <a:ea typeface="+mn-ea"/>
              <a:cs typeface="+mn-cs"/>
              <a:sym typeface="Calibri"/>
            </a:endParaRPr>
          </a:p>
        </p:txBody>
      </p:sp>
      <p:cxnSp>
        <p:nvCxnSpPr>
          <p:cNvPr id="14" name="Straight Arrow Connector 21">
            <a:extLst>
              <a:ext uri="{FF2B5EF4-FFF2-40B4-BE49-F238E27FC236}">
                <a16:creationId xmlns:a16="http://schemas.microsoft.com/office/drawing/2014/main" id="{A728B139-EEA3-3DB0-C941-28DB0FCBC0C4}"/>
              </a:ext>
            </a:extLst>
          </p:cNvPr>
          <p:cNvCxnSpPr>
            <a:cxnSpLocks/>
            <a:stCxn id="13" idx="1"/>
          </p:cNvCxnSpPr>
          <p:nvPr/>
        </p:nvCxnSpPr>
        <p:spPr>
          <a:xfrm flipH="1" flipV="1">
            <a:off x="4572000" y="5185064"/>
            <a:ext cx="514501" cy="143553"/>
          </a:xfrm>
          <a:prstGeom prst="straightConnector1">
            <a:avLst/>
          </a:prstGeom>
          <a:noFill/>
          <a:ln w="12700" cap="flat">
            <a:solidFill>
              <a:srgbClr val="FF0000"/>
            </a:solidFill>
            <a:prstDash val="solid"/>
            <a:miter lim="800000"/>
            <a:tailEnd type="triangle"/>
          </a:ln>
          <a:effectLst/>
          <a:sp3d/>
        </p:spPr>
        <p:style>
          <a:lnRef idx="0">
            <a:scrgbClr r="0" g="0" b="0"/>
          </a:lnRef>
          <a:fillRef idx="0">
            <a:scrgbClr r="0" g="0" b="0"/>
          </a:fillRef>
          <a:effectRef idx="0">
            <a:scrgbClr r="0" g="0" b="0"/>
          </a:effectRef>
          <a:fontRef idx="none"/>
        </p:style>
      </p:cxnSp>
      <p:sp>
        <p:nvSpPr>
          <p:cNvPr id="18" name="TextBox 25">
            <a:extLst>
              <a:ext uri="{FF2B5EF4-FFF2-40B4-BE49-F238E27FC236}">
                <a16:creationId xmlns:a16="http://schemas.microsoft.com/office/drawing/2014/main" id="{13759EB6-A762-A0D7-E00B-A84E1EE47A1F}"/>
              </a:ext>
            </a:extLst>
          </p:cNvPr>
          <p:cNvSpPr txBox="1"/>
          <p:nvPr/>
        </p:nvSpPr>
        <p:spPr>
          <a:xfrm>
            <a:off x="5943600" y="4753224"/>
            <a:ext cx="1476534" cy="261608"/>
          </a:xfrm>
          <a:prstGeom prst="rect">
            <a:avLst/>
          </a:prstGeom>
          <a:solidFill>
            <a:schemeClr val="bg1"/>
          </a:solidFill>
          <a:ln w="1270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sz="1100" dirty="0"/>
              <a:t>W8L cooling issue</a:t>
            </a:r>
            <a:endParaRPr kumimoji="0" lang="en-CH" sz="1100" b="0" i="0" u="none" strike="noStrike" cap="none" spc="0" normalizeH="0" baseline="0" dirty="0">
              <a:ln>
                <a:noFill/>
              </a:ln>
              <a:solidFill>
                <a:srgbClr val="000000"/>
              </a:solidFill>
              <a:effectLst/>
              <a:uFillTx/>
              <a:latin typeface="+mn-lt"/>
              <a:ea typeface="+mn-ea"/>
              <a:cs typeface="+mn-cs"/>
              <a:sym typeface="Calibri"/>
            </a:endParaRPr>
          </a:p>
        </p:txBody>
      </p:sp>
      <p:cxnSp>
        <p:nvCxnSpPr>
          <p:cNvPr id="19" name="Straight Arrow Connector 26">
            <a:extLst>
              <a:ext uri="{FF2B5EF4-FFF2-40B4-BE49-F238E27FC236}">
                <a16:creationId xmlns:a16="http://schemas.microsoft.com/office/drawing/2014/main" id="{E0DE48E9-5517-D4B1-43D7-FBF28E8C027E}"/>
              </a:ext>
            </a:extLst>
          </p:cNvPr>
          <p:cNvCxnSpPr>
            <a:cxnSpLocks/>
          </p:cNvCxnSpPr>
          <p:nvPr/>
        </p:nvCxnSpPr>
        <p:spPr>
          <a:xfrm flipH="1">
            <a:off x="5601002" y="4880988"/>
            <a:ext cx="342598" cy="27092"/>
          </a:xfrm>
          <a:prstGeom prst="straightConnector1">
            <a:avLst/>
          </a:prstGeom>
          <a:noFill/>
          <a:ln w="12700" cap="flat">
            <a:solidFill>
              <a:srgbClr val="FF0000"/>
            </a:solidFill>
            <a:prstDash val="solid"/>
            <a:miter lim="8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80514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2"/>
          </p:nvPr>
        </p:nvSpPr>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3</a:t>
            </a:fld>
            <a:endParaRPr lang="en-US" sz="1200" dirty="0">
              <a:solidFill>
                <a:schemeClr val="tx1">
                  <a:tint val="75000"/>
                </a:schemeClr>
              </a:solidFill>
              <a:cs typeface="+mn-cs"/>
            </a:endParaRPr>
          </a:p>
        </p:txBody>
      </p:sp>
      <p:sp>
        <p:nvSpPr>
          <p:cNvPr id="7" name="AutoShape 2">
            <a:extLst>
              <a:ext uri="{FF2B5EF4-FFF2-40B4-BE49-F238E27FC236}">
                <a16:creationId xmlns:a16="http://schemas.microsoft.com/office/drawing/2014/main" id="{4BF0CAF0-7C97-8A40-8622-D563259D9D9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Title 6">
            <a:extLst>
              <a:ext uri="{FF2B5EF4-FFF2-40B4-BE49-F238E27FC236}">
                <a16:creationId xmlns:a16="http://schemas.microsoft.com/office/drawing/2014/main" id="{1A95BDEB-26BB-4504-A108-FEAAE9070514}"/>
              </a:ext>
            </a:extLst>
          </p:cNvPr>
          <p:cNvSpPr txBox="1">
            <a:spLocks/>
          </p:cNvSpPr>
          <p:nvPr/>
        </p:nvSpPr>
        <p:spPr>
          <a:xfrm>
            <a:off x="258197" y="196926"/>
            <a:ext cx="11569629" cy="7113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lIns="91440" tIns="45720" rIns="91440" bIns="45720" rtlCol="0" anchor="ctr">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hangingPunct="1"/>
            <a:r>
              <a:rPr lang="en-GB" sz="3200" b="1" kern="1200" dirty="0">
                <a:solidFill>
                  <a:schemeClr val="accent5"/>
                </a:solidFill>
                <a:latin typeface="+mn-lt"/>
                <a:ea typeface="+mj-ea"/>
                <a:cs typeface="+mj-cs"/>
              </a:rPr>
              <a:t>Main issues</a:t>
            </a:r>
            <a:endParaRPr lang="en-US" sz="3200" b="1" kern="1200" dirty="0">
              <a:solidFill>
                <a:schemeClr val="accent5"/>
              </a:solidFill>
              <a:latin typeface="+mn-lt"/>
              <a:ea typeface="+mj-ea"/>
              <a:cs typeface="+mj-cs"/>
            </a:endParaRPr>
          </a:p>
        </p:txBody>
      </p:sp>
      <p:sp>
        <p:nvSpPr>
          <p:cNvPr id="3" name="TextBox 2">
            <a:extLst>
              <a:ext uri="{FF2B5EF4-FFF2-40B4-BE49-F238E27FC236}">
                <a16:creationId xmlns:a16="http://schemas.microsoft.com/office/drawing/2014/main" id="{8CE8343B-8DF1-B027-5276-48947D67D61F}"/>
              </a:ext>
            </a:extLst>
          </p:cNvPr>
          <p:cNvSpPr txBox="1"/>
          <p:nvPr/>
        </p:nvSpPr>
        <p:spPr>
          <a:xfrm>
            <a:off x="359588" y="1143760"/>
            <a:ext cx="11472824" cy="41011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lvl="8" indent="-285750">
              <a:spcAft>
                <a:spcPts val="1500"/>
              </a:spcAft>
              <a:buFont typeface="Arial" panose="020B0604020202020204" pitchFamily="34" charset="0"/>
              <a:buChar char="•"/>
            </a:pPr>
            <a:r>
              <a:rPr lang="en-GB" sz="1800" b="1" kern="100" dirty="0">
                <a:effectLst/>
              </a:rPr>
              <a:t>General issues </a:t>
            </a:r>
            <a:r>
              <a:rPr lang="en-GB" sz="1800" kern="100" dirty="0">
                <a:effectLst/>
              </a:rPr>
              <a:t>with </a:t>
            </a:r>
            <a:r>
              <a:rPr lang="en-GB" sz="1800" b="1" kern="100" dirty="0">
                <a:effectLst/>
              </a:rPr>
              <a:t>KFA71</a:t>
            </a:r>
            <a:r>
              <a:rPr lang="en-GB" sz="1800" kern="100" dirty="0">
                <a:effectLst/>
              </a:rPr>
              <a:t> modules </a:t>
            </a:r>
            <a:r>
              <a:rPr lang="en-GB" sz="1800" b="1" kern="100" dirty="0">
                <a:effectLst/>
              </a:rPr>
              <a:t>continue</a:t>
            </a:r>
            <a:r>
              <a:rPr lang="en-GB" sz="1800" kern="100" dirty="0">
                <a:effectLst/>
              </a:rPr>
              <a:t> </a:t>
            </a:r>
            <a:r>
              <a:rPr lang="en-GB" sz="1800" kern="100" dirty="0">
                <a:effectLst/>
                <a:sym typeface="Wingdings" pitchFamily="2" charset="2"/>
              </a:rPr>
              <a:t></a:t>
            </a:r>
            <a:r>
              <a:rPr lang="en-GB" sz="1800" kern="100" dirty="0">
                <a:effectLst/>
              </a:rPr>
              <a:t> agreed to make JIRA issues to keep ABT informed and up-to-date</a:t>
            </a:r>
          </a:p>
          <a:p>
            <a:pPr marL="285750" lvl="8" indent="-285750">
              <a:spcAft>
                <a:spcPts val="1500"/>
              </a:spcAft>
              <a:buFont typeface="Arial" panose="020B0604020202020204" pitchFamily="34" charset="0"/>
              <a:buChar char="•"/>
            </a:pPr>
            <a:r>
              <a:rPr lang="en-GB" b="1" kern="100" dirty="0"/>
              <a:t>KFA71 synchronised by ABT </a:t>
            </a:r>
            <a:r>
              <a:rPr lang="en-GB" sz="1800" kern="100" dirty="0">
                <a:effectLst/>
                <a:sym typeface="Wingdings" pitchFamily="2" charset="2"/>
              </a:rPr>
              <a:t> </a:t>
            </a:r>
            <a:r>
              <a:rPr lang="en-CH" dirty="0">
                <a:sym typeface="Wingdings" pitchFamily="2" charset="2"/>
              </a:rPr>
              <a:t>OASIS global on 8b4e made to diagnose any rise-time variations of KFA71 (sum signal)</a:t>
            </a:r>
            <a:endParaRPr lang="en-GB" sz="1800" kern="100" dirty="0">
              <a:effectLst/>
            </a:endParaRPr>
          </a:p>
          <a:p>
            <a:pPr marL="285750" lvl="8" indent="-285750">
              <a:spcAft>
                <a:spcPts val="1500"/>
              </a:spcAft>
              <a:buFont typeface="Arial" panose="020B0604020202020204" pitchFamily="34" charset="0"/>
              <a:buChar char="•"/>
            </a:pPr>
            <a:r>
              <a:rPr lang="en-GB" sz="1800" b="1" kern="100" dirty="0">
                <a:effectLst/>
              </a:rPr>
              <a:t>KFA71 intervention to replaced Timing Gateway card in trigger chain (causing 25 ns jitter):</a:t>
            </a:r>
            <a:r>
              <a:rPr lang="en-GB" sz="1800" kern="100" dirty="0">
                <a:effectLst/>
              </a:rPr>
              <a:t>  </a:t>
            </a:r>
            <a:r>
              <a:rPr lang="en-GB" kern="100" dirty="0">
                <a:effectLst/>
              </a:rPr>
              <a:t>old Timing Gateway card was (for some unknown reason) programmed with respect to the falling edge of the trigger pulse. It was assumed that it would be programmed with respect to the rising edge: </a:t>
            </a:r>
            <a:r>
              <a:rPr lang="en-GB" b="1" kern="100" dirty="0">
                <a:effectLst/>
              </a:rPr>
              <a:t>new card was calibrated to the rising edge. </a:t>
            </a:r>
            <a:r>
              <a:rPr lang="en-GB" sz="1800" kern="100" dirty="0">
                <a:effectLst/>
              </a:rPr>
              <a:t>The trigger pulse length is 10 us, which explains what we saw from the CCC when the new TG card was installed. Reverted. The new TG card will be reprogrammed with respect to the falling edge and a future intervention scheduled. Confusion caused by reboot of front-end for new </a:t>
            </a:r>
            <a:r>
              <a:rPr lang="en-GB" sz="1800" kern="100" dirty="0" err="1">
                <a:effectLst/>
              </a:rPr>
              <a:t>n_TOF</a:t>
            </a:r>
            <a:r>
              <a:rPr lang="en-GB" sz="1800" kern="100" dirty="0">
                <a:effectLst/>
              </a:rPr>
              <a:t> timings.</a:t>
            </a:r>
            <a:endParaRPr lang="en-CH" sz="2800" kern="100" dirty="0"/>
          </a:p>
          <a:p>
            <a:pPr marL="285750" lvl="8" indent="-285750">
              <a:spcAft>
                <a:spcPts val="1500"/>
              </a:spcAft>
              <a:buFont typeface="Arial" panose="020B0604020202020204" pitchFamily="34" charset="0"/>
              <a:buChar char="•"/>
            </a:pPr>
            <a:r>
              <a:rPr lang="en-GB" b="1" kern="100" dirty="0"/>
              <a:t>W8L tripped with a cooling fault on EAST </a:t>
            </a:r>
            <a:r>
              <a:rPr lang="en-GB" sz="1800" kern="100" dirty="0">
                <a:effectLst/>
                <a:sym typeface="Wingdings" pitchFamily="2" charset="2"/>
              </a:rPr>
              <a:t> EPC piquet called about 1h downtime</a:t>
            </a:r>
            <a:endParaRPr lang="en-GB" b="1" kern="100" dirty="0"/>
          </a:p>
          <a:p>
            <a:pPr marL="285750" lvl="8" indent="-285750">
              <a:spcAft>
                <a:spcPts val="1500"/>
              </a:spcAft>
              <a:buFont typeface="Arial" panose="020B0604020202020204" pitchFamily="34" charset="0"/>
              <a:buChar char="•"/>
            </a:pPr>
            <a:r>
              <a:rPr lang="en-GB" sz="1800" b="1" kern="100" dirty="0">
                <a:effectLst/>
              </a:rPr>
              <a:t>WIC temperature faults on SMH57 stopped East </a:t>
            </a:r>
            <a:r>
              <a:rPr lang="en-GB" sz="1800" kern="100" dirty="0">
                <a:effectLst/>
                <a:sym typeface="Wingdings" pitchFamily="2" charset="2"/>
              </a:rPr>
              <a:t> ABT expert needed (kicker piquet called by accident) about 1h downtime for EAST</a:t>
            </a:r>
          </a:p>
        </p:txBody>
      </p:sp>
    </p:spTree>
    <p:extLst>
      <p:ext uri="{BB962C8B-B14F-4D97-AF65-F5344CB8AC3E}">
        <p14:creationId xmlns:p14="http://schemas.microsoft.com/office/powerpoint/2010/main" val="1216255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2"/>
          </p:nvPr>
        </p:nvSpPr>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4</a:t>
            </a:fld>
            <a:endParaRPr lang="en-US" sz="1200" dirty="0">
              <a:solidFill>
                <a:schemeClr val="tx1">
                  <a:tint val="75000"/>
                </a:schemeClr>
              </a:solidFill>
              <a:cs typeface="+mn-cs"/>
            </a:endParaRPr>
          </a:p>
        </p:txBody>
      </p:sp>
      <p:sp>
        <p:nvSpPr>
          <p:cNvPr id="7" name="AutoShape 2">
            <a:extLst>
              <a:ext uri="{FF2B5EF4-FFF2-40B4-BE49-F238E27FC236}">
                <a16:creationId xmlns:a16="http://schemas.microsoft.com/office/drawing/2014/main" id="{4BF0CAF0-7C97-8A40-8622-D563259D9D9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Title 6">
            <a:extLst>
              <a:ext uri="{FF2B5EF4-FFF2-40B4-BE49-F238E27FC236}">
                <a16:creationId xmlns:a16="http://schemas.microsoft.com/office/drawing/2014/main" id="{1A95BDEB-26BB-4504-A108-FEAAE9070514}"/>
              </a:ext>
            </a:extLst>
          </p:cNvPr>
          <p:cNvSpPr txBox="1">
            <a:spLocks/>
          </p:cNvSpPr>
          <p:nvPr/>
        </p:nvSpPr>
        <p:spPr>
          <a:xfrm>
            <a:off x="258197" y="196926"/>
            <a:ext cx="11569629" cy="7113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vert="horz" lIns="91440" tIns="45720" rIns="91440" bIns="45720" rtlCol="0" anchor="ctr">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hangingPunct="1"/>
            <a:r>
              <a:rPr lang="en-GB" sz="3200" b="1" kern="1200" dirty="0">
                <a:solidFill>
                  <a:schemeClr val="accent5"/>
                </a:solidFill>
                <a:latin typeface="+mn-lt"/>
                <a:ea typeface="+mj-ea"/>
                <a:cs typeface="+mj-cs"/>
              </a:rPr>
              <a:t>Main Activities</a:t>
            </a:r>
            <a:endParaRPr lang="en-US" sz="3200" b="1" kern="1200" dirty="0">
              <a:solidFill>
                <a:schemeClr val="accent5"/>
              </a:solidFill>
              <a:latin typeface="+mn-lt"/>
              <a:ea typeface="+mj-ea"/>
              <a:cs typeface="+mj-cs"/>
            </a:endParaRPr>
          </a:p>
        </p:txBody>
      </p:sp>
      <p:sp>
        <p:nvSpPr>
          <p:cNvPr id="3" name="TextBox 2">
            <a:extLst>
              <a:ext uri="{FF2B5EF4-FFF2-40B4-BE49-F238E27FC236}">
                <a16:creationId xmlns:a16="http://schemas.microsoft.com/office/drawing/2014/main" id="{8CE8343B-8DF1-B027-5276-48947D67D61F}"/>
              </a:ext>
            </a:extLst>
          </p:cNvPr>
          <p:cNvSpPr txBox="1"/>
          <p:nvPr/>
        </p:nvSpPr>
        <p:spPr>
          <a:xfrm>
            <a:off x="355002" y="1118795"/>
            <a:ext cx="11472824" cy="50783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lvl="8" indent="-285750">
              <a:buFont typeface="Arial" panose="020B0604020202020204" pitchFamily="34" charset="0"/>
              <a:buChar char="•"/>
            </a:pPr>
            <a:r>
              <a:rPr lang="en-CH" dirty="0">
                <a:sym typeface="Wingdings" pitchFamily="2" charset="2"/>
              </a:rPr>
              <a:t>New EAST cycle with ramp of dedicated TOF created to increase parasitic intensity to ~550E10 p </a:t>
            </a:r>
          </a:p>
          <a:p>
            <a:pPr marL="584200" lvl="8" indent="-182563">
              <a:buFont typeface="Arial" panose="020B0604020202020204" pitchFamily="34" charset="0"/>
              <a:buChar char="•"/>
            </a:pPr>
            <a:r>
              <a:rPr lang="en-GB" dirty="0">
                <a:sym typeface="Wingdings" pitchFamily="2" charset="2"/>
              </a:rPr>
              <a:t>T</a:t>
            </a:r>
            <a:r>
              <a:rPr lang="en-CH" dirty="0">
                <a:sym typeface="Wingdings" pitchFamily="2" charset="2"/>
              </a:rPr>
              <a:t>his will allow us to increase the flux to 2.2E12 p/s once we get the green light</a:t>
            </a:r>
          </a:p>
          <a:p>
            <a:pPr marL="584200" lvl="8" indent="-182563">
              <a:buFont typeface="Arial" panose="020B0604020202020204" pitchFamily="34" charset="0"/>
              <a:buChar char="•"/>
            </a:pPr>
            <a:endParaRPr lang="en-CH" dirty="0">
              <a:sym typeface="Wingdings" pitchFamily="2" charset="2"/>
            </a:endParaRPr>
          </a:p>
          <a:p>
            <a:pPr marL="584200" lvl="8" indent="-182563">
              <a:buFont typeface="Arial" panose="020B0604020202020204" pitchFamily="34" charset="0"/>
              <a:buChar char="•"/>
            </a:pPr>
            <a:endParaRPr lang="en-CH" dirty="0">
              <a:sym typeface="Wingdings" pitchFamily="2" charset="2"/>
            </a:endParaRPr>
          </a:p>
          <a:p>
            <a:pPr marL="584200" lvl="8" indent="-182563">
              <a:buFont typeface="Arial" panose="020B0604020202020204" pitchFamily="34" charset="0"/>
              <a:buChar char="•"/>
            </a:pPr>
            <a:endParaRPr lang="en-CH" dirty="0">
              <a:sym typeface="Wingdings" pitchFamily="2" charset="2"/>
            </a:endParaRPr>
          </a:p>
          <a:p>
            <a:pPr marL="584200" lvl="8" indent="-182563">
              <a:buFont typeface="Arial" panose="020B0604020202020204" pitchFamily="34" charset="0"/>
              <a:buChar char="•"/>
            </a:pPr>
            <a:endParaRPr lang="en-CH" dirty="0">
              <a:sym typeface="Wingdings" pitchFamily="2" charset="2"/>
            </a:endParaRPr>
          </a:p>
          <a:p>
            <a:pPr marL="584200" lvl="8" indent="-182563">
              <a:buFont typeface="Arial" panose="020B0604020202020204" pitchFamily="34" charset="0"/>
              <a:buChar char="•"/>
            </a:pPr>
            <a:endParaRPr lang="en-CH" dirty="0">
              <a:sym typeface="Wingdings" pitchFamily="2" charset="2"/>
            </a:endParaRPr>
          </a:p>
          <a:p>
            <a:pPr marL="584200" lvl="8" indent="-182563">
              <a:buFont typeface="Arial" panose="020B0604020202020204" pitchFamily="34" charset="0"/>
              <a:buChar char="•"/>
            </a:pPr>
            <a:endParaRPr lang="en-CH" dirty="0">
              <a:sym typeface="Wingdings" pitchFamily="2" charset="2"/>
            </a:endParaRPr>
          </a:p>
          <a:p>
            <a:pPr marL="584200" lvl="8" indent="-182563">
              <a:buFont typeface="Arial" panose="020B0604020202020204" pitchFamily="34" charset="0"/>
              <a:buChar char="•"/>
            </a:pPr>
            <a:endParaRPr lang="en-CH" dirty="0">
              <a:sym typeface="Wingdings" pitchFamily="2" charset="2"/>
            </a:endParaRPr>
          </a:p>
          <a:p>
            <a:pPr marL="584200" lvl="8" indent="-182563">
              <a:buFont typeface="Arial" panose="020B0604020202020204" pitchFamily="34" charset="0"/>
              <a:buChar char="•"/>
            </a:pPr>
            <a:endParaRPr lang="en-CH" dirty="0">
              <a:sym typeface="Wingdings" pitchFamily="2" charset="2"/>
            </a:endParaRPr>
          </a:p>
          <a:p>
            <a:pPr marL="584200" lvl="8" indent="-182563">
              <a:buFont typeface="Arial" panose="020B0604020202020204" pitchFamily="34" charset="0"/>
              <a:buChar char="•"/>
            </a:pPr>
            <a:endParaRPr lang="en-CH" dirty="0">
              <a:sym typeface="Wingdings" pitchFamily="2" charset="2"/>
            </a:endParaRPr>
          </a:p>
          <a:p>
            <a:pPr marL="584200" lvl="8" indent="-182563">
              <a:buFont typeface="Arial" panose="020B0604020202020204" pitchFamily="34" charset="0"/>
              <a:buChar char="•"/>
            </a:pPr>
            <a:endParaRPr lang="en-CH" dirty="0">
              <a:sym typeface="Wingdings" pitchFamily="2" charset="2"/>
            </a:endParaRPr>
          </a:p>
          <a:p>
            <a:pPr marL="584200" lvl="8" indent="-182563">
              <a:buFont typeface="Arial" panose="020B0604020202020204" pitchFamily="34" charset="0"/>
              <a:buChar char="•"/>
            </a:pPr>
            <a:endParaRPr lang="en-CH" dirty="0">
              <a:sym typeface="Wingdings" pitchFamily="2" charset="2"/>
            </a:endParaRPr>
          </a:p>
          <a:p>
            <a:pPr marL="584200" lvl="8" indent="-182563">
              <a:buFont typeface="Arial" panose="020B0604020202020204" pitchFamily="34" charset="0"/>
              <a:buChar char="•"/>
            </a:pPr>
            <a:endParaRPr lang="en-CH" dirty="0">
              <a:sym typeface="Wingdings" pitchFamily="2" charset="2"/>
            </a:endParaRPr>
          </a:p>
          <a:p>
            <a:pPr marL="584200" lvl="8" indent="-182563">
              <a:buFont typeface="Arial" panose="020B0604020202020204" pitchFamily="34" charset="0"/>
              <a:buChar char="•"/>
            </a:pPr>
            <a:endParaRPr lang="en-CH" dirty="0">
              <a:sym typeface="Wingdings" pitchFamily="2" charset="2"/>
            </a:endParaRPr>
          </a:p>
          <a:p>
            <a:pPr marL="584200" lvl="8" indent="-182563">
              <a:buFont typeface="Arial" panose="020B0604020202020204" pitchFamily="34" charset="0"/>
              <a:buChar char="•"/>
            </a:pPr>
            <a:endParaRPr lang="en-CH" dirty="0">
              <a:sym typeface="Wingdings" pitchFamily="2" charset="2"/>
            </a:endParaRPr>
          </a:p>
          <a:p>
            <a:pPr marL="285750" lvl="8" indent="-285750">
              <a:buFont typeface="Arial" panose="020B0604020202020204" pitchFamily="34" charset="0"/>
              <a:buChar char="•"/>
            </a:pPr>
            <a:r>
              <a:rPr lang="en-CH" dirty="0">
                <a:sym typeface="Wingdings" pitchFamily="2" charset="2"/>
              </a:rPr>
              <a:t>In general constantly working to improve EAST spill quality</a:t>
            </a:r>
          </a:p>
          <a:p>
            <a:pPr marL="285750" lvl="8" indent="-285750">
              <a:buFont typeface="Arial" panose="020B0604020202020204" pitchFamily="34" charset="0"/>
              <a:buChar char="•"/>
            </a:pPr>
            <a:endParaRPr lang="en-CH" dirty="0"/>
          </a:p>
        </p:txBody>
      </p:sp>
      <p:pic>
        <p:nvPicPr>
          <p:cNvPr id="5" name="Picture 4" descr="A picture containing text, screenshot, font, line&#10;&#10;Description automatically generated">
            <a:extLst>
              <a:ext uri="{FF2B5EF4-FFF2-40B4-BE49-F238E27FC236}">
                <a16:creationId xmlns:a16="http://schemas.microsoft.com/office/drawing/2014/main" id="{0F09C3D0-A0F4-849E-2B14-BCD82E16C5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61315" y="2813769"/>
            <a:ext cx="3551019" cy="1413341"/>
          </a:xfrm>
          <a:prstGeom prst="rect">
            <a:avLst/>
          </a:prstGeom>
        </p:spPr>
      </p:pic>
      <p:pic>
        <p:nvPicPr>
          <p:cNvPr id="9" name="Picture 8" descr="A screenshot of a computer&#10;&#10;Description automatically generated with medium confidence">
            <a:extLst>
              <a:ext uri="{FF2B5EF4-FFF2-40B4-BE49-F238E27FC236}">
                <a16:creationId xmlns:a16="http://schemas.microsoft.com/office/drawing/2014/main" id="{2AF8FF37-AFED-8861-3A6B-2E09A64FA8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9767" y="1856564"/>
            <a:ext cx="4831640" cy="3388767"/>
          </a:xfrm>
          <a:prstGeom prst="rect">
            <a:avLst/>
          </a:prstGeom>
        </p:spPr>
      </p:pic>
    </p:spTree>
    <p:extLst>
      <p:ext uri="{BB962C8B-B14F-4D97-AF65-F5344CB8AC3E}">
        <p14:creationId xmlns:p14="http://schemas.microsoft.com/office/powerpoint/2010/main" val="1397789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2"/>
          </p:nvPr>
        </p:nvSpPr>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5</a:t>
            </a:fld>
            <a:endParaRPr lang="en-US" sz="1200" dirty="0">
              <a:solidFill>
                <a:schemeClr val="tx1">
                  <a:tint val="75000"/>
                </a:schemeClr>
              </a:solidFill>
              <a:cs typeface="+mn-cs"/>
            </a:endParaRPr>
          </a:p>
        </p:txBody>
      </p:sp>
      <p:sp>
        <p:nvSpPr>
          <p:cNvPr id="7" name="AutoShape 2">
            <a:extLst>
              <a:ext uri="{FF2B5EF4-FFF2-40B4-BE49-F238E27FC236}">
                <a16:creationId xmlns:a16="http://schemas.microsoft.com/office/drawing/2014/main" id="{4BF0CAF0-7C97-8A40-8622-D563259D9D9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Title 6">
            <a:extLst>
              <a:ext uri="{FF2B5EF4-FFF2-40B4-BE49-F238E27FC236}">
                <a16:creationId xmlns:a16="http://schemas.microsoft.com/office/drawing/2014/main" id="{1A95BDEB-26BB-4504-A108-FEAAE9070514}"/>
              </a:ext>
            </a:extLst>
          </p:cNvPr>
          <p:cNvSpPr txBox="1">
            <a:spLocks/>
          </p:cNvSpPr>
          <p:nvPr/>
        </p:nvSpPr>
        <p:spPr>
          <a:xfrm>
            <a:off x="258197" y="196926"/>
            <a:ext cx="11569629" cy="7113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lIns="91440" tIns="45720" rIns="91440" bIns="45720" rtlCol="0" anchor="ctr">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hangingPunct="1"/>
            <a:r>
              <a:rPr lang="en-GB" sz="3200" b="1" kern="1200" dirty="0">
                <a:solidFill>
                  <a:schemeClr val="accent5"/>
                </a:solidFill>
                <a:latin typeface="+mn-lt"/>
                <a:ea typeface="+mj-ea"/>
                <a:cs typeface="+mj-cs"/>
              </a:rPr>
              <a:t>Main Activities</a:t>
            </a:r>
            <a:endParaRPr lang="en-US" sz="3200" b="1" kern="1200" dirty="0">
              <a:solidFill>
                <a:schemeClr val="accent5"/>
              </a:solidFill>
              <a:latin typeface="+mn-lt"/>
              <a:ea typeface="+mj-ea"/>
              <a:cs typeface="+mj-cs"/>
            </a:endParaRPr>
          </a:p>
        </p:txBody>
      </p:sp>
      <p:sp>
        <p:nvSpPr>
          <p:cNvPr id="3" name="TextBox 2">
            <a:extLst>
              <a:ext uri="{FF2B5EF4-FFF2-40B4-BE49-F238E27FC236}">
                <a16:creationId xmlns:a16="http://schemas.microsoft.com/office/drawing/2014/main" id="{8CE8343B-8DF1-B027-5276-48947D67D61F}"/>
              </a:ext>
            </a:extLst>
          </p:cNvPr>
          <p:cNvSpPr txBox="1"/>
          <p:nvPr/>
        </p:nvSpPr>
        <p:spPr>
          <a:xfrm>
            <a:off x="359588" y="1180744"/>
            <a:ext cx="11472824" cy="31393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lvl="8" indent="-285750">
              <a:buFont typeface="Arial" panose="020B0604020202020204" pitchFamily="34" charset="0"/>
              <a:buChar char="•"/>
            </a:pPr>
            <a:r>
              <a:rPr lang="en-CH" b="1" dirty="0">
                <a:sym typeface="Wingdings" pitchFamily="2" charset="2"/>
              </a:rPr>
              <a:t>TOF 28 ns</a:t>
            </a:r>
          </a:p>
          <a:p>
            <a:pPr marL="952500" lvl="8" indent="-285750">
              <a:buFont typeface="Wingdings" pitchFamily="2" charset="2"/>
              <a:buChar char="§"/>
            </a:pPr>
            <a:r>
              <a:rPr lang="en-CH" dirty="0">
                <a:sym typeface="Wingdings" pitchFamily="2" charset="2"/>
              </a:rPr>
              <a:t>Request received for 7 June</a:t>
            </a:r>
          </a:p>
          <a:p>
            <a:pPr marL="952500" lvl="8" indent="-285750">
              <a:buFont typeface="Wingdings" pitchFamily="2" charset="2"/>
              <a:buChar char="§"/>
            </a:pPr>
            <a:r>
              <a:rPr lang="en-GB" dirty="0">
                <a:sym typeface="Wingdings" pitchFamily="2" charset="2"/>
              </a:rPr>
              <a:t>B</a:t>
            </a:r>
            <a:r>
              <a:rPr lang="en-CH" dirty="0">
                <a:sym typeface="Wingdings" pitchFamily="2" charset="2"/>
              </a:rPr>
              <a:t>eam tested this morning and available</a:t>
            </a:r>
          </a:p>
          <a:p>
            <a:pPr marL="285750" lvl="8" indent="-285750">
              <a:buFont typeface="Arial" panose="020B0604020202020204" pitchFamily="34" charset="0"/>
              <a:buChar char="•"/>
            </a:pPr>
            <a:endParaRPr lang="en-CH" b="1" dirty="0">
              <a:sym typeface="Wingdings" pitchFamily="2" charset="2"/>
            </a:endParaRPr>
          </a:p>
          <a:p>
            <a:pPr marL="285750" lvl="8" indent="-285750">
              <a:buFont typeface="Arial" panose="020B0604020202020204" pitchFamily="34" charset="0"/>
              <a:buChar char="•"/>
            </a:pPr>
            <a:endParaRPr lang="en-CH" b="1" dirty="0">
              <a:sym typeface="Wingdings" pitchFamily="2" charset="2"/>
            </a:endParaRPr>
          </a:p>
          <a:p>
            <a:pPr lvl="8" indent="0"/>
            <a:endParaRPr lang="en-CH" b="1" dirty="0">
              <a:sym typeface="Wingdings" pitchFamily="2" charset="2"/>
            </a:endParaRPr>
          </a:p>
          <a:p>
            <a:pPr lvl="8" indent="0"/>
            <a:endParaRPr lang="en-CH" b="1" dirty="0">
              <a:sym typeface="Wingdings" pitchFamily="2" charset="2"/>
            </a:endParaRPr>
          </a:p>
          <a:p>
            <a:pPr marL="285750" lvl="8" indent="-285750">
              <a:buFont typeface="Arial" panose="020B0604020202020204" pitchFamily="34" charset="0"/>
              <a:buChar char="•"/>
            </a:pPr>
            <a:r>
              <a:rPr lang="fr-CH" b="1" dirty="0">
                <a:sym typeface="Wingdings" pitchFamily="2" charset="2"/>
              </a:rPr>
              <a:t>T8</a:t>
            </a:r>
            <a:endParaRPr lang="en-CH" b="1" dirty="0">
              <a:sym typeface="Wingdings" pitchFamily="2" charset="2"/>
            </a:endParaRPr>
          </a:p>
          <a:p>
            <a:pPr marL="952500" lvl="8" indent="-285750">
              <a:buFont typeface="Wingdings" pitchFamily="2" charset="2"/>
              <a:buChar char="§"/>
            </a:pPr>
            <a:r>
              <a:rPr lang="fr-CH" dirty="0">
                <a:sym typeface="Wingdings" pitchFamily="2" charset="2"/>
              </a:rPr>
              <a:t>High </a:t>
            </a:r>
            <a:r>
              <a:rPr lang="fr-CH" dirty="0" err="1">
                <a:sym typeface="Wingdings" pitchFamily="2" charset="2"/>
              </a:rPr>
              <a:t>intensity</a:t>
            </a:r>
            <a:r>
              <a:rPr lang="fr-CH" dirty="0">
                <a:sym typeface="Wingdings" pitchFamily="2" charset="2"/>
              </a:rPr>
              <a:t> </a:t>
            </a:r>
            <a:r>
              <a:rPr lang="fr-CH" dirty="0" err="1">
                <a:sym typeface="Wingdings" pitchFamily="2" charset="2"/>
              </a:rPr>
              <a:t>beam</a:t>
            </a:r>
            <a:r>
              <a:rPr lang="fr-CH" dirty="0">
                <a:sym typeface="Wingdings" pitchFamily="2" charset="2"/>
              </a:rPr>
              <a:t> </a:t>
            </a:r>
            <a:r>
              <a:rPr lang="fr-CH" dirty="0" err="1">
                <a:sym typeface="Wingdings" pitchFamily="2" charset="2"/>
              </a:rPr>
              <a:t>tested</a:t>
            </a:r>
            <a:r>
              <a:rPr lang="fr-CH" dirty="0">
                <a:sym typeface="Wingdings" pitchFamily="2" charset="2"/>
              </a:rPr>
              <a:t> </a:t>
            </a:r>
            <a:r>
              <a:rPr lang="fr-CH" dirty="0" err="1">
                <a:sym typeface="Wingdings" pitchFamily="2" charset="2"/>
              </a:rPr>
              <a:t>yesterday</a:t>
            </a:r>
            <a:r>
              <a:rPr lang="fr-CH" dirty="0">
                <a:sym typeface="Wingdings" pitchFamily="2" charset="2"/>
              </a:rPr>
              <a:t> </a:t>
            </a:r>
            <a:r>
              <a:rPr lang="fr-CH" dirty="0" err="1">
                <a:sym typeface="Wingdings" pitchFamily="2" charset="2"/>
              </a:rPr>
              <a:t>afternoon</a:t>
            </a:r>
            <a:r>
              <a:rPr lang="fr-CH" dirty="0">
                <a:sym typeface="Wingdings" pitchFamily="2" charset="2"/>
              </a:rPr>
              <a:t> up to 80</a:t>
            </a:r>
            <a:r>
              <a:rPr lang="fr-CH" baseline="30000" dirty="0">
                <a:sym typeface="Wingdings" pitchFamily="2" charset="2"/>
              </a:rPr>
              <a:t>e</a:t>
            </a:r>
            <a:r>
              <a:rPr lang="fr-CH" dirty="0">
                <a:sym typeface="Wingdings" pitchFamily="2" charset="2"/>
              </a:rPr>
              <a:t>10</a:t>
            </a:r>
          </a:p>
          <a:p>
            <a:pPr marL="952500" lvl="8" indent="-285750">
              <a:buFont typeface="Wingdings" pitchFamily="2" charset="2"/>
              <a:buChar char="§"/>
            </a:pPr>
            <a:r>
              <a:rPr lang="fr-CH" dirty="0">
                <a:sym typeface="Wingdings" pitchFamily="2" charset="2"/>
              </a:rPr>
              <a:t>Good transmission, raisonnable BLM </a:t>
            </a:r>
            <a:r>
              <a:rPr lang="fr-CH" dirty="0" err="1">
                <a:sym typeface="Wingdings" pitchFamily="2" charset="2"/>
              </a:rPr>
              <a:t>reading</a:t>
            </a:r>
            <a:r>
              <a:rPr lang="fr-CH" dirty="0">
                <a:sym typeface="Wingdings" pitchFamily="2" charset="2"/>
              </a:rPr>
              <a:t>, good </a:t>
            </a:r>
            <a:r>
              <a:rPr lang="fr-CH" dirty="0" err="1">
                <a:sym typeface="Wingdings" pitchFamily="2" charset="2"/>
              </a:rPr>
              <a:t>spill</a:t>
            </a:r>
            <a:r>
              <a:rPr lang="fr-CH" dirty="0">
                <a:sym typeface="Wingdings" pitchFamily="2" charset="2"/>
              </a:rPr>
              <a:t> </a:t>
            </a:r>
            <a:r>
              <a:rPr lang="fr-CH" dirty="0" err="1">
                <a:sym typeface="Wingdings" pitchFamily="2" charset="2"/>
              </a:rPr>
              <a:t>shape</a:t>
            </a:r>
            <a:r>
              <a:rPr lang="fr-CH" dirty="0">
                <a:sym typeface="Wingdings" pitchFamily="2" charset="2"/>
              </a:rPr>
              <a:t>, </a:t>
            </a:r>
            <a:r>
              <a:rPr lang="fr-CH" dirty="0" err="1">
                <a:sym typeface="Wingdings" pitchFamily="2" charset="2"/>
              </a:rPr>
              <a:t>nice</a:t>
            </a:r>
            <a:r>
              <a:rPr lang="fr-CH" dirty="0">
                <a:sym typeface="Wingdings" pitchFamily="2" charset="2"/>
              </a:rPr>
              <a:t> </a:t>
            </a:r>
            <a:r>
              <a:rPr lang="fr-CH" dirty="0" err="1">
                <a:sym typeface="Wingdings" pitchFamily="2" charset="2"/>
              </a:rPr>
              <a:t>beam</a:t>
            </a:r>
            <a:r>
              <a:rPr lang="fr-CH" dirty="0">
                <a:sym typeface="Wingdings" pitchFamily="2" charset="2"/>
              </a:rPr>
              <a:t> on </a:t>
            </a:r>
            <a:r>
              <a:rPr lang="fr-CH" dirty="0" err="1">
                <a:sym typeface="Wingdings" pitchFamily="2" charset="2"/>
              </a:rPr>
              <a:t>BPMs</a:t>
            </a:r>
            <a:r>
              <a:rPr lang="fr-CH" dirty="0">
                <a:sym typeface="Wingdings" pitchFamily="2" charset="2"/>
              </a:rPr>
              <a:t> </a:t>
            </a:r>
            <a:r>
              <a:rPr lang="fr-CH" dirty="0" err="1">
                <a:sym typeface="Wingdings" pitchFamily="2" charset="2"/>
              </a:rPr>
              <a:t>without</a:t>
            </a:r>
            <a:r>
              <a:rPr lang="fr-CH" dirty="0">
                <a:sym typeface="Wingdings" pitchFamily="2" charset="2"/>
              </a:rPr>
              <a:t> </a:t>
            </a:r>
            <a:r>
              <a:rPr lang="fr-CH" dirty="0" err="1">
                <a:sym typeface="Wingdings" pitchFamily="2" charset="2"/>
              </a:rPr>
              <a:t>resteering</a:t>
            </a:r>
            <a:r>
              <a:rPr lang="fr-CH" dirty="0">
                <a:sym typeface="Wingdings" pitchFamily="2" charset="2"/>
              </a:rPr>
              <a:t> </a:t>
            </a:r>
            <a:r>
              <a:rPr lang="fr-CH" dirty="0" err="1">
                <a:sym typeface="Wingdings" pitchFamily="2" charset="2"/>
              </a:rPr>
              <a:t>needed</a:t>
            </a:r>
            <a:r>
              <a:rPr lang="fr-CH" dirty="0">
                <a:sym typeface="Wingdings" pitchFamily="2" charset="2"/>
              </a:rPr>
              <a:t>.</a:t>
            </a:r>
          </a:p>
          <a:p>
            <a:pPr marL="952500" lvl="8" indent="-285750">
              <a:buFont typeface="Wingdings" pitchFamily="2" charset="2"/>
              <a:buChar char="§"/>
            </a:pPr>
            <a:r>
              <a:rPr lang="fr-CH" dirty="0" err="1">
                <a:sym typeface="Wingdings" pitchFamily="2" charset="2"/>
              </a:rPr>
              <a:t>Could</a:t>
            </a:r>
            <a:r>
              <a:rPr lang="fr-CH" dirty="0">
                <a:sym typeface="Wingdings" pitchFamily="2" charset="2"/>
              </a:rPr>
              <a:t> </a:t>
            </a:r>
            <a:r>
              <a:rPr lang="fr-CH" dirty="0" err="1">
                <a:sym typeface="Wingdings" pitchFamily="2" charset="2"/>
              </a:rPr>
              <a:t>be</a:t>
            </a:r>
            <a:r>
              <a:rPr lang="fr-CH" dirty="0">
                <a:sym typeface="Wingdings" pitchFamily="2" charset="2"/>
              </a:rPr>
              <a:t> </a:t>
            </a:r>
            <a:r>
              <a:rPr lang="fr-CH" dirty="0" err="1">
                <a:sym typeface="Wingdings" pitchFamily="2" charset="2"/>
              </a:rPr>
              <a:t>used</a:t>
            </a:r>
            <a:r>
              <a:rPr lang="fr-CH" dirty="0">
                <a:sym typeface="Wingdings" pitchFamily="2" charset="2"/>
              </a:rPr>
              <a:t> as </a:t>
            </a:r>
            <a:r>
              <a:rPr lang="fr-CH" dirty="0" err="1">
                <a:sym typeface="Wingdings" pitchFamily="2" charset="2"/>
              </a:rPr>
              <a:t>operational</a:t>
            </a:r>
            <a:r>
              <a:rPr lang="fr-CH" dirty="0">
                <a:sym typeface="Wingdings" pitchFamily="2" charset="2"/>
              </a:rPr>
              <a:t> </a:t>
            </a:r>
            <a:r>
              <a:rPr lang="fr-CH" dirty="0" err="1">
                <a:sym typeface="Wingdings" pitchFamily="2" charset="2"/>
              </a:rPr>
              <a:t>beam</a:t>
            </a:r>
            <a:r>
              <a:rPr lang="fr-CH" dirty="0">
                <a:sym typeface="Wingdings" pitchFamily="2" charset="2"/>
              </a:rPr>
              <a:t> </a:t>
            </a:r>
            <a:r>
              <a:rPr lang="fr-CH" dirty="0" err="1">
                <a:sym typeface="Wingdings" pitchFamily="2" charset="2"/>
              </a:rPr>
              <a:t>when</a:t>
            </a:r>
            <a:r>
              <a:rPr lang="fr-CH" dirty="0">
                <a:sym typeface="Wingdings" pitchFamily="2" charset="2"/>
              </a:rPr>
              <a:t> </a:t>
            </a:r>
            <a:r>
              <a:rPr lang="fr-CH" dirty="0" err="1">
                <a:sym typeface="Wingdings" pitchFamily="2" charset="2"/>
              </a:rPr>
              <a:t>needed</a:t>
            </a:r>
            <a:r>
              <a:rPr lang="fr-CH" dirty="0">
                <a:sym typeface="Wingdings" pitchFamily="2" charset="2"/>
              </a:rPr>
              <a:t>. (</a:t>
            </a:r>
            <a:r>
              <a:rPr lang="fr-CH" dirty="0" err="1">
                <a:sym typeface="Wingdings" pitchFamily="2" charset="2"/>
              </a:rPr>
              <a:t>could</a:t>
            </a:r>
            <a:r>
              <a:rPr lang="fr-CH" dirty="0">
                <a:sym typeface="Wingdings" pitchFamily="2" charset="2"/>
              </a:rPr>
              <a:t> help to </a:t>
            </a:r>
            <a:r>
              <a:rPr lang="fr-CH" dirty="0" err="1">
                <a:sym typeface="Wingdings" pitchFamily="2" charset="2"/>
              </a:rPr>
              <a:t>reach</a:t>
            </a:r>
            <a:r>
              <a:rPr lang="fr-CH" dirty="0">
                <a:sym typeface="Wingdings" pitchFamily="2" charset="2"/>
              </a:rPr>
              <a:t> 2.2</a:t>
            </a:r>
            <a:r>
              <a:rPr lang="fr-CH" baseline="30000" dirty="0">
                <a:sym typeface="Wingdings" pitchFamily="2" charset="2"/>
              </a:rPr>
              <a:t>e</a:t>
            </a:r>
            <a:r>
              <a:rPr lang="fr-CH" dirty="0">
                <a:sym typeface="Wingdings" pitchFamily="2" charset="2"/>
              </a:rPr>
              <a:t>16 p+/</a:t>
            </a:r>
            <a:r>
              <a:rPr lang="fr-CH" dirty="0" err="1">
                <a:sym typeface="Wingdings" pitchFamily="2" charset="2"/>
              </a:rPr>
              <a:t>week</a:t>
            </a:r>
            <a:r>
              <a:rPr lang="fr-CH" dirty="0">
                <a:sym typeface="Wingdings" pitchFamily="2" charset="2"/>
              </a:rPr>
              <a:t>) </a:t>
            </a:r>
            <a:endParaRPr lang="en-CH" dirty="0">
              <a:sym typeface="Wingdings" pitchFamily="2" charset="2"/>
            </a:endParaRPr>
          </a:p>
        </p:txBody>
      </p:sp>
      <p:grpSp>
        <p:nvGrpSpPr>
          <p:cNvPr id="8" name="Groupe 7">
            <a:extLst>
              <a:ext uri="{FF2B5EF4-FFF2-40B4-BE49-F238E27FC236}">
                <a16:creationId xmlns:a16="http://schemas.microsoft.com/office/drawing/2014/main" id="{67206796-3447-99A8-4741-1FB3ABD5B8DC}"/>
              </a:ext>
            </a:extLst>
          </p:cNvPr>
          <p:cNvGrpSpPr/>
          <p:nvPr/>
        </p:nvGrpSpPr>
        <p:grpSpPr>
          <a:xfrm>
            <a:off x="5943600" y="238284"/>
            <a:ext cx="3743979" cy="2937312"/>
            <a:chOff x="6845593" y="224342"/>
            <a:chExt cx="5096989" cy="4006940"/>
          </a:xfrm>
        </p:grpSpPr>
        <p:pic>
          <p:nvPicPr>
            <p:cNvPr id="2" name="Picture 1">
              <a:extLst>
                <a:ext uri="{FF2B5EF4-FFF2-40B4-BE49-F238E27FC236}">
                  <a16:creationId xmlns:a16="http://schemas.microsoft.com/office/drawing/2014/main" id="{7734C772-412C-B41D-ACBD-4AF7A59B0FA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845593" y="224342"/>
              <a:ext cx="5096989" cy="4006940"/>
            </a:xfrm>
            <a:prstGeom prst="rect">
              <a:avLst/>
            </a:prstGeom>
          </p:spPr>
        </p:pic>
        <p:sp>
          <p:nvSpPr>
            <p:cNvPr id="4" name="Oval 7">
              <a:extLst>
                <a:ext uri="{FF2B5EF4-FFF2-40B4-BE49-F238E27FC236}">
                  <a16:creationId xmlns:a16="http://schemas.microsoft.com/office/drawing/2014/main" id="{31D8AD20-23AE-AFDE-77B5-663D939646C2}"/>
                </a:ext>
              </a:extLst>
            </p:cNvPr>
            <p:cNvSpPr/>
            <p:nvPr/>
          </p:nvSpPr>
          <p:spPr>
            <a:xfrm>
              <a:off x="10552594" y="1716219"/>
              <a:ext cx="961855" cy="430885"/>
            </a:xfrm>
            <a:prstGeom prst="ellipse">
              <a:avLst/>
            </a:prstGeom>
            <a:noFill/>
            <a:ln w="38100" cap="flat">
              <a:solidFill>
                <a:srgbClr val="FF0000"/>
              </a:solidFill>
              <a:prstDash val="sysDot"/>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grpSp>
      <p:pic>
        <p:nvPicPr>
          <p:cNvPr id="11" name="Image 10" descr="Une image contenant capture d’écran, texte, diagramme, Tracé&#10;&#10;Description générée automatiquement">
            <a:extLst>
              <a:ext uri="{FF2B5EF4-FFF2-40B4-BE49-F238E27FC236}">
                <a16:creationId xmlns:a16="http://schemas.microsoft.com/office/drawing/2014/main" id="{443AEDAF-4E0E-D907-4B37-8715BA0B18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68263" y="4471233"/>
            <a:ext cx="2402679" cy="1443126"/>
          </a:xfrm>
          <a:prstGeom prst="rect">
            <a:avLst/>
          </a:prstGeom>
        </p:spPr>
      </p:pic>
      <p:pic>
        <p:nvPicPr>
          <p:cNvPr id="13" name="Image 12" descr="Une image contenant capture d’écran, diagramme, texte, Tracé&#10;&#10;Description générée automatiquement">
            <a:extLst>
              <a:ext uri="{FF2B5EF4-FFF2-40B4-BE49-F238E27FC236}">
                <a16:creationId xmlns:a16="http://schemas.microsoft.com/office/drawing/2014/main" id="{3E63B79A-CAEC-1C43-BC37-2D5EBD241F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70942" y="4471233"/>
            <a:ext cx="2402679" cy="1443126"/>
          </a:xfrm>
          <a:prstGeom prst="rect">
            <a:avLst/>
          </a:prstGeom>
        </p:spPr>
      </p:pic>
      <p:pic>
        <p:nvPicPr>
          <p:cNvPr id="15" name="Image 14" descr="Une image contenant capture d’écran, texte, diagramme, Tracé&#10;&#10;Description générée automatiquement">
            <a:extLst>
              <a:ext uri="{FF2B5EF4-FFF2-40B4-BE49-F238E27FC236}">
                <a16:creationId xmlns:a16="http://schemas.microsoft.com/office/drawing/2014/main" id="{5851D466-0A2E-8FEE-3134-5696FFD3AC1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41671" y="4471233"/>
            <a:ext cx="2402679" cy="1443127"/>
          </a:xfrm>
          <a:prstGeom prst="rect">
            <a:avLst/>
          </a:prstGeom>
        </p:spPr>
      </p:pic>
      <p:pic>
        <p:nvPicPr>
          <p:cNvPr id="17" name="Image 16" descr="Une image contenant capture d’écran, texte, Tracé, diagramme&#10;&#10;Description générée automatiquement">
            <a:extLst>
              <a:ext uri="{FF2B5EF4-FFF2-40B4-BE49-F238E27FC236}">
                <a16:creationId xmlns:a16="http://schemas.microsoft.com/office/drawing/2014/main" id="{0C874B47-4EE1-4C24-786C-D13D10B303E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78769" y="4471232"/>
            <a:ext cx="2402679" cy="1443127"/>
          </a:xfrm>
          <a:prstGeom prst="rect">
            <a:avLst/>
          </a:prstGeom>
        </p:spPr>
      </p:pic>
      <p:pic>
        <p:nvPicPr>
          <p:cNvPr id="19" name="Image 18" descr="Une image contenant texte, capture d’écran, Tracé, diagramme&#10;&#10;Description générée automatiquement">
            <a:extLst>
              <a:ext uri="{FF2B5EF4-FFF2-40B4-BE49-F238E27FC236}">
                <a16:creationId xmlns:a16="http://schemas.microsoft.com/office/drawing/2014/main" id="{30720649-2056-9593-862B-38B39AC9198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8904" y="4471232"/>
            <a:ext cx="1876136" cy="1524000"/>
          </a:xfrm>
          <a:prstGeom prst="rect">
            <a:avLst/>
          </a:prstGeom>
        </p:spPr>
      </p:pic>
    </p:spTree>
    <p:extLst>
      <p:ext uri="{BB962C8B-B14F-4D97-AF65-F5344CB8AC3E}">
        <p14:creationId xmlns:p14="http://schemas.microsoft.com/office/powerpoint/2010/main" val="3404888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2"/>
          </p:nvPr>
        </p:nvSpPr>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6</a:t>
            </a:fld>
            <a:endParaRPr lang="en-US" sz="1200" dirty="0">
              <a:solidFill>
                <a:schemeClr val="tx1">
                  <a:tint val="75000"/>
                </a:schemeClr>
              </a:solidFill>
              <a:cs typeface="+mn-cs"/>
            </a:endParaRPr>
          </a:p>
        </p:txBody>
      </p:sp>
      <p:sp>
        <p:nvSpPr>
          <p:cNvPr id="7" name="AutoShape 2">
            <a:extLst>
              <a:ext uri="{FF2B5EF4-FFF2-40B4-BE49-F238E27FC236}">
                <a16:creationId xmlns:a16="http://schemas.microsoft.com/office/drawing/2014/main" id="{4BF0CAF0-7C97-8A40-8622-D563259D9D9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Title 6">
            <a:extLst>
              <a:ext uri="{FF2B5EF4-FFF2-40B4-BE49-F238E27FC236}">
                <a16:creationId xmlns:a16="http://schemas.microsoft.com/office/drawing/2014/main" id="{1A95BDEB-26BB-4504-A108-FEAAE9070514}"/>
              </a:ext>
            </a:extLst>
          </p:cNvPr>
          <p:cNvSpPr txBox="1">
            <a:spLocks/>
          </p:cNvSpPr>
          <p:nvPr/>
        </p:nvSpPr>
        <p:spPr>
          <a:xfrm>
            <a:off x="258197" y="196926"/>
            <a:ext cx="11569629" cy="7113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vert="horz" lIns="91440" tIns="45720" rIns="91440" bIns="45720" rtlCol="0" anchor="ctr">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hangingPunct="1"/>
            <a:r>
              <a:rPr lang="en-GB" sz="3200" b="1" kern="1200" dirty="0">
                <a:solidFill>
                  <a:schemeClr val="accent5"/>
                </a:solidFill>
                <a:latin typeface="+mn-lt"/>
                <a:ea typeface="+mj-ea"/>
                <a:cs typeface="+mj-cs"/>
              </a:rPr>
              <a:t>BPT (Beam Performance Tracking)</a:t>
            </a:r>
            <a:endParaRPr lang="en-US" sz="3200" b="1" kern="1200" dirty="0">
              <a:solidFill>
                <a:schemeClr val="accent5"/>
              </a:solidFill>
              <a:latin typeface="+mn-lt"/>
              <a:ea typeface="+mj-ea"/>
              <a:cs typeface="+mj-cs"/>
            </a:endParaRPr>
          </a:p>
        </p:txBody>
      </p:sp>
      <p:pic>
        <p:nvPicPr>
          <p:cNvPr id="8" name="Picture 7">
            <a:extLst>
              <a:ext uri="{FF2B5EF4-FFF2-40B4-BE49-F238E27FC236}">
                <a16:creationId xmlns:a16="http://schemas.microsoft.com/office/drawing/2014/main" id="{A080C7B7-9CA3-1F77-CB1A-11E23887600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505462" y="3581400"/>
            <a:ext cx="7677233" cy="2592928"/>
          </a:xfrm>
          <a:prstGeom prst="rect">
            <a:avLst/>
          </a:prstGeom>
        </p:spPr>
      </p:pic>
      <p:pic>
        <p:nvPicPr>
          <p:cNvPr id="9" name="Picture 8">
            <a:extLst>
              <a:ext uri="{FF2B5EF4-FFF2-40B4-BE49-F238E27FC236}">
                <a16:creationId xmlns:a16="http://schemas.microsoft.com/office/drawing/2014/main" id="{A904D74C-7D32-3ED6-DF4A-0E596654C6E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679540" y="727278"/>
            <a:ext cx="7503155" cy="2876299"/>
          </a:xfrm>
          <a:prstGeom prst="rect">
            <a:avLst/>
          </a:prstGeom>
        </p:spPr>
      </p:pic>
      <p:sp>
        <p:nvSpPr>
          <p:cNvPr id="2" name="TextBox 2">
            <a:extLst>
              <a:ext uri="{FF2B5EF4-FFF2-40B4-BE49-F238E27FC236}">
                <a16:creationId xmlns:a16="http://schemas.microsoft.com/office/drawing/2014/main" id="{79CE1C98-872B-6D60-A99D-EDABA4BCA888}"/>
              </a:ext>
            </a:extLst>
          </p:cNvPr>
          <p:cNvSpPr txBox="1"/>
          <p:nvPr/>
        </p:nvSpPr>
        <p:spPr>
          <a:xfrm>
            <a:off x="359588" y="1180744"/>
            <a:ext cx="11472824" cy="34163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lvl="8" indent="-285750">
              <a:buFont typeface="Arial" panose="020B0604020202020204" pitchFamily="34" charset="0"/>
              <a:buChar char="•"/>
            </a:pPr>
            <a:r>
              <a:rPr lang="fr-CH" b="1" dirty="0" err="1">
                <a:sym typeface="Wingdings" pitchFamily="2" charset="2"/>
              </a:rPr>
              <a:t>nTOF</a:t>
            </a:r>
            <a:r>
              <a:rPr lang="fr-CH" b="1" dirty="0">
                <a:sym typeface="Wingdings" pitchFamily="2" charset="2"/>
              </a:rPr>
              <a:t> </a:t>
            </a:r>
          </a:p>
          <a:p>
            <a:pPr marL="285750" lvl="8" indent="-285750">
              <a:buFont typeface="Arial" panose="020B0604020202020204" pitchFamily="34" charset="0"/>
              <a:buChar char="•"/>
            </a:pPr>
            <a:r>
              <a:rPr lang="fr-CH" b="1" dirty="0">
                <a:sym typeface="Wingdings" pitchFamily="2" charset="2"/>
              </a:rPr>
              <a:t>Proton On </a:t>
            </a:r>
            <a:r>
              <a:rPr lang="en-CH" b="1">
                <a:sym typeface="Wingdings" pitchFamily="2" charset="2"/>
              </a:rPr>
              <a:t>T</a:t>
            </a:r>
            <a:r>
              <a:rPr lang="fr-CH" b="1" dirty="0" err="1">
                <a:sym typeface="Wingdings" pitchFamily="2" charset="2"/>
              </a:rPr>
              <a:t>arget</a:t>
            </a:r>
            <a:r>
              <a:rPr lang="fr-CH" b="1" dirty="0">
                <a:sym typeface="Wingdings" pitchFamily="2" charset="2"/>
              </a:rPr>
              <a:t> 2023</a:t>
            </a:r>
          </a:p>
          <a:p>
            <a:pPr marL="285750" lvl="8" indent="-285750">
              <a:buFont typeface="Arial" panose="020B0604020202020204" pitchFamily="34" charset="0"/>
              <a:buChar char="•"/>
            </a:pPr>
            <a:endParaRPr lang="fr-CH" b="1" dirty="0">
              <a:sym typeface="Wingdings" pitchFamily="2" charset="2"/>
            </a:endParaRPr>
          </a:p>
          <a:p>
            <a:pPr marL="285750" lvl="8" indent="-285750">
              <a:buFont typeface="Arial" panose="020B0604020202020204" pitchFamily="34" charset="0"/>
              <a:buChar char="•"/>
            </a:pPr>
            <a:endParaRPr lang="fr-CH" b="1" dirty="0">
              <a:sym typeface="Wingdings" pitchFamily="2" charset="2"/>
            </a:endParaRPr>
          </a:p>
          <a:p>
            <a:pPr marL="285750" lvl="8" indent="-285750">
              <a:buFont typeface="Arial" panose="020B0604020202020204" pitchFamily="34" charset="0"/>
              <a:buChar char="•"/>
            </a:pPr>
            <a:endParaRPr lang="fr-CH" b="1" dirty="0">
              <a:sym typeface="Wingdings" pitchFamily="2" charset="2"/>
            </a:endParaRPr>
          </a:p>
          <a:p>
            <a:pPr marL="285750" lvl="8" indent="-285750">
              <a:buFont typeface="Arial" panose="020B0604020202020204" pitchFamily="34" charset="0"/>
              <a:buChar char="•"/>
            </a:pPr>
            <a:endParaRPr lang="fr-CH" b="1" dirty="0">
              <a:sym typeface="Wingdings" pitchFamily="2" charset="2"/>
            </a:endParaRPr>
          </a:p>
          <a:p>
            <a:pPr marL="285750" lvl="8" indent="-285750">
              <a:buFont typeface="Arial" panose="020B0604020202020204" pitchFamily="34" charset="0"/>
              <a:buChar char="•"/>
            </a:pPr>
            <a:endParaRPr lang="fr-CH" b="1" dirty="0">
              <a:sym typeface="Wingdings" pitchFamily="2" charset="2"/>
            </a:endParaRPr>
          </a:p>
          <a:p>
            <a:pPr marL="285750" lvl="8" indent="-285750">
              <a:buFont typeface="Arial" panose="020B0604020202020204" pitchFamily="34" charset="0"/>
              <a:buChar char="•"/>
            </a:pPr>
            <a:endParaRPr lang="fr-CH" b="1" dirty="0">
              <a:sym typeface="Wingdings" pitchFamily="2" charset="2"/>
            </a:endParaRPr>
          </a:p>
          <a:p>
            <a:pPr marL="285750" lvl="8" indent="-285750">
              <a:buFont typeface="Arial" panose="020B0604020202020204" pitchFamily="34" charset="0"/>
              <a:buChar char="•"/>
            </a:pPr>
            <a:endParaRPr lang="fr-CH" b="1" dirty="0">
              <a:sym typeface="Wingdings" pitchFamily="2" charset="2"/>
            </a:endParaRPr>
          </a:p>
          <a:p>
            <a:pPr marL="285750" lvl="8" indent="-285750">
              <a:buFont typeface="Arial" panose="020B0604020202020204" pitchFamily="34" charset="0"/>
              <a:buChar char="•"/>
            </a:pPr>
            <a:endParaRPr lang="fr-CH" b="1" dirty="0">
              <a:sym typeface="Wingdings" pitchFamily="2" charset="2"/>
            </a:endParaRPr>
          </a:p>
          <a:p>
            <a:pPr marL="285750" lvl="8" indent="-285750">
              <a:buFont typeface="Arial" panose="020B0604020202020204" pitchFamily="34" charset="0"/>
              <a:buChar char="•"/>
            </a:pPr>
            <a:r>
              <a:rPr lang="fr-CH" b="1" dirty="0">
                <a:sym typeface="Wingdings" pitchFamily="2" charset="2"/>
              </a:rPr>
              <a:t>T8</a:t>
            </a:r>
          </a:p>
          <a:p>
            <a:pPr marL="285750" lvl="8" indent="-285750">
              <a:buFont typeface="Arial" panose="020B0604020202020204" pitchFamily="34" charset="0"/>
              <a:buChar char="•"/>
            </a:pPr>
            <a:r>
              <a:rPr lang="fr-CH" b="1" dirty="0" err="1">
                <a:sym typeface="Wingdings" pitchFamily="2" charset="2"/>
              </a:rPr>
              <a:t>Intensity</a:t>
            </a:r>
            <a:r>
              <a:rPr lang="fr-CH" b="1" dirty="0">
                <a:sym typeface="Wingdings" pitchFamily="2" charset="2"/>
              </a:rPr>
              <a:t> per </a:t>
            </a:r>
            <a:r>
              <a:rPr lang="fr-CH" b="1" dirty="0" err="1">
                <a:sym typeface="Wingdings" pitchFamily="2" charset="2"/>
              </a:rPr>
              <a:t>week</a:t>
            </a:r>
            <a:endParaRPr lang="en-CH" b="1" dirty="0">
              <a:sym typeface="Wingdings" pitchFamily="2" charset="2"/>
            </a:endParaRPr>
          </a:p>
        </p:txBody>
      </p:sp>
    </p:spTree>
    <p:extLst>
      <p:ext uri="{BB962C8B-B14F-4D97-AF65-F5344CB8AC3E}">
        <p14:creationId xmlns:p14="http://schemas.microsoft.com/office/powerpoint/2010/main" val="4025564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1" descr="Picture 1"/>
          <p:cNvPicPr>
            <a:picLocks noChangeAspect="1"/>
          </p:cNvPicPr>
          <p:nvPr/>
        </p:nvPicPr>
        <p:blipFill>
          <a:blip r:embed="rId3"/>
          <a:stretch>
            <a:fillRect/>
          </a:stretch>
        </p:blipFill>
        <p:spPr>
          <a:xfrm>
            <a:off x="422786" y="2387100"/>
            <a:ext cx="1902696" cy="1664238"/>
          </a:xfrm>
          <a:prstGeom prst="rect">
            <a:avLst/>
          </a:prstGeom>
          <a:ln w="12700">
            <a:miter lim="400000"/>
          </a:ln>
        </p:spPr>
      </p:pic>
      <p:sp>
        <p:nvSpPr>
          <p:cNvPr id="82" name="Title 6"/>
          <p:cNvSpPr txBox="1">
            <a:spLocks noGrp="1"/>
          </p:cNvSpPr>
          <p:nvPr>
            <p:ph type="title"/>
          </p:nvPr>
        </p:nvSpPr>
        <p:spPr>
          <a:xfrm>
            <a:off x="838200" y="1013009"/>
            <a:ext cx="10515600" cy="1661992"/>
          </a:xfrm>
          <a:prstGeom prst="rect">
            <a:avLst/>
          </a:prstGeom>
        </p:spPr>
        <p:txBody>
          <a:bodyPr/>
          <a:lstStyle/>
          <a:p>
            <a:pPr>
              <a:defRPr sz="3200">
                <a:latin typeface="+mn-lt"/>
                <a:ea typeface="+mn-ea"/>
                <a:cs typeface="+mn-cs"/>
                <a:sym typeface="Calibri"/>
              </a:defRPr>
            </a:pPr>
            <a:r>
              <a:rPr lang="fr-CH" sz="3200" dirty="0">
                <a:sym typeface="Calibri"/>
              </a:rPr>
              <a:t>PS Coordinator for </a:t>
            </a:r>
            <a:r>
              <a:rPr lang="fr-CH" sz="3200" dirty="0" err="1">
                <a:sym typeface="Calibri"/>
              </a:rPr>
              <a:t>week</a:t>
            </a:r>
            <a:r>
              <a:rPr lang="fr-CH" sz="3200" dirty="0">
                <a:sym typeface="Calibri"/>
              </a:rPr>
              <a:t> 21 – </a:t>
            </a:r>
            <a:r>
              <a:rPr lang="fr-CH" sz="3200" b="1" dirty="0">
                <a:sym typeface="Calibri"/>
              </a:rPr>
              <a:t>Matthew Fraser</a:t>
            </a:r>
            <a:br>
              <a:rPr lang="fr-CH" sz="3200" b="1" dirty="0">
                <a:sym typeface="Calibri"/>
              </a:rPr>
            </a:br>
            <a:r>
              <a:rPr lang="fr-CH" sz="3200" dirty="0">
                <a:sym typeface="Calibri"/>
              </a:rPr>
              <a:t>PS </a:t>
            </a:r>
            <a:r>
              <a:rPr lang="fr-CH" sz="3200" dirty="0" err="1">
                <a:sym typeface="Calibri"/>
              </a:rPr>
              <a:t>Coordinator</a:t>
            </a:r>
            <a:r>
              <a:rPr lang="fr-CH" sz="3200" dirty="0">
                <a:sym typeface="Calibri"/>
              </a:rPr>
              <a:t> for </a:t>
            </a:r>
            <a:r>
              <a:rPr lang="fr-CH" sz="3200" dirty="0" err="1">
                <a:sym typeface="Calibri"/>
              </a:rPr>
              <a:t>week</a:t>
            </a:r>
            <a:r>
              <a:rPr lang="fr-CH" sz="3200" dirty="0">
                <a:sym typeface="Calibri"/>
              </a:rPr>
              <a:t> 22 – </a:t>
            </a:r>
            <a:r>
              <a:rPr lang="fr-CH" sz="3200" b="1" dirty="0">
                <a:solidFill>
                  <a:srgbClr val="FF0000"/>
                </a:solidFill>
                <a:sym typeface="Calibri"/>
              </a:rPr>
              <a:t>Denis Cotte</a:t>
            </a:r>
            <a:br>
              <a:rPr lang="fr-CH" sz="3200" b="1" dirty="0">
                <a:sym typeface="Calibri"/>
              </a:rPr>
            </a:br>
            <a:r>
              <a:rPr lang="fr-CH" sz="3200" dirty="0">
                <a:sym typeface="Calibri"/>
              </a:rPr>
              <a:t>PS </a:t>
            </a:r>
            <a:r>
              <a:rPr lang="fr-CH" sz="3200" dirty="0" err="1">
                <a:sym typeface="Calibri"/>
              </a:rPr>
              <a:t>Coordinator</a:t>
            </a:r>
            <a:r>
              <a:rPr lang="fr-CH" sz="3200" dirty="0">
                <a:sym typeface="Calibri"/>
              </a:rPr>
              <a:t> for </a:t>
            </a:r>
            <a:r>
              <a:rPr lang="fr-CH" sz="3200" dirty="0" err="1">
                <a:sym typeface="Calibri"/>
              </a:rPr>
              <a:t>week</a:t>
            </a:r>
            <a:r>
              <a:rPr lang="fr-CH" sz="3200" dirty="0">
                <a:sym typeface="Calibri"/>
              </a:rPr>
              <a:t> 23 – </a:t>
            </a:r>
            <a:r>
              <a:rPr lang="fr-CH" sz="3200" b="1" dirty="0">
                <a:sym typeface="Calibri"/>
              </a:rPr>
              <a:t>Alexandre </a:t>
            </a:r>
            <a:r>
              <a:rPr lang="fr-CH" sz="3200" b="1" dirty="0" err="1">
                <a:sym typeface="Calibri"/>
              </a:rPr>
              <a:t>Lasheen</a:t>
            </a:r>
            <a:endParaRPr b="1" dirty="0"/>
          </a:p>
        </p:txBody>
      </p:sp>
      <p:sp>
        <p:nvSpPr>
          <p:cNvPr id="83" name="Slide Number Placeholder 5"/>
          <p:cNvSpPr txBox="1">
            <a:spLocks noGrp="1"/>
          </p:cNvSpPr>
          <p:nvPr>
            <p:ph type="sldNum" sz="quarter" idx="4294967295"/>
          </p:nvPr>
        </p:nvSpPr>
        <p:spPr>
          <a:xfrm>
            <a:off x="11172418" y="6414760"/>
            <a:ext cx="181383" cy="24830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chor="ctr">
            <a:normAutofit fontScale="92500" lnSpcReduction="10000"/>
          </a:bodyPr>
          <a:lstStyle>
            <a:lvl1pPr algn="r">
              <a:spcBef>
                <a:spcPts val="600"/>
              </a:spcBef>
              <a:defRPr sz="1200">
                <a:solidFill>
                  <a:srgbClr val="888888"/>
                </a:solidFill>
              </a:defRPr>
            </a:lvl1pPr>
          </a:lstStyle>
          <a:p>
            <a:fld id="{86CB4B4D-7CA3-9044-876B-883B54F8677D}" type="slidenum">
              <a:rPr/>
              <a:t>7</a:t>
            </a:fld>
            <a:endParaRPr/>
          </a:p>
        </p:txBody>
      </p:sp>
      <p:sp>
        <p:nvSpPr>
          <p:cNvPr id="84" name="TextBox 9"/>
          <p:cNvSpPr txBox="1"/>
          <p:nvPr/>
        </p:nvSpPr>
        <p:spPr>
          <a:xfrm>
            <a:off x="592390" y="4271867"/>
            <a:ext cx="10515601" cy="1477328"/>
          </a:xfrm>
          <a:prstGeom prst="rect">
            <a:avLst/>
          </a:prstGeom>
          <a:ln w="12700">
            <a:solidFill>
              <a:srgbClr val="C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4800" b="1">
                <a:solidFill>
                  <a:srgbClr val="C00000"/>
                </a:solidFill>
              </a:defRPr>
            </a:pPr>
            <a:r>
              <a:rPr lang="en-US" dirty="0"/>
              <a:t>9</a:t>
            </a:r>
            <a:r>
              <a:rPr dirty="0"/>
              <a:t>:</a:t>
            </a:r>
            <a:r>
              <a:rPr lang="en-US" dirty="0"/>
              <a:t>00</a:t>
            </a:r>
            <a:r>
              <a:rPr sz="1800" dirty="0"/>
              <a:t> </a:t>
            </a:r>
            <a:r>
              <a:rPr lang="en-US" sz="2400" u="sng" dirty="0"/>
              <a:t>live </a:t>
            </a:r>
            <a:r>
              <a:rPr sz="2400" u="sng" dirty="0"/>
              <a:t>meeting</a:t>
            </a:r>
            <a:r>
              <a:rPr lang="en-US" sz="2400" u="sng" dirty="0"/>
              <a:t> in the CCC</a:t>
            </a:r>
            <a:r>
              <a:rPr lang="en-US" sz="2400" dirty="0"/>
              <a:t> on Wednesday and Friday</a:t>
            </a:r>
            <a:endParaRPr sz="1800" dirty="0"/>
          </a:p>
          <a:p>
            <a:r>
              <a:rPr lang="en-US" sz="1400" dirty="0"/>
              <a:t>Zoom link to follow the meeting on remote</a:t>
            </a:r>
            <a:r>
              <a:rPr sz="1400" dirty="0"/>
              <a:t>: </a:t>
            </a:r>
            <a:r>
              <a:rPr sz="1400" u="sng" dirty="0">
                <a:solidFill>
                  <a:srgbClr val="0563C1"/>
                </a:solidFill>
                <a:uFill>
                  <a:solidFill>
                    <a:srgbClr val="0563C1"/>
                  </a:solidFill>
                </a:uFill>
                <a:hlinkClick r:id="rId4"/>
              </a:rPr>
              <a:t>https://cern.zoom.us/j/9372114100?pwd=L29BcmlHUENCdFBRSytXYVcrM1B4Zz09</a:t>
            </a:r>
          </a:p>
          <a:p>
            <a:r>
              <a:rPr sz="1400" dirty="0"/>
              <a:t>Meeting ID : 937 211 4100</a:t>
            </a:r>
          </a:p>
          <a:p>
            <a:r>
              <a:rPr sz="1400" dirty="0"/>
              <a:t>Passcode: 525463</a:t>
            </a:r>
          </a:p>
        </p:txBody>
      </p:sp>
      <p:sp>
        <p:nvSpPr>
          <p:cNvPr id="85" name="Title 6"/>
          <p:cNvSpPr txBox="1"/>
          <p:nvPr/>
        </p:nvSpPr>
        <p:spPr>
          <a:xfrm>
            <a:off x="883919" y="186362"/>
            <a:ext cx="10424161" cy="8266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3100">
                <a:solidFill>
                  <a:srgbClr val="404040"/>
                </a:solidFill>
                <a:latin typeface="Calibri Light"/>
                <a:ea typeface="Calibri Light"/>
                <a:cs typeface="Calibri Light"/>
                <a:sym typeface="Calibri Light"/>
              </a:defRPr>
            </a:lvl1pPr>
          </a:lstStyle>
          <a:p>
            <a:r>
              <a:rPr sz="3200" b="1" dirty="0">
                <a:solidFill>
                  <a:schemeClr val="accent5"/>
                </a:solidFill>
                <a:latin typeface="+mn-lt"/>
              </a:rPr>
              <a:t>Questions and Comments</a:t>
            </a:r>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xmlns:m="http://schemas.openxmlformats.org/officeDocument/2006/math" xmlns:a14="http://schemas.microsoft.com/office/drawing/2010/main">
      <p:transition spd="slow">
        <p:fade/>
      </p:transition>
    </mc:Fallback>
  </mc:AlternateContent>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46383</TotalTime>
  <Words>461</Words>
  <Application>Microsoft Macintosh PowerPoint</Application>
  <PresentationFormat>Grand écran</PresentationFormat>
  <Paragraphs>76</Paragraphs>
  <Slides>7</Slides>
  <Notes>6</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7</vt:i4>
      </vt:variant>
    </vt:vector>
  </HeadingPairs>
  <TitlesOfParts>
    <vt:vector size="12" baseType="lpstr">
      <vt:lpstr>Arial</vt:lpstr>
      <vt:lpstr>Calibri</vt:lpstr>
      <vt:lpstr>Calibri Light</vt:lpstr>
      <vt:lpstr>Wingdings</vt:lpstr>
      <vt:lpstr>Office Theme</vt:lpstr>
      <vt:lpstr>PS Report week 22</vt:lpstr>
      <vt:lpstr>Présentation PowerPoint</vt:lpstr>
      <vt:lpstr>Présentation PowerPoint</vt:lpstr>
      <vt:lpstr>Présentation PowerPoint</vt:lpstr>
      <vt:lpstr>Présentation PowerPoint</vt:lpstr>
      <vt:lpstr>Présentation PowerPoint</vt:lpstr>
      <vt:lpstr>PS Coordinator for week 21 – Matthew Fraser PS Coordinator for week 22 – Denis Cotte PS Coordinator for week 23 – Alexandre Lasheen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 Report W28</dc:title>
  <dc:creator>Heiko Damerau</dc:creator>
  <cp:lastModifiedBy>Denis Gerard Cotte</cp:lastModifiedBy>
  <cp:revision>1047</cp:revision>
  <dcterms:modified xsi:type="dcterms:W3CDTF">2023-05-31T20:35:05Z</dcterms:modified>
</cp:coreProperties>
</file>