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9" r:id="rId2"/>
    <p:sldId id="2309" r:id="rId3"/>
    <p:sldId id="2310" r:id="rId4"/>
    <p:sldId id="2319" r:id="rId5"/>
    <p:sldId id="2326" r:id="rId6"/>
    <p:sldId id="2327" r:id="rId7"/>
    <p:sldId id="2328" r:id="rId8"/>
    <p:sldId id="2311" r:id="rId9"/>
    <p:sldId id="2313" r:id="rId10"/>
    <p:sldId id="2315" r:id="rId11"/>
    <p:sldId id="2320" r:id="rId12"/>
    <p:sldId id="2321" r:id="rId13"/>
    <p:sldId id="2280" r:id="rId14"/>
    <p:sldId id="2314" r:id="rId15"/>
    <p:sldId id="2317" r:id="rId16"/>
    <p:sldId id="2329" r:id="rId17"/>
    <p:sldId id="2318" r:id="rId18"/>
    <p:sldId id="2330" r:id="rId19"/>
    <p:sldId id="288" r:id="rId20"/>
    <p:sldId id="2316" r:id="rId21"/>
    <p:sldId id="671" r:id="rId22"/>
    <p:sldId id="431" r:id="rId23"/>
    <p:sldId id="500" r:id="rId24"/>
    <p:sldId id="501" r:id="rId25"/>
    <p:sldId id="522" r:id="rId26"/>
    <p:sldId id="503" r:id="rId27"/>
    <p:sldId id="518" r:id="rId28"/>
    <p:sldId id="2322" r:id="rId29"/>
    <p:sldId id="2323" r:id="rId30"/>
    <p:sldId id="2324" r:id="rId31"/>
    <p:sldId id="2325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EEB50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743" autoAdjust="0"/>
  </p:normalViewPr>
  <p:slideViewPr>
    <p:cSldViewPr snapToGrid="0" snapToObjects="1">
      <p:cViewPr varScale="1">
        <p:scale>
          <a:sx n="95" d="100"/>
          <a:sy n="95" d="100"/>
        </p:scale>
        <p:origin x="104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16" d="100"/>
          <a:sy n="116" d="100"/>
        </p:scale>
        <p:origin x="1204" y="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491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284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8939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893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83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89208"/>
            <a:ext cx="9600181" cy="817708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400"/>
            </a:lvl1pPr>
            <a:lvl2pPr marL="615600" indent="-241200">
              <a:defRPr sz="2000"/>
            </a:lvl2pPr>
            <a:lvl3pPr marL="878400" indent="-198000"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406DAD"/>
                </a:solidFill>
              </a:defRPr>
            </a:lvl1pPr>
          </a:lstStyle>
          <a:p>
            <a:fld id="{17918391-D411-FE40-AAD7-861AE5233E0E}" type="slidenum">
              <a:rPr lang="en-US" smtClean="0">
                <a:latin typeface="Arial"/>
              </a:rPr>
              <a:pPr/>
              <a:t>‹#›</a:t>
            </a:fld>
            <a:endParaRPr lang="en-US" dirty="0">
              <a:latin typeface="Arial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85924" y="119137"/>
            <a:ext cx="1544431" cy="870796"/>
          </a:xfrm>
          <a:prstGeom prst="rect">
            <a:avLst/>
          </a:prstGeom>
        </p:spPr>
      </p:pic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818788" y="6184800"/>
            <a:ext cx="4634741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en-US">
                <a:latin typeface="Arial"/>
              </a:rPr>
              <a:t>14/05/20</a:t>
            </a:r>
            <a:endParaRPr lang="en-US" dirty="0"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92588" y="6184801"/>
            <a:ext cx="5051912" cy="6731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406DAD"/>
                </a:solidFill>
              </a:defRPr>
            </a:lvl1pPr>
          </a:lstStyle>
          <a:p>
            <a:r>
              <a:rPr lang="en-US">
                <a:latin typeface="Arial"/>
              </a:rPr>
              <a:t>OP shutdown lectures                                  Hannes Bartosik</a:t>
            </a:r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4421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G.P. Di Giovanni | PSB TF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13 June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G.P. Di Giovanni | PSB Beam Commissioning in 2023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94548/contributions/5093938/attachments/2562217/4416489/Magnet_Ageing_JAPW_051222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pt.web.cern.ch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PSB Magnet TF</a:t>
            </a:r>
            <a:br>
              <a:rPr lang="en-US" dirty="0"/>
            </a:br>
            <a:r>
              <a:rPr lang="en-US" dirty="0"/>
              <a:t>Subtask 4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26856"/>
            <a:ext cx="11376026" cy="803787"/>
          </a:xfrm>
        </p:spPr>
        <p:txBody>
          <a:bodyPr/>
          <a:lstStyle/>
          <a:p>
            <a:pPr algn="ctr"/>
            <a:r>
              <a:rPr lang="en-US" sz="1800" dirty="0"/>
              <a:t>G.P. Di Giovanni on behalf of the PSB team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99078"/>
            <a:ext cx="12191999" cy="1065742"/>
          </a:xfrm>
        </p:spPr>
        <p:txBody>
          <a:bodyPr anchor="ctr"/>
          <a:lstStyle/>
          <a:p>
            <a:pPr algn="ctr"/>
            <a:r>
              <a:rPr lang="en-GB" dirty="0"/>
              <a:t>Why increasing the energy at 2 GeV?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B7471AB-EFB0-1424-CE70-8A46C898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3E92547-6133-CD43-E9E9-6480ACC9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EC8A2258-7C70-8B19-0D62-528F73B177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0528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B7471AB-EFB0-1424-CE70-8A46C898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3E92547-6133-CD43-E9E9-6480ACC9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5E03A41-EF47-1840-A8D8-6662A710904B}"/>
              </a:ext>
            </a:extLst>
          </p:cNvPr>
          <p:cNvSpPr txBox="1">
            <a:spLocks/>
          </p:cNvSpPr>
          <p:nvPr/>
        </p:nvSpPr>
        <p:spPr>
          <a:xfrm>
            <a:off x="1087243" y="289208"/>
            <a:ext cx="9122538" cy="65376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Goal of CERN Upgrades for Protons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E61149A1-F398-22A1-7FE8-075FD4E57C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06926"/>
            <a:ext cx="10969139" cy="4110103"/>
          </a:xfrm>
        </p:spPr>
        <p:txBody>
          <a:bodyPr>
            <a:normAutofit/>
          </a:bodyPr>
          <a:lstStyle/>
          <a:p>
            <a:pPr marL="72000" indent="0">
              <a:buNone/>
            </a:pPr>
            <a:r>
              <a:rPr lang="en-US" dirty="0"/>
              <a:t>The </a:t>
            </a:r>
            <a:r>
              <a:rPr lang="en-US" b="1" u="sng" dirty="0">
                <a:solidFill>
                  <a:srgbClr val="0254A0"/>
                </a:solidFill>
              </a:rPr>
              <a:t>High Luminosity LHC (HL-LHC)</a:t>
            </a:r>
            <a:r>
              <a:rPr lang="en-US" b="1" dirty="0">
                <a:solidFill>
                  <a:srgbClr val="0254A0"/>
                </a:solidFill>
              </a:rPr>
              <a:t> </a:t>
            </a:r>
            <a:r>
              <a:rPr lang="en-US" dirty="0"/>
              <a:t>upgrade:</a:t>
            </a:r>
          </a:p>
          <a:p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Aims at </a:t>
            </a:r>
            <a:r>
              <a:rPr lang="en-US" sz="2400" dirty="0">
                <a:solidFill>
                  <a:srgbClr val="C00000"/>
                </a:solidFill>
              </a:rPr>
              <a:t>3000 (4000) fb</a:t>
            </a:r>
            <a:r>
              <a:rPr lang="en-US" sz="2400" baseline="30000" dirty="0">
                <a:solidFill>
                  <a:srgbClr val="C00000"/>
                </a:solidFill>
              </a:rPr>
              <a:t>-1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total integrated luminosity over HL-LHC run</a:t>
            </a:r>
          </a:p>
          <a:p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Based on operation at levelled luminosity of </a:t>
            </a:r>
            <a:r>
              <a:rPr lang="en-US" sz="2400" dirty="0">
                <a:solidFill>
                  <a:srgbClr val="C00000"/>
                </a:solidFill>
              </a:rPr>
              <a:t>5 (7.5) x10</a:t>
            </a:r>
            <a:r>
              <a:rPr lang="en-US" sz="2400" baseline="30000" dirty="0">
                <a:solidFill>
                  <a:srgbClr val="C00000"/>
                </a:solidFill>
              </a:rPr>
              <a:t>34</a:t>
            </a:r>
            <a:r>
              <a:rPr lang="en-US" sz="2400" dirty="0">
                <a:solidFill>
                  <a:srgbClr val="C00000"/>
                </a:solidFill>
              </a:rPr>
              <a:t> cm</a:t>
            </a:r>
            <a:r>
              <a:rPr lang="en-US" sz="2400" baseline="30000" dirty="0">
                <a:solidFill>
                  <a:srgbClr val="C00000"/>
                </a:solidFill>
              </a:rPr>
              <a:t>-2</a:t>
            </a:r>
            <a:r>
              <a:rPr lang="en-US" sz="2400" dirty="0">
                <a:solidFill>
                  <a:srgbClr val="C00000"/>
                </a:solidFill>
              </a:rPr>
              <a:t>s</a:t>
            </a:r>
            <a:r>
              <a:rPr lang="en-US" sz="2400" baseline="30000" dirty="0">
                <a:solidFill>
                  <a:srgbClr val="C00000"/>
                </a:solidFill>
              </a:rPr>
              <a:t>-1</a:t>
            </a:r>
            <a:r>
              <a:rPr lang="en-US" sz="2400" dirty="0">
                <a:solidFill>
                  <a:srgbClr val="C00000"/>
                </a:solidFill>
              </a:rPr>
              <a:t> </a:t>
            </a:r>
            <a:r>
              <a:rPr lang="en-US" sz="2400" b="0" dirty="0">
                <a:solidFill>
                  <a:schemeClr val="bg2">
                    <a:lumMod val="10000"/>
                  </a:schemeClr>
                </a:solidFill>
              </a:rPr>
              <a:t>by lowering </a:t>
            </a:r>
            <a:r>
              <a:rPr lang="en-US" sz="2400" b="0" dirty="0">
                <a:solidFill>
                  <a:schemeClr val="bg2">
                    <a:lumMod val="10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US" sz="2400" b="0" baseline="30000" dirty="0">
                <a:solidFill>
                  <a:schemeClr val="bg2">
                    <a:lumMod val="10000"/>
                  </a:schemeClr>
                </a:solidFill>
              </a:rPr>
              <a:t>*</a:t>
            </a:r>
          </a:p>
          <a:p>
            <a:endParaRPr lang="en-US" dirty="0">
              <a:sym typeface="Wingdings"/>
            </a:endParaRPr>
          </a:p>
          <a:p>
            <a:pPr lvl="1"/>
            <a:endParaRPr lang="en-US" dirty="0">
              <a:sym typeface="Wingdings"/>
            </a:endParaRPr>
          </a:p>
          <a:p>
            <a:pPr marL="374400" lvl="1" indent="0">
              <a:buNone/>
            </a:pPr>
            <a:endParaRPr lang="en-US" dirty="0"/>
          </a:p>
          <a:p>
            <a:pPr marL="374400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65107736-F8D2-741C-9F9D-85788CA5D8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416746"/>
              </p:ext>
            </p:extLst>
          </p:nvPr>
        </p:nvGraphicFramePr>
        <p:xfrm>
          <a:off x="801088" y="3176356"/>
          <a:ext cx="10794682" cy="1371600"/>
        </p:xfrm>
        <a:graphic>
          <a:graphicData uri="http://schemas.openxmlformats.org/drawingml/2006/table">
            <a:tbl>
              <a:tblPr firstRow="1" bandRow="1">
                <a:effectLst/>
                <a:tableStyleId>{073A0DAA-6AF3-43AB-8588-CEC1D06C72B9}</a:tableStyleId>
              </a:tblPr>
              <a:tblGrid>
                <a:gridCol w="15227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2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0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289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4035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</a:t>
                      </a:r>
                      <a:r>
                        <a:rPr lang="en-US" sz="2400" b="1" baseline="-250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</a:t>
                      </a:r>
                      <a:r>
                        <a:rPr lang="en-US" sz="2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(x 10</a:t>
                      </a:r>
                      <a:r>
                        <a:rPr lang="en-US" sz="2400" b="1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  <a:r>
                        <a:rPr lang="en-US" sz="2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p/b)</a:t>
                      </a:r>
                      <a:endParaRPr lang="en-US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Symbol" charset="2"/>
                          <a:cs typeface="Symbol" charset="2"/>
                        </a:rPr>
                        <a:t>e</a:t>
                      </a:r>
                      <a:r>
                        <a:rPr lang="en-US" sz="2400" b="1" baseline="-25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x,y,</a:t>
                      </a:r>
                      <a:r>
                        <a:rPr lang="en-US" sz="2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2400" b="1" baseline="0" dirty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2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m)</a:t>
                      </a:r>
                      <a:endParaRPr lang="en-US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Bunch/batch</a:t>
                      </a:r>
                      <a:r>
                        <a:rPr lang="en-US" sz="2400" b="1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spacing</a:t>
                      </a:r>
                      <a:endParaRPr lang="en-US" sz="240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HL-LHC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 ns / 200 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4x72 per injection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Achieved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</a:t>
                      </a:r>
                      <a:r>
                        <a:rPr lang="en-US" sz="2400" baseline="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ns / 200 ns</a:t>
                      </a:r>
                      <a:endParaRPr lang="en-US" sz="2400" dirty="0">
                        <a:solidFill>
                          <a:srgbClr val="008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rgbClr val="008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4x72 per injection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C7ABD39-12FB-16C2-0818-B3F9FBD9FF44}"/>
              </a:ext>
            </a:extLst>
          </p:cNvPr>
          <p:cNvSpPr txBox="1">
            <a:spLocks/>
          </p:cNvSpPr>
          <p:nvPr/>
        </p:nvSpPr>
        <p:spPr>
          <a:xfrm>
            <a:off x="0" y="4970254"/>
            <a:ext cx="12192000" cy="908988"/>
          </a:xfrm>
          <a:prstGeom prst="rect">
            <a:avLst/>
          </a:prstGeom>
        </p:spPr>
        <p:txBody>
          <a:bodyPr vert="horz">
            <a:no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rgbClr val="0055A1"/>
              </a:buClr>
              <a:buSzPct val="80000"/>
              <a:buFont typeface="Arial"/>
              <a:buChar char="•"/>
              <a:tabLst/>
              <a:defRPr kumimoji="0" sz="26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§"/>
              <a:tabLst/>
              <a:defRPr kumimoji="0" sz="22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accent6">
                  <a:lumMod val="50000"/>
                </a:schemeClr>
              </a:buClr>
              <a:buSzPct val="85000"/>
              <a:buFont typeface=".AppleSystemUIFont" charset="-120"/>
              <a:buChar char="-"/>
              <a:tabLst/>
              <a:defRPr kumimoji="0" sz="18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00" indent="0">
              <a:buFont typeface="Arial"/>
              <a:buNone/>
            </a:pPr>
            <a:r>
              <a:rPr lang="en-US" sz="2400" dirty="0">
                <a:solidFill>
                  <a:srgbClr val="C00000"/>
                </a:solidFill>
              </a:rPr>
              <a:t>→ Double intensity and double brightness (ratio between intensity and transverse emittance)</a:t>
            </a:r>
          </a:p>
          <a:p>
            <a:pPr marL="72000" indent="0">
              <a:buNone/>
            </a:pPr>
            <a:r>
              <a:rPr lang="en-US" sz="2400" dirty="0">
                <a:solidFill>
                  <a:srgbClr val="C00000"/>
                </a:solidFill>
              </a:rPr>
              <a:t>→ </a:t>
            </a:r>
            <a:r>
              <a:rPr lang="en-US" sz="2400" u="sng" dirty="0">
                <a:solidFill>
                  <a:srgbClr val="C00000"/>
                </a:solidFill>
              </a:rPr>
              <a:t>The LHC brightness is defined in the PSB</a:t>
            </a:r>
          </a:p>
          <a:p>
            <a:pPr marL="72000" indent="0">
              <a:buFont typeface="Arial"/>
              <a:buNone/>
            </a:pPr>
            <a:endParaRPr lang="en-US" sz="2400" b="0" baseline="30000" dirty="0">
              <a:solidFill>
                <a:srgbClr val="C00000"/>
              </a:solidFill>
            </a:endParaRPr>
          </a:p>
          <a:p>
            <a:endParaRPr lang="en-US" sz="2400" dirty="0">
              <a:solidFill>
                <a:srgbClr val="C00000"/>
              </a:solidFill>
              <a:sym typeface="Wingdings"/>
            </a:endParaRPr>
          </a:p>
          <a:p>
            <a:pPr lvl="1"/>
            <a:endParaRPr lang="en-US" sz="2400" dirty="0">
              <a:solidFill>
                <a:srgbClr val="C00000"/>
              </a:solidFill>
              <a:sym typeface="Wingdings"/>
            </a:endParaRPr>
          </a:p>
          <a:p>
            <a:pPr marL="374400" lvl="1" indent="0">
              <a:buFont typeface="Wingdings" charset="2"/>
              <a:buNone/>
            </a:pPr>
            <a:endParaRPr lang="en-US" sz="2400" dirty="0">
              <a:solidFill>
                <a:srgbClr val="C00000"/>
              </a:solidFill>
            </a:endParaRPr>
          </a:p>
          <a:p>
            <a:pPr marL="374400" lvl="1" indent="0">
              <a:buFont typeface="Wingdings" charset="2"/>
              <a:buNone/>
            </a:pPr>
            <a:endParaRPr lang="en-US" sz="2400" dirty="0">
              <a:solidFill>
                <a:srgbClr val="C00000"/>
              </a:solidFill>
            </a:endParaRPr>
          </a:p>
          <a:p>
            <a:endParaRPr lang="en-US" sz="2400" dirty="0">
              <a:solidFill>
                <a:srgbClr val="C00000"/>
              </a:solidFill>
            </a:endParaRPr>
          </a:p>
          <a:p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1035120-7EFF-AC9F-D9AB-A906B6578739}"/>
              </a:ext>
            </a:extLst>
          </p:cNvPr>
          <p:cNvSpPr/>
          <p:nvPr/>
        </p:nvSpPr>
        <p:spPr>
          <a:xfrm>
            <a:off x="2334744" y="3670766"/>
            <a:ext cx="3584305" cy="877190"/>
          </a:xfrm>
          <a:prstGeom prst="rect">
            <a:avLst/>
          </a:prstGeom>
          <a:noFill/>
          <a:ln w="381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92C93AF-858E-F399-55BD-AF08D9D627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43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B7471AB-EFB0-1424-CE70-8A46C898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3E92547-6133-CD43-E9E9-6480ACC9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A0BED30-C78F-A30C-8548-D3CA68210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243" y="289208"/>
            <a:ext cx="9122538" cy="653767"/>
          </a:xfrm>
        </p:spPr>
        <p:txBody>
          <a:bodyPr/>
          <a:lstStyle/>
          <a:p>
            <a:r>
              <a:rPr lang="en-US" dirty="0"/>
              <a:t>Beam performance </a:t>
            </a:r>
            <a:r>
              <a:rPr lang="en-US" u="sng" dirty="0"/>
              <a:t>with LIU upgrades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A9DC60-8984-5A61-F609-A66856494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916131"/>
          </a:xfrm>
        </p:spPr>
        <p:txBody>
          <a:bodyPr/>
          <a:lstStyle/>
          <a:p>
            <a:r>
              <a:rPr lang="en-US" dirty="0"/>
              <a:t>Effect of the LIU baseline upgrade items on </a:t>
            </a:r>
            <a:r>
              <a:rPr lang="en-US" b="1" dirty="0"/>
              <a:t>beam parameter reach</a:t>
            </a:r>
            <a:r>
              <a:rPr lang="en-US" dirty="0"/>
              <a:t>, based on existing machine models and anticipated equipment performance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34D5897-DF99-BEF8-3475-82D4CF73275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370" y="1943898"/>
            <a:ext cx="4085716" cy="37714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9D027FA-B2D1-7D30-ADCC-710EF3BD05A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8837" y="1950101"/>
            <a:ext cx="4085716" cy="3771430"/>
          </a:xfrm>
          <a:prstGeom prst="rect">
            <a:avLst/>
          </a:prstGeom>
        </p:spPr>
      </p:pic>
      <p:sp>
        <p:nvSpPr>
          <p:cNvPr id="10" name="5-Point Star 12">
            <a:extLst>
              <a:ext uri="{FF2B5EF4-FFF2-40B4-BE49-F238E27FC236}">
                <a16:creationId xmlns:a16="http://schemas.microsoft.com/office/drawing/2014/main" id="{123946A3-3062-07B0-5034-FDFCA71E74A6}"/>
              </a:ext>
            </a:extLst>
          </p:cNvPr>
          <p:cNvSpPr>
            <a:spLocks noChangeAspect="1"/>
          </p:cNvSpPr>
          <p:nvPr/>
        </p:nvSpPr>
        <p:spPr>
          <a:xfrm>
            <a:off x="6741949" y="3353982"/>
            <a:ext cx="282857" cy="282857"/>
          </a:xfrm>
          <a:prstGeom prst="star5">
            <a:avLst/>
          </a:prstGeom>
          <a:solidFill>
            <a:srgbClr val="7030A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AD47BC09-7A14-3D9D-5BD2-8E3C3BA47762}"/>
              </a:ext>
            </a:extLst>
          </p:cNvPr>
          <p:cNvSpPr txBox="1">
            <a:spLocks/>
          </p:cNvSpPr>
          <p:nvPr/>
        </p:nvSpPr>
        <p:spPr>
          <a:xfrm>
            <a:off x="525596" y="2107476"/>
            <a:ext cx="1045136" cy="2786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Pre-LS2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2CD09C67-01B9-83B3-EB90-8AF9264C1841}"/>
              </a:ext>
            </a:extLst>
          </p:cNvPr>
          <p:cNvSpPr txBox="1">
            <a:spLocks/>
          </p:cNvSpPr>
          <p:nvPr/>
        </p:nvSpPr>
        <p:spPr>
          <a:xfrm>
            <a:off x="4818933" y="2107476"/>
            <a:ext cx="1045136" cy="2786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Post-LS2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A4900DAA-2653-0E87-73EE-A7B608339750}"/>
              </a:ext>
            </a:extLst>
          </p:cNvPr>
          <p:cNvSpPr txBox="1">
            <a:spLocks/>
          </p:cNvSpPr>
          <p:nvPr/>
        </p:nvSpPr>
        <p:spPr>
          <a:xfrm>
            <a:off x="8083914" y="2325190"/>
            <a:ext cx="4066666" cy="3013164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indent="-104775"/>
            <a:r>
              <a:rPr lang="en-US" sz="1400" b="1" dirty="0">
                <a:solidFill>
                  <a:srgbClr val="FF0000"/>
                </a:solidFill>
              </a:rPr>
              <a:t>Connection of PSB to Linac4</a:t>
            </a:r>
          </a:p>
          <a:p>
            <a:pPr marL="177800" indent="-104775"/>
            <a:r>
              <a:rPr lang="en-US" sz="1400" b="1" dirty="0">
                <a:solidFill>
                  <a:srgbClr val="FF0000"/>
                </a:solidFill>
              </a:rPr>
              <a:t>PSB acceleration to 2 GeV</a:t>
            </a:r>
          </a:p>
          <a:p>
            <a:pPr marL="177800" indent="-104775"/>
            <a:r>
              <a:rPr lang="en-US" sz="1400" dirty="0">
                <a:solidFill>
                  <a:srgbClr val="303030"/>
                </a:solidFill>
              </a:rPr>
              <a:t>PS RF upgrades</a:t>
            </a:r>
          </a:p>
          <a:p>
            <a:pPr marL="177800" indent="-104775"/>
            <a:r>
              <a:rPr lang="en-US" sz="1400" dirty="0">
                <a:solidFill>
                  <a:srgbClr val="303030"/>
                </a:solidFill>
              </a:rPr>
              <a:t>SPS upgrade</a:t>
            </a:r>
          </a:p>
          <a:p>
            <a:pPr marL="539750" lvl="1" indent="-1651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rgbClr val="303030"/>
                </a:solidFill>
              </a:rPr>
              <a:t>Power and LLRF upgrade of 200 MHz RF system</a:t>
            </a:r>
          </a:p>
          <a:p>
            <a:pPr marL="539750" lvl="1" indent="-1651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rgbClr val="303030"/>
                </a:solidFill>
              </a:rPr>
              <a:t>Longitudinal impedance reduction</a:t>
            </a:r>
          </a:p>
          <a:p>
            <a:pPr marL="539750" lvl="1" indent="-1651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rgbClr val="303030"/>
                </a:solidFill>
              </a:rPr>
              <a:t>a-C coating of focusing quadrupole chambers</a:t>
            </a:r>
          </a:p>
          <a:p>
            <a:pPr marL="539750" lvl="1" indent="-1651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rgbClr val="303030"/>
                </a:solidFill>
              </a:rPr>
              <a:t>Deployment of low </a:t>
            </a:r>
            <a:r>
              <a:rPr lang="en-US" sz="1200" dirty="0" err="1">
                <a:solidFill>
                  <a:srgbClr val="303030"/>
                </a:solidFill>
                <a:latin typeface="Symbol" pitchFamily="2" charset="2"/>
              </a:rPr>
              <a:t>g</a:t>
            </a:r>
            <a:r>
              <a:rPr lang="en-US" sz="1200" baseline="-25000" dirty="0" err="1">
                <a:solidFill>
                  <a:srgbClr val="303030"/>
                </a:solidFill>
              </a:rPr>
              <a:t>t</a:t>
            </a:r>
            <a:r>
              <a:rPr lang="en-US" sz="1200" dirty="0">
                <a:solidFill>
                  <a:srgbClr val="303030"/>
                </a:solidFill>
              </a:rPr>
              <a:t> optics</a:t>
            </a:r>
          </a:p>
          <a:p>
            <a:pPr marL="539750" lvl="1" indent="-165100">
              <a:buFont typeface="Courier New" panose="02070309020205020404" pitchFamily="49" charset="0"/>
              <a:buChar char="o"/>
            </a:pPr>
            <a:r>
              <a:rPr lang="en-US" sz="1200" dirty="0">
                <a:solidFill>
                  <a:srgbClr val="303030"/>
                </a:solidFill>
              </a:rPr>
              <a:t>Upgrade of beam dump and protection devices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B3A12F6-BC09-030C-A3CF-4E7573F28059}"/>
              </a:ext>
            </a:extLst>
          </p:cNvPr>
          <p:cNvCxnSpPr/>
          <p:nvPr/>
        </p:nvCxnSpPr>
        <p:spPr>
          <a:xfrm flipV="1">
            <a:off x="525596" y="2325189"/>
            <a:ext cx="1686381" cy="301316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A246543-72F7-C4C3-D12E-EE006FA2547A}"/>
              </a:ext>
            </a:extLst>
          </p:cNvPr>
          <p:cNvCxnSpPr/>
          <p:nvPr/>
        </p:nvCxnSpPr>
        <p:spPr>
          <a:xfrm flipV="1">
            <a:off x="4772297" y="2616926"/>
            <a:ext cx="3148149" cy="272142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2E4D3C0C-1798-9C29-3EBC-9FB49CFA81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57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07793"/>
            <a:ext cx="11376025" cy="1065742"/>
          </a:xfrm>
        </p:spPr>
        <p:txBody>
          <a:bodyPr anchor="ctr"/>
          <a:lstStyle/>
          <a:p>
            <a:pPr algn="ctr"/>
            <a:r>
              <a:rPr lang="en-GB" dirty="0"/>
              <a:t>How can we contribute to the TF effort?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2EB77-866A-070F-7621-D7514175F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4857264-DF30-ACE6-EA79-39013CB2D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10E972-04AB-FB8A-FCD4-61CA53DAEC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52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0DBABB-59E1-D492-C2AF-E3B12B380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3879" y="1188796"/>
            <a:ext cx="11798851" cy="5257356"/>
          </a:xfrm>
        </p:spPr>
        <p:txBody>
          <a:bodyPr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600" b="0" dirty="0">
                <a:latin typeface="Calibri" panose="020F0502020204030204" pitchFamily="34" charset="0"/>
                <a:cs typeface="Calibri" panose="020F0502020204030204" pitchFamily="34" charset="0"/>
              </a:rPr>
              <a:t>Lower field = lower force, so it could be beneficial for the magnets mechanical stress moving some/all of the beams from 1.4 GeV to 2.0 GeV.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PSB can produce all the beams at 1.4 GeV: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It was possible pre-LS2 and there is </a:t>
            </a:r>
            <a:r>
              <a:rPr lang="en-GB" sz="1600" b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fundamental bottleneck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in decreasing the kinetic energy at extraction.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Proof of concept done in 2022 and confirmed in 2023, with initial variants of  EAST and TOF at 1.4 GeV available for the PS.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Issues is with the performance deterioration (physics)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for the downstream machines and the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impact on the resources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824213" lvl="2" indent="-176213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Space-charge plays a significant role and lowering the PS injection energy requires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sustained MD program across the complex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824213" lvl="2" indent="-176213"/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Resources limitations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: The same ABP, ABT, RF, OP experts are already battling with operational issues.</a:t>
            </a:r>
            <a:endParaRPr lang="en-US" sz="4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US" sz="4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Simulations </a:t>
            </a:r>
            <a:r>
              <a:rPr lang="en-US" sz="16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show a modest force 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(~250 N) on the coil and brazed joint, measurements on the repaired QFO91</a:t>
            </a:r>
            <a:b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magnet in 2022 showed </a:t>
            </a:r>
            <a:r>
              <a:rPr lang="en-US" sz="16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movement during the magnetic cycle 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(source 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A. </a:t>
            </a:r>
            <a:r>
              <a:rPr lang="en-US" sz="1600" b="0" dirty="0" err="1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Newborough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 JAPW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All experts converging on the </a:t>
            </a:r>
            <a:r>
              <a:rPr lang="en-US" sz="1600" u="sng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culprit being the Galvanic corrosion on the copper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en-US" sz="1600" dirty="0">
                <a:solidFill>
                  <a:srgbClr val="EEB5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Will this work help at all?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One of the outcomes of this review should be deciding it makes sense </a:t>
            </a:r>
            <a:r>
              <a:rPr lang="en-US" sz="16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pursue the lowering of the kinetic energy 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b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6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prioritizing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resources</a:t>
            </a:r>
            <a:r>
              <a:rPr lang="en-US" sz="1600" b="0" dirty="0">
                <a:latin typeface="Calibri" panose="020F0502020204030204" pitchFamily="34" charset="0"/>
                <a:cs typeface="Calibri" panose="020F0502020204030204" pitchFamily="34" charset="0"/>
              </a:rPr>
              <a:t> required to attain the maximum performance under these conditions.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Reducing the Energy of some/all beams?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82CFCBE-357D-5625-5866-5F0B423CD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29DD8F0-E4F8-1BBA-7228-53644EB72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64EDD9-CC82-AAE6-A710-7C606DF816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65037" y="3672122"/>
            <a:ext cx="1707693" cy="1575904"/>
          </a:xfrm>
          <a:prstGeom prst="rect">
            <a:avLst/>
          </a:prstGeom>
        </p:spPr>
      </p:pic>
      <p:pic>
        <p:nvPicPr>
          <p:cNvPr id="11" name="Picture 10" descr="A picture containing circle, graphics, design, illustration&#10;&#10;Description automatically generated">
            <a:extLst>
              <a:ext uri="{FF2B5EF4-FFF2-40B4-BE49-F238E27FC236}">
                <a16:creationId xmlns:a16="http://schemas.microsoft.com/office/drawing/2014/main" id="{EC559D2C-089E-7303-751D-5CEF1A6FFC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16859" y="140208"/>
            <a:ext cx="899386" cy="899386"/>
          </a:xfrm>
          <a:prstGeom prst="rect">
            <a:avLst/>
          </a:prstGeom>
        </p:spPr>
      </p:pic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97ED3B7F-14AF-E888-EA1D-9C73605CA3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43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0DBABB-59E1-D492-C2AF-E3B12B380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49098"/>
            <a:ext cx="11601131" cy="3855865"/>
          </a:xfrm>
        </p:spPr>
        <p:txBody>
          <a:bodyPr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cs typeface="Calibri" panose="020F0502020204030204" pitchFamily="34" charset="0"/>
              </a:rPr>
              <a:t>PSB is composed of 4 rings, so at times (b/c of issues) it happens to </a:t>
            </a:r>
            <a:r>
              <a:rPr lang="en-GB" sz="18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operate the machine with &lt;4 rings.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We usually refer to it as “degraded” operation.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 rings we can still fulfil the majority of the downstream machine requests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824213" lvl="2" indent="-176213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Several mitigations schema are in place for LHC, AD, ISOLDE, TOF, EAST</a:t>
            </a:r>
          </a:p>
          <a:p>
            <a:pPr marL="824213" lvl="2" indent="-176213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More work needed for MTE (NA physics) if it is a long-term issue.</a:t>
            </a:r>
          </a:p>
          <a:p>
            <a:pPr marL="87312" lvl="1" indent="0">
              <a:buNone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77800" lvl="1" indent="-90488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we run with 1 aperture less?</a:t>
            </a:r>
          </a:p>
          <a:p>
            <a:pPr marL="501800" lvl="2" indent="-90488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 Unfortunately, it </a:t>
            </a:r>
            <a:r>
              <a:rPr lang="en-GB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does not seem possible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to simply shunt and/or block the water for one aperture.</a:t>
            </a:r>
          </a:p>
          <a:p>
            <a:pPr marL="825800" lvl="3" indent="-90488"/>
            <a:r>
              <a:rPr lang="en-GB" sz="17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POPS-B nested circuit.</a:t>
            </a:r>
          </a:p>
          <a:p>
            <a:pPr marL="825800" lvl="3" indent="-90488"/>
            <a:r>
              <a:rPr lang="en-GB" sz="1800" b="0" dirty="0">
                <a:latin typeface="Calibri" panose="020F0502020204030204" pitchFamily="34" charset="0"/>
                <a:cs typeface="Calibri" panose="020F0502020204030204" pitchFamily="34" charset="0"/>
              </a:rPr>
              <a:t> Water flowing in all apertures.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PSB in degraded mode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74E978E-F479-CFD9-5DE7-37C4F51CB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FF3BA8A-3BB9-6E18-F264-709665D7A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15</a:t>
            </a:fld>
            <a:endParaRPr lang="en-US"/>
          </a:p>
        </p:txBody>
      </p:sp>
      <p:pic>
        <p:nvPicPr>
          <p:cNvPr id="4" name="Picture 3" descr="A picture containing circle, graphics, design, illustration&#10;&#10;Description automatically generated">
            <a:extLst>
              <a:ext uri="{FF2B5EF4-FFF2-40B4-BE49-F238E27FC236}">
                <a16:creationId xmlns:a16="http://schemas.microsoft.com/office/drawing/2014/main" id="{9C32C8FB-D6FA-251E-F937-19BA335CB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6859" y="140208"/>
            <a:ext cx="899386" cy="899386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9117BB35-CFEF-5A87-5EA1-BF3DBD80B8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087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0DBABB-59E1-D492-C2AF-E3B12B380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035934"/>
            <a:ext cx="11601131" cy="2506990"/>
          </a:xfrm>
        </p:spPr>
        <p:txBody>
          <a:bodyPr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600" b="0" dirty="0">
                <a:latin typeface="Calibri" panose="020F0502020204030204" pitchFamily="34" charset="0"/>
                <a:cs typeface="Calibri" panose="020F0502020204030204" pitchFamily="34" charset="0"/>
              </a:rPr>
              <a:t>Impact of removing  one magnet studied in simulation by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F.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Asvesta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b="0" dirty="0">
                <a:latin typeface="Calibri" panose="020F0502020204030204" pitchFamily="34" charset="0"/>
                <a:cs typeface="Calibri" panose="020F0502020204030204" pitchFamily="34" charset="0"/>
              </a:rPr>
              <a:t>(BE-ABP) and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H.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Huttunen</a:t>
            </a:r>
            <a:r>
              <a:rPr lang="en-GB" sz="1600" b="0" dirty="0">
                <a:latin typeface="Calibri" panose="020F0502020204030204" pitchFamily="34" charset="0"/>
                <a:cs typeface="Calibri" panose="020F0502020204030204" pitchFamily="34" charset="0"/>
              </a:rPr>
              <a:t> (BE-ABP).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7800" lvl="1" indent="-177800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The absence of a magnet will </a:t>
            </a:r>
            <a:r>
              <a:rPr lang="en-GB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break the symmetry of the machine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marL="825800" lvl="3" indent="-90488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Large beta-beating oscillation,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limiting severely intensity and brightness.</a:t>
            </a:r>
          </a:p>
          <a:p>
            <a:pPr marL="1522413" lvl="4" indent="-180975"/>
            <a:r>
              <a:rPr lang="en-GB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will not fit in the machine aperture.</a:t>
            </a:r>
          </a:p>
          <a:p>
            <a:pPr marL="1522413" lvl="4" indent="-180975"/>
            <a:r>
              <a:rPr lang="en-GB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Removing 1 quadrupole will lead to the rise of several strong </a:t>
            </a:r>
            <a:r>
              <a:rPr lang="en-GB" dirty="0" err="1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hamonics</a:t>
            </a:r>
            <a:r>
              <a:rPr lang="en-GB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for almost all systematic resonance lines</a:t>
            </a:r>
          </a:p>
          <a:p>
            <a:pPr marL="1979613" lvl="5" indent="-180975"/>
            <a:r>
              <a:rPr lang="en-GB" sz="160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 enough correctors to compensate them.</a:t>
            </a:r>
          </a:p>
          <a:p>
            <a:pPr marL="825800" lvl="3" indent="-90488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Also, a loss of a </a:t>
            </a:r>
            <a:r>
              <a:rPr lang="en-GB" b="1" dirty="0">
                <a:latin typeface="Calibri" panose="020F0502020204030204" pitchFamily="34" charset="0"/>
                <a:cs typeface="Calibri" panose="020F0502020204030204" pitchFamily="34" charset="0"/>
              </a:rPr>
              <a:t>QDE is twice as problematic as 1 QFO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021062" lvl="3" indent="-285750"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Simply not an option.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6213" indent="-176213">
              <a:buFont typeface="Arial" panose="020B0604020202020204" pitchFamily="34" charset="0"/>
              <a:buChar char="•"/>
            </a:pPr>
            <a:endParaRPr lang="en-GB" sz="16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without 1 magnet…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74E978E-F479-CFD9-5DE7-37C4F51CB4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FF3BA8A-3BB9-6E18-F264-709665D7A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pic>
        <p:nvPicPr>
          <p:cNvPr id="4" name="Picture 3" descr="A picture containing circle, graphics, design, illustration&#10;&#10;Description automatically generated">
            <a:extLst>
              <a:ext uri="{FF2B5EF4-FFF2-40B4-BE49-F238E27FC236}">
                <a16:creationId xmlns:a16="http://schemas.microsoft.com/office/drawing/2014/main" id="{B71C9EF5-9387-0FDF-A30B-394D2A5C8A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6859" y="140208"/>
            <a:ext cx="899386" cy="899386"/>
          </a:xfrm>
          <a:prstGeom prst="rect">
            <a:avLst/>
          </a:prstGeom>
        </p:spPr>
      </p:pic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716FC36-18D2-F46D-EBDE-41B8A6D040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  <p:pic>
        <p:nvPicPr>
          <p:cNvPr id="10" name="Picture 9" descr="A picture containing text, screenshot, line, plot&#10;&#10;Description automatically generated">
            <a:extLst>
              <a:ext uri="{FF2B5EF4-FFF2-40B4-BE49-F238E27FC236}">
                <a16:creationId xmlns:a16="http://schemas.microsoft.com/office/drawing/2014/main" id="{C50A33E7-0E32-2200-E7C2-0B6ADDC823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4325" y="3805751"/>
            <a:ext cx="3910757" cy="1847509"/>
          </a:xfrm>
          <a:prstGeom prst="rect">
            <a:avLst/>
          </a:prstGeom>
        </p:spPr>
      </p:pic>
      <p:pic>
        <p:nvPicPr>
          <p:cNvPr id="12" name="Picture 11" descr="A graph with red and blue lines&#10;&#10;Description automatically generated with low confidence">
            <a:extLst>
              <a:ext uri="{FF2B5EF4-FFF2-40B4-BE49-F238E27FC236}">
                <a16:creationId xmlns:a16="http://schemas.microsoft.com/office/drawing/2014/main" id="{D6E95814-0BA7-F2BE-8FFC-0BCA4E037C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265" y="3685613"/>
            <a:ext cx="2964627" cy="2181804"/>
          </a:xfrm>
          <a:prstGeom prst="rect">
            <a:avLst/>
          </a:prstGeom>
        </p:spPr>
      </p:pic>
      <p:pic>
        <p:nvPicPr>
          <p:cNvPr id="14" name="Picture 13" descr="A picture containing text, diagram, screenshot, line&#10;&#10;Description automatically generated">
            <a:extLst>
              <a:ext uri="{FF2B5EF4-FFF2-40B4-BE49-F238E27FC236}">
                <a16:creationId xmlns:a16="http://schemas.microsoft.com/office/drawing/2014/main" id="{4EE0D049-381C-BDE3-6DFC-B0D8F5D581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306" y="3570831"/>
            <a:ext cx="2909070" cy="218180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B41AB02-8768-D4DA-F6C1-CDE5E1EBF984}"/>
              </a:ext>
            </a:extLst>
          </p:cNvPr>
          <p:cNvSpPr txBox="1"/>
          <p:nvPr/>
        </p:nvSpPr>
        <p:spPr>
          <a:xfrm>
            <a:off x="894374" y="5895324"/>
            <a:ext cx="2574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rgbClr val="2F2F2F"/>
                </a:solidFill>
              </a:rPr>
              <a:t>Expected beta-beating when removing QFO11</a:t>
            </a:r>
          </a:p>
          <a:p>
            <a:pPr algn="ctr"/>
            <a:r>
              <a:rPr lang="en-US" sz="900" i="1" dirty="0">
                <a:solidFill>
                  <a:srgbClr val="2F2F2F"/>
                </a:solidFill>
              </a:rPr>
              <a:t>(generally measured to be ~20%)</a:t>
            </a:r>
            <a:endParaRPr lang="en-GB" sz="900" i="1" dirty="0">
              <a:solidFill>
                <a:srgbClr val="2F2F2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9F4091-FA8F-4E6D-6BA2-765222A47EE4}"/>
              </a:ext>
            </a:extLst>
          </p:cNvPr>
          <p:cNvSpPr txBox="1"/>
          <p:nvPr/>
        </p:nvSpPr>
        <p:spPr>
          <a:xfrm>
            <a:off x="4444092" y="5880866"/>
            <a:ext cx="25740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rgbClr val="2F2F2F"/>
                </a:solidFill>
              </a:rPr>
              <a:t>Expected beam size evolution of LHC beams</a:t>
            </a:r>
          </a:p>
          <a:p>
            <a:pPr algn="ctr"/>
            <a:r>
              <a:rPr lang="en-US" sz="900" i="1" dirty="0">
                <a:solidFill>
                  <a:srgbClr val="2F2F2F"/>
                </a:solidFill>
              </a:rPr>
              <a:t>(</a:t>
            </a:r>
            <a:r>
              <a:rPr lang="en-US" sz="900" i="1" dirty="0">
                <a:solidFill>
                  <a:srgbClr val="2F2F2F"/>
                </a:solidFill>
                <a:latin typeface="Symbol" panose="05050102010706020507" pitchFamily="18" charset="2"/>
              </a:rPr>
              <a:t>e</a:t>
            </a:r>
            <a:r>
              <a:rPr lang="en-US" sz="900" i="1" baseline="-25000" dirty="0">
                <a:solidFill>
                  <a:srgbClr val="2F2F2F"/>
                </a:solidFill>
              </a:rPr>
              <a:t>x</a:t>
            </a:r>
            <a:r>
              <a:rPr lang="en-US" sz="900" i="1" dirty="0">
                <a:solidFill>
                  <a:srgbClr val="2F2F2F"/>
                </a:solidFill>
              </a:rPr>
              <a:t>/</a:t>
            </a:r>
            <a:r>
              <a:rPr lang="en-US" sz="900" i="1" dirty="0" err="1">
                <a:solidFill>
                  <a:srgbClr val="2F2F2F"/>
                </a:solidFill>
                <a:latin typeface="Symbol" panose="05050102010706020507" pitchFamily="18" charset="2"/>
              </a:rPr>
              <a:t>e</a:t>
            </a:r>
            <a:r>
              <a:rPr lang="en-US" sz="900" i="1" baseline="-25000" dirty="0" err="1">
                <a:solidFill>
                  <a:srgbClr val="2F2F2F"/>
                </a:solidFill>
              </a:rPr>
              <a:t>y</a:t>
            </a:r>
            <a:r>
              <a:rPr lang="en-US" sz="900" i="1" dirty="0">
                <a:solidFill>
                  <a:srgbClr val="2F2F2F"/>
                </a:solidFill>
              </a:rPr>
              <a:t> = 1.6/1.8 um in simulation)</a:t>
            </a:r>
            <a:endParaRPr lang="en-GB" sz="900" i="1" dirty="0">
              <a:solidFill>
                <a:srgbClr val="2F2F2F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EE4A9A-FEDC-10CB-BF9F-7FB96308908D}"/>
              </a:ext>
            </a:extLst>
          </p:cNvPr>
          <p:cNvSpPr txBox="1"/>
          <p:nvPr/>
        </p:nvSpPr>
        <p:spPr>
          <a:xfrm>
            <a:off x="8701302" y="5833035"/>
            <a:ext cx="25740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rgbClr val="2F2F2F"/>
                </a:solidFill>
              </a:rPr>
              <a:t>Systematic Resonance lines</a:t>
            </a:r>
            <a:endParaRPr lang="en-GB" sz="900" i="1" dirty="0">
              <a:solidFill>
                <a:srgbClr val="2F2F2F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5D329B8-2641-DF90-EAFA-C469F690D94E}"/>
              </a:ext>
            </a:extLst>
          </p:cNvPr>
          <p:cNvCxnSpPr/>
          <p:nvPr/>
        </p:nvCxnSpPr>
        <p:spPr>
          <a:xfrm flipH="1">
            <a:off x="9424324" y="4879025"/>
            <a:ext cx="473886" cy="35374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B31414B-F4BD-A149-A84C-1C170F462146}"/>
              </a:ext>
            </a:extLst>
          </p:cNvPr>
          <p:cNvSpPr txBox="1"/>
          <p:nvPr/>
        </p:nvSpPr>
        <p:spPr>
          <a:xfrm>
            <a:off x="9791462" y="4610496"/>
            <a:ext cx="1903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>
                <a:solidFill>
                  <a:srgbClr val="FF0000"/>
                </a:solidFill>
              </a:rPr>
              <a:t>Periodicity of the PSB is 16, i.e. 16 identical cells or sector</a:t>
            </a:r>
            <a:endParaRPr lang="en-GB" sz="9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6128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Running without Cooling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 descr="A picture containing circle, graphics, design, illustration&#10;&#10;Description automatically generated">
            <a:extLst>
              <a:ext uri="{FF2B5EF4-FFF2-40B4-BE49-F238E27FC236}">
                <a16:creationId xmlns:a16="http://schemas.microsoft.com/office/drawing/2014/main" id="{E12EBE36-5C3B-10C1-6FB4-1D88BA876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6859" y="140208"/>
            <a:ext cx="899386" cy="8993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B2154A6-C33A-FD40-4728-896123CC46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408" y="1136377"/>
            <a:ext cx="9144000" cy="119893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FF3EBD9-F51C-2828-B6E1-034C5D2E7DAE}"/>
              </a:ext>
            </a:extLst>
          </p:cNvPr>
          <p:cNvSpPr txBox="1"/>
          <p:nvPr/>
        </p:nvSpPr>
        <p:spPr>
          <a:xfrm>
            <a:off x="463483" y="3016031"/>
            <a:ext cx="11506447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In 2023 with the current </a:t>
            </a:r>
            <a:r>
              <a:rPr lang="en-US" b="1" dirty="0">
                <a:solidFill>
                  <a:schemeClr val="accent1"/>
                </a:solidFill>
              </a:rPr>
              <a:t>Hybrid injection schema (8b4e + 36b) the LHC filling requires ~21% of the SC</a:t>
            </a:r>
            <a:r>
              <a:rPr lang="en-US" dirty="0">
                <a:solidFill>
                  <a:schemeClr val="accent1"/>
                </a:solidFill>
              </a:rPr>
              <a:t>.</a:t>
            </a:r>
          </a:p>
          <a:p>
            <a:endParaRPr lang="en-US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Tests performed to determine the RMS current limits in case we need to run without water: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400" dirty="0">
              <a:solidFill>
                <a:srgbClr val="30303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~1/3 of Supercycle may be possible over a limited period of time.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~1/5 in continuous operation.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30303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303030"/>
                </a:solidFill>
              </a:rPr>
              <a:t>If a similar decision is taken (and before an electrical failure occurs!) it could be possible to </a:t>
            </a:r>
            <a:r>
              <a:rPr lang="en-US" b="1" dirty="0">
                <a:solidFill>
                  <a:schemeClr val="accent1"/>
                </a:solidFill>
              </a:rPr>
              <a:t>fill the LHC and provide beams to a few other facilities</a:t>
            </a:r>
            <a:r>
              <a:rPr lang="en-US" dirty="0">
                <a:solidFill>
                  <a:srgbClr val="303030"/>
                </a:solidFill>
              </a:rPr>
              <a:t>, e.g. NA, AD-ELENA, in any case to be </a:t>
            </a:r>
            <a:r>
              <a:rPr lang="en-US" b="1" dirty="0">
                <a:solidFill>
                  <a:schemeClr val="accent1"/>
                </a:solidFill>
              </a:rPr>
              <a:t>arbitrated at the IEFC</a:t>
            </a:r>
            <a:r>
              <a:rPr lang="en-US" dirty="0">
                <a:solidFill>
                  <a:schemeClr val="accent1"/>
                </a:solidFill>
              </a:rPr>
              <a:t>.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93D519-7E07-854E-2195-77D93CE3D145}"/>
              </a:ext>
            </a:extLst>
          </p:cNvPr>
          <p:cNvSpPr txBox="1"/>
          <p:nvPr/>
        </p:nvSpPr>
        <p:spPr>
          <a:xfrm>
            <a:off x="490330" y="2373603"/>
            <a:ext cx="9078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rgbClr val="2F2F2F"/>
                </a:solidFill>
              </a:rPr>
              <a:t>Example of SC for a standard LHC filling  in 2022 (~23% of SC)</a:t>
            </a:r>
            <a:endParaRPr lang="en-GB" sz="1400" i="1" dirty="0">
              <a:solidFill>
                <a:srgbClr val="2F2F2F"/>
              </a:solidFill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5E6DE75-F294-DA59-DC76-3304B945E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7963547A-6040-8688-AA10-064C4EF535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2947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5E6DE75-F294-DA59-DC76-3304B945E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7963547A-6040-8688-AA10-064C4EF535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A143E9D3-D2E3-CD22-D3F9-B8853BEBB239}"/>
              </a:ext>
            </a:extLst>
          </p:cNvPr>
          <p:cNvSpPr txBox="1">
            <a:spLocks/>
          </p:cNvSpPr>
          <p:nvPr/>
        </p:nvSpPr>
        <p:spPr>
          <a:xfrm>
            <a:off x="281354" y="1061240"/>
            <a:ext cx="11585749" cy="5125980"/>
          </a:xfrm>
          <a:prstGeom prst="rect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6750" indent="-21431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Context:</a:t>
            </a:r>
          </a:p>
          <a:p>
            <a:pPr marL="990600" lvl="1" indent="-21431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Proton sharing, Cycles, </a:t>
            </a:r>
            <a:r>
              <a:rPr lang="en-GB" sz="1600" dirty="0" err="1">
                <a:solidFill>
                  <a:schemeClr val="bg2">
                    <a:lumMod val="10000"/>
                  </a:schemeClr>
                </a:solidFill>
              </a:rPr>
              <a:t>Supercycles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, PSB layout, PSB powering schema, LHC Injector Upgrade, …</a:t>
            </a:r>
          </a:p>
          <a:p>
            <a:pPr marL="666750" indent="-214313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Reducing the energy of the beams to 1.4 GeV?</a:t>
            </a:r>
          </a:p>
          <a:p>
            <a:pPr marL="990900" lvl="2" indent="-214313"/>
            <a:r>
              <a:rPr lang="en-GB" sz="1600" dirty="0">
                <a:solidFill>
                  <a:srgbClr val="00B050"/>
                </a:solidFill>
              </a:rPr>
              <a:t>Possible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, however the latest chemical analyses </a:t>
            </a:r>
            <a:r>
              <a:rPr lang="en-GB" sz="1600" dirty="0"/>
              <a:t>indicate that the issue lies with </a:t>
            </a:r>
            <a:r>
              <a:rPr lang="en-GB" sz="1600" dirty="0">
                <a:solidFill>
                  <a:srgbClr val="FF0000"/>
                </a:solidFill>
              </a:rPr>
              <a:t>Galvanic corrosion on the copper</a:t>
            </a:r>
            <a:r>
              <a:rPr lang="en-GB" sz="1600" dirty="0"/>
              <a:t>.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 marL="990900" lvl="2" indent="-214313"/>
            <a:r>
              <a:rPr lang="en-GB" sz="1600" dirty="0">
                <a:solidFill>
                  <a:srgbClr val="00B050"/>
                </a:solidFill>
              </a:rPr>
              <a:t>Easy to convert beams in the PSB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, </a:t>
            </a:r>
            <a:r>
              <a:rPr lang="en-GB" sz="1600" dirty="0">
                <a:solidFill>
                  <a:srgbClr val="FF0000"/>
                </a:solidFill>
              </a:rPr>
              <a:t>significant effort required in the other machines.</a:t>
            </a:r>
          </a:p>
          <a:p>
            <a:pPr marL="1062337" lvl="2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rgbClr val="FF0000"/>
                </a:solidFill>
              </a:rPr>
              <a:t>It must come as a request from the management out of this review:.</a:t>
            </a:r>
          </a:p>
          <a:p>
            <a:pPr marL="1255713" lvl="4" indent="-180975"/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If implemented, the physics facilities must accept significant degraded physics performance.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666750" indent="-214313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Degraded mode operation:</a:t>
            </a:r>
          </a:p>
          <a:p>
            <a:pPr marL="990900" lvl="2" indent="-214313"/>
            <a:r>
              <a:rPr lang="en-US" sz="1600" dirty="0">
                <a:solidFill>
                  <a:srgbClr val="00B050"/>
                </a:solidFill>
              </a:rPr>
              <a:t>Operation with &lt;4 rings always possible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, if we can find ways to shunt only one aperture.</a:t>
            </a:r>
          </a:p>
          <a:p>
            <a:pPr marL="990900" lvl="2" indent="-214313"/>
            <a:r>
              <a:rPr lang="en-US" sz="1600" dirty="0">
                <a:solidFill>
                  <a:srgbClr val="FF0000"/>
                </a:solidFill>
              </a:rPr>
              <a:t>Operating with 1 quadrupole less is not possible.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 marL="990900" lvl="2" indent="-214313"/>
            <a:r>
              <a:rPr lang="en-US" sz="1600" dirty="0">
                <a:solidFill>
                  <a:srgbClr val="00B050"/>
                </a:solidFill>
              </a:rPr>
              <a:t>Impact on operating without cooling on the quads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:</a:t>
            </a:r>
          </a:p>
          <a:p>
            <a:pPr marL="1314900" lvl="3" indent="-214313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We could run with ~20% of the Supercycle.</a:t>
            </a:r>
          </a:p>
          <a:p>
            <a:pPr marL="1314900" lvl="3" indent="-214313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Filling the LHC remains possible. </a:t>
            </a:r>
          </a:p>
          <a:p>
            <a:pPr marL="1314900" lvl="3" indent="-214313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Beams for other facilities, like NA, could be delivered and would need high level arbitration.</a:t>
            </a:r>
          </a:p>
        </p:txBody>
      </p:sp>
    </p:spTree>
    <p:extLst>
      <p:ext uri="{BB962C8B-B14F-4D97-AF65-F5344CB8AC3E}">
        <p14:creationId xmlns:p14="http://schemas.microsoft.com/office/powerpoint/2010/main" val="32002636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7FD6EE-2C63-6D46-2E05-E6C2FEECD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PSB</a:t>
            </a: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1A0F7AB0-4312-61D9-84CD-C6F26E1E5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552" y="1120758"/>
            <a:ext cx="5616575" cy="4577510"/>
          </a:xfrm>
          <a:prstGeom prst="rect">
            <a:avLst/>
          </a:prstGeom>
          <a:noFill/>
        </p:spPr>
      </p:pic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B4620D36-72C2-EF6D-7A1B-0DB2F9378E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02793" y="1137076"/>
            <a:ext cx="6167438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The PSB is the first synchrotron in the proton injector chain.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It is composed by 4 superposed rings, each with a circumference of ~157 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26 May 1972: first protons to reach the nominal extraction energy: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600" dirty="0"/>
              <a:t>Energy upgraded from the </a:t>
            </a:r>
            <a:r>
              <a:rPr lang="en-GB" sz="1600" b="1" dirty="0"/>
              <a:t>design 800 MeV </a:t>
            </a:r>
            <a:r>
              <a:rPr lang="en-GB" sz="1600" dirty="0"/>
              <a:t>to </a:t>
            </a:r>
            <a:r>
              <a:rPr lang="en-GB" sz="1600" b="1" dirty="0"/>
              <a:t>2.0 GeV </a:t>
            </a:r>
            <a:r>
              <a:rPr lang="en-GB" sz="1600" dirty="0"/>
              <a:t>(LIU project)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1"/>
                </a:solidFill>
              </a:rPr>
              <a:t>Currently, the Linac4-PSB is the source of all protons produced at CERN for physics.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700" dirty="0"/>
              <a:t>First synchrotron to start, last to stop.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sz="1700" dirty="0"/>
              <a:t>Operational year spans from 8-10 months/year.</a:t>
            </a:r>
            <a:endParaRPr lang="en-US" sz="17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D9689-F80C-C358-01A9-EB2D5A72C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39477-A649-1937-8F1E-FD30150F3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46D0BEA-ED05-6EAF-F83D-11984FDA55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961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0DBABB-59E1-D492-C2AF-E3B12B3806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88796"/>
            <a:ext cx="11601131" cy="5257356"/>
          </a:xfrm>
        </p:spPr>
        <p:txBody>
          <a:bodyPr/>
          <a:lstStyle/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Test done in the PSB-PS in 2022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800" b="0" dirty="0">
                <a:latin typeface="Calibri" panose="020F0502020204030204" pitchFamily="34" charset="0"/>
                <a:cs typeface="Calibri" panose="020F0502020204030204" pitchFamily="34" charset="0"/>
              </a:rPr>
              <a:t>Goal was to identify possible limitations (PS aperture restrictions?) in injecting in the PS.</a:t>
            </a:r>
          </a:p>
          <a:p>
            <a:pPr marL="176213" indent="-176213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Rescaled the energy to 1.4 GeV of the operational TOF beam (the highest single ring intensity beam at 2 GeV)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PSB could extract 850e10 protons-per-ring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(nominal intensity). 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transverse dimension growth was ~30%, 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compatible with the rescale for the rigidity from 2.0 GeV to 1.4 GeV.</a:t>
            </a:r>
          </a:p>
          <a:p>
            <a:pPr marL="500213" lvl="1" indent="-176213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At the time of the test </a:t>
            </a:r>
            <a:r>
              <a:rPr lang="en-GB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PS was limited at ~600e10 ppr b/c of losses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824213" lvl="2" indent="-176213"/>
            <a:r>
              <a:rPr lang="en-GB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optimization done on either machine, so margin to improve.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test confirmed no major limitation in the PS.</a:t>
            </a:r>
          </a:p>
          <a:p>
            <a:pPr marL="177800" lvl="1" indent="-177800"/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77800" lvl="1" indent="-177800"/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PSB is moving from a </a:t>
            </a:r>
            <a:r>
              <a:rPr lang="en-GB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commissioning phase to an operational one: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01800" lvl="2" indent="-177800"/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After the Easter break, the plan is </a:t>
            </a:r>
            <a:r>
              <a:rPr lang="en-GB" sz="1800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prepare 1.4 GeV variants for EAST and TOF and test them in the PS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501800" lvl="2" indent="-177800"/>
            <a:r>
              <a:rPr lang="en-GB" sz="1800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Based on the feedback and limitations, this will define the following steps.</a:t>
            </a:r>
            <a:endParaRPr lang="en-GB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Proof of Concept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5407BAC-2F6A-70E4-0CE7-86C0C069AF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CF87F2E-3403-0F6D-4098-5818E9742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8987BD6-7246-98E4-BAFC-B19EACA9A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39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CED0ECA8-834B-1DF8-E34E-4282E68AED69}"/>
              </a:ext>
            </a:extLst>
          </p:cNvPr>
          <p:cNvSpPr txBox="1"/>
          <p:nvPr/>
        </p:nvSpPr>
        <p:spPr>
          <a:xfrm>
            <a:off x="2810458" y="158878"/>
            <a:ext cx="6571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PSB magnet ageing</a:t>
            </a:r>
            <a:endParaRPr lang="en-GB" sz="2400" dirty="0"/>
          </a:p>
        </p:txBody>
      </p:sp>
      <p:sp>
        <p:nvSpPr>
          <p:cNvPr id="16" name="Date Placeholder 2">
            <a:extLst>
              <a:ext uri="{FF2B5EF4-FFF2-40B4-BE49-F238E27FC236}">
                <a16:creationId xmlns:a16="http://schemas.microsoft.com/office/drawing/2014/main" id="{A732D8F2-76D5-D79F-A160-C651999FB9D0}"/>
              </a:ext>
            </a:extLst>
          </p:cNvPr>
          <p:cNvSpPr txBox="1">
            <a:spLocks/>
          </p:cNvSpPr>
          <p:nvPr/>
        </p:nvSpPr>
        <p:spPr>
          <a:xfrm>
            <a:off x="4493335" y="636238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>
                    <a:tint val="75000"/>
                  </a:schemeClr>
                </a:solidFill>
              </a:rPr>
              <a:t>07/12/22</a:t>
            </a: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D2D7772C-5E55-8F71-6872-3F310BBCB8FE}"/>
              </a:ext>
            </a:extLst>
          </p:cNvPr>
          <p:cNvSpPr txBox="1">
            <a:spLocks/>
          </p:cNvSpPr>
          <p:nvPr/>
        </p:nvSpPr>
        <p:spPr>
          <a:xfrm>
            <a:off x="6706756" y="6356353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tx1">
                    <a:tint val="75000"/>
                  </a:schemeClr>
                </a:solidFill>
              </a:rPr>
              <a:t>JAPW - TE/MSC-NCM</a:t>
            </a:r>
          </a:p>
        </p:txBody>
      </p:sp>
      <p:sp>
        <p:nvSpPr>
          <p:cNvPr id="51" name="Slide Number Placeholder 15">
            <a:extLst>
              <a:ext uri="{FF2B5EF4-FFF2-40B4-BE49-F238E27FC236}">
                <a16:creationId xmlns:a16="http://schemas.microsoft.com/office/drawing/2014/main" id="{ED51EBB8-F013-6375-B167-01A48EB28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4600" y="6356353"/>
            <a:ext cx="4711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85800">
              <a:defRPr/>
            </a:pPr>
            <a:fld id="{CF95A08B-2425-6040-AEE9-86C7B423E582}" type="slidenum">
              <a:rPr lang="en-US" smtClean="0"/>
              <a:pPr algn="l" defTabSz="685800">
                <a:defRPr/>
              </a:pPr>
              <a:t>21</a:t>
            </a:fld>
            <a:endParaRPr lang="en-GB" sz="900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911E18F-E250-2B5E-F0F1-B8E116328E23}"/>
              </a:ext>
            </a:extLst>
          </p:cNvPr>
          <p:cNvGrpSpPr/>
          <p:nvPr/>
        </p:nvGrpSpPr>
        <p:grpSpPr>
          <a:xfrm>
            <a:off x="1983721" y="697448"/>
            <a:ext cx="6252764" cy="2758151"/>
            <a:chOff x="459721" y="697447"/>
            <a:chExt cx="6252764" cy="2758151"/>
          </a:xfrm>
        </p:grpSpPr>
        <p:pic>
          <p:nvPicPr>
            <p:cNvPr id="4" name="Picture 3" descr="Chart, bar chart&#10;&#10;Description automatically generated">
              <a:extLst>
                <a:ext uri="{FF2B5EF4-FFF2-40B4-BE49-F238E27FC236}">
                  <a16:creationId xmlns:a16="http://schemas.microsoft.com/office/drawing/2014/main" id="{EC772981-79C0-0B1F-62D1-40D0540112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9721" y="700272"/>
              <a:ext cx="5435945" cy="2717973"/>
            </a:xfrm>
            <a:prstGeom prst="rect">
              <a:avLst/>
            </a:prstGeom>
          </p:spPr>
        </p:pic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2F31C8F1-2329-82DD-999C-6C2E5EC1866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41683" y="1429148"/>
              <a:ext cx="1243805" cy="4200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EB1E6F-44E4-F6DE-C6E7-3024CC462282}"/>
                </a:ext>
              </a:extLst>
            </p:cNvPr>
            <p:cNvSpPr txBox="1"/>
            <p:nvPr/>
          </p:nvSpPr>
          <p:spPr>
            <a:xfrm>
              <a:off x="3781759" y="947431"/>
              <a:ext cx="2930726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450 – 550 million cycles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26.4 millions with POPS-B and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~ 20 million @ 2 GeV</a:t>
              </a:r>
            </a:p>
            <a:p>
              <a:endParaRPr lang="en-US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srgbClr val="FF0000"/>
                  </a:solidFill>
                </a:rPr>
                <a:t>+200 million up to 2040?</a:t>
              </a:r>
            </a:p>
            <a:p>
              <a:endParaRPr lang="en-US" sz="1400" dirty="0"/>
            </a:p>
            <a:p>
              <a:r>
                <a:rPr lang="en-US" sz="1000" dirty="0"/>
                <a:t>(Estimations from EPC &amp; OP)</a:t>
              </a:r>
            </a:p>
            <a:p>
              <a:endParaRPr lang="en-GB" sz="1400" dirty="0"/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53FECA1F-FA32-2A98-6C8D-F7ED224434B3}"/>
                </a:ext>
              </a:extLst>
            </p:cNvPr>
            <p:cNvGrpSpPr/>
            <p:nvPr/>
          </p:nvGrpSpPr>
          <p:grpSpPr>
            <a:xfrm>
              <a:off x="838740" y="3154731"/>
              <a:ext cx="4905400" cy="300867"/>
              <a:chOff x="838740" y="3154731"/>
              <a:chExt cx="4905400" cy="300867"/>
            </a:xfrm>
          </p:grpSpPr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68F3480C-4E0A-0DBA-197B-363CC5CB10D0}"/>
                  </a:ext>
                </a:extLst>
              </p:cNvPr>
              <p:cNvGrpSpPr/>
              <p:nvPr/>
            </p:nvGrpSpPr>
            <p:grpSpPr>
              <a:xfrm>
                <a:off x="838740" y="3167115"/>
                <a:ext cx="4905400" cy="246221"/>
                <a:chOff x="2707083" y="5849813"/>
                <a:chExt cx="4905400" cy="246221"/>
              </a:xfrm>
            </p:grpSpPr>
            <p:sp>
              <p:nvSpPr>
                <p:cNvPr id="39" name="TextBox 38">
                  <a:extLst>
                    <a:ext uri="{FF2B5EF4-FFF2-40B4-BE49-F238E27FC236}">
                      <a16:creationId xmlns:a16="http://schemas.microsoft.com/office/drawing/2014/main" id="{0066A72F-F15C-2A03-9860-34B38266ADB6}"/>
                    </a:ext>
                  </a:extLst>
                </p:cNvPr>
                <p:cNvSpPr txBox="1"/>
                <p:nvPr/>
              </p:nvSpPr>
              <p:spPr>
                <a:xfrm>
                  <a:off x="2707083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1950</a:t>
                  </a:r>
                  <a:endParaRPr lang="en-GB" sz="1000" dirty="0"/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488F3A65-19F1-E68E-490D-7881A193973C}"/>
                    </a:ext>
                  </a:extLst>
                </p:cNvPr>
                <p:cNvSpPr txBox="1"/>
                <p:nvPr/>
              </p:nvSpPr>
              <p:spPr>
                <a:xfrm>
                  <a:off x="3341170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1960</a:t>
                  </a:r>
                  <a:endParaRPr lang="en-GB" sz="1000" dirty="0"/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08EE73EF-58EF-FC4C-8F72-06475B12B833}"/>
                    </a:ext>
                  </a:extLst>
                </p:cNvPr>
                <p:cNvSpPr txBox="1"/>
                <p:nvPr/>
              </p:nvSpPr>
              <p:spPr>
                <a:xfrm>
                  <a:off x="3975257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1970</a:t>
                  </a:r>
                  <a:endParaRPr lang="en-GB" sz="1000" dirty="0"/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AC847621-41B2-BB5F-5FFC-83801303BB92}"/>
                    </a:ext>
                  </a:extLst>
                </p:cNvPr>
                <p:cNvSpPr txBox="1"/>
                <p:nvPr/>
              </p:nvSpPr>
              <p:spPr>
                <a:xfrm>
                  <a:off x="4609344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1980</a:t>
                  </a:r>
                  <a:endParaRPr lang="en-GB" sz="1000" dirty="0"/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A8885A15-9224-F166-0AA0-6C9B1F2DAC15}"/>
                    </a:ext>
                  </a:extLst>
                </p:cNvPr>
                <p:cNvSpPr txBox="1"/>
                <p:nvPr/>
              </p:nvSpPr>
              <p:spPr>
                <a:xfrm>
                  <a:off x="5243431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1990</a:t>
                  </a:r>
                  <a:endParaRPr lang="en-GB" sz="1000" dirty="0"/>
                </a:p>
              </p:txBody>
            </p:sp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18287809-ED1D-EA18-9F4A-88AD5F6F00E1}"/>
                    </a:ext>
                  </a:extLst>
                </p:cNvPr>
                <p:cNvSpPr txBox="1"/>
                <p:nvPr/>
              </p:nvSpPr>
              <p:spPr>
                <a:xfrm>
                  <a:off x="5877518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2000</a:t>
                  </a:r>
                  <a:endParaRPr lang="en-GB" sz="1000" dirty="0"/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4CDEF3C6-8177-CDAD-E2AB-72CC7080CC04}"/>
                    </a:ext>
                  </a:extLst>
                </p:cNvPr>
                <p:cNvSpPr txBox="1"/>
                <p:nvPr/>
              </p:nvSpPr>
              <p:spPr>
                <a:xfrm>
                  <a:off x="6511605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2010</a:t>
                  </a:r>
                  <a:endParaRPr lang="en-GB" sz="1000" dirty="0"/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A130F0DB-FB06-C552-5151-351987470ADC}"/>
                    </a:ext>
                  </a:extLst>
                </p:cNvPr>
                <p:cNvSpPr txBox="1"/>
                <p:nvPr/>
              </p:nvSpPr>
              <p:spPr>
                <a:xfrm>
                  <a:off x="7145689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2020</a:t>
                  </a:r>
                  <a:endParaRPr lang="en-GB" sz="1000" dirty="0"/>
                </a:p>
              </p:txBody>
            </p:sp>
          </p:grp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DE43AB03-D7E3-20F5-6C91-C1FBA389C9E6}"/>
                  </a:ext>
                </a:extLst>
              </p:cNvPr>
              <p:cNvSpPr/>
              <p:nvPr/>
            </p:nvSpPr>
            <p:spPr>
              <a:xfrm>
                <a:off x="3175191" y="3154731"/>
                <a:ext cx="192577" cy="3008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B4A2D36-A250-F53F-6BBF-DC7AB2FA828B}"/>
                </a:ext>
              </a:extLst>
            </p:cNvPr>
            <p:cNvSpPr txBox="1"/>
            <p:nvPr/>
          </p:nvSpPr>
          <p:spPr>
            <a:xfrm>
              <a:off x="1856722" y="697447"/>
              <a:ext cx="261924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accent6"/>
                  </a:solidFill>
                </a:rPr>
                <a:t>PSB Ring Magnet Production by Decade </a:t>
              </a:r>
              <a:endParaRPr lang="en-GB" sz="10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696DE6A-0C45-573D-2C64-A3C43AE0EBBC}"/>
              </a:ext>
            </a:extLst>
          </p:cNvPr>
          <p:cNvGrpSpPr/>
          <p:nvPr/>
        </p:nvGrpSpPr>
        <p:grpSpPr>
          <a:xfrm>
            <a:off x="1983722" y="3418245"/>
            <a:ext cx="5435945" cy="2838076"/>
            <a:chOff x="459721" y="3418245"/>
            <a:chExt cx="5435945" cy="2838076"/>
          </a:xfrm>
        </p:grpSpPr>
        <p:pic>
          <p:nvPicPr>
            <p:cNvPr id="8" name="Picture 7" descr="Chart, bar chart&#10;&#10;Description automatically generated">
              <a:extLst>
                <a:ext uri="{FF2B5EF4-FFF2-40B4-BE49-F238E27FC236}">
                  <a16:creationId xmlns:a16="http://schemas.microsoft.com/office/drawing/2014/main" id="{88387FF8-F599-55C9-896B-C9461704527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9721" y="3418245"/>
              <a:ext cx="5435945" cy="2717973"/>
            </a:xfrm>
            <a:prstGeom prst="rect">
              <a:avLst/>
            </a:prstGeom>
          </p:spPr>
        </p:pic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320D62AE-4BF3-5014-34FB-D04853044656}"/>
                </a:ext>
              </a:extLst>
            </p:cNvPr>
            <p:cNvGrpSpPr/>
            <p:nvPr/>
          </p:nvGrpSpPr>
          <p:grpSpPr>
            <a:xfrm>
              <a:off x="813389" y="5887913"/>
              <a:ext cx="4905400" cy="368408"/>
              <a:chOff x="813389" y="5887913"/>
              <a:chExt cx="4905400" cy="368408"/>
            </a:xfrm>
          </p:grpSpPr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8F3C8C58-A6AD-FBBE-298F-8E8774308608}"/>
                  </a:ext>
                </a:extLst>
              </p:cNvPr>
              <p:cNvGrpSpPr/>
              <p:nvPr/>
            </p:nvGrpSpPr>
            <p:grpSpPr>
              <a:xfrm>
                <a:off x="813389" y="5887913"/>
                <a:ext cx="4905400" cy="246221"/>
                <a:chOff x="2707083" y="5849813"/>
                <a:chExt cx="4905400" cy="246221"/>
              </a:xfrm>
            </p:grpSpPr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B4C0D8AB-359E-F77F-9DB9-CE26329EF148}"/>
                    </a:ext>
                  </a:extLst>
                </p:cNvPr>
                <p:cNvSpPr txBox="1"/>
                <p:nvPr/>
              </p:nvSpPr>
              <p:spPr>
                <a:xfrm>
                  <a:off x="2707083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1950</a:t>
                  </a:r>
                  <a:endParaRPr lang="en-GB" sz="1000" dirty="0"/>
                </a:p>
              </p:txBody>
            </p: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60657E4A-D376-DFB4-2C06-BE50E6BE291A}"/>
                    </a:ext>
                  </a:extLst>
                </p:cNvPr>
                <p:cNvSpPr txBox="1"/>
                <p:nvPr/>
              </p:nvSpPr>
              <p:spPr>
                <a:xfrm>
                  <a:off x="3341170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1960</a:t>
                  </a:r>
                  <a:endParaRPr lang="en-GB" sz="1000" dirty="0"/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D8DB5039-1955-EA0E-F65E-AE0A286B1B87}"/>
                    </a:ext>
                  </a:extLst>
                </p:cNvPr>
                <p:cNvSpPr txBox="1"/>
                <p:nvPr/>
              </p:nvSpPr>
              <p:spPr>
                <a:xfrm>
                  <a:off x="3975257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1970</a:t>
                  </a:r>
                  <a:endParaRPr lang="en-GB" sz="1000" dirty="0"/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0283BD8F-03DE-29CF-ADA5-B03CF0B6B437}"/>
                    </a:ext>
                  </a:extLst>
                </p:cNvPr>
                <p:cNvSpPr txBox="1"/>
                <p:nvPr/>
              </p:nvSpPr>
              <p:spPr>
                <a:xfrm>
                  <a:off x="4609344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1980</a:t>
                  </a:r>
                  <a:endParaRPr lang="en-GB" sz="1000" dirty="0"/>
                </a:p>
              </p:txBody>
            </p:sp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9CF5C101-9F80-D7A6-4219-023C4A6DE376}"/>
                    </a:ext>
                  </a:extLst>
                </p:cNvPr>
                <p:cNvSpPr txBox="1"/>
                <p:nvPr/>
              </p:nvSpPr>
              <p:spPr>
                <a:xfrm>
                  <a:off x="5243431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1990</a:t>
                  </a:r>
                  <a:endParaRPr lang="en-GB" sz="1000" dirty="0"/>
                </a:p>
              </p:txBody>
            </p:sp>
            <p:sp>
              <p:nvSpPr>
                <p:cNvPr id="34" name="TextBox 33">
                  <a:extLst>
                    <a:ext uri="{FF2B5EF4-FFF2-40B4-BE49-F238E27FC236}">
                      <a16:creationId xmlns:a16="http://schemas.microsoft.com/office/drawing/2014/main" id="{753E8AFB-8A03-C6DA-622B-3F5A52AA1B7E}"/>
                    </a:ext>
                  </a:extLst>
                </p:cNvPr>
                <p:cNvSpPr txBox="1"/>
                <p:nvPr/>
              </p:nvSpPr>
              <p:spPr>
                <a:xfrm>
                  <a:off x="5877518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2000</a:t>
                  </a:r>
                  <a:endParaRPr lang="en-GB" sz="1000" dirty="0"/>
                </a:p>
              </p:txBody>
            </p:sp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6762AE45-F95B-5EE6-7984-54D5D3CD0F3E}"/>
                    </a:ext>
                  </a:extLst>
                </p:cNvPr>
                <p:cNvSpPr txBox="1"/>
                <p:nvPr/>
              </p:nvSpPr>
              <p:spPr>
                <a:xfrm>
                  <a:off x="6511605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2010</a:t>
                  </a:r>
                  <a:endParaRPr lang="en-GB" sz="1000" dirty="0"/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FE1951E2-C704-4C4B-D315-F7E52F864E49}"/>
                    </a:ext>
                  </a:extLst>
                </p:cNvPr>
                <p:cNvSpPr txBox="1"/>
                <p:nvPr/>
              </p:nvSpPr>
              <p:spPr>
                <a:xfrm>
                  <a:off x="7145689" y="5849813"/>
                  <a:ext cx="466794" cy="24622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/>
                    <a:t>2020</a:t>
                  </a:r>
                  <a:endParaRPr lang="en-GB" sz="1000" dirty="0"/>
                </a:p>
              </p:txBody>
            </p:sp>
          </p:grp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B71B81A5-5E4D-51F4-1BD8-22A7176A57A3}"/>
                  </a:ext>
                </a:extLst>
              </p:cNvPr>
              <p:cNvSpPr/>
              <p:nvPr/>
            </p:nvSpPr>
            <p:spPr>
              <a:xfrm>
                <a:off x="3182444" y="5955454"/>
                <a:ext cx="167293" cy="3008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5FBCBFE-0E88-124F-2EC9-AB018B8D6440}"/>
                </a:ext>
              </a:extLst>
            </p:cNvPr>
            <p:cNvSpPr txBox="1"/>
            <p:nvPr/>
          </p:nvSpPr>
          <p:spPr>
            <a:xfrm>
              <a:off x="2156305" y="3429417"/>
              <a:ext cx="2619247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accent6"/>
                  </a:solidFill>
                </a:rPr>
                <a:t>PSB TL Magnet Production by Decade </a:t>
              </a:r>
              <a:endParaRPr lang="en-GB" sz="1000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285C008-1072-D4FB-D5B1-002028655532}"/>
              </a:ext>
            </a:extLst>
          </p:cNvPr>
          <p:cNvGrpSpPr/>
          <p:nvPr/>
        </p:nvGrpSpPr>
        <p:grpSpPr>
          <a:xfrm>
            <a:off x="7798686" y="1617611"/>
            <a:ext cx="2718757" cy="3148623"/>
            <a:chOff x="6274685" y="1617610"/>
            <a:chExt cx="2718757" cy="3148623"/>
          </a:xfrm>
        </p:grpSpPr>
        <p:pic>
          <p:nvPicPr>
            <p:cNvPr id="20" name="Picture 19" descr="Diagram&#10;&#10;Description automatically generated">
              <a:extLst>
                <a:ext uri="{FF2B5EF4-FFF2-40B4-BE49-F238E27FC236}">
                  <a16:creationId xmlns:a16="http://schemas.microsoft.com/office/drawing/2014/main" id="{8191991D-8F33-E8FE-F527-703187B8AA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4156"/>
            <a:stretch/>
          </p:blipFill>
          <p:spPr>
            <a:xfrm>
              <a:off x="6274685" y="1896491"/>
              <a:ext cx="2718757" cy="2869742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1746BD0-66CE-1FBE-115D-D678DD03453D}"/>
                </a:ext>
              </a:extLst>
            </p:cNvPr>
            <p:cNvSpPr txBox="1"/>
            <p:nvPr/>
          </p:nvSpPr>
          <p:spPr>
            <a:xfrm>
              <a:off x="6343048" y="1617610"/>
              <a:ext cx="24351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chemeClr val="accent6"/>
                  </a:solidFill>
                </a:rPr>
                <a:t>The PSB Upgrades</a:t>
              </a:r>
              <a:endParaRPr lang="en-GB" sz="1200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3C67E38-EF05-9C7B-46DC-61C722096AD1}"/>
              </a:ext>
            </a:extLst>
          </p:cNvPr>
          <p:cNvSpPr txBox="1"/>
          <p:nvPr/>
        </p:nvSpPr>
        <p:spPr>
          <a:xfrm>
            <a:off x="9602356" y="312084"/>
            <a:ext cx="165429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342900" indent="-342900" algn="l">
              <a:buAutoNum type="alphaUcPeriod"/>
            </a:pPr>
            <a:r>
              <a:rPr lang="en-GB" dirty="0" err="1">
                <a:solidFill>
                  <a:srgbClr val="FF0000"/>
                </a:solidFill>
              </a:rPr>
              <a:t>Newborough</a:t>
            </a:r>
            <a:endParaRPr lang="en-GB" dirty="0">
              <a:solidFill>
                <a:srgbClr val="FF0000"/>
              </a:solidFill>
            </a:endParaRPr>
          </a:p>
          <a:p>
            <a:pPr algn="ctr"/>
            <a:r>
              <a:rPr lang="en-GB" dirty="0">
                <a:solidFill>
                  <a:srgbClr val="FF0000"/>
                </a:solidFill>
              </a:rPr>
              <a:t>JAPW 2022</a:t>
            </a:r>
          </a:p>
        </p:txBody>
      </p:sp>
    </p:spTree>
    <p:extLst>
      <p:ext uri="{BB962C8B-B14F-4D97-AF65-F5344CB8AC3E}">
        <p14:creationId xmlns:p14="http://schemas.microsoft.com/office/powerpoint/2010/main" val="37443849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5B89939A-3B98-FFAC-01C8-76021C7203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098" y="1235585"/>
            <a:ext cx="5760000" cy="4320000"/>
          </a:xfrm>
          <a:prstGeom prst="rect">
            <a:avLst/>
          </a:prstGeom>
          <a:ln w="28575">
            <a:noFill/>
          </a:ln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1F17585F-2F8B-09F8-9B26-B5168ED30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9886"/>
            <a:ext cx="10515600" cy="1325563"/>
          </a:xfrm>
        </p:spPr>
        <p:txBody>
          <a:bodyPr/>
          <a:lstStyle/>
          <a:p>
            <a:r>
              <a:rPr lang="en-US" dirty="0"/>
              <a:t>LHC Beams Production Scheme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1C2754-7952-E95D-908C-703760BF42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1" kern="120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21E2281-8DE1-4279-BB1E-66721A4E4EE3}" type="datetime1">
              <a:rPr lang="en-GB" smtClean="0"/>
              <a:pPr/>
              <a:t>13/06/2023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2AA6DD3-EC9E-1C82-7239-129744B55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F. Asvesta et al.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A061D4C-6AC2-AED4-D527-A905100F9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3C701D-BCC0-4459-93AF-D12B7C9F22B9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222120-3AEE-B948-BD87-76D671CE48C7}"/>
              </a:ext>
            </a:extLst>
          </p:cNvPr>
          <p:cNvSpPr txBox="1"/>
          <p:nvPr/>
        </p:nvSpPr>
        <p:spPr>
          <a:xfrm>
            <a:off x="885787" y="1305677"/>
            <a:ext cx="493153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PSB Brightness curve</a:t>
            </a:r>
            <a:endParaRPr lang="en-GB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 &gt; 180e10p       </a:t>
            </a:r>
          </a:p>
          <a:p>
            <a:r>
              <a:rPr lang="en-US" b="1" dirty="0"/>
              <a:t>     constant brightness     </a:t>
            </a:r>
          </a:p>
          <a:p>
            <a:r>
              <a:rPr lang="en-US" b="1" i="1" dirty="0"/>
              <a:t>     </a:t>
            </a:r>
            <a:r>
              <a:rPr lang="en-GB" b="1" i="1" dirty="0"/>
              <a:t>→ same space charge tune spread</a:t>
            </a:r>
          </a:p>
          <a:p>
            <a:endParaRPr lang="en-US" b="1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I &lt; 180e10p</a:t>
            </a:r>
            <a:r>
              <a:rPr lang="en-US" b="1" dirty="0">
                <a:solidFill>
                  <a:srgbClr val="C00000"/>
                </a:solidFill>
              </a:rPr>
              <a:t> </a:t>
            </a:r>
            <a:r>
              <a:rPr lang="en-US" dirty="0"/>
              <a:t>(</a:t>
            </a:r>
            <a:r>
              <a:rPr lang="en-US" i="1" dirty="0"/>
              <a:t>BCMS regime</a:t>
            </a:r>
            <a:r>
              <a:rPr lang="en-US" dirty="0"/>
              <a:t>)</a:t>
            </a:r>
            <a:endParaRPr lang="en-US" b="1" dirty="0">
              <a:solidFill>
                <a:srgbClr val="C00000"/>
              </a:solidFill>
            </a:endParaRP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C00000"/>
                </a:solidFill>
              </a:rPr>
              <a:t>     </a:t>
            </a:r>
            <a:r>
              <a:rPr lang="en-150" b="1" dirty="0">
                <a:solidFill>
                  <a:srgbClr val="C00000"/>
                </a:solidFill>
              </a:rPr>
              <a:t>emittance</a:t>
            </a:r>
            <a:r>
              <a:rPr lang="en-US" b="1" dirty="0">
                <a:solidFill>
                  <a:srgbClr val="C00000"/>
                </a:solidFill>
              </a:rPr>
              <a:t> plateau 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C00000"/>
                </a:solidFill>
              </a:rPr>
              <a:t>     </a:t>
            </a:r>
            <a:r>
              <a:rPr lang="en-US" dirty="0"/>
              <a:t>(</a:t>
            </a:r>
            <a:r>
              <a:rPr lang="en-150" dirty="0"/>
              <a:t>injected emittance</a:t>
            </a:r>
            <a:r>
              <a:rPr lang="en-US" dirty="0"/>
              <a:t> &amp;</a:t>
            </a:r>
            <a:r>
              <a:rPr lang="en-150" dirty="0"/>
              <a:t> foil </a:t>
            </a:r>
            <a:r>
              <a:rPr lang="en-US" dirty="0"/>
              <a:t>s</a:t>
            </a:r>
            <a:r>
              <a:rPr lang="en-150" dirty="0" err="1"/>
              <a:t>cattering</a:t>
            </a:r>
            <a:r>
              <a:rPr lang="en-US" dirty="0"/>
              <a:t>)              </a:t>
            </a:r>
          </a:p>
          <a:p>
            <a:pPr>
              <a:lnSpc>
                <a:spcPct val="100000"/>
              </a:lnSpc>
            </a:pPr>
            <a:r>
              <a:rPr lang="en-US" b="1" i="1" dirty="0"/>
              <a:t>     </a:t>
            </a:r>
            <a:r>
              <a:rPr lang="en-GB" b="1" i="1" dirty="0"/>
              <a:t>→ </a:t>
            </a:r>
            <a:r>
              <a:rPr lang="en-GB" b="1" i="1" dirty="0">
                <a:solidFill>
                  <a:srgbClr val="C00000"/>
                </a:solidFill>
              </a:rPr>
              <a:t>smaller</a:t>
            </a:r>
            <a:r>
              <a:rPr lang="en-GB" b="1" i="1" dirty="0"/>
              <a:t> space charge tune spread</a:t>
            </a:r>
            <a:endParaRPr lang="en-US" b="1" dirty="0"/>
          </a:p>
          <a:p>
            <a:pPr>
              <a:lnSpc>
                <a:spcPct val="100000"/>
              </a:lnSpc>
            </a:pPr>
            <a:endParaRPr lang="en-US" dirty="0"/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i="1" dirty="0"/>
              <a:t>BCMS regime: </a:t>
            </a:r>
          </a:p>
          <a:p>
            <a:pPr>
              <a:lnSpc>
                <a:spcPct val="100000"/>
              </a:lnSpc>
            </a:pPr>
            <a:r>
              <a:rPr lang="en-US" b="1" i="1" dirty="0"/>
              <a:t>      Production scheme could be modified     </a:t>
            </a:r>
          </a:p>
          <a:p>
            <a:pPr>
              <a:lnSpc>
                <a:spcPct val="100000"/>
              </a:lnSpc>
            </a:pPr>
            <a:r>
              <a:rPr lang="en-US" b="1" i="1" dirty="0"/>
              <a:t>      with minimal impact on brightness!</a:t>
            </a:r>
          </a:p>
        </p:txBody>
      </p:sp>
      <p:pic>
        <p:nvPicPr>
          <p:cNvPr id="16" name="Picture 15" descr="Scatter chart&#10;&#10;Description automatically generated">
            <a:extLst>
              <a:ext uri="{FF2B5EF4-FFF2-40B4-BE49-F238E27FC236}">
                <a16:creationId xmlns:a16="http://schemas.microsoft.com/office/drawing/2014/main" id="{3479F232-490C-6435-4043-E1FC70B0E7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098" y="1235585"/>
            <a:ext cx="5760000" cy="4320000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D586916-1656-2A51-A431-96244D72A23A}"/>
              </a:ext>
            </a:extLst>
          </p:cNvPr>
          <p:cNvSpPr/>
          <p:nvPr/>
        </p:nvSpPr>
        <p:spPr>
          <a:xfrm>
            <a:off x="9058547" y="1467808"/>
            <a:ext cx="2465532" cy="3420000"/>
          </a:xfrm>
          <a:prstGeom prst="rect">
            <a:avLst/>
          </a:prstGeom>
          <a:solidFill>
            <a:schemeClr val="tx1">
              <a:lumMod val="50000"/>
              <a:lumOff val="50000"/>
              <a:alpha val="37000"/>
            </a:scheme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2A0EBD-95D8-AF4F-7956-7E27993A8FCB}"/>
              </a:ext>
            </a:extLst>
          </p:cNvPr>
          <p:cNvSpPr/>
          <p:nvPr/>
        </p:nvSpPr>
        <p:spPr>
          <a:xfrm>
            <a:off x="6751579" y="1467808"/>
            <a:ext cx="2306968" cy="3420000"/>
          </a:xfrm>
          <a:prstGeom prst="rect">
            <a:avLst/>
          </a:prstGeom>
          <a:solidFill>
            <a:srgbClr val="C00000">
              <a:alpha val="17000"/>
            </a:srgbClr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745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05365-0B93-9342-A842-E51ADE2C5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Brightness limitations: </a:t>
            </a:r>
            <a:r>
              <a:rPr lang="en-US" b="1" dirty="0"/>
              <a:t>space charge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3997C-4B5A-C14E-81E2-E02C99600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Particles within a bunch moving at speed lower than speed of light generate a </a:t>
            </a:r>
            <a:r>
              <a:rPr lang="en-US" b="1" dirty="0">
                <a:solidFill>
                  <a:srgbClr val="C00000"/>
                </a:solidFill>
              </a:rPr>
              <a:t>repulsive force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84374F-A985-6245-8CF8-001E5F80B7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23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9A00AF-27FF-A149-8FCC-CD0DED293B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>
                <a:latin typeface="Arial"/>
              </a:rPr>
              <a:t>14/05/20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33C2C4-91DD-0741-BEC7-7CA9C7DFAF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OP shutdown lectures                                  Hannes Bartosik</a:t>
            </a:r>
            <a:endParaRPr lang="en-US" dirty="0">
              <a:latin typeface="Arial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79E0B6E-3A12-FA4E-AAAE-3449ABC0414D}"/>
              </a:ext>
            </a:extLst>
          </p:cNvPr>
          <p:cNvGrpSpPr>
            <a:grpSpLocks noChangeAspect="1"/>
          </p:cNvGrpSpPr>
          <p:nvPr/>
        </p:nvGrpSpPr>
        <p:grpSpPr>
          <a:xfrm>
            <a:off x="704103" y="2882687"/>
            <a:ext cx="2784480" cy="1656000"/>
            <a:chOff x="683568" y="2878832"/>
            <a:chExt cx="2862360" cy="1702317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AA9D881-8AF4-D843-A471-F6271868D91B}"/>
                </a:ext>
              </a:extLst>
            </p:cNvPr>
            <p:cNvSpPr/>
            <p:nvPr/>
          </p:nvSpPr>
          <p:spPr>
            <a:xfrm>
              <a:off x="683568" y="3536412"/>
              <a:ext cx="1961261" cy="7920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20A598C2-1FBB-6C44-A983-70D62E82B3D0}"/>
                </a:ext>
              </a:extLst>
            </p:cNvPr>
            <p:cNvCxnSpPr/>
            <p:nvPr/>
          </p:nvCxnSpPr>
          <p:spPr>
            <a:xfrm>
              <a:off x="1619672" y="3941440"/>
              <a:ext cx="18722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ED15471-2D74-6A4E-8C97-C7D59554F75F}"/>
                </a:ext>
              </a:extLst>
            </p:cNvPr>
            <p:cNvCxnSpPr/>
            <p:nvPr/>
          </p:nvCxnSpPr>
          <p:spPr>
            <a:xfrm flipH="1">
              <a:off x="957705" y="3941440"/>
              <a:ext cx="692040" cy="56768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BEED942-BBAD-F943-BF3D-D7178FD0CDAF}"/>
                </a:ext>
              </a:extLst>
            </p:cNvPr>
            <p:cNvCxnSpPr/>
            <p:nvPr/>
          </p:nvCxnSpPr>
          <p:spPr>
            <a:xfrm flipV="1">
              <a:off x="1661017" y="2878832"/>
              <a:ext cx="0" cy="106260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08D0FC7-DA87-8545-B719-3C9CFFBEE4D7}"/>
                </a:ext>
              </a:extLst>
            </p:cNvPr>
            <p:cNvSpPr/>
            <p:nvPr/>
          </p:nvSpPr>
          <p:spPr>
            <a:xfrm>
              <a:off x="1547664" y="3536412"/>
              <a:ext cx="257369" cy="792088"/>
            </a:xfrm>
            <a:prstGeom prst="ellipse">
              <a:avLst/>
            </a:prstGeom>
            <a:noFill/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36A50C8-A684-2F4D-85A4-C1E4414EF1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063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C52DB74-6ABA-DA4A-88E7-FCCE53A7D333}"/>
                </a:ext>
              </a:extLst>
            </p:cNvPr>
            <p:cNvSpPr txBox="1"/>
            <p:nvPr/>
          </p:nvSpPr>
          <p:spPr>
            <a:xfrm>
              <a:off x="3185888" y="3857393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z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C433F09-3F32-7B4E-8783-7D6E4A488E04}"/>
                </a:ext>
              </a:extLst>
            </p:cNvPr>
            <p:cNvSpPr txBox="1"/>
            <p:nvPr/>
          </p:nvSpPr>
          <p:spPr>
            <a:xfrm>
              <a:off x="1633184" y="2888367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y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ECBDA21-0780-584F-8131-2BB726FB1169}"/>
                </a:ext>
              </a:extLst>
            </p:cNvPr>
            <p:cNvSpPr txBox="1"/>
            <p:nvPr/>
          </p:nvSpPr>
          <p:spPr>
            <a:xfrm>
              <a:off x="1079612" y="4257984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x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7194FB-F6F3-2345-B94A-65160D3E1B6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3890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E69012B-BB34-FB49-890E-B44162CB8A7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05437" y="37244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91925E0-19D7-2242-ACD3-D1CD72FBF52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39137" y="410257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A322EDF-F3C6-FD4F-82DA-366F0459F8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96540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6436D53-1D3D-514E-8DD1-068953E2D1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8940" y="38231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66A1C4D-D396-1C41-AC82-D2FDCA2B28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39652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9B1B228-0EB1-3B49-96B7-D06DED4116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416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9674AE9-8C70-A64E-AA40-388AA8B821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89446" y="391593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EF57DF2-0A7A-6E46-9348-CED477ADE8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4459" y="383190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F705744-FAEC-FD4A-B083-0A04452195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3388" y="393059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A0143F1-2CC7-BC49-AB11-16A5790B28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46646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0AC81C-9ACB-B349-A584-44BB97D618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57571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D7650A5-D626-D446-BDDE-4BE33892C67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1017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E08D044-5CB0-F140-BA91-4995840BAC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43795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1FE8B862-C443-604A-ABD1-910FD2761E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63735" y="394144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6C5BD040-510F-E04A-AF7C-71877AEE322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55934" y="357906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607A3E2-D1EE-1342-8D48-3E3EFF62F1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3727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169A3A-A4FC-D047-8423-0BE492A8D2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3448" y="363277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6165260-E69E-5C48-A31A-73442CAFE2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04129" y="399515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C38E3272-7F58-5144-8FA3-71AAE93C9B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54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415B49B-8077-0240-BD97-D8AAC26C26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61928" y="374997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DE2F789-43E7-F54F-88D3-3925BFD6EF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3055" y="38768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EEEF1D6-2834-0B43-BAA2-4B0FDDC6BC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20623" y="41250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Content Placeholder 2">
            <a:extLst>
              <a:ext uri="{FF2B5EF4-FFF2-40B4-BE49-F238E27FC236}">
                <a16:creationId xmlns:a16="http://schemas.microsoft.com/office/drawing/2014/main" id="{A27AD3C5-B54C-3F4C-BFEE-DE1F5A8BC944}"/>
              </a:ext>
            </a:extLst>
          </p:cNvPr>
          <p:cNvSpPr txBox="1">
            <a:spLocks/>
          </p:cNvSpPr>
          <p:nvPr/>
        </p:nvSpPr>
        <p:spPr>
          <a:xfrm>
            <a:off x="3616817" y="2698092"/>
            <a:ext cx="8093920" cy="343079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This is an additional defocusing force on single particles </a:t>
            </a:r>
            <a:r>
              <a:rPr lang="en-US" dirty="0">
                <a:sym typeface="Wingdings"/>
              </a:rPr>
              <a:t> transverse tune shift (negative)</a:t>
            </a:r>
            <a:endParaRPr lang="en-US" dirty="0"/>
          </a:p>
          <a:p>
            <a:endParaRPr lang="en-US" sz="1200" dirty="0"/>
          </a:p>
          <a:p>
            <a:r>
              <a:rPr lang="en-US" dirty="0"/>
              <a:t>Particles feel different space charge defocusing forces according to their positions in the bunch 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</a:t>
            </a:r>
            <a:r>
              <a:rPr lang="en-US" b="1" dirty="0">
                <a:sym typeface="Wingdings" pitchFamily="2" charset="2"/>
              </a:rPr>
              <a:t>tune spread</a:t>
            </a:r>
            <a:endParaRPr lang="en-US" b="1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F07C7CB-98D1-A84D-AC66-E78A06C7E391}"/>
              </a:ext>
            </a:extLst>
          </p:cNvPr>
          <p:cNvGrpSpPr/>
          <p:nvPr/>
        </p:nvGrpSpPr>
        <p:grpSpPr>
          <a:xfrm>
            <a:off x="223809" y="2999611"/>
            <a:ext cx="2978492" cy="1838000"/>
            <a:chOff x="-16815" y="2571835"/>
            <a:chExt cx="2978492" cy="1838000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4DEDCBE-DC15-9641-8E4B-2B5BBAECF23E}"/>
                </a:ext>
              </a:extLst>
            </p:cNvPr>
            <p:cNvGrpSpPr/>
            <p:nvPr/>
          </p:nvGrpSpPr>
          <p:grpSpPr>
            <a:xfrm>
              <a:off x="1701226" y="2571835"/>
              <a:ext cx="1260451" cy="919107"/>
              <a:chOff x="1701226" y="2571835"/>
              <a:chExt cx="1260451" cy="919107"/>
            </a:xfrm>
          </p:grpSpPr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025B7AE2-61D5-4B4C-914D-8916765FAA76}"/>
                  </a:ext>
                </a:extLst>
              </p:cNvPr>
              <p:cNvCxnSpPr/>
              <p:nvPr/>
            </p:nvCxnSpPr>
            <p:spPr>
              <a:xfrm flipV="1">
                <a:off x="1999311" y="2661137"/>
                <a:ext cx="221149" cy="43346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92C8A582-4E6C-9A48-AFD1-C929E336C7A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47218" y="2934858"/>
                <a:ext cx="437608" cy="31623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>
                <a:extLst>
                  <a:ext uri="{FF2B5EF4-FFF2-40B4-BE49-F238E27FC236}">
                    <a16:creationId xmlns:a16="http://schemas.microsoft.com/office/drawing/2014/main" id="{1857AD77-53EE-2E4D-A552-0DB246E9E18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1226" y="2571835"/>
                <a:ext cx="11193" cy="43200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25716350-D4B4-FD48-BCB4-1949D54A317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04941" y="3487585"/>
                <a:ext cx="456736" cy="335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24C5D7F6-D837-0444-924F-B5F47CF5DD3C}"/>
                </a:ext>
              </a:extLst>
            </p:cNvPr>
            <p:cNvGrpSpPr/>
            <p:nvPr/>
          </p:nvGrpSpPr>
          <p:grpSpPr>
            <a:xfrm flipV="1">
              <a:off x="1698750" y="3730581"/>
              <a:ext cx="1083600" cy="679254"/>
              <a:chOff x="1701226" y="2571835"/>
              <a:chExt cx="1083600" cy="679254"/>
            </a:xfrm>
          </p:grpSpPr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A5A8A215-4D47-F745-8A1F-CD5F77AC6FAB}"/>
                  </a:ext>
                </a:extLst>
              </p:cNvPr>
              <p:cNvCxnSpPr/>
              <p:nvPr/>
            </p:nvCxnSpPr>
            <p:spPr>
              <a:xfrm flipV="1">
                <a:off x="1999311" y="2661137"/>
                <a:ext cx="221149" cy="43346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8F938F93-347D-504C-B9B3-605202C12C7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47218" y="2934858"/>
                <a:ext cx="437608" cy="31623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Arrow Connector 75">
                <a:extLst>
                  <a:ext uri="{FF2B5EF4-FFF2-40B4-BE49-F238E27FC236}">
                    <a16:creationId xmlns:a16="http://schemas.microsoft.com/office/drawing/2014/main" id="{044C8822-DF8A-2644-A8E1-63CD73AC6F2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1226" y="2571835"/>
                <a:ext cx="11193" cy="43200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8E73DA5A-E6FB-BC47-A0C0-A4A0911738B1}"/>
                </a:ext>
              </a:extLst>
            </p:cNvPr>
            <p:cNvGrpSpPr/>
            <p:nvPr/>
          </p:nvGrpSpPr>
          <p:grpSpPr>
            <a:xfrm flipH="1" flipV="1">
              <a:off x="65943" y="3719871"/>
              <a:ext cx="1083600" cy="679254"/>
              <a:chOff x="1701226" y="2571835"/>
              <a:chExt cx="1083600" cy="679254"/>
            </a:xfrm>
          </p:grpSpPr>
          <p:cxnSp>
            <p:nvCxnSpPr>
              <p:cNvPr id="79" name="Straight Arrow Connector 78">
                <a:extLst>
                  <a:ext uri="{FF2B5EF4-FFF2-40B4-BE49-F238E27FC236}">
                    <a16:creationId xmlns:a16="http://schemas.microsoft.com/office/drawing/2014/main" id="{3D938370-F157-A841-9035-37A8E681B4FD}"/>
                  </a:ext>
                </a:extLst>
              </p:cNvPr>
              <p:cNvCxnSpPr/>
              <p:nvPr/>
            </p:nvCxnSpPr>
            <p:spPr>
              <a:xfrm flipV="1">
                <a:off x="1999311" y="2661137"/>
                <a:ext cx="221149" cy="43346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Straight Arrow Connector 79">
                <a:extLst>
                  <a:ext uri="{FF2B5EF4-FFF2-40B4-BE49-F238E27FC236}">
                    <a16:creationId xmlns:a16="http://schemas.microsoft.com/office/drawing/2014/main" id="{19FA4C3A-61C4-1740-9E60-7A49E1B4F0F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47218" y="2934858"/>
                <a:ext cx="437608" cy="31623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>
                <a:extLst>
                  <a:ext uri="{FF2B5EF4-FFF2-40B4-BE49-F238E27FC236}">
                    <a16:creationId xmlns:a16="http://schemas.microsoft.com/office/drawing/2014/main" id="{CD6B10EC-7CFC-8E49-A10B-E44E27B0090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1226" y="2571835"/>
                <a:ext cx="11193" cy="43200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69C2E48C-2EDD-E74D-8ADB-1B79FFD93955}"/>
                </a:ext>
              </a:extLst>
            </p:cNvPr>
            <p:cNvGrpSpPr/>
            <p:nvPr/>
          </p:nvGrpSpPr>
          <p:grpSpPr>
            <a:xfrm flipH="1">
              <a:off x="-16815" y="2574328"/>
              <a:ext cx="1163269" cy="919107"/>
              <a:chOff x="1701226" y="2571835"/>
              <a:chExt cx="1163269" cy="919107"/>
            </a:xfrm>
          </p:grpSpPr>
          <p:cxnSp>
            <p:nvCxnSpPr>
              <p:cNvPr id="83" name="Straight Arrow Connector 82">
                <a:extLst>
                  <a:ext uri="{FF2B5EF4-FFF2-40B4-BE49-F238E27FC236}">
                    <a16:creationId xmlns:a16="http://schemas.microsoft.com/office/drawing/2014/main" id="{89702739-999D-9549-961A-067B440ACC3C}"/>
                  </a:ext>
                </a:extLst>
              </p:cNvPr>
              <p:cNvCxnSpPr/>
              <p:nvPr/>
            </p:nvCxnSpPr>
            <p:spPr>
              <a:xfrm flipV="1">
                <a:off x="1999311" y="2661137"/>
                <a:ext cx="221149" cy="43346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>
                <a:extLst>
                  <a:ext uri="{FF2B5EF4-FFF2-40B4-BE49-F238E27FC236}">
                    <a16:creationId xmlns:a16="http://schemas.microsoft.com/office/drawing/2014/main" id="{62208998-DE95-B94E-8AFF-0A84A1E8C09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347218" y="2934858"/>
                <a:ext cx="437608" cy="316231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>
                <a:extLst>
                  <a:ext uri="{FF2B5EF4-FFF2-40B4-BE49-F238E27FC236}">
                    <a16:creationId xmlns:a16="http://schemas.microsoft.com/office/drawing/2014/main" id="{AB5F2019-1879-054D-8243-D8FF5655DFD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01226" y="2571835"/>
                <a:ext cx="11193" cy="432000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>
                <a:extLst>
                  <a:ext uri="{FF2B5EF4-FFF2-40B4-BE49-F238E27FC236}">
                    <a16:creationId xmlns:a16="http://schemas.microsoft.com/office/drawing/2014/main" id="{64C8FEDB-7BE5-4D49-BDBF-055846C1E0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07759" y="3487585"/>
                <a:ext cx="456736" cy="3357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triangle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77087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build="allAtOnce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05365-0B93-9342-A842-E51ADE2C5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Brightness limitations: </a:t>
            </a:r>
            <a:r>
              <a:rPr lang="en-US" b="1" dirty="0"/>
              <a:t>space charge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3997C-4B5A-C14E-81E2-E02C99600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tune diagram (</a:t>
            </a:r>
            <a:r>
              <a:rPr lang="en-US" dirty="0" err="1"/>
              <a:t>Q</a:t>
            </a:r>
            <a:r>
              <a:rPr lang="en-US" baseline="-25000" dirty="0" err="1"/>
              <a:t>x</a:t>
            </a:r>
            <a:r>
              <a:rPr lang="en-US" dirty="0"/>
              <a:t>, </a:t>
            </a:r>
            <a:r>
              <a:rPr lang="en-US" dirty="0" err="1"/>
              <a:t>Q</a:t>
            </a:r>
            <a:r>
              <a:rPr lang="en-US" baseline="-25000" dirty="0" err="1"/>
              <a:t>y</a:t>
            </a:r>
            <a:r>
              <a:rPr lang="en-US" dirty="0"/>
              <a:t>), the </a:t>
            </a:r>
            <a:r>
              <a:rPr lang="en-US" b="1" dirty="0">
                <a:solidFill>
                  <a:srgbClr val="008000"/>
                </a:solidFill>
              </a:rPr>
              <a:t>nominal tunes </a:t>
            </a:r>
            <a:r>
              <a:rPr lang="en-US" dirty="0"/>
              <a:t>are placed in areas free from resonance lines </a:t>
            </a:r>
          </a:p>
          <a:p>
            <a:r>
              <a:rPr lang="en-US" dirty="0"/>
              <a:t>Space charge shifts the tunes of </a:t>
            </a:r>
            <a:br>
              <a:rPr lang="en-US" dirty="0"/>
            </a:br>
            <a:r>
              <a:rPr lang="en-US" dirty="0"/>
              <a:t>the single particles shift, which may</a:t>
            </a:r>
            <a:br>
              <a:rPr lang="en-US" dirty="0"/>
            </a:br>
            <a:r>
              <a:rPr lang="en-US" dirty="0"/>
              <a:t>hit the resonance lines!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84374F-A985-6245-8CF8-001E5F80B7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24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9A00AF-27FF-A149-8FCC-CD0DED293B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14/05/20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33C2C4-91DD-0741-BEC7-7CA9C7DFAF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OP shutdown lectures                                  Hannes Bartosik</a:t>
            </a:r>
            <a:endParaRPr lang="en-US" dirty="0">
              <a:latin typeface="Arial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79E0B6E-3A12-FA4E-AAAE-3449ABC0414D}"/>
              </a:ext>
            </a:extLst>
          </p:cNvPr>
          <p:cNvGrpSpPr>
            <a:grpSpLocks noChangeAspect="1"/>
          </p:cNvGrpSpPr>
          <p:nvPr/>
        </p:nvGrpSpPr>
        <p:grpSpPr>
          <a:xfrm>
            <a:off x="2108061" y="3506210"/>
            <a:ext cx="2784480" cy="1656000"/>
            <a:chOff x="683568" y="2878832"/>
            <a:chExt cx="2862360" cy="1702317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AA9D881-8AF4-D843-A471-F6271868D91B}"/>
                </a:ext>
              </a:extLst>
            </p:cNvPr>
            <p:cNvSpPr/>
            <p:nvPr/>
          </p:nvSpPr>
          <p:spPr>
            <a:xfrm>
              <a:off x="683568" y="3536412"/>
              <a:ext cx="1961261" cy="7920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20A598C2-1FBB-6C44-A983-70D62E82B3D0}"/>
                </a:ext>
              </a:extLst>
            </p:cNvPr>
            <p:cNvCxnSpPr/>
            <p:nvPr/>
          </p:nvCxnSpPr>
          <p:spPr>
            <a:xfrm>
              <a:off x="1619672" y="3941440"/>
              <a:ext cx="18722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ED15471-2D74-6A4E-8C97-C7D59554F75F}"/>
                </a:ext>
              </a:extLst>
            </p:cNvPr>
            <p:cNvCxnSpPr/>
            <p:nvPr/>
          </p:nvCxnSpPr>
          <p:spPr>
            <a:xfrm flipH="1">
              <a:off x="957705" y="3941440"/>
              <a:ext cx="692040" cy="56768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BEED942-BBAD-F943-BF3D-D7178FD0CDAF}"/>
                </a:ext>
              </a:extLst>
            </p:cNvPr>
            <p:cNvCxnSpPr/>
            <p:nvPr/>
          </p:nvCxnSpPr>
          <p:spPr>
            <a:xfrm flipV="1">
              <a:off x="1661017" y="2878832"/>
              <a:ext cx="0" cy="106260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08D0FC7-DA87-8545-B719-3C9CFFBEE4D7}"/>
                </a:ext>
              </a:extLst>
            </p:cNvPr>
            <p:cNvSpPr/>
            <p:nvPr/>
          </p:nvSpPr>
          <p:spPr>
            <a:xfrm>
              <a:off x="1547664" y="3536412"/>
              <a:ext cx="257369" cy="792088"/>
            </a:xfrm>
            <a:prstGeom prst="ellipse">
              <a:avLst/>
            </a:prstGeom>
            <a:noFill/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36A50C8-A684-2F4D-85A4-C1E4414EF1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063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C52DB74-6ABA-DA4A-88E7-FCCE53A7D333}"/>
                </a:ext>
              </a:extLst>
            </p:cNvPr>
            <p:cNvSpPr txBox="1"/>
            <p:nvPr/>
          </p:nvSpPr>
          <p:spPr>
            <a:xfrm>
              <a:off x="3185888" y="3857393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z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C433F09-3F32-7B4E-8783-7D6E4A488E04}"/>
                </a:ext>
              </a:extLst>
            </p:cNvPr>
            <p:cNvSpPr txBox="1"/>
            <p:nvPr/>
          </p:nvSpPr>
          <p:spPr>
            <a:xfrm>
              <a:off x="1633184" y="2888367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y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ECBDA21-0780-584F-8131-2BB726FB1169}"/>
                </a:ext>
              </a:extLst>
            </p:cNvPr>
            <p:cNvSpPr txBox="1"/>
            <p:nvPr/>
          </p:nvSpPr>
          <p:spPr>
            <a:xfrm>
              <a:off x="1079612" y="4257984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x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7194FB-F6F3-2345-B94A-65160D3E1B6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3890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E69012B-BB34-FB49-890E-B44162CB8A7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05437" y="37244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91925E0-19D7-2242-ACD3-D1CD72FBF52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39137" y="410257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A322EDF-F3C6-FD4F-82DA-366F0459F8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96540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6436D53-1D3D-514E-8DD1-068953E2D1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8940" y="38231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66A1C4D-D396-1C41-AC82-D2FDCA2B28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39652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9B1B228-0EB1-3B49-96B7-D06DED4116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416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9674AE9-8C70-A64E-AA40-388AA8B821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89446" y="391593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EF57DF2-0A7A-6E46-9348-CED477ADE8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4459" y="383190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F705744-FAEC-FD4A-B083-0A04452195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3388" y="393059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A0143F1-2CC7-BC49-AB11-16A5790B28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46646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0AC81C-9ACB-B349-A584-44BB97D618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57571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D7650A5-D626-D446-BDDE-4BE33892C67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1017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E08D044-5CB0-F140-BA91-4995840BAC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43795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1FE8B862-C443-604A-ABD1-910FD2761E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63735" y="394144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6C5BD040-510F-E04A-AF7C-71877AEE322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55934" y="357906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607A3E2-D1EE-1342-8D48-3E3EFF62F1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3727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169A3A-A4FC-D047-8423-0BE492A8D2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3448" y="363277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6165260-E69E-5C48-A31A-73442CAFE2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04129" y="399515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C38E3272-7F58-5144-8FA3-71AAE93C9B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54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415B49B-8077-0240-BD97-D8AAC26C26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61928" y="374997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DE2F789-43E7-F54F-88D3-3925BFD6EF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3055" y="38768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EEEF1D6-2834-0B43-BAA2-4B0FDDC6BC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20623" y="41250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5" name="Picture 84" descr="tune_diagram_000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50" y="2120311"/>
            <a:ext cx="4249045" cy="4249045"/>
          </a:xfrm>
          <a:prstGeom prst="rect">
            <a:avLst/>
          </a:prstGeom>
        </p:spPr>
      </p:pic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0216D9E-D5FE-DB4C-B0DD-330C6CA4B90B}"/>
              </a:ext>
            </a:extLst>
          </p:cNvPr>
          <p:cNvGrpSpPr/>
          <p:nvPr/>
        </p:nvGrpSpPr>
        <p:grpSpPr>
          <a:xfrm>
            <a:off x="1963426" y="4671262"/>
            <a:ext cx="6200856" cy="1553792"/>
            <a:chOff x="400250" y="4645565"/>
            <a:chExt cx="6200856" cy="1553792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EE970EDD-FA81-5E43-A5F4-876AE3A18CFF}"/>
                </a:ext>
              </a:extLst>
            </p:cNvPr>
            <p:cNvSpPr txBox="1"/>
            <p:nvPr/>
          </p:nvSpPr>
          <p:spPr>
            <a:xfrm>
              <a:off x="400250" y="5553026"/>
              <a:ext cx="3199117" cy="646331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/>
                <a:t>Particles oscillating close to the bunch peak density</a:t>
              </a:r>
            </a:p>
          </p:txBody>
        </p:sp>
        <p:cxnSp>
          <p:nvCxnSpPr>
            <p:cNvPr id="111" name="Straight Arrow Connector 110">
              <a:extLst>
                <a:ext uri="{FF2B5EF4-FFF2-40B4-BE49-F238E27FC236}">
                  <a16:creationId xmlns:a16="http://schemas.microsoft.com/office/drawing/2014/main" id="{5AB1F083-8A7E-3D40-AA5C-11100E90DA4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652378" y="4974193"/>
              <a:ext cx="168967" cy="56976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DD8102FC-3CF7-4B47-9089-9ACE88BB934D}"/>
                </a:ext>
              </a:extLst>
            </p:cNvPr>
            <p:cNvCxnSpPr>
              <a:stCxn id="110" idx="3"/>
              <a:endCxn id="109" idx="3"/>
            </p:cNvCxnSpPr>
            <p:nvPr/>
          </p:nvCxnSpPr>
          <p:spPr>
            <a:xfrm flipV="1">
              <a:off x="3599367" y="5596100"/>
              <a:ext cx="1889785" cy="280092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A287D146-73BB-9E4E-85F4-95E400A0A1D4}"/>
                </a:ext>
              </a:extLst>
            </p:cNvPr>
            <p:cNvSpPr/>
            <p:nvPr/>
          </p:nvSpPr>
          <p:spPr>
            <a:xfrm rot="2210393">
              <a:off x="5584149" y="4645565"/>
              <a:ext cx="1016957" cy="1489377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Oval 22"/>
          <p:cNvSpPr>
            <a:spLocks noChangeAspect="1"/>
          </p:cNvSpPr>
          <p:nvPr/>
        </p:nvSpPr>
        <p:spPr>
          <a:xfrm>
            <a:off x="9428391" y="3175874"/>
            <a:ext cx="179998" cy="180027"/>
          </a:xfrm>
          <a:prstGeom prst="ellipse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8000"/>
              </a:solidFill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10264997" y="3208482"/>
            <a:ext cx="1749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PSB simulation</a:t>
            </a:r>
            <a:br>
              <a:rPr lang="en-US" dirty="0"/>
            </a:br>
            <a:r>
              <a:rPr lang="en-US" dirty="0"/>
              <a:t>for 50 MeV inj.</a:t>
            </a:r>
          </a:p>
        </p:txBody>
      </p:sp>
    </p:spTree>
    <p:extLst>
      <p:ext uri="{BB962C8B-B14F-4D97-AF65-F5344CB8AC3E}">
        <p14:creationId xmlns:p14="http://schemas.microsoft.com/office/powerpoint/2010/main" val="32042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05365-0B93-9342-A842-E51ADE2C5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Brightness limitations: </a:t>
            </a:r>
            <a:r>
              <a:rPr lang="en-US" b="1" dirty="0"/>
              <a:t>space charge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3997C-4B5A-C14E-81E2-E02C99600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tune diagram (</a:t>
            </a:r>
            <a:r>
              <a:rPr lang="en-US" dirty="0" err="1"/>
              <a:t>Q</a:t>
            </a:r>
            <a:r>
              <a:rPr lang="en-US" baseline="-25000" dirty="0" err="1"/>
              <a:t>x</a:t>
            </a:r>
            <a:r>
              <a:rPr lang="en-US" dirty="0"/>
              <a:t>, </a:t>
            </a:r>
            <a:r>
              <a:rPr lang="en-US" dirty="0" err="1"/>
              <a:t>Q</a:t>
            </a:r>
            <a:r>
              <a:rPr lang="en-US" baseline="-25000" dirty="0" err="1"/>
              <a:t>y</a:t>
            </a:r>
            <a:r>
              <a:rPr lang="en-US" dirty="0"/>
              <a:t>), the </a:t>
            </a:r>
            <a:r>
              <a:rPr lang="en-US" b="1" dirty="0">
                <a:solidFill>
                  <a:srgbClr val="008000"/>
                </a:solidFill>
              </a:rPr>
              <a:t>nominal tunes </a:t>
            </a:r>
            <a:r>
              <a:rPr lang="en-US" dirty="0"/>
              <a:t>are placed in areas free from resonance lines</a:t>
            </a:r>
          </a:p>
          <a:p>
            <a:r>
              <a:rPr lang="en-US" dirty="0"/>
              <a:t>Space charge shifts the tunes of </a:t>
            </a:r>
            <a:br>
              <a:rPr lang="en-US" dirty="0"/>
            </a:br>
            <a:r>
              <a:rPr lang="en-US" dirty="0"/>
              <a:t>the single particles shift, which may</a:t>
            </a:r>
            <a:br>
              <a:rPr lang="en-US" dirty="0"/>
            </a:br>
            <a:r>
              <a:rPr lang="en-US" dirty="0"/>
              <a:t>hit the resonance lines!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84374F-A985-6245-8CF8-001E5F80B7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25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9A00AF-27FF-A149-8FCC-CD0DED293B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14/05/20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33C2C4-91DD-0741-BEC7-7CA9C7DFAF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OP shutdown lectures                                  Hannes Bartosik</a:t>
            </a:r>
            <a:endParaRPr lang="en-US" dirty="0">
              <a:latin typeface="Arial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79E0B6E-3A12-FA4E-AAAE-3449ABC0414D}"/>
              </a:ext>
            </a:extLst>
          </p:cNvPr>
          <p:cNvGrpSpPr>
            <a:grpSpLocks noChangeAspect="1"/>
          </p:cNvGrpSpPr>
          <p:nvPr/>
        </p:nvGrpSpPr>
        <p:grpSpPr>
          <a:xfrm>
            <a:off x="2108061" y="3506210"/>
            <a:ext cx="2784480" cy="1656000"/>
            <a:chOff x="683568" y="2878832"/>
            <a:chExt cx="2862360" cy="1702317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2AA9D881-8AF4-D843-A471-F6271868D91B}"/>
                </a:ext>
              </a:extLst>
            </p:cNvPr>
            <p:cNvSpPr/>
            <p:nvPr/>
          </p:nvSpPr>
          <p:spPr>
            <a:xfrm>
              <a:off x="683568" y="3536412"/>
              <a:ext cx="1961261" cy="79208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20A598C2-1FBB-6C44-A983-70D62E82B3D0}"/>
                </a:ext>
              </a:extLst>
            </p:cNvPr>
            <p:cNvCxnSpPr/>
            <p:nvPr/>
          </p:nvCxnSpPr>
          <p:spPr>
            <a:xfrm>
              <a:off x="1619672" y="3941440"/>
              <a:ext cx="1872208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ED15471-2D74-6A4E-8C97-C7D59554F75F}"/>
                </a:ext>
              </a:extLst>
            </p:cNvPr>
            <p:cNvCxnSpPr/>
            <p:nvPr/>
          </p:nvCxnSpPr>
          <p:spPr>
            <a:xfrm flipH="1">
              <a:off x="957705" y="3941440"/>
              <a:ext cx="692040" cy="56768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0BEED942-BBAD-F943-BF3D-D7178FD0CDAF}"/>
                </a:ext>
              </a:extLst>
            </p:cNvPr>
            <p:cNvCxnSpPr/>
            <p:nvPr/>
          </p:nvCxnSpPr>
          <p:spPr>
            <a:xfrm flipV="1">
              <a:off x="1661017" y="2878832"/>
              <a:ext cx="0" cy="106260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08D0FC7-DA87-8545-B719-3C9CFFBEE4D7}"/>
                </a:ext>
              </a:extLst>
            </p:cNvPr>
            <p:cNvSpPr/>
            <p:nvPr/>
          </p:nvSpPr>
          <p:spPr>
            <a:xfrm>
              <a:off x="1547664" y="3536412"/>
              <a:ext cx="257369" cy="792088"/>
            </a:xfrm>
            <a:prstGeom prst="ellipse">
              <a:avLst/>
            </a:prstGeom>
            <a:noFill/>
            <a:ln>
              <a:solidFill>
                <a:srgbClr val="00000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36A50C8-A684-2F4D-85A4-C1E4414EF1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0063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C52DB74-6ABA-DA4A-88E7-FCCE53A7D333}"/>
                </a:ext>
              </a:extLst>
            </p:cNvPr>
            <p:cNvSpPr txBox="1"/>
            <p:nvPr/>
          </p:nvSpPr>
          <p:spPr>
            <a:xfrm>
              <a:off x="3185888" y="3857393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z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C433F09-3F32-7B4E-8783-7D6E4A488E04}"/>
                </a:ext>
              </a:extLst>
            </p:cNvPr>
            <p:cNvSpPr txBox="1"/>
            <p:nvPr/>
          </p:nvSpPr>
          <p:spPr>
            <a:xfrm>
              <a:off x="1633184" y="2888367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y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ECBDA21-0780-584F-8131-2BB726FB1169}"/>
                </a:ext>
              </a:extLst>
            </p:cNvPr>
            <p:cNvSpPr txBox="1"/>
            <p:nvPr/>
          </p:nvSpPr>
          <p:spPr>
            <a:xfrm>
              <a:off x="1079612" y="4257984"/>
              <a:ext cx="36004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i="1" dirty="0"/>
                <a:t>x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577194FB-F6F3-2345-B94A-65160D3E1B6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03890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E69012B-BB34-FB49-890E-B44162CB8A7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05437" y="37244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91925E0-19D7-2242-ACD3-D1CD72FBF52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139137" y="410257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8A322EDF-F3C6-FD4F-82DA-366F0459F8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96540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6436D53-1D3D-514E-8DD1-068953E2D1E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48940" y="38231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966A1C4D-D396-1C41-AC82-D2FDCA2B288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439652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C9B1B228-0EB1-3B49-96B7-D06DED41162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94167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9674AE9-8C70-A64E-AA40-388AA8B821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389446" y="391593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EF57DF2-0A7A-6E46-9348-CED477ADE8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14459" y="383190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FF705744-FAEC-FD4A-B083-0A04452195B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3388" y="393059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A0143F1-2CC7-BC49-AB11-16A5790B287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46646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F30AC81C-9ACB-B349-A584-44BB97D618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057571" y="40555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7D7650A5-D626-D446-BDDE-4BE33892C67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61017" y="412546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E08D044-5CB0-F140-BA91-4995840BAC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143795" y="367077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1FE8B862-C443-604A-ABD1-910FD2761EB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63735" y="394144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6C5BD040-510F-E04A-AF7C-71877AEE322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55934" y="357906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B607A3E2-D1EE-1342-8D48-3E3EFF62F1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3727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B169A3A-A4FC-D047-8423-0BE492A8D21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33448" y="3632774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6165260-E69E-5C48-A31A-73442CAFE2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704129" y="3995150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C38E3272-7F58-5144-8FA3-71AAE93C9B9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48549" y="3896635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415B49B-8077-0240-BD97-D8AAC26C26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61928" y="3749973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DE2F789-43E7-F54F-88D3-3925BFD6EF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513055" y="3876882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EEEF1D6-2834-0B43-BAA2-4B0FDDC6BC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220623" y="4125029"/>
              <a:ext cx="86224" cy="10742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5" name="Picture 84" descr="tune_diagram_000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50" y="2120311"/>
            <a:ext cx="4249045" cy="4249045"/>
          </a:xfrm>
          <a:prstGeom prst="rect">
            <a:avLst/>
          </a:prstGeom>
        </p:spPr>
      </p:pic>
      <p:sp>
        <p:nvSpPr>
          <p:cNvPr id="23" name="Oval 22"/>
          <p:cNvSpPr>
            <a:spLocks noChangeAspect="1"/>
          </p:cNvSpPr>
          <p:nvPr/>
        </p:nvSpPr>
        <p:spPr>
          <a:xfrm>
            <a:off x="9428391" y="3175874"/>
            <a:ext cx="179998" cy="180027"/>
          </a:xfrm>
          <a:prstGeom prst="ellipse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D9940C1A-8388-264C-B4AF-A32CF4683507}"/>
              </a:ext>
            </a:extLst>
          </p:cNvPr>
          <p:cNvGrpSpPr/>
          <p:nvPr/>
        </p:nvGrpSpPr>
        <p:grpSpPr>
          <a:xfrm>
            <a:off x="1444097" y="3407038"/>
            <a:ext cx="7468582" cy="2953232"/>
            <a:chOff x="1444097" y="3407038"/>
            <a:chExt cx="7468582" cy="2953232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D3853EAA-E5B0-DE4D-8618-156C7E62FD7E}"/>
                </a:ext>
              </a:extLst>
            </p:cNvPr>
            <p:cNvGrpSpPr/>
            <p:nvPr/>
          </p:nvGrpSpPr>
          <p:grpSpPr>
            <a:xfrm>
              <a:off x="1444097" y="3407038"/>
              <a:ext cx="7468582" cy="2953232"/>
              <a:chOff x="196232" y="3246125"/>
              <a:chExt cx="7468582" cy="2953232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B72368D0-BA9E-854D-9C28-9F3B7187893B}"/>
                  </a:ext>
                </a:extLst>
              </p:cNvPr>
              <p:cNvSpPr/>
              <p:nvPr/>
            </p:nvSpPr>
            <p:spPr>
              <a:xfrm rot="2579803">
                <a:off x="6876020" y="3246125"/>
                <a:ext cx="788794" cy="1814741"/>
              </a:xfrm>
              <a:prstGeom prst="ellipse">
                <a:avLst/>
              </a:prstGeom>
              <a:noFill/>
              <a:ln w="28575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B69F1C67-2F37-3C4E-A592-660B12DED540}"/>
                  </a:ext>
                </a:extLst>
              </p:cNvPr>
              <p:cNvSpPr txBox="1"/>
              <p:nvPr/>
            </p:nvSpPr>
            <p:spPr>
              <a:xfrm>
                <a:off x="196232" y="5553026"/>
                <a:ext cx="2985131" cy="646331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Particles at the tails of the longitudinal distribution</a:t>
                </a:r>
              </a:p>
            </p:txBody>
          </p: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12950212-E579-E94B-8D0A-E1C097590C7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196386" y="4725787"/>
                <a:ext cx="624960" cy="818166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83A15905-89E4-DD43-AC1D-2D86DD57015C}"/>
                  </a:ext>
                </a:extLst>
              </p:cNvPr>
              <p:cNvCxnSpPr>
                <a:cxnSpLocks/>
                <a:stCxn id="60" idx="3"/>
                <a:endCxn id="59" idx="3"/>
              </p:cNvCxnSpPr>
              <p:nvPr/>
            </p:nvCxnSpPr>
            <p:spPr>
              <a:xfrm flipV="1">
                <a:off x="3181363" y="4432578"/>
                <a:ext cx="3447534" cy="1443614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4DAD85B4-BAE1-014B-8686-57AF09E279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83422" y="4921706"/>
              <a:ext cx="607842" cy="784736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67"/>
          <p:cNvSpPr txBox="1"/>
          <p:nvPr/>
        </p:nvSpPr>
        <p:spPr>
          <a:xfrm>
            <a:off x="10264997" y="3208482"/>
            <a:ext cx="1749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PSB simulation</a:t>
            </a:r>
            <a:br>
              <a:rPr lang="en-US" dirty="0"/>
            </a:br>
            <a:r>
              <a:rPr lang="en-US" dirty="0"/>
              <a:t>for 50 MeV inj.</a:t>
            </a:r>
          </a:p>
        </p:txBody>
      </p:sp>
    </p:spTree>
    <p:extLst>
      <p:ext uri="{BB962C8B-B14F-4D97-AF65-F5344CB8AC3E}">
        <p14:creationId xmlns:p14="http://schemas.microsoft.com/office/powerpoint/2010/main" val="75134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9" descr="tune_diagram_000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1650" y="2120311"/>
            <a:ext cx="4249045" cy="424904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05365-0B93-9342-A842-E51ADE2C5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Brightness limitations: </a:t>
            </a:r>
            <a:r>
              <a:rPr lang="en-US" b="1" dirty="0"/>
              <a:t>space charge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D3997C-4B5A-C14E-81E2-E02C996004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Due to their shifted tunes, some of the particles can hit resonances so that the trajectories of those particles can</a:t>
            </a:r>
          </a:p>
          <a:p>
            <a:pPr lvl="1"/>
            <a:r>
              <a:rPr lang="en-US" dirty="0"/>
              <a:t>Grow to large amplitudes and get </a:t>
            </a:r>
            <a:r>
              <a:rPr lang="en-US" dirty="0" err="1"/>
              <a:t>stabilised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 </a:t>
            </a:r>
            <a:r>
              <a:rPr lang="en-US" b="1" dirty="0">
                <a:sym typeface="Wingdings" pitchFamily="2" charset="2"/>
              </a:rPr>
              <a:t>emittance growth</a:t>
            </a:r>
          </a:p>
          <a:p>
            <a:pPr lvl="1"/>
            <a:r>
              <a:rPr lang="en-US" dirty="0">
                <a:sym typeface="Wingdings" pitchFamily="2" charset="2"/>
              </a:rPr>
              <a:t>Become unstable and hit the machine </a:t>
            </a:r>
            <a:br>
              <a:rPr lang="en-US" dirty="0"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aperture  </a:t>
            </a:r>
            <a:r>
              <a:rPr lang="en-US" b="1" dirty="0">
                <a:sym typeface="Wingdings" pitchFamily="2" charset="2"/>
              </a:rPr>
              <a:t>beam loss</a:t>
            </a:r>
            <a:endParaRPr lang="en-US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84374F-A985-6245-8CF8-001E5F80B7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26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9A00AF-27FF-A149-8FCC-CD0DED293B9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14/05/20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33C2C4-91DD-0741-BEC7-7CA9C7DFAF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OP shutdown lectures                                  Hannes Bartosik</a:t>
            </a:r>
            <a:endParaRPr lang="en-US" dirty="0">
              <a:latin typeface="Arial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E09A3DD-2157-8242-B440-3D0EA20210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5037" y="3727993"/>
            <a:ext cx="4219588" cy="90494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3609057-0E1C-9448-AC6E-1976875A2C22}"/>
              </a:ext>
            </a:extLst>
          </p:cNvPr>
          <p:cNvSpPr txBox="1"/>
          <p:nvPr/>
        </p:nvSpPr>
        <p:spPr>
          <a:xfrm>
            <a:off x="2224113" y="4997416"/>
            <a:ext cx="2870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4AADC"/>
                </a:solidFill>
              </a:rPr>
              <a:t>Brightness limitation!</a:t>
            </a:r>
          </a:p>
        </p:txBody>
      </p:sp>
      <p:pic>
        <p:nvPicPr>
          <p:cNvPr id="47" name="Picture 46" descr="tune_diagram_1499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695" y="2121356"/>
            <a:ext cx="4248000" cy="424800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10264997" y="3208482"/>
            <a:ext cx="17498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PSB simulation</a:t>
            </a:r>
            <a:br>
              <a:rPr lang="en-US" dirty="0"/>
            </a:br>
            <a:r>
              <a:rPr lang="en-US" dirty="0"/>
              <a:t>for 50 MeV inj.</a:t>
            </a:r>
          </a:p>
        </p:txBody>
      </p:sp>
      <p:sp>
        <p:nvSpPr>
          <p:cNvPr id="49" name="Oval 48"/>
          <p:cNvSpPr>
            <a:spLocks noChangeAspect="1"/>
          </p:cNvSpPr>
          <p:nvPr/>
        </p:nvSpPr>
        <p:spPr>
          <a:xfrm>
            <a:off x="9428391" y="3175874"/>
            <a:ext cx="179998" cy="180027"/>
          </a:xfrm>
          <a:prstGeom prst="ellipse">
            <a:avLst/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8185517" y="2416004"/>
            <a:ext cx="0" cy="3382406"/>
          </a:xfrm>
          <a:prstGeom prst="line">
            <a:avLst/>
          </a:prstGeom>
          <a:ln w="3492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6847132" y="4798047"/>
            <a:ext cx="3345864" cy="0"/>
          </a:xfrm>
          <a:prstGeom prst="line">
            <a:avLst/>
          </a:prstGeom>
          <a:ln w="34925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179192" y="4595283"/>
            <a:ext cx="18727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strong resonances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9069323" y="4342546"/>
            <a:ext cx="620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Qy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9525267" y="3355901"/>
            <a:ext cx="0" cy="163632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8102693" y="3186482"/>
            <a:ext cx="620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Symbol" charset="2"/>
                <a:cs typeface="Symbol" charset="2"/>
              </a:rPr>
              <a:t>D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Qx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68" name="Straight Arrow Connector 67"/>
          <p:cNvCxnSpPr>
            <a:stCxn id="49" idx="2"/>
          </p:cNvCxnSpPr>
          <p:nvPr/>
        </p:nvCxnSpPr>
        <p:spPr>
          <a:xfrm flipH="1">
            <a:off x="7978463" y="3265888"/>
            <a:ext cx="1449928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 rot="20212318">
            <a:off x="3948616" y="3525264"/>
            <a:ext cx="675175" cy="1329395"/>
          </a:xfrm>
          <a:prstGeom prst="ellipse">
            <a:avLst/>
          </a:prstGeom>
          <a:noFill/>
          <a:ln w="31750">
            <a:solidFill>
              <a:srgbClr val="64AAD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093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2" grpId="0"/>
      <p:bldP spid="67" grpId="0"/>
      <p:bldP spid="3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Brightness limitations: </a:t>
            </a:r>
            <a:r>
              <a:rPr lang="en-US" b="1" dirty="0"/>
              <a:t>space charge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latin typeface="Arial"/>
              </a:rPr>
              <a:pPr/>
              <a:t>27</a:t>
            </a:fld>
            <a:endParaRPr lang="en-US" dirty="0">
              <a:latin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14/05/20</a:t>
            </a:r>
            <a:endParaRPr lang="en-US" dirty="0"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latin typeface="Arial"/>
              </a:rPr>
              <a:t>OP shutdown lectures                                  Hannes Bartosik</a:t>
            </a:r>
            <a:endParaRPr lang="en-US" dirty="0">
              <a:latin typeface="Arial"/>
            </a:endParaRPr>
          </a:p>
        </p:txBody>
      </p:sp>
      <p:pic>
        <p:nvPicPr>
          <p:cNvPr id="7" name="Picture 6" descr="brightness_curv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837" y="1160311"/>
            <a:ext cx="6349641" cy="50797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1355943"/>
            <a:ext cx="47523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Example of the PSB:</a:t>
            </a:r>
          </a:p>
          <a:p>
            <a:r>
              <a:rPr lang="en-US" sz="2400" dirty="0"/>
              <a:t>Due to the brightness limitation imposed by space charge effects, the transverse emittance increases linearly with intensity!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E09A3DD-2157-8242-B440-3D0EA20210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5037" y="3727993"/>
            <a:ext cx="4219588" cy="904949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 rot="16200000">
            <a:off x="3416700" y="4074824"/>
            <a:ext cx="732840" cy="709723"/>
          </a:xfrm>
          <a:prstGeom prst="ellipse">
            <a:avLst/>
          </a:prstGeom>
          <a:noFill/>
          <a:ln w="31750">
            <a:solidFill>
              <a:srgbClr val="64AADC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609057-0E1C-9448-AC6E-1976875A2C22}"/>
              </a:ext>
            </a:extLst>
          </p:cNvPr>
          <p:cNvSpPr txBox="1"/>
          <p:nvPr/>
        </p:nvSpPr>
        <p:spPr>
          <a:xfrm>
            <a:off x="1064612" y="5010961"/>
            <a:ext cx="3904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64AADC"/>
                </a:solidFill>
              </a:rPr>
              <a:t>Need to increase beam energy to overcome brightness limitation!</a:t>
            </a:r>
          </a:p>
        </p:txBody>
      </p:sp>
    </p:spTree>
    <p:extLst>
      <p:ext uri="{BB962C8B-B14F-4D97-AF65-F5344CB8AC3E}">
        <p14:creationId xmlns:p14="http://schemas.microsoft.com/office/powerpoint/2010/main" val="2108245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animBg="1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C823FD6-821B-6424-F4E7-CF643C0F39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B7471AB-EFB0-1424-CE70-8A46C898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3E92547-6133-CD43-E9E9-6480ACC9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28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A0BED30-C78F-A30C-8548-D3CA68210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243" y="289208"/>
            <a:ext cx="9122538" cy="653767"/>
          </a:xfrm>
        </p:spPr>
        <p:txBody>
          <a:bodyPr/>
          <a:lstStyle/>
          <a:p>
            <a:r>
              <a:rPr lang="en-US" dirty="0"/>
              <a:t>Beam performance </a:t>
            </a:r>
            <a:r>
              <a:rPr lang="en-US" u="sng" dirty="0"/>
              <a:t>with LIU upgrades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A9DC60-8984-5A61-F609-A66856494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916131"/>
          </a:xfrm>
        </p:spPr>
        <p:txBody>
          <a:bodyPr/>
          <a:lstStyle/>
          <a:p>
            <a:r>
              <a:rPr lang="en-US" dirty="0"/>
              <a:t>Effect of the LIU baseline upgrade items on </a:t>
            </a:r>
            <a:r>
              <a:rPr lang="en-US" b="1" dirty="0"/>
              <a:t>beam parameter reach</a:t>
            </a:r>
            <a:r>
              <a:rPr lang="en-US" dirty="0"/>
              <a:t>, based on existing machine models and anticipated equipment performance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9F8986-CFBE-7F2F-C75D-D6953080081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791" y="1942440"/>
            <a:ext cx="4680000" cy="4320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ED29AB-CB55-6CA8-CA07-704177E3962F}"/>
              </a:ext>
            </a:extLst>
          </p:cNvPr>
          <p:cNvSpPr txBox="1">
            <a:spLocks/>
          </p:cNvSpPr>
          <p:nvPr/>
        </p:nvSpPr>
        <p:spPr>
          <a:xfrm>
            <a:off x="5089433" y="2222392"/>
            <a:ext cx="6952888" cy="29244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Connection of PSB to Linac4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Linac4 providing 25 mA within 0.4 um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Charge exchange H</a:t>
            </a:r>
            <a:r>
              <a:rPr lang="en-US" baseline="30000" dirty="0"/>
              <a:t>-</a:t>
            </a:r>
            <a:r>
              <a:rPr lang="en-US" dirty="0"/>
              <a:t> injection at 160 MeV into PSB</a:t>
            </a:r>
          </a:p>
        </p:txBody>
      </p:sp>
      <p:sp>
        <p:nvSpPr>
          <p:cNvPr id="6" name="5-Point Star 12">
            <a:extLst>
              <a:ext uri="{FF2B5EF4-FFF2-40B4-BE49-F238E27FC236}">
                <a16:creationId xmlns:a16="http://schemas.microsoft.com/office/drawing/2014/main" id="{F5A2B218-28CF-662F-71B0-AD7E43995910}"/>
              </a:ext>
            </a:extLst>
          </p:cNvPr>
          <p:cNvSpPr>
            <a:spLocks noChangeAspect="1"/>
          </p:cNvSpPr>
          <p:nvPr/>
        </p:nvSpPr>
        <p:spPr>
          <a:xfrm>
            <a:off x="3320249" y="3577098"/>
            <a:ext cx="324000" cy="324000"/>
          </a:xfrm>
          <a:prstGeom prst="star5">
            <a:avLst/>
          </a:prstGeom>
          <a:solidFill>
            <a:srgbClr val="7030A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6084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C823FD6-821B-6424-F4E7-CF643C0F39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B7471AB-EFB0-1424-CE70-8A46C898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3E92547-6133-CD43-E9E9-6480ACC9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29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A0BED30-C78F-A30C-8548-D3CA68210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243" y="289208"/>
            <a:ext cx="9122538" cy="653767"/>
          </a:xfrm>
        </p:spPr>
        <p:txBody>
          <a:bodyPr/>
          <a:lstStyle/>
          <a:p>
            <a:r>
              <a:rPr lang="en-US" dirty="0"/>
              <a:t>Beam performance </a:t>
            </a:r>
            <a:r>
              <a:rPr lang="en-US" u="sng" dirty="0"/>
              <a:t>with LIU upgrades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A9DC60-8984-5A61-F609-A66856494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916131"/>
          </a:xfrm>
        </p:spPr>
        <p:txBody>
          <a:bodyPr/>
          <a:lstStyle/>
          <a:p>
            <a:r>
              <a:rPr lang="en-US" dirty="0"/>
              <a:t>Effect of the LIU baseline upgrade items on </a:t>
            </a:r>
            <a:r>
              <a:rPr lang="en-US" b="1" dirty="0"/>
              <a:t>beam parameter reach</a:t>
            </a:r>
            <a:r>
              <a:rPr lang="en-US" dirty="0"/>
              <a:t>, based on existing machine models and anticipated equipment performance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BAA560-134F-4C66-A3C5-C154EDF4B0E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791" y="1942440"/>
            <a:ext cx="4680000" cy="43200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E6DA067-7036-FA81-3DA8-2C0F510D37AF}"/>
              </a:ext>
            </a:extLst>
          </p:cNvPr>
          <p:cNvSpPr txBox="1">
            <a:spLocks/>
          </p:cNvSpPr>
          <p:nvPr/>
        </p:nvSpPr>
        <p:spPr>
          <a:xfrm>
            <a:off x="5089433" y="2222392"/>
            <a:ext cx="6952888" cy="29244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Connection of PSB to Linac4</a:t>
            </a:r>
          </a:p>
          <a:p>
            <a:r>
              <a:rPr lang="en-US" b="1" dirty="0"/>
              <a:t>PSB acceleration to 2 GeV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Reduced tune spread by 40% at PS injection due to energy scaling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Longer bunches at PSB-PS transfer further reduce PS space charge tune spread</a:t>
            </a:r>
          </a:p>
        </p:txBody>
      </p:sp>
      <p:sp>
        <p:nvSpPr>
          <p:cNvPr id="12" name="5-Point Star 12">
            <a:extLst>
              <a:ext uri="{FF2B5EF4-FFF2-40B4-BE49-F238E27FC236}">
                <a16:creationId xmlns:a16="http://schemas.microsoft.com/office/drawing/2014/main" id="{147ED3A9-951A-48EB-E602-3A8D03FB580C}"/>
              </a:ext>
            </a:extLst>
          </p:cNvPr>
          <p:cNvSpPr>
            <a:spLocks noChangeAspect="1"/>
          </p:cNvSpPr>
          <p:nvPr/>
        </p:nvSpPr>
        <p:spPr>
          <a:xfrm>
            <a:off x="3320249" y="3577098"/>
            <a:ext cx="324000" cy="324000"/>
          </a:xfrm>
          <a:prstGeom prst="star5">
            <a:avLst/>
          </a:prstGeom>
          <a:solidFill>
            <a:srgbClr val="7030A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950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7FD6EE-2C63-6D46-2E05-E6C2FEECD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How Many Protons?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D9689-F80C-C358-01A9-EB2D5A72C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G.P. Di Giovanni | PSB TF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39477-A649-1937-8F1E-FD30150F3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6CDAF9A-B4DD-1387-94CF-9A9C1F543C9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63263" y="2296278"/>
            <a:ext cx="10586196" cy="377378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577E4D0-8A68-C6B0-F291-8AA28211099A}"/>
              </a:ext>
            </a:extLst>
          </p:cNvPr>
          <p:cNvSpPr txBox="1"/>
          <p:nvPr/>
        </p:nvSpPr>
        <p:spPr>
          <a:xfrm>
            <a:off x="1999394" y="2668638"/>
            <a:ext cx="3097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~9.7E19 protons to ISOLDE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0B8C0A2-3E16-D568-7E77-5037B0A74884}"/>
              </a:ext>
            </a:extLst>
          </p:cNvPr>
          <p:cNvSpPr txBox="1"/>
          <p:nvPr/>
        </p:nvSpPr>
        <p:spPr>
          <a:xfrm>
            <a:off x="1999394" y="3036045"/>
            <a:ext cx="25415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66CC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~6.4E19 protons to PS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5B0186-7AD1-F939-BF4E-1DD6480E8203}"/>
              </a:ext>
            </a:extLst>
          </p:cNvPr>
          <p:cNvSpPr txBox="1"/>
          <p:nvPr/>
        </p:nvSpPr>
        <p:spPr>
          <a:xfrm>
            <a:off x="1995761" y="3371500"/>
            <a:ext cx="29528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~1.0E19 protons to DUMP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6EAC6A-BDDC-CDE4-2397-FFEE17875B29}"/>
              </a:ext>
            </a:extLst>
          </p:cNvPr>
          <p:cNvSpPr txBox="1"/>
          <p:nvPr/>
        </p:nvSpPr>
        <p:spPr>
          <a:xfrm>
            <a:off x="445449" y="1282601"/>
            <a:ext cx="9624430" cy="6924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spcAft>
                <a:spcPts val="600"/>
              </a:spcAft>
            </a:pPr>
            <a:r>
              <a:rPr lang="en-GB" sz="2000" dirty="0">
                <a:solidFill>
                  <a:schemeClr val="tx2"/>
                </a:solidFill>
              </a:rPr>
              <a:t>Example of </a:t>
            </a:r>
            <a:r>
              <a:rPr lang="en-GB" sz="2000" b="1" dirty="0">
                <a:solidFill>
                  <a:srgbClr val="0070C0"/>
                </a:solidFill>
              </a:rPr>
              <a:t>PSB extracted intensity in 2022 </a:t>
            </a:r>
            <a:r>
              <a:rPr lang="en-GB" sz="2000" dirty="0">
                <a:solidFill>
                  <a:schemeClr val="tx2"/>
                </a:solidFill>
              </a:rPr>
              <a:t>(source </a:t>
            </a:r>
            <a:r>
              <a:rPr lang="en-GB" sz="200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https://bpt.web.cern.ch/</a:t>
            </a:r>
            <a:r>
              <a:rPr lang="en-GB" sz="2000" dirty="0">
                <a:solidFill>
                  <a:schemeClr val="tx2"/>
                </a:solidFill>
              </a:rPr>
              <a:t>):</a:t>
            </a:r>
          </a:p>
          <a:p>
            <a:pPr marL="622300" lvl="1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tx2"/>
                </a:solidFill>
              </a:rPr>
              <a:t>Only </a:t>
            </a:r>
            <a:r>
              <a:rPr lang="en-GB" sz="2000" b="1" dirty="0">
                <a:solidFill>
                  <a:srgbClr val="0070C0"/>
                </a:solidFill>
              </a:rPr>
              <a:t>a few % of all protons produced by the PSB in a year are for the LHC</a:t>
            </a:r>
            <a:r>
              <a:rPr lang="en-GB" sz="2000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B1DBE20-1983-3725-9525-E95C5B78A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9065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C823FD6-821B-6424-F4E7-CF643C0F39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B7471AB-EFB0-1424-CE70-8A46C898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3E92547-6133-CD43-E9E9-6480ACC9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30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A0BED30-C78F-A30C-8548-D3CA68210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243" y="289208"/>
            <a:ext cx="9122538" cy="653767"/>
          </a:xfrm>
        </p:spPr>
        <p:txBody>
          <a:bodyPr/>
          <a:lstStyle/>
          <a:p>
            <a:r>
              <a:rPr lang="en-US" dirty="0"/>
              <a:t>Beam performance </a:t>
            </a:r>
            <a:r>
              <a:rPr lang="en-US" u="sng" dirty="0"/>
              <a:t>with LIU upgrades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A9DC60-8984-5A61-F609-A66856494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916131"/>
          </a:xfrm>
        </p:spPr>
        <p:txBody>
          <a:bodyPr/>
          <a:lstStyle/>
          <a:p>
            <a:r>
              <a:rPr lang="en-US" dirty="0"/>
              <a:t>Effect of the LIU baseline upgrade items on </a:t>
            </a:r>
            <a:r>
              <a:rPr lang="en-US" b="1" dirty="0"/>
              <a:t>beam parameter reach</a:t>
            </a:r>
            <a:r>
              <a:rPr lang="en-US" dirty="0"/>
              <a:t>, based on existing machine models and anticipated equipment performance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FC83F45-BDF6-5332-4072-B6DD9101BA0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791" y="1942440"/>
            <a:ext cx="4680000" cy="4320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C2EC3B-7C3E-7F1D-67E0-F4398ACBDF04}"/>
              </a:ext>
            </a:extLst>
          </p:cNvPr>
          <p:cNvSpPr txBox="1">
            <a:spLocks/>
          </p:cNvSpPr>
          <p:nvPr/>
        </p:nvSpPr>
        <p:spPr>
          <a:xfrm>
            <a:off x="5089433" y="2222392"/>
            <a:ext cx="6952888" cy="29244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Connection of PSB to Linac4</a:t>
            </a:r>
          </a:p>
          <a:p>
            <a:r>
              <a:rPr lang="en-US" dirty="0"/>
              <a:t>PSB acceleration to 2 GeV</a:t>
            </a:r>
          </a:p>
          <a:p>
            <a:r>
              <a:rPr lang="en-US" b="1" dirty="0"/>
              <a:t>PS RF upgrades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New broadband cavity for longitudinal feedback system against instabilities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Impedance reduction of RF systems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is-IS" dirty="0"/>
              <a:t>…</a:t>
            </a:r>
            <a:endParaRPr lang="en-US" dirty="0"/>
          </a:p>
          <a:p>
            <a:pPr lvl="1"/>
            <a:endParaRPr lang="en-US" b="1" dirty="0"/>
          </a:p>
        </p:txBody>
      </p:sp>
      <p:sp>
        <p:nvSpPr>
          <p:cNvPr id="6" name="5-Point Star 12">
            <a:extLst>
              <a:ext uri="{FF2B5EF4-FFF2-40B4-BE49-F238E27FC236}">
                <a16:creationId xmlns:a16="http://schemas.microsoft.com/office/drawing/2014/main" id="{D180FDE5-7B36-1DEA-F229-FB582CF47B13}"/>
              </a:ext>
            </a:extLst>
          </p:cNvPr>
          <p:cNvSpPr>
            <a:spLocks noChangeAspect="1"/>
          </p:cNvSpPr>
          <p:nvPr/>
        </p:nvSpPr>
        <p:spPr>
          <a:xfrm>
            <a:off x="3320249" y="3577098"/>
            <a:ext cx="324000" cy="324000"/>
          </a:xfrm>
          <a:prstGeom prst="star5">
            <a:avLst/>
          </a:prstGeom>
          <a:solidFill>
            <a:srgbClr val="7030A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44174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C823FD6-821B-6424-F4E7-CF643C0F390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B7471AB-EFB0-1424-CE70-8A46C8987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3E92547-6133-CD43-E9E9-6480ACC9E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31</a:t>
            </a:fld>
            <a:endParaRPr lang="en-US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A0BED30-C78F-A30C-8548-D3CA68210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243" y="289208"/>
            <a:ext cx="9122538" cy="653767"/>
          </a:xfrm>
        </p:spPr>
        <p:txBody>
          <a:bodyPr/>
          <a:lstStyle/>
          <a:p>
            <a:r>
              <a:rPr lang="en-US" dirty="0"/>
              <a:t>Beam performance </a:t>
            </a:r>
            <a:r>
              <a:rPr lang="en-US" u="sng" dirty="0"/>
              <a:t>with LIU upgrades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BA9DC60-8984-5A61-F609-A66856494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076897"/>
            <a:ext cx="11687175" cy="4916131"/>
          </a:xfrm>
        </p:spPr>
        <p:txBody>
          <a:bodyPr/>
          <a:lstStyle/>
          <a:p>
            <a:r>
              <a:rPr lang="en-US" dirty="0"/>
              <a:t>Effect of the LIU baseline upgrade items on </a:t>
            </a:r>
            <a:r>
              <a:rPr lang="en-US" b="1" dirty="0"/>
              <a:t>beam parameter reach</a:t>
            </a:r>
            <a:r>
              <a:rPr lang="en-US" dirty="0"/>
              <a:t>, based on existing machine models and anticipated equipment performance</a:t>
            </a:r>
            <a:endParaRPr lang="en-US" dirty="0">
              <a:solidFill>
                <a:srgbClr val="7030A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C0D3DBC-B68F-CE7D-51B2-787562DB9D6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9791" y="1942440"/>
            <a:ext cx="4680000" cy="43200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8EDB076-B469-7342-5A9F-5256CC287253}"/>
              </a:ext>
            </a:extLst>
          </p:cNvPr>
          <p:cNvSpPr txBox="1">
            <a:spLocks/>
          </p:cNvSpPr>
          <p:nvPr/>
        </p:nvSpPr>
        <p:spPr>
          <a:xfrm>
            <a:off x="5089433" y="2222391"/>
            <a:ext cx="6952888" cy="39893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13200" indent="-241200" algn="l" rtl="0" eaLnBrk="1" latinLnBrk="0" hangingPunct="1">
              <a:spcBef>
                <a:spcPts val="1272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5600" indent="-241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78400" indent="-1980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Connection of PSB to Linac4</a:t>
            </a:r>
          </a:p>
          <a:p>
            <a:r>
              <a:rPr lang="en-US" dirty="0"/>
              <a:t>PSB acceleration to 2 GeV</a:t>
            </a:r>
          </a:p>
          <a:p>
            <a:r>
              <a:rPr lang="en-US" dirty="0"/>
              <a:t>PS RF upgrades</a:t>
            </a:r>
          </a:p>
          <a:p>
            <a:r>
              <a:rPr lang="en-US" b="1" dirty="0"/>
              <a:t>SPS upgrade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Power and LLRF upgrade of 200 MHz RF system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Longitudinal impedance reduction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a-C coating of focusing quadrupole chambers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Deployment of low </a:t>
            </a:r>
            <a:r>
              <a:rPr lang="en-US" dirty="0" err="1">
                <a:latin typeface="Symbol" pitchFamily="2" charset="2"/>
              </a:rPr>
              <a:t>g</a:t>
            </a:r>
            <a:r>
              <a:rPr lang="en-US" baseline="-25000" dirty="0" err="1"/>
              <a:t>t</a:t>
            </a:r>
            <a:r>
              <a:rPr lang="en-US" dirty="0"/>
              <a:t> optics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Upgrade of beam dump and protection devices</a:t>
            </a:r>
          </a:p>
        </p:txBody>
      </p:sp>
      <p:sp>
        <p:nvSpPr>
          <p:cNvPr id="12" name="5-Point Star 12">
            <a:extLst>
              <a:ext uri="{FF2B5EF4-FFF2-40B4-BE49-F238E27FC236}">
                <a16:creationId xmlns:a16="http://schemas.microsoft.com/office/drawing/2014/main" id="{1AF1E5A3-3618-D0EB-4379-C0A52973A189}"/>
              </a:ext>
            </a:extLst>
          </p:cNvPr>
          <p:cNvSpPr>
            <a:spLocks noChangeAspect="1"/>
          </p:cNvSpPr>
          <p:nvPr/>
        </p:nvSpPr>
        <p:spPr>
          <a:xfrm>
            <a:off x="3320249" y="3577098"/>
            <a:ext cx="324000" cy="324000"/>
          </a:xfrm>
          <a:prstGeom prst="star5">
            <a:avLst/>
          </a:prstGeom>
          <a:solidFill>
            <a:srgbClr val="7030A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46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99078"/>
            <a:ext cx="12191999" cy="1065742"/>
          </a:xfrm>
        </p:spPr>
        <p:txBody>
          <a:bodyPr anchor="ctr"/>
          <a:lstStyle/>
          <a:p>
            <a:pPr algn="ctr"/>
            <a:r>
              <a:rPr lang="en-GB" dirty="0"/>
              <a:t>PS Booster Layout and Powering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9584C7E-FECE-A3F6-1E0B-CC69E4295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4CA8E0E-D104-EEED-B81E-EE0232930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2AA90509-1362-75BC-0106-F6C9449A05E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481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A499F1-0FE6-D58A-0854-C7983F953C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82E7A0F-874C-FC20-96EA-8E207C86F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243" y="289208"/>
            <a:ext cx="9122538" cy="653767"/>
          </a:xfrm>
        </p:spPr>
        <p:txBody>
          <a:bodyPr/>
          <a:lstStyle/>
          <a:p>
            <a:r>
              <a:rPr lang="en-GB" dirty="0"/>
              <a:t>PSB Ring Magnets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04F336-9C39-8255-BC77-BC4250163FDB}"/>
              </a:ext>
            </a:extLst>
          </p:cNvPr>
          <p:cNvSpPr txBox="1"/>
          <p:nvPr/>
        </p:nvSpPr>
        <p:spPr>
          <a:xfrm>
            <a:off x="1290446" y="1160202"/>
            <a:ext cx="929238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PS Booster is 157.08 m long and divided into </a:t>
            </a:r>
            <a:r>
              <a:rPr lang="en-GB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 periods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each period contains:</a:t>
            </a:r>
          </a:p>
          <a:p>
            <a:pPr marL="173038" indent="-173038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</a:pPr>
            <a:endParaRPr lang="en-GB" sz="800" b="1" dirty="0">
              <a:solidFill>
                <a:srgbClr val="00B05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30238" lvl="1" indent="-173038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Two main horizontal bending magnets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GB" dirty="0">
                <a:solidFill>
                  <a:srgbClr val="CC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b="1" dirty="0">
                <a:solidFill>
                  <a:srgbClr val="CC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 focusing and 1 defocusing quadrupole</a:t>
            </a:r>
            <a:r>
              <a:rPr lang="en-GB" dirty="0">
                <a:solidFill>
                  <a:srgbClr val="CC6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magnet.</a:t>
            </a:r>
          </a:p>
          <a:p>
            <a:pPr marL="173038" indent="-173038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</a:pPr>
            <a:endParaRPr lang="en-GB" sz="800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30238" lvl="1" indent="-173038">
              <a:buClr>
                <a:schemeClr val="bg2">
                  <a:lumMod val="10000"/>
                </a:schemeClr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Dipole and multipole corrector magnets in the straight sections. </a:t>
            </a:r>
            <a:endParaRPr lang="en-US" dirty="0">
              <a:solidFill>
                <a:schemeClr val="bg2">
                  <a:lumMod val="1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6E60FD-6148-EDF2-A25D-0480671CA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996" y="2600700"/>
            <a:ext cx="8137787" cy="313833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B9BC895-72AC-9E27-04E3-7C136FCA368E}"/>
              </a:ext>
            </a:extLst>
          </p:cNvPr>
          <p:cNvCxnSpPr/>
          <p:nvPr/>
        </p:nvCxnSpPr>
        <p:spPr>
          <a:xfrm>
            <a:off x="2044996" y="5915539"/>
            <a:ext cx="8137787" cy="0"/>
          </a:xfrm>
          <a:prstGeom prst="line">
            <a:avLst/>
          </a:prstGeom>
          <a:ln w="31750">
            <a:solidFill>
              <a:schemeClr val="tx2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">
            <a:extLst>
              <a:ext uri="{FF2B5EF4-FFF2-40B4-BE49-F238E27FC236}">
                <a16:creationId xmlns:a16="http://schemas.microsoft.com/office/drawing/2014/main" id="{CF8C7E5B-DFD2-FBF3-4CC7-E2018E14C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3318" y="5732207"/>
            <a:ext cx="1064715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9.8175 m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D8F4720-5D67-CF36-3415-BD305106B882}"/>
              </a:ext>
            </a:extLst>
          </p:cNvPr>
          <p:cNvCxnSpPr/>
          <p:nvPr/>
        </p:nvCxnSpPr>
        <p:spPr>
          <a:xfrm>
            <a:off x="6527074" y="3283131"/>
            <a:ext cx="1132115" cy="0"/>
          </a:xfrm>
          <a:prstGeom prst="straightConnector1">
            <a:avLst/>
          </a:prstGeom>
          <a:ln w="15875">
            <a:solidFill>
              <a:srgbClr val="30303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2F566FA-B75D-34DF-99EE-6F07C439CA6C}"/>
              </a:ext>
            </a:extLst>
          </p:cNvPr>
          <p:cNvSpPr txBox="1"/>
          <p:nvPr/>
        </p:nvSpPr>
        <p:spPr>
          <a:xfrm>
            <a:off x="6859092" y="3016601"/>
            <a:ext cx="46807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b="1" dirty="0">
                <a:solidFill>
                  <a:srgbClr val="303030"/>
                </a:solidFill>
              </a:rPr>
              <a:t>beam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D062DBD5-7936-8C2C-A92C-4959D537E3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539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95D16EB-8F12-FE86-8B9A-E861417A74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396547"/>
            <a:ext cx="7422208" cy="4328438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5879853-9F22-0FBE-D077-6D9CFF22658A}"/>
              </a:ext>
            </a:extLst>
          </p:cNvPr>
          <p:cNvSpPr/>
          <p:nvPr/>
        </p:nvSpPr>
        <p:spPr>
          <a:xfrm>
            <a:off x="8342586" y="1703561"/>
            <a:ext cx="3657600" cy="14969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dirty="0">
                <a:solidFill>
                  <a:srgbClr val="002060"/>
                </a:solidFill>
              </a:rPr>
              <a:t>Focusing quads:</a:t>
            </a:r>
          </a:p>
          <a:p>
            <a:pPr algn="ctr"/>
            <a:endParaRPr lang="en-CH" sz="1600" dirty="0">
              <a:solidFill>
                <a:srgbClr val="002060"/>
              </a:solidFill>
            </a:endParaRPr>
          </a:p>
          <a:p>
            <a:pPr algn="ctr"/>
            <a:r>
              <a:rPr lang="en-CH" sz="1600" dirty="0">
                <a:solidFill>
                  <a:srgbClr val="002060"/>
                </a:solidFill>
              </a:rPr>
              <a:t>MPS14 + QFO (base tune control)</a:t>
            </a:r>
          </a:p>
          <a:p>
            <a:pPr algn="ctr"/>
            <a:r>
              <a:rPr lang="en-CH" sz="1600" dirty="0">
                <a:solidFill>
                  <a:srgbClr val="002060"/>
                </a:solidFill>
              </a:rPr>
              <a:t>+ QCF (ring-by-ring adjustments)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6AF00D2-1644-E292-C3D0-A6EC260E890E}"/>
              </a:ext>
            </a:extLst>
          </p:cNvPr>
          <p:cNvSpPr/>
          <p:nvPr/>
        </p:nvSpPr>
        <p:spPr>
          <a:xfrm>
            <a:off x="8342586" y="3886809"/>
            <a:ext cx="3657600" cy="14969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1600" dirty="0">
                <a:solidFill>
                  <a:srgbClr val="002060"/>
                </a:solidFill>
              </a:rPr>
              <a:t>Special defocusing quads (QDE3/14):</a:t>
            </a:r>
          </a:p>
          <a:p>
            <a:pPr algn="ctr"/>
            <a:endParaRPr lang="en-CH" sz="1600" dirty="0">
              <a:solidFill>
                <a:srgbClr val="002060"/>
              </a:solidFill>
            </a:endParaRPr>
          </a:p>
          <a:p>
            <a:pPr algn="ctr"/>
            <a:r>
              <a:rPr lang="en-CH" sz="1600" dirty="0">
                <a:solidFill>
                  <a:srgbClr val="002060"/>
                </a:solidFill>
              </a:rPr>
              <a:t>MPS23 + QDE (base tune control)</a:t>
            </a:r>
          </a:p>
          <a:p>
            <a:pPr algn="ctr"/>
            <a:r>
              <a:rPr lang="en-CH" sz="1600" dirty="0">
                <a:solidFill>
                  <a:srgbClr val="002060"/>
                </a:solidFill>
              </a:rPr>
              <a:t>+ QCD (ring-by-ring adjustments)</a:t>
            </a:r>
          </a:p>
          <a:p>
            <a:pPr algn="ctr"/>
            <a:r>
              <a:rPr lang="en-CH" sz="1600" dirty="0">
                <a:solidFill>
                  <a:srgbClr val="002060"/>
                </a:solidFill>
              </a:rPr>
              <a:t>+QCD3/14 (fast beta-beat correction)</a:t>
            </a:r>
          </a:p>
        </p:txBody>
      </p:sp>
      <p:sp>
        <p:nvSpPr>
          <p:cNvPr id="11" name="Title 2">
            <a:extLst>
              <a:ext uri="{FF2B5EF4-FFF2-40B4-BE49-F238E27FC236}">
                <a16:creationId xmlns:a16="http://schemas.microsoft.com/office/drawing/2014/main" id="{C75AD8A7-ED64-FEC5-2BCC-533B1DEFEA7D}"/>
              </a:ext>
            </a:extLst>
          </p:cNvPr>
          <p:cNvSpPr txBox="1">
            <a:spLocks/>
          </p:cNvSpPr>
          <p:nvPr/>
        </p:nvSpPr>
        <p:spPr>
          <a:xfrm>
            <a:off x="560388" y="525993"/>
            <a:ext cx="11376025" cy="1065742"/>
          </a:xfrm>
          <a:prstGeom prst="rect">
            <a:avLst/>
          </a:prstGeom>
          <a:noFill/>
          <a:effectLst/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/>
              <a:t>PSB Main Magnets Circuits</a:t>
            </a:r>
            <a:endParaRPr lang="en-GB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E4D7481C-F8B1-326E-339E-31512EBEF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108CB5F-544C-1A63-23CA-24E1F42FD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4924B07-3071-2884-D6DA-A0F9E9EA0B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328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972FC4-F218-6205-8C82-7D894BEAC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99078"/>
            <a:ext cx="12191999" cy="1065742"/>
          </a:xfrm>
        </p:spPr>
        <p:txBody>
          <a:bodyPr anchor="ctr"/>
          <a:lstStyle/>
          <a:p>
            <a:pPr algn="ctr"/>
            <a:r>
              <a:rPr lang="en-GB" dirty="0"/>
              <a:t>Cycling in the CPS Complex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9584C7E-FECE-A3F6-1E0B-CC69E4295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4CA8E0E-D104-EEED-B81E-EE0232930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78EF378F-8B8D-84FE-5EFA-D46777DED7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349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7FD6EE-2C63-6D46-2E05-E6C2FEECD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Cycling of the CPS complex (I)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D9689-F80C-C358-01A9-EB2D5A72C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G.P. Di Giovanni | PSB TF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39477-A649-1937-8F1E-FD30150F3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6EAC6A-BDDC-CDE4-2397-FFEE17875B29}"/>
              </a:ext>
            </a:extLst>
          </p:cNvPr>
          <p:cNvSpPr txBox="1"/>
          <p:nvPr/>
        </p:nvSpPr>
        <p:spPr>
          <a:xfrm>
            <a:off x="445449" y="1622235"/>
            <a:ext cx="11014234" cy="377026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Presently the lengths of the different cycles of all the PS-Complex proton accelerators are 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  integer multiples of a so called </a:t>
            </a:r>
            <a:r>
              <a:rPr lang="en-GB" sz="2000" b="1" dirty="0"/>
              <a:t>“basic period” of 1.2 s duration</a:t>
            </a:r>
            <a:r>
              <a:rPr lang="en-GB" sz="2000" dirty="0"/>
              <a:t>. </a:t>
            </a:r>
          </a:p>
          <a:p>
            <a:pPr>
              <a:spcAft>
                <a:spcPts val="600"/>
              </a:spcAft>
            </a:pPr>
            <a:endParaRPr lang="en-GB" sz="2000" dirty="0"/>
          </a:p>
          <a:p>
            <a:pPr marL="177800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The basic period is the </a:t>
            </a:r>
            <a:r>
              <a:rPr lang="en-GB" sz="2000" b="1" dirty="0"/>
              <a:t>smallest unit in terms of repetition</a:t>
            </a:r>
            <a:r>
              <a:rPr lang="en-GB" sz="2000" dirty="0"/>
              <a:t> </a:t>
            </a:r>
            <a:r>
              <a:rPr lang="en-GB" sz="2000" b="1" dirty="0"/>
              <a:t>time</a:t>
            </a:r>
            <a:r>
              <a:rPr lang="en-GB" sz="2000" dirty="0"/>
              <a:t> 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for all proton injectors.</a:t>
            </a:r>
          </a:p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Linac4 and PSB </a:t>
            </a:r>
            <a:r>
              <a:rPr lang="en-GB" sz="2000" b="1" dirty="0"/>
              <a:t>always run with a cycle of 1.2 s</a:t>
            </a:r>
            <a:r>
              <a:rPr lang="en-GB" sz="2000" dirty="0"/>
              <a:t>, </a:t>
            </a:r>
            <a:r>
              <a:rPr lang="en-GB" sz="2000" b="1" u="sng" dirty="0"/>
              <a:t>independent on the type of </a:t>
            </a:r>
          </a:p>
          <a:p>
            <a:pPr>
              <a:spcAft>
                <a:spcPts val="600"/>
              </a:spcAft>
            </a:pPr>
            <a:r>
              <a:rPr lang="en-GB" sz="2000" b="1" dirty="0"/>
              <a:t>   </a:t>
            </a:r>
            <a:r>
              <a:rPr lang="en-GB" sz="2000" b="1" u="sng" dirty="0"/>
              <a:t>operation</a:t>
            </a:r>
            <a:r>
              <a:rPr lang="en-GB" sz="2000" b="1" dirty="0"/>
              <a:t> 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(e.g. high or low intensity), whereas the PS employs cycles of different lengths, 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   corresponding to one, two or three basic periods (1.2 s, 2.4 s or 3.6 s, respectively), depending 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   on the beam production.</a:t>
            </a:r>
          </a:p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C0D5806-16EC-8AE9-0B9A-D8639955DE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4702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37FD6EE-2C63-6D46-2E05-E6C2FEECD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Cycling of the CPS complex (II)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5D9689-F80C-C358-01A9-EB2D5A72C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G.P. Di Giovanni | PSB TF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39477-A649-1937-8F1E-FD30150F3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76EAC6A-BDDC-CDE4-2397-FFEE17875B29}"/>
              </a:ext>
            </a:extLst>
          </p:cNvPr>
          <p:cNvSpPr txBox="1"/>
          <p:nvPr/>
        </p:nvSpPr>
        <p:spPr>
          <a:xfrm>
            <a:off x="445448" y="1282601"/>
            <a:ext cx="11500117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The PS Complex “super-cycle” is made up of a </a:t>
            </a:r>
            <a:r>
              <a:rPr lang="en-GB" sz="2000" b="1" dirty="0"/>
              <a:t>number of  individual cycles</a:t>
            </a: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, each of which has to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   be a multiple of 1.2 seconds in length. These cycles are executed sequentially in a pre-set order. </a:t>
            </a:r>
          </a:p>
          <a:p>
            <a:pPr marL="177800" indent="-1778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There is no restriction on the length of the Supercycle (determined by the SPS).</a:t>
            </a:r>
          </a:p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D3ED32-F29B-8BA0-068B-C0F098995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285" y="2660347"/>
            <a:ext cx="10615620" cy="14386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A5F75F-1711-BE00-79E2-6E730A2DF4A1}"/>
              </a:ext>
            </a:extLst>
          </p:cNvPr>
          <p:cNvSpPr txBox="1"/>
          <p:nvPr/>
        </p:nvSpPr>
        <p:spPr>
          <a:xfrm>
            <a:off x="445447" y="4422680"/>
            <a:ext cx="11655761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Pre-LS2 all beams were delivered with an extraction kinetic energy of 1.4 GeV.</a:t>
            </a:r>
          </a:p>
          <a:p>
            <a:pPr marL="165100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2">
                    <a:lumMod val="10000"/>
                  </a:schemeClr>
                </a:solidFill>
              </a:rPr>
              <a:t>Since 2020, the PSB delivers beam:</a:t>
            </a:r>
          </a:p>
          <a:p>
            <a:pPr marL="622300" lvl="1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At 1.4 GeV for the ISOLDE facility (up to 40% of SC).</a:t>
            </a:r>
          </a:p>
          <a:p>
            <a:pPr marL="622300" lvl="1" indent="-1651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b="1" dirty="0"/>
              <a:t>At 2.0 GeV for all other Fixed-Target and LHC beams </a:t>
            </a:r>
            <a:r>
              <a:rPr lang="en-GB" sz="2000" dirty="0"/>
              <a:t>(decision taken during the LIU project).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E7BEE58-CD61-E7C6-0200-03D13971866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86E7441-B772-D048-9C1B-F8600B03CAE1}" type="datetime3">
              <a:rPr lang="en-US" smtClean="0"/>
              <a:pPr>
                <a:spcAft>
                  <a:spcPts val="600"/>
                </a:spcAft>
              </a:pPr>
              <a:t>13 June 2023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3339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2023_PSB_BC</Template>
  <TotalTime>18372</TotalTime>
  <Words>2665</Words>
  <Application>Microsoft Office PowerPoint</Application>
  <PresentationFormat>Widescreen</PresentationFormat>
  <Paragraphs>380</Paragraphs>
  <Slides>31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Arial</vt:lpstr>
      <vt:lpstr>Calibri</vt:lpstr>
      <vt:lpstr>Courier New</vt:lpstr>
      <vt:lpstr>Symbol</vt:lpstr>
      <vt:lpstr>Wingdings</vt:lpstr>
      <vt:lpstr>Office Theme</vt:lpstr>
      <vt:lpstr>PSB Magnet TF Subtask 4</vt:lpstr>
      <vt:lpstr>PSB</vt:lpstr>
      <vt:lpstr>How Many Protons?</vt:lpstr>
      <vt:lpstr>PS Booster Layout and Powering</vt:lpstr>
      <vt:lpstr>PSB Ring Magnets</vt:lpstr>
      <vt:lpstr>PowerPoint Presentation</vt:lpstr>
      <vt:lpstr>Cycling in the CPS Complex</vt:lpstr>
      <vt:lpstr>Cycling of the CPS complex (I)</vt:lpstr>
      <vt:lpstr>Cycling of the CPS complex (II)</vt:lpstr>
      <vt:lpstr>Why increasing the energy at 2 GeV?</vt:lpstr>
      <vt:lpstr>PowerPoint Presentation</vt:lpstr>
      <vt:lpstr>Beam performance with LIU upgrades</vt:lpstr>
      <vt:lpstr>How can we contribute to the TF effort?</vt:lpstr>
      <vt:lpstr>Reducing the Energy of some/all beams?</vt:lpstr>
      <vt:lpstr>PSB in degraded mode</vt:lpstr>
      <vt:lpstr>Running without 1 magnet…</vt:lpstr>
      <vt:lpstr>Running without Cooling</vt:lpstr>
      <vt:lpstr>Summary</vt:lpstr>
      <vt:lpstr>PowerPoint Presentation</vt:lpstr>
      <vt:lpstr>Proof of Concept</vt:lpstr>
      <vt:lpstr>PowerPoint Presentation</vt:lpstr>
      <vt:lpstr>LHC Beams Production Scheme</vt:lpstr>
      <vt:lpstr>Brightness limitations: space charge</vt:lpstr>
      <vt:lpstr>Brightness limitations: space charge</vt:lpstr>
      <vt:lpstr>Brightness limitations: space charge</vt:lpstr>
      <vt:lpstr>Brightness limitations: space charge</vt:lpstr>
      <vt:lpstr>Brightness limitations: space charge</vt:lpstr>
      <vt:lpstr>Beam performance with LIU upgrades</vt:lpstr>
      <vt:lpstr>Beam performance with LIU upgrades</vt:lpstr>
      <vt:lpstr>Beam performance with LIU upgrades</vt:lpstr>
      <vt:lpstr>Beam performance with LIU upgrades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PSB Beam Commissioning in 2023</dc:title>
  <dc:creator>Gian Piero Di Giovanni</dc:creator>
  <cp:lastModifiedBy>Gian Piero Di Giovanni</cp:lastModifiedBy>
  <cp:revision>184</cp:revision>
  <dcterms:created xsi:type="dcterms:W3CDTF">2022-12-12T13:44:00Z</dcterms:created>
  <dcterms:modified xsi:type="dcterms:W3CDTF">2023-06-13T19:51:42Z</dcterms:modified>
</cp:coreProperties>
</file>