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5" r:id="rId1"/>
  </p:sldMasterIdLst>
  <p:notesMasterIdLst>
    <p:notesMasterId r:id="rId31"/>
  </p:notesMasterIdLst>
  <p:sldIdLst>
    <p:sldId id="256" r:id="rId2"/>
    <p:sldId id="752" r:id="rId3"/>
    <p:sldId id="751" r:id="rId4"/>
    <p:sldId id="257" r:id="rId5"/>
    <p:sldId id="729" r:id="rId6"/>
    <p:sldId id="741" r:id="rId7"/>
    <p:sldId id="760" r:id="rId8"/>
    <p:sldId id="742" r:id="rId9"/>
    <p:sldId id="766" r:id="rId10"/>
    <p:sldId id="744" r:id="rId11"/>
    <p:sldId id="743" r:id="rId12"/>
    <p:sldId id="259" r:id="rId13"/>
    <p:sldId id="258" r:id="rId14"/>
    <p:sldId id="260" r:id="rId15"/>
    <p:sldId id="745" r:id="rId16"/>
    <p:sldId id="746" r:id="rId17"/>
    <p:sldId id="749" r:id="rId18"/>
    <p:sldId id="764" r:id="rId19"/>
    <p:sldId id="750" r:id="rId20"/>
    <p:sldId id="753" r:id="rId21"/>
    <p:sldId id="762" r:id="rId22"/>
    <p:sldId id="763" r:id="rId23"/>
    <p:sldId id="765" r:id="rId24"/>
    <p:sldId id="755" r:id="rId25"/>
    <p:sldId id="761" r:id="rId26"/>
    <p:sldId id="756" r:id="rId27"/>
    <p:sldId id="757" r:id="rId28"/>
    <p:sldId id="758" r:id="rId29"/>
    <p:sldId id="759" r:id="rId3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70"/>
    <p:restoredTop sz="96327"/>
  </p:normalViewPr>
  <p:slideViewPr>
    <p:cSldViewPr snapToGrid="0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C3CD-D09A-FE4D-BF46-6B4B78330AB7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52C48-288C-414A-B4C1-DC185A38E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CH"/>
              <a:t>14.06.2023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3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0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6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7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6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4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de-CH"/>
              <a:t>14.06.2023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66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65" r:id="rId7"/>
    <p:sldLayoutId id="2147483766" r:id="rId8"/>
    <p:sldLayoutId id="2147483764" r:id="rId9"/>
    <p:sldLayoutId id="2147483773" r:id="rId10"/>
    <p:sldLayoutId id="2147483774" r:id="rId11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FjCylzhZ6qnpKeI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iA7NOudIUsiYsQn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57">
            <a:extLst>
              <a:ext uri="{FF2B5EF4-FFF2-40B4-BE49-F238E27FC236}">
                <a16:creationId xmlns:a16="http://schemas.microsoft.com/office/drawing/2014/main" id="{310E06F9-9F12-4D1B-92C0-4B30818D0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7" name="Rectangle 59">
            <a:extLst>
              <a:ext uri="{FF2B5EF4-FFF2-40B4-BE49-F238E27FC236}">
                <a16:creationId xmlns:a16="http://schemas.microsoft.com/office/drawing/2014/main" id="{8F5EFE88-F6A7-4B53-AF99-227DFC56A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8" name="Rectangle 61">
            <a:extLst>
              <a:ext uri="{FF2B5EF4-FFF2-40B4-BE49-F238E27FC236}">
                <a16:creationId xmlns:a16="http://schemas.microsoft.com/office/drawing/2014/main" id="{BF9AF5CF-AE21-453A-8D3F-6D9FC64A1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6181389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F18A41FE-6F14-49D2-8C0F-56A351A9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-4"/>
            <a:ext cx="6123343" cy="6857999"/>
          </a:xfrm>
          <a:prstGeom prst="rect">
            <a:avLst/>
          </a:prstGeom>
          <a:blipFill dpi="0" rotWithShape="1">
            <a:blip r:embed="rId2">
              <a:alphaModFix amt="3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xy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0DE699-D4D3-F5CD-36D4-92F355310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744909"/>
            <a:ext cx="4785546" cy="3155419"/>
          </a:xfrm>
        </p:spPr>
        <p:txBody>
          <a:bodyPr anchor="b">
            <a:normAutofit/>
          </a:bodyPr>
          <a:lstStyle/>
          <a:p>
            <a:pPr algn="l"/>
            <a:r>
              <a:rPr lang="en-GB" dirty="0"/>
              <a:t>PSB Quadrupole</a:t>
            </a:r>
            <a:br>
              <a:rPr lang="en-GB" dirty="0"/>
            </a:br>
            <a:r>
              <a:rPr lang="en-GB" dirty="0"/>
              <a:t>Renovation &amp; Production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14739-67A1-8AFA-629B-2FC900080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74784"/>
            <a:ext cx="4785545" cy="2054306"/>
          </a:xfrm>
        </p:spPr>
        <p:txBody>
          <a:bodyPr anchor="t">
            <a:normAutofit/>
          </a:bodyPr>
          <a:lstStyle/>
          <a:p>
            <a:pPr algn="l"/>
            <a:r>
              <a:rPr lang="en-GB" sz="2200" dirty="0"/>
              <a:t>M. Karppinen &amp; A. </a:t>
            </a:r>
            <a:r>
              <a:rPr lang="en-GB" sz="2200" dirty="0" err="1"/>
              <a:t>Newborough</a:t>
            </a:r>
            <a:endParaRPr lang="en-GB" sz="2200" dirty="0"/>
          </a:p>
        </p:txBody>
      </p:sp>
      <p:pic>
        <p:nvPicPr>
          <p:cNvPr id="5" name="Picture 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82068F9D-ABCE-F707-54F7-FD755447E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13" r="-3" b="7372"/>
          <a:stretch/>
        </p:blipFill>
        <p:spPr>
          <a:xfrm>
            <a:off x="6747414" y="570565"/>
            <a:ext cx="4817466" cy="5716862"/>
          </a:xfrm>
          <a:prstGeom prst="rect">
            <a:avLst/>
          </a:prstGeom>
        </p:spPr>
      </p:pic>
      <p:pic>
        <p:nvPicPr>
          <p:cNvPr id="6" name="Picture 5" descr="A blue square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2719EDF-B484-5668-075E-FECCD689A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1891" y="4724489"/>
            <a:ext cx="1438999" cy="145257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56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DF36B-7B28-F5C8-5A8C-E1BB1734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(Possible) VPI Process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0A851-8198-8494-0A0F-9C6DD4A9F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146" y="1691323"/>
            <a:ext cx="11627708" cy="476162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Coils are wrapped with dry/absorbent Mica-based insulation tape that is not cured prior to assembly in the yoke. All </a:t>
            </a:r>
            <a:r>
              <a:rPr lang="en-GB" dirty="0" err="1"/>
              <a:t>brazings</a:t>
            </a:r>
            <a:r>
              <a:rPr lang="en-GB" dirty="0"/>
              <a:t> are made before the impregnation.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assembly is dried over several hours in the autoclave under elevated temperature (~80°C) and purged with dry N</a:t>
            </a:r>
            <a:r>
              <a:rPr lang="en-GB" baseline="-25000" dirty="0"/>
              <a:t>2</a:t>
            </a:r>
            <a:r>
              <a:rPr lang="en-GB" dirty="0"/>
              <a:t> (or CO</a:t>
            </a:r>
            <a:r>
              <a:rPr lang="en-GB" baseline="-25000" dirty="0"/>
              <a:t>2</a:t>
            </a:r>
            <a:r>
              <a:rPr lang="en-GB" dirty="0"/>
              <a:t>) flow at p = 1..10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Vacuum drying at p = 0.1..0.5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impregnation resin is pre-heated (~60°C) and de-gassed p = ~0.5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Magnet flooded with the epoxy resin under vacuum (~60°C).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High pressure (5-12 bars) is applied in the autoclave to push the impregnation resin into the insulation.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Raise temperature (~80°C) by hot water circulation / electric current to partially gel the resin around the conductor and/or use insulation tape with accelerator for better resin retention.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Temperature of the autoclave is decreased and the impregnation resin is pushed back to a storage tank.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is removed from the autoclave and excess of resin is cleaned off.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Curing at 80°C and 120-130 °C in an oven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22047-1587-D43E-12EF-CAA9E2466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10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1AF332-75B6-E714-0123-B81D9DDB0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7E2E91-1FA2-8659-C79B-8AD464D1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Resin choice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0B118-03C9-7CBB-9EE8-C07F81090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005" y="1910080"/>
            <a:ext cx="11288256" cy="4195763"/>
          </a:xfrm>
        </p:spPr>
        <p:txBody>
          <a:bodyPr>
            <a:normAutofit/>
          </a:bodyPr>
          <a:lstStyle/>
          <a:p>
            <a:r>
              <a:rPr lang="en-GB" sz="2400" dirty="0"/>
              <a:t>Araldite F, HY 905, DY 040, DY 061 (100 </a:t>
            </a:r>
            <a:r>
              <a:rPr lang="en-GB" sz="2400" dirty="0" err="1"/>
              <a:t>pbw</a:t>
            </a:r>
            <a:r>
              <a:rPr lang="en-GB" sz="2400" dirty="0"/>
              <a:t> , 100 </a:t>
            </a:r>
            <a:r>
              <a:rPr lang="en-GB" sz="2400" dirty="0" err="1"/>
              <a:t>pbw</a:t>
            </a:r>
            <a:r>
              <a:rPr lang="en-GB" sz="2400" dirty="0"/>
              <a:t>, 0 - 20 </a:t>
            </a:r>
            <a:r>
              <a:rPr lang="en-GB" sz="2400" dirty="0" err="1"/>
              <a:t>pbw</a:t>
            </a:r>
            <a:r>
              <a:rPr lang="en-GB" sz="2400" dirty="0"/>
              <a:t>, 0.2 - 1 </a:t>
            </a:r>
            <a:r>
              <a:rPr lang="en-GB" sz="2400" dirty="0" err="1"/>
              <a:t>pbw</a:t>
            </a:r>
            <a:r>
              <a:rPr lang="en-GB" sz="2400" dirty="0"/>
              <a:t>), often used for NC magnet coils (VARTM).</a:t>
            </a:r>
          </a:p>
          <a:p>
            <a:r>
              <a:rPr lang="en-GB" sz="2400" dirty="0"/>
              <a:t>Other resins to be investigated for the VPI process along with tapes with and without accelerator.</a:t>
            </a:r>
          </a:p>
          <a:p>
            <a:r>
              <a:rPr lang="en-GB" sz="2400" dirty="0"/>
              <a:t>Tapes with accelerator in conjunction with bisphenol A epoxy resin and anhydride hardener</a:t>
            </a:r>
            <a:r>
              <a:rPr lang="en-GB" sz="2400" b="1" dirty="0"/>
              <a:t> </a:t>
            </a:r>
            <a:r>
              <a:rPr lang="en-GB" sz="2400" dirty="0"/>
              <a:t>are used for largest turbine generator windings because of the best impregnability of all known systems.</a:t>
            </a:r>
          </a:p>
          <a:p>
            <a:r>
              <a:rPr lang="en-GB" sz="2400" dirty="0"/>
              <a:t>Sample testing &amp; mock-up assembly to finalise the resin choice and associated process.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DB24A-274E-CE75-A799-B6F9F5E5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11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960EEA-6CEC-7194-8AA2-FC988126C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00A5E8B-0C82-BAF0-708A-026A4AF9534C}"/>
              </a:ext>
            </a:extLst>
          </p:cNvPr>
          <p:cNvSpPr/>
          <p:nvPr/>
        </p:nvSpPr>
        <p:spPr>
          <a:xfrm>
            <a:off x="6363730" y="2121968"/>
            <a:ext cx="5560540" cy="358346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A378B6-930D-F3B9-9AE4-0437387C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Impregnation &amp; Insulation Samples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C88B7-31F0-115A-5837-3BAA7B668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264" y="1982636"/>
            <a:ext cx="5410300" cy="41957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Impregnation samples</a:t>
            </a:r>
          </a:p>
          <a:p>
            <a:pPr lvl="1"/>
            <a:r>
              <a:rPr lang="en-GB" dirty="0"/>
              <a:t>As-built insulation (VPI)</a:t>
            </a:r>
          </a:p>
          <a:p>
            <a:pPr lvl="1"/>
            <a:r>
              <a:rPr lang="en-GB" dirty="0"/>
              <a:t>As-built insulation (VARTM)</a:t>
            </a:r>
          </a:p>
          <a:p>
            <a:pPr lvl="1"/>
            <a:r>
              <a:rPr lang="en-GB" dirty="0"/>
              <a:t>Tape with accelerator (VPI)</a:t>
            </a:r>
          </a:p>
          <a:p>
            <a:pPr lvl="1"/>
            <a:r>
              <a:rPr lang="en-GB" dirty="0"/>
              <a:t>Tape with accelerator (VARTM)</a:t>
            </a:r>
          </a:p>
          <a:p>
            <a:r>
              <a:rPr lang="en-GB" dirty="0" err="1"/>
              <a:t>Vonroll</a:t>
            </a:r>
            <a:r>
              <a:rPr lang="en-GB" dirty="0"/>
              <a:t> offer (30-50 </a:t>
            </a:r>
            <a:r>
              <a:rPr lang="en-GB" dirty="0" err="1"/>
              <a:t>kCHF</a:t>
            </a:r>
            <a:r>
              <a:rPr lang="en-GB" dirty="0"/>
              <a:t>) for VPI samples</a:t>
            </a:r>
          </a:p>
          <a:p>
            <a:r>
              <a:rPr lang="en-GB" dirty="0"/>
              <a:t>CERN polymer lab will do VARTM samples</a:t>
            </a:r>
          </a:p>
          <a:p>
            <a:pPr lvl="1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C79DAE-ECD0-95A7-B8B0-279EAFC60FAB}"/>
              </a:ext>
            </a:extLst>
          </p:cNvPr>
          <p:cNvGrpSpPr/>
          <p:nvPr/>
        </p:nvGrpSpPr>
        <p:grpSpPr>
          <a:xfrm>
            <a:off x="6599583" y="2361048"/>
            <a:ext cx="5063986" cy="3064083"/>
            <a:chOff x="6599583" y="3081130"/>
            <a:chExt cx="5063986" cy="30640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955009D-4C56-4DB5-82D3-98FD169C02A8}"/>
                </a:ext>
              </a:extLst>
            </p:cNvPr>
            <p:cNvSpPr/>
            <p:nvPr/>
          </p:nvSpPr>
          <p:spPr>
            <a:xfrm>
              <a:off x="6604552" y="3081130"/>
              <a:ext cx="5059017" cy="30640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L-shape 4">
              <a:extLst>
                <a:ext uri="{FF2B5EF4-FFF2-40B4-BE49-F238E27FC236}">
                  <a16:creationId xmlns:a16="http://schemas.microsoft.com/office/drawing/2014/main" id="{E4303F53-A0A4-7F21-10E3-D5271680B133}"/>
                </a:ext>
              </a:extLst>
            </p:cNvPr>
            <p:cNvSpPr/>
            <p:nvPr/>
          </p:nvSpPr>
          <p:spPr>
            <a:xfrm>
              <a:off x="7414591" y="4253948"/>
              <a:ext cx="1977887" cy="1381539"/>
            </a:xfrm>
            <a:prstGeom prst="corner">
              <a:avLst>
                <a:gd name="adj1" fmla="val 34892"/>
                <a:gd name="adj2" fmla="val 33453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L-shape 5">
              <a:extLst>
                <a:ext uri="{FF2B5EF4-FFF2-40B4-BE49-F238E27FC236}">
                  <a16:creationId xmlns:a16="http://schemas.microsoft.com/office/drawing/2014/main" id="{00A7775F-F1FF-E7D0-C29B-61B43C9F166C}"/>
                </a:ext>
              </a:extLst>
            </p:cNvPr>
            <p:cNvSpPr/>
            <p:nvPr/>
          </p:nvSpPr>
          <p:spPr>
            <a:xfrm rot="16200000">
              <a:off x="9392478" y="4253948"/>
              <a:ext cx="1381539" cy="1381539"/>
            </a:xfrm>
            <a:prstGeom prst="corner">
              <a:avLst>
                <a:gd name="adj1" fmla="val 35569"/>
                <a:gd name="adj2" fmla="val 35024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4E32476-F3C9-6465-788A-936D7A0FDAC9}"/>
                </a:ext>
              </a:extLst>
            </p:cNvPr>
            <p:cNvSpPr/>
            <p:nvPr/>
          </p:nvSpPr>
          <p:spPr>
            <a:xfrm>
              <a:off x="6599583" y="4800600"/>
              <a:ext cx="5049078" cy="1344613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89C8A617-0E43-10FA-7CB8-FFFBB7438412}"/>
                </a:ext>
              </a:extLst>
            </p:cNvPr>
            <p:cNvSpPr/>
            <p:nvPr/>
          </p:nvSpPr>
          <p:spPr>
            <a:xfrm>
              <a:off x="7501088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D62A2FC9-1941-972A-7847-C9BE8E5A0C8D}"/>
                </a:ext>
              </a:extLst>
            </p:cNvPr>
            <p:cNvSpPr/>
            <p:nvPr/>
          </p:nvSpPr>
          <p:spPr>
            <a:xfrm rot="10800000">
              <a:off x="10355095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5DBB949-D0D0-E971-EF83-4208C9C98C04}"/>
                </a:ext>
              </a:extLst>
            </p:cNvPr>
            <p:cNvSpPr txBox="1"/>
            <p:nvPr/>
          </p:nvSpPr>
          <p:spPr>
            <a:xfrm>
              <a:off x="7693615" y="3398675"/>
              <a:ext cx="1698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Hot water flow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FA4FD3-640E-49EC-336F-5CD86D6DFFB0}"/>
                </a:ext>
              </a:extLst>
            </p:cNvPr>
            <p:cNvSpPr/>
            <p:nvPr/>
          </p:nvSpPr>
          <p:spPr>
            <a:xfrm>
              <a:off x="7991687" y="5033911"/>
              <a:ext cx="2211859" cy="691979"/>
            </a:xfrm>
            <a:prstGeom prst="rect">
              <a:avLst/>
            </a:prstGeom>
            <a:solidFill>
              <a:srgbClr val="00B050">
                <a:alpha val="433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Clamp &amp; </a:t>
              </a:r>
              <a:r>
                <a:rPr lang="en-GB" dirty="0" err="1"/>
                <a:t>grnd</a:t>
              </a:r>
              <a:r>
                <a:rPr lang="en-GB" dirty="0"/>
                <a:t> ins.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03BA6E-8518-C44A-8327-AEDB648917D3}"/>
                </a:ext>
              </a:extLst>
            </p:cNvPr>
            <p:cNvSpPr txBox="1"/>
            <p:nvPr/>
          </p:nvSpPr>
          <p:spPr>
            <a:xfrm>
              <a:off x="8239311" y="4001318"/>
              <a:ext cx="1698863" cy="64633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Hollow Cu- conductor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1A59189-3B94-ACDA-A2F0-78030048C65E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7901696" y="4324484"/>
              <a:ext cx="337615" cy="3432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A5309E3-AEA3-071C-7A3E-181726B8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12</a:t>
            </a:fld>
            <a:endParaRPr lang="en-US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D035E7B4-CBD3-295E-49CD-141772137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4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F9A54-ED4C-AAFA-28EF-4A9719DE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Mock-up: Coil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6CA64-C8E9-C39A-D750-3B48BF58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0" y="1949450"/>
            <a:ext cx="7796596" cy="41957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Coil forming and preparation of parts &amp; sub-assemblies</a:t>
            </a:r>
          </a:p>
          <a:p>
            <a:r>
              <a:rPr lang="en-GB" dirty="0"/>
              <a:t>Representative brazing qualification samples (CT, SEM)</a:t>
            </a:r>
          </a:p>
          <a:p>
            <a:r>
              <a:rPr lang="en-GB" dirty="0"/>
              <a:t>Connection end assembly of the coil</a:t>
            </a:r>
          </a:p>
          <a:p>
            <a:pPr lvl="1"/>
            <a:r>
              <a:rPr lang="en-GB" dirty="0"/>
              <a:t>SIL-FOS (as-built)</a:t>
            </a:r>
          </a:p>
          <a:p>
            <a:pPr lvl="1"/>
            <a:r>
              <a:rPr lang="en-GB" dirty="0"/>
              <a:t>Vacuum brazing</a:t>
            </a:r>
          </a:p>
          <a:p>
            <a:pPr lvl="1"/>
            <a:r>
              <a:rPr lang="en-GB" dirty="0"/>
              <a:t>Brazing JIG design</a:t>
            </a:r>
          </a:p>
          <a:p>
            <a:r>
              <a:rPr lang="en-GB" dirty="0"/>
              <a:t>Insulation wrapping</a:t>
            </a:r>
          </a:p>
          <a:p>
            <a:r>
              <a:rPr lang="en-GB" dirty="0"/>
              <a:t>Return end assembly of the coil in the yoke incl. trim circuit and ground insulation</a:t>
            </a:r>
          </a:p>
          <a:p>
            <a:pPr lvl="1"/>
            <a:r>
              <a:rPr lang="en-GB" dirty="0"/>
              <a:t>Brazing using SIL-FOS (as-built)</a:t>
            </a:r>
          </a:p>
          <a:p>
            <a:r>
              <a:rPr lang="en-GB" dirty="0"/>
              <a:t>Insulation wrapping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3208E4-AD81-5A0D-C42E-9B6A1B06B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1" y="1949450"/>
            <a:ext cx="3473009" cy="444861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92B2E-867E-13F9-F6FC-B620F7BD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13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DCEE1B2-2C71-F864-A7E8-190DAD8F9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3FA5-0B91-4FCC-FBB3-045B7F37E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Impregnation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59880-6AD0-81AE-5CDE-9F1B4034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VPI at industrial partner</a:t>
            </a:r>
          </a:p>
          <a:p>
            <a:pPr lvl="1"/>
            <a:r>
              <a:rPr lang="en-GB" dirty="0"/>
              <a:t>Process to define and validate through samples</a:t>
            </a:r>
          </a:p>
          <a:p>
            <a:pPr lvl="1"/>
            <a:r>
              <a:rPr lang="en-GB" dirty="0"/>
              <a:t>Heating concept (electric, water circulation, ..)</a:t>
            </a:r>
          </a:p>
          <a:p>
            <a:pPr lvl="1"/>
            <a:r>
              <a:rPr lang="en-GB" dirty="0"/>
              <a:t>Resin system (viscosity, pot-life,  cure-cycle)</a:t>
            </a:r>
          </a:p>
          <a:p>
            <a:pPr lvl="1"/>
            <a:r>
              <a:rPr lang="en-GB" dirty="0"/>
              <a:t>Insulation (with or without accelerator)</a:t>
            </a:r>
          </a:p>
          <a:p>
            <a:r>
              <a:rPr lang="en-GB" dirty="0"/>
              <a:t>VARTM at CERN?</a:t>
            </a:r>
          </a:p>
          <a:p>
            <a:r>
              <a:rPr lang="en-GB" dirty="0"/>
              <a:t>Stripping and cleaning of the apertures</a:t>
            </a:r>
          </a:p>
          <a:p>
            <a:r>
              <a:rPr lang="en-GB" b="1" dirty="0">
                <a:solidFill>
                  <a:srgbClr val="00B0F0"/>
                </a:solidFill>
              </a:rPr>
              <a:t>1st assembly-disassembly completed by End-23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F6F1C-80FC-54CD-861C-DC2A7C08D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14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4E8F85-1343-36F4-7891-DF5751A3F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9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95B3-1BB1-9E11-0CCF-E2B8262F6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Renovation of 5 Spare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6484-11E9-1831-5572-E10A5582D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888"/>
            <a:ext cx="10515600" cy="454832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Activated magnets</a:t>
            </a:r>
          </a:p>
          <a:p>
            <a:pPr lvl="1"/>
            <a:r>
              <a:rPr lang="en-GB" dirty="0"/>
              <a:t>Shipping outside of CERN complicated (possible?)</a:t>
            </a:r>
          </a:p>
          <a:p>
            <a:pPr lvl="1"/>
            <a:r>
              <a:rPr lang="en-GB" dirty="0"/>
              <a:t>Safety aspects related to dismounting of the coils</a:t>
            </a:r>
          </a:p>
          <a:p>
            <a:r>
              <a:rPr lang="en-GB" dirty="0"/>
              <a:t>Infrastructure</a:t>
            </a:r>
          </a:p>
          <a:p>
            <a:pPr lvl="1"/>
            <a:r>
              <a:rPr lang="en-GB" dirty="0"/>
              <a:t>Autoclave</a:t>
            </a:r>
          </a:p>
          <a:p>
            <a:pPr lvl="1"/>
            <a:r>
              <a:rPr lang="en-GB" dirty="0"/>
              <a:t>Curing oven</a:t>
            </a:r>
          </a:p>
          <a:p>
            <a:r>
              <a:rPr lang="en-GB" dirty="0"/>
              <a:t>Stripping and re-assembly process to validate with mock-up</a:t>
            </a:r>
          </a:p>
          <a:p>
            <a:r>
              <a:rPr lang="en-GB" dirty="0"/>
              <a:t>Cost estimate 1.35 MCHF (5 magnets incl. 540 </a:t>
            </a:r>
            <a:r>
              <a:rPr lang="en-GB" dirty="0" err="1"/>
              <a:t>kCHF</a:t>
            </a:r>
            <a:r>
              <a:rPr lang="en-GB" dirty="0"/>
              <a:t> for Autoclave &amp; oven)</a:t>
            </a:r>
          </a:p>
          <a:p>
            <a:r>
              <a:rPr lang="en-GB" b="1" dirty="0">
                <a:solidFill>
                  <a:srgbClr val="00B0F0"/>
                </a:solidFill>
              </a:rPr>
              <a:t>1st certified unit by (earliest) Mid-2024</a:t>
            </a:r>
          </a:p>
          <a:p>
            <a:r>
              <a:rPr lang="en-GB" b="1" dirty="0">
                <a:solidFill>
                  <a:srgbClr val="00B0F0"/>
                </a:solidFill>
              </a:rPr>
              <a:t>Unit #2 completed End-24</a:t>
            </a:r>
          </a:p>
          <a:p>
            <a:r>
              <a:rPr lang="en-GB" b="1" dirty="0">
                <a:solidFill>
                  <a:srgbClr val="00B0F0"/>
                </a:solidFill>
              </a:rPr>
              <a:t>Unit #5 completed Mid-26</a:t>
            </a:r>
          </a:p>
          <a:p>
            <a:endParaRPr lang="en-GB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C01FCFD-D63C-3916-02F6-321DFEC0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6" t="14872" r="10139" b="947"/>
          <a:stretch/>
        </p:blipFill>
        <p:spPr bwMode="auto">
          <a:xfrm>
            <a:off x="8610600" y="1124582"/>
            <a:ext cx="3173320" cy="299021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A508F-FD41-4AD3-642E-1CA3BCD8A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15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403C389-1C51-45DB-4424-3A63AAD49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of New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Tendering process (MS &amp; IT) targeting </a:t>
            </a:r>
            <a:r>
              <a:rPr lang="en-GB" b="1" dirty="0">
                <a:solidFill>
                  <a:srgbClr val="00B0F0"/>
                </a:solidFill>
              </a:rPr>
              <a:t>FC in March-24</a:t>
            </a:r>
          </a:p>
          <a:p>
            <a:r>
              <a:rPr lang="en-GB" dirty="0"/>
              <a:t>Strategy:</a:t>
            </a:r>
          </a:p>
          <a:p>
            <a:pPr lvl="1"/>
            <a:r>
              <a:rPr lang="en-GB" dirty="0"/>
              <a:t>Scenario 1: Single Contractor for the entire supply </a:t>
            </a:r>
          </a:p>
          <a:p>
            <a:pPr lvl="1"/>
            <a:r>
              <a:rPr lang="en-GB" dirty="0"/>
              <a:t>Scenario 2: Split supply: Yoke – Magnet assembly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sheets</a:t>
            </a:r>
          </a:p>
          <a:p>
            <a:pPr lvl="1"/>
            <a:r>
              <a:rPr lang="en-GB" dirty="0"/>
              <a:t>Option 1: Yoke laminations (press-tool)</a:t>
            </a:r>
          </a:p>
          <a:p>
            <a:pPr lvl="1"/>
            <a:r>
              <a:rPr lang="en-GB" dirty="0"/>
              <a:t>Option 2: Yoke assemblies (stacking fixture)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A942B-56B9-5604-693C-1F34774B7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16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8DDB70-A604-B75B-7F28-5572A753A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1: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Scenario 1: Single Contractor for the entire supply</a:t>
            </a:r>
          </a:p>
          <a:p>
            <a:r>
              <a:rPr lang="en-GB" dirty="0"/>
              <a:t>2 parallel production lines 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 (~380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Iron sheets (~433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Option 1: Yoke laminations (press-tool) (~270 kCHF+150kCHF = 420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r>
              <a:rPr lang="en-GB" dirty="0"/>
              <a:t>50 off magnets (~5.46 MCHF contract, excl. CERN supplied items)</a:t>
            </a:r>
            <a:r>
              <a:rPr lang="en-GB" baseline="30000" dirty="0"/>
              <a:t>(*</a:t>
            </a:r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B0F0"/>
                </a:solidFill>
              </a:rPr>
              <a:t>10 series magnets Q3-26</a:t>
            </a:r>
          </a:p>
          <a:p>
            <a:r>
              <a:rPr lang="en-GB" b="1" dirty="0">
                <a:solidFill>
                  <a:srgbClr val="00B0F0"/>
                </a:solidFill>
              </a:rPr>
              <a:t>20 series magnets Q3-27…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9763B3-2071-AA90-BCA9-04220F0DC926}"/>
              </a:ext>
            </a:extLst>
          </p:cNvPr>
          <p:cNvSpPr txBox="1"/>
          <p:nvPr/>
        </p:nvSpPr>
        <p:spPr>
          <a:xfrm>
            <a:off x="6780943" y="6218674"/>
            <a:ext cx="506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baseline="30000" dirty="0">
                <a:solidFill>
                  <a:schemeClr val="bg1"/>
                </a:solidFill>
              </a:rPr>
              <a:t>*)</a:t>
            </a:r>
            <a:r>
              <a:rPr lang="en-GB" i="1" dirty="0">
                <a:solidFill>
                  <a:schemeClr val="bg1"/>
                </a:solidFill>
              </a:rPr>
              <a:t> +Set of vacuum chamber &amp; bellows ~7 </a:t>
            </a:r>
            <a:r>
              <a:rPr lang="en-GB" i="1" dirty="0" err="1">
                <a:solidFill>
                  <a:schemeClr val="bg1"/>
                </a:solidFill>
              </a:rPr>
              <a:t>kCHF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FFFB3-CB53-4281-26BE-4BCBE0D22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17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EECFF16-FE91-A958-8B39-5DD4065E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0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939" y="-33477"/>
            <a:ext cx="10515600" cy="1325563"/>
          </a:xfrm>
        </p:spPr>
        <p:txBody>
          <a:bodyPr/>
          <a:lstStyle/>
          <a:p>
            <a:r>
              <a:rPr lang="en-GB" dirty="0"/>
              <a:t>Project Time-line: Scenario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96386-FB70-D8BF-C368-BF9195E59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8" y="1252331"/>
            <a:ext cx="12064844" cy="4532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CEEBCC-F8D0-F21E-F837-6C40231FA191}"/>
              </a:ext>
            </a:extLst>
          </p:cNvPr>
          <p:cNvSpPr txBox="1"/>
          <p:nvPr/>
        </p:nvSpPr>
        <p:spPr>
          <a:xfrm>
            <a:off x="1080053" y="5328670"/>
            <a:ext cx="2148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D2748-6174-7853-1D03-00345B51E243}"/>
              </a:ext>
            </a:extLst>
          </p:cNvPr>
          <p:cNvSpPr txBox="1"/>
          <p:nvPr/>
        </p:nvSpPr>
        <p:spPr>
          <a:xfrm>
            <a:off x="581311" y="5328670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6015C-2D90-8949-A886-1177DD27A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18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67A4FE7-7B81-B6F6-9F33-2CB27FD0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9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291"/>
            <a:ext cx="10515600" cy="493775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Scenario 2: Split supply: Yoke – Magnet assembly</a:t>
            </a:r>
          </a:p>
          <a:p>
            <a:r>
              <a:rPr lang="en-GB" dirty="0"/>
              <a:t>1 production line for yoke assembly (sequential production)</a:t>
            </a:r>
          </a:p>
          <a:p>
            <a:r>
              <a:rPr lang="en-GB" dirty="0"/>
              <a:t>2 parallel production lines for magnet assembly</a:t>
            </a:r>
          </a:p>
          <a:p>
            <a:r>
              <a:rPr lang="en-GB" dirty="0"/>
              <a:t>CERN supplied items (50 off magnets):</a:t>
            </a:r>
          </a:p>
          <a:p>
            <a:pPr lvl="1"/>
            <a:r>
              <a:rPr lang="en-GB" dirty="0"/>
              <a:t>Conductor (~380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Iron sheets (~435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Option 1: Yoke laminations (press-tool) (~270 kCHF+150kCHF = 420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Option 2: Yoke assemblies (stacking fixture) (42 </a:t>
            </a:r>
            <a:r>
              <a:rPr lang="en-GB" dirty="0" err="1"/>
              <a:t>kCHF</a:t>
            </a:r>
            <a:r>
              <a:rPr lang="en-GB" dirty="0"/>
              <a:t> x 50 = 2.1 MCHF all included)</a:t>
            </a:r>
          </a:p>
          <a:p>
            <a:pPr lvl="2"/>
            <a:r>
              <a:rPr lang="en-GB" b="1" dirty="0">
                <a:solidFill>
                  <a:srgbClr val="00B0F0"/>
                </a:solidFill>
              </a:rPr>
              <a:t>Pre-series yoke by Mid-24</a:t>
            </a:r>
          </a:p>
          <a:p>
            <a:pPr lvl="2"/>
            <a:r>
              <a:rPr lang="en-GB" b="1" dirty="0">
                <a:solidFill>
                  <a:srgbClr val="00B0F0"/>
                </a:solidFill>
              </a:rPr>
              <a:t>5 Yoke assemblies by End-24</a:t>
            </a:r>
          </a:p>
          <a:p>
            <a:r>
              <a:rPr lang="en-GB" dirty="0"/>
              <a:t>50 off magnets (~4.96 MCHF contract, excl. CERN supplied yoke assemblies) </a:t>
            </a:r>
            <a:r>
              <a:rPr lang="en-GB" baseline="30000" dirty="0"/>
              <a:t>(*</a:t>
            </a:r>
          </a:p>
          <a:p>
            <a:r>
              <a:rPr lang="en-GB" b="1" dirty="0">
                <a:solidFill>
                  <a:srgbClr val="00B0F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B0F0"/>
                </a:solidFill>
              </a:rPr>
              <a:t>10 series magnets Beg-26</a:t>
            </a:r>
          </a:p>
          <a:p>
            <a:r>
              <a:rPr lang="en-GB" b="1" dirty="0">
                <a:solidFill>
                  <a:srgbClr val="00B0F0"/>
                </a:solidFill>
              </a:rPr>
              <a:t>20 series magnets Q3-26…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2273A5D-383C-5136-4EB7-979BB4453221}"/>
              </a:ext>
            </a:extLst>
          </p:cNvPr>
          <p:cNvSpPr/>
          <p:nvPr/>
        </p:nvSpPr>
        <p:spPr>
          <a:xfrm>
            <a:off x="4784685" y="4130641"/>
            <a:ext cx="2622629" cy="735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4F267-83D4-84A2-4667-F867AB9F2662}"/>
              </a:ext>
            </a:extLst>
          </p:cNvPr>
          <p:cNvSpPr txBox="1"/>
          <p:nvPr/>
        </p:nvSpPr>
        <p:spPr>
          <a:xfrm>
            <a:off x="7480738" y="4361263"/>
            <a:ext cx="471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Rebuilding 4 or 5 Spare magnets at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33A86-516C-E2E2-8D91-8FB1324F6E05}"/>
              </a:ext>
            </a:extLst>
          </p:cNvPr>
          <p:cNvSpPr txBox="1"/>
          <p:nvPr/>
        </p:nvSpPr>
        <p:spPr>
          <a:xfrm>
            <a:off x="6780943" y="6218674"/>
            <a:ext cx="506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baseline="30000" dirty="0">
                <a:solidFill>
                  <a:schemeClr val="bg1"/>
                </a:solidFill>
              </a:rPr>
              <a:t>*)</a:t>
            </a:r>
            <a:r>
              <a:rPr lang="en-GB" i="1" dirty="0">
                <a:solidFill>
                  <a:schemeClr val="bg1"/>
                </a:solidFill>
              </a:rPr>
              <a:t> +Set of vacuum chamber &amp; bellows ~7 </a:t>
            </a:r>
            <a:r>
              <a:rPr lang="en-GB" i="1" dirty="0" err="1">
                <a:solidFill>
                  <a:schemeClr val="bg1"/>
                </a:solidFill>
              </a:rPr>
              <a:t>kCHF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9DA305-741C-73C8-E0CB-A8D64912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19</a:t>
            </a:fld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AE2A4EF-C263-9089-95B2-B049379F1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1744823" y="186612"/>
            <a:ext cx="8761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PSB Main Quadrupole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1398A2-A81D-F7A2-A966-513B9589B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17056" r="12775" b="5313"/>
          <a:stretch/>
        </p:blipFill>
        <p:spPr>
          <a:xfrm rot="5400000">
            <a:off x="-795640" y="2754042"/>
            <a:ext cx="4859200" cy="2416582"/>
          </a:xfrm>
          <a:prstGeom prst="rect">
            <a:avLst/>
          </a:prstGeom>
        </p:spPr>
      </p:pic>
      <p:pic>
        <p:nvPicPr>
          <p:cNvPr id="13" name="Picture 12" descr="A picture containing miller&#10;&#10;Description automatically generated">
            <a:extLst>
              <a:ext uri="{FF2B5EF4-FFF2-40B4-BE49-F238E27FC236}">
                <a16:creationId xmlns:a16="http://schemas.microsoft.com/office/drawing/2014/main" id="{58C607BB-755C-3471-DBEA-F69DEE80E2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20065" r="31502" b="18217"/>
          <a:stretch/>
        </p:blipFill>
        <p:spPr>
          <a:xfrm rot="5400000">
            <a:off x="1868040" y="2844511"/>
            <a:ext cx="4899973" cy="21948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5923723" y="1350972"/>
            <a:ext cx="56758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48 installed magnets of 4 types (from 1970’s)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5 Spare units</a:t>
            </a:r>
            <a:endParaRPr lang="en-GB" sz="2000" b="0" i="0" u="none" strike="noStrike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Laminated </a:t>
            </a: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ron yoke, no split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Coil with 2 turns built up within the 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76 brazed 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Insulation based on Mica/glass </a:t>
            </a:r>
            <a:r>
              <a:rPr lang="en-GB" sz="2000" dirty="0" err="1">
                <a:solidFill>
                  <a:schemeClr val="bg1"/>
                </a:solidFill>
              </a:rPr>
              <a:t>fiber</a:t>
            </a:r>
            <a:r>
              <a:rPr lang="en-GB" sz="2000" dirty="0">
                <a:solidFill>
                  <a:schemeClr val="bg1"/>
                </a:solidFill>
              </a:rPr>
              <a:t> wrap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VPI of the whole magnet after coil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After 50 years of reliable operation, water leaks caused by selective corrosion of Cu at and adjacent to the Ag-Cu-P brazing.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Process enhanced by the presence of Sulphur in the cooling water.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00"/>
                </a:solidFill>
              </a:rPr>
              <a:t>Magnets are approaching the end of life and we shall consider replacing them all.</a:t>
            </a:r>
          </a:p>
        </p:txBody>
      </p:sp>
    </p:spTree>
    <p:extLst>
      <p:ext uri="{BB962C8B-B14F-4D97-AF65-F5344CB8AC3E}">
        <p14:creationId xmlns:p14="http://schemas.microsoft.com/office/powerpoint/2010/main" val="32754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00E4B42-F55C-F691-47F3-FED5643FB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Yoke Assembly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7CDD98-926B-E3CE-B087-EF647912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8" y="2133600"/>
            <a:ext cx="3860154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20A0EDA-71E9-BF04-F51E-371135F17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38" y="2133600"/>
            <a:ext cx="386459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930DDDF-AFE9-CD41-0445-1E209C705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874" y="2133600"/>
            <a:ext cx="405263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B79FB8-918B-1521-2450-118859E3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20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2DAF67-BED9-014B-B741-F4BB1A7A6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32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F5A9F-8E9B-B67F-9FAD-BAC40D12C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Series Yoke Metrology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E16778-13AD-1B6D-F46B-35E5BECF0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55" y="1531390"/>
            <a:ext cx="2429269" cy="50892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FDB97E-8CAC-35AE-FD2D-55DA397F5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631" y="1493344"/>
            <a:ext cx="3381199" cy="51374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18DBB6-5B8D-92ED-CD30-B26963D6FE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9459" y="1552798"/>
            <a:ext cx="3381199" cy="507796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55552AF-702C-46BF-F16D-B012F6BA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21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C49148E-885B-5FCB-00EF-DFCB15ED0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02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AA57D8A-BE71-F992-DC73-A4BF7D08D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9" y="1152939"/>
            <a:ext cx="12117759" cy="455212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74" y="0"/>
            <a:ext cx="10515600" cy="1195396"/>
          </a:xfrm>
        </p:spPr>
        <p:txBody>
          <a:bodyPr/>
          <a:lstStyle/>
          <a:p>
            <a:r>
              <a:rPr lang="en-GB" dirty="0"/>
              <a:t>Project Time-line, Scenario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DFC4D-9808-4733-7C8F-A9D56A51ABBF}"/>
              </a:ext>
            </a:extLst>
          </p:cNvPr>
          <p:cNvSpPr txBox="1"/>
          <p:nvPr/>
        </p:nvSpPr>
        <p:spPr>
          <a:xfrm>
            <a:off x="909016" y="5347431"/>
            <a:ext cx="21482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D5389D-0FCC-1107-AE9F-77953729BBB4}"/>
              </a:ext>
            </a:extLst>
          </p:cNvPr>
          <p:cNvSpPr txBox="1"/>
          <p:nvPr/>
        </p:nvSpPr>
        <p:spPr>
          <a:xfrm>
            <a:off x="365760" y="535329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F1340-1DCA-18CE-B206-B8082C39B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A2494-3D2E-153C-21E7-BC6B597A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95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FDAC0-55AD-F0C2-2CB0-2BC7210C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558" y="1"/>
            <a:ext cx="9937242" cy="1049220"/>
          </a:xfrm>
        </p:spPr>
        <p:txBody>
          <a:bodyPr/>
          <a:lstStyle/>
          <a:p>
            <a:r>
              <a:rPr lang="en-GB" dirty="0"/>
              <a:t>Cost Estimate: Scenario 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6974CC-7E09-F2F8-4EF0-511DFED34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23" y="940565"/>
            <a:ext cx="8244772" cy="35935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36356B-BF76-3498-064C-30C790F05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22" y="4650145"/>
            <a:ext cx="8249380" cy="167445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83E394-2642-7BC8-86F3-7176139F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23</a:t>
            </a:fld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C813B79-A452-555A-821C-818F91FB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DBF89F-F8B9-8220-FE98-4C9700D80B85}"/>
              </a:ext>
            </a:extLst>
          </p:cNvPr>
          <p:cNvSpPr txBox="1"/>
          <p:nvPr/>
        </p:nvSpPr>
        <p:spPr>
          <a:xfrm>
            <a:off x="8967426" y="1397675"/>
            <a:ext cx="30585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Renovation of 1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Rebuilding 4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Cu-conductor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Iron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Yoke laminations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54 Yoke assemblies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Certification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Contract: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Assembly of 50 magnets</a:t>
            </a:r>
          </a:p>
        </p:txBody>
      </p:sp>
    </p:spTree>
    <p:extLst>
      <p:ext uri="{BB962C8B-B14F-4D97-AF65-F5344CB8AC3E}">
        <p14:creationId xmlns:p14="http://schemas.microsoft.com/office/powerpoint/2010/main" val="3168739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02C4-6925-5244-4879-C73C5B984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Strategy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2B5BE6-1FB8-8356-2A3D-DBB5CAEED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470"/>
            <a:ext cx="10515600" cy="454974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Complete design file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an autoclave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Mock-up to define the process, VPI in industry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CERN to launch production of the yoke assemblies (50-56 off)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Launch industrial procurement of up to some 50 units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Renovation of 1 spare unit at CERN, depending on yoke supply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Assembly of up to 5 magnets at CERN with new yoke assemblies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It is not possible to replace all magnets at once, strategy required extending over multiple shutdowns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69600-73A9-B46F-FBFA-66593B7A9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24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9097F0-6C48-A10F-755D-0C04499BE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09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2235D57-BFDA-ECFA-9BED-456F903F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Complementary slides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4F7BD6-3D19-8882-C8A6-5AAAEB36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ABFB0B-BC04-BC0E-82F9-03A95105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42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7100D5-90C4-2417-C946-68A86F00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Cost-estimate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EE23E9-9871-FC6E-BAAB-5A8149F97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443" y="269519"/>
            <a:ext cx="5514094" cy="31574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76E511-4BDB-0CCC-E3CE-0DA09BDB5599}"/>
              </a:ext>
            </a:extLst>
          </p:cNvPr>
          <p:cNvSpPr txBox="1"/>
          <p:nvPr/>
        </p:nvSpPr>
        <p:spPr>
          <a:xfrm>
            <a:off x="1530626" y="1734576"/>
            <a:ext cx="1845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Components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94248-3E24-9AEB-2487-96EDD8AB5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487" y="3523247"/>
            <a:ext cx="8967050" cy="29689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3381F7-3444-97CE-8A99-753B98A8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26</a:t>
            </a:fld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189E971-9BEF-24E6-DC04-E8609DB6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641CDE-D205-C830-5BB8-0BCE107D7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75"/>
            <a:ext cx="10515600" cy="1325563"/>
          </a:xfrm>
        </p:spPr>
        <p:txBody>
          <a:bodyPr/>
          <a:lstStyle/>
          <a:p>
            <a:r>
              <a:rPr lang="en-GB" dirty="0"/>
              <a:t>DO &amp; FSU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DA41DB-8650-B371-B65C-B109CE468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809" y="420827"/>
            <a:ext cx="6980445" cy="60163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CF89C0-8104-EFF2-E125-69B7DF2CD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27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952D217-04A9-8CBA-7233-564B456E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62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A98717-9532-3D95-2510-5652284BF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467" y="30269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Renovation of 1 Spare &amp; Re-building 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7C25DD-9CA3-1A6D-40B9-B606FC68B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108" y="1482597"/>
            <a:ext cx="9934646" cy="46533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68734B-D618-CF9C-74EA-4D635A58B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28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A0C77DC-5BA8-5884-FFE4-8096B3FFE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47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2BAF962-E326-948F-D672-38A26F32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178" y="219425"/>
            <a:ext cx="10340253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Production 50 Magnets </a:t>
            </a:r>
            <a:br>
              <a:rPr lang="en-GB" dirty="0"/>
            </a:br>
            <a:r>
              <a:rPr lang="en-GB" dirty="0"/>
              <a:t>Yoke Assemblies by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10784-6D32-E8D8-9A7E-0F0BA6B9ECE0}"/>
              </a:ext>
            </a:extLst>
          </p:cNvPr>
          <p:cNvSpPr txBox="1"/>
          <p:nvPr/>
        </p:nvSpPr>
        <p:spPr>
          <a:xfrm>
            <a:off x="9579077" y="1961535"/>
            <a:ext cx="204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Does not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Profit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1A531-B602-5B7B-1C4D-47CE3D85F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179" y="1624325"/>
            <a:ext cx="7503861" cy="3952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44B7B1-5755-D985-6D51-692942E80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240" y="5656262"/>
            <a:ext cx="4749800" cy="8509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621AE8D-13C1-82F3-E011-2D045163F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29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AAC201C-0120-C440-C02C-A38FDF5B4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80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06973-6C17-EED0-3E9D-241A6E92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23C1B-D573-5969-5B68-9FD142A5D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Renovation of 5 spare units at CERN</a:t>
            </a:r>
          </a:p>
          <a:p>
            <a:r>
              <a:rPr lang="en-GB" dirty="0"/>
              <a:t>Production of up to 50 new units in industry</a:t>
            </a:r>
          </a:p>
          <a:p>
            <a:pPr lvl="1"/>
            <a:r>
              <a:rPr lang="en-GB" dirty="0"/>
              <a:t>Single Contractor</a:t>
            </a:r>
          </a:p>
          <a:p>
            <a:pPr lvl="1"/>
            <a:r>
              <a:rPr lang="en-GB" dirty="0"/>
              <a:t>Split supply: Yoke – Magnets</a:t>
            </a:r>
          </a:p>
          <a:p>
            <a:r>
              <a:rPr lang="en-GB" dirty="0"/>
              <a:t>In the meantime corrective maintenance of leaking units</a:t>
            </a:r>
          </a:p>
          <a:p>
            <a:r>
              <a:rPr lang="en-GB" dirty="0"/>
              <a:t>CERN supply: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- Yoke laminations - Yoke assemblies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233F4-7DA9-15B1-99F5-B9FF3A5BC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3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5C704-2E13-8BBE-8589-3EAEDED5D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2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0CDF-A41C-DBD2-B512-E975E1D3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142D3-9C67-FE67-878D-1793242BF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EN-MME allocated additional external resources and progressing well</a:t>
            </a:r>
          </a:p>
          <a:p>
            <a:r>
              <a:rPr lang="en-GB" dirty="0"/>
              <a:t>Mock-up:</a:t>
            </a:r>
          </a:p>
          <a:p>
            <a:pPr lvl="1"/>
            <a:r>
              <a:rPr lang="en-GB" dirty="0"/>
              <a:t>Coil design</a:t>
            </a:r>
          </a:p>
          <a:p>
            <a:pPr lvl="1"/>
            <a:r>
              <a:rPr lang="en-GB" dirty="0"/>
              <a:t>Bending tool, brazing jig, CNC jig</a:t>
            </a:r>
          </a:p>
          <a:p>
            <a:r>
              <a:rPr lang="en-GB" dirty="0"/>
              <a:t>Quadrupole magnet:</a:t>
            </a:r>
          </a:p>
          <a:p>
            <a:pPr lvl="1"/>
            <a:r>
              <a:rPr lang="en-GB" dirty="0"/>
              <a:t>3D CATIA design of yoke, coils, assembly (Input for EM FEA vs MM)</a:t>
            </a:r>
          </a:p>
          <a:p>
            <a:pPr lvl="1"/>
            <a:r>
              <a:rPr lang="en-GB" dirty="0"/>
              <a:t>Yoke lamination drawing (press tool)</a:t>
            </a:r>
          </a:p>
          <a:p>
            <a:pPr lvl="1"/>
            <a:r>
              <a:rPr lang="en-GB" dirty="0"/>
              <a:t>First design iteration based on archived drawings</a:t>
            </a:r>
          </a:p>
          <a:p>
            <a:pPr lvl="1"/>
            <a:r>
              <a:rPr lang="en-GB" dirty="0"/>
              <a:t>Verification against spare magnets and reverse engineering as required</a:t>
            </a:r>
          </a:p>
          <a:p>
            <a:pPr lvl="1"/>
            <a:r>
              <a:rPr lang="en-GB" b="1" dirty="0">
                <a:solidFill>
                  <a:srgbClr val="00B0F0"/>
                </a:solidFill>
              </a:rPr>
              <a:t>As-built design file by Jul-23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48ED2-8AE0-B37B-3FCA-3AC74D030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4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D3FA19-310A-411C-BD3C-A679F70A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9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orange, dirty&#10;&#10;Description automatically generated">
            <a:extLst>
              <a:ext uri="{FF2B5EF4-FFF2-40B4-BE49-F238E27FC236}">
                <a16:creationId xmlns:a16="http://schemas.microsoft.com/office/drawing/2014/main" id="{CC4E8F3A-FF59-0DF7-13F9-4EF33F45F2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64" r="-3" b="-3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9" name="Picture 8" descr="A picture containing orange&#10;&#10;Description automatically generated">
            <a:extLst>
              <a:ext uri="{FF2B5EF4-FFF2-40B4-BE49-F238E27FC236}">
                <a16:creationId xmlns:a16="http://schemas.microsoft.com/office/drawing/2014/main" id="{6B5C9F48-5734-9D47-2E43-2C1A8CF4C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62" r="8092" b="-3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7" name="Picture 6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5F6AF82D-80F7-B2B5-B75F-D2EBCBC909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4" r="17119" b="-3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F8A3F9-8E76-F396-8BC6-457DCB86E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5377D6-FB39-16EE-1B2C-3FBDEE27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77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995207"/>
          </a:xfrm>
        </p:spPr>
        <p:txBody>
          <a:bodyPr/>
          <a:lstStyle/>
          <a:p>
            <a:r>
              <a:rPr lang="en-GB" dirty="0"/>
              <a:t>VPI or VARTM</a:t>
            </a:r>
            <a:r>
              <a:rPr lang="en-GB" baseline="30000" dirty="0"/>
              <a:t>(*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862" y="1360967"/>
            <a:ext cx="11466785" cy="48159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Full assembly dipped in resin followed by gelling locally around the conductor to maximise resin retention</a:t>
            </a:r>
          </a:p>
          <a:p>
            <a:r>
              <a:rPr lang="en-GB" dirty="0"/>
              <a:t>After cleaning the excess of resin, curing in separate oven</a:t>
            </a:r>
          </a:p>
          <a:p>
            <a:r>
              <a:rPr lang="en-GB" dirty="0"/>
              <a:t>Not clear which process was used for series magnets</a:t>
            </a:r>
          </a:p>
          <a:p>
            <a:r>
              <a:rPr lang="en-GB" dirty="0">
                <a:solidFill>
                  <a:srgbClr val="FFFF00"/>
                </a:solidFill>
              </a:rPr>
              <a:t>VPI</a:t>
            </a:r>
            <a:r>
              <a:rPr lang="en-GB" dirty="0"/>
              <a:t> would ensure better impregnation within the wrapped conductor insulation, but requires investment in an autoclave</a:t>
            </a:r>
          </a:p>
          <a:p>
            <a:r>
              <a:rPr lang="en-GB" dirty="0">
                <a:solidFill>
                  <a:srgbClr val="FFFF00"/>
                </a:solidFill>
              </a:rPr>
              <a:t>VARTM</a:t>
            </a:r>
            <a:r>
              <a:rPr lang="en-GB" dirty="0"/>
              <a:t> may provide adequate impregnation. Probably requires a new vacuum tank.</a:t>
            </a:r>
          </a:p>
          <a:p>
            <a:r>
              <a:rPr lang="en-GB" dirty="0"/>
              <a:t>VPI currently not available at CERN and could provide an added value also for other projects (HFM, HTS,..)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91DCF3-AC70-2CFA-3D0C-469BFB8590A6}"/>
              </a:ext>
            </a:extLst>
          </p:cNvPr>
          <p:cNvSpPr txBox="1"/>
          <p:nvPr/>
        </p:nvSpPr>
        <p:spPr>
          <a:xfrm>
            <a:off x="6613602" y="6062990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aseline="30000" dirty="0">
                <a:solidFill>
                  <a:schemeClr val="bg1"/>
                </a:solidFill>
              </a:rPr>
              <a:t>*) </a:t>
            </a:r>
            <a:r>
              <a:rPr lang="en-GB" sz="1400" dirty="0">
                <a:solidFill>
                  <a:schemeClr val="bg1"/>
                </a:solidFill>
              </a:rPr>
              <a:t>VPI – Vacuum Pressure Impregnation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   VARTM – Vacuum Assisted Resin </a:t>
            </a:r>
            <a:r>
              <a:rPr lang="en-GB" sz="1400" dirty="0" err="1">
                <a:solidFill>
                  <a:schemeClr val="bg1"/>
                </a:solidFill>
              </a:rPr>
              <a:t>Tranfer</a:t>
            </a:r>
            <a:r>
              <a:rPr lang="en-GB" sz="1400" dirty="0">
                <a:solidFill>
                  <a:schemeClr val="bg1"/>
                </a:solidFill>
              </a:rPr>
              <a:t> Moulding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CF09FF-3549-FDFD-27FD-6537E50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3CA8B2-8640-54FD-AC03-01DB1A5D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3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Autoclave (VPI)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79" y="1360967"/>
            <a:ext cx="6728547" cy="48159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Top-loaded vs. horizontal loading</a:t>
            </a:r>
          </a:p>
          <a:p>
            <a:r>
              <a:rPr lang="en-GB" dirty="0"/>
              <a:t>Resin reservoir</a:t>
            </a:r>
          </a:p>
          <a:p>
            <a:r>
              <a:rPr lang="en-GB" dirty="0"/>
              <a:t>Flooding reservoir</a:t>
            </a:r>
          </a:p>
          <a:p>
            <a:r>
              <a:rPr lang="en-GB" dirty="0"/>
              <a:t>Vacuum system</a:t>
            </a:r>
          </a:p>
          <a:p>
            <a:r>
              <a:rPr lang="en-GB" dirty="0"/>
              <a:t>Resin injection system</a:t>
            </a:r>
          </a:p>
          <a:p>
            <a:r>
              <a:rPr lang="en-GB" dirty="0"/>
              <a:t>Pressurisation system (5-12 bars)</a:t>
            </a:r>
          </a:p>
          <a:p>
            <a:r>
              <a:rPr lang="en-GB" dirty="0"/>
              <a:t>Heating (outgassing, injection, gelling)</a:t>
            </a:r>
          </a:p>
          <a:p>
            <a:r>
              <a:rPr lang="en-GB" dirty="0"/>
              <a:t>Dripping of excess resin</a:t>
            </a:r>
          </a:p>
          <a:p>
            <a:r>
              <a:rPr lang="en-GB" dirty="0"/>
              <a:t>Curing in separate oven 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A0DB26-96DC-1A59-CBDF-6637490B6E82}"/>
              </a:ext>
            </a:extLst>
          </p:cNvPr>
          <p:cNvGrpSpPr/>
          <p:nvPr/>
        </p:nvGrpSpPr>
        <p:grpSpPr>
          <a:xfrm>
            <a:off x="6310716" y="1360967"/>
            <a:ext cx="5745205" cy="2872603"/>
            <a:chOff x="6310716" y="2324799"/>
            <a:chExt cx="5745205" cy="2872603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C515BC8F-84E7-AF1A-FCEA-8D441E8AD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0716" y="2324799"/>
              <a:ext cx="5745205" cy="2872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orange, drum&#10;&#10;Description automatically generated">
              <a:extLst>
                <a:ext uri="{FF2B5EF4-FFF2-40B4-BE49-F238E27FC236}">
                  <a16:creationId xmlns:a16="http://schemas.microsoft.com/office/drawing/2014/main" id="{CBBFC17A-2C1F-34D0-4548-84FC8D8BED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485" t="3841" r="26996" b="4910"/>
            <a:stretch/>
          </p:blipFill>
          <p:spPr>
            <a:xfrm>
              <a:off x="9030115" y="3116870"/>
              <a:ext cx="491217" cy="10390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E930AF-088F-A71E-2015-9D171202E449}"/>
                </a:ext>
              </a:extLst>
            </p:cNvPr>
            <p:cNvSpPr/>
            <p:nvPr/>
          </p:nvSpPr>
          <p:spPr>
            <a:xfrm>
              <a:off x="8847420" y="3035180"/>
              <a:ext cx="850086" cy="1142880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067526-D47F-B625-48D3-688C032BFB51}"/>
                </a:ext>
              </a:extLst>
            </p:cNvPr>
            <p:cNvSpPr/>
            <p:nvPr/>
          </p:nvSpPr>
          <p:spPr>
            <a:xfrm>
              <a:off x="8848315" y="3592500"/>
              <a:ext cx="850086" cy="59927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  <a:alpha val="7785"/>
                  </a:schemeClr>
                </a:gs>
                <a:gs pos="86000">
                  <a:srgbClr val="FFC000"/>
                </a:gs>
                <a:gs pos="100000">
                  <a:schemeClr val="accent4">
                    <a:lumMod val="60000"/>
                    <a:lumOff val="40000"/>
                    <a:alpha val="7952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43561D-C5B0-14C2-74C7-C6888DF8985B}"/>
                </a:ext>
              </a:extLst>
            </p:cNvPr>
            <p:cNvSpPr/>
            <p:nvPr/>
          </p:nvSpPr>
          <p:spPr>
            <a:xfrm>
              <a:off x="6826966" y="3159869"/>
              <a:ext cx="958721" cy="1004862"/>
            </a:xfrm>
            <a:prstGeom prst="rect">
              <a:avLst/>
            </a:prstGeom>
            <a:gradFill>
              <a:gsLst>
                <a:gs pos="79000">
                  <a:srgbClr val="FFC000">
                    <a:alpha val="35297"/>
                  </a:srgbClr>
                </a:gs>
                <a:gs pos="9000">
                  <a:schemeClr val="bg2">
                    <a:lumMod val="50000"/>
                  </a:schemeClr>
                </a:gs>
                <a:gs pos="100000">
                  <a:srgbClr val="FFC000"/>
                </a:gs>
              </a:gsLst>
              <a:path path="circle">
                <a:fillToRect l="50000" t="130000" r="50000" b="-3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FCF4CA-6DAC-3D59-EB26-8019FFFE9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7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07FCC9D-D110-B2CA-D469-071BE2988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00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849E2F-786D-CC90-FBB8-797EF7C2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631" y="197599"/>
            <a:ext cx="8494644" cy="64921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CA6AC6-1BDE-626B-75D4-056E8807E156}"/>
              </a:ext>
            </a:extLst>
          </p:cNvPr>
          <p:cNvSpPr txBox="1"/>
          <p:nvPr/>
        </p:nvSpPr>
        <p:spPr>
          <a:xfrm>
            <a:off x="303725" y="2782669"/>
            <a:ext cx="2989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Tendering 3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Lead-time 5-12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Budget 500-700 </a:t>
            </a:r>
            <a:r>
              <a:rPr lang="en-GB" sz="2000" dirty="0" err="1">
                <a:solidFill>
                  <a:schemeClr val="bg1"/>
                </a:solidFill>
              </a:rPr>
              <a:t>kCHF</a:t>
            </a:r>
            <a:r>
              <a:rPr lang="en-GB" sz="2000" baseline="30000" dirty="0">
                <a:solidFill>
                  <a:schemeClr val="bg1"/>
                </a:solidFill>
              </a:rPr>
              <a:t>(*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14803-A119-F178-8104-2569BDC4EDEF}"/>
              </a:ext>
            </a:extLst>
          </p:cNvPr>
          <p:cNvSpPr txBox="1"/>
          <p:nvPr/>
        </p:nvSpPr>
        <p:spPr>
          <a:xfrm>
            <a:off x="358730" y="6062990"/>
            <a:ext cx="2749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baseline="30000" dirty="0">
                <a:solidFill>
                  <a:schemeClr val="bg1"/>
                </a:solidFill>
              </a:rPr>
              <a:t>*)</a:t>
            </a:r>
            <a:r>
              <a:rPr lang="en-GB" sz="1100" i="1" dirty="0">
                <a:solidFill>
                  <a:schemeClr val="bg1"/>
                </a:solidFill>
              </a:rPr>
              <a:t>Provisional indication from 2 suppliers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943EC1-FCAD-C250-3BE4-D93E946E9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8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A9306C-A592-9A08-7AC5-831BE2A3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88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214BC73-EACA-7F61-DDAD-BC66AEA2D29E}"/>
              </a:ext>
            </a:extLst>
          </p:cNvPr>
          <p:cNvSpPr txBox="1"/>
          <p:nvPr/>
        </p:nvSpPr>
        <p:spPr>
          <a:xfrm>
            <a:off x="3957490" y="6414986"/>
            <a:ext cx="7275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/>
              </a:rPr>
              <a:t>Type D: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 x W x H = (960 x 700 x 1750) mm, m = 5640 kg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FEC59E-A436-F624-1014-02437B4E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90D26-4110-021C-D1BE-BEC017474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/>
          </a:p>
        </p:txBody>
      </p:sp>
      <p:pic>
        <p:nvPicPr>
          <p:cNvPr id="5" name="Picture 4" descr="A blueprint of a machine&#10;&#10;Description automatically generated with low confidence">
            <a:extLst>
              <a:ext uri="{FF2B5EF4-FFF2-40B4-BE49-F238E27FC236}">
                <a16:creationId xmlns:a16="http://schemas.microsoft.com/office/drawing/2014/main" id="{31F5A930-4EA9-A80E-9215-3B87F2B37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329" y="73682"/>
            <a:ext cx="8995940" cy="629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23529"/>
      </p:ext>
    </p:extLst>
  </p:cSld>
  <p:clrMapOvr>
    <a:masterClrMapping/>
  </p:clrMapOvr>
</p:sld>
</file>

<file path=ppt/theme/theme1.xml><?xml version="1.0" encoding="utf-8"?>
<a:theme xmlns:a="http://schemas.openxmlformats.org/drawingml/2006/main" name="BlockprintVTI">
  <a:themeElements>
    <a:clrScheme name="Custom 69">
      <a:dk1>
        <a:sysClr val="windowText" lastClr="000000"/>
      </a:dk1>
      <a:lt1>
        <a:sysClr val="window" lastClr="FFFFFF"/>
      </a:lt1>
      <a:dk2>
        <a:srgbClr val="44131A"/>
      </a:dk2>
      <a:lt2>
        <a:srgbClr val="F2ECEA"/>
      </a:lt2>
      <a:accent1>
        <a:srgbClr val="A62C52"/>
      </a:accent1>
      <a:accent2>
        <a:srgbClr val="A7928D"/>
      </a:accent2>
      <a:accent3>
        <a:srgbClr val="307C71"/>
      </a:accent3>
      <a:accent4>
        <a:srgbClr val="41575D"/>
      </a:accent4>
      <a:accent5>
        <a:srgbClr val="8FA3A3"/>
      </a:accent5>
      <a:accent6>
        <a:srgbClr val="CA8370"/>
      </a:accent6>
      <a:hlink>
        <a:srgbClr val="D13D6E"/>
      </a:hlink>
      <a:folHlink>
        <a:srgbClr val="6C9D92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1494</Words>
  <Application>Microsoft Macintosh PowerPoint</Application>
  <PresentationFormat>Widescreen</PresentationFormat>
  <Paragraphs>255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Avenir Next LT Pro</vt:lpstr>
      <vt:lpstr>AvenirNext LT Pro Medium</vt:lpstr>
      <vt:lpstr>Calibri</vt:lpstr>
      <vt:lpstr>BlockprintVTI</vt:lpstr>
      <vt:lpstr>PSB Quadrupole Renovation &amp; Production </vt:lpstr>
      <vt:lpstr>PowerPoint Presentation</vt:lpstr>
      <vt:lpstr>General Strategy</vt:lpstr>
      <vt:lpstr>Design File</vt:lpstr>
      <vt:lpstr>PowerPoint Presentation</vt:lpstr>
      <vt:lpstr>VPI or VARTM(*</vt:lpstr>
      <vt:lpstr>Autoclave (VPI)</vt:lpstr>
      <vt:lpstr>PowerPoint Presentation</vt:lpstr>
      <vt:lpstr>PowerPoint Presentation</vt:lpstr>
      <vt:lpstr>(Possible) VPI Process overview</vt:lpstr>
      <vt:lpstr>Resin choice</vt:lpstr>
      <vt:lpstr>Impregnation &amp; Insulation Samples</vt:lpstr>
      <vt:lpstr>Mock-up: Coil assembly</vt:lpstr>
      <vt:lpstr>Mock-up Impregnation</vt:lpstr>
      <vt:lpstr>Renovation of 5 Spare Units</vt:lpstr>
      <vt:lpstr>Production of New Magnets</vt:lpstr>
      <vt:lpstr>Production Scenario 1:</vt:lpstr>
      <vt:lpstr>Project Time-line: Scenario 1</vt:lpstr>
      <vt:lpstr>Production Scenario 2:</vt:lpstr>
      <vt:lpstr>Yoke Assembly</vt:lpstr>
      <vt:lpstr>Example of Series Yoke Metrology</vt:lpstr>
      <vt:lpstr>Project Time-line, Scenario 2</vt:lpstr>
      <vt:lpstr>Cost Estimate: Scenario 2</vt:lpstr>
      <vt:lpstr>Proposed Strategy</vt:lpstr>
      <vt:lpstr>Complementary slides</vt:lpstr>
      <vt:lpstr>Cost-estimate</vt:lpstr>
      <vt:lpstr>DO &amp; FSU</vt:lpstr>
      <vt:lpstr>Renovation of 1 Spare &amp; Re-building 4</vt:lpstr>
      <vt:lpstr>Production 50 Magnets  Yoke Assemblies by CERN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Quadrupole </dc:title>
  <dc:creator>Mikko Karppinen</dc:creator>
  <cp:lastModifiedBy>Mikko Karppinen</cp:lastModifiedBy>
  <cp:revision>104</cp:revision>
  <dcterms:created xsi:type="dcterms:W3CDTF">2023-04-20T09:34:31Z</dcterms:created>
  <dcterms:modified xsi:type="dcterms:W3CDTF">2023-06-13T07:52:37Z</dcterms:modified>
</cp:coreProperties>
</file>