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9" roundtripDataSignature="AMtx7mjCrOV1bH1nfOdyYC+ARsS5SAUS5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108" y="4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 name="Google Shape;9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 name="Google Shape;12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type="title">
  <p:cSld name="TITLE">
    <p:spTree>
      <p:nvGrpSpPr>
        <p:cNvPr id="1" name="Shape 15"/>
        <p:cNvGrpSpPr/>
        <p:nvPr/>
      </p:nvGrpSpPr>
      <p:grpSpPr>
        <a:xfrm>
          <a:off x="0" y="0"/>
          <a:ext cx="0" cy="0"/>
          <a:chOff x="0" y="0"/>
          <a:chExt cx="0" cy="0"/>
        </a:xfrm>
      </p:grpSpPr>
      <p:sp>
        <p:nvSpPr>
          <p:cNvPr id="16" name="Google Shape;16;p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72"/>
        <p:cNvGrpSpPr/>
        <p:nvPr/>
      </p:nvGrpSpPr>
      <p:grpSpPr>
        <a:xfrm>
          <a:off x="0" y="0"/>
          <a:ext cx="0" cy="0"/>
          <a:chOff x="0" y="0"/>
          <a:chExt cx="0" cy="0"/>
        </a:xfrm>
      </p:grpSpPr>
      <p:sp>
        <p:nvSpPr>
          <p:cNvPr id="73" name="Google Shape;73;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VERTICAL_TITLE_AND_VERTICAL_TEXT">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21"/>
        <p:cNvGrpSpPr/>
        <p:nvPr/>
      </p:nvGrpSpPr>
      <p:grpSpPr>
        <a:xfrm>
          <a:off x="0" y="0"/>
          <a:ext cx="0" cy="0"/>
          <a:chOff x="0" y="0"/>
          <a:chExt cx="0" cy="0"/>
        </a:xfrm>
      </p:grpSpPr>
      <p:sp>
        <p:nvSpPr>
          <p:cNvPr id="22" name="Google Shape;22;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de section" type="secHead">
  <p:cSld name="SECTION_HEADER">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3"/>
        <p:cNvGrpSpPr/>
        <p:nvPr/>
      </p:nvGrpSpPr>
      <p:grpSpPr>
        <a:xfrm>
          <a:off x="0" y="0"/>
          <a:ext cx="0" cy="0"/>
          <a:chOff x="0" y="0"/>
          <a:chExt cx="0" cy="0"/>
        </a:xfrm>
      </p:grpSpPr>
      <p:sp>
        <p:nvSpPr>
          <p:cNvPr id="34" name="Google Shape;34;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ison" type="twoTxTwoObj">
  <p:cSld name="TWO_OBJECTS_WITH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49"/>
        <p:cNvGrpSpPr/>
        <p:nvPr/>
      </p:nvGrpSpPr>
      <p:grpSpPr>
        <a:xfrm>
          <a:off x="0" y="0"/>
          <a:ext cx="0" cy="0"/>
          <a:chOff x="0" y="0"/>
          <a:chExt cx="0" cy="0"/>
        </a:xfrm>
      </p:grpSpPr>
      <p:sp>
        <p:nvSpPr>
          <p:cNvPr id="50" name="Google Shape;50;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type="blank">
  <p:cSld name="BLANK">
    <p:spTree>
      <p:nvGrpSpPr>
        <p:cNvPr id="1" name="Shape 54"/>
        <p:cNvGrpSpPr/>
        <p:nvPr/>
      </p:nvGrpSpPr>
      <p:grpSpPr>
        <a:xfrm>
          <a:off x="0" y="0"/>
          <a:ext cx="0" cy="0"/>
          <a:chOff x="0" y="0"/>
          <a:chExt cx="0" cy="0"/>
        </a:xfrm>
      </p:grpSpPr>
      <p:sp>
        <p:nvSpPr>
          <p:cNvPr id="55" name="Google Shape;55;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 avec légende" type="objTx">
  <p:cSld name="OBJECT_WITH_CAPTION_TEXT">
    <p:spTree>
      <p:nvGrpSpPr>
        <p:cNvPr id="1" name="Shape 58"/>
        <p:cNvGrpSpPr/>
        <p:nvPr/>
      </p:nvGrpSpPr>
      <p:grpSpPr>
        <a:xfrm>
          <a:off x="0" y="0"/>
          <a:ext cx="0" cy="0"/>
          <a:chOff x="0" y="0"/>
          <a:chExt cx="0" cy="0"/>
        </a:xfrm>
      </p:grpSpPr>
      <p:sp>
        <p:nvSpPr>
          <p:cNvPr id="59" name="Google Shape;59;p1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 avec légende" type="picTx">
  <p:cSld name="PICTURE_WITH_CAPTION_TEXT">
    <p:spTree>
      <p:nvGrpSpPr>
        <p:cNvPr id="1" name="Shape 65"/>
        <p:cNvGrpSpPr/>
        <p:nvPr/>
      </p:nvGrpSpPr>
      <p:grpSpPr>
        <a:xfrm>
          <a:off x="0" y="0"/>
          <a:ext cx="0" cy="0"/>
          <a:chOff x="0" y="0"/>
          <a:chExt cx="0" cy="0"/>
        </a:xfrm>
      </p:grpSpPr>
      <p:sp>
        <p:nvSpPr>
          <p:cNvPr id="66" name="Google Shape;66;p1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4"/>
          <p:cNvSpPr>
            <a:spLocks noGrp="1"/>
          </p:cNvSpPr>
          <p:nvPr>
            <p:ph type="pic" idx="2"/>
          </p:nvPr>
        </p:nvSpPr>
        <p:spPr>
          <a:xfrm>
            <a:off x="5183188" y="987425"/>
            <a:ext cx="6172200" cy="4873625"/>
          </a:xfrm>
          <a:prstGeom prst="rect">
            <a:avLst/>
          </a:prstGeom>
          <a:noFill/>
          <a:ln>
            <a:noFill/>
          </a:ln>
        </p:spPr>
      </p:sp>
      <p:sp>
        <p:nvSpPr>
          <p:cNvPr id="68" name="Google Shape;68;p1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hyperlink" Target="https://docs.google.com/document/d/1ok0H8269hLnFEPM-9N5c7hGFUnqrOC1N/edit?usp=sharing&amp;ouid=103529575735693050125&amp;rtpof=true&amp;sd=tru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1"/>
          <p:cNvPicPr preferRelativeResize="0"/>
          <p:nvPr/>
        </p:nvPicPr>
        <p:blipFill rotWithShape="1">
          <a:blip r:embed="rId3">
            <a:alphaModFix/>
          </a:blip>
          <a:srcRect/>
          <a:stretch/>
        </p:blipFill>
        <p:spPr>
          <a:xfrm>
            <a:off x="1392383" y="420549"/>
            <a:ext cx="10780580" cy="1085182"/>
          </a:xfrm>
          <a:prstGeom prst="rect">
            <a:avLst/>
          </a:prstGeom>
          <a:noFill/>
          <a:ln w="9525" cap="flat" cmpd="sng">
            <a:solidFill>
              <a:schemeClr val="lt1"/>
            </a:solidFill>
            <a:prstDash val="solid"/>
            <a:round/>
            <a:headEnd type="none" w="sm" len="sm"/>
            <a:tailEnd type="none" w="sm" len="sm"/>
          </a:ln>
        </p:spPr>
      </p:pic>
      <p:pic>
        <p:nvPicPr>
          <p:cNvPr id="89" name="Google Shape;89;p1"/>
          <p:cNvPicPr preferRelativeResize="0"/>
          <p:nvPr/>
        </p:nvPicPr>
        <p:blipFill rotWithShape="1">
          <a:blip r:embed="rId4">
            <a:alphaModFix/>
          </a:blip>
          <a:srcRect/>
          <a:stretch/>
        </p:blipFill>
        <p:spPr>
          <a:xfrm>
            <a:off x="19037" y="8162"/>
            <a:ext cx="2077224" cy="1909956"/>
          </a:xfrm>
          <a:prstGeom prst="rect">
            <a:avLst/>
          </a:prstGeom>
          <a:noFill/>
          <a:ln>
            <a:noFill/>
          </a:ln>
        </p:spPr>
      </p:pic>
      <p:sp>
        <p:nvSpPr>
          <p:cNvPr id="90" name="Google Shape;90;p1"/>
          <p:cNvSpPr txBox="1">
            <a:spLocks noGrp="1"/>
          </p:cNvSpPr>
          <p:nvPr>
            <p:ph type="ctrTitle"/>
          </p:nvPr>
        </p:nvSpPr>
        <p:spPr>
          <a:xfrm>
            <a:off x="2700593" y="651163"/>
            <a:ext cx="7638585" cy="591161"/>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3600"/>
              <a:buFont typeface="Verdana"/>
              <a:buNone/>
            </a:pPr>
            <a:r>
              <a:rPr lang="fr-FR" sz="3600" b="1">
                <a:solidFill>
                  <a:schemeClr val="lt1"/>
                </a:solidFill>
                <a:latin typeface="Verdana"/>
                <a:ea typeface="Verdana"/>
                <a:cs typeface="Verdana"/>
                <a:sym typeface="Verdana"/>
              </a:rPr>
              <a:t>KM3NeT-INFRADEV2</a:t>
            </a:r>
            <a:endParaRPr/>
          </a:p>
        </p:txBody>
      </p:sp>
      <p:sp>
        <p:nvSpPr>
          <p:cNvPr id="91" name="Google Shape;91;p1"/>
          <p:cNvSpPr txBox="1">
            <a:spLocks noGrp="1"/>
          </p:cNvSpPr>
          <p:nvPr>
            <p:ph type="subTitle" idx="1"/>
          </p:nvPr>
        </p:nvSpPr>
        <p:spPr>
          <a:xfrm>
            <a:off x="2723310" y="2627126"/>
            <a:ext cx="7593150" cy="2370645"/>
          </a:xfrm>
          <a:prstGeom prst="rect">
            <a:avLst/>
          </a:prstGeom>
          <a:noFill/>
          <a:ln w="12700" cap="flat" cmpd="sng">
            <a:solidFill>
              <a:schemeClr val="lt2"/>
            </a:solidFill>
            <a:prstDash val="solid"/>
            <a:round/>
            <a:headEnd type="none" w="sm" len="sm"/>
            <a:tailEnd type="none" w="sm" len="sm"/>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endParaRPr sz="3200" b="1">
              <a:solidFill>
                <a:schemeClr val="accent1"/>
              </a:solidFill>
              <a:latin typeface="Verdana"/>
              <a:ea typeface="Verdana"/>
              <a:cs typeface="Verdana"/>
              <a:sym typeface="Verdana"/>
            </a:endParaRPr>
          </a:p>
          <a:p>
            <a:pPr marL="0" lvl="0" indent="0" algn="ctr" rtl="0">
              <a:lnSpc>
                <a:spcPct val="90000"/>
              </a:lnSpc>
              <a:spcBef>
                <a:spcPts val="1000"/>
              </a:spcBef>
              <a:spcAft>
                <a:spcPts val="0"/>
              </a:spcAft>
              <a:buClr>
                <a:schemeClr val="accent1"/>
              </a:buClr>
              <a:buSzPts val="3200"/>
              <a:buNone/>
            </a:pPr>
            <a:r>
              <a:rPr lang="fr-FR" sz="3200" b="1">
                <a:solidFill>
                  <a:schemeClr val="accent1"/>
                </a:solidFill>
                <a:latin typeface="Verdana"/>
                <a:ea typeface="Verdana"/>
                <a:cs typeface="Verdana"/>
                <a:sym typeface="Verdana"/>
              </a:rPr>
              <a:t>WP3 2nd coordination meeting</a:t>
            </a:r>
            <a:endParaRPr/>
          </a:p>
          <a:p>
            <a:pPr marL="0" lvl="0" indent="0" algn="ctr" rtl="0">
              <a:lnSpc>
                <a:spcPct val="90000"/>
              </a:lnSpc>
              <a:spcBef>
                <a:spcPts val="1000"/>
              </a:spcBef>
              <a:spcAft>
                <a:spcPts val="0"/>
              </a:spcAft>
              <a:buClr>
                <a:schemeClr val="accent1"/>
              </a:buClr>
              <a:buSzPts val="1400"/>
              <a:buNone/>
            </a:pPr>
            <a:r>
              <a:rPr lang="fr-FR" sz="1400">
                <a:solidFill>
                  <a:schemeClr val="accent1"/>
                </a:solidFill>
                <a:latin typeface="Verdana"/>
                <a:ea typeface="Verdana"/>
                <a:cs typeface="Verdana"/>
                <a:sym typeface="Verdana"/>
              </a:rPr>
              <a:t>Miles Lindsey Clark, CNRS, WP3</a:t>
            </a:r>
            <a:endParaRPr/>
          </a:p>
          <a:p>
            <a:pPr marL="0" lvl="0" indent="0" algn="ctr" rtl="0">
              <a:lnSpc>
                <a:spcPct val="90000"/>
              </a:lnSpc>
              <a:spcBef>
                <a:spcPts val="1000"/>
              </a:spcBef>
              <a:spcAft>
                <a:spcPts val="0"/>
              </a:spcAft>
              <a:buClr>
                <a:schemeClr val="accent1"/>
              </a:buClr>
              <a:buSzPts val="1400"/>
              <a:buNone/>
            </a:pPr>
            <a:r>
              <a:rPr lang="fr-FR" sz="1400">
                <a:solidFill>
                  <a:schemeClr val="accent1"/>
                </a:solidFill>
                <a:latin typeface="Verdana"/>
                <a:ea typeface="Verdana"/>
                <a:cs typeface="Verdana"/>
                <a:sym typeface="Verdana"/>
              </a:rPr>
              <a:t>The 3rd of October, 2023, videoconference</a:t>
            </a:r>
            <a:endParaRPr sz="1400">
              <a:solidFill>
                <a:schemeClr val="accent1"/>
              </a:solidFill>
              <a:latin typeface="Verdana"/>
              <a:ea typeface="Verdana"/>
              <a:cs typeface="Verdana"/>
              <a:sym typeface="Verdana"/>
            </a:endParaRPr>
          </a:p>
          <a:p>
            <a:pPr marL="0" lvl="0" indent="0" algn="ctr" rtl="0">
              <a:lnSpc>
                <a:spcPct val="90000"/>
              </a:lnSpc>
              <a:spcBef>
                <a:spcPts val="1000"/>
              </a:spcBef>
              <a:spcAft>
                <a:spcPts val="0"/>
              </a:spcAft>
              <a:buClr>
                <a:schemeClr val="dk1"/>
              </a:buClr>
              <a:buSzPts val="1400"/>
              <a:buNone/>
            </a:pPr>
            <a:endParaRPr sz="1400">
              <a:solidFill>
                <a:schemeClr val="accent1"/>
              </a:solidFill>
              <a:latin typeface="Verdana"/>
              <a:ea typeface="Verdana"/>
              <a:cs typeface="Verdana"/>
              <a:sym typeface="Verdana"/>
            </a:endParaRPr>
          </a:p>
          <a:p>
            <a:pPr marL="0" lvl="0" indent="0" algn="ctr" rtl="0">
              <a:lnSpc>
                <a:spcPct val="90000"/>
              </a:lnSpc>
              <a:spcBef>
                <a:spcPts val="1000"/>
              </a:spcBef>
              <a:spcAft>
                <a:spcPts val="0"/>
              </a:spcAft>
              <a:buClr>
                <a:schemeClr val="dk1"/>
              </a:buClr>
              <a:buSzPts val="1400"/>
              <a:buNone/>
            </a:pPr>
            <a:endParaRPr sz="1400">
              <a:solidFill>
                <a:schemeClr val="accent1"/>
              </a:solidFill>
              <a:latin typeface="Verdana"/>
              <a:ea typeface="Verdana"/>
              <a:cs typeface="Verdana"/>
              <a:sym typeface="Verdana"/>
            </a:endParaRPr>
          </a:p>
        </p:txBody>
      </p:sp>
      <p:pic>
        <p:nvPicPr>
          <p:cNvPr id="92" name="Google Shape;92;p1"/>
          <p:cNvPicPr preferRelativeResize="0"/>
          <p:nvPr/>
        </p:nvPicPr>
        <p:blipFill rotWithShape="1">
          <a:blip r:embed="rId5">
            <a:alphaModFix/>
          </a:blip>
          <a:srcRect/>
          <a:stretch/>
        </p:blipFill>
        <p:spPr>
          <a:xfrm>
            <a:off x="264715" y="6097168"/>
            <a:ext cx="2749418" cy="576814"/>
          </a:xfrm>
          <a:prstGeom prst="rect">
            <a:avLst/>
          </a:prstGeom>
          <a:noFill/>
          <a:ln>
            <a:noFill/>
          </a:ln>
        </p:spPr>
      </p:pic>
      <p:sp>
        <p:nvSpPr>
          <p:cNvPr id="93" name="Google Shape;93;p1"/>
          <p:cNvSpPr txBox="1"/>
          <p:nvPr/>
        </p:nvSpPr>
        <p:spPr>
          <a:xfrm>
            <a:off x="3103418" y="6053112"/>
            <a:ext cx="5985164" cy="664926"/>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fr-FR" sz="1100" b="0" i="1" u="none" strike="noStrike" cap="none">
                <a:solidFill>
                  <a:srgbClr val="000000"/>
                </a:solidFill>
                <a:latin typeface="Calibri"/>
                <a:ea typeface="Calibri"/>
                <a:cs typeface="Calibri"/>
                <a:sym typeface="Calibri"/>
              </a:rPr>
              <a:t>Funded by the European Union. Views and opinions expressed are however those of the author(s) only and do not necessarily reflect those of the European Union or the European Research Agency (REA). Neither the European Union nor the REA can be held responsible for them</a:t>
            </a:r>
            <a:r>
              <a:rPr lang="fr-FR" sz="1100" b="0" i="1" u="none" strike="noStrike" cap="none">
                <a:solidFill>
                  <a:schemeClr val="dk1"/>
                </a:solidFill>
                <a:latin typeface="Calibri"/>
                <a:ea typeface="Calibri"/>
                <a:cs typeface="Calibri"/>
                <a:sym typeface="Calibri"/>
              </a:rPr>
              <a:t>.</a:t>
            </a:r>
            <a:endParaRPr sz="1600" b="0" i="0" u="none" strike="noStrike" cap="none">
              <a:solidFill>
                <a:schemeClr val="dk1"/>
              </a:solidFill>
              <a:latin typeface="Calibri"/>
              <a:ea typeface="Calibri"/>
              <a:cs typeface="Calibri"/>
              <a:sym typeface="Calibri"/>
            </a:endParaRPr>
          </a:p>
        </p:txBody>
      </p:sp>
      <p:pic>
        <p:nvPicPr>
          <p:cNvPr id="94" name="Google Shape;94;p1"/>
          <p:cNvPicPr preferRelativeResize="0"/>
          <p:nvPr/>
        </p:nvPicPr>
        <p:blipFill rotWithShape="1">
          <a:blip r:embed="rId6">
            <a:alphaModFix/>
          </a:blip>
          <a:srcRect/>
          <a:stretch/>
        </p:blipFill>
        <p:spPr>
          <a:xfrm>
            <a:off x="10117639" y="5847868"/>
            <a:ext cx="765549" cy="1075414"/>
          </a:xfrm>
          <a:prstGeom prst="rect">
            <a:avLst/>
          </a:prstGeom>
          <a:noFill/>
          <a:ln>
            <a:noFill/>
          </a:ln>
        </p:spPr>
      </p:pic>
      <p:pic>
        <p:nvPicPr>
          <p:cNvPr id="95" name="Google Shape;95;p1"/>
          <p:cNvPicPr preferRelativeResize="0"/>
          <p:nvPr/>
        </p:nvPicPr>
        <p:blipFill rotWithShape="1">
          <a:blip r:embed="rId7">
            <a:alphaModFix/>
          </a:blip>
          <a:srcRect/>
          <a:stretch/>
        </p:blipFill>
        <p:spPr>
          <a:xfrm>
            <a:off x="11026871" y="5907525"/>
            <a:ext cx="765549" cy="7664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
          <p:cNvSpPr/>
          <p:nvPr/>
        </p:nvSpPr>
        <p:spPr>
          <a:xfrm>
            <a:off x="1053381" y="1"/>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1" name="Google Shape;101;p2"/>
          <p:cNvSpPr txBox="1">
            <a:spLocks noGrp="1"/>
          </p:cNvSpPr>
          <p:nvPr>
            <p:ph type="ctrTitle"/>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2800"/>
              <a:buFont typeface="Verdana"/>
              <a:buNone/>
            </a:pPr>
            <a:r>
              <a:rPr lang="fr-FR" sz="2800" b="1">
                <a:solidFill>
                  <a:schemeClr val="lt1"/>
                </a:solidFill>
                <a:latin typeface="Verdana"/>
                <a:ea typeface="Verdana"/>
                <a:cs typeface="Verdana"/>
                <a:sym typeface="Verdana"/>
              </a:rPr>
              <a:t>AGENDA</a:t>
            </a:r>
            <a:endParaRPr/>
          </a:p>
        </p:txBody>
      </p:sp>
      <p:sp>
        <p:nvSpPr>
          <p:cNvPr id="102" name="Google Shape;102;p2"/>
          <p:cNvSpPr/>
          <p:nvPr/>
        </p:nvSpPr>
        <p:spPr>
          <a:xfrm>
            <a:off x="8111798" y="1808368"/>
            <a:ext cx="3479796" cy="609911"/>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endParaRPr sz="2000" b="0" i="0" u="none" strike="noStrike" cap="none">
              <a:solidFill>
                <a:schemeClr val="accent1"/>
              </a:solidFill>
              <a:latin typeface="Malgun Gothic"/>
              <a:ea typeface="Malgun Gothic"/>
              <a:cs typeface="Malgun Gothic"/>
              <a:sym typeface="Malgun Gothic"/>
            </a:endParaRPr>
          </a:p>
        </p:txBody>
      </p:sp>
      <p:pic>
        <p:nvPicPr>
          <p:cNvPr id="103" name="Google Shape;103;p2"/>
          <p:cNvPicPr preferRelativeResize="0"/>
          <p:nvPr/>
        </p:nvPicPr>
        <p:blipFill rotWithShape="1">
          <a:blip r:embed="rId3">
            <a:alphaModFix/>
          </a:blip>
          <a:srcRect/>
          <a:stretch/>
        </p:blipFill>
        <p:spPr>
          <a:xfrm>
            <a:off x="0" y="5636705"/>
            <a:ext cx="12192000" cy="1243067"/>
          </a:xfrm>
          <a:prstGeom prst="rect">
            <a:avLst/>
          </a:prstGeom>
          <a:noFill/>
          <a:ln>
            <a:noFill/>
          </a:ln>
        </p:spPr>
      </p:pic>
      <p:sp>
        <p:nvSpPr>
          <p:cNvPr id="104" name="Google Shape;104;p2"/>
          <p:cNvSpPr txBox="1">
            <a:spLocks noGrp="1"/>
          </p:cNvSpPr>
          <p:nvPr>
            <p:ph type="dt" idx="10"/>
          </p:nvPr>
        </p:nvSpPr>
        <p:spPr>
          <a:xfrm>
            <a:off x="400629" y="6492875"/>
            <a:ext cx="2743200"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FR">
                <a:solidFill>
                  <a:schemeClr val="dk1"/>
                </a:solidFill>
              </a:rPr>
              <a:t>03/10/2023</a:t>
            </a:r>
            <a:endParaRPr/>
          </a:p>
        </p:txBody>
      </p:sp>
      <p:sp>
        <p:nvSpPr>
          <p:cNvPr id="105" name="Google Shape;105;p2"/>
          <p:cNvSpPr txBox="1">
            <a:spLocks noGrp="1"/>
          </p:cNvSpPr>
          <p:nvPr>
            <p:ph type="ftr" idx="11"/>
          </p:nvPr>
        </p:nvSpPr>
        <p:spPr>
          <a:xfrm>
            <a:off x="4038600" y="6492874"/>
            <a:ext cx="4114800"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FR">
                <a:solidFill>
                  <a:schemeClr val="dk1"/>
                </a:solidFill>
              </a:rPr>
              <a:t>KM3NeT-INFRADEV2-WP3 2</a:t>
            </a:r>
            <a:r>
              <a:rPr lang="fr-FR" baseline="30000">
                <a:solidFill>
                  <a:schemeClr val="dk1"/>
                </a:solidFill>
              </a:rPr>
              <a:t>nd</a:t>
            </a:r>
            <a:r>
              <a:rPr lang="fr-FR">
                <a:solidFill>
                  <a:schemeClr val="dk1"/>
                </a:solidFill>
              </a:rPr>
              <a:t> Coordination meeting</a:t>
            </a:r>
            <a:endParaRPr/>
          </a:p>
        </p:txBody>
      </p:sp>
      <p:sp>
        <p:nvSpPr>
          <p:cNvPr id="106" name="Google Shape;106;p2"/>
          <p:cNvSpPr txBox="1">
            <a:spLocks noGrp="1"/>
          </p:cNvSpPr>
          <p:nvPr>
            <p:ph type="sldNum" idx="12"/>
          </p:nvPr>
        </p:nvSpPr>
        <p:spPr>
          <a:xfrm>
            <a:off x="9048171" y="6492875"/>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solidFill>
                  <a:schemeClr val="dk1"/>
                </a:solidFill>
              </a:rPr>
              <a:t>2</a:t>
            </a:fld>
            <a:endParaRPr>
              <a:solidFill>
                <a:schemeClr val="dk1"/>
              </a:solidFill>
            </a:endParaRPr>
          </a:p>
        </p:txBody>
      </p:sp>
      <p:pic>
        <p:nvPicPr>
          <p:cNvPr id="107" name="Google Shape;107;p2"/>
          <p:cNvPicPr preferRelativeResize="0"/>
          <p:nvPr/>
        </p:nvPicPr>
        <p:blipFill rotWithShape="1">
          <a:blip r:embed="rId4">
            <a:alphaModFix/>
          </a:blip>
          <a:srcRect/>
          <a:stretch/>
        </p:blipFill>
        <p:spPr>
          <a:xfrm>
            <a:off x="78896" y="0"/>
            <a:ext cx="838200" cy="771832"/>
          </a:xfrm>
          <a:prstGeom prst="rect">
            <a:avLst/>
          </a:prstGeom>
          <a:noFill/>
          <a:ln>
            <a:noFill/>
          </a:ln>
        </p:spPr>
      </p:pic>
      <p:sp>
        <p:nvSpPr>
          <p:cNvPr id="108" name="Google Shape;108;p2"/>
          <p:cNvSpPr txBox="1"/>
          <p:nvPr/>
        </p:nvSpPr>
        <p:spPr>
          <a:xfrm>
            <a:off x="1053381" y="1662528"/>
            <a:ext cx="10167257" cy="173893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1) Status on WP3 progress </a:t>
            </a:r>
            <a:endParaRPr/>
          </a:p>
          <a:p>
            <a:pPr marL="342900" marR="0" lvl="0" indent="-342900" algn="l" rtl="0">
              <a:spcBef>
                <a:spcPts val="1800"/>
              </a:spcBef>
              <a:spcAft>
                <a:spcPts val="0"/>
              </a:spcAft>
              <a:buClr>
                <a:schemeClr val="dk1"/>
              </a:buClr>
              <a:buSzPts val="1800"/>
              <a:buFont typeface="Arial"/>
              <a:buChar char="•"/>
            </a:pPr>
            <a:r>
              <a:rPr lang="fr-FR" sz="1800" b="0" i="0" u="none" strike="noStrike" cap="none">
                <a:solidFill>
                  <a:schemeClr val="dk1"/>
                </a:solidFill>
                <a:latin typeface="Calibri"/>
                <a:ea typeface="Calibri"/>
                <a:cs typeface="Calibri"/>
                <a:sym typeface="Calibri"/>
              </a:rPr>
              <a:t>RAMS Officer recruitment </a:t>
            </a:r>
            <a:endParaRPr/>
          </a:p>
          <a:p>
            <a:pPr marL="342900" marR="0" lvl="0" indent="-342900" algn="l" rtl="0">
              <a:spcBef>
                <a:spcPts val="600"/>
              </a:spcBef>
              <a:spcAft>
                <a:spcPts val="0"/>
              </a:spcAft>
              <a:buClr>
                <a:schemeClr val="dk1"/>
              </a:buClr>
              <a:buSzPts val="1800"/>
              <a:buFont typeface="Arial"/>
              <a:buChar char="•"/>
            </a:pPr>
            <a:r>
              <a:rPr lang="fr-FR" sz="1800" b="0" i="0" u="none" strike="noStrike" cap="none">
                <a:solidFill>
                  <a:schemeClr val="dk1"/>
                </a:solidFill>
                <a:latin typeface="Calibri"/>
                <a:ea typeface="Calibri"/>
                <a:cs typeface="Calibri"/>
                <a:sym typeface="Calibri"/>
              </a:rPr>
              <a:t>Procurement Plan</a:t>
            </a:r>
            <a:endParaRPr/>
          </a:p>
          <a:p>
            <a:pPr marL="0" marR="0" lvl="0" indent="0" algn="l" rtl="0">
              <a:spcBef>
                <a:spcPts val="1800"/>
              </a:spcBef>
              <a:spcAft>
                <a:spcPts val="0"/>
              </a:spcAft>
              <a:buNone/>
            </a:pPr>
            <a:r>
              <a:rPr lang="fr-FR" sz="1800" b="0" i="0" u="none" strike="noStrike" cap="none">
                <a:solidFill>
                  <a:schemeClr val="dk1"/>
                </a:solidFill>
                <a:latin typeface="Calibri"/>
                <a:ea typeface="Calibri"/>
                <a:cs typeface="Calibri"/>
                <a:sym typeface="Calibri"/>
              </a:rPr>
              <a:t>2) Discussion : </a:t>
            </a:r>
            <a:r>
              <a:rPr lang="fr-FR" sz="1800" b="0" i="0" u="none" strike="noStrike" cap="none">
                <a:solidFill>
                  <a:srgbClr val="000000"/>
                </a:solidFill>
                <a:latin typeface="Calibri"/>
                <a:ea typeface="Calibri"/>
                <a:cs typeface="Calibri"/>
                <a:sym typeface="Calibri"/>
              </a:rPr>
              <a:t>Modification of the dissemination level of deliverables ; </a:t>
            </a:r>
            <a:r>
              <a:rPr lang="fr-FR" sz="1800" b="0" i="0" u="none" strike="noStrike" cap="none">
                <a:solidFill>
                  <a:schemeClr val="dk1"/>
                </a:solidFill>
                <a:latin typeface="Calibri"/>
                <a:ea typeface="Calibri"/>
                <a:cs typeface="Calibri"/>
                <a:sym typeface="Calibri"/>
              </a:rPr>
              <a:t>next steps and AOB</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3"/>
          <p:cNvSpPr/>
          <p:nvPr/>
        </p:nvSpPr>
        <p:spPr>
          <a:xfrm>
            <a:off x="1053381" y="1"/>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4" name="Google Shape;114;p3"/>
          <p:cNvSpPr txBox="1">
            <a:spLocks noGrp="1"/>
          </p:cNvSpPr>
          <p:nvPr>
            <p:ph type="ctrTitle"/>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2800"/>
              <a:buFont typeface="Verdana"/>
              <a:buNone/>
            </a:pPr>
            <a:r>
              <a:rPr lang="fr-FR" sz="2800" b="1">
                <a:solidFill>
                  <a:schemeClr val="lt1"/>
                </a:solidFill>
                <a:latin typeface="Verdana"/>
                <a:ea typeface="Verdana"/>
                <a:cs typeface="Verdana"/>
                <a:sym typeface="Verdana"/>
              </a:rPr>
              <a:t>Status on WP3 progress</a:t>
            </a:r>
            <a:endParaRPr sz="2800" b="1">
              <a:solidFill>
                <a:schemeClr val="lt1"/>
              </a:solidFill>
              <a:latin typeface="Verdana"/>
              <a:ea typeface="Verdana"/>
              <a:cs typeface="Verdana"/>
              <a:sym typeface="Verdana"/>
            </a:endParaRPr>
          </a:p>
        </p:txBody>
      </p:sp>
      <p:sp>
        <p:nvSpPr>
          <p:cNvPr id="115" name="Google Shape;115;p3"/>
          <p:cNvSpPr txBox="1">
            <a:spLocks noGrp="1"/>
          </p:cNvSpPr>
          <p:nvPr>
            <p:ph type="dt" idx="10"/>
          </p:nvPr>
        </p:nvSpPr>
        <p:spPr>
          <a:xfrm>
            <a:off x="400629" y="6492875"/>
            <a:ext cx="2743200"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FR">
                <a:solidFill>
                  <a:schemeClr val="dk1"/>
                </a:solidFill>
              </a:rPr>
              <a:t>03/10/2023</a:t>
            </a:r>
            <a:endParaRPr/>
          </a:p>
        </p:txBody>
      </p:sp>
      <p:sp>
        <p:nvSpPr>
          <p:cNvPr id="116" name="Google Shape;116;p3"/>
          <p:cNvSpPr txBox="1">
            <a:spLocks noGrp="1"/>
          </p:cNvSpPr>
          <p:nvPr>
            <p:ph type="ftr" idx="11"/>
          </p:nvPr>
        </p:nvSpPr>
        <p:spPr>
          <a:xfrm>
            <a:off x="4038600" y="6492874"/>
            <a:ext cx="4114800"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FR">
                <a:solidFill>
                  <a:srgbClr val="000000"/>
                </a:solidFill>
              </a:rPr>
              <a:t>KM3NeT-INFRADEV2-WP3 2</a:t>
            </a:r>
            <a:r>
              <a:rPr lang="fr-FR" baseline="30000">
                <a:solidFill>
                  <a:srgbClr val="000000"/>
                </a:solidFill>
              </a:rPr>
              <a:t>nd</a:t>
            </a:r>
            <a:r>
              <a:rPr lang="fr-FR">
                <a:solidFill>
                  <a:srgbClr val="000000"/>
                </a:solidFill>
              </a:rPr>
              <a:t> Coordination meeting</a:t>
            </a:r>
            <a:endParaRPr/>
          </a:p>
        </p:txBody>
      </p:sp>
      <p:sp>
        <p:nvSpPr>
          <p:cNvPr id="117" name="Google Shape;117;p3"/>
          <p:cNvSpPr txBox="1">
            <a:spLocks noGrp="1"/>
          </p:cNvSpPr>
          <p:nvPr>
            <p:ph type="sldNum" idx="12"/>
          </p:nvPr>
        </p:nvSpPr>
        <p:spPr>
          <a:xfrm>
            <a:off x="9048171" y="6492875"/>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solidFill>
                  <a:schemeClr val="dk1"/>
                </a:solidFill>
              </a:rPr>
              <a:t>3</a:t>
            </a:fld>
            <a:endParaRPr>
              <a:solidFill>
                <a:schemeClr val="dk1"/>
              </a:solidFill>
            </a:endParaRPr>
          </a:p>
        </p:txBody>
      </p:sp>
      <p:pic>
        <p:nvPicPr>
          <p:cNvPr id="118" name="Google Shape;118;p3"/>
          <p:cNvPicPr preferRelativeResize="0"/>
          <p:nvPr/>
        </p:nvPicPr>
        <p:blipFill rotWithShape="1">
          <a:blip r:embed="rId3">
            <a:alphaModFix/>
          </a:blip>
          <a:srcRect/>
          <a:stretch/>
        </p:blipFill>
        <p:spPr>
          <a:xfrm>
            <a:off x="78896" y="0"/>
            <a:ext cx="838200" cy="771832"/>
          </a:xfrm>
          <a:prstGeom prst="rect">
            <a:avLst/>
          </a:prstGeom>
          <a:noFill/>
          <a:ln>
            <a:noFill/>
          </a:ln>
        </p:spPr>
      </p:pic>
      <p:sp>
        <p:nvSpPr>
          <p:cNvPr id="119" name="Google Shape;119;p3"/>
          <p:cNvSpPr txBox="1"/>
          <p:nvPr/>
        </p:nvSpPr>
        <p:spPr>
          <a:xfrm>
            <a:off x="400628" y="1472716"/>
            <a:ext cx="697988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i="0" u="none" strike="noStrike" cap="none">
                <a:solidFill>
                  <a:schemeClr val="dk1"/>
                </a:solidFill>
                <a:latin typeface="Calibri"/>
                <a:ea typeface="Calibri"/>
                <a:cs typeface="Calibri"/>
                <a:sym typeface="Calibri"/>
              </a:rPr>
              <a:t>RAMS recruitment at INFN. </a:t>
            </a:r>
            <a:endParaRPr sz="1600">
              <a:solidFill>
                <a:schemeClr val="dk1"/>
              </a:solidFill>
              <a:latin typeface="Calibri"/>
              <a:ea typeface="Calibri"/>
              <a:cs typeface="Calibri"/>
              <a:sym typeface="Calibri"/>
            </a:endParaRPr>
          </a:p>
        </p:txBody>
      </p:sp>
      <p:sp>
        <p:nvSpPr>
          <p:cNvPr id="120" name="Google Shape;120;p3"/>
          <p:cNvSpPr txBox="1"/>
          <p:nvPr/>
        </p:nvSpPr>
        <p:spPr>
          <a:xfrm>
            <a:off x="400628" y="2593115"/>
            <a:ext cx="10083000" cy="1323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a:solidFill>
                  <a:schemeClr val="dk1"/>
                </a:solidFill>
                <a:latin typeface="Calibri"/>
                <a:ea typeface="Calibri"/>
                <a:cs typeface="Calibri"/>
                <a:sym typeface="Calibri"/>
              </a:rPr>
              <a:t>Procurement plan :</a:t>
            </a:r>
            <a:endParaRPr/>
          </a:p>
          <a:p>
            <a:pPr marL="285750" marR="0" lvl="0" indent="-285750" algn="l" rtl="0">
              <a:spcBef>
                <a:spcPts val="0"/>
              </a:spcBef>
              <a:spcAft>
                <a:spcPts val="0"/>
              </a:spcAft>
              <a:buClr>
                <a:schemeClr val="dk1"/>
              </a:buClr>
              <a:buSzPts val="1600"/>
              <a:buFont typeface="Arial"/>
              <a:buChar char="•"/>
            </a:pPr>
            <a:r>
              <a:rPr lang="fr-FR" sz="1600" b="1">
                <a:solidFill>
                  <a:schemeClr val="dk1"/>
                </a:solidFill>
                <a:latin typeface="Calibri"/>
                <a:ea typeface="Calibri"/>
                <a:cs typeface="Calibri"/>
                <a:sym typeface="Calibri"/>
              </a:rPr>
              <a:t>Milestone « Procurement process standardised » </a:t>
            </a:r>
            <a:r>
              <a:rPr lang="fr-FR" sz="1600">
                <a:solidFill>
                  <a:schemeClr val="dk1"/>
                </a:solidFill>
                <a:latin typeface="Calibri"/>
                <a:ea typeface="Calibri"/>
                <a:cs typeface="Calibri"/>
                <a:sym typeface="Calibri"/>
              </a:rPr>
              <a:t>validated on the EU portal with a short justification document (to be completed with some documents, if possible)</a:t>
            </a:r>
            <a:endParaRPr/>
          </a:p>
          <a:p>
            <a:pPr marL="285750" marR="0" lvl="0" indent="-285750" algn="l" rtl="0">
              <a:spcBef>
                <a:spcPts val="0"/>
              </a:spcBef>
              <a:spcAft>
                <a:spcPts val="0"/>
              </a:spcAft>
              <a:buClr>
                <a:schemeClr val="dk1"/>
              </a:buClr>
              <a:buSzPts val="1600"/>
              <a:buFont typeface="Arial"/>
              <a:buChar char="•"/>
            </a:pPr>
            <a:r>
              <a:rPr lang="fr-FR" sz="1600" b="1">
                <a:solidFill>
                  <a:schemeClr val="dk1"/>
                </a:solidFill>
                <a:latin typeface="Calibri"/>
                <a:ea typeface="Calibri"/>
                <a:cs typeface="Calibri"/>
                <a:sym typeface="Calibri"/>
              </a:rPr>
              <a:t>Deliverable deadline </a:t>
            </a:r>
            <a:r>
              <a:rPr lang="fr-FR" sz="1600">
                <a:solidFill>
                  <a:schemeClr val="dk1"/>
                </a:solidFill>
                <a:latin typeface="Calibri"/>
                <a:ea typeface="Calibri"/>
                <a:cs typeface="Calibri"/>
                <a:sym typeface="Calibri"/>
              </a:rPr>
              <a:t>: 31</a:t>
            </a:r>
            <a:r>
              <a:rPr lang="fr-FR" sz="1600" baseline="30000">
                <a:solidFill>
                  <a:schemeClr val="dk1"/>
                </a:solidFill>
                <a:latin typeface="Calibri"/>
                <a:ea typeface="Calibri"/>
                <a:cs typeface="Calibri"/>
                <a:sym typeface="Calibri"/>
              </a:rPr>
              <a:t>st</a:t>
            </a:r>
            <a:r>
              <a:rPr lang="fr-FR" sz="1600">
                <a:solidFill>
                  <a:schemeClr val="dk1"/>
                </a:solidFill>
                <a:latin typeface="Calibri"/>
                <a:ea typeface="Calibri"/>
                <a:cs typeface="Calibri"/>
                <a:sym typeface="Calibri"/>
              </a:rPr>
              <a:t> of December</a:t>
            </a:r>
            <a:endParaRPr sz="160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600"/>
              <a:buFont typeface="Calibri"/>
              <a:buChar char="•"/>
            </a:pPr>
            <a:r>
              <a:rPr lang="fr-FR" sz="1600" b="1">
                <a:solidFill>
                  <a:schemeClr val="dk1"/>
                </a:solidFill>
                <a:latin typeface="Calibri"/>
                <a:ea typeface="Calibri"/>
                <a:cs typeface="Calibri"/>
                <a:sym typeface="Calibri"/>
              </a:rPr>
              <a:t>Appoint 3 reviewers</a:t>
            </a:r>
            <a:r>
              <a:rPr lang="fr-FR" sz="1600">
                <a:solidFill>
                  <a:schemeClr val="dk1"/>
                </a:solidFill>
                <a:latin typeface="Calibri"/>
                <a:ea typeface="Calibri"/>
                <a:cs typeface="Calibri"/>
                <a:sym typeface="Calibri"/>
              </a:rPr>
              <a:t> : 1 from INFRADEV2 and 2 from the KM3NeT Collaboration </a:t>
            </a:r>
            <a:endParaRPr sz="1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p:nvPr/>
        </p:nvSpPr>
        <p:spPr>
          <a:xfrm>
            <a:off x="1053381" y="1"/>
            <a:ext cx="11138619" cy="690870"/>
          </a:xfrm>
          <a:prstGeom prst="rect">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6" name="Google Shape;126;p4"/>
          <p:cNvSpPr txBox="1">
            <a:spLocks noGrp="1"/>
          </p:cNvSpPr>
          <p:nvPr>
            <p:ph type="ctrTitle"/>
          </p:nvPr>
        </p:nvSpPr>
        <p:spPr>
          <a:xfrm>
            <a:off x="2950266" y="145111"/>
            <a:ext cx="7638585" cy="481609"/>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2800"/>
              <a:buFont typeface="Verdana"/>
              <a:buNone/>
            </a:pPr>
            <a:r>
              <a:rPr lang="fr-FR" sz="2800" b="1">
                <a:solidFill>
                  <a:schemeClr val="lt1"/>
                </a:solidFill>
                <a:latin typeface="Verdana"/>
                <a:ea typeface="Verdana"/>
                <a:cs typeface="Verdana"/>
                <a:sym typeface="Verdana"/>
              </a:rPr>
              <a:t>Discussion</a:t>
            </a:r>
            <a:endParaRPr/>
          </a:p>
        </p:txBody>
      </p:sp>
      <p:sp>
        <p:nvSpPr>
          <p:cNvPr id="127" name="Google Shape;127;p4"/>
          <p:cNvSpPr/>
          <p:nvPr/>
        </p:nvSpPr>
        <p:spPr>
          <a:xfrm>
            <a:off x="8111798" y="1808368"/>
            <a:ext cx="3479796" cy="609911"/>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endParaRPr sz="2000">
              <a:solidFill>
                <a:schemeClr val="accent1"/>
              </a:solidFill>
              <a:latin typeface="Malgun Gothic"/>
              <a:ea typeface="Malgun Gothic"/>
              <a:cs typeface="Malgun Gothic"/>
              <a:sym typeface="Malgun Gothic"/>
            </a:endParaRPr>
          </a:p>
        </p:txBody>
      </p:sp>
      <p:sp>
        <p:nvSpPr>
          <p:cNvPr id="128" name="Google Shape;128;p4"/>
          <p:cNvSpPr txBox="1">
            <a:spLocks noGrp="1"/>
          </p:cNvSpPr>
          <p:nvPr>
            <p:ph type="dt" idx="10"/>
          </p:nvPr>
        </p:nvSpPr>
        <p:spPr>
          <a:xfrm>
            <a:off x="400629" y="6492875"/>
            <a:ext cx="2743200"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FR">
                <a:solidFill>
                  <a:schemeClr val="dk1"/>
                </a:solidFill>
              </a:rPr>
              <a:t>03/10/2023</a:t>
            </a:r>
            <a:endParaRPr/>
          </a:p>
        </p:txBody>
      </p:sp>
      <p:sp>
        <p:nvSpPr>
          <p:cNvPr id="129" name="Google Shape;129;p4"/>
          <p:cNvSpPr txBox="1">
            <a:spLocks noGrp="1"/>
          </p:cNvSpPr>
          <p:nvPr>
            <p:ph type="ftr" idx="11"/>
          </p:nvPr>
        </p:nvSpPr>
        <p:spPr>
          <a:xfrm>
            <a:off x="4038600" y="6492874"/>
            <a:ext cx="4114800"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FR">
                <a:solidFill>
                  <a:srgbClr val="000000"/>
                </a:solidFill>
              </a:rPr>
              <a:t>KM3NeT-INFRADEV2-WP3 2</a:t>
            </a:r>
            <a:r>
              <a:rPr lang="fr-FR" baseline="30000">
                <a:solidFill>
                  <a:srgbClr val="000000"/>
                </a:solidFill>
              </a:rPr>
              <a:t>nd</a:t>
            </a:r>
            <a:r>
              <a:rPr lang="fr-FR">
                <a:solidFill>
                  <a:srgbClr val="000000"/>
                </a:solidFill>
              </a:rPr>
              <a:t> Coordination meeting</a:t>
            </a:r>
            <a:endParaRPr/>
          </a:p>
        </p:txBody>
      </p:sp>
      <p:sp>
        <p:nvSpPr>
          <p:cNvPr id="130" name="Google Shape;130;p4"/>
          <p:cNvSpPr txBox="1">
            <a:spLocks noGrp="1"/>
          </p:cNvSpPr>
          <p:nvPr>
            <p:ph type="sldNum" idx="12"/>
          </p:nvPr>
        </p:nvSpPr>
        <p:spPr>
          <a:xfrm>
            <a:off x="9048171" y="6492875"/>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solidFill>
                  <a:schemeClr val="dk1"/>
                </a:solidFill>
              </a:rPr>
              <a:t>4</a:t>
            </a:fld>
            <a:endParaRPr>
              <a:solidFill>
                <a:schemeClr val="dk1"/>
              </a:solidFill>
            </a:endParaRPr>
          </a:p>
        </p:txBody>
      </p:sp>
      <p:pic>
        <p:nvPicPr>
          <p:cNvPr id="131" name="Google Shape;131;p4"/>
          <p:cNvPicPr preferRelativeResize="0"/>
          <p:nvPr/>
        </p:nvPicPr>
        <p:blipFill rotWithShape="1">
          <a:blip r:embed="rId3">
            <a:alphaModFix/>
          </a:blip>
          <a:srcRect/>
          <a:stretch/>
        </p:blipFill>
        <p:spPr>
          <a:xfrm>
            <a:off x="78896" y="0"/>
            <a:ext cx="838200" cy="771832"/>
          </a:xfrm>
          <a:prstGeom prst="rect">
            <a:avLst/>
          </a:prstGeom>
          <a:noFill/>
          <a:ln>
            <a:noFill/>
          </a:ln>
        </p:spPr>
      </p:pic>
      <p:sp>
        <p:nvSpPr>
          <p:cNvPr id="132" name="Google Shape;132;p4"/>
          <p:cNvSpPr txBox="1"/>
          <p:nvPr/>
        </p:nvSpPr>
        <p:spPr>
          <a:xfrm>
            <a:off x="159950" y="1099925"/>
            <a:ext cx="11706600" cy="526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chemeClr val="dk1"/>
                </a:solidFill>
                <a:latin typeface="Calibri"/>
                <a:ea typeface="Calibri"/>
                <a:cs typeface="Calibri"/>
                <a:sym typeface="Calibri"/>
              </a:rPr>
              <a:t>1) Modification of the </a:t>
            </a:r>
            <a:r>
              <a:rPr lang="fr-FR" sz="1600" b="1" dirty="0" err="1">
                <a:solidFill>
                  <a:schemeClr val="dk1"/>
                </a:solidFill>
                <a:latin typeface="Calibri"/>
                <a:ea typeface="Calibri"/>
                <a:cs typeface="Calibri"/>
                <a:sym typeface="Calibri"/>
              </a:rPr>
              <a:t>dissemination</a:t>
            </a:r>
            <a:r>
              <a:rPr lang="fr-FR" sz="1600" b="1" dirty="0">
                <a:solidFill>
                  <a:schemeClr val="dk1"/>
                </a:solidFill>
                <a:latin typeface="Calibri"/>
                <a:ea typeface="Calibri"/>
                <a:cs typeface="Calibri"/>
                <a:sym typeface="Calibri"/>
              </a:rPr>
              <a:t> </a:t>
            </a:r>
            <a:r>
              <a:rPr lang="fr-FR" sz="1600" b="1" dirty="0" err="1">
                <a:solidFill>
                  <a:schemeClr val="dk1"/>
                </a:solidFill>
                <a:latin typeface="Calibri"/>
                <a:ea typeface="Calibri"/>
                <a:cs typeface="Calibri"/>
                <a:sym typeface="Calibri"/>
              </a:rPr>
              <a:t>level</a:t>
            </a:r>
            <a:r>
              <a:rPr lang="fr-FR" sz="1600" b="1" dirty="0">
                <a:solidFill>
                  <a:schemeClr val="dk1"/>
                </a:solidFill>
                <a:latin typeface="Calibri"/>
                <a:ea typeface="Calibri"/>
                <a:cs typeface="Calibri"/>
                <a:sym typeface="Calibri"/>
              </a:rPr>
              <a:t> of the </a:t>
            </a:r>
            <a:r>
              <a:rPr lang="fr-FR" sz="1600" b="1" dirty="0" err="1">
                <a:solidFill>
                  <a:schemeClr val="dk1"/>
                </a:solidFill>
                <a:latin typeface="Calibri"/>
                <a:ea typeface="Calibri"/>
                <a:cs typeface="Calibri"/>
                <a:sym typeface="Calibri"/>
              </a:rPr>
              <a:t>deliverables</a:t>
            </a:r>
            <a:r>
              <a:rPr lang="fr-FR" sz="1600" b="1" dirty="0">
                <a:solidFill>
                  <a:schemeClr val="dk1"/>
                </a:solidFill>
                <a:latin typeface="Calibri"/>
                <a:ea typeface="Calibri"/>
                <a:cs typeface="Calibri"/>
                <a:sym typeface="Calibri"/>
              </a:rPr>
              <a:t> </a:t>
            </a:r>
            <a:r>
              <a:rPr lang="fr-FR" sz="1600" dirty="0">
                <a:solidFill>
                  <a:schemeClr val="dk1"/>
                </a:solidFill>
                <a:latin typeface="Calibri"/>
                <a:ea typeface="Calibri"/>
                <a:cs typeface="Calibri"/>
                <a:sym typeface="Calibri"/>
              </a:rPr>
              <a:t>: </a:t>
            </a:r>
            <a:r>
              <a:rPr lang="fr-FR" sz="1600" dirty="0" err="1">
                <a:solidFill>
                  <a:schemeClr val="dk1"/>
                </a:solidFill>
                <a:latin typeface="Calibri"/>
                <a:ea typeface="Calibri"/>
                <a:cs typeface="Calibri"/>
                <a:sym typeface="Calibri"/>
              </a:rPr>
              <a:t>from</a:t>
            </a:r>
            <a:r>
              <a:rPr lang="fr-FR" sz="1600" dirty="0">
                <a:solidFill>
                  <a:schemeClr val="dk1"/>
                </a:solidFill>
                <a:latin typeface="Calibri"/>
                <a:ea typeface="Calibri"/>
                <a:cs typeface="Calibri"/>
                <a:sym typeface="Calibri"/>
              </a:rPr>
              <a:t> public to sensitive</a:t>
            </a:r>
            <a:endParaRPr dirty="0"/>
          </a:p>
          <a:p>
            <a:pPr marL="742950" marR="0" lvl="1" indent="-285750" algn="l" rtl="0">
              <a:spcBef>
                <a:spcPts val="0"/>
              </a:spcBef>
              <a:spcAft>
                <a:spcPts val="0"/>
              </a:spcAft>
              <a:buClr>
                <a:schemeClr val="dk1"/>
              </a:buClr>
              <a:buSzPts val="1600"/>
              <a:buFont typeface="Arial"/>
              <a:buChar char="•"/>
            </a:pPr>
            <a:r>
              <a:rPr lang="fr-FR" sz="1600" b="0" i="0" u="none" strike="noStrike" cap="none" dirty="0">
                <a:solidFill>
                  <a:schemeClr val="dk1"/>
                </a:solidFill>
                <a:latin typeface="Calibri"/>
                <a:ea typeface="Calibri"/>
                <a:cs typeface="Calibri"/>
                <a:sym typeface="Calibri"/>
              </a:rPr>
              <a:t>FIDES </a:t>
            </a:r>
            <a:r>
              <a:rPr lang="fr-FR" sz="1600" b="0" i="0" u="none" strike="noStrike" cap="none" dirty="0" err="1">
                <a:solidFill>
                  <a:schemeClr val="dk1"/>
                </a:solidFill>
                <a:latin typeface="Calibri"/>
                <a:ea typeface="Calibri"/>
                <a:cs typeface="Calibri"/>
                <a:sym typeface="Calibri"/>
              </a:rPr>
              <a:t>analysis</a:t>
            </a:r>
            <a:r>
              <a:rPr lang="fr-FR" sz="1600" b="0" i="0" u="none" strike="noStrike" cap="none" dirty="0">
                <a:solidFill>
                  <a:schemeClr val="dk1"/>
                </a:solidFill>
                <a:latin typeface="Calibri"/>
                <a:ea typeface="Calibri"/>
                <a:cs typeface="Calibri"/>
                <a:sym typeface="Calibri"/>
              </a:rPr>
              <a:t> for all </a:t>
            </a:r>
            <a:r>
              <a:rPr lang="fr-FR" sz="1600" b="0" i="0" u="none" strike="noStrike" cap="none" dirty="0" err="1">
                <a:solidFill>
                  <a:schemeClr val="dk1"/>
                </a:solidFill>
                <a:latin typeface="Calibri"/>
                <a:ea typeface="Calibri"/>
                <a:cs typeface="Calibri"/>
                <a:sym typeface="Calibri"/>
              </a:rPr>
              <a:t>electronic</a:t>
            </a:r>
            <a:r>
              <a:rPr lang="fr-FR" sz="1600" b="0" i="0" u="none" strike="noStrike" cap="none" dirty="0">
                <a:solidFill>
                  <a:schemeClr val="dk1"/>
                </a:solidFill>
                <a:latin typeface="Calibri"/>
                <a:ea typeface="Calibri"/>
                <a:cs typeface="Calibri"/>
                <a:sym typeface="Calibri"/>
              </a:rPr>
              <a:t> </a:t>
            </a:r>
            <a:r>
              <a:rPr lang="fr-FR" sz="1600" b="0" i="0" u="none" strike="noStrike" cap="none" dirty="0" err="1">
                <a:solidFill>
                  <a:schemeClr val="dk1"/>
                </a:solidFill>
                <a:latin typeface="Calibri"/>
                <a:ea typeface="Calibri"/>
                <a:cs typeface="Calibri"/>
                <a:sym typeface="Calibri"/>
              </a:rPr>
              <a:t>boards</a:t>
            </a:r>
            <a:endParaRPr sz="1600" b="0" i="0" u="none" strike="noStrike" cap="none" dirty="0">
              <a:solidFill>
                <a:schemeClr val="dk1"/>
              </a:solidFill>
              <a:latin typeface="Calibri"/>
              <a:ea typeface="Calibri"/>
              <a:cs typeface="Calibri"/>
              <a:sym typeface="Calibri"/>
            </a:endParaRPr>
          </a:p>
          <a:p>
            <a:pPr marL="742950" marR="0" lvl="1" indent="-285750" algn="l" rtl="0">
              <a:spcBef>
                <a:spcPts val="0"/>
              </a:spcBef>
              <a:spcAft>
                <a:spcPts val="0"/>
              </a:spcAft>
              <a:buClr>
                <a:schemeClr val="dk1"/>
              </a:buClr>
              <a:buSzPts val="1600"/>
              <a:buFont typeface="Arial"/>
              <a:buChar char="•"/>
            </a:pPr>
            <a:r>
              <a:rPr lang="fr-FR" sz="1600" b="0" i="0" u="none" strike="noStrike" cap="none" dirty="0">
                <a:solidFill>
                  <a:schemeClr val="dk1"/>
                </a:solidFill>
                <a:latin typeface="Calibri"/>
                <a:ea typeface="Calibri"/>
                <a:cs typeface="Calibri"/>
                <a:sym typeface="Calibri"/>
              </a:rPr>
              <a:t>Global RAMS Report for all KM3NeT </a:t>
            </a:r>
            <a:r>
              <a:rPr lang="fr-FR" sz="1600" b="0" i="0" u="none" strike="noStrike" cap="none" dirty="0" err="1">
                <a:solidFill>
                  <a:schemeClr val="dk1"/>
                </a:solidFill>
                <a:latin typeface="Calibri"/>
                <a:ea typeface="Calibri"/>
                <a:cs typeface="Calibri"/>
                <a:sym typeface="Calibri"/>
              </a:rPr>
              <a:t>sub</a:t>
            </a:r>
            <a:r>
              <a:rPr lang="fr-FR" sz="1600" b="0" i="0" u="none" strike="noStrike" cap="none" dirty="0">
                <a:solidFill>
                  <a:schemeClr val="dk1"/>
                </a:solidFill>
                <a:latin typeface="Calibri"/>
                <a:ea typeface="Calibri"/>
                <a:cs typeface="Calibri"/>
                <a:sym typeface="Calibri"/>
              </a:rPr>
              <a:t>-system</a:t>
            </a:r>
            <a:endParaRPr dirty="0"/>
          </a:p>
          <a:p>
            <a:pPr marL="742950" marR="0" lvl="1" indent="-285750" algn="l" rtl="0">
              <a:spcBef>
                <a:spcPts val="0"/>
              </a:spcBef>
              <a:spcAft>
                <a:spcPts val="0"/>
              </a:spcAft>
              <a:buClr>
                <a:schemeClr val="dk1"/>
              </a:buClr>
              <a:buSzPts val="1600"/>
              <a:buFont typeface="Noto Sans Symbols"/>
              <a:buChar char="⇒"/>
            </a:pPr>
            <a:r>
              <a:rPr lang="fr-FR" sz="1600" b="0" i="0" u="none" strike="noStrike" cap="none" dirty="0">
                <a:solidFill>
                  <a:schemeClr val="dk1"/>
                </a:solidFill>
                <a:latin typeface="Calibri"/>
                <a:ea typeface="Calibri"/>
                <a:cs typeface="Calibri"/>
                <a:sym typeface="Calibri"/>
              </a:rPr>
              <a:t>Justification document for the EU : </a:t>
            </a:r>
            <a:r>
              <a:rPr lang="fr-FR" sz="1600" b="0" i="0" u="sng" strike="noStrike" cap="none" dirty="0">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https://docs.google.com/document/d/1ok0H8269hLnFEPM-9N5c7hGFUnqrOC1N/edit?usp=sharing&amp;ouid=103529575735693050125&amp;rtpof=true&amp;sd</a:t>
            </a:r>
            <a:r>
              <a:rPr lang="fr-FR" sz="1600" b="0" i="0" u="sng" strike="noStrike" cap="none">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=true</a:t>
            </a:r>
            <a:r>
              <a:rPr lang="fr-FR" sz="1600" b="0" i="0" u="sng" strike="noStrike" cap="none">
                <a:solidFill>
                  <a:schemeClr val="dk1"/>
                </a:solidFill>
                <a:latin typeface="Calibri"/>
                <a:ea typeface="Calibri"/>
                <a:cs typeface="Calibri"/>
                <a:sym typeface="Calibri"/>
              </a:rPr>
              <a:t> </a:t>
            </a:r>
            <a:endParaRPr sz="1600" b="0" i="0" u="none" strike="noStrike" cap="none" dirty="0">
              <a:solidFill>
                <a:schemeClr val="dk1"/>
              </a:solidFill>
              <a:latin typeface="Calibri"/>
              <a:ea typeface="Calibri"/>
              <a:cs typeface="Calibri"/>
              <a:sym typeface="Calibri"/>
            </a:endParaRPr>
          </a:p>
          <a:p>
            <a:pPr marL="457200" marR="0" lvl="1" indent="0" algn="l" rtl="0">
              <a:spcBef>
                <a:spcPts val="0"/>
              </a:spcBef>
              <a:spcAft>
                <a:spcPts val="0"/>
              </a:spcAft>
              <a:buNone/>
            </a:pPr>
            <a:endParaRPr sz="16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None/>
            </a:pPr>
            <a:r>
              <a:rPr lang="fr-FR" sz="1600" b="1" dirty="0">
                <a:solidFill>
                  <a:schemeClr val="dk1"/>
                </a:solidFill>
                <a:latin typeface="Calibri"/>
                <a:ea typeface="Calibri"/>
                <a:cs typeface="Calibri"/>
                <a:sym typeface="Calibri"/>
              </a:rPr>
              <a:t>2) Next </a:t>
            </a:r>
            <a:r>
              <a:rPr lang="fr-FR" sz="1600" b="1" dirty="0" err="1">
                <a:solidFill>
                  <a:schemeClr val="dk1"/>
                </a:solidFill>
                <a:latin typeface="Calibri"/>
                <a:ea typeface="Calibri"/>
                <a:cs typeface="Calibri"/>
                <a:sym typeface="Calibri"/>
              </a:rPr>
              <a:t>steps</a:t>
            </a:r>
            <a:endParaRPr sz="1600" b="1" dirty="0">
              <a:solidFill>
                <a:schemeClr val="dk1"/>
              </a:solidFill>
              <a:latin typeface="Calibri"/>
              <a:ea typeface="Calibri"/>
              <a:cs typeface="Calibri"/>
              <a:sym typeface="Calibri"/>
            </a:endParaRPr>
          </a:p>
          <a:p>
            <a:pPr marL="914400" marR="0" lvl="0" indent="-285750" algn="l" rtl="0">
              <a:spcBef>
                <a:spcPts val="0"/>
              </a:spcBef>
              <a:spcAft>
                <a:spcPts val="0"/>
              </a:spcAft>
              <a:buClr>
                <a:schemeClr val="dk1"/>
              </a:buClr>
              <a:buSzPts val="900"/>
              <a:buFont typeface="Calibri"/>
              <a:buChar char="●"/>
            </a:pPr>
            <a:r>
              <a:rPr lang="fr-FR" sz="1600" dirty="0">
                <a:solidFill>
                  <a:schemeClr val="dk1"/>
                </a:solidFill>
                <a:latin typeface="Calibri"/>
                <a:ea typeface="Calibri"/>
                <a:cs typeface="Calibri"/>
                <a:sym typeface="Calibri"/>
              </a:rPr>
              <a:t>Timeline </a:t>
            </a:r>
            <a:r>
              <a:rPr lang="fr-FR" sz="1600" dirty="0" err="1">
                <a:solidFill>
                  <a:schemeClr val="dk1"/>
                </a:solidFill>
                <a:latin typeface="Calibri"/>
                <a:ea typeface="Calibri"/>
                <a:cs typeface="Calibri"/>
                <a:sym typeface="Calibri"/>
              </a:rPr>
              <a:t>reminder</a:t>
            </a:r>
            <a:endParaRPr sz="1600" dirty="0">
              <a:solidFill>
                <a:schemeClr val="dk1"/>
              </a:solidFill>
              <a:latin typeface="Calibri"/>
              <a:ea typeface="Calibri"/>
              <a:cs typeface="Calibri"/>
              <a:sym typeface="Calibri"/>
            </a:endParaRPr>
          </a:p>
          <a:p>
            <a:pPr marL="0" marR="0" lvl="0" indent="0" algn="l" rtl="0">
              <a:spcBef>
                <a:spcPts val="0"/>
              </a:spcBef>
              <a:spcAft>
                <a:spcPts val="0"/>
              </a:spcAft>
              <a:buNone/>
            </a:pPr>
            <a:endParaRPr sz="1600" b="1" dirty="0">
              <a:solidFill>
                <a:schemeClr val="dk1"/>
              </a:solidFill>
              <a:latin typeface="Calibri"/>
              <a:ea typeface="Calibri"/>
              <a:cs typeface="Calibri"/>
              <a:sym typeface="Calibri"/>
            </a:endParaRPr>
          </a:p>
          <a:p>
            <a:pPr marL="0" marR="0" lvl="0" indent="0" algn="l" rtl="0">
              <a:spcBef>
                <a:spcPts val="0"/>
              </a:spcBef>
              <a:spcAft>
                <a:spcPts val="0"/>
              </a:spcAft>
              <a:buNone/>
            </a:pPr>
            <a:endParaRPr sz="1600" b="1" dirty="0">
              <a:solidFill>
                <a:schemeClr val="dk1"/>
              </a:solidFill>
              <a:latin typeface="Calibri"/>
              <a:ea typeface="Calibri"/>
              <a:cs typeface="Calibri"/>
              <a:sym typeface="Calibri"/>
            </a:endParaRPr>
          </a:p>
          <a:p>
            <a:pPr marL="0" marR="0" lvl="0" indent="0" algn="l" rtl="0">
              <a:spcBef>
                <a:spcPts val="0"/>
              </a:spcBef>
              <a:spcAft>
                <a:spcPts val="0"/>
              </a:spcAft>
              <a:buNone/>
            </a:pPr>
            <a:endParaRPr sz="1600" b="1" dirty="0">
              <a:solidFill>
                <a:schemeClr val="dk1"/>
              </a:solidFill>
              <a:latin typeface="Calibri"/>
              <a:ea typeface="Calibri"/>
              <a:cs typeface="Calibri"/>
              <a:sym typeface="Calibri"/>
            </a:endParaRPr>
          </a:p>
          <a:p>
            <a:pPr marL="0" marR="0" lvl="0" indent="0" algn="l" rtl="0">
              <a:spcBef>
                <a:spcPts val="0"/>
              </a:spcBef>
              <a:spcAft>
                <a:spcPts val="0"/>
              </a:spcAft>
              <a:buNone/>
            </a:pPr>
            <a:endParaRPr sz="1600" b="1" dirty="0">
              <a:solidFill>
                <a:schemeClr val="dk1"/>
              </a:solidFill>
              <a:latin typeface="Calibri"/>
              <a:ea typeface="Calibri"/>
              <a:cs typeface="Calibri"/>
              <a:sym typeface="Calibri"/>
            </a:endParaRPr>
          </a:p>
          <a:p>
            <a:pPr marL="0" marR="0" lvl="0" indent="0" algn="l" rtl="0">
              <a:spcBef>
                <a:spcPts val="0"/>
              </a:spcBef>
              <a:spcAft>
                <a:spcPts val="0"/>
              </a:spcAft>
              <a:buNone/>
            </a:pPr>
            <a:endParaRPr sz="1600" b="1" dirty="0">
              <a:solidFill>
                <a:schemeClr val="dk1"/>
              </a:solidFill>
              <a:latin typeface="Calibri"/>
              <a:ea typeface="Calibri"/>
              <a:cs typeface="Calibri"/>
              <a:sym typeface="Calibri"/>
            </a:endParaRPr>
          </a:p>
          <a:p>
            <a:pPr marL="0" marR="0" lvl="0" indent="0" algn="l" rtl="0">
              <a:spcBef>
                <a:spcPts val="0"/>
              </a:spcBef>
              <a:spcAft>
                <a:spcPts val="0"/>
              </a:spcAft>
              <a:buNone/>
            </a:pPr>
            <a:endParaRPr sz="1600" b="1" dirty="0">
              <a:solidFill>
                <a:schemeClr val="dk1"/>
              </a:solidFill>
              <a:latin typeface="Calibri"/>
              <a:ea typeface="Calibri"/>
              <a:cs typeface="Calibri"/>
              <a:sym typeface="Calibri"/>
            </a:endParaRPr>
          </a:p>
          <a:p>
            <a:pPr marL="0" marR="0" lvl="0" indent="0" algn="l" rtl="0">
              <a:spcBef>
                <a:spcPts val="0"/>
              </a:spcBef>
              <a:spcAft>
                <a:spcPts val="0"/>
              </a:spcAft>
              <a:buNone/>
            </a:pPr>
            <a:endParaRPr sz="1600" b="1" dirty="0">
              <a:solidFill>
                <a:schemeClr val="dk1"/>
              </a:solidFill>
              <a:latin typeface="Calibri"/>
              <a:ea typeface="Calibri"/>
              <a:cs typeface="Calibri"/>
              <a:sym typeface="Calibri"/>
            </a:endParaRPr>
          </a:p>
          <a:p>
            <a:pPr marL="0" marR="0" lvl="0" indent="0" algn="l" rtl="0">
              <a:spcBef>
                <a:spcPts val="0"/>
              </a:spcBef>
              <a:spcAft>
                <a:spcPts val="0"/>
              </a:spcAft>
              <a:buNone/>
            </a:pPr>
            <a:endParaRPr sz="1600" b="1" dirty="0">
              <a:solidFill>
                <a:schemeClr val="dk1"/>
              </a:solidFill>
              <a:latin typeface="Calibri"/>
              <a:ea typeface="Calibri"/>
              <a:cs typeface="Calibri"/>
              <a:sym typeface="Calibri"/>
            </a:endParaRPr>
          </a:p>
          <a:p>
            <a:pPr marL="0" marR="0" lvl="0" indent="0" algn="l" rtl="0">
              <a:spcBef>
                <a:spcPts val="0"/>
              </a:spcBef>
              <a:spcAft>
                <a:spcPts val="0"/>
              </a:spcAft>
              <a:buNone/>
            </a:pPr>
            <a:endParaRPr sz="1600" b="1" dirty="0">
              <a:solidFill>
                <a:schemeClr val="dk1"/>
              </a:solidFill>
              <a:latin typeface="Calibri"/>
              <a:ea typeface="Calibri"/>
              <a:cs typeface="Calibri"/>
              <a:sym typeface="Calibri"/>
            </a:endParaRPr>
          </a:p>
          <a:p>
            <a:pPr marL="914400" marR="0" lvl="0" indent="-285750" algn="l" rtl="0">
              <a:spcBef>
                <a:spcPts val="0"/>
              </a:spcBef>
              <a:spcAft>
                <a:spcPts val="0"/>
              </a:spcAft>
              <a:buClr>
                <a:schemeClr val="dk1"/>
              </a:buClr>
              <a:buSzPts val="900"/>
              <a:buFont typeface="Calibri"/>
              <a:buChar char="●"/>
            </a:pPr>
            <a:endParaRPr lang="fr-FR" sz="1600" dirty="0">
              <a:solidFill>
                <a:schemeClr val="dk1"/>
              </a:solidFill>
              <a:latin typeface="Calibri"/>
              <a:ea typeface="Calibri"/>
              <a:cs typeface="Calibri"/>
              <a:sym typeface="Calibri"/>
            </a:endParaRPr>
          </a:p>
          <a:p>
            <a:pPr marL="914400" marR="0" lvl="0" indent="-285750" algn="l" rtl="0">
              <a:spcBef>
                <a:spcPts val="0"/>
              </a:spcBef>
              <a:spcAft>
                <a:spcPts val="0"/>
              </a:spcAft>
              <a:buClr>
                <a:schemeClr val="dk1"/>
              </a:buClr>
              <a:buSzPts val="900"/>
              <a:buFont typeface="Calibri"/>
              <a:buChar char="●"/>
            </a:pPr>
            <a:r>
              <a:rPr lang="fr-FR" sz="1600" dirty="0">
                <a:solidFill>
                  <a:schemeClr val="dk1"/>
                </a:solidFill>
                <a:latin typeface="Calibri"/>
                <a:ea typeface="Calibri"/>
                <a:cs typeface="Calibri"/>
                <a:sym typeface="Calibri"/>
              </a:rPr>
              <a:t>WP3 </a:t>
            </a:r>
            <a:r>
              <a:rPr lang="fr-FR" sz="1600" dirty="0" err="1">
                <a:solidFill>
                  <a:schemeClr val="dk1"/>
                </a:solidFill>
                <a:latin typeface="Calibri"/>
                <a:ea typeface="Calibri"/>
                <a:cs typeface="Calibri"/>
                <a:sym typeface="Calibri"/>
              </a:rPr>
              <a:t>status</a:t>
            </a:r>
            <a:r>
              <a:rPr lang="fr-FR" sz="1600" dirty="0">
                <a:solidFill>
                  <a:schemeClr val="dk1"/>
                </a:solidFill>
                <a:latin typeface="Calibri"/>
                <a:ea typeface="Calibri"/>
                <a:cs typeface="Calibri"/>
                <a:sym typeface="Calibri"/>
              </a:rPr>
              <a:t> at Collaboration meeting ?</a:t>
            </a:r>
            <a:endParaRPr sz="1600" dirty="0">
              <a:solidFill>
                <a:schemeClr val="dk1"/>
              </a:solidFill>
              <a:latin typeface="Calibri"/>
              <a:ea typeface="Calibri"/>
              <a:cs typeface="Calibri"/>
              <a:sym typeface="Calibri"/>
            </a:endParaRPr>
          </a:p>
          <a:p>
            <a:pPr marL="457200" marR="0" lvl="0" indent="0" algn="l" rtl="0">
              <a:spcBef>
                <a:spcPts val="0"/>
              </a:spcBef>
              <a:spcAft>
                <a:spcPts val="0"/>
              </a:spcAft>
              <a:buNone/>
            </a:pPr>
            <a:endParaRPr sz="1600" b="1" dirty="0">
              <a:solidFill>
                <a:schemeClr val="dk1"/>
              </a:solidFill>
              <a:latin typeface="Calibri"/>
              <a:ea typeface="Calibri"/>
              <a:cs typeface="Calibri"/>
              <a:sym typeface="Calibri"/>
            </a:endParaRPr>
          </a:p>
          <a:p>
            <a:pPr marL="0" marR="0" lvl="0" indent="0" algn="l" rtl="0">
              <a:spcBef>
                <a:spcPts val="0"/>
              </a:spcBef>
              <a:spcAft>
                <a:spcPts val="0"/>
              </a:spcAft>
              <a:buNone/>
            </a:pPr>
            <a:r>
              <a:rPr lang="fr-FR" sz="1600" b="1" dirty="0">
                <a:solidFill>
                  <a:schemeClr val="dk1"/>
                </a:solidFill>
                <a:latin typeface="Calibri"/>
                <a:ea typeface="Calibri"/>
                <a:cs typeface="Calibri"/>
                <a:sym typeface="Calibri"/>
              </a:rPr>
              <a:t>3) AOB</a:t>
            </a:r>
            <a:endParaRPr sz="1600" dirty="0">
              <a:solidFill>
                <a:schemeClr val="dk1"/>
              </a:solidFill>
              <a:latin typeface="Calibri"/>
              <a:ea typeface="Calibri"/>
              <a:cs typeface="Calibri"/>
              <a:sym typeface="Calibri"/>
            </a:endParaRPr>
          </a:p>
        </p:txBody>
      </p:sp>
      <p:pic>
        <p:nvPicPr>
          <p:cNvPr id="133" name="Google Shape;133;p4"/>
          <p:cNvPicPr preferRelativeResize="0"/>
          <p:nvPr/>
        </p:nvPicPr>
        <p:blipFill>
          <a:blip r:embed="rId5">
            <a:alphaModFix/>
          </a:blip>
          <a:stretch>
            <a:fillRect/>
          </a:stretch>
        </p:blipFill>
        <p:spPr>
          <a:xfrm>
            <a:off x="917093" y="3220166"/>
            <a:ext cx="10674501" cy="2078400"/>
          </a:xfrm>
          <a:prstGeom prst="rect">
            <a:avLst/>
          </a:prstGeom>
          <a:noFill/>
          <a:ln>
            <a:noFill/>
          </a:ln>
        </p:spPr>
      </p:pic>
    </p:spTree>
  </p:cSld>
  <p:clrMapOvr>
    <a:masterClrMapping/>
  </p:clrMapOvr>
</p:sld>
</file>

<file path=ppt/theme/theme1.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259</Words>
  <Application>Microsoft Office PowerPoint</Application>
  <PresentationFormat>Grand écran</PresentationFormat>
  <Paragraphs>47</Paragraphs>
  <Slides>4</Slides>
  <Notes>4</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vt:i4>
      </vt:variant>
    </vt:vector>
  </HeadingPairs>
  <TitlesOfParts>
    <vt:vector size="10" baseType="lpstr">
      <vt:lpstr>Malgun Gothic</vt:lpstr>
      <vt:lpstr>Arial</vt:lpstr>
      <vt:lpstr>Calibri</vt:lpstr>
      <vt:lpstr>Noto Sans Symbols</vt:lpstr>
      <vt:lpstr>Verdana</vt:lpstr>
      <vt:lpstr>Thème Office</vt:lpstr>
      <vt:lpstr>KM3NeT-INFRADEV2</vt:lpstr>
      <vt:lpstr>AGENDA</vt:lpstr>
      <vt:lpstr>Status on WP3 progress</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KM3NeT-INFRADEV2</dc:title>
  <dc:creator>victoria ciarlet</dc:creator>
  <cp:lastModifiedBy>Victoria Ciarlet</cp:lastModifiedBy>
  <cp:revision>2</cp:revision>
  <dcterms:created xsi:type="dcterms:W3CDTF">2023-02-10T10:48:52Z</dcterms:created>
  <dcterms:modified xsi:type="dcterms:W3CDTF">2023-10-02T12:13:48Z</dcterms:modified>
</cp:coreProperties>
</file>