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635" r:id="rId5"/>
    <p:sldId id="2738" r:id="rId6"/>
    <p:sldId id="2739" r:id="rId7"/>
    <p:sldId id="2737" r:id="rId8"/>
    <p:sldId id="2753" r:id="rId9"/>
    <p:sldId id="2740" r:id="rId10"/>
    <p:sldId id="2755" r:id="rId11"/>
    <p:sldId id="2756" r:id="rId12"/>
    <p:sldId id="2745" r:id="rId13"/>
    <p:sldId id="2757" r:id="rId14"/>
    <p:sldId id="2736" r:id="rId15"/>
    <p:sldId id="2735" r:id="rId16"/>
    <p:sldId id="2741" r:id="rId17"/>
    <p:sldId id="2743" r:id="rId18"/>
    <p:sldId id="2744" r:id="rId19"/>
    <p:sldId id="2754" r:id="rId20"/>
    <p:sldId id="2746" r:id="rId21"/>
    <p:sldId id="2747" r:id="rId22"/>
    <p:sldId id="2748" r:id="rId23"/>
    <p:sldId id="2749" r:id="rId24"/>
    <p:sldId id="2750" r:id="rId25"/>
    <p:sldId id="2751" r:id="rId26"/>
    <p:sldId id="2752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el Butle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1B93"/>
    <a:srgbClr val="E72B83"/>
    <a:srgbClr val="FF7E0C"/>
    <a:srgbClr val="00EDFF"/>
    <a:srgbClr val="73FEFF"/>
    <a:srgbClr val="00FDFF"/>
    <a:srgbClr val="FF2F92"/>
    <a:srgbClr val="00FA00"/>
    <a:srgbClr val="FF2600"/>
    <a:srgbClr val="1516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4" autoAdjust="0"/>
    <p:restoredTop sz="86449" autoAdjust="0"/>
  </p:normalViewPr>
  <p:slideViewPr>
    <p:cSldViewPr snapToGrid="0" snapToObjects="1">
      <p:cViewPr>
        <p:scale>
          <a:sx n="179" d="100"/>
          <a:sy n="179" d="100"/>
        </p:scale>
        <p:origin x="1464" y="2128"/>
      </p:cViewPr>
      <p:guideLst>
        <p:guide orient="horz" pos="1629"/>
        <p:guide pos="2880"/>
      </p:guideLst>
    </p:cSldViewPr>
  </p:slideViewPr>
  <p:outlineViewPr>
    <p:cViewPr>
      <p:scale>
        <a:sx n="33" d="100"/>
        <a:sy n="33" d="100"/>
      </p:scale>
      <p:origin x="0" y="-14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D1ED8-B115-1E4C-85D2-612350F2AECF}" type="datetime1">
              <a:rPr lang="en-US" smtClean="0"/>
              <a:t>6/4/23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097DB-A35E-9246-B8AD-88824BE07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8433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7EADC-0084-D644-89D9-5D3CBB83E2BB}" type="datetime1">
              <a:rPr lang="en-US" smtClean="0"/>
              <a:t>6/4/23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14C77-060E-BC47-906F-BABB79819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57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E14C77-060E-BC47-906F-BABB798196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226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229311"/>
          </a:xfrm>
          <a:prstGeom prst="rect">
            <a:avLst/>
          </a:prstGeom>
          <a:solidFill>
            <a:srgbClr val="005493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r"/>
            <a:endParaRPr lang="en-US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297" y="286503"/>
            <a:ext cx="5797852" cy="245669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5333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5297" y="3237078"/>
            <a:ext cx="5797852" cy="669016"/>
          </a:xfrm>
        </p:spPr>
        <p:txBody>
          <a:bodyPr>
            <a:normAutofit/>
          </a:bodyPr>
          <a:lstStyle>
            <a:lvl1pPr marL="0" indent="0" algn="l">
              <a:buNone/>
              <a:defRPr sz="3733" baseline="0">
                <a:solidFill>
                  <a:srgbClr val="FFFFF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First Name Last Name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0977" y="286503"/>
            <a:ext cx="1372963" cy="137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759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FB9B0-EB7D-7D42-B93D-4DDAA1AFF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449" y="1972767"/>
            <a:ext cx="8245101" cy="57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B26CF-A8C0-B240-A2C2-2BFA60B28D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13">
            <a:extLst>
              <a:ext uri="{FF2B5EF4-FFF2-40B4-BE49-F238E27FC236}">
                <a16:creationId xmlns:a16="http://schemas.microsoft.com/office/drawing/2014/main" id="{71CACFF1-8970-DF2D-CDA7-6A9212CADC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7489" y="48957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589"/>
                </a:solidFill>
                <a:latin typeface="Avenir Book" panose="02000503020000020003" pitchFamily="2" charset="0"/>
                <a:ea typeface="Avenir Book" panose="02000503020000020003" pitchFamily="2" charset="0"/>
                <a:cs typeface="Avenir Book" panose="02000503020000020003" pitchFamily="2" charset="0"/>
              </a:defRPr>
            </a:lvl1pPr>
          </a:lstStyle>
          <a:p>
            <a:r>
              <a:rPr lang="en-US" noProof="0"/>
              <a:t>June 5, 2023</a:t>
            </a:r>
            <a:endParaRPr lang="en-US" noProof="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3725674-11C0-75D9-FDA9-A6DC546820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70265" y="4877263"/>
            <a:ext cx="4794128" cy="2931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6589"/>
                </a:solidFill>
              </a:defRPr>
            </a:lvl1pPr>
          </a:lstStyle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1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FB9B0-EB7D-7D42-B93D-4DDAA1AFF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B26CF-A8C0-B240-A2C2-2BFA60B28D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13">
            <a:extLst>
              <a:ext uri="{FF2B5EF4-FFF2-40B4-BE49-F238E27FC236}">
                <a16:creationId xmlns:a16="http://schemas.microsoft.com/office/drawing/2014/main" id="{A3A6FA21-F0CC-F315-E444-BC62FEEA8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7489" y="48957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589"/>
                </a:solidFill>
                <a:latin typeface="Avenir Book" panose="02000503020000020003" pitchFamily="2" charset="0"/>
                <a:ea typeface="Avenir Book" panose="02000503020000020003" pitchFamily="2" charset="0"/>
                <a:cs typeface="Avenir Book" panose="02000503020000020003" pitchFamily="2" charset="0"/>
              </a:defRPr>
            </a:lvl1pPr>
          </a:lstStyle>
          <a:p>
            <a:r>
              <a:rPr lang="en-US" noProof="0"/>
              <a:t>June 5, 2023</a:t>
            </a:r>
            <a:endParaRPr lang="en-US" noProof="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BA54651-1D85-16AB-7424-DAC75DFC19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70265" y="4877263"/>
            <a:ext cx="4794128" cy="2931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6589"/>
                </a:solidFill>
              </a:defRPr>
            </a:lvl1pPr>
          </a:lstStyle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5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FB9B0-EB7D-7D42-B93D-4DDAA1AFF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B26CF-A8C0-B240-A2C2-2BFA60B28D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7358835-E138-5E44-BACE-FD7F124E43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1600" y="914400"/>
            <a:ext cx="8926513" cy="3848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13">
            <a:extLst>
              <a:ext uri="{FF2B5EF4-FFF2-40B4-BE49-F238E27FC236}">
                <a16:creationId xmlns:a16="http://schemas.microsoft.com/office/drawing/2014/main" id="{64B8F546-DB51-C428-4149-CD2F40C21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7489" y="48957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589"/>
                </a:solidFill>
                <a:latin typeface="Avenir Book" panose="02000503020000020003" pitchFamily="2" charset="0"/>
                <a:ea typeface="Avenir Book" panose="02000503020000020003" pitchFamily="2" charset="0"/>
                <a:cs typeface="Avenir Book" panose="02000503020000020003" pitchFamily="2" charset="0"/>
              </a:defRPr>
            </a:lvl1pPr>
          </a:lstStyle>
          <a:p>
            <a:r>
              <a:rPr lang="en-US" noProof="0"/>
              <a:t>June 5, 2023</a:t>
            </a:r>
            <a:endParaRPr lang="en-US" noProof="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EA3B7CD-B433-5506-1A21-930299E5CC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70265" y="4877263"/>
            <a:ext cx="4794128" cy="2931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6589"/>
                </a:solidFill>
              </a:defRPr>
            </a:lvl1pPr>
          </a:lstStyle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382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FB9B0-EB7D-7D42-B93D-4DDAA1AFF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B26CF-A8C0-B240-A2C2-2BFA60B28D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7358835-E138-5E44-BACE-FD7F124E43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1601" y="914400"/>
            <a:ext cx="5866938" cy="3848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98225E2-A95D-0F41-A1A7-BBAC069B48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09855" y="914400"/>
            <a:ext cx="2932544" cy="38481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Date Placeholder 13">
            <a:extLst>
              <a:ext uri="{FF2B5EF4-FFF2-40B4-BE49-F238E27FC236}">
                <a16:creationId xmlns:a16="http://schemas.microsoft.com/office/drawing/2014/main" id="{D2325E40-D0C9-2577-5972-8D564CF83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7489" y="48957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589"/>
                </a:solidFill>
                <a:latin typeface="Avenir Book" panose="02000503020000020003" pitchFamily="2" charset="0"/>
                <a:ea typeface="Avenir Book" panose="02000503020000020003" pitchFamily="2" charset="0"/>
                <a:cs typeface="Avenir Book" panose="02000503020000020003" pitchFamily="2" charset="0"/>
              </a:defRPr>
            </a:lvl1pPr>
          </a:lstStyle>
          <a:p>
            <a:r>
              <a:rPr lang="en-US" noProof="0"/>
              <a:t>June 5, 2023</a:t>
            </a:r>
            <a:endParaRPr lang="en-US" noProof="0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05A8671-4EA2-6756-A41E-E9CDB213E4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70265" y="4877263"/>
            <a:ext cx="4794128" cy="2931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6589"/>
                </a:solidFill>
              </a:defRPr>
            </a:lvl1pPr>
          </a:lstStyle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683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and Pictur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FB9B0-EB7D-7D42-B93D-4DDAA1AFF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B26CF-A8C0-B240-A2C2-2BFA60B28D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7358835-E138-5E44-BACE-FD7F124E43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1601" y="914400"/>
            <a:ext cx="5866938" cy="3848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98225E2-A95D-0F41-A1A7-BBAC069B48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09855" y="914400"/>
            <a:ext cx="2932544" cy="165735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788C7F7-B793-9441-AD8A-6610C77253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0288" y="2735263"/>
            <a:ext cx="2932112" cy="2027237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Date Placeholder 13">
            <a:extLst>
              <a:ext uri="{FF2B5EF4-FFF2-40B4-BE49-F238E27FC236}">
                <a16:creationId xmlns:a16="http://schemas.microsoft.com/office/drawing/2014/main" id="{5D8FC8B4-6C95-51A0-32A5-7C519B981C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7489" y="48957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589"/>
                </a:solidFill>
                <a:latin typeface="Avenir Book" panose="02000503020000020003" pitchFamily="2" charset="0"/>
                <a:ea typeface="Avenir Book" panose="02000503020000020003" pitchFamily="2" charset="0"/>
                <a:cs typeface="Avenir Book" panose="02000503020000020003" pitchFamily="2" charset="0"/>
              </a:defRPr>
            </a:lvl1pPr>
          </a:lstStyle>
          <a:p>
            <a:r>
              <a:rPr lang="en-US" noProof="0"/>
              <a:t>June 5, 2023</a:t>
            </a:r>
            <a:endParaRPr lang="en-US" noProof="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719B0E-2E40-4499-E891-71C157DEC2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70265" y="4877263"/>
            <a:ext cx="4794128" cy="2931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6589"/>
                </a:solidFill>
              </a:defRPr>
            </a:lvl1pPr>
          </a:lstStyle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535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288" y="904461"/>
            <a:ext cx="8693425" cy="382656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F82994-2B23-EC47-8C5F-C8FBA188B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1786846-F5D4-F04E-B35B-B6FAB97DD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3">
            <a:extLst>
              <a:ext uri="{FF2B5EF4-FFF2-40B4-BE49-F238E27FC236}">
                <a16:creationId xmlns:a16="http://schemas.microsoft.com/office/drawing/2014/main" id="{4DFEFC59-A925-7163-368F-D2F354B847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7489" y="48957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589"/>
                </a:solidFill>
                <a:latin typeface="Avenir Book" panose="02000503020000020003" pitchFamily="2" charset="0"/>
                <a:ea typeface="Avenir Book" panose="02000503020000020003" pitchFamily="2" charset="0"/>
                <a:cs typeface="Avenir Book" panose="02000503020000020003" pitchFamily="2" charset="0"/>
              </a:defRPr>
            </a:lvl1pPr>
          </a:lstStyle>
          <a:p>
            <a:r>
              <a:rPr lang="en-US" noProof="0"/>
              <a:t>June 5, 2023</a:t>
            </a:r>
            <a:endParaRPr lang="en-US" noProof="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0F36622-6BDA-0426-3EFE-70B3ADB044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70265" y="4877263"/>
            <a:ext cx="4794128" cy="2931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6589"/>
                </a:solidFill>
              </a:defRPr>
            </a:lvl1pPr>
          </a:lstStyle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022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36" y="208722"/>
            <a:ext cx="7951304" cy="5367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16"/>
          <p:cNvSpPr>
            <a:spLocks noGrp="1"/>
          </p:cNvSpPr>
          <p:nvPr>
            <p:ph type="sldNum" sz="quarter" idx="4"/>
          </p:nvPr>
        </p:nvSpPr>
        <p:spPr>
          <a:xfrm>
            <a:off x="7079020" y="4883049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141A47F-327A-5440-82F1-5C6FBC34A9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13">
            <a:extLst>
              <a:ext uri="{FF2B5EF4-FFF2-40B4-BE49-F238E27FC236}">
                <a16:creationId xmlns:a16="http://schemas.microsoft.com/office/drawing/2014/main" id="{17ACB9DD-D17D-1F0D-9688-9EAA35ECFE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7489" y="48957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589"/>
                </a:solidFill>
                <a:latin typeface="Avenir Book" panose="02000503020000020003" pitchFamily="2" charset="0"/>
                <a:ea typeface="Avenir Book" panose="02000503020000020003" pitchFamily="2" charset="0"/>
                <a:cs typeface="Avenir Book" panose="02000503020000020003" pitchFamily="2" charset="0"/>
              </a:defRPr>
            </a:lvl1pPr>
          </a:lstStyle>
          <a:p>
            <a:r>
              <a:rPr lang="en-US" noProof="0"/>
              <a:t>June 5, 2023</a:t>
            </a:r>
            <a:endParaRPr lang="en-US" noProof="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CAE8245-F235-0246-C4BD-21E96D175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70265" y="4877263"/>
            <a:ext cx="4794128" cy="2931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6589"/>
                </a:solidFill>
              </a:defRPr>
            </a:lvl1pPr>
          </a:lstStyle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76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1895079"/>
            <a:ext cx="7298675" cy="85725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A47F-327A-5440-82F1-5C6FBC34A9CD}" type="slidenum">
              <a:rPr lang="en-US" smtClean="0">
                <a:solidFill>
                  <a:srgbClr val="0A357E"/>
                </a:solidFill>
              </a:rPr>
              <a:pPr/>
              <a:t>‹#›</a:t>
            </a:fld>
            <a:endParaRPr lang="en-US" dirty="0">
              <a:solidFill>
                <a:srgbClr val="0A357E"/>
              </a:solidFill>
            </a:endParaRPr>
          </a:p>
        </p:txBody>
      </p:sp>
      <p:sp>
        <p:nvSpPr>
          <p:cNvPr id="6" name="Date Placeholder 13">
            <a:extLst>
              <a:ext uri="{FF2B5EF4-FFF2-40B4-BE49-F238E27FC236}">
                <a16:creationId xmlns:a16="http://schemas.microsoft.com/office/drawing/2014/main" id="{796B4938-14BE-84F4-B2CA-BF25AEC3D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7489" y="48957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589"/>
                </a:solidFill>
                <a:latin typeface="Avenir Book" panose="02000503020000020003" pitchFamily="2" charset="0"/>
                <a:ea typeface="Avenir Book" panose="02000503020000020003" pitchFamily="2" charset="0"/>
                <a:cs typeface="Avenir Book" panose="02000503020000020003" pitchFamily="2" charset="0"/>
              </a:defRPr>
            </a:lvl1pPr>
          </a:lstStyle>
          <a:p>
            <a:r>
              <a:rPr lang="en-US" noProof="0"/>
              <a:t>June 5, 2023</a:t>
            </a:r>
            <a:endParaRPr lang="en-US" noProof="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1B030B3-0AB9-22DE-F4CC-7A1E4421D6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70265" y="4877263"/>
            <a:ext cx="4794128" cy="2931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6589"/>
                </a:solidFill>
              </a:defRPr>
            </a:lvl1pPr>
          </a:lstStyle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560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1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85796"/>
            <a:ext cx="9144000" cy="26912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877" y="789709"/>
            <a:ext cx="8942246" cy="39611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1" name="Picture 20" descr="aaas_tag_white.eps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44" t="1" r="65521" b="20088"/>
          <a:stretch/>
        </p:blipFill>
        <p:spPr>
          <a:xfrm>
            <a:off x="8427392" y="466169"/>
            <a:ext cx="615731" cy="578917"/>
          </a:xfrm>
          <a:prstGeom prst="rect">
            <a:avLst/>
          </a:prstGeom>
        </p:spPr>
      </p:pic>
      <p:sp>
        <p:nvSpPr>
          <p:cNvPr id="26" name="Date Placeholder 3"/>
          <p:cNvSpPr txBox="1">
            <a:spLocks/>
          </p:cNvSpPr>
          <p:nvPr userDrawn="1"/>
        </p:nvSpPr>
        <p:spPr>
          <a:xfrm>
            <a:off x="7971973" y="4897108"/>
            <a:ext cx="801395" cy="2467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dirty="0">
              <a:latin typeface="Avenir Book" panose="02000503020000020003" pitchFamily="2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27489" y="48957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589"/>
                </a:solidFill>
                <a:latin typeface="Avenir Book" panose="02000503020000020003" pitchFamily="2" charset="0"/>
                <a:ea typeface="Avenir Book" panose="02000503020000020003" pitchFamily="2" charset="0"/>
                <a:cs typeface="Avenir Book" panose="02000503020000020003" pitchFamily="2" charset="0"/>
              </a:defRPr>
            </a:lvl1pPr>
          </a:lstStyle>
          <a:p>
            <a:r>
              <a:rPr lang="en-US" noProof="0"/>
              <a:t>June 5, 2023</a:t>
            </a:r>
            <a:endParaRPr lang="en-US" noProof="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>
          <a:xfrm>
            <a:off x="7079020" y="4883049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6589"/>
                </a:solidFill>
                <a:latin typeface="Avenir Book" panose="02000503020000020003" pitchFamily="2" charset="0"/>
                <a:ea typeface="Avenir Book" panose="02000503020000020003" pitchFamily="2" charset="0"/>
                <a:cs typeface="Avenir Book" panose="02000503020000020003" pitchFamily="2" charset="0"/>
              </a:defRPr>
            </a:lvl1pPr>
          </a:lstStyle>
          <a:p>
            <a:fld id="{D141A47F-327A-5440-82F1-5C6FBC34A9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E18004-0E3C-A342-91C7-877B98B37E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70265" y="4877263"/>
            <a:ext cx="4794128" cy="2931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6589"/>
                </a:solidFill>
              </a:defRPr>
            </a:lvl1pPr>
          </a:lstStyle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6" name="Title Placeholder 5">
            <a:extLst>
              <a:ext uri="{FF2B5EF4-FFF2-40B4-BE49-F238E27FC236}">
                <a16:creationId xmlns:a16="http://schemas.microsoft.com/office/drawing/2014/main" id="{1CC058BA-D790-2E45-83CF-F71AB2FED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8245101" cy="5760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8BF321-02DE-2F4F-A526-4AFF9942986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467123" y="124224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02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9" r:id="rId3"/>
    <p:sldLayoutId id="2147483656" r:id="rId4"/>
    <p:sldLayoutId id="2147483657" r:id="rId5"/>
    <p:sldLayoutId id="2147483658" r:id="rId6"/>
    <p:sldLayoutId id="2147483650" r:id="rId7"/>
    <p:sldLayoutId id="2147483651" r:id="rId8"/>
    <p:sldLayoutId id="2147483654" r:id="rId9"/>
  </p:sldLayoutIdLst>
  <p:hf hdr="0"/>
  <p:txStyles>
    <p:titleStyle>
      <a:lvl1pPr algn="l" defTabSz="457189" rtl="0" eaLnBrk="1" latinLnBrk="0" hangingPunct="1">
        <a:spcBef>
          <a:spcPct val="0"/>
        </a:spcBef>
        <a:buNone/>
        <a:defRPr sz="3600" b="1" i="0" kern="1200">
          <a:solidFill>
            <a:srgbClr val="006589"/>
          </a:solidFill>
          <a:latin typeface="Avenir Heavy" panose="02000503020000020003" pitchFamily="2" charset="0"/>
          <a:ea typeface="Avenir Heavy" panose="02000503020000020003" pitchFamily="2" charset="0"/>
          <a:cs typeface="Avenir Heavy" panose="02000503020000020003" pitchFamily="2" charset="0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Wingdings" charset="2"/>
        <a:buChar char="§"/>
        <a:defRPr sz="2400" b="0" i="0" kern="1200">
          <a:solidFill>
            <a:schemeClr val="accent1"/>
          </a:solidFill>
          <a:latin typeface="Avenir Medium" panose="02000503020000020003" pitchFamily="2" charset="0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b="0" i="0" kern="1200">
          <a:solidFill>
            <a:schemeClr val="tx1"/>
          </a:solidFill>
          <a:latin typeface="Avenir Medium" panose="02000503020000020003" pitchFamily="2" charset="0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rgbClr val="D18C0E"/>
          </a:solidFill>
          <a:latin typeface="Avenir Book" panose="02000503020000020003" pitchFamily="2" charset="0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b="0" i="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Wingdings" charset="2"/>
        <a:buChar char="§"/>
        <a:defRPr sz="1800" b="0" i="0" kern="1200">
          <a:solidFill>
            <a:schemeClr val="tx2"/>
          </a:solidFill>
          <a:latin typeface="Avenir Book" panose="02000503020000020003" pitchFamily="2" charset="0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422" y="0"/>
            <a:ext cx="5797852" cy="2456697"/>
          </a:xfrm>
        </p:spPr>
        <p:txBody>
          <a:bodyPr>
            <a:normAutofit/>
          </a:bodyPr>
          <a:lstStyle/>
          <a:p>
            <a:r>
              <a:rPr lang="en-GB" sz="3600" dirty="0"/>
              <a:t>Overview of High Energy Physics</a:t>
            </a:r>
            <a:br>
              <a:rPr lang="en-GB" sz="3600" dirty="0"/>
            </a:br>
            <a:r>
              <a:rPr lang="en-GB" sz="3600" dirty="0"/>
              <a:t>research on CMS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396" y="2575964"/>
            <a:ext cx="5062554" cy="2171858"/>
          </a:xfrm>
        </p:spPr>
        <p:txBody>
          <a:bodyPr>
            <a:normAutofit/>
          </a:bodyPr>
          <a:lstStyle/>
          <a:p>
            <a:r>
              <a:rPr lang="en-GB" sz="2133" dirty="0"/>
              <a:t>Jay R. Dittmann</a:t>
            </a:r>
            <a:br>
              <a:rPr lang="en-GB" sz="1700" dirty="0"/>
            </a:br>
            <a:endParaRPr lang="en-GB" sz="1700" dirty="0"/>
          </a:p>
          <a:p>
            <a:endParaRPr lang="en-GB" sz="1700" dirty="0"/>
          </a:p>
          <a:p>
            <a:r>
              <a:rPr lang="en-US" sz="2200" dirty="0"/>
              <a:t>Baylor HEP Mini-Symposium</a:t>
            </a:r>
            <a:endParaRPr lang="en-US" sz="1700" dirty="0"/>
          </a:p>
          <a:p>
            <a:r>
              <a:rPr lang="en-GB" sz="1900" dirty="0"/>
              <a:t>Day 1 – June 5, 2023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0CA730E-185D-6340-83DD-16926EE95D9D}"/>
              </a:ext>
            </a:extLst>
          </p:cNvPr>
          <p:cNvSpPr txBox="1">
            <a:spLocks/>
          </p:cNvSpPr>
          <p:nvPr/>
        </p:nvSpPr>
        <p:spPr>
          <a:xfrm>
            <a:off x="333005" y="1803932"/>
            <a:ext cx="3817252" cy="16199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189" rtl="0" eaLnBrk="1" latinLnBrk="0" hangingPunct="1">
              <a:spcBef>
                <a:spcPct val="20000"/>
              </a:spcBef>
              <a:buFont typeface="Wingdings" charset="2"/>
              <a:buNone/>
              <a:defRPr sz="3733" b="0" i="0" kern="1200" baseline="0">
                <a:solidFill>
                  <a:srgbClr val="FFFFFF"/>
                </a:solidFill>
                <a:latin typeface="Avenir Medium" panose="02000503020000020003" pitchFamily="2" charset="0"/>
                <a:ea typeface="+mn-ea"/>
                <a:cs typeface="+mn-cs"/>
              </a:defRPr>
            </a:lvl1pPr>
            <a:lvl2pPr marL="457189" indent="0" algn="ctr" defTabSz="457189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b="0" i="0" kern="1200">
                <a:solidFill>
                  <a:schemeClr val="tx1">
                    <a:tint val="75000"/>
                  </a:schemeClr>
                </a:solidFill>
                <a:latin typeface="Avenir Medium" panose="02000503020000020003" pitchFamily="2" charset="0"/>
                <a:ea typeface="+mn-ea"/>
                <a:cs typeface="+mn-cs"/>
              </a:defRPr>
            </a:lvl2pPr>
            <a:lvl3pPr marL="914377" indent="0" algn="ctr" defTabSz="457189" rtl="0" eaLnBrk="1" latinLnBrk="0" hangingPunct="1">
              <a:spcBef>
                <a:spcPct val="20000"/>
              </a:spcBef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+mn-ea"/>
                <a:cs typeface="+mn-cs"/>
              </a:defRPr>
            </a:lvl3pPr>
            <a:lvl4pPr marL="1371566" indent="0" algn="ctr" defTabSz="457189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900" b="0" i="0" kern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+mn-ea"/>
                <a:cs typeface="+mn-cs"/>
              </a:defRPr>
            </a:lvl4pPr>
            <a:lvl5pPr marL="1828754" indent="0" algn="ctr" defTabSz="457189" rtl="0" eaLnBrk="1" latinLnBrk="0" hangingPunct="1">
              <a:spcBef>
                <a:spcPct val="20000"/>
              </a:spcBef>
              <a:buFont typeface="Wingdings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+mn-ea"/>
                <a:cs typeface="+mn-cs"/>
              </a:defRPr>
            </a:lvl5pPr>
            <a:lvl6pPr marL="2285943" indent="0" algn="ctr" defTabSz="457189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457189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457189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457189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133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95BBCB-23D9-A7E9-9C8E-F3A5F08985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33" b="-1"/>
          <a:stretch/>
        </p:blipFill>
        <p:spPr>
          <a:xfrm>
            <a:off x="4319624" y="2149046"/>
            <a:ext cx="4571980" cy="2571743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521652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Compact Muon </a:t>
            </a:r>
            <a:r>
              <a:rPr lang="en-US" i="1" dirty="0">
                <a:solidFill>
                  <a:srgbClr val="00B0F0"/>
                </a:solidFill>
              </a:rPr>
              <a:t>Solenoid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F40EE9-00A6-A9A6-C48C-8F65F0724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76" y="745771"/>
            <a:ext cx="8615635" cy="414095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C4CF49-52EF-1EFE-ACFF-1C6CD29C01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E0DDD77-04D2-C519-BCED-50BFD2E694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E5FA5756-C4FB-3340-7FA7-5B26B24B78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39917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CMS:  The First 25 Years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5FEC17-4AAB-87EB-A762-E7A6A40E96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6"/>
          <a:stretch/>
        </p:blipFill>
        <p:spPr>
          <a:xfrm>
            <a:off x="0" y="700223"/>
            <a:ext cx="9144000" cy="417125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F3DFE9-0E21-1DC6-7706-8AAD6F0838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75BB31-52E2-5F52-8275-FDC121A7B2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5C4BE99-62AB-D919-54F8-1635AB82D4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6887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CMS:  A Truly Global Project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9C4297-CF21-7A32-CADB-CAC910CC56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" y="-27432"/>
            <a:ext cx="9143714" cy="487664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E8886-5984-DF90-8821-4CDEBE511F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E8A5AF-1541-31B2-2643-89EE965F4D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E825C56-213F-C580-A92B-26B6030913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49929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6183687" cy="576000"/>
          </a:xfrm>
        </p:spPr>
        <p:txBody>
          <a:bodyPr>
            <a:noAutofit/>
          </a:bodyPr>
          <a:lstStyle/>
          <a:p>
            <a:r>
              <a:rPr lang="en-US" sz="2800" dirty="0"/>
              <a:t>LHC Luminosity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57919C-02EA-805D-DEAF-9A7BBA51DE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11"/>
          <a:stretch/>
        </p:blipFill>
        <p:spPr>
          <a:xfrm>
            <a:off x="100876" y="700224"/>
            <a:ext cx="8540204" cy="404014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96F30-4EEB-54ED-B72B-DB07A70F0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00602-5362-F954-551C-6C8B99907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116702-2696-CAC7-7063-EE027034E2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05455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709A29-FB6C-0A4F-8102-22DBBD9C7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8245101" cy="576000"/>
          </a:xfrm>
        </p:spPr>
        <p:txBody>
          <a:bodyPr>
            <a:normAutofit fontScale="90000"/>
          </a:bodyPr>
          <a:lstStyle/>
          <a:p>
            <a:r>
              <a:rPr lang="en-US" dirty="0"/>
              <a:t>Proton-Proton Interactions at the LHC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7028ED-23FB-5AAC-079F-039798D02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80" y="700357"/>
            <a:ext cx="8875809" cy="417112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F606A1E-683F-E0E2-1992-460129D7C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86F8B4-B740-2299-91EE-135560CECE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4E2E70-F0C1-11A4-848F-C7CFC04EAF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95610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709A29-FB6C-0A4F-8102-22DBBD9C7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8245101" cy="576000"/>
          </a:xfrm>
        </p:spPr>
        <p:txBody>
          <a:bodyPr>
            <a:normAutofit fontScale="90000"/>
          </a:bodyPr>
          <a:lstStyle/>
          <a:p>
            <a:r>
              <a:rPr lang="en-US" dirty="0"/>
              <a:t>Stairways to .... new discoveries?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A41B287-B4A4-F61D-1763-062CFF2C3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76" y="802332"/>
            <a:ext cx="8917282" cy="3283893"/>
          </a:xfrm>
          <a:prstGeom prst="rect">
            <a:avLst/>
          </a:prstGeom>
        </p:spPr>
      </p:pic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D664F655-5FAA-B971-A934-FBE68C7E6F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20BA599-28C7-329D-3583-6358A4D401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A21BEF4D-2BF3-7D5D-F598-10C177160E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5318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709A29-FB6C-0A4F-8102-22DBBD9C7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8245101" cy="576000"/>
          </a:xfrm>
        </p:spPr>
        <p:txBody>
          <a:bodyPr>
            <a:normAutofit fontScale="90000"/>
          </a:bodyPr>
          <a:lstStyle/>
          <a:p>
            <a:r>
              <a:rPr lang="en-US" dirty="0"/>
              <a:t>Stairways to .... new discoveries?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4771FF6-13BB-3299-EEF5-A34E1D6C2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80" y="751024"/>
            <a:ext cx="8496331" cy="412784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A347FB5-9488-D62A-3A0A-F71E62797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9DDEA6-BB4A-3139-E220-6FE2CD0AFB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07474-4E29-DE74-9ABC-F098AD13B8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93606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709A29-FB6C-0A4F-8102-22DBBD9C7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8245101" cy="576000"/>
          </a:xfrm>
        </p:spPr>
        <p:txBody>
          <a:bodyPr>
            <a:normAutofit fontScale="90000"/>
          </a:bodyPr>
          <a:lstStyle/>
          <a:p>
            <a:r>
              <a:rPr lang="en-US" dirty="0"/>
              <a:t>CMS Publications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68E337-F025-6798-9D57-D5DDFB0CF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76" y="617942"/>
            <a:ext cx="8331924" cy="40851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FA6712-822F-B486-263C-92A282524801}"/>
              </a:ext>
            </a:extLst>
          </p:cNvPr>
          <p:cNvSpPr txBox="1"/>
          <p:nvPr/>
        </p:nvSpPr>
        <p:spPr>
          <a:xfrm>
            <a:off x="3682974" y="186417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(as of June 2022)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C475E-2E62-899A-2DCC-3CE52FFF7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F4244-89BE-EA31-92EE-C9ABCD1C3D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E81E84B-1754-B3C8-6577-299469F667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69215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709A29-FB6C-0A4F-8102-22DBBD9C7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8245101" cy="576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En</a:t>
            </a:r>
            <a:r>
              <a:rPr lang="en-US" dirty="0"/>
              <a:t> Route to Higher Luminosity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7774328-68F8-C70E-9E4E-6074F2C37697}"/>
              </a:ext>
            </a:extLst>
          </p:cNvPr>
          <p:cNvGrpSpPr/>
          <p:nvPr/>
        </p:nvGrpSpPr>
        <p:grpSpPr>
          <a:xfrm>
            <a:off x="197554" y="711511"/>
            <a:ext cx="8314267" cy="4168686"/>
            <a:chOff x="197554" y="700223"/>
            <a:chExt cx="8314267" cy="416868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44D2AE9-576B-BF13-85AD-9CEB2EAB3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554" y="700223"/>
              <a:ext cx="8314267" cy="4168686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6AFC77D-3AD6-4228-31FD-0A80D8FDAB87}"/>
                </a:ext>
              </a:extLst>
            </p:cNvPr>
            <p:cNvSpPr/>
            <p:nvPr/>
          </p:nvSpPr>
          <p:spPr>
            <a:xfrm>
              <a:off x="3160889" y="2500489"/>
              <a:ext cx="1986844" cy="3499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Down Arrow 9">
              <a:extLst>
                <a:ext uri="{FF2B5EF4-FFF2-40B4-BE49-F238E27FC236}">
                  <a16:creationId xmlns:a16="http://schemas.microsoft.com/office/drawing/2014/main" id="{DA1AC099-D73E-4DA3-E386-F92F57FF61ED}"/>
                </a:ext>
              </a:extLst>
            </p:cNvPr>
            <p:cNvSpPr/>
            <p:nvPr/>
          </p:nvSpPr>
          <p:spPr>
            <a:xfrm rot="10800000">
              <a:off x="4639734" y="2434610"/>
              <a:ext cx="225777" cy="349956"/>
            </a:xfrm>
            <a:prstGeom prst="downArrow">
              <a:avLst>
                <a:gd name="adj1" fmla="val 50000"/>
                <a:gd name="adj2" fmla="val 76787"/>
              </a:avLst>
            </a:prstGeom>
            <a:solidFill>
              <a:srgbClr val="FFFF00"/>
            </a:solidFill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5EBA750-39C4-A8D6-F489-253B41023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E57F769-4F9A-F40E-C79D-75870211FF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234E6FAC-A368-B60D-E82D-B7809C7C049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51513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709A29-FB6C-0A4F-8102-22DBBD9C7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8245101" cy="576000"/>
          </a:xfrm>
        </p:spPr>
        <p:txBody>
          <a:bodyPr>
            <a:normAutofit fontScale="90000"/>
          </a:bodyPr>
          <a:lstStyle/>
          <a:p>
            <a:r>
              <a:rPr lang="en-US" dirty="0"/>
              <a:t>It’s Only the Beginning!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6B3E08-59D6-4C65-9154-10B2E9740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9489"/>
            <a:ext cx="8441871" cy="406198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D73BE5-9865-42F5-0B35-00603099AA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0B280F-49AF-3E8B-F7D1-2BDEAA32C0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28022A-D6FA-0EC2-25F5-29868144699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3179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4594495" cy="576000"/>
          </a:xfrm>
        </p:spPr>
        <p:txBody>
          <a:bodyPr>
            <a:noAutofit/>
          </a:bodyPr>
          <a:lstStyle/>
          <a:p>
            <a:r>
              <a:rPr lang="en-US" sz="2800" dirty="0"/>
              <a:t>The Large Hadron Collider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9C4FB4-EDC2-302F-5E7C-4A7BD6655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8543"/>
            <a:ext cx="8665029" cy="40723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EC2962-F1FE-2906-A859-B11A609AD1BF}"/>
              </a:ext>
            </a:extLst>
          </p:cNvPr>
          <p:cNvSpPr txBox="1"/>
          <p:nvPr/>
        </p:nvSpPr>
        <p:spPr>
          <a:xfrm>
            <a:off x="5229609" y="227558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“the machine”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1052D-C598-FFFB-9878-86797EFDC6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BFFA3B-D0C9-CFD6-3253-2F11935315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B0AE72F-3BA0-2ACF-38F0-AD7853CF7C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182335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709A29-FB6C-0A4F-8102-22DBBD9C7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8245101" cy="576000"/>
          </a:xfrm>
        </p:spPr>
        <p:txBody>
          <a:bodyPr>
            <a:normAutofit fontScale="90000"/>
          </a:bodyPr>
          <a:lstStyle/>
          <a:p>
            <a:r>
              <a:rPr lang="en-US" dirty="0"/>
              <a:t>CMS Phase 2 Upgrades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8F617B6-4375-AECD-C0C5-5F6BA32750E7}"/>
              </a:ext>
            </a:extLst>
          </p:cNvPr>
          <p:cNvGrpSpPr/>
          <p:nvPr/>
        </p:nvGrpSpPr>
        <p:grpSpPr>
          <a:xfrm>
            <a:off x="370923" y="749720"/>
            <a:ext cx="8450036" cy="4059547"/>
            <a:chOff x="370923" y="749720"/>
            <a:chExt cx="8450036" cy="40595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F7CA1B3-E097-6A8D-B83B-F4E472267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923" y="749720"/>
              <a:ext cx="8450036" cy="405954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615FB29-C181-DAD7-7667-20393871CC61}"/>
                </a:ext>
              </a:extLst>
            </p:cNvPr>
            <p:cNvSpPr/>
            <p:nvPr/>
          </p:nvSpPr>
          <p:spPr>
            <a:xfrm>
              <a:off x="538843" y="4261757"/>
              <a:ext cx="1338943" cy="4653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64F3F41-AA3E-4A74-474F-99DD2DFDE0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3ED4D8-D48F-721B-C15D-2B27147AD3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8B7A734-ABDD-C321-AFDB-48208C2FF8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45492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709A29-FB6C-0A4F-8102-22DBBD9C7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8245101" cy="576000"/>
          </a:xfrm>
        </p:spPr>
        <p:txBody>
          <a:bodyPr>
            <a:normAutofit fontScale="90000"/>
          </a:bodyPr>
          <a:lstStyle/>
          <a:p>
            <a:r>
              <a:rPr lang="en-US" dirty="0"/>
              <a:t>CMS Organization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CD6CCE-9407-203D-A554-60D69E35C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89" y="773746"/>
            <a:ext cx="8531679" cy="40114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B9B6F6-5AD2-7F40-B8B5-C983C6D07758}"/>
              </a:ext>
            </a:extLst>
          </p:cNvPr>
          <p:cNvSpPr txBox="1"/>
          <p:nvPr/>
        </p:nvSpPr>
        <p:spPr>
          <a:xfrm>
            <a:off x="4411344" y="261652"/>
            <a:ext cx="326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...based on the CMS Constitution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17DC069-2202-87C8-5C13-14C4357F6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D8C9B-58CB-9B18-10D6-C589CC543F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5490AB-4811-EA44-91DF-26CD58BD63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994935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709A29-FB6C-0A4F-8102-22DBBD9C7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8245101" cy="576000"/>
          </a:xfrm>
        </p:spPr>
        <p:txBody>
          <a:bodyPr>
            <a:normAutofit fontScale="90000"/>
          </a:bodyPr>
          <a:lstStyle/>
          <a:p>
            <a:r>
              <a:rPr lang="en-US" dirty="0"/>
              <a:t>CMS Organization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B5703A6-8EE0-D73E-B0D0-21606E51FE17}"/>
              </a:ext>
            </a:extLst>
          </p:cNvPr>
          <p:cNvGrpSpPr/>
          <p:nvPr/>
        </p:nvGrpSpPr>
        <p:grpSpPr>
          <a:xfrm>
            <a:off x="0" y="722271"/>
            <a:ext cx="8686800" cy="4104251"/>
            <a:chOff x="0" y="722271"/>
            <a:chExt cx="8686800" cy="410425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1D85FDC-A0F3-05B1-32B0-54F0443D0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722271"/>
              <a:ext cx="8686800" cy="4104251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E6CB104-33E8-EE6E-3334-722FCDFEA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37916" y="1056217"/>
              <a:ext cx="1157817" cy="1318390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E98F492-925D-D9D2-8B49-584E82550002}"/>
                </a:ext>
              </a:extLst>
            </p:cNvPr>
            <p:cNvSpPr txBox="1"/>
            <p:nvPr/>
          </p:nvSpPr>
          <p:spPr>
            <a:xfrm>
              <a:off x="6987115" y="2283209"/>
              <a:ext cx="1259417" cy="5616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i="1" dirty="0"/>
                <a:t>Patricia McBride</a:t>
              </a:r>
            </a:p>
            <a:p>
              <a:pPr algn="ctr"/>
              <a:r>
                <a:rPr lang="en-US" sz="1000" i="1" dirty="0"/>
                <a:t>CMS Spokesperson</a:t>
              </a:r>
            </a:p>
            <a:p>
              <a:pPr algn="ctr"/>
              <a:r>
                <a:rPr lang="en-US" sz="1000" i="1" dirty="0"/>
                <a:t>2022-2024</a:t>
              </a: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F7D78-DEF7-21B9-00E3-E7E81782F1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08F1A3-9D66-E875-CC0E-D853ABEC73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EDBA14F0-D909-4CC4-45C4-F8D75E41FA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19041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709A29-FB6C-0A4F-8102-22DBBD9C7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8245101" cy="576000"/>
          </a:xfrm>
        </p:spPr>
        <p:txBody>
          <a:bodyPr>
            <a:normAutofit fontScale="90000"/>
          </a:bodyPr>
          <a:lstStyle/>
          <a:p>
            <a:r>
              <a:rPr lang="en-US" dirty="0"/>
              <a:t>CMS Organization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C4AA9F-2509-D5EA-2AAF-9ABB82632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11" y="700223"/>
            <a:ext cx="8848094" cy="391128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AFDAB-5518-34B1-8355-68ACCCFCA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FD7CBE-EE14-D830-1D3E-81C79C6DF3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FB058AE-3A16-D019-803E-D96457F8E0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62941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6183687" cy="576000"/>
          </a:xfrm>
        </p:spPr>
        <p:txBody>
          <a:bodyPr>
            <a:noAutofit/>
          </a:bodyPr>
          <a:lstStyle/>
          <a:p>
            <a:r>
              <a:rPr lang="en-US" sz="2800" dirty="0"/>
              <a:t>The Large Hadron Collider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7491A99-710A-4F59-513C-24408D99226E}"/>
              </a:ext>
            </a:extLst>
          </p:cNvPr>
          <p:cNvGrpSpPr/>
          <p:nvPr/>
        </p:nvGrpSpPr>
        <p:grpSpPr>
          <a:xfrm>
            <a:off x="7580" y="724772"/>
            <a:ext cx="8622070" cy="4097173"/>
            <a:chOff x="7580" y="724772"/>
            <a:chExt cx="8622070" cy="409717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4C11A76-607F-B41A-DEF7-BF46FC6047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0" y="724772"/>
              <a:ext cx="8622070" cy="4097173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466726E-128D-C660-F569-5BF9B2EB8367}"/>
                </a:ext>
              </a:extLst>
            </p:cNvPr>
            <p:cNvSpPr/>
            <p:nvPr/>
          </p:nvSpPr>
          <p:spPr>
            <a:xfrm>
              <a:off x="2333701" y="1929312"/>
              <a:ext cx="108857" cy="74748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78DE45B-DFBE-E0EA-5337-CE28E7DD501E}"/>
                </a:ext>
              </a:extLst>
            </p:cNvPr>
            <p:cNvSpPr/>
            <p:nvPr/>
          </p:nvSpPr>
          <p:spPr>
            <a:xfrm>
              <a:off x="1620762" y="3775772"/>
              <a:ext cx="108857" cy="74748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78FF6A9-D482-84A4-B008-99C79B1A2F6D}"/>
                </a:ext>
              </a:extLst>
            </p:cNvPr>
            <p:cNvSpPr/>
            <p:nvPr/>
          </p:nvSpPr>
          <p:spPr>
            <a:xfrm>
              <a:off x="4833862" y="2891004"/>
              <a:ext cx="108857" cy="74748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DF96405-63CA-EC7B-3B47-1B7C5EBCC21D}"/>
                </a:ext>
              </a:extLst>
            </p:cNvPr>
            <p:cNvSpPr/>
            <p:nvPr/>
          </p:nvSpPr>
          <p:spPr>
            <a:xfrm>
              <a:off x="3669695" y="3788471"/>
              <a:ext cx="108857" cy="74748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E041AEF-D571-3312-2555-2413C5455E3F}"/>
              </a:ext>
            </a:extLst>
          </p:cNvPr>
          <p:cNvSpPr txBox="1"/>
          <p:nvPr/>
        </p:nvSpPr>
        <p:spPr>
          <a:xfrm>
            <a:off x="5229609" y="227558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“the machine”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6006DB-CA36-EE4E-EF15-5CED105BE7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53E478-6C57-CD02-DF0A-48543CADAE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ADAB82C-B925-45E0-DC77-4B732D1C50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05686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6183687" cy="576000"/>
          </a:xfrm>
        </p:spPr>
        <p:txBody>
          <a:bodyPr>
            <a:noAutofit/>
          </a:bodyPr>
          <a:lstStyle/>
          <a:p>
            <a:r>
              <a:rPr lang="en-US" sz="2800" dirty="0"/>
              <a:t>The Accelerator Complex at CERN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509C64-0FAC-3EED-0D4C-77D03F9AB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04" y="700224"/>
            <a:ext cx="5348121" cy="40084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6C1156-30A5-5D1D-C67B-E257A1C25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2987" y="-7431"/>
            <a:ext cx="2733433" cy="2788806"/>
          </a:xfrm>
          <a:prstGeom prst="rect">
            <a:avLst/>
          </a:prstGeom>
        </p:spPr>
      </p:pic>
      <p:pic>
        <p:nvPicPr>
          <p:cNvPr id="1026" name="Picture 2" descr="The Center for Life Beyond Reed | PSF: Deep Learning in Experimental High  Energy Physics, CERN">
            <a:extLst>
              <a:ext uri="{FF2B5EF4-FFF2-40B4-BE49-F238E27FC236}">
                <a16:creationId xmlns:a16="http://schemas.microsoft.com/office/drawing/2014/main" id="{EC25BC1E-7CCE-269A-5BB4-F8DCC1E38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474" y="2767087"/>
            <a:ext cx="3220526" cy="211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8A92F0-D2AD-4C37-E5DC-D5380EBA5F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C5F841-8873-4C67-3B1F-A45A78C7F4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4DD4859-3082-CFF0-11D0-749173A70B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07563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6183687" cy="576000"/>
          </a:xfrm>
        </p:spPr>
        <p:txBody>
          <a:bodyPr>
            <a:noAutofit/>
          </a:bodyPr>
          <a:lstStyle/>
          <a:p>
            <a:r>
              <a:rPr lang="en-US" sz="2800" dirty="0"/>
              <a:t>The Accelerator Complex at CERN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AEDCDC-9CBE-647A-CD30-5888BF49C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328" y="700224"/>
            <a:ext cx="4540147" cy="39680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A80C8F-6337-F067-9A3D-84260F8B5D11}"/>
              </a:ext>
            </a:extLst>
          </p:cNvPr>
          <p:cNvSpPr txBox="1"/>
          <p:nvPr/>
        </p:nvSpPr>
        <p:spPr>
          <a:xfrm>
            <a:off x="5388257" y="1995749"/>
            <a:ext cx="32060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1712913" algn="l"/>
              </a:tabLst>
            </a:pPr>
            <a:r>
              <a:rPr lang="en-US" dirty="0"/>
              <a:t>PS Booster:		1.4 GeV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712913" algn="l"/>
              </a:tabLst>
            </a:pPr>
            <a:r>
              <a:rPr lang="en-US" dirty="0"/>
              <a:t>PS:		25 GeV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712913" algn="l"/>
              </a:tabLst>
            </a:pPr>
            <a:r>
              <a:rPr lang="en-US" dirty="0"/>
              <a:t>SPS:		450 GeV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712913" algn="l"/>
              </a:tabLst>
            </a:pPr>
            <a:r>
              <a:rPr lang="en-US" b="1" dirty="0"/>
              <a:t>LHC:		6.8 </a:t>
            </a:r>
            <a:r>
              <a:rPr lang="en-US" b="1" dirty="0" err="1"/>
              <a:t>TeV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F979C6-6929-3F71-BEF6-96B1C6D4CC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B573EF-1398-A052-76F7-13A5E894C2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79F9680-C9EB-19F3-E4E5-76562AE66B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01538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76" y="124224"/>
            <a:ext cx="6183687" cy="576000"/>
          </a:xfrm>
        </p:spPr>
        <p:txBody>
          <a:bodyPr>
            <a:noAutofit/>
          </a:bodyPr>
          <a:lstStyle/>
          <a:p>
            <a:r>
              <a:rPr lang="en-US" sz="2800" dirty="0"/>
              <a:t>CMS at the Large Hadron Collider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4D9BA9E-BB88-7063-99E9-4CE5E6B76182}"/>
              </a:ext>
            </a:extLst>
          </p:cNvPr>
          <p:cNvSpPr/>
          <p:nvPr/>
        </p:nvSpPr>
        <p:spPr>
          <a:xfrm>
            <a:off x="8072588" y="2348865"/>
            <a:ext cx="45719" cy="91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CDF10-6D17-9425-44B5-3F8C5EC3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9A91A-2098-2C11-DCDA-EB26CCC204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F4D3A45-F704-BB89-8039-8224742DEF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ABD731-CB9E-A272-355F-0F092C5C1188}"/>
              </a:ext>
            </a:extLst>
          </p:cNvPr>
          <p:cNvGrpSpPr/>
          <p:nvPr/>
        </p:nvGrpSpPr>
        <p:grpSpPr>
          <a:xfrm>
            <a:off x="-7580" y="714001"/>
            <a:ext cx="8808680" cy="4157475"/>
            <a:chOff x="-7580" y="714001"/>
            <a:chExt cx="8808680" cy="415747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38A7E99-2655-83BA-473E-63182BBEFF9B}"/>
                </a:ext>
              </a:extLst>
            </p:cNvPr>
            <p:cNvGrpSpPr/>
            <p:nvPr/>
          </p:nvGrpSpPr>
          <p:grpSpPr>
            <a:xfrm>
              <a:off x="-7580" y="714001"/>
              <a:ext cx="8808680" cy="4157475"/>
              <a:chOff x="-7580" y="714001"/>
              <a:chExt cx="8808680" cy="4157475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7FA0F53-4E32-C0B7-0DE7-20C0DEE45C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7580" y="714001"/>
                <a:ext cx="8808680" cy="415747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DCB2019-469C-550B-BA68-802FE02A6384}"/>
                  </a:ext>
                </a:extLst>
              </p:cNvPr>
              <p:cNvSpPr txBox="1"/>
              <p:nvPr/>
            </p:nvSpPr>
            <p:spPr>
              <a:xfrm>
                <a:off x="7659077" y="2907323"/>
                <a:ext cx="75648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, France</a:t>
                </a:r>
              </a:p>
            </p:txBody>
          </p:sp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D70AF3F-672B-95E6-8434-EB985A6B7058}"/>
                </a:ext>
              </a:extLst>
            </p:cNvPr>
            <p:cNvCxnSpPr/>
            <p:nvPr/>
          </p:nvCxnSpPr>
          <p:spPr>
            <a:xfrm flipH="1">
              <a:off x="5479255" y="3764756"/>
              <a:ext cx="1556901" cy="70008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044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CMS at Point 5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CDCB4CA-BF88-68E3-3446-46AD81C5B077}"/>
              </a:ext>
            </a:extLst>
          </p:cNvPr>
          <p:cNvGrpSpPr/>
          <p:nvPr/>
        </p:nvGrpSpPr>
        <p:grpSpPr>
          <a:xfrm>
            <a:off x="427489" y="752589"/>
            <a:ext cx="8573636" cy="4090809"/>
            <a:chOff x="427489" y="752589"/>
            <a:chExt cx="8573636" cy="409080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1208519-180B-11EA-352D-7A8CBBBA5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7489" y="752589"/>
              <a:ext cx="8573636" cy="4090809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D4657AB-8F1B-D7D7-1BED-88A327A3CE96}"/>
                </a:ext>
              </a:extLst>
            </p:cNvPr>
            <p:cNvSpPr/>
            <p:nvPr/>
          </p:nvSpPr>
          <p:spPr>
            <a:xfrm>
              <a:off x="7200900" y="3343275"/>
              <a:ext cx="1691640" cy="9258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D5E7D0-3C31-9A43-8E78-30247B7AF2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424032A-879E-B205-EB56-A2FD2A5FA4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A94D5CA-087B-3D46-1E8F-10AC59D4F5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  <p:pic>
        <p:nvPicPr>
          <p:cNvPr id="13" name="Picture 12" descr="A crane in front of a building&#10;&#10;Description automatically generated with low confidence">
            <a:extLst>
              <a:ext uri="{FF2B5EF4-FFF2-40B4-BE49-F238E27FC236}">
                <a16:creationId xmlns:a16="http://schemas.microsoft.com/office/drawing/2014/main" id="{503FC000-62FC-60A9-BDC2-A2D613975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5275" y="3292945"/>
            <a:ext cx="2027265" cy="15204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BB359ED-37FB-8265-96F3-401C7585D63B}"/>
              </a:ext>
            </a:extLst>
          </p:cNvPr>
          <p:cNvSpPr txBox="1"/>
          <p:nvPr/>
        </p:nvSpPr>
        <p:spPr>
          <a:xfrm>
            <a:off x="6775697" y="3074749"/>
            <a:ext cx="22397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new control room under construction</a:t>
            </a:r>
          </a:p>
        </p:txBody>
      </p:sp>
    </p:spTree>
    <p:extLst>
      <p:ext uri="{BB962C8B-B14F-4D97-AF65-F5344CB8AC3E}">
        <p14:creationId xmlns:p14="http://schemas.microsoft.com/office/powerpoint/2010/main" val="3431986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Compact Muon Solenoid Detector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F79E58-9F07-EB88-A516-BF48FA74B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90" y="700224"/>
            <a:ext cx="8157370" cy="399750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5B6E9-557A-36EC-F0F8-86ECD9F665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451CF-898D-8203-047D-ACA77DAF86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507527A-DE05-B798-A9EB-1A5AC1F47F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50463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6EDC-932C-FE1A-126A-982F9D704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Compact Muon Solenoid Detector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D75D76-32F6-E264-B011-DF40FEA8A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46" y="754723"/>
            <a:ext cx="8690708" cy="408654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E0EA6E-C238-EB9C-9D7B-E81C48F092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Overview of HEP Research on CMS                 J.R. Dittmann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B501DD-E1AA-E2FB-95D8-52B33676E6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9A8A9D0-E1A1-C438-10DC-97B1DFFCEBF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June 5,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16898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D-CMS 2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1A988"/>
      </a:accent1>
      <a:accent2>
        <a:srgbClr val="F09794"/>
      </a:accent2>
      <a:accent3>
        <a:srgbClr val="FDC35A"/>
      </a:accent3>
      <a:accent4>
        <a:srgbClr val="B2D4E0"/>
      </a:accent4>
      <a:accent5>
        <a:srgbClr val="7BA79D"/>
      </a:accent5>
      <a:accent6>
        <a:srgbClr val="968C8C"/>
      </a:accent6>
      <a:hlink>
        <a:srgbClr val="05ACF6"/>
      </a:hlink>
      <a:folHlink>
        <a:srgbClr val="2D729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JRD-CMS-Template" id="{EB6D1BC4-E185-C34E-A2E6-72DB86BBB12E}" vid="{97451E03-C1A1-3A40-BFFD-76A7AFC4239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450302-D2CF-42E3-A032-8AF4756C61A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5B8102E-C15E-4785-AF8F-4788BCA3F6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1F6853-B953-4E08-BD45-C818438727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4846</TotalTime>
  <Words>530</Words>
  <Application>Microsoft Macintosh PowerPoint</Application>
  <PresentationFormat>On-screen Show (16:9)</PresentationFormat>
  <Paragraphs>107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Avenir Book</vt:lpstr>
      <vt:lpstr>Avenir Heavy</vt:lpstr>
      <vt:lpstr>Avenir Medium</vt:lpstr>
      <vt:lpstr>Calibri</vt:lpstr>
      <vt:lpstr>Wingdings</vt:lpstr>
      <vt:lpstr>Office Theme</vt:lpstr>
      <vt:lpstr>Overview of High Energy Physics research on CMS </vt:lpstr>
      <vt:lpstr>The Large Hadron Collider</vt:lpstr>
      <vt:lpstr>The Large Hadron Collider</vt:lpstr>
      <vt:lpstr>The Accelerator Complex at CERN</vt:lpstr>
      <vt:lpstr>The Accelerator Complex at CERN</vt:lpstr>
      <vt:lpstr>CMS at the Large Hadron Collider</vt:lpstr>
      <vt:lpstr>CMS at Point 5</vt:lpstr>
      <vt:lpstr>The Compact Muon Solenoid Detector</vt:lpstr>
      <vt:lpstr>The Compact Muon Solenoid Detector</vt:lpstr>
      <vt:lpstr>The Compact Muon Solenoid</vt:lpstr>
      <vt:lpstr>CMS:  The First 25 Years</vt:lpstr>
      <vt:lpstr>CMS:  A Truly Global Project</vt:lpstr>
      <vt:lpstr>LHC Luminosity</vt:lpstr>
      <vt:lpstr>Proton-Proton Interactions at the LHC</vt:lpstr>
      <vt:lpstr>Stairways to .... new discoveries?</vt:lpstr>
      <vt:lpstr>Stairways to .... new discoveries?</vt:lpstr>
      <vt:lpstr>CMS Publications</vt:lpstr>
      <vt:lpstr>En Route to Higher Luminosity</vt:lpstr>
      <vt:lpstr>It’s Only the Beginning!</vt:lpstr>
      <vt:lpstr>CMS Phase 2 Upgrades</vt:lpstr>
      <vt:lpstr>CMS Organization </vt:lpstr>
      <vt:lpstr>CMS Organization </vt:lpstr>
      <vt:lpstr>CMS Organization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MB 224 SP Report </dc:title>
  <dc:subject/>
  <dc:creator>Microsoft Office User</dc:creator>
  <cp:keywords/>
  <dc:description/>
  <cp:lastModifiedBy>Dittmann, Jay</cp:lastModifiedBy>
  <cp:revision>292</cp:revision>
  <cp:lastPrinted>2019-09-02T07:40:09Z</cp:lastPrinted>
  <dcterms:created xsi:type="dcterms:W3CDTF">2020-12-07T10:25:32Z</dcterms:created>
  <dcterms:modified xsi:type="dcterms:W3CDTF">2023-06-05T17:41:18Z</dcterms:modified>
  <cp:category/>
</cp:coreProperties>
</file>