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10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</p:sldMasterIdLst>
  <p:notesMasterIdLst>
    <p:notesMasterId r:id="rId38"/>
  </p:notesMasterIdLst>
  <p:handoutMasterIdLst>
    <p:handoutMasterId r:id="rId39"/>
  </p:handoutMasterIdLst>
  <p:sldIdLst>
    <p:sldId id="970" r:id="rId2"/>
    <p:sldId id="845" r:id="rId3"/>
    <p:sldId id="851" r:id="rId4"/>
    <p:sldId id="846" r:id="rId5"/>
    <p:sldId id="963" r:id="rId6"/>
    <p:sldId id="896" r:id="rId7"/>
    <p:sldId id="895" r:id="rId8"/>
    <p:sldId id="901" r:id="rId9"/>
    <p:sldId id="968" r:id="rId10"/>
    <p:sldId id="971" r:id="rId11"/>
    <p:sldId id="673" r:id="rId12"/>
    <p:sldId id="908" r:id="rId13"/>
    <p:sldId id="874" r:id="rId14"/>
    <p:sldId id="875" r:id="rId15"/>
    <p:sldId id="876" r:id="rId16"/>
    <p:sldId id="911" r:id="rId17"/>
    <p:sldId id="879" r:id="rId18"/>
    <p:sldId id="877" r:id="rId19"/>
    <p:sldId id="930" r:id="rId20"/>
    <p:sldId id="778" r:id="rId21"/>
    <p:sldId id="795" r:id="rId22"/>
    <p:sldId id="917" r:id="rId23"/>
    <p:sldId id="918" r:id="rId24"/>
    <p:sldId id="919" r:id="rId25"/>
    <p:sldId id="948" r:id="rId26"/>
    <p:sldId id="972" r:id="rId27"/>
    <p:sldId id="973" r:id="rId28"/>
    <p:sldId id="952" r:id="rId29"/>
    <p:sldId id="951" r:id="rId30"/>
    <p:sldId id="953" r:id="rId31"/>
    <p:sldId id="955" r:id="rId32"/>
    <p:sldId id="956" r:id="rId33"/>
    <p:sldId id="957" r:id="rId34"/>
    <p:sldId id="958" r:id="rId35"/>
    <p:sldId id="942" r:id="rId36"/>
    <p:sldId id="923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B22CE"/>
    <a:srgbClr val="FF0000"/>
    <a:srgbClr val="00CC5C"/>
    <a:srgbClr val="EAEAEA"/>
    <a:srgbClr val="1F497D"/>
    <a:srgbClr val="E3E3E3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41" autoAdjust="0"/>
    <p:restoredTop sz="94737" autoAdjust="0"/>
  </p:normalViewPr>
  <p:slideViewPr>
    <p:cSldViewPr>
      <p:cViewPr varScale="1">
        <p:scale>
          <a:sx n="82" d="100"/>
          <a:sy n="82" d="100"/>
        </p:scale>
        <p:origin x="643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122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Background and motivation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7B6362-B18B-43C0-8B7D-6DF50E115DA7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asdasd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51DB66-E29C-4295-915B-415EBFD0C5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65040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Background and motivation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CFCD62-6D65-49E0-A07E-5726F45BB35E}" type="datetimeFigureOut">
              <a:rPr lang="en-US" smtClean="0"/>
              <a:pPr/>
              <a:t>5/3/2024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asdasd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CA559A-9145-495E-AC7B-C123AF64C7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78249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CA559A-9145-495E-AC7B-C123AF64C7D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02855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5CA559A-9145-495E-AC7B-C123AF64C7D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3485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asdasd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CA559A-9145-495E-AC7B-C123AF64C7DC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8618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asdasd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CA559A-9145-495E-AC7B-C123AF64C7DC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373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asdasd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CA559A-9145-495E-AC7B-C123AF64C7DC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444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asdasd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CA559A-9145-495E-AC7B-C123AF64C7DC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6218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asdasd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CA559A-9145-495E-AC7B-C123AF64C7DC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9280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asdasd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CA559A-9145-495E-AC7B-C123AF64C7DC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4942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asdasd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CA559A-9145-495E-AC7B-C123AF64C7D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77970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CA559A-9145-495E-AC7B-C123AF64C7D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76211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CA559A-9145-495E-AC7B-C123AF64C7D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40306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A559A-9145-495E-AC7B-C123AF64C7D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4622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A559A-9145-495E-AC7B-C123AF64C7D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255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A559A-9145-495E-AC7B-C123AF64C7D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8908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A559A-9145-495E-AC7B-C123AF64C7D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1122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CA559A-9145-495E-AC7B-C123AF64C7D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6478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0D28F-EA9A-4272-B1D3-427452403857}" type="datetime1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Background and motivation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C571B-AD99-4058-B5D9-879A426980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959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45FD3-2E35-4944-893D-1B6B8AFB0C44}" type="datetime1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Background and motivation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C571B-AD99-4058-B5D9-879A426980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949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8F7FF-439B-43D9-841D-3B3CF48A2F07}" type="datetime1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Background and motivation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C571B-AD99-4058-B5D9-879A426980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226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10DE3-6EEC-4D2F-A57F-835FF075542A}" type="datetime1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Background and motivation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C571B-AD99-4058-B5D9-879A426980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86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78DDE-2EE3-4EF1-BA1C-F4EF614C736E}" type="datetime1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Background and motivation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C571B-AD99-4058-B5D9-879A426980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924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11D1F-48AC-4C16-BE31-00E36D7D3FF0}" type="datetime1">
              <a:rPr lang="en-US" smtClean="0"/>
              <a:t>5/3/2024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Background and motivation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C571B-AD99-4058-B5D9-879A426980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86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94F0E-0316-4FB3-B5B8-7819E1F38463}" type="datetime1">
              <a:rPr lang="en-US" smtClean="0"/>
              <a:t>5/3/2024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Background and motivation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C571B-AD99-4058-B5D9-879A426980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836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2BD024-8C58-4222-9EEB-2EFFBC8350A2}" type="datetime1">
              <a:rPr lang="en-US" smtClean="0"/>
              <a:t>5/3/2024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Background and motivation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C571B-AD99-4058-B5D9-879A426980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054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91C4E-D100-4F6F-BA8F-2EC19659DE85}" type="datetime1">
              <a:rPr lang="en-US" smtClean="0"/>
              <a:t>5/3/2024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Background and motivation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C571B-AD99-4058-B5D9-879A426980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17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6319B-E408-4CB3-ADC5-8E9AD26384E5}" type="datetime1">
              <a:rPr lang="en-US" smtClean="0"/>
              <a:t>5/3/2024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Background and motivation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C571B-AD99-4058-B5D9-879A426980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722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1408A-27CD-4F52-856A-5C5C60523878}" type="datetime1">
              <a:rPr lang="en-US" smtClean="0"/>
              <a:t>5/3/2024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Background and motivation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C571B-AD99-4058-B5D9-879A426980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897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47FCEB-4093-436B-B868-449DE0AC59D4}" type="datetime1">
              <a:rPr lang="en-US" smtClean="0"/>
              <a:t>5/3/2024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Background and motivation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C571B-AD99-4058-B5D9-879A426980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005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image" Target="NUL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NUL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8.png"/><Relationship Id="rId5" Type="http://schemas.openxmlformats.org/officeDocument/2006/relationships/image" Target="../media/image7.jpg"/><Relationship Id="rId4" Type="http://schemas.openxmlformats.org/officeDocument/2006/relationships/image" Target="../media/image6.png"/><Relationship Id="rId9" Type="http://schemas.openxmlformats.org/officeDocument/2006/relationships/image" Target="../media/image1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39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7.png"/><Relationship Id="rId4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39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51.png"/><Relationship Id="rId4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000.png"/><Relationship Id="rId4" Type="http://schemas.openxmlformats.org/officeDocument/2006/relationships/image" Target="../media/image5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6.png"/><Relationship Id="rId4" Type="http://schemas.openxmlformats.org/officeDocument/2006/relationships/image" Target="../media/image5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tags" Target="../tags/tag4.xml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notesSlide" Target="../notesSlides/notesSlide3.xml"/><Relationship Id="rId10" Type="http://schemas.openxmlformats.org/officeDocument/2006/relationships/image" Target="../media/image16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1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5" Type="http://schemas.microsoft.com/office/2007/relationships/hdphoto" Target="../media/hdphoto2.wdp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4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0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frisbee, person, ocean floor&#10;&#10;Description automatically generated">
            <a:extLst>
              <a:ext uri="{FF2B5EF4-FFF2-40B4-BE49-F238E27FC236}">
                <a16:creationId xmlns:a16="http://schemas.microsoft.com/office/drawing/2014/main" id="{86B74432-E65D-F51D-F00A-DE97960A272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3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as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556" b="344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43472" y="404664"/>
            <a:ext cx="9505056" cy="3725021"/>
          </a:xfrm>
          <a:noFill/>
        </p:spPr>
        <p:txBody>
          <a:bodyPr>
            <a:normAutofit/>
          </a:bodyPr>
          <a:lstStyle/>
          <a:p>
            <a:pPr>
              <a:lnSpc>
                <a:spcPts val="4200"/>
              </a:lnSpc>
            </a:pPr>
            <a:r>
              <a:rPr lang="en-US" sz="4000" dirty="0"/>
              <a:t>Neutron stars as a laboratory for particle and nuclear physics</a:t>
            </a:r>
            <a:br>
              <a:rPr lang="en-US" sz="3600" dirty="0"/>
            </a:br>
            <a:br>
              <a:rPr lang="en-US" sz="2800" dirty="0"/>
            </a:br>
            <a:r>
              <a:rPr lang="en-US" sz="2800" dirty="0"/>
              <a:t>Aleksi Vuorinen</a:t>
            </a:r>
            <a:br>
              <a:rPr lang="en-US" sz="2400" dirty="0"/>
            </a:br>
            <a:r>
              <a:rPr lang="en-US" sz="2200" dirty="0"/>
              <a:t>University of Helsinki &amp; Helsinki Institute of Physics</a:t>
            </a:r>
            <a:endParaRPr lang="fi-FI" sz="2200" dirty="0"/>
          </a:p>
        </p:txBody>
      </p:sp>
      <p:pic>
        <p:nvPicPr>
          <p:cNvPr id="16" name="Picture 15" descr="C:\Users\arjvuori\Desktop\stuff\aof.png">
            <a:extLst>
              <a:ext uri="{FF2B5EF4-FFF2-40B4-BE49-F238E27FC236}">
                <a16:creationId xmlns:a16="http://schemas.microsoft.com/office/drawing/2014/main" id="{A24D44FC-23D2-40D5-894A-B132188A17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673" y="5764212"/>
            <a:ext cx="1080119" cy="1080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http://www.helsinki.fi/~arjvuori/uh1.png">
            <a:extLst>
              <a:ext uri="{FF2B5EF4-FFF2-40B4-BE49-F238E27FC236}">
                <a16:creationId xmlns:a16="http://schemas.microsoft.com/office/drawing/2014/main" id="{8E4D02C9-65CA-48B8-BBF1-4B8D0274EC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354" y="5756196"/>
            <a:ext cx="902110" cy="963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 descr="http://www.helsinki.fi/~arjvuori/hip1.gif">
            <a:extLst>
              <a:ext uri="{FF2B5EF4-FFF2-40B4-BE49-F238E27FC236}">
                <a16:creationId xmlns:a16="http://schemas.microsoft.com/office/drawing/2014/main" id="{ADE8DFF7-3078-4309-AC46-1AE7BA473E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2344" y="5854639"/>
            <a:ext cx="857272" cy="864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20594C5-0CF3-4BD9-A975-EE33811A7C0C}"/>
              </a:ext>
            </a:extLst>
          </p:cNvPr>
          <p:cNvSpPr txBox="1"/>
          <p:nvPr/>
        </p:nvSpPr>
        <p:spPr>
          <a:xfrm>
            <a:off x="5866521" y="4073971"/>
            <a:ext cx="6217367" cy="26673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200"/>
              </a:spcAft>
              <a:defRPr/>
            </a:pPr>
            <a:r>
              <a:rPr lang="en-US" dirty="0"/>
              <a:t>pQCD and EFTs at high density:</a:t>
            </a:r>
          </a:p>
          <a:p>
            <a:pPr marL="342900" indent="-342900">
              <a:buFont typeface="+mj-lt"/>
              <a:buAutoNum type="arabicParenR"/>
              <a:defRPr/>
            </a:pPr>
            <a:r>
              <a:rPr lang="en-US" dirty="0">
                <a:latin typeface="+mj-lt"/>
              </a:rPr>
              <a:t>Gorda, </a:t>
            </a:r>
            <a:r>
              <a:rPr lang="en-US" dirty="0" err="1">
                <a:latin typeface="+mj-lt"/>
              </a:rPr>
              <a:t>Kurkela</a:t>
            </a:r>
            <a:r>
              <a:rPr lang="en-US" dirty="0">
                <a:latin typeface="+mj-lt"/>
              </a:rPr>
              <a:t>, </a:t>
            </a:r>
            <a:r>
              <a:rPr lang="en-US" dirty="0" err="1">
                <a:latin typeface="+mj-lt"/>
              </a:rPr>
              <a:t>Paatelainen</a:t>
            </a:r>
            <a:r>
              <a:rPr lang="en-US" dirty="0">
                <a:latin typeface="+mj-lt"/>
              </a:rPr>
              <a:t>, </a:t>
            </a:r>
            <a:r>
              <a:rPr lang="en-US" dirty="0" err="1">
                <a:latin typeface="+mj-lt"/>
              </a:rPr>
              <a:t>Säppi</a:t>
            </a:r>
            <a:r>
              <a:rPr lang="en-US" dirty="0">
                <a:latin typeface="+mj-lt"/>
              </a:rPr>
              <a:t>, AV, PRL 127, 2103.05658</a:t>
            </a:r>
          </a:p>
          <a:p>
            <a:pPr marL="342900" indent="-342900">
              <a:buFont typeface="+mj-lt"/>
              <a:buAutoNum type="arabicParenR"/>
              <a:defRPr/>
            </a:pPr>
            <a:r>
              <a:rPr lang="en-US" dirty="0">
                <a:latin typeface="+mj-lt"/>
              </a:rPr>
              <a:t>Gorda, </a:t>
            </a:r>
            <a:r>
              <a:rPr lang="en-US" dirty="0" err="1">
                <a:latin typeface="+mj-lt"/>
              </a:rPr>
              <a:t>Paatelainen</a:t>
            </a:r>
            <a:r>
              <a:rPr lang="en-US" dirty="0">
                <a:latin typeface="+mj-lt"/>
              </a:rPr>
              <a:t>, </a:t>
            </a:r>
            <a:r>
              <a:rPr lang="en-US" dirty="0" err="1">
                <a:latin typeface="+mj-lt"/>
              </a:rPr>
              <a:t>Seppänen</a:t>
            </a:r>
            <a:r>
              <a:rPr lang="en-US" dirty="0">
                <a:latin typeface="+mj-lt"/>
              </a:rPr>
              <a:t>, </a:t>
            </a:r>
            <a:r>
              <a:rPr lang="en-US" dirty="0" err="1">
                <a:latin typeface="+mj-lt"/>
              </a:rPr>
              <a:t>Säppi</a:t>
            </a:r>
            <a:r>
              <a:rPr lang="en-US" dirty="0">
                <a:latin typeface="+mj-lt"/>
              </a:rPr>
              <a:t>, PRL 131, 2307.08734</a:t>
            </a:r>
          </a:p>
          <a:p>
            <a:pPr>
              <a:spcBef>
                <a:spcPts val="800"/>
              </a:spcBef>
              <a:spcAft>
                <a:spcPts val="200"/>
              </a:spcAft>
              <a:defRPr/>
            </a:pPr>
            <a:r>
              <a:rPr lang="en-US" dirty="0"/>
              <a:t>Applications to neutron-star physics:</a:t>
            </a:r>
          </a:p>
          <a:p>
            <a:pPr marL="342900" indent="-342900">
              <a:spcAft>
                <a:spcPts val="200"/>
              </a:spcAft>
              <a:buFont typeface="+mj-lt"/>
              <a:buAutoNum type="arabicParenR"/>
              <a:defRPr/>
            </a:pPr>
            <a:r>
              <a:rPr lang="en-US" dirty="0" err="1"/>
              <a:t>Annala</a:t>
            </a:r>
            <a:r>
              <a:rPr lang="en-US" dirty="0"/>
              <a:t> et al., Nature Phys. (2020), 1903.09121</a:t>
            </a:r>
          </a:p>
          <a:p>
            <a:pPr marL="342900" indent="-342900">
              <a:spcAft>
                <a:spcPts val="200"/>
              </a:spcAft>
              <a:buFont typeface="+mj-lt"/>
              <a:buAutoNum type="arabicParenR"/>
              <a:defRPr/>
            </a:pPr>
            <a:r>
              <a:rPr lang="en-US" dirty="0" err="1"/>
              <a:t>Annala</a:t>
            </a:r>
            <a:r>
              <a:rPr lang="en-US" dirty="0"/>
              <a:t> et al., PRX 12 (2022), 2105.05132</a:t>
            </a:r>
          </a:p>
          <a:p>
            <a:pPr marL="342900" indent="-342900">
              <a:buFont typeface="+mj-lt"/>
              <a:buAutoNum type="arabicParenR"/>
              <a:defRPr/>
            </a:pPr>
            <a:r>
              <a:rPr lang="en-US" dirty="0" err="1">
                <a:latin typeface="+mj-lt"/>
              </a:rPr>
              <a:t>Annala</a:t>
            </a:r>
            <a:r>
              <a:rPr lang="en-US" dirty="0">
                <a:latin typeface="+mj-lt"/>
              </a:rPr>
              <a:t> et al., Nature Comm. (2023), 2303.11356</a:t>
            </a:r>
          </a:p>
          <a:p>
            <a:pPr>
              <a:spcBef>
                <a:spcPts val="800"/>
              </a:spcBef>
              <a:defRPr/>
            </a:pPr>
            <a:r>
              <a:rPr lang="en-US" dirty="0">
                <a:latin typeface="+mj-lt"/>
              </a:rPr>
              <a:t>(Very) recent lecture notes: AV, 2405.01141 (today)</a:t>
            </a:r>
          </a:p>
        </p:txBody>
      </p:sp>
      <p:pic>
        <p:nvPicPr>
          <p:cNvPr id="15" name="Picture 14" descr="http://www.helsinki.fi/~arjvuori/erc1.png">
            <a:extLst>
              <a:ext uri="{FF2B5EF4-FFF2-40B4-BE49-F238E27FC236}">
                <a16:creationId xmlns:a16="http://schemas.microsoft.com/office/drawing/2014/main" id="{203B15EA-404F-429F-9A9B-F1A7DA72A0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4011" y="5733256"/>
            <a:ext cx="969941" cy="971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Subtitle 2">
            <a:extLst>
              <a:ext uri="{FF2B5EF4-FFF2-40B4-BE49-F238E27FC236}">
                <a16:creationId xmlns:a16="http://schemas.microsoft.com/office/drawing/2014/main" id="{2252D90B-86BB-4B96-A1E3-DA5C2B6BFA1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9336" y="4437112"/>
            <a:ext cx="5616625" cy="1036533"/>
          </a:xfrm>
          <a:noFill/>
        </p:spPr>
        <p:txBody>
          <a:bodyPr>
            <a:no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CATCH22+2</a:t>
            </a:r>
          </a:p>
          <a:p>
            <a:r>
              <a:rPr lang="en-US" sz="2400" dirty="0">
                <a:solidFill>
                  <a:schemeClr val="tx1"/>
                </a:solidFill>
              </a:rPr>
              <a:t>DIAS, Dublin, 3 May 2024</a:t>
            </a:r>
          </a:p>
        </p:txBody>
      </p:sp>
    </p:spTree>
    <p:extLst>
      <p:ext uri="{BB962C8B-B14F-4D97-AF65-F5344CB8AC3E}">
        <p14:creationId xmlns:p14="http://schemas.microsoft.com/office/powerpoint/2010/main" val="460840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418"/>
    </mc:Choice>
    <mc:Fallback xmlns="">
      <p:transition advTm="418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AB3D0A39-AE89-406E-90F9-AF1B09EA1A8F}"/>
              </a:ext>
            </a:extLst>
          </p:cNvPr>
          <p:cNvGrpSpPr/>
          <p:nvPr/>
        </p:nvGrpSpPr>
        <p:grpSpPr>
          <a:xfrm>
            <a:off x="6628014" y="3223066"/>
            <a:ext cx="5516658" cy="3588137"/>
            <a:chOff x="2968752" y="274320"/>
            <a:chExt cx="6122448" cy="3822192"/>
          </a:xfrm>
        </p:grpSpPr>
        <p:pic>
          <p:nvPicPr>
            <p:cNvPr id="23" name="Picture 2" descr="C:\Users\arjvuori\Desktop\quarkmatter\vie8.PNG">
              <a:extLst>
                <a:ext uri="{FF2B5EF4-FFF2-40B4-BE49-F238E27FC236}">
                  <a16:creationId xmlns:a16="http://schemas.microsoft.com/office/drawing/2014/main" id="{4F527F01-D23D-4AD1-9684-F8CA72A81A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8752" y="274320"/>
              <a:ext cx="6122448" cy="3822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9CA38F6A-7A95-4EEB-B54C-B7C4383B6AA2}"/>
                </a:ext>
              </a:extLst>
            </p:cNvPr>
            <p:cNvSpPr/>
            <p:nvPr/>
          </p:nvSpPr>
          <p:spPr>
            <a:xfrm>
              <a:off x="6240016" y="1138657"/>
              <a:ext cx="1152128" cy="15841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693257C-6A4B-46F6-BB70-98A797F4C34A}"/>
                </a:ext>
              </a:extLst>
            </p:cNvPr>
            <p:cNvSpPr/>
            <p:nvPr/>
          </p:nvSpPr>
          <p:spPr>
            <a:xfrm>
              <a:off x="7032104" y="346569"/>
              <a:ext cx="1152128" cy="15841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7896200" y="620689"/>
            <a:ext cx="360040" cy="14807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274000" y="460106"/>
            <a:ext cx="504056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760296" y="306000"/>
            <a:ext cx="274320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31D3B7D-BB8A-45BA-A112-7AD55EE6C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10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9BACB41-8AC7-4DEA-BB43-B695364300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2104" y="118805"/>
            <a:ext cx="5086820" cy="30221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35E3853-A6E7-4906-B1B7-243E06EECC51}"/>
                  </a:ext>
                </a:extLst>
              </p:cNvPr>
              <p:cNvSpPr txBox="1"/>
              <p:nvPr/>
            </p:nvSpPr>
            <p:spPr>
              <a:xfrm>
                <a:off x="191344" y="188640"/>
                <a:ext cx="6624736" cy="63090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14800" indent="-514800"/>
                <a:r>
                  <a:rPr lang="fi-FI" sz="2800" dirty="0"/>
                  <a:t>Proceeding inwards from the crust: </a:t>
                </a:r>
              </a:p>
              <a:p>
                <a:pPr marL="514800" indent="-5148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i-FI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sz="2800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fi-FI" sz="2800" b="0" i="1" smtClean="0">
                            <a:latin typeface="Cambria Math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fi-FI" sz="2800" dirty="0"/>
                  <a:t> increases gradually, starting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sz="2800" i="1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i-FI" sz="2800" b="0" i="0" smtClean="0">
                            <a:latin typeface="Cambria Math"/>
                            <a:ea typeface="Cambria Math"/>
                          </a:rPr>
                          <m:t>Fe</m:t>
                        </m:r>
                      </m:sub>
                    </m:sSub>
                  </m:oMath>
                </a14:m>
                <a:endParaRPr lang="fi-FI" sz="2800" dirty="0"/>
              </a:p>
              <a:p>
                <a:pPr marL="514800" indent="-514800">
                  <a:buFont typeface="Arial" panose="020B0604020202020204" pitchFamily="34" charset="0"/>
                  <a:buChar char="•"/>
                </a:pPr>
                <a:r>
                  <a:rPr lang="fi-FI" sz="2800" dirty="0" err="1"/>
                  <a:t>Baryon</a:t>
                </a:r>
                <a:r>
                  <a:rPr lang="fi-FI" sz="2800" dirty="0"/>
                  <a:t>/</a:t>
                </a:r>
                <a:r>
                  <a:rPr lang="fi-FI" sz="2800" dirty="0" err="1"/>
                  <a:t>mass</a:t>
                </a:r>
                <a:r>
                  <a:rPr lang="fi-FI" sz="2800" dirty="0"/>
                  <a:t> </a:t>
                </a:r>
                <a:r>
                  <a:rPr lang="fi-FI" sz="2800" dirty="0" err="1"/>
                  <a:t>density</a:t>
                </a:r>
                <a:r>
                  <a:rPr lang="fi-FI" sz="2800" dirty="0"/>
                  <a:t> </a:t>
                </a:r>
                <a:r>
                  <a:rPr lang="fi-FI" sz="2800" dirty="0" err="1"/>
                  <a:t>increase</a:t>
                </a:r>
                <a:r>
                  <a:rPr lang="fi-FI" sz="2800" dirty="0"/>
                  <a:t> </a:t>
                </a:r>
                <a:r>
                  <a:rPr lang="fi-FI" sz="2800" dirty="0" err="1"/>
                  <a:t>beyond</a:t>
                </a:r>
                <a:r>
                  <a:rPr lang="fi-FI" sz="2800" dirty="0"/>
                  <a:t> </a:t>
                </a:r>
                <a:r>
                  <a:rPr lang="fi-FI" sz="2800" dirty="0" err="1"/>
                  <a:t>saturation</a:t>
                </a:r>
                <a:r>
                  <a:rPr lang="fi-FI" sz="2800" dirty="0"/>
                  <a:t> </a:t>
                </a:r>
                <a:r>
                  <a:rPr lang="fi-FI" sz="2800" dirty="0" err="1"/>
                  <a:t>density</a:t>
                </a:r>
                <a:r>
                  <a:rPr lang="fi-FI" sz="2800" dirty="0"/>
                  <a:t> </a:t>
                </a:r>
                <a14:m>
                  <m:oMath xmlns:m="http://schemas.openxmlformats.org/officeDocument/2006/math">
                    <m:r>
                      <a:rPr lang="fi-FI" sz="2800" i="1" smtClean="0">
                        <a:latin typeface="Cambria Math"/>
                        <a:ea typeface="Cambria Math"/>
                      </a:rPr>
                      <m:t>≈</m:t>
                    </m:r>
                    <m:r>
                      <a:rPr lang="fi-FI" sz="2800" b="0" i="1" smtClean="0">
                        <a:latin typeface="Cambria Math"/>
                        <a:ea typeface="Cambria Math"/>
                      </a:rPr>
                      <m:t>0.16/</m:t>
                    </m:r>
                    <m:sSup>
                      <m:sSupPr>
                        <m:ctrlPr>
                          <a:rPr lang="fi-FI" sz="28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fi-FI" sz="2800" b="0" i="0" smtClean="0">
                            <a:latin typeface="Cambria Math"/>
                            <a:ea typeface="Cambria Math"/>
                          </a:rPr>
                          <m:t>fm</m:t>
                        </m:r>
                      </m:e>
                      <m:sup>
                        <m:r>
                          <a:rPr lang="fi-FI" sz="28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sup>
                    </m:sSup>
                  </m:oMath>
                </a14:m>
                <a:endParaRPr lang="fi-FI" sz="2800" dirty="0"/>
              </a:p>
              <a:p>
                <a:pPr marL="514800" indent="-514800">
                  <a:buFont typeface="Arial" panose="020B0604020202020204" pitchFamily="34" charset="0"/>
                  <a:buChar char="•"/>
                </a:pPr>
                <a:r>
                  <a:rPr lang="fi-FI" sz="2800" dirty="0"/>
                  <a:t>Composition </a:t>
                </a:r>
                <a:r>
                  <a:rPr lang="fi-FI" sz="2800" dirty="0" err="1"/>
                  <a:t>changes</a:t>
                </a:r>
                <a:r>
                  <a:rPr lang="fi-FI" sz="2800" dirty="0"/>
                  <a:t> </a:t>
                </a:r>
                <a:r>
                  <a:rPr lang="fi-FI" sz="2800" dirty="0" err="1"/>
                  <a:t>from</a:t>
                </a:r>
                <a:r>
                  <a:rPr lang="fi-FI" sz="2800" dirty="0"/>
                  <a:t> </a:t>
                </a:r>
                <a:r>
                  <a:rPr lang="fi-FI" sz="2800" dirty="0" err="1"/>
                  <a:t>ions</a:t>
                </a:r>
                <a:r>
                  <a:rPr lang="fi-FI" sz="2800" dirty="0"/>
                  <a:t> to </a:t>
                </a:r>
                <a:r>
                  <a:rPr lang="fi-FI" sz="2800" dirty="0" err="1"/>
                  <a:t>nuclei</a:t>
                </a:r>
                <a:r>
                  <a:rPr lang="fi-FI" sz="2800" dirty="0"/>
                  <a:t> to </a:t>
                </a:r>
                <a:r>
                  <a:rPr lang="fi-FI" sz="2800" dirty="0" err="1"/>
                  <a:t>neutron</a:t>
                </a:r>
                <a:r>
                  <a:rPr lang="fi-FI" sz="2800" dirty="0"/>
                  <a:t> </a:t>
                </a:r>
                <a:r>
                  <a:rPr lang="fi-FI" sz="2800" dirty="0" err="1"/>
                  <a:t>liquid</a:t>
                </a:r>
                <a:r>
                  <a:rPr lang="fi-FI" sz="2800" dirty="0"/>
                  <a:t> and </a:t>
                </a:r>
                <a:r>
                  <a:rPr lang="fi-FI" sz="2800" dirty="0" err="1"/>
                  <a:t>beyond</a:t>
                </a:r>
                <a:endParaRPr lang="fi-FI" sz="2800" dirty="0"/>
              </a:p>
              <a:p>
                <a:pPr marL="514800" indent="-5148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800" b="0" dirty="0"/>
                  <a:t>Good approximations: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≈0≈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sub>
                    </m:sSub>
                  </m:oMath>
                </a14:m>
                <a:endParaRPr lang="fi-FI" sz="2800" dirty="0"/>
              </a:p>
              <a:p>
                <a14:m>
                  <m:oMath xmlns:m="http://schemas.openxmlformats.org/officeDocument/2006/math">
                    <m:r>
                      <a:rPr lang="en-US" sz="280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∴</m:t>
                    </m:r>
                  </m:oMath>
                </a14:m>
                <a:r>
                  <a:rPr lang="en-US" sz="2800" dirty="0">
                    <a:solidFill>
                      <a:prstClr val="black"/>
                    </a:solidFill>
                  </a:rPr>
                  <a:t> Low- and high-density limits under control but extensive no-man’s land at </a:t>
                </a:r>
                <a:r>
                  <a:rPr lang="en-US" sz="2800" dirty="0" err="1">
                    <a:solidFill>
                      <a:prstClr val="black"/>
                    </a:solidFill>
                  </a:rPr>
                  <a:t>intermed</a:t>
                </a:r>
                <a:r>
                  <a:rPr lang="en-US" sz="2800" dirty="0">
                    <a:solidFill>
                      <a:prstClr val="black"/>
                    </a:solidFill>
                  </a:rPr>
                  <a:t>. densities. Possibilities for proceeding: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>
                    <a:solidFill>
                      <a:prstClr val="black"/>
                    </a:solidFill>
                  </a:rPr>
                  <a:t>Solve the sign problem of lattice QCD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>
                    <a:solidFill>
                      <a:prstClr val="black"/>
                    </a:solidFill>
                  </a:rPr>
                  <a:t>Use phenomenological models for nuclear and quark matter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>
                    <a:solidFill>
                      <a:srgbClr val="FF0000"/>
                    </a:solidFill>
                  </a:rPr>
                  <a:t>Allow all possible behaviors for the EoS</a:t>
                </a:r>
                <a:endParaRPr lang="en-US" sz="2800" b="0" dirty="0">
                  <a:solidFill>
                    <a:srgbClr val="FF0000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35E3853-A6E7-4906-B1B7-243E06EECC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344" y="188640"/>
                <a:ext cx="6624736" cy="6309035"/>
              </a:xfrm>
              <a:prstGeom prst="rect">
                <a:avLst/>
              </a:prstGeom>
              <a:blipFill>
                <a:blip r:embed="rId5"/>
                <a:stretch>
                  <a:fillRect l="-1932" t="-966" r="-2300" b="-1836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07230877"/>
      </p:ext>
    </p:extLst>
  </p:cSld>
  <p:clrMapOvr>
    <a:masterClrMapping/>
  </p:clrMapOvr>
  <p:transition advTm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rjvuori\Desktop\quarkmatter\vie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3777" y="116632"/>
            <a:ext cx="4988887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C11F27-0ABE-40A1-A7B1-9F9EF2226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0C571B-AD99-4058-B5D9-879A4269804F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11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FBE1B4-AA3E-036E-C902-B8D1B194A1D4}"/>
              </a:ext>
            </a:extLst>
          </p:cNvPr>
          <p:cNvSpPr txBox="1">
            <a:spLocks/>
          </p:cNvSpPr>
          <p:nvPr/>
        </p:nvSpPr>
        <p:spPr>
          <a:xfrm>
            <a:off x="191342" y="179309"/>
            <a:ext cx="6984777" cy="59046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>
              <a:spcAft>
                <a:spcPts val="2400"/>
              </a:spcAft>
              <a:defRPr/>
            </a:pPr>
            <a:r>
              <a:rPr lang="en-US" sz="2800">
                <a:solidFill>
                  <a:prstClr val="black"/>
                </a:solidFill>
                <a:latin typeface="Calibri"/>
              </a:rPr>
              <a:t>Possible way to proceed: build huge ensembles of randomly generated interpolators with piecewise basis functions – or use nonparametric Gaussian Process regression</a:t>
            </a:r>
            <a:endParaRPr lang="en-US" sz="2800" dirty="0">
              <a:solidFill>
                <a:prstClr val="black"/>
              </a:solidFill>
              <a:latin typeface="Calibri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96550555"/>
      </p:ext>
    </p:extLst>
  </p:cSld>
  <p:clrMapOvr>
    <a:masterClrMapping/>
  </p:clrMapOvr>
  <p:transition advTm="2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rjvuori\Desktop\quarkmatter\vie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3777" y="116632"/>
            <a:ext cx="4988887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arjvuori\Desktop\quarkmatter\vie11.PNG">
            <a:extLst>
              <a:ext uri="{FF2B5EF4-FFF2-40B4-BE49-F238E27FC236}">
                <a16:creationId xmlns:a16="http://schemas.microsoft.com/office/drawing/2014/main" id="{71C364F6-2CC6-4906-B5F9-1F9EAA9FC9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119" y="3573016"/>
            <a:ext cx="4863334" cy="321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5CC2AFAB-53B6-4E60-AE98-9D848E39DF6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91343" y="179309"/>
                <a:ext cx="6984776" cy="590465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/>
              <a:p>
                <a:pPr>
                  <a:spcAft>
                    <a:spcPts val="2400"/>
                  </a:spcAft>
                  <a:defRPr/>
                </a:pPr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Possible way to proceed: build huge ensembles of randomly generated interpolators with piecewise basis functions – or use nonparametric Gaussian Process regression</a:t>
                </a:r>
              </a:p>
              <a:p>
                <a:pPr>
                  <a:defRPr/>
                </a:pPr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Require for all interpolated EoSs:</a:t>
                </a:r>
              </a:p>
              <a:p>
                <a:pPr marL="514350" indent="-514350">
                  <a:buFont typeface="+mj-lt"/>
                  <a:buAutoNum type="arabicParenR"/>
                  <a:defRPr/>
                </a:pPr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Smooth matching to nuclear and quark matter EoSs</a:t>
                </a:r>
              </a:p>
              <a:p>
                <a:pPr marL="514350" indent="-514350">
                  <a:buFont typeface="+mj-lt"/>
                  <a:buAutoNum type="arabicParenR"/>
                  <a:defRPr/>
                </a:pPr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Continuity of </a:t>
                </a:r>
                <a14:m>
                  <m:oMath xmlns:m="http://schemas.openxmlformats.org/officeDocument/2006/math">
                    <m:r>
                      <a:rPr lang="en-US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 – and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 except at possible first-order phase transitions</a:t>
                </a:r>
              </a:p>
              <a:p>
                <a:pPr marL="514350" indent="-514350">
                  <a:buFont typeface="+mj-lt"/>
                  <a:buAutoNum type="arabicParenR"/>
                  <a:defRPr/>
                </a:pPr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Subluminality: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280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sz="2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endParaRPr lang="en-US" sz="2800" dirty="0">
                  <a:solidFill>
                    <a:prstClr val="black"/>
                  </a:solidFill>
                  <a:latin typeface="Calibri"/>
                </a:endParaRPr>
              </a:p>
              <a:p>
                <a:pPr marL="514350" indent="-514350">
                  <a:buFont typeface="+mj-lt"/>
                  <a:buAutoNum type="arabicParenR"/>
                  <a:defRPr/>
                </a:pPr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NS configurations constructed with interpolated EoSs agree with robust observational data</a:t>
                </a:r>
              </a:p>
            </p:txBody>
          </p:sp>
        </mc:Choice>
        <mc:Fallback xmlns="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5CC2AFAB-53B6-4E60-AE98-9D848E39DF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343" y="179309"/>
                <a:ext cx="6984776" cy="5904656"/>
              </a:xfrm>
              <a:prstGeom prst="rect">
                <a:avLst/>
              </a:prstGeom>
              <a:blipFill>
                <a:blip r:embed="rId5"/>
                <a:stretch>
                  <a:fillRect l="-1832" t="-929" r="-2880" b="-3612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C11F27-0ABE-40A1-A7B1-9F9EF2226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0C571B-AD99-4058-B5D9-879A4269804F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12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BE02F87-04F0-4294-BB68-02E3D3418D1E}"/>
              </a:ext>
            </a:extLst>
          </p:cNvPr>
          <p:cNvSpPr/>
          <p:nvPr/>
        </p:nvSpPr>
        <p:spPr>
          <a:xfrm>
            <a:off x="191344" y="6155973"/>
            <a:ext cx="67355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[</a:t>
            </a:r>
            <a:r>
              <a:rPr lang="en-US" dirty="0" err="1">
                <a:solidFill>
                  <a:prstClr val="black"/>
                </a:solidFill>
                <a:latin typeface="Calibri"/>
              </a:rPr>
              <a:t>Kurkela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et al., </a:t>
            </a:r>
            <a:r>
              <a:rPr lang="en-US" dirty="0" err="1">
                <a:solidFill>
                  <a:prstClr val="black"/>
                </a:solidFill>
                <a:latin typeface="Calibri"/>
              </a:rPr>
              <a:t>ApJ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789 (2014), Gorda et al., PRL 120 (2018); Gorda et al., </a:t>
            </a:r>
            <a:r>
              <a:rPr lang="en-US" dirty="0" err="1">
                <a:solidFill>
                  <a:prstClr val="black"/>
                </a:solidFill>
                <a:latin typeface="Calibri"/>
              </a:rPr>
              <a:t>ApJ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950 (2023)]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30942172"/>
      </p:ext>
    </p:extLst>
  </p:cSld>
  <p:clrMapOvr>
    <a:masterClrMapping/>
  </p:clrMapOvr>
  <p:transition advTm="2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3512" y="2924944"/>
            <a:ext cx="8856984" cy="11521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/>
              <a:t>What do we know </a:t>
            </a:r>
            <a:r>
              <a:rPr lang="en-US" sz="4000"/>
              <a:t>from NS observations</a:t>
            </a:r>
            <a:r>
              <a:rPr lang="en-US" sz="4000" dirty="0"/>
              <a:t>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62AB15-D811-4B41-A175-781970FF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>
              <a:defRPr/>
            </a:pPr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>
                <a:defRPr/>
              </a:pPr>
              <a:t>13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305973"/>
      </p:ext>
    </p:extLst>
  </p:cSld>
  <p:clrMapOvr>
    <a:masterClrMapping/>
  </p:clrMapOvr>
  <p:transition advTm="11867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9D1EEB1-5F45-45AE-A955-EB6E7973C3DF}"/>
                  </a:ext>
                </a:extLst>
              </p:cNvPr>
              <p:cNvSpPr txBox="1"/>
              <p:nvPr/>
            </p:nvSpPr>
            <p:spPr>
              <a:xfrm>
                <a:off x="6096000" y="1597729"/>
                <a:ext cx="5503458" cy="34070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  <a:defRPr/>
                </a:pPr>
                <a:r>
                  <a:rPr lang="en-US" sz="2800" dirty="0">
                    <a:solidFill>
                      <a:prstClr val="black"/>
                    </a:solidFill>
                  </a:rPr>
                  <a:t>By now</a:t>
                </a:r>
                <a:r>
                  <a:rPr lang="en-US" sz="2800">
                    <a:solidFill>
                      <a:prstClr val="black"/>
                    </a:solidFill>
                  </a:rPr>
                  <a:t>, three </a:t>
                </a:r>
                <a:r>
                  <a:rPr lang="en-US" sz="2800" dirty="0">
                    <a:solidFill>
                      <a:prstClr val="black"/>
                    </a:solidFill>
                  </a:rPr>
                  <a:t>accurate Shapiro delay measurements of two-solar-mass neutron stars:</a:t>
                </a:r>
              </a:p>
              <a:p>
                <a:pPr>
                  <a:defRPr/>
                </a:pPr>
                <a:r>
                  <a:rPr lang="en-US" sz="2000" dirty="0">
                    <a:solidFill>
                      <a:prstClr val="black"/>
                    </a:solidFill>
                  </a:rPr>
                  <a:t>Demorest et al., Nature 467 (2010)</a:t>
                </a:r>
              </a:p>
              <a:p>
                <a:pPr>
                  <a:defRPr/>
                </a:pPr>
                <a:r>
                  <a:rPr lang="en-US" sz="2000" dirty="0">
                    <a:solidFill>
                      <a:prstClr val="black"/>
                    </a:solidFill>
                  </a:rPr>
                  <a:t>Antoniadis et al., Science 340 (2013)</a:t>
                </a:r>
              </a:p>
              <a:p>
                <a:pPr>
                  <a:defRPr/>
                </a:pPr>
                <a:r>
                  <a:rPr lang="en-US" sz="2000" dirty="0">
                    <a:solidFill>
                      <a:prstClr val="black"/>
                    </a:solidFill>
                  </a:rPr>
                  <a:t>Cromartie et al., Nature Astronomy 4 (2019)</a:t>
                </a:r>
                <a:endParaRPr lang="en-US" sz="2400" dirty="0">
                  <a:solidFill>
                    <a:prstClr val="black"/>
                  </a:solidFill>
                </a:endParaRPr>
              </a:p>
              <a:p>
                <a:pPr>
                  <a:defRPr/>
                </a:pPr>
                <a:endParaRPr lang="en-US" sz="2800" dirty="0">
                  <a:solidFill>
                    <a:prstClr val="black"/>
                  </a:solidFill>
                </a:endParaRPr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32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∴  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320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max</m:t>
                          </m:r>
                        </m:sub>
                      </m:sSub>
                      <m:r>
                        <a:rPr lang="en-US" sz="32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&gt;2</m:t>
                      </m:r>
                      <m:sSub>
                        <m:sSubPr>
                          <m:ctrlPr>
                            <a:rPr lang="en-US" sz="3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sz="32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⊙</m:t>
                          </m:r>
                        </m:sub>
                      </m:sSub>
                    </m:oMath>
                  </m:oMathPara>
                </a14:m>
                <a:endParaRPr lang="en-US" sz="32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39D1EEB1-5F45-45AE-A955-EB6E7973C3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1597729"/>
                <a:ext cx="5503458" cy="3407023"/>
              </a:xfrm>
              <a:prstGeom prst="rect">
                <a:avLst/>
              </a:prstGeom>
              <a:blipFill>
                <a:blip r:embed="rId4"/>
                <a:stretch>
                  <a:fillRect l="-2215" t="-1610" r="-3544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6858CBDB-B6C4-4718-BDFB-DB012E83BC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92" y="17476"/>
            <a:ext cx="5063700" cy="6858000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13C9B97-122D-529D-4313-7682071939DF}"/>
              </a:ext>
            </a:extLst>
          </p:cNvPr>
          <p:cNvCxnSpPr>
            <a:cxnSpLocks/>
          </p:cNvCxnSpPr>
          <p:nvPr/>
        </p:nvCxnSpPr>
        <p:spPr>
          <a:xfrm flipH="1">
            <a:off x="4058199" y="3573016"/>
            <a:ext cx="2037801" cy="176559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701F397-583A-CF29-C049-846347F3856E}"/>
              </a:ext>
            </a:extLst>
          </p:cNvPr>
          <p:cNvCxnSpPr>
            <a:cxnSpLocks/>
            <a:stCxn id="4" idx="1"/>
          </p:cNvCxnSpPr>
          <p:nvPr/>
        </p:nvCxnSpPr>
        <p:spPr>
          <a:xfrm flipH="1">
            <a:off x="3935760" y="3301241"/>
            <a:ext cx="2160240" cy="185595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92DC68EA-45F1-4E57-8F55-1C226D987716}"/>
              </a:ext>
            </a:extLst>
          </p:cNvPr>
          <p:cNvSpPr/>
          <p:nvPr/>
        </p:nvSpPr>
        <p:spPr>
          <a:xfrm>
            <a:off x="9840416" y="6237312"/>
            <a:ext cx="432048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46FD946-6044-4B84-9209-89E28C1E40CF}"/>
              </a:ext>
            </a:extLst>
          </p:cNvPr>
          <p:cNvSpPr/>
          <p:nvPr/>
        </p:nvSpPr>
        <p:spPr>
          <a:xfrm>
            <a:off x="9912424" y="6389712"/>
            <a:ext cx="432048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12DAA17-9EC6-4949-A1A1-7C60CFBE1168}"/>
              </a:ext>
            </a:extLst>
          </p:cNvPr>
          <p:cNvSpPr/>
          <p:nvPr/>
        </p:nvSpPr>
        <p:spPr>
          <a:xfrm>
            <a:off x="9840416" y="6389712"/>
            <a:ext cx="432048" cy="2796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9E4021B-44B3-44B7-A75C-98F7FC795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>
              <a:defRPr/>
            </a:pPr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>
                <a:defRPr/>
              </a:pPr>
              <a:t>14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1828BB-E27F-4663-B745-D9481EA6D87E}"/>
              </a:ext>
            </a:extLst>
          </p:cNvPr>
          <p:cNvSpPr txBox="1"/>
          <p:nvPr/>
        </p:nvSpPr>
        <p:spPr>
          <a:xfrm>
            <a:off x="4151784" y="6525013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</a:rPr>
              <a:t>Fig: J. </a:t>
            </a:r>
            <a:r>
              <a:rPr lang="en-US" dirty="0" err="1">
                <a:solidFill>
                  <a:prstClr val="black"/>
                </a:solidFill>
              </a:rPr>
              <a:t>Lattimer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74E56E8-92D0-43B5-8366-69322E87140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14" y="913511"/>
            <a:ext cx="5844514" cy="50659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DC6A164-DD6C-49BC-9E3F-F1760D7F30C3}"/>
              </a:ext>
            </a:extLst>
          </p:cNvPr>
          <p:cNvCxnSpPr>
            <a:cxnSpLocks/>
          </p:cNvCxnSpPr>
          <p:nvPr/>
        </p:nvCxnSpPr>
        <p:spPr>
          <a:xfrm>
            <a:off x="4151784" y="2492896"/>
            <a:ext cx="4392488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720266400"/>
      </p:ext>
    </p:extLst>
  </p:cSld>
  <p:clrMapOvr>
    <a:masterClrMapping/>
  </p:clrMapOvr>
  <p:transition advTm="8308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95400" y="260648"/>
                <a:ext cx="10887000" cy="3327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  <a:defRPr/>
                </a:pPr>
                <a:r>
                  <a:rPr lang="fi-FI" sz="2800">
                    <a:solidFill>
                      <a:prstClr val="black"/>
                    </a:solidFill>
                  </a:rPr>
                  <a:t>Radius (and combined </a:t>
                </a:r>
                <a14:m>
                  <m:oMath xmlns:m="http://schemas.openxmlformats.org/officeDocument/2006/math">
                    <m:r>
                      <a:rPr lang="en-US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fi-FI" sz="2800">
                    <a:solidFill>
                      <a:prstClr val="black"/>
                    </a:solidFill>
                  </a:rPr>
                  <a:t>)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measurements</a:t>
                </a:r>
                <a:r>
                  <a:rPr lang="fi-FI" sz="2800" dirty="0">
                    <a:solidFill>
                      <a:prstClr val="black"/>
                    </a:solidFill>
                  </a:rPr>
                  <a:t>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more</a:t>
                </a:r>
                <a:r>
                  <a:rPr lang="fi-FI" sz="2800" dirty="0">
                    <a:solidFill>
                      <a:prstClr val="black"/>
                    </a:solidFill>
                  </a:rPr>
                  <a:t>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problematic</a:t>
                </a:r>
                <a:r>
                  <a:rPr lang="fi-FI" sz="2800" dirty="0">
                    <a:solidFill>
                      <a:prstClr val="black"/>
                    </a:solidFill>
                  </a:rPr>
                  <a:t>,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but</a:t>
                </a:r>
                <a:r>
                  <a:rPr lang="fi-FI" sz="2800" dirty="0">
                    <a:solidFill>
                      <a:prstClr val="black"/>
                    </a:solidFill>
                  </a:rPr>
                  <a:t>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recently</a:t>
                </a:r>
                <a:r>
                  <a:rPr lang="fi-FI" sz="2800" dirty="0">
                    <a:solidFill>
                      <a:prstClr val="black"/>
                    </a:solidFill>
                  </a:rPr>
                  <a:t>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important</a:t>
                </a:r>
                <a:r>
                  <a:rPr lang="fi-FI" sz="2800" dirty="0">
                    <a:solidFill>
                      <a:prstClr val="black"/>
                    </a:solidFill>
                  </a:rPr>
                  <a:t>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progress</a:t>
                </a:r>
                <a:r>
                  <a:rPr lang="fi-FI" sz="2800" dirty="0">
                    <a:solidFill>
                      <a:prstClr val="black"/>
                    </a:solidFill>
                  </a:rPr>
                  <a:t>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through</a:t>
                </a:r>
                <a:r>
                  <a:rPr lang="fi-FI" sz="2800" dirty="0">
                    <a:solidFill>
                      <a:prstClr val="black"/>
                    </a:solidFill>
                  </a:rPr>
                  <a:t> X-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ray</a:t>
                </a:r>
                <a:r>
                  <a:rPr lang="fi-FI" sz="2800" dirty="0">
                    <a:solidFill>
                      <a:prstClr val="black"/>
                    </a:solidFill>
                  </a:rPr>
                  <a:t>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observations</a:t>
                </a:r>
                <a:r>
                  <a:rPr lang="fi-FI" sz="2800" dirty="0">
                    <a:solidFill>
                      <a:prstClr val="black"/>
                    </a:solidFill>
                  </a:rPr>
                  <a:t>: 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  <a:defRPr/>
                </a:pPr>
                <a:r>
                  <a:rPr lang="fi-FI" sz="2800" dirty="0">
                    <a:solidFill>
                      <a:prstClr val="black"/>
                    </a:solidFill>
                  </a:rPr>
                  <a:t>Cooling of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thermonuclear</a:t>
                </a:r>
                <a:r>
                  <a:rPr lang="fi-FI" sz="2800" dirty="0">
                    <a:solidFill>
                      <a:prstClr val="black"/>
                    </a:solidFill>
                  </a:rPr>
                  <a:t> X-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ray</a:t>
                </a:r>
                <a:r>
                  <a:rPr lang="fi-FI" sz="2800" dirty="0">
                    <a:solidFill>
                      <a:prstClr val="black"/>
                    </a:solidFill>
                  </a:rPr>
                  <a:t>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bursts</a:t>
                </a:r>
                <a:r>
                  <a:rPr lang="fi-FI" sz="2800" dirty="0">
                    <a:solidFill>
                      <a:prstClr val="black"/>
                    </a:solidFill>
                  </a:rPr>
                  <a:t>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provide</a:t>
                </a:r>
                <a:r>
                  <a:rPr lang="fi-FI" sz="2800" dirty="0">
                    <a:solidFill>
                      <a:prstClr val="black"/>
                    </a:solidFill>
                  </a:rPr>
                  <a:t>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radii</a:t>
                </a:r>
                <a:r>
                  <a:rPr lang="fi-FI" sz="2800" dirty="0">
                    <a:solidFill>
                      <a:prstClr val="black"/>
                    </a:solidFill>
                  </a:rPr>
                  <a:t> to </a:t>
                </a:r>
                <a14:m>
                  <m:oMath xmlns:m="http://schemas.openxmlformats.org/officeDocument/2006/math">
                    <m:r>
                      <a:rPr lang="fi-FI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~±</m:t>
                    </m:r>
                    <m:r>
                      <a:rPr lang="en-US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400</m:t>
                    </m:r>
                  </m:oMath>
                </a14:m>
                <a:r>
                  <a:rPr lang="fi-FI" sz="2800" dirty="0">
                    <a:solidFill>
                      <a:prstClr val="black"/>
                    </a:solidFill>
                  </a:rPr>
                  <a:t>m </a:t>
                </a:r>
                <a:r>
                  <a:rPr lang="fi-FI" dirty="0">
                    <a:solidFill>
                      <a:prstClr val="black"/>
                    </a:solidFill>
                  </a:rPr>
                  <a:t>[</a:t>
                </a:r>
                <a:r>
                  <a:rPr lang="fi-FI" dirty="0" err="1">
                    <a:solidFill>
                      <a:prstClr val="black"/>
                    </a:solidFill>
                  </a:rPr>
                  <a:t>Nättilä</a:t>
                </a:r>
                <a:r>
                  <a:rPr lang="fi-FI" dirty="0">
                    <a:solidFill>
                      <a:prstClr val="black"/>
                    </a:solidFill>
                  </a:rPr>
                  <a:t> et al., </a:t>
                </a:r>
                <a:r>
                  <a:rPr lang="fi-FI" dirty="0" err="1">
                    <a:solidFill>
                      <a:prstClr val="black"/>
                    </a:solidFill>
                  </a:rPr>
                  <a:t>Astronomy</a:t>
                </a:r>
                <a:r>
                  <a:rPr lang="fi-FI" dirty="0">
                    <a:solidFill>
                      <a:prstClr val="black"/>
                    </a:solidFill>
                  </a:rPr>
                  <a:t> &amp; </a:t>
                </a:r>
                <a:r>
                  <a:rPr lang="fi-FI" dirty="0" err="1">
                    <a:solidFill>
                      <a:prstClr val="black"/>
                    </a:solidFill>
                  </a:rPr>
                  <a:t>Astrophysics</a:t>
                </a:r>
                <a:r>
                  <a:rPr lang="fi-FI" dirty="0">
                    <a:solidFill>
                      <a:prstClr val="black"/>
                    </a:solidFill>
                  </a:rPr>
                  <a:t> 608 (2017), …]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  <a:defRPr/>
                </a:pPr>
                <a:r>
                  <a:rPr lang="fi-FI" sz="2800" dirty="0" err="1">
                    <a:solidFill>
                      <a:prstClr val="black"/>
                    </a:solidFill>
                  </a:rPr>
                  <a:t>Pulse</a:t>
                </a:r>
                <a:r>
                  <a:rPr lang="fi-FI" sz="2800" dirty="0">
                    <a:solidFill>
                      <a:prstClr val="black"/>
                    </a:solidFill>
                  </a:rPr>
                  <a:t>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profiling</a:t>
                </a:r>
                <a:r>
                  <a:rPr lang="fi-FI" sz="2800" dirty="0">
                    <a:solidFill>
                      <a:prstClr val="black"/>
                    </a:solidFill>
                  </a:rPr>
                  <a:t> (NICER) </a:t>
                </a:r>
                <a14:m>
                  <m:oMath xmlns:m="http://schemas.openxmlformats.org/officeDocument/2006/math">
                    <m:r>
                      <a:rPr lang="fi-FI" sz="280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fi-FI" sz="2800" dirty="0">
                    <a:solidFill>
                      <a:prstClr val="black"/>
                    </a:solidFill>
                  </a:rPr>
                  <a:t> nontrivial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lower</a:t>
                </a:r>
                <a:r>
                  <a:rPr lang="fi-FI" sz="2800" dirty="0">
                    <a:solidFill>
                      <a:prstClr val="black"/>
                    </a:solidFill>
                  </a:rPr>
                  <a:t>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bounds</a:t>
                </a:r>
                <a:r>
                  <a:rPr lang="fi-FI" sz="2800" dirty="0">
                    <a:solidFill>
                      <a:prstClr val="black"/>
                    </a:solidFill>
                  </a:rPr>
                  <a:t> for </a:t>
                </a:r>
                <a:r>
                  <a:rPr lang="en-US" sz="2800" dirty="0">
                    <a:solidFill>
                      <a:prstClr val="black"/>
                    </a:solidFill>
                  </a:rPr>
                  <a:t>two stellar radii, including PSR J0740+6620 with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2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  <m:r>
                      <a:rPr lang="en-US" sz="2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lang="en-US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sz="2800" dirty="0">
                    <a:solidFill>
                      <a:prstClr val="black"/>
                    </a:solidFill>
                  </a:rPr>
                  <a:t> </a:t>
                </a:r>
                <a:r>
                  <a:rPr lang="en-US" dirty="0">
                    <a:solidFill>
                      <a:prstClr val="black"/>
                    </a:solidFill>
                  </a:rPr>
                  <a:t>[</a:t>
                </a:r>
                <a:r>
                  <a:rPr lang="fi-FI" dirty="0">
                    <a:solidFill>
                      <a:prstClr val="black"/>
                    </a:solidFill>
                  </a:rPr>
                  <a:t>Miller et al., </a:t>
                </a:r>
                <a:r>
                  <a:rPr lang="fi-FI" dirty="0" err="1">
                    <a:solidFill>
                      <a:prstClr val="black"/>
                    </a:solidFill>
                  </a:rPr>
                  <a:t>Astrophysical</a:t>
                </a:r>
                <a:r>
                  <a:rPr lang="fi-FI" dirty="0">
                    <a:solidFill>
                      <a:prstClr val="black"/>
                    </a:solidFill>
                  </a:rPr>
                  <a:t> Journal </a:t>
                </a:r>
                <a:r>
                  <a:rPr lang="fi-FI" dirty="0" err="1">
                    <a:solidFill>
                      <a:prstClr val="black"/>
                    </a:solidFill>
                  </a:rPr>
                  <a:t>Letters</a:t>
                </a:r>
                <a:r>
                  <a:rPr lang="fi-FI" dirty="0">
                    <a:solidFill>
                      <a:prstClr val="black"/>
                    </a:solidFill>
                  </a:rPr>
                  <a:t> 918 (2021),...]</a:t>
                </a:r>
                <a:endParaRPr lang="en-US" dirty="0">
                  <a:solidFill>
                    <a:prstClr val="black"/>
                  </a:solidFill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  <a:defRPr/>
                </a:pPr>
                <a:endParaRPr lang="fi-FI" sz="28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400" y="260648"/>
                <a:ext cx="10887000" cy="3327386"/>
              </a:xfrm>
              <a:prstGeom prst="rect">
                <a:avLst/>
              </a:prstGeom>
              <a:blipFill>
                <a:blip r:embed="rId3"/>
                <a:stretch>
                  <a:fillRect l="-1120" t="-1832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B45628-3F6C-4CD1-B51F-47B418A72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>
              <a:defRPr/>
            </a:pPr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>
                <a:defRPr/>
              </a:pPr>
              <a:t>15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61A138-BEED-452A-AC81-7AA5FE0E73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3432" y="3149932"/>
            <a:ext cx="4752528" cy="36175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3CA7F2B-26B3-42E1-8ABD-8BF9A1F61B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15764" y="3140968"/>
            <a:ext cx="4227197" cy="352839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6310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259"/>
    </mc:Choice>
    <mc:Fallback xmlns="">
      <p:transition spd="slow" advTm="47259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A17E40D-252F-473A-82D1-312ECA77CE69}"/>
                  </a:ext>
                </a:extLst>
              </p:cNvPr>
              <p:cNvSpPr txBox="1"/>
              <p:nvPr/>
            </p:nvSpPr>
            <p:spPr>
              <a:xfrm>
                <a:off x="695400" y="397108"/>
                <a:ext cx="7416824" cy="48320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sz="2800" dirty="0" err="1">
                    <a:solidFill>
                      <a:prstClr val="black"/>
                    </a:solidFill>
                  </a:rPr>
                  <a:t>Gravitational</a:t>
                </a:r>
                <a:r>
                  <a:rPr lang="fi-FI" sz="2800" dirty="0">
                    <a:solidFill>
                      <a:prstClr val="black"/>
                    </a:solidFill>
                  </a:rPr>
                  <a:t>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wave</a:t>
                </a:r>
                <a:r>
                  <a:rPr lang="fi-FI" sz="2800" dirty="0">
                    <a:solidFill>
                      <a:prstClr val="black"/>
                    </a:solidFill>
                  </a:rPr>
                  <a:t>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breakthrough</a:t>
                </a:r>
                <a:r>
                  <a:rPr lang="fi-FI" sz="2800" dirty="0">
                    <a:solidFill>
                      <a:prstClr val="black"/>
                    </a:solidFill>
                  </a:rPr>
                  <a:t>: </a:t>
                </a:r>
                <a:r>
                  <a:rPr lang="en-US" sz="2800" dirty="0">
                    <a:solidFill>
                      <a:prstClr val="black"/>
                    </a:solidFill>
                  </a:rPr>
                  <a:t>First observed binary NS </a:t>
                </a:r>
                <a:r>
                  <a:rPr lang="en-US" sz="2800">
                    <a:solidFill>
                      <a:prstClr val="black"/>
                    </a:solidFill>
                  </a:rPr>
                  <a:t>merger GW170817 by </a:t>
                </a:r>
                <a:r>
                  <a:rPr lang="en-US" sz="2800" dirty="0">
                    <a:solidFill>
                      <a:prstClr val="black"/>
                    </a:solidFill>
                  </a:rPr>
                  <a:t>LIGO &amp; Virgo in 2017 (and many since then)</a:t>
                </a:r>
                <a:endParaRPr lang="fi-FI" sz="2800" dirty="0">
                  <a:solidFill>
                    <a:prstClr val="black"/>
                  </a:solidFill>
                </a:endParaRPr>
              </a:p>
              <a:p>
                <a:endParaRPr lang="fi-FI" sz="2800" dirty="0">
                  <a:solidFill>
                    <a:prstClr val="black"/>
                  </a:solidFill>
                </a:endParaRPr>
              </a:p>
              <a:p>
                <a:r>
                  <a:rPr lang="en-US" sz="2800" dirty="0">
                    <a:solidFill>
                      <a:prstClr val="black"/>
                    </a:solidFill>
                  </a:rPr>
                  <a:t>Three types of potential inputs: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>
                    <a:solidFill>
                      <a:srgbClr val="FF0000"/>
                    </a:solidFill>
                  </a:rPr>
                  <a:t>Tidal </a:t>
                </a:r>
                <a:r>
                  <a:rPr lang="en-US" sz="2800" dirty="0" err="1">
                    <a:solidFill>
                      <a:srgbClr val="FF0000"/>
                    </a:solidFill>
                  </a:rPr>
                  <a:t>deformabilities</a:t>
                </a:r>
                <a:r>
                  <a:rPr lang="en-US" sz="2800" dirty="0">
                    <a:solidFill>
                      <a:srgbClr val="FF0000"/>
                    </a:solidFill>
                  </a:rPr>
                  <a:t> of the NSs during </a:t>
                </a:r>
                <a:r>
                  <a:rPr lang="en-US" sz="2800" dirty="0" err="1">
                    <a:solidFill>
                      <a:srgbClr val="FF0000"/>
                    </a:solidFill>
                  </a:rPr>
                  <a:t>inspiral</a:t>
                </a:r>
                <a:r>
                  <a:rPr lang="en-US" sz="2800" dirty="0">
                    <a:solidFill>
                      <a:srgbClr val="FF0000"/>
                    </a:solidFill>
                  </a:rPr>
                  <a:t> – good measure of stellar compactness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>
                    <a:solidFill>
                      <a:prstClr val="black"/>
                    </a:solidFill>
                  </a:rPr>
                  <a:t>Ringdown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pattern</a:t>
                </a:r>
                <a:r>
                  <a:rPr lang="fi-FI" sz="2800" dirty="0">
                    <a:solidFill>
                      <a:prstClr val="black"/>
                    </a:solidFill>
                  </a:rPr>
                  <a:t> –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sensitive</a:t>
                </a:r>
                <a:r>
                  <a:rPr lang="fi-FI" sz="2800" dirty="0">
                    <a:solidFill>
                      <a:prstClr val="black"/>
                    </a:solidFill>
                  </a:rPr>
                  <a:t> to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EoS</a:t>
                </a:r>
                <a:r>
                  <a:rPr lang="fi-FI" sz="2800" dirty="0">
                    <a:solidFill>
                      <a:prstClr val="black"/>
                    </a:solidFill>
                  </a:rPr>
                  <a:t> (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also</a:t>
                </a:r>
                <a:r>
                  <a:rPr lang="fi-FI" sz="2800" dirty="0">
                    <a:solidFill>
                      <a:prstClr val="black"/>
                    </a:solidFill>
                  </a:rPr>
                  <a:t> at </a:t>
                </a:r>
                <a14:m>
                  <m:oMath xmlns:m="http://schemas.openxmlformats.org/officeDocument/2006/math">
                    <m:r>
                      <a:rPr lang="en-US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≠0</m:t>
                    </m:r>
                  </m:oMath>
                </a14:m>
                <a:r>
                  <a:rPr lang="fi-FI" sz="2800" dirty="0">
                    <a:solidFill>
                      <a:prstClr val="black"/>
                    </a:solidFill>
                  </a:rPr>
                  <a:t>),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but</a:t>
                </a:r>
                <a:r>
                  <a:rPr lang="fi-FI" sz="2800" dirty="0">
                    <a:solidFill>
                      <a:prstClr val="black"/>
                    </a:solidFill>
                  </a:rPr>
                  <a:t>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frequency</a:t>
                </a:r>
                <a:r>
                  <a:rPr lang="fi-FI" sz="2800" dirty="0">
                    <a:solidFill>
                      <a:prstClr val="black"/>
                    </a:solidFill>
                  </a:rPr>
                  <a:t>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too</a:t>
                </a:r>
                <a:r>
                  <a:rPr lang="fi-FI" sz="2800" dirty="0">
                    <a:solidFill>
                      <a:prstClr val="black"/>
                    </a:solidFill>
                  </a:rPr>
                  <a:t>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high</a:t>
                </a:r>
                <a:r>
                  <a:rPr lang="fi-FI" sz="2800" dirty="0">
                    <a:solidFill>
                      <a:prstClr val="black"/>
                    </a:solidFill>
                  </a:rPr>
                  <a:t> for LIGO/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Virgo</a:t>
                </a:r>
                <a:endParaRPr lang="en-US" sz="2800" dirty="0">
                  <a:solidFill>
                    <a:prstClr val="black"/>
                  </a:solidFill>
                </a:endParaRP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>
                    <a:solidFill>
                      <a:prstClr val="black"/>
                    </a:solidFill>
                  </a:rPr>
                  <a:t>EM counterpart: </a:t>
                </a:r>
                <a:r>
                  <a:rPr lang="en-US" sz="2800" dirty="0">
                    <a:solidFill>
                      <a:prstClr val="black"/>
                    </a:solidFill>
                  </a:rPr>
                  <a:t>indirect information on merger product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A17E40D-252F-473A-82D1-312ECA77CE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400" y="397108"/>
                <a:ext cx="7416824" cy="4832092"/>
              </a:xfrm>
              <a:prstGeom prst="rect">
                <a:avLst/>
              </a:prstGeom>
              <a:blipFill>
                <a:blip r:embed="rId3"/>
                <a:stretch>
                  <a:fillRect l="-1726" t="-1135" r="-411" b="-2648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31193B3-7CC2-4C1F-919A-E5732D8D25EC}"/>
                  </a:ext>
                </a:extLst>
              </p:cNvPr>
              <p:cNvSpPr txBox="1"/>
              <p:nvPr/>
            </p:nvSpPr>
            <p:spPr>
              <a:xfrm>
                <a:off x="695400" y="397108"/>
                <a:ext cx="7416824" cy="48320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sz="2800" dirty="0">
                    <a:solidFill>
                      <a:prstClr val="black"/>
                    </a:solidFill>
                  </a:rPr>
                  <a:t>Gravitational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wave</a:t>
                </a:r>
                <a:r>
                  <a:rPr lang="fi-FI" sz="2800" dirty="0">
                    <a:solidFill>
                      <a:prstClr val="black"/>
                    </a:solidFill>
                  </a:rPr>
                  <a:t>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breakthrough</a:t>
                </a:r>
                <a:r>
                  <a:rPr lang="fi-FI" sz="2800" dirty="0">
                    <a:solidFill>
                      <a:prstClr val="black"/>
                    </a:solidFill>
                  </a:rPr>
                  <a:t>: </a:t>
                </a:r>
                <a:r>
                  <a:rPr lang="en-US" sz="2800" dirty="0">
                    <a:solidFill>
                      <a:prstClr val="black"/>
                    </a:solidFill>
                  </a:rPr>
                  <a:t>First observed binary </a:t>
                </a:r>
                <a:r>
                  <a:rPr lang="en-US" sz="2800">
                    <a:solidFill>
                      <a:prstClr val="black"/>
                    </a:solidFill>
                  </a:rPr>
                  <a:t>NS merger GW170817 </a:t>
                </a:r>
                <a:r>
                  <a:rPr lang="en-US" sz="2800" dirty="0">
                    <a:solidFill>
                      <a:prstClr val="black"/>
                    </a:solidFill>
                  </a:rPr>
                  <a:t>by LIGO &amp; Virgo in 2017 (and many since then)</a:t>
                </a:r>
                <a:endParaRPr lang="fi-FI" sz="2800" dirty="0">
                  <a:solidFill>
                    <a:prstClr val="black"/>
                  </a:solidFill>
                </a:endParaRPr>
              </a:p>
              <a:p>
                <a:endParaRPr lang="fi-FI" sz="2800" dirty="0">
                  <a:solidFill>
                    <a:prstClr val="black"/>
                  </a:solidFill>
                </a:endParaRPr>
              </a:p>
              <a:p>
                <a:r>
                  <a:rPr lang="en-US" sz="2800" dirty="0">
                    <a:solidFill>
                      <a:prstClr val="black"/>
                    </a:solidFill>
                  </a:rPr>
                  <a:t>Three types of potential inputs: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>
                    <a:solidFill>
                      <a:prstClr val="black"/>
                    </a:solidFill>
                  </a:rPr>
                  <a:t>Tidal </a:t>
                </a:r>
                <a:r>
                  <a:rPr lang="en-US" sz="2800" dirty="0" err="1">
                    <a:solidFill>
                      <a:prstClr val="black"/>
                    </a:solidFill>
                  </a:rPr>
                  <a:t>deformabilities</a:t>
                </a:r>
                <a:r>
                  <a:rPr lang="en-US" sz="2800" dirty="0">
                    <a:solidFill>
                      <a:prstClr val="black"/>
                    </a:solidFill>
                  </a:rPr>
                  <a:t> of the NSs during </a:t>
                </a:r>
                <a:r>
                  <a:rPr lang="en-US" sz="2800" dirty="0" err="1">
                    <a:solidFill>
                      <a:prstClr val="black"/>
                    </a:solidFill>
                  </a:rPr>
                  <a:t>inspiral</a:t>
                </a:r>
                <a:r>
                  <a:rPr lang="en-US" sz="2800" dirty="0">
                    <a:solidFill>
                      <a:prstClr val="black"/>
                    </a:solidFill>
                  </a:rPr>
                  <a:t> – good measure of stellar compactness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>
                    <a:solidFill>
                      <a:prstClr val="black"/>
                    </a:solidFill>
                  </a:rPr>
                  <a:t>Ringdown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pattern</a:t>
                </a:r>
                <a:r>
                  <a:rPr lang="fi-FI" sz="2800" dirty="0">
                    <a:solidFill>
                      <a:prstClr val="black"/>
                    </a:solidFill>
                  </a:rPr>
                  <a:t> –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sensitive</a:t>
                </a:r>
                <a:r>
                  <a:rPr lang="fi-FI" sz="2800" dirty="0">
                    <a:solidFill>
                      <a:prstClr val="black"/>
                    </a:solidFill>
                  </a:rPr>
                  <a:t> to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EoS</a:t>
                </a:r>
                <a:r>
                  <a:rPr lang="fi-FI" sz="2800" dirty="0">
                    <a:solidFill>
                      <a:prstClr val="black"/>
                    </a:solidFill>
                  </a:rPr>
                  <a:t> (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also</a:t>
                </a:r>
                <a:r>
                  <a:rPr lang="fi-FI" sz="2800" dirty="0">
                    <a:solidFill>
                      <a:prstClr val="black"/>
                    </a:solidFill>
                  </a:rPr>
                  <a:t> at </a:t>
                </a:r>
                <a14:m>
                  <m:oMath xmlns:m="http://schemas.openxmlformats.org/officeDocument/2006/math">
                    <m:r>
                      <a:rPr lang="en-US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≠0</m:t>
                    </m:r>
                  </m:oMath>
                </a14:m>
                <a:r>
                  <a:rPr lang="fi-FI" sz="2800" dirty="0">
                    <a:solidFill>
                      <a:prstClr val="black"/>
                    </a:solidFill>
                  </a:rPr>
                  <a:t>),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but</a:t>
                </a:r>
                <a:r>
                  <a:rPr lang="fi-FI" sz="2800" dirty="0">
                    <a:solidFill>
                      <a:prstClr val="black"/>
                    </a:solidFill>
                  </a:rPr>
                  <a:t>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frequency</a:t>
                </a:r>
                <a:r>
                  <a:rPr lang="fi-FI" sz="2800" dirty="0">
                    <a:solidFill>
                      <a:prstClr val="black"/>
                    </a:solidFill>
                  </a:rPr>
                  <a:t>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too</a:t>
                </a:r>
                <a:r>
                  <a:rPr lang="fi-FI" sz="2800" dirty="0">
                    <a:solidFill>
                      <a:prstClr val="black"/>
                    </a:solidFill>
                  </a:rPr>
                  <a:t>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high</a:t>
                </a:r>
                <a:r>
                  <a:rPr lang="fi-FI" sz="2800" dirty="0">
                    <a:solidFill>
                      <a:prstClr val="black"/>
                    </a:solidFill>
                  </a:rPr>
                  <a:t> for LIGO/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Virgo</a:t>
                </a:r>
                <a:endParaRPr lang="fi-FI" sz="2800" dirty="0">
                  <a:solidFill>
                    <a:prstClr val="black"/>
                  </a:solidFill>
                </a:endParaRP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>
                    <a:solidFill>
                      <a:prstClr val="black"/>
                    </a:solidFill>
                  </a:rPr>
                  <a:t>EM counterpart: </a:t>
                </a:r>
                <a:r>
                  <a:rPr lang="en-US" sz="2800" dirty="0">
                    <a:solidFill>
                      <a:prstClr val="black"/>
                    </a:solidFill>
                  </a:rPr>
                  <a:t>indirect information on merger product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31193B3-7CC2-4C1F-919A-E5732D8D25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400" y="397108"/>
                <a:ext cx="7416824" cy="4832092"/>
              </a:xfrm>
              <a:prstGeom prst="rect">
                <a:avLst/>
              </a:prstGeom>
              <a:blipFill>
                <a:blip r:embed="rId4"/>
                <a:stretch>
                  <a:fillRect l="-1726" t="-1135" r="-411" b="-2648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943A75A1-ADD3-42B1-B698-67292424BC4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219"/>
          <a:stretch/>
        </p:blipFill>
        <p:spPr>
          <a:xfrm>
            <a:off x="8389481" y="2243836"/>
            <a:ext cx="3200830" cy="455442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7163880-149B-4A44-8D3F-34F8D352E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16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29589F4-6A9E-438F-AF45-01FB632BB9D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497" y="116632"/>
            <a:ext cx="3179127" cy="214624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0C62EB2-633F-430D-8E98-F099CB2ED2DB}"/>
              </a:ext>
            </a:extLst>
          </p:cNvPr>
          <p:cNvSpPr/>
          <p:nvPr/>
        </p:nvSpPr>
        <p:spPr>
          <a:xfrm>
            <a:off x="604393" y="5445224"/>
            <a:ext cx="7416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dirty="0">
                <a:solidFill>
                  <a:prstClr val="black"/>
                </a:solidFill>
              </a:rPr>
              <a:t>[LIGO and </a:t>
            </a:r>
            <a:r>
              <a:rPr lang="fi-FI" dirty="0" err="1">
                <a:solidFill>
                  <a:prstClr val="black"/>
                </a:solidFill>
              </a:rPr>
              <a:t>Virgo</a:t>
            </a:r>
            <a:r>
              <a:rPr lang="fi-FI" dirty="0">
                <a:solidFill>
                  <a:prstClr val="black"/>
                </a:solidFill>
              </a:rPr>
              <a:t> </a:t>
            </a:r>
            <a:r>
              <a:rPr lang="fi-FI" dirty="0" err="1">
                <a:solidFill>
                  <a:prstClr val="black"/>
                </a:solidFill>
              </a:rPr>
              <a:t>collaborations</a:t>
            </a:r>
            <a:r>
              <a:rPr lang="fi-FI" dirty="0">
                <a:solidFill>
                  <a:prstClr val="black"/>
                </a:solidFill>
              </a:rPr>
              <a:t>, PRL 119 (2017), PRL 121 (2018)]</a:t>
            </a:r>
            <a:endParaRPr lang="en-US" dirty="0">
              <a:solidFill>
                <a:prstClr val="black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02186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473"/>
    </mc:Choice>
    <mc:Fallback xmlns="">
      <p:transition spd="slow" advTm="3547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7163880-149B-4A44-8D3F-34F8D352E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>
              <a:defRPr/>
            </a:pPr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>
                <a:defRPr/>
              </a:pPr>
              <a:t>17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49B3677-4B58-4EDC-BBBB-A95A3B2C24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9577" y="3570241"/>
            <a:ext cx="3603523" cy="30501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497CE09-CC90-426F-947A-AA03A5FE89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0017" y="3501008"/>
            <a:ext cx="3200239" cy="316324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EA522FE-89D0-D901-2738-1B31952E50D3}"/>
                  </a:ext>
                </a:extLst>
              </p:cNvPr>
              <p:cNvSpPr txBox="1"/>
              <p:nvPr/>
            </p:nvSpPr>
            <p:spPr>
              <a:xfrm>
                <a:off x="695400" y="332657"/>
                <a:ext cx="10657184" cy="28850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  <a:defRPr/>
                </a:pPr>
                <a:r>
                  <a:rPr lang="fi-FI" sz="2800" dirty="0">
                    <a:solidFill>
                      <a:prstClr val="black"/>
                    </a:solidFill>
                  </a:rPr>
                  <a:t>Tidal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deformability</a:t>
                </a:r>
                <a:r>
                  <a:rPr lang="fi-FI" sz="2800" dirty="0">
                    <a:solidFill>
                      <a:prstClr val="black"/>
                    </a:solidFill>
                  </a:rPr>
                  <a:t>: How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large</a:t>
                </a:r>
                <a:r>
                  <a:rPr lang="fi-FI" sz="2800" dirty="0">
                    <a:solidFill>
                      <a:prstClr val="black"/>
                    </a:solidFill>
                  </a:rPr>
                  <a:t> of a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quadrupolar</a:t>
                </a:r>
                <a:r>
                  <a:rPr lang="fi-FI" sz="2800" dirty="0">
                    <a:solidFill>
                      <a:prstClr val="black"/>
                    </a:solidFill>
                  </a:rPr>
                  <a:t>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moment</a:t>
                </a:r>
                <a:r>
                  <a:rPr lang="fi-FI" sz="2800" dirty="0">
                    <a:solidFill>
                      <a:prstClr val="black"/>
                    </a:solidFill>
                  </a:rPr>
                  <a:t> a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star’s</a:t>
                </a:r>
                <a:r>
                  <a:rPr lang="fi-FI" sz="2800" dirty="0">
                    <a:solidFill>
                      <a:prstClr val="black"/>
                    </a:solidFill>
                  </a:rPr>
                  <a:t>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gravitational</a:t>
                </a:r>
                <a:r>
                  <a:rPr lang="fi-FI" sz="2800" dirty="0">
                    <a:solidFill>
                      <a:prstClr val="black"/>
                    </a:solidFill>
                  </a:rPr>
                  <a:t>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field</a:t>
                </a:r>
                <a:r>
                  <a:rPr lang="fi-FI" sz="2800" dirty="0">
                    <a:solidFill>
                      <a:prstClr val="black"/>
                    </a:solidFill>
                  </a:rPr>
                  <a:t>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develops</a:t>
                </a:r>
                <a:r>
                  <a:rPr lang="fi-FI" sz="2800" dirty="0">
                    <a:solidFill>
                      <a:prstClr val="black"/>
                    </a:solidFill>
                  </a:rPr>
                  <a:t>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due</a:t>
                </a:r>
                <a:r>
                  <a:rPr lang="fi-FI" sz="2800" dirty="0">
                    <a:solidFill>
                      <a:prstClr val="black"/>
                    </a:solidFill>
                  </a:rPr>
                  <a:t> to an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external</a:t>
                </a:r>
                <a:r>
                  <a:rPr lang="fi-FI" sz="2800" dirty="0">
                    <a:solidFill>
                      <a:prstClr val="black"/>
                    </a:solidFill>
                  </a:rPr>
                  <a:t>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quadrupolar</a:t>
                </a:r>
                <a:r>
                  <a:rPr lang="fi-FI" sz="2800" dirty="0">
                    <a:solidFill>
                      <a:prstClr val="black"/>
                    </a:solidFill>
                  </a:rPr>
                  <a:t>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field</a:t>
                </a:r>
                <a:endParaRPr lang="fi-FI" sz="2800" dirty="0">
                  <a:solidFill>
                    <a:prstClr val="black"/>
                  </a:solidFill>
                </a:endParaRPr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i-FI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en-US" sz="28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r>
                        <m:rPr>
                          <m:sty m:val="p"/>
                        </m:rPr>
                        <a:rPr lang="el-GR" sz="28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Λ</m:t>
                      </m:r>
                      <m:sSub>
                        <m:sSubPr>
                          <m:ctrlPr>
                            <a:rPr lang="el-GR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ℰ</m:t>
                          </m:r>
                        </m:e>
                        <m:sub>
                          <m:r>
                            <a:rPr lang="en-US" sz="28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</m:oMath>
                  </m:oMathPara>
                </a14:m>
                <a:endParaRPr lang="fi-FI" sz="2800" dirty="0">
                  <a:solidFill>
                    <a:prstClr val="black"/>
                  </a:solidFill>
                </a:endParaRPr>
              </a:p>
              <a:p>
                <a:pPr>
                  <a:defRPr/>
                </a:pPr>
                <a:endParaRPr lang="fi-FI" sz="2800" dirty="0">
                  <a:solidFill>
                    <a:prstClr val="black"/>
                  </a:solidFill>
                </a:endParaRPr>
              </a:p>
              <a:p>
                <a:pPr>
                  <a:defRPr/>
                </a:pPr>
                <a:r>
                  <a:rPr lang="en-US" sz="2800" dirty="0">
                    <a:solidFill>
                      <a:prstClr val="black"/>
                    </a:solidFill>
                  </a:rPr>
                  <a:t>LIGO &amp; Virgo bound </a:t>
                </a:r>
                <a14:m>
                  <m:oMath xmlns:m="http://schemas.openxmlformats.org/officeDocument/2006/math">
                    <m:r>
                      <a:rPr lang="en-US" sz="280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70</m:t>
                    </m:r>
                    <m:r>
                      <a:rPr lang="en-US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m:rPr>
                        <m:sty m:val="p"/>
                      </m:rPr>
                      <a:rPr lang="el-GR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Λ</m:t>
                    </m:r>
                    <m:r>
                      <a:rPr lang="en-US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(1.4</m:t>
                    </m:r>
                    <m:sSub>
                      <m:sSubPr>
                        <m:ctrlP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⊙</m:t>
                        </m:r>
                      </m:sub>
                    </m:sSub>
                    <m:r>
                      <a:rPr lang="en-US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)&lt; 580</m:t>
                    </m:r>
                  </m:oMath>
                </a14:m>
                <a:r>
                  <a:rPr lang="en-US" sz="2800" dirty="0">
                    <a:solidFill>
                      <a:prstClr val="black"/>
                    </a:solidFill>
                  </a:rPr>
                  <a:t> at 90% credence using low spin prior </a:t>
                </a:r>
                <a:r>
                  <a:rPr lang="en-US" dirty="0">
                    <a:solidFill>
                      <a:prstClr val="black"/>
                    </a:solidFill>
                  </a:rPr>
                  <a:t>[</a:t>
                </a:r>
                <a:r>
                  <a:rPr lang="fi-FI" dirty="0">
                    <a:solidFill>
                      <a:prstClr val="black"/>
                    </a:solidFill>
                  </a:rPr>
                  <a:t>LIGO and Virgo, PRL 121 (2018)</a:t>
                </a:r>
                <a:r>
                  <a:rPr lang="en-US" dirty="0">
                    <a:solidFill>
                      <a:prstClr val="black"/>
                    </a:solidFill>
                  </a:rPr>
                  <a:t>]</a:t>
                </a:r>
                <a:r>
                  <a:rPr lang="en-US" sz="2800" dirty="0">
                    <a:solidFill>
                      <a:prstClr val="black"/>
                    </a:solidFill>
                  </a:rPr>
                  <a:t>: useful test for EoSs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EA522FE-89D0-D901-2738-1B31952E50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400" y="332657"/>
                <a:ext cx="10657184" cy="2885021"/>
              </a:xfrm>
              <a:prstGeom prst="rect">
                <a:avLst/>
              </a:prstGeom>
              <a:blipFill>
                <a:blip r:embed="rId4"/>
                <a:stretch>
                  <a:fillRect l="-1144" t="-2114" r="-1201" b="-5074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18895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522"/>
    </mc:Choice>
    <mc:Fallback xmlns="">
      <p:transition spd="slow" advTm="17522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A17E40D-252F-473A-82D1-312ECA77CE69}"/>
                  </a:ext>
                </a:extLst>
              </p:cNvPr>
              <p:cNvSpPr txBox="1"/>
              <p:nvPr/>
            </p:nvSpPr>
            <p:spPr>
              <a:xfrm>
                <a:off x="695400" y="397108"/>
                <a:ext cx="7416824" cy="48320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sz="2800" dirty="0" err="1">
                    <a:solidFill>
                      <a:prstClr val="black"/>
                    </a:solidFill>
                  </a:rPr>
                  <a:t>Gravitational</a:t>
                </a:r>
                <a:r>
                  <a:rPr lang="fi-FI" sz="2800" dirty="0">
                    <a:solidFill>
                      <a:prstClr val="black"/>
                    </a:solidFill>
                  </a:rPr>
                  <a:t>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wave</a:t>
                </a:r>
                <a:r>
                  <a:rPr lang="fi-FI" sz="2800" dirty="0">
                    <a:solidFill>
                      <a:prstClr val="black"/>
                    </a:solidFill>
                  </a:rPr>
                  <a:t>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breakthrough</a:t>
                </a:r>
                <a:r>
                  <a:rPr lang="fi-FI" sz="2800" dirty="0">
                    <a:solidFill>
                      <a:prstClr val="black"/>
                    </a:solidFill>
                  </a:rPr>
                  <a:t>: </a:t>
                </a:r>
                <a:r>
                  <a:rPr lang="en-US" sz="2800" dirty="0">
                    <a:solidFill>
                      <a:prstClr val="black"/>
                    </a:solidFill>
                  </a:rPr>
                  <a:t>First observed binary </a:t>
                </a:r>
                <a:r>
                  <a:rPr lang="en-US" sz="2800">
                    <a:solidFill>
                      <a:prstClr val="black"/>
                    </a:solidFill>
                  </a:rPr>
                  <a:t>NS merger GW170817 </a:t>
                </a:r>
                <a:r>
                  <a:rPr lang="en-US" sz="2800" dirty="0">
                    <a:solidFill>
                      <a:prstClr val="black"/>
                    </a:solidFill>
                  </a:rPr>
                  <a:t>by LIGO &amp; Virgo in 2017 (and many since then)</a:t>
                </a:r>
                <a:endParaRPr lang="fi-FI" sz="2800" dirty="0">
                  <a:solidFill>
                    <a:prstClr val="black"/>
                  </a:solidFill>
                </a:endParaRPr>
              </a:p>
              <a:p>
                <a:endParaRPr lang="fi-FI" sz="2800" dirty="0">
                  <a:solidFill>
                    <a:prstClr val="black"/>
                  </a:solidFill>
                </a:endParaRPr>
              </a:p>
              <a:p>
                <a:r>
                  <a:rPr lang="en-US" sz="2800" dirty="0">
                    <a:solidFill>
                      <a:prstClr val="black"/>
                    </a:solidFill>
                  </a:rPr>
                  <a:t>Three types of potential inputs: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/>
                  <a:t>Tidal </a:t>
                </a:r>
                <a:r>
                  <a:rPr lang="en-US" sz="2800" dirty="0" err="1"/>
                  <a:t>deformabilities</a:t>
                </a:r>
                <a:r>
                  <a:rPr lang="en-US" sz="2800" dirty="0"/>
                  <a:t> of the NSs during </a:t>
                </a:r>
                <a:r>
                  <a:rPr lang="en-US" sz="2800" dirty="0" err="1"/>
                  <a:t>inspiral</a:t>
                </a:r>
                <a:r>
                  <a:rPr lang="en-US" sz="2800" dirty="0"/>
                  <a:t> – good measure of stellar compactness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>
                    <a:solidFill>
                      <a:prstClr val="black"/>
                    </a:solidFill>
                  </a:rPr>
                  <a:t>Ringdown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pattern</a:t>
                </a:r>
                <a:r>
                  <a:rPr lang="fi-FI" sz="2800" dirty="0">
                    <a:solidFill>
                      <a:prstClr val="black"/>
                    </a:solidFill>
                  </a:rPr>
                  <a:t> –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sensitive</a:t>
                </a:r>
                <a:r>
                  <a:rPr lang="fi-FI" sz="2800" dirty="0">
                    <a:solidFill>
                      <a:prstClr val="black"/>
                    </a:solidFill>
                  </a:rPr>
                  <a:t> to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EoS</a:t>
                </a:r>
                <a:r>
                  <a:rPr lang="fi-FI" sz="2800" dirty="0">
                    <a:solidFill>
                      <a:prstClr val="black"/>
                    </a:solidFill>
                  </a:rPr>
                  <a:t> (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also</a:t>
                </a:r>
                <a:r>
                  <a:rPr lang="fi-FI" sz="2800" dirty="0">
                    <a:solidFill>
                      <a:prstClr val="black"/>
                    </a:solidFill>
                  </a:rPr>
                  <a:t> at </a:t>
                </a:r>
                <a14:m>
                  <m:oMath xmlns:m="http://schemas.openxmlformats.org/officeDocument/2006/math">
                    <m:r>
                      <a:rPr lang="en-US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≠0</m:t>
                    </m:r>
                  </m:oMath>
                </a14:m>
                <a:r>
                  <a:rPr lang="fi-FI" sz="2800" dirty="0">
                    <a:solidFill>
                      <a:prstClr val="black"/>
                    </a:solidFill>
                  </a:rPr>
                  <a:t>),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but</a:t>
                </a:r>
                <a:r>
                  <a:rPr lang="fi-FI" sz="2800" dirty="0">
                    <a:solidFill>
                      <a:prstClr val="black"/>
                    </a:solidFill>
                  </a:rPr>
                  <a:t>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frequency</a:t>
                </a:r>
                <a:r>
                  <a:rPr lang="fi-FI" sz="2800" dirty="0">
                    <a:solidFill>
                      <a:prstClr val="black"/>
                    </a:solidFill>
                  </a:rPr>
                  <a:t>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too</a:t>
                </a:r>
                <a:r>
                  <a:rPr lang="fi-FI" sz="2800" dirty="0">
                    <a:solidFill>
                      <a:prstClr val="black"/>
                    </a:solidFill>
                  </a:rPr>
                  <a:t> 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high</a:t>
                </a:r>
                <a:r>
                  <a:rPr lang="fi-FI" sz="2800" dirty="0">
                    <a:solidFill>
                      <a:prstClr val="black"/>
                    </a:solidFill>
                  </a:rPr>
                  <a:t> for LIGO/</a:t>
                </a:r>
                <a:r>
                  <a:rPr lang="fi-FI" sz="2800" dirty="0" err="1">
                    <a:solidFill>
                      <a:prstClr val="black"/>
                    </a:solidFill>
                  </a:rPr>
                  <a:t>Virgo</a:t>
                </a:r>
                <a:endParaRPr lang="fi-FI" sz="2800" dirty="0">
                  <a:solidFill>
                    <a:prstClr val="black"/>
                  </a:solidFill>
                </a:endParaRP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>
                    <a:solidFill>
                      <a:srgbClr val="FF0000"/>
                    </a:solidFill>
                  </a:rPr>
                  <a:t>EM counterpart: </a:t>
                </a:r>
                <a:r>
                  <a:rPr lang="en-US" sz="2800" dirty="0">
                    <a:solidFill>
                      <a:srgbClr val="FF0000"/>
                    </a:solidFill>
                  </a:rPr>
                  <a:t>indirect information on merger product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A17E40D-252F-473A-82D1-312ECA77CE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400" y="397108"/>
                <a:ext cx="7416824" cy="4832092"/>
              </a:xfrm>
              <a:prstGeom prst="rect">
                <a:avLst/>
              </a:prstGeom>
              <a:blipFill>
                <a:blip r:embed="rId3"/>
                <a:stretch>
                  <a:fillRect l="-1726" t="-1135" r="-411" b="-2648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943A75A1-ADD3-42B1-B698-67292424BC4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219"/>
          <a:stretch/>
        </p:blipFill>
        <p:spPr>
          <a:xfrm>
            <a:off x="8389481" y="2243836"/>
            <a:ext cx="3200830" cy="455442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29589F4-6A9E-438F-AF45-01FB632BB9D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3497" y="116632"/>
            <a:ext cx="3179127" cy="214624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0C62EB2-633F-430D-8E98-F099CB2ED2DB}"/>
              </a:ext>
            </a:extLst>
          </p:cNvPr>
          <p:cNvSpPr/>
          <p:nvPr/>
        </p:nvSpPr>
        <p:spPr>
          <a:xfrm>
            <a:off x="604393" y="5445224"/>
            <a:ext cx="7416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dirty="0">
                <a:solidFill>
                  <a:prstClr val="black"/>
                </a:solidFill>
              </a:rPr>
              <a:t>[LIGO and </a:t>
            </a:r>
            <a:r>
              <a:rPr lang="fi-FI" dirty="0" err="1">
                <a:solidFill>
                  <a:prstClr val="black"/>
                </a:solidFill>
              </a:rPr>
              <a:t>Virgo</a:t>
            </a:r>
            <a:r>
              <a:rPr lang="fi-FI" dirty="0">
                <a:solidFill>
                  <a:prstClr val="black"/>
                </a:solidFill>
              </a:rPr>
              <a:t> </a:t>
            </a:r>
            <a:r>
              <a:rPr lang="fi-FI" dirty="0" err="1">
                <a:solidFill>
                  <a:prstClr val="black"/>
                </a:solidFill>
              </a:rPr>
              <a:t>collaborations</a:t>
            </a:r>
            <a:r>
              <a:rPr lang="fi-FI" dirty="0">
                <a:solidFill>
                  <a:prstClr val="black"/>
                </a:solidFill>
              </a:rPr>
              <a:t>, PRL 119 (2017), PRL 121 (2018)]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7DBBB7F0-333A-5BA3-E8AC-7CDA323C9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18</a:t>
            </a:fld>
            <a:endParaRPr lang="fi-FI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54345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"/>
    </mc:Choice>
    <mc:Fallback xmlns="">
      <p:transition spd="slow" advTm="32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6EC8A5C-205B-3F7E-78E8-6FAAD50635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2186" y="3284984"/>
            <a:ext cx="5271265" cy="331236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222D6D2-3630-43AF-95F8-299A0120CB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283149"/>
            <a:ext cx="4824536" cy="271380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811AE54-3B02-440E-A22D-D928F8883684}"/>
                  </a:ext>
                </a:extLst>
              </p:cNvPr>
              <p:cNvSpPr txBox="1"/>
              <p:nvPr/>
            </p:nvSpPr>
            <p:spPr>
              <a:xfrm>
                <a:off x="623392" y="404664"/>
                <a:ext cx="6233484" cy="5762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800"/>
                  </a:spcAft>
                  <a:defRPr/>
                </a:pPr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In GW170817, short gamma-ray burst 1.7s after GWs, followed by optical signal: Delayed collapse to a BH</a:t>
                </a:r>
              </a:p>
              <a:p>
                <a:pPr>
                  <a:defRPr/>
                </a:pPr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This singles out two possible scenarios:</a:t>
                </a:r>
              </a:p>
              <a:p>
                <a:pPr marL="514350" indent="-514350">
                  <a:buFont typeface="+mj-lt"/>
                  <a:buAutoNum type="arabicParenR"/>
                  <a:defRPr/>
                </a:pPr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Differentially-rotating </a:t>
                </a:r>
                <a:r>
                  <a:rPr lang="en-US" sz="2800" dirty="0" err="1">
                    <a:solidFill>
                      <a:prstClr val="black"/>
                    </a:solidFill>
                    <a:latin typeface="Calibri"/>
                  </a:rPr>
                  <a:t>hypermassive</a:t>
                </a:r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 NS: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remnant</m:t>
                        </m:r>
                      </m:sub>
                    </m:sSub>
                    <m:r>
                      <a:rPr lang="en-US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sSub>
                      <m:sSubPr>
                        <m:ctrlPr>
                          <a:rPr lang="en-US" sz="28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crit</m:t>
                        </m:r>
                      </m:sub>
                    </m:sSub>
                    <m:r>
                      <a:rPr lang="en-US" sz="2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supra</m:t>
                        </m:r>
                      </m:sub>
                    </m:sSub>
                  </m:oMath>
                </a14:m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 (“HMNS-hypothesis”)</a:t>
                </a:r>
              </a:p>
              <a:p>
                <a:pPr marL="514350" indent="-514350">
                  <a:spcAft>
                    <a:spcPts val="1800"/>
                  </a:spcAft>
                  <a:buFont typeface="+mj-lt"/>
                  <a:buAutoNum type="arabicParenR"/>
                  <a:defRPr/>
                </a:pPr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Uniformly-rotating </a:t>
                </a:r>
                <a:r>
                  <a:rPr lang="en-US" sz="2800" dirty="0" err="1">
                    <a:solidFill>
                      <a:prstClr val="black"/>
                    </a:solidFill>
                    <a:latin typeface="Calibri"/>
                  </a:rPr>
                  <a:t>supramassive</a:t>
                </a:r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 NS: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remnant</m:t>
                        </m:r>
                      </m:sub>
                    </m:sSub>
                    <m:r>
                      <a:rPr lang="en-US" sz="280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sSub>
                      <m:sSubPr>
                        <m:ctrlPr>
                          <a:rPr lang="en-US" sz="28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crit</m:t>
                        </m:r>
                      </m:sub>
                    </m:sSub>
                    <m:r>
                      <a:rPr lang="en-US" sz="2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 b="0" i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TOV</m:t>
                        </m:r>
                      </m:sub>
                    </m:sSub>
                  </m:oMath>
                </a14:m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 (BH-</a:t>
                </a:r>
                <a:r>
                  <a:rPr lang="en-US" sz="2800" dirty="0" err="1">
                    <a:solidFill>
                      <a:prstClr val="black"/>
                    </a:solidFill>
                    <a:latin typeface="Calibri"/>
                  </a:rPr>
                  <a:t>hyp</a:t>
                </a:r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)</a:t>
                </a:r>
              </a:p>
              <a:p>
                <a:pPr>
                  <a:defRPr/>
                </a:pPr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HMNS-scenario more likely due to short delay between GW and EM signals; gives stronger constraints </a:t>
                </a:r>
                <a:r>
                  <a:rPr lang="en-US" dirty="0">
                    <a:solidFill>
                      <a:prstClr val="black"/>
                    </a:solidFill>
                    <a:latin typeface="Calibri"/>
                  </a:rPr>
                  <a:t>[</a:t>
                </a:r>
                <a:r>
                  <a:rPr lang="en-US" dirty="0" err="1">
                    <a:solidFill>
                      <a:prstClr val="black"/>
                    </a:solidFill>
                    <a:latin typeface="Calibri"/>
                  </a:rPr>
                  <a:t>Rezzolla</a:t>
                </a:r>
                <a:r>
                  <a:rPr lang="en-US" dirty="0">
                    <a:solidFill>
                      <a:prstClr val="black"/>
                    </a:solidFill>
                    <a:latin typeface="Calibri"/>
                  </a:rPr>
                  <a:t> et al</a:t>
                </a: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, </a:t>
                </a:r>
                <a:r>
                  <a:rPr kumimoji="0" lang="en-US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ApJ</a:t>
                </a:r>
                <a:r>
                  <a:rPr kumimoji="0" lang="en-US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852 (2018)</a:t>
                </a:r>
                <a:r>
                  <a:rPr lang="en-US" dirty="0">
                    <a:solidFill>
                      <a:prstClr val="black"/>
                    </a:solidFill>
                    <a:latin typeface="Calibri"/>
                  </a:rPr>
                  <a:t>]</a:t>
                </a:r>
                <a:endParaRPr lang="en-US" sz="2800" dirty="0">
                  <a:solidFill>
                    <a:prstClr val="black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811AE54-3B02-440E-A22D-D928F88836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392" y="404664"/>
                <a:ext cx="6233484" cy="5762988"/>
              </a:xfrm>
              <a:prstGeom prst="rect">
                <a:avLst/>
              </a:prstGeom>
              <a:blipFill>
                <a:blip r:embed="rId4"/>
                <a:stretch>
                  <a:fillRect l="-2053" t="-951" r="-2639" b="-2008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4DE26FE0-BC02-5C2C-F451-2D089D0D2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19</a:t>
            </a:fld>
            <a:endParaRPr lang="fi-FI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E3BD373-A2AA-4060-ADA5-D0BC6E8C191B}"/>
              </a:ext>
            </a:extLst>
          </p:cNvPr>
          <p:cNvSpPr/>
          <p:nvPr/>
        </p:nvSpPr>
        <p:spPr>
          <a:xfrm>
            <a:off x="7176120" y="4365104"/>
            <a:ext cx="4967331" cy="15841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723520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"/>
    </mc:Choice>
    <mc:Fallback xmlns="">
      <p:transition spd="slow" advTm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B12BDA26-9A25-4551-A257-A9F8F58CEB5E}"/>
              </a:ext>
            </a:extLst>
          </p:cNvPr>
          <p:cNvSpPr txBox="1"/>
          <p:nvPr/>
        </p:nvSpPr>
        <p:spPr>
          <a:xfrm>
            <a:off x="2279576" y="3197294"/>
            <a:ext cx="77872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>
                <a:solidFill>
                  <a:prstClr val="black"/>
                </a:solidFill>
                <a:latin typeface="Calibri"/>
              </a:rPr>
              <a:t>Fundamental prediction from the structure of QCD: Due to asymptotic freedom, at high enough energy densities one enters the deconfined phase, with quarks and gluons as the degrees of freedom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0" name="Picture 2" descr="C:\Users\arjvuori\Desktop\phasediag.png">
            <a:extLst>
              <a:ext uri="{FF2B5EF4-FFF2-40B4-BE49-F238E27FC236}">
                <a16:creationId xmlns:a16="http://schemas.microsoft.com/office/drawing/2014/main" id="{77B98EAA-EE60-44D6-BAF5-8643789118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9688" y="27384"/>
            <a:ext cx="8259512" cy="6830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3485426-DAFD-4969-84B0-1217A815E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>
              <a:defRPr/>
            </a:pPr>
            <a:fld id="{92278F03-8F95-FC45-9C1D-EC5F45627061}" type="slidenum">
              <a:rPr lang="fi-FI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>
                <a:defRPr/>
              </a:pPr>
              <a:t>2</a:t>
            </a:fld>
            <a:endParaRPr lang="fi-FI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F945A26-941D-4564-9EE1-A12ACBBAEFC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153" y="1196752"/>
            <a:ext cx="3456711" cy="1397499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BC7E9A1-5E9D-4FE4-B158-18B55B0810D2}"/>
              </a:ext>
            </a:extLst>
          </p:cNvPr>
          <p:cNvGrpSpPr/>
          <p:nvPr/>
        </p:nvGrpSpPr>
        <p:grpSpPr>
          <a:xfrm>
            <a:off x="4871864" y="4221088"/>
            <a:ext cx="3096344" cy="1947943"/>
            <a:chOff x="4211960" y="4628401"/>
            <a:chExt cx="3096344" cy="1824935"/>
          </a:xfrm>
        </p:grpSpPr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E10DB273-4974-460C-9F80-502AEA15391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73" t="11220" r="3930" b="15285"/>
            <a:stretch/>
          </p:blipFill>
          <p:spPr bwMode="auto">
            <a:xfrm>
              <a:off x="4211960" y="4628401"/>
              <a:ext cx="3096344" cy="182493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CDC4B8C6-7C9F-49B8-B767-D1193385703B}"/>
                </a:ext>
              </a:extLst>
            </p:cNvPr>
            <p:cNvSpPr/>
            <p:nvPr/>
          </p:nvSpPr>
          <p:spPr>
            <a:xfrm>
              <a:off x="5796136" y="6161109"/>
              <a:ext cx="1389193" cy="1440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E432F58A-7392-4281-B9B2-CEBA01F39827}"/>
                </a:ext>
              </a:extLst>
            </p:cNvPr>
            <p:cNvSpPr txBox="1"/>
            <p:nvPr/>
          </p:nvSpPr>
          <p:spPr>
            <a:xfrm>
              <a:off x="6156176" y="6150982"/>
              <a:ext cx="21602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1200" b="1">
                  <a:solidFill>
                    <a:prstClr val="black"/>
                  </a:solidFill>
                  <a:latin typeface="Calibri"/>
                </a:rPr>
                <a:t>?</a:t>
              </a:r>
              <a:endParaRPr lang="en-US" b="1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847528" y="2662798"/>
            <a:ext cx="2664296" cy="1270258"/>
            <a:chOff x="1010700" y="2799704"/>
            <a:chExt cx="3053045" cy="155978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508"/>
            <a:stretch/>
          </p:blipFill>
          <p:spPr>
            <a:xfrm>
              <a:off x="1010700" y="2799704"/>
              <a:ext cx="3053045" cy="155978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7" name="Rectangle 6"/>
            <p:cNvSpPr/>
            <p:nvPr/>
          </p:nvSpPr>
          <p:spPr>
            <a:xfrm>
              <a:off x="1018057" y="2802318"/>
              <a:ext cx="2054690" cy="2729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874A800D-CCDF-4615-8730-1A7A592E09A0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20299"/>
          <a:stretch/>
        </p:blipFill>
        <p:spPr>
          <a:xfrm>
            <a:off x="8047376" y="4503141"/>
            <a:ext cx="2049255" cy="138383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 descr="Table&#10;&#10;Description automatically generated with low confidence">
            <a:extLst>
              <a:ext uri="{FF2B5EF4-FFF2-40B4-BE49-F238E27FC236}">
                <a16:creationId xmlns:a16="http://schemas.microsoft.com/office/drawing/2014/main" id="{B10F5E41-20FD-3C4B-354F-C510FFDB99AA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930" y="4503142"/>
            <a:ext cx="2415580" cy="138383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92115827"/>
      </p:ext>
    </p:extLst>
  </p:cSld>
  <p:clrMapOvr>
    <a:masterClrMapping/>
  </p:clrMapOvr>
  <p:transition advTm="58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5400" y="2852936"/>
            <a:ext cx="10801200" cy="72008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000" dirty="0"/>
              <a:t>NS-matter EoS: model-independent interpolation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62AB15-D811-4B41-A175-781970FF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>
              <a:defRPr/>
            </a:pPr>
            <a:fld id="{92278F03-8F95-FC45-9C1D-EC5F45627061}" type="slidenum">
              <a:rPr lang="fi-FI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>
                <a:defRPr/>
              </a:pPr>
              <a:t>20</a:t>
            </a:fld>
            <a:endParaRPr lang="fi-FI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4931703"/>
      </p:ext>
    </p:extLst>
  </p:cSld>
  <p:clrMapOvr>
    <a:masterClrMapping/>
  </p:clrMapOvr>
  <p:transition advTm="8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62AB15-D811-4B41-A175-781970FF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21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2779F22-9A49-4670-B7D0-A30A14E6AF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717" r="258"/>
          <a:stretch/>
        </p:blipFill>
        <p:spPr>
          <a:xfrm>
            <a:off x="6600056" y="1"/>
            <a:ext cx="5400600" cy="35574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EF3808D-C12D-06D6-FDF3-13C940C0CA75}"/>
                  </a:ext>
                </a:extLst>
              </p:cNvPr>
              <p:cNvSpPr txBox="1"/>
              <p:nvPr/>
            </p:nvSpPr>
            <p:spPr>
              <a:xfrm>
                <a:off x="396279" y="332656"/>
                <a:ext cx="6046502" cy="25733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On top of the usual low- and high-density limits, always require: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EoS must support </a:t>
                </a:r>
                <a14:m>
                  <m:oMath xmlns:m="http://schemas.openxmlformats.org/officeDocument/2006/math">
                    <m:r>
                      <a:rPr lang="en-US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sz="2800" dirty="0"/>
                  <a:t> stars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LIGO/Virgo 90% tidal deformability limit must be satisfied</a:t>
                </a:r>
              </a:p>
              <a:p>
                <a:pPr>
                  <a:spcAft>
                    <a:spcPts val="1800"/>
                  </a:spcAft>
                </a:pPr>
                <a:r>
                  <a:rPr lang="fi-FI" sz="2000" dirty="0"/>
                  <a:t>[Annala et al., </a:t>
                </a:r>
                <a:r>
                  <a:rPr lang="fi-FI" sz="2000" dirty="0" err="1"/>
                  <a:t>Nature</a:t>
                </a:r>
                <a:r>
                  <a:rPr lang="fi-FI" sz="2000" dirty="0"/>
                  <a:t> </a:t>
                </a:r>
                <a:r>
                  <a:rPr lang="fi-FI" sz="2000" dirty="0" err="1"/>
                  <a:t>Physics</a:t>
                </a:r>
                <a:r>
                  <a:rPr lang="fi-FI" sz="2000" dirty="0"/>
                  <a:t> (2020)]</a:t>
                </a:r>
                <a:endParaRPr lang="fi-FI" sz="2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EF3808D-C12D-06D6-FDF3-13C940C0CA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279" y="332656"/>
                <a:ext cx="6046502" cy="2573333"/>
              </a:xfrm>
              <a:prstGeom prst="rect">
                <a:avLst/>
              </a:prstGeom>
              <a:blipFill>
                <a:blip r:embed="rId4"/>
                <a:stretch>
                  <a:fillRect l="-2016" t="-2370" b="-3318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47079368"/>
      </p:ext>
    </p:extLst>
  </p:cSld>
  <p:clrMapOvr>
    <a:masterClrMapping/>
  </p:clrMapOvr>
  <p:transition advTm="4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62AB15-D811-4B41-A175-781970FF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22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2779F22-9A49-4670-B7D0-A30A14E6AF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717" r="258"/>
          <a:stretch/>
        </p:blipFill>
        <p:spPr>
          <a:xfrm>
            <a:off x="6600056" y="1"/>
            <a:ext cx="5400600" cy="35574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8BF289C-DDBE-F8D7-B437-BD00C36A8D4A}"/>
                  </a:ext>
                </a:extLst>
              </p:cNvPr>
              <p:cNvSpPr txBox="1"/>
              <p:nvPr/>
            </p:nvSpPr>
            <p:spPr>
              <a:xfrm>
                <a:off x="396279" y="332656"/>
                <a:ext cx="6046502" cy="59313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On top of the usual low- and high-density limits, always require: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EoS must support </a:t>
                </a:r>
                <a14:m>
                  <m:oMath xmlns:m="http://schemas.openxmlformats.org/officeDocument/2006/math">
                    <m:r>
                      <a:rPr lang="en-US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sz="2800" dirty="0"/>
                  <a:t> stars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LIGO/Virgo 90% tidal deformability limit must be satisfied</a:t>
                </a:r>
              </a:p>
              <a:p>
                <a:pPr>
                  <a:spcAft>
                    <a:spcPts val="1800"/>
                  </a:spcAft>
                </a:pPr>
                <a:r>
                  <a:rPr lang="fi-FI" sz="2000" dirty="0"/>
                  <a:t>[Annala et al., </a:t>
                </a:r>
                <a:r>
                  <a:rPr lang="fi-FI" sz="2000" dirty="0" err="1"/>
                  <a:t>Nature</a:t>
                </a:r>
                <a:r>
                  <a:rPr lang="fi-FI" sz="2000" dirty="0"/>
                  <a:t> </a:t>
                </a:r>
                <a:r>
                  <a:rPr lang="fi-FI" sz="2000" dirty="0" err="1"/>
                  <a:t>Physics</a:t>
                </a:r>
                <a:r>
                  <a:rPr lang="fi-FI" sz="2000" dirty="0"/>
                  <a:t> (2020)]</a:t>
                </a:r>
                <a:endParaRPr lang="fi-FI" sz="2800" dirty="0"/>
              </a:p>
              <a:p>
                <a:r>
                  <a:rPr lang="fi-FI" sz="2800" dirty="0"/>
                  <a:t>In addition, can also take into account: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fi-FI" sz="2800" dirty="0"/>
                  <a:t>NICER data for PSR </a:t>
                </a:r>
                <a:r>
                  <a:rPr lang="en-US" sz="2800" dirty="0">
                    <a:solidFill>
                      <a:prstClr val="black"/>
                    </a:solidFill>
                  </a:rPr>
                  <a:t>J0740+6620:</a:t>
                </a:r>
              </a:p>
              <a:p>
                <a:pPr marL="914400" lvl="1" indent="-45720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𝑅</m:t>
                    </m:r>
                    <m:d>
                      <m:dPr>
                        <m:ctrlPr>
                          <a:rPr lang="en-US" sz="2800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28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28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⊙</m:t>
                            </m:r>
                          </m:sub>
                        </m:sSub>
                      </m:e>
                    </m:d>
                    <m:r>
                      <a:rPr lang="en-US" sz="2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&gt;11.0</m:t>
                    </m:r>
                  </m:oMath>
                </a14:m>
                <a:r>
                  <a:rPr lang="en-US" sz="2800" dirty="0">
                    <a:solidFill>
                      <a:prstClr val="black"/>
                    </a:solidFill>
                  </a:rPr>
                  <a:t>km (95%)</a:t>
                </a:r>
              </a:p>
              <a:p>
                <a:pPr marL="914400" lvl="1" indent="-45720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r>
                      <a:rPr lang="en-US" sz="280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𝑅</m:t>
                    </m:r>
                    <m:d>
                      <m:dPr>
                        <m:ctrlP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28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28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⊙</m:t>
                            </m:r>
                          </m:sub>
                        </m:sSub>
                      </m:e>
                    </m:d>
                    <m:r>
                      <a:rPr lang="en-US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&gt;1</m:t>
                    </m:r>
                    <m:r>
                      <a:rPr lang="en-US" sz="2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sz="2800" dirty="0">
                    <a:solidFill>
                      <a:prstClr val="black"/>
                    </a:solidFill>
                  </a:rPr>
                  <a:t>km (68%)</a:t>
                </a:r>
                <a:endParaRPr lang="fi-FI" sz="2800" dirty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fi-FI" sz="2800" dirty="0"/>
                  <a:t>BH </a:t>
                </a:r>
                <a:r>
                  <a:rPr lang="fi-FI" sz="2800" dirty="0" err="1"/>
                  <a:t>formation</a:t>
                </a:r>
                <a:r>
                  <a:rPr lang="fi-FI" sz="2800" dirty="0"/>
                  <a:t> in GW170817 via</a:t>
                </a:r>
              </a:p>
              <a:p>
                <a:pPr marL="914400" lvl="1" indent="-457200">
                  <a:spcAft>
                    <a:spcPts val="1200"/>
                  </a:spcAft>
                  <a:buFont typeface="Courier New" panose="02070309020205020404" pitchFamily="49" charset="0"/>
                  <a:buChar char="o"/>
                </a:pPr>
                <a:r>
                  <a:rPr lang="fi-FI" sz="2800" dirty="0" err="1"/>
                  <a:t>Supramassive</a:t>
                </a:r>
                <a:r>
                  <a:rPr lang="fi-FI" sz="2800" dirty="0"/>
                  <a:t> </a:t>
                </a:r>
                <a:r>
                  <a:rPr lang="fi-FI" sz="2800" dirty="0" err="1"/>
                  <a:t>or</a:t>
                </a:r>
                <a:r>
                  <a:rPr lang="fi-FI" sz="2800" dirty="0"/>
                  <a:t> </a:t>
                </a:r>
                <a:r>
                  <a:rPr lang="fi-FI" sz="2800" dirty="0" err="1"/>
                  <a:t>hypermassive</a:t>
                </a:r>
                <a:r>
                  <a:rPr lang="fi-FI" sz="2800" dirty="0"/>
                  <a:t> NS</a:t>
                </a:r>
              </a:p>
              <a:p>
                <a:r>
                  <a:rPr lang="fi-FI" dirty="0"/>
                  <a:t>[Annala et al., PRX 12 (2022)] 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8BF289C-DDBE-F8D7-B437-BD00C36A8D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279" y="332656"/>
                <a:ext cx="6046502" cy="5931304"/>
              </a:xfrm>
              <a:prstGeom prst="rect">
                <a:avLst/>
              </a:prstGeom>
              <a:blipFill>
                <a:blip r:embed="rId4"/>
                <a:stretch>
                  <a:fillRect l="-2016" t="-1028" r="-1109" b="-719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28851014"/>
      </p:ext>
    </p:extLst>
  </p:cSld>
  <p:clrMapOvr>
    <a:masterClrMapping/>
  </p:clrMapOvr>
  <p:transition advTm="22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62AB15-D811-4B41-A175-781970FF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23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2779F22-9A49-4670-B7D0-A30A14E6AF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41" r="17671" b="16196"/>
          <a:stretch/>
        </p:blipFill>
        <p:spPr>
          <a:xfrm>
            <a:off x="6888088" y="1"/>
            <a:ext cx="4176464" cy="298124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3FCFDDD-6635-40B0-B18B-09F75CDFE9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64552" y="1808820"/>
            <a:ext cx="1115029" cy="32403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EF3808D-C12D-06D6-FDF3-13C940C0CA75}"/>
                  </a:ext>
                </a:extLst>
              </p:cNvPr>
              <p:cNvSpPr txBox="1"/>
              <p:nvPr/>
            </p:nvSpPr>
            <p:spPr>
              <a:xfrm>
                <a:off x="396279" y="332656"/>
                <a:ext cx="6118510" cy="59313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On top of the usual low- and high-density limits, always require: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EoS must support </a:t>
                </a:r>
                <a14:m>
                  <m:oMath xmlns:m="http://schemas.openxmlformats.org/officeDocument/2006/math">
                    <m:r>
                      <a:rPr lang="en-US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sz="2800" dirty="0"/>
                  <a:t> stars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LIGO/Virgo 90% tidal deformability limit must be satisfied</a:t>
                </a:r>
              </a:p>
              <a:p>
                <a:pPr>
                  <a:spcAft>
                    <a:spcPts val="1800"/>
                  </a:spcAft>
                </a:pPr>
                <a:r>
                  <a:rPr lang="fi-FI" sz="2000" dirty="0"/>
                  <a:t>[Annala et al., </a:t>
                </a:r>
                <a:r>
                  <a:rPr lang="fi-FI" sz="2000" dirty="0" err="1"/>
                  <a:t>Nature</a:t>
                </a:r>
                <a:r>
                  <a:rPr lang="fi-FI" sz="2000" dirty="0"/>
                  <a:t> </a:t>
                </a:r>
                <a:r>
                  <a:rPr lang="fi-FI" sz="2000" dirty="0" err="1"/>
                  <a:t>Physics</a:t>
                </a:r>
                <a:r>
                  <a:rPr lang="fi-FI" sz="2000" dirty="0"/>
                  <a:t> (2020)]</a:t>
                </a:r>
                <a:endParaRPr lang="fi-FI" sz="2800" dirty="0"/>
              </a:p>
              <a:p>
                <a:r>
                  <a:rPr lang="fi-FI" sz="2800" dirty="0"/>
                  <a:t>In addition, can also take into account: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fi-FI" sz="2800" dirty="0"/>
                  <a:t>NICER data for PSR </a:t>
                </a:r>
                <a:r>
                  <a:rPr lang="en-US" sz="2800" dirty="0">
                    <a:solidFill>
                      <a:prstClr val="black"/>
                    </a:solidFill>
                  </a:rPr>
                  <a:t>J0740+6620:</a:t>
                </a:r>
              </a:p>
              <a:p>
                <a:pPr marL="914400" lvl="1" indent="-45720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𝑹</m:t>
                    </m:r>
                    <m:d>
                      <m:dPr>
                        <m:ctrlPr>
                          <a:rPr lang="en-US" sz="2800" b="1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  <m:sSub>
                          <m:sSubPr>
                            <m:ctrlPr>
                              <a:rPr lang="en-US" sz="28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𝑴</m:t>
                            </m:r>
                          </m:e>
                          <m:sub>
                            <m:r>
                              <a:rPr lang="en-US" sz="28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⊙</m:t>
                            </m:r>
                          </m:sub>
                        </m:sSub>
                      </m:e>
                    </m:d>
                    <m:r>
                      <a:rPr lang="en-US" sz="28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28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𝟏𝟏</m:t>
                    </m:r>
                    <m:r>
                      <a:rPr lang="en-US" sz="28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8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sz="2800" b="1" dirty="0">
                    <a:solidFill>
                      <a:prstClr val="black"/>
                    </a:solidFill>
                  </a:rPr>
                  <a:t>km (95%)</a:t>
                </a:r>
              </a:p>
              <a:p>
                <a:pPr marL="914400" lvl="1" indent="-45720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r>
                      <a:rPr lang="en-US" sz="280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𝑅</m:t>
                    </m:r>
                    <m:d>
                      <m:dPr>
                        <m:ctrlP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28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28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⊙</m:t>
                            </m:r>
                          </m:sub>
                        </m:sSub>
                      </m:e>
                    </m:d>
                    <m:r>
                      <a:rPr lang="en-US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&gt;1</m:t>
                    </m:r>
                    <m:r>
                      <a:rPr lang="en-US" sz="2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sz="2800" dirty="0">
                    <a:solidFill>
                      <a:prstClr val="black"/>
                    </a:solidFill>
                  </a:rPr>
                  <a:t>km (68%)</a:t>
                </a:r>
                <a:endParaRPr lang="fi-FI" sz="2800" dirty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fi-FI" sz="2800" dirty="0"/>
                  <a:t>BH </a:t>
                </a:r>
                <a:r>
                  <a:rPr lang="fi-FI" sz="2800" dirty="0" err="1"/>
                  <a:t>formation</a:t>
                </a:r>
                <a:r>
                  <a:rPr lang="fi-FI" sz="2800" dirty="0"/>
                  <a:t> in GW170817 via</a:t>
                </a:r>
              </a:p>
              <a:p>
                <a:pPr marL="914400" lvl="1" indent="-457200">
                  <a:spcAft>
                    <a:spcPts val="1200"/>
                  </a:spcAft>
                  <a:buFont typeface="Courier New" panose="02070309020205020404" pitchFamily="49" charset="0"/>
                  <a:buChar char="o"/>
                </a:pPr>
                <a:r>
                  <a:rPr lang="fi-FI" sz="2800" b="1" dirty="0" err="1"/>
                  <a:t>Supramassive</a:t>
                </a:r>
                <a:r>
                  <a:rPr lang="fi-FI" sz="2800" dirty="0"/>
                  <a:t> </a:t>
                </a:r>
                <a:r>
                  <a:rPr lang="fi-FI" sz="2800" dirty="0" err="1"/>
                  <a:t>or</a:t>
                </a:r>
                <a:r>
                  <a:rPr lang="fi-FI" sz="2800" dirty="0"/>
                  <a:t> </a:t>
                </a:r>
                <a:r>
                  <a:rPr lang="fi-FI" sz="2800" dirty="0" err="1"/>
                  <a:t>hypermassive</a:t>
                </a:r>
                <a:r>
                  <a:rPr lang="fi-FI" sz="2800" dirty="0"/>
                  <a:t> NS</a:t>
                </a:r>
              </a:p>
              <a:p>
                <a:r>
                  <a:rPr lang="fi-FI" dirty="0"/>
                  <a:t>[Annala et al., PRX 12 (2022)] 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EF3808D-C12D-06D6-FDF3-13C940C0CA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279" y="332656"/>
                <a:ext cx="6118510" cy="5931304"/>
              </a:xfrm>
              <a:prstGeom prst="rect">
                <a:avLst/>
              </a:prstGeom>
              <a:blipFill>
                <a:blip r:embed="rId5"/>
                <a:stretch>
                  <a:fillRect l="-1992" t="-1028" r="-797" b="-719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8563E809-13DA-4388-8991-CD25238D51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27208" y="2060848"/>
            <a:ext cx="466477" cy="228573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40846F1-F33E-C3A5-0741-1F43AC0B953C}"/>
              </a:ext>
            </a:extLst>
          </p:cNvPr>
          <p:cNvPicPr>
            <a:picLocks/>
          </p:cNvPicPr>
          <p:nvPr/>
        </p:nvPicPr>
        <p:blipFill rotWithShape="1">
          <a:blip r:embed="rId7">
            <a:lum/>
            <a:alphaModFix/>
          </a:blip>
          <a:srcRect l="2269" t="8930" r="66180"/>
          <a:stretch/>
        </p:blipFill>
        <p:spPr>
          <a:xfrm>
            <a:off x="6993684" y="3284984"/>
            <a:ext cx="3996000" cy="33480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988A165-D239-344D-AE62-C81B14EFADD6}"/>
              </a:ext>
            </a:extLst>
          </p:cNvPr>
          <p:cNvSpPr/>
          <p:nvPr/>
        </p:nvSpPr>
        <p:spPr>
          <a:xfrm>
            <a:off x="6993683" y="3210890"/>
            <a:ext cx="254446" cy="26663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6487908-A7E3-A3EE-A746-C5B8EFB4494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0074" y="3150196"/>
            <a:ext cx="294878" cy="28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255311"/>
      </p:ext>
    </p:extLst>
  </p:cSld>
  <p:clrMapOvr>
    <a:masterClrMapping/>
  </p:clrMapOvr>
  <p:transition advTm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62AB15-D811-4B41-A175-781970FF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24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2779F22-9A49-4670-B7D0-A30A14E6AF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41" r="17671" b="16196"/>
          <a:stretch/>
        </p:blipFill>
        <p:spPr>
          <a:xfrm>
            <a:off x="6888088" y="1"/>
            <a:ext cx="4176464" cy="298124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3FCFDDD-6635-40B0-B18B-09F75CDFE9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64552" y="1808820"/>
            <a:ext cx="1115029" cy="32403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EF3808D-C12D-06D6-FDF3-13C940C0CA75}"/>
                  </a:ext>
                </a:extLst>
              </p:cNvPr>
              <p:cNvSpPr txBox="1"/>
              <p:nvPr/>
            </p:nvSpPr>
            <p:spPr>
              <a:xfrm>
                <a:off x="396279" y="332656"/>
                <a:ext cx="6118510" cy="59313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On top of the usual low- and high-density limits, always require: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EoS must support </a:t>
                </a:r>
                <a14:m>
                  <m:oMath xmlns:m="http://schemas.openxmlformats.org/officeDocument/2006/math">
                    <m:r>
                      <a:rPr lang="en-US" sz="28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sz="2800" dirty="0"/>
                  <a:t> stars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LIGO/Virgo 90% tidal deformability limit must be satisfied</a:t>
                </a:r>
              </a:p>
              <a:p>
                <a:pPr>
                  <a:spcAft>
                    <a:spcPts val="1800"/>
                  </a:spcAft>
                </a:pPr>
                <a:r>
                  <a:rPr lang="fi-FI" sz="2000" dirty="0"/>
                  <a:t>[Annala et al., </a:t>
                </a:r>
                <a:r>
                  <a:rPr lang="fi-FI" sz="2000" dirty="0" err="1"/>
                  <a:t>Nature</a:t>
                </a:r>
                <a:r>
                  <a:rPr lang="fi-FI" sz="2000" dirty="0"/>
                  <a:t> </a:t>
                </a:r>
                <a:r>
                  <a:rPr lang="fi-FI" sz="2000" dirty="0" err="1"/>
                  <a:t>Physics</a:t>
                </a:r>
                <a:r>
                  <a:rPr lang="fi-FI" sz="2000" dirty="0"/>
                  <a:t> (2020)]</a:t>
                </a:r>
                <a:endParaRPr lang="fi-FI" sz="2800" dirty="0"/>
              </a:p>
              <a:p>
                <a:r>
                  <a:rPr lang="fi-FI" sz="2800" dirty="0"/>
                  <a:t>In addition, can also take into account: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fi-FI" sz="2800" dirty="0"/>
                  <a:t>NICER data for PSR </a:t>
                </a:r>
                <a:r>
                  <a:rPr lang="en-US" sz="2800" dirty="0">
                    <a:solidFill>
                      <a:prstClr val="black"/>
                    </a:solidFill>
                  </a:rPr>
                  <a:t>J0740+6620:</a:t>
                </a:r>
              </a:p>
              <a:p>
                <a:pPr marL="914400" lvl="1" indent="-45720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𝑅</m:t>
                    </m:r>
                    <m:d>
                      <m:dPr>
                        <m:ctrlPr>
                          <a:rPr lang="en-US" sz="28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280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2800" b="0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⊙</m:t>
                            </m:r>
                          </m:sub>
                        </m:sSub>
                      </m:e>
                    </m:d>
                    <m:r>
                      <a:rPr lang="en-US" sz="28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&gt;11.0</m:t>
                    </m:r>
                  </m:oMath>
                </a14:m>
                <a:r>
                  <a:rPr lang="en-US" sz="2800" dirty="0">
                    <a:solidFill>
                      <a:prstClr val="black"/>
                    </a:solidFill>
                  </a:rPr>
                  <a:t>km (95%)</a:t>
                </a:r>
              </a:p>
              <a:p>
                <a:pPr marL="914400" lvl="1" indent="-45720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𝑹</m:t>
                    </m:r>
                    <m:d>
                      <m:dPr>
                        <m:ctrlPr>
                          <a:rPr lang="en-US" sz="2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1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  <m:sSub>
                          <m:sSubPr>
                            <m:ctrlPr>
                              <a:rPr lang="en-US" sz="28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𝑴</m:t>
                            </m:r>
                          </m:e>
                          <m:sub>
                            <m:r>
                              <a:rPr lang="en-US" sz="2800" b="1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⊙</m:t>
                            </m:r>
                          </m:sub>
                        </m:sSub>
                      </m:e>
                    </m:d>
                    <m:r>
                      <a:rPr lang="en-US" sz="28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28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𝟏𝟐</m:t>
                    </m:r>
                    <m:r>
                      <a:rPr lang="en-US" sz="2800" b="1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800" b="1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sz="2800" b="1" dirty="0">
                    <a:solidFill>
                      <a:prstClr val="black"/>
                    </a:solidFill>
                  </a:rPr>
                  <a:t>km (68%)</a:t>
                </a:r>
                <a:endParaRPr lang="fi-FI" sz="2800" b="1" dirty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fi-FI" sz="2800" dirty="0"/>
                  <a:t>BH </a:t>
                </a:r>
                <a:r>
                  <a:rPr lang="fi-FI" sz="2800" dirty="0" err="1"/>
                  <a:t>formation</a:t>
                </a:r>
                <a:r>
                  <a:rPr lang="fi-FI" sz="2800" dirty="0"/>
                  <a:t> in GW170817 via</a:t>
                </a:r>
              </a:p>
              <a:p>
                <a:pPr marL="914400" lvl="1" indent="-457200">
                  <a:spcAft>
                    <a:spcPts val="1200"/>
                  </a:spcAft>
                  <a:buFont typeface="Courier New" panose="02070309020205020404" pitchFamily="49" charset="0"/>
                  <a:buChar char="o"/>
                </a:pPr>
                <a:r>
                  <a:rPr lang="fi-FI" sz="2800" dirty="0" err="1"/>
                  <a:t>Supramassive</a:t>
                </a:r>
                <a:r>
                  <a:rPr lang="fi-FI" sz="2800" dirty="0"/>
                  <a:t> </a:t>
                </a:r>
                <a:r>
                  <a:rPr lang="fi-FI" sz="2800" dirty="0" err="1"/>
                  <a:t>or</a:t>
                </a:r>
                <a:r>
                  <a:rPr lang="fi-FI" sz="2800" dirty="0"/>
                  <a:t> </a:t>
                </a:r>
                <a:r>
                  <a:rPr lang="fi-FI" sz="2800" b="1" dirty="0" err="1"/>
                  <a:t>hypermassive</a:t>
                </a:r>
                <a:r>
                  <a:rPr lang="fi-FI" sz="2800" dirty="0"/>
                  <a:t> NS</a:t>
                </a:r>
              </a:p>
              <a:p>
                <a:r>
                  <a:rPr lang="fi-FI" dirty="0"/>
                  <a:t>[Annala et al., PRX 12 (2022)] 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EF3808D-C12D-06D6-FDF3-13C940C0CA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279" y="332656"/>
                <a:ext cx="6118510" cy="5931304"/>
              </a:xfrm>
              <a:prstGeom prst="rect">
                <a:avLst/>
              </a:prstGeom>
              <a:blipFill>
                <a:blip r:embed="rId5"/>
                <a:stretch>
                  <a:fillRect l="-1992" t="-1028" r="-797" b="-719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8563E809-13DA-4388-8991-CD25238D513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27208" y="2060848"/>
            <a:ext cx="466477" cy="228573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E28C279-52D8-DD75-C516-EBBF0C7FE193}"/>
              </a:ext>
            </a:extLst>
          </p:cNvPr>
          <p:cNvPicPr>
            <a:picLocks/>
          </p:cNvPicPr>
          <p:nvPr/>
        </p:nvPicPr>
        <p:blipFill rotWithShape="1">
          <a:blip r:embed="rId7">
            <a:lum/>
            <a:alphaModFix/>
          </a:blip>
          <a:srcRect l="63149" t="6477" r="6678"/>
          <a:stretch/>
        </p:blipFill>
        <p:spPr>
          <a:xfrm>
            <a:off x="7254000" y="3276000"/>
            <a:ext cx="3816000" cy="334800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48B04BD-4A69-1014-AD45-9BBF9575D96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6727" y="3140968"/>
            <a:ext cx="294878" cy="2844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65204FC-3428-EEFC-9E8C-FCD1BB9D696F}"/>
              </a:ext>
            </a:extLst>
          </p:cNvPr>
          <p:cNvPicPr>
            <a:picLocks/>
          </p:cNvPicPr>
          <p:nvPr/>
        </p:nvPicPr>
        <p:blipFill rotWithShape="1">
          <a:blip r:embed="rId7">
            <a:lum/>
            <a:alphaModFix/>
          </a:blip>
          <a:srcRect l="63149" t="85049" r="29708" b="6905"/>
          <a:stretch/>
        </p:blipFill>
        <p:spPr>
          <a:xfrm>
            <a:off x="7128000" y="6093296"/>
            <a:ext cx="903355" cy="288032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981451038"/>
      </p:ext>
    </p:extLst>
  </p:cSld>
  <p:clrMapOvr>
    <a:masterClrMapping/>
  </p:clrMapOvr>
  <p:transition advTm="2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8CE1745-2274-C168-9BD5-6C141FB4BC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8048" y="44624"/>
            <a:ext cx="4379670" cy="378904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0DF22C4-9D9F-CE52-FE28-6E59BAD299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8048" y="3477208"/>
            <a:ext cx="5171592" cy="336447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62AB15-D811-4B41-A175-781970FF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25</a:t>
            </a:fld>
            <a:endParaRPr lang="fi-FI" dirty="0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F5E5818-BB52-493D-A687-B952FBC1318C}"/>
                  </a:ext>
                </a:extLst>
              </p:cNvPr>
              <p:cNvSpPr txBox="1"/>
              <p:nvPr/>
            </p:nvSpPr>
            <p:spPr>
              <a:xfrm>
                <a:off x="232198" y="188640"/>
                <a:ext cx="6236825" cy="28788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fi-FI" sz="2800" dirty="0" err="1"/>
                  <a:t>The</a:t>
                </a:r>
                <a:r>
                  <a:rPr lang="fi-FI" sz="2800" dirty="0"/>
                  <a:t> EoS </a:t>
                </a:r>
                <a:r>
                  <a:rPr lang="fi-FI" sz="2800" dirty="0" err="1"/>
                  <a:t>band</a:t>
                </a:r>
                <a:r>
                  <a:rPr lang="fi-FI" sz="2800" dirty="0"/>
                  <a:t> </a:t>
                </a:r>
                <a:r>
                  <a:rPr lang="fi-FI" sz="2800" dirty="0" err="1"/>
                  <a:t>features</a:t>
                </a:r>
                <a:r>
                  <a:rPr lang="fi-FI" sz="2800" dirty="0"/>
                  <a:t> </a:t>
                </a:r>
                <a:r>
                  <a:rPr lang="fi-FI" sz="2800" dirty="0" err="1"/>
                  <a:t>clear</a:t>
                </a:r>
                <a:r>
                  <a:rPr lang="fi-FI" sz="2800" dirty="0"/>
                  <a:t> </a:t>
                </a:r>
                <a:r>
                  <a:rPr lang="fi-FI" sz="2800" dirty="0" err="1"/>
                  <a:t>two-phase</a:t>
                </a:r>
                <a:r>
                  <a:rPr lang="fi-FI" sz="2800" dirty="0"/>
                  <a:t> </a:t>
                </a:r>
                <a:r>
                  <a:rPr lang="fi-FI" sz="2800" dirty="0" err="1"/>
                  <a:t>structure</a:t>
                </a:r>
                <a:r>
                  <a:rPr lang="fi-FI" sz="2800" dirty="0"/>
                  <a:t>, </a:t>
                </a:r>
                <a:r>
                  <a:rPr lang="en-US" sz="2800" dirty="0"/>
                  <a:t>with</a:t>
                </a:r>
                <a:r>
                  <a:rPr lang="fi-FI" sz="2800" dirty="0"/>
                  <a:t> </a:t>
                </a:r>
                <a:r>
                  <a:rPr lang="en-US" sz="2800" dirty="0"/>
                  <a:t>polytropic index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func>
                          <m:func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8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</m:func>
                      </m:num>
                      <m:den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func>
                          <m:func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8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</m:e>
                        </m:func>
                      </m:den>
                    </m:f>
                  </m:oMath>
                </a14:m>
                <a:r>
                  <a:rPr lang="fi-FI" sz="2800" dirty="0"/>
                  <a:t> transitioning </a:t>
                </a:r>
                <a:r>
                  <a:rPr lang="fi-FI" sz="2800" dirty="0" err="1"/>
                  <a:t>from</a:t>
                </a:r>
                <a:r>
                  <a:rPr lang="fi-FI" sz="2800" dirty="0"/>
                  <a:t> </a:t>
                </a:r>
                <a:r>
                  <a:rPr lang="fi-FI" sz="2800" dirty="0" err="1"/>
                  <a:t>hadronic</a:t>
                </a:r>
                <a:r>
                  <a:rPr lang="fi-FI" sz="2800" dirty="0"/>
                  <a:t> (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fi-FI" sz="2800" dirty="0"/>
                  <a:t>) to </a:t>
                </a:r>
                <a:r>
                  <a:rPr lang="fi-FI" sz="2800" dirty="0" err="1"/>
                  <a:t>near-conformal</a:t>
                </a:r>
                <a:r>
                  <a:rPr lang="fi-FI" sz="2800" dirty="0"/>
                  <a:t> (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fi-FI" sz="2800" dirty="0"/>
                  <a:t>) </a:t>
                </a:r>
                <a:r>
                  <a:rPr lang="fi-FI" sz="2800" dirty="0" err="1"/>
                  <a:t>behavior</a:t>
                </a:r>
                <a:r>
                  <a:rPr lang="fi-FI" sz="2800" dirty="0"/>
                  <a:t> </a:t>
                </a:r>
                <a:r>
                  <a:rPr lang="fi-FI" sz="2800" dirty="0" err="1"/>
                  <a:t>below</a:t>
                </a:r>
                <a:r>
                  <a:rPr lang="fi-FI" sz="2800" dirty="0"/>
                  <a:t> TOV </a:t>
                </a:r>
                <a:r>
                  <a:rPr lang="fi-FI" sz="2800" dirty="0" err="1"/>
                  <a:t>densities</a:t>
                </a:r>
                <a:r>
                  <a:rPr lang="fi-FI" sz="2800" dirty="0"/>
                  <a:t>: </a:t>
                </a:r>
                <a:r>
                  <a:rPr lang="fi-FI" sz="2800" dirty="0" err="1"/>
                  <a:t>evidence</a:t>
                </a:r>
                <a:r>
                  <a:rPr lang="fi-FI" sz="2800" dirty="0"/>
                  <a:t> for QM </a:t>
                </a:r>
                <a:r>
                  <a:rPr lang="fi-FI" sz="2800" dirty="0" err="1"/>
                  <a:t>cores</a:t>
                </a:r>
                <a:endParaRPr lang="fi-FI" sz="2800" dirty="0"/>
              </a:p>
              <a:p>
                <a:pPr>
                  <a:spcAft>
                    <a:spcPts val="1200"/>
                  </a:spcAft>
                </a:pPr>
                <a:r>
                  <a:rPr lang="fi-FI" dirty="0"/>
                  <a:t>[Annala et al., </a:t>
                </a:r>
                <a:r>
                  <a:rPr lang="fi-FI" dirty="0" err="1"/>
                  <a:t>Nature</a:t>
                </a:r>
                <a:r>
                  <a:rPr lang="fi-FI" dirty="0"/>
                  <a:t> </a:t>
                </a:r>
                <a:r>
                  <a:rPr lang="fi-FI" dirty="0" err="1"/>
                  <a:t>Physics</a:t>
                </a:r>
                <a:r>
                  <a:rPr lang="fi-FI" dirty="0"/>
                  <a:t> (2020)]</a:t>
                </a:r>
                <a:endParaRPr lang="fi-FI" sz="28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F5E5818-BB52-493D-A687-B952FBC131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198" y="188640"/>
                <a:ext cx="6236825" cy="2878801"/>
              </a:xfrm>
              <a:prstGeom prst="rect">
                <a:avLst/>
              </a:prstGeom>
              <a:blipFill>
                <a:blip r:embed="rId5"/>
                <a:stretch>
                  <a:fillRect l="-1955" t="-2119" b="-2542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99A30024-23C7-B2E5-F537-C948F6595DD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01812" y="190835"/>
            <a:ext cx="918180" cy="2834173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FFACA82-7ADC-DE28-9BB8-9AF8D6BEC16B}"/>
              </a:ext>
            </a:extLst>
          </p:cNvPr>
          <p:cNvCxnSpPr>
            <a:cxnSpLocks/>
          </p:cNvCxnSpPr>
          <p:nvPr/>
        </p:nvCxnSpPr>
        <p:spPr>
          <a:xfrm flipV="1">
            <a:off x="6755702" y="216127"/>
            <a:ext cx="4047045" cy="1698447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B5FBD2-E62A-E177-D932-B078CF7006B8}"/>
              </a:ext>
            </a:extLst>
          </p:cNvPr>
          <p:cNvCxnSpPr>
            <a:cxnSpLocks/>
          </p:cNvCxnSpPr>
          <p:nvPr/>
        </p:nvCxnSpPr>
        <p:spPr>
          <a:xfrm flipV="1">
            <a:off x="6664848" y="548680"/>
            <a:ext cx="1879424" cy="242275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9824587"/>
      </p:ext>
    </p:extLst>
  </p:cSld>
  <p:clrMapOvr>
    <a:masterClrMapping/>
  </p:clrMapOvr>
  <p:transition advTm="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8CE1745-2274-C168-9BD5-6C141FB4BC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8048" y="44624"/>
            <a:ext cx="4379670" cy="378904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0DF22C4-9D9F-CE52-FE28-6E59BAD299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8048" y="3477208"/>
            <a:ext cx="5171592" cy="336447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62AB15-D811-4B41-A175-781970FF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26</a:t>
            </a:fld>
            <a:endParaRPr lang="fi-FI" dirty="0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F5E5818-BB52-493D-A687-B952FBC1318C}"/>
                  </a:ext>
                </a:extLst>
              </p:cNvPr>
              <p:cNvSpPr txBox="1"/>
              <p:nvPr/>
            </p:nvSpPr>
            <p:spPr>
              <a:xfrm>
                <a:off x="232198" y="188640"/>
                <a:ext cx="6236825" cy="64336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fi-FI" sz="2800" dirty="0" err="1"/>
                  <a:t>The</a:t>
                </a:r>
                <a:r>
                  <a:rPr lang="fi-FI" sz="2800" dirty="0"/>
                  <a:t> EoS </a:t>
                </a:r>
                <a:r>
                  <a:rPr lang="fi-FI" sz="2800" dirty="0" err="1"/>
                  <a:t>band</a:t>
                </a:r>
                <a:r>
                  <a:rPr lang="fi-FI" sz="2800" dirty="0"/>
                  <a:t> </a:t>
                </a:r>
                <a:r>
                  <a:rPr lang="fi-FI" sz="2800" dirty="0" err="1"/>
                  <a:t>features</a:t>
                </a:r>
                <a:r>
                  <a:rPr lang="fi-FI" sz="2800" dirty="0"/>
                  <a:t> </a:t>
                </a:r>
                <a:r>
                  <a:rPr lang="fi-FI" sz="2800" dirty="0" err="1"/>
                  <a:t>clear</a:t>
                </a:r>
                <a:r>
                  <a:rPr lang="fi-FI" sz="2800" dirty="0"/>
                  <a:t> </a:t>
                </a:r>
                <a:r>
                  <a:rPr lang="fi-FI" sz="2800" dirty="0" err="1"/>
                  <a:t>two-phase</a:t>
                </a:r>
                <a:r>
                  <a:rPr lang="fi-FI" sz="2800" dirty="0"/>
                  <a:t> </a:t>
                </a:r>
                <a:r>
                  <a:rPr lang="fi-FI" sz="2800" dirty="0" err="1"/>
                  <a:t>structure</a:t>
                </a:r>
                <a:r>
                  <a:rPr lang="fi-FI" sz="2800" dirty="0"/>
                  <a:t>, </a:t>
                </a:r>
                <a:r>
                  <a:rPr lang="en-US" sz="2800" dirty="0"/>
                  <a:t>with</a:t>
                </a:r>
                <a:r>
                  <a:rPr lang="fi-FI" sz="2800" dirty="0"/>
                  <a:t> </a:t>
                </a:r>
                <a:r>
                  <a:rPr lang="en-US" sz="2800" dirty="0"/>
                  <a:t>polytropic index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func>
                          <m:func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8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e>
                        </m:func>
                      </m:num>
                      <m:den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func>
                          <m:func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8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</m:e>
                        </m:func>
                      </m:den>
                    </m:f>
                  </m:oMath>
                </a14:m>
                <a:r>
                  <a:rPr lang="fi-FI" sz="2800" dirty="0"/>
                  <a:t> transitioning </a:t>
                </a:r>
                <a:r>
                  <a:rPr lang="fi-FI" sz="2800" dirty="0" err="1"/>
                  <a:t>from</a:t>
                </a:r>
                <a:r>
                  <a:rPr lang="fi-FI" sz="2800" dirty="0"/>
                  <a:t> </a:t>
                </a:r>
                <a:r>
                  <a:rPr lang="fi-FI" sz="2800" dirty="0" err="1"/>
                  <a:t>hadronic</a:t>
                </a:r>
                <a:r>
                  <a:rPr lang="fi-FI" sz="2800" dirty="0"/>
                  <a:t> (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fi-FI" sz="2800" dirty="0"/>
                  <a:t>) to </a:t>
                </a:r>
                <a:r>
                  <a:rPr lang="fi-FI" sz="2800" dirty="0" err="1"/>
                  <a:t>near-conformal</a:t>
                </a:r>
                <a:r>
                  <a:rPr lang="fi-FI" sz="2800" dirty="0"/>
                  <a:t> (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fi-FI" sz="2800" dirty="0"/>
                  <a:t>) </a:t>
                </a:r>
                <a:r>
                  <a:rPr lang="fi-FI" sz="2800" dirty="0" err="1"/>
                  <a:t>behavior</a:t>
                </a:r>
                <a:r>
                  <a:rPr lang="fi-FI" sz="2800" dirty="0"/>
                  <a:t> </a:t>
                </a:r>
                <a:r>
                  <a:rPr lang="fi-FI" sz="2800" dirty="0" err="1"/>
                  <a:t>below</a:t>
                </a:r>
                <a:r>
                  <a:rPr lang="fi-FI" sz="2800" dirty="0"/>
                  <a:t> TOV </a:t>
                </a:r>
                <a:r>
                  <a:rPr lang="fi-FI" sz="2800" dirty="0" err="1"/>
                  <a:t>densities</a:t>
                </a:r>
                <a:r>
                  <a:rPr lang="fi-FI" sz="2800" dirty="0"/>
                  <a:t>: </a:t>
                </a:r>
                <a:r>
                  <a:rPr lang="fi-FI" sz="2800" dirty="0" err="1"/>
                  <a:t>evidence</a:t>
                </a:r>
                <a:r>
                  <a:rPr lang="fi-FI" sz="2800" dirty="0"/>
                  <a:t> for QM </a:t>
                </a:r>
                <a:r>
                  <a:rPr lang="fi-FI" sz="2800" dirty="0" err="1"/>
                  <a:t>cores</a:t>
                </a:r>
                <a:endParaRPr lang="fi-FI" sz="2800" dirty="0"/>
              </a:p>
              <a:p>
                <a:pPr>
                  <a:spcAft>
                    <a:spcPts val="1800"/>
                  </a:spcAft>
                </a:pPr>
                <a:r>
                  <a:rPr lang="fi-FI" dirty="0"/>
                  <a:t>[Annala et al., Nature Physics (2020)]</a:t>
                </a:r>
              </a:p>
              <a:p>
                <a:pPr>
                  <a:spcAft>
                    <a:spcPts val="600"/>
                  </a:spcAft>
                </a:pPr>
                <a:r>
                  <a:rPr lang="fi-FI" sz="2800" dirty="0"/>
                  <a:t>However, open questions remain:</a:t>
                </a:r>
              </a:p>
              <a:p>
                <a:pPr marL="514350" indent="-514350">
                  <a:spcAft>
                    <a:spcPts val="600"/>
                  </a:spcAft>
                  <a:buFont typeface="+mj-lt"/>
                  <a:buAutoNum type="arabicParenR"/>
                </a:pPr>
                <a:r>
                  <a:rPr lang="fi-FI" sz="2800" dirty="0"/>
                  <a:t>Do other quantities display similar signs of conformalization?</a:t>
                </a:r>
              </a:p>
              <a:p>
                <a:pPr marL="514350" indent="-514350">
                  <a:spcAft>
                    <a:spcPts val="600"/>
                  </a:spcAft>
                  <a:buFont typeface="+mj-lt"/>
                  <a:buAutoNum type="arabicParenR"/>
                </a:pPr>
                <a:r>
                  <a:rPr lang="fi-FI" sz="2800" dirty="0"/>
                  <a:t>Does conformalization necessary imply phase transition to QM? </a:t>
                </a:r>
              </a:p>
              <a:p>
                <a:pPr marL="514350" indent="-514350">
                  <a:spcAft>
                    <a:spcPts val="600"/>
                  </a:spcAft>
                  <a:buFont typeface="+mj-lt"/>
                  <a:buAutoNum type="arabicParenR"/>
                </a:pPr>
                <a:r>
                  <a:rPr lang="fi-FI" sz="2800" dirty="0"/>
                  <a:t>How likely are QM cores in TOV stars?</a:t>
                </a:r>
              </a:p>
              <a:p>
                <a:pPr marL="514350" indent="-514350">
                  <a:spcAft>
                    <a:spcPts val="600"/>
                  </a:spcAft>
                  <a:buFont typeface="+mj-lt"/>
                  <a:buAutoNum type="arabicParenR"/>
                </a:pPr>
                <a:r>
                  <a:rPr lang="fi-FI" sz="2800" dirty="0"/>
                  <a:t>What is the role of the pQCD limit?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F5E5818-BB52-493D-A687-B952FBC131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198" y="188640"/>
                <a:ext cx="6236825" cy="6433621"/>
              </a:xfrm>
              <a:prstGeom prst="rect">
                <a:avLst/>
              </a:prstGeom>
              <a:blipFill>
                <a:blip r:embed="rId5"/>
                <a:stretch>
                  <a:fillRect l="-2053" t="-948" r="-391" b="-1801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99A30024-23C7-B2E5-F537-C948F6595DD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01812" y="190835"/>
            <a:ext cx="918180" cy="2834173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FFACA82-7ADC-DE28-9BB8-9AF8D6BEC16B}"/>
              </a:ext>
            </a:extLst>
          </p:cNvPr>
          <p:cNvCxnSpPr>
            <a:cxnSpLocks/>
          </p:cNvCxnSpPr>
          <p:nvPr/>
        </p:nvCxnSpPr>
        <p:spPr>
          <a:xfrm flipV="1">
            <a:off x="6755702" y="216127"/>
            <a:ext cx="4047045" cy="1698447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4B5FBD2-E62A-E177-D932-B078CF7006B8}"/>
              </a:ext>
            </a:extLst>
          </p:cNvPr>
          <p:cNvCxnSpPr>
            <a:cxnSpLocks/>
          </p:cNvCxnSpPr>
          <p:nvPr/>
        </p:nvCxnSpPr>
        <p:spPr>
          <a:xfrm flipV="1">
            <a:off x="6664848" y="548680"/>
            <a:ext cx="1879424" cy="2422755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0641935"/>
      </p:ext>
    </p:extLst>
  </p:cSld>
  <p:clrMapOvr>
    <a:masterClrMapping/>
  </p:clrMapOvr>
  <p:transition advTm="2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5400" y="2852936"/>
            <a:ext cx="10801200" cy="72008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000" dirty="0"/>
              <a:t>NS-matter EoS: recent Bayesian results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62AB15-D811-4B41-A175-781970FF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>
              <a:defRPr/>
            </a:pPr>
            <a:fld id="{92278F03-8F95-FC45-9C1D-EC5F45627061}" type="slidenum">
              <a:rPr lang="fi-FI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>
                <a:defRPr/>
              </a:pPr>
              <a:t>27</a:t>
            </a:fld>
            <a:endParaRPr lang="fi-FI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54333288"/>
      </p:ext>
    </p:extLst>
  </p:cSld>
  <p:clrMapOvr>
    <a:masterClrMapping/>
  </p:clrMapOvr>
  <p:transition advTm="8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62AB15-D811-4B41-A175-781970FF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81950" y="6356351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92278F03-8F95-FC45-9C1D-EC5F45627061}" type="slidenum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28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9818DA7D-3EAD-E754-D959-A4DE8344AF8C}"/>
              </a:ext>
            </a:extLst>
          </p:cNvPr>
          <p:cNvSpPr txBox="1">
            <a:spLocks/>
          </p:cNvSpPr>
          <p:nvPr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28</a:t>
            </a:fld>
            <a:endParaRPr lang="fi-FI" dirty="0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200E7EF-109A-EA46-C03B-4F7F6A757CAA}"/>
                  </a:ext>
                </a:extLst>
              </p:cNvPr>
              <p:cNvSpPr txBox="1"/>
              <p:nvPr/>
            </p:nvSpPr>
            <p:spPr>
              <a:xfrm>
                <a:off x="232198" y="315442"/>
                <a:ext cx="6727898" cy="37311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Improvements in recent work: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Factor in measurement uncertainties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800" dirty="0"/>
                  <a:t> ability to utilize many more observations in the analysis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Track also conformal anomaly and its rate of change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f>
                      <m:f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num>
                      <m:den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den>
                    </m:f>
                  </m:oMath>
                </a14:m>
                <a:r>
                  <a:rPr lang="en-US" sz="2800" dirty="0"/>
                  <a:t>,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∆′</m:t>
                    </m:r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f>
                      <m:f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num>
                      <m:den>
                        <m: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func>
                          <m:func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8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r>
                              <a:rPr lang="en-US" sz="2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</m:e>
                        </m:func>
                      </m:den>
                    </m:f>
                  </m:oMath>
                </a14:m>
                <a:endParaRPr lang="en-US" sz="2800" dirty="0"/>
              </a:p>
              <a:p>
                <a:pPr marL="457200" indent="-4572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800" dirty="0"/>
                  <a:t>For comparison, construct EoSs also with </a:t>
                </a:r>
                <a:r>
                  <a:rPr lang="en-US" sz="2800" dirty="0" err="1"/>
                  <a:t>nonparam</a:t>
                </a:r>
                <a:r>
                  <a:rPr lang="en-US" sz="2800" dirty="0"/>
                  <a:t>. Gaussian Process regression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200E7EF-109A-EA46-C03B-4F7F6A757C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198" y="315442"/>
                <a:ext cx="6727898" cy="3731150"/>
              </a:xfrm>
              <a:prstGeom prst="rect">
                <a:avLst/>
              </a:prstGeom>
              <a:blipFill>
                <a:blip r:embed="rId2"/>
                <a:stretch>
                  <a:fillRect l="-1812" t="-1634" r="-1449" b="-3758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CC70D199-346A-5928-9F2A-602C8BF8D51C}"/>
              </a:ext>
            </a:extLst>
          </p:cNvPr>
          <p:cNvSpPr txBox="1"/>
          <p:nvPr/>
        </p:nvSpPr>
        <p:spPr>
          <a:xfrm>
            <a:off x="242406" y="6157614"/>
            <a:ext cx="68617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[Annala, Gorda, Hirvonen, Komoltsev, Kurkela, Nättilä, AV, </a:t>
            </a:r>
            <a:r>
              <a:rPr lang="en-US" dirty="0"/>
              <a:t>Nature Comm. 14 (2023)</a:t>
            </a:r>
            <a:r>
              <a:rPr lang="fi-FI" dirty="0"/>
              <a:t>]</a:t>
            </a:r>
            <a:endParaRPr lang="fi-FI" sz="2800" dirty="0"/>
          </a:p>
        </p:txBody>
      </p:sp>
    </p:spTree>
    <p:extLst>
      <p:ext uri="{BB962C8B-B14F-4D97-AF65-F5344CB8AC3E}">
        <p14:creationId xmlns:p14="http://schemas.microsoft.com/office/powerpoint/2010/main" val="3516021755"/>
      </p:ext>
    </p:extLst>
  </p:cSld>
  <p:clrMapOvr>
    <a:masterClrMapping/>
  </p:clrMapOvr>
  <p:transition advTm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62AB15-D811-4B41-A175-781970FF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81950" y="6356351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92278F03-8F95-FC45-9C1D-EC5F45627061}" type="slidenum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29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9818DA7D-3EAD-E754-D959-A4DE8344AF8C}"/>
              </a:ext>
            </a:extLst>
          </p:cNvPr>
          <p:cNvSpPr txBox="1">
            <a:spLocks/>
          </p:cNvSpPr>
          <p:nvPr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29</a:t>
            </a:fld>
            <a:endParaRPr lang="fi-FI" dirty="0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200E7EF-109A-EA46-C03B-4F7F6A757CAA}"/>
                  </a:ext>
                </a:extLst>
              </p:cNvPr>
              <p:cNvSpPr txBox="1"/>
              <p:nvPr/>
            </p:nvSpPr>
            <p:spPr>
              <a:xfrm>
                <a:off x="232198" y="315442"/>
                <a:ext cx="6763336" cy="58719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Improvements in recent work: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Factor in measurement uncertainties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800" dirty="0"/>
                  <a:t> ability to utilize many more observations in the analysis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Track also conformal anomaly and its rate of change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f>
                      <m:f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num>
                      <m:den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𝜖</m:t>
                        </m:r>
                      </m:den>
                    </m:f>
                  </m:oMath>
                </a14:m>
                <a:r>
                  <a:rPr lang="en-US" sz="2800" dirty="0"/>
                  <a:t>,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∆′</m:t>
                    </m:r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f>
                      <m:fPr>
                        <m:ctrlP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num>
                      <m:den>
                        <m: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  <m:func>
                          <m:func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8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r>
                              <a:rPr lang="en-US" sz="2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𝜖</m:t>
                            </m:r>
                          </m:e>
                        </m:func>
                      </m:den>
                    </m:f>
                  </m:oMath>
                </a14:m>
                <a:endParaRPr lang="en-US" sz="2800" dirty="0"/>
              </a:p>
              <a:p>
                <a:pPr marL="457200" indent="-4572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800" dirty="0"/>
                  <a:t>For comparison, construct EoSs also with </a:t>
                </a:r>
                <a:r>
                  <a:rPr lang="en-US" sz="2800" dirty="0" err="1"/>
                  <a:t>nonparam</a:t>
                </a:r>
                <a:r>
                  <a:rPr lang="en-US" sz="2800" dirty="0"/>
                  <a:t>. Gaussian Process regression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sz="2800" dirty="0"/>
                  <a:t>Ultimate goal: Approx. likelihoods of various scenarios (QM core, destabilizing FOPT,…)</a:t>
                </a:r>
              </a:p>
              <a:p>
                <a:pPr>
                  <a:spcAft>
                    <a:spcPts val="1800"/>
                  </a:spcAft>
                </a:pPr>
                <a:r>
                  <a:rPr lang="en-US" sz="2800" dirty="0"/>
                  <a:t>Tool: Bayes’ </a:t>
                </a:r>
                <a:r>
                  <a:rPr lang="en-US" sz="2800" dirty="0" err="1"/>
                  <a:t>thm</a:t>
                </a:r>
                <a:r>
                  <a:rPr lang="en-US" sz="2800" dirty="0"/>
                  <a:t>.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EoS</m:t>
                        </m:r>
                      </m:e>
                      <m:e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data</m:t>
                        </m:r>
                      </m:e>
                    </m:d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data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EoS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EoS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sz="2200" b="0" i="0" smtClean="0">
                            <a:latin typeface="Cambria Math" panose="02040503050406030204" pitchFamily="18" charset="0"/>
                          </a:rPr>
                          <m:t>data</m:t>
                        </m:r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fi-FI" sz="2200" dirty="0"/>
                  <a:t> </a:t>
                </a:r>
                <a:r>
                  <a:rPr lang="fi-FI" sz="2800" dirty="0"/>
                  <a:t>MCMC </a:t>
                </a:r>
                <a:r>
                  <a:rPr lang="fi-FI" sz="2800" dirty="0" err="1"/>
                  <a:t>simulations</a:t>
                </a:r>
                <a:r>
                  <a:rPr lang="fi-FI" sz="2800" dirty="0"/>
                  <a:t>, and ab-</a:t>
                </a:r>
                <a:r>
                  <a:rPr lang="fi-FI" sz="2800" dirty="0" err="1"/>
                  <a:t>initio</a:t>
                </a:r>
                <a:r>
                  <a:rPr lang="fi-FI" sz="2800" dirty="0"/>
                  <a:t> </a:t>
                </a:r>
                <a:r>
                  <a:rPr lang="fi-FI" sz="2800" dirty="0" err="1"/>
                  <a:t>limits</a:t>
                </a:r>
                <a:endParaRPr lang="fi-FI" sz="22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200E7EF-109A-EA46-C03B-4F7F6A757C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198" y="315442"/>
                <a:ext cx="6763336" cy="5871928"/>
              </a:xfrm>
              <a:prstGeom prst="rect">
                <a:avLst/>
              </a:prstGeom>
              <a:blipFill>
                <a:blip r:embed="rId2"/>
                <a:stretch>
                  <a:fillRect l="-1802" t="-1038" r="-901" b="-2077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BFAB1FD7-8B61-33D3-ED30-E10348F47B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9206" y="1988840"/>
            <a:ext cx="4221410" cy="486379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201BF74-9421-955E-6DDF-FF5319582A7C}"/>
              </a:ext>
            </a:extLst>
          </p:cNvPr>
          <p:cNvSpPr txBox="1"/>
          <p:nvPr/>
        </p:nvSpPr>
        <p:spPr>
          <a:xfrm>
            <a:off x="242406" y="6157614"/>
            <a:ext cx="68617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[Annala, Gorda, Hirvonen, Komoltsev, Kurkela, Nättilä, AV, </a:t>
            </a:r>
            <a:r>
              <a:rPr lang="en-US" dirty="0"/>
              <a:t>Nature Comm. 14 (2023)</a:t>
            </a:r>
            <a:r>
              <a:rPr lang="fi-FI" dirty="0"/>
              <a:t>]</a:t>
            </a:r>
            <a:endParaRPr lang="fi-FI" sz="28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25575D6-A0E0-A779-E09D-7EF5EB3964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3592" y="136524"/>
            <a:ext cx="5082423" cy="1784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712472"/>
      </p:ext>
    </p:extLst>
  </p:cSld>
  <p:clrMapOvr>
    <a:masterClrMapping/>
  </p:clrMapOvr>
  <p:transition advTm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485A25E4-C719-84D3-5AC7-E6A5B5F85464}"/>
              </a:ext>
            </a:extLst>
          </p:cNvPr>
          <p:cNvGrpSpPr/>
          <p:nvPr/>
        </p:nvGrpSpPr>
        <p:grpSpPr>
          <a:xfrm>
            <a:off x="6240016" y="137433"/>
            <a:ext cx="5882484" cy="3628936"/>
            <a:chOff x="6168008" y="137433"/>
            <a:chExt cx="5882484" cy="3628936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9E6884AE-02F0-489D-AEF1-4E1408B821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-2776" b="1"/>
            <a:stretch/>
          </p:blipFill>
          <p:spPr>
            <a:xfrm>
              <a:off x="6168008" y="174460"/>
              <a:ext cx="5882484" cy="3591909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386F40F4-7CD7-4F65-CC5E-010965EF30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b="74510"/>
            <a:stretch/>
          </p:blipFill>
          <p:spPr>
            <a:xfrm flipV="1">
              <a:off x="6274920" y="137433"/>
              <a:ext cx="3459813" cy="311263"/>
            </a:xfrm>
            <a:prstGeom prst="rect">
              <a:avLst/>
            </a:prstGeom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C88FAE2E-ADD0-42A0-A5F8-DC0D8F2D43CF}"/>
              </a:ext>
            </a:extLst>
          </p:cNvPr>
          <p:cNvGrpSpPr/>
          <p:nvPr/>
        </p:nvGrpSpPr>
        <p:grpSpPr>
          <a:xfrm>
            <a:off x="6203135" y="174460"/>
            <a:ext cx="5834402" cy="4766708"/>
            <a:chOff x="6203135" y="174460"/>
            <a:chExt cx="5834402" cy="4766708"/>
          </a:xfrm>
        </p:grpSpPr>
        <p:pic>
          <p:nvPicPr>
            <p:cNvPr id="15" name="Picture 2" descr="C:\Users\arjvuori\Desktop\quarkmatter\vie17.PNG">
              <a:extLst>
                <a:ext uri="{FF2B5EF4-FFF2-40B4-BE49-F238E27FC236}">
                  <a16:creationId xmlns:a16="http://schemas.microsoft.com/office/drawing/2014/main" id="{DE8DB116-6D32-48DB-A2C1-B702956435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24616" y="2644227"/>
              <a:ext cx="2712921" cy="22969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8E2F8ABD-4A94-46EF-B268-9952985FD1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63816" t="6652"/>
            <a:stretch/>
          </p:blipFill>
          <p:spPr>
            <a:xfrm>
              <a:off x="6203135" y="174460"/>
              <a:ext cx="3061217" cy="2405151"/>
            </a:xfrm>
            <a:prstGeom prst="rect">
              <a:avLst/>
            </a:prstGeom>
          </p:spPr>
        </p:pic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738CF783-AD64-42FD-976C-597BDD4B9834}"/>
                </a:ext>
              </a:extLst>
            </p:cNvPr>
            <p:cNvCxnSpPr>
              <a:cxnSpLocks/>
            </p:cNvCxnSpPr>
            <p:nvPr/>
          </p:nvCxnSpPr>
          <p:spPr>
            <a:xfrm>
              <a:off x="9120336" y="2204864"/>
              <a:ext cx="529794" cy="474536"/>
            </a:xfrm>
            <a:prstGeom prst="straightConnector1">
              <a:avLst/>
            </a:prstGeom>
            <a:ln w="5715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CEEBB8DC-D125-4C2D-B9E4-D92082675130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9778" t="1978" r="18845" b="343"/>
          <a:stretch/>
        </p:blipFill>
        <p:spPr>
          <a:xfrm>
            <a:off x="6203135" y="-20782"/>
            <a:ext cx="5988865" cy="494104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5C7D452-AE05-4A17-BB6D-E005AB18F96A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00" y="4437112"/>
            <a:ext cx="7344816" cy="13436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A26CA4B-B0F0-4205-98C7-2ECEB95C5962}"/>
              </a:ext>
            </a:extLst>
          </p:cNvPr>
          <p:cNvSpPr txBox="1"/>
          <p:nvPr/>
        </p:nvSpPr>
        <p:spPr>
          <a:xfrm>
            <a:off x="6888088" y="4509120"/>
            <a:ext cx="3384376" cy="375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[</a:t>
            </a:r>
            <a:r>
              <a:rPr lang="en-US" dirty="0" err="1">
                <a:solidFill>
                  <a:prstClr val="black"/>
                </a:solidFill>
                <a:latin typeface="Calibri"/>
              </a:rPr>
              <a:t>Ozel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et al., </a:t>
            </a:r>
            <a:r>
              <a:rPr lang="en-US" dirty="0" err="1">
                <a:solidFill>
                  <a:prstClr val="black"/>
                </a:solidFill>
                <a:latin typeface="Calibri"/>
              </a:rPr>
              <a:t>ApJ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 820 (2016)]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9376" y="461396"/>
            <a:ext cx="578637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dirty="0">
                <a:solidFill>
                  <a:prstClr val="black"/>
                </a:solidFill>
                <a:latin typeface="Calibri"/>
              </a:rPr>
              <a:t>Dense QCD challenge: can we solve NS properties and composition using only first-principles theory tools and robust observational data? </a:t>
            </a:r>
            <a:r>
              <a:rPr lang="en-US" sz="2800" b="1" dirty="0">
                <a:solidFill>
                  <a:prstClr val="black"/>
                </a:solidFill>
                <a:latin typeface="Calibri"/>
              </a:rPr>
              <a:t>Do some NS cores contain deconfined matter?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241725D-C32D-4B09-8B0E-F358628335D3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888" y="6093296"/>
            <a:ext cx="2160240" cy="37496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7713564-F210-4D70-AF8A-2D479A143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>
              <a:defRPr/>
            </a:pPr>
            <a:fld id="{92278F03-8F95-FC45-9C1D-EC5F45627061}" type="slidenum">
              <a:rPr lang="fi-FI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>
                <a:defRPr/>
              </a:pPr>
              <a:t>3</a:t>
            </a:fld>
            <a:endParaRPr lang="fi-FI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4AE5AE-AE48-4415-89D0-E9E9042A0024}"/>
              </a:ext>
            </a:extLst>
          </p:cNvPr>
          <p:cNvSpPr txBox="1"/>
          <p:nvPr/>
        </p:nvSpPr>
        <p:spPr>
          <a:xfrm>
            <a:off x="479376" y="2956325"/>
            <a:ext cx="54983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i-FI" sz="2800" dirty="0" err="1">
                <a:solidFill>
                  <a:prstClr val="black"/>
                </a:solidFill>
                <a:latin typeface="Calibri"/>
              </a:rPr>
              <a:t>Link</a:t>
            </a:r>
            <a:r>
              <a:rPr lang="fi-FI" sz="2800" dirty="0">
                <a:solidFill>
                  <a:prstClr val="black"/>
                </a:solidFill>
                <a:latin typeface="Calibri"/>
              </a:rPr>
              <a:t> </a:t>
            </a:r>
            <a:r>
              <a:rPr lang="fi-FI" sz="2800" dirty="0" err="1">
                <a:solidFill>
                  <a:prstClr val="black"/>
                </a:solidFill>
                <a:latin typeface="Calibri"/>
              </a:rPr>
              <a:t>between</a:t>
            </a:r>
            <a:r>
              <a:rPr lang="fi-FI" sz="2800" dirty="0">
                <a:solidFill>
                  <a:prstClr val="black"/>
                </a:solidFill>
                <a:latin typeface="Calibri"/>
              </a:rPr>
              <a:t> </a:t>
            </a:r>
            <a:r>
              <a:rPr lang="fi-FI" sz="2800" dirty="0" err="1">
                <a:solidFill>
                  <a:prstClr val="black"/>
                </a:solidFill>
                <a:latin typeface="Calibri"/>
              </a:rPr>
              <a:t>micro</a:t>
            </a:r>
            <a:r>
              <a:rPr lang="fi-FI" sz="2800" dirty="0">
                <a:solidFill>
                  <a:prstClr val="black"/>
                </a:solidFill>
                <a:latin typeface="Calibri"/>
              </a:rPr>
              <a:t> and </a:t>
            </a:r>
            <a:r>
              <a:rPr lang="fi-FI" sz="2800" err="1">
                <a:solidFill>
                  <a:prstClr val="black"/>
                </a:solidFill>
                <a:latin typeface="Calibri"/>
              </a:rPr>
              <a:t>macro</a:t>
            </a:r>
            <a:r>
              <a:rPr lang="fi-FI" sz="2800">
                <a:solidFill>
                  <a:prstClr val="black"/>
                </a:solidFill>
                <a:latin typeface="Calibri"/>
              </a:rPr>
              <a:t> from </a:t>
            </a:r>
            <a:r>
              <a:rPr lang="fi-FI" sz="2800" dirty="0">
                <a:solidFill>
                  <a:prstClr val="black"/>
                </a:solidFill>
                <a:latin typeface="Calibri"/>
              </a:rPr>
              <a:t>GR and </a:t>
            </a:r>
            <a:r>
              <a:rPr lang="fi-FI" sz="2800" b="1" dirty="0">
                <a:solidFill>
                  <a:prstClr val="black"/>
                </a:solidFill>
                <a:latin typeface="Calibri"/>
              </a:rPr>
              <a:t>Equation of State (EoS)</a:t>
            </a:r>
            <a:r>
              <a:rPr lang="fi-FI" sz="2800" dirty="0">
                <a:solidFill>
                  <a:prstClr val="black"/>
                </a:solidFill>
                <a:latin typeface="Calibri"/>
              </a:rPr>
              <a:t>: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30107081"/>
      </p:ext>
    </p:extLst>
  </p:cSld>
  <p:clrMapOvr>
    <a:masterClrMapping/>
  </p:clrMapOvr>
  <p:transition advTm="15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EC99DCD-9CE6-C618-0082-AFD83D2E3F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3592" y="136524"/>
            <a:ext cx="5082423" cy="178466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444C400-49C2-596E-AC3C-5110C21A08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4112" y="2132856"/>
            <a:ext cx="4846871" cy="468052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62AB15-D811-4B41-A175-781970FF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81950" y="6356351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92278F03-8F95-FC45-9C1D-EC5F45627061}" type="slidenum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30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9818DA7D-3EAD-E754-D959-A4DE8344AF8C}"/>
              </a:ext>
            </a:extLst>
          </p:cNvPr>
          <p:cNvSpPr txBox="1">
            <a:spLocks/>
          </p:cNvSpPr>
          <p:nvPr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30</a:t>
            </a:fld>
            <a:endParaRPr lang="fi-FI" dirty="0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83163B4-CCFE-B64E-4B6A-3B3A2177C046}"/>
                  </a:ext>
                </a:extLst>
              </p:cNvPr>
              <p:cNvSpPr txBox="1"/>
              <p:nvPr/>
            </p:nvSpPr>
            <p:spPr>
              <a:xfrm>
                <a:off x="232198" y="476672"/>
                <a:ext cx="6439866" cy="28315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800" dirty="0"/>
                  <a:t>Main results: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 dirty="0"/>
                  <a:t>All quantities studied –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sSubSup>
                      <m:sSubSupPr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∆, ∆′</m:t>
                    </m:r>
                  </m:oMath>
                </a14:m>
                <a:r>
                  <a:rPr lang="en-US" sz="2800" dirty="0"/>
                  <a:t> – consistently approach their conformal limits close to (but below) the central densities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TOV</m:t>
                        </m:r>
                      </m:sub>
                    </m:sSub>
                  </m:oMath>
                </a14:m>
                <a:r>
                  <a:rPr lang="en-US" sz="2800" b="0" dirty="0">
                    <a:ea typeface="Cambria Math" panose="02040503050406030204" pitchFamily="18" charset="0"/>
                  </a:rPr>
                  <a:t> stars</a:t>
                </a:r>
              </a:p>
              <a:p>
                <a:endParaRPr lang="fi-FI" sz="28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83163B4-CCFE-B64E-4B6A-3B3A2177C0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198" y="476672"/>
                <a:ext cx="6439866" cy="2831544"/>
              </a:xfrm>
              <a:prstGeom prst="rect">
                <a:avLst/>
              </a:prstGeom>
              <a:blipFill>
                <a:blip r:embed="rId4"/>
                <a:stretch>
                  <a:fillRect l="-1989" t="-1935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Rectangle 8">
            <a:extLst>
              <a:ext uri="{FF2B5EF4-FFF2-40B4-BE49-F238E27FC236}">
                <a16:creationId xmlns:a16="http://schemas.microsoft.com/office/drawing/2014/main" id="{842278A8-8029-3B81-9F86-9605EA447AEF}"/>
              </a:ext>
            </a:extLst>
          </p:cNvPr>
          <p:cNvSpPr/>
          <p:nvPr/>
        </p:nvSpPr>
        <p:spPr>
          <a:xfrm>
            <a:off x="10272464" y="173676"/>
            <a:ext cx="648072" cy="1743156"/>
          </a:xfrm>
          <a:prstGeom prst="rect">
            <a:avLst/>
          </a:prstGeom>
          <a:noFill/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9B83592-B595-8A51-C3A9-8CD8856F31D9}"/>
              </a:ext>
            </a:extLst>
          </p:cNvPr>
          <p:cNvSpPr txBox="1"/>
          <p:nvPr/>
        </p:nvSpPr>
        <p:spPr>
          <a:xfrm>
            <a:off x="242406" y="6157614"/>
            <a:ext cx="68617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[Annala, Gorda, Hirvonen, Komoltsev, Kurkela, Nättilä, AV, </a:t>
            </a:r>
            <a:r>
              <a:rPr lang="en-US" dirty="0"/>
              <a:t>Nature Comm. 14 (2023)</a:t>
            </a:r>
            <a:r>
              <a:rPr lang="fi-FI" dirty="0"/>
              <a:t>]</a:t>
            </a:r>
            <a:endParaRPr lang="fi-FI" sz="2800" dirty="0"/>
          </a:p>
        </p:txBody>
      </p:sp>
    </p:spTree>
    <p:extLst>
      <p:ext uri="{BB962C8B-B14F-4D97-AF65-F5344CB8AC3E}">
        <p14:creationId xmlns:p14="http://schemas.microsoft.com/office/powerpoint/2010/main" val="662801319"/>
      </p:ext>
    </p:extLst>
  </p:cSld>
  <p:clrMapOvr>
    <a:masterClrMapping/>
  </p:clrMapOvr>
  <p:transition advTm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CF6D36E-C5F6-43F5-8873-04AD797F27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3592" y="136524"/>
            <a:ext cx="5082423" cy="178466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6EFEE6B-2425-BD6F-513D-0D9955400B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4112" y="2132856"/>
            <a:ext cx="4846871" cy="468052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62AB15-D811-4B41-A175-781970FF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81950" y="6356351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92278F03-8F95-FC45-9C1D-EC5F45627061}" type="slidenum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31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9818DA7D-3EAD-E754-D959-A4DE8344AF8C}"/>
              </a:ext>
            </a:extLst>
          </p:cNvPr>
          <p:cNvSpPr txBox="1">
            <a:spLocks/>
          </p:cNvSpPr>
          <p:nvPr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31</a:t>
            </a:fld>
            <a:endParaRPr lang="fi-FI" dirty="0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83163B4-CCFE-B64E-4B6A-3B3A2177C046}"/>
                  </a:ext>
                </a:extLst>
              </p:cNvPr>
              <p:cNvSpPr txBox="1"/>
              <p:nvPr/>
            </p:nvSpPr>
            <p:spPr>
              <a:xfrm>
                <a:off x="232198" y="476672"/>
                <a:ext cx="6655890" cy="49521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800" dirty="0"/>
                  <a:t>Main results:</a:t>
                </a:r>
              </a:p>
              <a:p>
                <a:pPr marL="514350" indent="-514350">
                  <a:buFont typeface="+mj-lt"/>
                  <a:buAutoNum type="arabicParenR" startAt="2"/>
                </a:pPr>
                <a:r>
                  <a:rPr lang="en-US" sz="2800" dirty="0"/>
                  <a:t>Optimal quantity to track: “conformal distance”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</m:t>
                    </m:r>
                    <m:rad>
                      <m:radPr>
                        <m:degHide m:val="on"/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US" sz="2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∆</m:t>
                                    </m:r>
                                  </m:e>
                                  <m:sup>
                                    <m:r>
                                      <a:rPr lang="en-US" sz="2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</m:e>
                            </m:d>
                          </m:e>
                          <m:sup>
                            <m:r>
                              <a:rPr lang="en-US" sz="2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r>
                  <a:rPr lang="en-US" sz="2800" dirty="0">
                    <a:ea typeface="Cambria Math" panose="02040503050406030204" pitchFamily="18" charset="0"/>
                  </a:rPr>
                  <a:t> </a:t>
                </a:r>
              </a:p>
              <a:p>
                <a:pPr marL="971550" lvl="1" indent="-514350">
                  <a:buFont typeface="Arial" panose="020B0604020202020204" pitchFamily="34" charset="0"/>
                  <a:buChar char="•"/>
                </a:pPr>
                <a:r>
                  <a:rPr lang="en-US" sz="2800" dirty="0">
                    <a:ea typeface="Cambria Math" panose="02040503050406030204" pitchFamily="18" charset="0"/>
                  </a:rPr>
                  <a:t>Its </a:t>
                </a:r>
                <a:r>
                  <a:rPr lang="en-US" sz="2800" dirty="0" err="1">
                    <a:ea typeface="Cambria Math" panose="02040503050406030204" pitchFamily="18" charset="0"/>
                  </a:rPr>
                  <a:t>conformalization</a:t>
                </a:r>
                <a:r>
                  <a:rPr lang="en-US" sz="2800" dirty="0">
                    <a:ea typeface="Cambria Math" panose="02040503050406030204" pitchFamily="18" charset="0"/>
                  </a:rPr>
                  <a:t> ensures that of all other quantities considered</a:t>
                </a:r>
              </a:p>
              <a:p>
                <a:pPr marL="971550" lvl="1" indent="-51435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Values in dense NM (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≳0.4</m:t>
                    </m:r>
                  </m:oMath>
                </a14:m>
                <a:r>
                  <a:rPr lang="en-US" sz="2800" dirty="0"/>
                  <a:t>) and perturbative QM (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≲0.2</m:t>
                    </m:r>
                  </m:oMath>
                </a14:m>
                <a:r>
                  <a:rPr lang="en-US" sz="2800" dirty="0"/>
                  <a:t>) far apart</a:t>
                </a:r>
              </a:p>
              <a:p>
                <a:pPr marL="971550" lvl="1" indent="-5143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800" dirty="0"/>
                  <a:t>In FOPTs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≥1/(3</m:t>
                    </m:r>
                    <m:rad>
                      <m:radPr>
                        <m:degHide m:val="on"/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</m:rad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)≈0.24</m:t>
                    </m:r>
                  </m:oMath>
                </a14:m>
                <a:r>
                  <a:rPr lang="en-US" sz="2800" dirty="0"/>
                  <a:t> </a:t>
                </a:r>
              </a:p>
              <a:p>
                <a:pPr>
                  <a:spcAft>
                    <a:spcPts val="1800"/>
                  </a:spcAft>
                </a:pPr>
                <a14:m>
                  <m:oMath xmlns:m="http://schemas.openxmlformats.org/officeDocument/2006/math">
                    <m:r>
                      <a:rPr lang="en-US" sz="3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∴</m:t>
                    </m:r>
                  </m:oMath>
                </a14:m>
                <a:r>
                  <a:rPr lang="fi-FI" sz="2800" dirty="0"/>
                  <a:t> Our (intentionally conservative) criterion for near-conformality: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&lt;0.2</m:t>
                    </m:r>
                  </m:oMath>
                </a14:m>
                <a:endParaRPr lang="fi-FI" sz="28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83163B4-CCFE-B64E-4B6A-3B3A2177C0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198" y="476672"/>
                <a:ext cx="6655890" cy="4952190"/>
              </a:xfrm>
              <a:prstGeom prst="rect">
                <a:avLst/>
              </a:prstGeom>
              <a:blipFill>
                <a:blip r:embed="rId4"/>
                <a:stretch>
                  <a:fillRect l="-1923" t="-1107" b="-2460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>
            <a:extLst>
              <a:ext uri="{FF2B5EF4-FFF2-40B4-BE49-F238E27FC236}">
                <a16:creationId xmlns:a16="http://schemas.microsoft.com/office/drawing/2014/main" id="{52B4D103-0479-DAF3-5BF0-C9790F94DF64}"/>
              </a:ext>
            </a:extLst>
          </p:cNvPr>
          <p:cNvSpPr/>
          <p:nvPr/>
        </p:nvSpPr>
        <p:spPr>
          <a:xfrm>
            <a:off x="6888088" y="1124743"/>
            <a:ext cx="5196466" cy="360041"/>
          </a:xfrm>
          <a:prstGeom prst="rect">
            <a:avLst/>
          </a:prstGeom>
          <a:noFill/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FI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E2DF9A5-1916-638A-D632-F1EAE5369ADC}"/>
              </a:ext>
            </a:extLst>
          </p:cNvPr>
          <p:cNvSpPr txBox="1"/>
          <p:nvPr/>
        </p:nvSpPr>
        <p:spPr>
          <a:xfrm>
            <a:off x="242406" y="6157614"/>
            <a:ext cx="68617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[Annala, Gorda, Hirvonen, Komoltsev, Kurkela, Nättilä, AV, </a:t>
            </a:r>
            <a:r>
              <a:rPr lang="en-US" dirty="0"/>
              <a:t>Nature Comm. 14 (2023)</a:t>
            </a:r>
            <a:r>
              <a:rPr lang="fi-FI" dirty="0"/>
              <a:t>]</a:t>
            </a:r>
            <a:endParaRPr lang="fi-FI" sz="2800" dirty="0"/>
          </a:p>
        </p:txBody>
      </p:sp>
    </p:spTree>
    <p:extLst>
      <p:ext uri="{BB962C8B-B14F-4D97-AF65-F5344CB8AC3E}">
        <p14:creationId xmlns:p14="http://schemas.microsoft.com/office/powerpoint/2010/main" val="2154945216"/>
      </p:ext>
    </p:extLst>
  </p:cSld>
  <p:clrMapOvr>
    <a:masterClrMapping/>
  </p:clrMapOvr>
  <p:transition advTm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62AB15-D811-4B41-A175-781970FF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81950" y="6356351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92278F03-8F95-FC45-9C1D-EC5F45627061}" type="slidenum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32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9818DA7D-3EAD-E754-D959-A4DE8344AF8C}"/>
              </a:ext>
            </a:extLst>
          </p:cNvPr>
          <p:cNvSpPr txBox="1">
            <a:spLocks/>
          </p:cNvSpPr>
          <p:nvPr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32</a:t>
            </a:fld>
            <a:endParaRPr lang="fi-FI" dirty="0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83163B4-CCFE-B64E-4B6A-3B3A2177C046}"/>
                  </a:ext>
                </a:extLst>
              </p:cNvPr>
              <p:cNvSpPr txBox="1"/>
              <p:nvPr/>
            </p:nvSpPr>
            <p:spPr>
              <a:xfrm>
                <a:off x="232198" y="476672"/>
                <a:ext cx="6439866" cy="54082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800" dirty="0"/>
                  <a:t>Main results:</a:t>
                </a:r>
              </a:p>
              <a:p>
                <a:pPr marL="514350" indent="-514350">
                  <a:buFont typeface="+mj-lt"/>
                  <a:buAutoNum type="arabicParenR" startAt="3"/>
                </a:pPr>
                <a:r>
                  <a:rPr lang="en-US" sz="2800" dirty="0"/>
                  <a:t>Probability of </a:t>
                </a:r>
                <a:r>
                  <a:rPr lang="en-US" sz="2800" dirty="0" err="1"/>
                  <a:t>conformalized</a:t>
                </a:r>
                <a:r>
                  <a:rPr lang="en-US" sz="2800" dirty="0"/>
                  <a:t> matter in centers of</a:t>
                </a:r>
              </a:p>
              <a:p>
                <a:pPr marL="514350" indent="-5143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1.4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sz="2800" dirty="0"/>
                  <a:t> NSs: 0%</a:t>
                </a:r>
              </a:p>
              <a:p>
                <a:pPr marL="514350" indent="-5143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.0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r>
                  <a:rPr lang="en-US" sz="2800" dirty="0"/>
                  <a:t> NSs: 11%</a:t>
                </a:r>
              </a:p>
              <a:p>
                <a:pPr marL="514350" indent="-514350">
                  <a:spcAft>
                    <a:spcPts val="18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TOV</m:t>
                        </m:r>
                      </m:sub>
                    </m:sSub>
                  </m:oMath>
                </a14:m>
                <a:r>
                  <a:rPr lang="en-US" sz="2800" dirty="0"/>
                  <a:t> NSs: 88%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sz="2800" dirty="0"/>
                  <a:t>New criterion </a:t>
                </a:r>
                <a:r>
                  <a:rPr lang="en-US" sz="2800" b="1" dirty="0"/>
                  <a:t>very</a:t>
                </a:r>
                <a:r>
                  <a:rPr lang="en-US" sz="2800" dirty="0"/>
                  <a:t> conservative: with old criterion (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&lt;1.75</m:t>
                    </m:r>
                  </m:oMath>
                </a14:m>
                <a:r>
                  <a:rPr lang="en-US" sz="2800" dirty="0"/>
                  <a:t>) from our 2020 Nat. Phys., the above 88% would be 99.8%.</a:t>
                </a:r>
              </a:p>
              <a:p>
                <a:r>
                  <a:rPr lang="en-US" sz="2800" dirty="0"/>
                  <a:t>For remaining 12% of TOV-star centers, nearly all EoSs feature FOPT-like behavior.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83163B4-CCFE-B64E-4B6A-3B3A2177C0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198" y="476672"/>
                <a:ext cx="6439866" cy="5408275"/>
              </a:xfrm>
              <a:prstGeom prst="rect">
                <a:avLst/>
              </a:prstGeom>
              <a:blipFill>
                <a:blip r:embed="rId2"/>
                <a:stretch>
                  <a:fillRect l="-1989" t="-1015" b="-2255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142D0F9B-1FD7-6C30-4366-633492C389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0056" y="1343880"/>
            <a:ext cx="5519936" cy="424536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CF4065B-FFF8-1168-FFD7-70BFF735BA97}"/>
              </a:ext>
            </a:extLst>
          </p:cNvPr>
          <p:cNvSpPr txBox="1"/>
          <p:nvPr/>
        </p:nvSpPr>
        <p:spPr>
          <a:xfrm>
            <a:off x="242406" y="6157614"/>
            <a:ext cx="68617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[Annala, Gorda, Hirvonen, Komoltsev, Kurkela, Nättilä, AV, </a:t>
            </a:r>
            <a:r>
              <a:rPr lang="en-US" dirty="0"/>
              <a:t>Nature Comm. 14 (2023)</a:t>
            </a:r>
            <a:r>
              <a:rPr lang="fi-FI" dirty="0"/>
              <a:t>]</a:t>
            </a:r>
            <a:endParaRPr lang="fi-FI" sz="2800" dirty="0"/>
          </a:p>
        </p:txBody>
      </p:sp>
    </p:spTree>
    <p:extLst>
      <p:ext uri="{BB962C8B-B14F-4D97-AF65-F5344CB8AC3E}">
        <p14:creationId xmlns:p14="http://schemas.microsoft.com/office/powerpoint/2010/main" val="778311395"/>
      </p:ext>
    </p:extLst>
  </p:cSld>
  <p:clrMapOvr>
    <a:masterClrMapping/>
  </p:clrMapOvr>
  <p:transition advTm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C0B77CFD-9C7A-425F-A14F-79D3A3FD48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55" r="50787" b="2195"/>
          <a:stretch/>
        </p:blipFill>
        <p:spPr>
          <a:xfrm>
            <a:off x="7541787" y="3573016"/>
            <a:ext cx="4584801" cy="3312976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62AB15-D811-4B41-A175-781970FF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81950" y="6356351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92278F03-8F95-FC45-9C1D-EC5F45627061}" type="slidenum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33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9818DA7D-3EAD-E754-D959-A4DE8344AF8C}"/>
              </a:ext>
            </a:extLst>
          </p:cNvPr>
          <p:cNvSpPr txBox="1">
            <a:spLocks/>
          </p:cNvSpPr>
          <p:nvPr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33</a:t>
            </a:fld>
            <a:endParaRPr lang="fi-FI" dirty="0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83163B4-CCFE-B64E-4B6A-3B3A2177C046}"/>
                  </a:ext>
                </a:extLst>
              </p:cNvPr>
              <p:cNvSpPr txBox="1"/>
              <p:nvPr/>
            </p:nvSpPr>
            <p:spPr>
              <a:xfrm>
                <a:off x="232198" y="476672"/>
                <a:ext cx="6961750" cy="51398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800" dirty="0"/>
                  <a:t>Main results:</a:t>
                </a:r>
              </a:p>
              <a:p>
                <a:pPr marL="514350" indent="-514350">
                  <a:spcAft>
                    <a:spcPts val="1200"/>
                  </a:spcAft>
                  <a:buFont typeface="+mj-lt"/>
                  <a:buAutoNum type="arabicParenR" startAt="4"/>
                </a:pPr>
                <a:r>
                  <a:rPr lang="en-US" sz="2800" dirty="0"/>
                  <a:t>For weak coupling and CFTs, normalized pressure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en-US" sz="2800" dirty="0"/>
                  <a:t> number of active degrees of freedom.</a:t>
                </a:r>
                <a:br>
                  <a:rPr lang="en-US" sz="2800" dirty="0"/>
                </a:br>
                <a:r>
                  <a:rPr lang="en-US" sz="2800" dirty="0"/>
                  <a:t>In centers of TOV stars,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FD</m:t>
                        </m:r>
                      </m:sub>
                    </m:sSub>
                  </m:oMath>
                </a14:m>
                <a:r>
                  <a:rPr lang="en-US" sz="2800" dirty="0"/>
                  <a:t> at approx.</a:t>
                </a:r>
                <a:br>
                  <a:rPr lang="en-US" sz="2800" dirty="0"/>
                </a:br>
                <a:r>
                  <a:rPr lang="en-US" sz="2800" dirty="0"/>
                  <a:t>2/3 of its value in pQCD, while at high </a:t>
                </a:r>
                <a:r>
                  <a:rPr lang="en-US" sz="2800" i="1" dirty="0"/>
                  <a:t>T</a:t>
                </a:r>
                <a:r>
                  <a:rPr lang="en-US" sz="2800" dirty="0"/>
                  <a:t> crossover transition from hadron gas to QGP at much smaller values of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800" b="0" i="0" smtClean="0">
                            <a:latin typeface="Cambria Math" panose="02040503050406030204" pitchFamily="18" charset="0"/>
                          </a:rPr>
                          <m:t>SB</m:t>
                        </m:r>
                      </m:sub>
                    </m:sSub>
                  </m:oMath>
                </a14:m>
                <a:r>
                  <a:rPr lang="en-US" sz="2800" dirty="0"/>
                  <a:t>.</a:t>
                </a:r>
                <a:br>
                  <a:rPr lang="en-US" sz="2800" dirty="0"/>
                </a:br>
                <a:endParaRPr lang="en-US" sz="2800" dirty="0"/>
              </a:p>
              <a:p>
                <a:pPr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∴</m:t>
                    </m:r>
                  </m:oMath>
                </a14:m>
                <a:r>
                  <a:rPr lang="en-US" sz="2800" dirty="0"/>
                  <a:t> “Near-conformal“ very likely implies “deconfined”. 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D83163B4-CCFE-B64E-4B6A-3B3A2177C0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2198" y="476672"/>
                <a:ext cx="6961750" cy="5139869"/>
              </a:xfrm>
              <a:prstGeom prst="rect">
                <a:avLst/>
              </a:prstGeom>
              <a:blipFill>
                <a:blip r:embed="rId3"/>
                <a:stretch>
                  <a:fillRect l="-1839" t="-1068" b="-2491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BBA4C5CE-7A6D-24F1-0D5C-A698DBF9D5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1787" y="75170"/>
            <a:ext cx="4650213" cy="342583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640254C-816D-A18F-4E8C-C61F61D46E61}"/>
              </a:ext>
            </a:extLst>
          </p:cNvPr>
          <p:cNvSpPr txBox="1"/>
          <p:nvPr/>
        </p:nvSpPr>
        <p:spPr>
          <a:xfrm>
            <a:off x="242406" y="6157614"/>
            <a:ext cx="68617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[Annala, Gorda, Hirvonen, Komoltsev, Kurkela, Nättilä, AV, </a:t>
            </a:r>
            <a:r>
              <a:rPr lang="en-US" dirty="0"/>
              <a:t>Nature Comm. 14 (2023)</a:t>
            </a:r>
            <a:r>
              <a:rPr lang="fi-FI" dirty="0"/>
              <a:t>]</a:t>
            </a:r>
            <a:endParaRPr lang="fi-FI" sz="2800" dirty="0"/>
          </a:p>
        </p:txBody>
      </p:sp>
    </p:spTree>
    <p:extLst>
      <p:ext uri="{BB962C8B-B14F-4D97-AF65-F5344CB8AC3E}">
        <p14:creationId xmlns:p14="http://schemas.microsoft.com/office/powerpoint/2010/main" val="3484443111"/>
      </p:ext>
    </p:extLst>
  </p:cSld>
  <p:clrMapOvr>
    <a:masterClrMapping/>
  </p:clrMapOvr>
  <p:transition advTm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62AB15-D811-4B41-A175-781970FF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81950" y="6356351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92278F03-8F95-FC45-9C1D-EC5F45627061}" type="slidenum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34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9818DA7D-3EAD-E754-D959-A4DE8344AF8C}"/>
              </a:ext>
            </a:extLst>
          </p:cNvPr>
          <p:cNvSpPr txBox="1">
            <a:spLocks/>
          </p:cNvSpPr>
          <p:nvPr/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34</a:t>
            </a:fld>
            <a:endParaRPr lang="fi-FI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3163B4-CCFE-B64E-4B6A-3B3A2177C046}"/>
              </a:ext>
            </a:extLst>
          </p:cNvPr>
          <p:cNvSpPr txBox="1"/>
          <p:nvPr/>
        </p:nvSpPr>
        <p:spPr>
          <a:xfrm>
            <a:off x="232198" y="476672"/>
            <a:ext cx="6439866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800" dirty="0"/>
              <a:t>Main results:</a:t>
            </a:r>
          </a:p>
          <a:p>
            <a:pPr marL="514350" indent="-514350">
              <a:spcAft>
                <a:spcPts val="1200"/>
              </a:spcAft>
              <a:buFont typeface="+mj-lt"/>
              <a:buAutoNum type="arabicParenR" startAt="5"/>
            </a:pPr>
            <a:r>
              <a:rPr lang="en-US" sz="2800" dirty="0"/>
              <a:t>All results independent of the details of interpolation, with results from non-parametric Gaussian Process regression well in line.</a:t>
            </a:r>
          </a:p>
          <a:p>
            <a:pPr>
              <a:spcAft>
                <a:spcPts val="1200"/>
              </a:spcAft>
            </a:pPr>
            <a:endParaRPr lang="en-US" sz="2800" dirty="0"/>
          </a:p>
          <a:p>
            <a:pPr>
              <a:spcAft>
                <a:spcPts val="1200"/>
              </a:spcAft>
            </a:pPr>
            <a:r>
              <a:rPr lang="en-US" sz="2800" dirty="0"/>
              <a:t>With GP method, also possible to show that it is precisely the pQCD constraint that softens the EoS in the cores of TOV stars.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EFCA5DB-E3BA-CFAE-17D4-BE79ABDB26C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8374"/>
          <a:stretch/>
        </p:blipFill>
        <p:spPr>
          <a:xfrm>
            <a:off x="7104112" y="404664"/>
            <a:ext cx="4896544" cy="232048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4B4645C-35D6-1E4C-4C47-4BE91028EF0B}"/>
              </a:ext>
            </a:extLst>
          </p:cNvPr>
          <p:cNvSpPr txBox="1"/>
          <p:nvPr/>
        </p:nvSpPr>
        <p:spPr>
          <a:xfrm>
            <a:off x="242406" y="5788282"/>
            <a:ext cx="60975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Calibri"/>
              </a:rPr>
              <a:t>[Gorda, </a:t>
            </a:r>
            <a:r>
              <a:rPr lang="en-US" dirty="0" err="1">
                <a:solidFill>
                  <a:prstClr val="black"/>
                </a:solidFill>
                <a:latin typeface="Calibri"/>
              </a:rPr>
              <a:t>Komoltsev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Calibri"/>
              </a:rPr>
              <a:t>Kurkela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Calibri"/>
              </a:rPr>
              <a:t>Astrophys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. J. 950 (2023)]</a:t>
            </a:r>
            <a:endParaRPr lang="en-FI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0B9B58-4D80-9E18-9BD2-E65E4F708F51}"/>
              </a:ext>
            </a:extLst>
          </p:cNvPr>
          <p:cNvSpPr txBox="1"/>
          <p:nvPr/>
        </p:nvSpPr>
        <p:spPr>
          <a:xfrm>
            <a:off x="242406" y="6157614"/>
            <a:ext cx="68617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[Annala, Gorda, Hirvonen, Komoltsev, Kurkela, Nättilä, AV, </a:t>
            </a:r>
            <a:r>
              <a:rPr lang="en-US" dirty="0"/>
              <a:t>Nature Comm. 14 (2023)</a:t>
            </a:r>
            <a:r>
              <a:rPr lang="fi-FI" dirty="0"/>
              <a:t>]</a:t>
            </a:r>
            <a:endParaRPr lang="fi-FI" sz="28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C15F3F9-74F9-B5D6-549E-36C4033C64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2104" y="3096344"/>
            <a:ext cx="4770331" cy="357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791444"/>
      </p:ext>
    </p:extLst>
  </p:cSld>
  <p:clrMapOvr>
    <a:masterClrMapping/>
  </p:clrMapOvr>
  <p:transition advTm="1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5840" y="2780928"/>
            <a:ext cx="2831008" cy="7200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/>
              <a:t>Conclusions</a:t>
            </a:r>
            <a:endParaRPr lang="en-US" sz="40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62AB15-D811-4B41-A175-781970FF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35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200031"/>
      </p:ext>
    </p:extLst>
  </p:cSld>
  <p:clrMapOvr>
    <a:masterClrMapping/>
  </p:clrMapOvr>
  <p:transition advTm="53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frisbee, person, ocean floor&#10;&#10;Description automatically generated">
            <a:extLst>
              <a:ext uri="{FF2B5EF4-FFF2-40B4-BE49-F238E27FC236}">
                <a16:creationId xmlns:a16="http://schemas.microsoft.com/office/drawing/2014/main" id="{7B33FF89-611B-97AF-9BB4-0360FE7D276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Glas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6556" b="3444"/>
          <a:stretch/>
        </p:blipFill>
        <p:spPr>
          <a:xfrm>
            <a:off x="-1522" y="0"/>
            <a:ext cx="12192000" cy="68580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62AB15-D811-4B41-A175-781970FF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36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50F0AF6-6A06-E236-EA0B-A5FEB838600F}"/>
              </a:ext>
            </a:extLst>
          </p:cNvPr>
          <p:cNvSpPr txBox="1"/>
          <p:nvPr/>
        </p:nvSpPr>
        <p:spPr>
          <a:xfrm>
            <a:off x="321568" y="476672"/>
            <a:ext cx="11607080" cy="589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3200" b="1" dirty="0"/>
              <a:t>Main takeaways: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Active interplay between particle &amp; nuclear theory and observational astrophysics leading to rapid unraveling of the mysteries of NS cores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Strong evidence for rapid </a:t>
            </a:r>
            <a:r>
              <a:rPr lang="en-US" sz="3200" dirty="0" err="1"/>
              <a:t>conformalization</a:t>
            </a:r>
            <a:r>
              <a:rPr lang="en-US" sz="3200" dirty="0"/>
              <a:t> of matter near TOV star centers, identifiable as onset of deconfinement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Strong destabilizing first-order phase transition remains as only alternative for QM cores, perhaps visible in postmerger GW signal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/>
              <a:t>In near future, qualitative improvements expected from CET &amp; pQCD calculations as well as observations, bringing the </a:t>
            </a:r>
            <a:r>
              <a:rPr lang="en-US" sz="3200" b="1" dirty="0"/>
              <a:t>discovery of QM cores within sight</a:t>
            </a:r>
          </a:p>
        </p:txBody>
      </p:sp>
    </p:spTree>
    <p:extLst>
      <p:ext uri="{BB962C8B-B14F-4D97-AF65-F5344CB8AC3E}">
        <p14:creationId xmlns:p14="http://schemas.microsoft.com/office/powerpoint/2010/main" val="3997186500"/>
      </p:ext>
    </p:extLst>
  </p:cSld>
  <p:clrMapOvr>
    <a:masterClrMapping/>
  </p:clrMapOvr>
  <p:transition advTm="24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B5B4F1E-8AA0-2FB2-F713-7CFCCDDFD2BC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Blu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-27384"/>
            <a:ext cx="12192000" cy="64579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6E0C198-4AFC-4341-89B4-22971AEB3A7F}"/>
              </a:ext>
            </a:extLst>
          </p:cNvPr>
          <p:cNvSpPr txBox="1"/>
          <p:nvPr/>
        </p:nvSpPr>
        <p:spPr>
          <a:xfrm>
            <a:off x="1127448" y="2834934"/>
            <a:ext cx="9937104" cy="95410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spcAft>
                <a:spcPts val="1200"/>
              </a:spcAft>
              <a:defRPr/>
            </a:pPr>
            <a:r>
              <a:rPr lang="fi-FI" sz="2800" dirty="0" err="1">
                <a:solidFill>
                  <a:prstClr val="black"/>
                </a:solidFill>
                <a:latin typeface="Calibri"/>
              </a:rPr>
              <a:t>Clear</a:t>
            </a:r>
            <a:r>
              <a:rPr lang="fi-FI" sz="2800" dirty="0">
                <a:solidFill>
                  <a:prstClr val="black"/>
                </a:solidFill>
                <a:latin typeface="Calibri"/>
              </a:rPr>
              <a:t> </a:t>
            </a:r>
            <a:r>
              <a:rPr lang="fi-FI" sz="2800" dirty="0" err="1">
                <a:solidFill>
                  <a:prstClr val="black"/>
                </a:solidFill>
                <a:latin typeface="Calibri"/>
              </a:rPr>
              <a:t>need</a:t>
            </a:r>
            <a:r>
              <a:rPr lang="fi-FI" sz="2800" dirty="0">
                <a:solidFill>
                  <a:prstClr val="black"/>
                </a:solidFill>
                <a:latin typeface="Calibri"/>
              </a:rPr>
              <a:t> for </a:t>
            </a:r>
            <a:r>
              <a:rPr lang="fi-FI" sz="2800" dirty="0" err="1">
                <a:solidFill>
                  <a:prstClr val="black"/>
                </a:solidFill>
                <a:latin typeface="Calibri"/>
              </a:rPr>
              <a:t>systematic</a:t>
            </a:r>
            <a:r>
              <a:rPr lang="fi-FI" sz="2800" dirty="0">
                <a:solidFill>
                  <a:prstClr val="black"/>
                </a:solidFill>
                <a:latin typeface="Calibri"/>
              </a:rPr>
              <a:t> and </a:t>
            </a:r>
            <a:r>
              <a:rPr lang="fi-FI" sz="2800" dirty="0" err="1">
                <a:solidFill>
                  <a:prstClr val="black"/>
                </a:solidFill>
                <a:latin typeface="Calibri"/>
              </a:rPr>
              <a:t>model-independent</a:t>
            </a:r>
            <a:r>
              <a:rPr lang="fi-FI" sz="2800" dirty="0">
                <a:solidFill>
                  <a:prstClr val="black"/>
                </a:solidFill>
                <a:latin typeface="Calibri"/>
              </a:rPr>
              <a:t> </a:t>
            </a:r>
            <a:r>
              <a:rPr lang="fi-FI" sz="2800" dirty="0" err="1">
                <a:solidFill>
                  <a:prstClr val="black"/>
                </a:solidFill>
                <a:latin typeface="Calibri"/>
              </a:rPr>
              <a:t>approach</a:t>
            </a:r>
            <a:r>
              <a:rPr lang="fi-FI" sz="2800" dirty="0">
                <a:solidFill>
                  <a:prstClr val="black"/>
                </a:solidFill>
                <a:latin typeface="Calibri"/>
              </a:rPr>
              <a:t> to </a:t>
            </a:r>
            <a:r>
              <a:rPr lang="fi-FI" sz="2800" dirty="0" err="1">
                <a:solidFill>
                  <a:prstClr val="black"/>
                </a:solidFill>
                <a:latin typeface="Calibri"/>
              </a:rPr>
              <a:t>the</a:t>
            </a:r>
            <a:r>
              <a:rPr lang="fi-FI" sz="2800" dirty="0">
                <a:solidFill>
                  <a:prstClr val="black"/>
                </a:solidFill>
                <a:latin typeface="Calibri"/>
              </a:rPr>
              <a:t> </a:t>
            </a:r>
            <a:r>
              <a:rPr lang="fi-FI" sz="2800" dirty="0" err="1">
                <a:solidFill>
                  <a:prstClr val="black"/>
                </a:solidFill>
                <a:latin typeface="Calibri"/>
              </a:rPr>
              <a:t>microphysics</a:t>
            </a:r>
            <a:r>
              <a:rPr lang="fi-FI" sz="2800" dirty="0">
                <a:solidFill>
                  <a:prstClr val="black"/>
                </a:solidFill>
                <a:latin typeface="Calibri"/>
              </a:rPr>
              <a:t> of </a:t>
            </a:r>
            <a:r>
              <a:rPr lang="fi-FI" sz="2800" dirty="0" err="1">
                <a:solidFill>
                  <a:prstClr val="black"/>
                </a:solidFill>
                <a:latin typeface="Calibri"/>
              </a:rPr>
              <a:t>neutron</a:t>
            </a:r>
            <a:r>
              <a:rPr lang="fi-FI" sz="2800" dirty="0">
                <a:solidFill>
                  <a:prstClr val="black"/>
                </a:solidFill>
                <a:latin typeface="Calibri"/>
              </a:rPr>
              <a:t> </a:t>
            </a:r>
            <a:r>
              <a:rPr lang="fi-FI" sz="2800" dirty="0" err="1">
                <a:solidFill>
                  <a:prstClr val="black"/>
                </a:solidFill>
                <a:latin typeface="Calibri"/>
              </a:rPr>
              <a:t>stars</a:t>
            </a:r>
            <a:r>
              <a:rPr lang="fi-FI" sz="2800" dirty="0">
                <a:solidFill>
                  <a:prstClr val="black"/>
                </a:solidFill>
                <a:latin typeface="Calibri"/>
              </a:rPr>
              <a:t>, </a:t>
            </a:r>
            <a:r>
              <a:rPr lang="fi-FI" sz="2800" err="1">
                <a:solidFill>
                  <a:prstClr val="black"/>
                </a:solidFill>
                <a:latin typeface="Calibri"/>
              </a:rPr>
              <a:t>with</a:t>
            </a:r>
            <a:r>
              <a:rPr lang="fi-FI" sz="2800">
                <a:solidFill>
                  <a:prstClr val="black"/>
                </a:solidFill>
                <a:latin typeface="Calibri"/>
              </a:rPr>
              <a:t> the EoS </a:t>
            </a:r>
            <a:r>
              <a:rPr lang="fi-FI" sz="2800" dirty="0">
                <a:solidFill>
                  <a:prstClr val="black"/>
                </a:solidFill>
                <a:latin typeface="Calibri"/>
              </a:rPr>
              <a:t>playing a </a:t>
            </a:r>
            <a:r>
              <a:rPr lang="fi-FI" sz="2800" dirty="0" err="1">
                <a:solidFill>
                  <a:prstClr val="black"/>
                </a:solidFill>
                <a:latin typeface="Calibri"/>
              </a:rPr>
              <a:t>special</a:t>
            </a:r>
            <a:r>
              <a:rPr lang="fi-FI" sz="2800" dirty="0">
                <a:solidFill>
                  <a:prstClr val="black"/>
                </a:solidFill>
                <a:latin typeface="Calibri"/>
              </a:rPr>
              <a:t> </a:t>
            </a:r>
            <a:r>
              <a:rPr lang="fi-FI" sz="2800" dirty="0" err="1">
                <a:solidFill>
                  <a:prstClr val="black"/>
                </a:solidFill>
                <a:latin typeface="Calibri"/>
              </a:rPr>
              <a:t>role</a:t>
            </a:r>
            <a:endParaRPr lang="fi-FI" sz="2800" b="1" dirty="0">
              <a:solidFill>
                <a:prstClr val="black"/>
              </a:solidFill>
              <a:latin typeface="Calibri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60470103"/>
      </p:ext>
    </p:extLst>
  </p:cSld>
  <p:clrMapOvr>
    <a:masterClrMapping/>
  </p:clrMapOvr>
  <p:transition advTm="2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7448" y="2852936"/>
            <a:ext cx="10009112" cy="11521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dirty="0"/>
              <a:t>NS matter: from dilute crust to ultradense core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C62AB15-D811-4B41-A175-781970FFEE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5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654551"/>
      </p:ext>
    </p:extLst>
  </p:cSld>
  <p:clrMapOvr>
    <a:masterClrMapping/>
  </p:clrMapOvr>
  <p:transition advTm="35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896200" y="620689"/>
            <a:ext cx="360040" cy="14807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274000" y="460106"/>
            <a:ext cx="504056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760296" y="306000"/>
            <a:ext cx="274320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31D3B7D-BB8A-45BA-A112-7AD55EE6C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6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9BACB41-8AC7-4DEA-BB43-B695364300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2104" y="118805"/>
            <a:ext cx="5086820" cy="30221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35E3853-A6E7-4906-B1B7-243E06EECC51}"/>
                  </a:ext>
                </a:extLst>
              </p:cNvPr>
              <p:cNvSpPr txBox="1"/>
              <p:nvPr/>
            </p:nvSpPr>
            <p:spPr>
              <a:xfrm>
                <a:off x="191344" y="188640"/>
                <a:ext cx="6657276" cy="31417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14800" indent="-514800"/>
                <a:r>
                  <a:rPr lang="fi-FI" sz="2800" dirty="0"/>
                  <a:t>Proceeding inwards from the crust: </a:t>
                </a:r>
              </a:p>
              <a:p>
                <a:pPr marL="514800" indent="-5148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i-FI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sz="2800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fi-FI" sz="2800" b="0" i="1" smtClean="0">
                            <a:latin typeface="Cambria Math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fi-FI" sz="2800" dirty="0"/>
                  <a:t> increases gradually, starting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sz="2800" i="1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i-FI" sz="2800" b="0" i="0" smtClean="0">
                            <a:latin typeface="Cambria Math"/>
                            <a:ea typeface="Cambria Math"/>
                          </a:rPr>
                          <m:t>Fe</m:t>
                        </m:r>
                      </m:sub>
                    </m:sSub>
                  </m:oMath>
                </a14:m>
                <a:endParaRPr lang="fi-FI" sz="2800" dirty="0"/>
              </a:p>
              <a:p>
                <a:pPr marL="514800" indent="-514800">
                  <a:buFont typeface="Arial" panose="020B0604020202020204" pitchFamily="34" charset="0"/>
                  <a:buChar char="•"/>
                </a:pPr>
                <a:r>
                  <a:rPr lang="fi-FI" sz="2800" dirty="0" err="1"/>
                  <a:t>Baryon</a:t>
                </a:r>
                <a:r>
                  <a:rPr lang="fi-FI" sz="2800" dirty="0"/>
                  <a:t>/</a:t>
                </a:r>
                <a:r>
                  <a:rPr lang="fi-FI" sz="2800" dirty="0" err="1"/>
                  <a:t>mass</a:t>
                </a:r>
                <a:r>
                  <a:rPr lang="fi-FI" sz="2800" dirty="0"/>
                  <a:t> </a:t>
                </a:r>
                <a:r>
                  <a:rPr lang="fi-FI" sz="2800" dirty="0" err="1"/>
                  <a:t>density</a:t>
                </a:r>
                <a:r>
                  <a:rPr lang="fi-FI" sz="2800" dirty="0"/>
                  <a:t> </a:t>
                </a:r>
                <a:r>
                  <a:rPr lang="fi-FI" sz="2800" dirty="0" err="1"/>
                  <a:t>increase</a:t>
                </a:r>
                <a:r>
                  <a:rPr lang="fi-FI" sz="2800" dirty="0"/>
                  <a:t> </a:t>
                </a:r>
                <a:r>
                  <a:rPr lang="fi-FI" sz="2800" dirty="0" err="1"/>
                  <a:t>beyond</a:t>
                </a:r>
                <a:r>
                  <a:rPr lang="fi-FI" sz="2800" dirty="0"/>
                  <a:t> </a:t>
                </a:r>
                <a:r>
                  <a:rPr lang="fi-FI" sz="2800" dirty="0" err="1"/>
                  <a:t>saturation</a:t>
                </a:r>
                <a:r>
                  <a:rPr lang="fi-FI" sz="2800" dirty="0"/>
                  <a:t> </a:t>
                </a:r>
                <a:r>
                  <a:rPr lang="fi-FI" sz="2800" dirty="0" err="1"/>
                  <a:t>density</a:t>
                </a:r>
                <a:r>
                  <a:rPr lang="fi-FI" sz="2800" dirty="0"/>
                  <a:t> </a:t>
                </a:r>
                <a14:m>
                  <m:oMath xmlns:m="http://schemas.openxmlformats.org/officeDocument/2006/math">
                    <m:r>
                      <a:rPr lang="fi-FI" sz="2800" i="1" smtClean="0">
                        <a:latin typeface="Cambria Math"/>
                        <a:ea typeface="Cambria Math"/>
                      </a:rPr>
                      <m:t>≈</m:t>
                    </m:r>
                    <m:r>
                      <a:rPr lang="fi-FI" sz="2800" b="0" i="1" smtClean="0">
                        <a:latin typeface="Cambria Math"/>
                        <a:ea typeface="Cambria Math"/>
                      </a:rPr>
                      <m:t>0.16/</m:t>
                    </m:r>
                    <m:sSup>
                      <m:sSupPr>
                        <m:ctrlPr>
                          <a:rPr lang="fi-FI" sz="28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fi-FI" sz="2800" b="0" i="0" smtClean="0">
                            <a:latin typeface="Cambria Math"/>
                            <a:ea typeface="Cambria Math"/>
                          </a:rPr>
                          <m:t>fm</m:t>
                        </m:r>
                      </m:e>
                      <m:sup>
                        <m:r>
                          <a:rPr lang="fi-FI" sz="28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sup>
                    </m:sSup>
                  </m:oMath>
                </a14:m>
                <a:endParaRPr lang="fi-FI" sz="2800" dirty="0"/>
              </a:p>
              <a:p>
                <a:pPr marL="514800" indent="-514800">
                  <a:buFont typeface="Arial" panose="020B0604020202020204" pitchFamily="34" charset="0"/>
                  <a:buChar char="•"/>
                </a:pPr>
                <a:r>
                  <a:rPr lang="fi-FI" sz="2800" dirty="0"/>
                  <a:t>Composition </a:t>
                </a:r>
                <a:r>
                  <a:rPr lang="fi-FI" sz="2800" dirty="0" err="1"/>
                  <a:t>changes</a:t>
                </a:r>
                <a:r>
                  <a:rPr lang="fi-FI" sz="2800" dirty="0"/>
                  <a:t> </a:t>
                </a:r>
                <a:r>
                  <a:rPr lang="fi-FI" sz="2800" dirty="0" err="1"/>
                  <a:t>from</a:t>
                </a:r>
                <a:r>
                  <a:rPr lang="fi-FI" sz="2800" dirty="0"/>
                  <a:t> </a:t>
                </a:r>
                <a:r>
                  <a:rPr lang="fi-FI" sz="2800" dirty="0" err="1"/>
                  <a:t>ions</a:t>
                </a:r>
                <a:r>
                  <a:rPr lang="fi-FI" sz="2800" dirty="0"/>
                  <a:t> to </a:t>
                </a:r>
                <a:r>
                  <a:rPr lang="fi-FI" sz="2800" dirty="0" err="1"/>
                  <a:t>nuclei</a:t>
                </a:r>
                <a:r>
                  <a:rPr lang="fi-FI" sz="2800" dirty="0"/>
                  <a:t> to </a:t>
                </a:r>
                <a:r>
                  <a:rPr lang="fi-FI" sz="2800" dirty="0" err="1"/>
                  <a:t>neutron</a:t>
                </a:r>
                <a:r>
                  <a:rPr lang="fi-FI" sz="2800" dirty="0"/>
                  <a:t> </a:t>
                </a:r>
                <a:r>
                  <a:rPr lang="fi-FI" sz="2800" dirty="0" err="1"/>
                  <a:t>liquid</a:t>
                </a:r>
                <a:r>
                  <a:rPr lang="fi-FI" sz="2800" dirty="0"/>
                  <a:t> and </a:t>
                </a:r>
                <a:r>
                  <a:rPr lang="fi-FI" sz="2800" dirty="0" err="1"/>
                  <a:t>beyond</a:t>
                </a:r>
                <a:endParaRPr lang="fi-FI" sz="2800" dirty="0"/>
              </a:p>
              <a:p>
                <a:pPr marL="514800" indent="-514800">
                  <a:buFont typeface="Arial" panose="020B0604020202020204" pitchFamily="34" charset="0"/>
                  <a:buChar char="•"/>
                </a:pPr>
                <a:r>
                  <a:rPr lang="en-US" sz="2800" b="0" dirty="0"/>
                  <a:t>Good approximations: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≈0≈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sub>
                    </m:sSub>
                  </m:oMath>
                </a14:m>
                <a:endParaRPr lang="fi-FI" sz="28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35E3853-A6E7-4906-B1B7-243E06EECC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344" y="188640"/>
                <a:ext cx="6657276" cy="3141758"/>
              </a:xfrm>
              <a:prstGeom prst="rect">
                <a:avLst/>
              </a:prstGeom>
              <a:blipFill>
                <a:blip r:embed="rId4"/>
                <a:stretch>
                  <a:fillRect l="-1832" t="-1942" r="-366" b="-3689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35756864"/>
      </p:ext>
    </p:extLst>
  </p:cSld>
  <p:clrMapOvr>
    <a:masterClrMapping/>
  </p:clrMapOvr>
  <p:transition advTm="1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53333482-C02A-4743-A130-DF127A7149B0}"/>
              </a:ext>
            </a:extLst>
          </p:cNvPr>
          <p:cNvGrpSpPr/>
          <p:nvPr/>
        </p:nvGrpSpPr>
        <p:grpSpPr>
          <a:xfrm>
            <a:off x="6528048" y="3086889"/>
            <a:ext cx="5735960" cy="3773247"/>
            <a:chOff x="2855640" y="116633"/>
            <a:chExt cx="6336704" cy="3969610"/>
          </a:xfrm>
        </p:grpSpPr>
        <p:pic>
          <p:nvPicPr>
            <p:cNvPr id="16" name="Picture 2">
              <a:extLst>
                <a:ext uri="{FF2B5EF4-FFF2-40B4-BE49-F238E27FC236}">
                  <a16:creationId xmlns:a16="http://schemas.microsoft.com/office/drawing/2014/main" id="{6FC18F89-9CAC-4C26-A45E-5039350F33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5640" y="116633"/>
              <a:ext cx="6336704" cy="39696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8EC4BCC-FBC0-4A66-8103-E310788302E1}"/>
                </a:ext>
              </a:extLst>
            </p:cNvPr>
            <p:cNvSpPr/>
            <p:nvPr/>
          </p:nvSpPr>
          <p:spPr>
            <a:xfrm>
              <a:off x="6384032" y="836712"/>
              <a:ext cx="1692188" cy="11521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2BCC1FB-0165-4012-9223-09BB53C6207F}"/>
                </a:ext>
              </a:extLst>
            </p:cNvPr>
            <p:cNvSpPr/>
            <p:nvPr/>
          </p:nvSpPr>
          <p:spPr>
            <a:xfrm>
              <a:off x="7896200" y="620689"/>
              <a:ext cx="360040" cy="14807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111C9C1-E782-455B-89DF-FF6957E246A1}"/>
                </a:ext>
              </a:extLst>
            </p:cNvPr>
            <p:cNvSpPr/>
            <p:nvPr/>
          </p:nvSpPr>
          <p:spPr>
            <a:xfrm>
              <a:off x="8274000" y="460106"/>
              <a:ext cx="504056" cy="5760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89C2F8C-6417-436A-B9E5-72C81A0CFA02}"/>
                </a:ext>
              </a:extLst>
            </p:cNvPr>
            <p:cNvSpPr/>
            <p:nvPr/>
          </p:nvSpPr>
          <p:spPr>
            <a:xfrm>
              <a:off x="8760296" y="306000"/>
              <a:ext cx="274320" cy="25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7896200" y="620689"/>
            <a:ext cx="360040" cy="14807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274000" y="460106"/>
            <a:ext cx="504056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760296" y="306000"/>
            <a:ext cx="274320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31D3B7D-BB8A-45BA-A112-7AD55EE6C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7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9BACB41-8AC7-4DEA-BB43-B695364300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2104" y="118805"/>
            <a:ext cx="5086820" cy="30221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35E3853-A6E7-4906-B1B7-243E06EECC51}"/>
                  </a:ext>
                </a:extLst>
              </p:cNvPr>
              <p:cNvSpPr txBox="1"/>
              <p:nvPr/>
            </p:nvSpPr>
            <p:spPr>
              <a:xfrm>
                <a:off x="191344" y="188640"/>
                <a:ext cx="6824068" cy="63090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14800" indent="-514800"/>
                <a:r>
                  <a:rPr lang="fi-FI" sz="2800" dirty="0"/>
                  <a:t>Proceeding inwards from the crust: </a:t>
                </a:r>
              </a:p>
              <a:p>
                <a:pPr marL="514800" indent="-5148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i-FI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sz="2800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fi-FI" sz="2800" b="0" i="1" smtClean="0">
                            <a:latin typeface="Cambria Math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fi-FI" sz="2800" dirty="0"/>
                  <a:t> increases gradually, starting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sz="2800" i="1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i-FI" sz="2800" b="0" i="0" smtClean="0">
                            <a:latin typeface="Cambria Math"/>
                            <a:ea typeface="Cambria Math"/>
                          </a:rPr>
                          <m:t>Fe</m:t>
                        </m:r>
                      </m:sub>
                    </m:sSub>
                  </m:oMath>
                </a14:m>
                <a:endParaRPr lang="fi-FI" sz="2800" dirty="0"/>
              </a:p>
              <a:p>
                <a:pPr marL="514800" indent="-514800">
                  <a:buFont typeface="Arial" panose="020B0604020202020204" pitchFamily="34" charset="0"/>
                  <a:buChar char="•"/>
                </a:pPr>
                <a:r>
                  <a:rPr lang="fi-FI" sz="2800" dirty="0" err="1"/>
                  <a:t>Baryon</a:t>
                </a:r>
                <a:r>
                  <a:rPr lang="fi-FI" sz="2800" dirty="0"/>
                  <a:t>/</a:t>
                </a:r>
                <a:r>
                  <a:rPr lang="fi-FI" sz="2800" dirty="0" err="1"/>
                  <a:t>mass</a:t>
                </a:r>
                <a:r>
                  <a:rPr lang="fi-FI" sz="2800" dirty="0"/>
                  <a:t> </a:t>
                </a:r>
                <a:r>
                  <a:rPr lang="fi-FI" sz="2800" dirty="0" err="1"/>
                  <a:t>density</a:t>
                </a:r>
                <a:r>
                  <a:rPr lang="fi-FI" sz="2800" dirty="0"/>
                  <a:t> </a:t>
                </a:r>
                <a:r>
                  <a:rPr lang="fi-FI" sz="2800" dirty="0" err="1"/>
                  <a:t>increase</a:t>
                </a:r>
                <a:r>
                  <a:rPr lang="fi-FI" sz="2800" dirty="0"/>
                  <a:t> </a:t>
                </a:r>
                <a:r>
                  <a:rPr lang="fi-FI" sz="2800" dirty="0" err="1"/>
                  <a:t>beyond</a:t>
                </a:r>
                <a:r>
                  <a:rPr lang="fi-FI" sz="2800" dirty="0"/>
                  <a:t> </a:t>
                </a:r>
                <a:r>
                  <a:rPr lang="fi-FI" sz="2800" dirty="0" err="1"/>
                  <a:t>saturation</a:t>
                </a:r>
                <a:r>
                  <a:rPr lang="fi-FI" sz="2800" dirty="0"/>
                  <a:t> </a:t>
                </a:r>
                <a:r>
                  <a:rPr lang="fi-FI" sz="2800" dirty="0" err="1"/>
                  <a:t>density</a:t>
                </a:r>
                <a:r>
                  <a:rPr lang="fi-FI" sz="2800" dirty="0"/>
                  <a:t> </a:t>
                </a:r>
                <a14:m>
                  <m:oMath xmlns:m="http://schemas.openxmlformats.org/officeDocument/2006/math">
                    <m:r>
                      <a:rPr lang="fi-FI" sz="2800" i="1" smtClean="0">
                        <a:latin typeface="Cambria Math"/>
                        <a:ea typeface="Cambria Math"/>
                      </a:rPr>
                      <m:t>≈</m:t>
                    </m:r>
                    <m:r>
                      <a:rPr lang="fi-FI" sz="2800" b="0" i="1" smtClean="0">
                        <a:latin typeface="Cambria Math"/>
                        <a:ea typeface="Cambria Math"/>
                      </a:rPr>
                      <m:t>0.16/</m:t>
                    </m:r>
                    <m:sSup>
                      <m:sSupPr>
                        <m:ctrlPr>
                          <a:rPr lang="fi-FI" sz="28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fi-FI" sz="2800" b="0" i="0" smtClean="0">
                            <a:latin typeface="Cambria Math"/>
                            <a:ea typeface="Cambria Math"/>
                          </a:rPr>
                          <m:t>fm</m:t>
                        </m:r>
                      </m:e>
                      <m:sup>
                        <m:r>
                          <a:rPr lang="fi-FI" sz="28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sup>
                    </m:sSup>
                  </m:oMath>
                </a14:m>
                <a:endParaRPr lang="fi-FI" sz="2800" dirty="0"/>
              </a:p>
              <a:p>
                <a:pPr marL="514800" indent="-514800">
                  <a:buFont typeface="Arial" panose="020B0604020202020204" pitchFamily="34" charset="0"/>
                  <a:buChar char="•"/>
                </a:pPr>
                <a:r>
                  <a:rPr lang="fi-FI" sz="2800" dirty="0"/>
                  <a:t>Composition </a:t>
                </a:r>
                <a:r>
                  <a:rPr lang="fi-FI" sz="2800" dirty="0" err="1"/>
                  <a:t>changes</a:t>
                </a:r>
                <a:r>
                  <a:rPr lang="fi-FI" sz="2800" dirty="0"/>
                  <a:t> </a:t>
                </a:r>
                <a:r>
                  <a:rPr lang="fi-FI" sz="2800" dirty="0" err="1"/>
                  <a:t>from</a:t>
                </a:r>
                <a:r>
                  <a:rPr lang="fi-FI" sz="2800" dirty="0"/>
                  <a:t> </a:t>
                </a:r>
                <a:r>
                  <a:rPr lang="fi-FI" sz="2800" dirty="0" err="1"/>
                  <a:t>ions</a:t>
                </a:r>
                <a:r>
                  <a:rPr lang="fi-FI" sz="2800" dirty="0"/>
                  <a:t> to </a:t>
                </a:r>
                <a:r>
                  <a:rPr lang="fi-FI" sz="2800" dirty="0" err="1"/>
                  <a:t>nuclei</a:t>
                </a:r>
                <a:r>
                  <a:rPr lang="fi-FI" sz="2800" dirty="0"/>
                  <a:t> to </a:t>
                </a:r>
                <a:r>
                  <a:rPr lang="fi-FI" sz="2800" dirty="0" err="1"/>
                  <a:t>neutron</a:t>
                </a:r>
                <a:r>
                  <a:rPr lang="fi-FI" sz="2800" dirty="0"/>
                  <a:t> </a:t>
                </a:r>
                <a:r>
                  <a:rPr lang="fi-FI" sz="2800" dirty="0" err="1"/>
                  <a:t>liquid</a:t>
                </a:r>
                <a:r>
                  <a:rPr lang="fi-FI" sz="2800" dirty="0"/>
                  <a:t> and </a:t>
                </a:r>
                <a:r>
                  <a:rPr lang="fi-FI" sz="2800" dirty="0" err="1"/>
                  <a:t>beyond</a:t>
                </a:r>
                <a:endParaRPr lang="fi-FI" sz="2800" dirty="0"/>
              </a:p>
              <a:p>
                <a:pPr marL="514800" indent="-5148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800" b="0" dirty="0"/>
                  <a:t>Good approximations: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≈0≈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sub>
                    </m:sSub>
                  </m:oMath>
                </a14:m>
                <a:endParaRPr lang="fi-FI" sz="2800" dirty="0"/>
              </a:p>
              <a:p>
                <a:r>
                  <a:rPr kumimoji="0" lang="en-US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Low-density EoS constrained by experiment; after neutron drip point interactions </a:t>
                </a:r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matter</a:t>
                </a:r>
                <a:endPara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Systematic effective theory framework: Chiral Effective Theory (CET)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/>
                  <a:t>State-of-the-art CET EoSs NNNLO in 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𝜒</m:t>
                    </m:r>
                  </m:oMath>
                </a14:m>
                <a:r>
                  <a:rPr lang="en-US" sz="2800" dirty="0"/>
                  <a:t>PT power counting but still long way from stellar centers </a:t>
                </a:r>
                <a:r>
                  <a:rPr lang="en-US" dirty="0"/>
                  <a:t>[e.g. Tews et al., PRL 110 (2013)]</a:t>
                </a:r>
                <a:endParaRPr lang="en-US" sz="28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35E3853-A6E7-4906-B1B7-243E06EECC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344" y="188640"/>
                <a:ext cx="6824068" cy="6309035"/>
              </a:xfrm>
              <a:prstGeom prst="rect">
                <a:avLst/>
              </a:prstGeom>
              <a:blipFill>
                <a:blip r:embed="rId5"/>
                <a:stretch>
                  <a:fillRect l="-1786" t="-966" b="-1836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4446614"/>
      </p:ext>
    </p:extLst>
  </p:cSld>
  <p:clrMapOvr>
    <a:masterClrMapping/>
  </p:clrMapOvr>
  <p:transition advTm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896200" y="620689"/>
            <a:ext cx="360040" cy="14807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274000" y="460106"/>
            <a:ext cx="504056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760296" y="306000"/>
            <a:ext cx="274320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31D3B7D-BB8A-45BA-A112-7AD55EE6C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8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9BACB41-8AC7-4DEA-BB43-B695364300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2104" y="118805"/>
            <a:ext cx="5086820" cy="30221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35E3853-A6E7-4906-B1B7-243E06EECC51}"/>
                  </a:ext>
                </a:extLst>
              </p:cNvPr>
              <p:cNvSpPr txBox="1"/>
              <p:nvPr/>
            </p:nvSpPr>
            <p:spPr>
              <a:xfrm>
                <a:off x="191344" y="188640"/>
                <a:ext cx="6824068" cy="65860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14800" indent="-514800"/>
                <a:r>
                  <a:rPr lang="fi-FI" sz="2800" dirty="0"/>
                  <a:t>Proceeding inwards from the crust: </a:t>
                </a:r>
              </a:p>
              <a:p>
                <a:pPr marL="514800" indent="-5148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i-FI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sz="2800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fi-FI" sz="2800" b="0" i="1" smtClean="0">
                            <a:latin typeface="Cambria Math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fi-FI" sz="2800" dirty="0"/>
                  <a:t> increases gradually, starting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sz="2800" i="1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i-FI" sz="2800" b="0" i="0" smtClean="0">
                            <a:latin typeface="Cambria Math"/>
                            <a:ea typeface="Cambria Math"/>
                          </a:rPr>
                          <m:t>Fe</m:t>
                        </m:r>
                      </m:sub>
                    </m:sSub>
                  </m:oMath>
                </a14:m>
                <a:endParaRPr lang="fi-FI" sz="2800" dirty="0"/>
              </a:p>
              <a:p>
                <a:pPr marL="514800" indent="-514800">
                  <a:buFont typeface="Arial" panose="020B0604020202020204" pitchFamily="34" charset="0"/>
                  <a:buChar char="•"/>
                </a:pPr>
                <a:r>
                  <a:rPr lang="fi-FI" sz="2800" dirty="0" err="1"/>
                  <a:t>Baryon</a:t>
                </a:r>
                <a:r>
                  <a:rPr lang="fi-FI" sz="2800" dirty="0"/>
                  <a:t>/</a:t>
                </a:r>
                <a:r>
                  <a:rPr lang="fi-FI" sz="2800" dirty="0" err="1"/>
                  <a:t>mass</a:t>
                </a:r>
                <a:r>
                  <a:rPr lang="fi-FI" sz="2800" dirty="0"/>
                  <a:t> </a:t>
                </a:r>
                <a:r>
                  <a:rPr lang="fi-FI" sz="2800" dirty="0" err="1"/>
                  <a:t>density</a:t>
                </a:r>
                <a:r>
                  <a:rPr lang="fi-FI" sz="2800" dirty="0"/>
                  <a:t> </a:t>
                </a:r>
                <a:r>
                  <a:rPr lang="fi-FI" sz="2800" dirty="0" err="1"/>
                  <a:t>increase</a:t>
                </a:r>
                <a:r>
                  <a:rPr lang="fi-FI" sz="2800" dirty="0"/>
                  <a:t> </a:t>
                </a:r>
                <a:r>
                  <a:rPr lang="fi-FI" sz="2800" dirty="0" err="1"/>
                  <a:t>beyond</a:t>
                </a:r>
                <a:r>
                  <a:rPr lang="fi-FI" sz="2800" dirty="0"/>
                  <a:t> </a:t>
                </a:r>
                <a:r>
                  <a:rPr lang="fi-FI" sz="2800" dirty="0" err="1"/>
                  <a:t>saturation</a:t>
                </a:r>
                <a:r>
                  <a:rPr lang="fi-FI" sz="2800" dirty="0"/>
                  <a:t> </a:t>
                </a:r>
                <a:r>
                  <a:rPr lang="fi-FI" sz="2800" dirty="0" err="1"/>
                  <a:t>density</a:t>
                </a:r>
                <a:r>
                  <a:rPr lang="fi-FI" sz="2800" dirty="0"/>
                  <a:t> </a:t>
                </a:r>
                <a14:m>
                  <m:oMath xmlns:m="http://schemas.openxmlformats.org/officeDocument/2006/math">
                    <m:r>
                      <a:rPr lang="fi-FI" sz="2800" i="1" smtClean="0">
                        <a:latin typeface="Cambria Math"/>
                        <a:ea typeface="Cambria Math"/>
                      </a:rPr>
                      <m:t>≈</m:t>
                    </m:r>
                    <m:r>
                      <a:rPr lang="fi-FI" sz="2800" b="0" i="1" smtClean="0">
                        <a:latin typeface="Cambria Math"/>
                        <a:ea typeface="Cambria Math"/>
                      </a:rPr>
                      <m:t>0.16/</m:t>
                    </m:r>
                    <m:sSup>
                      <m:sSupPr>
                        <m:ctrlPr>
                          <a:rPr lang="fi-FI" sz="28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fi-FI" sz="2800" b="0" i="0" smtClean="0">
                            <a:latin typeface="Cambria Math"/>
                            <a:ea typeface="Cambria Math"/>
                          </a:rPr>
                          <m:t>fm</m:t>
                        </m:r>
                      </m:e>
                      <m:sup>
                        <m:r>
                          <a:rPr lang="fi-FI" sz="28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sup>
                    </m:sSup>
                  </m:oMath>
                </a14:m>
                <a:endParaRPr lang="fi-FI" sz="2800" dirty="0"/>
              </a:p>
              <a:p>
                <a:pPr marL="514800" indent="-514800">
                  <a:buFont typeface="Arial" panose="020B0604020202020204" pitchFamily="34" charset="0"/>
                  <a:buChar char="•"/>
                </a:pPr>
                <a:r>
                  <a:rPr lang="fi-FI" sz="2800" dirty="0"/>
                  <a:t>Composition </a:t>
                </a:r>
                <a:r>
                  <a:rPr lang="fi-FI" sz="2800" dirty="0" err="1"/>
                  <a:t>changes</a:t>
                </a:r>
                <a:r>
                  <a:rPr lang="fi-FI" sz="2800" dirty="0"/>
                  <a:t> </a:t>
                </a:r>
                <a:r>
                  <a:rPr lang="fi-FI" sz="2800" dirty="0" err="1"/>
                  <a:t>from</a:t>
                </a:r>
                <a:r>
                  <a:rPr lang="fi-FI" sz="2800" dirty="0"/>
                  <a:t> </a:t>
                </a:r>
                <a:r>
                  <a:rPr lang="fi-FI" sz="2800" dirty="0" err="1"/>
                  <a:t>ions</a:t>
                </a:r>
                <a:r>
                  <a:rPr lang="fi-FI" sz="2800" dirty="0"/>
                  <a:t> to </a:t>
                </a:r>
                <a:r>
                  <a:rPr lang="fi-FI" sz="2800" dirty="0" err="1"/>
                  <a:t>nuclei</a:t>
                </a:r>
                <a:r>
                  <a:rPr lang="fi-FI" sz="2800" dirty="0"/>
                  <a:t> to </a:t>
                </a:r>
                <a:r>
                  <a:rPr lang="fi-FI" sz="2800" dirty="0" err="1"/>
                  <a:t>neutron</a:t>
                </a:r>
                <a:r>
                  <a:rPr lang="fi-FI" sz="2800" dirty="0"/>
                  <a:t> </a:t>
                </a:r>
                <a:r>
                  <a:rPr lang="fi-FI" sz="2800" dirty="0" err="1"/>
                  <a:t>liquid</a:t>
                </a:r>
                <a:r>
                  <a:rPr lang="fi-FI" sz="2800" dirty="0"/>
                  <a:t> and </a:t>
                </a:r>
                <a:r>
                  <a:rPr lang="fi-FI" sz="2800" dirty="0" err="1"/>
                  <a:t>beyond</a:t>
                </a:r>
                <a:endParaRPr lang="fi-FI" sz="2800" dirty="0"/>
              </a:p>
              <a:p>
                <a:pPr marL="514800" indent="-5148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800" b="0" dirty="0"/>
                  <a:t>Good approximations: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≈0≈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sub>
                    </m:sSub>
                  </m:oMath>
                </a14:m>
                <a:endParaRPr lang="fi-FI" sz="2800" dirty="0"/>
              </a:p>
              <a:p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At high density, asymptotic freedom </a:t>
                </a:r>
                <a14:m>
                  <m:oMath xmlns:m="http://schemas.openxmlformats.org/officeDocument/2006/math">
                    <m:r>
                      <a:rPr lang="en-US" sz="280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 weakening coupling and deconfinement</a:t>
                </a:r>
                <a:endParaRPr kumimoji="0" lang="en-US" sz="2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>
                    <a:solidFill>
                      <a:prstClr val="black"/>
                    </a:solidFill>
                    <a:latin typeface="Calibri"/>
                  </a:rPr>
                  <a:t>State-of-the-art pQCD EoS at partial NNNLO, with purely soft and mixed sectors fully determined </a:t>
                </a:r>
                <a:r>
                  <a:rPr lang="en-US" dirty="0">
                    <a:latin typeface="Calibri"/>
                  </a:rPr>
                  <a:t>[Gorda et al., </a:t>
                </a:r>
                <a:r>
                  <a:rPr lang="en-US" dirty="0"/>
                  <a:t>PRL 127 (2021); PRL 131 (2023)</a:t>
                </a:r>
                <a:r>
                  <a:rPr lang="en-US" dirty="0">
                    <a:latin typeface="Calibri"/>
                  </a:rPr>
                  <a:t>]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>
                    <a:latin typeface="Calibri"/>
                  </a:rPr>
                  <a:t>Fully hard contribution still missing and very important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35E3853-A6E7-4906-B1B7-243E06EECC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344" y="188640"/>
                <a:ext cx="6824068" cy="6586034"/>
              </a:xfrm>
              <a:prstGeom prst="rect">
                <a:avLst/>
              </a:prstGeom>
              <a:blipFill>
                <a:blip r:embed="rId4"/>
                <a:stretch>
                  <a:fillRect l="-1786" t="-926" b="-1759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172065CB-141E-4E37-A976-3D07E1218E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72906" y="3229494"/>
            <a:ext cx="5419094" cy="3628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131569"/>
      </p:ext>
    </p:extLst>
  </p:cSld>
  <p:clrMapOvr>
    <a:masterClrMapping/>
  </p:clrMapOvr>
  <p:transition advTm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AB3D0A39-AE89-406E-90F9-AF1B09EA1A8F}"/>
              </a:ext>
            </a:extLst>
          </p:cNvPr>
          <p:cNvGrpSpPr/>
          <p:nvPr/>
        </p:nvGrpSpPr>
        <p:grpSpPr>
          <a:xfrm>
            <a:off x="6628014" y="3223066"/>
            <a:ext cx="5516658" cy="3588137"/>
            <a:chOff x="2968752" y="274320"/>
            <a:chExt cx="6122448" cy="3822192"/>
          </a:xfrm>
        </p:grpSpPr>
        <p:pic>
          <p:nvPicPr>
            <p:cNvPr id="23" name="Picture 2" descr="C:\Users\arjvuori\Desktop\quarkmatter\vie8.PNG">
              <a:extLst>
                <a:ext uri="{FF2B5EF4-FFF2-40B4-BE49-F238E27FC236}">
                  <a16:creationId xmlns:a16="http://schemas.microsoft.com/office/drawing/2014/main" id="{4F527F01-D23D-4AD1-9684-F8CA72A81A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8752" y="274320"/>
              <a:ext cx="6122448" cy="3822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9CA38F6A-7A95-4EEB-B54C-B7C4383B6AA2}"/>
                </a:ext>
              </a:extLst>
            </p:cNvPr>
            <p:cNvSpPr/>
            <p:nvPr/>
          </p:nvSpPr>
          <p:spPr>
            <a:xfrm>
              <a:off x="6240016" y="1138657"/>
              <a:ext cx="1152128" cy="15841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693257C-6A4B-46F6-BB70-98A797F4C34A}"/>
                </a:ext>
              </a:extLst>
            </p:cNvPr>
            <p:cNvSpPr/>
            <p:nvPr/>
          </p:nvSpPr>
          <p:spPr>
            <a:xfrm>
              <a:off x="7032104" y="346569"/>
              <a:ext cx="1152128" cy="15841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7896200" y="620689"/>
            <a:ext cx="360040" cy="14807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274000" y="460106"/>
            <a:ext cx="504056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760296" y="306000"/>
            <a:ext cx="274320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31D3B7D-BB8A-45BA-A112-7AD55EE6C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92278F03-8F95-FC45-9C1D-EC5F45627061}" type="slidenum">
              <a:rPr lang="fi-FI" smtClean="0">
                <a:solidFill>
                  <a:prstClr val="black">
                    <a:tint val="75000"/>
                  </a:prstClr>
                </a:solidFill>
              </a:rPr>
              <a:pPr defTabSz="457200"/>
              <a:t>9</a:t>
            </a:fld>
            <a:endParaRPr lang="fi-FI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9BACB41-8AC7-4DEA-BB43-B695364300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2104" y="118805"/>
            <a:ext cx="5086820" cy="30221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35E3853-A6E7-4906-B1B7-243E06EECC51}"/>
                  </a:ext>
                </a:extLst>
              </p:cNvPr>
              <p:cNvSpPr txBox="1"/>
              <p:nvPr/>
            </p:nvSpPr>
            <p:spPr>
              <a:xfrm>
                <a:off x="191344" y="188640"/>
                <a:ext cx="6624736" cy="63090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514800" indent="-514800"/>
                <a:r>
                  <a:rPr lang="fi-FI" sz="2800" dirty="0"/>
                  <a:t>Proceeding inwards from the crust: </a:t>
                </a:r>
              </a:p>
              <a:p>
                <a:pPr marL="514800" indent="-5148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fi-FI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sz="2800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fi-FI" sz="2800" b="0" i="1" smtClean="0">
                            <a:latin typeface="Cambria Math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fi-FI" sz="2800" dirty="0"/>
                  <a:t> increases gradually, starting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i-FI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i-FI" sz="2800" i="1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i-FI" sz="2800" b="0" i="0" smtClean="0">
                            <a:latin typeface="Cambria Math"/>
                            <a:ea typeface="Cambria Math"/>
                          </a:rPr>
                          <m:t>Fe</m:t>
                        </m:r>
                      </m:sub>
                    </m:sSub>
                  </m:oMath>
                </a14:m>
                <a:endParaRPr lang="fi-FI" sz="2800" dirty="0"/>
              </a:p>
              <a:p>
                <a:pPr marL="514800" indent="-514800">
                  <a:buFont typeface="Arial" panose="020B0604020202020204" pitchFamily="34" charset="0"/>
                  <a:buChar char="•"/>
                </a:pPr>
                <a:r>
                  <a:rPr lang="fi-FI" sz="2800" dirty="0" err="1"/>
                  <a:t>Baryon</a:t>
                </a:r>
                <a:r>
                  <a:rPr lang="fi-FI" sz="2800" dirty="0"/>
                  <a:t>/</a:t>
                </a:r>
                <a:r>
                  <a:rPr lang="fi-FI" sz="2800" dirty="0" err="1"/>
                  <a:t>mass</a:t>
                </a:r>
                <a:r>
                  <a:rPr lang="fi-FI" sz="2800" dirty="0"/>
                  <a:t> </a:t>
                </a:r>
                <a:r>
                  <a:rPr lang="fi-FI" sz="2800" dirty="0" err="1"/>
                  <a:t>density</a:t>
                </a:r>
                <a:r>
                  <a:rPr lang="fi-FI" sz="2800" dirty="0"/>
                  <a:t> </a:t>
                </a:r>
                <a:r>
                  <a:rPr lang="fi-FI" sz="2800" dirty="0" err="1"/>
                  <a:t>increase</a:t>
                </a:r>
                <a:r>
                  <a:rPr lang="fi-FI" sz="2800" dirty="0"/>
                  <a:t> </a:t>
                </a:r>
                <a:r>
                  <a:rPr lang="fi-FI" sz="2800" dirty="0" err="1"/>
                  <a:t>beyond</a:t>
                </a:r>
                <a:r>
                  <a:rPr lang="fi-FI" sz="2800" dirty="0"/>
                  <a:t> </a:t>
                </a:r>
                <a:r>
                  <a:rPr lang="fi-FI" sz="2800" dirty="0" err="1"/>
                  <a:t>saturation</a:t>
                </a:r>
                <a:r>
                  <a:rPr lang="fi-FI" sz="2800" dirty="0"/>
                  <a:t> </a:t>
                </a:r>
                <a:r>
                  <a:rPr lang="fi-FI" sz="2800" dirty="0" err="1"/>
                  <a:t>density</a:t>
                </a:r>
                <a:r>
                  <a:rPr lang="fi-FI" sz="2800" dirty="0"/>
                  <a:t> </a:t>
                </a:r>
                <a14:m>
                  <m:oMath xmlns:m="http://schemas.openxmlformats.org/officeDocument/2006/math">
                    <m:r>
                      <a:rPr lang="fi-FI" sz="2800" i="1" smtClean="0">
                        <a:latin typeface="Cambria Math"/>
                        <a:ea typeface="Cambria Math"/>
                      </a:rPr>
                      <m:t>≈</m:t>
                    </m:r>
                    <m:r>
                      <a:rPr lang="fi-FI" sz="2800" b="0" i="1" smtClean="0">
                        <a:latin typeface="Cambria Math"/>
                        <a:ea typeface="Cambria Math"/>
                      </a:rPr>
                      <m:t>0.16/</m:t>
                    </m:r>
                    <m:sSup>
                      <m:sSupPr>
                        <m:ctrlPr>
                          <a:rPr lang="fi-FI" sz="28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fi-FI" sz="2800" b="0" i="0" smtClean="0">
                            <a:latin typeface="Cambria Math"/>
                            <a:ea typeface="Cambria Math"/>
                          </a:rPr>
                          <m:t>fm</m:t>
                        </m:r>
                      </m:e>
                      <m:sup>
                        <m:r>
                          <a:rPr lang="fi-FI" sz="2800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sup>
                    </m:sSup>
                  </m:oMath>
                </a14:m>
                <a:endParaRPr lang="fi-FI" sz="2800" dirty="0"/>
              </a:p>
              <a:p>
                <a:pPr marL="514800" indent="-514800">
                  <a:buFont typeface="Arial" panose="020B0604020202020204" pitchFamily="34" charset="0"/>
                  <a:buChar char="•"/>
                </a:pPr>
                <a:r>
                  <a:rPr lang="fi-FI" sz="2800" dirty="0"/>
                  <a:t>Composition </a:t>
                </a:r>
                <a:r>
                  <a:rPr lang="fi-FI" sz="2800" dirty="0" err="1"/>
                  <a:t>changes</a:t>
                </a:r>
                <a:r>
                  <a:rPr lang="fi-FI" sz="2800" dirty="0"/>
                  <a:t> </a:t>
                </a:r>
                <a:r>
                  <a:rPr lang="fi-FI" sz="2800" dirty="0" err="1"/>
                  <a:t>from</a:t>
                </a:r>
                <a:r>
                  <a:rPr lang="fi-FI" sz="2800" dirty="0"/>
                  <a:t> </a:t>
                </a:r>
                <a:r>
                  <a:rPr lang="fi-FI" sz="2800" dirty="0" err="1"/>
                  <a:t>ions</a:t>
                </a:r>
                <a:r>
                  <a:rPr lang="fi-FI" sz="2800" dirty="0"/>
                  <a:t> to </a:t>
                </a:r>
                <a:r>
                  <a:rPr lang="fi-FI" sz="2800" dirty="0" err="1"/>
                  <a:t>nuclei</a:t>
                </a:r>
                <a:r>
                  <a:rPr lang="fi-FI" sz="2800" dirty="0"/>
                  <a:t> to </a:t>
                </a:r>
                <a:r>
                  <a:rPr lang="fi-FI" sz="2800" dirty="0" err="1"/>
                  <a:t>neutron</a:t>
                </a:r>
                <a:r>
                  <a:rPr lang="fi-FI" sz="2800" dirty="0"/>
                  <a:t> </a:t>
                </a:r>
                <a:r>
                  <a:rPr lang="fi-FI" sz="2800" dirty="0" err="1"/>
                  <a:t>liquid</a:t>
                </a:r>
                <a:r>
                  <a:rPr lang="fi-FI" sz="2800" dirty="0"/>
                  <a:t> and </a:t>
                </a:r>
                <a:r>
                  <a:rPr lang="fi-FI" sz="2800" dirty="0" err="1"/>
                  <a:t>beyond</a:t>
                </a:r>
                <a:endParaRPr lang="fi-FI" sz="2800" dirty="0"/>
              </a:p>
              <a:p>
                <a:pPr marL="514800" indent="-51480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2800" b="0" dirty="0"/>
                  <a:t>Good approximations: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≈0≈</m:t>
                    </m:r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sub>
                    </m:sSub>
                  </m:oMath>
                </a14:m>
                <a:endParaRPr lang="fi-FI" sz="2800" dirty="0"/>
              </a:p>
              <a:p>
                <a14:m>
                  <m:oMath xmlns:m="http://schemas.openxmlformats.org/officeDocument/2006/math">
                    <m:r>
                      <a:rPr lang="en-US" sz="280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∴</m:t>
                    </m:r>
                  </m:oMath>
                </a14:m>
                <a:r>
                  <a:rPr lang="en-US" sz="2800" dirty="0">
                    <a:solidFill>
                      <a:prstClr val="black"/>
                    </a:solidFill>
                  </a:rPr>
                  <a:t> Low- and high-density limits under control but extensive no-man’s land at </a:t>
                </a:r>
                <a:r>
                  <a:rPr lang="en-US" sz="2800" dirty="0" err="1">
                    <a:solidFill>
                      <a:prstClr val="black"/>
                    </a:solidFill>
                  </a:rPr>
                  <a:t>intermed</a:t>
                </a:r>
                <a:r>
                  <a:rPr lang="en-US" sz="2800" dirty="0">
                    <a:solidFill>
                      <a:prstClr val="black"/>
                    </a:solidFill>
                  </a:rPr>
                  <a:t>. densities</a:t>
                </a:r>
                <a:r>
                  <a:rPr lang="en-US" sz="2800">
                    <a:solidFill>
                      <a:prstClr val="black"/>
                    </a:solidFill>
                  </a:rPr>
                  <a:t>. Possibilities for proceeding:</a:t>
                </a:r>
                <a:endParaRPr lang="en-US" sz="2800" dirty="0">
                  <a:solidFill>
                    <a:prstClr val="black"/>
                  </a:solidFill>
                </a:endParaRP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>
                    <a:solidFill>
                      <a:prstClr val="black"/>
                    </a:solidFill>
                  </a:rPr>
                  <a:t>Solve the sign problem of lattice QCD</a:t>
                </a: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>
                    <a:solidFill>
                      <a:prstClr val="black"/>
                    </a:solidFill>
                  </a:rPr>
                  <a:t>Use phenomenological models for nuclear and quark matter</a:t>
                </a:r>
                <a:endParaRPr lang="en-US" sz="2800" dirty="0">
                  <a:solidFill>
                    <a:prstClr val="black"/>
                  </a:solidFill>
                </a:endParaRPr>
              </a:p>
              <a:p>
                <a:pPr marL="514350" indent="-514350">
                  <a:buFont typeface="+mj-lt"/>
                  <a:buAutoNum type="arabicParenR"/>
                </a:pPr>
                <a:r>
                  <a:rPr lang="en-US" sz="2800">
                    <a:solidFill>
                      <a:prstClr val="black"/>
                    </a:solidFill>
                  </a:rPr>
                  <a:t>Allow all possible behaviors for the EoS</a:t>
                </a:r>
                <a:endParaRPr lang="en-US" sz="2800" b="0" dirty="0">
                  <a:solidFill>
                    <a:prstClr val="black"/>
                  </a:solidFill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35E3853-A6E7-4906-B1B7-243E06EECC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344" y="188640"/>
                <a:ext cx="6624736" cy="6309035"/>
              </a:xfrm>
              <a:prstGeom prst="rect">
                <a:avLst/>
              </a:prstGeom>
              <a:blipFill>
                <a:blip r:embed="rId5"/>
                <a:stretch>
                  <a:fillRect l="-1932" t="-966" r="-2300" b="-1836"/>
                </a:stretch>
              </a:blipFill>
            </p:spPr>
            <p:txBody>
              <a:bodyPr/>
              <a:lstStyle/>
              <a:p>
                <a:r>
                  <a:rPr lang="en-FI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46539195"/>
      </p:ext>
    </p:extLst>
  </p:cSld>
  <p:clrMapOvr>
    <a:masterClrMapping/>
  </p:clrMapOvr>
  <p:transition advTm="1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7.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7|20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|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\begin{eqnarray}&#10;\frac{dM(r)}{dr}&amp;=&amp;4 \pi r^2 \varepsilon(r),\nonumber \\&#10;\frac{dp(r)}{dr}&amp;=&amp;-\frac{G\varepsilon(r)M(r)}{r^2}\frac{\left(1+p(r)/\varepsilon(r)\right)\left(1+4 \pi r^3 p(r)/M(r)\right)}&#10;{1-2 G M(r)/r}\nonumber&#10;\end{eqnarray}&#10;&#10;&#10;\end{document}"/>
  <p:tag name="IGUANATEXSIZE" val="2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usepackage{amssymb}&#10;\pagestyle{empty}&#10;\begin{document}&#10;&#10;$\varepsilon(p)\Rightarrow M(R)$&#10;&#10;&#10;\end{document}"/>
  <p:tag name="IGUANATEXSIZE" val="2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5.2|41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5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5.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9.2|31.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39941</TotalTime>
  <Words>2469</Words>
  <Application>Microsoft Office PowerPoint</Application>
  <PresentationFormat>Widescreen</PresentationFormat>
  <Paragraphs>263</Paragraphs>
  <Slides>36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1" baseType="lpstr">
      <vt:lpstr>Arial</vt:lpstr>
      <vt:lpstr>Calibri</vt:lpstr>
      <vt:lpstr>Cambria Math</vt:lpstr>
      <vt:lpstr>Courier New</vt:lpstr>
      <vt:lpstr>1_Office Theme</vt:lpstr>
      <vt:lpstr>Neutron stars as a laboratory for particle and nuclear physics  Aleksi Vuorinen University of Helsinki &amp; Helsinki Institute of Physics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Perturbative approaches to nonperturbative physics  Aleksi Vuorinen University of Helsinki</dc:title>
  <dc:creator>vuorinen</dc:creator>
  <cp:lastModifiedBy>Vuorinen, Aleksi R J</cp:lastModifiedBy>
  <cp:revision>1767</cp:revision>
  <dcterms:created xsi:type="dcterms:W3CDTF">2014-04-13T15:10:10Z</dcterms:created>
  <dcterms:modified xsi:type="dcterms:W3CDTF">2024-05-03T06:58:58Z</dcterms:modified>
</cp:coreProperties>
</file>