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handoutMasterIdLst>
    <p:handoutMasterId r:id="rId30"/>
  </p:handoutMasterIdLst>
  <p:sldIdLst>
    <p:sldId id="262" r:id="rId5"/>
    <p:sldId id="2509" r:id="rId6"/>
    <p:sldId id="2522" r:id="rId7"/>
    <p:sldId id="2519" r:id="rId8"/>
    <p:sldId id="2526" r:id="rId9"/>
    <p:sldId id="2527" r:id="rId10"/>
    <p:sldId id="2520" r:id="rId11"/>
    <p:sldId id="2531" r:id="rId12"/>
    <p:sldId id="2489" r:id="rId13"/>
    <p:sldId id="2529" r:id="rId14"/>
    <p:sldId id="2528" r:id="rId15"/>
    <p:sldId id="2530" r:id="rId16"/>
    <p:sldId id="2532" r:id="rId17"/>
    <p:sldId id="2487" r:id="rId18"/>
    <p:sldId id="2504" r:id="rId19"/>
    <p:sldId id="2493" r:id="rId20"/>
    <p:sldId id="2501" r:id="rId21"/>
    <p:sldId id="2494" r:id="rId22"/>
    <p:sldId id="2508" r:id="rId23"/>
    <p:sldId id="2535" r:id="rId24"/>
    <p:sldId id="2510" r:id="rId25"/>
    <p:sldId id="2533" r:id="rId26"/>
    <p:sldId id="2534" r:id="rId27"/>
    <p:sldId id="2480" r:id="rId28"/>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A2FA5AFE-2E53-4F57-980D-614AC0BF7800}">
          <p14:sldIdLst>
            <p14:sldId id="262"/>
            <p14:sldId id="2509"/>
            <p14:sldId id="2522"/>
            <p14:sldId id="2519"/>
            <p14:sldId id="2526"/>
            <p14:sldId id="2527"/>
            <p14:sldId id="2520"/>
            <p14:sldId id="2531"/>
            <p14:sldId id="2489"/>
            <p14:sldId id="2529"/>
            <p14:sldId id="2528"/>
            <p14:sldId id="2530"/>
            <p14:sldId id="2532"/>
            <p14:sldId id="2487"/>
            <p14:sldId id="2504"/>
            <p14:sldId id="2493"/>
            <p14:sldId id="2501"/>
            <p14:sldId id="2494"/>
            <p14:sldId id="2508"/>
            <p14:sldId id="2535"/>
            <p14:sldId id="2510"/>
            <p14:sldId id="2533"/>
            <p14:sldId id="2534"/>
            <p14:sldId id="2480"/>
          </p14:sldIdLst>
        </p14:section>
        <p14:section name="Section sans titre" id="{5D27CE0C-188E-478B-9DFB-D2C599D35C5F}">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rdane Berland" initials="JB" lastIdx="1" clrIdx="0">
    <p:extLst>
      <p:ext uri="{19B8F6BF-5375-455C-9EA6-DF929625EA0E}">
        <p15:presenceInfo xmlns:p15="http://schemas.microsoft.com/office/powerpoint/2012/main" userId="S::jberland@aficar.com::783af0d3-964a-4fac-ac61-4045d9adf51d" providerId="AD"/>
      </p:ext>
    </p:extLst>
  </p:cmAuthor>
  <p:cmAuthor id="2" name="Eric BOIRON" initials="EB" lastIdx="1" clrIdx="1">
    <p:extLst>
      <p:ext uri="{19B8F6BF-5375-455C-9EA6-DF929625EA0E}">
        <p15:presenceInfo xmlns:p15="http://schemas.microsoft.com/office/powerpoint/2012/main" userId="c7abb9ed9155d09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276"/>
    <a:srgbClr val="FC1A1C"/>
    <a:srgbClr val="073871"/>
    <a:srgbClr val="FFFFFF"/>
    <a:srgbClr val="854D57"/>
    <a:srgbClr val="D8CE13"/>
    <a:srgbClr val="7CA794"/>
    <a:srgbClr val="E26D4A"/>
    <a:srgbClr val="75A493"/>
    <a:srgbClr val="121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63" autoAdjust="0"/>
    <p:restoredTop sz="94088" autoAdjust="0"/>
  </p:normalViewPr>
  <p:slideViewPr>
    <p:cSldViewPr snapToGrid="0">
      <p:cViewPr varScale="1">
        <p:scale>
          <a:sx n="129" d="100"/>
          <a:sy n="129" d="100"/>
        </p:scale>
        <p:origin x="15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A1244-D5AA-467B-AFF4-6A4E17FDEAAE}"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D2B81E9E-5FFA-4F38-AD09-224375F6FA65}">
      <dgm:prSet phldrT="[Text]"/>
      <dgm:spPr/>
      <dgm:t>
        <a:bodyPr/>
        <a:lstStyle/>
        <a:p>
          <a:r>
            <a:rPr lang="fr-CH" dirty="0"/>
            <a:t>2023</a:t>
          </a:r>
          <a:endParaRPr lang="en-US" dirty="0"/>
        </a:p>
      </dgm:t>
    </dgm:pt>
    <dgm:pt modelId="{5E103A14-BAD8-424B-B75E-EA35109923F2}" type="parTrans" cxnId="{05B59600-37BA-48C3-BF2D-79EB88E2AC56}">
      <dgm:prSet/>
      <dgm:spPr/>
      <dgm:t>
        <a:bodyPr/>
        <a:lstStyle/>
        <a:p>
          <a:endParaRPr lang="en-US"/>
        </a:p>
      </dgm:t>
    </dgm:pt>
    <dgm:pt modelId="{B7FEE0F9-21D5-4E7D-AC70-3D2883633B42}" type="sibTrans" cxnId="{05B59600-37BA-48C3-BF2D-79EB88E2AC56}">
      <dgm:prSet/>
      <dgm:spPr/>
      <dgm:t>
        <a:bodyPr/>
        <a:lstStyle/>
        <a:p>
          <a:endParaRPr lang="en-US"/>
        </a:p>
      </dgm:t>
    </dgm:pt>
    <dgm:pt modelId="{6C7E116D-F763-4C21-B1A3-D4A728C3E240}">
      <dgm:prSet phldrT="[Text]"/>
      <dgm:spPr/>
      <dgm:t>
        <a:bodyPr/>
        <a:lstStyle/>
        <a:p>
          <a:r>
            <a:rPr lang="fr-CH" dirty="0"/>
            <a:t> </a:t>
          </a:r>
          <a:r>
            <a:rPr lang="fr-CH" b="1" dirty="0"/>
            <a:t>4 bornes </a:t>
          </a:r>
          <a:r>
            <a:rPr lang="fr-CH" dirty="0"/>
            <a:t>(B.54+B.555) (en fonction)</a:t>
          </a:r>
          <a:endParaRPr lang="en-US" dirty="0"/>
        </a:p>
      </dgm:t>
    </dgm:pt>
    <dgm:pt modelId="{1300FE53-EEBC-49F5-B192-6F67C029785D}" type="parTrans" cxnId="{046A4629-1754-4B60-9AEC-5C62F9F9D3F9}">
      <dgm:prSet/>
      <dgm:spPr/>
      <dgm:t>
        <a:bodyPr/>
        <a:lstStyle/>
        <a:p>
          <a:endParaRPr lang="en-US"/>
        </a:p>
      </dgm:t>
    </dgm:pt>
    <dgm:pt modelId="{A9495EB0-3763-45BE-9B33-AD4F91F5212A}" type="sibTrans" cxnId="{046A4629-1754-4B60-9AEC-5C62F9F9D3F9}">
      <dgm:prSet/>
      <dgm:spPr/>
      <dgm:t>
        <a:bodyPr/>
        <a:lstStyle/>
        <a:p>
          <a:endParaRPr lang="en-US"/>
        </a:p>
      </dgm:t>
    </dgm:pt>
    <dgm:pt modelId="{C9231A34-3123-4C5E-A968-FBEDEDE77812}">
      <dgm:prSet phldrT="[Text]"/>
      <dgm:spPr/>
      <dgm:t>
        <a:bodyPr/>
        <a:lstStyle/>
        <a:p>
          <a:r>
            <a:rPr lang="fr-CH" b="1" dirty="0"/>
            <a:t>8 bornes </a:t>
          </a:r>
          <a:r>
            <a:rPr lang="fr-CH" dirty="0"/>
            <a:t>à venir (B.124+B.874+CMS)</a:t>
          </a:r>
          <a:endParaRPr lang="en-US" dirty="0"/>
        </a:p>
      </dgm:t>
    </dgm:pt>
    <dgm:pt modelId="{4720DFEB-C682-4DEB-A7E1-8F000F843C3F}" type="parTrans" cxnId="{4F35EB64-9274-4BED-86FF-842BDFAA59B0}">
      <dgm:prSet/>
      <dgm:spPr/>
      <dgm:t>
        <a:bodyPr/>
        <a:lstStyle/>
        <a:p>
          <a:endParaRPr lang="en-US"/>
        </a:p>
      </dgm:t>
    </dgm:pt>
    <dgm:pt modelId="{1121B13B-AFC6-4D1B-A86E-725654EE07B0}" type="sibTrans" cxnId="{4F35EB64-9274-4BED-86FF-842BDFAA59B0}">
      <dgm:prSet/>
      <dgm:spPr/>
      <dgm:t>
        <a:bodyPr/>
        <a:lstStyle/>
        <a:p>
          <a:endParaRPr lang="en-US"/>
        </a:p>
      </dgm:t>
    </dgm:pt>
    <dgm:pt modelId="{0ABA4880-8DBA-4D5F-AC92-CAB992528B30}">
      <dgm:prSet phldrT="[Text]"/>
      <dgm:spPr/>
      <dgm:t>
        <a:bodyPr/>
        <a:lstStyle/>
        <a:p>
          <a:r>
            <a:rPr lang="fr-CH" dirty="0"/>
            <a:t>2024</a:t>
          </a:r>
          <a:endParaRPr lang="en-US" dirty="0"/>
        </a:p>
      </dgm:t>
    </dgm:pt>
    <dgm:pt modelId="{174DD62B-F219-402B-9DAE-41A915CD96AA}" type="parTrans" cxnId="{E3D6A1A0-06CD-4CFE-B2FE-08A9F6742147}">
      <dgm:prSet/>
      <dgm:spPr/>
      <dgm:t>
        <a:bodyPr/>
        <a:lstStyle/>
        <a:p>
          <a:endParaRPr lang="en-US"/>
        </a:p>
      </dgm:t>
    </dgm:pt>
    <dgm:pt modelId="{177BA76A-20D9-4F61-9A82-C7AEA356384B}" type="sibTrans" cxnId="{E3D6A1A0-06CD-4CFE-B2FE-08A9F6742147}">
      <dgm:prSet/>
      <dgm:spPr/>
      <dgm:t>
        <a:bodyPr/>
        <a:lstStyle/>
        <a:p>
          <a:endParaRPr lang="en-US"/>
        </a:p>
      </dgm:t>
    </dgm:pt>
    <dgm:pt modelId="{E2A7F20D-CC8D-4002-8D53-933211410C16}">
      <dgm:prSet phldrT="[Text]"/>
      <dgm:spPr/>
      <dgm:t>
        <a:bodyPr/>
        <a:lstStyle/>
        <a:p>
          <a:r>
            <a:rPr lang="fr-CH" b="1" dirty="0"/>
            <a:t>10 bornes </a:t>
          </a:r>
          <a:r>
            <a:rPr lang="fr-CH" dirty="0"/>
            <a:t>à venir (B.40+B.4+B.124)</a:t>
          </a:r>
          <a:endParaRPr lang="en-US" dirty="0"/>
        </a:p>
      </dgm:t>
    </dgm:pt>
    <dgm:pt modelId="{D2F05F0C-DC69-4EE6-B639-7D9C70580326}" type="parTrans" cxnId="{89AA2929-6036-44D3-BD8E-7E75E7A250E8}">
      <dgm:prSet/>
      <dgm:spPr/>
      <dgm:t>
        <a:bodyPr/>
        <a:lstStyle/>
        <a:p>
          <a:endParaRPr lang="en-US"/>
        </a:p>
      </dgm:t>
    </dgm:pt>
    <dgm:pt modelId="{DA248F89-B50B-470C-82E6-8D9421035E9F}" type="sibTrans" cxnId="{89AA2929-6036-44D3-BD8E-7E75E7A250E8}">
      <dgm:prSet/>
      <dgm:spPr/>
      <dgm:t>
        <a:bodyPr/>
        <a:lstStyle/>
        <a:p>
          <a:endParaRPr lang="en-US"/>
        </a:p>
      </dgm:t>
    </dgm:pt>
    <dgm:pt modelId="{265F8CCE-A7D6-4AC8-9A52-F67EA332E375}">
      <dgm:prSet phldrT="[Text]"/>
      <dgm:spPr/>
      <dgm:t>
        <a:bodyPr/>
        <a:lstStyle/>
        <a:p>
          <a:r>
            <a:rPr lang="fr-CH" dirty="0"/>
            <a:t>2025</a:t>
          </a:r>
          <a:endParaRPr lang="en-US" dirty="0"/>
        </a:p>
      </dgm:t>
    </dgm:pt>
    <dgm:pt modelId="{612B5C5E-6B03-4617-ADBA-374E65A8B166}" type="parTrans" cxnId="{42C586AA-B09E-4579-B8DA-B511E2D0D64C}">
      <dgm:prSet/>
      <dgm:spPr/>
      <dgm:t>
        <a:bodyPr/>
        <a:lstStyle/>
        <a:p>
          <a:endParaRPr lang="en-US"/>
        </a:p>
      </dgm:t>
    </dgm:pt>
    <dgm:pt modelId="{9D2E8182-7276-4C8C-A5F7-324DCB2F6449}" type="sibTrans" cxnId="{42C586AA-B09E-4579-B8DA-B511E2D0D64C}">
      <dgm:prSet/>
      <dgm:spPr/>
      <dgm:t>
        <a:bodyPr/>
        <a:lstStyle/>
        <a:p>
          <a:endParaRPr lang="en-US"/>
        </a:p>
      </dgm:t>
    </dgm:pt>
    <dgm:pt modelId="{19C5B7F4-F234-4990-BE71-C9E6FA41F315}">
      <dgm:prSet phldrT="[Text]"/>
      <dgm:spPr/>
      <dgm:t>
        <a:bodyPr/>
        <a:lstStyle/>
        <a:p>
          <a:r>
            <a:rPr lang="fr-CH" b="1" dirty="0"/>
            <a:t>18 bornes</a:t>
          </a:r>
          <a:r>
            <a:rPr lang="fr-CH" dirty="0"/>
            <a:t> à venir (B.864/865-777+B.35+B.892+B.30)</a:t>
          </a:r>
          <a:endParaRPr lang="en-US" dirty="0"/>
        </a:p>
      </dgm:t>
    </dgm:pt>
    <dgm:pt modelId="{9370B633-8439-420C-AE7C-1439D5AA773E}" type="parTrans" cxnId="{E4E00237-749F-466A-B73C-58DDDD0F9356}">
      <dgm:prSet/>
      <dgm:spPr/>
      <dgm:t>
        <a:bodyPr/>
        <a:lstStyle/>
        <a:p>
          <a:endParaRPr lang="en-US"/>
        </a:p>
      </dgm:t>
    </dgm:pt>
    <dgm:pt modelId="{2B474420-CCB7-47E9-81CF-88946C639F50}" type="sibTrans" cxnId="{E4E00237-749F-466A-B73C-58DDDD0F9356}">
      <dgm:prSet/>
      <dgm:spPr/>
      <dgm:t>
        <a:bodyPr/>
        <a:lstStyle/>
        <a:p>
          <a:endParaRPr lang="en-US"/>
        </a:p>
      </dgm:t>
    </dgm:pt>
    <dgm:pt modelId="{2D2D5902-B4F4-4F56-8DE0-1DD8C0C13718}">
      <dgm:prSet phldrT="[Text]"/>
      <dgm:spPr/>
      <dgm:t>
        <a:bodyPr/>
        <a:lstStyle/>
        <a:p>
          <a:r>
            <a:rPr lang="fr-CH" dirty="0"/>
            <a:t>2026</a:t>
          </a:r>
          <a:endParaRPr lang="en-US" dirty="0"/>
        </a:p>
      </dgm:t>
    </dgm:pt>
    <dgm:pt modelId="{4DB053E9-E258-4E2D-91CA-C990F16ED47D}" type="parTrans" cxnId="{7F3904EB-9E95-4670-958B-6926B681929C}">
      <dgm:prSet/>
      <dgm:spPr/>
      <dgm:t>
        <a:bodyPr/>
        <a:lstStyle/>
        <a:p>
          <a:endParaRPr lang="en-US"/>
        </a:p>
      </dgm:t>
    </dgm:pt>
    <dgm:pt modelId="{8037CD65-6E86-4041-855A-7B9C371174FE}" type="sibTrans" cxnId="{7F3904EB-9E95-4670-958B-6926B681929C}">
      <dgm:prSet/>
      <dgm:spPr/>
      <dgm:t>
        <a:bodyPr/>
        <a:lstStyle/>
        <a:p>
          <a:endParaRPr lang="en-US"/>
        </a:p>
      </dgm:t>
    </dgm:pt>
    <dgm:pt modelId="{E513F49E-4D77-4691-B17B-1B92C7487B1E}">
      <dgm:prSet phldrT="[Text]"/>
      <dgm:spPr/>
      <dgm:t>
        <a:bodyPr/>
        <a:lstStyle/>
        <a:p>
          <a:r>
            <a:rPr lang="fr-CH" b="1" dirty="0"/>
            <a:t>40 bornes </a:t>
          </a:r>
          <a:r>
            <a:rPr lang="fr-CH" dirty="0"/>
            <a:t>de recharge réparties sur l’ensemble des sites</a:t>
          </a:r>
          <a:endParaRPr lang="en-US" dirty="0"/>
        </a:p>
      </dgm:t>
    </dgm:pt>
    <dgm:pt modelId="{282034E7-95EA-44AD-B45F-BCDA79C2FB3C}" type="parTrans" cxnId="{68081B76-9F7F-459A-947D-0CF87DA7F464}">
      <dgm:prSet/>
      <dgm:spPr/>
      <dgm:t>
        <a:bodyPr/>
        <a:lstStyle/>
        <a:p>
          <a:endParaRPr lang="en-US"/>
        </a:p>
      </dgm:t>
    </dgm:pt>
    <dgm:pt modelId="{41B10AEC-29FB-4EF5-8D3F-B5CD1119C826}" type="sibTrans" cxnId="{68081B76-9F7F-459A-947D-0CF87DA7F464}">
      <dgm:prSet/>
      <dgm:spPr/>
      <dgm:t>
        <a:bodyPr/>
        <a:lstStyle/>
        <a:p>
          <a:endParaRPr lang="en-US"/>
        </a:p>
      </dgm:t>
    </dgm:pt>
    <dgm:pt modelId="{4BDC443A-D1E4-4EB2-9F87-E97FCEB6E077}" type="pres">
      <dgm:prSet presAssocID="{B12A1244-D5AA-467B-AFF4-6A4E17FDEAAE}" presName="theList" presStyleCnt="0">
        <dgm:presLayoutVars>
          <dgm:dir/>
          <dgm:animLvl val="lvl"/>
          <dgm:resizeHandles val="exact"/>
        </dgm:presLayoutVars>
      </dgm:prSet>
      <dgm:spPr/>
    </dgm:pt>
    <dgm:pt modelId="{1F81B633-9C37-4F47-BAD6-117E863AF5B1}" type="pres">
      <dgm:prSet presAssocID="{D2B81E9E-5FFA-4F38-AD09-224375F6FA65}" presName="compNode" presStyleCnt="0"/>
      <dgm:spPr/>
    </dgm:pt>
    <dgm:pt modelId="{9A473A00-6CE6-419E-B682-0D43C78970E0}" type="pres">
      <dgm:prSet presAssocID="{D2B81E9E-5FFA-4F38-AD09-224375F6FA65}" presName="noGeometry" presStyleCnt="0"/>
      <dgm:spPr/>
    </dgm:pt>
    <dgm:pt modelId="{2C8D2BB2-05D0-4B27-B3DD-0789AC417129}" type="pres">
      <dgm:prSet presAssocID="{D2B81E9E-5FFA-4F38-AD09-224375F6FA65}" presName="childTextVisible" presStyleLbl="bgAccFollowNode1" presStyleIdx="0" presStyleCnt="4">
        <dgm:presLayoutVars>
          <dgm:bulletEnabled val="1"/>
        </dgm:presLayoutVars>
      </dgm:prSet>
      <dgm:spPr/>
    </dgm:pt>
    <dgm:pt modelId="{070AF4ED-5F66-433F-A786-71F0ECB4CB58}" type="pres">
      <dgm:prSet presAssocID="{D2B81E9E-5FFA-4F38-AD09-224375F6FA65}" presName="childTextHidden" presStyleLbl="bgAccFollowNode1" presStyleIdx="0" presStyleCnt="4"/>
      <dgm:spPr/>
    </dgm:pt>
    <dgm:pt modelId="{AA795AD0-646E-4326-BCD7-E7F8DA246893}" type="pres">
      <dgm:prSet presAssocID="{D2B81E9E-5FFA-4F38-AD09-224375F6FA65}" presName="parentText" presStyleLbl="node1" presStyleIdx="0" presStyleCnt="4">
        <dgm:presLayoutVars>
          <dgm:chMax val="1"/>
          <dgm:bulletEnabled val="1"/>
        </dgm:presLayoutVars>
      </dgm:prSet>
      <dgm:spPr/>
    </dgm:pt>
    <dgm:pt modelId="{BBE94F65-B14E-47D0-9964-29D121D8CB85}" type="pres">
      <dgm:prSet presAssocID="{D2B81E9E-5FFA-4F38-AD09-224375F6FA65}" presName="aSpace" presStyleCnt="0"/>
      <dgm:spPr/>
    </dgm:pt>
    <dgm:pt modelId="{AEFFEE84-3F76-42F1-B09C-E45197FD5587}" type="pres">
      <dgm:prSet presAssocID="{0ABA4880-8DBA-4D5F-AC92-CAB992528B30}" presName="compNode" presStyleCnt="0"/>
      <dgm:spPr/>
    </dgm:pt>
    <dgm:pt modelId="{D2D5BC28-0203-436D-833A-DABA398056EE}" type="pres">
      <dgm:prSet presAssocID="{0ABA4880-8DBA-4D5F-AC92-CAB992528B30}" presName="noGeometry" presStyleCnt="0"/>
      <dgm:spPr/>
    </dgm:pt>
    <dgm:pt modelId="{BD568466-F541-4A38-BA69-00BDCF76DC51}" type="pres">
      <dgm:prSet presAssocID="{0ABA4880-8DBA-4D5F-AC92-CAB992528B30}" presName="childTextVisible" presStyleLbl="bgAccFollowNode1" presStyleIdx="1" presStyleCnt="4">
        <dgm:presLayoutVars>
          <dgm:bulletEnabled val="1"/>
        </dgm:presLayoutVars>
      </dgm:prSet>
      <dgm:spPr/>
    </dgm:pt>
    <dgm:pt modelId="{F2878BC6-6035-4321-8FAF-3043E9C4470C}" type="pres">
      <dgm:prSet presAssocID="{0ABA4880-8DBA-4D5F-AC92-CAB992528B30}" presName="childTextHidden" presStyleLbl="bgAccFollowNode1" presStyleIdx="1" presStyleCnt="4"/>
      <dgm:spPr/>
    </dgm:pt>
    <dgm:pt modelId="{1F570B87-357A-4DDD-AF20-DFE2B1A1ACE6}" type="pres">
      <dgm:prSet presAssocID="{0ABA4880-8DBA-4D5F-AC92-CAB992528B30}" presName="parentText" presStyleLbl="node1" presStyleIdx="1" presStyleCnt="4">
        <dgm:presLayoutVars>
          <dgm:chMax val="1"/>
          <dgm:bulletEnabled val="1"/>
        </dgm:presLayoutVars>
      </dgm:prSet>
      <dgm:spPr/>
    </dgm:pt>
    <dgm:pt modelId="{EE9285F6-EC50-4078-963B-9E65D420EAA7}" type="pres">
      <dgm:prSet presAssocID="{0ABA4880-8DBA-4D5F-AC92-CAB992528B30}" presName="aSpace" presStyleCnt="0"/>
      <dgm:spPr/>
    </dgm:pt>
    <dgm:pt modelId="{CACD3597-14D5-465E-8CF5-9CF124FF667F}" type="pres">
      <dgm:prSet presAssocID="{265F8CCE-A7D6-4AC8-9A52-F67EA332E375}" presName="compNode" presStyleCnt="0"/>
      <dgm:spPr/>
    </dgm:pt>
    <dgm:pt modelId="{3C101441-30B0-45C9-9643-41BCAA20B961}" type="pres">
      <dgm:prSet presAssocID="{265F8CCE-A7D6-4AC8-9A52-F67EA332E375}" presName="noGeometry" presStyleCnt="0"/>
      <dgm:spPr/>
    </dgm:pt>
    <dgm:pt modelId="{F0A6F8F2-C473-49B0-8CF4-6FF443DD8DC3}" type="pres">
      <dgm:prSet presAssocID="{265F8CCE-A7D6-4AC8-9A52-F67EA332E375}" presName="childTextVisible" presStyleLbl="bgAccFollowNode1" presStyleIdx="2" presStyleCnt="4">
        <dgm:presLayoutVars>
          <dgm:bulletEnabled val="1"/>
        </dgm:presLayoutVars>
      </dgm:prSet>
      <dgm:spPr/>
    </dgm:pt>
    <dgm:pt modelId="{90AFD3A4-902E-432A-B21D-290C1C942FCF}" type="pres">
      <dgm:prSet presAssocID="{265F8CCE-A7D6-4AC8-9A52-F67EA332E375}" presName="childTextHidden" presStyleLbl="bgAccFollowNode1" presStyleIdx="2" presStyleCnt="4"/>
      <dgm:spPr/>
    </dgm:pt>
    <dgm:pt modelId="{3005EB9E-CA34-4CD0-8F90-0F005A834BB1}" type="pres">
      <dgm:prSet presAssocID="{265F8CCE-A7D6-4AC8-9A52-F67EA332E375}" presName="parentText" presStyleLbl="node1" presStyleIdx="2" presStyleCnt="4">
        <dgm:presLayoutVars>
          <dgm:chMax val="1"/>
          <dgm:bulletEnabled val="1"/>
        </dgm:presLayoutVars>
      </dgm:prSet>
      <dgm:spPr/>
    </dgm:pt>
    <dgm:pt modelId="{B8B41BFB-FAF3-4D9A-BAA9-28528445FC12}" type="pres">
      <dgm:prSet presAssocID="{265F8CCE-A7D6-4AC8-9A52-F67EA332E375}" presName="aSpace" presStyleCnt="0"/>
      <dgm:spPr/>
    </dgm:pt>
    <dgm:pt modelId="{2A4F99DA-5B66-4CBE-942A-1F3DC4F5AFB7}" type="pres">
      <dgm:prSet presAssocID="{2D2D5902-B4F4-4F56-8DE0-1DD8C0C13718}" presName="compNode" presStyleCnt="0"/>
      <dgm:spPr/>
    </dgm:pt>
    <dgm:pt modelId="{8E7AF08C-A9BD-4E95-8549-9B2F7D5B5BD0}" type="pres">
      <dgm:prSet presAssocID="{2D2D5902-B4F4-4F56-8DE0-1DD8C0C13718}" presName="noGeometry" presStyleCnt="0"/>
      <dgm:spPr/>
    </dgm:pt>
    <dgm:pt modelId="{52D61539-80D9-4A5E-A674-94BBED456AD1}" type="pres">
      <dgm:prSet presAssocID="{2D2D5902-B4F4-4F56-8DE0-1DD8C0C13718}" presName="childTextVisible" presStyleLbl="bgAccFollowNode1" presStyleIdx="3" presStyleCnt="4">
        <dgm:presLayoutVars>
          <dgm:bulletEnabled val="1"/>
        </dgm:presLayoutVars>
      </dgm:prSet>
      <dgm:spPr/>
    </dgm:pt>
    <dgm:pt modelId="{89C76820-6898-48EF-B658-F7E5A656FBE0}" type="pres">
      <dgm:prSet presAssocID="{2D2D5902-B4F4-4F56-8DE0-1DD8C0C13718}" presName="childTextHidden" presStyleLbl="bgAccFollowNode1" presStyleIdx="3" presStyleCnt="4"/>
      <dgm:spPr/>
    </dgm:pt>
    <dgm:pt modelId="{73834C53-B519-4A01-BE73-FF7CE2D00FA9}" type="pres">
      <dgm:prSet presAssocID="{2D2D5902-B4F4-4F56-8DE0-1DD8C0C13718}" presName="parentText" presStyleLbl="node1" presStyleIdx="3" presStyleCnt="4">
        <dgm:presLayoutVars>
          <dgm:chMax val="1"/>
          <dgm:bulletEnabled val="1"/>
        </dgm:presLayoutVars>
      </dgm:prSet>
      <dgm:spPr/>
    </dgm:pt>
  </dgm:ptLst>
  <dgm:cxnLst>
    <dgm:cxn modelId="{05B59600-37BA-48C3-BF2D-79EB88E2AC56}" srcId="{B12A1244-D5AA-467B-AFF4-6A4E17FDEAAE}" destId="{D2B81E9E-5FFA-4F38-AD09-224375F6FA65}" srcOrd="0" destOrd="0" parTransId="{5E103A14-BAD8-424B-B75E-EA35109923F2}" sibTransId="{B7FEE0F9-21D5-4E7D-AC70-3D2883633B42}"/>
    <dgm:cxn modelId="{89AA2929-6036-44D3-BD8E-7E75E7A250E8}" srcId="{0ABA4880-8DBA-4D5F-AC92-CAB992528B30}" destId="{E2A7F20D-CC8D-4002-8D53-933211410C16}" srcOrd="0" destOrd="0" parTransId="{D2F05F0C-DC69-4EE6-B639-7D9C70580326}" sibTransId="{DA248F89-B50B-470C-82E6-8D9421035E9F}"/>
    <dgm:cxn modelId="{046A4629-1754-4B60-9AEC-5C62F9F9D3F9}" srcId="{D2B81E9E-5FFA-4F38-AD09-224375F6FA65}" destId="{6C7E116D-F763-4C21-B1A3-D4A728C3E240}" srcOrd="0" destOrd="0" parTransId="{1300FE53-EEBC-49F5-B192-6F67C029785D}" sibTransId="{A9495EB0-3763-45BE-9B33-AD4F91F5212A}"/>
    <dgm:cxn modelId="{E4E00237-749F-466A-B73C-58DDDD0F9356}" srcId="{265F8CCE-A7D6-4AC8-9A52-F67EA332E375}" destId="{19C5B7F4-F234-4990-BE71-C9E6FA41F315}" srcOrd="0" destOrd="0" parTransId="{9370B633-8439-420C-AE7C-1439D5AA773E}" sibTransId="{2B474420-CCB7-47E9-81CF-88946C639F50}"/>
    <dgm:cxn modelId="{3AF5FE37-B806-4257-B8D5-10701DFBFEA4}" type="presOf" srcId="{2D2D5902-B4F4-4F56-8DE0-1DD8C0C13718}" destId="{73834C53-B519-4A01-BE73-FF7CE2D00FA9}" srcOrd="0" destOrd="0" presId="urn:microsoft.com/office/officeart/2005/8/layout/hProcess6"/>
    <dgm:cxn modelId="{4F35EB64-9274-4BED-86FF-842BDFAA59B0}" srcId="{D2B81E9E-5FFA-4F38-AD09-224375F6FA65}" destId="{C9231A34-3123-4C5E-A968-FBEDEDE77812}" srcOrd="1" destOrd="0" parTransId="{4720DFEB-C682-4DEB-A7E1-8F000F843C3F}" sibTransId="{1121B13B-AFC6-4D1B-A86E-725654EE07B0}"/>
    <dgm:cxn modelId="{67379449-F251-4FE2-941E-6D3FE28ABDFA}" type="presOf" srcId="{C9231A34-3123-4C5E-A968-FBEDEDE77812}" destId="{2C8D2BB2-05D0-4B27-B3DD-0789AC417129}" srcOrd="0" destOrd="1" presId="urn:microsoft.com/office/officeart/2005/8/layout/hProcess6"/>
    <dgm:cxn modelId="{1C26816E-38B6-42AE-9351-DEE756F2DA18}" type="presOf" srcId="{E513F49E-4D77-4691-B17B-1B92C7487B1E}" destId="{52D61539-80D9-4A5E-A674-94BBED456AD1}" srcOrd="0" destOrd="0" presId="urn:microsoft.com/office/officeart/2005/8/layout/hProcess6"/>
    <dgm:cxn modelId="{1E3FBC4E-4594-4B69-8021-9B66C5D80C3D}" type="presOf" srcId="{0ABA4880-8DBA-4D5F-AC92-CAB992528B30}" destId="{1F570B87-357A-4DDD-AF20-DFE2B1A1ACE6}" srcOrd="0" destOrd="0" presId="urn:microsoft.com/office/officeart/2005/8/layout/hProcess6"/>
    <dgm:cxn modelId="{68081B76-9F7F-459A-947D-0CF87DA7F464}" srcId="{2D2D5902-B4F4-4F56-8DE0-1DD8C0C13718}" destId="{E513F49E-4D77-4691-B17B-1B92C7487B1E}" srcOrd="0" destOrd="0" parTransId="{282034E7-95EA-44AD-B45F-BCDA79C2FB3C}" sibTransId="{41B10AEC-29FB-4EF5-8D3F-B5CD1119C826}"/>
    <dgm:cxn modelId="{BC549077-0F98-437F-A1D2-051B8E173913}" type="presOf" srcId="{E513F49E-4D77-4691-B17B-1B92C7487B1E}" destId="{89C76820-6898-48EF-B658-F7E5A656FBE0}" srcOrd="1" destOrd="0" presId="urn:microsoft.com/office/officeart/2005/8/layout/hProcess6"/>
    <dgm:cxn modelId="{0CAF8382-4D10-4BA0-A408-9D349BD2C1EA}" type="presOf" srcId="{6C7E116D-F763-4C21-B1A3-D4A728C3E240}" destId="{070AF4ED-5F66-433F-A786-71F0ECB4CB58}" srcOrd="1" destOrd="0" presId="urn:microsoft.com/office/officeart/2005/8/layout/hProcess6"/>
    <dgm:cxn modelId="{7381D696-457C-4516-8112-8BB050CB06EE}" type="presOf" srcId="{19C5B7F4-F234-4990-BE71-C9E6FA41F315}" destId="{90AFD3A4-902E-432A-B21D-290C1C942FCF}" srcOrd="1" destOrd="0" presId="urn:microsoft.com/office/officeart/2005/8/layout/hProcess6"/>
    <dgm:cxn modelId="{5AADF59B-C19D-4934-B624-49D77C7073F7}" type="presOf" srcId="{C9231A34-3123-4C5E-A968-FBEDEDE77812}" destId="{070AF4ED-5F66-433F-A786-71F0ECB4CB58}" srcOrd="1" destOrd="1" presId="urn:microsoft.com/office/officeart/2005/8/layout/hProcess6"/>
    <dgm:cxn modelId="{A2C6839D-6476-43A4-A858-06A20C7FDC00}" type="presOf" srcId="{E2A7F20D-CC8D-4002-8D53-933211410C16}" destId="{F2878BC6-6035-4321-8FAF-3043E9C4470C}" srcOrd="1" destOrd="0" presId="urn:microsoft.com/office/officeart/2005/8/layout/hProcess6"/>
    <dgm:cxn modelId="{E3D6A1A0-06CD-4CFE-B2FE-08A9F6742147}" srcId="{B12A1244-D5AA-467B-AFF4-6A4E17FDEAAE}" destId="{0ABA4880-8DBA-4D5F-AC92-CAB992528B30}" srcOrd="1" destOrd="0" parTransId="{174DD62B-F219-402B-9DAE-41A915CD96AA}" sibTransId="{177BA76A-20D9-4F61-9A82-C7AEA356384B}"/>
    <dgm:cxn modelId="{42C586AA-B09E-4579-B8DA-B511E2D0D64C}" srcId="{B12A1244-D5AA-467B-AFF4-6A4E17FDEAAE}" destId="{265F8CCE-A7D6-4AC8-9A52-F67EA332E375}" srcOrd="2" destOrd="0" parTransId="{612B5C5E-6B03-4617-ADBA-374E65A8B166}" sibTransId="{9D2E8182-7276-4C8C-A5F7-324DCB2F6449}"/>
    <dgm:cxn modelId="{204AB5D3-13F8-494D-9BA4-91AC6BB09F7B}" type="presOf" srcId="{19C5B7F4-F234-4990-BE71-C9E6FA41F315}" destId="{F0A6F8F2-C473-49B0-8CF4-6FF443DD8DC3}" srcOrd="0" destOrd="0" presId="urn:microsoft.com/office/officeart/2005/8/layout/hProcess6"/>
    <dgm:cxn modelId="{35CD61D7-2A93-4EDD-BA06-D0ADE7650468}" type="presOf" srcId="{D2B81E9E-5FFA-4F38-AD09-224375F6FA65}" destId="{AA795AD0-646E-4326-BCD7-E7F8DA246893}" srcOrd="0" destOrd="0" presId="urn:microsoft.com/office/officeart/2005/8/layout/hProcess6"/>
    <dgm:cxn modelId="{33630ADF-A50D-4A18-883F-0402D6267BAB}" type="presOf" srcId="{6C7E116D-F763-4C21-B1A3-D4A728C3E240}" destId="{2C8D2BB2-05D0-4B27-B3DD-0789AC417129}" srcOrd="0" destOrd="0" presId="urn:microsoft.com/office/officeart/2005/8/layout/hProcess6"/>
    <dgm:cxn modelId="{D9E372E1-C1BE-46E2-9208-79CD8231EDB4}" type="presOf" srcId="{E2A7F20D-CC8D-4002-8D53-933211410C16}" destId="{BD568466-F541-4A38-BA69-00BDCF76DC51}" srcOrd="0" destOrd="0" presId="urn:microsoft.com/office/officeart/2005/8/layout/hProcess6"/>
    <dgm:cxn modelId="{C863EFEA-A60B-4B15-81A1-12A7A56C4855}" type="presOf" srcId="{265F8CCE-A7D6-4AC8-9A52-F67EA332E375}" destId="{3005EB9E-CA34-4CD0-8F90-0F005A834BB1}" srcOrd="0" destOrd="0" presId="urn:microsoft.com/office/officeart/2005/8/layout/hProcess6"/>
    <dgm:cxn modelId="{7F3904EB-9E95-4670-958B-6926B681929C}" srcId="{B12A1244-D5AA-467B-AFF4-6A4E17FDEAAE}" destId="{2D2D5902-B4F4-4F56-8DE0-1DD8C0C13718}" srcOrd="3" destOrd="0" parTransId="{4DB053E9-E258-4E2D-91CA-C990F16ED47D}" sibTransId="{8037CD65-6E86-4041-855A-7B9C371174FE}"/>
    <dgm:cxn modelId="{1BDE2AF3-A2CE-4F7E-BD36-2E61E4C8D581}" type="presOf" srcId="{B12A1244-D5AA-467B-AFF4-6A4E17FDEAAE}" destId="{4BDC443A-D1E4-4EB2-9F87-E97FCEB6E077}" srcOrd="0" destOrd="0" presId="urn:microsoft.com/office/officeart/2005/8/layout/hProcess6"/>
    <dgm:cxn modelId="{B00B077A-70CA-45E9-A2FE-E31B399CEAB9}" type="presParOf" srcId="{4BDC443A-D1E4-4EB2-9F87-E97FCEB6E077}" destId="{1F81B633-9C37-4F47-BAD6-117E863AF5B1}" srcOrd="0" destOrd="0" presId="urn:microsoft.com/office/officeart/2005/8/layout/hProcess6"/>
    <dgm:cxn modelId="{9958C4B8-897A-4316-BE7D-361D69E12C25}" type="presParOf" srcId="{1F81B633-9C37-4F47-BAD6-117E863AF5B1}" destId="{9A473A00-6CE6-419E-B682-0D43C78970E0}" srcOrd="0" destOrd="0" presId="urn:microsoft.com/office/officeart/2005/8/layout/hProcess6"/>
    <dgm:cxn modelId="{17E6725B-F98A-45C9-8DA3-147AA9B98D7F}" type="presParOf" srcId="{1F81B633-9C37-4F47-BAD6-117E863AF5B1}" destId="{2C8D2BB2-05D0-4B27-B3DD-0789AC417129}" srcOrd="1" destOrd="0" presId="urn:microsoft.com/office/officeart/2005/8/layout/hProcess6"/>
    <dgm:cxn modelId="{11F2C495-CEFC-4CB5-8AFE-3F2B1613D822}" type="presParOf" srcId="{1F81B633-9C37-4F47-BAD6-117E863AF5B1}" destId="{070AF4ED-5F66-433F-A786-71F0ECB4CB58}" srcOrd="2" destOrd="0" presId="urn:microsoft.com/office/officeart/2005/8/layout/hProcess6"/>
    <dgm:cxn modelId="{3C5CC84F-1686-4FE8-9280-F44429FC9DAA}" type="presParOf" srcId="{1F81B633-9C37-4F47-BAD6-117E863AF5B1}" destId="{AA795AD0-646E-4326-BCD7-E7F8DA246893}" srcOrd="3" destOrd="0" presId="urn:microsoft.com/office/officeart/2005/8/layout/hProcess6"/>
    <dgm:cxn modelId="{D2D536EA-5468-4C34-AC02-8CB65B78C168}" type="presParOf" srcId="{4BDC443A-D1E4-4EB2-9F87-E97FCEB6E077}" destId="{BBE94F65-B14E-47D0-9964-29D121D8CB85}" srcOrd="1" destOrd="0" presId="urn:microsoft.com/office/officeart/2005/8/layout/hProcess6"/>
    <dgm:cxn modelId="{6148AD25-B05C-467A-8625-9D35F4DB9039}" type="presParOf" srcId="{4BDC443A-D1E4-4EB2-9F87-E97FCEB6E077}" destId="{AEFFEE84-3F76-42F1-B09C-E45197FD5587}" srcOrd="2" destOrd="0" presId="urn:microsoft.com/office/officeart/2005/8/layout/hProcess6"/>
    <dgm:cxn modelId="{72872C64-5F4C-4102-A2FE-59CC54051A5D}" type="presParOf" srcId="{AEFFEE84-3F76-42F1-B09C-E45197FD5587}" destId="{D2D5BC28-0203-436D-833A-DABA398056EE}" srcOrd="0" destOrd="0" presId="urn:microsoft.com/office/officeart/2005/8/layout/hProcess6"/>
    <dgm:cxn modelId="{D6E7019E-A8F4-4379-B5ED-63100FDE9349}" type="presParOf" srcId="{AEFFEE84-3F76-42F1-B09C-E45197FD5587}" destId="{BD568466-F541-4A38-BA69-00BDCF76DC51}" srcOrd="1" destOrd="0" presId="urn:microsoft.com/office/officeart/2005/8/layout/hProcess6"/>
    <dgm:cxn modelId="{567DE625-0297-4980-A987-7AA13A35195E}" type="presParOf" srcId="{AEFFEE84-3F76-42F1-B09C-E45197FD5587}" destId="{F2878BC6-6035-4321-8FAF-3043E9C4470C}" srcOrd="2" destOrd="0" presId="urn:microsoft.com/office/officeart/2005/8/layout/hProcess6"/>
    <dgm:cxn modelId="{70714ADD-E209-441C-A1AA-15C16704B015}" type="presParOf" srcId="{AEFFEE84-3F76-42F1-B09C-E45197FD5587}" destId="{1F570B87-357A-4DDD-AF20-DFE2B1A1ACE6}" srcOrd="3" destOrd="0" presId="urn:microsoft.com/office/officeart/2005/8/layout/hProcess6"/>
    <dgm:cxn modelId="{2765ED16-FBDB-490E-9D30-241E437CA8E8}" type="presParOf" srcId="{4BDC443A-D1E4-4EB2-9F87-E97FCEB6E077}" destId="{EE9285F6-EC50-4078-963B-9E65D420EAA7}" srcOrd="3" destOrd="0" presId="urn:microsoft.com/office/officeart/2005/8/layout/hProcess6"/>
    <dgm:cxn modelId="{84DB6CB3-B8F6-4FF9-BCCA-CCFE1C1CD972}" type="presParOf" srcId="{4BDC443A-D1E4-4EB2-9F87-E97FCEB6E077}" destId="{CACD3597-14D5-465E-8CF5-9CF124FF667F}" srcOrd="4" destOrd="0" presId="urn:microsoft.com/office/officeart/2005/8/layout/hProcess6"/>
    <dgm:cxn modelId="{D7ADD311-073D-4051-A275-6A6157E1A90A}" type="presParOf" srcId="{CACD3597-14D5-465E-8CF5-9CF124FF667F}" destId="{3C101441-30B0-45C9-9643-41BCAA20B961}" srcOrd="0" destOrd="0" presId="urn:microsoft.com/office/officeart/2005/8/layout/hProcess6"/>
    <dgm:cxn modelId="{D0AB3F09-0EFE-46E2-A26E-E4A5BBACFC81}" type="presParOf" srcId="{CACD3597-14D5-465E-8CF5-9CF124FF667F}" destId="{F0A6F8F2-C473-49B0-8CF4-6FF443DD8DC3}" srcOrd="1" destOrd="0" presId="urn:microsoft.com/office/officeart/2005/8/layout/hProcess6"/>
    <dgm:cxn modelId="{000BE1C7-7FEC-4905-B5BB-AB729AEDA08D}" type="presParOf" srcId="{CACD3597-14D5-465E-8CF5-9CF124FF667F}" destId="{90AFD3A4-902E-432A-B21D-290C1C942FCF}" srcOrd="2" destOrd="0" presId="urn:microsoft.com/office/officeart/2005/8/layout/hProcess6"/>
    <dgm:cxn modelId="{B897FC8E-8FAA-41B2-8BA0-68478D60578B}" type="presParOf" srcId="{CACD3597-14D5-465E-8CF5-9CF124FF667F}" destId="{3005EB9E-CA34-4CD0-8F90-0F005A834BB1}" srcOrd="3" destOrd="0" presId="urn:microsoft.com/office/officeart/2005/8/layout/hProcess6"/>
    <dgm:cxn modelId="{FFA23F79-804D-4C05-A603-B77CA0CBC0CE}" type="presParOf" srcId="{4BDC443A-D1E4-4EB2-9F87-E97FCEB6E077}" destId="{B8B41BFB-FAF3-4D9A-BAA9-28528445FC12}" srcOrd="5" destOrd="0" presId="urn:microsoft.com/office/officeart/2005/8/layout/hProcess6"/>
    <dgm:cxn modelId="{E25A790F-2D53-43E5-985C-4843A2BF78DD}" type="presParOf" srcId="{4BDC443A-D1E4-4EB2-9F87-E97FCEB6E077}" destId="{2A4F99DA-5B66-4CBE-942A-1F3DC4F5AFB7}" srcOrd="6" destOrd="0" presId="urn:microsoft.com/office/officeart/2005/8/layout/hProcess6"/>
    <dgm:cxn modelId="{003FACFE-A3DA-43CB-AC97-32DFA4C10383}" type="presParOf" srcId="{2A4F99DA-5B66-4CBE-942A-1F3DC4F5AFB7}" destId="{8E7AF08C-A9BD-4E95-8549-9B2F7D5B5BD0}" srcOrd="0" destOrd="0" presId="urn:microsoft.com/office/officeart/2005/8/layout/hProcess6"/>
    <dgm:cxn modelId="{BDCA1962-7283-404F-A3B0-81D9AF8BE777}" type="presParOf" srcId="{2A4F99DA-5B66-4CBE-942A-1F3DC4F5AFB7}" destId="{52D61539-80D9-4A5E-A674-94BBED456AD1}" srcOrd="1" destOrd="0" presId="urn:microsoft.com/office/officeart/2005/8/layout/hProcess6"/>
    <dgm:cxn modelId="{17C8E0A2-A263-42C9-94F8-D69BCC8A2AB8}" type="presParOf" srcId="{2A4F99DA-5B66-4CBE-942A-1F3DC4F5AFB7}" destId="{89C76820-6898-48EF-B658-F7E5A656FBE0}" srcOrd="2" destOrd="0" presId="urn:microsoft.com/office/officeart/2005/8/layout/hProcess6"/>
    <dgm:cxn modelId="{0292FF22-503F-452C-B164-E85E50B01264}" type="presParOf" srcId="{2A4F99DA-5B66-4CBE-942A-1F3DC4F5AFB7}" destId="{73834C53-B519-4A01-BE73-FF7CE2D00FA9}" srcOrd="3" destOrd="0" presId="urn:microsoft.com/office/officeart/2005/8/layout/hProcess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D2BB2-05D0-4B27-B3DD-0789AC417129}">
      <dsp:nvSpPr>
        <dsp:cNvPr id="0" name=""/>
        <dsp:cNvSpPr/>
      </dsp:nvSpPr>
      <dsp:spPr>
        <a:xfrm>
          <a:off x="516244"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57150" lvl="1" indent="-57150" algn="l" defTabSz="355600">
            <a:lnSpc>
              <a:spcPct val="90000"/>
            </a:lnSpc>
            <a:spcBef>
              <a:spcPct val="0"/>
            </a:spcBef>
            <a:spcAft>
              <a:spcPct val="15000"/>
            </a:spcAft>
            <a:buChar char="•"/>
          </a:pPr>
          <a:r>
            <a:rPr lang="fr-CH" sz="800" kern="1200" dirty="0"/>
            <a:t> </a:t>
          </a:r>
          <a:r>
            <a:rPr lang="fr-CH" sz="800" b="1" kern="1200" dirty="0"/>
            <a:t>4 bornes </a:t>
          </a:r>
          <a:r>
            <a:rPr lang="fr-CH" sz="800" kern="1200" dirty="0"/>
            <a:t>(B.54+B.555) (en fonction)</a:t>
          </a:r>
          <a:endParaRPr lang="en-US" sz="800" kern="1200" dirty="0"/>
        </a:p>
        <a:p>
          <a:pPr marL="57150" lvl="1" indent="-57150" algn="l" defTabSz="355600">
            <a:lnSpc>
              <a:spcPct val="90000"/>
            </a:lnSpc>
            <a:spcBef>
              <a:spcPct val="0"/>
            </a:spcBef>
            <a:spcAft>
              <a:spcPct val="15000"/>
            </a:spcAft>
            <a:buChar char="•"/>
          </a:pPr>
          <a:r>
            <a:rPr lang="fr-CH" sz="800" b="1" kern="1200" dirty="0"/>
            <a:t>8 bornes </a:t>
          </a:r>
          <a:r>
            <a:rPr lang="fr-CH" sz="800" kern="1200" dirty="0"/>
            <a:t>à venir (B.124+B.874+CMS)</a:t>
          </a:r>
          <a:endParaRPr lang="en-US" sz="800" kern="1200" dirty="0"/>
        </a:p>
      </dsp:txBody>
      <dsp:txXfrm>
        <a:off x="1027177" y="2556547"/>
        <a:ext cx="996319" cy="1250534"/>
      </dsp:txXfrm>
    </dsp:sp>
    <dsp:sp modelId="{AA795AD0-646E-4326-BCD7-E7F8DA246893}">
      <dsp:nvSpPr>
        <dsp:cNvPr id="0" name=""/>
        <dsp:cNvSpPr/>
      </dsp:nvSpPr>
      <dsp:spPr>
        <a:xfrm>
          <a:off x="5311"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2023</a:t>
          </a:r>
          <a:endParaRPr lang="en-US" sz="2600" kern="1200" dirty="0"/>
        </a:p>
      </dsp:txBody>
      <dsp:txXfrm>
        <a:off x="154960" y="2820531"/>
        <a:ext cx="722567" cy="722567"/>
      </dsp:txXfrm>
    </dsp:sp>
    <dsp:sp modelId="{BD568466-F541-4A38-BA69-00BDCF76DC51}">
      <dsp:nvSpPr>
        <dsp:cNvPr id="0" name=""/>
        <dsp:cNvSpPr/>
      </dsp:nvSpPr>
      <dsp:spPr>
        <a:xfrm>
          <a:off x="3198641"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10 bornes </a:t>
          </a:r>
          <a:r>
            <a:rPr lang="fr-CH" sz="800" kern="1200" dirty="0"/>
            <a:t>à venir (B.40+B.4+B.124)</a:t>
          </a:r>
          <a:endParaRPr lang="en-US" sz="800" kern="1200" dirty="0"/>
        </a:p>
      </dsp:txBody>
      <dsp:txXfrm>
        <a:off x="3709574" y="2556547"/>
        <a:ext cx="996319" cy="1250534"/>
      </dsp:txXfrm>
    </dsp:sp>
    <dsp:sp modelId="{1F570B87-357A-4DDD-AF20-DFE2B1A1ACE6}">
      <dsp:nvSpPr>
        <dsp:cNvPr id="0" name=""/>
        <dsp:cNvSpPr/>
      </dsp:nvSpPr>
      <dsp:spPr>
        <a:xfrm>
          <a:off x="2687709"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2024</a:t>
          </a:r>
          <a:endParaRPr lang="en-US" sz="2600" kern="1200" dirty="0"/>
        </a:p>
      </dsp:txBody>
      <dsp:txXfrm>
        <a:off x="2837358" y="2820531"/>
        <a:ext cx="722567" cy="722567"/>
      </dsp:txXfrm>
    </dsp:sp>
    <dsp:sp modelId="{F0A6F8F2-C473-49B0-8CF4-6FF443DD8DC3}">
      <dsp:nvSpPr>
        <dsp:cNvPr id="0" name=""/>
        <dsp:cNvSpPr/>
      </dsp:nvSpPr>
      <dsp:spPr>
        <a:xfrm>
          <a:off x="5881039"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18 bornes</a:t>
          </a:r>
          <a:r>
            <a:rPr lang="fr-CH" sz="800" kern="1200" dirty="0"/>
            <a:t> à venir (B.864/865-777+B.35+B.892+B.30)</a:t>
          </a:r>
          <a:endParaRPr lang="en-US" sz="800" kern="1200" dirty="0"/>
        </a:p>
      </dsp:txBody>
      <dsp:txXfrm>
        <a:off x="6391972" y="2556547"/>
        <a:ext cx="996319" cy="1250534"/>
      </dsp:txXfrm>
    </dsp:sp>
    <dsp:sp modelId="{3005EB9E-CA34-4CD0-8F90-0F005A834BB1}">
      <dsp:nvSpPr>
        <dsp:cNvPr id="0" name=""/>
        <dsp:cNvSpPr/>
      </dsp:nvSpPr>
      <dsp:spPr>
        <a:xfrm>
          <a:off x="5370106"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2025</a:t>
          </a:r>
          <a:endParaRPr lang="en-US" sz="2600" kern="1200" dirty="0"/>
        </a:p>
      </dsp:txBody>
      <dsp:txXfrm>
        <a:off x="5519755" y="2820531"/>
        <a:ext cx="722567" cy="722567"/>
      </dsp:txXfrm>
    </dsp:sp>
    <dsp:sp modelId="{52D61539-80D9-4A5E-A674-94BBED456AD1}">
      <dsp:nvSpPr>
        <dsp:cNvPr id="0" name=""/>
        <dsp:cNvSpPr/>
      </dsp:nvSpPr>
      <dsp:spPr>
        <a:xfrm>
          <a:off x="8563437"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40 bornes </a:t>
          </a:r>
          <a:r>
            <a:rPr lang="fr-CH" sz="800" kern="1200" dirty="0"/>
            <a:t>de recharge réparties sur l’ensemble des sites</a:t>
          </a:r>
          <a:endParaRPr lang="en-US" sz="800" kern="1200" dirty="0"/>
        </a:p>
      </dsp:txBody>
      <dsp:txXfrm>
        <a:off x="9074369" y="2556547"/>
        <a:ext cx="996319" cy="1250534"/>
      </dsp:txXfrm>
    </dsp:sp>
    <dsp:sp modelId="{73834C53-B519-4A01-BE73-FF7CE2D00FA9}">
      <dsp:nvSpPr>
        <dsp:cNvPr id="0" name=""/>
        <dsp:cNvSpPr/>
      </dsp:nvSpPr>
      <dsp:spPr>
        <a:xfrm>
          <a:off x="8052504"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2026</a:t>
          </a:r>
          <a:endParaRPr lang="en-US" sz="2600" kern="1200" dirty="0"/>
        </a:p>
      </dsp:txBody>
      <dsp:txXfrm>
        <a:off x="8202153" y="2820531"/>
        <a:ext cx="722567" cy="72256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895C6BF-3918-D3D3-693C-91364A124F6E}"/>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B2BBFFB7-79A0-AEFE-538E-6C92BEF1B021}"/>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2FB3B3B5-F8F3-4864-9CDF-35FB861AE6D2}" type="datetimeFigureOut">
              <a:rPr lang="fr-FR" smtClean="0"/>
              <a:t>10/05/2023</a:t>
            </a:fld>
            <a:endParaRPr lang="fr-FR"/>
          </a:p>
        </p:txBody>
      </p:sp>
      <p:sp>
        <p:nvSpPr>
          <p:cNvPr id="4" name="Espace réservé du pied de page 3">
            <a:extLst>
              <a:ext uri="{FF2B5EF4-FFF2-40B4-BE49-F238E27FC236}">
                <a16:creationId xmlns:a16="http://schemas.microsoft.com/office/drawing/2014/main" id="{AAA8CA4A-9A4D-47BD-E287-C18126591354}"/>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AEC6069-544E-AFA4-CF1F-D89AFC3E9B4E}"/>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4D18F4AF-DDA0-415B-A0B0-6E4F6728E247}" type="slidenum">
              <a:rPr lang="fr-FR" smtClean="0"/>
              <a:t>‹#›</a:t>
            </a:fld>
            <a:endParaRPr lang="fr-FR"/>
          </a:p>
        </p:txBody>
      </p:sp>
    </p:spTree>
    <p:extLst>
      <p:ext uri="{BB962C8B-B14F-4D97-AF65-F5344CB8AC3E}">
        <p14:creationId xmlns:p14="http://schemas.microsoft.com/office/powerpoint/2010/main" val="32771689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406" cy="497413"/>
          </a:xfrm>
          <a:prstGeom prst="rect">
            <a:avLst/>
          </a:prstGeom>
        </p:spPr>
        <p:txBody>
          <a:bodyPr vert="horz" lIns="88203" tIns="44102" rIns="88203" bIns="44102" rtlCol="0"/>
          <a:lstStyle>
            <a:lvl1pPr algn="l">
              <a:defRPr sz="1200"/>
            </a:lvl1pPr>
          </a:lstStyle>
          <a:p>
            <a:endParaRPr lang="fr-FR"/>
          </a:p>
        </p:txBody>
      </p:sp>
      <p:sp>
        <p:nvSpPr>
          <p:cNvPr id="3" name="Espace réservé de la date 2"/>
          <p:cNvSpPr>
            <a:spLocks noGrp="1"/>
          </p:cNvSpPr>
          <p:nvPr>
            <p:ph type="dt" idx="1"/>
          </p:nvPr>
        </p:nvSpPr>
        <p:spPr>
          <a:xfrm>
            <a:off x="3850750" y="0"/>
            <a:ext cx="2945405" cy="497413"/>
          </a:xfrm>
          <a:prstGeom prst="rect">
            <a:avLst/>
          </a:prstGeom>
        </p:spPr>
        <p:txBody>
          <a:bodyPr vert="horz" lIns="88203" tIns="44102" rIns="88203" bIns="44102" rtlCol="0"/>
          <a:lstStyle>
            <a:lvl1pPr algn="r">
              <a:defRPr sz="1200"/>
            </a:lvl1pPr>
          </a:lstStyle>
          <a:p>
            <a:fld id="{167E976D-DEF3-479A-BB17-EDF1D6192148}" type="datetimeFigureOut">
              <a:rPr lang="fr-FR" smtClean="0"/>
              <a:t>10/05/2023</a:t>
            </a:fld>
            <a:endParaRPr lang="fr-FR"/>
          </a:p>
        </p:txBody>
      </p:sp>
      <p:sp>
        <p:nvSpPr>
          <p:cNvPr id="4" name="Espace réservé de l'image des diapositives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88203" tIns="44102" rIns="88203" bIns="44102" rtlCol="0" anchor="ctr"/>
          <a:lstStyle/>
          <a:p>
            <a:endParaRPr lang="fr-FR"/>
          </a:p>
        </p:txBody>
      </p:sp>
      <p:sp>
        <p:nvSpPr>
          <p:cNvPr id="5" name="Espace réservé des notes 4"/>
          <p:cNvSpPr>
            <a:spLocks noGrp="1"/>
          </p:cNvSpPr>
          <p:nvPr>
            <p:ph type="body" sz="quarter" idx="3"/>
          </p:nvPr>
        </p:nvSpPr>
        <p:spPr>
          <a:xfrm>
            <a:off x="680527" y="4778546"/>
            <a:ext cx="5438140" cy="3908459"/>
          </a:xfrm>
          <a:prstGeom prst="rect">
            <a:avLst/>
          </a:prstGeom>
        </p:spPr>
        <p:txBody>
          <a:bodyPr vert="horz" lIns="88203" tIns="44102" rIns="88203" bIns="44102"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30813"/>
            <a:ext cx="2945406" cy="497413"/>
          </a:xfrm>
          <a:prstGeom prst="rect">
            <a:avLst/>
          </a:prstGeom>
        </p:spPr>
        <p:txBody>
          <a:bodyPr vert="horz" lIns="88203" tIns="44102" rIns="88203" bIns="44102"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750" y="9430813"/>
            <a:ext cx="2945405" cy="497413"/>
          </a:xfrm>
          <a:prstGeom prst="rect">
            <a:avLst/>
          </a:prstGeom>
        </p:spPr>
        <p:txBody>
          <a:bodyPr vert="horz" lIns="88203" tIns="44102" rIns="88203" bIns="44102" rtlCol="0" anchor="b"/>
          <a:lstStyle>
            <a:lvl1pPr algn="r">
              <a:defRPr sz="1200"/>
            </a:lvl1pPr>
          </a:lstStyle>
          <a:p>
            <a:fld id="{F2BF9CE1-B9F3-4800-AE58-6BA42C68E2AF}" type="slidenum">
              <a:rPr lang="fr-FR" smtClean="0"/>
              <a:t>‹#›</a:t>
            </a:fld>
            <a:endParaRPr lang="fr-FR"/>
          </a:p>
        </p:txBody>
      </p:sp>
    </p:spTree>
    <p:extLst>
      <p:ext uri="{BB962C8B-B14F-4D97-AF65-F5344CB8AC3E}">
        <p14:creationId xmlns:p14="http://schemas.microsoft.com/office/powerpoint/2010/main" val="18535561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B50095-5E62-4C93-BC49-0F59F344941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21AF18B-F094-40C0-9844-AD7A725B1E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1A39C7-85E3-4966-981A-54F7DA9E5869}"/>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1C6D164C-EE99-4FC2-A640-BC40DA11E91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5F052E1-5011-48B7-97DF-C1E0A6D5A60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70998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0093C2-324C-43C0-928A-79F0E269C81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6AAD827-DDB1-48E9-8D7D-89DE90426E4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DBBE3C-B18B-4F78-AE1E-0F3687555DF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917AB1A-722D-4C27-93C7-BD903EAD69E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CC06F5-9426-4B09-AE7F-7B180A3FA87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4356122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7D28169-8FD4-42A0-8BDA-953E0F2E9B8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2AE5047-DD1B-4151-8357-9344B90F94A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93E6BDC-7A46-49DF-AED9-5B46BB1FE66B}"/>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70C6459-D854-494D-A182-42DC9289C6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BB69468-7A2D-4CED-A443-78870A27DAD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715478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Title Only">
    <p:spTree>
      <p:nvGrpSpPr>
        <p:cNvPr id="1" name=""/>
        <p:cNvGrpSpPr/>
        <p:nvPr/>
      </p:nvGrpSpPr>
      <p:grpSpPr>
        <a:xfrm>
          <a:off x="0" y="0"/>
          <a:ext cx="0" cy="0"/>
          <a:chOff x="0" y="0"/>
          <a:chExt cx="0" cy="0"/>
        </a:xfrm>
      </p:grpSpPr>
      <p:sp>
        <p:nvSpPr>
          <p:cNvPr id="6" name="Rectangle 5"/>
          <p:cNvSpPr/>
          <p:nvPr userDrawn="1"/>
        </p:nvSpPr>
        <p:spPr>
          <a:xfrm>
            <a:off x="-2" y="0"/>
            <a:ext cx="12192002" cy="3484160"/>
          </a:xfrm>
          <a:prstGeom prst="rect">
            <a:avLst/>
          </a:prstGeom>
          <a:gradFill flip="none" rotWithShape="1">
            <a:gsLst>
              <a:gs pos="0">
                <a:schemeClr val="tx2">
                  <a:alpha val="90000"/>
                </a:schemeClr>
              </a:gs>
              <a:gs pos="100000">
                <a:schemeClr val="tx2">
                  <a:lumMod val="50000"/>
                  <a:alpha val="91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Chord 6"/>
          <p:cNvSpPr/>
          <p:nvPr userDrawn="1"/>
        </p:nvSpPr>
        <p:spPr>
          <a:xfrm rot="17602429">
            <a:off x="3932165"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8" name="Chord 7"/>
          <p:cNvSpPr/>
          <p:nvPr userDrawn="1"/>
        </p:nvSpPr>
        <p:spPr>
          <a:xfrm rot="17602429">
            <a:off x="6751772"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9" name="Chord 8"/>
          <p:cNvSpPr/>
          <p:nvPr userDrawn="1"/>
        </p:nvSpPr>
        <p:spPr>
          <a:xfrm rot="17602429">
            <a:off x="9557539" y="2700052"/>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0" name="Chord 9"/>
          <p:cNvSpPr/>
          <p:nvPr userDrawn="1"/>
        </p:nvSpPr>
        <p:spPr>
          <a:xfrm rot="17602429">
            <a:off x="1138904"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1" name="Oval 10"/>
          <p:cNvSpPr/>
          <p:nvPr userDrawn="1"/>
        </p:nvSpPr>
        <p:spPr>
          <a:xfrm>
            <a:off x="1271204" y="2833542"/>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3" name="Oval 12"/>
          <p:cNvSpPr/>
          <p:nvPr userDrawn="1"/>
        </p:nvSpPr>
        <p:spPr>
          <a:xfrm>
            <a:off x="4077416"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4" name="Oval 13"/>
          <p:cNvSpPr/>
          <p:nvPr userDrawn="1"/>
        </p:nvSpPr>
        <p:spPr>
          <a:xfrm>
            <a:off x="6883628"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7" name="Oval 16"/>
          <p:cNvSpPr/>
          <p:nvPr userDrawn="1"/>
        </p:nvSpPr>
        <p:spPr>
          <a:xfrm>
            <a:off x="9689840"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5" name="Slide Number Placeholder 4"/>
          <p:cNvSpPr>
            <a:spLocks noGrp="1"/>
          </p:cNvSpPr>
          <p:nvPr userDrawn="1">
            <p:ph type="sldNum" sz="quarter" idx="12"/>
          </p:nvPr>
        </p:nvSpPr>
        <p:spPr/>
        <p:txBody>
          <a:bodyPr/>
          <a:lstStyle/>
          <a:p>
            <a:fld id="{9975725E-5B73-4B14-8115-5C2145020310}" type="slidenum">
              <a:rPr lang="en-US" smtClean="0"/>
              <a:t>‹#›</a:t>
            </a:fld>
            <a:endParaRPr lang="en-US"/>
          </a:p>
        </p:txBody>
      </p:sp>
      <p:sp>
        <p:nvSpPr>
          <p:cNvPr id="12" name="Title 1"/>
          <p:cNvSpPr>
            <a:spLocks noGrp="1"/>
          </p:cNvSpPr>
          <p:nvPr userDrawn="1">
            <p:ph type="title"/>
          </p:nvPr>
        </p:nvSpPr>
        <p:spPr>
          <a:xfrm>
            <a:off x="838200" y="277322"/>
            <a:ext cx="10515600" cy="665389"/>
          </a:xfrm>
        </p:spPr>
        <p:txBody>
          <a:bodyPr>
            <a:normAutofit/>
          </a:bodyPr>
          <a:lstStyle>
            <a:lvl1pPr>
              <a:defRPr sz="3600">
                <a:solidFill>
                  <a:schemeClr val="bg1"/>
                </a:solidFill>
              </a:defRPr>
            </a:lvl1pPr>
          </a:lstStyle>
          <a:p>
            <a:r>
              <a:rPr lang="en-US"/>
              <a:t>Click to edit Master title style</a:t>
            </a:r>
          </a:p>
        </p:txBody>
      </p:sp>
      <p:grpSp>
        <p:nvGrpSpPr>
          <p:cNvPr id="18" name="Group 17"/>
          <p:cNvGrpSpPr/>
          <p:nvPr userDrawn="1"/>
        </p:nvGrpSpPr>
        <p:grpSpPr>
          <a:xfrm>
            <a:off x="5491407" y="0"/>
            <a:ext cx="1209187" cy="229550"/>
            <a:chOff x="3568700" y="3683000"/>
            <a:chExt cx="6240548" cy="406400"/>
          </a:xfrm>
          <a:solidFill>
            <a:schemeClr val="accent1">
              <a:alpha val="50000"/>
            </a:schemeClr>
          </a:solidFill>
        </p:grpSpPr>
        <p:sp>
          <p:nvSpPr>
            <p:cNvPr id="19" name="Isosceles Triangle 18"/>
            <p:cNvSpPr/>
            <p:nvPr/>
          </p:nvSpPr>
          <p:spPr>
            <a:xfrm flipV="1">
              <a:off x="3568700"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flipV="1">
              <a:off x="4706797"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72185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8297E762-8113-4D0B-85E1-77E9041616DD}"/>
              </a:ext>
            </a:extLst>
          </p:cNvPr>
          <p:cNvSpPr>
            <a:spLocks noGrp="1"/>
          </p:cNvSpPr>
          <p:nvPr>
            <p:ph type="pic" sz="quarter" idx="15"/>
          </p:nvPr>
        </p:nvSpPr>
        <p:spPr>
          <a:xfrm>
            <a:off x="0" y="0"/>
            <a:ext cx="12192000" cy="6858000"/>
          </a:xfrm>
          <a:prstGeom prst="rect">
            <a:avLst/>
          </a:prstGeom>
          <a:pattFill prst="pct20">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90762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Disposition personnalisée">
    <p:spTree>
      <p:nvGrpSpPr>
        <p:cNvPr id="1" name=""/>
        <p:cNvGrpSpPr/>
        <p:nvPr/>
      </p:nvGrpSpPr>
      <p:grpSpPr>
        <a:xfrm>
          <a:off x="0" y="0"/>
          <a:ext cx="0" cy="0"/>
          <a:chOff x="0" y="0"/>
          <a:chExt cx="0" cy="0"/>
        </a:xfrm>
      </p:grpSpPr>
      <p:pic>
        <p:nvPicPr>
          <p:cNvPr id="9" name="Graphique 8">
            <a:extLst>
              <a:ext uri="{FF2B5EF4-FFF2-40B4-BE49-F238E27FC236}">
                <a16:creationId xmlns:a16="http://schemas.microsoft.com/office/drawing/2014/main" id="{BC628274-7DDD-46E6-82AB-FDA82515B7E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40527" y="-35506"/>
            <a:ext cx="10904741" cy="523778"/>
          </a:xfrm>
          <a:prstGeom prst="rect">
            <a:avLst/>
          </a:prstGeom>
        </p:spPr>
      </p:pic>
      <p:pic>
        <p:nvPicPr>
          <p:cNvPr id="3" name="Image 2">
            <a:extLst>
              <a:ext uri="{FF2B5EF4-FFF2-40B4-BE49-F238E27FC236}">
                <a16:creationId xmlns:a16="http://schemas.microsoft.com/office/drawing/2014/main" id="{E23088E2-59B5-4B21-9D64-C87B46223B8E}"/>
              </a:ext>
            </a:extLst>
          </p:cNvPr>
          <p:cNvPicPr>
            <a:picLocks noChangeAspect="1"/>
          </p:cNvPicPr>
          <p:nvPr userDrawn="1"/>
        </p:nvPicPr>
        <p:blipFill>
          <a:blip r:embed="rId4"/>
          <a:stretch>
            <a:fillRect/>
          </a:stretch>
        </p:blipFill>
        <p:spPr>
          <a:xfrm>
            <a:off x="11346725" y="-34538"/>
            <a:ext cx="845275" cy="523912"/>
          </a:xfrm>
          <a:prstGeom prst="rect">
            <a:avLst/>
          </a:prstGeom>
        </p:spPr>
      </p:pic>
    </p:spTree>
    <p:extLst>
      <p:ext uri="{BB962C8B-B14F-4D97-AF65-F5344CB8AC3E}">
        <p14:creationId xmlns:p14="http://schemas.microsoft.com/office/powerpoint/2010/main" val="28148955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8AF3A23-016A-4B7C-96C4-148EA69BEDF2}"/>
              </a:ext>
            </a:extLst>
          </p:cNvPr>
          <p:cNvPicPr>
            <a:picLocks noChangeAspect="1"/>
          </p:cNvPicPr>
          <p:nvPr userDrawn="1"/>
        </p:nvPicPr>
        <p:blipFill>
          <a:blip r:embed="rId2"/>
          <a:stretch>
            <a:fillRect/>
          </a:stretch>
        </p:blipFill>
        <p:spPr>
          <a:xfrm>
            <a:off x="-50181" y="6858000"/>
            <a:ext cx="12303513" cy="1032275"/>
          </a:xfrm>
          <a:prstGeom prst="rect">
            <a:avLst/>
          </a:prstGeom>
        </p:spPr>
      </p:pic>
    </p:spTree>
    <p:extLst>
      <p:ext uri="{BB962C8B-B14F-4D97-AF65-F5344CB8AC3E}">
        <p14:creationId xmlns:p14="http://schemas.microsoft.com/office/powerpoint/2010/main" val="753748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pos="420">
          <p15:clr>
            <a:srgbClr val="FBAE40"/>
          </p15:clr>
        </p15:guide>
        <p15:guide id="2" pos="7260">
          <p15:clr>
            <a:srgbClr val="FBAE40"/>
          </p15:clr>
        </p15:guide>
        <p15:guide id="3" orient="horz" pos="3900">
          <p15:clr>
            <a:srgbClr val="FBAE40"/>
          </p15:clr>
        </p15:guide>
        <p15:guide id="4" orient="horz" pos="4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999D39-07FA-4FDA-965C-4B04C5E5453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0976205-B5DA-4E7E-A66C-CD846F992B8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269D84C-D567-4A74-9AD5-F9282EE5D68D}"/>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15B0C28-D3B2-4F52-A47F-F2A0E12D20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070A5D-7556-4039-8E30-2034CFA3A87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065366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C28400-6CFF-4904-A8CE-629C85BD2E6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C05B493-A26E-48FC-B89A-C3FA286764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F80D819-752F-4D8F-BFA8-25573B975488}"/>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D5B00ADA-FF55-4DC6-B8D2-7C917EDE34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C465783-FF6D-44F5-AB4D-5170584C1C8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1496971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7891BF-599E-4A76-9FC7-08A68D70B1E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10D8064-B43E-432D-A179-2614FA740BB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001F2CA-E1A6-4336-8015-DBE3746B921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3CC92D7-9EFF-46D5-B392-C8236D8D22CD}"/>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43B571B1-3576-49AC-9A49-6CE8D8AB6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4B022EF-1644-4B1F-9CF7-DC19B89A17F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199258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C94C2-BF3A-4A49-B039-AF02442BD5B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0721A6B-C24B-4525-82F7-0AA5A52E71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D8136FF-723A-4528-B390-83F931037EC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5A746E1-A348-4E26-B4E4-F8D6DC959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4FF862C-FAAF-41A3-89CA-B51BE5A64D4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9CFA08D-A5EF-4ADE-A4FB-48CE2258CB55}"/>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DFB263D5-6906-4D74-A018-A21F4266579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EF1A13C7-4AAB-459D-96CC-A61EDB09D28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8784942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FB8CEA-1971-48A5-B25F-D8D36BB2A9F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4293FCD-4ADC-4EDF-AB40-E0E2C1D83522}"/>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BD07AC9D-570A-4091-B9D6-966D9249EB8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91C02D3-AABC-4B52-A002-7C4E4BFA748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592341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1962CB6-6C12-4021-B67E-3138ECF6469D}"/>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AE06DA3B-0D20-4510-B149-9F7C9B27DF3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CE79FD7-ED96-4509-87EC-36FCB8E848B2}"/>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7500297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86DE7C-B78D-430A-A9AA-448A30DF6FE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C3106A3-2AEE-47D0-8C5A-91660507A2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A6D88C9-AEE8-4517-96A4-C8CE29AC79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40C8EF8-DCA3-4362-861E-BED8A087AD08}"/>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12BE8FD7-A724-4BB9-B92F-B216C9153A2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1D1487-BFB4-4866-AE16-812D13C1151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0323964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8F9895-DD5E-4FB4-9A6B-23AB9C143D2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9394B00-29E9-40F4-A4E9-1E6C2D641E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AE4C984-CD6E-4388-B1CF-27D51D41EB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D87702D-61EA-40FB-8F90-A2D30032416A}"/>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2EC54267-C802-4828-A410-0679B954823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47AB141-0E02-4016-84B4-0702DAE4352B}"/>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9643428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28FC985-3DF8-4D5B-AB31-A8374923E2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C603B4-131A-4002-916C-4262791EC2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EA38FD-C319-453A-8092-81B5AE7B9A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a:extLst>
              <a:ext uri="{FF2B5EF4-FFF2-40B4-BE49-F238E27FC236}">
                <a16:creationId xmlns:a16="http://schemas.microsoft.com/office/drawing/2014/main" id="{4F5CF9EA-6A0A-413D-9671-46F5130918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ED31DE6-DA25-4CCF-B24C-A918EFEC3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A8D136-6FF9-44F8-874A-8B5859DD0C50}" type="slidenum">
              <a:rPr lang="fr-FR" smtClean="0"/>
              <a:t>‹#›</a:t>
            </a:fld>
            <a:endParaRPr lang="fr-FR"/>
          </a:p>
        </p:txBody>
      </p:sp>
    </p:spTree>
    <p:extLst>
      <p:ext uri="{BB962C8B-B14F-4D97-AF65-F5344CB8AC3E}">
        <p14:creationId xmlns:p14="http://schemas.microsoft.com/office/powerpoint/2010/main" val="1185255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https://www.onisr.securite-routiere.gouv.fr/sites/default/files/2019-09/Voiturettes%202013-2017%20VF.pdf" TargetMode="External"/><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5.jp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7.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8.emf"/></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s://www.aficar.com/le-temoignage-du-leader-europeen-de-la-sante-naturelle-havea/" TargetMode="External"/><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31.jp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ZoneTexte 115">
            <a:extLst>
              <a:ext uri="{FF2B5EF4-FFF2-40B4-BE49-F238E27FC236}">
                <a16:creationId xmlns:a16="http://schemas.microsoft.com/office/drawing/2014/main" id="{9361CAC4-ECBE-4B93-B0DC-5F457061D393}"/>
              </a:ext>
            </a:extLst>
          </p:cNvPr>
          <p:cNvSpPr txBox="1"/>
          <p:nvPr/>
        </p:nvSpPr>
        <p:spPr>
          <a:xfrm>
            <a:off x="6858000" y="4565444"/>
            <a:ext cx="5334000" cy="1477328"/>
          </a:xfrm>
          <a:prstGeom prst="rect">
            <a:avLst/>
          </a:prstGeom>
          <a:noFill/>
        </p:spPr>
        <p:txBody>
          <a:bodyPr wrap="square">
            <a:spAutoFit/>
          </a:bodyPr>
          <a:lstStyle/>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Optimiser l’impact économique et écologique de la flotte de véhicules du CERN</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Restitution aux Services</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 </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12</a:t>
            </a:r>
            <a:r>
              <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/05</a:t>
            </a: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/2023</a:t>
            </a:r>
            <a:endPar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endParaRPr>
          </a:p>
        </p:txBody>
      </p:sp>
      <p:pic>
        <p:nvPicPr>
          <p:cNvPr id="18" name="Image 17">
            <a:extLst>
              <a:ext uri="{FF2B5EF4-FFF2-40B4-BE49-F238E27FC236}">
                <a16:creationId xmlns:a16="http://schemas.microsoft.com/office/drawing/2014/main" id="{9330E963-DB0A-4359-8669-7EFBF813F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pic>
        <p:nvPicPr>
          <p:cNvPr id="20" name="Image 19" descr="Une image contenant flèche&#10;&#10;Description générée automatiquement">
            <a:extLst>
              <a:ext uri="{FF2B5EF4-FFF2-40B4-BE49-F238E27FC236}">
                <a16:creationId xmlns:a16="http://schemas.microsoft.com/office/drawing/2014/main" id="{492922B6-203E-449A-A56A-2210B60DB162}"/>
              </a:ext>
            </a:extLst>
          </p:cNvPr>
          <p:cNvPicPr>
            <a:picLocks noChangeAspect="1"/>
          </p:cNvPicPr>
          <p:nvPr/>
        </p:nvPicPr>
        <p:blipFill rotWithShape="1">
          <a:blip r:embed="rId3">
            <a:extLst>
              <a:ext uri="{28A0092B-C50C-407E-A947-70E740481C1C}">
                <a14:useLocalDpi xmlns:a14="http://schemas.microsoft.com/office/drawing/2010/main" val="0"/>
              </a:ext>
            </a:extLst>
          </a:blip>
          <a:srcRect l="29027" t="16501" r="31215" b="17647"/>
          <a:stretch/>
        </p:blipFill>
        <p:spPr>
          <a:xfrm>
            <a:off x="9128818" y="2842247"/>
            <a:ext cx="792363" cy="1313572"/>
          </a:xfrm>
          <a:prstGeom prst="rect">
            <a:avLst/>
          </a:prstGeom>
        </p:spPr>
      </p:pic>
      <p:sp>
        <p:nvSpPr>
          <p:cNvPr id="29" name="Rounded Rectangle 12">
            <a:extLst>
              <a:ext uri="{FF2B5EF4-FFF2-40B4-BE49-F238E27FC236}">
                <a16:creationId xmlns:a16="http://schemas.microsoft.com/office/drawing/2014/main" id="{666C8476-CC07-4473-94B7-2F82F263D4B6}"/>
              </a:ext>
            </a:extLst>
          </p:cNvPr>
          <p:cNvSpPr/>
          <p:nvPr/>
        </p:nvSpPr>
        <p:spPr>
          <a:xfrm>
            <a:off x="4218682" y="4994523"/>
            <a:ext cx="1038375" cy="342900"/>
          </a:xfrm>
          <a:prstGeom prst="roundRect">
            <a:avLst>
              <a:gd name="adj" fmla="val 50000"/>
            </a:avLst>
          </a:prstGeom>
          <a:solidFill>
            <a:srgbClr val="FC1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13">
            <a:extLst>
              <a:ext uri="{FF2B5EF4-FFF2-40B4-BE49-F238E27FC236}">
                <a16:creationId xmlns:a16="http://schemas.microsoft.com/office/drawing/2014/main" id="{CA712DE8-FF74-4627-87BF-B3E0030B8D9D}"/>
              </a:ext>
            </a:extLst>
          </p:cNvPr>
          <p:cNvSpPr txBox="1"/>
          <p:nvPr/>
        </p:nvSpPr>
        <p:spPr>
          <a:xfrm>
            <a:off x="1483762" y="4994523"/>
            <a:ext cx="2402324" cy="307777"/>
          </a:xfrm>
          <a:prstGeom prst="rect">
            <a:avLst/>
          </a:prstGeom>
          <a:noFill/>
        </p:spPr>
        <p:txBody>
          <a:bodyPr wrap="none" rtlCol="0">
            <a:spAutoFit/>
          </a:bodyPr>
          <a:lstStyle/>
          <a:p>
            <a:r>
              <a:rPr lang="fr-FR" sz="1400">
                <a:solidFill>
                  <a:schemeClr val="bg1"/>
                </a:solidFill>
                <a:latin typeface="Poppins" panose="00000500000000000000" pitchFamily="2" charset="0"/>
                <a:cs typeface="Poppins" panose="00000500000000000000" pitchFamily="2" charset="0"/>
              </a:rPr>
              <a:t>www.reseau.expert-team.com</a:t>
            </a:r>
            <a:endParaRPr lang="id-ID" sz="1400">
              <a:solidFill>
                <a:schemeClr val="bg1"/>
              </a:solidFill>
              <a:latin typeface="Poppins" panose="00000500000000000000" pitchFamily="2" charset="0"/>
              <a:cs typeface="Poppins" panose="00000500000000000000" pitchFamily="2" charset="0"/>
            </a:endParaRPr>
          </a:p>
        </p:txBody>
      </p:sp>
      <p:grpSp>
        <p:nvGrpSpPr>
          <p:cNvPr id="34" name="Groupe 33">
            <a:extLst>
              <a:ext uri="{FF2B5EF4-FFF2-40B4-BE49-F238E27FC236}">
                <a16:creationId xmlns:a16="http://schemas.microsoft.com/office/drawing/2014/main" id="{505560D8-1828-4236-947D-0AF141C5CCEF}"/>
              </a:ext>
            </a:extLst>
          </p:cNvPr>
          <p:cNvGrpSpPr/>
          <p:nvPr/>
        </p:nvGrpSpPr>
        <p:grpSpPr>
          <a:xfrm>
            <a:off x="4484528" y="5053865"/>
            <a:ext cx="540470" cy="199243"/>
            <a:chOff x="7113578" y="6018668"/>
            <a:chExt cx="540470" cy="199243"/>
          </a:xfrm>
        </p:grpSpPr>
        <p:sp>
          <p:nvSpPr>
            <p:cNvPr id="35" name="Freeform 142">
              <a:extLst>
                <a:ext uri="{FF2B5EF4-FFF2-40B4-BE49-F238E27FC236}">
                  <a16:creationId xmlns:a16="http://schemas.microsoft.com/office/drawing/2014/main" id="{E82C2367-59B5-4622-8FFC-D2C2CFD728D1}"/>
                </a:ext>
              </a:extLst>
            </p:cNvPr>
            <p:cNvSpPr>
              <a:spLocks/>
            </p:cNvSpPr>
            <p:nvPr/>
          </p:nvSpPr>
          <p:spPr bwMode="auto">
            <a:xfrm>
              <a:off x="7438271" y="6048303"/>
              <a:ext cx="215777" cy="16960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sp>
          <p:nvSpPr>
            <p:cNvPr id="36" name="Freeform 173">
              <a:extLst>
                <a:ext uri="{FF2B5EF4-FFF2-40B4-BE49-F238E27FC236}">
                  <a16:creationId xmlns:a16="http://schemas.microsoft.com/office/drawing/2014/main" id="{9D0097BE-DF07-41E4-B27E-B68316A110AE}"/>
                </a:ext>
              </a:extLst>
            </p:cNvPr>
            <p:cNvSpPr>
              <a:spLocks noEditPoints="1"/>
            </p:cNvSpPr>
            <p:nvPr/>
          </p:nvSpPr>
          <p:spPr bwMode="auto">
            <a:xfrm>
              <a:off x="7113578" y="6018668"/>
              <a:ext cx="200108" cy="190411"/>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grpSp>
      <p:pic>
        <p:nvPicPr>
          <p:cNvPr id="2" name="Image 1">
            <a:extLst>
              <a:ext uri="{FF2B5EF4-FFF2-40B4-BE49-F238E27FC236}">
                <a16:creationId xmlns:a16="http://schemas.microsoft.com/office/drawing/2014/main" id="{1E6F52D7-8339-772F-AACA-CB0F2FF2B3AC}"/>
              </a:ext>
            </a:extLst>
          </p:cNvPr>
          <p:cNvPicPr>
            <a:picLocks noChangeAspect="1"/>
          </p:cNvPicPr>
          <p:nvPr/>
        </p:nvPicPr>
        <p:blipFill>
          <a:blip r:embed="rId4"/>
          <a:stretch>
            <a:fillRect/>
          </a:stretch>
        </p:blipFill>
        <p:spPr>
          <a:xfrm>
            <a:off x="8148596" y="112408"/>
            <a:ext cx="2814679" cy="2729839"/>
          </a:xfrm>
          <a:prstGeom prst="rect">
            <a:avLst/>
          </a:prstGeom>
        </p:spPr>
      </p:pic>
    </p:spTree>
    <p:extLst>
      <p:ext uri="{BB962C8B-B14F-4D97-AF65-F5344CB8AC3E}">
        <p14:creationId xmlns:p14="http://schemas.microsoft.com/office/powerpoint/2010/main" val="3564972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5" name="ZoneTexte 4">
            <a:extLst>
              <a:ext uri="{FF2B5EF4-FFF2-40B4-BE49-F238E27FC236}">
                <a16:creationId xmlns:a16="http://schemas.microsoft.com/office/drawing/2014/main" id="{25878008-2492-5F30-C922-C65B23F337B4}"/>
              </a:ext>
            </a:extLst>
          </p:cNvPr>
          <p:cNvSpPr txBox="1"/>
          <p:nvPr/>
        </p:nvSpPr>
        <p:spPr>
          <a:xfrm>
            <a:off x="815788" y="1144431"/>
            <a:ext cx="10614212" cy="4247317"/>
          </a:xfrm>
          <a:prstGeom prst="rect">
            <a:avLst/>
          </a:prstGeom>
          <a:noFill/>
        </p:spPr>
        <p:txBody>
          <a:bodyPr wrap="square">
            <a:spAutoFit/>
          </a:bodyPr>
          <a:lstStyle/>
          <a:p>
            <a:r>
              <a:rPr lang="fr-FR" b="1" dirty="0">
                <a:solidFill>
                  <a:schemeClr val="accent2"/>
                </a:solidFill>
              </a:rPr>
              <a:t>La mobilité du CERN est en grande majorité compatible avec l’électro-mobilité qui porte plusieurs vertus :</a:t>
            </a:r>
          </a:p>
          <a:p>
            <a:endParaRPr lang="fr-FR" b="1" dirty="0">
              <a:solidFill>
                <a:schemeClr val="accent2"/>
              </a:solidFill>
            </a:endParaRPr>
          </a:p>
          <a:p>
            <a:pPr marL="285750" indent="-285750">
              <a:buFont typeface="Wingdings" panose="05000000000000000000" pitchFamily="2" charset="2"/>
              <a:buChar char="ü"/>
            </a:pPr>
            <a:r>
              <a:rPr lang="fr-FR" dirty="0">
                <a:solidFill>
                  <a:schemeClr val="accent1">
                    <a:lumMod val="50000"/>
                  </a:schemeClr>
                </a:solidFill>
              </a:rPr>
              <a:t>0 émissions</a:t>
            </a:r>
          </a:p>
          <a:p>
            <a:pPr marL="285750" indent="-285750">
              <a:buFont typeface="Wingdings" panose="05000000000000000000" pitchFamily="2" charset="2"/>
              <a:buChar char="ü"/>
            </a:pPr>
            <a:r>
              <a:rPr lang="fr-FR" dirty="0">
                <a:solidFill>
                  <a:schemeClr val="accent1">
                    <a:lumMod val="50000"/>
                  </a:schemeClr>
                </a:solidFill>
              </a:rPr>
              <a:t>Un besoin d’entretien plus faible</a:t>
            </a:r>
          </a:p>
          <a:p>
            <a:pPr marL="285750" indent="-285750">
              <a:buFont typeface="Wingdings" panose="05000000000000000000" pitchFamily="2" charset="2"/>
              <a:buChar char="ü"/>
            </a:pPr>
            <a:r>
              <a:rPr lang="fr-FR" dirty="0">
                <a:solidFill>
                  <a:schemeClr val="accent1">
                    <a:lumMod val="50000"/>
                  </a:schemeClr>
                </a:solidFill>
              </a:rPr>
              <a:t>Des véhicules plus fiables</a:t>
            </a:r>
          </a:p>
          <a:p>
            <a:pPr marL="285750" indent="-285750">
              <a:buFont typeface="Wingdings" panose="05000000000000000000" pitchFamily="2" charset="2"/>
              <a:buChar char="ü"/>
            </a:pPr>
            <a:r>
              <a:rPr lang="fr-FR" dirty="0">
                <a:solidFill>
                  <a:schemeClr val="accent1">
                    <a:lumMod val="50000"/>
                  </a:schemeClr>
                </a:solidFill>
              </a:rPr>
              <a:t>Une durée d’utilisation allongées</a:t>
            </a:r>
          </a:p>
          <a:p>
            <a:pPr marL="285750" indent="-285750">
              <a:buFont typeface="Wingdings" panose="05000000000000000000" pitchFamily="2" charset="2"/>
              <a:buChar char="ü"/>
            </a:pPr>
            <a:r>
              <a:rPr lang="fr-FR" dirty="0">
                <a:solidFill>
                  <a:schemeClr val="accent1">
                    <a:lumMod val="50000"/>
                  </a:schemeClr>
                </a:solidFill>
              </a:rPr>
              <a:t>Une image du CERN plus en phase avec son environnement</a:t>
            </a:r>
          </a:p>
          <a:p>
            <a:endParaRPr lang="fr-FR" dirty="0">
              <a:solidFill>
                <a:schemeClr val="accent1">
                  <a:lumMod val="50000"/>
                </a:schemeClr>
              </a:solidFill>
            </a:endParaRPr>
          </a:p>
          <a:p>
            <a:pPr marL="285750" indent="-285750">
              <a:buFont typeface="Wingdings" panose="05000000000000000000" pitchFamily="2" charset="2"/>
              <a:buChar char="ü"/>
            </a:pPr>
            <a:r>
              <a:rPr lang="fr-FR" dirty="0">
                <a:solidFill>
                  <a:schemeClr val="accent1">
                    <a:lumMod val="50000"/>
                  </a:schemeClr>
                </a:solidFill>
              </a:rPr>
              <a:t>Un dimensionnement des véhicules ajusté :</a:t>
            </a:r>
          </a:p>
          <a:p>
            <a:pPr marL="742950" lvl="1" indent="-285750">
              <a:buFont typeface="Wingdings" panose="05000000000000000000" pitchFamily="2" charset="2"/>
              <a:buChar char="§"/>
            </a:pPr>
            <a:r>
              <a:rPr lang="fr-FR" b="1" dirty="0">
                <a:solidFill>
                  <a:schemeClr val="accent1">
                    <a:lumMod val="50000"/>
                  </a:schemeClr>
                </a:solidFill>
              </a:rPr>
              <a:t>Les véhicules RIFTER / PARTNER sont surdimensionnés ce qui génère </a:t>
            </a:r>
            <a:r>
              <a:rPr lang="fr-FR" dirty="0">
                <a:solidFill>
                  <a:schemeClr val="accent1">
                    <a:lumMod val="50000"/>
                  </a:schemeClr>
                </a:solidFill>
              </a:rPr>
              <a:t>:</a:t>
            </a:r>
          </a:p>
          <a:p>
            <a:pPr marL="742950" lvl="1" indent="-285750">
              <a:buFont typeface="Wingdings" panose="05000000000000000000" pitchFamily="2" charset="2"/>
              <a:buChar char="§"/>
            </a:pPr>
            <a:r>
              <a:rPr lang="fr-FR" dirty="0">
                <a:solidFill>
                  <a:schemeClr val="accent1">
                    <a:lumMod val="50000"/>
                  </a:schemeClr>
                </a:solidFill>
              </a:rPr>
              <a:t>Une empreinte au sol plus grande (parking)</a:t>
            </a:r>
          </a:p>
          <a:p>
            <a:pPr marL="742950" lvl="1" indent="-285750">
              <a:buFont typeface="Wingdings" panose="05000000000000000000" pitchFamily="2" charset="2"/>
              <a:buChar char="§"/>
            </a:pPr>
            <a:r>
              <a:rPr lang="fr-FR" dirty="0">
                <a:solidFill>
                  <a:schemeClr val="accent1">
                    <a:lumMod val="50000"/>
                  </a:schemeClr>
                </a:solidFill>
              </a:rPr>
              <a:t>Un poids plus important donc plus d’énergie pour le mouvoir </a:t>
            </a:r>
          </a:p>
          <a:p>
            <a:pPr marL="742950" lvl="1" indent="-285750">
              <a:buFont typeface="Wingdings" panose="05000000000000000000" pitchFamily="2" charset="2"/>
              <a:buChar char="§"/>
            </a:pPr>
            <a:r>
              <a:rPr lang="fr-FR" dirty="0">
                <a:solidFill>
                  <a:schemeClr val="accent1">
                    <a:lumMod val="50000"/>
                  </a:schemeClr>
                </a:solidFill>
              </a:rPr>
              <a:t>Un prix plus élevé à l’achat : plus de matière première</a:t>
            </a:r>
          </a:p>
          <a:p>
            <a:pPr marL="742950" lvl="1" indent="-285750">
              <a:buFont typeface="Wingdings" panose="05000000000000000000" pitchFamily="2" charset="2"/>
              <a:buChar char="§"/>
            </a:pPr>
            <a:r>
              <a:rPr lang="fr-FR" dirty="0">
                <a:solidFill>
                  <a:schemeClr val="accent1">
                    <a:lumMod val="50000"/>
                  </a:schemeClr>
                </a:solidFill>
              </a:rPr>
              <a:t>Plus de pollution (freinage)</a:t>
            </a:r>
          </a:p>
          <a:p>
            <a:pPr marL="742950" lvl="1" indent="-285750">
              <a:buFont typeface="Wingdings" panose="05000000000000000000" pitchFamily="2" charset="2"/>
              <a:buChar char="§"/>
            </a:pPr>
            <a:r>
              <a:rPr lang="fr-FR" dirty="0">
                <a:solidFill>
                  <a:schemeClr val="accent1">
                    <a:lumMod val="50000"/>
                  </a:schemeClr>
                </a:solidFill>
              </a:rPr>
              <a:t>Un risque sécuritaire plus important</a:t>
            </a:r>
          </a:p>
        </p:txBody>
      </p:sp>
    </p:spTree>
    <p:extLst>
      <p:ext uri="{BB962C8B-B14F-4D97-AF65-F5344CB8AC3E}">
        <p14:creationId xmlns:p14="http://schemas.microsoft.com/office/powerpoint/2010/main" val="8386576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663212" y="665322"/>
            <a:ext cx="11106150" cy="3416320"/>
          </a:xfrm>
          <a:prstGeom prst="rect">
            <a:avLst/>
          </a:prstGeom>
          <a:noFill/>
        </p:spPr>
        <p:txBody>
          <a:bodyPr wrap="square" rtlCol="0">
            <a:spAutoFit/>
          </a:bodyPr>
          <a:lstStyle/>
          <a:p>
            <a:r>
              <a:rPr lang="fr-FR" b="1" dirty="0">
                <a:solidFill>
                  <a:schemeClr val="accent2"/>
                </a:solidFill>
                <a:latin typeface="Quicksand" panose="020B0604020202020204"/>
              </a:rPr>
              <a:t>3 Types de véhicules : </a:t>
            </a:r>
          </a:p>
          <a:p>
            <a:endParaRPr lang="fr-FR" b="1" dirty="0">
              <a:solidFill>
                <a:schemeClr val="accent2"/>
              </a:solidFill>
              <a:latin typeface="Quicksand" panose="020B0604020202020204"/>
            </a:endParaRPr>
          </a:p>
          <a:p>
            <a:r>
              <a:rPr lang="fr-FR" b="1" dirty="0">
                <a:solidFill>
                  <a:schemeClr val="accent2"/>
                </a:solidFill>
              </a:rPr>
              <a:t>1° VEHICULE DE LIAISON : </a:t>
            </a:r>
            <a:r>
              <a:rPr lang="fr-FR" b="1" dirty="0">
                <a:solidFill>
                  <a:schemeClr val="accent1">
                    <a:lumMod val="50000"/>
                  </a:schemeClr>
                </a:solidFill>
              </a:rPr>
              <a:t>Véhicules sans spécificités, utilitaire ou de tourisme, auto partageable sur un large périmètre sans distinctions.</a:t>
            </a:r>
          </a:p>
          <a:p>
            <a:endParaRPr lang="fr-FR" b="1" dirty="0">
              <a:solidFill>
                <a:schemeClr val="accent1">
                  <a:lumMod val="50000"/>
                </a:schemeClr>
              </a:solidFill>
            </a:endParaRPr>
          </a:p>
          <a:p>
            <a:r>
              <a:rPr lang="fr-FR" b="1" dirty="0">
                <a:solidFill>
                  <a:schemeClr val="accent2"/>
                </a:solidFill>
              </a:rPr>
              <a:t>2° VEHICULE METIER : </a:t>
            </a:r>
            <a:r>
              <a:rPr lang="fr-FR" b="1" dirty="0">
                <a:solidFill>
                  <a:schemeClr val="accent1">
                    <a:lumMod val="50000"/>
                  </a:schemeClr>
                </a:solidFill>
              </a:rPr>
              <a:t>Véhicule </a:t>
            </a:r>
            <a:r>
              <a:rPr lang="fr-FR" b="1" u="sng" dirty="0">
                <a:solidFill>
                  <a:schemeClr val="accent1">
                    <a:lumMod val="50000"/>
                  </a:schemeClr>
                </a:solidFill>
              </a:rPr>
              <a:t>avec un aménagement métier fixe</a:t>
            </a:r>
            <a:r>
              <a:rPr lang="fr-FR" b="1" dirty="0">
                <a:solidFill>
                  <a:schemeClr val="accent1">
                    <a:lumMod val="50000"/>
                  </a:schemeClr>
                </a:solidFill>
              </a:rPr>
              <a:t>, auto partageable sur un périmètre restreint de personnes aux compétences et aux agréments identiques.</a:t>
            </a:r>
          </a:p>
          <a:p>
            <a:endParaRPr lang="fr-FR" b="1" dirty="0">
              <a:solidFill>
                <a:schemeClr val="accent1">
                  <a:lumMod val="50000"/>
                </a:schemeClr>
              </a:solidFill>
            </a:endParaRPr>
          </a:p>
          <a:p>
            <a:r>
              <a:rPr lang="fr-FR" b="1" dirty="0">
                <a:solidFill>
                  <a:schemeClr val="accent2"/>
                </a:solidFill>
              </a:rPr>
              <a:t>3° VEHICULE PIQUET </a:t>
            </a:r>
            <a:r>
              <a:rPr lang="fr-FR" b="1" dirty="0">
                <a:solidFill>
                  <a:schemeClr val="accent1">
                    <a:lumMod val="50000"/>
                  </a:schemeClr>
                </a:solidFill>
              </a:rPr>
              <a:t>: Véhicule destiné </a:t>
            </a:r>
            <a:r>
              <a:rPr lang="fr-FR" b="1" u="sng" dirty="0">
                <a:solidFill>
                  <a:schemeClr val="accent1">
                    <a:lumMod val="50000"/>
                  </a:schemeClr>
                </a:solidFill>
              </a:rPr>
              <a:t>au remisage à domicile</a:t>
            </a:r>
            <a:r>
              <a:rPr lang="fr-FR" b="1" dirty="0">
                <a:solidFill>
                  <a:schemeClr val="accent1">
                    <a:lumMod val="50000"/>
                  </a:schemeClr>
                </a:solidFill>
              </a:rPr>
              <a:t>, pour des interventions rapides 24H/24H. Cet usage peut rendre ce véhicules impropre à l’électrification.</a:t>
            </a:r>
          </a:p>
          <a:p>
            <a:endParaRPr lang="fr-FR" b="1" dirty="0">
              <a:solidFill>
                <a:schemeClr val="accent1">
                  <a:lumMod val="50000"/>
                </a:schemeClr>
              </a:solidFill>
            </a:endParaRPr>
          </a:p>
          <a:p>
            <a:endParaRPr lang="fr-FR" b="1" dirty="0">
              <a:solidFill>
                <a:schemeClr val="accent1">
                  <a:lumMod val="50000"/>
                </a:schemeClr>
              </a:solidFill>
            </a:endParaRPr>
          </a:p>
        </p:txBody>
      </p:sp>
      <p:pic>
        <p:nvPicPr>
          <p:cNvPr id="3" name="Image 2">
            <a:extLst>
              <a:ext uri="{FF2B5EF4-FFF2-40B4-BE49-F238E27FC236}">
                <a16:creationId xmlns:a16="http://schemas.microsoft.com/office/drawing/2014/main" id="{F779A36F-CAEE-D135-7810-CF5735C632DC}"/>
              </a:ext>
            </a:extLst>
          </p:cNvPr>
          <p:cNvPicPr>
            <a:picLocks noChangeAspect="1"/>
          </p:cNvPicPr>
          <p:nvPr/>
        </p:nvPicPr>
        <p:blipFill>
          <a:blip r:embed="rId3"/>
          <a:stretch>
            <a:fillRect/>
          </a:stretch>
        </p:blipFill>
        <p:spPr>
          <a:xfrm>
            <a:off x="2654509" y="3899867"/>
            <a:ext cx="6882981" cy="2371550"/>
          </a:xfrm>
          <a:prstGeom prst="rect">
            <a:avLst/>
          </a:prstGeom>
        </p:spPr>
      </p:pic>
    </p:spTree>
    <p:extLst>
      <p:ext uri="{BB962C8B-B14F-4D97-AF65-F5344CB8AC3E}">
        <p14:creationId xmlns:p14="http://schemas.microsoft.com/office/powerpoint/2010/main" val="1923403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graphicFrame>
        <p:nvGraphicFramePr>
          <p:cNvPr id="3" name="Objet 2">
            <a:extLst>
              <a:ext uri="{FF2B5EF4-FFF2-40B4-BE49-F238E27FC236}">
                <a16:creationId xmlns:a16="http://schemas.microsoft.com/office/drawing/2014/main" id="{42D28C98-52FD-4068-0630-0CA4BB3DE609}"/>
              </a:ext>
            </a:extLst>
          </p:cNvPr>
          <p:cNvGraphicFramePr>
            <a:graphicFrameLocks noChangeAspect="1"/>
          </p:cNvGraphicFramePr>
          <p:nvPr>
            <p:extLst>
              <p:ext uri="{D42A27DB-BD31-4B8C-83A1-F6EECF244321}">
                <p14:modId xmlns:p14="http://schemas.microsoft.com/office/powerpoint/2010/main" val="301728636"/>
              </p:ext>
            </p:extLst>
          </p:nvPr>
        </p:nvGraphicFramePr>
        <p:xfrm>
          <a:off x="1570224" y="737846"/>
          <a:ext cx="9051551" cy="5965139"/>
        </p:xfrm>
        <a:graphic>
          <a:graphicData uri="http://schemas.openxmlformats.org/presentationml/2006/ole">
            <mc:AlternateContent xmlns:mc="http://schemas.openxmlformats.org/markup-compatibility/2006">
              <mc:Choice xmlns:v="urn:schemas-microsoft-com:vml" Requires="v">
                <p:oleObj name="Worksheet" r:id="rId3" imgW="11948018" imgH="7871570" progId="Excel.Sheet.12">
                  <p:embed/>
                </p:oleObj>
              </mc:Choice>
              <mc:Fallback>
                <p:oleObj name="Worksheet" r:id="rId3" imgW="11948018" imgH="7871570" progId="Excel.Sheet.12">
                  <p:embed/>
                  <p:pic>
                    <p:nvPicPr>
                      <p:cNvPr id="0" name=""/>
                      <p:cNvPicPr/>
                      <p:nvPr/>
                    </p:nvPicPr>
                    <p:blipFill>
                      <a:blip r:embed="rId4"/>
                      <a:stretch>
                        <a:fillRect/>
                      </a:stretch>
                    </p:blipFill>
                    <p:spPr>
                      <a:xfrm>
                        <a:off x="1570224" y="737846"/>
                        <a:ext cx="9051551" cy="5965139"/>
                      </a:xfrm>
                      <a:prstGeom prst="rect">
                        <a:avLst/>
                      </a:prstGeom>
                    </p:spPr>
                  </p:pic>
                </p:oleObj>
              </mc:Fallback>
            </mc:AlternateContent>
          </a:graphicData>
        </a:graphic>
      </p:graphicFrame>
    </p:spTree>
    <p:extLst>
      <p:ext uri="{BB962C8B-B14F-4D97-AF65-F5344CB8AC3E}">
        <p14:creationId xmlns:p14="http://schemas.microsoft.com/office/powerpoint/2010/main" val="1037115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4" name="ZoneTexte 3">
            <a:extLst>
              <a:ext uri="{FF2B5EF4-FFF2-40B4-BE49-F238E27FC236}">
                <a16:creationId xmlns:a16="http://schemas.microsoft.com/office/drawing/2014/main" id="{24EFB201-84CA-40C9-3FC2-84ED94EA549E}"/>
              </a:ext>
            </a:extLst>
          </p:cNvPr>
          <p:cNvSpPr txBox="1"/>
          <p:nvPr/>
        </p:nvSpPr>
        <p:spPr>
          <a:xfrm>
            <a:off x="1033723" y="2228671"/>
            <a:ext cx="10313002" cy="1200329"/>
          </a:xfrm>
          <a:prstGeom prst="rect">
            <a:avLst/>
          </a:prstGeom>
          <a:noFill/>
        </p:spPr>
        <p:txBody>
          <a:bodyPr wrap="square" rtlCol="0">
            <a:spAutoFit/>
          </a:bodyPr>
          <a:lstStyle/>
          <a:p>
            <a:r>
              <a:rPr lang="fr-FR" b="1" dirty="0">
                <a:solidFill>
                  <a:schemeClr val="accent2"/>
                </a:solidFill>
              </a:rPr>
              <a:t>CENTRE D’ESSAI :</a:t>
            </a:r>
          </a:p>
          <a:p>
            <a:endParaRPr lang="fr-FR" b="1" dirty="0">
              <a:solidFill>
                <a:schemeClr val="accent2"/>
              </a:solidFill>
            </a:endParaRPr>
          </a:p>
          <a:p>
            <a:r>
              <a:rPr lang="fr-FR" b="1" dirty="0">
                <a:solidFill>
                  <a:schemeClr val="accent2"/>
                </a:solidFill>
              </a:rPr>
              <a:t> Il est prévu la mise à disposition d’une XEV YOYO, d’un AIXAM E-TRUCK ou LIGIER PULSE 4  pour une durée d’une semaine afin de procéder à des essais sur les sites du CERN.</a:t>
            </a:r>
            <a:endParaRPr lang="fr-FR" b="1" dirty="0">
              <a:solidFill>
                <a:schemeClr val="accent1">
                  <a:lumMod val="50000"/>
                </a:schemeClr>
              </a:solidFill>
            </a:endParaRPr>
          </a:p>
        </p:txBody>
      </p:sp>
    </p:spTree>
    <p:extLst>
      <p:ext uri="{BB962C8B-B14F-4D97-AF65-F5344CB8AC3E}">
        <p14:creationId xmlns:p14="http://schemas.microsoft.com/office/powerpoint/2010/main" val="201846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762000" y="-34538"/>
            <a:ext cx="11335255"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000">
                <a:solidFill>
                  <a:schemeClr val="bg1"/>
                </a:solidFill>
                <a:latin typeface="Quicksand" panose="020B0604020202020204" charset="0"/>
              </a:rPr>
              <a:t>AUDIT Flotte automobile |Axe adaptation des véhicules aux usages lors des renouvellements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489136" y="612582"/>
            <a:ext cx="11106150" cy="5909310"/>
          </a:xfrm>
          <a:prstGeom prst="rect">
            <a:avLst/>
          </a:prstGeom>
          <a:noFill/>
        </p:spPr>
        <p:txBody>
          <a:bodyPr wrap="square" rtlCol="0">
            <a:spAutoFit/>
          </a:bodyPr>
          <a:lstStyle/>
          <a:p>
            <a:r>
              <a:rPr lang="fr-FR" b="1" u="sng" dirty="0">
                <a:solidFill>
                  <a:schemeClr val="accent2"/>
                </a:solidFill>
                <a:latin typeface="Quicksand" panose="020B0604020202020204"/>
              </a:rPr>
              <a:t>Des véhicules de « LIAISON » </a:t>
            </a:r>
            <a:r>
              <a:rPr lang="fr-FR" b="1" dirty="0">
                <a:solidFill>
                  <a:schemeClr val="accent2"/>
                </a:solidFill>
                <a:latin typeface="Quicksand" panose="020B0604020202020204"/>
              </a:rPr>
              <a:t>pour le transport d’une à deux personnes dans l’enceinte du CERN (car sharing)</a:t>
            </a:r>
          </a:p>
          <a:p>
            <a:r>
              <a:rPr lang="fr-FR" b="1" dirty="0">
                <a:solidFill>
                  <a:schemeClr val="accent2"/>
                </a:solidFill>
                <a:latin typeface="Quicksand" panose="020B0604020202020204"/>
              </a:rPr>
              <a:t>Alternative à la 108. Nous tablons à terme sur une flotte de 400 véhicules de liaison réservables répartis judicieusement sur l’ensemble des infrastructures sur des espaces dédiés. 50 stations de recharges seront déployées. Les charges seront gérées par le service MOBILITE. </a:t>
            </a:r>
          </a:p>
          <a:p>
            <a:endParaRPr lang="fr-FR" b="1" dirty="0">
              <a:solidFill>
                <a:schemeClr val="accent2"/>
              </a:solidFill>
              <a:latin typeface="Quicksand" panose="020B0604020202020204"/>
            </a:endParaRPr>
          </a:p>
          <a:p>
            <a:pPr marL="285750" indent="-285750">
              <a:buFontTx/>
              <a:buChar char="-"/>
            </a:pPr>
            <a:r>
              <a:rPr lang="fr-FR" b="1" dirty="0">
                <a:solidFill>
                  <a:schemeClr val="accent1">
                    <a:lumMod val="50000"/>
                  </a:schemeClr>
                </a:solidFill>
                <a:latin typeface="Quicksand" panose="020B0604020202020204"/>
              </a:rPr>
              <a:t>Micro voiture 2 places, électriques sans permis limité à 45km/h</a:t>
            </a:r>
            <a:r>
              <a:rPr lang="fr-FR" dirty="0">
                <a:solidFill>
                  <a:schemeClr val="accent1">
                    <a:lumMod val="50000"/>
                  </a:schemeClr>
                </a:solidFill>
                <a:latin typeface="Quicksand" panose="020B0604020202020204"/>
              </a:rPr>
              <a:t>, autonomie 100 KM (cohabitation avec les vélos mieux sécurisée, utilisables par des personnes sans le permis B ) en CARSHARING via GLIDE</a:t>
            </a:r>
          </a:p>
          <a:p>
            <a:pPr marL="285750" indent="-285750">
              <a:buFontTx/>
              <a:buChar char="-"/>
            </a:pPr>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pPr marL="285750" indent="-285750">
              <a:buFontTx/>
              <a:buChar char="-"/>
            </a:pPr>
            <a:r>
              <a:rPr lang="fr-FR" b="1" dirty="0">
                <a:solidFill>
                  <a:schemeClr val="accent1">
                    <a:lumMod val="50000"/>
                  </a:schemeClr>
                </a:solidFill>
                <a:latin typeface="Quicksand" panose="020B0604020202020204"/>
              </a:rPr>
              <a:t>Micro voiture 2 places électriques, avec permis limité à 90 km/h </a:t>
            </a:r>
            <a:r>
              <a:rPr lang="fr-FR" dirty="0">
                <a:solidFill>
                  <a:schemeClr val="accent1">
                    <a:lumMod val="50000"/>
                  </a:schemeClr>
                </a:solidFill>
                <a:latin typeface="Quicksand" panose="020B0604020202020204"/>
              </a:rPr>
              <a:t>pour les déplacements hors CERN (MEYRIN – PRÉVECIN) en CARESHARING via GLIDE. </a:t>
            </a: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p:txBody>
      </p:sp>
      <p:pic>
        <p:nvPicPr>
          <p:cNvPr id="4" name="Image 3">
            <a:extLst>
              <a:ext uri="{FF2B5EF4-FFF2-40B4-BE49-F238E27FC236}">
                <a16:creationId xmlns:a16="http://schemas.microsoft.com/office/drawing/2014/main" id="{A05534A0-36F0-26A9-CD11-267D4A503667}"/>
              </a:ext>
            </a:extLst>
          </p:cNvPr>
          <p:cNvPicPr>
            <a:picLocks noChangeAspect="1"/>
          </p:cNvPicPr>
          <p:nvPr/>
        </p:nvPicPr>
        <p:blipFill>
          <a:blip r:embed="rId3"/>
          <a:stretch>
            <a:fillRect/>
          </a:stretch>
        </p:blipFill>
        <p:spPr>
          <a:xfrm>
            <a:off x="1693812" y="2612881"/>
            <a:ext cx="2195115" cy="1445231"/>
          </a:xfrm>
          <a:prstGeom prst="rect">
            <a:avLst/>
          </a:prstGeom>
        </p:spPr>
      </p:pic>
      <p:sp>
        <p:nvSpPr>
          <p:cNvPr id="9" name="ZoneTexte 8">
            <a:extLst>
              <a:ext uri="{FF2B5EF4-FFF2-40B4-BE49-F238E27FC236}">
                <a16:creationId xmlns:a16="http://schemas.microsoft.com/office/drawing/2014/main" id="{348A5888-2DCE-2570-5945-5C40907574BB}"/>
              </a:ext>
            </a:extLst>
          </p:cNvPr>
          <p:cNvSpPr txBox="1"/>
          <p:nvPr/>
        </p:nvSpPr>
        <p:spPr>
          <a:xfrm>
            <a:off x="6974541" y="4965986"/>
            <a:ext cx="2330824" cy="369332"/>
          </a:xfrm>
          <a:prstGeom prst="rect">
            <a:avLst/>
          </a:prstGeom>
          <a:noFill/>
        </p:spPr>
        <p:txBody>
          <a:bodyPr wrap="square" rtlCol="0">
            <a:spAutoFit/>
          </a:bodyPr>
          <a:lstStyle/>
          <a:p>
            <a:r>
              <a:rPr lang="fr-FR" b="1">
                <a:solidFill>
                  <a:schemeClr val="accent1">
                    <a:lumMod val="50000"/>
                  </a:schemeClr>
                </a:solidFill>
              </a:rPr>
              <a:t>XEV YOYO</a:t>
            </a:r>
          </a:p>
        </p:txBody>
      </p:sp>
      <p:pic>
        <p:nvPicPr>
          <p:cNvPr id="5" name="Image 4">
            <a:extLst>
              <a:ext uri="{FF2B5EF4-FFF2-40B4-BE49-F238E27FC236}">
                <a16:creationId xmlns:a16="http://schemas.microsoft.com/office/drawing/2014/main" id="{B4FE8787-8253-65EB-6AFD-B542644D14CE}"/>
              </a:ext>
            </a:extLst>
          </p:cNvPr>
          <p:cNvPicPr>
            <a:picLocks noChangeAspect="1"/>
          </p:cNvPicPr>
          <p:nvPr/>
        </p:nvPicPr>
        <p:blipFill>
          <a:blip r:embed="rId4"/>
          <a:stretch>
            <a:fillRect/>
          </a:stretch>
        </p:blipFill>
        <p:spPr>
          <a:xfrm>
            <a:off x="6924165" y="2703161"/>
            <a:ext cx="1635883" cy="1180961"/>
          </a:xfrm>
          <a:prstGeom prst="rect">
            <a:avLst/>
          </a:prstGeom>
        </p:spPr>
      </p:pic>
      <p:pic>
        <p:nvPicPr>
          <p:cNvPr id="8" name="Image 7">
            <a:extLst>
              <a:ext uri="{FF2B5EF4-FFF2-40B4-BE49-F238E27FC236}">
                <a16:creationId xmlns:a16="http://schemas.microsoft.com/office/drawing/2014/main" id="{75F785F1-7351-364A-D7F4-C12964A3794A}"/>
              </a:ext>
            </a:extLst>
          </p:cNvPr>
          <p:cNvPicPr>
            <a:picLocks noChangeAspect="1"/>
          </p:cNvPicPr>
          <p:nvPr/>
        </p:nvPicPr>
        <p:blipFill>
          <a:blip r:embed="rId5"/>
          <a:stretch>
            <a:fillRect/>
          </a:stretch>
        </p:blipFill>
        <p:spPr>
          <a:xfrm>
            <a:off x="2479255" y="4863001"/>
            <a:ext cx="1771515" cy="1289559"/>
          </a:xfrm>
          <a:prstGeom prst="rect">
            <a:avLst/>
          </a:prstGeom>
        </p:spPr>
      </p:pic>
      <p:sp>
        <p:nvSpPr>
          <p:cNvPr id="10" name="ZoneTexte 9">
            <a:extLst>
              <a:ext uri="{FF2B5EF4-FFF2-40B4-BE49-F238E27FC236}">
                <a16:creationId xmlns:a16="http://schemas.microsoft.com/office/drawing/2014/main" id="{E6C518E8-7569-0DA3-B8F5-7F4038ED758B}"/>
              </a:ext>
            </a:extLst>
          </p:cNvPr>
          <p:cNvSpPr txBox="1"/>
          <p:nvPr/>
        </p:nvSpPr>
        <p:spPr>
          <a:xfrm>
            <a:off x="798812" y="4965986"/>
            <a:ext cx="2330824" cy="369332"/>
          </a:xfrm>
          <a:prstGeom prst="rect">
            <a:avLst/>
          </a:prstGeom>
          <a:noFill/>
        </p:spPr>
        <p:txBody>
          <a:bodyPr wrap="square" rtlCol="0">
            <a:spAutoFit/>
          </a:bodyPr>
          <a:lstStyle/>
          <a:p>
            <a:r>
              <a:rPr lang="fr-FR" b="1">
                <a:solidFill>
                  <a:schemeClr val="accent1">
                    <a:lumMod val="50000"/>
                  </a:schemeClr>
                </a:solidFill>
              </a:rPr>
              <a:t>RENAULT TWIZY</a:t>
            </a:r>
          </a:p>
        </p:txBody>
      </p:sp>
      <p:sp>
        <p:nvSpPr>
          <p:cNvPr id="11" name="ZoneTexte 10">
            <a:extLst>
              <a:ext uri="{FF2B5EF4-FFF2-40B4-BE49-F238E27FC236}">
                <a16:creationId xmlns:a16="http://schemas.microsoft.com/office/drawing/2014/main" id="{6C0B4EE8-510A-4008-02B4-27C341E0B6EA}"/>
              </a:ext>
            </a:extLst>
          </p:cNvPr>
          <p:cNvSpPr txBox="1"/>
          <p:nvPr/>
        </p:nvSpPr>
        <p:spPr>
          <a:xfrm>
            <a:off x="8530179" y="2561039"/>
            <a:ext cx="2330824" cy="369332"/>
          </a:xfrm>
          <a:prstGeom prst="rect">
            <a:avLst/>
          </a:prstGeom>
          <a:noFill/>
        </p:spPr>
        <p:txBody>
          <a:bodyPr wrap="square" rtlCol="0">
            <a:spAutoFit/>
          </a:bodyPr>
          <a:lstStyle/>
          <a:p>
            <a:r>
              <a:rPr lang="fr-FR" b="1">
                <a:solidFill>
                  <a:schemeClr val="accent1">
                    <a:lumMod val="50000"/>
                  </a:schemeClr>
                </a:solidFill>
              </a:rPr>
              <a:t>CITROËN AMI</a:t>
            </a:r>
          </a:p>
        </p:txBody>
      </p:sp>
      <p:pic>
        <p:nvPicPr>
          <p:cNvPr id="13" name="Image 12">
            <a:extLst>
              <a:ext uri="{FF2B5EF4-FFF2-40B4-BE49-F238E27FC236}">
                <a16:creationId xmlns:a16="http://schemas.microsoft.com/office/drawing/2014/main" id="{4D1A5652-9A59-3180-5BA9-0544AA4BA2AE}"/>
              </a:ext>
            </a:extLst>
          </p:cNvPr>
          <p:cNvPicPr>
            <a:picLocks noChangeAspect="1"/>
          </p:cNvPicPr>
          <p:nvPr/>
        </p:nvPicPr>
        <p:blipFill>
          <a:blip r:embed="rId6"/>
          <a:stretch>
            <a:fillRect/>
          </a:stretch>
        </p:blipFill>
        <p:spPr>
          <a:xfrm>
            <a:off x="8139953" y="4789209"/>
            <a:ext cx="1882303" cy="1272650"/>
          </a:xfrm>
          <a:prstGeom prst="rect">
            <a:avLst/>
          </a:prstGeom>
        </p:spPr>
      </p:pic>
      <p:sp>
        <p:nvSpPr>
          <p:cNvPr id="3" name="ZoneTexte 2">
            <a:extLst>
              <a:ext uri="{FF2B5EF4-FFF2-40B4-BE49-F238E27FC236}">
                <a16:creationId xmlns:a16="http://schemas.microsoft.com/office/drawing/2014/main" id="{17AEDB96-C3A8-4EA6-3B43-A93963128275}"/>
              </a:ext>
            </a:extLst>
          </p:cNvPr>
          <p:cNvSpPr txBox="1"/>
          <p:nvPr/>
        </p:nvSpPr>
        <p:spPr>
          <a:xfrm>
            <a:off x="672353" y="6152560"/>
            <a:ext cx="10976722" cy="369332"/>
          </a:xfrm>
          <a:prstGeom prst="rect">
            <a:avLst/>
          </a:prstGeom>
          <a:noFill/>
        </p:spPr>
        <p:txBody>
          <a:bodyPr wrap="square" rtlCol="0">
            <a:spAutoFit/>
          </a:bodyPr>
          <a:lstStyle/>
          <a:p>
            <a:r>
              <a:rPr lang="fr-FR" b="1" dirty="0">
                <a:hlinkClick r:id="rId7"/>
              </a:rPr>
              <a:t>Accidentologie Voiturettes 2013-2017 VF2 (securite-routiere.gouv.fr)</a:t>
            </a:r>
            <a:endParaRPr lang="fr-FR" b="1" dirty="0"/>
          </a:p>
        </p:txBody>
      </p:sp>
    </p:spTree>
    <p:extLst>
      <p:ext uri="{BB962C8B-B14F-4D97-AF65-F5344CB8AC3E}">
        <p14:creationId xmlns:p14="http://schemas.microsoft.com/office/powerpoint/2010/main" val="38617559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542925" y="894708"/>
            <a:ext cx="11106150" cy="2308324"/>
          </a:xfrm>
          <a:prstGeom prst="rect">
            <a:avLst/>
          </a:prstGeom>
          <a:noFill/>
        </p:spPr>
        <p:txBody>
          <a:bodyPr wrap="square" rtlCol="0">
            <a:spAutoFit/>
          </a:bodyPr>
          <a:lstStyle/>
          <a:p>
            <a:r>
              <a:rPr lang="fr-FR" b="1" u="sng" dirty="0">
                <a:solidFill>
                  <a:schemeClr val="accent2"/>
                </a:solidFill>
                <a:latin typeface="Quicksand" panose="020B0604020202020204"/>
              </a:rPr>
              <a:t>Des véhicules de LIAISON  pour le transport de 4 / 5 personnes + peu de matériel  </a:t>
            </a:r>
          </a:p>
          <a:p>
            <a:endParaRPr lang="fr-FR" b="1" dirty="0">
              <a:solidFill>
                <a:schemeClr val="accent2"/>
              </a:solidFill>
              <a:latin typeface="Quicksand" panose="020B0604020202020204"/>
            </a:endParaRPr>
          </a:p>
          <a:p>
            <a:r>
              <a:rPr lang="fr-FR" b="1" dirty="0">
                <a:solidFill>
                  <a:srgbClr val="00B050"/>
                </a:solidFill>
                <a:latin typeface="Quicksand" panose="020B0604020202020204"/>
              </a:rPr>
              <a:t>Candidats possibles :</a:t>
            </a:r>
            <a:endParaRPr lang="fr-FR" dirty="0">
              <a:solidFill>
                <a:schemeClr val="accent1">
                  <a:lumMod val="50000"/>
                </a:schemeClr>
              </a:solidFill>
              <a:latin typeface="Quicksand" panose="020B0604020202020204"/>
            </a:endParaRPr>
          </a:p>
          <a:p>
            <a:endParaRPr lang="fr-FR" b="1" dirty="0">
              <a:solidFill>
                <a:schemeClr val="accent2"/>
              </a:solidFill>
            </a:endParaRPr>
          </a:p>
          <a:p>
            <a:r>
              <a:rPr lang="fr-FR" dirty="0">
                <a:solidFill>
                  <a:schemeClr val="accent1">
                    <a:lumMod val="50000"/>
                  </a:schemeClr>
                </a:solidFill>
              </a:rPr>
              <a:t>Besoin exprimé : </a:t>
            </a:r>
            <a:r>
              <a:rPr lang="fr-FR" b="1" dirty="0">
                <a:solidFill>
                  <a:schemeClr val="accent1">
                    <a:lumMod val="50000"/>
                  </a:schemeClr>
                </a:solidFill>
              </a:rPr>
              <a:t>déplacements courts, pour du transport de 5 personnes sans matériel au sein du CERN et en dehors avec autonomie : </a:t>
            </a:r>
          </a:p>
          <a:p>
            <a:endParaRPr lang="fr-FR" b="1" dirty="0">
              <a:solidFill>
                <a:schemeClr val="accent1">
                  <a:lumMod val="50000"/>
                </a:schemeClr>
              </a:solidFill>
            </a:endParaRPr>
          </a:p>
          <a:p>
            <a:pPr marL="285750" indent="-285750">
              <a:buFontTx/>
              <a:buChar char="-"/>
            </a:pPr>
            <a:r>
              <a:rPr lang="fr-FR" dirty="0">
                <a:solidFill>
                  <a:schemeClr val="accent1">
                    <a:lumMod val="50000"/>
                  </a:schemeClr>
                </a:solidFill>
              </a:rPr>
              <a:t>DACIA SPRING : électrique 4 places , C3 essence 5 places.</a:t>
            </a:r>
            <a:endParaRPr lang="fr-FR" dirty="0"/>
          </a:p>
        </p:txBody>
      </p:sp>
      <p:pic>
        <p:nvPicPr>
          <p:cNvPr id="5" name="Image 4">
            <a:extLst>
              <a:ext uri="{FF2B5EF4-FFF2-40B4-BE49-F238E27FC236}">
                <a16:creationId xmlns:a16="http://schemas.microsoft.com/office/drawing/2014/main" id="{04E178B0-8842-57EE-D30F-ABD03E5FB532}"/>
              </a:ext>
            </a:extLst>
          </p:cNvPr>
          <p:cNvPicPr>
            <a:picLocks noChangeAspect="1"/>
          </p:cNvPicPr>
          <p:nvPr/>
        </p:nvPicPr>
        <p:blipFill>
          <a:blip r:embed="rId3"/>
          <a:stretch>
            <a:fillRect/>
          </a:stretch>
        </p:blipFill>
        <p:spPr>
          <a:xfrm>
            <a:off x="771140" y="3944470"/>
            <a:ext cx="2967141" cy="1759021"/>
          </a:xfrm>
          <a:prstGeom prst="rect">
            <a:avLst/>
          </a:prstGeom>
        </p:spPr>
      </p:pic>
      <p:pic>
        <p:nvPicPr>
          <p:cNvPr id="7" name="Image 6">
            <a:extLst>
              <a:ext uri="{FF2B5EF4-FFF2-40B4-BE49-F238E27FC236}">
                <a16:creationId xmlns:a16="http://schemas.microsoft.com/office/drawing/2014/main" id="{9A9223CC-9DE4-1C4C-BB1C-866A6328DE18}"/>
              </a:ext>
            </a:extLst>
          </p:cNvPr>
          <p:cNvPicPr>
            <a:picLocks noChangeAspect="1"/>
          </p:cNvPicPr>
          <p:nvPr/>
        </p:nvPicPr>
        <p:blipFill>
          <a:blip r:embed="rId4"/>
          <a:stretch>
            <a:fillRect/>
          </a:stretch>
        </p:blipFill>
        <p:spPr>
          <a:xfrm>
            <a:off x="6489097" y="3944472"/>
            <a:ext cx="2875134" cy="1630138"/>
          </a:xfrm>
          <a:prstGeom prst="rect">
            <a:avLst/>
          </a:prstGeom>
        </p:spPr>
      </p:pic>
      <p:sp>
        <p:nvSpPr>
          <p:cNvPr id="9" name="ZoneTexte 8">
            <a:extLst>
              <a:ext uri="{FF2B5EF4-FFF2-40B4-BE49-F238E27FC236}">
                <a16:creationId xmlns:a16="http://schemas.microsoft.com/office/drawing/2014/main" id="{F0C5ED49-AF99-7241-29E0-F74A6F398E2A}"/>
              </a:ext>
            </a:extLst>
          </p:cNvPr>
          <p:cNvSpPr txBox="1"/>
          <p:nvPr/>
        </p:nvSpPr>
        <p:spPr>
          <a:xfrm>
            <a:off x="9588669" y="4119322"/>
            <a:ext cx="2180693" cy="369332"/>
          </a:xfrm>
          <a:prstGeom prst="rect">
            <a:avLst/>
          </a:prstGeom>
          <a:noFill/>
        </p:spPr>
        <p:txBody>
          <a:bodyPr wrap="square" rtlCol="0">
            <a:spAutoFit/>
          </a:bodyPr>
          <a:lstStyle/>
          <a:p>
            <a:r>
              <a:rPr lang="fr-FR" b="1">
                <a:solidFill>
                  <a:schemeClr val="accent1">
                    <a:lumMod val="50000"/>
                  </a:schemeClr>
                </a:solidFill>
              </a:rPr>
              <a:t>C3 essence 5 places</a:t>
            </a:r>
            <a:endParaRPr lang="fr-FR" b="1"/>
          </a:p>
        </p:txBody>
      </p:sp>
      <p:sp>
        <p:nvSpPr>
          <p:cNvPr id="10" name="ZoneTexte 9">
            <a:extLst>
              <a:ext uri="{FF2B5EF4-FFF2-40B4-BE49-F238E27FC236}">
                <a16:creationId xmlns:a16="http://schemas.microsoft.com/office/drawing/2014/main" id="{B6DDDFCB-D8A4-5ED0-33CA-8B1BA5FFBB4B}"/>
              </a:ext>
            </a:extLst>
          </p:cNvPr>
          <p:cNvSpPr txBox="1"/>
          <p:nvPr/>
        </p:nvSpPr>
        <p:spPr>
          <a:xfrm>
            <a:off x="3537140" y="4127001"/>
            <a:ext cx="2558860" cy="369332"/>
          </a:xfrm>
          <a:prstGeom prst="rect">
            <a:avLst/>
          </a:prstGeom>
          <a:noFill/>
        </p:spPr>
        <p:txBody>
          <a:bodyPr wrap="square" rtlCol="0">
            <a:spAutoFit/>
          </a:bodyPr>
          <a:lstStyle/>
          <a:p>
            <a:r>
              <a:rPr lang="fr-FR" b="1">
                <a:solidFill>
                  <a:schemeClr val="accent1">
                    <a:lumMod val="50000"/>
                  </a:schemeClr>
                </a:solidFill>
              </a:rPr>
              <a:t>DACIA SPRING 4 places</a:t>
            </a:r>
            <a:endParaRPr lang="fr-FR" b="1"/>
          </a:p>
        </p:txBody>
      </p:sp>
    </p:spTree>
    <p:extLst>
      <p:ext uri="{BB962C8B-B14F-4D97-AF65-F5344CB8AC3E}">
        <p14:creationId xmlns:p14="http://schemas.microsoft.com/office/powerpoint/2010/main" val="37353321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762000" y="-34538"/>
            <a:ext cx="11335255"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000">
                <a:solidFill>
                  <a:schemeClr val="bg1"/>
                </a:solidFill>
                <a:latin typeface="Quicksand" panose="020B0604020202020204" charset="0"/>
              </a:rPr>
              <a:t>AUDIT Flotte automobile |Axe adaptation des véhicules aux usages lors des renouvellements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542925" y="523912"/>
            <a:ext cx="11106150" cy="5355312"/>
          </a:xfrm>
          <a:prstGeom prst="rect">
            <a:avLst/>
          </a:prstGeom>
          <a:noFill/>
        </p:spPr>
        <p:txBody>
          <a:bodyPr wrap="square" rtlCol="0">
            <a:spAutoFit/>
          </a:bodyPr>
          <a:lstStyle/>
          <a:p>
            <a:endParaRPr lang="fr-FR" b="1" dirty="0">
              <a:solidFill>
                <a:schemeClr val="accent2"/>
              </a:solidFill>
              <a:latin typeface="Quicksand" panose="020B0604020202020204"/>
            </a:endParaRPr>
          </a:p>
          <a:p>
            <a:r>
              <a:rPr lang="fr-FR" b="1" u="sng" dirty="0">
                <a:solidFill>
                  <a:schemeClr val="accent2"/>
                </a:solidFill>
                <a:latin typeface="Quicksand" panose="020B0604020202020204"/>
              </a:rPr>
              <a:t>Des véhicules « METIER » ou « LIAISON » pour le transport de une ou deux personnes + matériels dans l’enceinte du CERN :</a:t>
            </a:r>
            <a:endParaRPr lang="fr-FR" u="sng" dirty="0">
              <a:solidFill>
                <a:schemeClr val="accent2"/>
              </a:solidFill>
              <a:latin typeface="Quicksand" panose="020B0604020202020204"/>
            </a:endParaRPr>
          </a:p>
          <a:p>
            <a:r>
              <a:rPr lang="fr-FR" dirty="0">
                <a:solidFill>
                  <a:schemeClr val="accent1">
                    <a:lumMod val="50000"/>
                  </a:schemeClr>
                </a:solidFill>
                <a:latin typeface="Quicksand" panose="020B0604020202020204"/>
              </a:rPr>
              <a:t>Besoin exprimé : </a:t>
            </a:r>
            <a:r>
              <a:rPr lang="fr-FR" b="1" dirty="0">
                <a:solidFill>
                  <a:schemeClr val="accent1">
                    <a:lumMod val="50000"/>
                  </a:schemeClr>
                </a:solidFill>
                <a:latin typeface="Quicksand" panose="020B0604020202020204"/>
              </a:rPr>
              <a:t>déplacements courts, seul ou à deux, pour du transport de 2 personnes avec du matériel au sein du CERN (Cloison entre cabine et espace de charge = sécurité)</a:t>
            </a:r>
          </a:p>
          <a:p>
            <a:r>
              <a:rPr lang="fr-FR" b="1" dirty="0">
                <a:solidFill>
                  <a:schemeClr val="accent2"/>
                </a:solidFill>
                <a:latin typeface="Quicksand" panose="020B0604020202020204"/>
              </a:rPr>
              <a:t>Candidats potentiels </a:t>
            </a:r>
            <a:r>
              <a:rPr lang="fr-FR" b="1" dirty="0">
                <a:solidFill>
                  <a:srgbClr val="00B050"/>
                </a:solidFill>
                <a:latin typeface="Quicksand" panose="020B0604020202020204"/>
              </a:rPr>
              <a:t>: </a:t>
            </a:r>
            <a:r>
              <a:rPr lang="fr-FR" dirty="0">
                <a:solidFill>
                  <a:schemeClr val="accent1">
                    <a:lumMod val="50000"/>
                  </a:schemeClr>
                </a:solidFill>
                <a:latin typeface="Quicksand" panose="020B0604020202020204"/>
              </a:rPr>
              <a:t>Micro Fourgon Véhicules utilitaires 2 places, électriques, autonomie 80 à 100 km, 2,8 M3, </a:t>
            </a:r>
            <a:r>
              <a:rPr lang="fr-FR" b="1" dirty="0">
                <a:solidFill>
                  <a:schemeClr val="accent1">
                    <a:lumMod val="50000"/>
                  </a:schemeClr>
                </a:solidFill>
                <a:latin typeface="Quicksand" panose="020B0604020202020204"/>
              </a:rPr>
              <a:t>sans permis en Care sharing via GLIDE (vitesse max 45 km/h)</a:t>
            </a:r>
          </a:p>
          <a:p>
            <a:pPr marL="285750" indent="-285750">
              <a:buFontTx/>
              <a:buChar char="-"/>
            </a:pPr>
            <a:endParaRPr lang="fr-FR" b="1"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r>
              <a:rPr lang="fr-FR" b="1" u="sng" dirty="0">
                <a:solidFill>
                  <a:schemeClr val="accent2"/>
                </a:solidFill>
                <a:latin typeface="Quicksand" panose="020B0604020202020204"/>
              </a:rPr>
              <a:t>Des véhicules « PIQUET » pour le transport de une ou deux personnes dans et en dehors du CERN (métier et piquet) </a:t>
            </a:r>
          </a:p>
          <a:p>
            <a:r>
              <a:rPr lang="fr-FR" b="1" dirty="0">
                <a:solidFill>
                  <a:schemeClr val="accent2"/>
                </a:solidFill>
                <a:latin typeface="Quicksand" panose="020B0604020202020204"/>
              </a:rPr>
              <a:t>Candidats potentiels </a:t>
            </a:r>
            <a:r>
              <a:rPr lang="fr-FR" b="1" dirty="0">
                <a:solidFill>
                  <a:srgbClr val="00B050"/>
                </a:solidFill>
                <a:latin typeface="Quicksand" panose="020B0604020202020204"/>
              </a:rPr>
              <a:t>:</a:t>
            </a:r>
            <a:r>
              <a:rPr lang="fr-FR" b="1" dirty="0"/>
              <a:t> </a:t>
            </a:r>
            <a:r>
              <a:rPr lang="fr-FR" dirty="0">
                <a:solidFill>
                  <a:schemeClr val="accent1">
                    <a:lumMod val="50000"/>
                  </a:schemeClr>
                </a:solidFill>
                <a:latin typeface="Quicksand" panose="020B0604020202020204"/>
              </a:rPr>
              <a:t>KANGOO essence gd confort TCE 100 </a:t>
            </a:r>
            <a:r>
              <a:rPr lang="fr-FR" dirty="0" err="1">
                <a:solidFill>
                  <a:schemeClr val="accent1">
                    <a:lumMod val="50000"/>
                  </a:schemeClr>
                </a:solidFill>
                <a:latin typeface="Quicksand" panose="020B0604020202020204"/>
              </a:rPr>
              <a:t>ch</a:t>
            </a:r>
            <a:r>
              <a:rPr lang="fr-FR" dirty="0">
                <a:solidFill>
                  <a:schemeClr val="accent1">
                    <a:lumMod val="50000"/>
                  </a:schemeClr>
                </a:solidFill>
                <a:latin typeface="Quicksand" panose="020B0604020202020204"/>
              </a:rPr>
              <a:t> ou ZE  2 ou 3 places (PIQUET dédiés) </a:t>
            </a:r>
            <a:r>
              <a:rPr lang="fr-FR" b="1" dirty="0">
                <a:solidFill>
                  <a:schemeClr val="accent1">
                    <a:lumMod val="50000"/>
                  </a:schemeClr>
                </a:solidFill>
                <a:latin typeface="Quicksand" panose="020B0604020202020204"/>
              </a:rPr>
              <a:t>Care sharing via GLIDE ou dédié selon l’usage </a:t>
            </a: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p:txBody>
      </p:sp>
      <p:sp>
        <p:nvSpPr>
          <p:cNvPr id="8" name="ZoneTexte 7">
            <a:extLst>
              <a:ext uri="{FF2B5EF4-FFF2-40B4-BE49-F238E27FC236}">
                <a16:creationId xmlns:a16="http://schemas.microsoft.com/office/drawing/2014/main" id="{E948CAC0-735F-2416-725B-FECA7B9642F4}"/>
              </a:ext>
            </a:extLst>
          </p:cNvPr>
          <p:cNvSpPr txBox="1"/>
          <p:nvPr/>
        </p:nvSpPr>
        <p:spPr>
          <a:xfrm>
            <a:off x="627529" y="5681955"/>
            <a:ext cx="10869146" cy="830997"/>
          </a:xfrm>
          <a:prstGeom prst="rect">
            <a:avLst/>
          </a:prstGeom>
          <a:noFill/>
          <a:ln w="19050">
            <a:solidFill>
              <a:schemeClr val="accent2"/>
            </a:solidFill>
          </a:ln>
        </p:spPr>
        <p:txBody>
          <a:bodyPr wrap="square" rtlCol="0">
            <a:spAutoFit/>
          </a:bodyPr>
          <a:lstStyle/>
          <a:p>
            <a:r>
              <a:rPr lang="fr-FR" sz="1600" i="1" dirty="0">
                <a:solidFill>
                  <a:schemeClr val="accent1">
                    <a:lumMod val="50000"/>
                  </a:schemeClr>
                </a:solidFill>
                <a:latin typeface="Quicksand" panose="020B0604020202020204"/>
              </a:rPr>
              <a:t>Les microvoitures AIXAM, GOUPIL, YOYO, LIGIER… sont peu onéreuses, très prisées à la revente, très économiques en énergie : 6Kw/h en électrique et 3 Litres en diésel (vignette Crit'Air 1). Très économique à l’entretien : possibilité de réalisation par le service technique du CERN pour les véhicules électriques (BEV)</a:t>
            </a:r>
          </a:p>
        </p:txBody>
      </p:sp>
      <p:pic>
        <p:nvPicPr>
          <p:cNvPr id="4" name="Image 3">
            <a:extLst>
              <a:ext uri="{FF2B5EF4-FFF2-40B4-BE49-F238E27FC236}">
                <a16:creationId xmlns:a16="http://schemas.microsoft.com/office/drawing/2014/main" id="{0D7979EE-9765-D0DF-EBE7-BE4409CA78EE}"/>
              </a:ext>
            </a:extLst>
          </p:cNvPr>
          <p:cNvPicPr>
            <a:picLocks noChangeAspect="1"/>
          </p:cNvPicPr>
          <p:nvPr/>
        </p:nvPicPr>
        <p:blipFill>
          <a:blip r:embed="rId3"/>
          <a:stretch>
            <a:fillRect/>
          </a:stretch>
        </p:blipFill>
        <p:spPr>
          <a:xfrm>
            <a:off x="7007678" y="2272866"/>
            <a:ext cx="3382416" cy="1233031"/>
          </a:xfrm>
          <a:prstGeom prst="rect">
            <a:avLst/>
          </a:prstGeom>
        </p:spPr>
      </p:pic>
      <p:pic>
        <p:nvPicPr>
          <p:cNvPr id="6" name="Image 5">
            <a:extLst>
              <a:ext uri="{FF2B5EF4-FFF2-40B4-BE49-F238E27FC236}">
                <a16:creationId xmlns:a16="http://schemas.microsoft.com/office/drawing/2014/main" id="{631E22A1-1893-9E00-AFDA-3C5B0075C583}"/>
              </a:ext>
            </a:extLst>
          </p:cNvPr>
          <p:cNvPicPr>
            <a:picLocks noChangeAspect="1"/>
          </p:cNvPicPr>
          <p:nvPr/>
        </p:nvPicPr>
        <p:blipFill>
          <a:blip r:embed="rId4"/>
          <a:stretch>
            <a:fillRect/>
          </a:stretch>
        </p:blipFill>
        <p:spPr>
          <a:xfrm>
            <a:off x="5288100" y="4425250"/>
            <a:ext cx="2283053" cy="1165226"/>
          </a:xfrm>
          <a:prstGeom prst="rect">
            <a:avLst/>
          </a:prstGeom>
        </p:spPr>
      </p:pic>
      <p:pic>
        <p:nvPicPr>
          <p:cNvPr id="5" name="Image 4">
            <a:extLst>
              <a:ext uri="{FF2B5EF4-FFF2-40B4-BE49-F238E27FC236}">
                <a16:creationId xmlns:a16="http://schemas.microsoft.com/office/drawing/2014/main" id="{2C5F8C71-F326-9DB5-8FA3-06E37EA7011F}"/>
              </a:ext>
            </a:extLst>
          </p:cNvPr>
          <p:cNvPicPr>
            <a:picLocks noChangeAspect="1"/>
          </p:cNvPicPr>
          <p:nvPr/>
        </p:nvPicPr>
        <p:blipFill>
          <a:blip r:embed="rId5"/>
          <a:stretch>
            <a:fillRect/>
          </a:stretch>
        </p:blipFill>
        <p:spPr>
          <a:xfrm>
            <a:off x="5184324" y="2532926"/>
            <a:ext cx="1440594" cy="962511"/>
          </a:xfrm>
          <a:prstGeom prst="rect">
            <a:avLst/>
          </a:prstGeom>
        </p:spPr>
      </p:pic>
      <p:pic>
        <p:nvPicPr>
          <p:cNvPr id="7" name="Image 6">
            <a:extLst>
              <a:ext uri="{FF2B5EF4-FFF2-40B4-BE49-F238E27FC236}">
                <a16:creationId xmlns:a16="http://schemas.microsoft.com/office/drawing/2014/main" id="{4376E9A9-5C27-24BD-FA60-4B388A19E78C}"/>
              </a:ext>
            </a:extLst>
          </p:cNvPr>
          <p:cNvPicPr>
            <a:picLocks noChangeAspect="1"/>
          </p:cNvPicPr>
          <p:nvPr/>
        </p:nvPicPr>
        <p:blipFill>
          <a:blip r:embed="rId6"/>
          <a:stretch>
            <a:fillRect/>
          </a:stretch>
        </p:blipFill>
        <p:spPr>
          <a:xfrm>
            <a:off x="8327142" y="4396634"/>
            <a:ext cx="1669869" cy="1165226"/>
          </a:xfrm>
          <a:prstGeom prst="rect">
            <a:avLst/>
          </a:prstGeom>
        </p:spPr>
      </p:pic>
    </p:spTree>
    <p:extLst>
      <p:ext uri="{BB962C8B-B14F-4D97-AF65-F5344CB8AC3E}">
        <p14:creationId xmlns:p14="http://schemas.microsoft.com/office/powerpoint/2010/main" val="16822026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 LS3 et YETS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4" name="ZoneTexte 3">
            <a:extLst>
              <a:ext uri="{FF2B5EF4-FFF2-40B4-BE49-F238E27FC236}">
                <a16:creationId xmlns:a16="http://schemas.microsoft.com/office/drawing/2014/main" id="{7FFD9DAB-004C-8633-8DA3-356AC45981EC}"/>
              </a:ext>
            </a:extLst>
          </p:cNvPr>
          <p:cNvSpPr txBox="1"/>
          <p:nvPr/>
        </p:nvSpPr>
        <p:spPr>
          <a:xfrm>
            <a:off x="663212" y="896557"/>
            <a:ext cx="11106150" cy="923330"/>
          </a:xfrm>
          <a:prstGeom prst="rect">
            <a:avLst/>
          </a:prstGeom>
          <a:noFill/>
        </p:spPr>
        <p:txBody>
          <a:bodyPr wrap="square" rtlCol="0">
            <a:spAutoFit/>
          </a:bodyPr>
          <a:lstStyle/>
          <a:p>
            <a:pPr marL="285750" indent="-285750">
              <a:buFontTx/>
              <a:buChar char="-"/>
            </a:pPr>
            <a:endParaRPr lang="fr-FR" dirty="0"/>
          </a:p>
          <a:p>
            <a:r>
              <a:rPr lang="fr-FR" b="1" dirty="0">
                <a:solidFill>
                  <a:schemeClr val="accent2"/>
                </a:solidFill>
                <a:latin typeface="Quicksand" panose="020B0604020202020204"/>
              </a:rPr>
              <a:t>LS3 et YETS : besoin de 120 véhicules supplémentaires (chiffre prévisionnel a affiner basé sur l’expérience passés)</a:t>
            </a:r>
          </a:p>
          <a:p>
            <a:endParaRPr lang="fr-FR" b="1" dirty="0">
              <a:solidFill>
                <a:schemeClr val="accent2"/>
              </a:solidFill>
              <a:latin typeface="Quicksand" panose="020B0604020202020204"/>
            </a:endParaRPr>
          </a:p>
        </p:txBody>
      </p:sp>
      <p:sp>
        <p:nvSpPr>
          <p:cNvPr id="5" name="ZoneTexte 4">
            <a:extLst>
              <a:ext uri="{FF2B5EF4-FFF2-40B4-BE49-F238E27FC236}">
                <a16:creationId xmlns:a16="http://schemas.microsoft.com/office/drawing/2014/main" id="{18358CE4-397E-49EA-3514-1E7ECAA47930}"/>
              </a:ext>
            </a:extLst>
          </p:cNvPr>
          <p:cNvSpPr txBox="1"/>
          <p:nvPr/>
        </p:nvSpPr>
        <p:spPr>
          <a:xfrm>
            <a:off x="663212" y="3887423"/>
            <a:ext cx="11168903" cy="2308324"/>
          </a:xfrm>
          <a:prstGeom prst="rect">
            <a:avLst/>
          </a:prstGeom>
          <a:noFill/>
        </p:spPr>
        <p:txBody>
          <a:bodyPr wrap="square" rtlCol="0">
            <a:spAutoFit/>
          </a:bodyPr>
          <a:lstStyle/>
          <a:p>
            <a:r>
              <a:rPr lang="fr-FR" b="1" dirty="0">
                <a:solidFill>
                  <a:schemeClr val="accent2"/>
                </a:solidFill>
              </a:rPr>
              <a:t>La solution la plus économique est de conserver cent vingt véhicules de la flotte actuelle sur les restitutions programmées</a:t>
            </a:r>
          </a:p>
          <a:p>
            <a:endParaRPr lang="fr-FR" b="1" dirty="0">
              <a:solidFill>
                <a:schemeClr val="accent2"/>
              </a:solidFill>
            </a:endParaRPr>
          </a:p>
          <a:p>
            <a:r>
              <a:rPr lang="fr-FR" b="1" dirty="0">
                <a:solidFill>
                  <a:schemeClr val="accent2"/>
                </a:solidFill>
              </a:rPr>
              <a:t>Précautions : </a:t>
            </a:r>
          </a:p>
          <a:p>
            <a:pPr marL="285750" indent="-285750">
              <a:buFontTx/>
              <a:buChar char="-"/>
            </a:pPr>
            <a:r>
              <a:rPr lang="fr-FR" dirty="0">
                <a:solidFill>
                  <a:schemeClr val="tx2">
                    <a:lumMod val="50000"/>
                  </a:schemeClr>
                </a:solidFill>
              </a:rPr>
              <a:t>Sélectionner les véhicules dans le meilleur état et les faire réviser.</a:t>
            </a:r>
          </a:p>
          <a:p>
            <a:pPr marL="285750" indent="-285750">
              <a:buFontTx/>
              <a:buChar char="-"/>
            </a:pPr>
            <a:r>
              <a:rPr lang="fr-FR" dirty="0">
                <a:solidFill>
                  <a:schemeClr val="tx2">
                    <a:lumMod val="50000"/>
                  </a:schemeClr>
                </a:solidFill>
              </a:rPr>
              <a:t>Restituer le maximum de véhicules entre 2023 et début 2025</a:t>
            </a:r>
          </a:p>
          <a:p>
            <a:endParaRPr lang="fr-FR" dirty="0">
              <a:solidFill>
                <a:schemeClr val="accent1">
                  <a:lumMod val="50000"/>
                </a:schemeClr>
              </a:solidFill>
            </a:endParaRPr>
          </a:p>
          <a:p>
            <a:endParaRPr lang="fr-FR" dirty="0">
              <a:solidFill>
                <a:schemeClr val="accent1">
                  <a:lumMod val="50000"/>
                </a:schemeClr>
              </a:solidFill>
            </a:endParaRPr>
          </a:p>
        </p:txBody>
      </p:sp>
      <p:pic>
        <p:nvPicPr>
          <p:cNvPr id="2" name="Image 1">
            <a:extLst>
              <a:ext uri="{FF2B5EF4-FFF2-40B4-BE49-F238E27FC236}">
                <a16:creationId xmlns:a16="http://schemas.microsoft.com/office/drawing/2014/main" id="{69CC0A8F-7E97-5B3C-823C-E2725EBEE4FD}"/>
              </a:ext>
            </a:extLst>
          </p:cNvPr>
          <p:cNvPicPr>
            <a:picLocks noChangeAspect="1"/>
          </p:cNvPicPr>
          <p:nvPr/>
        </p:nvPicPr>
        <p:blipFill>
          <a:blip r:embed="rId3"/>
          <a:stretch>
            <a:fillRect/>
          </a:stretch>
        </p:blipFill>
        <p:spPr>
          <a:xfrm>
            <a:off x="1296161" y="1880755"/>
            <a:ext cx="8967993" cy="1847248"/>
          </a:xfrm>
          <a:prstGeom prst="rect">
            <a:avLst/>
          </a:prstGeom>
        </p:spPr>
      </p:pic>
    </p:spTree>
    <p:extLst>
      <p:ext uri="{BB962C8B-B14F-4D97-AF65-F5344CB8AC3E}">
        <p14:creationId xmlns:p14="http://schemas.microsoft.com/office/powerpoint/2010/main" val="37402072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ECONOMIQUE et BUDGETAIRE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5" name="ZoneTexte 4">
            <a:extLst>
              <a:ext uri="{FF2B5EF4-FFF2-40B4-BE49-F238E27FC236}">
                <a16:creationId xmlns:a16="http://schemas.microsoft.com/office/drawing/2014/main" id="{18358CE4-397E-49EA-3514-1E7ECAA47930}"/>
              </a:ext>
            </a:extLst>
          </p:cNvPr>
          <p:cNvSpPr txBox="1"/>
          <p:nvPr/>
        </p:nvSpPr>
        <p:spPr>
          <a:xfrm>
            <a:off x="400821" y="618403"/>
            <a:ext cx="10945904" cy="2123658"/>
          </a:xfrm>
          <a:prstGeom prst="rect">
            <a:avLst/>
          </a:prstGeom>
          <a:noFill/>
        </p:spPr>
        <p:txBody>
          <a:bodyPr wrap="square" rtlCol="0">
            <a:spAutoFit/>
          </a:bodyPr>
          <a:lstStyle/>
          <a:p>
            <a:r>
              <a:rPr lang="fr-FR" sz="2000" b="1" dirty="0">
                <a:solidFill>
                  <a:schemeClr val="accent2"/>
                </a:solidFill>
              </a:rPr>
              <a:t>Le remplacement de masse débutera en 2025 (un marché doit être préparé mi-2023 pour commandes et livraisons en tout début 2025; et ainsi de suite pour les années suivantes)</a:t>
            </a:r>
          </a:p>
          <a:p>
            <a:endParaRPr lang="fr-FR" sz="2000" b="1" dirty="0">
              <a:solidFill>
                <a:schemeClr val="accent2"/>
              </a:solidFill>
            </a:endParaRPr>
          </a:p>
          <a:p>
            <a:r>
              <a:rPr lang="fr-FR" b="1" dirty="0">
                <a:solidFill>
                  <a:schemeClr val="accent1">
                    <a:lumMod val="50000"/>
                  </a:schemeClr>
                </a:solidFill>
              </a:rPr>
              <a:t>Sur les 676 Véhicules à restituer :</a:t>
            </a:r>
          </a:p>
          <a:p>
            <a:pPr marL="742950" lvl="1" indent="-285750">
              <a:buFontTx/>
              <a:buChar char="-"/>
            </a:pPr>
            <a:r>
              <a:rPr lang="fr-FR" b="1" dirty="0">
                <a:solidFill>
                  <a:schemeClr val="accent2"/>
                </a:solidFill>
              </a:rPr>
              <a:t>2025 = 176 </a:t>
            </a:r>
          </a:p>
          <a:p>
            <a:pPr marL="742950" lvl="1" indent="-285750">
              <a:buFontTx/>
              <a:buChar char="-"/>
            </a:pPr>
            <a:r>
              <a:rPr lang="fr-FR" b="1" dirty="0">
                <a:solidFill>
                  <a:schemeClr val="accent2"/>
                </a:solidFill>
              </a:rPr>
              <a:t>2026 = 338 </a:t>
            </a:r>
          </a:p>
          <a:p>
            <a:pPr marL="742950" lvl="1" indent="-285750">
              <a:buFontTx/>
              <a:buChar char="-"/>
            </a:pPr>
            <a:r>
              <a:rPr lang="fr-FR" b="1" dirty="0">
                <a:solidFill>
                  <a:schemeClr val="accent2"/>
                </a:solidFill>
              </a:rPr>
              <a:t>2027 = 162</a:t>
            </a:r>
          </a:p>
        </p:txBody>
      </p:sp>
      <p:sp>
        <p:nvSpPr>
          <p:cNvPr id="7" name="ZoneTexte 6">
            <a:extLst>
              <a:ext uri="{FF2B5EF4-FFF2-40B4-BE49-F238E27FC236}">
                <a16:creationId xmlns:a16="http://schemas.microsoft.com/office/drawing/2014/main" id="{19445E25-DE16-DFB8-BC9E-5E92837C3461}"/>
              </a:ext>
            </a:extLst>
          </p:cNvPr>
          <p:cNvSpPr txBox="1"/>
          <p:nvPr/>
        </p:nvSpPr>
        <p:spPr>
          <a:xfrm>
            <a:off x="8393206" y="4036360"/>
            <a:ext cx="3074894" cy="1754326"/>
          </a:xfrm>
          <a:prstGeom prst="rect">
            <a:avLst/>
          </a:prstGeom>
          <a:noFill/>
          <a:ln w="38100">
            <a:solidFill>
              <a:schemeClr val="accent2"/>
            </a:solidFill>
          </a:ln>
        </p:spPr>
        <p:txBody>
          <a:bodyPr wrap="square" rtlCol="0">
            <a:spAutoFit/>
          </a:bodyPr>
          <a:lstStyle/>
          <a:p>
            <a:pPr algn="ctr"/>
            <a:r>
              <a:rPr lang="fr-FR" sz="3600">
                <a:ln>
                  <a:solidFill>
                    <a:schemeClr val="tx2">
                      <a:lumMod val="50000"/>
                    </a:schemeClr>
                  </a:solidFill>
                </a:ln>
                <a:solidFill>
                  <a:schemeClr val="tx2">
                    <a:lumMod val="50000"/>
                  </a:schemeClr>
                </a:solidFill>
                <a:latin typeface="Quicksand" panose="020B0604020202020204"/>
              </a:rPr>
              <a:t>Réservoir de véhicules pour le LS3 = 120 VL</a:t>
            </a:r>
          </a:p>
        </p:txBody>
      </p:sp>
      <p:sp>
        <p:nvSpPr>
          <p:cNvPr id="9" name="Flèche : droite 8">
            <a:extLst>
              <a:ext uri="{FF2B5EF4-FFF2-40B4-BE49-F238E27FC236}">
                <a16:creationId xmlns:a16="http://schemas.microsoft.com/office/drawing/2014/main" id="{8B90EEEC-8C09-3D4F-6A40-E476AED20745}"/>
              </a:ext>
            </a:extLst>
          </p:cNvPr>
          <p:cNvSpPr/>
          <p:nvPr/>
        </p:nvSpPr>
        <p:spPr>
          <a:xfrm>
            <a:off x="7443281" y="4671207"/>
            <a:ext cx="609600" cy="4846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solidFill>
            </a:endParaRPr>
          </a:p>
        </p:txBody>
      </p:sp>
      <p:sp>
        <p:nvSpPr>
          <p:cNvPr id="11" name="Accolade fermante 10">
            <a:extLst>
              <a:ext uri="{FF2B5EF4-FFF2-40B4-BE49-F238E27FC236}">
                <a16:creationId xmlns:a16="http://schemas.microsoft.com/office/drawing/2014/main" id="{4272984D-BBF9-B241-DCB1-D6957B95486C}"/>
              </a:ext>
            </a:extLst>
          </p:cNvPr>
          <p:cNvSpPr/>
          <p:nvPr/>
        </p:nvSpPr>
        <p:spPr>
          <a:xfrm>
            <a:off x="2527152" y="1900518"/>
            <a:ext cx="45719" cy="708211"/>
          </a:xfrm>
          <a:prstGeom prst="rightBrace">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ZoneTexte 11">
            <a:extLst>
              <a:ext uri="{FF2B5EF4-FFF2-40B4-BE49-F238E27FC236}">
                <a16:creationId xmlns:a16="http://schemas.microsoft.com/office/drawing/2014/main" id="{3B9007C2-3829-DE78-7809-55FA7BFE0076}"/>
              </a:ext>
            </a:extLst>
          </p:cNvPr>
          <p:cNvSpPr txBox="1"/>
          <p:nvPr/>
        </p:nvSpPr>
        <p:spPr>
          <a:xfrm>
            <a:off x="2572871" y="1906635"/>
            <a:ext cx="8318351" cy="646331"/>
          </a:xfrm>
          <a:prstGeom prst="rect">
            <a:avLst/>
          </a:prstGeom>
          <a:noFill/>
        </p:spPr>
        <p:txBody>
          <a:bodyPr wrap="square" rtlCol="0">
            <a:spAutoFit/>
          </a:bodyPr>
          <a:lstStyle/>
          <a:p>
            <a:pPr lvl="1"/>
            <a:r>
              <a:rPr lang="fr-FR">
                <a:solidFill>
                  <a:schemeClr val="accent1">
                    <a:lumMod val="50000"/>
                  </a:schemeClr>
                </a:solidFill>
              </a:rPr>
              <a:t>(en réalité, il sera nécessaire de lisser les restitutions en priorisant les plus anciens et en fonction des livraisons prévues concernant les nouvelles commandes)</a:t>
            </a:r>
          </a:p>
        </p:txBody>
      </p:sp>
      <p:graphicFrame>
        <p:nvGraphicFramePr>
          <p:cNvPr id="3" name="Objet 2">
            <a:extLst>
              <a:ext uri="{FF2B5EF4-FFF2-40B4-BE49-F238E27FC236}">
                <a16:creationId xmlns:a16="http://schemas.microsoft.com/office/drawing/2014/main" id="{AD1ABDA6-320A-79DD-AA9C-BDA1791DD556}"/>
              </a:ext>
            </a:extLst>
          </p:cNvPr>
          <p:cNvGraphicFramePr>
            <a:graphicFrameLocks noChangeAspect="1"/>
          </p:cNvGraphicFramePr>
          <p:nvPr>
            <p:extLst>
              <p:ext uri="{D42A27DB-BD31-4B8C-83A1-F6EECF244321}">
                <p14:modId xmlns:p14="http://schemas.microsoft.com/office/powerpoint/2010/main" val="3578291853"/>
              </p:ext>
            </p:extLst>
          </p:nvPr>
        </p:nvGraphicFramePr>
        <p:xfrm>
          <a:off x="616324" y="2912778"/>
          <a:ext cx="6127826" cy="3323325"/>
        </p:xfrm>
        <a:graphic>
          <a:graphicData uri="http://schemas.openxmlformats.org/presentationml/2006/ole">
            <mc:AlternateContent xmlns:mc="http://schemas.openxmlformats.org/markup-compatibility/2006">
              <mc:Choice xmlns:v="urn:schemas-microsoft-com:vml" Requires="v">
                <p:oleObj name="Worksheet" r:id="rId3" imgW="4762535" imgH="2583156" progId="Excel.Sheet.12">
                  <p:embed/>
                </p:oleObj>
              </mc:Choice>
              <mc:Fallback>
                <p:oleObj name="Worksheet" r:id="rId3" imgW="4762535" imgH="2583156" progId="Excel.Sheet.12">
                  <p:embed/>
                  <p:pic>
                    <p:nvPicPr>
                      <p:cNvPr id="0" name=""/>
                      <p:cNvPicPr/>
                      <p:nvPr/>
                    </p:nvPicPr>
                    <p:blipFill>
                      <a:blip r:embed="rId4"/>
                      <a:stretch>
                        <a:fillRect/>
                      </a:stretch>
                    </p:blipFill>
                    <p:spPr>
                      <a:xfrm>
                        <a:off x="616324" y="2912778"/>
                        <a:ext cx="6127826" cy="3323325"/>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DD351352-3DCD-F6E1-0CA8-8EB891F00176}"/>
              </a:ext>
            </a:extLst>
          </p:cNvPr>
          <p:cNvSpPr/>
          <p:nvPr/>
        </p:nvSpPr>
        <p:spPr>
          <a:xfrm>
            <a:off x="616324" y="4697506"/>
            <a:ext cx="6127826" cy="50202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22031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|Renouvellement de la flotte </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6" name="Image 5">
            <a:extLst>
              <a:ext uri="{FF2B5EF4-FFF2-40B4-BE49-F238E27FC236}">
                <a16:creationId xmlns:a16="http://schemas.microsoft.com/office/drawing/2014/main" id="{A6364CE0-337B-48B2-0B30-88C99B5ACB07}"/>
              </a:ext>
            </a:extLst>
          </p:cNvPr>
          <p:cNvPicPr>
            <a:picLocks noChangeAspect="1"/>
          </p:cNvPicPr>
          <p:nvPr/>
        </p:nvPicPr>
        <p:blipFill>
          <a:blip r:embed="rId3"/>
          <a:stretch>
            <a:fillRect/>
          </a:stretch>
        </p:blipFill>
        <p:spPr>
          <a:xfrm>
            <a:off x="1093036" y="914182"/>
            <a:ext cx="10005927" cy="5029636"/>
          </a:xfrm>
          <a:prstGeom prst="rect">
            <a:avLst/>
          </a:prstGeom>
        </p:spPr>
      </p:pic>
    </p:spTree>
    <p:extLst>
      <p:ext uri="{BB962C8B-B14F-4D97-AF65-F5344CB8AC3E}">
        <p14:creationId xmlns:p14="http://schemas.microsoft.com/office/powerpoint/2010/main" val="13563767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lipse 13">
            <a:extLst>
              <a:ext uri="{FF2B5EF4-FFF2-40B4-BE49-F238E27FC236}">
                <a16:creationId xmlns:a16="http://schemas.microsoft.com/office/drawing/2014/main" id="{AA24895C-3282-4206-A878-5613620D44BE}"/>
              </a:ext>
            </a:extLst>
          </p:cNvPr>
          <p:cNvSpPr/>
          <p:nvPr/>
        </p:nvSpPr>
        <p:spPr>
          <a:xfrm>
            <a:off x="487230" y="1142434"/>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latin typeface="Quicksand" panose="020B0604020202020204" charset="0"/>
              </a:rPr>
              <a:t>1</a:t>
            </a:r>
          </a:p>
        </p:txBody>
      </p:sp>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16" name="Ellipse 15">
            <a:extLst>
              <a:ext uri="{FF2B5EF4-FFF2-40B4-BE49-F238E27FC236}">
                <a16:creationId xmlns:a16="http://schemas.microsoft.com/office/drawing/2014/main" id="{A234B885-1523-4E53-BFFF-6ACCDEB4DCA5}"/>
              </a:ext>
            </a:extLst>
          </p:cNvPr>
          <p:cNvSpPr/>
          <p:nvPr/>
        </p:nvSpPr>
        <p:spPr>
          <a:xfrm>
            <a:off x="496195" y="2035654"/>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latin typeface="Quicksand" panose="020B0604020202020204" charset="0"/>
              </a:rPr>
              <a:t>2</a:t>
            </a:r>
          </a:p>
        </p:txBody>
      </p:sp>
      <p:sp>
        <p:nvSpPr>
          <p:cNvPr id="18" name="Ellipse 17">
            <a:extLst>
              <a:ext uri="{FF2B5EF4-FFF2-40B4-BE49-F238E27FC236}">
                <a16:creationId xmlns:a16="http://schemas.microsoft.com/office/drawing/2014/main" id="{45329FFB-6446-4D2A-97CA-28238BBBB5B8}"/>
              </a:ext>
            </a:extLst>
          </p:cNvPr>
          <p:cNvSpPr/>
          <p:nvPr/>
        </p:nvSpPr>
        <p:spPr>
          <a:xfrm>
            <a:off x="496194" y="2947701"/>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3</a:t>
            </a: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|Rappel Chronologique et plan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5" name="ZoneTexte 4">
            <a:extLst>
              <a:ext uri="{FF2B5EF4-FFF2-40B4-BE49-F238E27FC236}">
                <a16:creationId xmlns:a16="http://schemas.microsoft.com/office/drawing/2014/main" id="{AC9052DD-F41B-D074-C447-9EF71AD552A1}"/>
              </a:ext>
            </a:extLst>
          </p:cNvPr>
          <p:cNvSpPr txBox="1"/>
          <p:nvPr/>
        </p:nvSpPr>
        <p:spPr>
          <a:xfrm>
            <a:off x="1036826" y="1142434"/>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Réunion du 15/09/2022 : Présentation de la mission, rappel synthétique de la situation.</a:t>
            </a:r>
            <a:endParaRPr lang="fr-FR"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ZoneTexte 5">
            <a:extLst>
              <a:ext uri="{FF2B5EF4-FFF2-40B4-BE49-F238E27FC236}">
                <a16:creationId xmlns:a16="http://schemas.microsoft.com/office/drawing/2014/main" id="{17B4699E-A7D4-611B-0794-7F0083E32A44}"/>
              </a:ext>
            </a:extLst>
          </p:cNvPr>
          <p:cNvSpPr txBox="1"/>
          <p:nvPr/>
        </p:nvSpPr>
        <p:spPr>
          <a:xfrm>
            <a:off x="1036826" y="1983270"/>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Synthèse des interviews des parties prenantes du 03/10/2022 au 01/11/2022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a16="http://schemas.microsoft.com/office/drawing/2014/main" id="{667FBA55-CFFE-B70F-12AF-BFD07C0DE098}"/>
              </a:ext>
            </a:extLst>
          </p:cNvPr>
          <p:cNvSpPr txBox="1"/>
          <p:nvPr/>
        </p:nvSpPr>
        <p:spPr>
          <a:xfrm>
            <a:off x="1036826" y="2887981"/>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Présentation des solutions et réponse aux questions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Ellipse 7">
            <a:extLst>
              <a:ext uri="{FF2B5EF4-FFF2-40B4-BE49-F238E27FC236}">
                <a16:creationId xmlns:a16="http://schemas.microsoft.com/office/drawing/2014/main" id="{CC153FA7-22CB-FA9E-7998-5C3DD91DFEC1}"/>
              </a:ext>
            </a:extLst>
          </p:cNvPr>
          <p:cNvSpPr/>
          <p:nvPr/>
        </p:nvSpPr>
        <p:spPr>
          <a:xfrm>
            <a:off x="487229" y="3900906"/>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4</a:t>
            </a:r>
          </a:p>
        </p:txBody>
      </p:sp>
      <p:sp>
        <p:nvSpPr>
          <p:cNvPr id="9" name="ZoneTexte 8">
            <a:extLst>
              <a:ext uri="{FF2B5EF4-FFF2-40B4-BE49-F238E27FC236}">
                <a16:creationId xmlns:a16="http://schemas.microsoft.com/office/drawing/2014/main" id="{882656F8-38AA-C73F-8EB7-91987255A411}"/>
              </a:ext>
            </a:extLst>
          </p:cNvPr>
          <p:cNvSpPr txBox="1"/>
          <p:nvPr/>
        </p:nvSpPr>
        <p:spPr>
          <a:xfrm>
            <a:off x="1036826" y="3816983"/>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Demande d’aide afin de donner matière à l’élaboration des scénarios économiques et techniques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Ellipse 9">
            <a:extLst>
              <a:ext uri="{FF2B5EF4-FFF2-40B4-BE49-F238E27FC236}">
                <a16:creationId xmlns:a16="http://schemas.microsoft.com/office/drawing/2014/main" id="{6A2B7FCC-E5CD-7BDE-8381-CB9D59B3F610}"/>
              </a:ext>
            </a:extLst>
          </p:cNvPr>
          <p:cNvSpPr/>
          <p:nvPr/>
        </p:nvSpPr>
        <p:spPr>
          <a:xfrm>
            <a:off x="487228" y="4866713"/>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5</a:t>
            </a:r>
          </a:p>
        </p:txBody>
      </p:sp>
      <p:sp>
        <p:nvSpPr>
          <p:cNvPr id="11" name="ZoneTexte 10">
            <a:extLst>
              <a:ext uri="{FF2B5EF4-FFF2-40B4-BE49-F238E27FC236}">
                <a16:creationId xmlns:a16="http://schemas.microsoft.com/office/drawing/2014/main" id="{C6C16810-0EBD-F8AA-22F7-E6D49D616692}"/>
              </a:ext>
            </a:extLst>
          </p:cNvPr>
          <p:cNvSpPr txBox="1"/>
          <p:nvPr/>
        </p:nvSpPr>
        <p:spPr>
          <a:xfrm>
            <a:off x="1036826" y="4782789"/>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Fin de la réunion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46135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|Déploiement infrastructure </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2" name="Picture 1" descr="A picture containing car, road&#10;&#10;Description automatically generated">
            <a:extLst>
              <a:ext uri="{FF2B5EF4-FFF2-40B4-BE49-F238E27FC236}">
                <a16:creationId xmlns:a16="http://schemas.microsoft.com/office/drawing/2014/main" id="{A961D461-2577-EA8B-F56F-4DB951518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970480" y="4141771"/>
            <a:ext cx="4082509" cy="2716229"/>
          </a:xfrm>
          <a:prstGeom prst="rect">
            <a:avLst/>
          </a:prstGeom>
        </p:spPr>
      </p:pic>
      <p:graphicFrame>
        <p:nvGraphicFramePr>
          <p:cNvPr id="4" name="Diagram 3">
            <a:extLst>
              <a:ext uri="{FF2B5EF4-FFF2-40B4-BE49-F238E27FC236}">
                <a16:creationId xmlns:a16="http://schemas.microsoft.com/office/drawing/2014/main" id="{ABE70077-E0D0-33CC-1686-6DCBB4311821}"/>
              </a:ext>
            </a:extLst>
          </p:cNvPr>
          <p:cNvGraphicFramePr/>
          <p:nvPr>
            <p:extLst>
              <p:ext uri="{D42A27DB-BD31-4B8C-83A1-F6EECF244321}">
                <p14:modId xmlns:p14="http://schemas.microsoft.com/office/powerpoint/2010/main" val="921705458"/>
              </p:ext>
            </p:extLst>
          </p:nvPr>
        </p:nvGraphicFramePr>
        <p:xfrm>
          <a:off x="542694" y="275064"/>
          <a:ext cx="10612480" cy="6363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39E0D57F-78FB-1F81-5F3D-4C7FC814E267}"/>
              </a:ext>
            </a:extLst>
          </p:cNvPr>
          <p:cNvSpPr txBox="1"/>
          <p:nvPr/>
        </p:nvSpPr>
        <p:spPr>
          <a:xfrm>
            <a:off x="542694" y="1303192"/>
            <a:ext cx="11433716" cy="923330"/>
          </a:xfrm>
          <a:prstGeom prst="rect">
            <a:avLst/>
          </a:prstGeom>
          <a:noFill/>
        </p:spPr>
        <p:txBody>
          <a:bodyPr wrap="square">
            <a:spAutoFit/>
          </a:bodyPr>
          <a:lstStyle/>
          <a:p>
            <a:r>
              <a:rPr lang="fr-FR" dirty="0">
                <a:solidFill>
                  <a:schemeClr val="accent1">
                    <a:lumMod val="50000"/>
                  </a:schemeClr>
                </a:solidFill>
              </a:rPr>
              <a:t>- Bornes de recharge réparties sur l’ensemble des sites du CERN : emplacements stratégiques pour répondre aux besoins</a:t>
            </a:r>
          </a:p>
          <a:p>
            <a:endParaRPr lang="fr-FR" b="1" dirty="0">
              <a:solidFill>
                <a:schemeClr val="accent1">
                  <a:lumMod val="50000"/>
                </a:schemeClr>
              </a:solidFill>
            </a:endParaRPr>
          </a:p>
          <a:p>
            <a:r>
              <a:rPr lang="fr-FR" dirty="0">
                <a:solidFill>
                  <a:schemeClr val="accent1">
                    <a:lumMod val="50000"/>
                  </a:schemeClr>
                </a:solidFill>
              </a:rPr>
              <a:t>- Organisation et suivi des recharges organisés par les services de mobilités </a:t>
            </a:r>
          </a:p>
        </p:txBody>
      </p:sp>
      <p:pic>
        <p:nvPicPr>
          <p:cNvPr id="8" name="Picture 7" descr="A picture containing application&#10;&#10;Description automatically generated">
            <a:extLst>
              <a:ext uri="{FF2B5EF4-FFF2-40B4-BE49-F238E27FC236}">
                <a16:creationId xmlns:a16="http://schemas.microsoft.com/office/drawing/2014/main" id="{7043BA3D-3242-4590-A781-EE3D97FCB555}"/>
              </a:ext>
            </a:extLst>
          </p:cNvPr>
          <p:cNvPicPr>
            <a:picLocks noChangeAspect="1"/>
          </p:cNvPicPr>
          <p:nvPr/>
        </p:nvPicPr>
        <p:blipFill>
          <a:blip r:embed="rId9"/>
          <a:stretch>
            <a:fillRect/>
          </a:stretch>
        </p:blipFill>
        <p:spPr>
          <a:xfrm>
            <a:off x="11324423" y="2458551"/>
            <a:ext cx="740797" cy="2268000"/>
          </a:xfrm>
          <a:prstGeom prst="rect">
            <a:avLst/>
          </a:prstGeom>
        </p:spPr>
      </p:pic>
    </p:spTree>
    <p:extLst>
      <p:ext uri="{BB962C8B-B14F-4D97-AF65-F5344CB8AC3E}">
        <p14:creationId xmlns:p14="http://schemas.microsoft.com/office/powerpoint/2010/main" val="1521072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|Synthèse du plan d’action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graphicFrame>
        <p:nvGraphicFramePr>
          <p:cNvPr id="3" name="Objet 2">
            <a:extLst>
              <a:ext uri="{FF2B5EF4-FFF2-40B4-BE49-F238E27FC236}">
                <a16:creationId xmlns:a16="http://schemas.microsoft.com/office/drawing/2014/main" id="{9657898E-C91C-65A2-82FB-E9DE863BD5F0}"/>
              </a:ext>
            </a:extLst>
          </p:cNvPr>
          <p:cNvGraphicFramePr>
            <a:graphicFrameLocks noChangeAspect="1"/>
          </p:cNvGraphicFramePr>
          <p:nvPr>
            <p:extLst>
              <p:ext uri="{D42A27DB-BD31-4B8C-83A1-F6EECF244321}">
                <p14:modId xmlns:p14="http://schemas.microsoft.com/office/powerpoint/2010/main" val="3627355574"/>
              </p:ext>
            </p:extLst>
          </p:nvPr>
        </p:nvGraphicFramePr>
        <p:xfrm>
          <a:off x="953195" y="611241"/>
          <a:ext cx="9977437" cy="5957887"/>
        </p:xfrm>
        <a:graphic>
          <a:graphicData uri="http://schemas.openxmlformats.org/presentationml/2006/ole">
            <mc:AlternateContent xmlns:mc="http://schemas.openxmlformats.org/markup-compatibility/2006">
              <mc:Choice xmlns:v="urn:schemas-microsoft-com:vml" Requires="v">
                <p:oleObj name="Worksheet" r:id="rId3" imgW="10429809" imgH="6229350" progId="Excel.Sheet.12">
                  <p:embed/>
                </p:oleObj>
              </mc:Choice>
              <mc:Fallback>
                <p:oleObj name="Worksheet" r:id="rId3" imgW="10429809" imgH="6229350" progId="Excel.Sheet.12">
                  <p:embed/>
                  <p:pic>
                    <p:nvPicPr>
                      <p:cNvPr id="0" name=""/>
                      <p:cNvPicPr/>
                      <p:nvPr/>
                    </p:nvPicPr>
                    <p:blipFill>
                      <a:blip r:embed="rId4"/>
                      <a:stretch>
                        <a:fillRect/>
                      </a:stretch>
                    </p:blipFill>
                    <p:spPr>
                      <a:xfrm>
                        <a:off x="953195" y="611241"/>
                        <a:ext cx="9977437" cy="5957887"/>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F605319A-195F-D1D1-AB3E-9E0611AE8754}"/>
              </a:ext>
            </a:extLst>
          </p:cNvPr>
          <p:cNvSpPr/>
          <p:nvPr/>
        </p:nvSpPr>
        <p:spPr>
          <a:xfrm>
            <a:off x="2151528" y="2070847"/>
            <a:ext cx="4159625"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61B6202D-A3D0-9D28-741F-8345392F3799}"/>
              </a:ext>
            </a:extLst>
          </p:cNvPr>
          <p:cNvSpPr/>
          <p:nvPr/>
        </p:nvSpPr>
        <p:spPr>
          <a:xfrm>
            <a:off x="2151528" y="963405"/>
            <a:ext cx="3557896"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51635986-A714-1BCB-F53A-F0523F204284}"/>
              </a:ext>
            </a:extLst>
          </p:cNvPr>
          <p:cNvSpPr/>
          <p:nvPr/>
        </p:nvSpPr>
        <p:spPr>
          <a:xfrm>
            <a:off x="2151528" y="1517126"/>
            <a:ext cx="4539204"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654574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|Besoin de votre aide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graphicFrame>
        <p:nvGraphicFramePr>
          <p:cNvPr id="2" name="Objet 1">
            <a:extLst>
              <a:ext uri="{FF2B5EF4-FFF2-40B4-BE49-F238E27FC236}">
                <a16:creationId xmlns:a16="http://schemas.microsoft.com/office/drawing/2014/main" id="{1779A2AB-22E8-13B1-F590-C3C966080678}"/>
              </a:ext>
            </a:extLst>
          </p:cNvPr>
          <p:cNvGraphicFramePr>
            <a:graphicFrameLocks noChangeAspect="1"/>
          </p:cNvGraphicFramePr>
          <p:nvPr>
            <p:extLst>
              <p:ext uri="{D42A27DB-BD31-4B8C-83A1-F6EECF244321}">
                <p14:modId xmlns:p14="http://schemas.microsoft.com/office/powerpoint/2010/main" val="2458536133"/>
              </p:ext>
            </p:extLst>
          </p:nvPr>
        </p:nvGraphicFramePr>
        <p:xfrm>
          <a:off x="2172727" y="2843925"/>
          <a:ext cx="8161338" cy="1104900"/>
        </p:xfrm>
        <a:graphic>
          <a:graphicData uri="http://schemas.openxmlformats.org/presentationml/2006/ole">
            <mc:AlternateContent xmlns:mc="http://schemas.openxmlformats.org/markup-compatibility/2006">
              <mc:Choice xmlns:v="urn:schemas-microsoft-com:vml" Requires="v">
                <p:oleObj name="Worksheet" r:id="rId3" imgW="8161126" imgH="1105057" progId="Excel.Sheet.12">
                  <p:embed/>
                </p:oleObj>
              </mc:Choice>
              <mc:Fallback>
                <p:oleObj name="Worksheet" r:id="rId3" imgW="8161126" imgH="1105057" progId="Excel.Sheet.12">
                  <p:embed/>
                  <p:pic>
                    <p:nvPicPr>
                      <p:cNvPr id="0" name=""/>
                      <p:cNvPicPr/>
                      <p:nvPr/>
                    </p:nvPicPr>
                    <p:blipFill>
                      <a:blip r:embed="rId4"/>
                      <a:stretch>
                        <a:fillRect/>
                      </a:stretch>
                    </p:blipFill>
                    <p:spPr>
                      <a:xfrm>
                        <a:off x="2172727" y="2843925"/>
                        <a:ext cx="8161338" cy="1104900"/>
                      </a:xfrm>
                      <a:prstGeom prst="rect">
                        <a:avLst/>
                      </a:prstGeom>
                    </p:spPr>
                  </p:pic>
                </p:oleObj>
              </mc:Fallback>
            </mc:AlternateContent>
          </a:graphicData>
        </a:graphic>
      </p:graphicFrame>
      <p:sp>
        <p:nvSpPr>
          <p:cNvPr id="5" name="ZoneTexte 4">
            <a:extLst>
              <a:ext uri="{FF2B5EF4-FFF2-40B4-BE49-F238E27FC236}">
                <a16:creationId xmlns:a16="http://schemas.microsoft.com/office/drawing/2014/main" id="{A01FB6FA-8FE3-2530-C67C-96EC6C1DD762}"/>
              </a:ext>
            </a:extLst>
          </p:cNvPr>
          <p:cNvSpPr txBox="1"/>
          <p:nvPr/>
        </p:nvSpPr>
        <p:spPr>
          <a:xfrm>
            <a:off x="2599492" y="5080070"/>
            <a:ext cx="3003177" cy="646331"/>
          </a:xfrm>
          <a:prstGeom prst="rect">
            <a:avLst/>
          </a:prstGeom>
          <a:noFill/>
          <a:ln w="38100">
            <a:solidFill>
              <a:schemeClr val="accent1">
                <a:lumMod val="75000"/>
              </a:schemeClr>
            </a:solidFill>
          </a:ln>
        </p:spPr>
        <p:txBody>
          <a:bodyPr wrap="square" rtlCol="0">
            <a:spAutoFit/>
          </a:bodyPr>
          <a:lstStyle/>
          <a:p>
            <a:pPr algn="ctr"/>
            <a:r>
              <a:rPr lang="fr-FR" dirty="0">
                <a:solidFill>
                  <a:schemeClr val="accent1">
                    <a:lumMod val="50000"/>
                  </a:schemeClr>
                </a:solidFill>
              </a:rPr>
              <a:t>Nb de places, volume utile, équipements spécifiques </a:t>
            </a:r>
          </a:p>
        </p:txBody>
      </p:sp>
      <p:sp>
        <p:nvSpPr>
          <p:cNvPr id="6" name="ZoneTexte 5">
            <a:extLst>
              <a:ext uri="{FF2B5EF4-FFF2-40B4-BE49-F238E27FC236}">
                <a16:creationId xmlns:a16="http://schemas.microsoft.com/office/drawing/2014/main" id="{1BB27B44-17E6-B587-0777-4FFFD0B3B11E}"/>
              </a:ext>
            </a:extLst>
          </p:cNvPr>
          <p:cNvSpPr txBox="1"/>
          <p:nvPr/>
        </p:nvSpPr>
        <p:spPr>
          <a:xfrm>
            <a:off x="6956611" y="5098508"/>
            <a:ext cx="3003177" cy="646331"/>
          </a:xfrm>
          <a:prstGeom prst="rect">
            <a:avLst/>
          </a:prstGeom>
          <a:noFill/>
        </p:spPr>
        <p:txBody>
          <a:bodyPr wrap="square" rtlCol="0">
            <a:spAutoFit/>
          </a:bodyPr>
          <a:lstStyle/>
          <a:p>
            <a:pPr algn="ctr"/>
            <a:r>
              <a:rPr lang="fr-FR" dirty="0">
                <a:solidFill>
                  <a:schemeClr val="accent1">
                    <a:lumMod val="50000"/>
                  </a:schemeClr>
                </a:solidFill>
              </a:rPr>
              <a:t>Descriptif de l’aménagement non amovible nécessaire </a:t>
            </a:r>
          </a:p>
        </p:txBody>
      </p:sp>
      <p:cxnSp>
        <p:nvCxnSpPr>
          <p:cNvPr id="11" name="Connecteur droit avec flèche 10">
            <a:extLst>
              <a:ext uri="{FF2B5EF4-FFF2-40B4-BE49-F238E27FC236}">
                <a16:creationId xmlns:a16="http://schemas.microsoft.com/office/drawing/2014/main" id="{831B5B73-8AB4-EF6C-DA48-519DC3D35C07}"/>
              </a:ext>
            </a:extLst>
          </p:cNvPr>
          <p:cNvCxnSpPr>
            <a:cxnSpLocks/>
            <a:stCxn id="14" idx="0"/>
          </p:cNvCxnSpPr>
          <p:nvPr/>
        </p:nvCxnSpPr>
        <p:spPr>
          <a:xfrm flipH="1" flipV="1">
            <a:off x="6293224" y="3443773"/>
            <a:ext cx="2241312" cy="168128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4C71645B-7437-1235-7778-BBB3BE2DC367}"/>
              </a:ext>
            </a:extLst>
          </p:cNvPr>
          <p:cNvSpPr txBox="1"/>
          <p:nvPr/>
        </p:nvSpPr>
        <p:spPr>
          <a:xfrm>
            <a:off x="6947646" y="5125053"/>
            <a:ext cx="3173779" cy="628776"/>
          </a:xfrm>
          <a:prstGeom prst="rect">
            <a:avLst/>
          </a:prstGeom>
          <a:noFill/>
          <a:ln w="38100">
            <a:solidFill>
              <a:schemeClr val="accent2"/>
            </a:solidFill>
          </a:ln>
        </p:spPr>
        <p:txBody>
          <a:bodyPr wrap="square" rtlCol="0">
            <a:spAutoFit/>
          </a:bodyPr>
          <a:lstStyle/>
          <a:p>
            <a:pPr algn="ctr"/>
            <a:endParaRPr lang="fr-FR" dirty="0">
              <a:solidFill>
                <a:schemeClr val="accent1">
                  <a:lumMod val="50000"/>
                </a:schemeClr>
              </a:solidFill>
            </a:endParaRPr>
          </a:p>
        </p:txBody>
      </p:sp>
      <p:cxnSp>
        <p:nvCxnSpPr>
          <p:cNvPr id="15" name="Connecteur droit avec flèche 14">
            <a:extLst>
              <a:ext uri="{FF2B5EF4-FFF2-40B4-BE49-F238E27FC236}">
                <a16:creationId xmlns:a16="http://schemas.microsoft.com/office/drawing/2014/main" id="{F311B950-5134-F064-43CD-82145B79A25C}"/>
              </a:ext>
            </a:extLst>
          </p:cNvPr>
          <p:cNvCxnSpPr>
            <a:cxnSpLocks/>
            <a:stCxn id="14" idx="0"/>
          </p:cNvCxnSpPr>
          <p:nvPr/>
        </p:nvCxnSpPr>
        <p:spPr>
          <a:xfrm flipV="1">
            <a:off x="8534536" y="3496235"/>
            <a:ext cx="1163988" cy="1628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32C912C-CA83-A8E5-D74E-D5CE931A9936}"/>
              </a:ext>
            </a:extLst>
          </p:cNvPr>
          <p:cNvCxnSpPr>
            <a:cxnSpLocks/>
            <a:stCxn id="5" idx="0"/>
          </p:cNvCxnSpPr>
          <p:nvPr/>
        </p:nvCxnSpPr>
        <p:spPr>
          <a:xfrm flipV="1">
            <a:off x="4101081" y="3429000"/>
            <a:ext cx="1104082" cy="16510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AFADD646-F3EB-9A16-E232-CD2183D5AC1D}"/>
              </a:ext>
            </a:extLst>
          </p:cNvPr>
          <p:cNvCxnSpPr>
            <a:cxnSpLocks/>
            <a:stCxn id="5" idx="0"/>
          </p:cNvCxnSpPr>
          <p:nvPr/>
        </p:nvCxnSpPr>
        <p:spPr>
          <a:xfrm flipV="1">
            <a:off x="4101081" y="3443773"/>
            <a:ext cx="4330225" cy="16362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3C9E5C97-F5CF-9BC3-5B6D-200C5EF8EAD1}"/>
              </a:ext>
            </a:extLst>
          </p:cNvPr>
          <p:cNvSpPr txBox="1"/>
          <p:nvPr/>
        </p:nvSpPr>
        <p:spPr>
          <a:xfrm>
            <a:off x="1380565" y="875880"/>
            <a:ext cx="9745662" cy="1754326"/>
          </a:xfrm>
          <a:prstGeom prst="rect">
            <a:avLst/>
          </a:prstGeom>
          <a:noFill/>
        </p:spPr>
        <p:txBody>
          <a:bodyPr wrap="square" rtlCol="0">
            <a:spAutoFit/>
          </a:bodyPr>
          <a:lstStyle/>
          <a:p>
            <a:r>
              <a:rPr lang="fr-FR" b="1" dirty="0">
                <a:solidFill>
                  <a:schemeClr val="accent2"/>
                </a:solidFill>
              </a:rPr>
              <a:t>Nous avons besoins de votre aide afin de construire les scénarios : </a:t>
            </a:r>
            <a:r>
              <a:rPr lang="fr-FR" b="1" u="sng" dirty="0">
                <a:solidFill>
                  <a:schemeClr val="accent2"/>
                </a:solidFill>
              </a:rPr>
              <a:t>Réponse attendue pour le 15 juin</a:t>
            </a:r>
          </a:p>
          <a:p>
            <a:endParaRPr lang="fr-FR" b="1" dirty="0">
              <a:solidFill>
                <a:schemeClr val="accent2"/>
              </a:solidFill>
            </a:endParaRPr>
          </a:p>
          <a:p>
            <a:pPr marL="285750" indent="-285750">
              <a:buFont typeface="Wingdings" panose="05000000000000000000" pitchFamily="2" charset="2"/>
              <a:buChar char="ü"/>
            </a:pPr>
            <a:r>
              <a:rPr lang="fr-FR" b="1" dirty="0">
                <a:solidFill>
                  <a:schemeClr val="accent1">
                    <a:lumMod val="50000"/>
                  </a:schemeClr>
                </a:solidFill>
              </a:rPr>
              <a:t>En prenant en compte l’exigence de sobriété nécessaire, merci de nous faire un état prévisionnel de vos besoins par services en matière de véhicules METIER et PIQUET</a:t>
            </a:r>
          </a:p>
          <a:p>
            <a:pPr marL="285750" indent="-285750">
              <a:buFont typeface="Wingdings" panose="05000000000000000000" pitchFamily="2" charset="2"/>
              <a:buChar char="ü"/>
            </a:pPr>
            <a:r>
              <a:rPr lang="fr-FR" b="1" dirty="0">
                <a:solidFill>
                  <a:schemeClr val="accent1">
                    <a:lumMod val="50000"/>
                  </a:schemeClr>
                </a:solidFill>
              </a:rPr>
              <a:t>Ce tableau servira de base à l’élaboration des scénarios économiques et environnementaux.</a:t>
            </a:r>
          </a:p>
          <a:p>
            <a:pPr marL="285750" indent="-285750">
              <a:buFont typeface="Wingdings" panose="05000000000000000000" pitchFamily="2" charset="2"/>
              <a:buChar char="ü"/>
            </a:pPr>
            <a:r>
              <a:rPr lang="fr-FR" b="1" dirty="0">
                <a:solidFill>
                  <a:schemeClr val="accent1">
                    <a:lumMod val="50000"/>
                  </a:schemeClr>
                </a:solidFill>
              </a:rPr>
              <a:t>Il servira de base à l’élaboration du cahier des charges</a:t>
            </a:r>
          </a:p>
        </p:txBody>
      </p:sp>
    </p:spTree>
    <p:extLst>
      <p:ext uri="{BB962C8B-B14F-4D97-AF65-F5344CB8AC3E}">
        <p14:creationId xmlns:p14="http://schemas.microsoft.com/office/powerpoint/2010/main" val="18594018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|REMERCIEMENTS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2" name="ZoneTexte 1">
            <a:extLst>
              <a:ext uri="{FF2B5EF4-FFF2-40B4-BE49-F238E27FC236}">
                <a16:creationId xmlns:a16="http://schemas.microsoft.com/office/drawing/2014/main" id="{2EF75AB8-114A-ADC9-7346-BE8DB14AD93D}"/>
              </a:ext>
            </a:extLst>
          </p:cNvPr>
          <p:cNvSpPr txBox="1"/>
          <p:nvPr/>
        </p:nvSpPr>
        <p:spPr>
          <a:xfrm>
            <a:off x="679542" y="1796630"/>
            <a:ext cx="10667183" cy="369332"/>
          </a:xfrm>
          <a:prstGeom prst="rect">
            <a:avLst/>
          </a:prstGeom>
          <a:noFill/>
        </p:spPr>
        <p:txBody>
          <a:bodyPr wrap="square" rtlCol="0">
            <a:spAutoFit/>
          </a:bodyPr>
          <a:lstStyle/>
          <a:p>
            <a:r>
              <a:rPr lang="fr-FR" b="1" dirty="0">
                <a:solidFill>
                  <a:schemeClr val="accent1">
                    <a:lumMod val="50000"/>
                  </a:schemeClr>
                </a:solidFill>
              </a:rPr>
              <a:t>Merci pour votre accueil, votre écoute, la qualité de nos échanges et votre sens des responsabilité</a:t>
            </a:r>
          </a:p>
        </p:txBody>
      </p:sp>
      <p:pic>
        <p:nvPicPr>
          <p:cNvPr id="6" name="Image 5">
            <a:extLst>
              <a:ext uri="{FF2B5EF4-FFF2-40B4-BE49-F238E27FC236}">
                <a16:creationId xmlns:a16="http://schemas.microsoft.com/office/drawing/2014/main" id="{3428F9D3-4F6D-8358-CBD2-2FE6506ECF6D}"/>
              </a:ext>
            </a:extLst>
          </p:cNvPr>
          <p:cNvPicPr>
            <a:picLocks noChangeAspect="1"/>
          </p:cNvPicPr>
          <p:nvPr/>
        </p:nvPicPr>
        <p:blipFill>
          <a:blip r:embed="rId3"/>
          <a:stretch>
            <a:fillRect/>
          </a:stretch>
        </p:blipFill>
        <p:spPr>
          <a:xfrm>
            <a:off x="1280703" y="2967010"/>
            <a:ext cx="9464860" cy="2415749"/>
          </a:xfrm>
          <a:prstGeom prst="rect">
            <a:avLst/>
          </a:prstGeom>
        </p:spPr>
      </p:pic>
    </p:spTree>
    <p:extLst>
      <p:ext uri="{BB962C8B-B14F-4D97-AF65-F5344CB8AC3E}">
        <p14:creationId xmlns:p14="http://schemas.microsoft.com/office/powerpoint/2010/main" val="13481335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9330E963-DB0A-4359-8669-7EFBF813F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484" y="0"/>
            <a:ext cx="6858000" cy="6858000"/>
          </a:xfrm>
          <a:prstGeom prst="rect">
            <a:avLst/>
          </a:prstGeom>
        </p:spPr>
      </p:pic>
      <p:sp>
        <p:nvSpPr>
          <p:cNvPr id="29" name="Rounded Rectangle 12">
            <a:extLst>
              <a:ext uri="{FF2B5EF4-FFF2-40B4-BE49-F238E27FC236}">
                <a16:creationId xmlns:a16="http://schemas.microsoft.com/office/drawing/2014/main" id="{666C8476-CC07-4473-94B7-2F82F263D4B6}"/>
              </a:ext>
            </a:extLst>
          </p:cNvPr>
          <p:cNvSpPr/>
          <p:nvPr/>
        </p:nvSpPr>
        <p:spPr>
          <a:xfrm>
            <a:off x="4218682" y="4994523"/>
            <a:ext cx="1038375" cy="342900"/>
          </a:xfrm>
          <a:prstGeom prst="roundRect">
            <a:avLst>
              <a:gd name="adj" fmla="val 50000"/>
            </a:avLst>
          </a:prstGeom>
          <a:solidFill>
            <a:srgbClr val="FC1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13">
            <a:extLst>
              <a:ext uri="{FF2B5EF4-FFF2-40B4-BE49-F238E27FC236}">
                <a16:creationId xmlns:a16="http://schemas.microsoft.com/office/drawing/2014/main" id="{CA712DE8-FF74-4627-87BF-B3E0030B8D9D}"/>
              </a:ext>
            </a:extLst>
          </p:cNvPr>
          <p:cNvSpPr txBox="1"/>
          <p:nvPr/>
        </p:nvSpPr>
        <p:spPr>
          <a:xfrm>
            <a:off x="1483762" y="4994523"/>
            <a:ext cx="2402324" cy="307777"/>
          </a:xfrm>
          <a:prstGeom prst="rect">
            <a:avLst/>
          </a:prstGeom>
          <a:noFill/>
        </p:spPr>
        <p:txBody>
          <a:bodyPr wrap="none" rtlCol="0">
            <a:spAutoFit/>
          </a:bodyPr>
          <a:lstStyle/>
          <a:p>
            <a:r>
              <a:rPr lang="fr-FR" sz="1400">
                <a:solidFill>
                  <a:schemeClr val="bg1"/>
                </a:solidFill>
                <a:latin typeface="Poppins" panose="00000500000000000000" pitchFamily="2" charset="0"/>
                <a:cs typeface="Poppins" panose="00000500000000000000" pitchFamily="2" charset="0"/>
              </a:rPr>
              <a:t>www.reseau.expert-team.com</a:t>
            </a:r>
            <a:endParaRPr lang="id-ID" sz="1400">
              <a:solidFill>
                <a:schemeClr val="bg1"/>
              </a:solidFill>
              <a:latin typeface="Poppins" panose="00000500000000000000" pitchFamily="2" charset="0"/>
              <a:cs typeface="Poppins" panose="00000500000000000000" pitchFamily="2" charset="0"/>
            </a:endParaRPr>
          </a:p>
        </p:txBody>
      </p:sp>
      <p:grpSp>
        <p:nvGrpSpPr>
          <p:cNvPr id="34" name="Groupe 33">
            <a:extLst>
              <a:ext uri="{FF2B5EF4-FFF2-40B4-BE49-F238E27FC236}">
                <a16:creationId xmlns:a16="http://schemas.microsoft.com/office/drawing/2014/main" id="{505560D8-1828-4236-947D-0AF141C5CCEF}"/>
              </a:ext>
            </a:extLst>
          </p:cNvPr>
          <p:cNvGrpSpPr/>
          <p:nvPr/>
        </p:nvGrpSpPr>
        <p:grpSpPr>
          <a:xfrm>
            <a:off x="4484528" y="5053865"/>
            <a:ext cx="540470" cy="199243"/>
            <a:chOff x="7113578" y="6018668"/>
            <a:chExt cx="540470" cy="199243"/>
          </a:xfrm>
        </p:grpSpPr>
        <p:sp>
          <p:nvSpPr>
            <p:cNvPr id="35" name="Freeform 142">
              <a:extLst>
                <a:ext uri="{FF2B5EF4-FFF2-40B4-BE49-F238E27FC236}">
                  <a16:creationId xmlns:a16="http://schemas.microsoft.com/office/drawing/2014/main" id="{E82C2367-59B5-4622-8FFC-D2C2CFD728D1}"/>
                </a:ext>
              </a:extLst>
            </p:cNvPr>
            <p:cNvSpPr>
              <a:spLocks/>
            </p:cNvSpPr>
            <p:nvPr/>
          </p:nvSpPr>
          <p:spPr bwMode="auto">
            <a:xfrm>
              <a:off x="7438271" y="6048303"/>
              <a:ext cx="215777" cy="16960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sp>
          <p:nvSpPr>
            <p:cNvPr id="36" name="Freeform 173">
              <a:extLst>
                <a:ext uri="{FF2B5EF4-FFF2-40B4-BE49-F238E27FC236}">
                  <a16:creationId xmlns:a16="http://schemas.microsoft.com/office/drawing/2014/main" id="{9D0097BE-DF07-41E4-B27E-B68316A110AE}"/>
                </a:ext>
              </a:extLst>
            </p:cNvPr>
            <p:cNvSpPr>
              <a:spLocks noEditPoints="1"/>
            </p:cNvSpPr>
            <p:nvPr/>
          </p:nvSpPr>
          <p:spPr bwMode="auto">
            <a:xfrm>
              <a:off x="7113578" y="6018668"/>
              <a:ext cx="200108" cy="190411"/>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grpSp>
      <p:grpSp>
        <p:nvGrpSpPr>
          <p:cNvPr id="11" name="Groupe 10">
            <a:extLst>
              <a:ext uri="{FF2B5EF4-FFF2-40B4-BE49-F238E27FC236}">
                <a16:creationId xmlns:a16="http://schemas.microsoft.com/office/drawing/2014/main" id="{0D68B910-3C4C-4164-98CF-019217CA2A8E}"/>
              </a:ext>
            </a:extLst>
          </p:cNvPr>
          <p:cNvGrpSpPr/>
          <p:nvPr/>
        </p:nvGrpSpPr>
        <p:grpSpPr>
          <a:xfrm>
            <a:off x="7793245" y="2350844"/>
            <a:ext cx="3547971" cy="1434963"/>
            <a:chOff x="5589968" y="3015474"/>
            <a:chExt cx="2411991" cy="1434963"/>
          </a:xfrm>
        </p:grpSpPr>
        <p:sp>
          <p:nvSpPr>
            <p:cNvPr id="13" name="ZoneTexte 12">
              <a:extLst>
                <a:ext uri="{FF2B5EF4-FFF2-40B4-BE49-F238E27FC236}">
                  <a16:creationId xmlns:a16="http://schemas.microsoft.com/office/drawing/2014/main" id="{8A045C81-C491-42DA-912E-62FD5C030122}"/>
                </a:ext>
              </a:extLst>
            </p:cNvPr>
            <p:cNvSpPr txBox="1"/>
            <p:nvPr/>
          </p:nvSpPr>
          <p:spPr>
            <a:xfrm>
              <a:off x="5922149" y="3495111"/>
              <a:ext cx="2079810" cy="955326"/>
            </a:xfrm>
            <a:prstGeom prst="rect">
              <a:avLst/>
            </a:prstGeom>
            <a:noFill/>
          </p:spPr>
          <p:txBody>
            <a:bodyPr wrap="square">
              <a:spAutoFit/>
            </a:bodyPr>
            <a:lstStyle/>
            <a:p>
              <a:pPr>
                <a:lnSpc>
                  <a:spcPct val="200000"/>
                </a:lnSpc>
              </a:pPr>
              <a:r>
                <a:rPr lang="fr-FR" sz="1600">
                  <a:latin typeface="Quicksand" panose="020B0604020202020204" charset="0"/>
                </a:rPr>
                <a:t>+33 (06) 51 81 78 86</a:t>
              </a:r>
            </a:p>
            <a:p>
              <a:pPr>
                <a:lnSpc>
                  <a:spcPct val="200000"/>
                </a:lnSpc>
              </a:pPr>
              <a:r>
                <a:rPr lang="fr-FR" sz="1400">
                  <a:latin typeface="Quicksand" panose="020B0604020202020204" charset="0"/>
                </a:rPr>
                <a:t>e.boiron@reseau-expert-team.fr</a:t>
              </a:r>
            </a:p>
          </p:txBody>
        </p:sp>
        <p:sp>
          <p:nvSpPr>
            <p:cNvPr id="14" name="ZoneTexte 13">
              <a:extLst>
                <a:ext uri="{FF2B5EF4-FFF2-40B4-BE49-F238E27FC236}">
                  <a16:creationId xmlns:a16="http://schemas.microsoft.com/office/drawing/2014/main" id="{DD2D90E8-B2D2-4E08-A03D-C66DCF7F0AC8}"/>
                </a:ext>
              </a:extLst>
            </p:cNvPr>
            <p:cNvSpPr txBox="1"/>
            <p:nvPr/>
          </p:nvSpPr>
          <p:spPr>
            <a:xfrm>
              <a:off x="5745143" y="3015474"/>
              <a:ext cx="2037305" cy="523220"/>
            </a:xfrm>
            <a:prstGeom prst="rect">
              <a:avLst/>
            </a:prstGeom>
            <a:noFill/>
          </p:spPr>
          <p:txBody>
            <a:bodyPr wrap="square">
              <a:spAutoFit/>
            </a:bodyPr>
            <a:lstStyle/>
            <a:p>
              <a:pPr algn="ctr"/>
              <a:r>
                <a:rPr lang="fr-FR" sz="1400" b="1">
                  <a:latin typeface="Quicksand" panose="020B0604020202020204" charset="0"/>
                </a:rPr>
                <a:t>Eric BOIRON</a:t>
              </a:r>
            </a:p>
            <a:p>
              <a:pPr algn="ctr"/>
              <a:r>
                <a:rPr lang="fr-FR" sz="1400" b="1">
                  <a:latin typeface="Quicksand" panose="020B0604020202020204" charset="0"/>
                </a:rPr>
                <a:t>  </a:t>
              </a:r>
              <a:r>
                <a:rPr lang="fr-FR" sz="1400">
                  <a:latin typeface="Quicksand" panose="020B0604020202020204" charset="0"/>
                </a:rPr>
                <a:t>Directeur Général</a:t>
              </a:r>
            </a:p>
          </p:txBody>
        </p:sp>
        <p:sp>
          <p:nvSpPr>
            <p:cNvPr id="15" name="Freeform 11">
              <a:extLst>
                <a:ext uri="{FF2B5EF4-FFF2-40B4-BE49-F238E27FC236}">
                  <a16:creationId xmlns:a16="http://schemas.microsoft.com/office/drawing/2014/main" id="{AC096DC9-9F01-4BAF-A797-2A82D3987A1A}"/>
                </a:ext>
              </a:extLst>
            </p:cNvPr>
            <p:cNvSpPr>
              <a:spLocks noEditPoints="1"/>
            </p:cNvSpPr>
            <p:nvPr/>
          </p:nvSpPr>
          <p:spPr bwMode="auto">
            <a:xfrm>
              <a:off x="5589968" y="4125311"/>
              <a:ext cx="310350" cy="239616"/>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bg1"/>
            </a:solidFill>
            <a:ln>
              <a:solidFill>
                <a:schemeClr val="tx1"/>
              </a:solidFill>
            </a:ln>
          </p:spPr>
          <p:txBody>
            <a:bodyPr vert="horz" wrap="square" lIns="91440" tIns="45720" rIns="91440" bIns="45720" numCol="1" anchor="t" anchorCtr="0" compatLnSpc="1">
              <a:prstTxWarp prst="textNoShape">
                <a:avLst/>
              </a:prstTxWarp>
            </a:bodyPr>
            <a:lstStyle/>
            <a:p>
              <a:endParaRPr lang="en-US" sz="2700">
                <a:latin typeface="Quicksand" panose="020B0604020202020204" charset="0"/>
              </a:endParaRPr>
            </a:p>
          </p:txBody>
        </p:sp>
        <p:sp>
          <p:nvSpPr>
            <p:cNvPr id="16" name="Shape">
              <a:extLst>
                <a:ext uri="{FF2B5EF4-FFF2-40B4-BE49-F238E27FC236}">
                  <a16:creationId xmlns:a16="http://schemas.microsoft.com/office/drawing/2014/main" id="{EE5F05EB-6928-4FFF-8E56-CD94016CA4A2}"/>
                </a:ext>
              </a:extLst>
            </p:cNvPr>
            <p:cNvSpPr/>
            <p:nvPr/>
          </p:nvSpPr>
          <p:spPr>
            <a:xfrm>
              <a:off x="5589968" y="3705476"/>
              <a:ext cx="225850" cy="239616"/>
            </a:xfrm>
            <a:custGeom>
              <a:avLst/>
              <a:gdLst/>
              <a:ahLst/>
              <a:cxnLst>
                <a:cxn ang="0">
                  <a:pos x="wd2" y="hd2"/>
                </a:cxn>
                <a:cxn ang="5400000">
                  <a:pos x="wd2" y="hd2"/>
                </a:cxn>
                <a:cxn ang="10800000">
                  <a:pos x="wd2" y="hd2"/>
                </a:cxn>
                <a:cxn ang="16200000">
                  <a:pos x="wd2" y="hd2"/>
                </a:cxn>
              </a:cxnLst>
              <a:rect l="0" t="0" r="r" b="b"/>
              <a:pathLst>
                <a:path w="21600" h="21600" extrusionOk="0">
                  <a:moveTo>
                    <a:pt x="11782" y="982"/>
                  </a:moveTo>
                  <a:cubicBezTo>
                    <a:pt x="16691" y="982"/>
                    <a:pt x="20618" y="4909"/>
                    <a:pt x="20618" y="9818"/>
                  </a:cubicBezTo>
                  <a:cubicBezTo>
                    <a:pt x="20618" y="10064"/>
                    <a:pt x="20864" y="10309"/>
                    <a:pt x="21109" y="10309"/>
                  </a:cubicBezTo>
                  <a:cubicBezTo>
                    <a:pt x="21355" y="10309"/>
                    <a:pt x="21600" y="10064"/>
                    <a:pt x="21600" y="9818"/>
                  </a:cubicBezTo>
                  <a:cubicBezTo>
                    <a:pt x="21600" y="4418"/>
                    <a:pt x="17182" y="0"/>
                    <a:pt x="11782" y="0"/>
                  </a:cubicBezTo>
                  <a:cubicBezTo>
                    <a:pt x="11536" y="0"/>
                    <a:pt x="11291" y="245"/>
                    <a:pt x="11291" y="491"/>
                  </a:cubicBezTo>
                  <a:cubicBezTo>
                    <a:pt x="11291" y="736"/>
                    <a:pt x="11536" y="982"/>
                    <a:pt x="11782" y="982"/>
                  </a:cubicBezTo>
                  <a:moveTo>
                    <a:pt x="11782" y="5891"/>
                  </a:moveTo>
                  <a:cubicBezTo>
                    <a:pt x="13991" y="5891"/>
                    <a:pt x="15709" y="7609"/>
                    <a:pt x="15709" y="9818"/>
                  </a:cubicBezTo>
                  <a:cubicBezTo>
                    <a:pt x="15709" y="10064"/>
                    <a:pt x="15955" y="10309"/>
                    <a:pt x="16200" y="10309"/>
                  </a:cubicBezTo>
                  <a:cubicBezTo>
                    <a:pt x="16445" y="10309"/>
                    <a:pt x="16691" y="10064"/>
                    <a:pt x="16691" y="9818"/>
                  </a:cubicBezTo>
                  <a:cubicBezTo>
                    <a:pt x="16691" y="7118"/>
                    <a:pt x="14482" y="4909"/>
                    <a:pt x="11782" y="4909"/>
                  </a:cubicBezTo>
                  <a:cubicBezTo>
                    <a:pt x="11536" y="4909"/>
                    <a:pt x="11291" y="5155"/>
                    <a:pt x="11291" y="5400"/>
                  </a:cubicBezTo>
                  <a:cubicBezTo>
                    <a:pt x="11291" y="5645"/>
                    <a:pt x="11536" y="5891"/>
                    <a:pt x="11782" y="5891"/>
                  </a:cubicBezTo>
                  <a:moveTo>
                    <a:pt x="11782" y="10800"/>
                  </a:moveTo>
                  <a:cubicBezTo>
                    <a:pt x="12273" y="10800"/>
                    <a:pt x="12764" y="10309"/>
                    <a:pt x="12764" y="9818"/>
                  </a:cubicBezTo>
                  <a:cubicBezTo>
                    <a:pt x="12764" y="9327"/>
                    <a:pt x="12273" y="8836"/>
                    <a:pt x="11782" y="8836"/>
                  </a:cubicBezTo>
                  <a:cubicBezTo>
                    <a:pt x="11291" y="8836"/>
                    <a:pt x="10800" y="9327"/>
                    <a:pt x="10800" y="9818"/>
                  </a:cubicBezTo>
                  <a:cubicBezTo>
                    <a:pt x="10800" y="10309"/>
                    <a:pt x="11291" y="10800"/>
                    <a:pt x="11782" y="10800"/>
                  </a:cubicBezTo>
                  <a:moveTo>
                    <a:pt x="21600" y="17182"/>
                  </a:moveTo>
                  <a:cubicBezTo>
                    <a:pt x="21600" y="16814"/>
                    <a:pt x="21477" y="16445"/>
                    <a:pt x="21109" y="16077"/>
                  </a:cubicBezTo>
                  <a:cubicBezTo>
                    <a:pt x="21109" y="16077"/>
                    <a:pt x="20986" y="15955"/>
                    <a:pt x="20864" y="15955"/>
                  </a:cubicBezTo>
                  <a:cubicBezTo>
                    <a:pt x="16691" y="12641"/>
                    <a:pt x="16691" y="12641"/>
                    <a:pt x="16691" y="12641"/>
                  </a:cubicBezTo>
                  <a:cubicBezTo>
                    <a:pt x="16445" y="12395"/>
                    <a:pt x="16077" y="12273"/>
                    <a:pt x="15709" y="12273"/>
                  </a:cubicBezTo>
                  <a:cubicBezTo>
                    <a:pt x="15341" y="12273"/>
                    <a:pt x="15095" y="12395"/>
                    <a:pt x="14850" y="12518"/>
                  </a:cubicBezTo>
                  <a:cubicBezTo>
                    <a:pt x="13623" y="13745"/>
                    <a:pt x="13623" y="13745"/>
                    <a:pt x="13623" y="13745"/>
                  </a:cubicBezTo>
                  <a:cubicBezTo>
                    <a:pt x="13623" y="13745"/>
                    <a:pt x="13623" y="13745"/>
                    <a:pt x="13623" y="13745"/>
                  </a:cubicBezTo>
                  <a:cubicBezTo>
                    <a:pt x="13500" y="13991"/>
                    <a:pt x="13255" y="14114"/>
                    <a:pt x="12886" y="14114"/>
                  </a:cubicBezTo>
                  <a:cubicBezTo>
                    <a:pt x="12641" y="14114"/>
                    <a:pt x="12273" y="13868"/>
                    <a:pt x="12150" y="13623"/>
                  </a:cubicBezTo>
                  <a:cubicBezTo>
                    <a:pt x="12150" y="13623"/>
                    <a:pt x="12150" y="13623"/>
                    <a:pt x="12150" y="13623"/>
                  </a:cubicBezTo>
                  <a:cubicBezTo>
                    <a:pt x="10555" y="12518"/>
                    <a:pt x="9082" y="11168"/>
                    <a:pt x="7855" y="9450"/>
                  </a:cubicBezTo>
                  <a:cubicBezTo>
                    <a:pt x="7977" y="9450"/>
                    <a:pt x="7977" y="9450"/>
                    <a:pt x="7977" y="9450"/>
                  </a:cubicBezTo>
                  <a:cubicBezTo>
                    <a:pt x="7732" y="9327"/>
                    <a:pt x="7486" y="8959"/>
                    <a:pt x="7486" y="8714"/>
                  </a:cubicBezTo>
                  <a:cubicBezTo>
                    <a:pt x="7486" y="8345"/>
                    <a:pt x="7609" y="8100"/>
                    <a:pt x="7855" y="7977"/>
                  </a:cubicBezTo>
                  <a:cubicBezTo>
                    <a:pt x="7855" y="7977"/>
                    <a:pt x="7855" y="7977"/>
                    <a:pt x="7855" y="7977"/>
                  </a:cubicBezTo>
                  <a:cubicBezTo>
                    <a:pt x="8959" y="6750"/>
                    <a:pt x="8959" y="6750"/>
                    <a:pt x="8959" y="6750"/>
                  </a:cubicBezTo>
                  <a:cubicBezTo>
                    <a:pt x="9205" y="6505"/>
                    <a:pt x="9327" y="6259"/>
                    <a:pt x="9327" y="5891"/>
                  </a:cubicBezTo>
                  <a:cubicBezTo>
                    <a:pt x="9327" y="5523"/>
                    <a:pt x="9205" y="5155"/>
                    <a:pt x="8836" y="4909"/>
                  </a:cubicBezTo>
                  <a:cubicBezTo>
                    <a:pt x="5645" y="736"/>
                    <a:pt x="5645" y="736"/>
                    <a:pt x="5645" y="736"/>
                  </a:cubicBezTo>
                  <a:cubicBezTo>
                    <a:pt x="5645" y="614"/>
                    <a:pt x="5523" y="491"/>
                    <a:pt x="5400" y="491"/>
                  </a:cubicBezTo>
                  <a:cubicBezTo>
                    <a:pt x="5155" y="123"/>
                    <a:pt x="4786" y="0"/>
                    <a:pt x="4418" y="0"/>
                  </a:cubicBezTo>
                  <a:cubicBezTo>
                    <a:pt x="2455" y="0"/>
                    <a:pt x="0" y="2332"/>
                    <a:pt x="0" y="5155"/>
                  </a:cubicBezTo>
                  <a:cubicBezTo>
                    <a:pt x="0" y="5891"/>
                    <a:pt x="123" y="6627"/>
                    <a:pt x="491" y="7364"/>
                  </a:cubicBezTo>
                  <a:cubicBezTo>
                    <a:pt x="491" y="7364"/>
                    <a:pt x="491" y="7364"/>
                    <a:pt x="491" y="7364"/>
                  </a:cubicBezTo>
                  <a:cubicBezTo>
                    <a:pt x="3436" y="13255"/>
                    <a:pt x="8345" y="18164"/>
                    <a:pt x="14236" y="21109"/>
                  </a:cubicBezTo>
                  <a:cubicBezTo>
                    <a:pt x="14236" y="21109"/>
                    <a:pt x="14236" y="21109"/>
                    <a:pt x="14236" y="21109"/>
                  </a:cubicBezTo>
                  <a:cubicBezTo>
                    <a:pt x="14850" y="21477"/>
                    <a:pt x="15709" y="21600"/>
                    <a:pt x="16445" y="21600"/>
                  </a:cubicBezTo>
                  <a:cubicBezTo>
                    <a:pt x="19268" y="21600"/>
                    <a:pt x="21600" y="19145"/>
                    <a:pt x="21600" y="17182"/>
                  </a:cubicBezTo>
                  <a:cubicBezTo>
                    <a:pt x="21600" y="17182"/>
                    <a:pt x="21600" y="17182"/>
                    <a:pt x="21600" y="17182"/>
                  </a:cubicBezTo>
                  <a:close/>
                  <a:moveTo>
                    <a:pt x="16445" y="20618"/>
                  </a:moveTo>
                  <a:cubicBezTo>
                    <a:pt x="15832" y="20618"/>
                    <a:pt x="15218" y="20495"/>
                    <a:pt x="14605" y="20250"/>
                  </a:cubicBezTo>
                  <a:cubicBezTo>
                    <a:pt x="14605" y="20250"/>
                    <a:pt x="14605" y="20127"/>
                    <a:pt x="14482" y="20127"/>
                  </a:cubicBezTo>
                  <a:cubicBezTo>
                    <a:pt x="8959" y="17305"/>
                    <a:pt x="4295" y="12641"/>
                    <a:pt x="1473" y="7118"/>
                  </a:cubicBezTo>
                  <a:cubicBezTo>
                    <a:pt x="1473" y="6995"/>
                    <a:pt x="1350" y="6995"/>
                    <a:pt x="1350" y="6995"/>
                  </a:cubicBezTo>
                  <a:cubicBezTo>
                    <a:pt x="1105" y="6382"/>
                    <a:pt x="982" y="5768"/>
                    <a:pt x="982" y="5155"/>
                  </a:cubicBezTo>
                  <a:cubicBezTo>
                    <a:pt x="982" y="2823"/>
                    <a:pt x="3068" y="982"/>
                    <a:pt x="4418" y="982"/>
                  </a:cubicBezTo>
                  <a:cubicBezTo>
                    <a:pt x="4541" y="982"/>
                    <a:pt x="4664" y="1105"/>
                    <a:pt x="4786" y="1105"/>
                  </a:cubicBezTo>
                  <a:cubicBezTo>
                    <a:pt x="4786" y="1105"/>
                    <a:pt x="4786" y="1105"/>
                    <a:pt x="4786" y="1227"/>
                  </a:cubicBezTo>
                  <a:cubicBezTo>
                    <a:pt x="4786" y="1227"/>
                    <a:pt x="4909" y="1227"/>
                    <a:pt x="4909" y="1350"/>
                  </a:cubicBezTo>
                  <a:cubicBezTo>
                    <a:pt x="8100" y="5400"/>
                    <a:pt x="8100" y="5400"/>
                    <a:pt x="8100" y="5400"/>
                  </a:cubicBezTo>
                  <a:cubicBezTo>
                    <a:pt x="8100" y="5523"/>
                    <a:pt x="8223" y="5523"/>
                    <a:pt x="8223" y="5523"/>
                  </a:cubicBezTo>
                  <a:cubicBezTo>
                    <a:pt x="8223" y="5645"/>
                    <a:pt x="8345" y="5768"/>
                    <a:pt x="8345" y="5891"/>
                  </a:cubicBezTo>
                  <a:cubicBezTo>
                    <a:pt x="8345" y="6014"/>
                    <a:pt x="8345" y="6014"/>
                    <a:pt x="8223" y="6136"/>
                  </a:cubicBezTo>
                  <a:cubicBezTo>
                    <a:pt x="7118" y="7241"/>
                    <a:pt x="7118" y="7241"/>
                    <a:pt x="7118" y="7241"/>
                  </a:cubicBezTo>
                  <a:cubicBezTo>
                    <a:pt x="7118" y="7241"/>
                    <a:pt x="7118" y="7241"/>
                    <a:pt x="7118" y="7241"/>
                  </a:cubicBezTo>
                  <a:cubicBezTo>
                    <a:pt x="6750" y="7609"/>
                    <a:pt x="6505" y="8100"/>
                    <a:pt x="6505" y="8714"/>
                  </a:cubicBezTo>
                  <a:cubicBezTo>
                    <a:pt x="6505" y="9205"/>
                    <a:pt x="6750" y="9695"/>
                    <a:pt x="7118" y="10064"/>
                  </a:cubicBezTo>
                  <a:cubicBezTo>
                    <a:pt x="7118" y="10064"/>
                    <a:pt x="7118" y="10064"/>
                    <a:pt x="7118" y="10064"/>
                  </a:cubicBezTo>
                  <a:cubicBezTo>
                    <a:pt x="8345" y="11782"/>
                    <a:pt x="9818" y="13255"/>
                    <a:pt x="11536" y="14482"/>
                  </a:cubicBezTo>
                  <a:cubicBezTo>
                    <a:pt x="11536" y="14482"/>
                    <a:pt x="11536" y="14482"/>
                    <a:pt x="11536" y="14482"/>
                  </a:cubicBezTo>
                  <a:cubicBezTo>
                    <a:pt x="11905" y="14850"/>
                    <a:pt x="12395" y="15095"/>
                    <a:pt x="12886" y="15095"/>
                  </a:cubicBezTo>
                  <a:cubicBezTo>
                    <a:pt x="13377" y="15095"/>
                    <a:pt x="13868" y="14850"/>
                    <a:pt x="14236" y="14482"/>
                  </a:cubicBezTo>
                  <a:cubicBezTo>
                    <a:pt x="14359" y="14482"/>
                    <a:pt x="14359" y="14482"/>
                    <a:pt x="14359" y="14482"/>
                  </a:cubicBezTo>
                  <a:cubicBezTo>
                    <a:pt x="15464" y="13377"/>
                    <a:pt x="15464" y="13377"/>
                    <a:pt x="15464" y="13377"/>
                  </a:cubicBezTo>
                  <a:cubicBezTo>
                    <a:pt x="15586" y="13255"/>
                    <a:pt x="15586" y="13255"/>
                    <a:pt x="15709" y="13255"/>
                  </a:cubicBezTo>
                  <a:cubicBezTo>
                    <a:pt x="15832" y="13255"/>
                    <a:pt x="15955" y="13377"/>
                    <a:pt x="16077" y="13377"/>
                  </a:cubicBezTo>
                  <a:cubicBezTo>
                    <a:pt x="16077" y="13377"/>
                    <a:pt x="16077" y="13500"/>
                    <a:pt x="16077" y="13500"/>
                  </a:cubicBezTo>
                  <a:cubicBezTo>
                    <a:pt x="20250" y="16691"/>
                    <a:pt x="20250" y="16691"/>
                    <a:pt x="20250" y="16691"/>
                  </a:cubicBezTo>
                  <a:cubicBezTo>
                    <a:pt x="20373" y="16691"/>
                    <a:pt x="20373" y="16691"/>
                    <a:pt x="20373" y="16814"/>
                  </a:cubicBezTo>
                  <a:cubicBezTo>
                    <a:pt x="20373" y="16814"/>
                    <a:pt x="20495" y="16814"/>
                    <a:pt x="20495" y="16814"/>
                  </a:cubicBezTo>
                  <a:cubicBezTo>
                    <a:pt x="20495" y="16936"/>
                    <a:pt x="20618" y="16936"/>
                    <a:pt x="20618" y="17182"/>
                  </a:cubicBezTo>
                  <a:cubicBezTo>
                    <a:pt x="20618" y="17182"/>
                    <a:pt x="20618" y="17182"/>
                    <a:pt x="20618" y="17305"/>
                  </a:cubicBezTo>
                  <a:cubicBezTo>
                    <a:pt x="20495" y="18655"/>
                    <a:pt x="18777" y="20618"/>
                    <a:pt x="16445" y="20618"/>
                  </a:cubicBezTo>
                </a:path>
              </a:pathLst>
            </a:custGeom>
            <a:solidFill>
              <a:schemeClr val="bg1"/>
            </a:solidFill>
            <a:ln w="12700">
              <a:solidFill>
                <a:schemeClr val="tx1"/>
              </a:solidFill>
              <a:miter lim="400000"/>
            </a:ln>
          </p:spPr>
          <p:txBody>
            <a:bodyPr lIns="45719" rIns="45719"/>
            <a:lstStyle/>
            <a:p>
              <a:endParaRPr>
                <a:latin typeface="Quicksand" panose="020B0604020202020204" charset="0"/>
              </a:endParaRPr>
            </a:p>
          </p:txBody>
        </p:sp>
      </p:grpSp>
      <p:sp>
        <p:nvSpPr>
          <p:cNvPr id="17" name="ZoneTexte 16">
            <a:extLst>
              <a:ext uri="{FF2B5EF4-FFF2-40B4-BE49-F238E27FC236}">
                <a16:creationId xmlns:a16="http://schemas.microsoft.com/office/drawing/2014/main" id="{8A84D626-1C1B-4325-92A4-640AE39C090D}"/>
              </a:ext>
            </a:extLst>
          </p:cNvPr>
          <p:cNvSpPr txBox="1"/>
          <p:nvPr/>
        </p:nvSpPr>
        <p:spPr>
          <a:xfrm>
            <a:off x="7005949" y="4871412"/>
            <a:ext cx="4872368" cy="276999"/>
          </a:xfrm>
          <a:prstGeom prst="rect">
            <a:avLst/>
          </a:prstGeom>
          <a:noFill/>
        </p:spPr>
        <p:txBody>
          <a:bodyPr wrap="square">
            <a:spAutoFit/>
          </a:bodyPr>
          <a:lstStyle/>
          <a:p>
            <a:pPr algn="ctr"/>
            <a:r>
              <a:rPr lang="fr-FR" sz="1200" b="1" i="1">
                <a:latin typeface="Quicksand" panose="020B0604020202020204" charset="0"/>
              </a:rPr>
              <a:t>Envie d’en savoir plus ? D’autres ressources sont disponibles !</a:t>
            </a:r>
          </a:p>
        </p:txBody>
      </p:sp>
      <p:sp>
        <p:nvSpPr>
          <p:cNvPr id="21" name="ZoneTexte 20">
            <a:extLst>
              <a:ext uri="{FF2B5EF4-FFF2-40B4-BE49-F238E27FC236}">
                <a16:creationId xmlns:a16="http://schemas.microsoft.com/office/drawing/2014/main" id="{BB49C807-3F8D-47C4-A4BE-64C2396FF0B6}"/>
              </a:ext>
            </a:extLst>
          </p:cNvPr>
          <p:cNvSpPr txBox="1"/>
          <p:nvPr/>
        </p:nvSpPr>
        <p:spPr>
          <a:xfrm>
            <a:off x="10118769" y="5308722"/>
            <a:ext cx="1222447" cy="408253"/>
          </a:xfrm>
          <a:prstGeom prst="rect">
            <a:avLst/>
          </a:prstGeom>
          <a:noFill/>
          <a:ln>
            <a:solidFill>
              <a:schemeClr val="tx1"/>
            </a:solidFill>
          </a:ln>
        </p:spPr>
        <p:txBody>
          <a:bodyPr wrap="square">
            <a:spAutoFit/>
          </a:bodyPr>
          <a:lstStyle/>
          <a:p>
            <a:pPr algn="ctr">
              <a:lnSpc>
                <a:spcPct val="200000"/>
              </a:lnSpc>
            </a:pPr>
            <a:r>
              <a:rPr lang="fr-FR" sz="1200" b="1" u="sng">
                <a:latin typeface="Quicksand" panose="020B0604020202020204" charset="0"/>
                <a:hlinkClick r:id="rId3">
                  <a:extLst>
                    <a:ext uri="{A12FA001-AC4F-418D-AE19-62706E023703}">
                      <ahyp:hlinkClr xmlns:ahyp="http://schemas.microsoft.com/office/drawing/2018/hyperlinkcolor" val="tx"/>
                    </a:ext>
                  </a:extLst>
                </a:hlinkClick>
              </a:rPr>
              <a:t>Cas client</a:t>
            </a:r>
            <a:endParaRPr lang="fr-FR" sz="1200" u="sng">
              <a:latin typeface="Quicksand" panose="020B0604020202020204" charset="0"/>
            </a:endParaRPr>
          </a:p>
        </p:txBody>
      </p:sp>
      <p:pic>
        <p:nvPicPr>
          <p:cNvPr id="23" name="Picture 2" descr="Résultat de recherche d'images pour &quot;click vector&quot;">
            <a:extLst>
              <a:ext uri="{FF2B5EF4-FFF2-40B4-BE49-F238E27FC236}">
                <a16:creationId xmlns:a16="http://schemas.microsoft.com/office/drawing/2014/main" id="{4057623F-8BC8-4914-9D5D-FBFEAA2C18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745805">
            <a:off x="7233790" y="5192184"/>
            <a:ext cx="483433" cy="483433"/>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a:extLst>
              <a:ext uri="{FF2B5EF4-FFF2-40B4-BE49-F238E27FC236}">
                <a16:creationId xmlns:a16="http://schemas.microsoft.com/office/drawing/2014/main" id="{4F22FF54-D395-41EB-B96A-3DC559246774}"/>
              </a:ext>
            </a:extLst>
          </p:cNvPr>
          <p:cNvSpPr txBox="1"/>
          <p:nvPr/>
        </p:nvSpPr>
        <p:spPr>
          <a:xfrm>
            <a:off x="7565272" y="5337422"/>
            <a:ext cx="1222447" cy="408253"/>
          </a:xfrm>
          <a:prstGeom prst="rect">
            <a:avLst/>
          </a:prstGeom>
          <a:noFill/>
          <a:ln>
            <a:solidFill>
              <a:schemeClr val="tx1"/>
            </a:solidFill>
          </a:ln>
        </p:spPr>
        <p:txBody>
          <a:bodyPr wrap="square">
            <a:spAutoFit/>
          </a:bodyPr>
          <a:lstStyle/>
          <a:p>
            <a:pPr algn="ctr">
              <a:lnSpc>
                <a:spcPct val="200000"/>
              </a:lnSpc>
            </a:pPr>
            <a:r>
              <a:rPr lang="fr-FR" sz="1200" b="1" u="sng">
                <a:latin typeface="Quicksand" panose="020B0604020202020204" charset="0"/>
              </a:rPr>
              <a:t>Témoignages</a:t>
            </a:r>
            <a:endParaRPr lang="fr-FR" sz="1200" u="sng">
              <a:latin typeface="Quicksand" panose="020B0604020202020204" charset="0"/>
            </a:endParaRPr>
          </a:p>
        </p:txBody>
      </p:sp>
      <p:pic>
        <p:nvPicPr>
          <p:cNvPr id="3" name="Image 2">
            <a:extLst>
              <a:ext uri="{FF2B5EF4-FFF2-40B4-BE49-F238E27FC236}">
                <a16:creationId xmlns:a16="http://schemas.microsoft.com/office/drawing/2014/main" id="{ADA4E509-C3EB-4F52-AC9C-1EB1BAA661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57250" y="833913"/>
            <a:ext cx="1314538" cy="1210375"/>
          </a:xfrm>
          <a:prstGeom prst="rect">
            <a:avLst/>
          </a:prstGeom>
        </p:spPr>
      </p:pic>
    </p:spTree>
    <p:extLst>
      <p:ext uri="{BB962C8B-B14F-4D97-AF65-F5344CB8AC3E}">
        <p14:creationId xmlns:p14="http://schemas.microsoft.com/office/powerpoint/2010/main" val="1360597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Objectifs et contexte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4" name="ZoneTexte 3">
            <a:extLst>
              <a:ext uri="{FF2B5EF4-FFF2-40B4-BE49-F238E27FC236}">
                <a16:creationId xmlns:a16="http://schemas.microsoft.com/office/drawing/2014/main" id="{F5E95779-59C9-D334-7B1A-D11F612D1889}"/>
              </a:ext>
            </a:extLst>
          </p:cNvPr>
          <p:cNvSpPr txBox="1"/>
          <p:nvPr/>
        </p:nvSpPr>
        <p:spPr>
          <a:xfrm>
            <a:off x="632733" y="760546"/>
            <a:ext cx="11136629" cy="5632311"/>
          </a:xfrm>
          <a:prstGeom prst="rect">
            <a:avLst/>
          </a:prstGeom>
          <a:noFill/>
        </p:spPr>
        <p:txBody>
          <a:bodyPr wrap="square">
            <a:spAutoFit/>
          </a:bodyPr>
          <a:lstStyle/>
          <a:p>
            <a:r>
              <a:rPr lang="fr-FR" b="1" dirty="0">
                <a:solidFill>
                  <a:schemeClr val="accent2"/>
                </a:solidFill>
              </a:rPr>
              <a:t>OBJECTIF DE LA MISSION :</a:t>
            </a:r>
          </a:p>
          <a:p>
            <a:r>
              <a:rPr lang="fr-FR" dirty="0">
                <a:solidFill>
                  <a:schemeClr val="accent1">
                    <a:lumMod val="50000"/>
                  </a:schemeClr>
                </a:solidFill>
              </a:rPr>
              <a:t>La mission consiste à proposer un plan de réduction de la flotte automobile du CERN de 25% en coût d’usage.</a:t>
            </a:r>
          </a:p>
          <a:p>
            <a:endParaRPr lang="fr-FR" dirty="0">
              <a:solidFill>
                <a:schemeClr val="accent1">
                  <a:lumMod val="50000"/>
                </a:schemeClr>
              </a:solidFill>
            </a:endParaRPr>
          </a:p>
          <a:p>
            <a:r>
              <a:rPr lang="fr-FR" b="1" dirty="0">
                <a:solidFill>
                  <a:schemeClr val="accent2"/>
                </a:solidFill>
              </a:rPr>
              <a:t>CONTEXTE :</a:t>
            </a:r>
          </a:p>
          <a:p>
            <a:r>
              <a:rPr lang="fr-FR" dirty="0">
                <a:solidFill>
                  <a:schemeClr val="accent1">
                    <a:lumMod val="50000"/>
                  </a:schemeClr>
                </a:solidFill>
              </a:rPr>
              <a:t>Un monde </a:t>
            </a:r>
            <a:r>
              <a:rPr lang="fr-FR" b="1" dirty="0">
                <a:solidFill>
                  <a:schemeClr val="accent1">
                    <a:lumMod val="50000"/>
                  </a:schemeClr>
                </a:solidFill>
              </a:rPr>
              <a:t>VICA </a:t>
            </a:r>
            <a:r>
              <a:rPr lang="fr-FR" dirty="0">
                <a:solidFill>
                  <a:schemeClr val="accent1">
                    <a:lumMod val="50000"/>
                  </a:schemeClr>
                </a:solidFill>
              </a:rPr>
              <a:t>: </a:t>
            </a:r>
            <a:r>
              <a:rPr lang="fr-FR" b="1" dirty="0">
                <a:solidFill>
                  <a:schemeClr val="accent1">
                    <a:lumMod val="50000"/>
                  </a:schemeClr>
                </a:solidFill>
              </a:rPr>
              <a:t>V</a:t>
            </a:r>
            <a:r>
              <a:rPr lang="fr-FR" dirty="0">
                <a:solidFill>
                  <a:schemeClr val="accent1">
                    <a:lumMod val="50000"/>
                  </a:schemeClr>
                </a:solidFill>
              </a:rPr>
              <a:t>olatile, </a:t>
            </a:r>
            <a:r>
              <a:rPr lang="fr-FR" b="1" dirty="0">
                <a:solidFill>
                  <a:schemeClr val="accent1">
                    <a:lumMod val="50000"/>
                  </a:schemeClr>
                </a:solidFill>
              </a:rPr>
              <a:t>I</a:t>
            </a:r>
            <a:r>
              <a:rPr lang="fr-FR" dirty="0">
                <a:solidFill>
                  <a:schemeClr val="accent1">
                    <a:lumMod val="50000"/>
                  </a:schemeClr>
                </a:solidFill>
              </a:rPr>
              <a:t>ncertain, </a:t>
            </a:r>
            <a:r>
              <a:rPr lang="fr-FR" b="1" dirty="0">
                <a:solidFill>
                  <a:schemeClr val="accent1">
                    <a:lumMod val="50000"/>
                  </a:schemeClr>
                </a:solidFill>
              </a:rPr>
              <a:t>C</a:t>
            </a:r>
            <a:r>
              <a:rPr lang="fr-FR" dirty="0">
                <a:solidFill>
                  <a:schemeClr val="accent1">
                    <a:lumMod val="50000"/>
                  </a:schemeClr>
                </a:solidFill>
              </a:rPr>
              <a:t>omplexe et </a:t>
            </a:r>
            <a:r>
              <a:rPr lang="fr-FR" b="1" dirty="0">
                <a:solidFill>
                  <a:schemeClr val="accent1">
                    <a:lumMod val="50000"/>
                  </a:schemeClr>
                </a:solidFill>
              </a:rPr>
              <a:t>A</a:t>
            </a:r>
            <a:r>
              <a:rPr lang="fr-FR" dirty="0">
                <a:solidFill>
                  <a:schemeClr val="accent1">
                    <a:lumMod val="50000"/>
                  </a:schemeClr>
                </a:solidFill>
              </a:rPr>
              <a:t>mbigüe :</a:t>
            </a:r>
          </a:p>
          <a:p>
            <a:endParaRPr lang="fr-FR" dirty="0">
              <a:solidFill>
                <a:schemeClr val="accent1">
                  <a:lumMod val="50000"/>
                </a:schemeClr>
              </a:solidFill>
            </a:endParaRPr>
          </a:p>
          <a:p>
            <a:r>
              <a:rPr lang="fr-FR" b="1" dirty="0">
                <a:solidFill>
                  <a:schemeClr val="accent1">
                    <a:lumMod val="50000"/>
                  </a:schemeClr>
                </a:solidFill>
              </a:rPr>
              <a:t>Crise énergétique</a:t>
            </a:r>
          </a:p>
          <a:p>
            <a:pPr marL="285750" indent="-285750">
              <a:buFont typeface="Wingdings" panose="05000000000000000000" pitchFamily="2" charset="2"/>
              <a:buChar char="ü"/>
            </a:pPr>
            <a:r>
              <a:rPr lang="fr-FR" dirty="0">
                <a:solidFill>
                  <a:schemeClr val="accent1">
                    <a:lumMod val="50000"/>
                  </a:schemeClr>
                </a:solidFill>
              </a:rPr>
              <a:t>Prix, pic pétrolier et gazier</a:t>
            </a:r>
          </a:p>
          <a:p>
            <a:r>
              <a:rPr lang="fr-FR" b="1" dirty="0">
                <a:solidFill>
                  <a:schemeClr val="accent1">
                    <a:lumMod val="50000"/>
                  </a:schemeClr>
                </a:solidFill>
              </a:rPr>
              <a:t>Contraintes liées au changement climatique et à la pollution de l’air</a:t>
            </a:r>
          </a:p>
          <a:p>
            <a:pPr marL="285750" indent="-285750">
              <a:buFont typeface="Wingdings" panose="05000000000000000000" pitchFamily="2" charset="2"/>
              <a:buChar char="ü"/>
            </a:pPr>
            <a:r>
              <a:rPr lang="fr-FR" dirty="0">
                <a:solidFill>
                  <a:schemeClr val="accent1">
                    <a:lumMod val="50000"/>
                  </a:schemeClr>
                </a:solidFill>
              </a:rPr>
              <a:t>Restrictions de circulation</a:t>
            </a:r>
          </a:p>
          <a:p>
            <a:pPr marL="285750" indent="-285750">
              <a:buFont typeface="Wingdings" panose="05000000000000000000" pitchFamily="2" charset="2"/>
              <a:buChar char="ü"/>
            </a:pPr>
            <a:r>
              <a:rPr lang="fr-FR" dirty="0">
                <a:solidFill>
                  <a:schemeClr val="accent1">
                    <a:lumMod val="50000"/>
                  </a:schemeClr>
                </a:solidFill>
              </a:rPr>
              <a:t>Réduction des émissions</a:t>
            </a:r>
          </a:p>
          <a:p>
            <a:r>
              <a:rPr lang="fr-FR" b="1" dirty="0">
                <a:solidFill>
                  <a:schemeClr val="accent1">
                    <a:lumMod val="50000"/>
                  </a:schemeClr>
                </a:solidFill>
              </a:rPr>
              <a:t>Contraintes liées à la raréfaction des matériaux extractibles</a:t>
            </a:r>
          </a:p>
          <a:p>
            <a:pPr marL="285750" indent="-285750">
              <a:buFont typeface="Wingdings" panose="05000000000000000000" pitchFamily="2" charset="2"/>
              <a:buChar char="ü"/>
            </a:pPr>
            <a:r>
              <a:rPr lang="fr-FR" dirty="0">
                <a:solidFill>
                  <a:schemeClr val="accent1">
                    <a:lumMod val="50000"/>
                  </a:schemeClr>
                </a:solidFill>
              </a:rPr>
              <a:t>Prix, délais</a:t>
            </a:r>
          </a:p>
          <a:p>
            <a:r>
              <a:rPr lang="fr-FR" b="1" dirty="0">
                <a:solidFill>
                  <a:schemeClr val="accent1">
                    <a:lumMod val="50000"/>
                  </a:schemeClr>
                </a:solidFill>
              </a:rPr>
              <a:t>Contraintes politiques et éthiques</a:t>
            </a:r>
          </a:p>
          <a:p>
            <a:pPr marL="285750" indent="-285750">
              <a:buFont typeface="Wingdings" panose="05000000000000000000" pitchFamily="2" charset="2"/>
              <a:buChar char="ü"/>
            </a:pPr>
            <a:r>
              <a:rPr lang="fr-FR" dirty="0">
                <a:solidFill>
                  <a:schemeClr val="accent1">
                    <a:lumMod val="50000"/>
                  </a:schemeClr>
                </a:solidFill>
              </a:rPr>
              <a:t>Gouvernance internationale du CERN</a:t>
            </a:r>
          </a:p>
          <a:p>
            <a:pPr marL="285750" indent="-285750">
              <a:buFont typeface="Wingdings" panose="05000000000000000000" pitchFamily="2" charset="2"/>
              <a:buChar char="ü"/>
            </a:pPr>
            <a:r>
              <a:rPr lang="fr-FR" dirty="0">
                <a:solidFill>
                  <a:schemeClr val="accent1">
                    <a:lumMod val="50000"/>
                  </a:schemeClr>
                </a:solidFill>
              </a:rPr>
              <a:t>Gouvernance interne du CERN</a:t>
            </a:r>
          </a:p>
          <a:p>
            <a:pPr marL="285750" indent="-285750">
              <a:buFont typeface="Wingdings" panose="05000000000000000000" pitchFamily="2" charset="2"/>
              <a:buChar char="ü"/>
            </a:pPr>
            <a:r>
              <a:rPr lang="fr-FR" dirty="0">
                <a:solidFill>
                  <a:schemeClr val="accent1">
                    <a:lumMod val="50000"/>
                  </a:schemeClr>
                </a:solidFill>
              </a:rPr>
              <a:t>Enjeux Européens et mondiaux</a:t>
            </a:r>
          </a:p>
          <a:p>
            <a:r>
              <a:rPr lang="fr-FR" b="1" dirty="0">
                <a:solidFill>
                  <a:schemeClr val="accent1">
                    <a:lumMod val="50000"/>
                  </a:schemeClr>
                </a:solidFill>
              </a:rPr>
              <a:t>Contraintes financières</a:t>
            </a:r>
          </a:p>
          <a:p>
            <a:pPr marL="285750" indent="-285750">
              <a:buFont typeface="Wingdings" panose="05000000000000000000" pitchFamily="2" charset="2"/>
              <a:buChar char="ü"/>
            </a:pPr>
            <a:r>
              <a:rPr lang="fr-FR" dirty="0">
                <a:solidFill>
                  <a:schemeClr val="accent1">
                    <a:lumMod val="50000"/>
                  </a:schemeClr>
                </a:solidFill>
              </a:rPr>
              <a:t>Trouver un nouveau modèle assurant le financement pérenne de la mobilité au sein du CERN dans le cadre d’une transition énergétique.</a:t>
            </a:r>
          </a:p>
        </p:txBody>
      </p:sp>
    </p:spTree>
    <p:extLst>
      <p:ext uri="{BB962C8B-B14F-4D97-AF65-F5344CB8AC3E}">
        <p14:creationId xmlns:p14="http://schemas.microsoft.com/office/powerpoint/2010/main" val="18597676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12" name="ZoneTexte 11">
            <a:extLst>
              <a:ext uri="{FF2B5EF4-FFF2-40B4-BE49-F238E27FC236}">
                <a16:creationId xmlns:a16="http://schemas.microsoft.com/office/drawing/2014/main" id="{46CE46C7-0BCA-B0F2-AF85-C7B47DF26784}"/>
              </a:ext>
            </a:extLst>
          </p:cNvPr>
          <p:cNvSpPr txBox="1"/>
          <p:nvPr/>
        </p:nvSpPr>
        <p:spPr>
          <a:xfrm>
            <a:off x="1108364" y="1476942"/>
            <a:ext cx="10350482" cy="4247317"/>
          </a:xfrm>
          <a:prstGeom prst="rect">
            <a:avLst/>
          </a:prstGeom>
          <a:noFill/>
        </p:spPr>
        <p:txBody>
          <a:bodyPr wrap="square">
            <a:spAutoFit/>
          </a:bodyPr>
          <a:lstStyle/>
          <a:p>
            <a:r>
              <a:rPr lang="fr-FR" b="1" dirty="0">
                <a:solidFill>
                  <a:schemeClr val="accent2"/>
                </a:solidFill>
              </a:rPr>
              <a:t>PRINCIPES :</a:t>
            </a:r>
          </a:p>
          <a:p>
            <a:r>
              <a:rPr lang="fr-FR" dirty="0">
                <a:solidFill>
                  <a:schemeClr val="accent1">
                    <a:lumMod val="50000"/>
                  </a:schemeClr>
                </a:solidFill>
              </a:rPr>
              <a:t>Le processus engagé est un accompagnement au changement sur le thème de la sobriété. Cette notion renvoie à l’inconfort dans la réalisation des tâches nécessaires à la mission : </a:t>
            </a:r>
          </a:p>
          <a:p>
            <a:pPr marL="285750" indent="-285750">
              <a:buFont typeface="Wingdings" panose="05000000000000000000" pitchFamily="2" charset="2"/>
              <a:buChar char="ü"/>
            </a:pPr>
            <a:r>
              <a:rPr lang="fr-FR" b="1" dirty="0">
                <a:solidFill>
                  <a:schemeClr val="accent1">
                    <a:lumMod val="50000"/>
                  </a:schemeClr>
                </a:solidFill>
              </a:rPr>
              <a:t>Perte de moyens</a:t>
            </a:r>
          </a:p>
          <a:p>
            <a:pPr marL="285750" indent="-285750">
              <a:buFont typeface="Wingdings" panose="05000000000000000000" pitchFamily="2" charset="2"/>
              <a:buChar char="ü"/>
            </a:pPr>
            <a:r>
              <a:rPr lang="fr-FR" b="1" dirty="0">
                <a:solidFill>
                  <a:schemeClr val="accent1">
                    <a:lumMod val="50000"/>
                  </a:schemeClr>
                </a:solidFill>
              </a:rPr>
              <a:t>Perte de prérogatives</a:t>
            </a:r>
          </a:p>
          <a:p>
            <a:pPr marL="285750" indent="-285750">
              <a:buFont typeface="Wingdings" panose="05000000000000000000" pitchFamily="2" charset="2"/>
              <a:buChar char="ü"/>
            </a:pPr>
            <a:r>
              <a:rPr lang="fr-FR" b="1" dirty="0">
                <a:solidFill>
                  <a:schemeClr val="accent1">
                    <a:lumMod val="50000"/>
                  </a:schemeClr>
                </a:solidFill>
              </a:rPr>
              <a:t>Difficultés dans l’exercices des métiers</a:t>
            </a:r>
          </a:p>
          <a:p>
            <a:endParaRPr lang="fr-FR" dirty="0">
              <a:solidFill>
                <a:schemeClr val="accent1">
                  <a:lumMod val="50000"/>
                </a:schemeClr>
              </a:solidFill>
            </a:endParaRPr>
          </a:p>
          <a:p>
            <a:r>
              <a:rPr lang="fr-FR" dirty="0">
                <a:solidFill>
                  <a:schemeClr val="accent1">
                    <a:lumMod val="50000"/>
                  </a:schemeClr>
                </a:solidFill>
              </a:rPr>
              <a:t>Il est alors important de spécifier que la mission s’inscrit dans un contexte énergétique, écologique, économique et politique auquel le CERN doit s’adapter et questionner l’ensemble de son fonctionnement y compris celui de sa mobilité.</a:t>
            </a:r>
          </a:p>
          <a:p>
            <a:endParaRPr lang="fr-FR" dirty="0">
              <a:solidFill>
                <a:schemeClr val="accent1">
                  <a:lumMod val="50000"/>
                </a:schemeClr>
              </a:solidFill>
            </a:endParaRPr>
          </a:p>
          <a:p>
            <a:r>
              <a:rPr lang="fr-FR" b="1" dirty="0">
                <a:solidFill>
                  <a:schemeClr val="accent2"/>
                </a:solidFill>
              </a:rPr>
              <a:t>La bonne réforme doit inclure les parties prenantes :</a:t>
            </a:r>
          </a:p>
          <a:p>
            <a:pPr marL="285750" indent="-285750">
              <a:buFont typeface="Wingdings" panose="05000000000000000000" pitchFamily="2" charset="2"/>
              <a:buChar char="ü"/>
            </a:pPr>
            <a:r>
              <a:rPr lang="fr-FR" b="1" dirty="0">
                <a:solidFill>
                  <a:schemeClr val="accent1">
                    <a:lumMod val="50000"/>
                  </a:schemeClr>
                </a:solidFill>
              </a:rPr>
              <a:t>Le changement s’opère de manière pragmatique sur le terrain par des changements de comportements conscients, volontaires, compris par tous afin qu’ils soient acceptés.</a:t>
            </a:r>
          </a:p>
          <a:p>
            <a:pPr marL="285750" indent="-285750">
              <a:buFont typeface="Wingdings" panose="05000000000000000000" pitchFamily="2" charset="2"/>
              <a:buChar char="ü"/>
            </a:pPr>
            <a:r>
              <a:rPr lang="fr-FR" b="1" dirty="0">
                <a:solidFill>
                  <a:schemeClr val="accent1">
                    <a:lumMod val="50000"/>
                  </a:schemeClr>
                </a:solidFill>
              </a:rPr>
              <a:t>Il faut donc associer à la réflexion l’ensemble des équipes.</a:t>
            </a:r>
          </a:p>
        </p:txBody>
      </p:sp>
    </p:spTree>
    <p:extLst>
      <p:ext uri="{BB962C8B-B14F-4D97-AF65-F5344CB8AC3E}">
        <p14:creationId xmlns:p14="http://schemas.microsoft.com/office/powerpoint/2010/main" val="37767659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3" name="ZoneTexte 2">
            <a:extLst>
              <a:ext uri="{FF2B5EF4-FFF2-40B4-BE49-F238E27FC236}">
                <a16:creationId xmlns:a16="http://schemas.microsoft.com/office/drawing/2014/main" id="{519FA7F3-165C-6EFB-503E-B90AEB71E577}"/>
              </a:ext>
            </a:extLst>
          </p:cNvPr>
          <p:cNvSpPr txBox="1"/>
          <p:nvPr/>
        </p:nvSpPr>
        <p:spPr>
          <a:xfrm>
            <a:off x="1036826" y="760546"/>
            <a:ext cx="10350481" cy="5632311"/>
          </a:xfrm>
          <a:prstGeom prst="rect">
            <a:avLst/>
          </a:prstGeom>
          <a:noFill/>
        </p:spPr>
        <p:txBody>
          <a:bodyPr wrap="square">
            <a:spAutoFit/>
          </a:bodyPr>
          <a:lstStyle/>
          <a:p>
            <a:r>
              <a:rPr lang="fr-FR" b="1" dirty="0">
                <a:solidFill>
                  <a:schemeClr val="accent2"/>
                </a:solidFill>
              </a:rPr>
              <a:t>Prise en compte du contexte :</a:t>
            </a:r>
          </a:p>
          <a:p>
            <a:endParaRPr lang="fr-FR" b="1"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Méthode : </a:t>
            </a:r>
          </a:p>
          <a:p>
            <a:pPr marL="742950" lvl="1" indent="-285750">
              <a:buFont typeface="Wingdings" panose="05000000000000000000" pitchFamily="2" charset="2"/>
              <a:buChar char="q"/>
            </a:pPr>
            <a:r>
              <a:rPr lang="fr-FR" dirty="0">
                <a:solidFill>
                  <a:schemeClr val="accent1">
                    <a:lumMod val="50000"/>
                  </a:schemeClr>
                </a:solidFill>
              </a:rPr>
              <a:t>Ecoute via des interviews par départements</a:t>
            </a:r>
          </a:p>
          <a:p>
            <a:pPr lvl="1"/>
            <a:endParaRPr lang="fr-FR"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Mise en perspective de la méthode :</a:t>
            </a:r>
          </a:p>
          <a:p>
            <a:pPr marL="742950" lvl="1" indent="-285750">
              <a:buFont typeface="Wingdings" panose="05000000000000000000" pitchFamily="2" charset="2"/>
              <a:buChar char="q"/>
            </a:pPr>
            <a:r>
              <a:rPr lang="fr-FR" dirty="0">
                <a:solidFill>
                  <a:schemeClr val="accent1">
                    <a:lumMod val="50000"/>
                  </a:schemeClr>
                </a:solidFill>
              </a:rPr>
              <a:t>La réduction de la flotte n’est pas un préalable, c’est un résultat. Nous travaillerons sur une solution d’autopartage de véhicules adaptés aux usages qui auront pour conséquences de diminuer le nombre de véhicule, l’impact économique et écologique de celle-ci.</a:t>
            </a:r>
          </a:p>
          <a:p>
            <a:pPr lvl="1"/>
            <a:endParaRPr lang="fr-FR"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Présentation du processus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Ecoute des besoins et des craintes de chacun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Prise en compte des usages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Echange sur les solutions possibles</a:t>
            </a:r>
          </a:p>
          <a:p>
            <a:pPr marL="1200150" marR="0" lvl="2"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Autopartages d’abord au niveau du service pour les véhicules attitrés, puis au niveau géographique plus largement.</a:t>
            </a:r>
          </a:p>
          <a:p>
            <a:pPr marL="1200150" marR="0" lvl="2"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Adaptation des véhicules aux usages</a:t>
            </a:r>
            <a:endParaRPr lang="fr-FR" b="1" dirty="0">
              <a:solidFill>
                <a:schemeClr val="accent1">
                  <a:lumMod val="50000"/>
                </a:schemeClr>
              </a:solidFill>
            </a:endParaRPr>
          </a:p>
          <a:p>
            <a:endParaRPr lang="fr-FR" b="1"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Elaboration des scénarios</a:t>
            </a:r>
          </a:p>
          <a:p>
            <a:pPr lvl="1"/>
            <a:endParaRPr lang="fr-FR" b="1" dirty="0">
              <a:solidFill>
                <a:schemeClr val="accent1">
                  <a:lumMod val="50000"/>
                </a:schemeClr>
              </a:solidFill>
            </a:endParaRPr>
          </a:p>
        </p:txBody>
      </p:sp>
      <p:sp>
        <p:nvSpPr>
          <p:cNvPr id="4" name="Rectangle 3">
            <a:extLst>
              <a:ext uri="{FF2B5EF4-FFF2-40B4-BE49-F238E27FC236}">
                <a16:creationId xmlns:a16="http://schemas.microsoft.com/office/drawing/2014/main" id="{C40DA66D-227A-AD11-40B0-CDF625F8E692}"/>
              </a:ext>
            </a:extLst>
          </p:cNvPr>
          <p:cNvSpPr/>
          <p:nvPr/>
        </p:nvSpPr>
        <p:spPr>
          <a:xfrm>
            <a:off x="1133837" y="4656276"/>
            <a:ext cx="9924325" cy="864000"/>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59661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7" name="ZoneTexte 6">
            <a:extLst>
              <a:ext uri="{FF2B5EF4-FFF2-40B4-BE49-F238E27FC236}">
                <a16:creationId xmlns:a16="http://schemas.microsoft.com/office/drawing/2014/main" id="{D7ADE690-EB51-B946-4BD8-B00E4BB4AEB4}"/>
              </a:ext>
            </a:extLst>
          </p:cNvPr>
          <p:cNvSpPr txBox="1"/>
          <p:nvPr/>
        </p:nvSpPr>
        <p:spPr>
          <a:xfrm>
            <a:off x="314380" y="1629826"/>
            <a:ext cx="11877620" cy="2862322"/>
          </a:xfrm>
          <a:prstGeom prst="rect">
            <a:avLst/>
          </a:prstGeom>
          <a:noFill/>
        </p:spPr>
        <p:txBody>
          <a:bodyPr wrap="square">
            <a:spAutoFit/>
          </a:bodyPr>
          <a:lstStyle/>
          <a:p>
            <a:endParaRPr lang="fr-FR" dirty="0"/>
          </a:p>
          <a:p>
            <a:r>
              <a:rPr lang="fr-FR" b="1" dirty="0">
                <a:solidFill>
                  <a:schemeClr val="accent2"/>
                </a:solidFill>
              </a:rPr>
              <a:t>Construction des scénarios :</a:t>
            </a:r>
          </a:p>
          <a:p>
            <a:pPr marL="742950" lvl="1" indent="-285750">
              <a:buFont typeface="Wingdings" panose="05000000000000000000" pitchFamily="2" charset="2"/>
              <a:buChar char="ü"/>
            </a:pPr>
            <a:r>
              <a:rPr lang="fr-FR" dirty="0">
                <a:solidFill>
                  <a:schemeClr val="accent1">
                    <a:lumMod val="50000"/>
                  </a:schemeClr>
                </a:solidFill>
              </a:rPr>
              <a:t>Retours sur les typologies de modèles, de familles (liaison/métier/ piquet), estimation des volumes</a:t>
            </a:r>
          </a:p>
          <a:p>
            <a:pPr marL="742950" lvl="1" indent="-285750">
              <a:buFont typeface="Wingdings" panose="05000000000000000000" pitchFamily="2" charset="2"/>
              <a:buChar char="ü"/>
            </a:pPr>
            <a:r>
              <a:rPr lang="fr-FR" dirty="0">
                <a:solidFill>
                  <a:schemeClr val="accent1">
                    <a:lumMod val="50000"/>
                  </a:schemeClr>
                </a:solidFill>
              </a:rPr>
              <a:t>Construction des scénarios</a:t>
            </a:r>
          </a:p>
          <a:p>
            <a:pPr marL="742950" lvl="1" indent="-285750">
              <a:buFont typeface="Wingdings" panose="05000000000000000000" pitchFamily="2" charset="2"/>
              <a:buChar char="ü"/>
            </a:pPr>
            <a:endParaRPr lang="fr-FR" dirty="0">
              <a:solidFill>
                <a:schemeClr val="accent1">
                  <a:lumMod val="50000"/>
                </a:schemeClr>
              </a:solidFill>
            </a:endParaRPr>
          </a:p>
          <a:p>
            <a:r>
              <a:rPr lang="fr-FR" b="1" dirty="0">
                <a:solidFill>
                  <a:schemeClr val="accent2"/>
                </a:solidFill>
              </a:rPr>
              <a:t>Décisions :</a:t>
            </a:r>
          </a:p>
          <a:p>
            <a:pPr marL="742950" lvl="1" indent="-285750">
              <a:buFont typeface="Wingdings" panose="05000000000000000000" pitchFamily="2" charset="2"/>
              <a:buChar char="ü"/>
            </a:pPr>
            <a:r>
              <a:rPr lang="fr-FR" dirty="0">
                <a:solidFill>
                  <a:schemeClr val="accent1">
                    <a:lumMod val="50000"/>
                  </a:schemeClr>
                </a:solidFill>
              </a:rPr>
              <a:t>Mise en œuvre des actions choisies</a:t>
            </a:r>
          </a:p>
          <a:p>
            <a:pPr marL="742950" lvl="1" indent="-285750">
              <a:buFont typeface="Wingdings" panose="05000000000000000000" pitchFamily="2" charset="2"/>
              <a:buChar char="ü"/>
            </a:pPr>
            <a:r>
              <a:rPr lang="fr-FR" dirty="0">
                <a:solidFill>
                  <a:schemeClr val="accent1">
                    <a:lumMod val="50000"/>
                  </a:schemeClr>
                </a:solidFill>
              </a:rPr>
              <a:t>Elaboration et rédaction des marchés</a:t>
            </a:r>
          </a:p>
          <a:p>
            <a:pPr marL="742950" lvl="1" indent="-285750">
              <a:buFont typeface="Wingdings" panose="05000000000000000000" pitchFamily="2" charset="2"/>
              <a:buChar char="ü"/>
            </a:pPr>
            <a:r>
              <a:rPr lang="fr-FR" dirty="0">
                <a:solidFill>
                  <a:schemeClr val="accent1">
                    <a:lumMod val="50000"/>
                  </a:schemeClr>
                </a:solidFill>
              </a:rPr>
              <a:t>Pilotage</a:t>
            </a:r>
          </a:p>
          <a:p>
            <a:pPr marL="742950" lvl="1" indent="-285750">
              <a:buFont typeface="Wingdings" panose="05000000000000000000" pitchFamily="2" charset="2"/>
              <a:buChar char="ü"/>
            </a:pPr>
            <a:r>
              <a:rPr lang="fr-FR" dirty="0">
                <a:solidFill>
                  <a:schemeClr val="accent1">
                    <a:lumMod val="50000"/>
                  </a:schemeClr>
                </a:solidFill>
              </a:rPr>
              <a:t>Mesure des résultats et actions correctives.</a:t>
            </a:r>
          </a:p>
        </p:txBody>
      </p:sp>
    </p:spTree>
    <p:extLst>
      <p:ext uri="{BB962C8B-B14F-4D97-AF65-F5344CB8AC3E}">
        <p14:creationId xmlns:p14="http://schemas.microsoft.com/office/powerpoint/2010/main" val="34187146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usage de la flotte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2" name="Image 1">
            <a:extLst>
              <a:ext uri="{FF2B5EF4-FFF2-40B4-BE49-F238E27FC236}">
                <a16:creationId xmlns:a16="http://schemas.microsoft.com/office/drawing/2014/main" id="{1EEF14C5-0F4E-440C-CD04-6949CDD0F2C1}"/>
              </a:ext>
            </a:extLst>
          </p:cNvPr>
          <p:cNvPicPr>
            <a:picLocks noChangeAspect="1"/>
          </p:cNvPicPr>
          <p:nvPr/>
        </p:nvPicPr>
        <p:blipFill>
          <a:blip r:embed="rId3"/>
          <a:stretch>
            <a:fillRect/>
          </a:stretch>
        </p:blipFill>
        <p:spPr>
          <a:xfrm>
            <a:off x="572381" y="1484223"/>
            <a:ext cx="5369859" cy="4907077"/>
          </a:xfrm>
          <a:prstGeom prst="rect">
            <a:avLst/>
          </a:prstGeom>
        </p:spPr>
      </p:pic>
      <p:pic>
        <p:nvPicPr>
          <p:cNvPr id="6" name="Image 5">
            <a:extLst>
              <a:ext uri="{FF2B5EF4-FFF2-40B4-BE49-F238E27FC236}">
                <a16:creationId xmlns:a16="http://schemas.microsoft.com/office/drawing/2014/main" id="{2B7AA413-3846-8FBE-9E0F-88FA0D62ED46}"/>
              </a:ext>
            </a:extLst>
          </p:cNvPr>
          <p:cNvPicPr>
            <a:picLocks noChangeAspect="1"/>
          </p:cNvPicPr>
          <p:nvPr/>
        </p:nvPicPr>
        <p:blipFill>
          <a:blip r:embed="rId4"/>
          <a:stretch>
            <a:fillRect/>
          </a:stretch>
        </p:blipFill>
        <p:spPr>
          <a:xfrm>
            <a:off x="6406685" y="1050114"/>
            <a:ext cx="5319707" cy="4045526"/>
          </a:xfrm>
          <a:prstGeom prst="rect">
            <a:avLst/>
          </a:prstGeom>
        </p:spPr>
      </p:pic>
      <p:sp>
        <p:nvSpPr>
          <p:cNvPr id="7" name="ZoneTexte 6">
            <a:extLst>
              <a:ext uri="{FF2B5EF4-FFF2-40B4-BE49-F238E27FC236}">
                <a16:creationId xmlns:a16="http://schemas.microsoft.com/office/drawing/2014/main" id="{4478F9F5-831A-F127-6D5F-BE42003DD8B3}"/>
              </a:ext>
            </a:extLst>
          </p:cNvPr>
          <p:cNvSpPr txBox="1"/>
          <p:nvPr/>
        </p:nvSpPr>
        <p:spPr>
          <a:xfrm>
            <a:off x="6483927" y="5218545"/>
            <a:ext cx="5242465" cy="923330"/>
          </a:xfrm>
          <a:prstGeom prst="rect">
            <a:avLst/>
          </a:prstGeom>
          <a:noFill/>
          <a:ln w="38100">
            <a:solidFill>
              <a:srgbClr val="FFC000"/>
            </a:solidFill>
          </a:ln>
        </p:spPr>
        <p:txBody>
          <a:bodyPr wrap="square" rtlCol="0">
            <a:spAutoFit/>
          </a:bodyPr>
          <a:lstStyle/>
          <a:p>
            <a:r>
              <a:rPr lang="fr-FR" b="1" dirty="0">
                <a:solidFill>
                  <a:schemeClr val="accent1">
                    <a:lumMod val="50000"/>
                  </a:schemeClr>
                </a:solidFill>
              </a:rPr>
              <a:t>ATTENTION : les émissions polluantes sont décuplées avec un moteur froid, à faible vitesse. Il s’agit ici d’un enjeu environnemental et sanitaire pour le CERN. </a:t>
            </a:r>
          </a:p>
        </p:txBody>
      </p:sp>
      <p:sp>
        <p:nvSpPr>
          <p:cNvPr id="3" name="ZoneTexte 2">
            <a:extLst>
              <a:ext uri="{FF2B5EF4-FFF2-40B4-BE49-F238E27FC236}">
                <a16:creationId xmlns:a16="http://schemas.microsoft.com/office/drawing/2014/main" id="{A99D3206-6735-E334-AFC0-E234502BF718}"/>
              </a:ext>
            </a:extLst>
          </p:cNvPr>
          <p:cNvSpPr txBox="1"/>
          <p:nvPr/>
        </p:nvSpPr>
        <p:spPr>
          <a:xfrm>
            <a:off x="572381" y="588449"/>
            <a:ext cx="10893478" cy="646331"/>
          </a:xfrm>
          <a:prstGeom prst="rect">
            <a:avLst/>
          </a:prstGeom>
          <a:noFill/>
          <a:ln w="38100">
            <a:solidFill>
              <a:srgbClr val="FFC000"/>
            </a:solidFill>
          </a:ln>
        </p:spPr>
        <p:txBody>
          <a:bodyPr wrap="square" rtlCol="0">
            <a:spAutoFit/>
          </a:bodyPr>
          <a:lstStyle/>
          <a:p>
            <a:pPr algn="ctr"/>
            <a:r>
              <a:rPr lang="fr-FR" b="1" dirty="0">
                <a:solidFill>
                  <a:schemeClr val="accent1">
                    <a:lumMod val="50000"/>
                  </a:schemeClr>
                </a:solidFill>
              </a:rPr>
              <a:t>L’analyse des données permet d’envisager à terme une flotte ramenée à 550 véhicules CERN, une réduction à minima de 50% des émissions polluantes et de CO2 </a:t>
            </a:r>
          </a:p>
        </p:txBody>
      </p:sp>
    </p:spTree>
    <p:extLst>
      <p:ext uri="{BB962C8B-B14F-4D97-AF65-F5344CB8AC3E}">
        <p14:creationId xmlns:p14="http://schemas.microsoft.com/office/powerpoint/2010/main" val="290600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|Synthèse des interviews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3" name="ZoneTexte 2">
            <a:extLst>
              <a:ext uri="{FF2B5EF4-FFF2-40B4-BE49-F238E27FC236}">
                <a16:creationId xmlns:a16="http://schemas.microsoft.com/office/drawing/2014/main" id="{5EC9EE07-2DB1-BA03-1C9B-F7DD84CB91D8}"/>
              </a:ext>
            </a:extLst>
          </p:cNvPr>
          <p:cNvSpPr txBox="1"/>
          <p:nvPr/>
        </p:nvSpPr>
        <p:spPr>
          <a:xfrm>
            <a:off x="744479" y="978794"/>
            <a:ext cx="10703042" cy="2308324"/>
          </a:xfrm>
          <a:prstGeom prst="rect">
            <a:avLst/>
          </a:prstGeom>
          <a:noFill/>
        </p:spPr>
        <p:txBody>
          <a:bodyPr wrap="square">
            <a:spAutoFit/>
          </a:bodyPr>
          <a:lstStyle/>
          <a:p>
            <a:r>
              <a:rPr lang="fr-FR" b="1" dirty="0">
                <a:solidFill>
                  <a:schemeClr val="accent1">
                    <a:lumMod val="50000"/>
                  </a:schemeClr>
                </a:solidFill>
              </a:rPr>
              <a:t>Nous remercions toutes les personnes qui se sont prêtés aux jeux des interviews qui révèlent :</a:t>
            </a:r>
          </a:p>
          <a:p>
            <a:endParaRPr lang="fr-FR" b="1" dirty="0">
              <a:solidFill>
                <a:schemeClr val="accent1">
                  <a:lumMod val="50000"/>
                </a:schemeClr>
              </a:solidFill>
            </a:endParaRPr>
          </a:p>
          <a:p>
            <a:pPr marL="285750" indent="-285750">
              <a:buFontTx/>
              <a:buChar char="-"/>
            </a:pPr>
            <a:r>
              <a:rPr lang="fr-FR" b="1" dirty="0">
                <a:solidFill>
                  <a:schemeClr val="accent1">
                    <a:lumMod val="50000"/>
                  </a:schemeClr>
                </a:solidFill>
              </a:rPr>
              <a:t>La conscience qu’il est nécessaire de faire bouger des choses.</a:t>
            </a:r>
          </a:p>
          <a:p>
            <a:pPr marL="285750" indent="-285750">
              <a:buFontTx/>
              <a:buChar char="-"/>
            </a:pPr>
            <a:r>
              <a:rPr lang="fr-FR" b="1" dirty="0">
                <a:solidFill>
                  <a:schemeClr val="accent1">
                    <a:lumMod val="50000"/>
                  </a:schemeClr>
                </a:solidFill>
              </a:rPr>
              <a:t>Une demande d’équité</a:t>
            </a:r>
          </a:p>
          <a:p>
            <a:pPr marL="285750" indent="-285750">
              <a:buFontTx/>
              <a:buChar char="-"/>
            </a:pPr>
            <a:r>
              <a:rPr lang="fr-FR" b="1" dirty="0">
                <a:solidFill>
                  <a:schemeClr val="accent1">
                    <a:lumMod val="50000"/>
                  </a:schemeClr>
                </a:solidFill>
              </a:rPr>
              <a:t>Des métiers différents aux exigences propres</a:t>
            </a:r>
          </a:p>
          <a:p>
            <a:pPr marL="285750" indent="-285750">
              <a:buFontTx/>
              <a:buChar char="-"/>
            </a:pPr>
            <a:r>
              <a:rPr lang="fr-FR" b="1" dirty="0">
                <a:solidFill>
                  <a:schemeClr val="accent1">
                    <a:lumMod val="50000"/>
                  </a:schemeClr>
                </a:solidFill>
              </a:rPr>
              <a:t>La crainte de difficultés à réaliser les missions, à faire accepter le changement aux équipes.</a:t>
            </a:r>
          </a:p>
          <a:p>
            <a:endParaRPr lang="fr-FR" b="1" dirty="0">
              <a:solidFill>
                <a:schemeClr val="accent1">
                  <a:lumMod val="50000"/>
                </a:schemeClr>
              </a:solidFill>
            </a:endParaRPr>
          </a:p>
          <a:p>
            <a:endParaRPr lang="fr-FR" dirty="0">
              <a:solidFill>
                <a:schemeClr val="accent1">
                  <a:lumMod val="50000"/>
                </a:schemeClr>
              </a:solidFill>
            </a:endParaRPr>
          </a:p>
        </p:txBody>
      </p:sp>
    </p:spTree>
    <p:extLst>
      <p:ext uri="{BB962C8B-B14F-4D97-AF65-F5344CB8AC3E}">
        <p14:creationId xmlns:p14="http://schemas.microsoft.com/office/powerpoint/2010/main" val="4116608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601648" y="500601"/>
            <a:ext cx="11106150" cy="4801314"/>
          </a:xfrm>
          <a:prstGeom prst="rect">
            <a:avLst/>
          </a:prstGeom>
          <a:noFill/>
        </p:spPr>
        <p:txBody>
          <a:bodyPr wrap="square" rtlCol="0">
            <a:spAutoFit/>
          </a:bodyPr>
          <a:lstStyle/>
          <a:p>
            <a:pPr marL="285750" indent="-285750">
              <a:buFontTx/>
              <a:buChar char="-"/>
            </a:pPr>
            <a:endParaRPr lang="fr-FR" dirty="0"/>
          </a:p>
          <a:p>
            <a:endParaRPr lang="fr-FR" b="1" dirty="0">
              <a:solidFill>
                <a:schemeClr val="accent2"/>
              </a:solidFill>
              <a:latin typeface="Quicksand" panose="020B0604020202020204"/>
            </a:endParaRPr>
          </a:p>
          <a:p>
            <a:r>
              <a:rPr lang="fr-FR" b="1" dirty="0">
                <a:solidFill>
                  <a:schemeClr val="accent1">
                    <a:lumMod val="50000"/>
                  </a:schemeClr>
                </a:solidFill>
                <a:latin typeface="Quicksand" panose="020B0604020202020204"/>
              </a:rPr>
              <a:t>LE CONSTAT :</a:t>
            </a:r>
          </a:p>
          <a:p>
            <a:r>
              <a:rPr lang="fr-FR" dirty="0">
                <a:solidFill>
                  <a:schemeClr val="accent1">
                    <a:lumMod val="50000"/>
                  </a:schemeClr>
                </a:solidFill>
                <a:latin typeface="Quicksand" panose="020B0604020202020204"/>
              </a:rPr>
              <a:t>Les véhicules actuels qui composent la flotte sont : 108 = </a:t>
            </a:r>
            <a:r>
              <a:rPr lang="fr-FR" b="1" dirty="0">
                <a:solidFill>
                  <a:schemeClr val="accent1">
                    <a:lumMod val="50000"/>
                  </a:schemeClr>
                </a:solidFill>
                <a:latin typeface="Quicksand" panose="020B0604020202020204"/>
              </a:rPr>
              <a:t>27%</a:t>
            </a:r>
            <a:r>
              <a:rPr lang="fr-FR" dirty="0">
                <a:solidFill>
                  <a:schemeClr val="accent1">
                    <a:lumMod val="50000"/>
                  </a:schemeClr>
                </a:solidFill>
                <a:latin typeface="Quicksand" panose="020B0604020202020204"/>
              </a:rPr>
              <a:t>, RIFTER 5 PLACES =</a:t>
            </a:r>
            <a:r>
              <a:rPr lang="fr-FR" b="1" dirty="0">
                <a:solidFill>
                  <a:schemeClr val="accent1">
                    <a:lumMod val="50000"/>
                  </a:schemeClr>
                </a:solidFill>
                <a:latin typeface="Quicksand" panose="020B0604020202020204"/>
              </a:rPr>
              <a:t> 64%</a:t>
            </a:r>
            <a:r>
              <a:rPr lang="fr-FR" dirty="0">
                <a:solidFill>
                  <a:schemeClr val="accent1">
                    <a:lumMod val="50000"/>
                  </a:schemeClr>
                </a:solidFill>
                <a:latin typeface="Quicksand" panose="020B0604020202020204"/>
              </a:rPr>
              <a:t>,  PARTNER VUL 2 PLACES = </a:t>
            </a:r>
            <a:r>
              <a:rPr lang="fr-FR" b="1" dirty="0">
                <a:solidFill>
                  <a:schemeClr val="accent1">
                    <a:lumMod val="50000"/>
                  </a:schemeClr>
                </a:solidFill>
                <a:latin typeface="Quicksand" panose="020B0604020202020204"/>
              </a:rPr>
              <a:t>8 % : flotte de 635 véhicules en long term + Car sharing (35 véhicules).</a:t>
            </a:r>
          </a:p>
          <a:p>
            <a:endParaRPr lang="fr-FR" dirty="0">
              <a:solidFill>
                <a:schemeClr val="accent1">
                  <a:lumMod val="50000"/>
                </a:schemeClr>
              </a:solidFill>
              <a:latin typeface="Quicksand" panose="020B0604020202020204"/>
            </a:endParaRPr>
          </a:p>
          <a:p>
            <a:r>
              <a:rPr lang="fr-FR" b="1" dirty="0">
                <a:solidFill>
                  <a:schemeClr val="accent1">
                    <a:lumMod val="50000"/>
                  </a:schemeClr>
                </a:solidFill>
                <a:latin typeface="Quicksand" panose="020B0604020202020204"/>
              </a:rPr>
              <a:t>La 108 </a:t>
            </a:r>
            <a:r>
              <a:rPr lang="fr-FR" dirty="0">
                <a:solidFill>
                  <a:schemeClr val="accent1">
                    <a:lumMod val="50000"/>
                  </a:schemeClr>
                </a:solidFill>
                <a:latin typeface="Quicksand" panose="020B0604020202020204"/>
              </a:rPr>
              <a:t>est utilisée pour les transports seul ou à deux, dès qu’il faut transporter du matériel, elle s’avère trop petite.</a:t>
            </a:r>
          </a:p>
          <a:p>
            <a:r>
              <a:rPr lang="fr-FR" b="1" dirty="0">
                <a:solidFill>
                  <a:schemeClr val="accent1">
                    <a:lumMod val="50000"/>
                  </a:schemeClr>
                </a:solidFill>
                <a:latin typeface="Quicksand" panose="020B0604020202020204"/>
              </a:rPr>
              <a:t>Le RIFTER </a:t>
            </a:r>
            <a:r>
              <a:rPr lang="fr-FR" dirty="0">
                <a:solidFill>
                  <a:schemeClr val="accent1">
                    <a:lumMod val="50000"/>
                  </a:schemeClr>
                </a:solidFill>
                <a:latin typeface="Quicksand" panose="020B0604020202020204"/>
              </a:rPr>
              <a:t>est adapté en taille pour le transport de matériel seul ou à deux mais </a:t>
            </a:r>
            <a:r>
              <a:rPr lang="fr-FR" b="1" dirty="0">
                <a:solidFill>
                  <a:schemeClr val="accent1">
                    <a:lumMod val="50000"/>
                  </a:schemeClr>
                </a:solidFill>
                <a:latin typeface="Quicksand" panose="020B0604020202020204"/>
              </a:rPr>
              <a:t>dangereux en cas de choc </a:t>
            </a:r>
            <a:r>
              <a:rPr lang="fr-FR" dirty="0">
                <a:solidFill>
                  <a:schemeClr val="accent1">
                    <a:lumMod val="50000"/>
                  </a:schemeClr>
                </a:solidFill>
                <a:latin typeface="Quicksand" panose="020B0604020202020204"/>
              </a:rPr>
              <a:t>ou de décélération brutale. Il est exempt de cloison de séparation entre la cabine et l’espace de charge.</a:t>
            </a:r>
          </a:p>
          <a:p>
            <a:r>
              <a:rPr lang="fr-FR" b="1" dirty="0">
                <a:solidFill>
                  <a:schemeClr val="accent1">
                    <a:lumMod val="50000"/>
                  </a:schemeClr>
                </a:solidFill>
                <a:latin typeface="Quicksand" panose="020B0604020202020204"/>
              </a:rPr>
              <a:t>Le PARTNER </a:t>
            </a:r>
            <a:r>
              <a:rPr lang="fr-FR" dirty="0">
                <a:solidFill>
                  <a:schemeClr val="accent1">
                    <a:lumMod val="50000"/>
                  </a:schemeClr>
                </a:solidFill>
                <a:latin typeface="Quicksand" panose="020B0604020202020204"/>
              </a:rPr>
              <a:t>VUL est souvent trop grand pour transporter des matériels souvent peu volumineux et légers.</a:t>
            </a:r>
          </a:p>
          <a:p>
            <a:endParaRPr lang="fr-FR" dirty="0">
              <a:solidFill>
                <a:schemeClr val="accent1">
                  <a:lumMod val="50000"/>
                </a:schemeClr>
              </a:solidFill>
              <a:latin typeface="Quicksand" panose="020B0604020202020204"/>
            </a:endParaRPr>
          </a:p>
          <a:p>
            <a:r>
              <a:rPr lang="fr-FR" b="1" dirty="0">
                <a:solidFill>
                  <a:schemeClr val="accent1">
                    <a:lumMod val="50000"/>
                  </a:schemeClr>
                </a:solidFill>
                <a:latin typeface="Quicksand" panose="020B0604020202020204"/>
              </a:rPr>
              <a:t>LE BESOIN : (selon la synthèses des interviews)</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une à deux personnes dans l’enceinte du CERN (car sharing)</a:t>
            </a:r>
          </a:p>
          <a:p>
            <a:r>
              <a:rPr lang="fr-FR" dirty="0">
                <a:solidFill>
                  <a:schemeClr val="accent1">
                    <a:lumMod val="50000"/>
                  </a:schemeClr>
                </a:solidFill>
                <a:latin typeface="Quicksand" panose="020B0604020202020204"/>
              </a:rPr>
              <a:t>Des véhicules pour le transport </a:t>
            </a:r>
            <a:r>
              <a:rPr lang="fr-FR" b="1" dirty="0">
                <a:solidFill>
                  <a:schemeClr val="accent1">
                    <a:lumMod val="50000"/>
                  </a:schemeClr>
                </a:solidFill>
                <a:latin typeface="Quicksand" panose="020B0604020202020204"/>
              </a:rPr>
              <a:t>de une à deux personnes et de matériels dans l’enceinte du CERN (car sharing)</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une à deux personnes dans et en dehors du CERN (car sharing et piquet)</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5 personnes sans matériels dans et en dehors du CERN (short term)</a:t>
            </a:r>
          </a:p>
          <a:p>
            <a:r>
              <a:rPr lang="fr-FR" dirty="0">
                <a:solidFill>
                  <a:schemeClr val="accent1">
                    <a:lumMod val="50000"/>
                  </a:schemeClr>
                </a:solidFill>
                <a:latin typeface="Quicksand" panose="020B0604020202020204"/>
              </a:rPr>
              <a:t>Des véhicules pour le transports de </a:t>
            </a:r>
            <a:r>
              <a:rPr lang="fr-FR" b="1" dirty="0">
                <a:solidFill>
                  <a:schemeClr val="accent1">
                    <a:lumMod val="50000"/>
                  </a:schemeClr>
                </a:solidFill>
                <a:latin typeface="Quicksand" panose="020B0604020202020204"/>
              </a:rPr>
              <a:t>5 personnes et de matériels dans et en dehors du CERN ( short term)</a:t>
            </a:r>
          </a:p>
        </p:txBody>
      </p:sp>
      <p:sp>
        <p:nvSpPr>
          <p:cNvPr id="4" name="ZoneTexte 3">
            <a:extLst>
              <a:ext uri="{FF2B5EF4-FFF2-40B4-BE49-F238E27FC236}">
                <a16:creationId xmlns:a16="http://schemas.microsoft.com/office/drawing/2014/main" id="{92B8A4AF-B57D-1AD0-FBF2-A2E984C8D25D}"/>
              </a:ext>
            </a:extLst>
          </p:cNvPr>
          <p:cNvSpPr txBox="1"/>
          <p:nvPr/>
        </p:nvSpPr>
        <p:spPr>
          <a:xfrm>
            <a:off x="542925" y="5829629"/>
            <a:ext cx="11106150" cy="646331"/>
          </a:xfrm>
          <a:prstGeom prst="rect">
            <a:avLst/>
          </a:prstGeom>
          <a:noFill/>
          <a:ln w="38100">
            <a:solidFill>
              <a:schemeClr val="accent2"/>
            </a:solidFill>
          </a:ln>
        </p:spPr>
        <p:txBody>
          <a:bodyPr wrap="square" rtlCol="0">
            <a:spAutoFit/>
          </a:bodyPr>
          <a:lstStyle/>
          <a:p>
            <a:r>
              <a:rPr lang="fr-FR" i="1" dirty="0">
                <a:solidFill>
                  <a:schemeClr val="accent1">
                    <a:lumMod val="50000"/>
                  </a:schemeClr>
                </a:solidFill>
                <a:latin typeface="Quicksand" panose="020B0604020202020204"/>
              </a:rPr>
              <a:t>Les véhicules actuels sont inadaptés aux usages, les véhicules sont souvent surdimensionnés et sous utilisés. Il n’y a pas assez de choix  : le RIFTER est sélectionné par défaut et représente </a:t>
            </a:r>
            <a:r>
              <a:rPr lang="fr-FR" b="1" i="1" dirty="0">
                <a:solidFill>
                  <a:schemeClr val="accent1">
                    <a:lumMod val="50000"/>
                  </a:schemeClr>
                </a:solidFill>
                <a:latin typeface="Quicksand" panose="020B0604020202020204"/>
              </a:rPr>
              <a:t>64% du parc </a:t>
            </a:r>
            <a:r>
              <a:rPr lang="fr-FR" i="1" dirty="0">
                <a:solidFill>
                  <a:schemeClr val="accent1">
                    <a:lumMod val="50000"/>
                  </a:schemeClr>
                </a:solidFill>
                <a:latin typeface="Quicksand" panose="020B0604020202020204"/>
              </a:rPr>
              <a:t>! </a:t>
            </a:r>
            <a:endParaRPr lang="fr-FR" i="1" dirty="0">
              <a:solidFill>
                <a:schemeClr val="accent1">
                  <a:lumMod val="50000"/>
                </a:schemeClr>
              </a:solidFill>
            </a:endParaRPr>
          </a:p>
        </p:txBody>
      </p:sp>
    </p:spTree>
    <p:extLst>
      <p:ext uri="{BB962C8B-B14F-4D97-AF65-F5344CB8AC3E}">
        <p14:creationId xmlns:p14="http://schemas.microsoft.com/office/powerpoint/2010/main" val="20687077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BF792D004821644B002CDBB1D409763" ma:contentTypeVersion="3" ma:contentTypeDescription="Create a new document." ma:contentTypeScope="" ma:versionID="5917a7bb1b1a29f7ffa7fdccaedea29b">
  <xsd:schema xmlns:xsd="http://www.w3.org/2001/XMLSchema" xmlns:xs="http://www.w3.org/2001/XMLSchema" xmlns:p="http://schemas.microsoft.com/office/2006/metadata/properties" xmlns:ns2="842906cd-001f-4cca-96d1-ebcdc2d118b6" targetNamespace="http://schemas.microsoft.com/office/2006/metadata/properties" ma:root="true" ma:fieldsID="10574c7a2c0f13f2bf8dc12fbcb3a3f6" ns2:_="">
    <xsd:import namespace="842906cd-001f-4cca-96d1-ebcdc2d118b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2906cd-001f-4cca-96d1-ebcdc2d118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7A7339-3469-4559-9F68-A006650DA9D8}">
  <ds:schemaRefs>
    <ds:schemaRef ds:uri="http://purl.org/dc/elements/1.1/"/>
    <ds:schemaRef ds:uri="http://purl.org/dc/terms/"/>
    <ds:schemaRef ds:uri="http://schemas.microsoft.com/office/2006/metadata/properties"/>
    <ds:schemaRef ds:uri="http://schemas.openxmlformats.org/package/2006/metadata/core-properties"/>
    <ds:schemaRef ds:uri="http://purl.org/dc/dcmitype/"/>
    <ds:schemaRef ds:uri="http://www.w3.org/XML/1998/namespace"/>
    <ds:schemaRef ds:uri="http://schemas.microsoft.com/office/2006/documentManagement/types"/>
    <ds:schemaRef ds:uri="http://schemas.microsoft.com/office/infopath/2007/PartnerControls"/>
    <ds:schemaRef ds:uri="1e97a53b-344d-49ec-99ff-432b50311ac3"/>
    <ds:schemaRef ds:uri="270dff4e-aa8c-4829-9496-e01afd06f096"/>
  </ds:schemaRefs>
</ds:datastoreItem>
</file>

<file path=customXml/itemProps2.xml><?xml version="1.0" encoding="utf-8"?>
<ds:datastoreItem xmlns:ds="http://schemas.openxmlformats.org/officeDocument/2006/customXml" ds:itemID="{D4053DA3-7DAF-4E97-A6AD-F07E159D2989}">
  <ds:schemaRefs>
    <ds:schemaRef ds:uri="http://schemas.microsoft.com/sharepoint/v3/contenttype/forms"/>
  </ds:schemaRefs>
</ds:datastoreItem>
</file>

<file path=customXml/itemProps3.xml><?xml version="1.0" encoding="utf-8"?>
<ds:datastoreItem xmlns:ds="http://schemas.openxmlformats.org/officeDocument/2006/customXml" ds:itemID="{C777D3B1-B038-4E4E-9F6F-718858CD188B}"/>
</file>

<file path=docProps/app.xml><?xml version="1.0" encoding="utf-8"?>
<Properties xmlns="http://schemas.openxmlformats.org/officeDocument/2006/extended-properties" xmlns:vt="http://schemas.openxmlformats.org/officeDocument/2006/docPropsVTypes">
  <Template/>
  <TotalTime>13803</TotalTime>
  <Words>2106</Words>
  <Application>Microsoft Office PowerPoint</Application>
  <PresentationFormat>Widescreen</PresentationFormat>
  <Paragraphs>226</Paragraphs>
  <Slides>24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3" baseType="lpstr">
      <vt:lpstr>Arial</vt:lpstr>
      <vt:lpstr>Calibri</vt:lpstr>
      <vt:lpstr>Calibri Light</vt:lpstr>
      <vt:lpstr>Poppins</vt:lpstr>
      <vt:lpstr>Quicksand</vt:lpstr>
      <vt:lpstr>Wingdings</vt:lpstr>
      <vt:lpstr>Thème Office</vt:lpstr>
      <vt:lpstr>Worksheet</vt:lpstr>
      <vt:lpstr>Microsoft Excel 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Eric Boiron</dc:creator>
  <cp:lastModifiedBy>Gilles Bollinger</cp:lastModifiedBy>
  <cp:revision>101</cp:revision>
  <cp:lastPrinted>2022-11-29T11:09:32Z</cp:lastPrinted>
  <dcterms:created xsi:type="dcterms:W3CDTF">2019-05-21T08:17:31Z</dcterms:created>
  <dcterms:modified xsi:type="dcterms:W3CDTF">2023-05-10T17:33:50Z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0x0101007BF792D004821644B002CDBB1D409763</vt:lpwstr>
  </property>
</Properties>
</file>