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12"/>
  </p:notesMasterIdLst>
  <p:sldIdLst>
    <p:sldId id="256" r:id="rId2"/>
    <p:sldId id="334" r:id="rId3"/>
    <p:sldId id="364" r:id="rId4"/>
    <p:sldId id="350" r:id="rId5"/>
    <p:sldId id="338" r:id="rId6"/>
    <p:sldId id="365" r:id="rId7"/>
    <p:sldId id="353" r:id="rId8"/>
    <p:sldId id="366" r:id="rId9"/>
    <p:sldId id="363" r:id="rId10"/>
    <p:sldId id="35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FFFFFF"/>
    <a:srgbClr val="707478"/>
    <a:srgbClr val="83909D"/>
    <a:srgbClr val="ADAEB0"/>
    <a:srgbClr val="7F8C98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34" autoAdjust="0"/>
    <p:restoredTop sz="83795" autoAdjust="0"/>
  </p:normalViewPr>
  <p:slideViewPr>
    <p:cSldViewPr snapToGrid="0">
      <p:cViewPr varScale="1">
        <p:scale>
          <a:sx n="104" d="100"/>
          <a:sy n="104" d="100"/>
        </p:scale>
        <p:origin x="368" y="200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Fellows</c:v>
                </c:pt>
              </c:strCache>
            </c:strRef>
          </c:tx>
          <c:dPt>
            <c:idx val="0"/>
            <c:bubble3D val="0"/>
            <c:spPr>
              <a:solidFill>
                <a:srgbClr val="CDC301"/>
              </a:solidFill>
              <a:ln>
                <a:solidFill>
                  <a:srgbClr val="CDC30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673-4FAF-9E29-BABD567C7657}"/>
              </c:ext>
            </c:extLst>
          </c:dPt>
          <c:dPt>
            <c:idx val="1"/>
            <c:bubble3D val="0"/>
            <c:spPr>
              <a:solidFill>
                <a:srgbClr val="00CC0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673-4FAF-9E29-BABD567C7657}"/>
              </c:ext>
            </c:extLst>
          </c:dPt>
          <c:dPt>
            <c:idx val="2"/>
            <c:bubble3D val="0"/>
            <c:spPr>
              <a:solidFill>
                <a:schemeClr val="tx1">
                  <a:lumMod val="60000"/>
                  <a:lumOff val="40000"/>
                </a:schemeClr>
              </a:solidFill>
              <a:ln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673-4FAF-9E29-BABD567C7657}"/>
              </c:ext>
            </c:extLst>
          </c:dPt>
          <c:dPt>
            <c:idx val="3"/>
            <c:bubble3D val="0"/>
            <c:spPr>
              <a:solidFill>
                <a:srgbClr val="013476"/>
              </a:solidFill>
              <a:ln>
                <a:solidFill>
                  <a:srgbClr val="01347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673-4FAF-9E29-BABD567C7657}"/>
              </c:ext>
            </c:extLst>
          </c:dPt>
          <c:dLbls>
            <c:dLbl>
              <c:idx val="0"/>
              <c:layout>
                <c:manualLayout>
                  <c:x val="-2.1106860069283025E-2"/>
                  <c:y val="-0.1944707657087411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solidFill>
                          <a:srgbClr val="013476"/>
                        </a:solidFill>
                      </a:rPr>
                      <a:t>School</a:t>
                    </a:r>
                    <a:r>
                      <a:rPr lang="en-US" baseline="0" dirty="0">
                        <a:solidFill>
                          <a:srgbClr val="013476"/>
                        </a:solidFill>
                      </a:rPr>
                      <a:t>
</a:t>
                    </a:r>
                    <a:fld id="{E93FEFD6-860F-453F-BE87-72FDE8606810}" type="PERCENTAGE">
                      <a:rPr lang="en-US" baseline="0">
                        <a:solidFill>
                          <a:srgbClr val="013476"/>
                        </a:solidFill>
                      </a:rPr>
                      <a:pPr>
                        <a:defRPr>
                          <a:solidFill>
                            <a:schemeClr val="accent5"/>
                          </a:solidFill>
                        </a:defRPr>
                      </a:pPr>
                      <a:t>[PERCENTAGE]</a:t>
                    </a:fld>
                    <a:endParaRPr lang="en-US" baseline="0" dirty="0">
                      <a:solidFill>
                        <a:srgbClr val="013476"/>
                      </a:solidFill>
                    </a:endParaRPr>
                  </a:p>
                </c:rich>
              </c:tx>
              <c:spPr>
                <a:xfrm>
                  <a:off x="3343684" y="213007"/>
                  <a:ext cx="657328" cy="518368"/>
                </a:xfrm>
                <a:solidFill>
                  <a:prstClr val="white"/>
                </a:solidFill>
                <a:ln w="9525" cap="flat" cmpd="sng" algn="ctr">
                  <a:solidFill>
                    <a:srgbClr val="4472C4">
                      <a:shade val="58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6364"/>
                        <a:gd name="adj2" fmla="val 5959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402351423901145"/>
                      <c:h val="0.1571800450283132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673-4FAF-9E29-BABD567C7657}"/>
                </c:ext>
              </c:extLst>
            </c:dLbl>
            <c:dLbl>
              <c:idx val="1"/>
              <c:layout>
                <c:manualLayout>
                  <c:x val="7.9142406985288502E-2"/>
                  <c:y val="-1.925453125829119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solidFill>
                          <a:srgbClr val="013476"/>
                        </a:solidFill>
                      </a:rPr>
                      <a:t>Medicine</a:t>
                    </a:r>
                    <a:r>
                      <a:rPr lang="en-US" baseline="0" dirty="0">
                        <a:solidFill>
                          <a:srgbClr val="013476"/>
                        </a:solidFill>
                      </a:rPr>
                      <a:t>
</a:t>
                    </a:r>
                    <a:fld id="{8F4127D7-B9E6-403E-9E99-EC956374C17A}" type="PERCENTAGE">
                      <a:rPr lang="en-US" baseline="0">
                        <a:solidFill>
                          <a:srgbClr val="013476"/>
                        </a:solidFill>
                      </a:rPr>
                      <a:pPr>
                        <a:defRPr>
                          <a:solidFill>
                            <a:schemeClr val="accent5"/>
                          </a:solidFill>
                        </a:defRPr>
                      </a:pPr>
                      <a:t>[PERCENTAGE]</a:t>
                    </a:fld>
                    <a:endParaRPr lang="en-US" baseline="0" dirty="0">
                      <a:solidFill>
                        <a:srgbClr val="013476"/>
                      </a:solidFill>
                    </a:endParaRPr>
                  </a:p>
                </c:rich>
              </c:tx>
              <c:spPr>
                <a:solidFill>
                  <a:prstClr val="white"/>
                </a:solidFill>
                <a:ln>
                  <a:solidFill>
                    <a:srgbClr val="4472C4">
                      <a:shade val="58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673-4FAF-9E29-BABD567C7657}"/>
                </c:ext>
              </c:extLst>
            </c:dLbl>
            <c:dLbl>
              <c:idx val="2"/>
              <c:layout>
                <c:manualLayout>
                  <c:x val="-0.49101251443396365"/>
                  <c:y val="-1.925453125829119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solidFill>
                          <a:srgbClr val="013476"/>
                        </a:solidFill>
                      </a:rPr>
                      <a:t>STEM</a:t>
                    </a:r>
                    <a:r>
                      <a:rPr lang="en-US" baseline="0" dirty="0">
                        <a:solidFill>
                          <a:srgbClr val="013476"/>
                        </a:solidFill>
                      </a:rPr>
                      <a:t>
</a:t>
                    </a:r>
                    <a:fld id="{D06E94D5-D341-450B-A8AF-15D673C33849}" type="PERCENTAGE">
                      <a:rPr lang="en-US" baseline="0">
                        <a:solidFill>
                          <a:srgbClr val="013476"/>
                        </a:solidFill>
                      </a:rPr>
                      <a:pPr>
                        <a:defRPr>
                          <a:solidFill>
                            <a:schemeClr val="accent5"/>
                          </a:solidFill>
                        </a:defRPr>
                      </a:pPr>
                      <a:t>[PERCENTAGE]</a:t>
                    </a:fld>
                    <a:endParaRPr lang="en-US" baseline="0" dirty="0">
                      <a:solidFill>
                        <a:srgbClr val="013476"/>
                      </a:solidFill>
                    </a:endParaRPr>
                  </a:p>
                </c:rich>
              </c:tx>
              <c:spPr>
                <a:solidFill>
                  <a:prstClr val="white"/>
                </a:solidFill>
                <a:ln>
                  <a:solidFill>
                    <a:srgbClr val="4472C4">
                      <a:shade val="58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673-4FAF-9E29-BABD567C7657}"/>
                </c:ext>
              </c:extLst>
            </c:dLbl>
            <c:dLbl>
              <c:idx val="3"/>
              <c:layout>
                <c:manualLayout>
                  <c:x val="2.1400460012296986E-2"/>
                  <c:y val="-0.3581342814042162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solidFill>
                          <a:srgbClr val="013476"/>
                        </a:solidFill>
                      </a:rPr>
                      <a:t>Physics</a:t>
                    </a:r>
                    <a:r>
                      <a:rPr lang="en-US" baseline="0" dirty="0">
                        <a:solidFill>
                          <a:srgbClr val="013476"/>
                        </a:solidFill>
                      </a:rPr>
                      <a:t>
</a:t>
                    </a:r>
                    <a:fld id="{FE7DAA06-E0EF-42C4-A301-34898E41F0B1}" type="PERCENTAGE">
                      <a:rPr lang="en-US" baseline="0">
                        <a:solidFill>
                          <a:srgbClr val="013476"/>
                        </a:solidFill>
                      </a:rPr>
                      <a:pPr>
                        <a:defRPr>
                          <a:solidFill>
                            <a:schemeClr val="accent5"/>
                          </a:solidFill>
                        </a:defRPr>
                      </a:pPr>
                      <a:t>[PERCENTAGE]</a:t>
                    </a:fld>
                    <a:endParaRPr lang="en-US" baseline="0" dirty="0">
                      <a:solidFill>
                        <a:srgbClr val="013476"/>
                      </a:solidFill>
                    </a:endParaRPr>
                  </a:p>
                </c:rich>
              </c:tx>
              <c:spPr>
                <a:solidFill>
                  <a:prstClr val="white"/>
                </a:solidFill>
                <a:ln w="9525" cap="flat" cmpd="sng" algn="ctr">
                  <a:solidFill>
                    <a:srgbClr val="4472C4">
                      <a:shade val="58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68979"/>
                        <a:gd name="adj2" fmla="val 85185"/>
                      </a:avLst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673-4FAF-9E29-BABD567C7657}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4472C4">
                    <a:shade val="58000"/>
                  </a:srgbClr>
                </a:solidFill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Tabelle1!$A$2:$A$5</c:f>
              <c:strCache>
                <c:ptCount val="4"/>
                <c:pt idx="0">
                  <c:v>Schule</c:v>
                </c:pt>
                <c:pt idx="1">
                  <c:v>Medizin-Studium</c:v>
                </c:pt>
                <c:pt idx="2">
                  <c:v>MINT-Studium</c:v>
                </c:pt>
                <c:pt idx="3">
                  <c:v>Physik-Studium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48</c:v>
                </c:pt>
                <c:pt idx="1">
                  <c:v>4</c:v>
                </c:pt>
                <c:pt idx="2">
                  <c:v>10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673-4FAF-9E29-BABD567C76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29.11.23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843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14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en-US" baseline="0" dirty="0"/>
              <a:t>In the </a:t>
            </a:r>
            <a:r>
              <a:rPr lang="en-US" b="1" baseline="0" dirty="0"/>
              <a:t>basic program</a:t>
            </a:r>
            <a:r>
              <a:rPr lang="en-US" baseline="0" dirty="0"/>
              <a:t>, young people take part in a master class (particle physics or </a:t>
            </a:r>
            <a:r>
              <a:rPr lang="en-US" baseline="0" dirty="0" err="1"/>
              <a:t>astroparticle</a:t>
            </a:r>
            <a:r>
              <a:rPr lang="en-US" baseline="0" dirty="0"/>
              <a:t> physics), for example. In the qualification program, the focus is on communicating the knowledge they have already acquired. This can take the form of a presentation at school on the subject of </a:t>
            </a:r>
            <a:r>
              <a:rPr lang="en-US" baseline="0" dirty="0" err="1"/>
              <a:t>astro</a:t>
            </a:r>
            <a:r>
              <a:rPr lang="en-US" baseline="0" dirty="0"/>
              <a:t>/particle physics, a project or support as a tutor in a master class.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en-US" baseline="0" dirty="0"/>
              <a:t>Active members of the Particle World network can apply for </a:t>
            </a:r>
            <a:r>
              <a:rPr lang="en-US" b="1" baseline="0" dirty="0"/>
              <a:t>workshops at CERN </a:t>
            </a:r>
            <a:r>
              <a:rPr lang="en-US" baseline="0" dirty="0"/>
              <a:t>to visit the international research center, deepen their knowledge, look over the shoulders of researchers and meet like-minded people. Travel and accommodation are funded by the network. It is also possible to prepare research papers for school or a competition such as </a:t>
            </a:r>
            <a:r>
              <a:rPr lang="en-US" baseline="0" dirty="0" err="1"/>
              <a:t>Jugend</a:t>
            </a:r>
            <a:r>
              <a:rPr lang="en-US" baseline="0" dirty="0"/>
              <a:t> </a:t>
            </a:r>
            <a:r>
              <a:rPr lang="en-US" baseline="0" dirty="0" err="1"/>
              <a:t>forscht</a:t>
            </a:r>
            <a:r>
              <a:rPr lang="en-US" baseline="0" dirty="0"/>
              <a:t>, supervised by facilitators of Netzwerk Teilchenwelt. Part of the research work may even be carried out during the </a:t>
            </a:r>
            <a:r>
              <a:rPr lang="en-US" b="1" baseline="0" dirty="0"/>
              <a:t>project weeks </a:t>
            </a:r>
            <a:r>
              <a:rPr lang="en-US" baseline="0" dirty="0"/>
              <a:t>at CERN.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en-US" baseline="0" dirty="0"/>
              <a:t>In addition, you can register for our </a:t>
            </a:r>
            <a:r>
              <a:rPr lang="en-US" b="1" baseline="0" dirty="0"/>
              <a:t>Fellow Program </a:t>
            </a:r>
            <a:r>
              <a:rPr lang="en-US" baseline="0" dirty="0"/>
              <a:t>during your studies and thus gain direct access to the research groups.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95F906-4752-CA48-AC03-BB84E4448D34}" type="slidenum">
              <a:rPr kumimoji="0" lang="de-DE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3426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4822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216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b="1" dirty="0"/>
              <a:t>Ask </a:t>
            </a:r>
            <a:r>
              <a:rPr lang="de-DE" b="1" dirty="0" err="1"/>
              <a:t>the</a:t>
            </a:r>
            <a:r>
              <a:rPr lang="de-DE" b="1" dirty="0"/>
              <a:t> Expert </a:t>
            </a:r>
          </a:p>
          <a:p>
            <a:pPr marL="171450" lvl="0" indent="-171450" defTabSz="914400">
              <a:spcBef>
                <a:spcPts val="1000"/>
              </a:spcBef>
              <a:buFontTx/>
              <a:buChar char="-"/>
            </a:pPr>
            <a:r>
              <a:rPr lang="de-DE" b="0" dirty="0" err="1"/>
              <a:t>Concept</a:t>
            </a:r>
            <a:r>
              <a:rPr lang="de-DE" b="0" dirty="0"/>
              <a:t>: online </a:t>
            </a:r>
            <a:r>
              <a:rPr lang="de-DE" b="0" dirty="0" err="1"/>
              <a:t>lecture</a:t>
            </a:r>
            <a:r>
              <a:rPr lang="de-DE" b="0" dirty="0"/>
              <a:t> on </a:t>
            </a:r>
            <a:r>
              <a:rPr lang="de-DE" b="0" dirty="0" err="1"/>
              <a:t>current</a:t>
            </a:r>
            <a:r>
              <a:rPr lang="de-DE" b="0" dirty="0"/>
              <a:t> </a:t>
            </a:r>
            <a:r>
              <a:rPr lang="de-DE" b="0" dirty="0" err="1"/>
              <a:t>research</a:t>
            </a:r>
            <a:r>
              <a:rPr lang="de-DE" b="0" dirty="0"/>
              <a:t> at Fellow </a:t>
            </a:r>
            <a:r>
              <a:rPr lang="de-DE" b="0" dirty="0" err="1"/>
              <a:t>level</a:t>
            </a:r>
            <a:r>
              <a:rPr lang="de-DE" b="0" dirty="0"/>
              <a:t>, </a:t>
            </a:r>
            <a:r>
              <a:rPr lang="de-DE" b="0" dirty="0" err="1"/>
              <a:t>wide</a:t>
            </a:r>
            <a:r>
              <a:rPr lang="de-DE" b="0" dirty="0"/>
              <a:t> </a:t>
            </a:r>
            <a:r>
              <a:rPr lang="de-DE" b="0" dirty="0" err="1"/>
              <a:t>selection</a:t>
            </a:r>
            <a:r>
              <a:rPr lang="de-DE" b="0" dirty="0"/>
              <a:t> </a:t>
            </a:r>
            <a:r>
              <a:rPr lang="de-DE" b="0" dirty="0" err="1"/>
              <a:t>of</a:t>
            </a:r>
            <a:r>
              <a:rPr lang="de-DE" b="0" dirty="0"/>
              <a:t> </a:t>
            </a:r>
            <a:r>
              <a:rPr lang="de-DE" b="0" dirty="0" err="1"/>
              <a:t>topics</a:t>
            </a:r>
            <a:r>
              <a:rPr lang="de-DE" b="0" dirty="0"/>
              <a:t> </a:t>
            </a:r>
            <a:r>
              <a:rPr lang="de-DE" b="0" dirty="0" err="1"/>
              <a:t>and</a:t>
            </a:r>
            <a:r>
              <a:rPr lang="de-DE" b="0" dirty="0"/>
              <a:t> </a:t>
            </a:r>
            <a:r>
              <a:rPr lang="de-DE" b="0" dirty="0" err="1"/>
              <a:t>speakers</a:t>
            </a:r>
            <a:r>
              <a:rPr lang="de-DE" b="0" dirty="0"/>
              <a:t>, 30 min </a:t>
            </a:r>
            <a:r>
              <a:rPr lang="de-DE" b="0" dirty="0" err="1"/>
              <a:t>lecture</a:t>
            </a:r>
            <a:r>
              <a:rPr lang="de-DE" b="0" dirty="0"/>
              <a:t> + </a:t>
            </a:r>
            <a:r>
              <a:rPr lang="de-DE" b="0" dirty="0" err="1"/>
              <a:t>discussion</a:t>
            </a:r>
            <a:r>
              <a:rPr lang="de-DE" b="0" dirty="0"/>
              <a:t> </a:t>
            </a:r>
            <a:r>
              <a:rPr lang="de-DE" b="0" dirty="0" err="1"/>
              <a:t>each</a:t>
            </a:r>
            <a:endParaRPr lang="de-DE" b="0" dirty="0"/>
          </a:p>
          <a:p>
            <a:pPr marL="171450" lvl="0" indent="-171450" defTabSz="914400">
              <a:spcBef>
                <a:spcPts val="1000"/>
              </a:spcBef>
              <a:buFontTx/>
              <a:buChar char="-"/>
            </a:pPr>
            <a:r>
              <a:rPr lang="de-DE" b="0" dirty="0"/>
              <a:t>Topics e.g. Black </a:t>
            </a:r>
            <a:r>
              <a:rPr lang="de-DE" b="0" dirty="0" err="1"/>
              <a:t>holes</a:t>
            </a:r>
            <a:r>
              <a:rPr lang="de-DE" b="0" dirty="0"/>
              <a:t> (R. </a:t>
            </a:r>
            <a:r>
              <a:rPr lang="de-DE" b="0" dirty="0" err="1"/>
              <a:t>Genzel</a:t>
            </a:r>
            <a:r>
              <a:rPr lang="de-DE" b="0" dirty="0"/>
              <a:t>), </a:t>
            </a:r>
            <a:r>
              <a:rPr lang="de-DE" b="0" dirty="0" err="1"/>
              <a:t>Higgs</a:t>
            </a:r>
            <a:r>
              <a:rPr lang="de-DE" b="0" dirty="0"/>
              <a:t> (R. Harlander), Belle II (C. Sfienti), </a:t>
            </a:r>
            <a:r>
              <a:rPr lang="de-DE" b="0" dirty="0" err="1"/>
              <a:t>Controlled</a:t>
            </a:r>
            <a:r>
              <a:rPr lang="de-DE" b="0" dirty="0"/>
              <a:t> </a:t>
            </a:r>
            <a:r>
              <a:rPr lang="de-DE" b="0" dirty="0" err="1"/>
              <a:t>nuclear</a:t>
            </a:r>
            <a:r>
              <a:rPr lang="de-DE" b="0" dirty="0"/>
              <a:t> </a:t>
            </a:r>
            <a:r>
              <a:rPr lang="de-DE" b="0" dirty="0" err="1"/>
              <a:t>fusion</a:t>
            </a:r>
            <a:r>
              <a:rPr lang="de-DE" b="0" dirty="0"/>
              <a:t> (A. Junghans), Neutrino </a:t>
            </a:r>
            <a:r>
              <a:rPr lang="de-DE" b="0" dirty="0" err="1"/>
              <a:t>astronomy</a:t>
            </a:r>
            <a:r>
              <a:rPr lang="de-DE" b="0" dirty="0"/>
              <a:t> (M. Kowalski), Black hole </a:t>
            </a:r>
            <a:r>
              <a:rPr lang="de-DE" b="0" dirty="0" err="1"/>
              <a:t>image</a:t>
            </a:r>
            <a:r>
              <a:rPr lang="de-DE" b="0" dirty="0"/>
              <a:t> (A. Zensus)</a:t>
            </a:r>
          </a:p>
          <a:p>
            <a:pPr marL="0" lvl="0" indent="0" defTabSz="914400">
              <a:spcBef>
                <a:spcPts val="1000"/>
              </a:spcBef>
              <a:buFontTx/>
              <a:buNone/>
            </a:pPr>
            <a:r>
              <a:rPr lang="de-DE" b="1" dirty="0"/>
              <a:t>Fellow </a:t>
            </a:r>
            <a:r>
              <a:rPr lang="de-DE" b="1" dirty="0" err="1"/>
              <a:t>meeting</a:t>
            </a:r>
            <a:endParaRPr lang="de-DE" b="1" dirty="0"/>
          </a:p>
          <a:p>
            <a:pPr marL="171450" lvl="0" indent="-171450" defTabSz="914400">
              <a:spcBef>
                <a:spcPts val="1000"/>
              </a:spcBef>
              <a:buFontTx/>
              <a:buChar char="-"/>
            </a:pPr>
            <a:r>
              <a:rPr lang="de-DE" b="0" dirty="0"/>
              <a:t>Lectures:</a:t>
            </a:r>
            <a:r>
              <a:rPr lang="de-DE" b="0" baseline="0" dirty="0"/>
              <a:t> </a:t>
            </a:r>
            <a:r>
              <a:rPr lang="de-DE" b="0" dirty="0"/>
              <a:t>ATLAS </a:t>
            </a:r>
            <a:r>
              <a:rPr lang="de-DE" b="0" dirty="0" err="1"/>
              <a:t>detector</a:t>
            </a:r>
            <a:r>
              <a:rPr lang="de-DE" b="0" dirty="0"/>
              <a:t>, </a:t>
            </a:r>
            <a:r>
              <a:rPr lang="de-DE" b="0" dirty="0" err="1"/>
              <a:t>scattering</a:t>
            </a:r>
            <a:r>
              <a:rPr lang="de-DE" b="0" dirty="0"/>
              <a:t> </a:t>
            </a:r>
            <a:r>
              <a:rPr lang="de-DE" b="0" dirty="0" err="1"/>
              <a:t>board</a:t>
            </a:r>
            <a:r>
              <a:rPr lang="de-DE" b="0" dirty="0"/>
              <a:t>, </a:t>
            </a:r>
            <a:r>
              <a:rPr lang="de-DE" b="0" dirty="0" err="1"/>
              <a:t>inspiring</a:t>
            </a:r>
            <a:r>
              <a:rPr lang="de-DE" b="0" dirty="0"/>
              <a:t> </a:t>
            </a:r>
            <a:r>
              <a:rPr lang="de-DE" b="0" dirty="0" err="1"/>
              <a:t>secondary</a:t>
            </a:r>
            <a:r>
              <a:rPr lang="de-DE" b="0" dirty="0"/>
              <a:t> </a:t>
            </a:r>
            <a:r>
              <a:rPr lang="de-DE" b="0" dirty="0" err="1"/>
              <a:t>school</a:t>
            </a:r>
            <a:r>
              <a:rPr lang="de-DE" b="0" dirty="0"/>
              <a:t> </a:t>
            </a:r>
            <a:r>
              <a:rPr lang="de-DE" b="0" dirty="0" err="1"/>
              <a:t>students</a:t>
            </a:r>
            <a:r>
              <a:rPr lang="de-DE" b="0" dirty="0"/>
              <a:t> </a:t>
            </a:r>
            <a:r>
              <a:rPr lang="de-DE" b="0" dirty="0" err="1"/>
              <a:t>with</a:t>
            </a:r>
            <a:r>
              <a:rPr lang="de-DE" b="0" dirty="0"/>
              <a:t> </a:t>
            </a:r>
            <a:r>
              <a:rPr lang="de-DE" b="0" dirty="0" err="1"/>
              <a:t>particle</a:t>
            </a:r>
            <a:r>
              <a:rPr lang="de-DE" b="0" dirty="0"/>
              <a:t> </a:t>
            </a:r>
            <a:r>
              <a:rPr lang="de-DE" b="0" dirty="0" err="1"/>
              <a:t>physics</a:t>
            </a:r>
            <a:r>
              <a:rPr lang="de-DE" b="0" dirty="0"/>
              <a:t>, </a:t>
            </a:r>
            <a:r>
              <a:rPr lang="de-DE" b="0" dirty="0" err="1"/>
              <a:t>new</a:t>
            </a:r>
            <a:r>
              <a:rPr lang="de-DE" b="0" dirty="0"/>
              <a:t> OPAL </a:t>
            </a:r>
            <a:r>
              <a:rPr lang="de-DE" b="0" dirty="0" err="1"/>
              <a:t>Masterclass</a:t>
            </a:r>
            <a:r>
              <a:rPr lang="de-DE" b="0" dirty="0"/>
              <a:t> - </a:t>
            </a:r>
            <a:r>
              <a:rPr lang="de-DE" b="0" dirty="0" err="1"/>
              <a:t>Machine</a:t>
            </a:r>
            <a:r>
              <a:rPr lang="de-DE" b="0" dirty="0"/>
              <a:t> Learning</a:t>
            </a:r>
          </a:p>
          <a:p>
            <a:pPr marL="171450" lvl="0" indent="-171450" defTabSz="914400">
              <a:spcBef>
                <a:spcPts val="1000"/>
              </a:spcBef>
              <a:buFontTx/>
              <a:buChar char="-"/>
            </a:pPr>
            <a:r>
              <a:rPr lang="de-DE" b="0" dirty="0"/>
              <a:t>Exchange</a:t>
            </a:r>
            <a:r>
              <a:rPr lang="de-DE" b="0" baseline="0" dirty="0"/>
              <a:t> </a:t>
            </a:r>
            <a:r>
              <a:rPr lang="de-DE" b="0" baseline="0" dirty="0" err="1"/>
              <a:t>between</a:t>
            </a:r>
            <a:r>
              <a:rPr lang="de-DE" b="0" baseline="0" dirty="0"/>
              <a:t> Fellows</a:t>
            </a:r>
          </a:p>
          <a:p>
            <a:pPr marL="171450" lvl="0" indent="-171450" defTabSz="914400">
              <a:spcBef>
                <a:spcPts val="1000"/>
              </a:spcBef>
              <a:buFontTx/>
              <a:buChar char="-"/>
            </a:pPr>
            <a:r>
              <a:rPr lang="de-DE" b="0" baseline="0" dirty="0"/>
              <a:t>City tour</a:t>
            </a:r>
          </a:p>
          <a:p>
            <a:pPr marL="171450" lvl="0" indent="-171450" defTabSz="914400">
              <a:spcBef>
                <a:spcPts val="1000"/>
              </a:spcBef>
              <a:buFontTx/>
              <a:buChar char="-"/>
            </a:pP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127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688381" y="6361491"/>
            <a:ext cx="7872875" cy="348865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IPPOG | Teilchenwelt Fellows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‹#›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‹#›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>
                <a:solidFill>
                  <a:prstClr val="black">
                    <a:tint val="75000"/>
                  </a:prstClr>
                </a:solidFill>
              </a:rPr>
              <a:t>IPPOG | Teilchenwelt Fellows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0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39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desy.de/schule/schuelerlabore/standort_zeuthen/kosmische_teilchen/cosmicweb/index_ger.html" TargetMode="External"/><Relationship Id="rId11" Type="http://schemas.openxmlformats.org/officeDocument/2006/relationships/hyperlink" Target="https://www.dpg-physik.de/veroeffentlichungen/magazine-und-online-angebote/pj/studierendenstatistiken/pdf/studierendenstatistik-2022.pdf" TargetMode="External"/><Relationship Id="rId5" Type="http://schemas.openxmlformats.org/officeDocument/2006/relationships/image" Target="../media/image11.jpeg"/><Relationship Id="rId10" Type="http://schemas.openxmlformats.org/officeDocument/2006/relationships/hyperlink" Target="https://www.teilchenwelt.de/wp-content/uploads/2023/05/list_Schuelerforschungsarbeiten_20230511.pdf" TargetMode="External"/><Relationship Id="rId4" Type="http://schemas.openxmlformats.org/officeDocument/2006/relationships/image" Target="../media/image10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jpeg"/><Relationship Id="rId7" Type="http://schemas.openxmlformats.org/officeDocument/2006/relationships/hyperlink" Target="https://www.dpg-verhandlungen.de/year/2023/conference/smuk/parts?lang=d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desy.de/event/33888/" TargetMode="External"/><Relationship Id="rId5" Type="http://schemas.openxmlformats.org/officeDocument/2006/relationships/hyperlink" Target="https://indico.cern.ch/event/1162784/" TargetMode="External"/><Relationship Id="rId4" Type="http://schemas.openxmlformats.org/officeDocument/2006/relationships/hyperlink" Target="https://indico.cern.ch/event/1108440/" TargetMode="External"/><Relationship Id="rId9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atlas.cern/Updates/Blog/Intership-to-Authorshi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D62FC-32A7-49DC-9379-B8A560EBB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73877" y="2069627"/>
            <a:ext cx="5848184" cy="1656066"/>
          </a:xfrm>
        </p:spPr>
        <p:txBody>
          <a:bodyPr/>
          <a:lstStyle/>
          <a:p>
            <a:pPr algn="ctr"/>
            <a:r>
              <a:rPr lang="de-DE" sz="4000" dirty="0"/>
              <a:t>Keeping </a:t>
            </a:r>
            <a:r>
              <a:rPr lang="de-DE" sz="4000" dirty="0" err="1"/>
              <a:t>young</a:t>
            </a:r>
            <a:r>
              <a:rPr lang="de-DE" sz="4000" dirty="0"/>
              <a:t> </a:t>
            </a:r>
            <a:br>
              <a:rPr lang="de-DE" sz="4000" dirty="0"/>
            </a:br>
            <a:r>
              <a:rPr lang="de-DE" sz="4000" dirty="0" err="1"/>
              <a:t>talents</a:t>
            </a:r>
            <a:r>
              <a:rPr lang="de-DE" sz="4000" dirty="0"/>
              <a:t> </a:t>
            </a:r>
            <a:r>
              <a:rPr lang="de-DE" sz="4000"/>
              <a:t>attached </a:t>
            </a:r>
            <a:br>
              <a:rPr lang="de-DE" sz="4000" dirty="0"/>
            </a:br>
            <a:r>
              <a:rPr lang="en-US" sz="4000" dirty="0"/>
              <a:t>The Fellow Program of Netzwerk Teilchenwelt</a:t>
            </a:r>
            <a:br>
              <a:rPr lang="de-DE" sz="4000" dirty="0"/>
            </a:br>
            <a:endParaRPr lang="de-DE" sz="4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1E6193-923A-5FE5-078B-661D60EB38D3}"/>
              </a:ext>
            </a:extLst>
          </p:cNvPr>
          <p:cNvSpPr txBox="1"/>
          <p:nvPr/>
        </p:nvSpPr>
        <p:spPr>
          <a:xfrm>
            <a:off x="6225392" y="3435309"/>
            <a:ext cx="4772122" cy="885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en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Andrea Mayer-Houdelet, TU Dresden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en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Christian Klein-Bösing, Uni Münster</a:t>
            </a:r>
          </a:p>
        </p:txBody>
      </p:sp>
    </p:spTree>
    <p:extLst>
      <p:ext uri="{BB962C8B-B14F-4D97-AF65-F5344CB8AC3E}">
        <p14:creationId xmlns:p14="http://schemas.microsoft.com/office/powerpoint/2010/main" val="2496014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23EA65-73C1-7AA8-0F07-A8F44D919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Summary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77" y="5990745"/>
            <a:ext cx="2202980" cy="693672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F06C070-9BF1-31DA-41C6-8D864352A70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DE" dirty="0"/>
              <a:t>Newly established Fellow program</a:t>
            </a:r>
          </a:p>
          <a:p>
            <a:r>
              <a:rPr lang="en-DE" dirty="0"/>
              <a:t>Build on young talents from the Multi step program</a:t>
            </a:r>
          </a:p>
          <a:p>
            <a:r>
              <a:rPr lang="en-DE" dirty="0"/>
              <a:t>Masterclasses: Gateway to particle physics</a:t>
            </a:r>
          </a:p>
          <a:p>
            <a:r>
              <a:rPr lang="en-DE" dirty="0"/>
              <a:t>Win-win situation for fellows and group leaders</a:t>
            </a:r>
          </a:p>
          <a:p>
            <a:pPr lvl="1"/>
            <a:r>
              <a:rPr lang="en-DE" dirty="0"/>
              <a:t>Training offers and networks for fellows</a:t>
            </a:r>
          </a:p>
          <a:p>
            <a:pPr lvl="1"/>
            <a:r>
              <a:rPr lang="en-DE" dirty="0"/>
              <a:t>well trained students, potential PhDs, skilled communicators</a:t>
            </a:r>
          </a:p>
          <a:p>
            <a:r>
              <a:rPr lang="en-DE" dirty="0"/>
              <a:t>Partially self-sustaining and self-organized</a:t>
            </a:r>
          </a:p>
          <a:p>
            <a:pPr lvl="1"/>
            <a:r>
              <a:rPr lang="en-DE" dirty="0"/>
              <a:t>Organize own trainings and even Masterclasses to attract new talents</a:t>
            </a:r>
          </a:p>
          <a:p>
            <a:pPr lvl="1"/>
            <a:r>
              <a:rPr lang="en-DE" dirty="0"/>
              <a:t>Role models young age</a:t>
            </a:r>
          </a:p>
          <a:p>
            <a:r>
              <a:rPr lang="en-DE" dirty="0"/>
              <a:t>50% females maintained throughout all steps! </a:t>
            </a:r>
          </a:p>
          <a:p>
            <a:endParaRPr lang="en-DE" dirty="0"/>
          </a:p>
          <a:p>
            <a:endParaRPr lang="en-DE" dirty="0"/>
          </a:p>
        </p:txBody>
      </p:sp>
      <p:pic>
        <p:nvPicPr>
          <p:cNvPr id="3" name="Picture 2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870BBC19-FD5C-22B0-6C8E-F06C9822C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528" y="166439"/>
            <a:ext cx="2143382" cy="2857842"/>
          </a:xfrm>
          <a:prstGeom prst="rect">
            <a:avLst/>
          </a:prstGeom>
        </p:spPr>
      </p:pic>
      <p:pic>
        <p:nvPicPr>
          <p:cNvPr id="8" name="Picture 7" descr="A group of people standing in front of a poster board&#10;&#10;Description automatically generated">
            <a:extLst>
              <a:ext uri="{FF2B5EF4-FFF2-40B4-BE49-F238E27FC236}">
                <a16:creationId xmlns:a16="http://schemas.microsoft.com/office/drawing/2014/main" id="{C5C6B34B-94DB-DD83-0538-B086EA8A95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910" y="166439"/>
            <a:ext cx="2143382" cy="28578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CAFE81-E1DE-E690-03B4-4516E36028A7}"/>
              </a:ext>
            </a:extLst>
          </p:cNvPr>
          <p:cNvSpPr txBox="1"/>
          <p:nvPr/>
        </p:nvSpPr>
        <p:spPr>
          <a:xfrm>
            <a:off x="9096914" y="3016108"/>
            <a:ext cx="274947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en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Fellow poster session Uni Münster</a:t>
            </a:r>
          </a:p>
        </p:txBody>
      </p:sp>
      <p:pic>
        <p:nvPicPr>
          <p:cNvPr id="11" name="Picture 10" descr="A collage of people posing for the camera&#10;&#10;Description automatically generated">
            <a:extLst>
              <a:ext uri="{FF2B5EF4-FFF2-40B4-BE49-F238E27FC236}">
                <a16:creationId xmlns:a16="http://schemas.microsoft.com/office/drawing/2014/main" id="{782D6884-E528-3D21-20A2-A593358B0A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93897">
            <a:off x="9449426" y="3646032"/>
            <a:ext cx="1784007" cy="31666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19A90F-F408-9272-A102-A672EAB123EB}"/>
              </a:ext>
            </a:extLst>
          </p:cNvPr>
          <p:cNvSpPr txBox="1"/>
          <p:nvPr/>
        </p:nvSpPr>
        <p:spPr>
          <a:xfrm rot="17507554">
            <a:off x="8154846" y="4572707"/>
            <a:ext cx="246734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en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Fellow Julia at IPPOG Meeting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5E1F162-3D56-1173-5017-AE57EDFF0E1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041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7" t="2888" r="13526" b="3024"/>
          <a:stretch/>
        </p:blipFill>
        <p:spPr>
          <a:xfrm>
            <a:off x="6813841" y="1548"/>
            <a:ext cx="5167181" cy="68564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Netzwerk Teilchenwelt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7051044" y="898083"/>
            <a:ext cx="4610033" cy="4737056"/>
          </a:xfrm>
        </p:spPr>
        <p:txBody>
          <a:bodyPr>
            <a:no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sz="3200" dirty="0"/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1335009" y="1635276"/>
            <a:ext cx="6263531" cy="47153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Visible and established brand since 2010</a:t>
            </a:r>
          </a:p>
          <a:p>
            <a:r>
              <a:rPr lang="en-US" dirty="0"/>
              <a:t>Target groups: </a:t>
            </a:r>
          </a:p>
          <a:p>
            <a:pPr lvl="1"/>
            <a:r>
              <a:rPr lang="en-US" dirty="0"/>
              <a:t>High school students</a:t>
            </a:r>
          </a:p>
          <a:p>
            <a:pPr lvl="1"/>
            <a:r>
              <a:rPr lang="en-US" dirty="0"/>
              <a:t>Teachers</a:t>
            </a:r>
          </a:p>
          <a:p>
            <a:pPr lvl="1"/>
            <a:r>
              <a:rPr lang="en-US" dirty="0"/>
              <a:t>Broad public</a:t>
            </a:r>
          </a:p>
          <a:p>
            <a:r>
              <a:rPr lang="en-US" dirty="0"/>
              <a:t>34 universities/research labs + CERN                          </a:t>
            </a:r>
          </a:p>
          <a:p>
            <a:pPr marL="628650" indent="-2667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NEW: Uni Bielefeld, FZ </a:t>
            </a:r>
            <a:r>
              <a:rPr lang="en-US" sz="2000" dirty="0" err="1"/>
              <a:t>Jülich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/>
              <a:t>Helmholtz Institute Jena, Helmholtz </a:t>
            </a:r>
            <a:br>
              <a:rPr lang="en-US" sz="2000" dirty="0"/>
            </a:br>
            <a:r>
              <a:rPr lang="en-US" sz="2000" dirty="0"/>
              <a:t>Center Dresden </a:t>
            </a:r>
            <a:r>
              <a:rPr lang="en-US" sz="2000" dirty="0" err="1"/>
              <a:t>Rossendorf</a:t>
            </a:r>
            <a:endParaRPr lang="en-US" sz="2000" dirty="0"/>
          </a:p>
          <a:p>
            <a:pPr marL="628650" lvl="1" indent="-266700">
              <a:spcBef>
                <a:spcPts val="600"/>
              </a:spcBef>
              <a:buClr>
                <a:schemeClr val="tx1"/>
              </a:buClr>
              <a:buSzTx/>
            </a:pPr>
            <a:r>
              <a:rPr lang="en-US" dirty="0"/>
              <a:t>Entire subject area of the smallest particles:</a:t>
            </a:r>
          </a:p>
          <a:p>
            <a:pPr marL="895350" lvl="2" indent="-266700">
              <a:spcBef>
                <a:spcPts val="600"/>
              </a:spcBef>
              <a:buClr>
                <a:schemeClr val="tx1"/>
              </a:buClr>
              <a:buSzTx/>
            </a:pP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astroparticle</a:t>
            </a:r>
            <a:r>
              <a:rPr lang="de-DE" dirty="0"/>
              <a:t> </a:t>
            </a:r>
            <a:r>
              <a:rPr lang="de-DE" dirty="0" err="1"/>
              <a:t>physics</a:t>
            </a:r>
            <a:endParaRPr lang="de-DE" dirty="0"/>
          </a:p>
          <a:p>
            <a:pPr marL="895350" lvl="2" indent="-266700">
              <a:spcBef>
                <a:spcPts val="600"/>
              </a:spcBef>
              <a:buClr>
                <a:schemeClr val="tx1"/>
              </a:buClr>
              <a:buSzTx/>
            </a:pPr>
            <a:r>
              <a:rPr lang="de-DE" dirty="0" err="1"/>
              <a:t>Hadrons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nuclei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11694995" y="6019664"/>
            <a:ext cx="361245" cy="28851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5F19EC-BF51-9C6A-97FE-D5198D45D53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788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Netzwerk Teilchenwelt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7051044" y="898083"/>
            <a:ext cx="4610033" cy="4737056"/>
          </a:xfrm>
        </p:spPr>
        <p:txBody>
          <a:bodyPr>
            <a:no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sz="3200" dirty="0"/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1335009" y="1635276"/>
            <a:ext cx="6263531" cy="4943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Common </a:t>
            </a:r>
            <a:r>
              <a:rPr lang="de-DE" b="1" dirty="0" err="1"/>
              <a:t>objective</a:t>
            </a:r>
            <a:r>
              <a:rPr lang="de-DE" dirty="0"/>
              <a:t>: </a:t>
            </a:r>
          </a:p>
          <a:p>
            <a:pPr marL="628650" lvl="1" indent="-266700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Joint outreach: Make research tangible!</a:t>
            </a:r>
            <a:endParaRPr lang="de-DE" sz="2400" dirty="0"/>
          </a:p>
          <a:p>
            <a:pPr marL="628650" lvl="1" indent="-266700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Bundle existing activities</a:t>
            </a:r>
          </a:p>
          <a:p>
            <a:pPr marL="628650" lvl="1" indent="-266700">
              <a:lnSpc>
                <a:spcPct val="100000"/>
              </a:lnSpc>
              <a:spcBef>
                <a:spcPts val="600"/>
              </a:spcBef>
            </a:pPr>
            <a:r>
              <a:rPr lang="en-US" sz="2400" dirty="0"/>
              <a:t>Share structures and programs </a:t>
            </a:r>
            <a:br>
              <a:rPr lang="en-US" sz="2400" dirty="0"/>
            </a:br>
            <a:r>
              <a:rPr lang="en-US" sz="2400" dirty="0"/>
              <a:t>(Synergy effects)</a:t>
            </a:r>
          </a:p>
          <a:p>
            <a:pPr marL="628650" lvl="1" indent="-266700">
              <a:lnSpc>
                <a:spcPct val="100000"/>
              </a:lnSpc>
              <a:spcBef>
                <a:spcPts val="600"/>
              </a:spcBef>
            </a:pPr>
            <a:r>
              <a:rPr lang="de-DE" sz="2400" dirty="0"/>
              <a:t>Promotion / </a:t>
            </a:r>
            <a:r>
              <a:rPr lang="de-DE" sz="2400" dirty="0" err="1"/>
              <a:t>recruitment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young</a:t>
            </a:r>
            <a:r>
              <a:rPr lang="de-DE" sz="2400" dirty="0"/>
              <a:t> </a:t>
            </a:r>
            <a:r>
              <a:rPr lang="de-DE" sz="2400" dirty="0" err="1"/>
              <a:t>talents</a:t>
            </a:r>
            <a:r>
              <a:rPr lang="de-DE" sz="2400" dirty="0"/>
              <a:t>  (</a:t>
            </a:r>
            <a:r>
              <a:rPr lang="de-DE" sz="2400" dirty="0" err="1"/>
              <a:t>research</a:t>
            </a:r>
            <a:r>
              <a:rPr lang="de-DE" sz="2400" dirty="0"/>
              <a:t>, </a:t>
            </a:r>
            <a:r>
              <a:rPr lang="de-DE" sz="2400" dirty="0" err="1"/>
              <a:t>outreach</a:t>
            </a:r>
            <a:r>
              <a:rPr lang="de-DE" sz="2400" dirty="0"/>
              <a:t>)</a:t>
            </a:r>
          </a:p>
          <a:p>
            <a:pPr marL="609600"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en-US" sz="2400" b="1" dirty="0"/>
              <a:t>High visibility and impact of outreach</a:t>
            </a:r>
          </a:p>
          <a:p>
            <a:r>
              <a:rPr lang="en-US" dirty="0"/>
              <a:t>Project team: </a:t>
            </a:r>
          </a:p>
          <a:p>
            <a:pPr lvl="1"/>
            <a:r>
              <a:rPr lang="en-US" dirty="0"/>
              <a:t>TU Dresden, DESY </a:t>
            </a:r>
            <a:r>
              <a:rPr lang="en-US" dirty="0" err="1"/>
              <a:t>Zeuthen</a:t>
            </a:r>
            <a:r>
              <a:rPr lang="en-US" dirty="0"/>
              <a:t> / CERN</a:t>
            </a:r>
          </a:p>
          <a:p>
            <a:pPr lvl="1"/>
            <a:r>
              <a:rPr lang="en-US" dirty="0"/>
              <a:t>Hubs in Bonn, Mainz and </a:t>
            </a:r>
            <a:r>
              <a:rPr lang="en-US" dirty="0" err="1"/>
              <a:t>Münster</a:t>
            </a:r>
            <a:endParaRPr lang="en-US" dirty="0"/>
          </a:p>
          <a:p>
            <a:endParaRPr lang="en-US" dirty="0"/>
          </a:p>
        </p:txBody>
      </p:sp>
      <p:sp>
        <p:nvSpPr>
          <p:cNvPr id="21" name="Rechteck 20"/>
          <p:cNvSpPr/>
          <p:nvPr/>
        </p:nvSpPr>
        <p:spPr>
          <a:xfrm>
            <a:off x="11694995" y="6019664"/>
            <a:ext cx="361245" cy="28851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7">
            <a:extLst>
              <a:ext uri="{FF2B5EF4-FFF2-40B4-BE49-F238E27FC236}">
                <a16:creationId xmlns:a16="http://schemas.microsoft.com/office/drawing/2014/main" id="{991E4D21-1B17-52CE-01FF-6D959EF8BE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7" t="2888" r="13526" b="3024"/>
          <a:stretch/>
        </p:blipFill>
        <p:spPr>
          <a:xfrm>
            <a:off x="6813841" y="1548"/>
            <a:ext cx="5167181" cy="685645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D46A1C-7B16-7D46-70A4-8628575ACB4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534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3245" y="1841403"/>
            <a:ext cx="1188132" cy="144016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48F7BD7-800D-F049-B97A-8B937A9E73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0"/>
          <a:stretch/>
        </p:blipFill>
        <p:spPr>
          <a:xfrm>
            <a:off x="1907827" y="4922010"/>
            <a:ext cx="1224000" cy="143933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E0FA28E-0BEB-994A-95BA-45D0F58143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74"/>
          <a:stretch/>
        </p:blipFill>
        <p:spPr>
          <a:xfrm>
            <a:off x="1907827" y="3389575"/>
            <a:ext cx="1203550" cy="145865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22D6F7F6-29D6-4F48-A0A8-04512AE619B0}"/>
              </a:ext>
            </a:extLst>
          </p:cNvPr>
          <p:cNvSpPr txBox="1">
            <a:spLocks/>
          </p:cNvSpPr>
          <p:nvPr/>
        </p:nvSpPr>
        <p:spPr bwMode="auto">
          <a:xfrm>
            <a:off x="1810816" y="759893"/>
            <a:ext cx="7734898" cy="634123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5000"/>
              </a:lnSpc>
              <a:spcBef>
                <a:spcPts val="0"/>
              </a:spcBef>
              <a:buNone/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0F0F0F"/>
              </a:solidFill>
              <a:effectLst/>
              <a:uLnTx/>
              <a:uFillTx/>
              <a:latin typeface="Tiempos Headline Light"/>
              <a:cs typeface="Arial"/>
            </a:endParaRPr>
          </a:p>
        </p:txBody>
      </p: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DD29A973-92D7-A840-A96A-05744C10F53E}"/>
              </a:ext>
            </a:extLst>
          </p:cNvPr>
          <p:cNvSpPr txBox="1">
            <a:spLocks/>
          </p:cNvSpPr>
          <p:nvPr/>
        </p:nvSpPr>
        <p:spPr>
          <a:xfrm>
            <a:off x="3245281" y="4936649"/>
            <a:ext cx="6997096" cy="14235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kumimoji="0" lang="de-D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Int‘l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 Masterclasses in </a:t>
            </a:r>
            <a:r>
              <a:rPr lang="de-DE" sz="2000" b="1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schools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at </a:t>
            </a:r>
            <a:r>
              <a:rPr kumimoji="0" lang="de-D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learning</a:t>
            </a:r>
            <a:r>
              <a:rPr kumimoji="0" lang="de-DE" sz="2000" b="1" i="0" u="none" strike="noStrike" kern="1200" cap="none" spc="0" normalizeH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de-DE" sz="2000" b="1" i="0" u="none" strike="noStrike" kern="1200" cap="none" spc="0" normalizeH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venues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de-D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online</a:t>
            </a:r>
          </a:p>
          <a:p>
            <a:pPr marL="174625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(Astro-)Particle Physics | Nuclear and Hadron Physics</a:t>
            </a:r>
          </a:p>
          <a:p>
            <a:pPr marL="174625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de-DE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1-day </a:t>
            </a:r>
            <a:r>
              <a:rPr lang="de-DE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</a:t>
            </a:r>
            <a:r>
              <a:rPr lang="de-DE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de-DE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</a:t>
            </a:r>
            <a:r>
              <a:rPr lang="de-DE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</a:t>
            </a:r>
            <a:endParaRPr lang="de-DE" sz="2000" dirty="0">
              <a:solidFill>
                <a:srgbClr val="01347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4625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Conducted by young scientists (PhD students)</a:t>
            </a:r>
            <a:endParaRPr lang="de-DE" sz="2000" dirty="0">
              <a:solidFill>
                <a:srgbClr val="013476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C6F640EC-E4E5-9148-904F-806183E3C10C}"/>
              </a:ext>
            </a:extLst>
          </p:cNvPr>
          <p:cNvSpPr txBox="1">
            <a:spLocks/>
          </p:cNvSpPr>
          <p:nvPr/>
        </p:nvSpPr>
        <p:spPr>
          <a:xfrm>
            <a:off x="3245281" y="3419491"/>
            <a:ext cx="6702163" cy="1407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lang="en-US" sz="2000" b="1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Own Commitment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4625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projects (own measurements)</a:t>
            </a:r>
          </a:p>
          <a:p>
            <a:pPr marL="174625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with 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Cosmic@Web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(Portal with experimental data)</a:t>
            </a:r>
          </a:p>
          <a:p>
            <a:pPr marL="174625" lvl="0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 for masterclasses</a:t>
            </a:r>
          </a:p>
          <a:p>
            <a:pPr marL="174625" lvl="0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Passing on the fascination with physics</a:t>
            </a:r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864BACBD-65E4-6543-AC2C-88D8FF0D9988}"/>
              </a:ext>
            </a:extLst>
          </p:cNvPr>
          <p:cNvSpPr txBox="1">
            <a:spLocks/>
          </p:cNvSpPr>
          <p:nvPr/>
        </p:nvSpPr>
        <p:spPr>
          <a:xfrm>
            <a:off x="3245281" y="1899433"/>
            <a:ext cx="4908119" cy="8897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n-US" sz="2000" b="1" noProof="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orkshop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(4 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Particle Physics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Acadamy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Mainz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(10 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C7C4901D-9C99-8A49-B1ED-C568C1B73DFA}"/>
              </a:ext>
            </a:extLst>
          </p:cNvPr>
          <p:cNvSpPr txBox="1">
            <a:spLocks/>
          </p:cNvSpPr>
          <p:nvPr/>
        </p:nvSpPr>
        <p:spPr>
          <a:xfrm>
            <a:off x="3245281" y="416856"/>
            <a:ext cx="5938558" cy="1387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b="1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project weeks 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 weeks)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lang="en-US" sz="2000" b="1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 projects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US" sz="2000" b="1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nstitutes</a:t>
            </a:r>
            <a:endParaRPr lang="en-US" sz="2000" b="1" noProof="0" dirty="0">
              <a:solidFill>
                <a:srgbClr val="01347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STEM Competitions (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Jugend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Forscht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etc.)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el 20"/>
          <p:cNvSpPr>
            <a:spLocks noGrp="1"/>
          </p:cNvSpPr>
          <p:nvPr>
            <p:ph type="title"/>
          </p:nvPr>
        </p:nvSpPr>
        <p:spPr>
          <a:xfrm rot="16200000">
            <a:off x="-1975176" y="2769456"/>
            <a:ext cx="6472773" cy="945175"/>
          </a:xfrm>
        </p:spPr>
        <p:txBody>
          <a:bodyPr/>
          <a:lstStyle/>
          <a:p>
            <a:r>
              <a:rPr lang="de-DE" sz="3400" dirty="0"/>
              <a:t>Multi </a:t>
            </a:r>
            <a:r>
              <a:rPr lang="de-DE" sz="3400" dirty="0" err="1"/>
              <a:t>Step</a:t>
            </a:r>
            <a:r>
              <a:rPr lang="de-DE" sz="3400" dirty="0"/>
              <a:t> </a:t>
            </a:r>
            <a:r>
              <a:rPr lang="de-DE" sz="3400" dirty="0" err="1"/>
              <a:t>Program</a:t>
            </a:r>
            <a:endParaRPr lang="de-DE" sz="3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5760" y="314319"/>
            <a:ext cx="1188133" cy="144016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856248" y="4922010"/>
            <a:ext cx="8091196" cy="1439330"/>
          </a:xfrm>
          <a:prstGeom prst="rect">
            <a:avLst/>
          </a:prstGeom>
          <a:noFill/>
          <a:ln>
            <a:solidFill>
              <a:srgbClr val="0134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1856248" y="311960"/>
            <a:ext cx="8091196" cy="1439330"/>
          </a:xfrm>
          <a:prstGeom prst="rect">
            <a:avLst/>
          </a:prstGeom>
          <a:noFill/>
          <a:ln>
            <a:solidFill>
              <a:srgbClr val="0134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1859759" y="1842198"/>
            <a:ext cx="8091196" cy="1439330"/>
          </a:xfrm>
          <a:prstGeom prst="rect">
            <a:avLst/>
          </a:prstGeom>
          <a:noFill/>
          <a:ln>
            <a:solidFill>
              <a:srgbClr val="0134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1856248" y="3387841"/>
            <a:ext cx="8091196" cy="1439330"/>
          </a:xfrm>
          <a:prstGeom prst="rect">
            <a:avLst/>
          </a:prstGeom>
          <a:noFill/>
          <a:ln>
            <a:solidFill>
              <a:srgbClr val="0134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Gleichschenkliges Dreieck 4"/>
          <p:cNvSpPr/>
          <p:nvPr/>
        </p:nvSpPr>
        <p:spPr>
          <a:xfrm>
            <a:off x="10034611" y="0"/>
            <a:ext cx="2000593" cy="6364761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10668508" y="5427611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13476"/>
                </a:solidFill>
              </a:rPr>
              <a:t>3500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0668508" y="3922786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13476"/>
                </a:solidFill>
              </a:rPr>
              <a:t>250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10668508" y="2362992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13476"/>
                </a:solidFill>
              </a:rPr>
              <a:t>75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0668508" y="904654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13476"/>
                </a:solidFill>
              </a:rPr>
              <a:t>15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9950955" y="6309153"/>
            <a:ext cx="2280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>
                <a:solidFill>
                  <a:srgbClr val="013476"/>
                </a:solidFill>
              </a:rPr>
              <a:t>Number</a:t>
            </a:r>
            <a:r>
              <a:rPr lang="de-DE" sz="1600" dirty="0">
                <a:solidFill>
                  <a:srgbClr val="013476"/>
                </a:solidFill>
              </a:rPr>
              <a:t> </a:t>
            </a:r>
            <a:r>
              <a:rPr lang="de-DE" sz="1600" dirty="0" err="1">
                <a:solidFill>
                  <a:srgbClr val="013476"/>
                </a:solidFill>
              </a:rPr>
              <a:t>of</a:t>
            </a:r>
            <a:r>
              <a:rPr lang="de-DE" sz="1600" dirty="0">
                <a:solidFill>
                  <a:srgbClr val="013476"/>
                </a:solidFill>
              </a:rPr>
              <a:t> </a:t>
            </a:r>
            <a:r>
              <a:rPr lang="de-DE" sz="1600" dirty="0" err="1">
                <a:solidFill>
                  <a:srgbClr val="013476"/>
                </a:solidFill>
              </a:rPr>
              <a:t>students</a:t>
            </a:r>
            <a:r>
              <a:rPr lang="de-DE" sz="1600" dirty="0">
                <a:solidFill>
                  <a:srgbClr val="013476"/>
                </a:solidFill>
              </a:rPr>
              <a:t> </a:t>
            </a:r>
          </a:p>
          <a:p>
            <a:pPr algn="ctr"/>
            <a:r>
              <a:rPr lang="de-DE" sz="1600" dirty="0">
                <a:solidFill>
                  <a:srgbClr val="013476"/>
                </a:solidFill>
              </a:rPr>
              <a:t>per </a:t>
            </a:r>
            <a:r>
              <a:rPr lang="de-DE" sz="1600" dirty="0" err="1">
                <a:solidFill>
                  <a:srgbClr val="013476"/>
                </a:solidFill>
              </a:rPr>
              <a:t>year</a:t>
            </a:r>
            <a:endParaRPr lang="de-DE" sz="1600" dirty="0">
              <a:solidFill>
                <a:srgbClr val="013476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8280" y="168502"/>
            <a:ext cx="1093036" cy="344174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52B4845-8DD1-F214-904B-09BC5EEC27A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4638" y="1941080"/>
            <a:ext cx="1238401" cy="1238401"/>
          </a:xfrm>
          <a:prstGeom prst="rect">
            <a:avLst/>
          </a:prstGeom>
          <a:ln>
            <a:solidFill>
              <a:srgbClr val="013476"/>
            </a:solidFill>
          </a:ln>
        </p:spPr>
      </p:pic>
      <p:sp>
        <p:nvSpPr>
          <p:cNvPr id="25" name="Textfeld 24"/>
          <p:cNvSpPr txBox="1"/>
          <p:nvPr/>
        </p:nvSpPr>
        <p:spPr>
          <a:xfrm>
            <a:off x="8256424" y="364403"/>
            <a:ext cx="164337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hlinkClick r:id="rId10"/>
              </a:rPr>
              <a:t>List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</a:rPr>
              <a:t> </a:t>
            </a:r>
            <a:r>
              <a:rPr kumimoji="0" lang="de-DE" sz="1800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</a:rPr>
              <a:t>of</a:t>
            </a:r>
            <a:r>
              <a:rPr kumimoji="0" lang="de-DE" sz="1800" b="1" i="0" u="none" strike="noStrike" kern="1200" cap="none" spc="0" normalizeH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</a:rPr>
              <a:t>140 </a:t>
            </a:r>
            <a:r>
              <a:rPr lang="de-DE" dirty="0" err="1">
                <a:solidFill>
                  <a:srgbClr val="013476"/>
                </a:solidFill>
              </a:rPr>
              <a:t>papers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</a:rPr>
              <a:t>incl. 39 </a:t>
            </a:r>
            <a:r>
              <a:rPr lang="de-DE" dirty="0" err="1">
                <a:solidFill>
                  <a:srgbClr val="013476"/>
                </a:solidFill>
              </a:rPr>
              <a:t>prizes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EF68695-A12F-DB8B-786B-243EF28C3004}"/>
              </a:ext>
            </a:extLst>
          </p:cNvPr>
          <p:cNvGrpSpPr/>
          <p:nvPr/>
        </p:nvGrpSpPr>
        <p:grpSpPr>
          <a:xfrm>
            <a:off x="10161078" y="651315"/>
            <a:ext cx="1747658" cy="2560308"/>
            <a:chOff x="10161078" y="651315"/>
            <a:chExt cx="1747658" cy="256030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018536F5-3AE3-EF83-81EB-92B017E8490B}"/>
                </a:ext>
              </a:extLst>
            </p:cNvPr>
            <p:cNvSpPr/>
            <p:nvPr/>
          </p:nvSpPr>
          <p:spPr>
            <a:xfrm>
              <a:off x="10161078" y="651315"/>
              <a:ext cx="1747658" cy="2560308"/>
            </a:xfrm>
            <a:prstGeom prst="roundRect">
              <a:avLst>
                <a:gd name="adj" fmla="val 18057"/>
              </a:avLst>
            </a:prstGeom>
            <a:noFill/>
            <a:ln w="635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2EA25EB-176F-41B6-AB94-1D319B03348D}"/>
                </a:ext>
              </a:extLst>
            </p:cNvPr>
            <p:cNvSpPr txBox="1"/>
            <p:nvPr/>
          </p:nvSpPr>
          <p:spPr>
            <a:xfrm rot="19777434">
              <a:off x="10291066" y="1601223"/>
              <a:ext cx="1521570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</a:pPr>
              <a:r>
                <a:rPr lang="en-DE" sz="24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50% female</a:t>
              </a:r>
            </a:p>
          </p:txBody>
        </p:sp>
      </p:grpSp>
      <p:sp>
        <p:nvSpPr>
          <p:cNvPr id="11" name="Rectangle">
            <a:extLst>
              <a:ext uri="{FF2B5EF4-FFF2-40B4-BE49-F238E27FC236}">
                <a16:creationId xmlns:a16="http://schemas.microsoft.com/office/drawing/2014/main" id="{7A841AE2-A49E-04B8-EA96-DF8EEB460847}"/>
              </a:ext>
            </a:extLst>
          </p:cNvPr>
          <p:cNvSpPr>
            <a:spLocks/>
          </p:cNvSpPr>
          <p:nvPr/>
        </p:nvSpPr>
        <p:spPr>
          <a:xfrm>
            <a:off x="8564638" y="6478430"/>
            <a:ext cx="498049" cy="208800"/>
          </a:xfrm>
          <a:prstGeom prst="rect">
            <a:avLst/>
          </a:prstGeom>
          <a:solidFill>
            <a:srgbClr val="CA3042"/>
          </a:solidFill>
          <a:ln w="12700">
            <a:miter lim="400000"/>
          </a:ln>
        </p:spPr>
        <p:txBody>
          <a:bodyPr lIns="121919" tIns="121919" rIns="121919" bIns="121919" anchor="ctr"/>
          <a:lstStyle/>
          <a:p>
            <a:pPr>
              <a:defRPr>
                <a:solidFill>
                  <a:srgbClr val="CA3042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100"/>
          </a:p>
        </p:txBody>
      </p:sp>
      <p:sp>
        <p:nvSpPr>
          <p:cNvPr id="23" name="Rectangle">
            <a:extLst>
              <a:ext uri="{FF2B5EF4-FFF2-40B4-BE49-F238E27FC236}">
                <a16:creationId xmlns:a16="http://schemas.microsoft.com/office/drawing/2014/main" id="{95BE6072-3C74-DE3A-0126-DA95C81EE013}"/>
              </a:ext>
            </a:extLst>
          </p:cNvPr>
          <p:cNvSpPr>
            <a:spLocks noChangeAspect="1"/>
          </p:cNvSpPr>
          <p:nvPr/>
        </p:nvSpPr>
        <p:spPr>
          <a:xfrm>
            <a:off x="7196638" y="6478430"/>
            <a:ext cx="1368000" cy="207819"/>
          </a:xfrm>
          <a:prstGeom prst="rect">
            <a:avLst/>
          </a:prstGeom>
          <a:solidFill>
            <a:srgbClr val="4968D9"/>
          </a:solidFill>
          <a:ln w="12700">
            <a:miter lim="400000"/>
          </a:ln>
        </p:spPr>
        <p:txBody>
          <a:bodyPr lIns="121919" tIns="121919" rIns="121919" bIns="121919" anchor="ctr">
            <a:spAutoFit/>
          </a:bodyPr>
          <a:lstStyle/>
          <a:p>
            <a:pPr>
              <a:defRPr>
                <a:solidFill>
                  <a:srgbClr val="CA3042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100"/>
          </a:p>
        </p:txBody>
      </p:sp>
      <p:sp>
        <p:nvSpPr>
          <p:cNvPr id="26" name="Physic BSc 2021">
            <a:extLst>
              <a:ext uri="{FF2B5EF4-FFF2-40B4-BE49-F238E27FC236}">
                <a16:creationId xmlns:a16="http://schemas.microsoft.com/office/drawing/2014/main" id="{53745338-B115-D245-A434-5E99E927FE21}"/>
              </a:ext>
            </a:extLst>
          </p:cNvPr>
          <p:cNvSpPr txBox="1"/>
          <p:nvPr/>
        </p:nvSpPr>
        <p:spPr>
          <a:xfrm>
            <a:off x="7173481" y="6536513"/>
            <a:ext cx="2010357" cy="46166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 sz="2200" u="sng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Calibri"/>
                <a:ea typeface="Calibri"/>
                <a:cs typeface="Calibri"/>
                <a:sym typeface="Calibri"/>
                <a:hlinkClick r:id="rId11"/>
              </a:defRPr>
            </a:lvl1pPr>
          </a:lstStyle>
          <a:p>
            <a:pPr>
              <a:defRPr u="none">
                <a:solidFill>
                  <a:srgbClr val="000000"/>
                </a:solidFill>
                <a:uFillTx/>
              </a:defRPr>
            </a:pPr>
            <a:r>
              <a:rPr lang="de-DE" sz="1400" u="sng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hlinkClick r:id="rId11"/>
              </a:rPr>
              <a:t>Starting </a:t>
            </a:r>
            <a:r>
              <a:rPr sz="1400" u="sng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hlinkClick r:id="rId11"/>
              </a:rPr>
              <a:t>Physic BSc 2021</a:t>
            </a:r>
          </a:p>
        </p:txBody>
      </p:sp>
      <p:sp>
        <p:nvSpPr>
          <p:cNvPr id="32" name="2439">
            <a:extLst>
              <a:ext uri="{FF2B5EF4-FFF2-40B4-BE49-F238E27FC236}">
                <a16:creationId xmlns:a16="http://schemas.microsoft.com/office/drawing/2014/main" id="{10E1FF6B-4834-F35F-DB1E-269CD6E94C98}"/>
              </a:ext>
            </a:extLst>
          </p:cNvPr>
          <p:cNvSpPr txBox="1"/>
          <p:nvPr/>
        </p:nvSpPr>
        <p:spPr>
          <a:xfrm>
            <a:off x="7539363" y="6351605"/>
            <a:ext cx="611704" cy="46166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 sz="2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400" dirty="0"/>
              <a:t>2439</a:t>
            </a:r>
          </a:p>
        </p:txBody>
      </p:sp>
      <p:sp>
        <p:nvSpPr>
          <p:cNvPr id="33" name="390">
            <a:extLst>
              <a:ext uri="{FF2B5EF4-FFF2-40B4-BE49-F238E27FC236}">
                <a16:creationId xmlns:a16="http://schemas.microsoft.com/office/drawing/2014/main" id="{E2ED4D23-A213-6CBF-DF5B-631F262F777F}"/>
              </a:ext>
            </a:extLst>
          </p:cNvPr>
          <p:cNvSpPr txBox="1"/>
          <p:nvPr/>
        </p:nvSpPr>
        <p:spPr>
          <a:xfrm>
            <a:off x="8554516" y="6349510"/>
            <a:ext cx="520333" cy="46166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 sz="2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400" dirty="0"/>
              <a:t>390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F0D4942-385E-E1B3-0098-5B346235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>
                <a:solidFill>
                  <a:prstClr val="black">
                    <a:tint val="75000"/>
                  </a:prstClr>
                </a:solidFill>
              </a:rPr>
              <a:t>IPPOG | Teilchenwelt Fellows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5A9A7F56-35E1-6D13-0573-85CE54EB4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62125"/>
            <a:ext cx="8128390" cy="4604733"/>
          </a:xfrm>
        </p:spPr>
        <p:txBody>
          <a:bodyPr>
            <a:noAutofit/>
          </a:bodyPr>
          <a:lstStyle/>
          <a:p>
            <a:r>
              <a:rPr lang="en-US" dirty="0"/>
              <a:t>Established 2017</a:t>
            </a:r>
          </a:p>
          <a:p>
            <a:r>
              <a:rPr lang="en-US" dirty="0"/>
              <a:t>Fellows</a:t>
            </a:r>
          </a:p>
          <a:p>
            <a:pPr lvl="1"/>
            <a:r>
              <a:rPr lang="en-US" dirty="0"/>
              <a:t>Experienced talents</a:t>
            </a:r>
          </a:p>
          <a:p>
            <a:pPr lvl="1"/>
            <a:r>
              <a:rPr lang="en-US" dirty="0"/>
              <a:t>participated in several program levels</a:t>
            </a:r>
          </a:p>
          <a:p>
            <a:pPr lvl="1"/>
            <a:r>
              <a:rPr lang="en-US" dirty="0"/>
              <a:t>Now studying physics or shortly before</a:t>
            </a:r>
          </a:p>
          <a:p>
            <a:pPr lvl="1"/>
            <a:r>
              <a:rPr lang="en-US" dirty="0"/>
              <a:t>Lateral entry also possible for physics students</a:t>
            </a:r>
          </a:p>
          <a:p>
            <a:r>
              <a:rPr lang="en-US" dirty="0"/>
              <a:t>Today: 160 Fellows, 50% female</a:t>
            </a:r>
          </a:p>
          <a:p>
            <a:endParaRPr lang="en-US" dirty="0"/>
          </a:p>
          <a:p>
            <a:pPr>
              <a:spcAft>
                <a:spcPts val="600"/>
              </a:spcAft>
              <a:buClr>
                <a:srgbClr val="013476"/>
              </a:buClr>
            </a:pPr>
            <a:endParaRPr lang="de-DE" sz="2200" dirty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Fellow </a:t>
            </a:r>
            <a:r>
              <a:rPr lang="de-DE" dirty="0" err="1"/>
              <a:t>program</a:t>
            </a:r>
            <a:r>
              <a:rPr lang="de-DE" dirty="0"/>
              <a:t> – </a:t>
            </a:r>
            <a:r>
              <a:rPr lang="de-DE" dirty="0" err="1"/>
              <a:t>Targeted</a:t>
            </a:r>
            <a:r>
              <a:rPr lang="de-DE" dirty="0"/>
              <a:t> </a:t>
            </a:r>
            <a:r>
              <a:rPr lang="de-DE" dirty="0" err="1"/>
              <a:t>promotion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young</a:t>
            </a:r>
            <a:r>
              <a:rPr lang="de-DE" dirty="0"/>
              <a:t> </a:t>
            </a:r>
            <a:r>
              <a:rPr lang="de-DE" dirty="0" err="1"/>
              <a:t>talents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sz="32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75" y="4355649"/>
            <a:ext cx="3401697" cy="2365549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 rot="16200000">
            <a:off x="10106312" y="5615378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FFFFFF"/>
                </a:solidFill>
                <a:latin typeface="Arial Narrow" panose="020B0606020202030204" pitchFamily="34" charset="0"/>
              </a:rPr>
              <a:t>© Saskia Plura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815650" y="3665662"/>
            <a:ext cx="6652609" cy="2701196"/>
            <a:chOff x="5474027" y="150811"/>
            <a:chExt cx="4905517" cy="1850672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220AE947-D280-7D42-8EB9-C5AB435B307F}"/>
                </a:ext>
              </a:extLst>
            </p:cNvPr>
            <p:cNvGrpSpPr/>
            <p:nvPr/>
          </p:nvGrpSpPr>
          <p:grpSpPr>
            <a:xfrm>
              <a:off x="5474027" y="510851"/>
              <a:ext cx="1425717" cy="1425717"/>
              <a:chOff x="348245" y="1038413"/>
              <a:chExt cx="1425717" cy="1425717"/>
            </a:xfrm>
          </p:grpSpPr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DF210542-DD3D-6D43-B420-2229ADE42E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duotone>
                  <a:prstClr val="black"/>
                  <a:srgbClr val="013476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8245" y="1038413"/>
                <a:ext cx="1425717" cy="1425717"/>
              </a:xfrm>
              <a:prstGeom prst="rect">
                <a:avLst/>
              </a:prstGeom>
            </p:spPr>
          </p:pic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C4C04EE7-B1B2-424B-AB5C-33F991F96B4F}"/>
                  </a:ext>
                </a:extLst>
              </p:cNvPr>
              <p:cNvSpPr txBox="1"/>
              <p:nvPr/>
            </p:nvSpPr>
            <p:spPr>
              <a:xfrm>
                <a:off x="616903" y="2079000"/>
                <a:ext cx="900001" cy="315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CCCC00"/>
                  </a:buClr>
                  <a:buSzPct val="90000"/>
                  <a:buFontTx/>
                  <a:buNone/>
                  <a:tabLst/>
                  <a:defRPr/>
                </a:pPr>
                <a:r>
                  <a:rPr kumimoji="0" 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SCHOOL</a:t>
                </a:r>
              </a:p>
            </p:txBody>
          </p: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372A6E06-8BE5-9C47-85AB-C81384972274}"/>
                </a:ext>
              </a:extLst>
            </p:cNvPr>
            <p:cNvGrpSpPr/>
            <p:nvPr/>
          </p:nvGrpSpPr>
          <p:grpSpPr>
            <a:xfrm>
              <a:off x="8225944" y="150811"/>
              <a:ext cx="2153600" cy="1850672"/>
              <a:chOff x="3100164" y="685813"/>
              <a:chExt cx="2153600" cy="1850672"/>
            </a:xfrm>
          </p:grpSpPr>
          <p:pic>
            <p:nvPicPr>
              <p:cNvPr id="18" name="Grafik 17">
                <a:extLst>
                  <a:ext uri="{FF2B5EF4-FFF2-40B4-BE49-F238E27FC236}">
                    <a16:creationId xmlns:a16="http://schemas.microsoft.com/office/drawing/2014/main" id="{81BFF889-930C-2749-A753-60DA5EFDC9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duotone>
                  <a:prstClr val="black"/>
                  <a:srgbClr val="013476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00164" y="685813"/>
                <a:ext cx="1850672" cy="1850672"/>
              </a:xfrm>
              <a:prstGeom prst="rect">
                <a:avLst/>
              </a:prstGeom>
            </p:spPr>
          </p:pic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20289189-9B7E-A243-BF1D-5D3DCE1FECD6}"/>
                  </a:ext>
                </a:extLst>
              </p:cNvPr>
              <p:cNvSpPr txBox="1"/>
              <p:nvPr/>
            </p:nvSpPr>
            <p:spPr>
              <a:xfrm>
                <a:off x="3362528" y="2087508"/>
                <a:ext cx="1891236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CCCC00"/>
                  </a:buClr>
                  <a:buSzPct val="90000"/>
                  <a:buFontTx/>
                  <a:buNone/>
                  <a:tabLst/>
                  <a:defRPr/>
                </a:pPr>
                <a:r>
                  <a:rPr kumimoji="0" 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RESEARCH GROUPS</a:t>
                </a:r>
              </a:p>
            </p:txBody>
          </p:sp>
        </p:grpSp>
        <p:sp>
          <p:nvSpPr>
            <p:cNvPr id="17" name="Nach unten gekrümmter Pfeil 16">
              <a:extLst>
                <a:ext uri="{FF2B5EF4-FFF2-40B4-BE49-F238E27FC236}">
                  <a16:creationId xmlns:a16="http://schemas.microsoft.com/office/drawing/2014/main" id="{EF2041BE-4A0D-DB46-86FD-A87B2CB74549}"/>
                </a:ext>
              </a:extLst>
            </p:cNvPr>
            <p:cNvSpPr/>
            <p:nvPr/>
          </p:nvSpPr>
          <p:spPr>
            <a:xfrm>
              <a:off x="6899744" y="782316"/>
              <a:ext cx="1324065" cy="544120"/>
            </a:xfrm>
            <a:prstGeom prst="curvedDownArrow">
              <a:avLst/>
            </a:prstGeom>
            <a:solidFill>
              <a:srgbClr val="CDC301"/>
            </a:solidFill>
            <a:ln w="12700" cap="flat" cmpd="sng" algn="ctr">
              <a:solidFill>
                <a:srgbClr val="CDC30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CDC30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23" name="Diagramm 22"/>
          <p:cNvGraphicFramePr/>
          <p:nvPr>
            <p:extLst>
              <p:ext uri="{D42A27DB-BD31-4B8C-83A1-F6EECF244321}">
                <p14:modId xmlns:p14="http://schemas.microsoft.com/office/powerpoint/2010/main" val="3027003266"/>
              </p:ext>
            </p:extLst>
          </p:nvPr>
        </p:nvGraphicFramePr>
        <p:xfrm>
          <a:off x="7627434" y="1455727"/>
          <a:ext cx="3759486" cy="2846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84850A-0BAE-57AA-4847-80939F20920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2145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62125"/>
            <a:ext cx="5689949" cy="4604733"/>
          </a:xfrm>
        </p:spPr>
        <p:txBody>
          <a:bodyPr>
            <a:noAutofit/>
          </a:bodyPr>
          <a:lstStyle/>
          <a:p>
            <a:pPr lvl="0"/>
            <a:r>
              <a:rPr lang="de-DE" b="1" dirty="0"/>
              <a:t>Major </a:t>
            </a:r>
            <a:r>
              <a:rPr lang="de-DE" b="1" dirty="0" err="1"/>
              <a:t>goals</a:t>
            </a:r>
            <a:r>
              <a:rPr lang="de-DE" dirty="0"/>
              <a:t>: 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Foster </a:t>
            </a:r>
            <a:r>
              <a:rPr lang="de-DE" dirty="0" err="1">
                <a:sym typeface="Wingdings" panose="05000000000000000000" pitchFamily="2" charset="2"/>
              </a:rPr>
              <a:t>connection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between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highly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motivated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dirty="0" err="1">
                <a:sym typeface="Wingdings" panose="05000000000000000000" pitchFamily="2" charset="2"/>
              </a:rPr>
              <a:t>research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groups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>
                <a:sym typeface="Wingdings" panose="05000000000000000000" pitchFamily="2" charset="2"/>
              </a:rPr>
              <a:t>Group </a:t>
            </a:r>
            <a:r>
              <a:rPr lang="de-DE" dirty="0" err="1">
                <a:sym typeface="Wingdings" panose="05000000000000000000" pitchFamily="2" charset="2"/>
              </a:rPr>
              <a:t>leaders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can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involve</a:t>
            </a:r>
            <a:r>
              <a:rPr lang="de-DE" dirty="0">
                <a:sym typeface="Wingdings" panose="05000000000000000000" pitchFamily="2" charset="2"/>
              </a:rPr>
              <a:t> Fellows via </a:t>
            </a:r>
            <a:r>
              <a:rPr lang="de-DE" dirty="0" err="1">
                <a:sym typeface="Wingdings" panose="05000000000000000000" pitchFamily="2" charset="2"/>
              </a:rPr>
              <a:t>local</a:t>
            </a:r>
            <a:r>
              <a:rPr lang="de-DE" dirty="0">
                <a:sym typeface="Wingdings" panose="05000000000000000000" pitchFamily="2" charset="2"/>
              </a:rPr>
              <a:t> Teilchenwelt </a:t>
            </a:r>
            <a:r>
              <a:rPr lang="de-DE" dirty="0" err="1">
                <a:sym typeface="Wingdings" panose="05000000000000000000" pitchFamily="2" charset="2"/>
              </a:rPr>
              <a:t>contact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person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b="1" dirty="0"/>
              <a:t>Win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research</a:t>
            </a:r>
            <a:r>
              <a:rPr lang="de-DE" b="1" dirty="0"/>
              <a:t> </a:t>
            </a:r>
            <a:r>
              <a:rPr lang="de-DE" b="1" dirty="0" err="1"/>
              <a:t>groups</a:t>
            </a:r>
            <a:r>
              <a:rPr lang="de-DE" b="1" dirty="0"/>
              <a:t> / </a:t>
            </a:r>
            <a:r>
              <a:rPr lang="de-DE" b="1" dirty="0" err="1"/>
              <a:t>group</a:t>
            </a:r>
            <a:r>
              <a:rPr lang="de-DE" b="1" dirty="0"/>
              <a:t> </a:t>
            </a:r>
            <a:r>
              <a:rPr lang="de-DE" b="1" dirty="0" err="1"/>
              <a:t>leaders</a:t>
            </a:r>
            <a:r>
              <a:rPr lang="de-DE" b="1" dirty="0"/>
              <a:t>: </a:t>
            </a:r>
            <a:endParaRPr lang="de-DE" sz="2000" dirty="0"/>
          </a:p>
          <a:p>
            <a:pPr lvl="1"/>
            <a:r>
              <a:rPr lang="de-DE" dirty="0"/>
              <a:t>Young </a:t>
            </a:r>
            <a:r>
              <a:rPr lang="de-DE" dirty="0" err="1"/>
              <a:t>talents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tasks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outreach</a:t>
            </a:r>
            <a:endParaRPr lang="de-DE" dirty="0"/>
          </a:p>
          <a:p>
            <a:r>
              <a:rPr lang="de-DE" b="1" dirty="0"/>
              <a:t>Win </a:t>
            </a:r>
            <a:r>
              <a:rPr lang="de-DE" b="1" dirty="0" err="1"/>
              <a:t>for</a:t>
            </a:r>
            <a:r>
              <a:rPr lang="de-DE" b="1" dirty="0"/>
              <a:t> Fellows: </a:t>
            </a:r>
          </a:p>
          <a:p>
            <a:pPr lvl="1"/>
            <a:r>
              <a:rPr lang="en-US" dirty="0"/>
              <a:t>Early connection to research</a:t>
            </a:r>
          </a:p>
          <a:p>
            <a:pPr lvl="1"/>
            <a:r>
              <a:rPr lang="en-US" dirty="0"/>
              <a:t>Professional training/supervision</a:t>
            </a:r>
          </a:p>
          <a:p>
            <a:pPr lvl="1"/>
            <a:r>
              <a:rPr lang="en-US" dirty="0"/>
              <a:t>Personal contacts</a:t>
            </a:r>
          </a:p>
          <a:p>
            <a:pPr lvl="1"/>
            <a:r>
              <a:rPr lang="en-US" dirty="0"/>
              <a:t>Networking: local and nationwide</a:t>
            </a:r>
            <a:endParaRPr lang="de-DE" dirty="0"/>
          </a:p>
          <a:p>
            <a:pPr lvl="0"/>
            <a:endParaRPr lang="de-DE" sz="2200" dirty="0"/>
          </a:p>
          <a:p>
            <a:pPr>
              <a:spcAft>
                <a:spcPts val="600"/>
              </a:spcAft>
              <a:buClr>
                <a:srgbClr val="013476"/>
              </a:buClr>
            </a:pPr>
            <a:endParaRPr lang="de-DE" sz="2200" dirty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Fellow </a:t>
            </a:r>
            <a:r>
              <a:rPr lang="de-DE" dirty="0" err="1"/>
              <a:t>program</a:t>
            </a:r>
            <a:r>
              <a:rPr lang="de-DE" dirty="0"/>
              <a:t> – </a:t>
            </a:r>
            <a:r>
              <a:rPr lang="de-DE" dirty="0" err="1"/>
              <a:t>Targeted</a:t>
            </a:r>
            <a:r>
              <a:rPr lang="de-DE" dirty="0"/>
              <a:t> </a:t>
            </a:r>
            <a:r>
              <a:rPr lang="de-DE" dirty="0" err="1"/>
              <a:t>promotion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young</a:t>
            </a:r>
            <a:r>
              <a:rPr lang="de-DE" dirty="0"/>
              <a:t> </a:t>
            </a:r>
            <a:r>
              <a:rPr lang="de-DE" dirty="0" err="1"/>
              <a:t>talents</a:t>
            </a:r>
            <a:r>
              <a:rPr lang="de-DE" dirty="0"/>
              <a:t> (2)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sz="320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64906" y="4077190"/>
            <a:ext cx="3346296" cy="2461266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 rot="16200000">
            <a:off x="11104800" y="5005271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FFFFFF"/>
                </a:solidFill>
                <a:latin typeface="Arial Narrow" panose="020B0606020202030204" pitchFamily="34" charset="0"/>
              </a:rPr>
              <a:t>© DESY </a:t>
            </a:r>
            <a:r>
              <a:rPr lang="de-DE" sz="1000" dirty="0" err="1">
                <a:solidFill>
                  <a:srgbClr val="FFFFFF"/>
                </a:solidFill>
                <a:latin typeface="Arial Narrow" panose="020B0606020202030204" pitchFamily="34" charset="0"/>
              </a:rPr>
              <a:t>by</a:t>
            </a:r>
            <a:r>
              <a:rPr lang="de-DE" sz="1000" dirty="0">
                <a:solidFill>
                  <a:srgbClr val="FFFFFF"/>
                </a:solidFill>
                <a:latin typeface="Arial Narrow" panose="020B0606020202030204" pitchFamily="34" charset="0"/>
              </a:rPr>
              <a:t> Ashley Jones</a:t>
            </a:r>
          </a:p>
        </p:txBody>
      </p:sp>
      <p:sp>
        <p:nvSpPr>
          <p:cNvPr id="22" name="Textfeld 12"/>
          <p:cNvSpPr txBox="1"/>
          <p:nvPr/>
        </p:nvSpPr>
        <p:spPr>
          <a:xfrm>
            <a:off x="7764906" y="3621727"/>
            <a:ext cx="2111927" cy="27699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20" tIns="45720" rIns="45720" bIns="45720" numCol="1" anchor="t">
            <a:spAutoFit/>
          </a:bodyPr>
          <a:lstStyle/>
          <a:p>
            <a:pPr>
              <a:defRPr sz="2800">
                <a:solidFill>
                  <a:srgbClr val="013476"/>
                </a:solidFill>
              </a:defRPr>
            </a:pPr>
            <a:r>
              <a:rPr lang="de-DE" sz="1200" dirty="0"/>
              <a:t>Annual Fellow Meeting</a:t>
            </a:r>
            <a:endParaRPr sz="12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906" y="1493087"/>
            <a:ext cx="3346296" cy="2170776"/>
          </a:xfrm>
          <a:prstGeom prst="rect">
            <a:avLst/>
          </a:prstGeom>
        </p:spPr>
      </p:pic>
      <p:sp>
        <p:nvSpPr>
          <p:cNvPr id="26" name="Textfeld 25"/>
          <p:cNvSpPr txBox="1"/>
          <p:nvPr/>
        </p:nvSpPr>
        <p:spPr>
          <a:xfrm>
            <a:off x="10098143" y="6366858"/>
            <a:ext cx="1596779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dirty="0">
                <a:solidFill>
                  <a:schemeClr val="bg2"/>
                </a:solidFill>
                <a:latin typeface="Arial Narrow" panose="020B0606020202030204" pitchFamily="34" charset="0"/>
              </a:rPr>
              <a:t>© DESY / Ashley Jones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7764906" y="1481190"/>
            <a:ext cx="1596779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dirty="0">
                <a:solidFill>
                  <a:schemeClr val="bg2"/>
                </a:solidFill>
                <a:latin typeface="Arial Narrow" panose="020B0606020202030204" pitchFamily="34" charset="0"/>
              </a:rPr>
              <a:t>© Netzwerk Teilchenwelt</a:t>
            </a:r>
          </a:p>
        </p:txBody>
      </p:sp>
      <p:sp>
        <p:nvSpPr>
          <p:cNvPr id="4" name="Textfeld 12">
            <a:extLst>
              <a:ext uri="{FF2B5EF4-FFF2-40B4-BE49-F238E27FC236}">
                <a16:creationId xmlns:a16="http://schemas.microsoft.com/office/drawing/2014/main" id="{37DCC635-B454-2ED1-67AD-532B095A78E3}"/>
              </a:ext>
            </a:extLst>
          </p:cNvPr>
          <p:cNvSpPr txBox="1"/>
          <p:nvPr/>
        </p:nvSpPr>
        <p:spPr>
          <a:xfrm>
            <a:off x="7752100" y="6489409"/>
            <a:ext cx="3123046" cy="27699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20" tIns="45720" rIns="45720" bIns="45720" numCol="1" anchor="t">
            <a:spAutoFit/>
          </a:bodyPr>
          <a:lstStyle/>
          <a:p>
            <a:pPr>
              <a:defRPr sz="2800">
                <a:solidFill>
                  <a:srgbClr val="013476"/>
                </a:solidFill>
              </a:defRPr>
            </a:pPr>
            <a:r>
              <a:rPr lang="de-DE" sz="1200" dirty="0"/>
              <a:t>Fellows </a:t>
            </a:r>
            <a:r>
              <a:rPr lang="de-DE" sz="1200" dirty="0" err="1"/>
              <a:t>helping</a:t>
            </a:r>
            <a:r>
              <a:rPr lang="de-DE" sz="1200" dirty="0"/>
              <a:t> @ </a:t>
            </a:r>
            <a:r>
              <a:rPr lang="de-DE" sz="1200" dirty="0" err="1"/>
              <a:t>TeVPA</a:t>
            </a:r>
            <a:r>
              <a:rPr lang="de-DE" sz="1200" dirty="0"/>
              <a:t> Conference</a:t>
            </a:r>
            <a:endParaRPr sz="12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C6C41-CD58-6D16-0169-78006D2E097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7412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159" y="4688193"/>
            <a:ext cx="5480992" cy="205317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Offers within the Fellow program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1295469" y="1772816"/>
            <a:ext cx="5792172" cy="4968553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de-DE" sz="3100" b="1" dirty="0" err="1">
                <a:sym typeface="Wingdings" panose="05000000000000000000" pitchFamily="2" charset="2"/>
              </a:rPr>
              <a:t>Tailored</a:t>
            </a:r>
            <a:r>
              <a:rPr lang="de-DE" sz="3100" b="1" dirty="0">
                <a:sym typeface="Wingdings" panose="05000000000000000000" pitchFamily="2" charset="2"/>
              </a:rPr>
              <a:t> </a:t>
            </a:r>
            <a:r>
              <a:rPr lang="de-DE" sz="3100" b="1" dirty="0" err="1">
                <a:sym typeface="Wingdings" panose="05000000000000000000" pitchFamily="2" charset="2"/>
              </a:rPr>
              <a:t>trainings</a:t>
            </a:r>
            <a:r>
              <a:rPr lang="de-DE" sz="3100" b="1" dirty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0000"/>
              </a:lnSpc>
            </a:pPr>
            <a:r>
              <a:rPr lang="de-DE" sz="3100" b="1" dirty="0">
                <a:sym typeface="Wingdings" panose="05000000000000000000" pitchFamily="2" charset="2"/>
              </a:rPr>
              <a:t>Central </a:t>
            </a:r>
            <a:r>
              <a:rPr lang="de-DE" sz="3100" b="1" dirty="0" err="1">
                <a:sym typeface="Wingdings" panose="05000000000000000000" pitchFamily="2" charset="2"/>
              </a:rPr>
              <a:t>offers</a:t>
            </a:r>
            <a:endParaRPr lang="de-DE" sz="3100" b="1" dirty="0">
              <a:sym typeface="Wingdings" panose="05000000000000000000" pitchFamily="2" charset="2"/>
            </a:endParaRPr>
          </a:p>
          <a:p>
            <a:pPr lvl="1">
              <a:lnSpc>
                <a:spcPct val="110000"/>
              </a:lnSpc>
            </a:pPr>
            <a:r>
              <a:rPr lang="de-DE" sz="2900" b="1" dirty="0" err="1">
                <a:hlinkClick r:id="rId4"/>
              </a:rPr>
              <a:t>Ask</a:t>
            </a:r>
            <a:r>
              <a:rPr lang="de-DE" sz="2900" b="1" dirty="0">
                <a:hlinkClick r:id="rId4"/>
              </a:rPr>
              <a:t> </a:t>
            </a:r>
            <a:r>
              <a:rPr lang="de-DE" sz="2900" b="1" dirty="0" err="1">
                <a:hlinkClick r:id="rId4"/>
              </a:rPr>
              <a:t>the</a:t>
            </a:r>
            <a:r>
              <a:rPr lang="de-DE" sz="2900" b="1" dirty="0">
                <a:hlinkClick r:id="rId4"/>
              </a:rPr>
              <a:t> Expert</a:t>
            </a:r>
            <a:r>
              <a:rPr lang="de-DE" sz="2900" dirty="0"/>
              <a:t>: </a:t>
            </a:r>
            <a:r>
              <a:rPr lang="en-US" sz="2900" dirty="0"/>
              <a:t>Online lecture on current research highlights, wide choice of topics and speakers</a:t>
            </a:r>
          </a:p>
          <a:p>
            <a:pPr lvl="1">
              <a:lnSpc>
                <a:spcPct val="110000"/>
              </a:lnSpc>
            </a:pPr>
            <a:r>
              <a:rPr lang="de-DE" sz="2900" b="1" dirty="0">
                <a:hlinkClick r:id="rId5"/>
              </a:rPr>
              <a:t>Annual Fellow meetings</a:t>
            </a:r>
            <a:r>
              <a:rPr lang="de-DE" sz="2900" dirty="0"/>
              <a:t>: expert </a:t>
            </a:r>
            <a:r>
              <a:rPr lang="de-DE" sz="2900" dirty="0" err="1"/>
              <a:t>lectures</a:t>
            </a:r>
            <a:r>
              <a:rPr lang="de-DE" sz="2900" dirty="0"/>
              <a:t>, </a:t>
            </a:r>
            <a:r>
              <a:rPr lang="de-DE" sz="2900" dirty="0" err="1"/>
              <a:t>poster</a:t>
            </a:r>
            <a:r>
              <a:rPr lang="de-DE" sz="2900" dirty="0"/>
              <a:t> </a:t>
            </a:r>
            <a:r>
              <a:rPr lang="de-DE" sz="2900" dirty="0" err="1"/>
              <a:t>session</a:t>
            </a:r>
            <a:r>
              <a:rPr lang="de-DE" sz="2900" dirty="0"/>
              <a:t>, </a:t>
            </a:r>
            <a:r>
              <a:rPr lang="de-DE" sz="2900" dirty="0" err="1"/>
              <a:t>group</a:t>
            </a:r>
            <a:r>
              <a:rPr lang="de-DE" sz="2900" dirty="0"/>
              <a:t> </a:t>
            </a:r>
            <a:r>
              <a:rPr lang="de-DE" sz="2900" dirty="0" err="1"/>
              <a:t>work</a:t>
            </a:r>
            <a:r>
              <a:rPr lang="de-DE" sz="2900" dirty="0"/>
              <a:t>, </a:t>
            </a:r>
            <a:r>
              <a:rPr lang="de-DE" sz="2900" dirty="0" err="1"/>
              <a:t>cultural</a:t>
            </a:r>
            <a:r>
              <a:rPr lang="de-DE" sz="2900" dirty="0"/>
              <a:t> </a:t>
            </a:r>
            <a:r>
              <a:rPr lang="de-DE" sz="2900" dirty="0" err="1"/>
              <a:t>program</a:t>
            </a:r>
            <a:r>
              <a:rPr lang="de-DE" sz="2900" dirty="0"/>
              <a:t> etc. </a:t>
            </a:r>
          </a:p>
          <a:p>
            <a:pPr lvl="1">
              <a:lnSpc>
                <a:spcPct val="110000"/>
              </a:lnSpc>
            </a:pPr>
            <a:r>
              <a:rPr lang="de-DE" sz="2900" b="1" dirty="0">
                <a:hlinkClick r:id="rId6"/>
              </a:rPr>
              <a:t>Fellow </a:t>
            </a:r>
            <a:r>
              <a:rPr lang="de-DE" sz="2900" b="1" dirty="0" err="1">
                <a:hlinkClick r:id="rId6"/>
              </a:rPr>
              <a:t>school</a:t>
            </a:r>
            <a:r>
              <a:rPr lang="de-DE" sz="2900" dirty="0"/>
              <a:t>: </a:t>
            </a:r>
            <a:r>
              <a:rPr lang="de-DE" sz="2900" dirty="0" err="1"/>
              <a:t>lectures</a:t>
            </a:r>
            <a:r>
              <a:rPr lang="de-DE" sz="2900" dirty="0"/>
              <a:t> </a:t>
            </a:r>
            <a:r>
              <a:rPr lang="de-DE" sz="2900" dirty="0" err="1"/>
              <a:t>and</a:t>
            </a:r>
            <a:r>
              <a:rPr lang="de-DE" sz="2900" dirty="0"/>
              <a:t> </a:t>
            </a:r>
            <a:r>
              <a:rPr lang="de-DE" sz="2900" dirty="0" err="1"/>
              <a:t>tutorials</a:t>
            </a:r>
            <a:r>
              <a:rPr lang="de-DE" sz="2900" dirty="0"/>
              <a:t> (</a:t>
            </a:r>
            <a:r>
              <a:rPr lang="de-DE" sz="2900" dirty="0" err="1"/>
              <a:t>yearly</a:t>
            </a:r>
            <a:r>
              <a:rPr lang="de-DE" sz="2900" dirty="0"/>
              <a:t>)</a:t>
            </a:r>
          </a:p>
          <a:p>
            <a:pPr lvl="1">
              <a:lnSpc>
                <a:spcPct val="110000"/>
              </a:lnSpc>
            </a:pPr>
            <a:r>
              <a:rPr lang="de-DE" sz="2900" b="1" dirty="0">
                <a:hlinkClick r:id="rId7"/>
              </a:rPr>
              <a:t>Conference participation</a:t>
            </a:r>
            <a:r>
              <a:rPr lang="de-DE" sz="2900" b="1" dirty="0"/>
              <a:t>: </a:t>
            </a:r>
            <a:r>
              <a:rPr lang="de-DE" sz="2900" dirty="0"/>
              <a:t>national </a:t>
            </a:r>
            <a:r>
              <a:rPr lang="de-DE" sz="2900" dirty="0" err="1"/>
              <a:t>physics</a:t>
            </a:r>
            <a:r>
              <a:rPr lang="de-DE" sz="2900" dirty="0"/>
              <a:t> </a:t>
            </a:r>
            <a:r>
              <a:rPr lang="de-DE" sz="2900" dirty="0" err="1"/>
              <a:t>conferences</a:t>
            </a:r>
            <a:r>
              <a:rPr lang="de-DE" sz="2900" dirty="0"/>
              <a:t> (DPG, German LHC Groups) </a:t>
            </a:r>
          </a:p>
          <a:p>
            <a:pPr>
              <a:lnSpc>
                <a:spcPct val="110000"/>
              </a:lnSpc>
            </a:pPr>
            <a:r>
              <a:rPr lang="de-DE" sz="3100" b="1" dirty="0" err="1"/>
              <a:t>Local</a:t>
            </a:r>
            <a:r>
              <a:rPr lang="de-DE" sz="3100" b="1" dirty="0"/>
              <a:t> </a:t>
            </a:r>
            <a:r>
              <a:rPr lang="de-DE" sz="3100" b="1" dirty="0" err="1"/>
              <a:t>offers</a:t>
            </a:r>
            <a:r>
              <a:rPr lang="de-DE" sz="3100" b="1" dirty="0"/>
              <a:t> / </a:t>
            </a:r>
            <a:r>
              <a:rPr lang="de-DE" sz="3100" b="1" dirty="0" err="1"/>
              <a:t>activities</a:t>
            </a:r>
            <a:endParaRPr lang="de-DE" sz="3100" b="1" dirty="0"/>
          </a:p>
          <a:p>
            <a:pPr lvl="1">
              <a:lnSpc>
                <a:spcPct val="110000"/>
              </a:lnSpc>
            </a:pPr>
            <a:r>
              <a:rPr lang="en-US" sz="2900" dirty="0"/>
              <a:t>Internships, jobs </a:t>
            </a:r>
          </a:p>
          <a:p>
            <a:pPr lvl="1">
              <a:lnSpc>
                <a:spcPct val="110000"/>
              </a:lnSpc>
            </a:pPr>
            <a:r>
              <a:rPr lang="en-US" sz="2900" dirty="0"/>
              <a:t>Invitation to group or institute events</a:t>
            </a:r>
          </a:p>
          <a:p>
            <a:pPr lvl="1">
              <a:lnSpc>
                <a:spcPct val="110000"/>
              </a:lnSpc>
            </a:pPr>
            <a:r>
              <a:rPr lang="de-DE" sz="2900" dirty="0"/>
              <a:t>Involvement in </a:t>
            </a:r>
            <a:r>
              <a:rPr lang="de-DE" sz="2900" dirty="0" err="1"/>
              <a:t>outreach</a:t>
            </a:r>
            <a:r>
              <a:rPr lang="de-DE" sz="2900" dirty="0"/>
              <a:t> </a:t>
            </a:r>
            <a:r>
              <a:rPr lang="de-DE" sz="2900" dirty="0" err="1"/>
              <a:t>activities</a:t>
            </a:r>
            <a:r>
              <a:rPr lang="en-US" sz="2900" dirty="0"/>
              <a:t> </a:t>
            </a:r>
          </a:p>
          <a:p>
            <a:pPr lvl="1">
              <a:lnSpc>
                <a:spcPct val="110000"/>
              </a:lnSpc>
            </a:pPr>
            <a:r>
              <a:rPr lang="en-US" sz="2900" dirty="0"/>
              <a:t>Regulars' tables/Fellow afternoons</a:t>
            </a:r>
            <a:endParaRPr lang="de-DE" sz="2900" dirty="0"/>
          </a:p>
          <a:p>
            <a:pPr>
              <a:lnSpc>
                <a:spcPct val="110000"/>
              </a:lnSpc>
            </a:pPr>
            <a:endParaRPr lang="de-DE" sz="20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294967295"/>
          </p:nvPr>
        </p:nvSpPr>
        <p:spPr>
          <a:xfrm>
            <a:off x="10843587" y="6209318"/>
            <a:ext cx="1093236" cy="648682"/>
          </a:xfrm>
        </p:spPr>
        <p:txBody>
          <a:bodyPr/>
          <a:lstStyle/>
          <a:p>
            <a:fld id="{13EBA283-81CD-428D-9703-4AE41BDC50AA}" type="slidenum">
              <a:rPr lang="de-DE" sz="1400" smtClean="0"/>
              <a:pPr/>
              <a:t>7</a:t>
            </a:fld>
            <a:endParaRPr lang="de-DE" sz="1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1963" y="2178804"/>
            <a:ext cx="2571467" cy="257533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534" y="181217"/>
            <a:ext cx="2666385" cy="232369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269556" y="2554522"/>
            <a:ext cx="2891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13476"/>
                </a:solidFill>
              </a:rPr>
              <a:t>Fellows </a:t>
            </a:r>
            <a:r>
              <a:rPr lang="de-DE" sz="1400" dirty="0" err="1">
                <a:solidFill>
                  <a:srgbClr val="013476"/>
                </a:solidFill>
              </a:rPr>
              <a:t>with</a:t>
            </a:r>
            <a:r>
              <a:rPr lang="de-DE" sz="1400" dirty="0">
                <a:solidFill>
                  <a:srgbClr val="013476"/>
                </a:solidFill>
              </a:rPr>
              <a:t> </a:t>
            </a:r>
            <a:r>
              <a:rPr lang="de-DE" sz="1400" dirty="0" err="1">
                <a:solidFill>
                  <a:srgbClr val="013476"/>
                </a:solidFill>
              </a:rPr>
              <a:t>Spokesperson</a:t>
            </a:r>
            <a:endParaRPr lang="de-DE" sz="1400" dirty="0">
              <a:solidFill>
                <a:srgbClr val="013476"/>
              </a:solidFill>
            </a:endParaRPr>
          </a:p>
          <a:p>
            <a:r>
              <a:rPr lang="de-DE" sz="1400" dirty="0">
                <a:solidFill>
                  <a:srgbClr val="013476"/>
                </a:solidFill>
              </a:rPr>
              <a:t>@  ATLAS-D-Meeting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8172285" y="3439238"/>
            <a:ext cx="289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rgbClr val="013476"/>
                </a:solidFill>
              </a:rPr>
              <a:t>Ask</a:t>
            </a:r>
            <a:r>
              <a:rPr lang="de-DE" sz="1400" dirty="0">
                <a:solidFill>
                  <a:srgbClr val="013476"/>
                </a:solidFill>
              </a:rPr>
              <a:t> </a:t>
            </a:r>
            <a:r>
              <a:rPr lang="de-DE" sz="1400" dirty="0" err="1">
                <a:solidFill>
                  <a:srgbClr val="013476"/>
                </a:solidFill>
              </a:rPr>
              <a:t>the</a:t>
            </a:r>
            <a:r>
              <a:rPr lang="de-DE" sz="1400" dirty="0">
                <a:solidFill>
                  <a:srgbClr val="013476"/>
                </a:solidFill>
              </a:rPr>
              <a:t> Expert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084807" y="4396223"/>
            <a:ext cx="289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13476"/>
                </a:solidFill>
              </a:rPr>
              <a:t>Fellow Meeting Münster 2023</a:t>
            </a:r>
          </a:p>
        </p:txBody>
      </p:sp>
      <p:sp>
        <p:nvSpPr>
          <p:cNvPr id="15" name="Textfeld 14"/>
          <p:cNvSpPr txBox="1"/>
          <p:nvPr/>
        </p:nvSpPr>
        <p:spPr>
          <a:xfrm rot="16200000">
            <a:off x="10525078" y="5850653"/>
            <a:ext cx="1596779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dirty="0">
                <a:solidFill>
                  <a:schemeClr val="bg2"/>
                </a:solidFill>
                <a:latin typeface="Arial Narrow" panose="020B0606020202030204" pitchFamily="34" charset="0"/>
              </a:rPr>
              <a:t>© Philipp Kompa</a:t>
            </a:r>
          </a:p>
        </p:txBody>
      </p:sp>
      <p:sp>
        <p:nvSpPr>
          <p:cNvPr id="17" name="Textfeld 16"/>
          <p:cNvSpPr txBox="1"/>
          <p:nvPr/>
        </p:nvSpPr>
        <p:spPr>
          <a:xfrm rot="16200000">
            <a:off x="9092604" y="1638699"/>
            <a:ext cx="1596779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dirty="0">
                <a:solidFill>
                  <a:schemeClr val="bg2"/>
                </a:solidFill>
                <a:latin typeface="Arial Narrow" panose="020B0606020202030204" pitchFamily="34" charset="0"/>
              </a:rPr>
              <a:t>© Netzwerk Teilchenwelt</a:t>
            </a:r>
          </a:p>
        </p:txBody>
      </p:sp>
      <p:sp>
        <p:nvSpPr>
          <p:cNvPr id="18" name="Textfeld 17"/>
          <p:cNvSpPr txBox="1"/>
          <p:nvPr/>
        </p:nvSpPr>
        <p:spPr>
          <a:xfrm rot="16200000">
            <a:off x="10931376" y="3854184"/>
            <a:ext cx="1596779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dirty="0">
                <a:solidFill>
                  <a:schemeClr val="bg2"/>
                </a:solidFill>
                <a:latin typeface="Arial Narrow" panose="020B0606020202030204" pitchFamily="34" charset="0"/>
              </a:rPr>
              <a:t>© Netzwerk Teilchenwelt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A840EE-FCF0-5999-68C9-A21033B96CA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8632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Young </a:t>
            </a:r>
            <a:r>
              <a:rPr lang="de-DE" dirty="0" err="1"/>
              <a:t>role</a:t>
            </a:r>
            <a:r>
              <a:rPr lang="de-DE" dirty="0"/>
              <a:t> </a:t>
            </a:r>
            <a:r>
              <a:rPr lang="de-DE" dirty="0" err="1"/>
              <a:t>models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8" y="1772817"/>
            <a:ext cx="6331598" cy="4535487"/>
          </a:xfrm>
        </p:spPr>
        <p:txBody>
          <a:bodyPr>
            <a:normAutofit fontScale="92500"/>
          </a:bodyPr>
          <a:lstStyle/>
          <a:p>
            <a:pPr marL="0" indent="0">
              <a:buFont typeface="Wingdings" panose="05000000000000000000" pitchFamily="2" charset="2"/>
              <a:buNone/>
            </a:pPr>
            <a:r>
              <a:rPr lang="de-DE" sz="2800" b="1" dirty="0"/>
              <a:t>Fellow Lukas Kretschmann (19)</a:t>
            </a:r>
          </a:p>
          <a:p>
            <a:r>
              <a:rPr lang="en-US" dirty="0"/>
              <a:t>2020 CERN workshop, 2021 CERN project weeks, </a:t>
            </a:r>
            <a:r>
              <a:rPr lang="en-US" dirty="0" err="1"/>
              <a:t>Jugend</a:t>
            </a:r>
            <a:r>
              <a:rPr lang="en-US" dirty="0"/>
              <a:t> </a:t>
            </a:r>
            <a:r>
              <a:rPr lang="en-US" dirty="0" err="1"/>
              <a:t>forscht</a:t>
            </a:r>
            <a:r>
              <a:rPr lang="en-US" dirty="0"/>
              <a:t>; several internships at University of Wuppertal</a:t>
            </a:r>
          </a:p>
          <a:p>
            <a:r>
              <a:rPr lang="de-DE" dirty="0"/>
              <a:t>High School Research: </a:t>
            </a:r>
            <a:br>
              <a:rPr lang="de-DE" dirty="0"/>
            </a:br>
            <a:r>
              <a:rPr lang="en-US" dirty="0"/>
              <a:t>Cross-section measurement of t-channel </a:t>
            </a:r>
            <a:br>
              <a:rPr lang="en-US" dirty="0"/>
            </a:br>
            <a:r>
              <a:rPr lang="en-US" dirty="0"/>
              <a:t>single top quark production at √s = 13 </a:t>
            </a:r>
            <a:r>
              <a:rPr lang="en-US" dirty="0" err="1"/>
              <a:t>TeV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with the ATLAS detector at the LHC</a:t>
            </a:r>
            <a:endParaRPr lang="de-DE" dirty="0"/>
          </a:p>
          <a:p>
            <a:r>
              <a:rPr lang="de-DE" dirty="0"/>
              <a:t>3rd </a:t>
            </a:r>
            <a:r>
              <a:rPr lang="de-DE" dirty="0" err="1"/>
              <a:t>semester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, </a:t>
            </a:r>
            <a:r>
              <a:rPr lang="en-US" dirty="0"/>
              <a:t>University of Wuppertal</a:t>
            </a:r>
          </a:p>
          <a:p>
            <a:r>
              <a:rPr lang="en-US" dirty="0"/>
              <a:t>Fellow spokesperson, co-organizer of "Ask the expert“</a:t>
            </a:r>
          </a:p>
          <a:p>
            <a:r>
              <a:rPr lang="de-DE" dirty="0" err="1"/>
              <a:t>active</a:t>
            </a:r>
            <a:r>
              <a:rPr lang="de-DE" dirty="0"/>
              <a:t> in ATLAS Outreach, German Cheat/Fact Sheets</a:t>
            </a:r>
          </a:p>
          <a:p>
            <a:r>
              <a:rPr lang="de-DE" dirty="0" err="1">
                <a:solidFill>
                  <a:srgbClr val="5F5F5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Youngest</a:t>
            </a:r>
            <a:r>
              <a:rPr lang="de-DE" dirty="0">
                <a:solidFill>
                  <a:srgbClr val="5F5F5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ATLAS </a:t>
            </a:r>
            <a:r>
              <a:rPr lang="de-DE" dirty="0" err="1">
                <a:solidFill>
                  <a:srgbClr val="5F5F5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shift</a:t>
            </a:r>
            <a:r>
              <a:rPr lang="de-DE" dirty="0">
                <a:solidFill>
                  <a:srgbClr val="5F5F5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dirty="0" err="1">
                <a:solidFill>
                  <a:srgbClr val="5F5F5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leader</a:t>
            </a: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at CERN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324" y="376999"/>
            <a:ext cx="4671796" cy="198151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364" y="3350453"/>
            <a:ext cx="3384724" cy="301640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2403">
            <a:off x="7625878" y="2390183"/>
            <a:ext cx="1986324" cy="283083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 rot="16200000">
            <a:off x="11099698" y="1458557"/>
            <a:ext cx="1596779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dirty="0">
                <a:solidFill>
                  <a:schemeClr val="bg2"/>
                </a:solidFill>
                <a:latin typeface="Arial Narrow" panose="020B0606020202030204" pitchFamily="34" charset="0"/>
              </a:rPr>
              <a:t>© Netzwerk Teilchenwelt</a:t>
            </a:r>
          </a:p>
        </p:txBody>
      </p:sp>
      <p:sp>
        <p:nvSpPr>
          <p:cNvPr id="10" name="Textfeld 9"/>
          <p:cNvSpPr txBox="1"/>
          <p:nvPr/>
        </p:nvSpPr>
        <p:spPr>
          <a:xfrm rot="16200000">
            <a:off x="10998131" y="5377655"/>
            <a:ext cx="1596779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dirty="0">
                <a:solidFill>
                  <a:schemeClr val="bg2"/>
                </a:solidFill>
                <a:latin typeface="Arial Narrow" panose="020B0606020202030204" pitchFamily="34" charset="0"/>
              </a:rPr>
              <a:t>© CERN, Joni Pham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18FC0E-8E99-76F1-5DC8-5DCC1863168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6235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Long Term Impact </a:t>
            </a:r>
            <a:br>
              <a:rPr lang="en-US" dirty="0"/>
            </a:br>
            <a:r>
              <a:rPr lang="en-US" sz="1600" dirty="0"/>
              <a:t>(survey among graduates of CERN workshops 2010-2014)</a:t>
            </a:r>
            <a:endParaRPr lang="de-DE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9" y="1772818"/>
            <a:ext cx="6934132" cy="447558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Maria M.: “Netzwerk Teilchenwelt has </a:t>
            </a:r>
            <a:r>
              <a:rPr lang="en-US" b="1" dirty="0"/>
              <a:t>changed my study plans</a:t>
            </a:r>
            <a:r>
              <a:rPr lang="en-US" dirty="0"/>
              <a:t> in particular and given me the opportunity to get to know modern day-to-day research."                </a:t>
            </a:r>
            <a:r>
              <a:rPr lang="en-US" sz="2000" i="1" dirty="0"/>
              <a:t>Physics Bachelor University of </a:t>
            </a:r>
            <a:r>
              <a:rPr lang="en-US" sz="2000" i="1" dirty="0" err="1"/>
              <a:t>Göttingen</a:t>
            </a:r>
            <a:r>
              <a:rPr lang="en-US" sz="2000" i="1" dirty="0"/>
              <a:t>, Master Imperial College London, PhD University of Oxford, now </a:t>
            </a:r>
            <a:r>
              <a:rPr lang="en-US" sz="2000" i="1" dirty="0" err="1"/>
              <a:t>PostDoc</a:t>
            </a:r>
            <a:r>
              <a:rPr lang="en-US" sz="2000" i="1" dirty="0"/>
              <a:t> at Berkeley Lab</a:t>
            </a:r>
          </a:p>
          <a:p>
            <a:r>
              <a:rPr lang="en-US" dirty="0"/>
              <a:t>Lara B.: "[...] really </a:t>
            </a:r>
            <a:r>
              <a:rPr lang="en-US" b="1" dirty="0"/>
              <a:t>encouraged my interest in physics</a:t>
            </a:r>
            <a:r>
              <a:rPr lang="en-US" dirty="0"/>
              <a:t>. As I didn't have any teachers in secondary school who encouraged my interest (rather the opposite), there were </a:t>
            </a:r>
            <a:r>
              <a:rPr lang="en-US" b="1" dirty="0"/>
              <a:t>people in Netzwerk Teilchenwelt who motivated me and gave me great experiences.</a:t>
            </a:r>
            <a:r>
              <a:rPr lang="en-US" dirty="0"/>
              <a:t> These experiences are certainly one of the reasons why I will be starting my physics degree in the fall."                                           </a:t>
            </a:r>
            <a:r>
              <a:rPr lang="en-US" sz="2000" i="1" dirty="0"/>
              <a:t>Physics Bachelor University of </a:t>
            </a:r>
            <a:r>
              <a:rPr lang="en-US" sz="2000" i="1" dirty="0" err="1"/>
              <a:t>Göttingen</a:t>
            </a:r>
            <a:r>
              <a:rPr lang="en-US" sz="2000" i="1" dirty="0"/>
              <a:t>, Master University of British Columbia in Vancouver, now PhD student at University of British Columbia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064" y="716126"/>
            <a:ext cx="3633023" cy="242201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063" y="3428999"/>
            <a:ext cx="3628487" cy="24220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241E74-229E-05AD-BAC8-DB68DEFEB0D9}"/>
              </a:ext>
            </a:extLst>
          </p:cNvPr>
          <p:cNvSpPr txBox="1"/>
          <p:nvPr/>
        </p:nvSpPr>
        <p:spPr>
          <a:xfrm rot="20163758">
            <a:off x="7617790" y="696538"/>
            <a:ext cx="2663421" cy="313932"/>
          </a:xfrm>
          <a:prstGeom prst="rect">
            <a:avLst/>
          </a:prstGeom>
          <a:noFill/>
          <a:ln>
            <a:solidFill>
              <a:schemeClr val="bg1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en-DE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ATLAS thesis award winner 22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BABB83-A422-1B20-A28E-C51D709C5E4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IPPOG | Teilchenwelt Fellows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2531889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59</TotalTime>
  <Words>1182</Words>
  <Application>Microsoft Macintosh PowerPoint</Application>
  <PresentationFormat>Widescreen</PresentationFormat>
  <Paragraphs>181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Narrow</vt:lpstr>
      <vt:lpstr>Calibri</vt:lpstr>
      <vt:lpstr>MetaOT-Book</vt:lpstr>
      <vt:lpstr>Symbol</vt:lpstr>
      <vt:lpstr>Tiempos Headline Light</vt:lpstr>
      <vt:lpstr>Wingdings</vt:lpstr>
      <vt:lpstr>NTW</vt:lpstr>
      <vt:lpstr>Keeping young  talents attached  The Fellow Program of Netzwerk Teilchenwelt </vt:lpstr>
      <vt:lpstr>Netzwerk Teilchenwelt</vt:lpstr>
      <vt:lpstr>Netzwerk Teilchenwelt</vt:lpstr>
      <vt:lpstr>Multi Step Program</vt:lpstr>
      <vt:lpstr>Fellow program – Targeted promotion of young talents</vt:lpstr>
      <vt:lpstr>Fellow program – Targeted promotion of young talents (2)</vt:lpstr>
      <vt:lpstr>Offers within the Fellow program</vt:lpstr>
      <vt:lpstr>Young role models</vt:lpstr>
      <vt:lpstr>Long Term Impact  (survey among graduates of CERN workshops 2010-2014)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Prof. Christian Klein-Bösing</cp:lastModifiedBy>
  <cp:revision>283</cp:revision>
  <dcterms:created xsi:type="dcterms:W3CDTF">2018-11-01T09:16:39Z</dcterms:created>
  <dcterms:modified xsi:type="dcterms:W3CDTF">2023-11-29T22:38:13Z</dcterms:modified>
</cp:coreProperties>
</file>